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576" autoAdjust="0"/>
  </p:normalViewPr>
  <p:slideViewPr>
    <p:cSldViewPr>
      <p:cViewPr>
        <p:scale>
          <a:sx n="66" d="100"/>
          <a:sy n="66" d="100"/>
        </p:scale>
        <p:origin x="-11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B3B3B-7E16-4B0A-9C7A-FD589079DFB3}" type="datetimeFigureOut">
              <a:rPr lang="en-US" smtClean="0"/>
              <a:t>9/13/2010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84FBE-C54B-4CAC-8457-ED7530B90C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Inserts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dirty="0" smtClean="0"/>
              <a:t>Introduction of Surface Chemistry and Catalysis</a:t>
            </a:r>
          </a:p>
          <a:p>
            <a:r>
              <a:rPr lang="en-US" dirty="0" smtClean="0"/>
              <a:t>Somorjai and Li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10.jpg"/>
          <p:cNvPicPr>
            <a:picLocks noChangeAspect="1"/>
          </p:cNvPicPr>
          <p:nvPr/>
        </p:nvPicPr>
        <p:blipFill>
          <a:blip r:embed="rId3" cstate="print"/>
          <a:srcRect l="11516" t="8058" r="19423" b="49720"/>
          <a:stretch>
            <a:fillRect/>
          </a:stretch>
        </p:blipFill>
        <p:spPr>
          <a:xfrm>
            <a:off x="1868905" y="152400"/>
            <a:ext cx="5293895" cy="4191000"/>
          </a:xfrm>
          <a:prstGeom prst="rect">
            <a:avLst/>
          </a:prstGeom>
        </p:spPr>
      </p:pic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82650" y="4464050"/>
          <a:ext cx="7759700" cy="2349500"/>
        </p:xfrm>
        <a:graphic>
          <a:graphicData uri="http://schemas.openxmlformats.org/presentationml/2006/ole">
            <p:oleObj spid="_x0000_s32769" name="Equation" r:id="rId4" imgW="7759440" imgH="2349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6428601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2.11. Commonly observed unit cells of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adsorbate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surface structures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(100), (110),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(111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surfaces.</a:t>
            </a:r>
          </a:p>
        </p:txBody>
      </p:sp>
      <p:pic>
        <p:nvPicPr>
          <p:cNvPr id="4" name="Picture 3" descr="Figure 2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6871" y="0"/>
            <a:ext cx="4380130" cy="60681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17.jpg"/>
          <p:cNvPicPr>
            <a:picLocks noChangeAspect="1"/>
          </p:cNvPicPr>
          <p:nvPr/>
        </p:nvPicPr>
        <p:blipFill>
          <a:blip r:embed="rId2" cstate="print"/>
          <a:srcRect l="10065" t="7778" r="13726" b="53333"/>
          <a:stretch>
            <a:fillRect/>
          </a:stretch>
        </p:blipFill>
        <p:spPr>
          <a:xfrm>
            <a:off x="1543594" y="990600"/>
            <a:ext cx="6000206" cy="396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449669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2.17. The structure of the reconstructed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(100) crystal face obtained from LEED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surface crystallography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The first layer is indicated by a lighter color. Hexagonal packing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surface layer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induces buckling. The second layer retains its square unit cell.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20.jpg"/>
          <p:cNvPicPr>
            <a:picLocks noChangeAspect="1"/>
          </p:cNvPicPr>
          <p:nvPr/>
        </p:nvPicPr>
        <p:blipFill>
          <a:blip r:embed="rId2" cstate="print"/>
          <a:srcRect l="10237" t="7052" r="14992" b="45170"/>
          <a:stretch>
            <a:fillRect/>
          </a:stretch>
        </p:blipFill>
        <p:spPr>
          <a:xfrm>
            <a:off x="1600200" y="304800"/>
            <a:ext cx="5897526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2972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2.20. Relaxation at a Cu(410) stepped surface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relative displacements (in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Angstrom)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atoms are shown in the side view of the bulk surface. Atoms in the first row at the each step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become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adatoms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that are pointed out in the side view of the reconstructed surface.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 2-22.jpg"/>
          <p:cNvPicPr>
            <a:picLocks noChangeAspect="1"/>
          </p:cNvPicPr>
          <p:nvPr/>
        </p:nvPicPr>
        <p:blipFill>
          <a:blip r:embed="rId2" cstate="print"/>
          <a:srcRect l="11503" t="8889" r="12288" b="40000"/>
          <a:stretch>
            <a:fillRect/>
          </a:stretch>
        </p:blipFill>
        <p:spPr>
          <a:xfrm>
            <a:off x="1600200" y="381000"/>
            <a:ext cx="5531126" cy="4800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95400" y="55258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2.22. Carbon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induced restructuring of the Ni(100) surface. The red arrows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ideal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(100)-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(2 × 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)-C surface indicate how the four Ni atoms surrounding each C atom rotate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form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reconstructed substrate.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23.jpg"/>
          <p:cNvPicPr>
            <a:picLocks noChangeAspect="1"/>
          </p:cNvPicPr>
          <p:nvPr/>
        </p:nvPicPr>
        <p:blipFill>
          <a:blip r:embed="rId2" cstate="print"/>
          <a:srcRect l="11503" t="8889" r="18039" b="41111"/>
          <a:stretch>
            <a:fillRect/>
          </a:stretch>
        </p:blipFill>
        <p:spPr>
          <a:xfrm>
            <a:off x="1905000" y="381000"/>
            <a:ext cx="4895427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029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2.23. The S-Fe(110), sulfur-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-induced restructuring of the Fe(110) surface.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arrows on the ideal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fcc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(110)-(2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× 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)-S surface indicate how the four Fe atoms surrounding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each 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atom move to form reconstructed substrate.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25.jpg"/>
          <p:cNvPicPr>
            <a:picLocks noChangeAspect="1"/>
          </p:cNvPicPr>
          <p:nvPr/>
        </p:nvPicPr>
        <p:blipFill>
          <a:blip r:embed="rId2" cstate="print"/>
          <a:srcRect l="11503" t="7778" r="18039" b="51111"/>
          <a:stretch>
            <a:fillRect/>
          </a:stretch>
        </p:blipFill>
        <p:spPr>
          <a:xfrm>
            <a:off x="1676400" y="152400"/>
            <a:ext cx="5953897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5057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2.25. Sulfur-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-induced restructuring of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(110) surface obtained by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LEED surface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crystallography.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26.jpg"/>
          <p:cNvPicPr>
            <a:picLocks noChangeAspect="1"/>
          </p:cNvPicPr>
          <p:nvPr/>
        </p:nvPicPr>
        <p:blipFill>
          <a:blip r:embed="rId2" cstate="print"/>
          <a:srcRect l="11503" t="7778" r="25229" b="51111"/>
          <a:stretch>
            <a:fillRect/>
          </a:stretch>
        </p:blipFill>
        <p:spPr>
          <a:xfrm>
            <a:off x="1878227" y="228600"/>
            <a:ext cx="5436973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144869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2.26. (a) The O surface structure on Ni(100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(b) the 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induced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surface structure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on Cu(110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(c) the N surface structure on Ti(0001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(d) the bonding structure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on Ti (0001). All of these structures were obtained by LEED surface crystallography.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27.jpg"/>
          <p:cNvPicPr>
            <a:picLocks noChangeAspect="1"/>
          </p:cNvPicPr>
          <p:nvPr/>
        </p:nvPicPr>
        <p:blipFill>
          <a:blip r:embed="rId3" cstate="print"/>
          <a:srcRect l="10065" t="7778" r="20915" b="48889"/>
          <a:stretch>
            <a:fillRect/>
          </a:stretch>
        </p:blipFill>
        <p:spPr>
          <a:xfrm>
            <a:off x="2057400" y="685800"/>
            <a:ext cx="4876800" cy="3962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0" y="5245100"/>
          <a:ext cx="5549900" cy="698500"/>
        </p:xfrm>
        <a:graphic>
          <a:graphicData uri="http://schemas.openxmlformats.org/presentationml/2006/ole">
            <p:oleObj spid="_x0000_s24577" name="Equation" r:id="rId4" imgW="5549760" imgH="698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32.jpg"/>
          <p:cNvPicPr>
            <a:picLocks noChangeAspect="1"/>
          </p:cNvPicPr>
          <p:nvPr/>
        </p:nvPicPr>
        <p:blipFill>
          <a:blip r:embed="rId2" cstate="print"/>
          <a:srcRect l="10065" t="8889" r="36732" b="38889"/>
          <a:stretch>
            <a:fillRect/>
          </a:stretch>
        </p:blipFill>
        <p:spPr>
          <a:xfrm>
            <a:off x="2438400" y="0"/>
            <a:ext cx="3962400" cy="50333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800" y="51771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2.32.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Ethylidyne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-induced restructuring of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(111) crystal face. Note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expansion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metal atoms around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hcp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adsorption site, which is indicated by red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arrows.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1-2.jpg"/>
          <p:cNvPicPr>
            <a:picLocks noChangeAspect="1"/>
          </p:cNvPicPr>
          <p:nvPr/>
        </p:nvPicPr>
        <p:blipFill>
          <a:blip r:embed="rId2" cstate="print"/>
          <a:srcRect l="11168" t="11111" r="35618" b="44444"/>
          <a:stretch>
            <a:fillRect/>
          </a:stretch>
        </p:blipFill>
        <p:spPr>
          <a:xfrm>
            <a:off x="2514600" y="457200"/>
            <a:ext cx="380619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97187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1.2. Interfaces are ever-present in our lives. (a) An astronaut representing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solid–vacuum interface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; (b) a jumping basketball player representing the solid–gas interface; (c) a sailboat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representing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solid–liquid interface; and (d) 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tire representing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solid–solid interface.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2.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81000"/>
            <a:ext cx="5486400" cy="381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6482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2.34. The surface structure of 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 a disordered monolayer on Pt(111).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chemisorbed C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layer remains disordered in the absence of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coadsorbed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CO. (a) A 3D schematic picture; (d)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 STM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image of a disordered 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monolayer on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(111); (b) and (c) are the side and top views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single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on the Pt(111) surface. Note the bending of the 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molecule into a boat-like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surface structure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The unit of distance is Angstroms.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36.jpg"/>
          <p:cNvPicPr>
            <a:picLocks noChangeAspect="1"/>
          </p:cNvPicPr>
          <p:nvPr/>
        </p:nvPicPr>
        <p:blipFill>
          <a:blip r:embed="rId2" cstate="print"/>
          <a:srcRect l="10065" t="7778" r="32418" b="21111"/>
          <a:stretch>
            <a:fillRect/>
          </a:stretch>
        </p:blipFill>
        <p:spPr>
          <a:xfrm>
            <a:off x="2667000" y="30480"/>
            <a:ext cx="3505200" cy="5608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56782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2.36. Ordered CO surface structures on Pt(111). The structure at (a) one-half monolayer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coverage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(b) at higher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coverages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While the bridge and top site occupancy predominate at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coverages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repulsion forces the molecules to relocate at higher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coverages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37.jpg"/>
          <p:cNvPicPr>
            <a:picLocks noChangeAspect="1"/>
          </p:cNvPicPr>
          <p:nvPr/>
        </p:nvPicPr>
        <p:blipFill>
          <a:blip r:embed="rId2" cstate="print"/>
          <a:srcRect l="10065" t="6667" r="9412" b="60000"/>
          <a:stretch>
            <a:fillRect/>
          </a:stretch>
        </p:blipFill>
        <p:spPr>
          <a:xfrm>
            <a:off x="1143000" y="762000"/>
            <a:ext cx="696976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5029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2.37. Schematic representation of CO–C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coadsorbed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surface structures on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(111)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Pd(111) surfaces.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-26.jpg"/>
          <p:cNvPicPr>
            <a:picLocks noChangeAspect="1"/>
          </p:cNvPicPr>
          <p:nvPr/>
        </p:nvPicPr>
        <p:blipFill>
          <a:blip r:embed="rId3" cstate="print"/>
          <a:srcRect l="10061" t="7778" r="31009" b="58889"/>
          <a:stretch>
            <a:fillRect/>
          </a:stretch>
        </p:blipFill>
        <p:spPr>
          <a:xfrm>
            <a:off x="1905000" y="990600"/>
            <a:ext cx="4998720" cy="36576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38200" y="4800600"/>
          <a:ext cx="7200900" cy="914400"/>
        </p:xfrm>
        <a:graphic>
          <a:graphicData uri="http://schemas.openxmlformats.org/presentationml/2006/ole">
            <p:oleObj spid="_x0000_s19457" name="Equation" r:id="rId4" imgW="7200720" imgH="914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-31.jpg"/>
          <p:cNvPicPr>
            <a:picLocks noChangeAspect="1"/>
          </p:cNvPicPr>
          <p:nvPr/>
        </p:nvPicPr>
        <p:blipFill>
          <a:blip r:embed="rId2" cstate="print"/>
          <a:srcRect l="10069" t="7778" r="19446" b="61111"/>
          <a:stretch>
            <a:fillRect/>
          </a:stretch>
        </p:blipFill>
        <p:spPr>
          <a:xfrm>
            <a:off x="1828800" y="1066800"/>
            <a:ext cx="5334000" cy="304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479613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4.31. (a) Scheme of the adsorption structure of CO on the Cu(110) surface. (b)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probability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 desorption and diffusion in different directions after the laser-induced substrate electronic excitation.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5-16.jpg"/>
          <p:cNvPicPr>
            <a:picLocks noChangeAspect="1"/>
          </p:cNvPicPr>
          <p:nvPr/>
        </p:nvPicPr>
        <p:blipFill>
          <a:blip r:embed="rId2" cstate="print"/>
          <a:srcRect l="11503" t="8889" r="28105" b="52222"/>
          <a:stretch>
            <a:fillRect/>
          </a:stretch>
        </p:blipFill>
        <p:spPr>
          <a:xfrm>
            <a:off x="1844040" y="685800"/>
            <a:ext cx="5394960" cy="4495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2578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5.16. Extinction spectra of Pt for a range of nominal disk diameters from 38 to 530 nm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extinction is defined as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=1 -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), where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is the intensity of the incident laser and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intensity of the laser after scattering through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samples.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5-31.jpg"/>
          <p:cNvPicPr>
            <a:picLocks noChangeAspect="1"/>
          </p:cNvPicPr>
          <p:nvPr/>
        </p:nvPicPr>
        <p:blipFill>
          <a:blip r:embed="rId2" cstate="print"/>
          <a:srcRect l="10069" t="7778" r="10817" b="52222"/>
          <a:stretch>
            <a:fillRect/>
          </a:stretch>
        </p:blipFill>
        <p:spPr>
          <a:xfrm>
            <a:off x="1248834" y="609600"/>
            <a:ext cx="6752166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3577" y="5410200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5.31. Schematic of an STM setup.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5-34.jpg"/>
          <p:cNvPicPr>
            <a:picLocks noChangeAspect="1"/>
          </p:cNvPicPr>
          <p:nvPr/>
        </p:nvPicPr>
        <p:blipFill>
          <a:blip r:embed="rId2" cstate="print"/>
          <a:srcRect l="10065" t="7778" r="12288" b="63333"/>
          <a:stretch>
            <a:fillRect/>
          </a:stretch>
        </p:blipFill>
        <p:spPr>
          <a:xfrm>
            <a:off x="1277815" y="990600"/>
            <a:ext cx="6646985" cy="32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48006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5.34. (a) Scheme of the detection of ballistic charge carriers in the catalytic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metal–semiconductor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Schottky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diode (in this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case, Pt-TiO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diode). (b) Energy diagram of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generation process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hot electrons during the exothermic reaction.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6-15.jpg"/>
          <p:cNvPicPr>
            <a:picLocks noChangeAspect="1"/>
          </p:cNvPicPr>
          <p:nvPr/>
        </p:nvPicPr>
        <p:blipFill>
          <a:blip r:embed="rId2" cstate="print"/>
          <a:srcRect l="11191" t="7778" r="38501" b="52222"/>
          <a:stretch>
            <a:fillRect/>
          </a:stretch>
        </p:blipFill>
        <p:spPr>
          <a:xfrm>
            <a:off x="2514600" y="424543"/>
            <a:ext cx="3810000" cy="39188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4643735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6.15. The XES spectra for CO in the gas phase and adsorbed on Ni(001).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red solid line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for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O–K spectra, and the blue dashed line is for the C–K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spectra.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6-20.jpg"/>
          <p:cNvPicPr>
            <a:picLocks noChangeAspect="1"/>
          </p:cNvPicPr>
          <p:nvPr/>
        </p:nvPicPr>
        <p:blipFill>
          <a:blip r:embed="rId2" cstate="print"/>
          <a:srcRect l="11222" t="7813" r="39889" b="53298"/>
          <a:stretch>
            <a:fillRect/>
          </a:stretch>
        </p:blipFill>
        <p:spPr>
          <a:xfrm>
            <a:off x="2666999" y="685800"/>
            <a:ext cx="3849189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52578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6.20. Ethylene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chemisorption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restructures the Pt(111) surface. The Pt atoms move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inward around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bonding site, the next-nearest-neighbor metal atom moves downward, and the Pt atom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second layer moves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upward.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-4.jpg"/>
          <p:cNvPicPr>
            <a:picLocks noChangeAspect="1"/>
          </p:cNvPicPr>
          <p:nvPr/>
        </p:nvPicPr>
        <p:blipFill>
          <a:blip r:embed="rId2" cstate="print"/>
          <a:srcRect l="11499" t="12222" r="32445" b="56667"/>
          <a:stretch>
            <a:fillRect/>
          </a:stretch>
        </p:blipFill>
        <p:spPr>
          <a:xfrm>
            <a:off x="2133600" y="685800"/>
            <a:ext cx="4563836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4343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1.4. The intricate folds of the human brain expose the large interface area of this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remarkable organ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The brain may be viewed as a device with enormous solid–liquid interface area.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7-8.jpg"/>
          <p:cNvPicPr>
            <a:picLocks noChangeAspect="1"/>
          </p:cNvPicPr>
          <p:nvPr/>
        </p:nvPicPr>
        <p:blipFill>
          <a:blip r:embed="rId2" cstate="print"/>
          <a:srcRect l="9829" t="7848" r="13962" b="63263"/>
          <a:stretch>
            <a:fillRect/>
          </a:stretch>
        </p:blipFill>
        <p:spPr>
          <a:xfrm>
            <a:off x="1752600" y="838200"/>
            <a:ext cx="5747238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4267200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7.8. (a) Elastic and (b) plastic deformation during an indentation process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-19.jpg"/>
          <p:cNvPicPr>
            <a:picLocks noChangeAspect="1"/>
          </p:cNvPicPr>
          <p:nvPr/>
        </p:nvPicPr>
        <p:blipFill>
          <a:blip r:embed="rId2" cstate="print"/>
          <a:srcRect l="9896" t="6772" r="15373" b="72117"/>
          <a:stretch>
            <a:fillRect/>
          </a:stretch>
        </p:blipFill>
        <p:spPr>
          <a:xfrm>
            <a:off x="1291389" y="914400"/>
            <a:ext cx="7090611" cy="259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37338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8.19. Comparison of a blood clot developed on the balloon surface (a) without surface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modifiers,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(b) with surface modifiers. (Courtesy of Dr. Keith R. McCrea, DSM Polymer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Technology Group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8-21.jpg"/>
          <p:cNvPicPr>
            <a:picLocks noChangeAspect="1"/>
          </p:cNvPicPr>
          <p:nvPr/>
        </p:nvPicPr>
        <p:blipFill>
          <a:blip r:embed="rId2" cstate="print"/>
          <a:srcRect l="8627" t="6667" r="16601" b="66666"/>
          <a:stretch>
            <a:fillRect/>
          </a:stretch>
        </p:blipFill>
        <p:spPr>
          <a:xfrm>
            <a:off x="1701800" y="1066800"/>
            <a:ext cx="5613400" cy="2590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41542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8.21. Antimicrobial self-assembling monolayer end group (SAME) prepared on 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polyurethane surface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kill bacteria. (Courtesy of Dr. Keith R. McCrea, DSM Polymer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Technology Group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8-22.jpg"/>
          <p:cNvPicPr>
            <a:picLocks noChangeAspect="1"/>
          </p:cNvPicPr>
          <p:nvPr/>
        </p:nvPicPr>
        <p:blipFill>
          <a:blip r:embed="rId2" cstate="print"/>
          <a:srcRect l="8549" t="6842" r="38277" b="69825"/>
          <a:stretch>
            <a:fillRect/>
          </a:stretch>
        </p:blipFill>
        <p:spPr>
          <a:xfrm>
            <a:off x="2100943" y="1219200"/>
            <a:ext cx="4833257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4274403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8.22. Molecular structure of HPF. Two D domains are connected to the central E domain by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triple-stranded </a:t>
            </a:r>
            <a:r>
              <a:rPr lang="en-US" sz="1200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-helical coiled coil. Two </a:t>
            </a:r>
            <a:r>
              <a:rPr lang="en-US" sz="1200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domains are connected to two D domains by </a:t>
            </a:r>
            <a:r>
              <a:rPr lang="en-US" sz="1200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chains, respectively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At a near neutral pH, the D and E domains are negatively charged; the </a:t>
            </a:r>
            <a:r>
              <a:rPr lang="en-US" sz="1200" dirty="0" err="1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domains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chains are positively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charged.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-23.jpg"/>
          <p:cNvPicPr>
            <a:picLocks noChangeAspect="1"/>
          </p:cNvPicPr>
          <p:nvPr/>
        </p:nvPicPr>
        <p:blipFill>
          <a:blip r:embed="rId2" cstate="print"/>
          <a:srcRect l="11465" t="9099" r="35356" b="39790"/>
          <a:stretch>
            <a:fillRect/>
          </a:stretch>
        </p:blipFill>
        <p:spPr>
          <a:xfrm>
            <a:off x="2632213" y="228600"/>
            <a:ext cx="4351683" cy="541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6782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8.23. (a) Proposed adsorption structures of HPF at the silica–buffer interface at pH 8.0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left)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pH 8.0 after cycling to pH 3.2 (right), respectively. (b) The AFM images of a single HPF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molecule 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two adsorption structures. (c) The SFG spectra of silica surfaces coated by HPF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molecules with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different adsorption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structures.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-29.jpg"/>
          <p:cNvPicPr>
            <a:picLocks noChangeAspect="1"/>
          </p:cNvPicPr>
          <p:nvPr/>
        </p:nvPicPr>
        <p:blipFill>
          <a:blip r:embed="rId2" cstate="print"/>
          <a:srcRect l="12946" t="9134" r="22373" b="55310"/>
          <a:stretch>
            <a:fillRect/>
          </a:stretch>
        </p:blipFill>
        <p:spPr>
          <a:xfrm>
            <a:off x="1981200" y="973667"/>
            <a:ext cx="4953000" cy="3522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48400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8.29. Ideal structure of the </a:t>
            </a:r>
            <a:r>
              <a:rPr lang="en-US" sz="1200" dirty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-helical LK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peptide in solution. Width across the helical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barrel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total width including the side chains were calculated using ideal helical bond angles and van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Waals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radii.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8-30.jpg"/>
          <p:cNvPicPr>
            <a:picLocks noChangeAspect="1"/>
          </p:cNvPicPr>
          <p:nvPr/>
        </p:nvPicPr>
        <p:blipFill>
          <a:blip r:embed="rId2" cstate="print"/>
          <a:srcRect l="10101" t="6947" r="22317" b="59720"/>
          <a:stretch>
            <a:fillRect/>
          </a:stretch>
        </p:blipFill>
        <p:spPr>
          <a:xfrm>
            <a:off x="1866900" y="533400"/>
            <a:ext cx="5372100" cy="342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3828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8.30. The SFG spectra of a LK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peptide at (a) the solution–d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-PS and (b)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solution–SiO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interface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respectively. The proposed adsorption structures of a LK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peptide on (c)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hydrophobic d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-PS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substrate and (d) the hydrophilic silica substrate.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9.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5486400" cy="43647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48768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9.13. (a) Schematic of a high-pressure SFG system,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spectroscopic tool for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probing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adsorbed species during the catalytic reaction. (b) The frequency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vis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visible (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laser beam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kept fixed, and the infrared (IR)-beam frequency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is varied. When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coincides with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transition from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|0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to |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an adsorbed molecule, the molecule is excited to a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virtual state |n&gt;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emits the sum frequency </a:t>
            </a:r>
            <a:r>
              <a:rPr lang="en-US" sz="12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1200" baseline="-25000" dirty="0" err="1" smtClean="0">
                <a:latin typeface="Times New Roman" pitchFamily="18" charset="0"/>
                <a:cs typeface="Times New Roman" pitchFamily="18" charset="0"/>
              </a:rPr>
              <a:t>SFG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(c) Because of selection rules, the SFG signal 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forbidden from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centrosymmetric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medium.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9-30.jpg"/>
          <p:cNvPicPr>
            <a:picLocks noChangeAspect="1"/>
          </p:cNvPicPr>
          <p:nvPr/>
        </p:nvPicPr>
        <p:blipFill>
          <a:blip r:embed="rId2" cstate="print"/>
          <a:srcRect l="11503" t="7778" r="25229" b="37778"/>
          <a:stretch>
            <a:fillRect/>
          </a:stretch>
        </p:blipFill>
        <p:spPr>
          <a:xfrm>
            <a:off x="2514600" y="228600"/>
            <a:ext cx="4242318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3734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9.30. Schematic representations of the idealized surface structures of the (111), (211), (100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210), and (110) orientation of Fe single crystals. The coordination of each surface atom 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indicated.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Figure 9.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52400"/>
            <a:ext cx="3575549" cy="49578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85800" y="5334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9.61. (Top) Evolution of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Pd atomic fractions in the near-surface region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Rh0.5Pd0.5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NPs with the size 15 nm at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300°C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under oxidizing conditions (100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NO or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catalytic conditions (100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NO and 100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mTorr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CO) denoted in the x-axis. 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Bottom) Evolution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the fraction of the oxidized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(left y-axis) and Pd atoms (right y-axis) in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examined region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under the same reaction conditions as the top part of the figure. All atomic fractions in this figure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were obtained with an X-ray energy of 645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for Rh3d and Pd3d, which generates photoelectrons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MFP of 0.7 nm. Schematic diagrams above the top of the figure show the reversible segregation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Pd under alternating oxidizing and catalytic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conditions.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-5.jpg"/>
          <p:cNvPicPr>
            <a:picLocks noChangeAspect="1"/>
          </p:cNvPicPr>
          <p:nvPr/>
        </p:nvPicPr>
        <p:blipFill>
          <a:blip r:embed="rId2" cstate="print"/>
          <a:srcRect l="11498" t="11111" r="29574" b="55556"/>
          <a:stretch>
            <a:fillRect/>
          </a:stretch>
        </p:blipFill>
        <p:spPr>
          <a:xfrm>
            <a:off x="2286000" y="685800"/>
            <a:ext cx="4648200" cy="34011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4419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1.5. The coleus leaf. Photosynthesis involves the absorption of sunlight and the reactions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H2O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CO2 to produce organic molecules and oxygen. High-surface-area systems (e.g.,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plant leaf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are most efficient to carry out photosynthesis. (Courtesy of Stefan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Eberhard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Complex Carbohydrate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Research Center, The University of Georgia, Athens, GA.)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 9-68.jpg"/>
          <p:cNvPicPr>
            <a:picLocks noChangeAspect="1"/>
          </p:cNvPicPr>
          <p:nvPr/>
        </p:nvPicPr>
        <p:blipFill>
          <a:blip r:embed="rId2" cstate="print"/>
          <a:srcRect l="12936" t="6667" r="26695" b="51111"/>
          <a:stretch>
            <a:fillRect/>
          </a:stretch>
        </p:blipFill>
        <p:spPr>
          <a:xfrm>
            <a:off x="2286000" y="76200"/>
            <a:ext cx="48006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7244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9.66. (Top) The reaction scheme for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hydrogenation. (Bottom) The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nanoparticle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size dependence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of selectivity to the reaction products of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pyrrole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hydrogenation.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9-70.jpg"/>
          <p:cNvPicPr>
            <a:picLocks noChangeAspect="1"/>
          </p:cNvPicPr>
          <p:nvPr/>
        </p:nvPicPr>
        <p:blipFill>
          <a:blip r:embed="rId2" cstate="print"/>
          <a:srcRect l="12941" t="7778" r="13726" b="64444"/>
          <a:stretch>
            <a:fillRect/>
          </a:stretch>
        </p:blipFill>
        <p:spPr>
          <a:xfrm>
            <a:off x="451104" y="685800"/>
            <a:ext cx="808329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080337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9.68. (a) The reaction intermediates detected by SFG during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cyclohexene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hydrogenation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and dehydrogenation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over Pt(111) at different temperatures. The reaction conditions are 1.5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cyclohexene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Torr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for hydrogen. (b) The turnover rates for benzene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cyclohexane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at different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temperatures. Correlation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between surface intermediates and formed reaction products may help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identifying the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reactive intermediates for 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products.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-10.jpg"/>
          <p:cNvPicPr>
            <a:picLocks noChangeAspect="1"/>
          </p:cNvPicPr>
          <p:nvPr/>
        </p:nvPicPr>
        <p:blipFill>
          <a:blip r:embed="rId2" cstate="print"/>
          <a:srcRect l="10924" t="6983" r="25519" b="60002"/>
          <a:stretch>
            <a:fillRect/>
          </a:stretch>
        </p:blipFill>
        <p:spPr>
          <a:xfrm>
            <a:off x="1453116" y="381000"/>
            <a:ext cx="5557284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343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1.10. Intercalation compounds of graphite: 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 (top) and C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K (bottom). The color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changes from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black (graphite) are due to the transfer of electrons from the metal-to-carbon layers. (Courtesy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Tom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Weller, Mark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Ellerby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Neal Skipper, Department of Physics &amp;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Astronomy, London’s Global University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-11.jpg"/>
          <p:cNvPicPr>
            <a:picLocks noChangeAspect="1"/>
          </p:cNvPicPr>
          <p:nvPr/>
        </p:nvPicPr>
        <p:blipFill>
          <a:blip r:embed="rId2" cstate="print"/>
          <a:srcRect l="11503" t="7778" r="28105" b="56667"/>
          <a:stretch>
            <a:fillRect/>
          </a:stretch>
        </p:blipFill>
        <p:spPr>
          <a:xfrm>
            <a:off x="2286000" y="762000"/>
            <a:ext cx="4419600" cy="33673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14400" y="43434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1.11.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Microporous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molecular sieve. There are many alumina silicates in nature that have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pores with molecular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dimensions. These are called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zeolites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Synthetic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zeolites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are also produced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large numbers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mostly from silicates, phosphates, and borates. They are used as selective absorbers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gases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or liquids, and are the catalysts utilized in the largest volume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chemical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and petroleum technologies.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4.jpg"/>
          <p:cNvPicPr>
            <a:picLocks noChangeAspect="1"/>
          </p:cNvPicPr>
          <p:nvPr/>
        </p:nvPicPr>
        <p:blipFill>
          <a:blip r:embed="rId2" cstate="print"/>
          <a:srcRect l="11503" t="7778" r="10850" b="60000"/>
          <a:stretch>
            <a:fillRect/>
          </a:stretch>
        </p:blipFill>
        <p:spPr>
          <a:xfrm>
            <a:off x="2054772" y="1143000"/>
            <a:ext cx="5108028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495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Figure 2.4. (a) A scanning tunneling microscope image of the hydrogen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pretreated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diamond (100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)-2×1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surface observed are steps and kinks. The image area is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400Å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(Courtesy of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Jose Perez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Department of Physics, University of North Texas.) (b) A three-dimensional (3D) STM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picture of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(0001) face of graphite over a 10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8.jpg"/>
          <p:cNvPicPr>
            <a:picLocks noChangeAspect="1"/>
          </p:cNvPicPr>
          <p:nvPr/>
        </p:nvPicPr>
        <p:blipFill>
          <a:blip r:embed="rId3" cstate="print"/>
          <a:srcRect l="12896" t="6877" r="15228" b="40901"/>
          <a:stretch>
            <a:fillRect/>
          </a:stretch>
        </p:blipFill>
        <p:spPr>
          <a:xfrm>
            <a:off x="2146571" y="228600"/>
            <a:ext cx="4406629" cy="4142232"/>
          </a:xfrm>
          <a:prstGeom prst="rect">
            <a:avLst/>
          </a:prstGeom>
        </p:spPr>
      </p:pic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914400" y="4419600"/>
          <a:ext cx="7696200" cy="1676400"/>
        </p:xfrm>
        <a:graphic>
          <a:graphicData uri="http://schemas.openxmlformats.org/presentationml/2006/ole">
            <p:oleObj spid="_x0000_s34862" name="Equation" r:id="rId4" imgW="7696080" imgH="16761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2-9.jpg"/>
          <p:cNvPicPr>
            <a:picLocks noChangeAspect="1"/>
          </p:cNvPicPr>
          <p:nvPr/>
        </p:nvPicPr>
        <p:blipFill>
          <a:blip r:embed="rId3" cstate="print"/>
          <a:srcRect l="11493" t="9134" r="15173" b="37533"/>
          <a:stretch>
            <a:fillRect/>
          </a:stretch>
        </p:blipFill>
        <p:spPr>
          <a:xfrm>
            <a:off x="2057400" y="0"/>
            <a:ext cx="4776788" cy="4495800"/>
          </a:xfrm>
          <a:prstGeom prst="rect">
            <a:avLst/>
          </a:prstGeom>
        </p:spPr>
      </p:pic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952500" y="4864100"/>
          <a:ext cx="7620000" cy="1549400"/>
        </p:xfrm>
        <a:graphic>
          <a:graphicData uri="http://schemas.openxmlformats.org/presentationml/2006/ole">
            <p:oleObj spid="_x0000_s33793" name="Equation" r:id="rId4" imgW="7619760" imgH="154908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1792</Words>
  <Application>Microsoft Office PowerPoint</Application>
  <PresentationFormat>On-screen Show (4:3)</PresentationFormat>
  <Paragraphs>39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MathType 6.0 Equation</vt:lpstr>
      <vt:lpstr>Color Inserts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Insets</dc:title>
  <dc:creator>Yimin</dc:creator>
  <cp:lastModifiedBy>Yimin</cp:lastModifiedBy>
  <cp:revision>16</cp:revision>
  <dcterms:created xsi:type="dcterms:W3CDTF">2010-09-13T16:07:40Z</dcterms:created>
  <dcterms:modified xsi:type="dcterms:W3CDTF">2010-09-13T23:37:30Z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-1077043556</vt:i4>
  </property>
  <property fmtid="{D5CDD505-2E9C-101B-9397-08002B2CF9AE}" pid="3" name="_NewReviewCycle">
    <vt:lpwstr/>
  </property>
  <property fmtid="{D5CDD505-2E9C-101B-9397-08002B2CF9AE}" pid="4" name="_EmailSubject">
    <vt:lpwstr>Color Inserts for Introduction of Surface Chemistry and Catalysis</vt:lpwstr>
  </property>
  <property fmtid="{D5CDD505-2E9C-101B-9397-08002B2CF9AE}" pid="5" name="_AuthorEmail">
    <vt:lpwstr>alekhwan@wiley.com</vt:lpwstr>
  </property>
  <property fmtid="{D5CDD505-2E9C-101B-9397-08002B2CF9AE}" pid="6" name="_AuthorEmailDisplayName">
    <vt:lpwstr>Lekhwani, Anita - Hoboken</vt:lpwstr>
  </property>
</Properties>
</file>