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48" r:id="rId1"/>
  </p:sldMasterIdLst>
  <p:notesMasterIdLst>
    <p:notesMasterId r:id="rId43"/>
  </p:notesMasterIdLst>
  <p:sldIdLst>
    <p:sldId id="301" r:id="rId2"/>
    <p:sldId id="259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28" r:id="rId30"/>
    <p:sldId id="329" r:id="rId31"/>
    <p:sldId id="330" r:id="rId32"/>
    <p:sldId id="331" r:id="rId33"/>
    <p:sldId id="332" r:id="rId34"/>
    <p:sldId id="333" r:id="rId35"/>
    <p:sldId id="334" r:id="rId36"/>
    <p:sldId id="335" r:id="rId37"/>
    <p:sldId id="336" r:id="rId38"/>
    <p:sldId id="337" r:id="rId39"/>
    <p:sldId id="338" r:id="rId40"/>
    <p:sldId id="339" r:id="rId41"/>
    <p:sldId id="340" r:id="rId4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65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52420-D016-4AA6-9BE7-7F3C7CE6B7FB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520AD-7DB0-45EF-A4D1-F636867234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1110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8DBB-D555-488B-8795-EE3F9C7B72D2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F262-CD6A-46B2-8ECA-EB1AD3C6E613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51C7-1166-47EC-8B55-578D719B36F5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6EF3-38A7-4659-8118-7B5D0F3DA370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DF63-E7FA-4EC4-84C1-6E3522AAB595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C2E93-22B8-45F8-8216-2117F23DE8BE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4555-6887-43F1-BA12-A695FD619162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35D3F-1BBE-4C6A-AE4C-02235F94E3C4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412D8-1DF1-4BC9-B53F-66D36374932B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1CF7-9748-498F-906D-5BC46977EAA1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8E429-C41B-41BF-AFC2-E6F76165C767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3D08C-85EB-4152-951B-C46C5E72C27F}" type="datetime1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4F0F0-C7E3-4C29-8D89-865FBD948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29000"/>
            <a:ext cx="6858000" cy="77681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Chapter 8</a:t>
            </a:r>
            <a:b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Switching Power Supplies</a:t>
            </a:r>
            <a:endParaRPr lang="en-US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75253" y="7652497"/>
            <a:ext cx="448552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“Introduction to Modern Power Electronics”, 2</a:t>
            </a:r>
            <a:r>
              <a:rPr lang="en-US" sz="1100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Ed., John Wiley 2010</a:t>
            </a:r>
          </a:p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by </a:t>
            </a:r>
          </a:p>
          <a:p>
            <a:pPr algn="ctr"/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Andrzej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M.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Trzynadlowski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34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Voltage and current waveforms in a </a:t>
            </a:r>
            <a:r>
              <a:rPr lang="en-US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buck-boost </a:t>
            </a:r>
            <a:r>
              <a:rPr lang="en-US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converter</a:t>
            </a:r>
            <a:endParaRPr lang="en-US" sz="24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67604" y="7998528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8.9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84" y="1447800"/>
            <a:ext cx="6396037" cy="639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3851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366184"/>
                <a:ext cx="6134100" cy="776816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200" i="1" smtClean="0">
                            <a:solidFill>
                              <a:srgbClr val="7030A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rgbClr val="7030A0"/>
                            </a:solidFill>
                            <a:latin typeface="Cambria Math"/>
                            <a:cs typeface="Arial" pitchFamily="34" charset="0"/>
                          </a:rPr>
                          <m:t>C</m:t>
                        </m:r>
                      </m:e>
                    </m:acc>
                  </m:oMath>
                </a14:m>
                <a:r>
                  <a:rPr lang="en-US" sz="2200" dirty="0" smtClean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uk converter</a:t>
                </a:r>
                <a:endParaRPr lang="en-US" sz="2200" b="0" dirty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366184"/>
                <a:ext cx="6134100" cy="776816"/>
              </a:xfr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61379" y="618089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8.10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7800" y="1524000"/>
            <a:ext cx="9878187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5850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366184"/>
                <a:ext cx="6134100" cy="776816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sz="2200" dirty="0" smtClean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Waveforms of voltage </a:t>
                </a:r>
                <a:r>
                  <a:rPr lang="en-US" sz="2200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and current </a:t>
                </a:r>
                <a:r>
                  <a:rPr lang="en-US" sz="2200" dirty="0" smtClean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in a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200" i="1">
                            <a:solidFill>
                              <a:srgbClr val="7030A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rgbClr val="7030A0"/>
                            </a:solidFill>
                            <a:latin typeface="Cambria Math"/>
                            <a:cs typeface="Arial" pitchFamily="34" charset="0"/>
                          </a:rPr>
                          <m:t>C</m:t>
                        </m:r>
                      </m:e>
                    </m:acc>
                  </m:oMath>
                </a14:m>
                <a:r>
                  <a:rPr lang="en-US" sz="2200" dirty="0" err="1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uk</a:t>
                </a:r>
                <a:r>
                  <a:rPr lang="en-US" sz="2200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200" dirty="0" smtClean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converter </a:t>
                </a:r>
                <a:endParaRPr lang="en-US" sz="2200" b="0" dirty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366184"/>
                <a:ext cx="6134100" cy="776816"/>
              </a:xfrm>
              <a:blipFill rotWithShape="1">
                <a:blip r:embed="rId2" cstate="print"/>
                <a:stretch>
                  <a:fillRect l="-1192" t="-3125" r="-1291" b="-14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659" y="8034983"/>
            <a:ext cx="967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8.11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503" y="1240513"/>
            <a:ext cx="5042656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4286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SEPIC (a) and Zeta (b) converters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659" y="803498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8.12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0" y="1219200"/>
            <a:ext cx="6396037" cy="639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4781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Voltage and current waveforms in SEPIC and Zeta </a:t>
            </a:r>
            <a:r>
              <a:rPr lang="en-US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converters</a:t>
            </a:r>
            <a:endParaRPr lang="en-US" sz="24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659" y="803498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8.13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0" y="1371600"/>
            <a:ext cx="5862637" cy="644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4369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Voltage and current waveforms in SEPIC and Zeta </a:t>
            </a:r>
            <a:r>
              <a:rPr lang="en-US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converters</a:t>
            </a:r>
            <a:endParaRPr lang="en-US" sz="24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659" y="803498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8.13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0" y="1371600"/>
            <a:ext cx="5862637" cy="644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4864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/>
          </a:bodyPr>
          <a:lstStyle/>
          <a:p>
            <a:r>
              <a:rPr lang="en-US" sz="22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Vorperian’s</a:t>
            </a:r>
            <a:r>
              <a:rPr lang="en-US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switch model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659" y="735787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8.14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65" y="1371600"/>
            <a:ext cx="5862637" cy="586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11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366184"/>
                <a:ext cx="6134100" cy="776816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200" dirty="0" smtClean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Averaged models of switched-mode dc-to-dc converters with </a:t>
                </a:r>
                <a:r>
                  <a:rPr lang="en-US" sz="2200" dirty="0" err="1" smtClean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Vorperian’s</a:t>
                </a:r>
                <a:r>
                  <a:rPr lang="en-US" sz="2200" dirty="0" smtClean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 switch model: (a) buck, (b) boost, (c) buck-boost, (d)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200" i="1">
                            <a:solidFill>
                              <a:srgbClr val="7030A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rgbClr val="7030A0"/>
                            </a:solidFill>
                            <a:latin typeface="Cambria Math"/>
                            <a:cs typeface="Arial" pitchFamily="34" charset="0"/>
                          </a:rPr>
                          <m:t>C</m:t>
                        </m:r>
                      </m:e>
                    </m:acc>
                  </m:oMath>
                </a14:m>
                <a:r>
                  <a:rPr lang="en-US" sz="2200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uk</a:t>
                </a:r>
                <a:r>
                  <a:rPr lang="en-US" sz="2200" dirty="0" smtClean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2200" b="0" dirty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366184"/>
                <a:ext cx="6134100" cy="776816"/>
              </a:xfrm>
              <a:blipFill rotWithShape="1">
                <a:blip r:embed="rId2" cstate="print"/>
                <a:stretch>
                  <a:fillRect l="-993" t="-18750" r="-993" b="-28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659" y="718859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8.15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61" y="1143000"/>
            <a:ext cx="6646503" cy="598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0928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34100" cy="1143000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Waveforms of the output voltage and current in a buck converter: solid lines – actual converter, dashed lines – averaged model 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659" y="752715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</a:t>
            </a:r>
            <a:r>
              <a:rPr lang="en-US" sz="160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8.16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797238655"/>
              </p:ext>
            </p:extLst>
          </p:nvPr>
        </p:nvGraphicFramePr>
        <p:xfrm>
          <a:off x="511321" y="1752600"/>
          <a:ext cx="5869635" cy="5132168"/>
        </p:xfrm>
        <a:graphic>
          <a:graphicData uri="http://schemas.openxmlformats.org/presentationml/2006/ole">
            <p:oleObj spid="_x0000_s7241" name="SPW 11.0 Graph" r:id="rId3" imgW="4952520" imgH="4330080" progId="SigmaPlotGraphicObject.1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52086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0"/>
            <a:ext cx="6134100" cy="1371600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Equivalent circuits of a transformer: (a) ideal transformer, (b) transformer with the magnetizing inductance included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659" y="820426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8.17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186" y="560901"/>
            <a:ext cx="5291137" cy="7643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41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Buck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80051" y="6764924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8.1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9800"/>
            <a:ext cx="6974785" cy="2993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476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0"/>
            <a:ext cx="6134100" cy="13716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Forward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0845" y="6764923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8.18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5" y="1800551"/>
            <a:ext cx="6705600" cy="426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3050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0"/>
            <a:ext cx="6134100" cy="1371600"/>
          </a:xfrm>
        </p:spPr>
        <p:txBody>
          <a:bodyPr>
            <a:normAutofit/>
          </a:bodyPr>
          <a:lstStyle/>
          <a:p>
            <a:r>
              <a:rPr lang="en-US" sz="22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Flyback</a:t>
            </a:r>
            <a:r>
              <a:rPr lang="en-US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10539" y="6626519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8.19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93" y="1371600"/>
            <a:ext cx="6466863" cy="4526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377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42900" y="0"/>
                <a:ext cx="6134100" cy="1371600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 smtClean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Isolated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200" i="1">
                            <a:solidFill>
                              <a:srgbClr val="7030A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rgbClr val="7030A0"/>
                            </a:solidFill>
                            <a:latin typeface="Cambria Math"/>
                            <a:cs typeface="Arial" pitchFamily="34" charset="0"/>
                          </a:rPr>
                          <m:t>C</m:t>
                        </m:r>
                      </m:e>
                    </m:acc>
                  </m:oMath>
                </a14:m>
                <a:r>
                  <a:rPr lang="en-US" sz="2200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uk converter</a:t>
                </a:r>
                <a:endParaRPr lang="en-US" sz="2200" b="0" dirty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2900" y="0"/>
                <a:ext cx="6134100" cy="1371600"/>
              </a:xfr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0845" y="6019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8.20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8" y="1752600"/>
            <a:ext cx="6624637" cy="3311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8378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0"/>
            <a:ext cx="6134100" cy="13716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Midpoint rectifier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0845" y="66496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8.21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5484812" cy="548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8186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0"/>
            <a:ext cx="6134100" cy="13716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Push-pull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0845" y="686376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8.22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42" y="1522445"/>
            <a:ext cx="6550365" cy="491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11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0"/>
            <a:ext cx="6134100" cy="13716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Half-bridge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0843" y="785852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8.23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23" y="-496994"/>
            <a:ext cx="5257800" cy="9640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330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0"/>
            <a:ext cx="6134100" cy="1371600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Full-bridge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0843" y="785852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8.24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23" y="551456"/>
            <a:ext cx="5715000" cy="7620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9508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34100" cy="12192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Voltage-mode resonant switches: (a) L-type half-wave, (b) M-type half-wave, (c) L-type full-wave, (d) M-type full-wave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0843" y="73914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8.25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55" y="1923464"/>
            <a:ext cx="6380135" cy="510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9093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34100" cy="1219200"/>
          </a:xfrm>
        </p:spPr>
        <p:txBody>
          <a:bodyPr>
            <a:normAutofit/>
          </a:bodyPr>
          <a:lstStyle/>
          <a:p>
            <a:pPr algn="just"/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Current-mode resonant switches: (a) L-type half-wave, (b) M-type half-wave, (c) L-type full-wave, (d) M-type full-wave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0843" y="6858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8.26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85" y="2133600"/>
            <a:ext cx="6518275" cy="4344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3982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2286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Waveforms of the inductor current and capacitor voltage in an </a:t>
            </a:r>
            <a:r>
              <a:rPr lang="en-US" sz="2200" b="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undamped</a:t>
            </a:r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resonant circuit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91874" y="7130372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8.27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1326958"/>
              </p:ext>
            </p:extLst>
          </p:nvPr>
        </p:nvGraphicFramePr>
        <p:xfrm>
          <a:off x="442303" y="1905000"/>
          <a:ext cx="6020039" cy="4564062"/>
        </p:xfrm>
        <a:graphic>
          <a:graphicData uri="http://schemas.openxmlformats.org/presentationml/2006/ole">
            <p:oleObj spid="_x0000_s18481" name="SPW 11.0 Graph" r:id="rId3" imgW="5409360" imgH="4101120" progId="SigmaPlotGraphicObject.1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24493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Voltage and current waveforms in a buck converter</a:t>
            </a:r>
            <a:endParaRPr lang="en-US" sz="24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80050" y="7784383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8.2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74" name="Picture 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6170612" cy="617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2672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2286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Quasi-resonant ZVS buck converter with L-type half-wave switch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551" y="63246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8.28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2" y="2286000"/>
            <a:ext cx="6700837" cy="2680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8489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2286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Quasi-resonant ZCS boost converter with M-type full-wave switch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551" y="6928618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8.29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3" y="1600200"/>
            <a:ext cx="6271057" cy="4389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5731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87816602"/>
              </p:ext>
            </p:extLst>
          </p:nvPr>
        </p:nvGraphicFramePr>
        <p:xfrm>
          <a:off x="304800" y="1143000"/>
          <a:ext cx="6414070" cy="5967412"/>
        </p:xfrm>
        <a:graphic>
          <a:graphicData uri="http://schemas.openxmlformats.org/presentationml/2006/ole">
            <p:oleObj spid="_x0000_s21546" name="Document" r:id="rId3" imgW="5949456" imgH="5536332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41696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228600"/>
            <a:ext cx="6134100" cy="9906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Series-loaded resonant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551" y="6553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8.30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51" y="2209800"/>
            <a:ext cx="6627759" cy="331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7746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2286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AC equivalent circuit of the series-loaded resonant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123" y="606224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8.31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10" y="1856792"/>
            <a:ext cx="6170612" cy="342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4447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3048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Control characteristic of the series-loaded resonant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551" y="7620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8.32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Wil8-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752600"/>
            <a:ext cx="6123432" cy="54166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1225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304800"/>
            <a:ext cx="6134100" cy="9906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Parallel-loaded resonant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79290" y="643679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8.33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96" y="1981200"/>
            <a:ext cx="6633267" cy="3315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1621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3048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AC equivalent circuit of the parallel-loaded resonant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550" y="6172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8.34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3" y="1464906"/>
            <a:ext cx="6828453" cy="3792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2604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3048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Control characteristic of the parallel-loaded resonant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550" y="73152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8.35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19" y="1524000"/>
            <a:ext cx="6202221" cy="54559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58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304800"/>
            <a:ext cx="6134100" cy="990600"/>
          </a:xfrm>
        </p:spPr>
        <p:txBody>
          <a:bodyPr>
            <a:noAutofit/>
          </a:bodyPr>
          <a:lstStyle/>
          <a:p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Series-parallel resonant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54548" y="6781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8.36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11" y="2438400"/>
            <a:ext cx="6548437" cy="3273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965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Waveforms of the capacitor current and output voltage in a buck converter</a:t>
            </a:r>
            <a:endParaRPr lang="en-US" sz="24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80049" y="7615106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8.3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71851556"/>
              </p:ext>
            </p:extLst>
          </p:nvPr>
        </p:nvGraphicFramePr>
        <p:xfrm>
          <a:off x="533400" y="2057400"/>
          <a:ext cx="5857526" cy="4883150"/>
        </p:xfrm>
        <a:graphic>
          <a:graphicData uri="http://schemas.openxmlformats.org/presentationml/2006/ole">
            <p:oleObj spid="_x0000_s3189" name="SPW 11.0 Graph" r:id="rId3" imgW="4952520" imgH="4128480" progId="SigmaPlotGraphicObject.1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3031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3048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Control characteristic of the series-parallel resonant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0621" y="79248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8.37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75" y="1524000"/>
            <a:ext cx="6235595" cy="58622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6705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273" y="304800"/>
            <a:ext cx="6134100" cy="990600"/>
          </a:xfrm>
        </p:spPr>
        <p:txBody>
          <a:bodyPr>
            <a:noAutofit/>
          </a:bodyPr>
          <a:lstStyle/>
          <a:p>
            <a:pPr algn="just"/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Quasi-resonant ZCS buck converter with an L-type full-wave switch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0289" y="8424168"/>
            <a:ext cx="2171700" cy="486833"/>
          </a:xfrm>
        </p:spPr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60620" y="609600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8.38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81950"/>
            <a:ext cx="6934200" cy="312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5172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Boost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80048" y="67818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8.4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21" y="1981200"/>
            <a:ext cx="6546777" cy="3570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7763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Voltage and current waveforms in a boost converter</a:t>
            </a:r>
            <a:endParaRPr lang="en-US" sz="24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80047" y="7789277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8.5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6170612" cy="617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2782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Waveforms of the capacitor current and output voltage in a boost converter</a:t>
            </a:r>
            <a:endParaRPr lang="en-US" sz="24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80047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8.6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97877663"/>
              </p:ext>
            </p:extLst>
          </p:nvPr>
        </p:nvGraphicFramePr>
        <p:xfrm>
          <a:off x="457200" y="1828800"/>
          <a:ext cx="5978088" cy="4953000"/>
        </p:xfrm>
        <a:graphic>
          <a:graphicData uri="http://schemas.openxmlformats.org/presentationml/2006/ole">
            <p:oleObj spid="_x0000_s5230" name="SPW 11.0 Graph" r:id="rId3" imgW="4952520" imgH="4104000" progId="SigmaPlotGraphicObject.1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19575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4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Impact of the inductor resistance on the voltage gain of a boost converter</a:t>
            </a:r>
            <a:endParaRPr lang="en-US" sz="24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80047" y="76200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8.7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2277771"/>
              </p:ext>
            </p:extLst>
          </p:nvPr>
        </p:nvGraphicFramePr>
        <p:xfrm>
          <a:off x="381000" y="1752600"/>
          <a:ext cx="6158937" cy="5446952"/>
        </p:xfrm>
        <a:graphic>
          <a:graphicData uri="http://schemas.openxmlformats.org/presentationml/2006/ole">
            <p:oleObj spid="_x0000_s6252" name="SPW 11.0 Graph" r:id="rId3" imgW="5342400" imgH="4723920" progId="SigmaPlotGraphicObject.1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93355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34100" cy="776816"/>
          </a:xfrm>
        </p:spPr>
        <p:txBody>
          <a:bodyPr>
            <a:normAutofit/>
          </a:bodyPr>
          <a:lstStyle/>
          <a:p>
            <a:r>
              <a:rPr lang="en-US" sz="22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Buck-boost converter</a:t>
            </a:r>
            <a:endParaRPr lang="en-US" sz="22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4F0F0-C7E3-4C29-8D89-865FBD94849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80047" y="6553200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Fig. 8.8</a:t>
            </a:r>
            <a:endParaRPr lang="en-US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03" y="1828800"/>
            <a:ext cx="6583614" cy="3590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54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1436</TotalTime>
  <Words>550</Words>
  <Application>Microsoft Office PowerPoint</Application>
  <PresentationFormat>On-screen Show (4:3)</PresentationFormat>
  <Paragraphs>163</Paragraphs>
  <Slides>41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Office Theme</vt:lpstr>
      <vt:lpstr>SPW 11.0 Graph</vt:lpstr>
      <vt:lpstr>Document</vt:lpstr>
      <vt:lpstr>Chapter 8  Switching Power Supplies</vt:lpstr>
      <vt:lpstr>Buck converter</vt:lpstr>
      <vt:lpstr>Voltage and current waveforms in a buck converter</vt:lpstr>
      <vt:lpstr>Waveforms of the capacitor current and output voltage in a buck converter</vt:lpstr>
      <vt:lpstr>Boost converter</vt:lpstr>
      <vt:lpstr>Voltage and current waveforms in a boost converter</vt:lpstr>
      <vt:lpstr>Waveforms of the capacitor current and output voltage in a boost converter</vt:lpstr>
      <vt:lpstr>Impact of the inductor resistance on the voltage gain of a boost converter</vt:lpstr>
      <vt:lpstr>Buck-boost converter</vt:lpstr>
      <vt:lpstr>Voltage and current waveforms in a buck-boost converter</vt:lpstr>
      <vt:lpstr> </vt:lpstr>
      <vt:lpstr> </vt:lpstr>
      <vt:lpstr>SEPIC (a) and Zeta (b) converters</vt:lpstr>
      <vt:lpstr>Voltage and current waveforms in SEPIC and Zeta converters</vt:lpstr>
      <vt:lpstr>Voltage and current waveforms in SEPIC and Zeta converters</vt:lpstr>
      <vt:lpstr>Vorperian’s switch model</vt:lpstr>
      <vt:lpstr> </vt:lpstr>
      <vt:lpstr>Waveforms of the output voltage and current in a buck converter: solid lines – actual converter, dashed lines – averaged model </vt:lpstr>
      <vt:lpstr>Equivalent circuits of a transformer: (a) ideal transformer, (b) transformer with the magnetizing inductance included</vt:lpstr>
      <vt:lpstr>Forward converter</vt:lpstr>
      <vt:lpstr>Flyback converter</vt:lpstr>
      <vt:lpstr> </vt:lpstr>
      <vt:lpstr>Midpoint rectifier</vt:lpstr>
      <vt:lpstr>Push-pull converter</vt:lpstr>
      <vt:lpstr>Half-bridge converter</vt:lpstr>
      <vt:lpstr>Full-bridge converter</vt:lpstr>
      <vt:lpstr>Voltage-mode resonant switches: (a) L-type half-wave, (b) M-type half-wave, (c) L-type full-wave, (d) M-type full-wave</vt:lpstr>
      <vt:lpstr>Current-mode resonant switches: (a) L-type half-wave, (b) M-type half-wave, (c) L-type full-wave, (d) M-type full-wave</vt:lpstr>
      <vt:lpstr>Waveforms of the inductor current and capacitor voltage in an undamped resonant circuit</vt:lpstr>
      <vt:lpstr>Quasi-resonant ZVS buck converter with L-type half-wave switch</vt:lpstr>
      <vt:lpstr>Quasi-resonant ZCS boost converter with M-type full-wave switch</vt:lpstr>
      <vt:lpstr>Slide 32</vt:lpstr>
      <vt:lpstr>Series-loaded resonant converter</vt:lpstr>
      <vt:lpstr>AC equivalent circuit of the series-loaded resonant converter</vt:lpstr>
      <vt:lpstr>Control characteristic of the series-loaded resonant converter</vt:lpstr>
      <vt:lpstr>Parallel-loaded resonant converter</vt:lpstr>
      <vt:lpstr>AC equivalent circuit of the parallel-loaded resonant converter</vt:lpstr>
      <vt:lpstr>Control characteristic of the parallel-loaded resonant converter</vt:lpstr>
      <vt:lpstr>Series-parallel resonant converter</vt:lpstr>
      <vt:lpstr>Control characteristic of the series-parallel resonant converter</vt:lpstr>
      <vt:lpstr>Quasi-resonant ZCS buck converter with an L-type full-wave switch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Modern Power Electronics SECOND EDITION</dc:title>
  <dc:creator>chin</dc:creator>
  <cp:lastModifiedBy>chin</cp:lastModifiedBy>
  <cp:revision>302</cp:revision>
  <cp:lastPrinted>2010-08-31T03:25:05Z</cp:lastPrinted>
  <dcterms:created xsi:type="dcterms:W3CDTF">2010-08-30T23:51:54Z</dcterms:created>
  <dcterms:modified xsi:type="dcterms:W3CDTF">2010-10-18T19:47:06Z</dcterms:modified>
</cp:coreProperties>
</file>