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76" r:id="rId1"/>
  </p:sldMasterIdLst>
  <p:notesMasterIdLst>
    <p:notesMasterId r:id="rId42"/>
  </p:notesMasterIdLst>
  <p:sldIdLst>
    <p:sldId id="256" r:id="rId2"/>
    <p:sldId id="257" r:id="rId3"/>
    <p:sldId id="301" r:id="rId4"/>
    <p:sldId id="259" r:id="rId5"/>
    <p:sldId id="261" r:id="rId6"/>
    <p:sldId id="263" r:id="rId7"/>
    <p:sldId id="267" r:id="rId8"/>
    <p:sldId id="271" r:id="rId9"/>
    <p:sldId id="272" r:id="rId10"/>
    <p:sldId id="274" r:id="rId11"/>
    <p:sldId id="276" r:id="rId12"/>
    <p:sldId id="278" r:id="rId13"/>
    <p:sldId id="280" r:id="rId14"/>
    <p:sldId id="283" r:id="rId15"/>
    <p:sldId id="286" r:id="rId16"/>
    <p:sldId id="285" r:id="rId17"/>
    <p:sldId id="288" r:id="rId18"/>
    <p:sldId id="290" r:id="rId19"/>
    <p:sldId id="291" r:id="rId20"/>
    <p:sldId id="292" r:id="rId21"/>
    <p:sldId id="293" r:id="rId22"/>
    <p:sldId id="294" r:id="rId23"/>
    <p:sldId id="311" r:id="rId24"/>
    <p:sldId id="312" r:id="rId25"/>
    <p:sldId id="313" r:id="rId26"/>
    <p:sldId id="295" r:id="rId27"/>
    <p:sldId id="297" r:id="rId28"/>
    <p:sldId id="314" r:id="rId29"/>
    <p:sldId id="298" r:id="rId30"/>
    <p:sldId id="300" r:id="rId31"/>
    <p:sldId id="302" r:id="rId32"/>
    <p:sldId id="299" r:id="rId33"/>
    <p:sldId id="303" r:id="rId34"/>
    <p:sldId id="304" r:id="rId35"/>
    <p:sldId id="305" r:id="rId36"/>
    <p:sldId id="306" r:id="rId37"/>
    <p:sldId id="307" r:id="rId38"/>
    <p:sldId id="308" r:id="rId39"/>
    <p:sldId id="310" r:id="rId40"/>
    <p:sldId id="309" r:id="rId4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3" autoAdjust="0"/>
    <p:restoredTop sz="94660"/>
  </p:normalViewPr>
  <p:slideViewPr>
    <p:cSldViewPr>
      <p:cViewPr varScale="1">
        <p:scale>
          <a:sx n="51" d="100"/>
          <a:sy n="51" d="100"/>
        </p:scale>
        <p:origin x="-255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2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6AEE9-3558-40B6-B600-03AA04496D9F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55C3-9F10-4CD1-A438-BB44E144C8C4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8EB9-F74D-418B-9ECE-F5E94418CE2D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3AE6C-C617-4254-9C09-BAD7921C43A8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8B44-4D7B-4889-8CB0-C7A01CE497C2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7EC81-2492-4C8D-8118-8127BA8F1225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6F497-D7E4-4D92-AC92-B736A6EABDB4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5F34-6605-4943-A610-430052CCE773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65FBB-AA6D-4848-9057-1593502A68EB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704C-8862-4532-A47D-62F0116B9EDE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7B06-1D29-47CF-9DAC-B5F088356F7C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AF0E5-A08C-459D-BC69-23814D0707C8}" type="datetime1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9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1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5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362" y="409194"/>
            <a:ext cx="5637276" cy="8325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Decomposition of the output voltage waveform in the generic rectifier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550233"/>
              </p:ext>
            </p:extLst>
          </p:nvPr>
        </p:nvGraphicFramePr>
        <p:xfrm>
          <a:off x="240806" y="1981200"/>
          <a:ext cx="6376388" cy="527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06" y="1981200"/>
                        <a:ext cx="6376388" cy="5278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8001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1.7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7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Decomposition of the output current waveform in the generic rectifier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143094"/>
              </p:ext>
            </p:extLst>
          </p:nvPr>
        </p:nvGraphicFramePr>
        <p:xfrm>
          <a:off x="290883" y="1981200"/>
          <a:ext cx="6276233" cy="5195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6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83" y="1981200"/>
                        <a:ext cx="6276233" cy="51959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71800" y="7772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1.8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Decomposition of the output voltage waveform in the generic inverter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963927"/>
              </p:ext>
            </p:extLst>
          </p:nvPr>
        </p:nvGraphicFramePr>
        <p:xfrm>
          <a:off x="437641" y="1981200"/>
          <a:ext cx="598271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41" y="1981200"/>
                        <a:ext cx="5982718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71800" y="7696200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Fig.1.9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Decomposition of the output current waveform in the generic inverter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129491"/>
              </p:ext>
            </p:extLst>
          </p:nvPr>
        </p:nvGraphicFramePr>
        <p:xfrm>
          <a:off x="345599" y="1905000"/>
          <a:ext cx="6166802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7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9" y="1905000"/>
                        <a:ext cx="6166802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7848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1.10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6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Input current waveform and Its fundamental component in the generic inverter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3432872"/>
              </p:ext>
            </p:extLst>
          </p:nvPr>
        </p:nvGraphicFramePr>
        <p:xfrm>
          <a:off x="296049" y="1905000"/>
          <a:ext cx="6166802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9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49" y="1905000"/>
                        <a:ext cx="6166802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7620000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1.11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3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Resistive control schemes: (a) </a:t>
            </a:r>
            <a:r>
              <a:rPr lang="en-US" sz="2200" b="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rheostatic</a:t>
            </a:r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control, (b) potentiometric control </a:t>
            </a:r>
            <a:endParaRPr lang="en-US" sz="2200" dirty="0">
              <a:solidFill>
                <a:srgbClr val="00B05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8084949" cy="577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01820" y="7696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1.12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b="0" dirty="0" smtClean="0">
                    <a:solidFill>
                      <a:srgbClr val="00B050"/>
                    </a:solidFill>
                    <a:effectLst/>
                    <a:latin typeface="Arial" pitchFamily="34" charset="0"/>
                    <a:cs typeface="Arial" pitchFamily="34" charset="0"/>
                  </a:rPr>
                  <a:t>Output voltage and current waveforms in the generic rectifier with the firing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90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sz="2400" b="0" dirty="0" smtClean="0">
                    <a:solidFill>
                      <a:srgbClr val="00B05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b="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  <a:blipFill rotWithShape="1">
                <a:blip r:embed="rId3" cstate="print"/>
                <a:stretch>
                  <a:fillRect l="-1185" t="-3125" r="-1283" b="-14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00084"/>
              </p:ext>
            </p:extLst>
          </p:nvPr>
        </p:nvGraphicFramePr>
        <p:xfrm>
          <a:off x="299578" y="2057400"/>
          <a:ext cx="6258844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9" name="SPW 11.0 Graph" r:id="rId4" imgW="4952520" imgH="4101120" progId="SigmaPlotGraphicObject.10">
                  <p:embed/>
                </p:oleObj>
              </mc:Choice>
              <mc:Fallback>
                <p:oleObj name="SPW 11.0 Graph" r:id="rId4" imgW="4952520" imgH="4101120" progId="SigmaPlotGraphicObject.10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78" y="2057400"/>
                        <a:ext cx="6258844" cy="518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7924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1.13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7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Control characteristic of the phase-controlled generic rectifier</a:t>
            </a:r>
            <a:endParaRPr lang="en-US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065827"/>
              </p:ext>
            </p:extLst>
          </p:nvPr>
        </p:nvGraphicFramePr>
        <p:xfrm>
          <a:off x="297484" y="1752600"/>
          <a:ext cx="617919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6" name="SPW 11.0 Graph" r:id="rId3" imgW="5395680" imgH="4723920" progId="SigmaPlotGraphicObject.10">
                  <p:embed/>
                </p:oleObj>
              </mc:Choice>
              <mc:Fallback>
                <p:oleObj name="SPW 11.0 Graph" r:id="rId3" imgW="5395680" imgH="4723920" progId="SigmaPlotGraphicObject.10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84" y="1752600"/>
                        <a:ext cx="6179190" cy="54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73353" y="77386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1.14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b="0" dirty="0" smtClean="0">
                    <a:solidFill>
                      <a:srgbClr val="00B050"/>
                    </a:solidFill>
                    <a:effectLst/>
                    <a:latin typeface="Arial" pitchFamily="34" charset="0"/>
                    <a:cs typeface="Arial" pitchFamily="34" charset="0"/>
                  </a:rPr>
                  <a:t>Output voltage and current waveforms in the generic AC voltage controller with the firing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90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</m:oMath>
                </a14:m>
                <a:endParaRPr lang="en-US" sz="2400" b="0" dirty="0">
                  <a:solidFill>
                    <a:srgbClr val="00B05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  <a:blipFill rotWithShape="1">
                <a:blip r:embed="rId3" cstate="print"/>
                <a:stretch>
                  <a:fillRect l="-1185" t="-24219" r="-1283" b="-36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299039"/>
              </p:ext>
            </p:extLst>
          </p:nvPr>
        </p:nvGraphicFramePr>
        <p:xfrm>
          <a:off x="342900" y="1693900"/>
          <a:ext cx="6172200" cy="5109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8" name="SPW 11.0 Graph" r:id="rId4" imgW="4952520" imgH="4101120" progId="SigmaPlotGraphicObject.10">
                  <p:embed/>
                </p:oleObj>
              </mc:Choice>
              <mc:Fallback>
                <p:oleObj name="SPW 11.0 Graph" r:id="rId4" imgW="4952520" imgH="4101120" progId="SigmaPlotGraphicObject.10">
                  <p:embed/>
                  <p:pic>
                    <p:nvPicPr>
                      <p:cNvPr id="0" name="Picture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1693900"/>
                        <a:ext cx="6172200" cy="5109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1.15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7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Control characteristic of the phase-controlled generic AC voltage controller 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317295"/>
              </p:ext>
            </p:extLst>
          </p:nvPr>
        </p:nvGraphicFramePr>
        <p:xfrm>
          <a:off x="339405" y="1905000"/>
          <a:ext cx="617919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61" name="SPW 11.0 Graph" r:id="rId3" imgW="5395680" imgH="4723920" progId="SigmaPlotGraphicObject.10">
                  <p:embed/>
                </p:oleObj>
              </mc:Choice>
              <mc:Fallback>
                <p:oleObj name="SPW 11.0 Graph" r:id="rId3" imgW="5395680" imgH="4723920" progId="SigmaPlotGraphicObject.10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05" y="1905000"/>
                        <a:ext cx="6179190" cy="54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19400" y="77555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1.16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CONTENTS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19201"/>
            <a:ext cx="6172200" cy="694901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Principles and Methods of Electric Power Conversion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Semiconductor Power Switches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Supplementary Components and Systems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AC-to-DC Converters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AC-to-AC Converters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DC-to-DC Converters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DC-to-AC Converters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Switching Power Supplies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Power Electronics and 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Clean Energy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400" b="0" dirty="0" smtClean="0">
                    <a:solidFill>
                      <a:srgbClr val="00B050"/>
                    </a:solidFill>
                    <a:effectLst/>
                    <a:latin typeface="Arial" pitchFamily="34" charset="0"/>
                    <a:cs typeface="Arial" pitchFamily="34" charset="0"/>
                  </a:rPr>
                  <a:t>Harmonic spectra of output voltage with the firing angle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90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B050"/>
                            </a:solidFill>
                            <a:effectLst/>
                            <a:latin typeface="Cambria Math"/>
                            <a:cs typeface="Arial" pitchFamily="34" charset="0"/>
                          </a:rPr>
                          <m:t>𝑜</m:t>
                        </m:r>
                      </m:sup>
                    </m:sSup>
                    <m:r>
                      <a:rPr lang="en-US" sz="2400" i="1">
                        <a:solidFill>
                          <a:srgbClr val="00B050"/>
                        </a:solidFill>
                        <a:effectLst/>
                        <a:latin typeface="Cambria Math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sz="2400" b="0" dirty="0" smtClean="0">
                    <a:solidFill>
                      <a:srgbClr val="00B050"/>
                    </a:solidFill>
                    <a:effectLst/>
                    <a:latin typeface="Arial" pitchFamily="34" charset="0"/>
                    <a:cs typeface="Arial" pitchFamily="34" charset="0"/>
                  </a:rPr>
                  <a:t>in: (a) phase-controlled generic rectifier, (b) phase-controlled generic AC voltage controller</a:t>
                </a:r>
                <a:endParaRPr lang="en-US" sz="2400" b="0" dirty="0">
                  <a:solidFill>
                    <a:srgbClr val="00B05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72200" cy="776816"/>
              </a:xfrm>
              <a:blipFill rotWithShape="1">
                <a:blip r:embed="rId3" cstate="print"/>
                <a:stretch>
                  <a:fillRect l="-1185" t="-46094" r="-1283" b="-5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485552"/>
              </p:ext>
            </p:extLst>
          </p:nvPr>
        </p:nvGraphicFramePr>
        <p:xfrm>
          <a:off x="1394245" y="1600200"/>
          <a:ext cx="4069509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4" name="SPW 11.0 Graph" r:id="rId4" imgW="5701680" imgH="9076320" progId="SigmaPlotGraphicObject.10">
                  <p:embed/>
                </p:oleObj>
              </mc:Choice>
              <mc:Fallback>
                <p:oleObj name="SPW 11.0 Graph" r:id="rId4" imgW="5701680" imgH="9076320" progId="SigmaPlotGraphicObject.10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4245" y="1600200"/>
                        <a:ext cx="4069509" cy="647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8077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1.17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0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chopper</a:t>
            </a:r>
            <a:endParaRPr lang="en-US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046580"/>
              </p:ext>
            </p:extLst>
          </p:nvPr>
        </p:nvGraphicFramePr>
        <p:xfrm>
          <a:off x="405154" y="1752600"/>
          <a:ext cx="6047692" cy="528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6" name="SPW 11.0 Graph" r:id="rId3" imgW="4951080" imgH="4330080" progId="SigmaPlotGraphicObject.10">
                  <p:embed/>
                </p:oleObj>
              </mc:Choice>
              <mc:Fallback>
                <p:oleObj name="SPW 11.0 Graph" r:id="rId3" imgW="4951080" imgH="4330080" progId="SigmaPlotGraphicObject.10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54" y="1752600"/>
                        <a:ext cx="6047692" cy="528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1.18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5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80" y="381000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chopper: switching frequency twice as high as in the previous figure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4881654"/>
              </p:ext>
            </p:extLst>
          </p:nvPr>
        </p:nvGraphicFramePr>
        <p:xfrm>
          <a:off x="447291" y="1905000"/>
          <a:ext cx="5963417" cy="521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SPW 11.0 Graph" r:id="rId3" imgW="4951080" imgH="4330080" progId="SigmaPlotGraphicObject.10">
                  <p:embed/>
                </p:oleObj>
              </mc:Choice>
              <mc:Fallback>
                <p:oleObj name="SPW 11.0 Graph" r:id="rId3" imgW="4951080" imgH="4330080" progId="SigmaPlotGraphicObject.10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291" y="1905000"/>
                        <a:ext cx="5963417" cy="52158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61388" y="756067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1.19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914400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(a) generic PWM rectifier, (b) generic PWM ac voltage controller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599" y="814027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1.20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Wil1-20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3500" y="1332723"/>
            <a:ext cx="4244555" cy="680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Control characteristics of (a) generic PWM rectifier, (b) generic PWM ac voltage controller</a:t>
            </a:r>
            <a:endParaRPr lang="en-US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8153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1.21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Wil1-21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6110" y="1372351"/>
            <a:ext cx="4136197" cy="668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Harmonic spectra of output voltage in (a) generic PWM rectifier, (b) generic PWM ac voltage controller (</a:t>
            </a:r>
            <a:r>
              <a:rPr lang="en-US" sz="2400" b="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24)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8153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1.22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Wil1-22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295400"/>
            <a:ext cx="439137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PWM inverter (a) </a:t>
            </a:r>
            <a:r>
              <a:rPr lang="en-US" sz="2400" b="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1, (b) </a:t>
            </a:r>
            <a:r>
              <a:rPr lang="en-US" sz="2400" b="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= 0.5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397542"/>
              </p:ext>
            </p:extLst>
          </p:nvPr>
        </p:nvGraphicFramePr>
        <p:xfrm>
          <a:off x="1482328" y="1295400"/>
          <a:ext cx="3893343" cy="6716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" name="SPW 11.0 Graph" r:id="rId3" imgW="4905360" imgH="8462880" progId="SigmaPlotGraphicObject.10">
                  <p:embed/>
                </p:oleObj>
              </mc:Choice>
              <mc:Fallback>
                <p:oleObj name="SPW 11.0 Graph" r:id="rId3" imgW="4905360" imgH="8462880" progId="SigmaPlotGraphicObject.10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328" y="1295400"/>
                        <a:ext cx="3893343" cy="67169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8153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1.23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RL load circuit</a:t>
            </a:r>
            <a:endParaRPr lang="en-US" sz="2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" y="990600"/>
            <a:ext cx="6849930" cy="489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19400" y="6400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1.24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4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Fragments of output voltage and current waveforms in  a generic PWM ac voltage controller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1.25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Wil1-25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5497068" cy="587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Single-pulse diode rectifier</a:t>
            </a:r>
            <a:endParaRPr lang="en-US" sz="22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6" y="1447800"/>
            <a:ext cx="6614599" cy="472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19399" y="654876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1.26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4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61722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1</a:t>
            </a:r>
            <a:b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Principles and Methods of Electric Power Conversion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7643274"/>
            <a:ext cx="4610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single-pulse diode rectifier with an R load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733836"/>
              </p:ext>
            </p:extLst>
          </p:nvPr>
        </p:nvGraphicFramePr>
        <p:xfrm>
          <a:off x="437640" y="2057400"/>
          <a:ext cx="5982719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9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40" y="2057400"/>
                        <a:ext cx="5982719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75862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1.27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5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single-pulse diode rectifier with an RL load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105232"/>
              </p:ext>
            </p:extLst>
          </p:nvPr>
        </p:nvGraphicFramePr>
        <p:xfrm>
          <a:off x="442434" y="2209800"/>
          <a:ext cx="5982719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9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4" y="2209800"/>
                        <a:ext cx="5982719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71800" y="7696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1.28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6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Single-pulse diode rectifier with a free-wheeling diode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6710363" cy="479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37519" y="655580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1.29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80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single-pulse diode rectifier with a freewheeling diode and an RL load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334061"/>
              </p:ext>
            </p:extLst>
          </p:nvPr>
        </p:nvGraphicFramePr>
        <p:xfrm>
          <a:off x="345599" y="1696135"/>
          <a:ext cx="6166802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6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9" y="1696135"/>
                        <a:ext cx="6166802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37519" y="74920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1.30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79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Single-pulse diode rectifier with an output capacitor 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01" y="1752600"/>
            <a:ext cx="6279099" cy="448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37519" y="673239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1.31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9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single-pulse diode rectifier with an output capacitor and an RL load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375420"/>
              </p:ext>
            </p:extLst>
          </p:nvPr>
        </p:nvGraphicFramePr>
        <p:xfrm>
          <a:off x="442435" y="1776304"/>
          <a:ext cx="5973130" cy="494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9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5" y="1776304"/>
                        <a:ext cx="5973130" cy="4945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37519" y="727609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1.32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22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Two-pulse diode rectifier </a:t>
            </a:r>
            <a:endParaRPr lang="en-US" sz="22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24" y="1084153"/>
            <a:ext cx="6329363" cy="632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54624" y="7900377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1.33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waveform in the generic </a:t>
            </a:r>
            <a:r>
              <a:rPr lang="en-US" sz="24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cycloconverter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in Example 1.1</a:t>
            </a:r>
            <a:endParaRPr lang="en-US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0434"/>
              </p:ext>
            </p:extLst>
          </p:nvPr>
        </p:nvGraphicFramePr>
        <p:xfrm>
          <a:off x="361431" y="1828800"/>
          <a:ext cx="6135137" cy="519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0" name="SPW 11.0 Graph" r:id="rId3" imgW="5796360" imgH="4909680" progId="SigmaPlotGraphicObject.10">
                  <p:embed/>
                </p:oleObj>
              </mc:Choice>
              <mc:Fallback>
                <p:oleObj name="SPW 11.0 Graph" r:id="rId3" imgW="5796360" imgH="4909680" progId="SigmaPlotGraphicObject.10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431" y="1828800"/>
                        <a:ext cx="6135137" cy="519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37519" y="7543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1.34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27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Timing diagram of switches in the generic </a:t>
            </a:r>
            <a:r>
              <a:rPr lang="en-US" sz="2400" b="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cycloconverter</a:t>
            </a:r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in Example 1.1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19400" y="7467600"/>
            <a:ext cx="9829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1.35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Wil1-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58567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5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Voltage ripple factor versus firing angle in the generic rectifier in Example 1.3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979091"/>
              </p:ext>
            </p:extLst>
          </p:nvPr>
        </p:nvGraphicFramePr>
        <p:xfrm>
          <a:off x="326308" y="1752600"/>
          <a:ext cx="6205384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5" name="SPW 11.0 Graph" r:id="rId3" imgW="5343840" imgH="4723920" progId="SigmaPlotGraphicObject.10">
                  <p:embed/>
                </p:oleObj>
              </mc:Choice>
              <mc:Fallback>
                <p:oleObj name="SPW 11.0 Graph" r:id="rId3" imgW="5343840" imgH="4723920" progId="SigmaPlotGraphicObject.10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08" y="1752600"/>
                        <a:ext cx="6205384" cy="548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37519" y="760577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1.36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45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Types of electric power conversion</a:t>
            </a:r>
            <a:endParaRPr lang="en-US" sz="22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6172200" cy="4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53726" y="7315200"/>
            <a:ext cx="926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1.1 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PWM rectifier in Example 1.5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492145"/>
              </p:ext>
            </p:extLst>
          </p:nvPr>
        </p:nvGraphicFramePr>
        <p:xfrm>
          <a:off x="267131" y="1819348"/>
          <a:ext cx="6323738" cy="4858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2" name="SPW 11.0 Graph" r:id="rId3" imgW="5963400" imgH="4581720" progId="SigmaPlotGraphicObject.10">
                  <p:embed/>
                </p:oleObj>
              </mc:Choice>
              <mc:Fallback>
                <p:oleObj name="SPW 11.0 Graph" r:id="rId3" imgW="5963400" imgH="4581720" progId="SigmaPlotGraphicObject.10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31" y="1819348"/>
                        <a:ext cx="6323738" cy="4858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37519" y="734895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1.37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8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Generic power converter</a:t>
            </a:r>
            <a:endParaRPr lang="en-US" sz="22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043544"/>
            <a:ext cx="6172200" cy="4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7162800"/>
            <a:ext cx="869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1.2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AC input voltage waveform</a:t>
            </a:r>
            <a:endParaRPr lang="en-US" sz="22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26027"/>
              </p:ext>
            </p:extLst>
          </p:nvPr>
        </p:nvGraphicFramePr>
        <p:xfrm>
          <a:off x="306568" y="1905000"/>
          <a:ext cx="6244861" cy="4876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" name="SPW 11.0 Graph" r:id="rId3" imgW="5250960" imgH="4101120" progId="SigmaPlotGraphicObject.10">
                  <p:embed/>
                </p:oleObj>
              </mc:Choice>
              <mc:Fallback>
                <p:oleObj name="SPW 11.0 Graph" r:id="rId3" imgW="5250960" imgH="4101120" progId="SigmaPlotGraphicObject.10">
                  <p:embed/>
                  <p:pic>
                    <p:nvPicPr>
                      <p:cNvPr id="0" name="Picture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68" y="1905000"/>
                        <a:ext cx="6244861" cy="48762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00035" y="7477713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Fi</a:t>
            </a: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g. 1.3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rectifier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985119"/>
              </p:ext>
            </p:extLst>
          </p:nvPr>
        </p:nvGraphicFramePr>
        <p:xfrm>
          <a:off x="196289" y="1779350"/>
          <a:ext cx="6433111" cy="5325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89" y="1779350"/>
                        <a:ext cx="6433111" cy="53258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71800" y="77724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1.4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Output voltage and current waveforms in the generic inverter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175723"/>
              </p:ext>
            </p:extLst>
          </p:nvPr>
        </p:nvGraphicFramePr>
        <p:xfrm>
          <a:off x="299578" y="1658035"/>
          <a:ext cx="6258844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4" name="SPW 11.0 Graph" r:id="rId3" imgW="4952520" imgH="4101120" progId="SigmaPlotGraphicObject.10">
                  <p:embed/>
                </p:oleObj>
              </mc:Choice>
              <mc:Fallback>
                <p:oleObj name="SPW 11.0 Graph" r:id="rId3" imgW="4952520" imgH="4101120" progId="SigmaPlotGraphicObject.10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78" y="1658035"/>
                        <a:ext cx="6258844" cy="518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71799" y="767108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1.5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95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Configurations of power electronic converters: (a) current-source, (b) voltage-source</a:t>
            </a:r>
            <a:endParaRPr lang="en-US" sz="2400" b="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497" y="1828800"/>
            <a:ext cx="7294993" cy="547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14500" y="4248835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4425" y="783172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Fig. 1.6</a:t>
            </a:r>
            <a:endParaRPr lang="en-US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32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739</Words>
  <Application>Microsoft Office PowerPoint</Application>
  <PresentationFormat>On-screen Show (4:3)</PresentationFormat>
  <Paragraphs>313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SPW 11.0 Graph</vt:lpstr>
      <vt:lpstr>PowerPoint Presentation</vt:lpstr>
      <vt:lpstr>CONTENTS</vt:lpstr>
      <vt:lpstr>Chapter 1  Principles and Methods of Electric Power Conversion</vt:lpstr>
      <vt:lpstr>Types of electric power conversion</vt:lpstr>
      <vt:lpstr>Generic power converter</vt:lpstr>
      <vt:lpstr>AC input voltage waveform</vt:lpstr>
      <vt:lpstr>Output voltage and current waveforms in the generic rectifier</vt:lpstr>
      <vt:lpstr>Output voltage and current waveforms in the generic inverter</vt:lpstr>
      <vt:lpstr>Configurations of power electronic converters: (a) current-source, (b) voltage-source</vt:lpstr>
      <vt:lpstr>Decomposition of the output voltage waveform in the generic rectifier</vt:lpstr>
      <vt:lpstr>Decomposition of the output current waveform in the generic rectifier</vt:lpstr>
      <vt:lpstr>Decomposition of the output voltage waveform in the generic inverter</vt:lpstr>
      <vt:lpstr>Decomposition of the output current waveform in the generic inverter</vt:lpstr>
      <vt:lpstr>Input current waveform and Its fundamental component in the generic inverter</vt:lpstr>
      <vt:lpstr>Resistive control schemes: (a) rheostatic control, (b) potentiometric control </vt:lpstr>
      <vt:lpstr>Output voltage and current waveforms in the generic rectifier with the firing angle of 〖90〗^o </vt:lpstr>
      <vt:lpstr>Control characteristic of the phase-controlled generic rectifier</vt:lpstr>
      <vt:lpstr>Output voltage and current waveforms in the generic AC voltage controller with the firing angle of 〖90〗^o</vt:lpstr>
      <vt:lpstr>Control characteristic of the phase-controlled generic AC voltage controller </vt:lpstr>
      <vt:lpstr>Harmonic spectra of output voltage with the firing angle of 〖90〗^o  in: (a) phase-controlled generic rectifier, (b) phase-controlled generic AC voltage controller</vt:lpstr>
      <vt:lpstr>Output voltage and current waveforms in the generic chopper</vt:lpstr>
      <vt:lpstr>Output voltage and current waveforms in the generic chopper: switching frequency twice as high as in the previous figure</vt:lpstr>
      <vt:lpstr>Output voltage and current waveforms in (a) generic PWM rectifier, (b) generic PWM ac voltage controller</vt:lpstr>
      <vt:lpstr>Control characteristics of (a) generic PWM rectifier, (b) generic PWM ac voltage controller</vt:lpstr>
      <vt:lpstr>Harmonic spectra of output voltage in (a) generic PWM rectifier, (b) generic PWM ac voltage controller (N = 24)</vt:lpstr>
      <vt:lpstr>Output voltage and current waveforms in the generic PWM inverter (a) M = 1, (b) M = 0.5</vt:lpstr>
      <vt:lpstr>RL load circuit</vt:lpstr>
      <vt:lpstr>Fragments of output voltage and current waveforms in  a generic PWM ac voltage controller</vt:lpstr>
      <vt:lpstr>Single-pulse diode rectifier</vt:lpstr>
      <vt:lpstr>Output voltage and current waveforms in the single-pulse diode rectifier with an R load</vt:lpstr>
      <vt:lpstr>Output voltage and current waveforms in the single-pulse diode rectifier with an RL load</vt:lpstr>
      <vt:lpstr>Single-pulse diode rectifier with a free-wheeling diode</vt:lpstr>
      <vt:lpstr>Output voltage and current waveforms in the single-pulse diode rectifier with a freewheeling diode and an RL load</vt:lpstr>
      <vt:lpstr>Single-pulse diode rectifier with an output capacitor </vt:lpstr>
      <vt:lpstr>Output voltage and current waveforms in the single-pulse diode rectifier with an output capacitor and an RL load</vt:lpstr>
      <vt:lpstr>Two-pulse diode rectifier </vt:lpstr>
      <vt:lpstr>Output voltage waveform in the generic cycloconverter in Example 1.1</vt:lpstr>
      <vt:lpstr>Timing diagram of switches in the generic cycloconverter in Example 1.1</vt:lpstr>
      <vt:lpstr>Voltage ripple factor versus firing angle in the generic rectifier in Example 1.3</vt:lpstr>
      <vt:lpstr>Output voltage and current waveforms in the generic PWM rectifier in Example 1.5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197</cp:revision>
  <cp:lastPrinted>2010-08-31T03:25:05Z</cp:lastPrinted>
  <dcterms:created xsi:type="dcterms:W3CDTF">2010-08-30T23:51:54Z</dcterms:created>
  <dcterms:modified xsi:type="dcterms:W3CDTF">2010-10-16T04:09:38Z</dcterms:modified>
</cp:coreProperties>
</file>