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84" r:id="rId1"/>
  </p:sldMasterIdLst>
  <p:notesMasterIdLst>
    <p:notesMasterId r:id="rId39"/>
  </p:notesMasterIdLst>
  <p:sldIdLst>
    <p:sldId id="301" r:id="rId2"/>
    <p:sldId id="259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25" r:id="rId27"/>
    <p:sldId id="326" r:id="rId28"/>
    <p:sldId id="327" r:id="rId29"/>
    <p:sldId id="328" r:id="rId30"/>
    <p:sldId id="329" r:id="rId31"/>
    <p:sldId id="330" r:id="rId32"/>
    <p:sldId id="331" r:id="rId33"/>
    <p:sldId id="334" r:id="rId34"/>
    <p:sldId id="332" r:id="rId35"/>
    <p:sldId id="333" r:id="rId36"/>
    <p:sldId id="335" r:id="rId37"/>
    <p:sldId id="336" r:id="rId3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image" Target="../media/image35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52420-D016-4AA6-9BE7-7F3C7CE6B7FB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520AD-7DB0-45EF-A4D1-F636867234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00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4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25A39-4921-46CF-855F-8F65B4703C05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149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9CFFF-13CD-4B24-BD34-EABDC9F04F3F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71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80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B1CDE-8695-4358-A69F-DF9C87925308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24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F5297-BC41-4DB7-A7E7-5ECF27F0905C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17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5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5A5A-5BD0-44D4-9525-BC03E3D3FE0C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35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7157-4454-40F9-94C6-ECDE4AD25E16}" type="datetime1">
              <a:rPr lang="en-US" smtClean="0"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92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4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4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1BF11-A366-44AF-9445-6ACC4526EB72}" type="datetime1">
              <a:rPr lang="en-US" smtClean="0"/>
              <a:t>10/15/2010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322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838A7-756C-40EA-B701-7510FBDE0063}" type="datetime1">
              <a:rPr lang="en-US" smtClean="0"/>
              <a:t>10/15/2010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36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2C3F7-6254-45B9-B663-D839F221C2C4}" type="datetime1">
              <a:rPr lang="en-US" smtClean="0"/>
              <a:t>10/15/2010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82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5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2" y="364074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5" y="1913474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79EF9-AA17-4198-BB06-43B721BB2635}" type="datetime1">
              <a:rPr lang="en-US" smtClean="0"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087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4896-CAB9-48EF-A0CC-CB85B80FC254}" type="datetime1">
              <a:rPr lang="en-US" smtClean="0"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676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8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41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78067-AF83-4235-96FD-FBE0A66B380C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41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Chapter 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41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046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9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14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2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33.emf"/><Relationship Id="rId4" Type="http://schemas.openxmlformats.org/officeDocument/2006/relationships/oleObject" Target="../embeddings/oleObject15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6.emf"/><Relationship Id="rId5" Type="http://schemas.openxmlformats.org/officeDocument/2006/relationships/package" Target="../embeddings/Microsoft_Word_Document3.docx"/><Relationship Id="rId4" Type="http://schemas.openxmlformats.org/officeDocument/2006/relationships/image" Target="../media/image35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3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429000"/>
            <a:ext cx="6172200" cy="77681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Chapter 5</a:t>
            </a:r>
            <a:b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AC-to-AC Converters</a:t>
            </a:r>
            <a:endParaRPr 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43000" y="7543800"/>
            <a:ext cx="45339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“Introduction to Modern Power Electronics”, 2</a:t>
            </a:r>
            <a:r>
              <a:rPr lang="en-US" sz="1100" baseline="30000" dirty="0">
                <a:latin typeface="Arial" pitchFamily="34" charset="0"/>
                <a:cs typeface="Arial" pitchFamily="34" charset="0"/>
              </a:rPr>
              <a:t>nd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Ed., John Wiley 2010</a:t>
            </a:r>
          </a:p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by </a:t>
            </a:r>
          </a:p>
          <a:p>
            <a:pPr algn="ctr"/>
            <a:r>
              <a:rPr lang="en-US" sz="1100" dirty="0" err="1">
                <a:latin typeface="Arial" pitchFamily="34" charset="0"/>
                <a:cs typeface="Arial" pitchFamily="34" charset="0"/>
              </a:rPr>
              <a:t>Andrzej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M. </a:t>
            </a:r>
            <a:r>
              <a:rPr lang="en-US" sz="1100" dirty="0" err="1">
                <a:latin typeface="Arial" pitchFamily="34" charset="0"/>
                <a:cs typeface="Arial" pitchFamily="34" charset="0"/>
              </a:rPr>
              <a:t>Trzynadlowski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46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228600"/>
                <a:ext cx="6172200" cy="1066800"/>
              </a:xfrm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Output voltage waveforms in a fully controlled three-phase ac voltage controller: (a)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, (b)</a:t>
                </a:r>
                <a:r>
                  <a:rPr lang="en-US" sz="2400" dirty="0">
                    <a:solidFill>
                      <a:srgbClr val="FFFF00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</m:sub>
                    </m:sSub>
                    <m:r>
                      <a:rPr lang="en-US" sz="2400" i="1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3</m:t>
                        </m:r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0</m:t>
                        </m:r>
                      </m:e>
                      <m:sup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 (R load)</a:t>
                </a:r>
                <a:endParaRPr lang="en-US" sz="2400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228600"/>
                <a:ext cx="6172200" cy="1066800"/>
              </a:xfrm>
              <a:blipFill rotWithShape="1">
                <a:blip r:embed="rId3"/>
                <a:stretch>
                  <a:fillRect l="-1185" t="-6857" r="-1283" b="-12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9346" y="8191361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5.9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5892517"/>
              </p:ext>
            </p:extLst>
          </p:nvPr>
        </p:nvGraphicFramePr>
        <p:xfrm>
          <a:off x="1632922" y="1371600"/>
          <a:ext cx="3739428" cy="680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0" name="SPW 11.0 Graph" r:id="rId4" imgW="4952520" imgH="9018720" progId="SigmaPlotGraphicObject.10">
                  <p:embed/>
                </p:oleObj>
              </mc:Choice>
              <mc:Fallback>
                <p:oleObj name="SPW 11.0 Graph" r:id="rId4" imgW="4952520" imgH="9018720" progId="SigmaPlotGraphicObject.10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2922" y="1371600"/>
                        <a:ext cx="3739428" cy="68088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715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0"/>
            <a:ext cx="6172200" cy="1905000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Polarities of output voltages and currents in a fully controlled three-phase ac voltage controller in mode 2 before firing </a:t>
            </a:r>
            <a:r>
              <a:rPr lang="en-US" sz="24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triac</a:t>
            </a:r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TA (solid line) and following the firing (broken line)</a:t>
            </a:r>
            <a:endParaRPr lang="en-US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9346" y="802208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5.10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9"/>
            <a:ext cx="6172200" cy="495299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886465"/>
              </p:ext>
            </p:extLst>
          </p:nvPr>
        </p:nvGraphicFramePr>
        <p:xfrm>
          <a:off x="326703" y="2133600"/>
          <a:ext cx="6140066" cy="5655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2" name="SPW 11.0 Graph" r:id="rId3" imgW="5091120" imgH="4690080" progId="SigmaPlotGraphicObject.10">
                  <p:embed/>
                </p:oleObj>
              </mc:Choice>
              <mc:Fallback>
                <p:oleObj name="SPW 11.0 Graph" r:id="rId3" imgW="5091120" imgH="4690080" progId="SigmaPlotGraphicObject.10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703" y="2133600"/>
                        <a:ext cx="6140066" cy="56556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78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34726" y="228600"/>
                <a:ext cx="6172200" cy="990600"/>
              </a:xfrm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Output voltage waveforms in a fully controlled three-phase ac voltage controller: (a)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</m:sub>
                    </m:sSub>
                    <m:r>
                      <a:rPr lang="en-US" sz="2400" i="1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75</m:t>
                        </m:r>
                      </m:e>
                      <m:sup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mode 2, (b</a:t>
                </a:r>
                <a:r>
                  <a:rPr lang="en-US" sz="2400" dirty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r>
                  <a:rPr lang="en-US" sz="2400" dirty="0">
                    <a:solidFill>
                      <a:srgbClr val="FFFF00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</m:sub>
                    </m:sSub>
                    <m:r>
                      <a:rPr lang="en-US" sz="2400" i="1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12</m:t>
                        </m:r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0</m:t>
                        </m:r>
                      </m:e>
                      <m:sup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, </m:t>
                    </m:r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𝑚𝑜𝑑𝑒</m:t>
                    </m:r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 3</m:t>
                    </m:r>
                  </m:oMath>
                </a14:m>
                <a:endParaRPr lang="en-US" sz="2400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34726" y="228600"/>
                <a:ext cx="6172200" cy="990600"/>
              </a:xfrm>
              <a:blipFill rotWithShape="1">
                <a:blip r:embed="rId3"/>
                <a:stretch>
                  <a:fillRect l="-1185" t="-11728" r="-1283" b="-172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9346" y="8022084"/>
            <a:ext cx="96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5.11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278396"/>
              </p:ext>
            </p:extLst>
          </p:nvPr>
        </p:nvGraphicFramePr>
        <p:xfrm>
          <a:off x="1167306" y="1340499"/>
          <a:ext cx="4691779" cy="6650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5" name="SPW 11.0 Graph" r:id="rId4" imgW="4952520" imgH="9018720" progId="SigmaPlotGraphicObject.10">
                  <p:embed/>
                </p:oleObj>
              </mc:Choice>
              <mc:Fallback>
                <p:oleObj name="SPW 11.0 Graph" r:id="rId4" imgW="4952520" imgH="9018720" progId="SigmaPlotGraphicObject.10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7306" y="1340499"/>
                        <a:ext cx="4691779" cy="66504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182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34726" y="152400"/>
                <a:ext cx="6172200" cy="1219200"/>
              </a:xfrm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en-US" sz="2400" dirty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Envelope of control characteristics,</a:t>
                </a:r>
                <a:r>
                  <a:rPr lang="en-US" sz="2400" dirty="0">
                    <a:solidFill>
                      <a:srgbClr val="FFFF00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b>
                    </m:sSub>
                    <m:r>
                      <a:rPr lang="en-US" sz="2400" i="1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sz="2400" i="1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𝑓</m:t>
                    </m:r>
                    <m:r>
                      <a:rPr lang="en-US" sz="2400" i="1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(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</m:sub>
                      <m:sup/>
                    </m:sSubSup>
                  </m:oMath>
                </a14:m>
                <a:r>
                  <a:rPr lang="en-US" sz="2400" dirty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), of a </a:t>
                </a:r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fully controlled three-phase </a:t>
                </a:r>
                <a:r>
                  <a:rPr lang="en-US" sz="2400" dirty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ac voltage controller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34726" y="152400"/>
                <a:ext cx="6172200" cy="1219200"/>
              </a:xfrm>
              <a:blipFill rotWithShape="1">
                <a:blip r:embed="rId3"/>
                <a:stretch>
                  <a:fillRect l="-1185" r="-1283" b="-7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9346" y="802208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5.12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9"/>
            <a:ext cx="6172200" cy="495299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9637375"/>
              </p:ext>
            </p:extLst>
          </p:nvPr>
        </p:nvGraphicFramePr>
        <p:xfrm>
          <a:off x="206024" y="1752600"/>
          <a:ext cx="6440282" cy="563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0" name="SPW 11.0 Graph" r:id="rId4" imgW="5395680" imgH="4723920" progId="SigmaPlotGraphicObject.10">
                  <p:embed/>
                </p:oleObj>
              </mc:Choice>
              <mc:Fallback>
                <p:oleObj name="SPW 11.0 Graph" r:id="rId4" imgW="5395680" imgH="472392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024" y="1752600"/>
                        <a:ext cx="6440282" cy="563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743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34726" y="304800"/>
                <a:ext cx="6172200" cy="990600"/>
              </a:xfrm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en-US" sz="2400" dirty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Envelope of control characteristics,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b>
                    </m:sSub>
                    <m:r>
                      <a:rPr lang="en-US" sz="2400" i="1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sz="2400" i="1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𝑓</m:t>
                    </m:r>
                    <m:r>
                      <a:rPr lang="en-US" sz="2400" i="1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(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), of a </a:t>
                </a:r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fully controlled three-phase </a:t>
                </a:r>
                <a:r>
                  <a:rPr lang="en-US" sz="2400" dirty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ac voltage controller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34726" y="304800"/>
                <a:ext cx="6172200" cy="990600"/>
              </a:xfrm>
              <a:blipFill rotWithShape="1">
                <a:blip r:embed="rId3"/>
                <a:stretch>
                  <a:fillRect l="-1185" t="-11043" r="-1283" b="-19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9345" y="768353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5.13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7100676"/>
              </p:ext>
            </p:extLst>
          </p:nvPr>
        </p:nvGraphicFramePr>
        <p:xfrm>
          <a:off x="515671" y="2057400"/>
          <a:ext cx="5923279" cy="518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" name="SPW 11.0 Graph" r:id="rId4" imgW="5395680" imgH="4723920" progId="SigmaPlotGraphicObject.10">
                  <p:embed/>
                </p:oleObj>
              </mc:Choice>
              <mc:Fallback>
                <p:oleObj name="SPW 11.0 Graph" r:id="rId4" imgW="5395680" imgH="472392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5671" y="2057400"/>
                        <a:ext cx="5923279" cy="5186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898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533400"/>
            <a:ext cx="61722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Three-phase </a:t>
            </a:r>
            <a:r>
              <a:rPr lang="en-US" sz="2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ac voltage </a:t>
            </a:r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controllers connected before the load: (a) half-controlled, (b) delta-connected</a:t>
            </a:r>
            <a:endParaRPr lang="en-US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9346" y="71290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5.14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6" y="2743200"/>
            <a:ext cx="6543869" cy="4209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6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228600"/>
            <a:ext cx="6172200" cy="1066800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Three-phase </a:t>
            </a:r>
            <a:r>
              <a:rPr lang="en-US" sz="2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ac voltage </a:t>
            </a:r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controllers connected after the load: (a) wye-connected, (b) delta-connected</a:t>
            </a:r>
            <a:endParaRPr lang="en-US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9346" y="74676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5.15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400" y="1828800"/>
            <a:ext cx="9156696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901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-228600"/>
            <a:ext cx="6172200" cy="19050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Three-phase four-wire ac voltage controller</a:t>
            </a:r>
            <a:endParaRPr lang="en-US" sz="2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9346" y="777326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5.16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54904"/>
            <a:ext cx="4999896" cy="688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008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-228600"/>
            <a:ext cx="6172200" cy="19050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Single-phase ac chopper with an input filter</a:t>
            </a:r>
            <a:endParaRPr lang="en-US" sz="2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693264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5.17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9200" y="2286000"/>
            <a:ext cx="9061450" cy="3235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555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304800"/>
            <a:ext cx="6172200" cy="914400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Waveforms of voltages and currents in a single-phase ac chopper: (a) output voltage and current, (b) input voltage and current after the input filter, and the fundamental output current</a:t>
            </a:r>
            <a:endParaRPr lang="en-US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797" y="826335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5.18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2780479"/>
              </p:ext>
            </p:extLst>
          </p:nvPr>
        </p:nvGraphicFramePr>
        <p:xfrm>
          <a:off x="1482077" y="1486388"/>
          <a:ext cx="3928123" cy="6776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3" name="SPW 11.0 Graph" r:id="rId3" imgW="4905360" imgH="8462880" progId="SigmaPlotGraphicObject.10">
                  <p:embed/>
                </p:oleObj>
              </mc:Choice>
              <mc:Fallback>
                <p:oleObj name="SPW 11.0 Graph" r:id="rId3" imgW="4905360" imgH="846288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82077" y="1486388"/>
                        <a:ext cx="3928123" cy="67769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211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57200"/>
            <a:ext cx="6172200" cy="5334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Single-phase ac voltage controller</a:t>
            </a:r>
            <a:endParaRPr lang="en-US" sz="2200" b="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25" y="2209803"/>
            <a:ext cx="6515101" cy="4657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7664869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5.1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6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304800"/>
            <a:ext cx="6172200" cy="9144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Control characteristic of an ac chopper</a:t>
            </a:r>
            <a:endParaRPr lang="en-US" sz="2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6459" y="74676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5.19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4621206"/>
              </p:ext>
            </p:extLst>
          </p:nvPr>
        </p:nvGraphicFramePr>
        <p:xfrm>
          <a:off x="378344" y="1524000"/>
          <a:ext cx="6179190" cy="54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5" name="SPW 11.0 Graph" r:id="rId3" imgW="5395680" imgH="4723920" progId="SigmaPlotGraphicObject.10">
                  <p:embed/>
                </p:oleObj>
              </mc:Choice>
              <mc:Fallback>
                <p:oleObj name="SPW 11.0 Graph" r:id="rId3" imgW="5395680" imgH="472392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8344" y="1524000"/>
                        <a:ext cx="6179190" cy="541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056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38" y="381000"/>
            <a:ext cx="6172200" cy="762000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Wye-connected three-phase ac choppers: (a) three-wire, (b) four wire</a:t>
            </a:r>
            <a:endParaRPr lang="en-US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6459" y="717080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5.20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50" y="2133600"/>
            <a:ext cx="6612377" cy="472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414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304800"/>
            <a:ext cx="6172200" cy="9144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Delta-connected three-phase ac chopper</a:t>
            </a:r>
            <a:endParaRPr lang="en-US" sz="2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6458" y="780615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5.21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884" y="1295400"/>
            <a:ext cx="4625898" cy="636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497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533400"/>
            <a:ext cx="6172200" cy="685800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Changes in the firing angle in a </a:t>
            </a:r>
            <a:r>
              <a:rPr lang="en-US" sz="24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cycloconverter</a:t>
            </a:r>
            <a:endParaRPr lang="en-US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6458" y="780615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5.22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7417959"/>
              </p:ext>
            </p:extLst>
          </p:nvPr>
        </p:nvGraphicFramePr>
        <p:xfrm>
          <a:off x="279766" y="1828800"/>
          <a:ext cx="6376344" cy="539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8" name="SPW 11.0 Graph" r:id="rId3" imgW="5722920" imgH="4838040" progId="SigmaPlotGraphicObject.10">
                  <p:embed/>
                </p:oleObj>
              </mc:Choice>
              <mc:Fallback>
                <p:oleObj name="SPW 11.0 Graph" r:id="rId3" imgW="5722920" imgH="483804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9766" y="1828800"/>
                        <a:ext cx="6376344" cy="539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370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34726" y="152400"/>
                <a:ext cx="6172200" cy="1143000"/>
              </a:xfrm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Output voltage waveforms in a six-pulse </a:t>
                </a:r>
                <a:r>
                  <a:rPr lang="en-US" sz="2400" dirty="0" err="1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cycloconverter</a:t>
                </a:r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: (a) </a:t>
                </a:r>
                <a:r>
                  <a:rPr lang="en-US" sz="2400" i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M</a:t>
                </a:r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 = 1, (b) </a:t>
                </a:r>
                <a:r>
                  <a:rPr lang="en-US" sz="2400" i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M</a:t>
                </a:r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 = 0.5 (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40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400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𝜔</m:t>
                        </m:r>
                      </m:num>
                      <m:den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FF00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400" i="1" smtClean="0">
                                <a:solidFill>
                                  <a:srgbClr val="FFFF00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FF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𝑜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=5)</m:t>
                        </m:r>
                      </m:den>
                    </m:f>
                  </m:oMath>
                </a14:m>
                <a:endParaRPr lang="en-US" sz="2400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34726" y="152400"/>
                <a:ext cx="6172200" cy="1143000"/>
              </a:xfrm>
              <a:blipFill rotWithShape="1">
                <a:blip r:embed="rId3"/>
                <a:stretch>
                  <a:fillRect l="-1777" t="-532" r="-1283" b="-69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6457" y="8134461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5.23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614264"/>
              </p:ext>
            </p:extLst>
          </p:nvPr>
        </p:nvGraphicFramePr>
        <p:xfrm>
          <a:off x="1493374" y="1342053"/>
          <a:ext cx="3949125" cy="6762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21" name="SPW 11.0 Graph" r:id="rId4" imgW="4942080" imgH="8462880" progId="SigmaPlotGraphicObject.10">
                  <p:embed/>
                </p:oleObj>
              </mc:Choice>
              <mc:Fallback>
                <p:oleObj name="SPW 11.0 Graph" r:id="rId4" imgW="4942080" imgH="846288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3374" y="1342053"/>
                        <a:ext cx="3949125" cy="67628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142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0"/>
            <a:ext cx="6172200" cy="12954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Three-phase three-pulse </a:t>
            </a:r>
            <a:r>
              <a:rPr lang="en-US" sz="2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cycloconverter</a:t>
            </a:r>
            <a:endParaRPr lang="en-US" sz="2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6455" y="775807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5.24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37" y="1881481"/>
            <a:ext cx="6629399" cy="5208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70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228600"/>
            <a:ext cx="6172200" cy="838200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Three-phase </a:t>
            </a:r>
            <a:r>
              <a:rPr lang="en-US" sz="2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six-pulse</a:t>
            </a:r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cycloconverter</a:t>
            </a:r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with isolated phase loads</a:t>
            </a:r>
            <a:endParaRPr lang="en-US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37519" y="6629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5.25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" y="2743200"/>
            <a:ext cx="6477000" cy="2312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403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0"/>
            <a:ext cx="6172200" cy="1295400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Three-phase six-pulse </a:t>
            </a:r>
            <a:r>
              <a:rPr lang="en-US" sz="22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cycloconverter</a:t>
            </a:r>
            <a:r>
              <a:rPr lang="en-US" sz="2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with interconnected phase loads</a:t>
            </a:r>
            <a:endParaRPr lang="en-US" sz="2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37517" y="696795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5.26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0" y="1981200"/>
            <a:ext cx="6703873" cy="478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948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0"/>
            <a:ext cx="6172200" cy="1295400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Three-phase to three-phase </a:t>
            </a:r>
            <a:r>
              <a:rPr lang="en-US" sz="22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-3)</a:t>
            </a:r>
            <a:r>
              <a:rPr lang="en-US" sz="2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matrix converter</a:t>
            </a:r>
            <a:endParaRPr lang="en-US" sz="2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7899" y="78486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5.27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04" y="381000"/>
            <a:ext cx="5851787" cy="8193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082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0"/>
            <a:ext cx="6172200" cy="1066800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Arrangement of 3</a:t>
            </a:r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-1 </a:t>
            </a:r>
            <a:r>
              <a:rPr lang="en-US" sz="2400" dirty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and 1</a:t>
            </a:r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-3 matrix converters, equivalent to a</a:t>
            </a:r>
            <a:r>
              <a:rPr lang="en-US" sz="2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3</a:t>
            </a:r>
            <a:r>
              <a:rPr lang="en-US" sz="2400" dirty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</a:t>
            </a:r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-3 matrix converter </a:t>
            </a:r>
            <a:endParaRPr lang="en-US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7899" y="8030089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5.28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85" y="605934"/>
            <a:ext cx="5761588" cy="806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720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28600" y="23327"/>
                <a:ext cx="6172200" cy="1043473"/>
              </a:xfrm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en-US" sz="2400" b="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Waveforms of output voltage and current in a single-phase ac voltage controller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𝜑</m:t>
                    </m:r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30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sz="2400" b="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): (a)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45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sz="2400" b="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, (b)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135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endParaRPr lang="en-US" sz="2400" b="0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28600" y="23327"/>
                <a:ext cx="6172200" cy="1043473"/>
              </a:xfrm>
              <a:blipFill rotWithShape="1">
                <a:blip r:embed="rId3"/>
                <a:stretch>
                  <a:fillRect l="-1285" t="-7018" r="-1285" b="-128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81534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5.2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7980494"/>
              </p:ext>
            </p:extLst>
          </p:nvPr>
        </p:nvGraphicFramePr>
        <p:xfrm>
          <a:off x="1327042" y="1219200"/>
          <a:ext cx="4172145" cy="693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" name="SPW 11.0 Graph" r:id="rId4" imgW="5241960" imgH="8712000" progId="SigmaPlotGraphicObject.10">
                  <p:embed/>
                </p:oleObj>
              </mc:Choice>
              <mc:Fallback>
                <p:oleObj name="SPW 11.0 Graph" r:id="rId4" imgW="5241960" imgH="8712000" progId="SigmaPlotGraphicObject.10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7042" y="1219200"/>
                        <a:ext cx="4172145" cy="69342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164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228600"/>
            <a:ext cx="6172200" cy="1066800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State AAB as realized by activation od switches in (a) virtual rectifier and inverter, (b) matrix converter </a:t>
            </a:r>
            <a:endParaRPr lang="en-US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7897" y="7691535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5-29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871" y="1600200"/>
            <a:ext cx="4948237" cy="6185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68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228600"/>
            <a:ext cx="6172200" cy="838200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Reference current vector in the vector space of input currents of the virtual rectifier </a:t>
            </a:r>
            <a:endParaRPr lang="en-US" sz="2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7899" y="8030089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5-30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07" y="1295400"/>
            <a:ext cx="6348566" cy="634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300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304800"/>
            <a:ext cx="6172200" cy="838200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Reference voltage vector in the vector space of line-to-neutral output voltages of the virtual inverter </a:t>
            </a:r>
            <a:endParaRPr lang="en-US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7899" y="8030089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5-31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34" y="1295400"/>
            <a:ext cx="6539111" cy="6539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707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33</a:t>
            </a:fld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4472429"/>
              </p:ext>
            </p:extLst>
          </p:nvPr>
        </p:nvGraphicFramePr>
        <p:xfrm>
          <a:off x="152400" y="2209800"/>
          <a:ext cx="6978275" cy="284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1" name="Document" r:id="rId3" imgW="6093237" imgH="2480130" progId="Word.Document.12">
                  <p:embed/>
                </p:oleObj>
              </mc:Choice>
              <mc:Fallback>
                <p:oleObj name="Document" r:id="rId3" imgW="6093237" imgH="24801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" y="2209800"/>
                        <a:ext cx="6978275" cy="2840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904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34726" y="0"/>
                <a:ext cx="6172200" cy="1295400"/>
              </a:xfrm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Output voltage and current waveforms in a 3</a:t>
                </a:r>
                <a:r>
                  <a:rPr lang="en-US" sz="2400" dirty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-</a:t>
                </a:r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3 matrix converter: (a) </a:t>
                </a:r>
                <a:r>
                  <a:rPr lang="en-US" sz="2400" i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N</a:t>
                </a:r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= 48, </a:t>
                </a:r>
                <a:r>
                  <a:rPr lang="en-US" sz="2400" i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m</a:t>
                </a:r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= 0.7,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40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𝜔</m:t>
                        </m:r>
                      </m:num>
                      <m:den>
                        <m:sSub>
                          <m:sSubPr>
                            <m:ctrlP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𝑜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=</m:t>
                        </m:r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2.8,   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(b) </a:t>
                </a:r>
                <a:r>
                  <a:rPr lang="en-US" sz="2400" i="1" dirty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N</a:t>
                </a:r>
                <a:r>
                  <a:rPr lang="en-US" sz="2400" dirty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= </a:t>
                </a:r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12, </a:t>
                </a:r>
                <a:r>
                  <a:rPr lang="en-US" sz="2400" i="1" dirty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m</a:t>
                </a:r>
                <a:r>
                  <a:rPr lang="en-US" sz="2400" dirty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= </a:t>
                </a:r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0.35,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𝜔</m:t>
                        </m:r>
                      </m:num>
                      <m:den>
                        <m:sSub>
                          <m:sSubPr>
                            <m:ctrlP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FFFF00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𝑜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=</m:t>
                        </m:r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0.7</m:t>
                        </m:r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   </m:t>
                        </m:r>
                      </m:den>
                    </m:f>
                  </m:oMath>
                </a14:m>
                <a:endParaRPr lang="en-US" sz="2400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34726" y="0"/>
                <a:ext cx="6172200" cy="1295400"/>
              </a:xfrm>
              <a:blipFill rotWithShape="1">
                <a:blip r:embed="rId3"/>
                <a:stretch>
                  <a:fillRect l="-3258" r="-1283" b="-54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7899" y="8057005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5-32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2474091"/>
              </p:ext>
            </p:extLst>
          </p:nvPr>
        </p:nvGraphicFramePr>
        <p:xfrm>
          <a:off x="1490115" y="1295400"/>
          <a:ext cx="3829750" cy="6483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7" name="SPW 11.0 Graph" r:id="rId4" imgW="4972320" imgH="8417520" progId="SigmaPlotGraphicObject.10">
                  <p:embed/>
                </p:oleObj>
              </mc:Choice>
              <mc:Fallback>
                <p:oleObj name="SPW 11.0 Graph" r:id="rId4" imgW="4972320" imgH="841752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0115" y="1295400"/>
                        <a:ext cx="3829750" cy="64831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746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228600"/>
            <a:ext cx="6172200" cy="1066800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Bidirectional semiconductor power switches: (a) two IGBTs and two diodes, (b) one IGBT and four diodes</a:t>
            </a:r>
            <a:endParaRPr lang="en-US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7897" y="6248400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5-33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99" y="1922106"/>
            <a:ext cx="6341781" cy="362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290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36</a:t>
            </a:fld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6331091"/>
              </p:ext>
            </p:extLst>
          </p:nvPr>
        </p:nvGraphicFramePr>
        <p:xfrm>
          <a:off x="76200" y="762000"/>
          <a:ext cx="6927565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4" name="Document" r:id="rId3" imgW="6093237" imgH="2480130" progId="Word.Document.12">
                  <p:embed/>
                </p:oleObj>
              </mc:Choice>
              <mc:Fallback>
                <p:oleObj name="Document" r:id="rId3" imgW="6093237" imgH="24801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200" y="762000"/>
                        <a:ext cx="6927565" cy="281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7952895"/>
              </p:ext>
            </p:extLst>
          </p:nvPr>
        </p:nvGraphicFramePr>
        <p:xfrm>
          <a:off x="94169" y="4114800"/>
          <a:ext cx="6763831" cy="27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5" name="Document" r:id="rId5" imgW="6093237" imgH="2476534" progId="Word.Document.12">
                  <p:embed/>
                </p:oleObj>
              </mc:Choice>
              <mc:Fallback>
                <p:oleObj name="Document" r:id="rId5" imgW="6093237" imgH="24765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4169" y="4114800"/>
                        <a:ext cx="6763831" cy="2749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871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726" y="228600"/>
            <a:ext cx="6172200" cy="1066800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Switching signals for individual switches in a matrix converter in Example 5.4</a:t>
            </a:r>
            <a:endParaRPr lang="en-US" sz="2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7899" y="7696200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5-34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485326"/>
              </p:ext>
            </p:extLst>
          </p:nvPr>
        </p:nvGraphicFramePr>
        <p:xfrm>
          <a:off x="381000" y="1905000"/>
          <a:ext cx="6075690" cy="5195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5" name="SPW 11.0 Graph" r:id="rId3" imgW="5137200" imgH="4392720" progId="SigmaPlotGraphicObject.10">
                  <p:embed/>
                </p:oleObj>
              </mc:Choice>
              <mc:Fallback>
                <p:oleObj name="SPW 11.0 Graph" r:id="rId3" imgW="5137200" imgH="439272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1000" y="1905000"/>
                        <a:ext cx="6075690" cy="5195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321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152400"/>
                <a:ext cx="6172200" cy="914400"/>
              </a:xfrm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en-US" sz="2400" b="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Envelope of control characteristics,</a:t>
                </a:r>
                <a:r>
                  <a:rPr lang="en-US" sz="2400" dirty="0" smtClean="0">
                    <a:solidFill>
                      <a:srgbClr val="FFFF00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b>
                    </m:sSub>
                    <m:r>
                      <a:rPr lang="en-US" sz="2400" i="1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sz="2400" i="1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𝑓</m:t>
                    </m:r>
                    <m:r>
                      <a:rPr lang="en-US" sz="2400" i="1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(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</m:sub>
                      <m:sup/>
                    </m:sSubSup>
                  </m:oMath>
                </a14:m>
                <a:r>
                  <a:rPr lang="en-US" sz="2400" dirty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),</a:t>
                </a:r>
                <a:r>
                  <a:rPr lang="en-US" sz="2400" b="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 of a single-phase ac voltage controller</a:t>
                </a:r>
                <a:endParaRPr lang="en-US" sz="2400" b="0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152400"/>
                <a:ext cx="6172200" cy="914400"/>
              </a:xfrm>
              <a:blipFill rotWithShape="1">
                <a:blip r:embed="rId3" cstate="print"/>
                <a:stretch>
                  <a:fillRect l="-1185" r="-1283" b="-7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726" y="8491725"/>
            <a:ext cx="2171700" cy="486833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2886" y="7833278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5.3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24905"/>
              </p:ext>
            </p:extLst>
          </p:nvPr>
        </p:nvGraphicFramePr>
        <p:xfrm>
          <a:off x="460709" y="1905000"/>
          <a:ext cx="6093501" cy="5335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3" name="SPW 11.0 Graph" r:id="rId4" imgW="5395680" imgH="4723920" progId="SigmaPlotGraphicObject.10">
                  <p:embed/>
                </p:oleObj>
              </mc:Choice>
              <mc:Fallback>
                <p:oleObj name="SPW 11.0 Graph" r:id="rId4" imgW="5395680" imgH="4723920" progId="SigmaPlotGraphicObject.10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709" y="1905000"/>
                        <a:ext cx="6093501" cy="533517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226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2400"/>
            <a:ext cx="6172200" cy="914400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Operation of a single-phase ac voltage controller with (a) single-pulse gate signal, (b) </a:t>
            </a:r>
            <a:r>
              <a:rPr lang="en-US" sz="2400" b="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multipulse</a:t>
            </a:r>
            <a:r>
              <a:rPr lang="en-US" sz="24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gate signal</a:t>
            </a:r>
            <a:endParaRPr lang="en-US" sz="2400" b="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81534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5.4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6483200"/>
              </p:ext>
            </p:extLst>
          </p:nvPr>
        </p:nvGraphicFramePr>
        <p:xfrm>
          <a:off x="1433778" y="1219200"/>
          <a:ext cx="4097596" cy="693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5" name="SPW 11.0 Graph" r:id="rId3" imgW="5147640" imgH="8712000" progId="SigmaPlotGraphicObject.10">
                  <p:embed/>
                </p:oleObj>
              </mc:Choice>
              <mc:Fallback>
                <p:oleObj name="SPW 11.0 Graph" r:id="rId3" imgW="5147640" imgH="8712000" progId="SigmaPlotGraphicObject.10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3778" y="1219200"/>
                        <a:ext cx="4097596" cy="693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316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2400"/>
            <a:ext cx="6172200" cy="9144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Definition of a control angle</a:t>
            </a:r>
            <a:endParaRPr lang="en-US" sz="2200" b="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5.5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9"/>
            <a:ext cx="6172200" cy="5181592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488083"/>
              </p:ext>
            </p:extLst>
          </p:nvPr>
        </p:nvGraphicFramePr>
        <p:xfrm>
          <a:off x="334588" y="1828800"/>
          <a:ext cx="6295976" cy="521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6" name="SPW 11.0 Graph" r:id="rId3" imgW="4951080" imgH="4101120" progId="SigmaPlotGraphicObject.10">
                  <p:embed/>
                </p:oleObj>
              </mc:Choice>
              <mc:Fallback>
                <p:oleObj name="SPW 11.0 Graph" r:id="rId3" imgW="4951080" imgH="4101120" progId="SigmaPlotGraphicObject.10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588" y="1828800"/>
                        <a:ext cx="6295976" cy="52140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246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366184"/>
                <a:ext cx="6172200" cy="1081616"/>
              </a:xfrm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Envelope of control characteristics,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𝑓</m:t>
                    </m:r>
                    <m:r>
                      <a:rPr lang="en-US" sz="2400" b="0" i="1" smtClean="0">
                        <a:solidFill>
                          <a:srgbClr val="FFFF00"/>
                        </a:solidFill>
                        <a:latin typeface="Cambria Math"/>
                        <a:cs typeface="Arial" pitchFamily="34" charset="0"/>
                      </a:rPr>
                      <m:t>(</m:t>
                    </m:r>
                    <m:sSubSup>
                      <m:sSubSupPr>
                        <m:ctrlP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FFFF00"/>
                            </a:solidFill>
                            <a:latin typeface="Cambria Math"/>
                            <a:cs typeface="Arial" pitchFamily="34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), of a single-phase ac voltage controller</a:t>
                </a:r>
                <a:endParaRPr lang="en-US" sz="2400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366184"/>
                <a:ext cx="6172200" cy="1081616"/>
              </a:xfrm>
              <a:blipFill rotWithShape="1">
                <a:blip r:embed="rId3" cstate="print"/>
                <a:stretch>
                  <a:fillRect l="-1185" r="-12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2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5.6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8468044"/>
              </p:ext>
            </p:extLst>
          </p:nvPr>
        </p:nvGraphicFramePr>
        <p:xfrm>
          <a:off x="320276" y="1828800"/>
          <a:ext cx="6324600" cy="55375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7" name="SPW 11.0 Graph" r:id="rId4" imgW="5395680" imgH="4723920" progId="SigmaPlotGraphicObject.10">
                  <p:embed/>
                </p:oleObj>
              </mc:Choice>
              <mc:Fallback>
                <p:oleObj name="SPW 11.0 Graph" r:id="rId4" imgW="5395680" imgH="4723920" progId="SigmaPlotGraphicObject.10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276" y="1828800"/>
                        <a:ext cx="6324600" cy="55375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144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6244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Fully controlled three-phase ac voltage controller</a:t>
            </a:r>
            <a:endParaRPr lang="en-US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4224" y="8022084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5.7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077" y="1467266"/>
            <a:ext cx="5346998" cy="641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655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19200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Voltage and current distribution in a fully controlled three-phase ac voltage controller: (a) two </a:t>
            </a:r>
            <a:r>
              <a:rPr lang="en-US" sz="24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triacs</a:t>
            </a:r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conducting, (b) three </a:t>
            </a:r>
            <a:r>
              <a:rPr lang="en-US" sz="24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triacs</a:t>
            </a:r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conducting</a:t>
            </a:r>
            <a:endParaRPr lang="en-US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Chapter 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9346" y="768353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Fig. 5.8</a:t>
            </a:r>
            <a:endParaRPr lang="en-US" sz="16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73" y="2133600"/>
            <a:ext cx="6730927" cy="5290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242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2428</TotalTime>
  <Words>884</Words>
  <Application>Microsoft Office PowerPoint</Application>
  <PresentationFormat>On-screen Show (4:3)</PresentationFormat>
  <Paragraphs>145</Paragraphs>
  <Slides>37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Office Theme</vt:lpstr>
      <vt:lpstr>SPW 11.0 Graph</vt:lpstr>
      <vt:lpstr>Document</vt:lpstr>
      <vt:lpstr>Chapter 5  AC-to-AC Converters</vt:lpstr>
      <vt:lpstr>Single-phase ac voltage controller</vt:lpstr>
      <vt:lpstr>Waveforms of output voltage and current in a single-phase ac voltage controller (φ=〖30〗^o): (a) α_f=〖45〗^o, (b) α_f=〖135〗^o</vt:lpstr>
      <vt:lpstr>Envelope of control characteristics, V_o=f(α_f^ ), of a single-phase ac voltage controller</vt:lpstr>
      <vt:lpstr>Operation of a single-phase ac voltage controller with (a) single-pulse gate signal, (b) multipulse gate signal</vt:lpstr>
      <vt:lpstr>Definition of a control angle</vt:lpstr>
      <vt:lpstr>Envelope of control characteristics, V_o=f(α_f^′), of a single-phase ac voltage controller</vt:lpstr>
      <vt:lpstr>Fully controlled three-phase ac voltage controller</vt:lpstr>
      <vt:lpstr>Voltage and current distribution in a fully controlled three-phase ac voltage controller: (a) two triacs conducting, (b) three triacs conducting</vt:lpstr>
      <vt:lpstr>Output voltage waveforms in a fully controlled three-phase ac voltage controller: (a) α_f=0^o, (b) α_f=〖30〗^o (R load)</vt:lpstr>
      <vt:lpstr>Polarities of output voltages and currents in a fully controlled three-phase ac voltage controller in mode 2 before firing triac TA (solid line) and following the firing (broken line)</vt:lpstr>
      <vt:lpstr>Output voltage waveforms in a fully controlled three-phase ac voltage controller: (a) α_f=〖75〗^o, mode 2, (b) α_f=〖120〗^o, mode 3</vt:lpstr>
      <vt:lpstr>Envelope of control characteristics, V_o=f(α_f^ ), of a fully controlled three-phase ac voltage controller</vt:lpstr>
      <vt:lpstr>Envelope of control characteristics, V_o=f(α_f^′), of a fully controlled three-phase ac voltage controller</vt:lpstr>
      <vt:lpstr>Three-phase ac voltage controllers connected before the load: (a) half-controlled, (b) delta-connected</vt:lpstr>
      <vt:lpstr>Three-phase ac voltage controllers connected after the load: (a) wye-connected, (b) delta-connected</vt:lpstr>
      <vt:lpstr>Three-phase four-wire ac voltage controller</vt:lpstr>
      <vt:lpstr>Single-phase ac chopper with an input filter</vt:lpstr>
      <vt:lpstr>Waveforms of voltages and currents in a single-phase ac chopper: (a) output voltage and current, (b) input voltage and current after the input filter, and the fundamental output current</vt:lpstr>
      <vt:lpstr>Control characteristic of an ac chopper</vt:lpstr>
      <vt:lpstr>Wye-connected three-phase ac choppers: (a) three-wire, (b) four wire</vt:lpstr>
      <vt:lpstr>Delta-connected three-phase ac chopper</vt:lpstr>
      <vt:lpstr>Changes in the firing angle in a cycloconverter</vt:lpstr>
      <vt:lpstr>Output voltage waveforms in a six-pulse cycloconverter: (a) M = 1, (b) M = 0.5 (ω∕〖ω_o=5)〗</vt:lpstr>
      <vt:lpstr>Three-phase three-pulse cycloconverter</vt:lpstr>
      <vt:lpstr>Three-phase six-pulse cycloconverter with isolated phase loads</vt:lpstr>
      <vt:lpstr>Three-phase six-pulse cycloconverter with interconnected phase loads</vt:lpstr>
      <vt:lpstr>Three-phase to three-phase (3-3) matrix converter</vt:lpstr>
      <vt:lpstr>Arrangement of 3-1 and 1-3 matrix converters, equivalent to a 3-3 matrix converter </vt:lpstr>
      <vt:lpstr>State AAB as realized by activation od switches in (a) virtual rectifier and inverter, (b) matrix converter </vt:lpstr>
      <vt:lpstr>Reference current vector in the vector space of input currents of the virtual rectifier </vt:lpstr>
      <vt:lpstr>Reference voltage vector in the vector space of line-to-neutral output voltages of the virtual inverter </vt:lpstr>
      <vt:lpstr>PowerPoint Presentation</vt:lpstr>
      <vt:lpstr>Output voltage and current waveforms in a 3-3 matrix converter: (a) N = 48, m = 0.7, ω∕〖ω_o=2.8,   〗(b) N = 12, m = 0.35, ω∕〖ω_o=0.7   〗</vt:lpstr>
      <vt:lpstr>Bidirectional semiconductor power switches: (a) two IGBTs and two diodes, (b) one IGBT and four diodes</vt:lpstr>
      <vt:lpstr>PowerPoint Presentation</vt:lpstr>
      <vt:lpstr>Switching signals for individual switches in a matrix converter in Example 5.4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Modern Power Electronics SECOND EDITION</dc:title>
  <dc:creator>chin</dc:creator>
  <cp:lastModifiedBy>Andy</cp:lastModifiedBy>
  <cp:revision>501</cp:revision>
  <cp:lastPrinted>2010-08-31T03:25:05Z</cp:lastPrinted>
  <dcterms:created xsi:type="dcterms:W3CDTF">2010-08-30T23:51:54Z</dcterms:created>
  <dcterms:modified xsi:type="dcterms:W3CDTF">2010-10-16T03:53:12Z</dcterms:modified>
</cp:coreProperties>
</file>