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6" r:id="rId1"/>
  </p:sldMasterIdLst>
  <p:notesMasterIdLst>
    <p:notesMasterId r:id="rId77"/>
  </p:notesMasterIdLst>
  <p:sldIdLst>
    <p:sldId id="301" r:id="rId2"/>
    <p:sldId id="259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40" r:id="rId42"/>
    <p:sldId id="341" r:id="rId43"/>
    <p:sldId id="343" r:id="rId44"/>
    <p:sldId id="342" r:id="rId45"/>
    <p:sldId id="344" r:id="rId46"/>
    <p:sldId id="345" r:id="rId47"/>
    <p:sldId id="346" r:id="rId48"/>
    <p:sldId id="347" r:id="rId49"/>
    <p:sldId id="348" r:id="rId50"/>
    <p:sldId id="349" r:id="rId51"/>
    <p:sldId id="350" r:id="rId52"/>
    <p:sldId id="351" r:id="rId53"/>
    <p:sldId id="352" r:id="rId54"/>
    <p:sldId id="353" r:id="rId55"/>
    <p:sldId id="354" r:id="rId56"/>
    <p:sldId id="355" r:id="rId57"/>
    <p:sldId id="356" r:id="rId58"/>
    <p:sldId id="357" r:id="rId59"/>
    <p:sldId id="358" r:id="rId60"/>
    <p:sldId id="359" r:id="rId61"/>
    <p:sldId id="360" r:id="rId62"/>
    <p:sldId id="361" r:id="rId63"/>
    <p:sldId id="362" r:id="rId64"/>
    <p:sldId id="363" r:id="rId65"/>
    <p:sldId id="364" r:id="rId66"/>
    <p:sldId id="365" r:id="rId67"/>
    <p:sldId id="366" r:id="rId68"/>
    <p:sldId id="367" r:id="rId69"/>
    <p:sldId id="368" r:id="rId70"/>
    <p:sldId id="369" r:id="rId71"/>
    <p:sldId id="370" r:id="rId72"/>
    <p:sldId id="371" r:id="rId73"/>
    <p:sldId id="372" r:id="rId74"/>
    <p:sldId id="373" r:id="rId75"/>
    <p:sldId id="374" r:id="rId7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860D-2725-4B76-8870-B19111CB77F8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16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4C03-6B9A-491E-8DC8-BF0DCFFC854D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1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C476-A82D-4E93-9060-026949D28644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CD2-B0C7-4059-9228-B9DD08902886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95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B5C7-4354-4D2B-992A-85ECC7549A95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62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DE785-02FB-47A4-B6EA-18A9B7523A4C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41377-E32F-4DA6-8A38-4E977E9A6A6A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0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7A5E-5817-476C-85A0-B40B82DFCA3F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7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09DB-3ADE-497B-9BCE-307A2941A80D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2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ADEC2-EA63-40F5-91C6-4EF6BA64320B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7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57368-BC02-4BE3-935C-B01FF6B44395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7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4CECA-E251-41AD-B60A-2123B277D503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8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3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2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6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7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27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46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47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4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52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57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5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61.e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63.emf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65.e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6172200" cy="77681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7</a:t>
            </a:r>
            <a:b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DC-to-AC Converters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09600" y="7620000"/>
            <a:ext cx="5715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Harmonic spectra of output voltage in a single-phase VSI in the PWM mode (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1): (a)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10, (b)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20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804875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355734"/>
              </p:ext>
            </p:extLst>
          </p:nvPr>
        </p:nvGraphicFramePr>
        <p:xfrm>
          <a:off x="1366295" y="1269989"/>
          <a:ext cx="4170362" cy="6778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" name="SPW 11.0 Graph" r:id="rId3" imgW="5599800" imgH="9100800" progId="SigmaPlotGraphicObject.10">
                  <p:embed/>
                </p:oleObj>
              </mc:Choice>
              <mc:Fallback>
                <p:oleObj name="SPW 11.0 Graph" r:id="rId3" imgW="5599800" imgH="9100800" progId="SigmaPlotGraphicObject.10">
                  <p:embed/>
                  <p:pic>
                    <p:nvPicPr>
                      <p:cNvPr id="0" name="Picture 2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295" y="1269989"/>
                        <a:ext cx="4170362" cy="67787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53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Harmonic spectra of output current in a single-phase VSI: (a) basic square-wave mode, (b) optimal square-wave mode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804875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266597"/>
              </p:ext>
            </p:extLst>
          </p:nvPr>
        </p:nvGraphicFramePr>
        <p:xfrm>
          <a:off x="1467513" y="1295400"/>
          <a:ext cx="4081737" cy="663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7" name="SPW 11.0 Graph" r:id="rId3" imgW="5599800" imgH="9100800" progId="SigmaPlotGraphicObject.10">
                  <p:embed/>
                </p:oleObj>
              </mc:Choice>
              <mc:Fallback>
                <p:oleObj name="SPW 11.0 Graph" r:id="rId3" imgW="5599800" imgH="9100800" progId="SigmaPlotGraphicObject.10">
                  <p:embed/>
                  <p:pic>
                    <p:nvPicPr>
                      <p:cNvPr id="0" name="Picture 2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7513" y="1295400"/>
                        <a:ext cx="4081737" cy="663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085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Harmonic spectra of output current in a single-phase VS in the PWM mode (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1): (a)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10, (b)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20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8048750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628670"/>
              </p:ext>
            </p:extLst>
          </p:nvPr>
        </p:nvGraphicFramePr>
        <p:xfrm>
          <a:off x="1442508" y="1357562"/>
          <a:ext cx="4116487" cy="669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8" name="SPW 11.0 Graph" r:id="rId3" imgW="5599800" imgH="9100800" progId="SigmaPlotGraphicObject.10">
                  <p:embed/>
                </p:oleObj>
              </mc:Choice>
              <mc:Fallback>
                <p:oleObj name="SPW 11.0 Graph" r:id="rId3" imgW="5599800" imgH="9100800" progId="SigmaPlotGraphicObject.10">
                  <p:embed/>
                  <p:pic>
                    <p:nvPicPr>
                      <p:cNvPr id="0" name="Picture 2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2508" y="1357562"/>
                        <a:ext cx="4116487" cy="669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154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Waveforms of input current in a single-phase VSI: (a) optimal square-wave mode, (b) PWM mode (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1,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20)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804875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0848811"/>
              </p:ext>
            </p:extLst>
          </p:nvPr>
        </p:nvGraphicFramePr>
        <p:xfrm>
          <a:off x="1556780" y="1314777"/>
          <a:ext cx="3903204" cy="6733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8" name="SPW 11.0 Graph" r:id="rId3" imgW="4905360" imgH="8462880" progId="SigmaPlotGraphicObject.10">
                  <p:embed/>
                </p:oleObj>
              </mc:Choice>
              <mc:Fallback>
                <p:oleObj name="SPW 11.0 Graph" r:id="rId3" imgW="4905360" imgH="8462880" progId="SigmaPlotGraphicObject.10">
                  <p:embed/>
                  <p:pic>
                    <p:nvPicPr>
                      <p:cNvPr id="0" name="Picture 2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6780" y="1314777"/>
                        <a:ext cx="3903204" cy="67339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46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658" y="228600"/>
            <a:ext cx="6172200" cy="9906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Harmonic spectra of input current in a single phase VSI: (a) optimal square-wave mode, (b) PWM mode (</a:t>
            </a:r>
            <a:r>
              <a:rPr lang="en-US" sz="24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4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1, </a:t>
            </a:r>
            <a:r>
              <a:rPr lang="en-US" sz="24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4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20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8278" y="80185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12443"/>
              </p:ext>
            </p:extLst>
          </p:nvPr>
        </p:nvGraphicFramePr>
        <p:xfrm>
          <a:off x="1267452" y="1335833"/>
          <a:ext cx="4164612" cy="6646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0" name="SPW 11.0 Graph" r:id="rId3" imgW="5701680" imgH="9100800" progId="SigmaPlotGraphicObject.10">
                  <p:embed/>
                </p:oleObj>
              </mc:Choice>
              <mc:Fallback>
                <p:oleObj name="SPW 11.0 Graph" r:id="rId3" imgW="5701680" imgH="9100800" progId="SigmaPlotGraphicObject.10">
                  <p:embed/>
                  <p:pic>
                    <p:nvPicPr>
                      <p:cNvPr id="0" name="Picture 2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7452" y="1335833"/>
                        <a:ext cx="4164612" cy="66469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98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658" y="228600"/>
            <a:ext cx="6172200" cy="9906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Three-phase voltage-source inverter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467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830" y="215504"/>
            <a:ext cx="6858000" cy="762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04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332211"/>
              </p:ext>
            </p:extLst>
          </p:nvPr>
        </p:nvGraphicFramePr>
        <p:xfrm>
          <a:off x="41890" y="1288154"/>
          <a:ext cx="6816109" cy="5828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3" name="Document" r:id="rId3" imgW="5949456" imgH="5088276" progId="Word.Document.12">
                  <p:embed/>
                </p:oleObj>
              </mc:Choice>
              <mc:Fallback>
                <p:oleObj name="Document" r:id="rId3" imgW="5949456" imgH="5088276" progId="Word.Document.12">
                  <p:embed/>
                  <p:pic>
                    <p:nvPicPr>
                      <p:cNvPr id="0" name="Picture 2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90" y="1288154"/>
                        <a:ext cx="6816109" cy="58286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274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658" y="228600"/>
            <a:ext cx="61722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Switching variables and waveforms of output voltages in a three-phase VSI in the square-wave mode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077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928024"/>
              </p:ext>
            </p:extLst>
          </p:nvPr>
        </p:nvGraphicFramePr>
        <p:xfrm>
          <a:off x="710181" y="1295400"/>
          <a:ext cx="5322698" cy="662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5" name="SPW 11.0 Graph" r:id="rId3" imgW="5199480" imgH="6474960" progId="SigmaPlotGraphicObject.10">
                  <p:embed/>
                </p:oleObj>
              </mc:Choice>
              <mc:Fallback>
                <p:oleObj name="SPW 11.0 Graph" r:id="rId3" imgW="5199480" imgH="6474960" progId="SigmaPlotGraphicObject.10">
                  <p:embed/>
                  <p:pic>
                    <p:nvPicPr>
                      <p:cNvPr id="0" name="Picture 1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181" y="1295400"/>
                        <a:ext cx="5322698" cy="662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54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658" y="228600"/>
            <a:ext cx="61722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Waveforms of output voltage (line-to-neutral) and current in a three-phase VSI in the square-wave mode (RL load)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738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7.16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79086"/>
              </p:ext>
            </p:extLst>
          </p:nvPr>
        </p:nvGraphicFramePr>
        <p:xfrm>
          <a:off x="170855" y="2133600"/>
          <a:ext cx="6401349" cy="4957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8" name="SPW 11.0 Graph" r:id="rId3" imgW="5293800" imgH="4101120" progId="SigmaPlotGraphicObject.10">
                  <p:embed/>
                </p:oleObj>
              </mc:Choice>
              <mc:Fallback>
                <p:oleObj name="SPW 11.0 Graph" r:id="rId3" imgW="5293800" imgH="4101120" progId="SigmaPlotGraphicObject.10">
                  <p:embed/>
                  <p:pic>
                    <p:nvPicPr>
                      <p:cNvPr id="0" name="Picture 1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855" y="2133600"/>
                        <a:ext cx="6401349" cy="49579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37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658" y="2286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Waveforms of input current in a three-phase VSI in the square-wave mode (RL load)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7928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17288"/>
              </p:ext>
            </p:extLst>
          </p:nvPr>
        </p:nvGraphicFramePr>
        <p:xfrm>
          <a:off x="238095" y="2057400"/>
          <a:ext cx="6266869" cy="5181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0" name="SPW 11.0 Graph" r:id="rId3" imgW="4958640" imgH="4101120" progId="SigmaPlotGraphicObject.10">
                  <p:embed/>
                </p:oleObj>
              </mc:Choice>
              <mc:Fallback>
                <p:oleObj name="SPW 11.0 Graph" r:id="rId3" imgW="4958640" imgH="4101120" progId="SigmaPlotGraphicObject.10">
                  <p:embed/>
                  <p:pic>
                    <p:nvPicPr>
                      <p:cNvPr id="0" name="Picture 1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095" y="2057400"/>
                        <a:ext cx="6266869" cy="51816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52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7620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Voltage-source inverter supplied form a diode rectifier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281446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6248400" cy="401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658" y="228600"/>
            <a:ext cx="6172200" cy="7620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Switching variables and waveforms of output voltages in a three--phase VSI in the PWM mode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077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4074483"/>
              </p:ext>
            </p:extLst>
          </p:nvPr>
        </p:nvGraphicFramePr>
        <p:xfrm>
          <a:off x="511018" y="1167691"/>
          <a:ext cx="5721023" cy="6909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2" name="SPW 11.0 Graph" r:id="rId3" imgW="5127840" imgH="6192720" progId="SigmaPlotGraphicObject.10">
                  <p:embed/>
                </p:oleObj>
              </mc:Choice>
              <mc:Fallback>
                <p:oleObj name="SPW 11.0 Graph" r:id="rId3" imgW="5127840" imgH="6192720" progId="SigmaPlotGraphicObject.10">
                  <p:embed/>
                  <p:pic>
                    <p:nvPicPr>
                      <p:cNvPr id="0" name="Picture 1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018" y="1167691"/>
                        <a:ext cx="5721023" cy="69095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888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63658" y="533400"/>
                <a:ext cx="6172200" cy="609600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Waveforms of the output voltage and current in an RL load of a three-phase VSI in the PWM mode (a) load angle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30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 (b) load angle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6</m:t>
                        </m:r>
                        <m:r>
                          <a:rPr lang="en-US" sz="2200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0</m:t>
                        </m:r>
                      </m:e>
                      <m:sup>
                        <m:r>
                          <a:rPr lang="en-US" sz="2200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endParaRPr lang="en-US" sz="2200" b="0" dirty="0"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3658" y="533400"/>
                <a:ext cx="6172200" cy="609600"/>
              </a:xfrm>
              <a:blipFill rotWithShape="1">
                <a:blip r:embed="rId3" cstate="print"/>
                <a:stretch>
                  <a:fillRect l="-1185" t="-73000" r="-1283" b="-65000"/>
                </a:stretch>
              </a:blipFill>
            </p:spPr>
            <p:txBody>
              <a:bodyPr>
                <a:normAutofit fontScale="90000"/>
              </a:bodyPr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077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7.19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60525"/>
              </p:ext>
            </p:extLst>
          </p:nvPr>
        </p:nvGraphicFramePr>
        <p:xfrm>
          <a:off x="1330005" y="1371600"/>
          <a:ext cx="4083050" cy="6556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1" name="SPW 11.0 Graph" r:id="rId4" imgW="5270760" imgH="8462880" progId="SigmaPlotGraphicObject.10">
                  <p:embed/>
                </p:oleObj>
              </mc:Choice>
              <mc:Fallback>
                <p:oleObj name="SPW 11.0 Graph" r:id="rId4" imgW="5270760" imgH="8462880" progId="SigmaPlotGraphicObject.10">
                  <p:embed/>
                  <p:pic>
                    <p:nvPicPr>
                      <p:cNvPr id="0" name="Picture 1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005" y="1371600"/>
                        <a:ext cx="4083050" cy="65562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957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85430" y="0"/>
                <a:ext cx="6172200" cy="1600200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Waveforms of input current in a three-phase VSI in the PWM mode (a) load angle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30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, (b) load angle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6</m:t>
                        </m:r>
                        <m:r>
                          <a:rPr lang="en-US" sz="2200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0</m:t>
                        </m:r>
                      </m:e>
                      <m:sup>
                        <m:r>
                          <a:rPr lang="en-US" sz="2200" i="1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endParaRPr lang="en-US" sz="2200" b="0" dirty="0"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85430" y="0"/>
                <a:ext cx="6172200" cy="1600200"/>
              </a:xfrm>
              <a:blipFill rotWithShape="1">
                <a:blip r:embed="rId3" cstate="print"/>
                <a:stretch>
                  <a:fillRect l="-1285" r="-1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077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427093"/>
              </p:ext>
            </p:extLst>
          </p:nvPr>
        </p:nvGraphicFramePr>
        <p:xfrm>
          <a:off x="1524000" y="1385727"/>
          <a:ext cx="3835873" cy="661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" name="SPW 11.0 Graph" r:id="rId4" imgW="4905360" imgH="8462880" progId="SigmaPlotGraphicObject.10">
                  <p:embed/>
                </p:oleObj>
              </mc:Choice>
              <mc:Fallback>
                <p:oleObj name="SPW 11.0 Graph" r:id="rId4" imgW="4905360" imgH="8462880" progId="SigmaPlotGraphicObject.10">
                  <p:embed/>
                  <p:pic>
                    <p:nvPicPr>
                      <p:cNvPr id="0" name="Picture 1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85727"/>
                        <a:ext cx="3835873" cy="661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430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Carrier-comparison PWM technique (</a:t>
            </a:r>
            <a:r>
              <a:rPr lang="en-US" sz="22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= 12</a:t>
            </a:r>
            <a:r>
              <a:rPr lang="en-US" sz="22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, m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= 0.75)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9079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0965280"/>
              </p:ext>
            </p:extLst>
          </p:nvPr>
        </p:nvGraphicFramePr>
        <p:xfrm>
          <a:off x="166114" y="1676400"/>
          <a:ext cx="6496849" cy="5755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2" name="SPW 11.0 Graph" r:id="rId3" imgW="4951080" imgH="4386240" progId="SigmaPlotGraphicObject.10">
                  <p:embed/>
                </p:oleObj>
              </mc:Choice>
              <mc:Fallback>
                <p:oleObj name="SPW 11.0 Graph" r:id="rId3" imgW="4951080" imgH="4386240" progId="SigmaPlotGraphicObject.10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114" y="1676400"/>
                        <a:ext cx="6496849" cy="57553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569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Third-harmonic modulating function and its components at </a:t>
            </a:r>
            <a:r>
              <a:rPr lang="en-US" sz="22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= 1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94346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7050041"/>
              </p:ext>
            </p:extLst>
          </p:nvPr>
        </p:nvGraphicFramePr>
        <p:xfrm>
          <a:off x="206264" y="2057400"/>
          <a:ext cx="642227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3" name="SPW 11.0 Graph" r:id="rId3" imgW="4937760" imgH="4101120" progId="SigmaPlotGraphicObject.10">
                  <p:embed/>
                </p:oleObj>
              </mc:Choice>
              <mc:Fallback>
                <p:oleObj name="SPW 11.0 Graph" r:id="rId3" imgW="4937760" imgH="4101120" progId="SigmaPlotGraphicObject.10">
                  <p:embed/>
                  <p:pic>
                    <p:nvPicPr>
                      <p:cNvPr id="0" name="Picture 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264" y="2057400"/>
                        <a:ext cx="6422278" cy="533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63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Voltage space vector plane of a three-phase VSI (per-unit)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077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1" y="1295400"/>
            <a:ext cx="6570078" cy="657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43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High-quality space sequence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738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9" y="1600200"/>
            <a:ext cx="6475402" cy="582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33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High-efficiency space sequence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49" y="7738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06" y="1577554"/>
            <a:ext cx="6455248" cy="580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34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Switching pattern with half- and quarter-wave symmetries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9079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659850"/>
              </p:ext>
            </p:extLst>
          </p:nvPr>
        </p:nvGraphicFramePr>
        <p:xfrm>
          <a:off x="227825" y="1295401"/>
          <a:ext cx="6477775" cy="6284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38" name="SPW 11.0 Graph" r:id="rId3" imgW="4951080" imgH="4803120" progId="SigmaPlotGraphicObject.10">
                  <p:embed/>
                </p:oleObj>
              </mc:Choice>
              <mc:Fallback>
                <p:oleObj name="SPW 11.0 Graph" r:id="rId3" imgW="4951080" imgH="4803120" progId="SigmaPlotGraphicObject.10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25" y="1295401"/>
                        <a:ext cx="6477775" cy="62846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938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Optimal primary switching angles as functions of the magnitude control ratio (</a:t>
            </a:r>
            <a:r>
              <a:rPr lang="en-US" sz="22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US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5)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738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821670"/>
              </p:ext>
            </p:extLst>
          </p:nvPr>
        </p:nvGraphicFramePr>
        <p:xfrm>
          <a:off x="362174" y="1676400"/>
          <a:ext cx="6119197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61" name="SPW 11.0 Graph" r:id="rId3" imgW="5343840" imgH="4723920" progId="SigmaPlotGraphicObject.10">
                  <p:embed/>
                </p:oleObj>
              </mc:Choice>
              <mc:Fallback>
                <p:oleObj name="SPW 11.0 Graph" r:id="rId3" imgW="5343840" imgH="4723920" progId="SigmaPlotGraphicObject.10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174" y="1676400"/>
                        <a:ext cx="6119197" cy="541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441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5334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Single-phase voltage-source inverter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7932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41" y="1066800"/>
            <a:ext cx="6391469" cy="5858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1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477000" cy="7620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Harmonic spectrum of line-to-neutral voltage with the harmonic-elimination technique (</a:t>
            </a:r>
            <a:r>
              <a:rPr lang="en-US" sz="22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K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= 5, </a:t>
            </a:r>
            <a:r>
              <a:rPr lang="en-US" sz="22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= 1)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933" y="773686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130210"/>
              </p:ext>
            </p:extLst>
          </p:nvPr>
        </p:nvGraphicFramePr>
        <p:xfrm>
          <a:off x="152400" y="2203140"/>
          <a:ext cx="6553200" cy="4807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2" name="SPW 11.0 Graph" r:id="rId3" imgW="5701680" imgH="4183560" progId="SigmaPlotGraphicObject.10">
                  <p:embed/>
                </p:oleObj>
              </mc:Choice>
              <mc:Fallback>
                <p:oleObj name="SPW 11.0 Graph" r:id="rId3" imgW="5701680" imgH="4183560" progId="SigmaPlotGraphicObject.10">
                  <p:embed/>
                  <p:pic>
                    <p:nvPicPr>
                      <p:cNvPr id="0" name="Picture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203140"/>
                        <a:ext cx="6553200" cy="48072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972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6477000" cy="609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Switching patterns and output voltage and current waveforms; (1) carrier-comparison PWM with sinusoidal reference, (2) space vector PWM with high-efficiency state sequence, (3) programmed PWM with harmonic elimination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24647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7.29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084887"/>
              </p:ext>
            </p:extLst>
          </p:nvPr>
        </p:nvGraphicFramePr>
        <p:xfrm>
          <a:off x="1143000" y="1752600"/>
          <a:ext cx="4646431" cy="6384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5" name="SPW 11.0 Graph" r:id="rId3" imgW="6297120" imgH="8653680" progId="SigmaPlotGraphicObject.10">
                  <p:embed/>
                </p:oleObj>
              </mc:Choice>
              <mc:Fallback>
                <p:oleObj name="SPW 11.0 Graph" r:id="rId3" imgW="6297120" imgH="8653680" progId="SigmaPlotGraphicObject.10">
                  <p:embed/>
                  <p:pic>
                    <p:nvPicPr>
                      <p:cNvPr id="0" name="Picture 1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752600"/>
                        <a:ext cx="4646431" cy="63845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274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30" y="-152400"/>
            <a:ext cx="6477000" cy="12192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output current in a three-phase VSI: (a) regular PWM, (b) random PWM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09540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317474"/>
              </p:ext>
            </p:extLst>
          </p:nvPr>
        </p:nvGraphicFramePr>
        <p:xfrm>
          <a:off x="1477642" y="914400"/>
          <a:ext cx="4005397" cy="7012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7" name="SPW 11.0 Graph" r:id="rId3" imgW="4833720" imgH="8462880" progId="SigmaPlotGraphicObject.10">
                  <p:embed/>
                </p:oleObj>
              </mc:Choice>
              <mc:Fallback>
                <p:oleObj name="SPW 11.0 Graph" r:id="rId3" imgW="4833720" imgH="8462880" progId="SigmaPlotGraphicObject.10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642" y="914400"/>
                        <a:ext cx="4005397" cy="70124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533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30" y="0"/>
            <a:ext cx="6477000" cy="1295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Frequency spectra of </a:t>
            </a:r>
            <a:r>
              <a:rPr lang="en-US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line-to-neutral output voltage in a three-phase VSI: (a) regular PWM, (b) random PWM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82064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827000"/>
              </p:ext>
            </p:extLst>
          </p:nvPr>
        </p:nvGraphicFramePr>
        <p:xfrm>
          <a:off x="1103186" y="1297856"/>
          <a:ext cx="4536688" cy="6908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9" name="SPW 11.0 Graph" r:id="rId3" imgW="5701680" imgH="8682840" progId="SigmaPlotGraphicObject.10">
                  <p:embed/>
                </p:oleObj>
              </mc:Choice>
              <mc:Fallback>
                <p:oleObj name="SPW 11.0 Graph" r:id="rId3" imgW="5701680" imgH="8682840" progId="SigmaPlotGraphicObject.10">
                  <p:embed/>
                  <p:pic>
                    <p:nvPicPr>
                      <p:cNvPr id="0" name="Picture 1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186" y="1297856"/>
                        <a:ext cx="4536688" cy="69085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307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6477000" cy="8382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Comparison of random </a:t>
            </a:r>
            <a:r>
              <a:rPr lang="en-US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PWM</a:t>
            </a:r>
            <a:r>
              <a:rPr lang="en-US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techniques with the regular PWM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0" y="795889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94946"/>
            <a:ext cx="5638800" cy="67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933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6477000" cy="8382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Hysteresis current control scheme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8949" y="762034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52399"/>
            <a:ext cx="6575838" cy="803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10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6477000" cy="8382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Characteristic of the hysteresis current controller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10" y="762034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4800598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16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6477000" cy="8382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output currents in a VSI with hysteresis current control: (a) 20% tolerance, (b) 10% tolerance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10" y="79854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456159"/>
              </p:ext>
            </p:extLst>
          </p:nvPr>
        </p:nvGraphicFramePr>
        <p:xfrm>
          <a:off x="1399796" y="1143000"/>
          <a:ext cx="3918588" cy="6842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5" name="SPW 11.0 Graph" r:id="rId3" imgW="4845960" imgH="8462880" progId="SigmaPlotGraphicObject.10">
                  <p:embed/>
                </p:oleObj>
              </mc:Choice>
              <mc:Fallback>
                <p:oleObj name="SPW 11.0 Graph" r:id="rId3" imgW="4845960" imgH="8462880" progId="SigmaPlotGraphicObject.10">
                  <p:embed/>
                  <p:pic>
                    <p:nvPicPr>
                      <p:cNvPr id="0" name="Picture 1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9796" y="1143000"/>
                        <a:ext cx="3918588" cy="68424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681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6477000" cy="8382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 of output currents in a VSI with hysteresis current control at a rapid change in the magnitude, frequency, and phase of the  reference current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10" y="79854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463851"/>
              </p:ext>
            </p:extLst>
          </p:nvPr>
        </p:nvGraphicFramePr>
        <p:xfrm>
          <a:off x="304800" y="1981200"/>
          <a:ext cx="6369175" cy="5274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85" name="SPW 11.0 Graph" r:id="rId3" imgW="4951080" imgH="4101120" progId="SigmaPlotGraphicObject.10">
                  <p:embed/>
                </p:oleObj>
              </mc:Choice>
              <mc:Fallback>
                <p:oleObj name="SPW 11.0 Graph" r:id="rId3" imgW="4951080" imgH="4101120" progId="SigmaPlotGraphicObject.10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6369175" cy="52746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00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6477000" cy="6858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Space vector version of the hysteresis current control scheme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9" y="7696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71" y="1219200"/>
            <a:ext cx="6476999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3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5334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Circuit diagram of a Z-source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754091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69" y="1981200"/>
            <a:ext cx="6190013" cy="464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55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6477000" cy="6858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Characteristic of a current controller for the space vector version of the hysteresis current control scheme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9" y="7696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5334000" cy="533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290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6477000" cy="6858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Characteristic of a current controller for the space vector version of the hysteresis current control scheme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7373" y="6595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7.39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912" y="2455506"/>
            <a:ext cx="7696200" cy="3079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55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6788" y="152400"/>
                <a:ext cx="6477000" cy="1066800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Waveforms of the output current in a VSI with the ramp comparison current control: (a)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/>
                                <a:cs typeface="Arial" pitchFamily="34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/>
                                <a:cs typeface="Arial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/>
                                <a:cs typeface="Arial" pitchFamily="34" charset="0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/>
                                <a:cs typeface="Arial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=10, </m:t>
                        </m:r>
                      </m:den>
                    </m:f>
                  </m:oMath>
                </a14:m>
                <a:r>
                  <a:rPr lang="en-US" sz="2200" b="0" dirty="0" smtClean="0">
                    <a:solidFill>
                      <a:srgbClr val="C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(b)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200" i="1">
                            <a:solidFill>
                              <a:srgbClr val="C0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 </m:t>
                            </m:r>
                            <m: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2200" b="0" i="1" smtClean="0">
                            <a:solidFill>
                              <a:srgbClr val="C00000"/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  <m:r>
                          <a:rPr lang="en-US" sz="2200" i="1">
                            <a:solidFill>
                              <a:srgbClr val="C00000"/>
                            </a:solidFill>
                            <a:latin typeface="Cambria Math"/>
                            <a:cs typeface="Arial" pitchFamily="34" charset="0"/>
                          </a:rPr>
                          <m:t>0 </m:t>
                        </m:r>
                      </m:den>
                    </m:f>
                  </m:oMath>
                </a14:m>
                <a:endParaRPr lang="en-US" sz="2200" b="0" dirty="0">
                  <a:solidFill>
                    <a:srgbClr val="C0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6788" y="152400"/>
                <a:ext cx="6477000" cy="1066800"/>
              </a:xfrm>
              <a:blipFill rotWithShape="1">
                <a:blip r:embed="rId3" cstate="print"/>
                <a:stretch>
                  <a:fillRect l="-1224" t="-4000" r="-1224" b="-77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7" y="81024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14147"/>
              </p:ext>
            </p:extLst>
          </p:nvPr>
        </p:nvGraphicFramePr>
        <p:xfrm>
          <a:off x="1600200" y="1295400"/>
          <a:ext cx="3870325" cy="675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72" name="SPW 11.0 Graph" r:id="rId4" imgW="4845960" imgH="8462880" progId="SigmaPlotGraphicObject.10">
                  <p:embed/>
                </p:oleObj>
              </mc:Choice>
              <mc:Fallback>
                <p:oleObj name="SPW 11.0 Graph" r:id="rId4" imgW="4845960" imgH="8462880" progId="SigmaPlotGraphicObject.10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295400"/>
                        <a:ext cx="3870325" cy="675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538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88" y="152400"/>
            <a:ext cx="6477000" cy="10668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Current-regulated delta modulation scheme for a current-controlled VSI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7" y="64601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69" y="2679312"/>
            <a:ext cx="6344835" cy="288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3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88" y="152400"/>
            <a:ext cx="6477000" cy="10668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Linear current control scheme for a VSI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7" y="742748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914400"/>
            <a:ext cx="8108216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5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88" y="533400"/>
            <a:ext cx="6477000" cy="1143000"/>
          </a:xfrm>
        </p:spPr>
        <p:txBody>
          <a:bodyPr>
            <a:noAutofit/>
          </a:bodyPr>
          <a:lstStyle/>
          <a:p>
            <a:pPr algn="l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Current-source inverter supplied from a controlled rectifier</a:t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6" y="7239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8" y="2659503"/>
            <a:ext cx="6483287" cy="324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1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88" y="228600"/>
            <a:ext cx="6477000" cy="8382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Three-phase current-source inverter</a:t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6" y="7772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04" y="463311"/>
            <a:ext cx="5634037" cy="732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02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Switching variables in a three-phase CSI in the square-wave mode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6" y="7772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717570"/>
              </p:ext>
            </p:extLst>
          </p:nvPr>
        </p:nvGraphicFramePr>
        <p:xfrm>
          <a:off x="326336" y="1752599"/>
          <a:ext cx="6226864" cy="5541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9" name="SPW 11.0 Graph" r:id="rId3" imgW="4964760" imgH="4418640" progId="SigmaPlotGraphicObject.10">
                  <p:embed/>
                </p:oleObj>
              </mc:Choice>
              <mc:Fallback>
                <p:oleObj name="SPW 11.0 Graph" r:id="rId3" imgW="4964760" imgH="4418640" progId="SigmaPlotGraphicObject.10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336" y="1752599"/>
                        <a:ext cx="6226864" cy="55418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67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Idealized waveforms of output currents in a three-phase CSI in the square-wave mode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6" y="7772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9699740"/>
              </p:ext>
            </p:extLst>
          </p:nvPr>
        </p:nvGraphicFramePr>
        <p:xfrm>
          <a:off x="259413" y="1668569"/>
          <a:ext cx="6293787" cy="5494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9" name="SPW 11.0 Graph" r:id="rId3" imgW="5060880" imgH="4418640" progId="SigmaPlotGraphicObject.10">
                  <p:embed/>
                </p:oleObj>
              </mc:Choice>
              <mc:Fallback>
                <p:oleObj name="SPW 11.0 Graph" r:id="rId3" imgW="5060880" imgH="4418640" progId="SigmaPlotGraphicObject.10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413" y="1668569"/>
                        <a:ext cx="6293787" cy="54942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91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output voltage and current in a three-phase CSI in the square-wave mode: (a) RL load, (b) LE load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5" y="812558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772842"/>
              </p:ext>
            </p:extLst>
          </p:nvPr>
        </p:nvGraphicFramePr>
        <p:xfrm>
          <a:off x="1466528" y="1371600"/>
          <a:ext cx="3785116" cy="6618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1" name="SPW 11.0 Graph" r:id="rId3" imgW="4840200" imgH="8462880" progId="SigmaPlotGraphicObject.10">
                  <p:embed/>
                </p:oleObj>
              </mc:Choice>
              <mc:Fallback>
                <p:oleObj name="SPW 11.0 Graph" r:id="rId3" imgW="4840200" imgH="8462880" progId="SigmaPlotGraphicObject.10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528" y="1371600"/>
                        <a:ext cx="3785116" cy="6618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442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12192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States, switching variables, and waveforms of output voltage and current in a single-phase VSI in the basic square-wave mode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754091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967369"/>
              </p:ext>
            </p:extLst>
          </p:nvPr>
        </p:nvGraphicFramePr>
        <p:xfrm>
          <a:off x="207667" y="1905000"/>
          <a:ext cx="6487618" cy="5170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1" name="SPW 11.0 Graph" r:id="rId3" imgW="5144400" imgH="4101120" progId="SigmaPlotGraphicObject.10">
                  <p:embed/>
                </p:oleObj>
              </mc:Choice>
              <mc:Fallback>
                <p:oleObj name="SPW 11.0 Graph" r:id="rId3" imgW="5144400" imgH="4101120" progId="SigmaPlotGraphicObject.10">
                  <p:embed/>
                  <p:pic>
                    <p:nvPicPr>
                      <p:cNvPr id="0" name="Picture 2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667" y="1905000"/>
                        <a:ext cx="6487618" cy="51704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869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Three-phase PWM current-source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606" y="6705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98" y="2590800"/>
            <a:ext cx="6585658" cy="282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4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Carrier-comparison method for the PWM CSI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7315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7.49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Wil7-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635203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07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Optimal switching pattern for the PWM CSI with two primary switching angles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7239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Wil7-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6245541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3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the output current, capacitor current, and output voltage in a three-phase PWM CSI (wye-connected RL load, </a:t>
            </a:r>
            <a:r>
              <a:rPr lang="en-US" sz="22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P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= 9)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923" y="824112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005286"/>
              </p:ext>
            </p:extLst>
          </p:nvPr>
        </p:nvGraphicFramePr>
        <p:xfrm>
          <a:off x="1264985" y="1447800"/>
          <a:ext cx="4167280" cy="6646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7" name="SPW 11.0 Graph" r:id="rId3" imgW="4952520" imgH="7899840" progId="SigmaPlotGraphicObject.10">
                  <p:embed/>
                </p:oleObj>
              </mc:Choice>
              <mc:Fallback>
                <p:oleObj name="SPW 11.0 Graph" r:id="rId3" imgW="4952520" imgH="7899840" progId="SigmaPlotGraphicObject.10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4985" y="1447800"/>
                        <a:ext cx="4167280" cy="66462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033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Generic five-level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900" y="775991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73" y="908162"/>
            <a:ext cx="4799012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82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14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Half-bridge voltage-source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900" y="775991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744423"/>
            <a:ext cx="6964588" cy="696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7620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Three-level neutral-clamped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900" y="792918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61" y="457200"/>
            <a:ext cx="6472237" cy="71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47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595188" cy="7620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Voltage space vectors of a three-level neutral-clamped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900" y="792918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54" y="1091682"/>
            <a:ext cx="6215452" cy="62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66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595188" cy="7620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States, switching variables, and waveforms of output voltage in a three-level neutral-clamped inverter in the square-wave mode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4900" y="807929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105843"/>
              </p:ext>
            </p:extLst>
          </p:nvPr>
        </p:nvGraphicFramePr>
        <p:xfrm>
          <a:off x="562095" y="1295400"/>
          <a:ext cx="5668569" cy="662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7" name="SPW 11.0 Graph" r:id="rId3" imgW="5319720" imgH="6221880" progId="SigmaPlotGraphicObject.10">
                  <p:embed/>
                </p:oleObj>
              </mc:Choice>
              <mc:Fallback>
                <p:oleObj name="SPW 11.0 Graph" r:id="rId3" imgW="5319720" imgH="6221880" progId="SigmaPlotGraphicObject.10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095" y="1295400"/>
                        <a:ext cx="5668569" cy="662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356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595188" cy="7620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output voltage and current in a three-level neutral-clamped inverter in the square-wave mode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5971" y="774074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014711"/>
              </p:ext>
            </p:extLst>
          </p:nvPr>
        </p:nvGraphicFramePr>
        <p:xfrm>
          <a:off x="328341" y="2133600"/>
          <a:ext cx="6198219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9" name="SPW 11.0 Graph" r:id="rId3" imgW="5293800" imgH="4101120" progId="SigmaPlotGraphicObject.10">
                  <p:embed/>
                </p:oleObj>
              </mc:Choice>
              <mc:Fallback>
                <p:oleObj name="SPW 11.0 Graph" r:id="rId3" imgW="5293800" imgH="4101120" progId="SigmaPlotGraphicObject.10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341" y="2133600"/>
                        <a:ext cx="6198219" cy="480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01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12192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States, switching variables, and waveforms of output voltage and current in a single-phase VSI in the optimal square-wave mode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787947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848778"/>
              </p:ext>
            </p:extLst>
          </p:nvPr>
        </p:nvGraphicFramePr>
        <p:xfrm>
          <a:off x="219363" y="1981200"/>
          <a:ext cx="6464225" cy="5151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2" name="SPW 11.0 Graph" r:id="rId3" imgW="5144400" imgH="4101120" progId="SigmaPlotGraphicObject.10">
                  <p:embed/>
                </p:oleObj>
              </mc:Choice>
              <mc:Fallback>
                <p:oleObj name="SPW 11.0 Graph" r:id="rId3" imgW="5144400" imgH="4101120" progId="SigmaPlotGraphicObject.10">
                  <p:embed/>
                  <p:pic>
                    <p:nvPicPr>
                      <p:cNvPr id="0" name="Picture 2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63" y="1981200"/>
                        <a:ext cx="6464225" cy="51518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492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6858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One phase of a multilevel cascaded H-bridge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5971" y="807929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85" y="914400"/>
            <a:ext cx="3505165" cy="700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50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595188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Switched network for illustration of the operating principle of a resonant dc link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450" y="63583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7.59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587" y="2410387"/>
            <a:ext cx="7043034" cy="281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5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voltage and current in the resonant dc link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449" y="8153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990744"/>
              </p:ext>
            </p:extLst>
          </p:nvPr>
        </p:nvGraphicFramePr>
        <p:xfrm>
          <a:off x="1463018" y="990600"/>
          <a:ext cx="4015822" cy="6951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4" name="SPW 11.0 Graph" r:id="rId3" imgW="4785120" imgH="8281440" progId="SigmaPlotGraphicObject.10">
                  <p:embed/>
                </p:oleObj>
              </mc:Choice>
              <mc:Fallback>
                <p:oleObj name="SPW 11.0 Graph" r:id="rId3" imgW="4785120" imgH="8281440" progId="SigmaPlotGraphicObject.10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018" y="990600"/>
                        <a:ext cx="4015822" cy="69510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16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6595188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Three-phase resonant dc link inverter with an active clamp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448" y="7543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851" y="1905000"/>
            <a:ext cx="7006489" cy="5004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97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595188" cy="10668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line-to-line output voltages in a resonant dc-link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448" y="7543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007111"/>
              </p:ext>
            </p:extLst>
          </p:nvPr>
        </p:nvGraphicFramePr>
        <p:xfrm>
          <a:off x="228600" y="2220913"/>
          <a:ext cx="6400800" cy="470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6" name="SPW 11.0 Graph" r:id="rId3" imgW="6400800" imgH="4703760" progId="SigmaPlotGraphicObject.10">
                  <p:embed/>
                </p:oleObj>
              </mc:Choice>
              <mc:Fallback>
                <p:oleObj name="SPW 11.0 Graph" r:id="rId3" imgW="6400800" imgH="4703760" progId="SigmaPlotGraphicObject.10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20913"/>
                        <a:ext cx="6400800" cy="470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039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Auxiliary resonant commutated pole inverter: (a) one phase with the auxiliary circuit, (b) the entire inverter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448" y="807093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990600"/>
            <a:ext cx="6927850" cy="692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45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7620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Idealized line-to-neutral voltage and line current waveforms in a VSI in the square-wave mode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9448" y="811886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619220"/>
              </p:ext>
            </p:extLst>
          </p:nvPr>
        </p:nvGraphicFramePr>
        <p:xfrm>
          <a:off x="1647067" y="914400"/>
          <a:ext cx="3647722" cy="7074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0" name="SPW 11.0 Graph" r:id="rId3" imgW="4840200" imgH="9386280" progId="SigmaPlotGraphicObject.10">
                  <p:embed/>
                </p:oleObj>
              </mc:Choice>
              <mc:Fallback>
                <p:oleObj name="SPW 11.0 Graph" r:id="rId3" imgW="4840200" imgH="9386280" progId="SigmaPlotGraphicObject.10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067" y="914400"/>
                        <a:ext cx="3647722" cy="70743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550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1295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Block diagram of a photovoltaic utility interface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5125" y="6019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97" y="2743200"/>
            <a:ext cx="6477001" cy="2312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1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914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Block diagram of an active power filter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799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Wil7-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438400"/>
            <a:ext cx="6477000" cy="425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7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Waveforms of voltage and current in an active power filter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Wil7-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669031"/>
            <a:ext cx="6223254" cy="562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25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Waveforms of output voltage and current in a single-phase VSI in the PWM mode,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10: (a)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1, (b)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0.5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804875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414583"/>
              </p:ext>
            </p:extLst>
          </p:nvPr>
        </p:nvGraphicFramePr>
        <p:xfrm>
          <a:off x="1408354" y="1219200"/>
          <a:ext cx="4117459" cy="682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4" name="SPW 11.0 Graph" r:id="rId3" imgW="5101920" imgH="8462880" progId="SigmaPlotGraphicObject.10">
                  <p:embed/>
                </p:oleObj>
              </mc:Choice>
              <mc:Fallback>
                <p:oleObj name="SPW 11.0 Graph" r:id="rId3" imgW="5101920" imgH="8462880" progId="SigmaPlotGraphicObject.10">
                  <p:embed/>
                  <p:pic>
                    <p:nvPicPr>
                      <p:cNvPr id="0" name="Picture 2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8354" y="1219200"/>
                        <a:ext cx="4117459" cy="682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305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914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UPS System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799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60" y="2057400"/>
            <a:ext cx="6624637" cy="46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5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Block diagram of an ac drive system with scalar speed control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5125" y="769551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7.69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296300"/>
            <a:ext cx="6399212" cy="639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5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Use of the modular frequency changer of Figure 2.24 in an ac drive: (a) system with a braking resistor, (b) system with a step-up chopper 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5125" y="791052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7.70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2" y="1071220"/>
            <a:ext cx="6856412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9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15240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PWM rectifier-inverter cascades for bidirectional power flow in ac motor drives: (a) current-type rectifier, inductive dc link, and current-source inverter, (b) voltage-type-rectifier, capacitive dc link, and voltage-source inverter  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5125" y="799941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7.71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04" y="1521488"/>
            <a:ext cx="6647201" cy="664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57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6595188" cy="9906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Switching pattern of the inverter in Example 7.2  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5123" y="7315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7.72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60" y="1295400"/>
            <a:ext cx="6413289" cy="577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7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6595188" cy="914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Per-unit voltage vectors of the three-level inver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ter in Example 7.3  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5123" y="767374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7.73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1250411"/>
            <a:ext cx="6423329" cy="64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40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Waveforms of output voltage and current in a single-phase VSI in the PWM mode,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20: (a)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1, (b) </a:t>
            </a:r>
            <a:r>
              <a:rPr lang="en-US" sz="2200" b="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0.5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804875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7972927"/>
              </p:ext>
            </p:extLst>
          </p:nvPr>
        </p:nvGraphicFramePr>
        <p:xfrm>
          <a:off x="1430110" y="1343150"/>
          <a:ext cx="4042731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6" name="SPW 11.0 Graph" r:id="rId3" imgW="5101920" imgH="8462880" progId="SigmaPlotGraphicObject.10">
                  <p:embed/>
                </p:oleObj>
              </mc:Choice>
              <mc:Fallback>
                <p:oleObj name="SPW 11.0 Graph" r:id="rId3" imgW="5101920" imgH="8462880" progId="SigmaPlotGraphicObject.10">
                  <p:embed/>
                  <p:pic>
                    <p:nvPicPr>
                      <p:cNvPr id="0" name="Picture 2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110" y="1343150"/>
                        <a:ext cx="4042731" cy="670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638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Harmonic spectra of output voltage in a single-phase VSI: (a) basic square-wave mode, (b) optimal square-wave mode</a:t>
            </a:r>
            <a:endParaRPr lang="en-US" sz="2200" b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1" y="821802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7.8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225570"/>
              </p:ext>
            </p:extLst>
          </p:nvPr>
        </p:nvGraphicFramePr>
        <p:xfrm>
          <a:off x="1331176" y="1325102"/>
          <a:ext cx="4240597" cy="689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5" name="SPW 11.0 Graph" r:id="rId3" imgW="5599800" imgH="9100800" progId="SigmaPlotGraphicObject.10">
                  <p:embed/>
                </p:oleObj>
              </mc:Choice>
              <mc:Fallback>
                <p:oleObj name="SPW 11.0 Graph" r:id="rId3" imgW="5599800" imgH="9100800" progId="SigmaPlotGraphicObject.10">
                  <p:embed/>
                  <p:pic>
                    <p:nvPicPr>
                      <p:cNvPr id="0" name="Picture 2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176" y="1325102"/>
                        <a:ext cx="4240597" cy="689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22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3483</TotalTime>
  <Words>1372</Words>
  <Application>Microsoft Office PowerPoint</Application>
  <PresentationFormat>On-screen Show (4:3)</PresentationFormat>
  <Paragraphs>299</Paragraphs>
  <Slides>75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75</vt:i4>
      </vt:variant>
    </vt:vector>
  </HeadingPairs>
  <TitlesOfParts>
    <vt:vector size="78" baseType="lpstr">
      <vt:lpstr>Office Theme</vt:lpstr>
      <vt:lpstr>SPW 11.0 Graph</vt:lpstr>
      <vt:lpstr>Document</vt:lpstr>
      <vt:lpstr>Chapter 7  DC-to-AC Converters</vt:lpstr>
      <vt:lpstr>Voltage-source inverter supplied form a diode rectifier</vt:lpstr>
      <vt:lpstr>Single-phase voltage-source inverter</vt:lpstr>
      <vt:lpstr>Circuit diagram of a Z-source</vt:lpstr>
      <vt:lpstr>States, switching variables, and waveforms of output voltage and current in a single-phase VSI in the basic square-wave mode</vt:lpstr>
      <vt:lpstr>States, switching variables, and waveforms of output voltage and current in a single-phase VSI in the optimal square-wave mode</vt:lpstr>
      <vt:lpstr>Waveforms of output voltage and current in a single-phase VSI in the PWM mode, N = 10: (a) m = 1, (b) m = 0.5</vt:lpstr>
      <vt:lpstr>Waveforms of output voltage and current in a single-phase VSI in the PWM mode, N = 20: (a) m = 1, (b) m = 0.5</vt:lpstr>
      <vt:lpstr>Harmonic spectra of output voltage in a single-phase VSI: (a) basic square-wave mode, (b) optimal square-wave mode</vt:lpstr>
      <vt:lpstr>Harmonic spectra of output voltage in a single-phase VSI in the PWM mode (m = 1): (a) N = 10, (b) N = 20</vt:lpstr>
      <vt:lpstr>Harmonic spectra of output current in a single-phase VSI: (a) basic square-wave mode, (b) optimal square-wave mode</vt:lpstr>
      <vt:lpstr>Harmonic spectra of output current in a single-phase VS in the PWM mode (m = 1): (a) N = 10, (b) N = 20</vt:lpstr>
      <vt:lpstr>Waveforms of input current in a single-phase VSI: (a) optimal square-wave mode, (b) PWM mode (m = 1, N = 20)</vt:lpstr>
      <vt:lpstr>Harmonic spectra of input current in a single phase VSI: (a) optimal square-wave mode, (b) PWM mode (m = 1, N = 20)</vt:lpstr>
      <vt:lpstr>Three-phase voltage-source inverter</vt:lpstr>
      <vt:lpstr>PowerPoint Presentation</vt:lpstr>
      <vt:lpstr>Switching variables and waveforms of output voltages in a three-phase VSI in the square-wave mode</vt:lpstr>
      <vt:lpstr>Waveforms of output voltage (line-to-neutral) and current in a three-phase VSI in the square-wave mode (RL load)</vt:lpstr>
      <vt:lpstr>Waveforms of input current in a three-phase VSI in the square-wave mode (RL load)</vt:lpstr>
      <vt:lpstr>Switching variables and waveforms of output voltages in a three--phase VSI in the PWM mode</vt:lpstr>
      <vt:lpstr>Waveforms of the output voltage and current in an RL load of a three-phase VSI in the PWM mode (a) load angle of 〖30〗^o, (b) load angle of 〖60〗^o</vt:lpstr>
      <vt:lpstr>Waveforms of input current in a three-phase VSI in the PWM mode (a) load angle of 〖30〗^o, (b) load angle of 〖60〗^o</vt:lpstr>
      <vt:lpstr>Carrier-comparison PWM technique (N = 12, m = 0.75)</vt:lpstr>
      <vt:lpstr>Third-harmonic modulating function and its components at m = 1</vt:lpstr>
      <vt:lpstr>Voltage space vector plane of a three-phase VSI (per-unit)</vt:lpstr>
      <vt:lpstr>High-quality space sequence</vt:lpstr>
      <vt:lpstr>High-efficiency space sequence</vt:lpstr>
      <vt:lpstr>Switching pattern with half- and quarter-wave symmetries</vt:lpstr>
      <vt:lpstr>Optimal primary switching angles as functions of the magnitude control ratio (K = 5)</vt:lpstr>
      <vt:lpstr>Harmonic spectrum of line-to-neutral voltage with the harmonic-elimination technique (K = 5, M = 1)</vt:lpstr>
      <vt:lpstr>Switching patterns and output voltage and current waveforms; (1) carrier-comparison PWM with sinusoidal reference, (2) space vector PWM with high-efficiency state sequence, (3) programmed PWM with harmonic elimination</vt:lpstr>
      <vt:lpstr>Waveforms of output current in a three-phase VSI: (a) regular PWM, (b) random PWM</vt:lpstr>
      <vt:lpstr>Frequency spectra of the line-to-neutral output voltage in a three-phase VSI: (a) regular PWM, (b) random PWM</vt:lpstr>
      <vt:lpstr>Comparison of random PWM techniques with the regular PWM</vt:lpstr>
      <vt:lpstr>Hysteresis current control scheme</vt:lpstr>
      <vt:lpstr>Characteristic of the hysteresis current controller</vt:lpstr>
      <vt:lpstr>Waveforms of output currents in a VSI with hysteresis current control: (a) 20% tolerance, (b) 10% tolerance</vt:lpstr>
      <vt:lpstr>Waveform of output currents in a VSI with hysteresis current control at a rapid change in the magnitude, frequency, and phase of the  reference current</vt:lpstr>
      <vt:lpstr>Space vector version of the hysteresis current control scheme</vt:lpstr>
      <vt:lpstr>Characteristic of a current controller for the space vector version of the hysteresis current control scheme</vt:lpstr>
      <vt:lpstr>Characteristic of a current controller for the space vector version of the hysteresis current control scheme</vt:lpstr>
      <vt:lpstr>Waveforms of the output current in a VSI with the ramp comparison current control: (a)〖 f〗_r∕〖f_1=10, 〗(b) 〖 f〗_r∕〖f_1=20 〗</vt:lpstr>
      <vt:lpstr>Current-regulated delta modulation scheme for a current-controlled VSI</vt:lpstr>
      <vt:lpstr>Linear current control scheme for a VSI</vt:lpstr>
      <vt:lpstr>Current-source inverter supplied from a controlled rectifier </vt:lpstr>
      <vt:lpstr>Three-phase current-source inverter </vt:lpstr>
      <vt:lpstr>Switching variables in a three-phase CSI in the square-wave mode</vt:lpstr>
      <vt:lpstr>Idealized waveforms of output currents in a three-phase CSI in the square-wave mode</vt:lpstr>
      <vt:lpstr>Waveforms of output voltage and current in a three-phase CSI in the square-wave mode: (a) RL load, (b) LE load</vt:lpstr>
      <vt:lpstr>Three-phase PWM current-source inverter</vt:lpstr>
      <vt:lpstr>Carrier-comparison method for the PWM CSI</vt:lpstr>
      <vt:lpstr>Optimal switching pattern for the PWM CSI with two primary switching angles</vt:lpstr>
      <vt:lpstr>Waveforms of the output current, capacitor current, and output voltage in a three-phase PWM CSI (wye-connected RL load, P = 9)</vt:lpstr>
      <vt:lpstr>Generic five-level inverter</vt:lpstr>
      <vt:lpstr>Half-bridge voltage-source inverter</vt:lpstr>
      <vt:lpstr>Three-level neutral-clamped inverter</vt:lpstr>
      <vt:lpstr>Voltage space vectors of a three-level neutral-clamped inverter</vt:lpstr>
      <vt:lpstr>States, switching variables, and waveforms of output voltage in a three-level neutral-clamped inverter in the square-wave mode</vt:lpstr>
      <vt:lpstr> Waveforms of output voltage and current in a three-level neutral-clamped inverter in the square-wave mode</vt:lpstr>
      <vt:lpstr> One phase of a multilevel cascaded H-bridge inverter</vt:lpstr>
      <vt:lpstr> Switched network for illustration of the operating principle of a resonant dc link</vt:lpstr>
      <vt:lpstr> Waveforms of voltage and current in the resonant dc link</vt:lpstr>
      <vt:lpstr> Three-phase resonant dc link inverter with an active clamp</vt:lpstr>
      <vt:lpstr> Waveforms of line-to-line output voltages in a resonant dc-link inverter</vt:lpstr>
      <vt:lpstr> Auxiliary resonant commutated pole inverter: (a) one phase with the auxiliary circuit, (b) the entire inverter</vt:lpstr>
      <vt:lpstr> Idealized line-to-neutral voltage and line current waveforms in a VSI in the square-wave mode</vt:lpstr>
      <vt:lpstr> Block diagram of a photovoltaic utility interface</vt:lpstr>
      <vt:lpstr> Block diagram of an active power filter</vt:lpstr>
      <vt:lpstr> Waveforms of voltage and current in an active power filter</vt:lpstr>
      <vt:lpstr> UPS System</vt:lpstr>
      <vt:lpstr> Block diagram of an ac drive system with scalar speed control</vt:lpstr>
      <vt:lpstr> Use of the modular frequency changer of Figure 2.24 in an ac drive: (a) system with a braking resistor, (b) system with a step-up chopper </vt:lpstr>
      <vt:lpstr> PWM rectifier-inverter cascades for bidirectional power flow in ac motor drives: (a) current-type rectifier, inductive dc link, and current-source inverter, (b) voltage-type-rectifier, capacitive dc link, and voltage-source inverter  </vt:lpstr>
      <vt:lpstr> Switching pattern of the inverter in Example 7.2  </vt:lpstr>
      <vt:lpstr> Per-unit voltage vectors of the three-level inverter in Example 7.3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Andy</cp:lastModifiedBy>
  <cp:revision>765</cp:revision>
  <cp:lastPrinted>2010-08-31T03:25:05Z</cp:lastPrinted>
  <dcterms:created xsi:type="dcterms:W3CDTF">2010-08-30T23:51:54Z</dcterms:created>
  <dcterms:modified xsi:type="dcterms:W3CDTF">2010-10-16T03:34:32Z</dcterms:modified>
</cp:coreProperties>
</file>