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52" r:id="rId1"/>
  </p:sldMasterIdLst>
  <p:notesMasterIdLst>
    <p:notesMasterId r:id="rId29"/>
  </p:notesMasterIdLst>
  <p:sldIdLst>
    <p:sldId id="301" r:id="rId2"/>
    <p:sldId id="259" r:id="rId3"/>
    <p:sldId id="338" r:id="rId4"/>
    <p:sldId id="339" r:id="rId5"/>
    <p:sldId id="340" r:id="rId6"/>
    <p:sldId id="341" r:id="rId7"/>
    <p:sldId id="342" r:id="rId8"/>
    <p:sldId id="343" r:id="rId9"/>
    <p:sldId id="344" r:id="rId10"/>
    <p:sldId id="345" r:id="rId11"/>
    <p:sldId id="347" r:id="rId12"/>
    <p:sldId id="346" r:id="rId13"/>
    <p:sldId id="348" r:id="rId14"/>
    <p:sldId id="349" r:id="rId15"/>
    <p:sldId id="350" r:id="rId16"/>
    <p:sldId id="351" r:id="rId17"/>
    <p:sldId id="359" r:id="rId18"/>
    <p:sldId id="360" r:id="rId19"/>
    <p:sldId id="352" r:id="rId20"/>
    <p:sldId id="353" r:id="rId21"/>
    <p:sldId id="354" r:id="rId22"/>
    <p:sldId id="355" r:id="rId23"/>
    <p:sldId id="361" r:id="rId24"/>
    <p:sldId id="362" r:id="rId25"/>
    <p:sldId id="357" r:id="rId26"/>
    <p:sldId id="356" r:id="rId27"/>
    <p:sldId id="358" r:id="rId28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80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E52420-D016-4AA6-9BE7-7F3C7CE6B7FB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B520AD-7DB0-45EF-A4D1-F636867234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100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316523" y="1828800"/>
            <a:ext cx="6172200" cy="24384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0516-BCBC-4843-AAA4-4A3B78062306}" type="datetime1">
              <a:rPr lang="en-US" smtClean="0"/>
              <a:t>10/15/2010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028700" y="4442264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B7E2F-0341-48A1-BF4E-25E3E08076B2}" type="datetime1">
              <a:rPr lang="en-US" smtClean="0"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6DB4-A383-4199-BB2F-7D62AE012395}" type="datetime1">
              <a:rPr lang="en-US" smtClean="0"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B94DE-3983-4289-AB47-9AAD1B729E6D}" type="datetime1">
              <a:rPr lang="en-US" smtClean="0"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150" y="812800"/>
            <a:ext cx="5314950" cy="24384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0150" y="3343715"/>
            <a:ext cx="5314950" cy="2012949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E10AD-62E4-4E19-B080-AD3AB10CE6F8}" type="datetime1">
              <a:rPr lang="en-US" smtClean="0"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943600" y="8555568"/>
            <a:ext cx="571500" cy="486833"/>
          </a:xfrm>
        </p:spPr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D591D-7A60-4705-9404-F51F963E8903}" type="datetime1">
              <a:rPr lang="en-US" smtClean="0"/>
              <a:t>10/15/2010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1001183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3483769" y="2046817"/>
            <a:ext cx="3031331" cy="1001183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42900" y="3149601"/>
            <a:ext cx="3030141" cy="501861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9601"/>
            <a:ext cx="3031331" cy="501861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1FB98-9C48-4949-9DBA-EC9739886F66}" type="datetime1">
              <a:rPr lang="en-US" smtClean="0"/>
              <a:t>10/15/2010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DF336-122D-4310-A6E3-CD2A3948465B}" type="datetime1">
              <a:rPr lang="en-US" smtClean="0"/>
              <a:t>10/15/2010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F691E-017E-4FCD-AC33-3E24D3B4F0A3}" type="datetime1">
              <a:rPr lang="en-US" smtClean="0"/>
              <a:t>10/15/2010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42900" y="2032001"/>
            <a:ext cx="2256235" cy="6136217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8F33F-5814-4896-A76A-CEB21DA0B02A}" type="datetime1">
              <a:rPr lang="en-US" smtClean="0"/>
              <a:t>10/15/2010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812800"/>
            <a:ext cx="4114800" cy="696384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71600" y="2442633"/>
            <a:ext cx="4114800" cy="52832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600" y="1555716"/>
            <a:ext cx="4114800" cy="707136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44318-98B8-484D-A61D-7F16A8100076}" type="datetime1">
              <a:rPr lang="en-US" smtClean="0"/>
              <a:t>10/15/2010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42900" y="2133600"/>
            <a:ext cx="6172200" cy="62788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342900" y="8555568"/>
            <a:ext cx="1600200" cy="486833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0B35675-F6C3-496A-91B0-DE2BAA870392}" type="datetime1">
              <a:rPr lang="en-US" smtClean="0"/>
              <a:t>10/15/2010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343150" y="8555568"/>
            <a:ext cx="2171700" cy="486833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Chapter 3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5943600" y="8555568"/>
            <a:ext cx="571500" cy="486833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3" r:id="rId1"/>
    <p:sldLayoutId id="2147484154" r:id="rId2"/>
    <p:sldLayoutId id="2147484155" r:id="rId3"/>
    <p:sldLayoutId id="2147484156" r:id="rId4"/>
    <p:sldLayoutId id="2147484157" r:id="rId5"/>
    <p:sldLayoutId id="2147484158" r:id="rId6"/>
    <p:sldLayoutId id="2147484159" r:id="rId7"/>
    <p:sldLayoutId id="2147484160" r:id="rId8"/>
    <p:sldLayoutId id="2147484161" r:id="rId9"/>
    <p:sldLayoutId id="2147484162" r:id="rId10"/>
    <p:sldLayoutId id="2147484163" r:id="rId11"/>
  </p:sldLayoutIdLst>
  <p:hf hd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7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8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5.emf"/><Relationship Id="rId4" Type="http://schemas.openxmlformats.org/officeDocument/2006/relationships/package" Target="../embeddings/Microsoft_Word_Document1.docx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429000"/>
            <a:ext cx="6172200" cy="776816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Chapter 3</a:t>
            </a:r>
            <a:b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Supplementary Components and Systems</a:t>
            </a:r>
            <a:endParaRPr lang="en-US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43000" y="7490874"/>
            <a:ext cx="489857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Arial" pitchFamily="34" charset="0"/>
                <a:cs typeface="Arial" pitchFamily="34" charset="0"/>
              </a:rPr>
              <a:t>“Introduction to Modern Power Electronics”, 2</a:t>
            </a:r>
            <a:r>
              <a:rPr lang="en-US" sz="1100" baseline="30000" dirty="0">
                <a:latin typeface="Arial" pitchFamily="34" charset="0"/>
                <a:cs typeface="Arial" pitchFamily="34" charset="0"/>
              </a:rPr>
              <a:t>nd</a:t>
            </a:r>
            <a:r>
              <a:rPr lang="en-US" sz="1100" dirty="0">
                <a:latin typeface="Arial" pitchFamily="34" charset="0"/>
                <a:cs typeface="Arial" pitchFamily="34" charset="0"/>
              </a:rPr>
              <a:t> Ed., John Wiley 2010</a:t>
            </a:r>
          </a:p>
          <a:p>
            <a:pPr algn="ctr"/>
            <a:r>
              <a:rPr lang="en-US" sz="1100" dirty="0">
                <a:latin typeface="Arial" pitchFamily="34" charset="0"/>
                <a:cs typeface="Arial" pitchFamily="34" charset="0"/>
              </a:rPr>
              <a:t>by </a:t>
            </a:r>
          </a:p>
          <a:p>
            <a:pPr algn="ctr"/>
            <a:r>
              <a:rPr lang="en-US" sz="1100" dirty="0" err="1">
                <a:latin typeface="Arial" pitchFamily="34" charset="0"/>
                <a:cs typeface="Arial" pitchFamily="34" charset="0"/>
              </a:rPr>
              <a:t>Andrzej</a:t>
            </a:r>
            <a:r>
              <a:rPr lang="en-US" sz="1100" dirty="0">
                <a:latin typeface="Arial" pitchFamily="34" charset="0"/>
                <a:cs typeface="Arial" pitchFamily="34" charset="0"/>
              </a:rPr>
              <a:t> M. </a:t>
            </a:r>
            <a:r>
              <a:rPr lang="en-US" sz="1100" dirty="0" err="1">
                <a:latin typeface="Arial" pitchFamily="34" charset="0"/>
                <a:cs typeface="Arial" pitchFamily="34" charset="0"/>
              </a:rPr>
              <a:t>Trzynadlowski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46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/>
          </a:bodyPr>
          <a:lstStyle/>
          <a:p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Driver for a BJT with transformer isolation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0" y="8153400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3.9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304" y="820784"/>
            <a:ext cx="4890539" cy="7332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679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Gate drive for a power MOSFET with a high-current TTL clock driver</a:t>
            </a:r>
            <a:endParaRPr lang="en-US" sz="24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19400" y="7353029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3.10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39" y="1752600"/>
            <a:ext cx="6611361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383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Driver for a power MOSFET with transformer isolation</a:t>
            </a:r>
            <a:endParaRPr lang="en-US" sz="24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0" y="7696200"/>
            <a:ext cx="967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3.11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474" y="1295400"/>
            <a:ext cx="6172200" cy="6172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33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Driver for a power MOSFET with optical isolation</a:t>
            </a:r>
            <a:endParaRPr lang="en-US" sz="24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7998" y="73152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3.12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168" y="1447800"/>
            <a:ext cx="6617950" cy="5296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110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SCR crowbar for overcurrent protection of a power electronic converter</a:t>
            </a:r>
            <a:endParaRPr lang="en-US" sz="24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29335" y="72390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3.13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89" y="2286000"/>
            <a:ext cx="6396979" cy="365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255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Totem-pole arrangement of two switches in a leg of a bridge topology</a:t>
            </a:r>
            <a:endParaRPr lang="en-US" sz="24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7999" y="7833278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3.14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307" y="1295400"/>
            <a:ext cx="4486344" cy="627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388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BJT-based chopper with an RC </a:t>
            </a:r>
            <a:r>
              <a:rPr lang="en-US" sz="2400" b="0" dirty="0" err="1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snubber</a:t>
            </a:r>
            <a:r>
              <a:rPr lang="en-US" sz="24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: (a) circuit diagram, (b) equivalent circuit in the off state</a:t>
            </a:r>
            <a:endParaRPr lang="en-US" sz="24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7998" y="8171832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3.15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517068"/>
            <a:ext cx="5105400" cy="7654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147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Voltage and current waveforms in the chopper of Fig. 3.15: (a) without </a:t>
            </a:r>
            <a:r>
              <a:rPr lang="en-US" sz="2400" b="0" dirty="0" err="1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snubber</a:t>
            </a:r>
            <a:r>
              <a:rPr lang="en-US" sz="24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, (b) with </a:t>
            </a:r>
            <a:r>
              <a:rPr lang="en-US" sz="2400" b="0" dirty="0" err="1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snubber</a:t>
            </a:r>
            <a:endParaRPr lang="en-US" sz="24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7998" y="8171832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3.16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0747604"/>
              </p:ext>
            </p:extLst>
          </p:nvPr>
        </p:nvGraphicFramePr>
        <p:xfrm>
          <a:off x="1066800" y="1458587"/>
          <a:ext cx="4634708" cy="6590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SPW 11.0 Graph" r:id="rId3" imgW="4919400" imgH="6995520" progId="SigmaPlotGraphicObject.10">
                  <p:embed/>
                </p:oleObj>
              </mc:Choice>
              <mc:Fallback>
                <p:oleObj name="SPW 11.0 Graph" r:id="rId3" imgW="4919400" imgH="6995520" progId="SigmaPlotGraphicObject.1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66800" y="1458587"/>
                        <a:ext cx="4634708" cy="6590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9147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Switching trajectories of the BJT of Fig. 3.15:  chopper </a:t>
            </a:r>
            <a:r>
              <a:rPr lang="en-US" sz="2400" b="0" dirty="0" err="1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iof</a:t>
            </a:r>
            <a:r>
              <a:rPr lang="en-US" sz="24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Fig. 3.15: (a) without </a:t>
            </a:r>
            <a:r>
              <a:rPr lang="en-US" sz="2400" b="0" dirty="0" err="1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snubber</a:t>
            </a:r>
            <a:r>
              <a:rPr lang="en-US" sz="24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, (b) with </a:t>
            </a:r>
            <a:r>
              <a:rPr lang="en-US" sz="2400" b="0" dirty="0" err="1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snubber</a:t>
            </a:r>
            <a:endParaRPr lang="en-US" sz="24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7998" y="8341109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3.17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73783"/>
              </p:ext>
            </p:extLst>
          </p:nvPr>
        </p:nvGraphicFramePr>
        <p:xfrm>
          <a:off x="1371600" y="1371600"/>
          <a:ext cx="3955008" cy="68339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SPW 11.0 Graph" r:id="rId3" imgW="5250960" imgH="9074880" progId="SigmaPlotGraphicObject.10">
                  <p:embed/>
                </p:oleObj>
              </mc:Choice>
              <mc:Fallback>
                <p:oleObj name="SPW 11.0 Graph" r:id="rId3" imgW="5250960" imgH="9074880" progId="SigmaPlotGraphicObject.1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71600" y="1371600"/>
                        <a:ext cx="3955008" cy="68339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9147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/>
          </a:bodyPr>
          <a:lstStyle/>
          <a:p>
            <a:r>
              <a:rPr lang="en-US" sz="2200" b="0" dirty="0" err="1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Snubbers</a:t>
            </a:r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for: (a) power diode, (b) SCR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7998" y="7833278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3.18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876" y="1295400"/>
            <a:ext cx="5233204" cy="627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858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/>
          </a:bodyPr>
          <a:lstStyle/>
          <a:p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Driver for an SCR with transformer isolation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0" y="7620000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3.1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48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9402" y="1341437"/>
            <a:ext cx="4486344" cy="627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766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/>
          </a:bodyPr>
          <a:lstStyle/>
          <a:p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GTO with turn-on and turn-off </a:t>
            </a:r>
            <a:r>
              <a:rPr lang="en-US" sz="2200" b="0" dirty="0" err="1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snubbers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54216" y="7795497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3.19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609600"/>
            <a:ext cx="3843471" cy="7200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272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r>
              <a:rPr lang="en-US" sz="24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Combined on-and-off </a:t>
            </a:r>
            <a:r>
              <a:rPr lang="en-US" sz="2400" b="0" dirty="0" err="1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snubber</a:t>
            </a:r>
            <a:r>
              <a:rPr lang="en-US" sz="24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for a transistor</a:t>
            </a:r>
            <a:endParaRPr lang="en-US" sz="24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7998" y="8002555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3.20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838200"/>
            <a:ext cx="4760766" cy="7138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22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err="1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Snubber</a:t>
            </a:r>
            <a:r>
              <a:rPr lang="en-US" sz="24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for transistors in bridge converters: (a) RC, (b) RCD, (c) charge and discharge RCD, (d) discharge-suppressing RCD</a:t>
            </a:r>
            <a:endParaRPr lang="en-US" sz="24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7998" y="8303328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3.21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447800"/>
            <a:ext cx="4047332" cy="6933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246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Turn-off capacitive </a:t>
            </a:r>
            <a:r>
              <a:rPr lang="en-US" sz="2400" b="0" dirty="0" err="1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snubber</a:t>
            </a:r>
            <a:r>
              <a:rPr lang="en-US" sz="24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with passive energy recovery</a:t>
            </a:r>
            <a:endParaRPr lang="en-US" sz="24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7998" y="8303328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3.22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Content Placeholder 7" descr="Wil3-22ne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219200"/>
            <a:ext cx="4953095" cy="6811963"/>
          </a:xfrm>
        </p:spPr>
      </p:pic>
    </p:spTree>
    <p:extLst>
      <p:ext uri="{BB962C8B-B14F-4D97-AF65-F5344CB8AC3E}">
        <p14:creationId xmlns:p14="http://schemas.microsoft.com/office/powerpoint/2010/main" val="240246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Turn-off capacitive </a:t>
            </a:r>
            <a:r>
              <a:rPr lang="en-US" sz="2400" b="0" dirty="0" err="1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snubber</a:t>
            </a:r>
            <a:r>
              <a:rPr lang="en-US" sz="24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for a GTO with active energy recovery</a:t>
            </a:r>
            <a:endParaRPr lang="en-US" sz="24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95600" y="7391400"/>
            <a:ext cx="129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 3.23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Content Placeholder 8" descr="Wil3-23ne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1038919" y="713680"/>
            <a:ext cx="4724400" cy="6497440"/>
          </a:xfrm>
        </p:spPr>
      </p:pic>
    </p:spTree>
    <p:extLst>
      <p:ext uri="{BB962C8B-B14F-4D97-AF65-F5344CB8AC3E}">
        <p14:creationId xmlns:p14="http://schemas.microsoft.com/office/powerpoint/2010/main" val="240246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25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8513937"/>
              </p:ext>
            </p:extLst>
          </p:nvPr>
        </p:nvGraphicFramePr>
        <p:xfrm>
          <a:off x="58780" y="1600200"/>
          <a:ext cx="6834987" cy="471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8" name="Document" r:id="rId4" imgW="6006752" imgH="4143259" progId="Word.Document.12">
                  <p:embed/>
                </p:oleObj>
              </mc:Choice>
              <mc:Fallback>
                <p:oleObj name="Document" r:id="rId4" imgW="6006752" imgH="4143259" progId="Word.Document.12">
                  <p:embed/>
                  <p:pic>
                    <p:nvPicPr>
                      <p:cNvPr id="0" name="Picture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80" y="1600200"/>
                        <a:ext cx="6834987" cy="4714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4591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Power diode with a heat sink: (a) physical arrangement, (b) thermal equivalent circuit</a:t>
            </a:r>
            <a:endParaRPr lang="en-US" sz="24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7998" y="75438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3.24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676400"/>
            <a:ext cx="7265964" cy="5192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865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r>
              <a:rPr lang="en-US" sz="24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Block diagram of an adjustable-speed ac drive</a:t>
            </a:r>
            <a:endParaRPr lang="en-US" sz="24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35555" y="7357646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3.25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037" y="2057400"/>
            <a:ext cx="6717995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608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/>
          </a:bodyPr>
          <a:lstStyle/>
          <a:p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Optically isolated driver for an SCR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0" y="7620000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3.2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58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329" y="1447800"/>
            <a:ext cx="7357805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870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/>
          </a:bodyPr>
          <a:lstStyle/>
          <a:p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Non-isolated driver for a </a:t>
            </a:r>
            <a:r>
              <a:rPr lang="en-US" sz="2200" b="0" dirty="0" err="1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triac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0" y="7620000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3.3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48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1066800"/>
            <a:ext cx="6092964" cy="6561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817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/>
          </a:bodyPr>
          <a:lstStyle/>
          <a:p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Optically isolated driver for a </a:t>
            </a:r>
            <a:r>
              <a:rPr lang="en-US" sz="2200" b="0" dirty="0" err="1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triac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0" y="7620000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3.4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58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192" y="1143000"/>
            <a:ext cx="6278763" cy="6278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9069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/>
          </a:bodyPr>
          <a:lstStyle/>
          <a:p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Driver for a GTO with transformer isolation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0" y="7620000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3.5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21" y="1524000"/>
            <a:ext cx="6689757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0181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Non-isolated drivers for a BJT: (a) single-transistor driver, (b) driver with a class B output stage</a:t>
            </a:r>
            <a:endParaRPr lang="en-US" sz="24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7999" y="7450723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3.6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78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65" y="2133600"/>
            <a:ext cx="6752501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89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/>
          </a:bodyPr>
          <a:lstStyle/>
          <a:p>
            <a:r>
              <a:rPr lang="en-US" sz="2400" b="0" dirty="0" err="1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Antisaturation</a:t>
            </a:r>
            <a:r>
              <a:rPr lang="en-US" sz="24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Baker’s clamp for a BJT</a:t>
            </a:r>
            <a:endParaRPr lang="en-US" sz="24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0" y="7010400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3.7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00200"/>
            <a:ext cx="682463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83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/>
          </a:bodyPr>
          <a:lstStyle/>
          <a:p>
            <a:r>
              <a:rPr lang="en-US" sz="2200" b="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Driver for a BJT with transformer isolation</a:t>
            </a:r>
            <a:endParaRPr lang="en-US" sz="2200" b="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0" y="7789277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Fig. 3.8</a:t>
            </a:r>
            <a:endParaRPr lang="en-US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95400"/>
            <a:ext cx="6172200" cy="6172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286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1242</TotalTime>
  <Words>465</Words>
  <Application>Microsoft Office PowerPoint</Application>
  <PresentationFormat>On-screen Show (4:3)</PresentationFormat>
  <Paragraphs>106</Paragraphs>
  <Slides>27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Apex</vt:lpstr>
      <vt:lpstr>SPW 11.0 Graph</vt:lpstr>
      <vt:lpstr>Document</vt:lpstr>
      <vt:lpstr>Chapter 3  Supplementary Components and Systems</vt:lpstr>
      <vt:lpstr>Driver for an SCR with transformer isolation</vt:lpstr>
      <vt:lpstr>Optically isolated driver for an SCR</vt:lpstr>
      <vt:lpstr>Non-isolated driver for a triac</vt:lpstr>
      <vt:lpstr>Optically isolated driver for a triac</vt:lpstr>
      <vt:lpstr>Driver for a GTO with transformer isolation</vt:lpstr>
      <vt:lpstr>Non-isolated drivers for a BJT: (a) single-transistor driver, (b) driver with a class B output stage</vt:lpstr>
      <vt:lpstr>Antisaturation Baker’s clamp for a BJT</vt:lpstr>
      <vt:lpstr>Driver for a BJT with transformer isolation</vt:lpstr>
      <vt:lpstr>Driver for a BJT with transformer isolation</vt:lpstr>
      <vt:lpstr>Gate drive for a power MOSFET with a high-current TTL clock driver</vt:lpstr>
      <vt:lpstr>Driver for a power MOSFET with transformer isolation</vt:lpstr>
      <vt:lpstr>Driver for a power MOSFET with optical isolation</vt:lpstr>
      <vt:lpstr>SCR crowbar for overcurrent protection of a power electronic converter</vt:lpstr>
      <vt:lpstr>Totem-pole arrangement of two switches in a leg of a bridge topology</vt:lpstr>
      <vt:lpstr>BJT-based chopper with an RC snubber: (a) circuit diagram, (b) equivalent circuit in the off state</vt:lpstr>
      <vt:lpstr>Voltage and current waveforms in the chopper of Fig. 3.15: (a) without snubber, (b) with snubber</vt:lpstr>
      <vt:lpstr>Switching trajectories of the BJT of Fig. 3.15:  chopper iof Fig. 3.15: (a) without snubber, (b) with snubber</vt:lpstr>
      <vt:lpstr>Snubbers for: (a) power diode, (b) SCR</vt:lpstr>
      <vt:lpstr>GTO with turn-on and turn-off snubbers</vt:lpstr>
      <vt:lpstr>Combined on-and-off snubber for a transistor</vt:lpstr>
      <vt:lpstr>Snubber for transistors in bridge converters: (a) RC, (b) RCD, (c) charge and discharge RCD, (d) discharge-suppressing RCD</vt:lpstr>
      <vt:lpstr>Turn-off capacitive snubber with passive energy recovery</vt:lpstr>
      <vt:lpstr>Turn-off capacitive snubber for a GTO with active energy recovery</vt:lpstr>
      <vt:lpstr>PowerPoint Presentation</vt:lpstr>
      <vt:lpstr>Power diode with a heat sink: (a) physical arrangement, (b) thermal equivalent circuit</vt:lpstr>
      <vt:lpstr>Block diagram of an adjustable-speed ac drive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Modern Power Electronics SECOND EDITION</dc:title>
  <dc:creator>chin</dc:creator>
  <cp:lastModifiedBy>Andy</cp:lastModifiedBy>
  <cp:revision>248</cp:revision>
  <cp:lastPrinted>2010-08-31T03:25:05Z</cp:lastPrinted>
  <dcterms:created xsi:type="dcterms:W3CDTF">2010-08-30T23:51:54Z</dcterms:created>
  <dcterms:modified xsi:type="dcterms:W3CDTF">2010-10-16T03:50:22Z</dcterms:modified>
</cp:coreProperties>
</file>