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4152" r:id="rId1"/>
  </p:sldMasterIdLst>
  <p:notesMasterIdLst>
    <p:notesMasterId r:id="rId71"/>
  </p:notesMasterIdLst>
  <p:sldIdLst>
    <p:sldId id="301" r:id="rId2"/>
    <p:sldId id="259" r:id="rId3"/>
    <p:sldId id="302" r:id="rId4"/>
    <p:sldId id="303" r:id="rId5"/>
    <p:sldId id="305" r:id="rId6"/>
    <p:sldId id="304" r:id="rId7"/>
    <p:sldId id="306" r:id="rId8"/>
    <p:sldId id="307" r:id="rId9"/>
    <p:sldId id="308" r:id="rId10"/>
    <p:sldId id="309" r:id="rId11"/>
    <p:sldId id="310" r:id="rId12"/>
    <p:sldId id="311" r:id="rId13"/>
    <p:sldId id="312" r:id="rId14"/>
    <p:sldId id="313" r:id="rId15"/>
    <p:sldId id="314" r:id="rId16"/>
    <p:sldId id="315" r:id="rId17"/>
    <p:sldId id="316" r:id="rId18"/>
    <p:sldId id="317" r:id="rId19"/>
    <p:sldId id="318" r:id="rId20"/>
    <p:sldId id="319" r:id="rId21"/>
    <p:sldId id="320" r:id="rId22"/>
    <p:sldId id="321" r:id="rId23"/>
    <p:sldId id="322" r:id="rId24"/>
    <p:sldId id="323" r:id="rId25"/>
    <p:sldId id="324" r:id="rId26"/>
    <p:sldId id="325" r:id="rId27"/>
    <p:sldId id="326" r:id="rId28"/>
    <p:sldId id="327" r:id="rId29"/>
    <p:sldId id="328" r:id="rId30"/>
    <p:sldId id="330" r:id="rId31"/>
    <p:sldId id="331" r:id="rId32"/>
    <p:sldId id="332" r:id="rId33"/>
    <p:sldId id="333" r:id="rId34"/>
    <p:sldId id="334" r:id="rId35"/>
    <p:sldId id="335" r:id="rId36"/>
    <p:sldId id="336" r:id="rId37"/>
    <p:sldId id="337" r:id="rId38"/>
    <p:sldId id="338" r:id="rId39"/>
    <p:sldId id="339" r:id="rId40"/>
    <p:sldId id="340" r:id="rId41"/>
    <p:sldId id="341" r:id="rId42"/>
    <p:sldId id="342" r:id="rId43"/>
    <p:sldId id="343" r:id="rId44"/>
    <p:sldId id="344" r:id="rId45"/>
    <p:sldId id="345" r:id="rId46"/>
    <p:sldId id="346" r:id="rId47"/>
    <p:sldId id="347" r:id="rId48"/>
    <p:sldId id="348" r:id="rId49"/>
    <p:sldId id="349" r:id="rId50"/>
    <p:sldId id="350" r:id="rId51"/>
    <p:sldId id="351" r:id="rId52"/>
    <p:sldId id="352" r:id="rId53"/>
    <p:sldId id="353" r:id="rId54"/>
    <p:sldId id="354" r:id="rId55"/>
    <p:sldId id="355" r:id="rId56"/>
    <p:sldId id="356" r:id="rId57"/>
    <p:sldId id="357" r:id="rId58"/>
    <p:sldId id="358" r:id="rId59"/>
    <p:sldId id="359" r:id="rId60"/>
    <p:sldId id="360" r:id="rId61"/>
    <p:sldId id="361" r:id="rId62"/>
    <p:sldId id="362" r:id="rId63"/>
    <p:sldId id="363" r:id="rId64"/>
    <p:sldId id="364" r:id="rId65"/>
    <p:sldId id="365" r:id="rId66"/>
    <p:sldId id="366" r:id="rId67"/>
    <p:sldId id="367" r:id="rId68"/>
    <p:sldId id="368" r:id="rId69"/>
    <p:sldId id="369" r:id="rId70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2280" y="-10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" Type="http://schemas.openxmlformats.org/officeDocument/2006/relationships/slide" Target="slides/slide6.xml"/><Relationship Id="rId71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e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e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e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e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e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35.e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36.emf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37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20.vml.rels><?xml version="1.0" encoding="UTF-8" standalone="yes"?>
<Relationships xmlns="http://schemas.openxmlformats.org/package/2006/relationships"><Relationship Id="rId1" Type="http://schemas.openxmlformats.org/officeDocument/2006/relationships/image" Target="../media/image48.emf"/></Relationships>
</file>

<file path=ppt/drawings/_rels/vmlDrawing2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0.emf"/></Relationships>
</file>

<file path=ppt/drawings/_rels/vmlDrawing2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2.emf"/></Relationships>
</file>

<file path=ppt/drawings/_rels/vmlDrawing2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3.emf"/></Relationships>
</file>

<file path=ppt/drawings/_rels/vmlDrawing24.vml.rels><?xml version="1.0" encoding="UTF-8" standalone="yes"?>
<Relationships xmlns="http://schemas.openxmlformats.org/package/2006/relationships"><Relationship Id="rId1" Type="http://schemas.openxmlformats.org/officeDocument/2006/relationships/image" Target="../media/image61.emf"/></Relationships>
</file>

<file path=ppt/drawings/_rels/vmlDrawing25.vml.rels><?xml version="1.0" encoding="UTF-8" standalone="yes"?>
<Relationships xmlns="http://schemas.openxmlformats.org/package/2006/relationships"><Relationship Id="rId1" Type="http://schemas.openxmlformats.org/officeDocument/2006/relationships/image" Target="../media/image62.emf"/></Relationships>
</file>

<file path=ppt/drawings/_rels/vmlDrawing26.vml.rels><?xml version="1.0" encoding="UTF-8" standalone="yes"?>
<Relationships xmlns="http://schemas.openxmlformats.org/package/2006/relationships"><Relationship Id="rId1" Type="http://schemas.openxmlformats.org/officeDocument/2006/relationships/image" Target="../media/image63.emf"/></Relationships>
</file>

<file path=ppt/drawings/_rels/vmlDrawing27.vml.rels><?xml version="1.0" encoding="UTF-8" standalone="yes"?>
<Relationships xmlns="http://schemas.openxmlformats.org/package/2006/relationships"><Relationship Id="rId1" Type="http://schemas.openxmlformats.org/officeDocument/2006/relationships/image" Target="../media/image69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E52420-D016-4AA6-9BE7-7F3C7CE6B7FB}" type="datetimeFigureOut">
              <a:rPr lang="en-US" smtClean="0"/>
              <a:pPr/>
              <a:t>10/15/2010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B520AD-7DB0-45EF-A4D1-F6368672344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11003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316523" y="1828800"/>
            <a:ext cx="6172200" cy="24384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55612-F1B4-4579-AFFE-18F325F7825B}" type="datetime1">
              <a:rPr lang="en-US" smtClean="0"/>
              <a:pPr/>
              <a:t>10/15/2010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4</a:t>
            </a:r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028700" y="4442264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DCEDF-9B6F-46D7-BBD6-E16B9E1370FA}" type="datetime1">
              <a:rPr lang="en-US" smtClean="0"/>
              <a:pPr/>
              <a:t>10/15/2010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FC29D-35BB-41EA-A53C-C59C4449F269}" type="datetime1">
              <a:rPr lang="en-US" smtClean="0"/>
              <a:pPr/>
              <a:t>10/15/2010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8E9E9-0556-4B2F-A7E2-50E9FEF689FC}" type="datetime1">
              <a:rPr lang="en-US" smtClean="0"/>
              <a:pPr/>
              <a:t>10/15/2010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00150" y="812800"/>
            <a:ext cx="5314950" cy="24384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00150" y="3343715"/>
            <a:ext cx="5314950" cy="2012949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C41DE0-09E7-4A2F-BD7E-8FF811664CF8}" type="datetime1">
              <a:rPr lang="en-US" smtClean="0"/>
              <a:pPr/>
              <a:t>10/15/2010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943600" y="8555568"/>
            <a:ext cx="571500" cy="486833"/>
          </a:xfrm>
        </p:spPr>
        <p:txBody>
          <a:bodyPr/>
          <a:lstStyle/>
          <a:p>
            <a:fld id="{B574F0F0-C7E3-4C29-8D89-865FBD9484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8CDB4-E991-4610-AD89-A8B2BEE6A7CD}" type="datetime1">
              <a:rPr lang="en-US" smtClean="0"/>
              <a:pPr/>
              <a:t>10/15/2010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4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6172200" cy="1524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1001183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3483769" y="2046817"/>
            <a:ext cx="3031331" cy="1001183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42900" y="3149601"/>
            <a:ext cx="3030141" cy="501861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3149601"/>
            <a:ext cx="3031331" cy="501861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4C22D-BB49-4BE2-A246-FAA5DBC37989}" type="datetime1">
              <a:rPr lang="en-US" smtClean="0"/>
              <a:pPr/>
              <a:t>10/15/2010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4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C9ADC-BAFB-4E2C-B819-6E455CDA26C9}" type="datetime1">
              <a:rPr lang="en-US" smtClean="0"/>
              <a:pPr/>
              <a:t>10/15/2010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3C618-00BF-4E00-B61B-7C3881FCC72F}" type="datetime1">
              <a:rPr lang="en-US" smtClean="0"/>
              <a:pPr/>
              <a:t>10/15/2010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4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42900" y="2032001"/>
            <a:ext cx="2256235" cy="6136217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DBB00-FAA3-4E5E-8EA0-34B55FDA4130}" type="datetime1">
              <a:rPr lang="en-US" smtClean="0"/>
              <a:pPr/>
              <a:t>10/15/2010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4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812800"/>
            <a:ext cx="4114800" cy="696384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71600" y="2442633"/>
            <a:ext cx="4114800" cy="52832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71600" y="1555716"/>
            <a:ext cx="4114800" cy="707136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0BB9A-7DA3-4F99-B47B-DA803325D728}" type="datetime1">
              <a:rPr lang="en-US" smtClean="0"/>
              <a:pPr/>
              <a:t>10/15/2010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4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42900" y="2133600"/>
            <a:ext cx="6172200" cy="62788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342900" y="8555568"/>
            <a:ext cx="1600200" cy="486833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112E4168-1631-4FDE-B44D-CAC411B89C8F}" type="datetime1">
              <a:rPr lang="en-US" smtClean="0"/>
              <a:pPr/>
              <a:t>10/15/2010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343150" y="8555568"/>
            <a:ext cx="2171700" cy="486833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r>
              <a:rPr lang="en-US" smtClean="0"/>
              <a:t>Chapter 4</a:t>
            </a: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5943600" y="8555568"/>
            <a:ext cx="571500" cy="486833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574F0F0-C7E3-4C29-8D89-865FBD94849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53" r:id="rId1"/>
    <p:sldLayoutId id="2147484154" r:id="rId2"/>
    <p:sldLayoutId id="2147484155" r:id="rId3"/>
    <p:sldLayoutId id="2147484156" r:id="rId4"/>
    <p:sldLayoutId id="2147484157" r:id="rId5"/>
    <p:sldLayoutId id="2147484158" r:id="rId6"/>
    <p:sldLayoutId id="2147484159" r:id="rId7"/>
    <p:sldLayoutId id="2147484160" r:id="rId8"/>
    <p:sldLayoutId id="2147484161" r:id="rId9"/>
    <p:sldLayoutId id="2147484162" r:id="rId10"/>
    <p:sldLayoutId id="2147484163" r:id="rId11"/>
  </p:sldLayoutIdLst>
  <p:hf hdr="0" dt="0"/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11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12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13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14.emf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5" Type="http://schemas.openxmlformats.org/officeDocument/2006/relationships/image" Target="../media/image18.emf"/><Relationship Id="rId4" Type="http://schemas.openxmlformats.org/officeDocument/2006/relationships/oleObject" Target="../embeddings/oleObject7.bin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4" Type="http://schemas.openxmlformats.org/officeDocument/2006/relationships/image" Target="../media/image19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4" Type="http://schemas.openxmlformats.org/officeDocument/2006/relationships/image" Target="../media/image21.e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4" Type="http://schemas.openxmlformats.org/officeDocument/2006/relationships/image" Target="../media/image22.e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4" Type="http://schemas.openxmlformats.org/officeDocument/2006/relationships/image" Target="../media/image23.e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5" Type="http://schemas.openxmlformats.org/officeDocument/2006/relationships/image" Target="../media/image24.emf"/><Relationship Id="rId4" Type="http://schemas.openxmlformats.org/officeDocument/2006/relationships/oleObject" Target="../embeddings/oleObject12.bin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Relationship Id="rId4" Type="http://schemas.openxmlformats.org/officeDocument/2006/relationships/image" Target="../media/image25.emf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4.vml"/><Relationship Id="rId4" Type="http://schemas.openxmlformats.org/officeDocument/2006/relationships/image" Target="../media/image27.em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5.vml"/><Relationship Id="rId4" Type="http://schemas.openxmlformats.org/officeDocument/2006/relationships/image" Target="../media/image28.em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6.vml"/><Relationship Id="rId4" Type="http://schemas.openxmlformats.org/officeDocument/2006/relationships/image" Target="../media/image29.e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emf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7.vml"/><Relationship Id="rId5" Type="http://schemas.openxmlformats.org/officeDocument/2006/relationships/image" Target="../media/image35.emf"/><Relationship Id="rId4" Type="http://schemas.openxmlformats.org/officeDocument/2006/relationships/oleObject" Target="../embeddings/oleObject17.bin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8.vml"/><Relationship Id="rId5" Type="http://schemas.openxmlformats.org/officeDocument/2006/relationships/image" Target="../media/image36.emf"/><Relationship Id="rId4" Type="http://schemas.openxmlformats.org/officeDocument/2006/relationships/oleObject" Target="../embeddings/oleObject18.bin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9.vml"/><Relationship Id="rId5" Type="http://schemas.openxmlformats.org/officeDocument/2006/relationships/image" Target="../media/image37.emf"/><Relationship Id="rId4" Type="http://schemas.openxmlformats.org/officeDocument/2006/relationships/oleObject" Target="../embeddings/oleObject19.bin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emf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4.emf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emf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emf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emf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emf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emf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emf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emf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emf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0.vml"/><Relationship Id="rId4" Type="http://schemas.openxmlformats.org/officeDocument/2006/relationships/image" Target="../media/image48.emf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1.vml"/><Relationship Id="rId4" Type="http://schemas.openxmlformats.org/officeDocument/2006/relationships/image" Target="../media/image50.emf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2.vml"/><Relationship Id="rId4" Type="http://schemas.openxmlformats.org/officeDocument/2006/relationships/image" Target="../media/image52.emf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3.vml"/><Relationship Id="rId4" Type="http://schemas.openxmlformats.org/officeDocument/2006/relationships/image" Target="../media/image53.emf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emf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emf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emf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emf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emf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emf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1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4.vml"/><Relationship Id="rId4" Type="http://schemas.openxmlformats.org/officeDocument/2006/relationships/image" Target="../media/image61.emf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5.vml"/><Relationship Id="rId4" Type="http://schemas.openxmlformats.org/officeDocument/2006/relationships/image" Target="../media/image62.emf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6.vml"/><Relationship Id="rId4" Type="http://schemas.openxmlformats.org/officeDocument/2006/relationships/image" Target="../media/image63.emf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emf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emf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emf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emf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emf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7.vml"/><Relationship Id="rId4" Type="http://schemas.openxmlformats.org/officeDocument/2006/relationships/image" Target="../media/image69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9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429000"/>
            <a:ext cx="6172200" cy="776816"/>
          </a:xfrm>
        </p:spPr>
        <p:txBody>
          <a:bodyPr>
            <a:noAutofit/>
          </a:bodyPr>
          <a:lstStyle/>
          <a:p>
            <a:r>
              <a:rPr lang="en-US" sz="3200" dirty="0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Chapter 4</a:t>
            </a:r>
            <a:br>
              <a:rPr lang="en-US" sz="3200" dirty="0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en-US" sz="3200" dirty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en-US" sz="3200" dirty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en-US" sz="3200" dirty="0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AC-to-DC Converters</a:t>
            </a:r>
            <a:endParaRPr lang="en-US" sz="3200" dirty="0">
              <a:solidFill>
                <a:schemeClr val="bg2">
                  <a:lumMod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1219200" y="7377246"/>
            <a:ext cx="4610100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latin typeface="Arial" pitchFamily="34" charset="0"/>
                <a:cs typeface="Arial" pitchFamily="34" charset="0"/>
              </a:rPr>
              <a:t>“Introduction to Modern Power Electronics”, 2</a:t>
            </a:r>
            <a:r>
              <a:rPr lang="en-US" sz="1100" baseline="30000" dirty="0">
                <a:latin typeface="Arial" pitchFamily="34" charset="0"/>
                <a:cs typeface="Arial" pitchFamily="34" charset="0"/>
              </a:rPr>
              <a:t>nd</a:t>
            </a:r>
            <a:r>
              <a:rPr lang="en-US" sz="1100" dirty="0">
                <a:latin typeface="Arial" pitchFamily="34" charset="0"/>
                <a:cs typeface="Arial" pitchFamily="34" charset="0"/>
              </a:rPr>
              <a:t> Ed., John Wiley 2010</a:t>
            </a:r>
          </a:p>
          <a:p>
            <a:pPr algn="ctr"/>
            <a:r>
              <a:rPr lang="en-US" sz="1100" dirty="0">
                <a:latin typeface="Arial" pitchFamily="34" charset="0"/>
                <a:cs typeface="Arial" pitchFamily="34" charset="0"/>
              </a:rPr>
              <a:t>by </a:t>
            </a:r>
          </a:p>
          <a:p>
            <a:pPr algn="ctr"/>
            <a:r>
              <a:rPr lang="en-US" sz="1100" dirty="0" err="1">
                <a:latin typeface="Arial" pitchFamily="34" charset="0"/>
                <a:cs typeface="Arial" pitchFamily="34" charset="0"/>
              </a:rPr>
              <a:t>Andrzej</a:t>
            </a:r>
            <a:r>
              <a:rPr lang="en-US" sz="1100" dirty="0">
                <a:latin typeface="Arial" pitchFamily="34" charset="0"/>
                <a:cs typeface="Arial" pitchFamily="34" charset="0"/>
              </a:rPr>
              <a:t> M. </a:t>
            </a:r>
            <a:r>
              <a:rPr lang="en-US" sz="1100" dirty="0" err="1">
                <a:latin typeface="Arial" pitchFamily="34" charset="0"/>
                <a:cs typeface="Arial" pitchFamily="34" charset="0"/>
              </a:rPr>
              <a:t>Trzynadlowski</a:t>
            </a:r>
            <a:endParaRPr lang="en-US" sz="11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3463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776816"/>
          </a:xfrm>
        </p:spPr>
        <p:txBody>
          <a:bodyPr>
            <a:noAutofit/>
          </a:bodyPr>
          <a:lstStyle/>
          <a:p>
            <a:r>
              <a:rPr lang="en-US" sz="2200" b="0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Twelve-pulse diode rectifier</a:t>
            </a:r>
            <a:endParaRPr lang="en-US" sz="2200" b="0" dirty="0">
              <a:solidFill>
                <a:schemeClr val="bg2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4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048000" y="7270331"/>
            <a:ext cx="8691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 pitchFamily="34" charset="0"/>
                <a:cs typeface="Arial" pitchFamily="34" charset="0"/>
              </a:rPr>
              <a:t>Fig. 4.9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012" y="1752600"/>
            <a:ext cx="6978273" cy="49865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53824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776816"/>
          </a:xfrm>
        </p:spPr>
        <p:txBody>
          <a:bodyPr>
            <a:noAutofit/>
          </a:bodyPr>
          <a:lstStyle/>
          <a:p>
            <a:pPr algn="just"/>
            <a:r>
              <a:rPr lang="en-US" sz="2200" b="0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Areas of conduction modes of a six-pulse diode rectifier</a:t>
            </a:r>
            <a:endParaRPr lang="en-US" sz="2200" b="0" dirty="0">
              <a:solidFill>
                <a:schemeClr val="bg2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4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048000" y="7620000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 pitchFamily="34" charset="0"/>
                <a:cs typeface="Arial" pitchFamily="34" charset="0"/>
              </a:rPr>
              <a:t>Fig. 4.10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0651790"/>
              </p:ext>
            </p:extLst>
          </p:nvPr>
        </p:nvGraphicFramePr>
        <p:xfrm>
          <a:off x="394195" y="1676400"/>
          <a:ext cx="6201900" cy="532973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56" name="SPW 11.0 Graph" r:id="rId3" imgW="5497560" imgH="4723920" progId="SigmaPlotGraphicObject.10">
                  <p:embed/>
                </p:oleObj>
              </mc:Choice>
              <mc:Fallback>
                <p:oleObj name="SPW 11.0 Graph" r:id="rId3" imgW="5497560" imgH="4723920" progId="SigmaPlotGraphicObject.10">
                  <p:embed/>
                  <p:pic>
                    <p:nvPicPr>
                      <p:cNvPr id="0" name="Picture 17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4195" y="1676400"/>
                        <a:ext cx="6201900" cy="5329731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406380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776816"/>
          </a:xfrm>
        </p:spPr>
        <p:txBody>
          <a:bodyPr>
            <a:noAutofit/>
          </a:bodyPr>
          <a:lstStyle/>
          <a:p>
            <a:pPr algn="just"/>
            <a:r>
              <a:rPr lang="en-US" sz="2200" b="0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Waveforms of output voltage and current in a six-pulse diode rectifier in the discontinuous conduction mode (RLE load)</a:t>
            </a:r>
            <a:endParaRPr lang="en-US" sz="2200" b="0" dirty="0">
              <a:solidFill>
                <a:schemeClr val="bg2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4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048000" y="7620000"/>
            <a:ext cx="96770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 pitchFamily="34" charset="0"/>
                <a:cs typeface="Arial" pitchFamily="34" charset="0"/>
              </a:rPr>
              <a:t>Fig. 4.11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91871964"/>
              </p:ext>
            </p:extLst>
          </p:nvPr>
        </p:nvGraphicFramePr>
        <p:xfrm>
          <a:off x="433522" y="1752600"/>
          <a:ext cx="6196655" cy="513011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78" name="SPW 11.0 Graph" r:id="rId3" imgW="4952520" imgH="4101120" progId="SigmaPlotGraphicObject.10">
                  <p:embed/>
                </p:oleObj>
              </mc:Choice>
              <mc:Fallback>
                <p:oleObj name="SPW 11.0 Graph" r:id="rId3" imgW="4952520" imgH="4101120" progId="SigmaPlotGraphicObject.10">
                  <p:embed/>
                  <p:pic>
                    <p:nvPicPr>
                      <p:cNvPr id="0" name="Picture 17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3522" y="1752600"/>
                        <a:ext cx="6196655" cy="5130114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827238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3380" y="381000"/>
            <a:ext cx="6172200" cy="776816"/>
          </a:xfrm>
        </p:spPr>
        <p:txBody>
          <a:bodyPr>
            <a:noAutofit/>
          </a:bodyPr>
          <a:lstStyle/>
          <a:p>
            <a:pPr algn="just"/>
            <a:r>
              <a:rPr lang="en-US" sz="2200" b="0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Waveform of input current in a six-pulse diode rectifier (assuming an ideal dc output current)</a:t>
            </a:r>
            <a:endParaRPr lang="en-US" sz="2200" b="0" dirty="0">
              <a:solidFill>
                <a:schemeClr val="bg2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4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048000" y="7620000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 pitchFamily="34" charset="0"/>
                <a:cs typeface="Arial" pitchFamily="34" charset="0"/>
              </a:rPr>
              <a:t>Fig. 4.12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02702672"/>
              </p:ext>
            </p:extLst>
          </p:nvPr>
        </p:nvGraphicFramePr>
        <p:xfrm>
          <a:off x="304800" y="1981200"/>
          <a:ext cx="6248400" cy="477503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00" name="SPW 11.0 Graph" r:id="rId3" imgW="5365080" imgH="4101120" progId="SigmaPlotGraphicObject.10">
                  <p:embed/>
                </p:oleObj>
              </mc:Choice>
              <mc:Fallback>
                <p:oleObj name="SPW 11.0 Graph" r:id="rId3" imgW="5365080" imgH="4101120" progId="SigmaPlotGraphicObject.10">
                  <p:embed/>
                  <p:pic>
                    <p:nvPicPr>
                      <p:cNvPr id="0" name="Picture 16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" y="1981200"/>
                        <a:ext cx="6248400" cy="4775034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651220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776816"/>
          </a:xfrm>
        </p:spPr>
        <p:txBody>
          <a:bodyPr>
            <a:noAutofit/>
          </a:bodyPr>
          <a:lstStyle/>
          <a:p>
            <a:pPr algn="just"/>
            <a:r>
              <a:rPr lang="en-US" sz="2200" b="0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Spectrum of input current in a six-pulse diode rectifier</a:t>
            </a:r>
            <a:endParaRPr lang="en-US" sz="2200" b="0" dirty="0">
              <a:solidFill>
                <a:schemeClr val="bg2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4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048000" y="7620000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 pitchFamily="34" charset="0"/>
                <a:cs typeface="Arial" pitchFamily="34" charset="0"/>
              </a:rPr>
              <a:t>Fig. 4.13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08861100"/>
              </p:ext>
            </p:extLst>
          </p:nvPr>
        </p:nvGraphicFramePr>
        <p:xfrm>
          <a:off x="479624" y="1981200"/>
          <a:ext cx="6017718" cy="44957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423" name="SPW 11.0 Graph" r:id="rId3" imgW="5599800" imgH="4183560" progId="SigmaPlotGraphicObject.10">
                  <p:embed/>
                </p:oleObj>
              </mc:Choice>
              <mc:Fallback>
                <p:oleObj name="SPW 11.0 Graph" r:id="rId3" imgW="5599800" imgH="4183560" progId="SigmaPlotGraphicObject.10">
                  <p:embed/>
                  <p:pic>
                    <p:nvPicPr>
                      <p:cNvPr id="0" name="Picture 16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9624" y="1981200"/>
                        <a:ext cx="6017718" cy="4495799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0980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776816"/>
          </a:xfrm>
        </p:spPr>
        <p:txBody>
          <a:bodyPr>
            <a:noAutofit/>
          </a:bodyPr>
          <a:lstStyle/>
          <a:p>
            <a:pPr algn="just"/>
            <a:r>
              <a:rPr lang="en-US" sz="2200" b="0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Input filter (harmonic trap) for a three-phase rectifier</a:t>
            </a:r>
            <a:endParaRPr lang="en-US" sz="2200" b="0" dirty="0">
              <a:solidFill>
                <a:schemeClr val="bg2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4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047999" y="6248400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 pitchFamily="34" charset="0"/>
                <a:cs typeface="Arial" pitchFamily="34" charset="0"/>
              </a:rPr>
              <a:t>Fig. 4.14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905000"/>
            <a:ext cx="6477264" cy="37041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98318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776816"/>
          </a:xfrm>
        </p:spPr>
        <p:txBody>
          <a:bodyPr>
            <a:noAutofit/>
          </a:bodyPr>
          <a:lstStyle/>
          <a:p>
            <a:r>
              <a:rPr lang="en-US" sz="2200" b="0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Phase-controlled (SCR) six-pulse rectifier</a:t>
            </a:r>
            <a:endParaRPr lang="en-US" sz="2200" b="0" dirty="0">
              <a:solidFill>
                <a:schemeClr val="bg2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4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048000" y="7086600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 pitchFamily="34" charset="0"/>
                <a:cs typeface="Arial" pitchFamily="34" charset="0"/>
              </a:rPr>
              <a:t>Fig. 4.15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117" y="1752600"/>
            <a:ext cx="6291456" cy="449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79097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609600"/>
            <a:ext cx="6172200" cy="533400"/>
          </a:xfrm>
        </p:spPr>
        <p:txBody>
          <a:bodyPr>
            <a:noAutofit/>
          </a:bodyPr>
          <a:lstStyle/>
          <a:p>
            <a:pPr algn="just"/>
            <a:r>
              <a:rPr lang="en-US" sz="2200" b="0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Firing pulses in a phase-controlled six-pulse rectifier</a:t>
            </a:r>
            <a:endParaRPr lang="en-US" sz="2200" b="0" dirty="0">
              <a:solidFill>
                <a:schemeClr val="bg2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4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048000" y="7450723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 pitchFamily="34" charset="0"/>
                <a:cs typeface="Arial" pitchFamily="34" charset="0"/>
              </a:rPr>
              <a:t>Fig. 4.16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Content Placeholder 6" descr="Wil4-16newes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81015" y="2074679"/>
            <a:ext cx="5995985" cy="4634366"/>
          </a:xfrm>
        </p:spPr>
      </p:pic>
    </p:spTree>
    <p:extLst>
      <p:ext uri="{BB962C8B-B14F-4D97-AF65-F5344CB8AC3E}">
        <p14:creationId xmlns:p14="http://schemas.microsoft.com/office/powerpoint/2010/main" val="3240267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>
              <a:xfrm>
                <a:off x="342900" y="366184"/>
                <a:ext cx="6172200" cy="1462616"/>
              </a:xfrm>
            </p:spPr>
            <p:txBody>
              <a:bodyPr>
                <a:noAutofit/>
              </a:bodyPr>
              <a:lstStyle/>
              <a:p>
                <a:pPr algn="just"/>
                <a:r>
                  <a:rPr lang="en-US" sz="2200" b="0" dirty="0" smtClean="0">
                    <a:solidFill>
                      <a:schemeClr val="bg2">
                        <a:lumMod val="10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Waveforms of output voltage and current in a phase-controlled six-pulse rectifier in the continuous conduction mode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200" b="0" i="1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/>
                            <a:cs typeface="Arial" pitchFamily="34" charset="0"/>
                          </a:rPr>
                        </m:ctrlPr>
                      </m:sSubPr>
                      <m:e>
                        <m:r>
                          <a:rPr lang="en-US" sz="2200" b="0" i="1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/>
                            <a:ea typeface="Cambria Math"/>
                            <a:cs typeface="Arial" pitchFamily="34" charset="0"/>
                          </a:rPr>
                          <m:t>𝛼</m:t>
                        </m:r>
                      </m:e>
                      <m:sub>
                        <m:r>
                          <a:rPr lang="en-US" sz="2200" b="0" i="1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/>
                            <a:cs typeface="Arial" pitchFamily="34" charset="0"/>
                          </a:rPr>
                          <m:t>𝑓</m:t>
                        </m:r>
                      </m:sub>
                    </m:sSub>
                    <m:r>
                      <a:rPr lang="en-US" sz="2200" b="0" i="1" smtClean="0">
                        <a:solidFill>
                          <a:schemeClr val="bg2">
                            <a:lumMod val="10000"/>
                          </a:schemeClr>
                        </a:solidFill>
                        <a:latin typeface="Cambria Math"/>
                        <a:cs typeface="Arial" pitchFamily="34" charset="0"/>
                      </a:rPr>
                      <m:t>=</m:t>
                    </m:r>
                    <m:sSup>
                      <m:sSupPr>
                        <m:ctrlPr>
                          <a:rPr lang="en-US" sz="2200" b="0" i="1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/>
                            <a:cs typeface="Arial" pitchFamily="34" charset="0"/>
                          </a:rPr>
                        </m:ctrlPr>
                      </m:sSupPr>
                      <m:e>
                        <m:r>
                          <a:rPr lang="en-US" sz="2200" b="0" i="1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/>
                            <a:cs typeface="Arial" pitchFamily="34" charset="0"/>
                          </a:rPr>
                          <m:t>45</m:t>
                        </m:r>
                      </m:e>
                      <m:sup>
                        <m:r>
                          <a:rPr lang="en-US" sz="2200" b="0" i="1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/>
                            <a:cs typeface="Arial" pitchFamily="34" charset="0"/>
                          </a:rPr>
                          <m:t>𝑜</m:t>
                        </m:r>
                      </m:sup>
                    </m:sSup>
                  </m:oMath>
                </a14:m>
                <a:r>
                  <a:rPr lang="en-US" sz="2200" b="0" dirty="0" smtClean="0">
                    <a:solidFill>
                      <a:schemeClr val="bg2">
                        <a:lumMod val="10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, RLE load)</a:t>
                </a:r>
                <a:endParaRPr lang="en-US" sz="2200" b="0" dirty="0">
                  <a:solidFill>
                    <a:schemeClr val="bg2">
                      <a:lumMod val="10000"/>
                    </a:schemeClr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342900" y="366184"/>
                <a:ext cx="6172200" cy="1462616"/>
              </a:xfrm>
              <a:blipFill rotWithShape="1">
                <a:blip r:embed="rId3" cstate="print"/>
                <a:stretch>
                  <a:fillRect l="-1678" t="-4167" r="-2764" b="-15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4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048000" y="7778162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 pitchFamily="34" charset="0"/>
                <a:cs typeface="Arial" pitchFamily="34" charset="0"/>
              </a:rPr>
              <a:t>Fig. 4.17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50222167"/>
              </p:ext>
            </p:extLst>
          </p:nvPr>
        </p:nvGraphicFramePr>
        <p:xfrm>
          <a:off x="405380" y="2133600"/>
          <a:ext cx="6178751" cy="52635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38" name="SPW 11.0 Graph" r:id="rId4" imgW="4952520" imgH="4101120" progId="SigmaPlotGraphicObject.10">
                  <p:embed/>
                </p:oleObj>
              </mc:Choice>
              <mc:Fallback>
                <p:oleObj name="SPW 11.0 Graph" r:id="rId4" imgW="4952520" imgH="4101120" progId="SigmaPlotGraphicObject.10">
                  <p:embed/>
                  <p:pic>
                    <p:nvPicPr>
                      <p:cNvPr id="0" name="Picture 15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5380" y="2133600"/>
                        <a:ext cx="6178751" cy="5263562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608032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005416"/>
          </a:xfrm>
        </p:spPr>
        <p:txBody>
          <a:bodyPr>
            <a:noAutofit/>
          </a:bodyPr>
          <a:lstStyle/>
          <a:p>
            <a:pPr algn="just"/>
            <a:r>
              <a:rPr lang="en-US" sz="2200" b="0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Control characteristic of a phase-controlled six-pulse rectifier in the continuous conduction mode</a:t>
            </a:r>
            <a:endParaRPr lang="en-US" sz="2200" b="0" dirty="0">
              <a:solidFill>
                <a:schemeClr val="bg2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4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048000" y="7778162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 pitchFamily="34" charset="0"/>
                <a:cs typeface="Arial" pitchFamily="34" charset="0"/>
              </a:rPr>
              <a:t>Fig. </a:t>
            </a:r>
            <a:r>
              <a:rPr lang="en-US" sz="1600" smtClean="0">
                <a:latin typeface="Arial" pitchFamily="34" charset="0"/>
                <a:cs typeface="Arial" pitchFamily="34" charset="0"/>
              </a:rPr>
              <a:t>4.18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55100294"/>
              </p:ext>
            </p:extLst>
          </p:nvPr>
        </p:nvGraphicFramePr>
        <p:xfrm>
          <a:off x="497856" y="1981200"/>
          <a:ext cx="5993580" cy="509334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61" name="SPW 11.0 Graph" r:id="rId3" imgW="5558760" imgH="4723920" progId="SigmaPlotGraphicObject.10">
                  <p:embed/>
                </p:oleObj>
              </mc:Choice>
              <mc:Fallback>
                <p:oleObj name="SPW 11.0 Graph" r:id="rId3" imgW="5558760" imgH="4723920" progId="SigmaPlotGraphicObject.10">
                  <p:embed/>
                  <p:pic>
                    <p:nvPicPr>
                      <p:cNvPr id="0" name="Picture 15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7856" y="1981200"/>
                        <a:ext cx="5993580" cy="5093344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75889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776816"/>
          </a:xfrm>
        </p:spPr>
        <p:txBody>
          <a:bodyPr>
            <a:normAutofit/>
          </a:bodyPr>
          <a:lstStyle/>
          <a:p>
            <a:r>
              <a:rPr lang="en-US" sz="2200" b="0" dirty="0" smtClean="0">
                <a:solidFill>
                  <a:schemeClr val="bg2">
                    <a:lumMod val="1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Three-pulse diode rectifier</a:t>
            </a:r>
            <a:endParaRPr lang="en-US" sz="2200" b="0" dirty="0">
              <a:solidFill>
                <a:schemeClr val="bg2">
                  <a:lumMod val="1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4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048000" y="7620000"/>
            <a:ext cx="8691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 pitchFamily="34" charset="0"/>
                <a:cs typeface="Arial" pitchFamily="34" charset="0"/>
              </a:rPr>
              <a:t>Fig. 4.1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7" y="1712745"/>
            <a:ext cx="6712708" cy="57548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47661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005416"/>
          </a:xfrm>
        </p:spPr>
        <p:txBody>
          <a:bodyPr>
            <a:noAutofit/>
          </a:bodyPr>
          <a:lstStyle/>
          <a:p>
            <a:r>
              <a:rPr lang="en-US" sz="2200" b="0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Rectifier in the inverter mode</a:t>
            </a:r>
            <a:endParaRPr lang="en-US" sz="2200" b="0" dirty="0">
              <a:solidFill>
                <a:schemeClr val="bg2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4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048000" y="7778162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 pitchFamily="34" charset="0"/>
                <a:cs typeface="Arial" pitchFamily="34" charset="0"/>
              </a:rPr>
              <a:t>Fig. 4.19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780" y="1295400"/>
            <a:ext cx="6025400" cy="6025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67077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005416"/>
          </a:xfrm>
        </p:spPr>
        <p:txBody>
          <a:bodyPr>
            <a:noAutofit/>
          </a:bodyPr>
          <a:lstStyle/>
          <a:p>
            <a:pPr algn="just"/>
            <a:r>
              <a:rPr lang="en-US" sz="2200" b="0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Waveforms of output voltage and current in a phase-controlled six-pulse rectifier in the continuous conduction mode</a:t>
            </a:r>
            <a:endParaRPr lang="en-US" sz="2200" b="0" dirty="0">
              <a:solidFill>
                <a:schemeClr val="bg2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4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895600" y="7439608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 pitchFamily="34" charset="0"/>
                <a:cs typeface="Arial" pitchFamily="34" charset="0"/>
              </a:rPr>
              <a:t>Fig. 4.20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3902004"/>
              </p:ext>
            </p:extLst>
          </p:nvPr>
        </p:nvGraphicFramePr>
        <p:xfrm>
          <a:off x="436770" y="1752600"/>
          <a:ext cx="6205419" cy="51373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81" name="SPW 11.0 Graph" r:id="rId3" imgW="4952520" imgH="4101120" progId="SigmaPlotGraphicObject.10">
                  <p:embed/>
                </p:oleObj>
              </mc:Choice>
              <mc:Fallback>
                <p:oleObj name="SPW 11.0 Graph" r:id="rId3" imgW="4952520" imgH="4101120" progId="SigmaPlotGraphicObject.10">
                  <p:embed/>
                  <p:pic>
                    <p:nvPicPr>
                      <p:cNvPr id="0" name="Picture 15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6770" y="1752600"/>
                        <a:ext cx="6205419" cy="5137370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16325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005416"/>
          </a:xfrm>
        </p:spPr>
        <p:txBody>
          <a:bodyPr>
            <a:noAutofit/>
          </a:bodyPr>
          <a:lstStyle/>
          <a:p>
            <a:r>
              <a:rPr lang="en-US" sz="2200" b="0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Area of feasible firing angles</a:t>
            </a:r>
            <a:endParaRPr lang="en-US" sz="2200" b="0" dirty="0">
              <a:solidFill>
                <a:schemeClr val="bg2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4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048000" y="7778162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 pitchFamily="34" charset="0"/>
                <a:cs typeface="Arial" pitchFamily="34" charset="0"/>
              </a:rPr>
              <a:t>Fig. 4.21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61395600"/>
              </p:ext>
            </p:extLst>
          </p:nvPr>
        </p:nvGraphicFramePr>
        <p:xfrm>
          <a:off x="466515" y="1752600"/>
          <a:ext cx="6058132" cy="5257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502" name="SPW 11.0 Graph" r:id="rId3" imgW="5444280" imgH="4723920" progId="SigmaPlotGraphicObject.10">
                  <p:embed/>
                </p:oleObj>
              </mc:Choice>
              <mc:Fallback>
                <p:oleObj name="SPW 11.0 Graph" r:id="rId3" imgW="5444280" imgH="4723920" progId="SigmaPlotGraphicObject.10">
                  <p:embed/>
                  <p:pic>
                    <p:nvPicPr>
                      <p:cNvPr id="0" name="Picture 15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6515" y="1752600"/>
                        <a:ext cx="6058132" cy="5257800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410213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005416"/>
          </a:xfrm>
        </p:spPr>
        <p:txBody>
          <a:bodyPr numCol="1">
            <a:noAutofit/>
          </a:bodyPr>
          <a:lstStyle/>
          <a:p>
            <a:pPr algn="just"/>
            <a:r>
              <a:rPr lang="en-US" sz="2200" b="0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Conduction mode areas of a phase-controlled six-pulse rectifier</a:t>
            </a:r>
            <a:endParaRPr lang="en-US" sz="2200" b="0" dirty="0">
              <a:solidFill>
                <a:schemeClr val="bg2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4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047999" y="7437365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 pitchFamily="34" charset="0"/>
                <a:cs typeface="Arial" pitchFamily="34" charset="0"/>
              </a:rPr>
              <a:t>Fig. 4.22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83225196"/>
              </p:ext>
            </p:extLst>
          </p:nvPr>
        </p:nvGraphicFramePr>
        <p:xfrm>
          <a:off x="535520" y="1905000"/>
          <a:ext cx="6007919" cy="487979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525" name="SPW 11.0 Graph" r:id="rId3" imgW="5817240" imgH="4723920" progId="SigmaPlotGraphicObject.10">
                  <p:embed/>
                </p:oleObj>
              </mc:Choice>
              <mc:Fallback>
                <p:oleObj name="SPW 11.0 Graph" r:id="rId3" imgW="5817240" imgH="4723920" progId="SigmaPlotGraphicObject.10">
                  <p:embed/>
                  <p:pic>
                    <p:nvPicPr>
                      <p:cNvPr id="0" name="Picture 15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5520" y="1905000"/>
                        <a:ext cx="6007919" cy="4879794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637425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>
              <a:xfrm>
                <a:off x="342900" y="152400"/>
                <a:ext cx="6172200" cy="1600200"/>
              </a:xfrm>
            </p:spPr>
            <p:txBody>
              <a:bodyPr numCol="1">
                <a:noAutofit/>
              </a:bodyPr>
              <a:lstStyle/>
              <a:p>
                <a:pPr algn="just"/>
                <a:r>
                  <a:rPr lang="en-US" sz="2200" b="0" dirty="0" smtClean="0">
                    <a:solidFill>
                      <a:schemeClr val="bg2">
                        <a:lumMod val="10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Waveforms of output voltage and current in a phase-controlled six-pulse rectifier in the discontinuous conduction mode: (a) rectifier operation</a:t>
                </a:r>
                <a14:m>
                  <m:oMath xmlns:m="http://schemas.openxmlformats.org/officeDocument/2006/math">
                    <m:r>
                      <a:rPr lang="en-US" sz="2200" b="0" i="1" smtClean="0">
                        <a:solidFill>
                          <a:schemeClr val="bg2">
                            <a:lumMod val="10000"/>
                          </a:schemeClr>
                        </a:solidFill>
                        <a:latin typeface="Cambria Math"/>
                        <a:cs typeface="Arial" pitchFamily="34" charset="0"/>
                      </a:rPr>
                      <m:t>, </m:t>
                    </m:r>
                  </m:oMath>
                </a14:m>
                <a:r>
                  <a:rPr lang="en-US" sz="2200" b="0" dirty="0" smtClean="0">
                    <a:solidFill>
                      <a:schemeClr val="bg2">
                        <a:lumMod val="10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(b) inverter operation </a:t>
                </a:r>
                <a:endParaRPr lang="en-US" sz="2200" b="0" dirty="0">
                  <a:solidFill>
                    <a:schemeClr val="bg2">
                      <a:lumMod val="10000"/>
                    </a:schemeClr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342900" y="152400"/>
                <a:ext cx="6172200" cy="1600200"/>
              </a:xfrm>
              <a:blipFill rotWithShape="1">
                <a:blip r:embed="rId3" cstate="print"/>
                <a:stretch>
                  <a:fillRect l="-1678" r="-2764" b="-836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4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048000" y="8305800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 pitchFamily="34" charset="0"/>
                <a:cs typeface="Arial" pitchFamily="34" charset="0"/>
              </a:rPr>
              <a:t>Fig. 4.23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45655466"/>
              </p:ext>
            </p:extLst>
          </p:nvPr>
        </p:nvGraphicFramePr>
        <p:xfrm>
          <a:off x="1722327" y="1828800"/>
          <a:ext cx="3634306" cy="63885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546" name="SPW 11.0 Graph" r:id="rId4" imgW="4955760" imgH="8712000" progId="SigmaPlotGraphicObject.10">
                  <p:embed/>
                </p:oleObj>
              </mc:Choice>
              <mc:Fallback>
                <p:oleObj name="SPW 11.0 Graph" r:id="rId4" imgW="4955760" imgH="8712000" progId="SigmaPlotGraphicObject.10">
                  <p:embed/>
                  <p:pic>
                    <p:nvPicPr>
                      <p:cNvPr id="0" name="Picture 14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22327" y="1828800"/>
                        <a:ext cx="3634306" cy="638855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263161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152400"/>
            <a:ext cx="6172200" cy="1600200"/>
          </a:xfrm>
        </p:spPr>
        <p:txBody>
          <a:bodyPr numCol="1">
            <a:noAutofit/>
          </a:bodyPr>
          <a:lstStyle/>
          <a:p>
            <a:pPr algn="just"/>
            <a:r>
              <a:rPr lang="en-US" sz="2200" b="0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Waveform of input current in a phase-controlled six-pulse rectifier (ideal dc output current assumed)</a:t>
            </a:r>
            <a:endParaRPr lang="en-US" sz="2200" b="0" dirty="0">
              <a:solidFill>
                <a:schemeClr val="bg2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4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047999" y="7391400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 pitchFamily="34" charset="0"/>
                <a:cs typeface="Arial" pitchFamily="34" charset="0"/>
              </a:rPr>
              <a:t>Fig. 4.24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00894692"/>
              </p:ext>
            </p:extLst>
          </p:nvPr>
        </p:nvGraphicFramePr>
        <p:xfrm>
          <a:off x="402095" y="2057400"/>
          <a:ext cx="6175057" cy="471898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568" name="SPW 11.0 Graph" r:id="rId3" imgW="5365080" imgH="4101120" progId="SigmaPlotGraphicObject.10">
                  <p:embed/>
                </p:oleObj>
              </mc:Choice>
              <mc:Fallback>
                <p:oleObj name="SPW 11.0 Graph" r:id="rId3" imgW="5365080" imgH="4101120" progId="SigmaPlotGraphicObject.10">
                  <p:embed/>
                  <p:pic>
                    <p:nvPicPr>
                      <p:cNvPr id="0" name="Picture 14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2095" y="2057400"/>
                        <a:ext cx="6175057" cy="4718986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180284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33400"/>
            <a:ext cx="6172200" cy="990600"/>
          </a:xfrm>
        </p:spPr>
        <p:txBody>
          <a:bodyPr numCol="1">
            <a:noAutofit/>
          </a:bodyPr>
          <a:lstStyle/>
          <a:p>
            <a:pPr algn="just"/>
            <a:r>
              <a:rPr lang="en-US" sz="2200" b="0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Equivalent circuit of a phase-controlled six-pulse rectifier supplied from a practical dc voltage source</a:t>
            </a:r>
            <a:endParaRPr lang="en-US" sz="2200" b="0" dirty="0">
              <a:solidFill>
                <a:schemeClr val="bg2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4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895600" y="7467600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 pitchFamily="34" charset="0"/>
                <a:cs typeface="Arial" pitchFamily="34" charset="0"/>
              </a:rPr>
              <a:t>Fig. 4.25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638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090" y="2057400"/>
            <a:ext cx="6762780" cy="48326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84745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33400"/>
            <a:ext cx="6172200" cy="990600"/>
          </a:xfrm>
        </p:spPr>
        <p:txBody>
          <a:bodyPr numCol="1">
            <a:noAutofit/>
          </a:bodyPr>
          <a:lstStyle/>
          <a:p>
            <a:pPr algn="just"/>
            <a:r>
              <a:rPr lang="en-US" sz="2200" b="0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Waveforms of voltage and current in a phase-controlled six-pulse rectifier during commutation</a:t>
            </a:r>
            <a:endParaRPr lang="en-US" sz="2200" b="0" dirty="0">
              <a:solidFill>
                <a:schemeClr val="bg2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4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27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895600" y="7653344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 pitchFamily="34" charset="0"/>
                <a:cs typeface="Arial" pitchFamily="34" charset="0"/>
              </a:rPr>
              <a:t>Fig. 4.26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96862639"/>
              </p:ext>
            </p:extLst>
          </p:nvPr>
        </p:nvGraphicFramePr>
        <p:xfrm>
          <a:off x="508206" y="2286000"/>
          <a:ext cx="5966315" cy="472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585" name="SPW 11.0 Graph" r:id="rId3" imgW="5177880" imgH="4101120" progId="SigmaPlotGraphicObject.10">
                  <p:embed/>
                </p:oleObj>
              </mc:Choice>
              <mc:Fallback>
                <p:oleObj name="SPW 11.0 Graph" r:id="rId3" imgW="5177880" imgH="4101120" progId="SigmaPlotGraphicObject.10">
                  <p:embed/>
                  <p:pic>
                    <p:nvPicPr>
                      <p:cNvPr id="0" name="Picture 13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8206" y="2286000"/>
                        <a:ext cx="5966315" cy="4724400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892689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04800"/>
            <a:ext cx="6172200" cy="1219200"/>
          </a:xfrm>
        </p:spPr>
        <p:txBody>
          <a:bodyPr numCol="1">
            <a:noAutofit/>
          </a:bodyPr>
          <a:lstStyle/>
          <a:p>
            <a:pPr algn="just"/>
            <a:r>
              <a:rPr lang="en-US" sz="2200" b="0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Waveforms of output voltage and current in a phase-controlled six-pulse rectifier supplied from a source with inductance: (a) rectifier mode, (b) inverter mode</a:t>
            </a:r>
            <a:endParaRPr lang="en-US" sz="2200" b="0" dirty="0">
              <a:solidFill>
                <a:schemeClr val="bg2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4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28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895600" y="8370427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 pitchFamily="34" charset="0"/>
                <a:cs typeface="Arial" pitchFamily="34" charset="0"/>
              </a:rPr>
              <a:t>Fig. 4.27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21598920"/>
              </p:ext>
            </p:extLst>
          </p:nvPr>
        </p:nvGraphicFramePr>
        <p:xfrm>
          <a:off x="1514346" y="1780134"/>
          <a:ext cx="3745467" cy="659029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607" name="SPW 11.0 Graph" r:id="rId3" imgW="4951080" imgH="8712000" progId="SigmaPlotGraphicObject.10">
                  <p:embed/>
                </p:oleObj>
              </mc:Choice>
              <mc:Fallback>
                <p:oleObj name="SPW 11.0 Graph" r:id="rId3" imgW="4951080" imgH="8712000" progId="SigmaPlotGraphicObject.10">
                  <p:embed/>
                  <p:pic>
                    <p:nvPicPr>
                      <p:cNvPr id="0" name="Picture 13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14346" y="1780134"/>
                        <a:ext cx="3745467" cy="659029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71177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04800"/>
            <a:ext cx="6172200" cy="1219200"/>
          </a:xfrm>
        </p:spPr>
        <p:txBody>
          <a:bodyPr numCol="1">
            <a:noAutofit/>
          </a:bodyPr>
          <a:lstStyle/>
          <a:p>
            <a:pPr algn="just"/>
            <a:r>
              <a:rPr lang="en-US" sz="2200" b="0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Notched waveform of input voltage in a phase-controlled six-pulse rectifier supplied from a source with inductance</a:t>
            </a:r>
            <a:endParaRPr lang="en-US" sz="2200" b="0" dirty="0">
              <a:solidFill>
                <a:schemeClr val="bg2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4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29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895600" y="8031873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 pitchFamily="34" charset="0"/>
                <a:cs typeface="Arial" pitchFamily="34" charset="0"/>
              </a:rPr>
              <a:t>Fig. 4.28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10934146"/>
              </p:ext>
            </p:extLst>
          </p:nvPr>
        </p:nvGraphicFramePr>
        <p:xfrm>
          <a:off x="457200" y="2231909"/>
          <a:ext cx="5978506" cy="49495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629" name="SPW 11.0 Graph" r:id="rId3" imgW="4952520" imgH="4101120" progId="SigmaPlotGraphicObject.10">
                  <p:embed/>
                </p:oleObj>
              </mc:Choice>
              <mc:Fallback>
                <p:oleObj name="SPW 11.0 Graph" r:id="rId3" imgW="4952520" imgH="4101120" progId="SigmaPlotGraphicObject.10">
                  <p:embed/>
                  <p:pic>
                    <p:nvPicPr>
                      <p:cNvPr id="0" name="Picture 13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" y="2231909"/>
                        <a:ext cx="5978506" cy="4949512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316911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776816"/>
          </a:xfrm>
        </p:spPr>
        <p:txBody>
          <a:bodyPr>
            <a:normAutofit fontScale="90000"/>
          </a:bodyPr>
          <a:lstStyle/>
          <a:p>
            <a:pPr algn="just"/>
            <a:r>
              <a:rPr lang="en-US" sz="2400" b="0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Example current path and voltage distribution in a three-pulse diode rectifier</a:t>
            </a:r>
            <a:endParaRPr lang="en-US" sz="2400" b="0" dirty="0">
              <a:solidFill>
                <a:schemeClr val="bg2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4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048000" y="7620000"/>
            <a:ext cx="8691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 pitchFamily="34" charset="0"/>
                <a:cs typeface="Arial" pitchFamily="34" charset="0"/>
              </a:rPr>
              <a:t>Fig. 4.2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3774" y="2057400"/>
            <a:ext cx="7052695" cy="50397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42312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04800"/>
            <a:ext cx="6172200" cy="1219200"/>
          </a:xfrm>
        </p:spPr>
        <p:txBody>
          <a:bodyPr numCol="1">
            <a:noAutofit/>
          </a:bodyPr>
          <a:lstStyle/>
          <a:p>
            <a:pPr algn="just"/>
            <a:r>
              <a:rPr lang="en-US" sz="2200" b="0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Plane of operation, operating area, and operating quadrants of a rectifier</a:t>
            </a:r>
            <a:endParaRPr lang="en-US" sz="2200" b="0" dirty="0">
              <a:solidFill>
                <a:schemeClr val="bg2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4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30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880049" y="7693319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 pitchFamily="34" charset="0"/>
                <a:cs typeface="Arial" pitchFamily="34" charset="0"/>
              </a:rPr>
              <a:t>Fig. 4.29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075" y="2057400"/>
            <a:ext cx="6490586" cy="5408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12284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04800"/>
            <a:ext cx="6172200" cy="1219200"/>
          </a:xfrm>
        </p:spPr>
        <p:txBody>
          <a:bodyPr numCol="1">
            <a:noAutofit/>
          </a:bodyPr>
          <a:lstStyle/>
          <a:p>
            <a:r>
              <a:rPr lang="en-US" sz="2200" b="0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Controlled rectifier with a cross-switch</a:t>
            </a:r>
            <a:endParaRPr lang="en-US" sz="2200" b="0" dirty="0">
              <a:solidFill>
                <a:schemeClr val="bg2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4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31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895599" y="7693319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 pitchFamily="34" charset="0"/>
                <a:cs typeface="Arial" pitchFamily="34" charset="0"/>
              </a:rPr>
              <a:t>Fig. 4.30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828800"/>
            <a:ext cx="6344519" cy="4531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83475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04800"/>
            <a:ext cx="6172200" cy="1219200"/>
          </a:xfrm>
        </p:spPr>
        <p:txBody>
          <a:bodyPr numCol="1">
            <a:noAutofit/>
          </a:bodyPr>
          <a:lstStyle/>
          <a:p>
            <a:pPr algn="just"/>
            <a:r>
              <a:rPr lang="en-US" sz="2200" b="0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Antiparallel connection of two controlled rectifiers</a:t>
            </a:r>
            <a:endParaRPr lang="en-US" sz="2200" b="0" dirty="0">
              <a:solidFill>
                <a:schemeClr val="bg2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4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32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965579" y="7086600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 pitchFamily="34" charset="0"/>
                <a:cs typeface="Arial" pitchFamily="34" charset="0"/>
              </a:rPr>
              <a:t>Fig. </a:t>
            </a:r>
            <a:r>
              <a:rPr lang="en-US" sz="1600" smtClean="0">
                <a:latin typeface="Arial" pitchFamily="34" charset="0"/>
                <a:cs typeface="Arial" pitchFamily="34" charset="0"/>
              </a:rPr>
              <a:t>4.31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920" y="1976448"/>
            <a:ext cx="6192280" cy="44227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9907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04800"/>
            <a:ext cx="6172200" cy="1219200"/>
          </a:xfrm>
        </p:spPr>
        <p:txBody>
          <a:bodyPr numCol="1">
            <a:noAutofit/>
          </a:bodyPr>
          <a:lstStyle/>
          <a:p>
            <a:pPr algn="just"/>
            <a:r>
              <a:rPr lang="en-US" sz="2200" b="0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Six-pulse circulating current-free dual converter</a:t>
            </a:r>
            <a:endParaRPr lang="en-US" sz="2200" b="0" dirty="0">
              <a:solidFill>
                <a:schemeClr val="bg2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4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33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895600" y="7129046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 pitchFamily="34" charset="0"/>
                <a:cs typeface="Arial" pitchFamily="34" charset="0"/>
              </a:rPr>
              <a:t>Fig. 4.32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90" y="2362200"/>
            <a:ext cx="6629400" cy="37877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26163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04800"/>
            <a:ext cx="6172200" cy="1219200"/>
          </a:xfrm>
        </p:spPr>
        <p:txBody>
          <a:bodyPr numCol="1">
            <a:noAutofit/>
          </a:bodyPr>
          <a:lstStyle/>
          <a:p>
            <a:pPr algn="just"/>
            <a:r>
              <a:rPr lang="en-US" sz="2200" b="0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Six-pulse circulating current-conducting dual converter supplied from two separate ac sources</a:t>
            </a:r>
            <a:endParaRPr lang="en-US" sz="2200" b="0" dirty="0">
              <a:solidFill>
                <a:schemeClr val="bg2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4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34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895600" y="7467600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 pitchFamily="34" charset="0"/>
                <a:cs typeface="Arial" pitchFamily="34" charset="0"/>
              </a:rPr>
              <a:t>Fig. 4.33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52600"/>
            <a:ext cx="7018455" cy="52635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50815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>
              <a:xfrm>
                <a:off x="342900" y="304800"/>
                <a:ext cx="6172200" cy="1219200"/>
              </a:xfrm>
            </p:spPr>
            <p:txBody>
              <a:bodyPr numCol="1">
                <a:noAutofit/>
              </a:bodyPr>
              <a:lstStyle/>
              <a:p>
                <a:pPr algn="just"/>
                <a:r>
                  <a:rPr lang="en-US" sz="2200" b="0" dirty="0" smtClean="0">
                    <a:solidFill>
                      <a:schemeClr val="bg2">
                        <a:lumMod val="10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Waveforms of output voltages of constituent rectifiers of a circulating current-conducting dual converter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200" b="0" i="1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/>
                            <a:cs typeface="Arial" pitchFamily="34" charset="0"/>
                          </a:rPr>
                        </m:ctrlPr>
                      </m:sSubPr>
                      <m:e>
                        <m:r>
                          <a:rPr lang="en-US" sz="2200" b="0" i="1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/>
                            <a:ea typeface="Cambria Math"/>
                            <a:cs typeface="Arial" pitchFamily="34" charset="0"/>
                          </a:rPr>
                          <m:t>𝛼</m:t>
                        </m:r>
                      </m:e>
                      <m:sub>
                        <m:r>
                          <a:rPr lang="en-US" sz="2200" b="0" i="1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/>
                            <a:cs typeface="Arial" pitchFamily="34" charset="0"/>
                          </a:rPr>
                          <m:t>𝑓</m:t>
                        </m:r>
                        <m:r>
                          <a:rPr lang="en-US" sz="2200" b="0" i="1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/>
                            <a:cs typeface="Arial" pitchFamily="34" charset="0"/>
                          </a:rPr>
                          <m:t>1</m:t>
                        </m:r>
                      </m:sub>
                    </m:sSub>
                    <m:r>
                      <a:rPr lang="en-US" sz="2200" b="0" i="1">
                        <a:solidFill>
                          <a:schemeClr val="bg2">
                            <a:lumMod val="10000"/>
                          </a:schemeClr>
                        </a:solidFill>
                        <a:latin typeface="Cambria Math"/>
                        <a:cs typeface="Arial" pitchFamily="34" charset="0"/>
                      </a:rPr>
                      <m:t>=</m:t>
                    </m:r>
                    <m:sSup>
                      <m:sSupPr>
                        <m:ctrlPr>
                          <a:rPr lang="en-US" sz="2200" b="0" i="1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/>
                            <a:cs typeface="Arial" pitchFamily="34" charset="0"/>
                          </a:rPr>
                        </m:ctrlPr>
                      </m:sSupPr>
                      <m:e>
                        <m:r>
                          <a:rPr lang="en-US" sz="2200" b="0" i="1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/>
                            <a:cs typeface="Arial" pitchFamily="34" charset="0"/>
                          </a:rPr>
                          <m:t>45</m:t>
                        </m:r>
                      </m:e>
                      <m:sup>
                        <m:r>
                          <a:rPr lang="en-US" sz="2200" b="0" i="1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/>
                            <a:cs typeface="Arial" pitchFamily="34" charset="0"/>
                          </a:rPr>
                          <m:t>𝑜</m:t>
                        </m:r>
                      </m:sup>
                    </m:sSup>
                  </m:oMath>
                </a14:m>
                <a:r>
                  <a:rPr lang="en-US" sz="2200" b="0" dirty="0">
                    <a:solidFill>
                      <a:schemeClr val="bg2">
                        <a:lumMod val="10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200" b="0" i="1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/>
                            <a:cs typeface="Arial" pitchFamily="34" charset="0"/>
                          </a:rPr>
                        </m:ctrlPr>
                      </m:sSubPr>
                      <m:e>
                        <m:r>
                          <a:rPr lang="en-US" sz="2200" b="0" i="1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/>
                            <a:ea typeface="Cambria Math"/>
                            <a:cs typeface="Arial" pitchFamily="34" charset="0"/>
                          </a:rPr>
                          <m:t>𝛼</m:t>
                        </m:r>
                      </m:e>
                      <m:sub>
                        <m:r>
                          <a:rPr lang="en-US" sz="2200" b="0" i="1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/>
                            <a:cs typeface="Arial" pitchFamily="34" charset="0"/>
                          </a:rPr>
                          <m:t>𝑓</m:t>
                        </m:r>
                        <m:r>
                          <a:rPr lang="en-US" sz="2200" b="0" i="1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/>
                            <a:cs typeface="Arial" pitchFamily="34" charset="0"/>
                          </a:rPr>
                          <m:t>2</m:t>
                        </m:r>
                      </m:sub>
                    </m:sSub>
                    <m:r>
                      <a:rPr lang="en-US" sz="2200" b="0" i="1">
                        <a:solidFill>
                          <a:schemeClr val="bg2">
                            <a:lumMod val="10000"/>
                          </a:schemeClr>
                        </a:solidFill>
                        <a:latin typeface="Cambria Math"/>
                        <a:cs typeface="Arial" pitchFamily="34" charset="0"/>
                      </a:rPr>
                      <m:t>=</m:t>
                    </m:r>
                    <m:sSup>
                      <m:sSupPr>
                        <m:ctrlPr>
                          <a:rPr lang="en-US" sz="2200" b="0" i="1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/>
                            <a:cs typeface="Arial" pitchFamily="34" charset="0"/>
                          </a:rPr>
                        </m:ctrlPr>
                      </m:sSupPr>
                      <m:e>
                        <m:r>
                          <a:rPr lang="en-US" sz="2200" b="0" i="1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/>
                            <a:cs typeface="Arial" pitchFamily="34" charset="0"/>
                          </a:rPr>
                          <m:t>13</m:t>
                        </m:r>
                        <m:r>
                          <a:rPr lang="en-US" sz="2200" b="0" i="1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/>
                            <a:cs typeface="Arial" pitchFamily="34" charset="0"/>
                          </a:rPr>
                          <m:t>5</m:t>
                        </m:r>
                      </m:e>
                      <m:sup>
                        <m:r>
                          <a:rPr lang="en-US" sz="2200" b="0" i="1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/>
                            <a:cs typeface="Arial" pitchFamily="34" charset="0"/>
                          </a:rPr>
                          <m:t>𝑜</m:t>
                        </m:r>
                      </m:sup>
                    </m:sSup>
                  </m:oMath>
                </a14:m>
                <a:r>
                  <a:rPr lang="en-US" sz="2200" b="0" dirty="0" smtClean="0">
                    <a:solidFill>
                      <a:schemeClr val="bg2">
                        <a:lumMod val="10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)</a:t>
                </a:r>
                <a:endParaRPr lang="en-US" sz="2200" b="0" dirty="0">
                  <a:solidFill>
                    <a:schemeClr val="bg2">
                      <a:lumMod val="10000"/>
                    </a:schemeClr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342900" y="304800"/>
                <a:ext cx="6172200" cy="1219200"/>
              </a:xfrm>
              <a:blipFill rotWithShape="1">
                <a:blip r:embed="rId3" cstate="print"/>
                <a:stretch>
                  <a:fillRect l="-1678" t="-1000" r="-2764" b="-115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4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35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895600" y="7829251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 pitchFamily="34" charset="0"/>
                <a:cs typeface="Arial" pitchFamily="34" charset="0"/>
              </a:rPr>
              <a:t>Fig. 4.34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19835689"/>
              </p:ext>
            </p:extLst>
          </p:nvPr>
        </p:nvGraphicFramePr>
        <p:xfrm>
          <a:off x="348762" y="2133600"/>
          <a:ext cx="6168441" cy="51198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637" name="SPW 11.0 Graph" r:id="rId4" imgW="4940280" imgH="4101120" progId="SigmaPlotGraphicObject.10">
                  <p:embed/>
                </p:oleObj>
              </mc:Choice>
              <mc:Fallback>
                <p:oleObj name="SPW 11.0 Graph" r:id="rId4" imgW="4940280" imgH="4101120" progId="SigmaPlotGraphicObject.10">
                  <p:embed/>
                  <p:pic>
                    <p:nvPicPr>
                      <p:cNvPr id="0" name="Picture 1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8762" y="2133600"/>
                        <a:ext cx="6168441" cy="5119885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16274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>
              <a:xfrm>
                <a:off x="342900" y="304800"/>
                <a:ext cx="6172200" cy="1828800"/>
              </a:xfrm>
            </p:spPr>
            <p:txBody>
              <a:bodyPr numCol="1">
                <a:noAutofit/>
              </a:bodyPr>
              <a:lstStyle/>
              <a:p>
                <a:pPr algn="just"/>
                <a:r>
                  <a:rPr lang="en-US" sz="2200" b="0" dirty="0" smtClean="0">
                    <a:solidFill>
                      <a:schemeClr val="bg2">
                        <a:lumMod val="10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Waveforms of differential output voltage and circulating current in a circulating current-conducting dual converter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200" b="0" i="1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/>
                            <a:cs typeface="Arial" pitchFamily="34" charset="0"/>
                          </a:rPr>
                        </m:ctrlPr>
                      </m:sSubPr>
                      <m:e>
                        <m:r>
                          <a:rPr lang="en-US" sz="2200" b="0" i="1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/>
                            <a:ea typeface="Cambria Math"/>
                            <a:cs typeface="Arial" pitchFamily="34" charset="0"/>
                          </a:rPr>
                          <m:t>𝛼</m:t>
                        </m:r>
                      </m:e>
                      <m:sub>
                        <m:r>
                          <a:rPr lang="en-US" sz="2200" b="0" i="1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/>
                            <a:cs typeface="Arial" pitchFamily="34" charset="0"/>
                          </a:rPr>
                          <m:t>𝑓</m:t>
                        </m:r>
                        <m:r>
                          <a:rPr lang="en-US" sz="2200" b="0" i="1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/>
                            <a:cs typeface="Arial" pitchFamily="34" charset="0"/>
                          </a:rPr>
                          <m:t>1</m:t>
                        </m:r>
                      </m:sub>
                    </m:sSub>
                    <m:r>
                      <a:rPr lang="en-US" sz="2200" b="0" i="1" smtClean="0">
                        <a:solidFill>
                          <a:schemeClr val="bg2">
                            <a:lumMod val="10000"/>
                          </a:schemeClr>
                        </a:solidFill>
                        <a:latin typeface="Cambria Math"/>
                        <a:cs typeface="Arial" pitchFamily="34" charset="0"/>
                      </a:rPr>
                      <m:t>+</m:t>
                    </m:r>
                    <m:sSub>
                      <m:sSubPr>
                        <m:ctrlPr>
                          <a:rPr lang="en-US" sz="2200" b="0" i="1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/>
                            <a:cs typeface="Arial" pitchFamily="34" charset="0"/>
                          </a:rPr>
                        </m:ctrlPr>
                      </m:sSubPr>
                      <m:e>
                        <m:r>
                          <a:rPr lang="en-US" sz="2200" b="0" i="1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/>
                            <a:ea typeface="Cambria Math"/>
                            <a:cs typeface="Arial" pitchFamily="34" charset="0"/>
                          </a:rPr>
                          <m:t>𝛼</m:t>
                        </m:r>
                      </m:e>
                      <m:sub>
                        <m:r>
                          <a:rPr lang="en-US" sz="2200" b="0" i="1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/>
                            <a:cs typeface="Arial" pitchFamily="34" charset="0"/>
                          </a:rPr>
                          <m:t>𝑓</m:t>
                        </m:r>
                        <m:r>
                          <a:rPr lang="en-US" sz="2200" b="0" i="1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/>
                            <a:cs typeface="Arial" pitchFamily="34" charset="0"/>
                          </a:rPr>
                          <m:t>2</m:t>
                        </m:r>
                      </m:sub>
                    </m:sSub>
                    <m:r>
                      <a:rPr lang="en-US" sz="2200" b="0" i="1">
                        <a:solidFill>
                          <a:schemeClr val="bg2">
                            <a:lumMod val="10000"/>
                          </a:schemeClr>
                        </a:solidFill>
                        <a:latin typeface="Cambria Math"/>
                        <a:cs typeface="Arial" pitchFamily="34" charset="0"/>
                      </a:rPr>
                      <m:t>=</m:t>
                    </m:r>
                    <m:sSup>
                      <m:sSupPr>
                        <m:ctrlPr>
                          <a:rPr lang="en-US" sz="2200" b="0" i="1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/>
                            <a:cs typeface="Arial" pitchFamily="34" charset="0"/>
                          </a:rPr>
                        </m:ctrlPr>
                      </m:sSupPr>
                      <m:e>
                        <m:r>
                          <a:rPr lang="en-US" sz="2200" b="0" i="1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/>
                            <a:cs typeface="Arial" pitchFamily="34" charset="0"/>
                          </a:rPr>
                          <m:t>180</m:t>
                        </m:r>
                      </m:e>
                      <m:sup>
                        <m:r>
                          <a:rPr lang="en-US" sz="2200" b="0" i="1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/>
                            <a:cs typeface="Arial" pitchFamily="34" charset="0"/>
                          </a:rPr>
                          <m:t>𝑜</m:t>
                        </m:r>
                      </m:sup>
                    </m:sSup>
                  </m:oMath>
                </a14:m>
                <a:r>
                  <a:rPr lang="en-US" sz="2200" b="0" dirty="0" smtClean="0">
                    <a:solidFill>
                      <a:schemeClr val="bg2">
                        <a:lumMod val="10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)</a:t>
                </a:r>
                <a:endParaRPr lang="en-US" sz="2200" b="0" dirty="0">
                  <a:solidFill>
                    <a:schemeClr val="bg2">
                      <a:lumMod val="10000"/>
                    </a:schemeClr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342900" y="304800"/>
                <a:ext cx="6172200" cy="1828800"/>
              </a:xfrm>
              <a:blipFill rotWithShape="1">
                <a:blip r:embed="rId3" cstate="print"/>
                <a:stretch>
                  <a:fillRect l="-1678" r="-276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4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36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895598" y="7843427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 pitchFamily="34" charset="0"/>
                <a:cs typeface="Arial" pitchFamily="34" charset="0"/>
              </a:rPr>
              <a:t>Fig. 4.35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60589950"/>
              </p:ext>
            </p:extLst>
          </p:nvPr>
        </p:nvGraphicFramePr>
        <p:xfrm>
          <a:off x="381000" y="2293716"/>
          <a:ext cx="6172200" cy="51098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58" name="SPW 11.0 Graph" r:id="rId4" imgW="4952520" imgH="4101120" progId="SigmaPlotGraphicObject.10">
                  <p:embed/>
                </p:oleObj>
              </mc:Choice>
              <mc:Fallback>
                <p:oleObj name="SPW 11.0 Graph" r:id="rId4" imgW="4952520" imgH="4101120" progId="SigmaPlotGraphicObject.10">
                  <p:embed/>
                  <p:pic>
                    <p:nvPicPr>
                      <p:cNvPr id="0" name="Picture 1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000" y="2293716"/>
                        <a:ext cx="6172200" cy="5109870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679406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>
              <a:xfrm>
                <a:off x="342900" y="304800"/>
                <a:ext cx="6172200" cy="1828800"/>
              </a:xfrm>
            </p:spPr>
            <p:txBody>
              <a:bodyPr numCol="1">
                <a:noAutofit/>
              </a:bodyPr>
              <a:lstStyle/>
              <a:p>
                <a:pPr algn="just"/>
                <a:r>
                  <a:rPr lang="en-US" sz="2200" b="0" dirty="0" smtClean="0">
                    <a:solidFill>
                      <a:schemeClr val="bg2">
                        <a:lumMod val="10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Waveforms of differential output voltage and circulating current in a circulating current-conducting dual converter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200" b="0" i="1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/>
                            <a:cs typeface="Arial" pitchFamily="34" charset="0"/>
                          </a:rPr>
                        </m:ctrlPr>
                      </m:sSubPr>
                      <m:e>
                        <m:r>
                          <a:rPr lang="en-US" sz="2200" b="0" i="1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/>
                            <a:ea typeface="Cambria Math"/>
                            <a:cs typeface="Arial" pitchFamily="34" charset="0"/>
                          </a:rPr>
                          <m:t>𝛼</m:t>
                        </m:r>
                      </m:e>
                      <m:sub>
                        <m:r>
                          <a:rPr lang="en-US" sz="2200" b="0" i="1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/>
                            <a:cs typeface="Arial" pitchFamily="34" charset="0"/>
                          </a:rPr>
                          <m:t>𝑓</m:t>
                        </m:r>
                        <m:r>
                          <a:rPr lang="en-US" sz="2200" b="0" i="1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/>
                            <a:cs typeface="Arial" pitchFamily="34" charset="0"/>
                          </a:rPr>
                          <m:t>1</m:t>
                        </m:r>
                      </m:sub>
                    </m:sSub>
                    <m:r>
                      <a:rPr lang="en-US" sz="2200" b="0" i="1" smtClean="0">
                        <a:solidFill>
                          <a:schemeClr val="bg2">
                            <a:lumMod val="10000"/>
                          </a:schemeClr>
                        </a:solidFill>
                        <a:latin typeface="Cambria Math"/>
                        <a:cs typeface="Arial" pitchFamily="34" charset="0"/>
                      </a:rPr>
                      <m:t>+</m:t>
                    </m:r>
                    <m:sSub>
                      <m:sSubPr>
                        <m:ctrlPr>
                          <a:rPr lang="en-US" sz="2200" b="0" i="1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/>
                            <a:cs typeface="Arial" pitchFamily="34" charset="0"/>
                          </a:rPr>
                        </m:ctrlPr>
                      </m:sSubPr>
                      <m:e>
                        <m:r>
                          <a:rPr lang="en-US" sz="2200" b="0" i="1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/>
                            <a:ea typeface="Cambria Math"/>
                            <a:cs typeface="Arial" pitchFamily="34" charset="0"/>
                          </a:rPr>
                          <m:t>𝛼</m:t>
                        </m:r>
                      </m:e>
                      <m:sub>
                        <m:r>
                          <a:rPr lang="en-US" sz="2200" b="0" i="1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/>
                            <a:cs typeface="Arial" pitchFamily="34" charset="0"/>
                          </a:rPr>
                          <m:t>𝑓</m:t>
                        </m:r>
                        <m:r>
                          <a:rPr lang="en-US" sz="2200" b="0" i="1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/>
                            <a:cs typeface="Arial" pitchFamily="34" charset="0"/>
                          </a:rPr>
                          <m:t>2</m:t>
                        </m:r>
                      </m:sub>
                    </m:sSub>
                    <m:r>
                      <a:rPr lang="en-US" sz="2200" b="0" i="1">
                        <a:solidFill>
                          <a:schemeClr val="bg2">
                            <a:lumMod val="10000"/>
                          </a:schemeClr>
                        </a:solidFill>
                        <a:latin typeface="Cambria Math"/>
                        <a:cs typeface="Arial" pitchFamily="34" charset="0"/>
                      </a:rPr>
                      <m:t>=</m:t>
                    </m:r>
                    <m:sSup>
                      <m:sSupPr>
                        <m:ctrlPr>
                          <a:rPr lang="en-US" sz="2200" b="0" i="1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/>
                            <a:cs typeface="Arial" pitchFamily="34" charset="0"/>
                          </a:rPr>
                        </m:ctrlPr>
                      </m:sSupPr>
                      <m:e>
                        <m:r>
                          <a:rPr lang="en-US" sz="2200" b="0" i="1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/>
                            <a:cs typeface="Arial" pitchFamily="34" charset="0"/>
                          </a:rPr>
                          <m:t>179</m:t>
                        </m:r>
                      </m:e>
                      <m:sup>
                        <m:r>
                          <a:rPr lang="en-US" sz="2200" b="0" i="1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/>
                            <a:cs typeface="Arial" pitchFamily="34" charset="0"/>
                          </a:rPr>
                          <m:t>𝑜</m:t>
                        </m:r>
                      </m:sup>
                    </m:sSup>
                  </m:oMath>
                </a14:m>
                <a:r>
                  <a:rPr lang="en-US" sz="2200" b="0" dirty="0" smtClean="0">
                    <a:solidFill>
                      <a:schemeClr val="bg2">
                        <a:lumMod val="10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)</a:t>
                </a:r>
                <a:endParaRPr lang="en-US" sz="2200" b="0" dirty="0">
                  <a:solidFill>
                    <a:schemeClr val="bg2">
                      <a:lumMod val="10000"/>
                    </a:schemeClr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342900" y="304800"/>
                <a:ext cx="6172200" cy="1828800"/>
              </a:xfrm>
              <a:blipFill rotWithShape="1">
                <a:blip r:embed="rId3" cstate="print"/>
                <a:stretch>
                  <a:fillRect l="-1678" r="-276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4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37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895599" y="7994043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 pitchFamily="34" charset="0"/>
                <a:cs typeface="Arial" pitchFamily="34" charset="0"/>
              </a:rPr>
              <a:t>Fig. 4.36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32112163"/>
              </p:ext>
            </p:extLst>
          </p:nvPr>
        </p:nvGraphicFramePr>
        <p:xfrm>
          <a:off x="371205" y="2286000"/>
          <a:ext cx="6181995" cy="51311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680" name="SPW 11.0 Graph" r:id="rId4" imgW="4940280" imgH="4101120" progId="SigmaPlotGraphicObject.10">
                  <p:embed/>
                </p:oleObj>
              </mc:Choice>
              <mc:Fallback>
                <p:oleObj name="SPW 11.0 Graph" r:id="rId4" imgW="4940280" imgH="4101120" progId="SigmaPlotGraphicObject.10">
                  <p:embed/>
                  <p:pic>
                    <p:nvPicPr>
                      <p:cNvPr id="0" name="Picture 1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1205" y="2286000"/>
                        <a:ext cx="6181995" cy="5131136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654494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04800"/>
            <a:ext cx="6172200" cy="1295400"/>
          </a:xfrm>
        </p:spPr>
        <p:txBody>
          <a:bodyPr numCol="1">
            <a:noAutofit/>
          </a:bodyPr>
          <a:lstStyle/>
          <a:p>
            <a:pPr algn="just"/>
            <a:r>
              <a:rPr lang="en-US" sz="2200" b="0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Six-pulse circulating current-conducting dual converter supplied from a single ac source</a:t>
            </a:r>
            <a:endParaRPr lang="en-US" sz="2200" b="0" dirty="0">
              <a:solidFill>
                <a:schemeClr val="bg2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4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38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898708" y="7620000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 pitchFamily="34" charset="0"/>
                <a:cs typeface="Arial" pitchFamily="34" charset="0"/>
              </a:rPr>
              <a:t>Fig. 4.37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43958" y="1981200"/>
            <a:ext cx="8662071" cy="49491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1095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04800"/>
            <a:ext cx="6172200" cy="1295400"/>
          </a:xfrm>
        </p:spPr>
        <p:txBody>
          <a:bodyPr numCol="1">
            <a:noAutofit/>
          </a:bodyPr>
          <a:lstStyle/>
          <a:p>
            <a:pPr algn="just"/>
            <a:r>
              <a:rPr lang="en-US" sz="2200" b="0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Single-phase PWM rectifier with an LC input filter</a:t>
            </a:r>
            <a:endParaRPr lang="en-US" sz="2200" b="0" dirty="0">
              <a:solidFill>
                <a:schemeClr val="bg2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4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39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895598" y="7843427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 pitchFamily="34" charset="0"/>
                <a:cs typeface="Arial" pitchFamily="34" charset="0"/>
              </a:rPr>
              <a:t>Fig. 4.38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800" y="1066800"/>
            <a:ext cx="6243637" cy="6243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87718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776816"/>
          </a:xfrm>
        </p:spPr>
        <p:txBody>
          <a:bodyPr>
            <a:normAutofit fontScale="90000"/>
          </a:bodyPr>
          <a:lstStyle/>
          <a:p>
            <a:pPr algn="l"/>
            <a:r>
              <a:rPr lang="en-US" sz="2400" b="0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Waveforms of output voltage and current in a three-pulse diode rectifier (R load)</a:t>
            </a:r>
            <a:endParaRPr lang="en-US" sz="2400" b="0" dirty="0">
              <a:solidFill>
                <a:schemeClr val="bg2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4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048000" y="7620000"/>
            <a:ext cx="8691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 pitchFamily="34" charset="0"/>
                <a:cs typeface="Arial" pitchFamily="34" charset="0"/>
              </a:rPr>
              <a:t>Fig. 4.3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900" y="2133600"/>
            <a:ext cx="6172200" cy="5105400"/>
          </a:xfrm>
        </p:spPr>
        <p:txBody>
          <a:bodyPr/>
          <a:lstStyle/>
          <a:p>
            <a:endParaRPr lang="en-US" dirty="0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76797159"/>
              </p:ext>
            </p:extLst>
          </p:nvPr>
        </p:nvGraphicFramePr>
        <p:xfrm>
          <a:off x="286459" y="2018557"/>
          <a:ext cx="6342941" cy="480745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97" name="SPW 11.0 Graph" r:id="rId3" imgW="5410800" imgH="4101120" progId="SigmaPlotGraphicObject.10">
                  <p:embed/>
                </p:oleObj>
              </mc:Choice>
              <mc:Fallback>
                <p:oleObj name="SPW 11.0 Graph" r:id="rId3" imgW="5410800" imgH="4101120" progId="SigmaPlotGraphicObject.10">
                  <p:embed/>
                  <p:pic>
                    <p:nvPicPr>
                      <p:cNvPr id="0" name="Picture 18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6459" y="2018557"/>
                        <a:ext cx="6342941" cy="4807458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359029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04800"/>
            <a:ext cx="6172200" cy="1295400"/>
          </a:xfrm>
        </p:spPr>
        <p:txBody>
          <a:bodyPr numCol="1">
            <a:noAutofit/>
          </a:bodyPr>
          <a:lstStyle/>
          <a:p>
            <a:pPr algn="just"/>
            <a:r>
              <a:rPr lang="en-US" sz="2200" b="0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Switching pattern of a hypothetical four-state PWM converter</a:t>
            </a:r>
            <a:endParaRPr lang="en-US" sz="2200" b="0" dirty="0">
              <a:solidFill>
                <a:schemeClr val="bg2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4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40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895599" y="6934200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 pitchFamily="34" charset="0"/>
                <a:cs typeface="Arial" pitchFamily="34" charset="0"/>
              </a:rPr>
              <a:t>Fig. 4.39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08150" y="2362200"/>
            <a:ext cx="10285413" cy="3086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83192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04800"/>
            <a:ext cx="6172200" cy="1295400"/>
          </a:xfrm>
        </p:spPr>
        <p:txBody>
          <a:bodyPr numCol="1">
            <a:noAutofit/>
          </a:bodyPr>
          <a:lstStyle/>
          <a:p>
            <a:r>
              <a:rPr lang="en-US" sz="2200" b="0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Stator of a three-phase electric ac machine</a:t>
            </a:r>
            <a:endParaRPr lang="en-US" sz="2200" b="0" dirty="0">
              <a:solidFill>
                <a:schemeClr val="bg2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4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41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895600" y="7671498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 pitchFamily="34" charset="0"/>
                <a:cs typeface="Arial" pitchFamily="34" charset="0"/>
              </a:rPr>
              <a:t>Fig. 4.40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810" y="1447800"/>
            <a:ext cx="5824538" cy="5824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29640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04800"/>
            <a:ext cx="6172200" cy="1295400"/>
          </a:xfrm>
        </p:spPr>
        <p:txBody>
          <a:bodyPr numCol="1">
            <a:noAutofit/>
          </a:bodyPr>
          <a:lstStyle/>
          <a:p>
            <a:pPr algn="just"/>
            <a:r>
              <a:rPr lang="en-US" sz="2200" b="0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Generation of a space vector of the stator MMFs in a three-phase electric ac machine: (a) </a:t>
            </a:r>
            <a:r>
              <a:rPr lang="en-US" sz="2200" b="0" dirty="0" err="1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phasor</a:t>
            </a:r>
            <a:r>
              <a:rPr lang="en-US" sz="2200" b="0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 diagram of stator currents, (b) vectors of MMFs </a:t>
            </a:r>
            <a:endParaRPr lang="en-US" sz="2200" b="0" dirty="0">
              <a:solidFill>
                <a:schemeClr val="bg2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4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42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895599" y="7620000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 pitchFamily="34" charset="0"/>
                <a:cs typeface="Arial" pitchFamily="34" charset="0"/>
              </a:rPr>
              <a:t>Fig. 4.41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3594" y="2057400"/>
            <a:ext cx="7476393" cy="4984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08531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6172200" cy="1295400"/>
          </a:xfrm>
        </p:spPr>
        <p:txBody>
          <a:bodyPr numCol="1">
            <a:noAutofit/>
          </a:bodyPr>
          <a:lstStyle/>
          <a:p>
            <a:pPr algn="just"/>
            <a:r>
              <a:rPr lang="en-US" sz="2200" b="0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Space vector of stator MMFs and its components</a:t>
            </a:r>
            <a:endParaRPr lang="en-US" sz="2200" b="0" dirty="0">
              <a:solidFill>
                <a:schemeClr val="bg2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4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43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895598" y="7998528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 pitchFamily="34" charset="0"/>
                <a:cs typeface="Arial" pitchFamily="34" charset="0"/>
              </a:rPr>
              <a:t>Fig. </a:t>
            </a:r>
            <a:r>
              <a:rPr lang="en-US" sz="1600" smtClean="0">
                <a:latin typeface="Arial" pitchFamily="34" charset="0"/>
                <a:cs typeface="Arial" pitchFamily="34" charset="0"/>
              </a:rPr>
              <a:t>4.42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7652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375" y="1676400"/>
            <a:ext cx="6169025" cy="61690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06423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>
              <a:xfrm>
                <a:off x="342900" y="304800"/>
                <a:ext cx="6172200" cy="1295400"/>
              </a:xfrm>
            </p:spPr>
            <p:txBody>
              <a:bodyPr numCol="1">
                <a:noAutofit/>
              </a:bodyPr>
              <a:lstStyle/>
              <a:p>
                <a:pPr algn="just"/>
                <a:r>
                  <a:rPr lang="en-US" sz="2200" b="0" dirty="0" smtClean="0">
                    <a:solidFill>
                      <a:schemeClr val="bg2">
                        <a:lumMod val="10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Synthesis of a rotating space vector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200" b="0" i="1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/>
                            <a:cs typeface="Arial" pitchFamily="34" charset="0"/>
                          </a:rPr>
                        </m:ctrlPr>
                      </m:sSupPr>
                      <m:e>
                        <m:acc>
                          <m:accPr>
                            <m:chr m:val="⃗"/>
                            <m:ctrlPr>
                              <a:rPr lang="en-US" sz="2200" b="0" i="1" smtClean="0">
                                <a:solidFill>
                                  <a:schemeClr val="bg2">
                                    <a:lumMod val="10000"/>
                                  </a:schemeClr>
                                </a:solidFill>
                                <a:latin typeface="Cambria Math"/>
                                <a:cs typeface="Arial" pitchFamily="34" charset="0"/>
                              </a:rPr>
                            </m:ctrlPr>
                          </m:accPr>
                          <m:e>
                            <m:r>
                              <a:rPr lang="en-US" sz="2200" b="0" i="1" smtClean="0">
                                <a:solidFill>
                                  <a:schemeClr val="bg2">
                                    <a:lumMod val="10000"/>
                                  </a:schemeClr>
                                </a:solidFill>
                                <a:latin typeface="Cambria Math"/>
                                <a:cs typeface="Arial" pitchFamily="34" charset="0"/>
                              </a:rPr>
                              <m:t> </m:t>
                            </m:r>
                            <m:r>
                              <a:rPr lang="en-US" sz="2200" b="0" i="1" smtClean="0">
                                <a:solidFill>
                                  <a:schemeClr val="bg2">
                                    <a:lumMod val="10000"/>
                                  </a:schemeClr>
                                </a:solidFill>
                                <a:latin typeface="Cambria Math"/>
                                <a:cs typeface="Arial" pitchFamily="34" charset="0"/>
                              </a:rPr>
                              <m:t>𝑖</m:t>
                            </m:r>
                          </m:e>
                        </m:acc>
                      </m:e>
                      <m:sup>
                        <m:r>
                          <a:rPr lang="en-US" sz="2200" b="0" i="1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/>
                            <a:cs typeface="Arial" pitchFamily="34" charset="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sz="2200" b="0" dirty="0" smtClean="0">
                    <a:solidFill>
                      <a:schemeClr val="bg2">
                        <a:lumMod val="10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 from stationary vectors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200" b="0" i="1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/>
                            <a:cs typeface="Arial" pitchFamily="34" charset="0"/>
                          </a:rPr>
                        </m:ctrlPr>
                      </m:sSubPr>
                      <m:e>
                        <m:acc>
                          <m:accPr>
                            <m:chr m:val="⃗"/>
                            <m:ctrlPr>
                              <a:rPr lang="en-US" sz="2200" b="0" i="1" smtClean="0">
                                <a:solidFill>
                                  <a:schemeClr val="bg2">
                                    <a:lumMod val="10000"/>
                                  </a:schemeClr>
                                </a:solidFill>
                                <a:latin typeface="Cambria Math"/>
                                <a:cs typeface="Arial" pitchFamily="34" charset="0"/>
                              </a:rPr>
                            </m:ctrlPr>
                          </m:accPr>
                          <m:e>
                            <m:r>
                              <a:rPr lang="en-US" sz="2200" b="0" i="1" smtClean="0">
                                <a:solidFill>
                                  <a:schemeClr val="bg2">
                                    <a:lumMod val="10000"/>
                                  </a:schemeClr>
                                </a:solidFill>
                                <a:latin typeface="Cambria Math"/>
                                <a:cs typeface="Arial" pitchFamily="34" charset="0"/>
                              </a:rPr>
                              <m:t>𝐼</m:t>
                            </m:r>
                          </m:e>
                        </m:acc>
                      </m:e>
                      <m:sub>
                        <m:r>
                          <a:rPr lang="en-US" sz="2200" b="0" i="1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/>
                            <a:cs typeface="Arial" pitchFamily="34" charset="0"/>
                          </a:rPr>
                          <m:t>𝑋</m:t>
                        </m:r>
                      </m:sub>
                    </m:sSub>
                  </m:oMath>
                </a14:m>
                <a:r>
                  <a:rPr lang="en-US" sz="2200" b="0" dirty="0" smtClean="0">
                    <a:solidFill>
                      <a:schemeClr val="bg2">
                        <a:lumMod val="10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 and</a:t>
                </a:r>
                <a:r>
                  <a:rPr lang="en-US" sz="2200" b="0" dirty="0">
                    <a:solidFill>
                      <a:schemeClr val="bg2">
                        <a:lumMod val="10000"/>
                      </a:schemeClr>
                    </a:solidFill>
                    <a:cs typeface="Arial" pitchFamily="34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200" b="0" i="1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/>
                            <a:cs typeface="Arial" pitchFamily="34" charset="0"/>
                          </a:rPr>
                        </m:ctrlPr>
                      </m:sSubPr>
                      <m:e>
                        <m:acc>
                          <m:accPr>
                            <m:chr m:val="⃗"/>
                            <m:ctrlPr>
                              <a:rPr lang="en-US" sz="2200" b="0" i="1">
                                <a:solidFill>
                                  <a:schemeClr val="bg2">
                                    <a:lumMod val="10000"/>
                                  </a:schemeClr>
                                </a:solidFill>
                                <a:latin typeface="Cambria Math"/>
                                <a:cs typeface="Arial" pitchFamily="34" charset="0"/>
                              </a:rPr>
                            </m:ctrlPr>
                          </m:accPr>
                          <m:e>
                            <m:r>
                              <a:rPr lang="en-US" sz="2200" b="0" i="1">
                                <a:solidFill>
                                  <a:schemeClr val="bg2">
                                    <a:lumMod val="10000"/>
                                  </a:schemeClr>
                                </a:solidFill>
                                <a:latin typeface="Cambria Math"/>
                                <a:cs typeface="Arial" pitchFamily="34" charset="0"/>
                              </a:rPr>
                              <m:t>𝐼</m:t>
                            </m:r>
                          </m:e>
                        </m:acc>
                      </m:e>
                      <m:sub>
                        <m:r>
                          <a:rPr lang="en-US" sz="2200" b="0" i="1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/>
                            <a:cs typeface="Arial" pitchFamily="34" charset="0"/>
                          </a:rPr>
                          <m:t>𝑌</m:t>
                        </m:r>
                      </m:sub>
                    </m:sSub>
                  </m:oMath>
                </a14:m>
                <a:endParaRPr lang="en-US" sz="2200" b="0" dirty="0">
                  <a:solidFill>
                    <a:schemeClr val="bg2">
                      <a:lumMod val="10000"/>
                    </a:schemeClr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342900" y="304800"/>
                <a:ext cx="6172200" cy="1295400"/>
              </a:xfrm>
              <a:blipFill rotWithShape="1">
                <a:blip r:embed="rId2" cstate="print"/>
                <a:stretch>
                  <a:fillRect l="-1777" r="-286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4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44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895599" y="8167805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 pitchFamily="34" charset="0"/>
                <a:cs typeface="Arial" pitchFamily="34" charset="0"/>
              </a:rPr>
              <a:t>Fig. 4.43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2533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299" y="1634510"/>
            <a:ext cx="6562843" cy="65628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43740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228600"/>
            <a:ext cx="6172200" cy="1066800"/>
          </a:xfrm>
        </p:spPr>
        <p:txBody>
          <a:bodyPr numCol="1">
            <a:noAutofit/>
          </a:bodyPr>
          <a:lstStyle/>
          <a:p>
            <a:pPr algn="just"/>
            <a:r>
              <a:rPr lang="en-US" sz="2200" b="0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Voltage space vector in the stationary and rotating reference frames</a:t>
            </a:r>
            <a:endParaRPr lang="en-US" sz="2200" b="0" dirty="0">
              <a:solidFill>
                <a:schemeClr val="bg2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4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45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895598" y="8332597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 pitchFamily="34" charset="0"/>
                <a:cs typeface="Arial" pitchFamily="34" charset="0"/>
              </a:rPr>
              <a:t>Fig. 4.44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15" y="1295400"/>
            <a:ext cx="6786563" cy="6786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9105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228600"/>
            <a:ext cx="6172200" cy="1066800"/>
          </a:xfrm>
        </p:spPr>
        <p:txBody>
          <a:bodyPr numCol="1">
            <a:noAutofit/>
          </a:bodyPr>
          <a:lstStyle/>
          <a:p>
            <a:r>
              <a:rPr lang="en-US" sz="2200" b="0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Current-type PWM rectifier</a:t>
            </a:r>
            <a:endParaRPr lang="en-US" sz="2200" b="0" dirty="0">
              <a:solidFill>
                <a:schemeClr val="bg2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4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46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895598" y="7176157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 pitchFamily="34" charset="0"/>
                <a:cs typeface="Arial" pitchFamily="34" charset="0"/>
              </a:rPr>
              <a:t>Fig. 4.45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392" y="1752600"/>
            <a:ext cx="6553200" cy="46805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80124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228600"/>
            <a:ext cx="6172200" cy="1066800"/>
          </a:xfrm>
        </p:spPr>
        <p:txBody>
          <a:bodyPr numCol="1">
            <a:noAutofit/>
          </a:bodyPr>
          <a:lstStyle/>
          <a:p>
            <a:pPr algn="just"/>
            <a:r>
              <a:rPr lang="en-US" sz="2200" b="0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Reference current vector in the vector space of input currents of a current-type PWM rectifier</a:t>
            </a:r>
            <a:endParaRPr lang="en-US" sz="2200" b="0" dirty="0">
              <a:solidFill>
                <a:schemeClr val="bg2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4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47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929943" y="8034754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 pitchFamily="34" charset="0"/>
                <a:cs typeface="Arial" pitchFamily="34" charset="0"/>
              </a:rPr>
              <a:t>Fig. 4.46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706" y="1447800"/>
            <a:ext cx="6421437" cy="6421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74738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228600"/>
            <a:ext cx="6172200" cy="1066800"/>
          </a:xfrm>
        </p:spPr>
        <p:txBody>
          <a:bodyPr numCol="1">
            <a:noAutofit/>
          </a:bodyPr>
          <a:lstStyle/>
          <a:p>
            <a:pPr algn="just"/>
            <a:r>
              <a:rPr lang="en-US" sz="2200" b="0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Example waveforms of switching variables in one switching cycle of a current-type PWM rectifier</a:t>
            </a:r>
            <a:endParaRPr lang="en-US" sz="2200" b="0" dirty="0">
              <a:solidFill>
                <a:schemeClr val="bg2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4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48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929943" y="7467600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 pitchFamily="34" charset="0"/>
                <a:cs typeface="Arial" pitchFamily="34" charset="0"/>
              </a:rPr>
              <a:t>Fig. 4.47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16532205"/>
              </p:ext>
            </p:extLst>
          </p:nvPr>
        </p:nvGraphicFramePr>
        <p:xfrm>
          <a:off x="303632" y="1981200"/>
          <a:ext cx="6235581" cy="491897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771" name="SPW 11.0 Graph" r:id="rId3" imgW="5412600" imgH="4270320" progId="SigmaPlotGraphicObject.10">
                  <p:embed/>
                </p:oleObj>
              </mc:Choice>
              <mc:Fallback>
                <p:oleObj name="SPW 11.0 Graph" r:id="rId3" imgW="5412600" imgH="4270320" progId="SigmaPlotGraphicObject.10">
                  <p:embed/>
                  <p:pic>
                    <p:nvPicPr>
                      <p:cNvPr id="0" name="Picture 8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3632" y="1981200"/>
                        <a:ext cx="6235581" cy="4918978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190007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228600"/>
            <a:ext cx="6172200" cy="1066800"/>
          </a:xfrm>
        </p:spPr>
        <p:txBody>
          <a:bodyPr numCol="1">
            <a:noAutofit/>
          </a:bodyPr>
          <a:lstStyle/>
          <a:p>
            <a:pPr algn="just"/>
            <a:r>
              <a:rPr lang="en-US" sz="2200" b="0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Control scheme of a current-type PWM rectifier</a:t>
            </a:r>
            <a:endParaRPr lang="en-US" sz="2200" b="0" dirty="0">
              <a:solidFill>
                <a:schemeClr val="bg2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4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49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929942" y="7391400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 pitchFamily="34" charset="0"/>
                <a:cs typeface="Arial" pitchFamily="34" charset="0"/>
              </a:rPr>
              <a:t>Fig. 4.48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078" y="1828800"/>
            <a:ext cx="6548941" cy="46775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76761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609600"/>
            <a:ext cx="6172200" cy="533400"/>
          </a:xfrm>
        </p:spPr>
        <p:txBody>
          <a:bodyPr>
            <a:normAutofit fontScale="90000"/>
          </a:bodyPr>
          <a:lstStyle/>
          <a:p>
            <a:pPr algn="l"/>
            <a:r>
              <a:rPr lang="en-US" sz="2400" b="0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Waveform of input current in a three-pulse diode rectifier (R load)</a:t>
            </a:r>
            <a:endParaRPr lang="en-US" sz="2400" b="0" dirty="0">
              <a:solidFill>
                <a:schemeClr val="bg2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4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048000" y="7620000"/>
            <a:ext cx="8691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 pitchFamily="34" charset="0"/>
                <a:cs typeface="Arial" pitchFamily="34" charset="0"/>
              </a:rPr>
              <a:t>Fig. 4.4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Content Placeholder 6" descr="Wil4-4newes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6474" y="1905000"/>
            <a:ext cx="6172200" cy="4876984"/>
          </a:xfrm>
        </p:spPr>
      </p:pic>
    </p:spTree>
    <p:extLst>
      <p:ext uri="{BB962C8B-B14F-4D97-AF65-F5344CB8AC3E}">
        <p14:creationId xmlns:p14="http://schemas.microsoft.com/office/powerpoint/2010/main" val="3354402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228600"/>
            <a:ext cx="6172200" cy="914400"/>
          </a:xfrm>
        </p:spPr>
        <p:txBody>
          <a:bodyPr numCol="1">
            <a:noAutofit/>
          </a:bodyPr>
          <a:lstStyle/>
          <a:p>
            <a:pPr algn="just"/>
            <a:r>
              <a:rPr lang="en-US" sz="2200" b="0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Waveforms of output voltage and current in a current-type PWM rectifier: (a) </a:t>
            </a:r>
            <a:r>
              <a:rPr lang="en-US" sz="2200" b="0" i="1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m </a:t>
            </a:r>
            <a:r>
              <a:rPr lang="en-US" sz="2200" b="0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= 0.75, (b) </a:t>
            </a:r>
            <a:r>
              <a:rPr lang="en-US" sz="2200" b="0" i="1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m</a:t>
            </a:r>
            <a:r>
              <a:rPr lang="en-US" sz="2200" b="0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 = 0.35 (</a:t>
            </a:r>
            <a:r>
              <a:rPr lang="en-US" sz="2200" b="0" dirty="0" err="1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fsw</a:t>
            </a:r>
            <a:r>
              <a:rPr lang="en-US" sz="2200" b="0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/</a:t>
            </a:r>
            <a:r>
              <a:rPr lang="en-US" sz="2200" b="0" dirty="0" err="1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fo</a:t>
            </a:r>
            <a:r>
              <a:rPr lang="en-US" sz="2200" b="0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 = 24, RLE load)</a:t>
            </a:r>
            <a:endParaRPr lang="en-US" sz="2200" b="0" dirty="0">
              <a:solidFill>
                <a:schemeClr val="bg2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4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50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929942" y="8373308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 pitchFamily="34" charset="0"/>
                <a:cs typeface="Arial" pitchFamily="34" charset="0"/>
              </a:rPr>
              <a:t>Fig. 4.49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84666497"/>
              </p:ext>
            </p:extLst>
          </p:nvPr>
        </p:nvGraphicFramePr>
        <p:xfrm>
          <a:off x="1566978" y="1295400"/>
          <a:ext cx="3708887" cy="692084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838" name="SPW 11.0 Graph" r:id="rId3" imgW="4881240" imgH="9108360" progId="SigmaPlotGraphicObject.10">
                  <p:embed/>
                </p:oleObj>
              </mc:Choice>
              <mc:Fallback>
                <p:oleObj name="SPW 11.0 Graph" r:id="rId3" imgW="4881240" imgH="9108360" progId="SigmaPlotGraphicObject.10">
                  <p:embed/>
                  <p:pic>
                    <p:nvPicPr>
                      <p:cNvPr id="0" name="Picture 7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66978" y="1295400"/>
                        <a:ext cx="3708887" cy="692084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707661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0"/>
            <a:ext cx="6172200" cy="1600200"/>
          </a:xfrm>
        </p:spPr>
        <p:txBody>
          <a:bodyPr numCol="1">
            <a:noAutofit/>
          </a:bodyPr>
          <a:lstStyle/>
          <a:p>
            <a:pPr algn="just"/>
            <a:r>
              <a:rPr lang="en-US" sz="2200" b="0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Waveforms of the input current and its fundamental in a current-type PWM rectifier: (a) </a:t>
            </a:r>
            <a:r>
              <a:rPr lang="en-US" sz="2200" b="0" i="1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m </a:t>
            </a:r>
            <a:r>
              <a:rPr lang="en-US" sz="2200" b="0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= 0.75, (b) </a:t>
            </a:r>
            <a:r>
              <a:rPr lang="en-US" sz="2200" b="0" i="1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m</a:t>
            </a:r>
            <a:r>
              <a:rPr lang="en-US" sz="2200" b="0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 = 0.35 (</a:t>
            </a:r>
            <a:r>
              <a:rPr lang="en-US" sz="2200" b="0" dirty="0" err="1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fsw</a:t>
            </a:r>
            <a:r>
              <a:rPr lang="en-US" sz="2200" b="0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/</a:t>
            </a:r>
            <a:r>
              <a:rPr lang="en-US" sz="2200" b="0" dirty="0" err="1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fo</a:t>
            </a:r>
            <a:r>
              <a:rPr lang="en-US" sz="2200" b="0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 = 24, RLE load)</a:t>
            </a:r>
            <a:endParaRPr lang="en-US" sz="2200" b="0" dirty="0">
              <a:solidFill>
                <a:schemeClr val="bg2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4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51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929942" y="8373308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 pitchFamily="34" charset="0"/>
                <a:cs typeface="Arial" pitchFamily="34" charset="0"/>
              </a:rPr>
              <a:t>Fig. 4.50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Picture 7" descr="Wil4-50newes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20255" y="1447800"/>
            <a:ext cx="4402333" cy="67731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7340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609600"/>
            <a:ext cx="6172200" cy="533400"/>
          </a:xfrm>
        </p:spPr>
        <p:txBody>
          <a:bodyPr numCol="1">
            <a:noAutofit/>
          </a:bodyPr>
          <a:lstStyle/>
          <a:p>
            <a:pPr algn="just"/>
            <a:r>
              <a:rPr lang="en-US" sz="2200" b="0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Waveforms of (a) output voltage and current, (b) input current and its fundamental, in a current-type PWM rectifier: in the inverter</a:t>
            </a:r>
            <a:endParaRPr lang="en-US" sz="2200" b="0" dirty="0">
              <a:solidFill>
                <a:schemeClr val="bg2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4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52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929942" y="8373308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 pitchFamily="34" charset="0"/>
                <a:cs typeface="Arial" pitchFamily="34" charset="0"/>
              </a:rPr>
              <a:t>Fig. 4.51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79020119"/>
              </p:ext>
            </p:extLst>
          </p:nvPr>
        </p:nvGraphicFramePr>
        <p:xfrm>
          <a:off x="1466693" y="1611932"/>
          <a:ext cx="3909457" cy="67613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882" name="SPW 11.0 Graph" r:id="rId3" imgW="4876560" imgH="8434080" progId="SigmaPlotGraphicObject.10">
                  <p:embed/>
                </p:oleObj>
              </mc:Choice>
              <mc:Fallback>
                <p:oleObj name="SPW 11.0 Graph" r:id="rId3" imgW="4876560" imgH="8434080" progId="SigmaPlotGraphicObject.10">
                  <p:embed/>
                  <p:pic>
                    <p:nvPicPr>
                      <p:cNvPr id="0" name="Picture 7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66693" y="1611932"/>
                        <a:ext cx="3909457" cy="676137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658552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685800"/>
            <a:ext cx="6172200" cy="457200"/>
          </a:xfrm>
        </p:spPr>
        <p:txBody>
          <a:bodyPr numCol="1">
            <a:noAutofit/>
          </a:bodyPr>
          <a:lstStyle/>
          <a:p>
            <a:pPr algn="just"/>
            <a:r>
              <a:rPr lang="en-US" sz="2200" b="0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Harmonic spectra of input current in a current-type PWM rectifier: (a) </a:t>
            </a:r>
            <a:r>
              <a:rPr lang="en-US" sz="2200" b="0" dirty="0" err="1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fsw</a:t>
            </a:r>
            <a:r>
              <a:rPr lang="en-US" sz="2200" b="0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/</a:t>
            </a:r>
            <a:r>
              <a:rPr lang="en-US" sz="2200" b="0" dirty="0" err="1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fo</a:t>
            </a:r>
            <a:r>
              <a:rPr lang="en-US" sz="2200" b="0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 = 24, (b) </a:t>
            </a:r>
            <a:r>
              <a:rPr lang="en-US" sz="2200" b="0" dirty="0" err="1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fsw</a:t>
            </a:r>
            <a:r>
              <a:rPr lang="en-US" sz="2200" b="0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/</a:t>
            </a:r>
            <a:r>
              <a:rPr lang="en-US" sz="2200" b="0" dirty="0" err="1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fo</a:t>
            </a:r>
            <a:r>
              <a:rPr lang="en-US" sz="2200" b="0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 = 48</a:t>
            </a:r>
            <a:endParaRPr lang="en-US" sz="2200" b="0" dirty="0">
              <a:solidFill>
                <a:schemeClr val="bg2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4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53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929942" y="8373308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 pitchFamily="34" charset="0"/>
                <a:cs typeface="Arial" pitchFamily="34" charset="0"/>
              </a:rPr>
              <a:t>Fig. 4.52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54897481"/>
              </p:ext>
            </p:extLst>
          </p:nvPr>
        </p:nvGraphicFramePr>
        <p:xfrm>
          <a:off x="1306402" y="1371600"/>
          <a:ext cx="4113843" cy="685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904" name="SPW 11.0 Graph" r:id="rId3" imgW="5459400" imgH="9100800" progId="SigmaPlotGraphicObject.10">
                  <p:embed/>
                </p:oleObj>
              </mc:Choice>
              <mc:Fallback>
                <p:oleObj name="SPW 11.0 Graph" r:id="rId3" imgW="5459400" imgH="9100800" progId="SigmaPlotGraphicObject.10">
                  <p:embed/>
                  <p:pic>
                    <p:nvPicPr>
                      <p:cNvPr id="0" name="Picture 7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06402" y="1371600"/>
                        <a:ext cx="4113843" cy="6858000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690623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838200"/>
            <a:ext cx="6172200" cy="304800"/>
          </a:xfrm>
        </p:spPr>
        <p:txBody>
          <a:bodyPr numCol="1">
            <a:noAutofit/>
          </a:bodyPr>
          <a:lstStyle/>
          <a:p>
            <a:r>
              <a:rPr lang="en-US" sz="2200" b="0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Voltage-type PWM rectifier</a:t>
            </a:r>
            <a:endParaRPr lang="en-US" sz="2200" b="0" dirty="0">
              <a:solidFill>
                <a:schemeClr val="bg2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4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54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929942" y="7450723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 pitchFamily="34" charset="0"/>
                <a:cs typeface="Arial" pitchFamily="34" charset="0"/>
              </a:rPr>
              <a:t>Fig. 4.53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91" y="2057400"/>
            <a:ext cx="6719061" cy="4799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70214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609600"/>
            <a:ext cx="6172200" cy="533400"/>
          </a:xfrm>
        </p:spPr>
        <p:txBody>
          <a:bodyPr numCol="1">
            <a:noAutofit/>
          </a:bodyPr>
          <a:lstStyle/>
          <a:p>
            <a:pPr algn="just"/>
            <a:r>
              <a:rPr lang="en-US" sz="2200" b="0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Phase A branch of a voltage-type PWM rectifier</a:t>
            </a:r>
            <a:endParaRPr lang="en-US" sz="2200" b="0" dirty="0">
              <a:solidFill>
                <a:schemeClr val="bg2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4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55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929941" y="7958554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 pitchFamily="34" charset="0"/>
                <a:cs typeface="Arial" pitchFamily="34" charset="0"/>
              </a:rPr>
              <a:t>Fig. 4.54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1600200"/>
            <a:ext cx="3834637" cy="5751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80610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609600"/>
            <a:ext cx="6172200" cy="533400"/>
          </a:xfrm>
        </p:spPr>
        <p:txBody>
          <a:bodyPr numCol="1">
            <a:noAutofit/>
          </a:bodyPr>
          <a:lstStyle/>
          <a:p>
            <a:pPr algn="just"/>
            <a:r>
              <a:rPr lang="en-US" sz="2200" b="0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Input-voltage space vectors of a voltage-type PWM rectifier: (a) line-to-line voltages, (b) line-to-neutral voltages</a:t>
            </a:r>
            <a:endParaRPr lang="en-US" sz="2200" b="0" dirty="0">
              <a:solidFill>
                <a:schemeClr val="bg2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4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56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929939" y="6917323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 pitchFamily="34" charset="0"/>
                <a:cs typeface="Arial" pitchFamily="34" charset="0"/>
              </a:rPr>
              <a:t>Fig. 4.55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0317" y="2546349"/>
            <a:ext cx="7483475" cy="37424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29796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81000"/>
            <a:ext cx="6172200" cy="762000"/>
          </a:xfrm>
        </p:spPr>
        <p:txBody>
          <a:bodyPr numCol="1">
            <a:noAutofit/>
          </a:bodyPr>
          <a:lstStyle/>
          <a:p>
            <a:pPr algn="just"/>
            <a:r>
              <a:rPr lang="en-US" sz="2400" b="0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Reference voltage vector in the vector space of line-to-neutral input voltages of a voltage-type PWM rectifier</a:t>
            </a:r>
            <a:endParaRPr lang="en-US" sz="2400" b="0" dirty="0">
              <a:solidFill>
                <a:schemeClr val="bg2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4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57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929939" y="7772400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 pitchFamily="34" charset="0"/>
                <a:cs typeface="Arial" pitchFamily="34" charset="0"/>
              </a:rPr>
              <a:t>Fig. 4.56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686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170" y="1447800"/>
            <a:ext cx="6132513" cy="6132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1970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81000"/>
            <a:ext cx="6172200" cy="762000"/>
          </a:xfrm>
        </p:spPr>
        <p:txBody>
          <a:bodyPr numCol="1">
            <a:noAutofit/>
          </a:bodyPr>
          <a:lstStyle/>
          <a:p>
            <a:pPr algn="just"/>
            <a:r>
              <a:rPr lang="en-US" sz="2200" b="0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Principle of voltage-oriented control of a voltage-type PWM rectifier</a:t>
            </a:r>
            <a:endParaRPr lang="en-US" sz="2200" b="0" dirty="0">
              <a:solidFill>
                <a:schemeClr val="bg2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4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58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929939" y="7841692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 pitchFamily="34" charset="0"/>
                <a:cs typeface="Arial" pitchFamily="34" charset="0"/>
              </a:rPr>
              <a:t>Fig. 4.57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789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219" y="1371600"/>
            <a:ext cx="6248400" cy="62484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34460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81000"/>
            <a:ext cx="6172200" cy="762000"/>
          </a:xfrm>
        </p:spPr>
        <p:txBody>
          <a:bodyPr numCol="1">
            <a:noAutofit/>
          </a:bodyPr>
          <a:lstStyle/>
          <a:p>
            <a:pPr algn="just"/>
            <a:r>
              <a:rPr lang="en-US" sz="2200" b="0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Control system of a voltage-type PWM rectifier using a rotating reference frame and SVPWM</a:t>
            </a:r>
            <a:endParaRPr lang="en-US" sz="2200" b="0" dirty="0">
              <a:solidFill>
                <a:schemeClr val="bg2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4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59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929937" y="8166888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 pitchFamily="34" charset="0"/>
                <a:cs typeface="Arial" pitchFamily="34" charset="0"/>
              </a:rPr>
              <a:t>Fig. 4.58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891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291" y="685800"/>
            <a:ext cx="6120251" cy="81595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65257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776816"/>
          </a:xfrm>
        </p:spPr>
        <p:txBody>
          <a:bodyPr>
            <a:normAutofit/>
          </a:bodyPr>
          <a:lstStyle/>
          <a:p>
            <a:r>
              <a:rPr lang="en-US" sz="2200" b="0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Six-pulse diode rectifier</a:t>
            </a:r>
            <a:endParaRPr lang="en-US" sz="2200" b="0" dirty="0">
              <a:solidFill>
                <a:schemeClr val="bg2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4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048000" y="7281446"/>
            <a:ext cx="8691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 pitchFamily="34" charset="0"/>
                <a:cs typeface="Arial" pitchFamily="34" charset="0"/>
              </a:rPr>
              <a:t>Fig. 4.5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828800"/>
            <a:ext cx="6717996" cy="480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76670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81000"/>
            <a:ext cx="6172200" cy="762000"/>
          </a:xfrm>
        </p:spPr>
        <p:txBody>
          <a:bodyPr numCol="1">
            <a:noAutofit/>
          </a:bodyPr>
          <a:lstStyle/>
          <a:p>
            <a:pPr algn="just"/>
            <a:r>
              <a:rPr lang="en-US" sz="2200" b="0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Direct power control system of a voltage-type PWM rectifier</a:t>
            </a:r>
            <a:endParaRPr lang="en-US" sz="2200" b="0" dirty="0">
              <a:solidFill>
                <a:schemeClr val="bg2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4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60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929937" y="8166888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 pitchFamily="34" charset="0"/>
                <a:cs typeface="Arial" pitchFamily="34" charset="0"/>
              </a:rPr>
              <a:t>Fig. 4.59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655" y="762000"/>
            <a:ext cx="6603083" cy="79240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01971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4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61</a:t>
            </a:fld>
            <a:endParaRPr lang="en-US"/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51349844"/>
              </p:ext>
            </p:extLst>
          </p:nvPr>
        </p:nvGraphicFramePr>
        <p:xfrm>
          <a:off x="79503" y="1828800"/>
          <a:ext cx="6710265" cy="172914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932" name="Document" r:id="rId3" imgW="6093237" imgH="1569634" progId="Word.Document.12">
                  <p:embed/>
                </p:oleObj>
              </mc:Choice>
              <mc:Fallback>
                <p:oleObj name="Document" r:id="rId3" imgW="6093237" imgH="1569634" progId="Word.Document.12">
                  <p:embed/>
                  <p:pic>
                    <p:nvPicPr>
                      <p:cNvPr id="0" name="Picture 5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9503" y="1828800"/>
                        <a:ext cx="6710265" cy="172914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601834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81000"/>
            <a:ext cx="6172200" cy="1295400"/>
          </a:xfrm>
        </p:spPr>
        <p:txBody>
          <a:bodyPr numCol="1">
            <a:noAutofit/>
          </a:bodyPr>
          <a:lstStyle/>
          <a:p>
            <a:pPr algn="just"/>
            <a:r>
              <a:rPr lang="en-US" sz="2200" b="0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Waveforms of input voltage and current in a voltage-type PWM rectifier at unity power factor</a:t>
            </a:r>
            <a:endParaRPr lang="en-US" sz="2200" b="0" dirty="0">
              <a:solidFill>
                <a:schemeClr val="bg2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335567" y="8505442"/>
            <a:ext cx="2171700" cy="486833"/>
          </a:xfrm>
        </p:spPr>
        <p:txBody>
          <a:bodyPr/>
          <a:lstStyle/>
          <a:p>
            <a:r>
              <a:rPr lang="en-US" smtClean="0"/>
              <a:t>Chapter 4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62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929937" y="7545566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 pitchFamily="34" charset="0"/>
                <a:cs typeface="Arial" pitchFamily="34" charset="0"/>
              </a:rPr>
              <a:t>Fig. 4.60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63172040"/>
              </p:ext>
            </p:extLst>
          </p:nvPr>
        </p:nvGraphicFramePr>
        <p:xfrm>
          <a:off x="335317" y="2438400"/>
          <a:ext cx="6172200" cy="43854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953" name="SPW 11.0 Graph" r:id="rId3" imgW="5406480" imgH="3841920" progId="SigmaPlotGraphicObject.10">
                  <p:embed/>
                </p:oleObj>
              </mc:Choice>
              <mc:Fallback>
                <p:oleObj name="SPW 11.0 Graph" r:id="rId3" imgW="5406480" imgH="3841920" progId="SigmaPlotGraphicObject.10">
                  <p:embed/>
                  <p:pic>
                    <p:nvPicPr>
                      <p:cNvPr id="0" name="Picture 5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5317" y="2438400"/>
                        <a:ext cx="6172200" cy="4385416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106637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81000"/>
            <a:ext cx="6172200" cy="1295400"/>
          </a:xfrm>
        </p:spPr>
        <p:txBody>
          <a:bodyPr numCol="1">
            <a:noAutofit/>
          </a:bodyPr>
          <a:lstStyle/>
          <a:p>
            <a:pPr algn="just"/>
            <a:r>
              <a:rPr lang="en-US" sz="2200" b="0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Waveforms of output voltage and current in a voltage-type PWM rectifier</a:t>
            </a:r>
            <a:endParaRPr lang="en-US" sz="2200" b="0" dirty="0">
              <a:solidFill>
                <a:schemeClr val="bg2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4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63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929937" y="7804270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 pitchFamily="34" charset="0"/>
                <a:cs typeface="Arial" pitchFamily="34" charset="0"/>
              </a:rPr>
              <a:t>Fig. 4.61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42132304"/>
              </p:ext>
            </p:extLst>
          </p:nvPr>
        </p:nvGraphicFramePr>
        <p:xfrm>
          <a:off x="383167" y="2209800"/>
          <a:ext cx="6076500" cy="471557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976" name="SPW 11.0 Graph" r:id="rId3" imgW="5060880" imgH="3926880" progId="SigmaPlotGraphicObject.10">
                  <p:embed/>
                </p:oleObj>
              </mc:Choice>
              <mc:Fallback>
                <p:oleObj name="SPW 11.0 Graph" r:id="rId3" imgW="5060880" imgH="3926880" progId="SigmaPlotGraphicObject.10">
                  <p:embed/>
                  <p:pic>
                    <p:nvPicPr>
                      <p:cNvPr id="0" name="Picture 4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3167" y="2209800"/>
                        <a:ext cx="6076500" cy="4715578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60170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81000"/>
            <a:ext cx="6172200" cy="1295400"/>
          </a:xfrm>
        </p:spPr>
        <p:txBody>
          <a:bodyPr numCol="1">
            <a:noAutofit/>
          </a:bodyPr>
          <a:lstStyle/>
          <a:p>
            <a:pPr algn="just"/>
            <a:r>
              <a:rPr lang="en-US" sz="2200" b="0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Electromechanical representation of a dc machine</a:t>
            </a:r>
            <a:endParaRPr lang="en-US" sz="2200" b="0" dirty="0">
              <a:solidFill>
                <a:schemeClr val="bg2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4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64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929936" y="7620000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 pitchFamily="34" charset="0"/>
                <a:cs typeface="Arial" pitchFamily="34" charset="0"/>
              </a:rPr>
              <a:t>Fig. 4.62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789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8600" y="2171699"/>
            <a:ext cx="6856412" cy="4799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06202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81000"/>
            <a:ext cx="6172200" cy="1295400"/>
          </a:xfrm>
        </p:spPr>
        <p:txBody>
          <a:bodyPr numCol="1">
            <a:noAutofit/>
          </a:bodyPr>
          <a:lstStyle/>
          <a:p>
            <a:pPr algn="just"/>
            <a:r>
              <a:rPr lang="en-US" sz="2200" b="0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Plane of operation, operating area, and operating quadrants of a rotating electric machine</a:t>
            </a:r>
            <a:endParaRPr lang="en-US" sz="2200" b="0" dirty="0">
              <a:solidFill>
                <a:schemeClr val="bg2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4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65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952374" y="7543800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 pitchFamily="34" charset="0"/>
                <a:cs typeface="Arial" pitchFamily="34" charset="0"/>
              </a:rPr>
              <a:t>Fig. 4.63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891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49" y="3048000"/>
            <a:ext cx="6856412" cy="3427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54930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81000"/>
            <a:ext cx="6172200" cy="1295400"/>
          </a:xfrm>
        </p:spPr>
        <p:txBody>
          <a:bodyPr numCol="1">
            <a:noAutofit/>
          </a:bodyPr>
          <a:lstStyle/>
          <a:p>
            <a:pPr algn="just"/>
            <a:r>
              <a:rPr lang="en-US" sz="2200" b="0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DC motor supplied from a rectifier with a mechanical switch: first-quadrant operation</a:t>
            </a:r>
            <a:endParaRPr lang="en-US" sz="2200" b="0" dirty="0">
              <a:solidFill>
                <a:schemeClr val="bg2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4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66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952374" y="7205246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 pitchFamily="34" charset="0"/>
                <a:cs typeface="Arial" pitchFamily="34" charset="0"/>
              </a:rPr>
              <a:t>Fig. 4.64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993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81000" y="2071708"/>
            <a:ext cx="7086600" cy="42513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3793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81000"/>
            <a:ext cx="6172200" cy="1295400"/>
          </a:xfrm>
        </p:spPr>
        <p:txBody>
          <a:bodyPr numCol="1">
            <a:noAutofit/>
          </a:bodyPr>
          <a:lstStyle/>
          <a:p>
            <a:pPr algn="just"/>
            <a:r>
              <a:rPr lang="en-US" sz="2400" b="0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DC motor supplied from a rectifier with a mechanical switch: second-quadrant operation</a:t>
            </a:r>
            <a:endParaRPr lang="en-US" sz="2400" b="0" dirty="0">
              <a:solidFill>
                <a:schemeClr val="bg2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4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67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952374" y="7229899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 pitchFamily="34" charset="0"/>
                <a:cs typeface="Arial" pitchFamily="34" charset="0"/>
              </a:rPr>
              <a:t>Fig. 4.65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096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81000" y="2057400"/>
            <a:ext cx="7011946" cy="42065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56905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81000"/>
            <a:ext cx="6172200" cy="1295400"/>
          </a:xfrm>
        </p:spPr>
        <p:txBody>
          <a:bodyPr numCol="1">
            <a:noAutofit/>
          </a:bodyPr>
          <a:lstStyle/>
          <a:p>
            <a:r>
              <a:rPr lang="en-US" sz="2200" b="0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High-voltage dc transmission system</a:t>
            </a:r>
            <a:endParaRPr lang="en-US" sz="2200" b="0" dirty="0">
              <a:solidFill>
                <a:schemeClr val="bg2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4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68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952374" y="6934200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 pitchFamily="34" charset="0"/>
                <a:cs typeface="Arial" pitchFamily="34" charset="0"/>
              </a:rPr>
              <a:t>Fig. 4.66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198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282" y="2514600"/>
            <a:ext cx="6472237" cy="32353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92044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81000"/>
            <a:ext cx="6172200" cy="1295400"/>
          </a:xfrm>
        </p:spPr>
        <p:txBody>
          <a:bodyPr numCol="1">
            <a:noAutofit/>
          </a:bodyPr>
          <a:lstStyle/>
          <a:p>
            <a:r>
              <a:rPr lang="en-US" sz="2200" b="0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Switching pattern in Example 4.5</a:t>
            </a:r>
            <a:endParaRPr lang="en-US" sz="2200" b="0" dirty="0">
              <a:solidFill>
                <a:schemeClr val="bg2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4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69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952373" y="7759043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 pitchFamily="34" charset="0"/>
                <a:cs typeface="Arial" pitchFamily="34" charset="0"/>
              </a:rPr>
              <a:t>Fig. 4.67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40063664"/>
              </p:ext>
            </p:extLst>
          </p:nvPr>
        </p:nvGraphicFramePr>
        <p:xfrm>
          <a:off x="430008" y="1905001"/>
          <a:ext cx="6140253" cy="5181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108" name="SPW 11.0 Graph" r:id="rId3" imgW="5196240" imgH="4384800" progId="SigmaPlotGraphicObject.10">
                  <p:embed/>
                </p:oleObj>
              </mc:Choice>
              <mc:Fallback>
                <p:oleObj name="SPW 11.0 Graph" r:id="rId3" imgW="5196240" imgH="4384800" progId="SigmaPlotGraphicObject.10">
                  <p:embed/>
                  <p:pic>
                    <p:nvPicPr>
                      <p:cNvPr id="0" name="Picture 3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0008" y="1905001"/>
                        <a:ext cx="6140253" cy="5181600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854577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929216"/>
          </a:xfrm>
        </p:spPr>
        <p:txBody>
          <a:bodyPr>
            <a:normAutofit/>
          </a:bodyPr>
          <a:lstStyle/>
          <a:p>
            <a:pPr algn="just"/>
            <a:r>
              <a:rPr lang="en-US" sz="2200" b="0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Example current path and voltage distribution in a six-pulse diode rectifier</a:t>
            </a:r>
            <a:endParaRPr lang="en-US" sz="2200" b="0" dirty="0">
              <a:solidFill>
                <a:schemeClr val="bg2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4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048000" y="7620000"/>
            <a:ext cx="8691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 pitchFamily="34" charset="0"/>
                <a:cs typeface="Arial" pitchFamily="34" charset="0"/>
              </a:rPr>
              <a:t>Fig. </a:t>
            </a:r>
            <a:r>
              <a:rPr lang="en-US" sz="1600" smtClean="0">
                <a:latin typeface="Arial" pitchFamily="34" charset="0"/>
                <a:cs typeface="Arial" pitchFamily="34" charset="0"/>
              </a:rPr>
              <a:t>4.6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2033554"/>
            <a:ext cx="6858000" cy="49006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76891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776816"/>
          </a:xfrm>
        </p:spPr>
        <p:txBody>
          <a:bodyPr>
            <a:noAutofit/>
          </a:bodyPr>
          <a:lstStyle/>
          <a:p>
            <a:pPr algn="just"/>
            <a:r>
              <a:rPr lang="en-US" sz="2200" b="0" dirty="0" err="1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Phasor</a:t>
            </a:r>
            <a:r>
              <a:rPr lang="en-US" sz="2200" b="0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 diagram of voltages in a three-phase ac line, and the conduction area</a:t>
            </a:r>
            <a:endParaRPr lang="en-US" sz="2200" b="0" dirty="0">
              <a:solidFill>
                <a:schemeClr val="bg2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4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048000" y="7984762"/>
            <a:ext cx="8691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 pitchFamily="34" charset="0"/>
                <a:cs typeface="Arial" pitchFamily="34" charset="0"/>
              </a:rPr>
              <a:t>Fig. 4.7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399" y="1447800"/>
            <a:ext cx="6358349" cy="63585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87195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776816"/>
          </a:xfrm>
        </p:spPr>
        <p:txBody>
          <a:bodyPr>
            <a:noAutofit/>
          </a:bodyPr>
          <a:lstStyle/>
          <a:p>
            <a:pPr algn="just"/>
            <a:r>
              <a:rPr lang="en-US" sz="2200" b="0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Waveforms of output voltage and current in a six-pulse diode rectifier in the continuous conduction mode (RLE load)</a:t>
            </a:r>
            <a:endParaRPr lang="en-US" sz="2200" b="0" dirty="0">
              <a:solidFill>
                <a:schemeClr val="bg2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4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048000" y="7620000"/>
            <a:ext cx="8691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 pitchFamily="34" charset="0"/>
                <a:cs typeface="Arial" pitchFamily="34" charset="0"/>
              </a:rPr>
              <a:t>Fig. 4.8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342900" y="2133600"/>
            <a:ext cx="6172200" cy="4800600"/>
          </a:xfrm>
        </p:spPr>
        <p:txBody>
          <a:bodyPr/>
          <a:lstStyle/>
          <a:p>
            <a:endParaRPr lang="en-US" dirty="0"/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59500347"/>
              </p:ext>
            </p:extLst>
          </p:nvPr>
        </p:nvGraphicFramePr>
        <p:xfrm>
          <a:off x="315627" y="1981200"/>
          <a:ext cx="6333893" cy="4800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37" name="SPW 11.0 Graph" r:id="rId3" imgW="5410800" imgH="4101120" progId="SigmaPlotGraphicObject.10">
                  <p:embed/>
                </p:oleObj>
              </mc:Choice>
              <mc:Fallback>
                <p:oleObj name="SPW 11.0 Graph" r:id="rId3" imgW="5410800" imgH="4101120" progId="SigmaPlotGraphicObject.10">
                  <p:embed/>
                  <p:pic>
                    <p:nvPicPr>
                      <p:cNvPr id="0" name="Picture 17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5627" y="1981200"/>
                        <a:ext cx="6333893" cy="4800600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902212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pothecary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2148</TotalTime>
  <Words>1345</Words>
  <Application>Microsoft Office PowerPoint</Application>
  <PresentationFormat>On-screen Show (4:3)</PresentationFormat>
  <Paragraphs>275</Paragraphs>
  <Slides>69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69</vt:i4>
      </vt:variant>
    </vt:vector>
  </HeadingPairs>
  <TitlesOfParts>
    <vt:vector size="72" baseType="lpstr">
      <vt:lpstr>Apex</vt:lpstr>
      <vt:lpstr>SPW 11.0 Graph</vt:lpstr>
      <vt:lpstr>Document</vt:lpstr>
      <vt:lpstr>Chapter 4  AC-to-DC Converters</vt:lpstr>
      <vt:lpstr>Three-pulse diode rectifier</vt:lpstr>
      <vt:lpstr>Example current path and voltage distribution in a three-pulse diode rectifier</vt:lpstr>
      <vt:lpstr>Waveforms of output voltage and current in a three-pulse diode rectifier (R load)</vt:lpstr>
      <vt:lpstr>Waveform of input current in a three-pulse diode rectifier (R load)</vt:lpstr>
      <vt:lpstr>Six-pulse diode rectifier</vt:lpstr>
      <vt:lpstr>Example current path and voltage distribution in a six-pulse diode rectifier</vt:lpstr>
      <vt:lpstr>Phasor diagram of voltages in a three-phase ac line, and the conduction area</vt:lpstr>
      <vt:lpstr>Waveforms of output voltage and current in a six-pulse diode rectifier in the continuous conduction mode (RLE load)</vt:lpstr>
      <vt:lpstr>Twelve-pulse diode rectifier</vt:lpstr>
      <vt:lpstr>Areas of conduction modes of a six-pulse diode rectifier</vt:lpstr>
      <vt:lpstr>Waveforms of output voltage and current in a six-pulse diode rectifier in the discontinuous conduction mode (RLE load)</vt:lpstr>
      <vt:lpstr>Waveform of input current in a six-pulse diode rectifier (assuming an ideal dc output current)</vt:lpstr>
      <vt:lpstr>Spectrum of input current in a six-pulse diode rectifier</vt:lpstr>
      <vt:lpstr>Input filter (harmonic trap) for a three-phase rectifier</vt:lpstr>
      <vt:lpstr>Phase-controlled (SCR) six-pulse rectifier</vt:lpstr>
      <vt:lpstr>Firing pulses in a phase-controlled six-pulse rectifier</vt:lpstr>
      <vt:lpstr>Waveforms of output voltage and current in a phase-controlled six-pulse rectifier in the continuous conduction mode (α_f=〖45〗^o, RLE load)</vt:lpstr>
      <vt:lpstr>Control characteristic of a phase-controlled six-pulse rectifier in the continuous conduction mode</vt:lpstr>
      <vt:lpstr>Rectifier in the inverter mode</vt:lpstr>
      <vt:lpstr>Waveforms of output voltage and current in a phase-controlled six-pulse rectifier in the continuous conduction mode</vt:lpstr>
      <vt:lpstr>Area of feasible firing angles</vt:lpstr>
      <vt:lpstr>Conduction mode areas of a phase-controlled six-pulse rectifier</vt:lpstr>
      <vt:lpstr>Waveforms of output voltage and current in a phase-controlled six-pulse rectifier in the discontinuous conduction mode: (a) rectifier operation, (b) inverter operation </vt:lpstr>
      <vt:lpstr>Waveform of input current in a phase-controlled six-pulse rectifier (ideal dc output current assumed)</vt:lpstr>
      <vt:lpstr>Equivalent circuit of a phase-controlled six-pulse rectifier supplied from a practical dc voltage source</vt:lpstr>
      <vt:lpstr>Waveforms of voltage and current in a phase-controlled six-pulse rectifier during commutation</vt:lpstr>
      <vt:lpstr>Waveforms of output voltage and current in a phase-controlled six-pulse rectifier supplied from a source with inductance: (a) rectifier mode, (b) inverter mode</vt:lpstr>
      <vt:lpstr>Notched waveform of input voltage in a phase-controlled six-pulse rectifier supplied from a source with inductance</vt:lpstr>
      <vt:lpstr>Plane of operation, operating area, and operating quadrants of a rectifier</vt:lpstr>
      <vt:lpstr>Controlled rectifier with a cross-switch</vt:lpstr>
      <vt:lpstr>Antiparallel connection of two controlled rectifiers</vt:lpstr>
      <vt:lpstr>Six-pulse circulating current-free dual converter</vt:lpstr>
      <vt:lpstr>Six-pulse circulating current-conducting dual converter supplied from two separate ac sources</vt:lpstr>
      <vt:lpstr>Waveforms of output voltages of constituent rectifiers of a circulating current-conducting dual converter (α_f1=〖45〗^o, α_f2=〖135〗^o)</vt:lpstr>
      <vt:lpstr>Waveforms of differential output voltage and circulating current in a circulating current-conducting dual converter (α_f1+α_f2=〖180〗^o)</vt:lpstr>
      <vt:lpstr>Waveforms of differential output voltage and circulating current in a circulating current-conducting dual converter (α_f1+α_f2=〖179〗^o)</vt:lpstr>
      <vt:lpstr>Six-pulse circulating current-conducting dual converter supplied from a single ac source</vt:lpstr>
      <vt:lpstr>Single-phase PWM rectifier with an LC input filter</vt:lpstr>
      <vt:lpstr>Switching pattern of a hypothetical four-state PWM converter</vt:lpstr>
      <vt:lpstr>Stator of a three-phase electric ac machine</vt:lpstr>
      <vt:lpstr>Generation of a space vector of the stator MMFs in a three-phase electric ac machine: (a) phasor diagram of stator currents, (b) vectors of MMFs </vt:lpstr>
      <vt:lpstr>Space vector of stator MMFs and its components</vt:lpstr>
      <vt:lpstr>Synthesis of a rotating space vector( i) ⃗^∗ from stationary vectors I ⃗_X and I ⃗_Y</vt:lpstr>
      <vt:lpstr>Voltage space vector in the stationary and rotating reference frames</vt:lpstr>
      <vt:lpstr>Current-type PWM rectifier</vt:lpstr>
      <vt:lpstr>Reference current vector in the vector space of input currents of a current-type PWM rectifier</vt:lpstr>
      <vt:lpstr>Example waveforms of switching variables in one switching cycle of a current-type PWM rectifier</vt:lpstr>
      <vt:lpstr>Control scheme of a current-type PWM rectifier</vt:lpstr>
      <vt:lpstr>Waveforms of output voltage and current in a current-type PWM rectifier: (a) m = 0.75, (b) m = 0.35 (fsw/fo = 24, RLE load)</vt:lpstr>
      <vt:lpstr>Waveforms of the input current and its fundamental in a current-type PWM rectifier: (a) m = 0.75, (b) m = 0.35 (fsw/fo = 24, RLE load)</vt:lpstr>
      <vt:lpstr>Waveforms of (a) output voltage and current, (b) input current and its fundamental, in a current-type PWM rectifier: in the inverter</vt:lpstr>
      <vt:lpstr>Harmonic spectra of input current in a current-type PWM rectifier: (a) fsw/fo = 24, (b) fsw/fo = 48</vt:lpstr>
      <vt:lpstr>Voltage-type PWM rectifier</vt:lpstr>
      <vt:lpstr>Phase A branch of a voltage-type PWM rectifier</vt:lpstr>
      <vt:lpstr>Input-voltage space vectors of a voltage-type PWM rectifier: (a) line-to-line voltages, (b) line-to-neutral voltages</vt:lpstr>
      <vt:lpstr>Reference voltage vector in the vector space of line-to-neutral input voltages of a voltage-type PWM rectifier</vt:lpstr>
      <vt:lpstr>Principle of voltage-oriented control of a voltage-type PWM rectifier</vt:lpstr>
      <vt:lpstr>Control system of a voltage-type PWM rectifier using a rotating reference frame and SVPWM</vt:lpstr>
      <vt:lpstr>Direct power control system of a voltage-type PWM rectifier</vt:lpstr>
      <vt:lpstr>PowerPoint Presentation</vt:lpstr>
      <vt:lpstr>Waveforms of input voltage and current in a voltage-type PWM rectifier at unity power factor</vt:lpstr>
      <vt:lpstr>Waveforms of output voltage and current in a voltage-type PWM rectifier</vt:lpstr>
      <vt:lpstr>Electromechanical representation of a dc machine</vt:lpstr>
      <vt:lpstr>Plane of operation, operating area, and operating quadrants of a rotating electric machine</vt:lpstr>
      <vt:lpstr>DC motor supplied from a rectifier with a mechanical switch: first-quadrant operation</vt:lpstr>
      <vt:lpstr>DC motor supplied from a rectifier with a mechanical switch: second-quadrant operation</vt:lpstr>
      <vt:lpstr>High-voltage dc transmission system</vt:lpstr>
      <vt:lpstr>Switching pattern in Example 4.5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Modern Power Electronics SECOND EDITION</dc:title>
  <dc:creator>chin</dc:creator>
  <cp:lastModifiedBy>Andy</cp:lastModifiedBy>
  <cp:revision>466</cp:revision>
  <cp:lastPrinted>2010-08-31T03:25:05Z</cp:lastPrinted>
  <dcterms:created xsi:type="dcterms:W3CDTF">2010-08-30T23:51:54Z</dcterms:created>
  <dcterms:modified xsi:type="dcterms:W3CDTF">2010-10-16T03:49:41Z</dcterms:modified>
</cp:coreProperties>
</file>