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84"/>
  </p:notesMasterIdLst>
  <p:sldIdLst>
    <p:sldId id="256" r:id="rId2"/>
    <p:sldId id="441" r:id="rId3"/>
    <p:sldId id="442" r:id="rId4"/>
    <p:sldId id="443" r:id="rId5"/>
    <p:sldId id="444" r:id="rId6"/>
    <p:sldId id="445" r:id="rId7"/>
    <p:sldId id="446" r:id="rId8"/>
    <p:sldId id="447" r:id="rId9"/>
    <p:sldId id="448" r:id="rId10"/>
    <p:sldId id="449" r:id="rId11"/>
    <p:sldId id="450" r:id="rId12"/>
    <p:sldId id="451" r:id="rId13"/>
    <p:sldId id="452" r:id="rId14"/>
    <p:sldId id="453" r:id="rId15"/>
    <p:sldId id="268" r:id="rId16"/>
    <p:sldId id="278" r:id="rId17"/>
    <p:sldId id="279" r:id="rId18"/>
    <p:sldId id="280" r:id="rId19"/>
    <p:sldId id="281" r:id="rId20"/>
    <p:sldId id="440" r:id="rId21"/>
    <p:sldId id="296" r:id="rId22"/>
    <p:sldId id="297" r:id="rId23"/>
    <p:sldId id="298" r:id="rId24"/>
    <p:sldId id="299" r:id="rId25"/>
    <p:sldId id="300" r:id="rId26"/>
    <p:sldId id="301" r:id="rId27"/>
    <p:sldId id="302" r:id="rId28"/>
    <p:sldId id="303" r:id="rId29"/>
    <p:sldId id="304" r:id="rId30"/>
    <p:sldId id="305" r:id="rId31"/>
    <p:sldId id="306" r:id="rId32"/>
    <p:sldId id="307" r:id="rId33"/>
    <p:sldId id="405" r:id="rId34"/>
    <p:sldId id="406" r:id="rId35"/>
    <p:sldId id="407" r:id="rId36"/>
    <p:sldId id="408" r:id="rId37"/>
    <p:sldId id="409" r:id="rId38"/>
    <p:sldId id="410" r:id="rId39"/>
    <p:sldId id="411" r:id="rId40"/>
    <p:sldId id="412" r:id="rId41"/>
    <p:sldId id="413" r:id="rId42"/>
    <p:sldId id="414" r:id="rId43"/>
    <p:sldId id="415" r:id="rId44"/>
    <p:sldId id="416" r:id="rId45"/>
    <p:sldId id="417" r:id="rId46"/>
    <p:sldId id="317" r:id="rId47"/>
    <p:sldId id="308" r:id="rId48"/>
    <p:sldId id="320" r:id="rId49"/>
    <p:sldId id="319" r:id="rId50"/>
    <p:sldId id="310" r:id="rId51"/>
    <p:sldId id="311" r:id="rId52"/>
    <p:sldId id="318" r:id="rId53"/>
    <p:sldId id="293" r:id="rId54"/>
    <p:sldId id="321" r:id="rId55"/>
    <p:sldId id="282" r:id="rId56"/>
    <p:sldId id="283" r:id="rId57"/>
    <p:sldId id="294" r:id="rId58"/>
    <p:sldId id="270" r:id="rId59"/>
    <p:sldId id="284" r:id="rId60"/>
    <p:sldId id="323" r:id="rId61"/>
    <p:sldId id="369" r:id="rId62"/>
    <p:sldId id="285" r:id="rId63"/>
    <p:sldId id="322" r:id="rId64"/>
    <p:sldId id="324" r:id="rId65"/>
    <p:sldId id="325" r:id="rId66"/>
    <p:sldId id="370" r:id="rId67"/>
    <p:sldId id="371" r:id="rId68"/>
    <p:sldId id="372" r:id="rId69"/>
    <p:sldId id="373" r:id="rId70"/>
    <p:sldId id="374" r:id="rId71"/>
    <p:sldId id="375" r:id="rId72"/>
    <p:sldId id="376" r:id="rId73"/>
    <p:sldId id="387" r:id="rId74"/>
    <p:sldId id="388" r:id="rId75"/>
    <p:sldId id="389" r:id="rId76"/>
    <p:sldId id="390" r:id="rId77"/>
    <p:sldId id="391" r:id="rId78"/>
    <p:sldId id="392" r:id="rId79"/>
    <p:sldId id="393" r:id="rId80"/>
    <p:sldId id="394" r:id="rId81"/>
    <p:sldId id="395" r:id="rId82"/>
    <p:sldId id="386" r:id="rId8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p:cViewPr varScale="1">
        <p:scale>
          <a:sx n="120" d="100"/>
          <a:sy n="120" d="100"/>
        </p:scale>
        <p:origin x="-90" y="-3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image" Target="../media/image24.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 Id="rId5" Type="http://schemas.openxmlformats.org/officeDocument/2006/relationships/image" Target="../media/image34.wmf"/><Relationship Id="rId4" Type="http://schemas.openxmlformats.org/officeDocument/2006/relationships/image" Target="../media/image3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5.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7.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1.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2.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53.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5.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8.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wmf"/><Relationship Id="rId1" Type="http://schemas.openxmlformats.org/officeDocument/2006/relationships/image" Target="../media/image14.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1.wmf"/><Relationship Id="rId1" Type="http://schemas.openxmlformats.org/officeDocument/2006/relationships/image" Target="../media/image19.wmf"/><Relationship Id="rId4" Type="http://schemas.openxmlformats.org/officeDocument/2006/relationships/image" Target="../media/image21.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9F9DD3F4-5B57-49BD-B1C5-83AFF7CB31AC}" type="datetimeFigureOut">
              <a:rPr lang="en-US"/>
              <a:pPr>
                <a:defRPr/>
              </a:pPr>
              <a:t>11/10/2010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D467138-CD79-444D-B34A-57E7C9449A9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1" name="Slide Image Placeholder 1"/>
          <p:cNvSpPr>
            <a:spLocks noGrp="1" noRot="1" noChangeAspect="1" noTextEdit="1"/>
          </p:cNvSpPr>
          <p:nvPr>
            <p:ph type="sldImg"/>
          </p:nvPr>
        </p:nvSpPr>
        <p:spPr bwMode="auto">
          <a:noFill/>
          <a:ln>
            <a:solidFill>
              <a:srgbClr val="000000"/>
            </a:solidFill>
            <a:miter lim="800000"/>
            <a:headEnd/>
            <a:tailEnd/>
          </a:ln>
        </p:spPr>
      </p:sp>
      <p:sp>
        <p:nvSpPr>
          <p:cNvPr id="4761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61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EDC388-4992-414B-9D01-0358C75E3F2C}"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3" name="Slide Image Placeholder 1"/>
          <p:cNvSpPr>
            <a:spLocks noGrp="1" noRot="1" noChangeAspect="1" noTextEdit="1"/>
          </p:cNvSpPr>
          <p:nvPr>
            <p:ph type="sldImg"/>
          </p:nvPr>
        </p:nvSpPr>
        <p:spPr bwMode="auto">
          <a:noFill/>
          <a:ln>
            <a:solidFill>
              <a:srgbClr val="000000"/>
            </a:solidFill>
            <a:miter lim="800000"/>
            <a:headEnd/>
            <a:tailEnd/>
          </a:ln>
        </p:spPr>
      </p:sp>
      <p:sp>
        <p:nvSpPr>
          <p:cNvPr id="428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2803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E73DC1F-7D35-4A66-9493-867501C0235E}" type="slidenum">
              <a:rPr lang="en-US" sz="1200"/>
              <a:pPr algn="r"/>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Slide Image Placeholder 1"/>
          <p:cNvSpPr>
            <a:spLocks noGrp="1" noRot="1" noChangeAspect="1" noTextEdit="1"/>
          </p:cNvSpPr>
          <p:nvPr>
            <p:ph type="sldImg"/>
          </p:nvPr>
        </p:nvSpPr>
        <p:spPr bwMode="auto">
          <a:noFill/>
          <a:ln>
            <a:solidFill>
              <a:srgbClr val="000000"/>
            </a:solidFill>
            <a:miter lim="800000"/>
            <a:headEnd/>
            <a:tailEnd/>
          </a:ln>
        </p:spPr>
      </p:sp>
      <p:sp>
        <p:nvSpPr>
          <p:cNvPr id="430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3008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A30BD14-1679-4D5E-A648-163801A25A1A}" type="slidenum">
              <a:rPr lang="en-US" sz="1200"/>
              <a:pPr algn="r"/>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29" name="Slide Image Placeholder 1"/>
          <p:cNvSpPr>
            <a:spLocks noGrp="1" noRot="1" noChangeAspect="1" noTextEdit="1"/>
          </p:cNvSpPr>
          <p:nvPr>
            <p:ph type="sldImg"/>
          </p:nvPr>
        </p:nvSpPr>
        <p:spPr bwMode="auto">
          <a:noFill/>
          <a:ln>
            <a:solidFill>
              <a:srgbClr val="000000"/>
            </a:solidFill>
            <a:miter lim="800000"/>
            <a:headEnd/>
            <a:tailEnd/>
          </a:ln>
        </p:spPr>
      </p:sp>
      <p:sp>
        <p:nvSpPr>
          <p:cNvPr id="432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3213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0C0B63C8-C99C-45AF-B12E-7A56D775177F}" type="slidenum">
              <a:rPr lang="en-US" sz="1200"/>
              <a:pPr algn="r"/>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Slide Image Placeholder 1"/>
          <p:cNvSpPr>
            <a:spLocks noGrp="1" noRot="1" noChangeAspect="1" noTextEdit="1"/>
          </p:cNvSpPr>
          <p:nvPr>
            <p:ph type="sldImg"/>
          </p:nvPr>
        </p:nvSpPr>
        <p:spPr bwMode="auto">
          <a:noFill/>
          <a:ln>
            <a:solidFill>
              <a:srgbClr val="000000"/>
            </a:solidFill>
            <a:miter lim="800000"/>
            <a:headEnd/>
            <a:tailEnd/>
          </a:ln>
        </p:spPr>
      </p:sp>
      <p:sp>
        <p:nvSpPr>
          <p:cNvPr id="434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3417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70E5E8D-83B5-4163-B2B0-83377BEB0C6A}" type="slidenum">
              <a:rPr lang="en-US" sz="1200"/>
              <a:pPr algn="r"/>
              <a:t>13</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5" name="Slide Image Placeholder 1"/>
          <p:cNvSpPr>
            <a:spLocks noGrp="1" noRot="1" noChangeAspect="1" noTextEdit="1"/>
          </p:cNvSpPr>
          <p:nvPr>
            <p:ph type="sldImg"/>
          </p:nvPr>
        </p:nvSpPr>
        <p:spPr bwMode="auto">
          <a:noFill/>
          <a:ln>
            <a:solidFill>
              <a:srgbClr val="000000"/>
            </a:solidFill>
            <a:miter lim="800000"/>
            <a:headEnd/>
            <a:tailEnd/>
          </a:ln>
        </p:spPr>
      </p:sp>
      <p:sp>
        <p:nvSpPr>
          <p:cNvPr id="436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3622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D4E5CD4-5333-48C2-8A8E-02A2D49BCCB1}" type="slidenum">
              <a:rPr lang="en-US" sz="1200"/>
              <a:pPr algn="r"/>
              <a:t>14</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7" name="Slide Image Placeholder 1"/>
          <p:cNvSpPr>
            <a:spLocks noGrp="1" noRot="1" noChangeAspect="1" noTextEdit="1"/>
          </p:cNvSpPr>
          <p:nvPr>
            <p:ph type="sldImg"/>
          </p:nvPr>
        </p:nvSpPr>
        <p:spPr bwMode="auto">
          <a:noFill/>
          <a:ln>
            <a:solidFill>
              <a:srgbClr val="000000"/>
            </a:solidFill>
            <a:miter lim="800000"/>
            <a:headEnd/>
            <a:tailEnd/>
          </a:ln>
        </p:spPr>
      </p:sp>
      <p:sp>
        <p:nvSpPr>
          <p:cNvPr id="4392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39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F7DEA25-505F-4AEE-BEAB-333AE6A799FD}"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5" name="Slide Image Placeholder 1"/>
          <p:cNvSpPr>
            <a:spLocks noGrp="1" noRot="1" noChangeAspect="1" noTextEdit="1"/>
          </p:cNvSpPr>
          <p:nvPr>
            <p:ph type="sldImg"/>
          </p:nvPr>
        </p:nvSpPr>
        <p:spPr bwMode="auto">
          <a:noFill/>
          <a:ln>
            <a:solidFill>
              <a:srgbClr val="000000"/>
            </a:solidFill>
            <a:miter lim="800000"/>
            <a:headEnd/>
            <a:tailEnd/>
          </a:ln>
        </p:spPr>
      </p:sp>
      <p:sp>
        <p:nvSpPr>
          <p:cNvPr id="4413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13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4F9744F-0052-4920-A47B-8FDF0BF7FB57}"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3" name="Slide Image Placeholder 1"/>
          <p:cNvSpPr>
            <a:spLocks noGrp="1" noRot="1" noChangeAspect="1" noTextEdit="1"/>
          </p:cNvSpPr>
          <p:nvPr>
            <p:ph type="sldImg"/>
          </p:nvPr>
        </p:nvSpPr>
        <p:spPr bwMode="auto">
          <a:noFill/>
          <a:ln>
            <a:solidFill>
              <a:srgbClr val="000000"/>
            </a:solidFill>
            <a:miter lim="800000"/>
            <a:headEnd/>
            <a:tailEnd/>
          </a:ln>
        </p:spPr>
      </p:sp>
      <p:sp>
        <p:nvSpPr>
          <p:cNvPr id="4433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33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F725E32-33DE-484D-BFB4-D83188AE17E5}"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1" name="Slide Image Placeholder 1"/>
          <p:cNvSpPr>
            <a:spLocks noGrp="1" noRot="1" noChangeAspect="1" noTextEdit="1"/>
          </p:cNvSpPr>
          <p:nvPr>
            <p:ph type="sldImg"/>
          </p:nvPr>
        </p:nvSpPr>
        <p:spPr bwMode="auto">
          <a:noFill/>
          <a:ln>
            <a:solidFill>
              <a:srgbClr val="000000"/>
            </a:solidFill>
            <a:miter lim="800000"/>
            <a:headEnd/>
            <a:tailEnd/>
          </a:ln>
        </p:spPr>
      </p:sp>
      <p:sp>
        <p:nvSpPr>
          <p:cNvPr id="4454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5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6DA57B-C53B-4556-B292-168C5140508A}"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89" name="Slide Image Placeholder 1"/>
          <p:cNvSpPr>
            <a:spLocks noGrp="1" noRot="1" noChangeAspect="1" noTextEdit="1"/>
          </p:cNvSpPr>
          <p:nvPr>
            <p:ph type="sldImg"/>
          </p:nvPr>
        </p:nvSpPr>
        <p:spPr bwMode="auto">
          <a:noFill/>
          <a:ln>
            <a:solidFill>
              <a:srgbClr val="000000"/>
            </a:solidFill>
            <a:miter lim="800000"/>
            <a:headEnd/>
            <a:tailEnd/>
          </a:ln>
        </p:spPr>
      </p:sp>
      <p:sp>
        <p:nvSpPr>
          <p:cNvPr id="4474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47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994EE3E-9EDF-417B-BDDA-AE40377D6998}"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49" name="Slide Image Placeholder 1"/>
          <p:cNvSpPr>
            <a:spLocks noGrp="1" noRot="1" noChangeAspect="1" noTextEdit="1"/>
          </p:cNvSpPr>
          <p:nvPr>
            <p:ph type="sldImg"/>
          </p:nvPr>
        </p:nvSpPr>
        <p:spPr bwMode="auto">
          <a:noFill/>
          <a:ln>
            <a:solidFill>
              <a:srgbClr val="000000"/>
            </a:solidFill>
            <a:miter lim="800000"/>
            <a:headEnd/>
            <a:tailEnd/>
          </a:ln>
        </p:spPr>
      </p:sp>
      <p:sp>
        <p:nvSpPr>
          <p:cNvPr id="411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165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EE975E0-50F2-4B6C-91DF-839CB2A4FE19}" type="slidenum">
              <a:rPr lang="en-US" sz="1200"/>
              <a:pPr algn="r"/>
              <a:t>2</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7" name="Slide Image Placeholder 1"/>
          <p:cNvSpPr>
            <a:spLocks noGrp="1" noRot="1" noChangeAspect="1"/>
          </p:cNvSpPr>
          <p:nvPr>
            <p:ph type="sldImg"/>
          </p:nvPr>
        </p:nvSpPr>
        <p:spPr bwMode="auto">
          <a:noFill/>
          <a:ln>
            <a:solidFill>
              <a:srgbClr val="000000"/>
            </a:solidFill>
            <a:miter lim="800000"/>
            <a:headEnd/>
            <a:tailEnd/>
          </a:ln>
        </p:spPr>
      </p:sp>
      <p:sp>
        <p:nvSpPr>
          <p:cNvPr id="4495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49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DBC6B69-A0D4-416B-ABAB-921501A7D9F8}"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5" name="Slide Image Placeholder 1"/>
          <p:cNvSpPr>
            <a:spLocks noGrp="1" noRot="1" noChangeAspect="1" noTextEdit="1"/>
          </p:cNvSpPr>
          <p:nvPr>
            <p:ph type="sldImg"/>
          </p:nvPr>
        </p:nvSpPr>
        <p:spPr bwMode="auto">
          <a:noFill/>
          <a:ln>
            <a:solidFill>
              <a:srgbClr val="000000"/>
            </a:solidFill>
            <a:miter lim="800000"/>
            <a:headEnd/>
            <a:tailEnd/>
          </a:ln>
        </p:spPr>
      </p:sp>
      <p:sp>
        <p:nvSpPr>
          <p:cNvPr id="4515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1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BFAF00C-2363-439D-B271-6FADAEFFE708}"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3" name="Slide Image Placeholder 1"/>
          <p:cNvSpPr>
            <a:spLocks noGrp="1" noRot="1" noChangeAspect="1" noTextEdit="1"/>
          </p:cNvSpPr>
          <p:nvPr>
            <p:ph type="sldImg"/>
          </p:nvPr>
        </p:nvSpPr>
        <p:spPr bwMode="auto">
          <a:noFill/>
          <a:ln>
            <a:solidFill>
              <a:srgbClr val="000000"/>
            </a:solidFill>
            <a:miter lim="800000"/>
            <a:headEnd/>
            <a:tailEnd/>
          </a:ln>
        </p:spPr>
      </p:sp>
      <p:sp>
        <p:nvSpPr>
          <p:cNvPr id="4536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3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3C8115C-031F-4780-BA0F-7E19C6E96D7C}"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1" name="Slide Image Placeholder 1"/>
          <p:cNvSpPr>
            <a:spLocks noGrp="1" noRot="1" noChangeAspect="1" noTextEdit="1"/>
          </p:cNvSpPr>
          <p:nvPr>
            <p:ph type="sldImg"/>
          </p:nvPr>
        </p:nvSpPr>
        <p:spPr bwMode="auto">
          <a:noFill/>
          <a:ln>
            <a:solidFill>
              <a:srgbClr val="000000"/>
            </a:solidFill>
            <a:miter lim="800000"/>
            <a:headEnd/>
            <a:tailEnd/>
          </a:ln>
        </p:spPr>
      </p:sp>
      <p:sp>
        <p:nvSpPr>
          <p:cNvPr id="4556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5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5B506CB-0EDA-4C64-867E-BA1DA0EA6FB8}"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Slide Image Placeholder 1"/>
          <p:cNvSpPr>
            <a:spLocks noGrp="1" noRot="1" noChangeAspect="1" noTextEdit="1"/>
          </p:cNvSpPr>
          <p:nvPr>
            <p:ph type="sldImg"/>
          </p:nvPr>
        </p:nvSpPr>
        <p:spPr bwMode="auto">
          <a:noFill/>
          <a:ln>
            <a:solidFill>
              <a:srgbClr val="000000"/>
            </a:solidFill>
            <a:miter lim="800000"/>
            <a:headEnd/>
            <a:tailEnd/>
          </a:ln>
        </p:spPr>
      </p:sp>
      <p:sp>
        <p:nvSpPr>
          <p:cNvPr id="4577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7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7986913-5270-4AE1-A612-F923A3DA676B}"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Slide Image Placeholder 1"/>
          <p:cNvSpPr>
            <a:spLocks noGrp="1" noRot="1" noChangeAspect="1" noTextEdit="1"/>
          </p:cNvSpPr>
          <p:nvPr>
            <p:ph type="sldImg"/>
          </p:nvPr>
        </p:nvSpPr>
        <p:spPr bwMode="auto">
          <a:noFill/>
          <a:ln>
            <a:solidFill>
              <a:srgbClr val="000000"/>
            </a:solidFill>
            <a:miter lim="800000"/>
            <a:headEnd/>
            <a:tailEnd/>
          </a:ln>
        </p:spPr>
      </p:sp>
      <p:sp>
        <p:nvSpPr>
          <p:cNvPr id="4597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59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DE69BCA-C02C-4F91-BF50-D3394CE6F909}"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5" name="Slide Image Placeholder 1"/>
          <p:cNvSpPr>
            <a:spLocks noGrp="1" noRot="1" noChangeAspect="1" noTextEdit="1"/>
          </p:cNvSpPr>
          <p:nvPr>
            <p:ph type="sldImg"/>
          </p:nvPr>
        </p:nvSpPr>
        <p:spPr bwMode="auto">
          <a:noFill/>
          <a:ln>
            <a:solidFill>
              <a:srgbClr val="000000"/>
            </a:solidFill>
            <a:miter lim="800000"/>
            <a:headEnd/>
            <a:tailEnd/>
          </a:ln>
        </p:spPr>
      </p:sp>
      <p:sp>
        <p:nvSpPr>
          <p:cNvPr id="4618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1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0EFBC94-3C38-46AE-8DFD-F77CACF3C941}"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3" name="Slide Image Placeholder 1"/>
          <p:cNvSpPr>
            <a:spLocks noGrp="1" noRot="1" noChangeAspect="1" noTextEdit="1"/>
          </p:cNvSpPr>
          <p:nvPr>
            <p:ph type="sldImg"/>
          </p:nvPr>
        </p:nvSpPr>
        <p:spPr bwMode="auto">
          <a:noFill/>
          <a:ln>
            <a:solidFill>
              <a:srgbClr val="000000"/>
            </a:solidFill>
            <a:miter lim="800000"/>
            <a:headEnd/>
            <a:tailEnd/>
          </a:ln>
        </p:spPr>
      </p:sp>
      <p:sp>
        <p:nvSpPr>
          <p:cNvPr id="4638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3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D190B61-AB56-4AB8-B264-A99FDEFCEE11}"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1" name="Slide Image Placeholder 1"/>
          <p:cNvSpPr>
            <a:spLocks noGrp="1" noRot="1" noChangeAspect="1" noTextEdit="1"/>
          </p:cNvSpPr>
          <p:nvPr>
            <p:ph type="sldImg"/>
          </p:nvPr>
        </p:nvSpPr>
        <p:spPr bwMode="auto">
          <a:noFill/>
          <a:ln>
            <a:solidFill>
              <a:srgbClr val="000000"/>
            </a:solidFill>
            <a:miter lim="800000"/>
            <a:headEnd/>
            <a:tailEnd/>
          </a:ln>
        </p:spPr>
      </p:sp>
      <p:sp>
        <p:nvSpPr>
          <p:cNvPr id="4659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59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440D45C-8C6E-441C-8836-99AFD2F1BE02}"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69" name="Slide Image Placeholder 1"/>
          <p:cNvSpPr>
            <a:spLocks noGrp="1" noRot="1" noChangeAspect="1" noTextEdit="1"/>
          </p:cNvSpPr>
          <p:nvPr>
            <p:ph type="sldImg"/>
          </p:nvPr>
        </p:nvSpPr>
        <p:spPr bwMode="auto">
          <a:noFill/>
          <a:ln>
            <a:solidFill>
              <a:srgbClr val="000000"/>
            </a:solidFill>
            <a:miter lim="800000"/>
            <a:headEnd/>
            <a:tailEnd/>
          </a:ln>
        </p:spPr>
      </p:sp>
      <p:sp>
        <p:nvSpPr>
          <p:cNvPr id="4679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679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26B980-CA5D-4FF9-8869-5D0206C39128}"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Slide Image Placeholder 1"/>
          <p:cNvSpPr>
            <a:spLocks noGrp="1" noRot="1" noChangeAspect="1" noTextEdit="1"/>
          </p:cNvSpPr>
          <p:nvPr>
            <p:ph type="sldImg"/>
          </p:nvPr>
        </p:nvSpPr>
        <p:spPr bwMode="auto">
          <a:noFill/>
          <a:ln>
            <a:solidFill>
              <a:srgbClr val="000000"/>
            </a:solidFill>
            <a:miter lim="800000"/>
            <a:headEnd/>
            <a:tailEnd/>
          </a:ln>
        </p:spPr>
      </p:sp>
      <p:sp>
        <p:nvSpPr>
          <p:cNvPr id="4136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41369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F806086-478A-4DE6-8F12-199D8AE5957D}" type="slidenum">
              <a:rPr lang="en-US" sz="1200"/>
              <a:pPr algn="r"/>
              <a:t>3</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7" name="Slide Image Placeholder 1"/>
          <p:cNvSpPr>
            <a:spLocks noGrp="1" noRot="1" noChangeAspect="1" noTextEdit="1"/>
          </p:cNvSpPr>
          <p:nvPr>
            <p:ph type="sldImg"/>
          </p:nvPr>
        </p:nvSpPr>
        <p:spPr bwMode="auto">
          <a:noFill/>
          <a:ln>
            <a:solidFill>
              <a:srgbClr val="000000"/>
            </a:solidFill>
            <a:miter lim="800000"/>
            <a:headEnd/>
            <a:tailEnd/>
          </a:ln>
        </p:spPr>
      </p:sp>
      <p:sp>
        <p:nvSpPr>
          <p:cNvPr id="4700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0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F9CFF91-EC13-4E4F-B54E-273928CA7786}"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5" name="Slide Image Placeholder 1"/>
          <p:cNvSpPr>
            <a:spLocks noGrp="1" noRot="1" noChangeAspect="1" noTextEdit="1"/>
          </p:cNvSpPr>
          <p:nvPr>
            <p:ph type="sldImg"/>
          </p:nvPr>
        </p:nvSpPr>
        <p:spPr bwMode="auto">
          <a:noFill/>
          <a:ln>
            <a:solidFill>
              <a:srgbClr val="000000"/>
            </a:solidFill>
            <a:miter lim="800000"/>
            <a:headEnd/>
            <a:tailEnd/>
          </a:ln>
        </p:spPr>
      </p:sp>
      <p:sp>
        <p:nvSpPr>
          <p:cNvPr id="47206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206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84DB997-499A-48A9-B8B8-E36AC84357E3}"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3" name="Slide Image Placeholder 1"/>
          <p:cNvSpPr>
            <a:spLocks noGrp="1" noRot="1" noChangeAspect="1" noTextEdit="1"/>
          </p:cNvSpPr>
          <p:nvPr>
            <p:ph type="sldImg"/>
          </p:nvPr>
        </p:nvSpPr>
        <p:spPr bwMode="auto">
          <a:noFill/>
          <a:ln>
            <a:solidFill>
              <a:srgbClr val="000000"/>
            </a:solidFill>
            <a:miter lim="800000"/>
            <a:headEnd/>
            <a:tailEnd/>
          </a:ln>
        </p:spPr>
      </p:sp>
      <p:sp>
        <p:nvSpPr>
          <p:cNvPr id="4741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411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9CBF73-B8A8-4105-830A-488C7BD3FDC9}"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5" name="Slide Image Placeholder 1"/>
          <p:cNvSpPr>
            <a:spLocks noGrp="1" noRot="1" noChangeAspect="1" noTextEdit="1"/>
          </p:cNvSpPr>
          <p:nvPr>
            <p:ph type="sldImg"/>
          </p:nvPr>
        </p:nvSpPr>
        <p:spPr bwMode="auto">
          <a:noFill/>
          <a:ln>
            <a:solidFill>
              <a:srgbClr val="000000"/>
            </a:solidFill>
            <a:miter lim="800000"/>
            <a:headEnd/>
            <a:tailEnd/>
          </a:ln>
        </p:spPr>
      </p:sp>
      <p:sp>
        <p:nvSpPr>
          <p:cNvPr id="4771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771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52BE402-D88C-4185-9DC4-E6BA459C3AE2}" type="slidenum">
              <a:rPr lang="en-US" smtClean="0"/>
              <a:pPr/>
              <a:t>33</a:t>
            </a:fld>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7" name="Slide Image Placeholder 1"/>
          <p:cNvSpPr>
            <a:spLocks noGrp="1" noRot="1" noChangeAspect="1" noTextEdit="1"/>
          </p:cNvSpPr>
          <p:nvPr>
            <p:ph type="sldImg"/>
          </p:nvPr>
        </p:nvSpPr>
        <p:spPr bwMode="auto">
          <a:noFill/>
          <a:ln>
            <a:solidFill>
              <a:srgbClr val="000000"/>
            </a:solidFill>
            <a:miter lim="800000"/>
            <a:headEnd/>
            <a:tailEnd/>
          </a:ln>
        </p:spPr>
      </p:sp>
      <p:sp>
        <p:nvSpPr>
          <p:cNvPr id="4802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02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C930C0F-FF3D-4B42-896D-052867EE514A}" type="slidenum">
              <a:rPr lang="en-US" smtClean="0"/>
              <a:pPr/>
              <a:t>34</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29" name="Slide Image Placeholder 1"/>
          <p:cNvSpPr>
            <a:spLocks noGrp="1" noRot="1" noChangeAspect="1" noTextEdit="1"/>
          </p:cNvSpPr>
          <p:nvPr>
            <p:ph type="sldImg"/>
          </p:nvPr>
        </p:nvSpPr>
        <p:spPr bwMode="auto">
          <a:noFill/>
          <a:ln>
            <a:solidFill>
              <a:srgbClr val="000000"/>
            </a:solidFill>
            <a:miter lim="800000"/>
            <a:headEnd/>
            <a:tailEnd/>
          </a:ln>
        </p:spPr>
      </p:sp>
      <p:sp>
        <p:nvSpPr>
          <p:cNvPr id="4833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33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770FD1A-61AA-4D18-A1F6-CA6CF290B640}" type="slidenum">
              <a:rPr lang="en-US" smtClean="0"/>
              <a:pPr/>
              <a:t>35</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1" name="Slide Image Placeholder 1"/>
          <p:cNvSpPr>
            <a:spLocks noGrp="1" noRot="1" noChangeAspect="1" noTextEdit="1"/>
          </p:cNvSpPr>
          <p:nvPr>
            <p:ph type="sldImg"/>
          </p:nvPr>
        </p:nvSpPr>
        <p:spPr bwMode="auto">
          <a:noFill/>
          <a:ln>
            <a:solidFill>
              <a:srgbClr val="000000"/>
            </a:solidFill>
            <a:miter lim="800000"/>
            <a:headEnd/>
            <a:tailEnd/>
          </a:ln>
        </p:spPr>
      </p:sp>
      <p:sp>
        <p:nvSpPr>
          <p:cNvPr id="4864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64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290016E-12DF-4E14-A713-C6C9C4BD25BE}" type="slidenum">
              <a:rPr lang="en-US" smtClean="0"/>
              <a:pPr/>
              <a:t>36</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3" name="Slide Image Placeholder 1"/>
          <p:cNvSpPr>
            <a:spLocks noGrp="1" noRot="1" noChangeAspect="1" noTextEdit="1"/>
          </p:cNvSpPr>
          <p:nvPr>
            <p:ph type="sldImg"/>
          </p:nvPr>
        </p:nvSpPr>
        <p:spPr bwMode="auto">
          <a:noFill/>
          <a:ln>
            <a:solidFill>
              <a:srgbClr val="000000"/>
            </a:solidFill>
            <a:miter lim="800000"/>
            <a:headEnd/>
            <a:tailEnd/>
          </a:ln>
        </p:spPr>
      </p:sp>
      <p:sp>
        <p:nvSpPr>
          <p:cNvPr id="4894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894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07D149E-2A85-4B5A-A602-6BE3797347DB}" type="slidenum">
              <a:rPr lang="en-US" smtClean="0"/>
              <a:pPr/>
              <a:t>37</a:t>
            </a:fld>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5" name="Slide Image Placeholder 1"/>
          <p:cNvSpPr>
            <a:spLocks noGrp="1" noRot="1" noChangeAspect="1" noTextEdit="1"/>
          </p:cNvSpPr>
          <p:nvPr>
            <p:ph type="sldImg"/>
          </p:nvPr>
        </p:nvSpPr>
        <p:spPr bwMode="auto">
          <a:noFill/>
          <a:ln>
            <a:solidFill>
              <a:srgbClr val="000000"/>
            </a:solidFill>
            <a:miter lim="800000"/>
            <a:headEnd/>
            <a:tailEnd/>
          </a:ln>
        </p:spPr>
      </p:sp>
      <p:sp>
        <p:nvSpPr>
          <p:cNvPr id="4925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25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AF0A521-511A-41C2-9F29-186BED507707}" type="slidenum">
              <a:rPr lang="en-US" smtClean="0"/>
              <a:pPr/>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7" name="Slide Image Placeholder 1"/>
          <p:cNvSpPr>
            <a:spLocks noGrp="1" noRot="1" noChangeAspect="1" noTextEdit="1"/>
          </p:cNvSpPr>
          <p:nvPr>
            <p:ph type="sldImg"/>
          </p:nvPr>
        </p:nvSpPr>
        <p:spPr bwMode="auto">
          <a:noFill/>
          <a:ln>
            <a:solidFill>
              <a:srgbClr val="000000"/>
            </a:solidFill>
            <a:miter lim="800000"/>
            <a:headEnd/>
            <a:tailEnd/>
          </a:ln>
        </p:spPr>
      </p:sp>
      <p:sp>
        <p:nvSpPr>
          <p:cNvPr id="4956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56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D1C1ACE-5ACC-4AB1-A849-DC5BB4597118}" type="slidenum">
              <a:rPr lang="en-US" smtClean="0"/>
              <a:pPr/>
              <a:t>39</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5" name="Slide Image Placeholder 1"/>
          <p:cNvSpPr>
            <a:spLocks noGrp="1" noRot="1" noChangeAspect="1" noTextEdit="1"/>
          </p:cNvSpPr>
          <p:nvPr>
            <p:ph type="sldImg"/>
          </p:nvPr>
        </p:nvSpPr>
        <p:spPr bwMode="auto">
          <a:noFill/>
          <a:ln>
            <a:solidFill>
              <a:srgbClr val="000000"/>
            </a:solidFill>
            <a:miter lim="800000"/>
            <a:headEnd/>
            <a:tailEnd/>
          </a:ln>
        </p:spPr>
      </p:sp>
      <p:sp>
        <p:nvSpPr>
          <p:cNvPr id="4157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574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4BA76EC-AD7F-49B9-BC05-44D774F38C0A}" type="slidenum">
              <a:rPr lang="en-US" sz="1200"/>
              <a:pPr algn="r"/>
              <a:t>4</a:t>
            </a:fld>
            <a:endParaRPr 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89" name="Slide Image Placeholder 1"/>
          <p:cNvSpPr>
            <a:spLocks noGrp="1" noRot="1" noChangeAspect="1" noTextEdit="1"/>
          </p:cNvSpPr>
          <p:nvPr>
            <p:ph type="sldImg"/>
          </p:nvPr>
        </p:nvSpPr>
        <p:spPr bwMode="auto">
          <a:noFill/>
          <a:ln>
            <a:solidFill>
              <a:srgbClr val="000000"/>
            </a:solidFill>
            <a:miter lim="800000"/>
            <a:headEnd/>
            <a:tailEnd/>
          </a:ln>
        </p:spPr>
      </p:sp>
      <p:sp>
        <p:nvSpPr>
          <p:cNvPr id="4986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986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EA4C9A6-D3A9-4F11-9CFD-2B8FB5EA3FE1}" type="slidenum">
              <a:rPr lang="en-US" smtClean="0"/>
              <a:pPr/>
              <a:t>40</a:t>
            </a:fld>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1" name="Slide Image Placeholder 1"/>
          <p:cNvSpPr>
            <a:spLocks noGrp="1" noRot="1" noChangeAspect="1" noTextEdit="1"/>
          </p:cNvSpPr>
          <p:nvPr>
            <p:ph type="sldImg"/>
          </p:nvPr>
        </p:nvSpPr>
        <p:spPr bwMode="auto">
          <a:noFill/>
          <a:ln>
            <a:solidFill>
              <a:srgbClr val="000000"/>
            </a:solidFill>
            <a:miter lim="800000"/>
            <a:headEnd/>
            <a:tailEnd/>
          </a:ln>
        </p:spPr>
      </p:sp>
      <p:sp>
        <p:nvSpPr>
          <p:cNvPr id="5017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176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1339042-337F-412B-B25D-A5BB1F3D5A2D}" type="slidenum">
              <a:rPr lang="en-US" smtClean="0"/>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09" name="Slide Image Placeholder 1"/>
          <p:cNvSpPr>
            <a:spLocks noGrp="1" noRot="1" noChangeAspect="1" noTextEdit="1"/>
          </p:cNvSpPr>
          <p:nvPr>
            <p:ph type="sldImg"/>
          </p:nvPr>
        </p:nvSpPr>
        <p:spPr bwMode="auto">
          <a:noFill/>
          <a:ln>
            <a:solidFill>
              <a:srgbClr val="000000"/>
            </a:solidFill>
            <a:miter lim="800000"/>
            <a:headEnd/>
            <a:tailEnd/>
          </a:ln>
        </p:spPr>
      </p:sp>
      <p:sp>
        <p:nvSpPr>
          <p:cNvPr id="5038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381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31662B9-2BFC-4F6E-8A82-1337165033AF}" type="slidenum">
              <a:rPr lang="en-US" smtClean="0"/>
              <a:pPr/>
              <a:t>42</a:t>
            </a:fld>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7" name="Slide Image Placeholder 1"/>
          <p:cNvSpPr>
            <a:spLocks noGrp="1" noRot="1" noChangeAspect="1" noTextEdit="1"/>
          </p:cNvSpPr>
          <p:nvPr>
            <p:ph type="sldImg"/>
          </p:nvPr>
        </p:nvSpPr>
        <p:spPr bwMode="auto">
          <a:noFill/>
          <a:ln>
            <a:solidFill>
              <a:srgbClr val="000000"/>
            </a:solidFill>
            <a:miter lim="800000"/>
            <a:headEnd/>
            <a:tailEnd/>
          </a:ln>
        </p:spPr>
      </p:sp>
      <p:sp>
        <p:nvSpPr>
          <p:cNvPr id="5058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585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C59CADE-1951-4FEB-86FC-348A5A5DE63D}" type="slidenum">
              <a:rPr lang="en-US" smtClean="0"/>
              <a:pPr/>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29" name="Slide Image Placeholder 1"/>
          <p:cNvSpPr>
            <a:spLocks noGrp="1" noRot="1" noChangeAspect="1" noTextEdit="1"/>
          </p:cNvSpPr>
          <p:nvPr>
            <p:ph type="sldImg"/>
          </p:nvPr>
        </p:nvSpPr>
        <p:spPr bwMode="auto">
          <a:noFill/>
          <a:ln>
            <a:solidFill>
              <a:srgbClr val="000000"/>
            </a:solidFill>
            <a:miter lim="800000"/>
            <a:headEnd/>
            <a:tailEnd/>
          </a:ln>
        </p:spPr>
      </p:sp>
      <p:sp>
        <p:nvSpPr>
          <p:cNvPr id="5089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089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960AA4-F3C0-4B26-84D5-16D8885D5FC2}" type="slidenum">
              <a:rPr lang="en-US" smtClean="0"/>
              <a:pPr/>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1" name="Slide Image Placeholder 1"/>
          <p:cNvSpPr>
            <a:spLocks noGrp="1" noRot="1" noChangeAspect="1" noTextEdit="1"/>
          </p:cNvSpPr>
          <p:nvPr>
            <p:ph type="sldImg"/>
          </p:nvPr>
        </p:nvSpPr>
        <p:spPr bwMode="auto">
          <a:noFill/>
          <a:ln>
            <a:solidFill>
              <a:srgbClr val="000000"/>
            </a:solidFill>
            <a:miter lim="800000"/>
            <a:headEnd/>
            <a:tailEnd/>
          </a:ln>
        </p:spPr>
      </p:sp>
      <p:sp>
        <p:nvSpPr>
          <p:cNvPr id="5120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20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7080398-7FCC-4556-9E0B-892C6FE3C4E1}" type="slidenum">
              <a:rPr lang="en-US" smtClean="0"/>
              <a:pPr/>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49" name="Slide Image Placeholder 1"/>
          <p:cNvSpPr>
            <a:spLocks noGrp="1" noRot="1" noChangeAspect="1" noTextEdit="1"/>
          </p:cNvSpPr>
          <p:nvPr>
            <p:ph type="sldImg"/>
          </p:nvPr>
        </p:nvSpPr>
        <p:spPr bwMode="auto">
          <a:noFill/>
          <a:ln>
            <a:solidFill>
              <a:srgbClr val="000000"/>
            </a:solidFill>
            <a:miter lim="800000"/>
            <a:headEnd/>
            <a:tailEnd/>
          </a:ln>
        </p:spPr>
      </p:sp>
      <p:sp>
        <p:nvSpPr>
          <p:cNvPr id="5140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40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EB9CA9-FDAC-40E4-AAFD-F30F0FB48BD8}" type="slidenum">
              <a:rPr lang="en-US" smtClean="0"/>
              <a:pPr/>
              <a:t>46</a:t>
            </a:fld>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1" name="Slide Image Placeholder 1"/>
          <p:cNvSpPr>
            <a:spLocks noGrp="1" noRot="1" noChangeAspect="1" noTextEdit="1"/>
          </p:cNvSpPr>
          <p:nvPr>
            <p:ph type="sldImg"/>
          </p:nvPr>
        </p:nvSpPr>
        <p:spPr bwMode="auto">
          <a:noFill/>
          <a:ln>
            <a:solidFill>
              <a:srgbClr val="000000"/>
            </a:solidFill>
            <a:miter lim="800000"/>
            <a:headEnd/>
            <a:tailEnd/>
          </a:ln>
        </p:spPr>
      </p:sp>
      <p:sp>
        <p:nvSpPr>
          <p:cNvPr id="5171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71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1CD493A-BE2F-4C9D-A6F5-4F0E44118A1F}" type="slidenum">
              <a:rPr lang="en-US" smtClean="0"/>
              <a:pPr/>
              <a:t>47</a:t>
            </a:fld>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69" name="Slide Image Placeholder 1"/>
          <p:cNvSpPr>
            <a:spLocks noGrp="1" noRot="1" noChangeAspect="1" noTextEdit="1"/>
          </p:cNvSpPr>
          <p:nvPr>
            <p:ph type="sldImg"/>
          </p:nvPr>
        </p:nvSpPr>
        <p:spPr bwMode="auto">
          <a:noFill/>
          <a:ln>
            <a:solidFill>
              <a:srgbClr val="000000"/>
            </a:solidFill>
            <a:miter lim="800000"/>
            <a:headEnd/>
            <a:tailEnd/>
          </a:ln>
        </p:spPr>
      </p:sp>
      <p:sp>
        <p:nvSpPr>
          <p:cNvPr id="5191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191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7268A3E-27FA-4CC1-B40E-2FB050D82704}" type="slidenum">
              <a:rPr lang="en-US" smtClean="0"/>
              <a:pPr/>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7" name="Slide Image Placeholder 1"/>
          <p:cNvSpPr>
            <a:spLocks noGrp="1" noRot="1" noChangeAspect="1" noTextEdit="1"/>
          </p:cNvSpPr>
          <p:nvPr>
            <p:ph type="sldImg"/>
          </p:nvPr>
        </p:nvSpPr>
        <p:spPr bwMode="auto">
          <a:noFill/>
          <a:ln>
            <a:solidFill>
              <a:srgbClr val="000000"/>
            </a:solidFill>
            <a:miter lim="800000"/>
            <a:headEnd/>
            <a:tailEnd/>
          </a:ln>
        </p:spPr>
      </p:sp>
      <p:sp>
        <p:nvSpPr>
          <p:cNvPr id="5212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12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185CF05-AE2D-4C39-93A6-014719E9BE8F}" type="slidenum">
              <a:rPr lang="en-US" smtClean="0"/>
              <a:pPr/>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3" name="Slide Image Placeholder 1"/>
          <p:cNvSpPr>
            <a:spLocks noGrp="1" noRot="1" noChangeAspect="1" noTextEdit="1"/>
          </p:cNvSpPr>
          <p:nvPr>
            <p:ph type="sldImg"/>
          </p:nvPr>
        </p:nvSpPr>
        <p:spPr bwMode="auto">
          <a:noFill/>
          <a:ln>
            <a:solidFill>
              <a:srgbClr val="000000"/>
            </a:solidFill>
            <a:miter lim="800000"/>
            <a:headEnd/>
            <a:tailEnd/>
          </a:ln>
        </p:spPr>
      </p:sp>
      <p:sp>
        <p:nvSpPr>
          <p:cNvPr id="41779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7795"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8209EE40-40F6-476F-81B0-8ABFDE259FD0}" type="slidenum">
              <a:rPr lang="en-US" sz="1200"/>
              <a:pPr algn="r"/>
              <a:t>5</a:t>
            </a:fld>
            <a:endParaRPr 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89" name="Slide Image Placeholder 1"/>
          <p:cNvSpPr>
            <a:spLocks noGrp="1" noRot="1" noChangeAspect="1" noTextEdit="1"/>
          </p:cNvSpPr>
          <p:nvPr>
            <p:ph type="sldImg"/>
          </p:nvPr>
        </p:nvSpPr>
        <p:spPr bwMode="auto">
          <a:noFill/>
          <a:ln>
            <a:solidFill>
              <a:srgbClr val="000000"/>
            </a:solidFill>
            <a:miter lim="800000"/>
            <a:headEnd/>
            <a:tailEnd/>
          </a:ln>
        </p:spPr>
      </p:sp>
      <p:sp>
        <p:nvSpPr>
          <p:cNvPr id="5242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42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A813C8E-3E02-4261-BFE0-F4442115E8A2}" type="slidenum">
              <a:rPr lang="en-US" smtClean="0"/>
              <a:pPr/>
              <a:t>50</a:t>
            </a:fld>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7" name="Slide Image Placeholder 1"/>
          <p:cNvSpPr>
            <a:spLocks noGrp="1" noRot="1" noChangeAspect="1" noTextEdit="1"/>
          </p:cNvSpPr>
          <p:nvPr>
            <p:ph type="sldImg"/>
          </p:nvPr>
        </p:nvSpPr>
        <p:spPr bwMode="auto">
          <a:noFill/>
          <a:ln>
            <a:solidFill>
              <a:srgbClr val="000000"/>
            </a:solidFill>
            <a:miter lim="800000"/>
            <a:headEnd/>
            <a:tailEnd/>
          </a:ln>
        </p:spPr>
      </p:sp>
      <p:sp>
        <p:nvSpPr>
          <p:cNvPr id="5263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63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8693E2-8DA3-44A0-B747-087118395203}" type="slidenum">
              <a:rPr lang="en-US" smtClean="0"/>
              <a:pPr/>
              <a:t>51</a:t>
            </a:fld>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5" name="Slide Image Placeholder 1"/>
          <p:cNvSpPr>
            <a:spLocks noGrp="1" noRot="1" noChangeAspect="1" noTextEdit="1"/>
          </p:cNvSpPr>
          <p:nvPr>
            <p:ph type="sldImg"/>
          </p:nvPr>
        </p:nvSpPr>
        <p:spPr bwMode="auto">
          <a:noFill/>
          <a:ln>
            <a:solidFill>
              <a:srgbClr val="000000"/>
            </a:solidFill>
            <a:miter lim="800000"/>
            <a:headEnd/>
            <a:tailEnd/>
          </a:ln>
        </p:spPr>
      </p:sp>
      <p:sp>
        <p:nvSpPr>
          <p:cNvPr id="5283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283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50B58F7-79BE-420B-91AE-47621FB51991}" type="slidenum">
              <a:rPr lang="en-US" smtClean="0"/>
              <a:pPr/>
              <a:t>52</a:t>
            </a:fld>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3" name="Slide Image Placeholder 1"/>
          <p:cNvSpPr>
            <a:spLocks noGrp="1" noRot="1" noChangeAspect="1" noTextEdit="1"/>
          </p:cNvSpPr>
          <p:nvPr>
            <p:ph type="sldImg"/>
          </p:nvPr>
        </p:nvSpPr>
        <p:spPr bwMode="auto">
          <a:noFill/>
          <a:ln>
            <a:solidFill>
              <a:srgbClr val="000000"/>
            </a:solidFill>
            <a:miter lim="800000"/>
            <a:headEnd/>
            <a:tailEnd/>
          </a:ln>
        </p:spPr>
      </p:sp>
      <p:sp>
        <p:nvSpPr>
          <p:cNvPr id="530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04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3B2718-2F49-48C3-86CC-EDE44762C145}" type="slidenum">
              <a:rPr lang="en-US" smtClean="0"/>
              <a:pPr/>
              <a:t>53</a:t>
            </a:fld>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5" name="Slide Image Placeholder 1"/>
          <p:cNvSpPr>
            <a:spLocks noGrp="1" noRot="1" noChangeAspect="1" noTextEdit="1"/>
          </p:cNvSpPr>
          <p:nvPr>
            <p:ph type="sldImg"/>
          </p:nvPr>
        </p:nvSpPr>
        <p:spPr bwMode="auto">
          <a:noFill/>
          <a:ln>
            <a:solidFill>
              <a:srgbClr val="000000"/>
            </a:solidFill>
            <a:miter lim="800000"/>
            <a:headEnd/>
            <a:tailEnd/>
          </a:ln>
        </p:spPr>
      </p:sp>
      <p:sp>
        <p:nvSpPr>
          <p:cNvPr id="53350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350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F1BA60A-6E68-4160-B930-C6F5CBDEB440}" type="slidenum">
              <a:rPr lang="en-US" smtClean="0"/>
              <a:pPr/>
              <a:t>54</a:t>
            </a:fld>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3" name="Slide Image Placeholder 1"/>
          <p:cNvSpPr>
            <a:spLocks noGrp="1" noRot="1" noChangeAspect="1" noTextEdit="1"/>
          </p:cNvSpPr>
          <p:nvPr>
            <p:ph type="sldImg"/>
          </p:nvPr>
        </p:nvSpPr>
        <p:spPr bwMode="auto">
          <a:noFill/>
          <a:ln>
            <a:solidFill>
              <a:srgbClr val="000000"/>
            </a:solidFill>
            <a:miter lim="800000"/>
            <a:headEnd/>
            <a:tailEnd/>
          </a:ln>
        </p:spPr>
      </p:sp>
      <p:sp>
        <p:nvSpPr>
          <p:cNvPr id="5355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55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C08A04-8EDF-4885-8BEE-975121725086}" type="slidenum">
              <a:rPr lang="en-US" smtClean="0"/>
              <a:pPr/>
              <a:t>55</a:t>
            </a:fld>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1" name="Slide Image Placeholder 1"/>
          <p:cNvSpPr>
            <a:spLocks noGrp="1" noRot="1" noChangeAspect="1" noTextEdit="1"/>
          </p:cNvSpPr>
          <p:nvPr>
            <p:ph type="sldImg"/>
          </p:nvPr>
        </p:nvSpPr>
        <p:spPr bwMode="auto">
          <a:noFill/>
          <a:ln>
            <a:solidFill>
              <a:srgbClr val="000000"/>
            </a:solidFill>
            <a:miter lim="800000"/>
            <a:headEnd/>
            <a:tailEnd/>
          </a:ln>
        </p:spPr>
      </p:sp>
      <p:sp>
        <p:nvSpPr>
          <p:cNvPr id="5376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76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DA1B5CA-B245-42FF-AAC5-5B455F3DA859}" type="slidenum">
              <a:rPr lang="en-US" smtClean="0"/>
              <a:pPr/>
              <a:t>56</a:t>
            </a:fld>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49" name="Slide Image Placeholder 1"/>
          <p:cNvSpPr>
            <a:spLocks noGrp="1" noRot="1" noChangeAspect="1" noTextEdit="1"/>
          </p:cNvSpPr>
          <p:nvPr>
            <p:ph type="sldImg"/>
          </p:nvPr>
        </p:nvSpPr>
        <p:spPr bwMode="auto">
          <a:noFill/>
          <a:ln>
            <a:solidFill>
              <a:srgbClr val="000000"/>
            </a:solidFill>
            <a:miter lim="800000"/>
            <a:headEnd/>
            <a:tailEnd/>
          </a:ln>
        </p:spPr>
      </p:sp>
      <p:sp>
        <p:nvSpPr>
          <p:cNvPr id="5396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396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9ABE5DD-2D30-4882-8AE5-01C403118092}" type="slidenum">
              <a:rPr lang="en-US" smtClean="0"/>
              <a:pPr/>
              <a:t>57</a:t>
            </a:fld>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1" name="Slide Image Placeholder 1"/>
          <p:cNvSpPr>
            <a:spLocks noGrp="1" noRot="1" noChangeAspect="1" noTextEdit="1"/>
          </p:cNvSpPr>
          <p:nvPr>
            <p:ph type="sldImg"/>
          </p:nvPr>
        </p:nvSpPr>
        <p:spPr bwMode="auto">
          <a:noFill/>
          <a:ln>
            <a:solidFill>
              <a:srgbClr val="000000"/>
            </a:solidFill>
            <a:miter lim="800000"/>
            <a:headEnd/>
            <a:tailEnd/>
          </a:ln>
        </p:spPr>
      </p:sp>
      <p:sp>
        <p:nvSpPr>
          <p:cNvPr id="5427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272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2EB5E0B-41FA-45F6-B5E4-843B33862FBA}" type="slidenum">
              <a:rPr lang="en-US" smtClean="0"/>
              <a:pPr/>
              <a:t>58</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69" name="Slide Image Placeholder 1"/>
          <p:cNvSpPr>
            <a:spLocks noGrp="1" noRot="1" noChangeAspect="1" noTextEdit="1"/>
          </p:cNvSpPr>
          <p:nvPr>
            <p:ph type="sldImg"/>
          </p:nvPr>
        </p:nvSpPr>
        <p:spPr bwMode="auto">
          <a:noFill/>
          <a:ln>
            <a:solidFill>
              <a:srgbClr val="000000"/>
            </a:solidFill>
            <a:miter lim="800000"/>
            <a:headEnd/>
            <a:tailEnd/>
          </a:ln>
        </p:spPr>
      </p:sp>
      <p:sp>
        <p:nvSpPr>
          <p:cNvPr id="5447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47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C8FE5DF-AB3F-40DC-8805-95C556A7ED39}" type="slidenum">
              <a:rPr lang="en-US" smtClean="0"/>
              <a:pPr/>
              <a:t>59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1" name="Slide Image Placeholder 1"/>
          <p:cNvSpPr>
            <a:spLocks noGrp="1" noRot="1" noChangeAspect="1" noTextEdit="1"/>
          </p:cNvSpPr>
          <p:nvPr>
            <p:ph type="sldImg"/>
          </p:nvPr>
        </p:nvSpPr>
        <p:spPr bwMode="auto">
          <a:noFill/>
          <a:ln>
            <a:solidFill>
              <a:srgbClr val="000000"/>
            </a:solidFill>
            <a:miter lim="800000"/>
            <a:headEnd/>
            <a:tailEnd/>
          </a:ln>
        </p:spPr>
      </p:sp>
      <p:sp>
        <p:nvSpPr>
          <p:cNvPr id="419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19843"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2ED8B9FD-036D-487D-B5BE-57845166B388}" type="slidenum">
              <a:rPr lang="en-US" sz="1200"/>
              <a:pPr algn="r"/>
              <a:t>6</a:t>
            </a:fld>
            <a:endParaRPr lang="en-US" sz="12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1" name="Slide Image Placeholder 1"/>
          <p:cNvSpPr>
            <a:spLocks noGrp="1" noRot="1" noChangeAspect="1" noTextEdit="1"/>
          </p:cNvSpPr>
          <p:nvPr>
            <p:ph type="sldImg"/>
          </p:nvPr>
        </p:nvSpPr>
        <p:spPr bwMode="auto">
          <a:noFill/>
          <a:ln>
            <a:solidFill>
              <a:srgbClr val="000000"/>
            </a:solidFill>
            <a:miter lim="800000"/>
            <a:headEnd/>
            <a:tailEnd/>
          </a:ln>
        </p:spPr>
      </p:sp>
      <p:sp>
        <p:nvSpPr>
          <p:cNvPr id="547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78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6FB2260-7A11-4142-8255-64DFFA466176}" type="slidenum">
              <a:rPr lang="en-US" smtClean="0"/>
              <a:pPr/>
              <a:t>60</a:t>
            </a:fld>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89" name="Slide Image Placeholder 1"/>
          <p:cNvSpPr>
            <a:spLocks noGrp="1" noRot="1" noChangeAspect="1" noTextEdit="1"/>
          </p:cNvSpPr>
          <p:nvPr>
            <p:ph type="sldImg"/>
          </p:nvPr>
        </p:nvSpPr>
        <p:spPr bwMode="auto">
          <a:noFill/>
          <a:ln>
            <a:solidFill>
              <a:srgbClr val="000000"/>
            </a:solidFill>
            <a:miter lim="800000"/>
            <a:headEnd/>
            <a:tailEnd/>
          </a:ln>
        </p:spPr>
      </p:sp>
      <p:sp>
        <p:nvSpPr>
          <p:cNvPr id="549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498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4AE7F95-A0DF-4327-8D6F-17F93E6C9322}" type="slidenum">
              <a:rPr lang="en-US" smtClean="0"/>
              <a:pPr/>
              <a:t>61</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7" name="Slide Image Placeholder 1"/>
          <p:cNvSpPr>
            <a:spLocks noGrp="1" noRot="1" noChangeAspect="1" noTextEdit="1"/>
          </p:cNvSpPr>
          <p:nvPr>
            <p:ph type="sldImg"/>
          </p:nvPr>
        </p:nvSpPr>
        <p:spPr bwMode="auto">
          <a:noFill/>
          <a:ln>
            <a:solidFill>
              <a:srgbClr val="000000"/>
            </a:solidFill>
            <a:miter lim="800000"/>
            <a:headEnd/>
            <a:tailEnd/>
          </a:ln>
        </p:spPr>
      </p:sp>
      <p:sp>
        <p:nvSpPr>
          <p:cNvPr id="551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19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B2AEC41-751E-4AB0-A2B6-9DFB8D502CE8}" type="slidenum">
              <a:rPr lang="en-US" smtClean="0"/>
              <a:pPr/>
              <a:t>62</a:t>
            </a:fld>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5" name="Slide Image Placeholder 1"/>
          <p:cNvSpPr>
            <a:spLocks noGrp="1" noRot="1" noChangeAspect="1" noTextEdit="1"/>
          </p:cNvSpPr>
          <p:nvPr>
            <p:ph type="sldImg"/>
          </p:nvPr>
        </p:nvSpPr>
        <p:spPr bwMode="auto">
          <a:noFill/>
          <a:ln>
            <a:solidFill>
              <a:srgbClr val="000000"/>
            </a:solidFill>
            <a:miter lim="800000"/>
            <a:headEnd/>
            <a:tailEnd/>
          </a:ln>
        </p:spPr>
      </p:sp>
      <p:sp>
        <p:nvSpPr>
          <p:cNvPr id="553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39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91811F2-DD66-4E81-8241-B1EDFB392131}" type="slidenum">
              <a:rPr lang="en-US" smtClean="0"/>
              <a:pPr/>
              <a:t>63</a:t>
            </a:fld>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3" name="Slide Image Placeholder 1"/>
          <p:cNvSpPr>
            <a:spLocks noGrp="1" noRot="1" noChangeAspect="1" noTextEdit="1"/>
          </p:cNvSpPr>
          <p:nvPr>
            <p:ph type="sldImg"/>
          </p:nvPr>
        </p:nvSpPr>
        <p:spPr bwMode="auto">
          <a:noFill/>
          <a:ln>
            <a:solidFill>
              <a:srgbClr val="000000"/>
            </a:solidFill>
            <a:miter lim="800000"/>
            <a:headEnd/>
            <a:tailEnd/>
          </a:ln>
        </p:spPr>
      </p:sp>
      <p:sp>
        <p:nvSpPr>
          <p:cNvPr id="5560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60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B96CFD1-10D5-493F-BF4A-BEEE32B77E9E}" type="slidenum">
              <a:rPr lang="en-US" smtClean="0"/>
              <a:pPr/>
              <a:t>64</a:t>
            </a:fld>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1" name="Slide Image Placeholder 1"/>
          <p:cNvSpPr>
            <a:spLocks noGrp="1" noRot="1" noChangeAspect="1" noTextEdit="1"/>
          </p:cNvSpPr>
          <p:nvPr>
            <p:ph type="sldImg"/>
          </p:nvPr>
        </p:nvSpPr>
        <p:spPr bwMode="auto">
          <a:noFill/>
          <a:ln>
            <a:solidFill>
              <a:srgbClr val="000000"/>
            </a:solidFill>
            <a:miter lim="800000"/>
            <a:headEnd/>
            <a:tailEnd/>
          </a:ln>
        </p:spPr>
      </p:sp>
      <p:sp>
        <p:nvSpPr>
          <p:cNvPr id="558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580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BD237A1-D13A-4D3F-BC93-9227174A450A}" type="slidenum">
              <a:rPr lang="en-US" smtClean="0"/>
              <a:pPr/>
              <a:t>65</a:t>
            </a:fld>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3" name="Slide Image Placeholder 1"/>
          <p:cNvSpPr>
            <a:spLocks noGrp="1" noRot="1" noChangeAspect="1" noTextEdit="1"/>
          </p:cNvSpPr>
          <p:nvPr>
            <p:ph type="sldImg"/>
          </p:nvPr>
        </p:nvSpPr>
        <p:spPr bwMode="auto">
          <a:noFill/>
          <a:ln>
            <a:solidFill>
              <a:srgbClr val="000000"/>
            </a:solidFill>
            <a:miter lim="800000"/>
            <a:headEnd/>
            <a:tailEnd/>
          </a:ln>
        </p:spPr>
      </p:sp>
      <p:sp>
        <p:nvSpPr>
          <p:cNvPr id="56115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611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5B36995-EDF9-44D2-97AD-2DED942B8959}" type="slidenum">
              <a:rPr lang="en-US" smtClean="0"/>
              <a:pPr/>
              <a:t>66</a:t>
            </a:fld>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1" name="Slide Image Placeholder 1"/>
          <p:cNvSpPr>
            <a:spLocks noGrp="1" noRot="1" noChangeAspect="1" noTextEdit="1"/>
          </p:cNvSpPr>
          <p:nvPr>
            <p:ph type="sldImg"/>
          </p:nvPr>
        </p:nvSpPr>
        <p:spPr bwMode="auto">
          <a:noFill/>
          <a:ln>
            <a:solidFill>
              <a:srgbClr val="000000"/>
            </a:solidFill>
            <a:miter lim="800000"/>
            <a:headEnd/>
            <a:tailEnd/>
          </a:ln>
        </p:spPr>
      </p:sp>
      <p:sp>
        <p:nvSpPr>
          <p:cNvPr id="56320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632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462EBD0-0076-44E4-897A-1F03ADCC3DA0}" type="slidenum">
              <a:rPr lang="en-US" smtClean="0"/>
              <a:pPr/>
              <a:t>67</a:t>
            </a:fld>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5249" name="Slide Image Placeholder 1"/>
          <p:cNvSpPr>
            <a:spLocks noGrp="1" noRot="1" noChangeAspect="1" noTextEdit="1"/>
          </p:cNvSpPr>
          <p:nvPr>
            <p:ph type="sldImg"/>
          </p:nvPr>
        </p:nvSpPr>
        <p:spPr bwMode="auto">
          <a:noFill/>
          <a:ln>
            <a:solidFill>
              <a:srgbClr val="000000"/>
            </a:solidFill>
            <a:miter lim="800000"/>
            <a:headEnd/>
            <a:tailEnd/>
          </a:ln>
        </p:spPr>
      </p:sp>
      <p:sp>
        <p:nvSpPr>
          <p:cNvPr id="56525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652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090F179-6000-427A-81FC-409B69958043}" type="slidenum">
              <a:rPr lang="en-US" smtClean="0"/>
              <a:pPr/>
              <a:t>68</a:t>
            </a:fld>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7" name="Slide Image Placeholder 1"/>
          <p:cNvSpPr>
            <a:spLocks noGrp="1" noRot="1" noChangeAspect="1" noTextEdit="1"/>
          </p:cNvSpPr>
          <p:nvPr>
            <p:ph type="sldImg"/>
          </p:nvPr>
        </p:nvSpPr>
        <p:spPr bwMode="auto">
          <a:noFill/>
          <a:ln>
            <a:solidFill>
              <a:srgbClr val="000000"/>
            </a:solidFill>
            <a:miter lim="800000"/>
            <a:headEnd/>
            <a:tailEnd/>
          </a:ln>
        </p:spPr>
      </p:sp>
      <p:sp>
        <p:nvSpPr>
          <p:cNvPr id="56729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6729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5CE0E26-3901-4270-BB64-00DFCCCCFF81}" type="slidenum">
              <a:rPr lang="en-US" smtClean="0"/>
              <a:pPr/>
              <a:t>69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89" name="Slide Image Placeholder 1"/>
          <p:cNvSpPr>
            <a:spLocks noGrp="1" noRot="1" noChangeAspect="1" noTextEdit="1"/>
          </p:cNvSpPr>
          <p:nvPr>
            <p:ph type="sldImg"/>
          </p:nvPr>
        </p:nvSpPr>
        <p:spPr bwMode="auto">
          <a:noFill/>
          <a:ln>
            <a:solidFill>
              <a:srgbClr val="000000"/>
            </a:solidFill>
            <a:miter lim="800000"/>
            <a:headEnd/>
            <a:tailEnd/>
          </a:ln>
        </p:spPr>
      </p:sp>
      <p:sp>
        <p:nvSpPr>
          <p:cNvPr id="4218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21891"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705B5F9-F81E-4DBE-87C2-3D353044014C}" type="slidenum">
              <a:rPr lang="en-US" sz="1200"/>
              <a:pPr algn="r"/>
              <a:t>7</a:t>
            </a:fld>
            <a:endParaRPr lang="en-US" sz="12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69" name="Slide Image Placeholder 1"/>
          <p:cNvSpPr>
            <a:spLocks noGrp="1" noRot="1" noChangeAspect="1" noTextEdit="1"/>
          </p:cNvSpPr>
          <p:nvPr>
            <p:ph type="sldImg"/>
          </p:nvPr>
        </p:nvSpPr>
        <p:spPr bwMode="auto">
          <a:noFill/>
          <a:ln>
            <a:solidFill>
              <a:srgbClr val="000000"/>
            </a:solidFill>
            <a:miter lim="800000"/>
            <a:headEnd/>
            <a:tailEnd/>
          </a:ln>
        </p:spPr>
      </p:sp>
      <p:sp>
        <p:nvSpPr>
          <p:cNvPr id="570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037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D362BE7-763F-46A2-B09B-DF610F3E4674}" type="slidenum">
              <a:rPr lang="en-US" smtClean="0"/>
              <a:pPr/>
              <a:t>70</a:t>
            </a:fld>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1" name="Slide Image Placeholder 1"/>
          <p:cNvSpPr>
            <a:spLocks noGrp="1" noRot="1" noChangeAspect="1" noTextEdit="1"/>
          </p:cNvSpPr>
          <p:nvPr>
            <p:ph type="sldImg"/>
          </p:nvPr>
        </p:nvSpPr>
        <p:spPr bwMode="auto">
          <a:noFill/>
          <a:ln>
            <a:solidFill>
              <a:srgbClr val="000000"/>
            </a:solidFill>
            <a:miter lim="800000"/>
            <a:headEnd/>
            <a:tailEnd/>
          </a:ln>
        </p:spPr>
      </p:sp>
      <p:sp>
        <p:nvSpPr>
          <p:cNvPr id="5734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344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1BA827F-0695-4D35-A4B0-78159C61D9FF}" type="slidenum">
              <a:rPr lang="en-US" smtClean="0"/>
              <a:pPr/>
              <a:t>71</a:t>
            </a:fld>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89" name="Slide Image Placeholder 1"/>
          <p:cNvSpPr>
            <a:spLocks noGrp="1" noRot="1" noChangeAspect="1" noTextEdit="1"/>
          </p:cNvSpPr>
          <p:nvPr>
            <p:ph type="sldImg"/>
          </p:nvPr>
        </p:nvSpPr>
        <p:spPr bwMode="auto">
          <a:noFill/>
          <a:ln>
            <a:solidFill>
              <a:srgbClr val="000000"/>
            </a:solidFill>
            <a:miter lim="800000"/>
            <a:headEnd/>
            <a:tailEnd/>
          </a:ln>
        </p:spPr>
      </p:sp>
      <p:sp>
        <p:nvSpPr>
          <p:cNvPr id="5754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54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37C16B0-4F2E-4E0D-B832-A8E63A686E6F}" type="slidenum">
              <a:rPr lang="en-US" smtClean="0"/>
              <a:pPr/>
              <a:t>72</a:t>
            </a:fld>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7" name="Slide Image Placeholder 1"/>
          <p:cNvSpPr>
            <a:spLocks noGrp="1" noRot="1" noChangeAspect="1" noTextEdit="1"/>
          </p:cNvSpPr>
          <p:nvPr>
            <p:ph type="sldImg"/>
          </p:nvPr>
        </p:nvSpPr>
        <p:spPr bwMode="auto">
          <a:noFill/>
          <a:ln>
            <a:solidFill>
              <a:srgbClr val="000000"/>
            </a:solidFill>
            <a:miter lim="800000"/>
            <a:headEnd/>
            <a:tailEnd/>
          </a:ln>
        </p:spPr>
      </p:sp>
      <p:sp>
        <p:nvSpPr>
          <p:cNvPr id="5775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75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87CC24E-AD11-4D38-9476-F24FE76B9C74}" type="slidenum">
              <a:rPr lang="en-US" smtClean="0"/>
              <a:pPr/>
              <a:t>73</a:t>
            </a:fld>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5" name="Slide Image Placeholder 1"/>
          <p:cNvSpPr>
            <a:spLocks noGrp="1" noRot="1" noChangeAspect="1" noTextEdit="1"/>
          </p:cNvSpPr>
          <p:nvPr>
            <p:ph type="sldImg"/>
          </p:nvPr>
        </p:nvSpPr>
        <p:spPr bwMode="auto">
          <a:noFill/>
          <a:ln>
            <a:solidFill>
              <a:srgbClr val="000000"/>
            </a:solidFill>
            <a:miter lim="800000"/>
            <a:headEnd/>
            <a:tailEnd/>
          </a:ln>
        </p:spPr>
      </p:sp>
      <p:sp>
        <p:nvSpPr>
          <p:cNvPr id="5795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795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F93C07-ABDF-442F-9C70-48748265554B}" type="slidenum">
              <a:rPr lang="en-US" smtClean="0"/>
              <a:pPr/>
              <a:t>74</a:t>
            </a:fld>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3" name="Slide Image Placeholder 1"/>
          <p:cNvSpPr>
            <a:spLocks noGrp="1" noRot="1" noChangeAspect="1" noTextEdit="1"/>
          </p:cNvSpPr>
          <p:nvPr>
            <p:ph type="sldImg"/>
          </p:nvPr>
        </p:nvSpPr>
        <p:spPr bwMode="auto">
          <a:noFill/>
          <a:ln>
            <a:solidFill>
              <a:srgbClr val="000000"/>
            </a:solidFill>
            <a:miter lim="800000"/>
            <a:headEnd/>
            <a:tailEnd/>
          </a:ln>
        </p:spPr>
      </p:sp>
      <p:sp>
        <p:nvSpPr>
          <p:cNvPr id="5816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16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CB7C8BD-E883-45BB-850D-936BF1E61ED7}" type="slidenum">
              <a:rPr lang="en-US" smtClean="0"/>
              <a:pPr/>
              <a:t>75</a:t>
            </a:fld>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1" name="Slide Image Placeholder 1"/>
          <p:cNvSpPr>
            <a:spLocks noGrp="1" noRot="1" noChangeAspect="1" noTextEdit="1"/>
          </p:cNvSpPr>
          <p:nvPr>
            <p:ph type="sldImg"/>
          </p:nvPr>
        </p:nvSpPr>
        <p:spPr bwMode="auto">
          <a:noFill/>
          <a:ln>
            <a:solidFill>
              <a:srgbClr val="000000"/>
            </a:solidFill>
            <a:miter lim="800000"/>
            <a:headEnd/>
            <a:tailEnd/>
          </a:ln>
        </p:spPr>
      </p:sp>
      <p:sp>
        <p:nvSpPr>
          <p:cNvPr id="5836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36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6DFBA10-30B9-462F-AEC9-F194AD1BA6E3}" type="slidenum">
              <a:rPr lang="en-US" smtClean="0"/>
              <a:pPr/>
              <a:t>76</a:t>
            </a:fld>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29" name="Slide Image Placeholder 1"/>
          <p:cNvSpPr>
            <a:spLocks noGrp="1" noRot="1" noChangeAspect="1" noTextEdit="1"/>
          </p:cNvSpPr>
          <p:nvPr>
            <p:ph type="sldImg"/>
          </p:nvPr>
        </p:nvSpPr>
        <p:spPr bwMode="auto">
          <a:noFill/>
          <a:ln>
            <a:solidFill>
              <a:srgbClr val="000000"/>
            </a:solidFill>
            <a:miter lim="800000"/>
            <a:headEnd/>
            <a:tailEnd/>
          </a:ln>
        </p:spPr>
      </p:sp>
      <p:sp>
        <p:nvSpPr>
          <p:cNvPr id="5857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57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BCBBF27-D92F-4C88-9054-89CCB6918DBB}" type="slidenum">
              <a:rPr lang="en-US" smtClean="0"/>
              <a:pPr/>
              <a:t>77</a:t>
            </a:fld>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7" name="Slide Image Placeholder 1"/>
          <p:cNvSpPr>
            <a:spLocks noGrp="1" noRot="1" noChangeAspect="1" noTextEdit="1"/>
          </p:cNvSpPr>
          <p:nvPr>
            <p:ph type="sldImg"/>
          </p:nvPr>
        </p:nvSpPr>
        <p:spPr bwMode="auto">
          <a:noFill/>
          <a:ln>
            <a:solidFill>
              <a:srgbClr val="000000"/>
            </a:solidFill>
            <a:miter lim="800000"/>
            <a:headEnd/>
            <a:tailEnd/>
          </a:ln>
        </p:spPr>
      </p:sp>
      <p:sp>
        <p:nvSpPr>
          <p:cNvPr id="5877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777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EE01964-B5CF-41B6-B204-038080FAB382}" type="slidenum">
              <a:rPr lang="en-US" smtClean="0"/>
              <a:pPr/>
              <a:t>78</a:t>
            </a:fld>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5" name="Slide Image Placeholder 1"/>
          <p:cNvSpPr>
            <a:spLocks noGrp="1" noRot="1" noChangeAspect="1" noTextEdit="1"/>
          </p:cNvSpPr>
          <p:nvPr>
            <p:ph type="sldImg"/>
          </p:nvPr>
        </p:nvSpPr>
        <p:spPr bwMode="auto">
          <a:noFill/>
          <a:ln>
            <a:solidFill>
              <a:srgbClr val="000000"/>
            </a:solidFill>
            <a:miter lim="800000"/>
            <a:headEnd/>
            <a:tailEnd/>
          </a:ln>
        </p:spPr>
      </p:sp>
      <p:sp>
        <p:nvSpPr>
          <p:cNvPr id="5898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8982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A9D189A-9BC3-46B3-AF64-1783947BC001}" type="slidenum">
              <a:rPr lang="en-US" smtClean="0"/>
              <a:pPr/>
              <a:t>79</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Slide Image Placeholder 1"/>
          <p:cNvSpPr>
            <a:spLocks noGrp="1" noRot="1" noChangeAspect="1" noTextEdit="1"/>
          </p:cNvSpPr>
          <p:nvPr>
            <p:ph type="sldImg"/>
          </p:nvPr>
        </p:nvSpPr>
        <p:spPr bwMode="auto">
          <a:noFill/>
          <a:ln>
            <a:solidFill>
              <a:srgbClr val="000000"/>
            </a:solidFill>
            <a:miter lim="800000"/>
            <a:headEnd/>
            <a:tailEnd/>
          </a:ln>
        </p:spPr>
      </p:sp>
      <p:sp>
        <p:nvSpPr>
          <p:cNvPr id="423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23939"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55C80217-0B30-4E63-9275-A98B9F337D46}" type="slidenum">
              <a:rPr lang="en-US" sz="1200"/>
              <a:pPr algn="r"/>
              <a:t>8</a:t>
            </a:fld>
            <a:endParaRPr lang="en-US" sz="120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3" name="Slide Image Placeholder 1"/>
          <p:cNvSpPr>
            <a:spLocks noGrp="1" noRot="1" noChangeAspect="1" noTextEdit="1"/>
          </p:cNvSpPr>
          <p:nvPr>
            <p:ph type="sldImg"/>
          </p:nvPr>
        </p:nvSpPr>
        <p:spPr bwMode="auto">
          <a:noFill/>
          <a:ln>
            <a:solidFill>
              <a:srgbClr val="000000"/>
            </a:solidFill>
            <a:miter lim="800000"/>
            <a:headEnd/>
            <a:tailEnd/>
          </a:ln>
        </p:spPr>
      </p:sp>
      <p:sp>
        <p:nvSpPr>
          <p:cNvPr id="5918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9187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5E7EBBE-1439-459E-A298-FA543BAF2E70}" type="slidenum">
              <a:rPr lang="en-US" smtClean="0"/>
              <a:pPr/>
              <a:t>80</a:t>
            </a:fld>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5" name="Slide Image Placeholder 1"/>
          <p:cNvSpPr>
            <a:spLocks noGrp="1" noRot="1" noChangeAspect="1" noTextEdit="1"/>
          </p:cNvSpPr>
          <p:nvPr>
            <p:ph type="sldImg"/>
          </p:nvPr>
        </p:nvSpPr>
        <p:spPr bwMode="auto">
          <a:noFill/>
          <a:ln>
            <a:solidFill>
              <a:srgbClr val="000000"/>
            </a:solidFill>
            <a:miter lim="800000"/>
            <a:headEnd/>
            <a:tailEnd/>
          </a:ln>
        </p:spPr>
      </p:sp>
      <p:sp>
        <p:nvSpPr>
          <p:cNvPr id="59494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949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7859949-521F-4768-8ED7-BAB4E7ABEC42}" type="slidenum">
              <a:rPr lang="en-US" smtClean="0"/>
              <a:pPr/>
              <a:t>81</a:t>
            </a:fld>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7" name="Slide Image Placeholder 1"/>
          <p:cNvSpPr>
            <a:spLocks noGrp="1" noRot="1" noChangeAspect="1" noTextEdit="1"/>
          </p:cNvSpPr>
          <p:nvPr>
            <p:ph type="sldImg"/>
          </p:nvPr>
        </p:nvSpPr>
        <p:spPr bwMode="auto">
          <a:noFill/>
          <a:ln>
            <a:solidFill>
              <a:srgbClr val="000000"/>
            </a:solidFill>
            <a:miter lim="800000"/>
            <a:headEnd/>
            <a:tailEnd/>
          </a:ln>
        </p:spPr>
      </p:sp>
      <p:sp>
        <p:nvSpPr>
          <p:cNvPr id="5980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59801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6D08221-5431-48A9-AAD6-372859C97EED}" type="slidenum">
              <a:rPr lang="en-US" smtClean="0"/>
              <a:pPr/>
              <a:t>82</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5" name="Slide Image Placeholder 1"/>
          <p:cNvSpPr>
            <a:spLocks noGrp="1" noRot="1" noChangeAspect="1" noTextEdit="1"/>
          </p:cNvSpPr>
          <p:nvPr>
            <p:ph type="sldImg"/>
          </p:nvPr>
        </p:nvSpPr>
        <p:spPr bwMode="auto">
          <a:noFill/>
          <a:ln>
            <a:solidFill>
              <a:srgbClr val="000000"/>
            </a:solidFill>
            <a:miter lim="800000"/>
            <a:headEnd/>
            <a:tailEnd/>
          </a:ln>
        </p:spPr>
      </p:sp>
      <p:sp>
        <p:nvSpPr>
          <p:cNvPr id="42598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425987"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2D960A0-88F1-4C5A-95B0-53C5C8E0436B}" type="slidenum">
              <a:rPr lang="en-US" sz="1200"/>
              <a:pPr algn="r"/>
              <a:t>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0" y="2438400"/>
            <a:ext cx="9009063" cy="1052513"/>
            <a:chOff x="0" y="1536"/>
            <a:chExt cx="5675" cy="663"/>
          </a:xfrm>
        </p:grpSpPr>
        <p:grpSp>
          <p:nvGrpSpPr>
            <p:cNvPr id="5" name="Group 1027"/>
            <p:cNvGrpSpPr>
              <a:grpSpLocks/>
            </p:cNvGrpSpPr>
            <p:nvPr/>
          </p:nvGrpSpPr>
          <p:grpSpPr bwMode="auto">
            <a:xfrm>
              <a:off x="185" y="1604"/>
              <a:ext cx="449" cy="299"/>
              <a:chOff x="720" y="336"/>
              <a:chExt cx="624" cy="432"/>
            </a:xfrm>
          </p:grpSpPr>
          <p:sp>
            <p:nvSpPr>
              <p:cNvPr id="12" name="Rectangle 1028"/>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en-US"/>
              </a:p>
            </p:txBody>
          </p:sp>
          <p:sp>
            <p:nvSpPr>
              <p:cNvPr id="13" name="Rectangle 1029"/>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en-US"/>
              </a:p>
            </p:txBody>
          </p:sp>
        </p:grpSp>
        <p:grpSp>
          <p:nvGrpSpPr>
            <p:cNvPr id="6" name="Group 1030"/>
            <p:cNvGrpSpPr>
              <a:grpSpLocks/>
            </p:cNvGrpSpPr>
            <p:nvPr/>
          </p:nvGrpSpPr>
          <p:grpSpPr bwMode="auto">
            <a:xfrm>
              <a:off x="263" y="1870"/>
              <a:ext cx="466" cy="299"/>
              <a:chOff x="912" y="2640"/>
              <a:chExt cx="672" cy="432"/>
            </a:xfrm>
          </p:grpSpPr>
          <p:sp>
            <p:nvSpPr>
              <p:cNvPr id="10" name="Rectangle 1031"/>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en-US"/>
              </a:p>
            </p:txBody>
          </p:sp>
          <p:sp>
            <p:nvSpPr>
              <p:cNvPr id="11" name="Rectangle 1032"/>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7" name="Rectangle 1033"/>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en-US"/>
            </a:p>
          </p:txBody>
        </p:sp>
        <p:sp>
          <p:nvSpPr>
            <p:cNvPr id="8" name="Rectangle 1034"/>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en-US"/>
            </a:p>
          </p:txBody>
        </p:sp>
        <p:sp>
          <p:nvSpPr>
            <p:cNvPr id="9" name="Rectangle 1035"/>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en-US"/>
            </a:p>
          </p:txBody>
        </p:sp>
      </p:grpSp>
      <p:sp>
        <p:nvSpPr>
          <p:cNvPr id="4108" name="Rectangle 1036"/>
          <p:cNvSpPr>
            <a:spLocks noGrp="1" noChangeArrowheads="1"/>
          </p:cNvSpPr>
          <p:nvPr>
            <p:ph type="ctrTitle"/>
          </p:nvPr>
        </p:nvSpPr>
        <p:spPr>
          <a:xfrm>
            <a:off x="990600" y="1828800"/>
            <a:ext cx="7772400" cy="1143000"/>
          </a:xfrm>
        </p:spPr>
        <p:txBody>
          <a:bodyPr/>
          <a:lstStyle>
            <a:lvl1pPr>
              <a:defRPr/>
            </a:lvl1pPr>
          </a:lstStyle>
          <a:p>
            <a:r>
              <a:rPr lang="en-US"/>
              <a:t>Click to edit Master title style</a:t>
            </a:r>
          </a:p>
        </p:txBody>
      </p:sp>
      <p:sp>
        <p:nvSpPr>
          <p:cNvPr id="4109" name="Rectangle 1037"/>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038"/>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p>
        </p:txBody>
      </p:sp>
      <p:sp>
        <p:nvSpPr>
          <p:cNvPr id="15" name="Rectangle 1039"/>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p>
        </p:txBody>
      </p:sp>
      <p:sp>
        <p:nvSpPr>
          <p:cNvPr id="16" name="Rectangle 1040"/>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595A65B7-0596-4147-877A-E894F2DFFDD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35001F16-25FB-45B7-8E37-ED5E3AEF5FF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617538"/>
            <a:ext cx="1951038" cy="5514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50938" y="617538"/>
            <a:ext cx="5700712" cy="5514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FD933096-4B5F-44C9-BF17-B1D5E58E29EE}"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5145088" y="20177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5145088" y="4151313"/>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1"/>
          <p:cNvSpPr>
            <a:spLocks noGrp="1" noChangeArrowheads="1"/>
          </p:cNvSpPr>
          <p:nvPr>
            <p:ph type="dt" sz="half" idx="10"/>
          </p:nvPr>
        </p:nvSpPr>
        <p:spPr>
          <a:ln/>
        </p:spPr>
        <p:txBody>
          <a:bodyPr/>
          <a:lstStyle>
            <a:lvl1pPr>
              <a:defRPr/>
            </a:lvl1pPr>
          </a:lstStyle>
          <a:p>
            <a:pPr>
              <a:defRPr/>
            </a:pPr>
            <a:endParaRPr lang="en-US"/>
          </a:p>
        </p:txBody>
      </p:sp>
      <p:sp>
        <p:nvSpPr>
          <p:cNvPr id="7" name="Rectangle 12"/>
          <p:cNvSpPr>
            <a:spLocks noGrp="1" noChangeArrowheads="1"/>
          </p:cNvSpPr>
          <p:nvPr>
            <p:ph type="ftr" sz="quarter" idx="11"/>
          </p:nvPr>
        </p:nvSpPr>
        <p:spPr>
          <a:ln/>
        </p:spPr>
        <p:txBody>
          <a:bodyPr/>
          <a:lstStyle>
            <a:lvl1pPr>
              <a:defRPr/>
            </a:lvl1pPr>
          </a:lstStyle>
          <a:p>
            <a:pPr>
              <a:defRPr/>
            </a:pPr>
            <a:endParaRPr lang="en-US"/>
          </a:p>
        </p:txBody>
      </p:sp>
      <p:sp>
        <p:nvSpPr>
          <p:cNvPr id="8" name="Rectangle 13"/>
          <p:cNvSpPr>
            <a:spLocks noGrp="1" noChangeArrowheads="1"/>
          </p:cNvSpPr>
          <p:nvPr>
            <p:ph type="sldNum" sz="quarter" idx="12"/>
          </p:nvPr>
        </p:nvSpPr>
        <p:spPr>
          <a:ln/>
        </p:spPr>
        <p:txBody>
          <a:bodyPr/>
          <a:lstStyle>
            <a:lvl1pPr>
              <a:defRPr/>
            </a:lvl1pPr>
          </a:lstStyle>
          <a:p>
            <a:pPr>
              <a:defRPr/>
            </a:pPr>
            <a:fld id="{89557460-1321-4CCD-B4C4-0ABAAC6F4A2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007F2811-5334-4C98-B2D9-95BC982AA32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FAD5B4C3-8CED-43B7-9F2D-BF4CD8F8558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endParaRPr lang="en-US"/>
          </a:p>
        </p:txBody>
      </p:sp>
      <p:sp>
        <p:nvSpPr>
          <p:cNvPr id="5" name="Rectangle 12"/>
          <p:cNvSpPr>
            <a:spLocks noGrp="1" noChangeArrowheads="1"/>
          </p:cNvSpPr>
          <p:nvPr>
            <p:ph type="ftr" sz="quarter" idx="11"/>
          </p:nvPr>
        </p:nvSpPr>
        <p:spPr>
          <a:ln/>
        </p:spPr>
        <p:txBody>
          <a:bodyPr/>
          <a:lstStyle>
            <a:lvl1pPr>
              <a:defRPr/>
            </a:lvl1pPr>
          </a:lstStyle>
          <a:p>
            <a:pPr>
              <a:defRPr/>
            </a:pPr>
            <a:endParaRPr lang="en-US"/>
          </a:p>
        </p:txBody>
      </p:sp>
      <p:sp>
        <p:nvSpPr>
          <p:cNvPr id="6" name="Rectangle 13"/>
          <p:cNvSpPr>
            <a:spLocks noGrp="1" noChangeArrowheads="1"/>
          </p:cNvSpPr>
          <p:nvPr>
            <p:ph type="sldNum" sz="quarter" idx="12"/>
          </p:nvPr>
        </p:nvSpPr>
        <p:spPr>
          <a:ln/>
        </p:spPr>
        <p:txBody>
          <a:bodyPr/>
          <a:lstStyle>
            <a:lvl1pPr>
              <a:defRPr/>
            </a:lvl1pPr>
          </a:lstStyle>
          <a:p>
            <a:pPr>
              <a:defRPr/>
            </a:pPr>
            <a:fld id="{9E641541-ADC9-49AE-A7E5-28ED4F49DB6C}"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641DB143-AF30-4F12-916B-3D555BFABEBF}"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pPr>
              <a:defRPr/>
            </a:pPr>
            <a:endParaRPr lang="en-US"/>
          </a:p>
        </p:txBody>
      </p:sp>
      <p:sp>
        <p:nvSpPr>
          <p:cNvPr id="8" name="Rectangle 12"/>
          <p:cNvSpPr>
            <a:spLocks noGrp="1" noChangeArrowheads="1"/>
          </p:cNvSpPr>
          <p:nvPr>
            <p:ph type="ftr" sz="quarter" idx="11"/>
          </p:nvPr>
        </p:nvSpPr>
        <p:spPr>
          <a:ln/>
        </p:spPr>
        <p:txBody>
          <a:bodyPr/>
          <a:lstStyle>
            <a:lvl1pPr>
              <a:defRPr/>
            </a:lvl1pPr>
          </a:lstStyle>
          <a:p>
            <a:pPr>
              <a:defRPr/>
            </a:pPr>
            <a:endParaRPr lang="en-US"/>
          </a:p>
        </p:txBody>
      </p:sp>
      <p:sp>
        <p:nvSpPr>
          <p:cNvPr id="9" name="Rectangle 13"/>
          <p:cNvSpPr>
            <a:spLocks noGrp="1" noChangeArrowheads="1"/>
          </p:cNvSpPr>
          <p:nvPr>
            <p:ph type="sldNum" sz="quarter" idx="12"/>
          </p:nvPr>
        </p:nvSpPr>
        <p:spPr>
          <a:ln/>
        </p:spPr>
        <p:txBody>
          <a:bodyPr/>
          <a:lstStyle>
            <a:lvl1pPr>
              <a:defRPr/>
            </a:lvl1pPr>
          </a:lstStyle>
          <a:p>
            <a:pPr>
              <a:defRPr/>
            </a:pPr>
            <a:fld id="{20BA2F25-2799-4FC7-90B8-535BA0305FA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pPr>
              <a:defRPr/>
            </a:pPr>
            <a:endParaRPr lang="en-US"/>
          </a:p>
        </p:txBody>
      </p:sp>
      <p:sp>
        <p:nvSpPr>
          <p:cNvPr id="4" name="Rectangle 12"/>
          <p:cNvSpPr>
            <a:spLocks noGrp="1" noChangeArrowheads="1"/>
          </p:cNvSpPr>
          <p:nvPr>
            <p:ph type="ftr" sz="quarter" idx="11"/>
          </p:nvPr>
        </p:nvSpPr>
        <p:spPr>
          <a:ln/>
        </p:spPr>
        <p:txBody>
          <a:bodyPr/>
          <a:lstStyle>
            <a:lvl1pPr>
              <a:defRPr/>
            </a:lvl1pPr>
          </a:lstStyle>
          <a:p>
            <a:pPr>
              <a:defRPr/>
            </a:pPr>
            <a:endParaRPr lang="en-US"/>
          </a:p>
        </p:txBody>
      </p:sp>
      <p:sp>
        <p:nvSpPr>
          <p:cNvPr id="5" name="Rectangle 13"/>
          <p:cNvSpPr>
            <a:spLocks noGrp="1" noChangeArrowheads="1"/>
          </p:cNvSpPr>
          <p:nvPr>
            <p:ph type="sldNum" sz="quarter" idx="12"/>
          </p:nvPr>
        </p:nvSpPr>
        <p:spPr>
          <a:ln/>
        </p:spPr>
        <p:txBody>
          <a:bodyPr/>
          <a:lstStyle>
            <a:lvl1pPr>
              <a:defRPr/>
            </a:lvl1pPr>
          </a:lstStyle>
          <a:p>
            <a:pPr>
              <a:defRPr/>
            </a:pPr>
            <a:fld id="{182FD527-A2E7-4374-B13B-72F581C6ECF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en-US"/>
          </a:p>
        </p:txBody>
      </p:sp>
      <p:sp>
        <p:nvSpPr>
          <p:cNvPr id="3" name="Rectangle 12"/>
          <p:cNvSpPr>
            <a:spLocks noGrp="1" noChangeArrowheads="1"/>
          </p:cNvSpPr>
          <p:nvPr>
            <p:ph type="ftr" sz="quarter" idx="11"/>
          </p:nvPr>
        </p:nvSpPr>
        <p:spPr>
          <a:ln/>
        </p:spPr>
        <p:txBody>
          <a:bodyPr/>
          <a:lstStyle>
            <a:lvl1pPr>
              <a:defRPr/>
            </a:lvl1pPr>
          </a:lstStyle>
          <a:p>
            <a:pPr>
              <a:defRPr/>
            </a:pPr>
            <a:endParaRPr lang="en-US"/>
          </a:p>
        </p:txBody>
      </p:sp>
      <p:sp>
        <p:nvSpPr>
          <p:cNvPr id="4" name="Rectangle 13"/>
          <p:cNvSpPr>
            <a:spLocks noGrp="1" noChangeArrowheads="1"/>
          </p:cNvSpPr>
          <p:nvPr>
            <p:ph type="sldNum" sz="quarter" idx="12"/>
          </p:nvPr>
        </p:nvSpPr>
        <p:spPr>
          <a:ln/>
        </p:spPr>
        <p:txBody>
          <a:bodyPr/>
          <a:lstStyle>
            <a:lvl1pPr>
              <a:defRPr/>
            </a:lvl1pPr>
          </a:lstStyle>
          <a:p>
            <a:pPr>
              <a:defRPr/>
            </a:pPr>
            <a:fld id="{E7E1C78D-D76D-435F-903C-FEA9076EDFD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126187E5-55E5-410C-A2B7-7F6A2A73434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30E1BC54-6044-420E-AF8A-DF3D3F3D7638}"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a:defRPr/>
            </a:pPr>
            <a:endParaRPr kumimoji="1" lang="en-US"/>
          </a:p>
        </p:txBody>
      </p:sp>
      <p:sp>
        <p:nvSpPr>
          <p:cNvPr id="3075"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kumimoji="1" lang="en-US"/>
          </a:p>
        </p:txBody>
      </p:sp>
      <p:sp>
        <p:nvSpPr>
          <p:cNvPr id="3076"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a:defRPr/>
            </a:pPr>
            <a:endParaRPr kumimoji="1" lang="en-US"/>
          </a:p>
        </p:txBody>
      </p:sp>
      <p:sp>
        <p:nvSpPr>
          <p:cNvPr id="3077"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kumimoji="1" lang="en-US"/>
          </a:p>
        </p:txBody>
      </p:sp>
      <p:sp>
        <p:nvSpPr>
          <p:cNvPr id="3078"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defRPr/>
            </a:pPr>
            <a:endParaRPr kumimoji="1" lang="en-US"/>
          </a:p>
        </p:txBody>
      </p:sp>
      <p:sp>
        <p:nvSpPr>
          <p:cNvPr id="3079"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defRPr/>
            </a:pPr>
            <a:endParaRPr kumimoji="1" lang="en-US"/>
          </a:p>
        </p:txBody>
      </p:sp>
      <p:sp>
        <p:nvSpPr>
          <p:cNvPr id="3080"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en-US"/>
          </a:p>
        </p:txBody>
      </p:sp>
      <p:sp>
        <p:nvSpPr>
          <p:cNvPr id="593929" name="Rectangle 9"/>
          <p:cNvSpPr>
            <a:spLocks noGrp="1" noChangeArrowheads="1"/>
          </p:cNvSpPr>
          <p:nvPr>
            <p:ph type="title"/>
          </p:nvPr>
        </p:nvSpPr>
        <p:spPr bwMode="auto">
          <a:xfrm>
            <a:off x="1150938" y="617538"/>
            <a:ext cx="779303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593930"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83" name="Rectangle 11"/>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pPr>
              <a:defRPr/>
            </a:pPr>
            <a:endParaRPr lang="en-US"/>
          </a:p>
        </p:txBody>
      </p:sp>
      <p:sp>
        <p:nvSpPr>
          <p:cNvPr id="3084" name="Rectangle 12"/>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pPr>
              <a:defRPr/>
            </a:pPr>
            <a:endParaRPr lang="en-US"/>
          </a:p>
        </p:txBody>
      </p:sp>
      <p:sp>
        <p:nvSpPr>
          <p:cNvPr id="3085" name="Rectangle 13"/>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pPr>
              <a:defRPr/>
            </a:pPr>
            <a:fld id="{55F986EA-E2F0-4841-84B8-B8B87F074A9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 id="2147483651" r:id="rId13"/>
  </p:sldLayoutIdLst>
  <p:txStyles>
    <p:titleStyle>
      <a:lvl1pPr algn="l" rtl="0" eaLnBrk="0" fontAlgn="base" hangingPunct="0">
        <a:spcBef>
          <a:spcPct val="0"/>
        </a:spcBef>
        <a:spcAft>
          <a:spcPct val="0"/>
        </a:spcAft>
        <a:defRPr sz="3600">
          <a:solidFill>
            <a:srgbClr val="CC3300"/>
          </a:solidFill>
          <a:latin typeface="+mj-lt"/>
          <a:ea typeface="+mj-ea"/>
          <a:cs typeface="+mj-cs"/>
        </a:defRPr>
      </a:lvl1pPr>
      <a:lvl2pPr algn="l" rtl="0" eaLnBrk="0" fontAlgn="base" hangingPunct="0">
        <a:spcBef>
          <a:spcPct val="0"/>
        </a:spcBef>
        <a:spcAft>
          <a:spcPct val="0"/>
        </a:spcAft>
        <a:defRPr sz="3600">
          <a:solidFill>
            <a:srgbClr val="CC3300"/>
          </a:solidFill>
          <a:latin typeface="Tahoma" pitchFamily="34" charset="0"/>
        </a:defRPr>
      </a:lvl2pPr>
      <a:lvl3pPr algn="l" rtl="0" eaLnBrk="0" fontAlgn="base" hangingPunct="0">
        <a:spcBef>
          <a:spcPct val="0"/>
        </a:spcBef>
        <a:spcAft>
          <a:spcPct val="0"/>
        </a:spcAft>
        <a:defRPr sz="3600">
          <a:solidFill>
            <a:srgbClr val="CC3300"/>
          </a:solidFill>
          <a:latin typeface="Tahoma" pitchFamily="34" charset="0"/>
        </a:defRPr>
      </a:lvl3pPr>
      <a:lvl4pPr algn="l" rtl="0" eaLnBrk="0" fontAlgn="base" hangingPunct="0">
        <a:spcBef>
          <a:spcPct val="0"/>
        </a:spcBef>
        <a:spcAft>
          <a:spcPct val="0"/>
        </a:spcAft>
        <a:defRPr sz="3600">
          <a:solidFill>
            <a:srgbClr val="CC3300"/>
          </a:solidFill>
          <a:latin typeface="Tahoma" pitchFamily="34" charset="0"/>
        </a:defRPr>
      </a:lvl4pPr>
      <a:lvl5pPr algn="l" rtl="0" eaLnBrk="0" fontAlgn="base" hangingPunct="0">
        <a:spcBef>
          <a:spcPct val="0"/>
        </a:spcBef>
        <a:spcAft>
          <a:spcPct val="0"/>
        </a:spcAft>
        <a:defRPr sz="3600">
          <a:solidFill>
            <a:srgbClr val="CC3300"/>
          </a:solidFill>
          <a:latin typeface="Tahoma" pitchFamily="34" charset="0"/>
        </a:defRPr>
      </a:lvl5pPr>
      <a:lvl6pPr marL="457200" algn="l" rtl="0" fontAlgn="base">
        <a:spcBef>
          <a:spcPct val="0"/>
        </a:spcBef>
        <a:spcAft>
          <a:spcPct val="0"/>
        </a:spcAft>
        <a:defRPr sz="3600">
          <a:solidFill>
            <a:srgbClr val="CC3300"/>
          </a:solidFill>
          <a:latin typeface="Tahoma" pitchFamily="34" charset="0"/>
        </a:defRPr>
      </a:lvl6pPr>
      <a:lvl7pPr marL="914400" algn="l" rtl="0" fontAlgn="base">
        <a:spcBef>
          <a:spcPct val="0"/>
        </a:spcBef>
        <a:spcAft>
          <a:spcPct val="0"/>
        </a:spcAft>
        <a:defRPr sz="3600">
          <a:solidFill>
            <a:srgbClr val="CC3300"/>
          </a:solidFill>
          <a:latin typeface="Tahoma" pitchFamily="34" charset="0"/>
        </a:defRPr>
      </a:lvl7pPr>
      <a:lvl8pPr marL="1371600" algn="l" rtl="0" fontAlgn="base">
        <a:spcBef>
          <a:spcPct val="0"/>
        </a:spcBef>
        <a:spcAft>
          <a:spcPct val="0"/>
        </a:spcAft>
        <a:defRPr sz="3600">
          <a:solidFill>
            <a:srgbClr val="CC3300"/>
          </a:solidFill>
          <a:latin typeface="Tahoma" pitchFamily="34" charset="0"/>
        </a:defRPr>
      </a:lvl8pPr>
      <a:lvl9pPr marL="1828800" algn="l" rtl="0" fontAlgn="base">
        <a:spcBef>
          <a:spcPct val="0"/>
        </a:spcBef>
        <a:spcAft>
          <a:spcPct val="0"/>
        </a:spcAft>
        <a:defRPr sz="3600">
          <a:solidFill>
            <a:srgbClr val="CC3300"/>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2400">
          <a:solidFill>
            <a:schemeClr val="folHlink"/>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000">
          <a:solidFill>
            <a:schemeClr val="folHlink"/>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folHlink"/>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1600">
          <a:solidFill>
            <a:schemeClr val="folHlink"/>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1600">
          <a:solidFill>
            <a:schemeClr val="folHlink"/>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600">
          <a:solidFill>
            <a:schemeClr val="folHlink"/>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600">
          <a:solidFill>
            <a:schemeClr val="folHlink"/>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600">
          <a:solidFill>
            <a:schemeClr val="folHlink"/>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600">
          <a:solidFill>
            <a:schemeClr val="folHlink"/>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Dhawan@adm.njit.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file:///C:\Users\Atam%20Dhawan\Documents\ECE%20698-668%20Medical%20Imaging\Lecture%20ppt%20files\How%20a%20Cat%20Scan%20Machine%20Works.wmv" TargetMode="Externa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file:///C:\Users\Atam%20Dhawan\Documents\ECE%20698-668%20Medical%20Imaging\Lecture%20ppt%20files\MRI.wmv" TargetMode="Externa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video" Target="file:///C:\Users\Atam%20Dhawan\Documents\ECE%20698-668%20Medical%20Imaging\Lecture%20ppt%20files\The%20History%20of%20Radiography.wmv" TargetMode="External"/><Relationship Id="rId4"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6.bin"/><Relationship Id="rId5" Type="http://schemas.openxmlformats.org/officeDocument/2006/relationships/oleObject" Target="../embeddings/oleObject5.bin"/><Relationship Id="rId4" Type="http://schemas.openxmlformats.org/officeDocument/2006/relationships/oleObject" Target="../embeddings/oleObject4.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9.bin"/><Relationship Id="rId5" Type="http://schemas.openxmlformats.org/officeDocument/2006/relationships/oleObject" Target="../embeddings/oleObject8.bin"/><Relationship Id="rId4" Type="http://schemas.openxmlformats.org/officeDocument/2006/relationships/oleObject" Target="../embeddings/oleObject7.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7" Type="http://schemas.openxmlformats.org/officeDocument/2006/relationships/oleObject" Target="../embeddings/oleObject18.bin"/><Relationship Id="rId2" Type="http://schemas.openxmlformats.org/officeDocument/2006/relationships/slideLayout" Target="../slideLayouts/slideLayout4.xml"/><Relationship Id="rId1" Type="http://schemas.openxmlformats.org/officeDocument/2006/relationships/vmlDrawing" Target="../drawings/vmlDrawing8.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21.bin"/><Relationship Id="rId5" Type="http://schemas.openxmlformats.org/officeDocument/2006/relationships/oleObject" Target="../embeddings/oleObject20.bin"/><Relationship Id="rId4" Type="http://schemas.openxmlformats.org/officeDocument/2006/relationships/oleObject" Target="../embeddings/oleObject19.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oleObject" Target="../embeddings/oleObject23.bin"/><Relationship Id="rId4" Type="http://schemas.openxmlformats.org/officeDocument/2006/relationships/oleObject" Target="../embeddings/oleObject22.bin"/></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notesSlide" Target="../notesSlides/notesSlide44.xml"/><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29.bin"/><Relationship Id="rId5" Type="http://schemas.openxmlformats.org/officeDocument/2006/relationships/oleObject" Target="../embeddings/oleObject28.bin"/><Relationship Id="rId4" Type="http://schemas.openxmlformats.org/officeDocument/2006/relationships/oleObject" Target="../embeddings/oleObject27.bin"/></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32.bin"/></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6.xml"/><Relationship Id="rId1" Type="http://schemas.openxmlformats.org/officeDocument/2006/relationships/vmlDrawing" Target="../drawings/vmlDrawing14.vml"/><Relationship Id="rId5" Type="http://schemas.openxmlformats.org/officeDocument/2006/relationships/image" Target="../media/image37.wmf"/><Relationship Id="rId4" Type="http://schemas.openxmlformats.org/officeDocument/2006/relationships/oleObject" Target="../embeddings/oleObject33.bin"/></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6.xml"/><Relationship Id="rId1" Type="http://schemas.openxmlformats.org/officeDocument/2006/relationships/vmlDrawing" Target="../drawings/vmlDrawing15.vml"/><Relationship Id="rId4" Type="http://schemas.openxmlformats.org/officeDocument/2006/relationships/oleObject" Target="../embeddings/oleObject34.bin"/></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6.xml"/><Relationship Id="rId5" Type="http://schemas.openxmlformats.org/officeDocument/2006/relationships/image" Target="../media/image42.png"/><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6.xml"/><Relationship Id="rId5" Type="http://schemas.openxmlformats.org/officeDocument/2006/relationships/image" Target="../media/image44.png"/><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6.xml"/><Relationship Id="rId1" Type="http://schemas.openxmlformats.org/officeDocument/2006/relationships/vmlDrawing" Target="../drawings/vmlDrawing16.vml"/><Relationship Id="rId4" Type="http://schemas.openxmlformats.org/officeDocument/2006/relationships/oleObject" Target="../embeddings/oleObject35.bin"/></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6.xml"/><Relationship Id="rId1" Type="http://schemas.openxmlformats.org/officeDocument/2006/relationships/video" Target="file:///E:\MRI%20Brain%20Folder\MR%20Angiogram.mpeg" TargetMode="External"/><Relationship Id="rId4" Type="http://schemas.openxmlformats.org/officeDocument/2006/relationships/image" Target="../media/image4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6.xml"/><Relationship Id="rId1" Type="http://schemas.openxmlformats.org/officeDocument/2006/relationships/vmlDrawing" Target="../drawings/vmlDrawing17.vml"/><Relationship Id="rId4" Type="http://schemas.openxmlformats.org/officeDocument/2006/relationships/oleObject" Target="../embeddings/oleObject36.bin"/></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vmlDrawing" Target="../drawings/vmlDrawing18.vml"/><Relationship Id="rId4" Type="http://schemas.openxmlformats.org/officeDocument/2006/relationships/oleObject" Target="../embeddings/oleObject37.bin"/></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6.xml"/><Relationship Id="rId1" Type="http://schemas.openxmlformats.org/officeDocument/2006/relationships/vmlDrawing" Target="../drawings/vmlDrawing19.vml"/><Relationship Id="rId4" Type="http://schemas.openxmlformats.org/officeDocument/2006/relationships/oleObject" Target="../embeddings/oleObject38.bin"/></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6.xml"/><Relationship Id="rId1" Type="http://schemas.openxmlformats.org/officeDocument/2006/relationships/vmlDrawing" Target="../drawings/vmlDrawing20.vml"/><Relationship Id="rId4" Type="http://schemas.openxmlformats.org/officeDocument/2006/relationships/oleObject" Target="../embeddings/oleObject39.bin"/></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6.xml"/><Relationship Id="rId1" Type="http://schemas.openxmlformats.org/officeDocument/2006/relationships/vmlDrawing" Target="../drawings/vmlDrawing21.vml"/><Relationship Id="rId4" Type="http://schemas.openxmlformats.org/officeDocument/2006/relationships/oleObject" Target="../embeddings/oleObject40.bin"/></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6.xml"/><Relationship Id="rId1" Type="http://schemas.openxmlformats.org/officeDocument/2006/relationships/vmlDrawing" Target="../drawings/vmlDrawing22.vml"/><Relationship Id="rId4" Type="http://schemas.openxmlformats.org/officeDocument/2006/relationships/oleObject" Target="../embeddings/oleObject41.bin"/></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0.xml"/><Relationship Id="rId1" Type="http://schemas.openxmlformats.org/officeDocument/2006/relationships/slideLayout" Target="../slideLayouts/slideLayout6.xml"/><Relationship Id="rId4" Type="http://schemas.openxmlformats.org/officeDocument/2006/relationships/image" Target="../media/image58.png"/></Relationships>
</file>

<file path=ppt/slides/_rels/slide81.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81.xml"/><Relationship Id="rId7" Type="http://schemas.openxmlformats.org/officeDocument/2006/relationships/image" Target="../media/image63.png"/><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oleObject" Target="../embeddings/oleObject42.bin"/></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6.xml"/><Relationship Id="rId1" Type="http://schemas.openxmlformats.org/officeDocument/2006/relationships/vmlDrawing" Target="../drawings/vmlDrawing24.vml"/><Relationship Id="rId4" Type="http://schemas.openxmlformats.org/officeDocument/2006/relationships/oleObject" Target="../embeddings/oleObject4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Rectangle 1026"/>
          <p:cNvSpPr>
            <a:spLocks noGrp="1" noChangeArrowheads="1"/>
          </p:cNvSpPr>
          <p:nvPr>
            <p:ph type="ctrTitle"/>
          </p:nvPr>
        </p:nvSpPr>
        <p:spPr/>
        <p:txBody>
          <a:bodyPr/>
          <a:lstStyle/>
          <a:p>
            <a:pPr eaLnBrk="1" hangingPunct="1"/>
            <a:r>
              <a:rPr lang="en-US" sz="3200" smtClean="0"/>
              <a:t>Medical Imaging Instrumentation &amp; Image Analysis</a:t>
            </a:r>
          </a:p>
        </p:txBody>
      </p:sp>
      <p:sp>
        <p:nvSpPr>
          <p:cNvPr id="438274" name="Rectangle 1027"/>
          <p:cNvSpPr>
            <a:spLocks noGrp="1" noChangeArrowheads="1"/>
          </p:cNvSpPr>
          <p:nvPr>
            <p:ph type="subTitle" idx="1"/>
          </p:nvPr>
        </p:nvSpPr>
        <p:spPr>
          <a:xfrm>
            <a:off x="1295400" y="3505200"/>
            <a:ext cx="6400800" cy="2514600"/>
          </a:xfrm>
        </p:spPr>
        <p:txBody>
          <a:bodyPr/>
          <a:lstStyle/>
          <a:p>
            <a:pPr eaLnBrk="1" hangingPunct="1"/>
            <a:r>
              <a:rPr lang="en-US" smtClean="0"/>
              <a:t>Atam P. Dhawan, Ph.D.</a:t>
            </a:r>
          </a:p>
          <a:p>
            <a:pPr eaLnBrk="1" hangingPunct="1"/>
            <a:endParaRPr lang="en-US" sz="1800" smtClean="0"/>
          </a:p>
          <a:p>
            <a:pPr eaLnBrk="1" hangingPunct="1"/>
            <a:r>
              <a:rPr lang="en-US" sz="1800" smtClean="0"/>
              <a:t>Dept. of Electrical &amp; Computer Engineering</a:t>
            </a:r>
          </a:p>
          <a:p>
            <a:pPr eaLnBrk="1" hangingPunct="1"/>
            <a:r>
              <a:rPr lang="en-US" sz="1800" smtClean="0"/>
              <a:t>Dept. of Biomedical Engineering</a:t>
            </a:r>
          </a:p>
          <a:p>
            <a:pPr eaLnBrk="1" hangingPunct="1"/>
            <a:r>
              <a:rPr lang="en-US" sz="1800" smtClean="0"/>
              <a:t>New Jersey Institute of Technology</a:t>
            </a:r>
          </a:p>
          <a:p>
            <a:pPr eaLnBrk="1" hangingPunct="1"/>
            <a:r>
              <a:rPr lang="en-US" sz="1800" smtClean="0"/>
              <a:t>Newark, NJ, 07102</a:t>
            </a:r>
          </a:p>
          <a:p>
            <a:pPr eaLnBrk="1" hangingPunct="1"/>
            <a:r>
              <a:rPr lang="en-US" sz="1800" smtClean="0">
                <a:hlinkClick r:id="rId3"/>
              </a:rPr>
              <a:t>Dhawan@adm.njit.edu</a:t>
            </a:r>
            <a:endParaRPr lang="en-US" sz="1800" smtClean="0"/>
          </a:p>
          <a:p>
            <a:pPr eaLnBrk="1" hangingPunct="1"/>
            <a:endParaRPr lang="en-US" sz="180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09" name="Rectangle 2"/>
          <p:cNvSpPr>
            <a:spLocks noGrp="1" noChangeArrowheads="1"/>
          </p:cNvSpPr>
          <p:nvPr>
            <p:ph type="title" idx="4294967295"/>
          </p:nvPr>
        </p:nvSpPr>
        <p:spPr/>
        <p:txBody>
          <a:bodyPr/>
          <a:lstStyle/>
          <a:p>
            <a:pPr eaLnBrk="1" hangingPunct="1"/>
            <a:r>
              <a:rPr lang="en-US" smtClean="0"/>
              <a:t>3-D Configuration</a:t>
            </a:r>
          </a:p>
        </p:txBody>
      </p:sp>
      <p:grpSp>
        <p:nvGrpSpPr>
          <p:cNvPr id="427010" name="Group 3"/>
          <p:cNvGrpSpPr>
            <a:grpSpLocks/>
          </p:cNvGrpSpPr>
          <p:nvPr/>
        </p:nvGrpSpPr>
        <p:grpSpPr bwMode="auto">
          <a:xfrm>
            <a:off x="1752600" y="1905000"/>
            <a:ext cx="4699000" cy="2162175"/>
            <a:chOff x="1990" y="7516"/>
            <a:chExt cx="7400" cy="3405"/>
          </a:xfrm>
        </p:grpSpPr>
        <p:sp>
          <p:nvSpPr>
            <p:cNvPr id="427060" name="AutoShape 4"/>
            <p:cNvSpPr>
              <a:spLocks noChangeArrowheads="1"/>
            </p:cNvSpPr>
            <p:nvPr/>
          </p:nvSpPr>
          <p:spPr bwMode="auto">
            <a:xfrm>
              <a:off x="6030" y="7996"/>
              <a:ext cx="3360" cy="2895"/>
            </a:xfrm>
            <a:prstGeom prst="cube">
              <a:avLst>
                <a:gd name="adj" fmla="val 25000"/>
              </a:avLst>
            </a:prstGeom>
            <a:solidFill>
              <a:srgbClr val="FFFFFF"/>
            </a:solidFill>
            <a:ln w="9525">
              <a:solidFill>
                <a:srgbClr val="000000"/>
              </a:solidFill>
              <a:miter lim="800000"/>
              <a:headEnd/>
              <a:tailEnd/>
            </a:ln>
          </p:spPr>
          <p:txBody>
            <a:bodyPr/>
            <a:lstStyle/>
            <a:p>
              <a:endParaRPr lang="en-US"/>
            </a:p>
          </p:txBody>
        </p:sp>
        <p:sp>
          <p:nvSpPr>
            <p:cNvPr id="427061" name="Text Box 5"/>
            <p:cNvSpPr txBox="1">
              <a:spLocks noChangeArrowheads="1"/>
            </p:cNvSpPr>
            <p:nvPr/>
          </p:nvSpPr>
          <p:spPr bwMode="auto">
            <a:xfrm>
              <a:off x="2880" y="7516"/>
              <a:ext cx="480" cy="585"/>
            </a:xfrm>
            <a:prstGeom prst="rect">
              <a:avLst/>
            </a:prstGeom>
            <a:noFill/>
            <a:ln w="9525">
              <a:noFill/>
              <a:miter lim="800000"/>
              <a:headEnd/>
              <a:tailEnd/>
            </a:ln>
          </p:spPr>
          <p:txBody>
            <a:bodyPr/>
            <a:lstStyle/>
            <a:p>
              <a:pPr eaLnBrk="0" hangingPunct="0"/>
              <a:r>
                <a:rPr lang="en-US" sz="1200">
                  <a:latin typeface="Times New Roman" pitchFamily="18" charset="0"/>
                </a:rPr>
                <a:t>y</a:t>
              </a:r>
            </a:p>
          </p:txBody>
        </p:sp>
        <p:sp>
          <p:nvSpPr>
            <p:cNvPr id="427062" name="Line 6"/>
            <p:cNvSpPr>
              <a:spLocks noChangeShapeType="1"/>
            </p:cNvSpPr>
            <p:nvPr/>
          </p:nvSpPr>
          <p:spPr bwMode="auto">
            <a:xfrm>
              <a:off x="2190" y="8416"/>
              <a:ext cx="1110" cy="0"/>
            </a:xfrm>
            <a:prstGeom prst="line">
              <a:avLst/>
            </a:prstGeom>
            <a:noFill/>
            <a:ln w="9525">
              <a:solidFill>
                <a:srgbClr val="000000"/>
              </a:solidFill>
              <a:round/>
              <a:headEnd/>
              <a:tailEnd type="triangle" w="med" len="med"/>
            </a:ln>
          </p:spPr>
          <p:txBody>
            <a:bodyPr/>
            <a:lstStyle/>
            <a:p>
              <a:endParaRPr lang="en-US"/>
            </a:p>
          </p:txBody>
        </p:sp>
        <p:sp>
          <p:nvSpPr>
            <p:cNvPr id="427063" name="Line 7"/>
            <p:cNvSpPr>
              <a:spLocks noChangeShapeType="1"/>
            </p:cNvSpPr>
            <p:nvPr/>
          </p:nvSpPr>
          <p:spPr bwMode="auto">
            <a:xfrm flipV="1">
              <a:off x="2190" y="7741"/>
              <a:ext cx="660" cy="660"/>
            </a:xfrm>
            <a:prstGeom prst="line">
              <a:avLst/>
            </a:prstGeom>
            <a:noFill/>
            <a:ln w="9525">
              <a:solidFill>
                <a:srgbClr val="000000"/>
              </a:solidFill>
              <a:round/>
              <a:headEnd/>
              <a:tailEnd type="triangle" w="med" len="med"/>
            </a:ln>
          </p:spPr>
          <p:txBody>
            <a:bodyPr/>
            <a:lstStyle/>
            <a:p>
              <a:endParaRPr lang="en-US"/>
            </a:p>
          </p:txBody>
        </p:sp>
        <p:sp>
          <p:nvSpPr>
            <p:cNvPr id="427064" name="Line 8"/>
            <p:cNvSpPr>
              <a:spLocks noChangeShapeType="1"/>
            </p:cNvSpPr>
            <p:nvPr/>
          </p:nvSpPr>
          <p:spPr bwMode="auto">
            <a:xfrm>
              <a:off x="2205" y="8416"/>
              <a:ext cx="0" cy="1035"/>
            </a:xfrm>
            <a:prstGeom prst="line">
              <a:avLst/>
            </a:prstGeom>
            <a:noFill/>
            <a:ln w="9525">
              <a:solidFill>
                <a:srgbClr val="000000"/>
              </a:solidFill>
              <a:round/>
              <a:headEnd/>
              <a:tailEnd type="triangle" w="med" len="med"/>
            </a:ln>
          </p:spPr>
          <p:txBody>
            <a:bodyPr/>
            <a:lstStyle/>
            <a:p>
              <a:endParaRPr lang="en-US"/>
            </a:p>
          </p:txBody>
        </p:sp>
        <p:sp>
          <p:nvSpPr>
            <p:cNvPr id="427065" name="Text Box 9"/>
            <p:cNvSpPr txBox="1">
              <a:spLocks noChangeArrowheads="1"/>
            </p:cNvSpPr>
            <p:nvPr/>
          </p:nvSpPr>
          <p:spPr bwMode="auto">
            <a:xfrm>
              <a:off x="3285" y="8131"/>
              <a:ext cx="480" cy="585"/>
            </a:xfrm>
            <a:prstGeom prst="rect">
              <a:avLst/>
            </a:prstGeom>
            <a:noFill/>
            <a:ln w="9525">
              <a:noFill/>
              <a:miter lim="800000"/>
              <a:headEnd/>
              <a:tailEnd/>
            </a:ln>
          </p:spPr>
          <p:txBody>
            <a:bodyPr/>
            <a:lstStyle/>
            <a:p>
              <a:pPr eaLnBrk="0" hangingPunct="0"/>
              <a:r>
                <a:rPr lang="en-US" sz="1200">
                  <a:latin typeface="Times New Roman" pitchFamily="18" charset="0"/>
                </a:rPr>
                <a:t>x</a:t>
              </a:r>
            </a:p>
          </p:txBody>
        </p:sp>
        <p:sp>
          <p:nvSpPr>
            <p:cNvPr id="427066" name="Text Box 10"/>
            <p:cNvSpPr txBox="1">
              <a:spLocks noChangeArrowheads="1"/>
            </p:cNvSpPr>
            <p:nvPr/>
          </p:nvSpPr>
          <p:spPr bwMode="auto">
            <a:xfrm>
              <a:off x="1990" y="9396"/>
              <a:ext cx="480" cy="585"/>
            </a:xfrm>
            <a:prstGeom prst="rect">
              <a:avLst/>
            </a:prstGeom>
            <a:noFill/>
            <a:ln w="9525">
              <a:noFill/>
              <a:miter lim="800000"/>
              <a:headEnd/>
              <a:tailEnd/>
            </a:ln>
          </p:spPr>
          <p:txBody>
            <a:bodyPr/>
            <a:lstStyle/>
            <a:p>
              <a:pPr eaLnBrk="0" hangingPunct="0"/>
              <a:r>
                <a:rPr lang="en-US" sz="1200">
                  <a:latin typeface="Times New Roman" pitchFamily="18" charset="0"/>
                </a:rPr>
                <a:t>z</a:t>
              </a:r>
            </a:p>
          </p:txBody>
        </p:sp>
        <p:sp>
          <p:nvSpPr>
            <p:cNvPr id="427067" name="Rectangle 11"/>
            <p:cNvSpPr>
              <a:spLocks noChangeArrowheads="1"/>
            </p:cNvSpPr>
            <p:nvPr/>
          </p:nvSpPr>
          <p:spPr bwMode="auto">
            <a:xfrm>
              <a:off x="6030" y="9061"/>
              <a:ext cx="2640" cy="315"/>
            </a:xfrm>
            <a:prstGeom prst="rect">
              <a:avLst/>
            </a:prstGeom>
            <a:solidFill>
              <a:srgbClr val="FFFFFF"/>
            </a:solidFill>
            <a:ln w="9525">
              <a:solidFill>
                <a:srgbClr val="000000"/>
              </a:solidFill>
              <a:miter lim="800000"/>
              <a:headEnd/>
              <a:tailEnd/>
            </a:ln>
          </p:spPr>
          <p:txBody>
            <a:bodyPr/>
            <a:lstStyle/>
            <a:p>
              <a:endParaRPr lang="en-US"/>
            </a:p>
          </p:txBody>
        </p:sp>
        <p:sp>
          <p:nvSpPr>
            <p:cNvPr id="427068" name="Rectangle 12"/>
            <p:cNvSpPr>
              <a:spLocks noChangeArrowheads="1"/>
            </p:cNvSpPr>
            <p:nvPr/>
          </p:nvSpPr>
          <p:spPr bwMode="auto">
            <a:xfrm>
              <a:off x="6030" y="9676"/>
              <a:ext cx="2640" cy="315"/>
            </a:xfrm>
            <a:prstGeom prst="rect">
              <a:avLst/>
            </a:prstGeom>
            <a:solidFill>
              <a:srgbClr val="FFFFFF"/>
            </a:solidFill>
            <a:ln w="9525">
              <a:solidFill>
                <a:srgbClr val="000000"/>
              </a:solidFill>
              <a:miter lim="800000"/>
              <a:headEnd/>
              <a:tailEnd/>
            </a:ln>
          </p:spPr>
          <p:txBody>
            <a:bodyPr/>
            <a:lstStyle/>
            <a:p>
              <a:endParaRPr lang="en-US"/>
            </a:p>
          </p:txBody>
        </p:sp>
        <p:sp>
          <p:nvSpPr>
            <p:cNvPr id="427069" name="Rectangle 13"/>
            <p:cNvSpPr>
              <a:spLocks noChangeArrowheads="1"/>
            </p:cNvSpPr>
            <p:nvPr/>
          </p:nvSpPr>
          <p:spPr bwMode="auto">
            <a:xfrm>
              <a:off x="6030" y="10261"/>
              <a:ext cx="2640" cy="315"/>
            </a:xfrm>
            <a:prstGeom prst="rect">
              <a:avLst/>
            </a:prstGeom>
            <a:solidFill>
              <a:srgbClr val="FFFFFF"/>
            </a:solidFill>
            <a:ln w="9525">
              <a:solidFill>
                <a:srgbClr val="000000"/>
              </a:solidFill>
              <a:miter lim="800000"/>
              <a:headEnd/>
              <a:tailEnd/>
            </a:ln>
          </p:spPr>
          <p:txBody>
            <a:bodyPr/>
            <a:lstStyle/>
            <a:p>
              <a:endParaRPr lang="en-US"/>
            </a:p>
          </p:txBody>
        </p:sp>
        <p:sp>
          <p:nvSpPr>
            <p:cNvPr id="427070" name="Text Box 14"/>
            <p:cNvSpPr txBox="1">
              <a:spLocks noChangeArrowheads="1"/>
            </p:cNvSpPr>
            <p:nvPr/>
          </p:nvSpPr>
          <p:spPr bwMode="auto">
            <a:xfrm>
              <a:off x="4425" y="9571"/>
              <a:ext cx="1440" cy="555"/>
            </a:xfrm>
            <a:prstGeom prst="rect">
              <a:avLst/>
            </a:prstGeom>
            <a:noFill/>
            <a:ln w="9525">
              <a:noFill/>
              <a:miter lim="800000"/>
              <a:headEnd/>
              <a:tailEnd/>
            </a:ln>
          </p:spPr>
          <p:txBody>
            <a:bodyPr/>
            <a:lstStyle/>
            <a:p>
              <a:pPr eaLnBrk="0" hangingPunct="0"/>
              <a:r>
                <a:rPr lang="en-US" sz="1000">
                  <a:latin typeface="Times New Roman" pitchFamily="18" charset="0"/>
                </a:rPr>
                <a:t>X-Y Slices</a:t>
              </a:r>
            </a:p>
          </p:txBody>
        </p:sp>
        <p:sp>
          <p:nvSpPr>
            <p:cNvPr id="427071" name="Line 15"/>
            <p:cNvSpPr>
              <a:spLocks noChangeShapeType="1"/>
            </p:cNvSpPr>
            <p:nvPr/>
          </p:nvSpPr>
          <p:spPr bwMode="auto">
            <a:xfrm flipV="1">
              <a:off x="5160" y="8761"/>
              <a:ext cx="0" cy="705"/>
            </a:xfrm>
            <a:prstGeom prst="line">
              <a:avLst/>
            </a:prstGeom>
            <a:noFill/>
            <a:ln w="9525">
              <a:solidFill>
                <a:srgbClr val="000000"/>
              </a:solidFill>
              <a:round/>
              <a:headEnd/>
              <a:tailEnd type="triangle" w="med" len="med"/>
            </a:ln>
          </p:spPr>
          <p:txBody>
            <a:bodyPr/>
            <a:lstStyle/>
            <a:p>
              <a:endParaRPr lang="en-US"/>
            </a:p>
          </p:txBody>
        </p:sp>
        <p:sp>
          <p:nvSpPr>
            <p:cNvPr id="427072" name="Line 16"/>
            <p:cNvSpPr>
              <a:spLocks noChangeShapeType="1"/>
            </p:cNvSpPr>
            <p:nvPr/>
          </p:nvSpPr>
          <p:spPr bwMode="auto">
            <a:xfrm>
              <a:off x="5175" y="9991"/>
              <a:ext cx="0" cy="930"/>
            </a:xfrm>
            <a:prstGeom prst="line">
              <a:avLst/>
            </a:prstGeom>
            <a:noFill/>
            <a:ln w="9525">
              <a:solidFill>
                <a:srgbClr val="000000"/>
              </a:solidFill>
              <a:round/>
              <a:headEnd/>
              <a:tailEnd type="triangle" w="med" len="med"/>
            </a:ln>
          </p:spPr>
          <p:txBody>
            <a:bodyPr/>
            <a:lstStyle/>
            <a:p>
              <a:endParaRPr lang="en-US"/>
            </a:p>
          </p:txBody>
        </p:sp>
      </p:grpSp>
      <p:grpSp>
        <p:nvGrpSpPr>
          <p:cNvPr id="427011" name="Group 17"/>
          <p:cNvGrpSpPr>
            <a:grpSpLocks/>
          </p:cNvGrpSpPr>
          <p:nvPr/>
        </p:nvGrpSpPr>
        <p:grpSpPr bwMode="auto">
          <a:xfrm>
            <a:off x="1676400" y="3733800"/>
            <a:ext cx="5619750" cy="2686050"/>
            <a:chOff x="1520" y="1845"/>
            <a:chExt cx="8850" cy="4230"/>
          </a:xfrm>
        </p:grpSpPr>
        <p:grpSp>
          <p:nvGrpSpPr>
            <p:cNvPr id="427012" name="Group 18"/>
            <p:cNvGrpSpPr>
              <a:grpSpLocks/>
            </p:cNvGrpSpPr>
            <p:nvPr/>
          </p:nvGrpSpPr>
          <p:grpSpPr bwMode="auto">
            <a:xfrm>
              <a:off x="4070" y="3915"/>
              <a:ext cx="4605" cy="2160"/>
              <a:chOff x="4365" y="4545"/>
              <a:chExt cx="4605" cy="2160"/>
            </a:xfrm>
          </p:grpSpPr>
          <p:sp>
            <p:nvSpPr>
              <p:cNvPr id="427035" name="Line 19"/>
              <p:cNvSpPr>
                <a:spLocks noChangeShapeType="1"/>
              </p:cNvSpPr>
              <p:nvPr/>
            </p:nvSpPr>
            <p:spPr bwMode="auto">
              <a:xfrm>
                <a:off x="5310" y="4905"/>
                <a:ext cx="3495" cy="0"/>
              </a:xfrm>
              <a:prstGeom prst="line">
                <a:avLst/>
              </a:prstGeom>
              <a:noFill/>
              <a:ln w="9525">
                <a:solidFill>
                  <a:srgbClr val="000000"/>
                </a:solidFill>
                <a:round/>
                <a:headEnd/>
                <a:tailEnd/>
              </a:ln>
            </p:spPr>
            <p:txBody>
              <a:bodyPr/>
              <a:lstStyle/>
              <a:p>
                <a:endParaRPr lang="en-US"/>
              </a:p>
            </p:txBody>
          </p:sp>
          <p:sp>
            <p:nvSpPr>
              <p:cNvPr id="427036" name="Line 20"/>
              <p:cNvSpPr>
                <a:spLocks noChangeShapeType="1"/>
              </p:cNvSpPr>
              <p:nvPr/>
            </p:nvSpPr>
            <p:spPr bwMode="auto">
              <a:xfrm>
                <a:off x="5100" y="5235"/>
                <a:ext cx="3495" cy="0"/>
              </a:xfrm>
              <a:prstGeom prst="line">
                <a:avLst/>
              </a:prstGeom>
              <a:noFill/>
              <a:ln w="9525">
                <a:solidFill>
                  <a:srgbClr val="000000"/>
                </a:solidFill>
                <a:round/>
                <a:headEnd/>
                <a:tailEnd/>
              </a:ln>
            </p:spPr>
            <p:txBody>
              <a:bodyPr/>
              <a:lstStyle/>
              <a:p>
                <a:endParaRPr lang="en-US"/>
              </a:p>
            </p:txBody>
          </p:sp>
          <p:sp>
            <p:nvSpPr>
              <p:cNvPr id="427037" name="Line 21"/>
              <p:cNvSpPr>
                <a:spLocks noChangeShapeType="1"/>
              </p:cNvSpPr>
              <p:nvPr/>
            </p:nvSpPr>
            <p:spPr bwMode="auto">
              <a:xfrm>
                <a:off x="4815" y="5595"/>
                <a:ext cx="3495" cy="0"/>
              </a:xfrm>
              <a:prstGeom prst="line">
                <a:avLst/>
              </a:prstGeom>
              <a:noFill/>
              <a:ln w="9525">
                <a:solidFill>
                  <a:srgbClr val="000000"/>
                </a:solidFill>
                <a:round/>
                <a:headEnd/>
                <a:tailEnd/>
              </a:ln>
            </p:spPr>
            <p:txBody>
              <a:bodyPr/>
              <a:lstStyle/>
              <a:p>
                <a:endParaRPr lang="en-US"/>
              </a:p>
            </p:txBody>
          </p:sp>
          <p:sp>
            <p:nvSpPr>
              <p:cNvPr id="427038" name="Line 22"/>
              <p:cNvSpPr>
                <a:spLocks noChangeShapeType="1"/>
              </p:cNvSpPr>
              <p:nvPr/>
            </p:nvSpPr>
            <p:spPr bwMode="auto">
              <a:xfrm>
                <a:off x="4590" y="5970"/>
                <a:ext cx="3495" cy="0"/>
              </a:xfrm>
              <a:prstGeom prst="line">
                <a:avLst/>
              </a:prstGeom>
              <a:noFill/>
              <a:ln w="9525">
                <a:solidFill>
                  <a:srgbClr val="000000"/>
                </a:solidFill>
                <a:round/>
                <a:headEnd/>
                <a:tailEnd/>
              </a:ln>
            </p:spPr>
            <p:txBody>
              <a:bodyPr/>
              <a:lstStyle/>
              <a:p>
                <a:endParaRPr lang="en-US"/>
              </a:p>
            </p:txBody>
          </p:sp>
          <p:sp>
            <p:nvSpPr>
              <p:cNvPr id="427039" name="Line 23"/>
              <p:cNvSpPr>
                <a:spLocks noChangeShapeType="1"/>
              </p:cNvSpPr>
              <p:nvPr/>
            </p:nvSpPr>
            <p:spPr bwMode="auto">
              <a:xfrm flipV="1">
                <a:off x="4845" y="4575"/>
                <a:ext cx="1125" cy="1725"/>
              </a:xfrm>
              <a:prstGeom prst="line">
                <a:avLst/>
              </a:prstGeom>
              <a:noFill/>
              <a:ln w="9525">
                <a:solidFill>
                  <a:srgbClr val="000000"/>
                </a:solidFill>
                <a:round/>
                <a:headEnd/>
                <a:tailEnd/>
              </a:ln>
            </p:spPr>
            <p:txBody>
              <a:bodyPr/>
              <a:lstStyle/>
              <a:p>
                <a:endParaRPr lang="en-US"/>
              </a:p>
            </p:txBody>
          </p:sp>
          <p:sp>
            <p:nvSpPr>
              <p:cNvPr id="427040" name="Line 24"/>
              <p:cNvSpPr>
                <a:spLocks noChangeShapeType="1"/>
              </p:cNvSpPr>
              <p:nvPr/>
            </p:nvSpPr>
            <p:spPr bwMode="auto">
              <a:xfrm flipV="1">
                <a:off x="5280" y="4575"/>
                <a:ext cx="1110" cy="1770"/>
              </a:xfrm>
              <a:prstGeom prst="line">
                <a:avLst/>
              </a:prstGeom>
              <a:noFill/>
              <a:ln w="9525">
                <a:solidFill>
                  <a:srgbClr val="000000"/>
                </a:solidFill>
                <a:round/>
                <a:headEnd/>
                <a:tailEnd/>
              </a:ln>
            </p:spPr>
            <p:txBody>
              <a:bodyPr/>
              <a:lstStyle/>
              <a:p>
                <a:endParaRPr lang="en-US"/>
              </a:p>
            </p:txBody>
          </p:sp>
          <p:sp>
            <p:nvSpPr>
              <p:cNvPr id="427041" name="Line 25"/>
              <p:cNvSpPr>
                <a:spLocks noChangeShapeType="1"/>
              </p:cNvSpPr>
              <p:nvPr/>
            </p:nvSpPr>
            <p:spPr bwMode="auto">
              <a:xfrm flipV="1">
                <a:off x="5745" y="4545"/>
                <a:ext cx="1110" cy="1770"/>
              </a:xfrm>
              <a:prstGeom prst="line">
                <a:avLst/>
              </a:prstGeom>
              <a:noFill/>
              <a:ln w="9525">
                <a:solidFill>
                  <a:srgbClr val="000000"/>
                </a:solidFill>
                <a:round/>
                <a:headEnd/>
                <a:tailEnd/>
              </a:ln>
            </p:spPr>
            <p:txBody>
              <a:bodyPr/>
              <a:lstStyle/>
              <a:p>
                <a:endParaRPr lang="en-US"/>
              </a:p>
            </p:txBody>
          </p:sp>
          <p:sp>
            <p:nvSpPr>
              <p:cNvPr id="427042" name="Line 26"/>
              <p:cNvSpPr>
                <a:spLocks noChangeShapeType="1"/>
              </p:cNvSpPr>
              <p:nvPr/>
            </p:nvSpPr>
            <p:spPr bwMode="auto">
              <a:xfrm flipV="1">
                <a:off x="6165" y="4545"/>
                <a:ext cx="1110" cy="1770"/>
              </a:xfrm>
              <a:prstGeom prst="line">
                <a:avLst/>
              </a:prstGeom>
              <a:noFill/>
              <a:ln w="9525">
                <a:solidFill>
                  <a:srgbClr val="000000"/>
                </a:solidFill>
                <a:round/>
                <a:headEnd/>
                <a:tailEnd/>
              </a:ln>
            </p:spPr>
            <p:txBody>
              <a:bodyPr/>
              <a:lstStyle/>
              <a:p>
                <a:endParaRPr lang="en-US"/>
              </a:p>
            </p:txBody>
          </p:sp>
          <p:sp>
            <p:nvSpPr>
              <p:cNvPr id="427043" name="Line 27"/>
              <p:cNvSpPr>
                <a:spLocks noChangeShapeType="1"/>
              </p:cNvSpPr>
              <p:nvPr/>
            </p:nvSpPr>
            <p:spPr bwMode="auto">
              <a:xfrm flipV="1">
                <a:off x="6585" y="4575"/>
                <a:ext cx="1110" cy="1770"/>
              </a:xfrm>
              <a:prstGeom prst="line">
                <a:avLst/>
              </a:prstGeom>
              <a:noFill/>
              <a:ln w="9525">
                <a:solidFill>
                  <a:srgbClr val="000000"/>
                </a:solidFill>
                <a:round/>
                <a:headEnd/>
                <a:tailEnd/>
              </a:ln>
            </p:spPr>
            <p:txBody>
              <a:bodyPr/>
              <a:lstStyle/>
              <a:p>
                <a:endParaRPr lang="en-US"/>
              </a:p>
            </p:txBody>
          </p:sp>
          <p:sp>
            <p:nvSpPr>
              <p:cNvPr id="427044" name="Line 28"/>
              <p:cNvSpPr>
                <a:spLocks noChangeShapeType="1"/>
              </p:cNvSpPr>
              <p:nvPr/>
            </p:nvSpPr>
            <p:spPr bwMode="auto">
              <a:xfrm flipV="1">
                <a:off x="6990" y="4560"/>
                <a:ext cx="1110" cy="1770"/>
              </a:xfrm>
              <a:prstGeom prst="line">
                <a:avLst/>
              </a:prstGeom>
              <a:noFill/>
              <a:ln w="9525">
                <a:solidFill>
                  <a:srgbClr val="000000"/>
                </a:solidFill>
                <a:round/>
                <a:headEnd/>
                <a:tailEnd/>
              </a:ln>
            </p:spPr>
            <p:txBody>
              <a:bodyPr/>
              <a:lstStyle/>
              <a:p>
                <a:endParaRPr lang="en-US"/>
              </a:p>
            </p:txBody>
          </p:sp>
          <p:sp>
            <p:nvSpPr>
              <p:cNvPr id="427045" name="Line 29"/>
              <p:cNvSpPr>
                <a:spLocks noChangeShapeType="1"/>
              </p:cNvSpPr>
              <p:nvPr/>
            </p:nvSpPr>
            <p:spPr bwMode="auto">
              <a:xfrm flipV="1">
                <a:off x="7455" y="4560"/>
                <a:ext cx="1095" cy="1770"/>
              </a:xfrm>
              <a:prstGeom prst="line">
                <a:avLst/>
              </a:prstGeom>
              <a:noFill/>
              <a:ln w="9525">
                <a:solidFill>
                  <a:srgbClr val="000000"/>
                </a:solidFill>
                <a:round/>
                <a:headEnd/>
                <a:tailEnd/>
              </a:ln>
            </p:spPr>
            <p:txBody>
              <a:bodyPr/>
              <a:lstStyle/>
              <a:p>
                <a:endParaRPr lang="en-US"/>
              </a:p>
            </p:txBody>
          </p:sp>
          <p:sp>
            <p:nvSpPr>
              <p:cNvPr id="427046" name="AutoShape 30"/>
              <p:cNvSpPr>
                <a:spLocks noChangeArrowheads="1"/>
              </p:cNvSpPr>
              <p:nvPr/>
            </p:nvSpPr>
            <p:spPr bwMode="auto">
              <a:xfrm>
                <a:off x="4365" y="4560"/>
                <a:ext cx="4605" cy="1740"/>
              </a:xfrm>
              <a:prstGeom prst="parallelogram">
                <a:avLst>
                  <a:gd name="adj" fmla="val 66164"/>
                </a:avLst>
              </a:prstGeom>
              <a:noFill/>
              <a:ln w="9525">
                <a:solidFill>
                  <a:srgbClr val="000000"/>
                </a:solidFill>
                <a:miter lim="800000"/>
                <a:headEnd/>
                <a:tailEnd/>
              </a:ln>
            </p:spPr>
            <p:txBody>
              <a:bodyPr/>
              <a:lstStyle/>
              <a:p>
                <a:endParaRPr lang="en-US"/>
              </a:p>
            </p:txBody>
          </p:sp>
          <p:sp>
            <p:nvSpPr>
              <p:cNvPr id="427047" name="Rectangle 31"/>
              <p:cNvSpPr>
                <a:spLocks noChangeArrowheads="1"/>
              </p:cNvSpPr>
              <p:nvPr/>
            </p:nvSpPr>
            <p:spPr bwMode="auto">
              <a:xfrm>
                <a:off x="4380" y="6300"/>
                <a:ext cx="3405" cy="375"/>
              </a:xfrm>
              <a:prstGeom prst="rect">
                <a:avLst/>
              </a:prstGeom>
              <a:solidFill>
                <a:srgbClr val="C0C0C0"/>
              </a:solidFill>
              <a:ln w="9525">
                <a:solidFill>
                  <a:srgbClr val="000000"/>
                </a:solidFill>
                <a:miter lim="800000"/>
                <a:headEnd/>
                <a:tailEnd/>
              </a:ln>
            </p:spPr>
            <p:txBody>
              <a:bodyPr/>
              <a:lstStyle/>
              <a:p>
                <a:endParaRPr lang="en-US"/>
              </a:p>
            </p:txBody>
          </p:sp>
          <p:sp>
            <p:nvSpPr>
              <p:cNvPr id="427048" name="Freeform 32"/>
              <p:cNvSpPr>
                <a:spLocks/>
              </p:cNvSpPr>
              <p:nvPr/>
            </p:nvSpPr>
            <p:spPr bwMode="auto">
              <a:xfrm>
                <a:off x="7800" y="4575"/>
                <a:ext cx="1170" cy="2085"/>
              </a:xfrm>
              <a:custGeom>
                <a:avLst/>
                <a:gdLst>
                  <a:gd name="T0" fmla="*/ 1170 w 1170"/>
                  <a:gd name="T1" fmla="*/ 0 h 2085"/>
                  <a:gd name="T2" fmla="*/ 1170 w 1170"/>
                  <a:gd name="T3" fmla="*/ 345 h 2085"/>
                  <a:gd name="T4" fmla="*/ 0 w 1170"/>
                  <a:gd name="T5" fmla="*/ 2085 h 2085"/>
                  <a:gd name="T6" fmla="*/ 0 w 1170"/>
                  <a:gd name="T7" fmla="*/ 1695 h 2085"/>
                  <a:gd name="T8" fmla="*/ 1170 w 1170"/>
                  <a:gd name="T9" fmla="*/ 0 h 2085"/>
                  <a:gd name="T10" fmla="*/ 0 60000 65536"/>
                  <a:gd name="T11" fmla="*/ 0 60000 65536"/>
                  <a:gd name="T12" fmla="*/ 0 60000 65536"/>
                  <a:gd name="T13" fmla="*/ 0 60000 65536"/>
                  <a:gd name="T14" fmla="*/ 0 60000 65536"/>
                  <a:gd name="T15" fmla="*/ 0 w 1170"/>
                  <a:gd name="T16" fmla="*/ 0 h 2085"/>
                  <a:gd name="T17" fmla="*/ 1170 w 1170"/>
                  <a:gd name="T18" fmla="*/ 2085 h 2085"/>
                </a:gdLst>
                <a:ahLst/>
                <a:cxnLst>
                  <a:cxn ang="T10">
                    <a:pos x="T0" y="T1"/>
                  </a:cxn>
                  <a:cxn ang="T11">
                    <a:pos x="T2" y="T3"/>
                  </a:cxn>
                  <a:cxn ang="T12">
                    <a:pos x="T4" y="T5"/>
                  </a:cxn>
                  <a:cxn ang="T13">
                    <a:pos x="T6" y="T7"/>
                  </a:cxn>
                  <a:cxn ang="T14">
                    <a:pos x="T8" y="T9"/>
                  </a:cxn>
                </a:cxnLst>
                <a:rect l="T15" t="T16" r="T17" b="T18"/>
                <a:pathLst>
                  <a:path w="1170" h="2085">
                    <a:moveTo>
                      <a:pt x="1170" y="0"/>
                    </a:moveTo>
                    <a:lnTo>
                      <a:pt x="1170" y="345"/>
                    </a:lnTo>
                    <a:lnTo>
                      <a:pt x="0" y="2085"/>
                    </a:lnTo>
                    <a:lnTo>
                      <a:pt x="0" y="1695"/>
                    </a:lnTo>
                    <a:lnTo>
                      <a:pt x="1170" y="0"/>
                    </a:lnTo>
                    <a:close/>
                  </a:path>
                </a:pathLst>
              </a:custGeom>
              <a:solidFill>
                <a:srgbClr val="C0C0C0"/>
              </a:solidFill>
              <a:ln w="9525">
                <a:solidFill>
                  <a:srgbClr val="000000"/>
                </a:solidFill>
                <a:round/>
                <a:headEnd/>
                <a:tailEnd/>
              </a:ln>
            </p:spPr>
            <p:txBody>
              <a:bodyPr/>
              <a:lstStyle/>
              <a:p>
                <a:endParaRPr lang="en-US"/>
              </a:p>
            </p:txBody>
          </p:sp>
          <p:sp>
            <p:nvSpPr>
              <p:cNvPr id="427049" name="Line 33"/>
              <p:cNvSpPr>
                <a:spLocks noChangeShapeType="1"/>
              </p:cNvSpPr>
              <p:nvPr/>
            </p:nvSpPr>
            <p:spPr bwMode="auto">
              <a:xfrm>
                <a:off x="4860" y="6300"/>
                <a:ext cx="0" cy="390"/>
              </a:xfrm>
              <a:prstGeom prst="line">
                <a:avLst/>
              </a:prstGeom>
              <a:noFill/>
              <a:ln w="9525">
                <a:solidFill>
                  <a:srgbClr val="000000"/>
                </a:solidFill>
                <a:round/>
                <a:headEnd/>
                <a:tailEnd/>
              </a:ln>
            </p:spPr>
            <p:txBody>
              <a:bodyPr/>
              <a:lstStyle/>
              <a:p>
                <a:endParaRPr lang="en-US"/>
              </a:p>
            </p:txBody>
          </p:sp>
          <p:sp>
            <p:nvSpPr>
              <p:cNvPr id="427050" name="Line 34"/>
              <p:cNvSpPr>
                <a:spLocks noChangeShapeType="1"/>
              </p:cNvSpPr>
              <p:nvPr/>
            </p:nvSpPr>
            <p:spPr bwMode="auto">
              <a:xfrm>
                <a:off x="5310" y="6300"/>
                <a:ext cx="0" cy="390"/>
              </a:xfrm>
              <a:prstGeom prst="line">
                <a:avLst/>
              </a:prstGeom>
              <a:noFill/>
              <a:ln w="9525">
                <a:solidFill>
                  <a:srgbClr val="000000"/>
                </a:solidFill>
                <a:round/>
                <a:headEnd/>
                <a:tailEnd/>
              </a:ln>
            </p:spPr>
            <p:txBody>
              <a:bodyPr/>
              <a:lstStyle/>
              <a:p>
                <a:endParaRPr lang="en-US"/>
              </a:p>
            </p:txBody>
          </p:sp>
          <p:sp>
            <p:nvSpPr>
              <p:cNvPr id="427051" name="Line 35"/>
              <p:cNvSpPr>
                <a:spLocks noChangeShapeType="1"/>
              </p:cNvSpPr>
              <p:nvPr/>
            </p:nvSpPr>
            <p:spPr bwMode="auto">
              <a:xfrm>
                <a:off x="5775" y="6315"/>
                <a:ext cx="0" cy="390"/>
              </a:xfrm>
              <a:prstGeom prst="line">
                <a:avLst/>
              </a:prstGeom>
              <a:noFill/>
              <a:ln w="9525">
                <a:solidFill>
                  <a:srgbClr val="000000"/>
                </a:solidFill>
                <a:round/>
                <a:headEnd/>
                <a:tailEnd/>
              </a:ln>
            </p:spPr>
            <p:txBody>
              <a:bodyPr/>
              <a:lstStyle/>
              <a:p>
                <a:endParaRPr lang="en-US"/>
              </a:p>
            </p:txBody>
          </p:sp>
          <p:sp>
            <p:nvSpPr>
              <p:cNvPr id="427052" name="Line 36"/>
              <p:cNvSpPr>
                <a:spLocks noChangeShapeType="1"/>
              </p:cNvSpPr>
              <p:nvPr/>
            </p:nvSpPr>
            <p:spPr bwMode="auto">
              <a:xfrm>
                <a:off x="6210" y="6285"/>
                <a:ext cx="0" cy="390"/>
              </a:xfrm>
              <a:prstGeom prst="line">
                <a:avLst/>
              </a:prstGeom>
              <a:noFill/>
              <a:ln w="9525">
                <a:solidFill>
                  <a:srgbClr val="000000"/>
                </a:solidFill>
                <a:round/>
                <a:headEnd/>
                <a:tailEnd/>
              </a:ln>
            </p:spPr>
            <p:txBody>
              <a:bodyPr/>
              <a:lstStyle/>
              <a:p>
                <a:endParaRPr lang="en-US"/>
              </a:p>
            </p:txBody>
          </p:sp>
          <p:sp>
            <p:nvSpPr>
              <p:cNvPr id="427053" name="Line 37"/>
              <p:cNvSpPr>
                <a:spLocks noChangeShapeType="1"/>
              </p:cNvSpPr>
              <p:nvPr/>
            </p:nvSpPr>
            <p:spPr bwMode="auto">
              <a:xfrm>
                <a:off x="6645" y="6285"/>
                <a:ext cx="0" cy="390"/>
              </a:xfrm>
              <a:prstGeom prst="line">
                <a:avLst/>
              </a:prstGeom>
              <a:noFill/>
              <a:ln w="9525">
                <a:solidFill>
                  <a:srgbClr val="000000"/>
                </a:solidFill>
                <a:round/>
                <a:headEnd/>
                <a:tailEnd/>
              </a:ln>
            </p:spPr>
            <p:txBody>
              <a:bodyPr/>
              <a:lstStyle/>
              <a:p>
                <a:endParaRPr lang="en-US"/>
              </a:p>
            </p:txBody>
          </p:sp>
          <p:sp>
            <p:nvSpPr>
              <p:cNvPr id="427054" name="Line 38"/>
              <p:cNvSpPr>
                <a:spLocks noChangeShapeType="1"/>
              </p:cNvSpPr>
              <p:nvPr/>
            </p:nvSpPr>
            <p:spPr bwMode="auto">
              <a:xfrm>
                <a:off x="7035" y="6300"/>
                <a:ext cx="0" cy="390"/>
              </a:xfrm>
              <a:prstGeom prst="line">
                <a:avLst/>
              </a:prstGeom>
              <a:noFill/>
              <a:ln w="9525">
                <a:solidFill>
                  <a:srgbClr val="000000"/>
                </a:solidFill>
                <a:round/>
                <a:headEnd/>
                <a:tailEnd/>
              </a:ln>
            </p:spPr>
            <p:txBody>
              <a:bodyPr/>
              <a:lstStyle/>
              <a:p>
                <a:endParaRPr lang="en-US"/>
              </a:p>
            </p:txBody>
          </p:sp>
          <p:sp>
            <p:nvSpPr>
              <p:cNvPr id="427055" name="Line 39"/>
              <p:cNvSpPr>
                <a:spLocks noChangeShapeType="1"/>
              </p:cNvSpPr>
              <p:nvPr/>
            </p:nvSpPr>
            <p:spPr bwMode="auto">
              <a:xfrm>
                <a:off x="7470" y="6315"/>
                <a:ext cx="0" cy="390"/>
              </a:xfrm>
              <a:prstGeom prst="line">
                <a:avLst/>
              </a:prstGeom>
              <a:noFill/>
              <a:ln w="9525">
                <a:solidFill>
                  <a:srgbClr val="000000"/>
                </a:solidFill>
                <a:round/>
                <a:headEnd/>
                <a:tailEnd/>
              </a:ln>
            </p:spPr>
            <p:txBody>
              <a:bodyPr/>
              <a:lstStyle/>
              <a:p>
                <a:endParaRPr lang="en-US"/>
              </a:p>
            </p:txBody>
          </p:sp>
          <p:sp>
            <p:nvSpPr>
              <p:cNvPr id="427056" name="Line 40"/>
              <p:cNvSpPr>
                <a:spLocks noChangeShapeType="1"/>
              </p:cNvSpPr>
              <p:nvPr/>
            </p:nvSpPr>
            <p:spPr bwMode="auto">
              <a:xfrm>
                <a:off x="8730" y="4920"/>
                <a:ext cx="30" cy="300"/>
              </a:xfrm>
              <a:prstGeom prst="line">
                <a:avLst/>
              </a:prstGeom>
              <a:noFill/>
              <a:ln w="9525">
                <a:solidFill>
                  <a:srgbClr val="000000"/>
                </a:solidFill>
                <a:round/>
                <a:headEnd/>
                <a:tailEnd/>
              </a:ln>
            </p:spPr>
            <p:txBody>
              <a:bodyPr/>
              <a:lstStyle/>
              <a:p>
                <a:endParaRPr lang="en-US"/>
              </a:p>
            </p:txBody>
          </p:sp>
          <p:sp>
            <p:nvSpPr>
              <p:cNvPr id="427057" name="Line 41"/>
              <p:cNvSpPr>
                <a:spLocks noChangeShapeType="1"/>
              </p:cNvSpPr>
              <p:nvPr/>
            </p:nvSpPr>
            <p:spPr bwMode="auto">
              <a:xfrm>
                <a:off x="8520" y="5235"/>
                <a:ext cx="30" cy="300"/>
              </a:xfrm>
              <a:prstGeom prst="line">
                <a:avLst/>
              </a:prstGeom>
              <a:noFill/>
              <a:ln w="9525">
                <a:solidFill>
                  <a:srgbClr val="000000"/>
                </a:solidFill>
                <a:round/>
                <a:headEnd/>
                <a:tailEnd/>
              </a:ln>
            </p:spPr>
            <p:txBody>
              <a:bodyPr/>
              <a:lstStyle/>
              <a:p>
                <a:endParaRPr lang="en-US"/>
              </a:p>
            </p:txBody>
          </p:sp>
          <p:sp>
            <p:nvSpPr>
              <p:cNvPr id="427058" name="Line 42"/>
              <p:cNvSpPr>
                <a:spLocks noChangeShapeType="1"/>
              </p:cNvSpPr>
              <p:nvPr/>
            </p:nvSpPr>
            <p:spPr bwMode="auto">
              <a:xfrm>
                <a:off x="8310" y="5550"/>
                <a:ext cx="30" cy="300"/>
              </a:xfrm>
              <a:prstGeom prst="line">
                <a:avLst/>
              </a:prstGeom>
              <a:noFill/>
              <a:ln w="9525">
                <a:solidFill>
                  <a:srgbClr val="000000"/>
                </a:solidFill>
                <a:round/>
                <a:headEnd/>
                <a:tailEnd/>
              </a:ln>
            </p:spPr>
            <p:txBody>
              <a:bodyPr/>
              <a:lstStyle/>
              <a:p>
                <a:endParaRPr lang="en-US"/>
              </a:p>
            </p:txBody>
          </p:sp>
          <p:sp>
            <p:nvSpPr>
              <p:cNvPr id="427059" name="Line 43"/>
              <p:cNvSpPr>
                <a:spLocks noChangeShapeType="1"/>
              </p:cNvSpPr>
              <p:nvPr/>
            </p:nvSpPr>
            <p:spPr bwMode="auto">
              <a:xfrm>
                <a:off x="8025" y="5955"/>
                <a:ext cx="30" cy="300"/>
              </a:xfrm>
              <a:prstGeom prst="line">
                <a:avLst/>
              </a:prstGeom>
              <a:noFill/>
              <a:ln w="9525">
                <a:solidFill>
                  <a:srgbClr val="000000"/>
                </a:solidFill>
                <a:round/>
                <a:headEnd/>
                <a:tailEnd/>
              </a:ln>
            </p:spPr>
            <p:txBody>
              <a:bodyPr/>
              <a:lstStyle/>
              <a:p>
                <a:endParaRPr lang="en-US"/>
              </a:p>
            </p:txBody>
          </p:sp>
        </p:grpSp>
        <p:sp>
          <p:nvSpPr>
            <p:cNvPr id="427013" name="Line 44"/>
            <p:cNvSpPr>
              <a:spLocks noChangeShapeType="1"/>
            </p:cNvSpPr>
            <p:nvPr/>
          </p:nvSpPr>
          <p:spPr bwMode="auto">
            <a:xfrm>
              <a:off x="1760" y="2895"/>
              <a:ext cx="1110" cy="0"/>
            </a:xfrm>
            <a:prstGeom prst="line">
              <a:avLst/>
            </a:prstGeom>
            <a:noFill/>
            <a:ln w="9525">
              <a:solidFill>
                <a:srgbClr val="000000"/>
              </a:solidFill>
              <a:round/>
              <a:headEnd/>
              <a:tailEnd type="triangle" w="med" len="med"/>
            </a:ln>
          </p:spPr>
          <p:txBody>
            <a:bodyPr/>
            <a:lstStyle/>
            <a:p>
              <a:endParaRPr lang="en-US"/>
            </a:p>
          </p:txBody>
        </p:sp>
        <p:sp>
          <p:nvSpPr>
            <p:cNvPr id="427014" name="Line 45"/>
            <p:cNvSpPr>
              <a:spLocks noChangeShapeType="1"/>
            </p:cNvSpPr>
            <p:nvPr/>
          </p:nvSpPr>
          <p:spPr bwMode="auto">
            <a:xfrm flipV="1">
              <a:off x="1760" y="2220"/>
              <a:ext cx="660" cy="660"/>
            </a:xfrm>
            <a:prstGeom prst="line">
              <a:avLst/>
            </a:prstGeom>
            <a:noFill/>
            <a:ln w="9525">
              <a:solidFill>
                <a:srgbClr val="000000"/>
              </a:solidFill>
              <a:round/>
              <a:headEnd/>
              <a:tailEnd type="triangle" w="med" len="med"/>
            </a:ln>
          </p:spPr>
          <p:txBody>
            <a:bodyPr/>
            <a:lstStyle/>
            <a:p>
              <a:endParaRPr lang="en-US"/>
            </a:p>
          </p:txBody>
        </p:sp>
        <p:sp>
          <p:nvSpPr>
            <p:cNvPr id="427015" name="Line 46"/>
            <p:cNvSpPr>
              <a:spLocks noChangeShapeType="1"/>
            </p:cNvSpPr>
            <p:nvPr/>
          </p:nvSpPr>
          <p:spPr bwMode="auto">
            <a:xfrm>
              <a:off x="1775" y="2895"/>
              <a:ext cx="0" cy="1035"/>
            </a:xfrm>
            <a:prstGeom prst="line">
              <a:avLst/>
            </a:prstGeom>
            <a:noFill/>
            <a:ln w="9525">
              <a:solidFill>
                <a:srgbClr val="000000"/>
              </a:solidFill>
              <a:round/>
              <a:headEnd/>
              <a:tailEnd type="triangle" w="med" len="med"/>
            </a:ln>
          </p:spPr>
          <p:txBody>
            <a:bodyPr/>
            <a:lstStyle/>
            <a:p>
              <a:endParaRPr lang="en-US"/>
            </a:p>
          </p:txBody>
        </p:sp>
        <p:sp>
          <p:nvSpPr>
            <p:cNvPr id="427016" name="Text Box 47"/>
            <p:cNvSpPr txBox="1">
              <a:spLocks noChangeArrowheads="1"/>
            </p:cNvSpPr>
            <p:nvPr/>
          </p:nvSpPr>
          <p:spPr bwMode="auto">
            <a:xfrm>
              <a:off x="2855" y="2610"/>
              <a:ext cx="480" cy="585"/>
            </a:xfrm>
            <a:prstGeom prst="rect">
              <a:avLst/>
            </a:prstGeom>
            <a:noFill/>
            <a:ln w="9525">
              <a:noFill/>
              <a:miter lim="800000"/>
              <a:headEnd/>
              <a:tailEnd/>
            </a:ln>
          </p:spPr>
          <p:txBody>
            <a:bodyPr/>
            <a:lstStyle/>
            <a:p>
              <a:pPr eaLnBrk="0" hangingPunct="0"/>
              <a:r>
                <a:rPr lang="en-US" sz="1200">
                  <a:latin typeface="Times New Roman" pitchFamily="18" charset="0"/>
                </a:rPr>
                <a:t>x</a:t>
              </a:r>
            </a:p>
          </p:txBody>
        </p:sp>
        <p:sp>
          <p:nvSpPr>
            <p:cNvPr id="427017" name="Text Box 48"/>
            <p:cNvSpPr txBox="1">
              <a:spLocks noChangeArrowheads="1"/>
            </p:cNvSpPr>
            <p:nvPr/>
          </p:nvSpPr>
          <p:spPr bwMode="auto">
            <a:xfrm>
              <a:off x="1520" y="4095"/>
              <a:ext cx="480" cy="585"/>
            </a:xfrm>
            <a:prstGeom prst="rect">
              <a:avLst/>
            </a:prstGeom>
            <a:noFill/>
            <a:ln w="9525">
              <a:noFill/>
              <a:miter lim="800000"/>
              <a:headEnd/>
              <a:tailEnd/>
            </a:ln>
          </p:spPr>
          <p:txBody>
            <a:bodyPr/>
            <a:lstStyle/>
            <a:p>
              <a:pPr eaLnBrk="0" hangingPunct="0"/>
              <a:r>
                <a:rPr lang="en-US" sz="1200">
                  <a:latin typeface="Times New Roman" pitchFamily="18" charset="0"/>
                </a:rPr>
                <a:t>z</a:t>
              </a:r>
            </a:p>
          </p:txBody>
        </p:sp>
        <p:sp>
          <p:nvSpPr>
            <p:cNvPr id="427018" name="Text Box 49"/>
            <p:cNvSpPr txBox="1">
              <a:spLocks noChangeArrowheads="1"/>
            </p:cNvSpPr>
            <p:nvPr/>
          </p:nvSpPr>
          <p:spPr bwMode="auto">
            <a:xfrm>
              <a:off x="2480" y="1845"/>
              <a:ext cx="480" cy="585"/>
            </a:xfrm>
            <a:prstGeom prst="rect">
              <a:avLst/>
            </a:prstGeom>
            <a:noFill/>
            <a:ln w="9525">
              <a:noFill/>
              <a:miter lim="800000"/>
              <a:headEnd/>
              <a:tailEnd/>
            </a:ln>
          </p:spPr>
          <p:txBody>
            <a:bodyPr/>
            <a:lstStyle/>
            <a:p>
              <a:pPr eaLnBrk="0" hangingPunct="0"/>
              <a:r>
                <a:rPr lang="en-US" sz="1200">
                  <a:latin typeface="Times New Roman" pitchFamily="18" charset="0"/>
                </a:rPr>
                <a:t>y</a:t>
              </a:r>
            </a:p>
          </p:txBody>
        </p:sp>
        <p:sp>
          <p:nvSpPr>
            <p:cNvPr id="427019" name="Text Box 50"/>
            <p:cNvSpPr txBox="1">
              <a:spLocks noChangeArrowheads="1"/>
            </p:cNvSpPr>
            <p:nvPr/>
          </p:nvSpPr>
          <p:spPr bwMode="auto">
            <a:xfrm>
              <a:off x="2240" y="4920"/>
              <a:ext cx="1440" cy="495"/>
            </a:xfrm>
            <a:prstGeom prst="rect">
              <a:avLst/>
            </a:prstGeom>
            <a:noFill/>
            <a:ln w="9525">
              <a:noFill/>
              <a:miter lim="800000"/>
              <a:headEnd/>
              <a:tailEnd/>
            </a:ln>
          </p:spPr>
          <p:txBody>
            <a:bodyPr/>
            <a:lstStyle/>
            <a:p>
              <a:pPr eaLnBrk="0" hangingPunct="0"/>
              <a:r>
                <a:rPr lang="en-US" sz="1000">
                  <a:latin typeface="Times New Roman" pitchFamily="18" charset="0"/>
                </a:rPr>
                <a:t>I</a:t>
              </a:r>
              <a:r>
                <a:rPr lang="en-US" sz="1000" baseline="-25000">
                  <a:latin typeface="Times New Roman" pitchFamily="18" charset="0"/>
                </a:rPr>
                <a:t>in</a:t>
              </a:r>
              <a:r>
                <a:rPr lang="en-US" sz="1000">
                  <a:latin typeface="Times New Roman" pitchFamily="18" charset="0"/>
                </a:rPr>
                <a:t>(x; y,z)</a:t>
              </a:r>
            </a:p>
          </p:txBody>
        </p:sp>
        <p:sp>
          <p:nvSpPr>
            <p:cNvPr id="427020" name="Text Box 51"/>
            <p:cNvSpPr txBox="1">
              <a:spLocks noChangeArrowheads="1"/>
            </p:cNvSpPr>
            <p:nvPr/>
          </p:nvSpPr>
          <p:spPr bwMode="auto">
            <a:xfrm>
              <a:off x="8930" y="5025"/>
              <a:ext cx="1440" cy="495"/>
            </a:xfrm>
            <a:prstGeom prst="rect">
              <a:avLst/>
            </a:prstGeom>
            <a:noFill/>
            <a:ln w="9525">
              <a:noFill/>
              <a:miter lim="800000"/>
              <a:headEnd/>
              <a:tailEnd/>
            </a:ln>
          </p:spPr>
          <p:txBody>
            <a:bodyPr/>
            <a:lstStyle/>
            <a:p>
              <a:pPr eaLnBrk="0" hangingPunct="0"/>
              <a:r>
                <a:rPr lang="en-US" sz="1000">
                  <a:latin typeface="Times New Roman" pitchFamily="18" charset="0"/>
                </a:rPr>
                <a:t>I</a:t>
              </a:r>
              <a:r>
                <a:rPr lang="en-US" sz="1000" baseline="-25000">
                  <a:latin typeface="Times New Roman" pitchFamily="18" charset="0"/>
                </a:rPr>
                <a:t>out</a:t>
              </a:r>
              <a:r>
                <a:rPr lang="en-US" sz="1000">
                  <a:latin typeface="Times New Roman" pitchFamily="18" charset="0"/>
                </a:rPr>
                <a:t>(x; y,z)</a:t>
              </a:r>
            </a:p>
          </p:txBody>
        </p:sp>
        <p:sp>
          <p:nvSpPr>
            <p:cNvPr id="80948" name="AutoShape 52"/>
            <p:cNvSpPr>
              <a:spLocks noChangeArrowheads="1"/>
            </p:cNvSpPr>
            <p:nvPr/>
          </p:nvSpPr>
          <p:spPr bwMode="auto">
            <a:xfrm>
              <a:off x="3380" y="4980"/>
              <a:ext cx="990" cy="390"/>
            </a:xfrm>
            <a:prstGeom prst="rightArrow">
              <a:avLst>
                <a:gd name="adj1" fmla="val 50000"/>
                <a:gd name="adj2" fmla="val 63462"/>
              </a:avLst>
            </a:prstGeom>
            <a:solidFill>
              <a:srgbClr val="FFFFFF"/>
            </a:solidFill>
            <a:ln w="9525">
              <a:solidFill>
                <a:srgbClr val="000000"/>
              </a:solidFill>
              <a:miter lim="800000"/>
              <a:headEnd/>
              <a:tailEnd/>
            </a:ln>
            <a:effectLst>
              <a:outerShdw dist="107763" dir="8100000" algn="ctr" rotWithShape="0">
                <a:srgbClr val="808080"/>
              </a:outerShdw>
            </a:effectLst>
          </p:spPr>
          <p:txBody>
            <a:bodyPr/>
            <a:lstStyle/>
            <a:p>
              <a:pPr>
                <a:defRPr/>
              </a:pPr>
              <a:endParaRPr lang="en-US"/>
            </a:p>
          </p:txBody>
        </p:sp>
        <p:sp>
          <p:nvSpPr>
            <p:cNvPr id="80949" name="AutoShape 53"/>
            <p:cNvSpPr>
              <a:spLocks noChangeArrowheads="1"/>
            </p:cNvSpPr>
            <p:nvPr/>
          </p:nvSpPr>
          <p:spPr bwMode="auto">
            <a:xfrm>
              <a:off x="7925" y="5130"/>
              <a:ext cx="990" cy="390"/>
            </a:xfrm>
            <a:prstGeom prst="rightArrow">
              <a:avLst>
                <a:gd name="adj1" fmla="val 50000"/>
                <a:gd name="adj2" fmla="val 63462"/>
              </a:avLst>
            </a:prstGeom>
            <a:solidFill>
              <a:srgbClr val="FFFFFF"/>
            </a:solidFill>
            <a:ln w="9525">
              <a:solidFill>
                <a:srgbClr val="000000"/>
              </a:solidFill>
              <a:miter lim="800000"/>
              <a:headEnd/>
              <a:tailEnd/>
            </a:ln>
            <a:effectLst>
              <a:outerShdw dist="107763" dir="8100000" algn="ctr" rotWithShape="0">
                <a:srgbClr val="808080"/>
              </a:outerShdw>
            </a:effectLst>
          </p:spPr>
          <p:txBody>
            <a:bodyPr/>
            <a:lstStyle/>
            <a:p>
              <a:pPr>
                <a:defRPr/>
              </a:pPr>
              <a:endParaRPr lang="en-US"/>
            </a:p>
          </p:txBody>
        </p:sp>
        <p:sp>
          <p:nvSpPr>
            <p:cNvPr id="427023" name="Text Box 54"/>
            <p:cNvSpPr txBox="1">
              <a:spLocks noChangeArrowheads="1"/>
            </p:cNvSpPr>
            <p:nvPr/>
          </p:nvSpPr>
          <p:spPr bwMode="auto">
            <a:xfrm>
              <a:off x="6410" y="3135"/>
              <a:ext cx="1440"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a:latin typeface="Times New Roman" pitchFamily="18" charset="0"/>
                </a:rPr>
                <a:t>(x,y; z)</a:t>
              </a:r>
            </a:p>
          </p:txBody>
        </p:sp>
        <p:sp>
          <p:nvSpPr>
            <p:cNvPr id="427024" name="Text Box 55"/>
            <p:cNvSpPr txBox="1">
              <a:spLocks noChangeArrowheads="1"/>
            </p:cNvSpPr>
            <p:nvPr/>
          </p:nvSpPr>
          <p:spPr bwMode="auto">
            <a:xfrm>
              <a:off x="4115" y="5265"/>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11</a:t>
              </a:r>
            </a:p>
          </p:txBody>
        </p:sp>
        <p:sp>
          <p:nvSpPr>
            <p:cNvPr id="427025" name="Text Box 56"/>
            <p:cNvSpPr txBox="1">
              <a:spLocks noChangeArrowheads="1"/>
            </p:cNvSpPr>
            <p:nvPr/>
          </p:nvSpPr>
          <p:spPr bwMode="auto">
            <a:xfrm>
              <a:off x="4850" y="4905"/>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22</a:t>
              </a:r>
            </a:p>
          </p:txBody>
        </p:sp>
        <p:sp>
          <p:nvSpPr>
            <p:cNvPr id="427026" name="Text Box 57"/>
            <p:cNvSpPr txBox="1">
              <a:spLocks noChangeArrowheads="1"/>
            </p:cNvSpPr>
            <p:nvPr/>
          </p:nvSpPr>
          <p:spPr bwMode="auto">
            <a:xfrm>
              <a:off x="7400" y="4935"/>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92</a:t>
              </a:r>
            </a:p>
          </p:txBody>
        </p:sp>
        <p:sp>
          <p:nvSpPr>
            <p:cNvPr id="427027" name="Text Box 58"/>
            <p:cNvSpPr txBox="1">
              <a:spLocks noChangeArrowheads="1"/>
            </p:cNvSpPr>
            <p:nvPr/>
          </p:nvSpPr>
          <p:spPr bwMode="auto">
            <a:xfrm>
              <a:off x="5060" y="3855"/>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15</a:t>
              </a:r>
            </a:p>
          </p:txBody>
        </p:sp>
        <p:sp>
          <p:nvSpPr>
            <p:cNvPr id="427028" name="Text Box 59"/>
            <p:cNvSpPr txBox="1">
              <a:spLocks noChangeArrowheads="1"/>
            </p:cNvSpPr>
            <p:nvPr/>
          </p:nvSpPr>
          <p:spPr bwMode="auto">
            <a:xfrm>
              <a:off x="4370" y="4905"/>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12</a:t>
              </a:r>
            </a:p>
          </p:txBody>
        </p:sp>
        <p:sp>
          <p:nvSpPr>
            <p:cNvPr id="427029" name="Text Box 60"/>
            <p:cNvSpPr txBox="1">
              <a:spLocks noChangeArrowheads="1"/>
            </p:cNvSpPr>
            <p:nvPr/>
          </p:nvSpPr>
          <p:spPr bwMode="auto">
            <a:xfrm>
              <a:off x="5270" y="4920"/>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42</a:t>
              </a:r>
            </a:p>
          </p:txBody>
        </p:sp>
        <p:sp>
          <p:nvSpPr>
            <p:cNvPr id="427030" name="Text Box 61"/>
            <p:cNvSpPr txBox="1">
              <a:spLocks noChangeArrowheads="1"/>
            </p:cNvSpPr>
            <p:nvPr/>
          </p:nvSpPr>
          <p:spPr bwMode="auto">
            <a:xfrm>
              <a:off x="5720" y="4920"/>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52</a:t>
              </a:r>
            </a:p>
          </p:txBody>
        </p:sp>
        <p:sp>
          <p:nvSpPr>
            <p:cNvPr id="427031" name="Text Box 62"/>
            <p:cNvSpPr txBox="1">
              <a:spLocks noChangeArrowheads="1"/>
            </p:cNvSpPr>
            <p:nvPr/>
          </p:nvSpPr>
          <p:spPr bwMode="auto">
            <a:xfrm>
              <a:off x="6140" y="4920"/>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62</a:t>
              </a:r>
            </a:p>
          </p:txBody>
        </p:sp>
        <p:sp>
          <p:nvSpPr>
            <p:cNvPr id="427032" name="Text Box 63"/>
            <p:cNvSpPr txBox="1">
              <a:spLocks noChangeArrowheads="1"/>
            </p:cNvSpPr>
            <p:nvPr/>
          </p:nvSpPr>
          <p:spPr bwMode="auto">
            <a:xfrm>
              <a:off x="6605" y="4920"/>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72</a:t>
              </a:r>
            </a:p>
          </p:txBody>
        </p:sp>
        <p:sp>
          <p:nvSpPr>
            <p:cNvPr id="427033" name="Text Box 64"/>
            <p:cNvSpPr txBox="1">
              <a:spLocks noChangeArrowheads="1"/>
            </p:cNvSpPr>
            <p:nvPr/>
          </p:nvSpPr>
          <p:spPr bwMode="auto">
            <a:xfrm>
              <a:off x="6995" y="4920"/>
              <a:ext cx="675" cy="495"/>
            </a:xfrm>
            <a:prstGeom prst="rect">
              <a:avLst/>
            </a:prstGeom>
            <a:noFill/>
            <a:ln w="9525">
              <a:noFill/>
              <a:miter lim="800000"/>
              <a:headEnd/>
              <a:tailEnd/>
            </a:ln>
          </p:spPr>
          <p:txBody>
            <a:bodyPr/>
            <a:lstStyle/>
            <a:p>
              <a:pPr eaLnBrk="0" hangingPunct="0"/>
              <a:r>
                <a:rPr lang="en-US" sz="1000">
                  <a:latin typeface="Symbol" pitchFamily="18" charset="2"/>
                </a:rPr>
                <a:t>m</a:t>
              </a:r>
              <a:r>
                <a:rPr lang="en-US" sz="1000" baseline="-25000">
                  <a:latin typeface="Times New Roman" pitchFamily="18" charset="0"/>
                </a:rPr>
                <a:t>82</a:t>
              </a:r>
            </a:p>
          </p:txBody>
        </p:sp>
        <p:sp>
          <p:nvSpPr>
            <p:cNvPr id="427034" name="Line 65"/>
            <p:cNvSpPr>
              <a:spLocks noChangeShapeType="1"/>
            </p:cNvSpPr>
            <p:nvPr/>
          </p:nvSpPr>
          <p:spPr bwMode="auto">
            <a:xfrm>
              <a:off x="6890" y="3660"/>
              <a:ext cx="195" cy="1125"/>
            </a:xfrm>
            <a:prstGeom prst="line">
              <a:avLst/>
            </a:prstGeom>
            <a:noFill/>
            <a:ln w="9525">
              <a:solidFill>
                <a:srgbClr val="000000"/>
              </a:solidFill>
              <a:round/>
              <a:headEnd/>
              <a:tailEnd type="triangle" w="med" len="med"/>
            </a:ln>
          </p:spPr>
          <p:txBody>
            <a:bodyPr/>
            <a:lstStyle/>
            <a:p>
              <a:endParaRPr 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7" name="Rectangle 2"/>
          <p:cNvSpPr>
            <a:spLocks noGrp="1" noChangeArrowheads="1"/>
          </p:cNvSpPr>
          <p:nvPr>
            <p:ph type="title" idx="4294967295"/>
          </p:nvPr>
        </p:nvSpPr>
        <p:spPr/>
        <p:txBody>
          <a:bodyPr/>
          <a:lstStyle/>
          <a:p>
            <a:pPr eaLnBrk="1" hangingPunct="1"/>
            <a:r>
              <a:rPr lang="en-US" smtClean="0"/>
              <a:t>First Generation Scanners</a:t>
            </a:r>
          </a:p>
        </p:txBody>
      </p:sp>
      <p:grpSp>
        <p:nvGrpSpPr>
          <p:cNvPr id="429058" name="Group 3"/>
          <p:cNvGrpSpPr>
            <a:grpSpLocks/>
          </p:cNvGrpSpPr>
          <p:nvPr/>
        </p:nvGrpSpPr>
        <p:grpSpPr bwMode="auto">
          <a:xfrm>
            <a:off x="2667000" y="2362200"/>
            <a:ext cx="3479800" cy="3783013"/>
            <a:chOff x="1460" y="4127"/>
            <a:chExt cx="10325" cy="10113"/>
          </a:xfrm>
        </p:grpSpPr>
        <p:sp>
          <p:nvSpPr>
            <p:cNvPr id="429059" name="Line 4"/>
            <p:cNvSpPr>
              <a:spLocks noChangeShapeType="1"/>
            </p:cNvSpPr>
            <p:nvPr/>
          </p:nvSpPr>
          <p:spPr bwMode="auto">
            <a:xfrm>
              <a:off x="5535" y="5335"/>
              <a:ext cx="5940" cy="6955"/>
            </a:xfrm>
            <a:prstGeom prst="line">
              <a:avLst/>
            </a:prstGeom>
            <a:noFill/>
            <a:ln w="9525">
              <a:solidFill>
                <a:srgbClr val="000000"/>
              </a:solidFill>
              <a:round/>
              <a:headEnd/>
              <a:tailEnd type="triangle" w="med" len="med"/>
            </a:ln>
          </p:spPr>
          <p:txBody>
            <a:bodyPr/>
            <a:lstStyle/>
            <a:p>
              <a:endParaRPr lang="en-US"/>
            </a:p>
          </p:txBody>
        </p:sp>
        <p:sp>
          <p:nvSpPr>
            <p:cNvPr id="429060" name="Line 5"/>
            <p:cNvSpPr>
              <a:spLocks noChangeShapeType="1"/>
            </p:cNvSpPr>
            <p:nvPr/>
          </p:nvSpPr>
          <p:spPr bwMode="auto">
            <a:xfrm>
              <a:off x="5185" y="5665"/>
              <a:ext cx="5900" cy="6895"/>
            </a:xfrm>
            <a:prstGeom prst="line">
              <a:avLst/>
            </a:prstGeom>
            <a:noFill/>
            <a:ln w="9525">
              <a:solidFill>
                <a:srgbClr val="000000"/>
              </a:solidFill>
              <a:round/>
              <a:headEnd/>
              <a:tailEnd type="triangle" w="med" len="med"/>
            </a:ln>
          </p:spPr>
          <p:txBody>
            <a:bodyPr/>
            <a:lstStyle/>
            <a:p>
              <a:endParaRPr lang="en-US"/>
            </a:p>
          </p:txBody>
        </p:sp>
        <p:sp>
          <p:nvSpPr>
            <p:cNvPr id="429061" name="Line 6"/>
            <p:cNvSpPr>
              <a:spLocks noChangeShapeType="1"/>
            </p:cNvSpPr>
            <p:nvPr/>
          </p:nvSpPr>
          <p:spPr bwMode="auto">
            <a:xfrm>
              <a:off x="4775" y="5915"/>
              <a:ext cx="5920" cy="6915"/>
            </a:xfrm>
            <a:prstGeom prst="line">
              <a:avLst/>
            </a:prstGeom>
            <a:noFill/>
            <a:ln w="9525">
              <a:solidFill>
                <a:srgbClr val="000000"/>
              </a:solidFill>
              <a:round/>
              <a:headEnd/>
              <a:tailEnd type="triangle" w="med" len="med"/>
            </a:ln>
          </p:spPr>
          <p:txBody>
            <a:bodyPr/>
            <a:lstStyle/>
            <a:p>
              <a:endParaRPr lang="en-US"/>
            </a:p>
          </p:txBody>
        </p:sp>
        <p:sp>
          <p:nvSpPr>
            <p:cNvPr id="429062" name="Line 7"/>
            <p:cNvSpPr>
              <a:spLocks noChangeShapeType="1"/>
            </p:cNvSpPr>
            <p:nvPr/>
          </p:nvSpPr>
          <p:spPr bwMode="auto">
            <a:xfrm>
              <a:off x="4345" y="6165"/>
              <a:ext cx="5960" cy="6935"/>
            </a:xfrm>
            <a:prstGeom prst="line">
              <a:avLst/>
            </a:prstGeom>
            <a:noFill/>
            <a:ln w="9525">
              <a:solidFill>
                <a:srgbClr val="000000"/>
              </a:solidFill>
              <a:round/>
              <a:headEnd/>
              <a:tailEnd type="triangle" w="med" len="med"/>
            </a:ln>
          </p:spPr>
          <p:txBody>
            <a:bodyPr/>
            <a:lstStyle/>
            <a:p>
              <a:endParaRPr lang="en-US"/>
            </a:p>
          </p:txBody>
        </p:sp>
        <p:sp>
          <p:nvSpPr>
            <p:cNvPr id="429063" name="Line 8"/>
            <p:cNvSpPr>
              <a:spLocks noChangeShapeType="1"/>
            </p:cNvSpPr>
            <p:nvPr/>
          </p:nvSpPr>
          <p:spPr bwMode="auto">
            <a:xfrm>
              <a:off x="3955" y="6415"/>
              <a:ext cx="5960" cy="6955"/>
            </a:xfrm>
            <a:prstGeom prst="line">
              <a:avLst/>
            </a:prstGeom>
            <a:noFill/>
            <a:ln w="9525">
              <a:solidFill>
                <a:srgbClr val="000000"/>
              </a:solidFill>
              <a:round/>
              <a:headEnd/>
              <a:tailEnd type="triangle" w="med" len="med"/>
            </a:ln>
          </p:spPr>
          <p:txBody>
            <a:bodyPr/>
            <a:lstStyle/>
            <a:p>
              <a:endParaRPr lang="en-US"/>
            </a:p>
          </p:txBody>
        </p:sp>
        <p:sp>
          <p:nvSpPr>
            <p:cNvPr id="429064" name="Line 9"/>
            <p:cNvSpPr>
              <a:spLocks noChangeShapeType="1"/>
            </p:cNvSpPr>
            <p:nvPr/>
          </p:nvSpPr>
          <p:spPr bwMode="auto">
            <a:xfrm>
              <a:off x="3585" y="6705"/>
              <a:ext cx="5940" cy="6935"/>
            </a:xfrm>
            <a:prstGeom prst="line">
              <a:avLst/>
            </a:prstGeom>
            <a:noFill/>
            <a:ln w="9525">
              <a:solidFill>
                <a:srgbClr val="000000"/>
              </a:solidFill>
              <a:round/>
              <a:headEnd/>
              <a:tailEnd type="triangle" w="med" len="med"/>
            </a:ln>
          </p:spPr>
          <p:txBody>
            <a:bodyPr/>
            <a:lstStyle/>
            <a:p>
              <a:endParaRPr lang="en-US"/>
            </a:p>
          </p:txBody>
        </p:sp>
        <p:sp>
          <p:nvSpPr>
            <p:cNvPr id="429065" name="Line 10"/>
            <p:cNvSpPr>
              <a:spLocks noChangeShapeType="1"/>
            </p:cNvSpPr>
            <p:nvPr/>
          </p:nvSpPr>
          <p:spPr bwMode="auto">
            <a:xfrm>
              <a:off x="3075" y="6935"/>
              <a:ext cx="6060" cy="6975"/>
            </a:xfrm>
            <a:prstGeom prst="line">
              <a:avLst/>
            </a:prstGeom>
            <a:noFill/>
            <a:ln w="9525">
              <a:solidFill>
                <a:srgbClr val="000000"/>
              </a:solidFill>
              <a:round/>
              <a:headEnd/>
              <a:tailEnd type="triangle" w="med" len="med"/>
            </a:ln>
          </p:spPr>
          <p:txBody>
            <a:bodyPr/>
            <a:lstStyle/>
            <a:p>
              <a:endParaRPr lang="en-US"/>
            </a:p>
          </p:txBody>
        </p:sp>
        <p:sp>
          <p:nvSpPr>
            <p:cNvPr id="429066" name="Line 11"/>
            <p:cNvSpPr>
              <a:spLocks noChangeShapeType="1"/>
            </p:cNvSpPr>
            <p:nvPr/>
          </p:nvSpPr>
          <p:spPr bwMode="auto">
            <a:xfrm>
              <a:off x="2665" y="7145"/>
              <a:ext cx="6140" cy="7095"/>
            </a:xfrm>
            <a:prstGeom prst="line">
              <a:avLst/>
            </a:prstGeom>
            <a:noFill/>
            <a:ln w="9525">
              <a:solidFill>
                <a:srgbClr val="000000"/>
              </a:solidFill>
              <a:round/>
              <a:headEnd/>
              <a:tailEnd type="triangle" w="med" len="med"/>
            </a:ln>
          </p:spPr>
          <p:txBody>
            <a:bodyPr/>
            <a:lstStyle/>
            <a:p>
              <a:endParaRPr lang="en-US"/>
            </a:p>
          </p:txBody>
        </p:sp>
        <p:sp>
          <p:nvSpPr>
            <p:cNvPr id="429067" name="Line 12"/>
            <p:cNvSpPr>
              <a:spLocks noChangeShapeType="1"/>
            </p:cNvSpPr>
            <p:nvPr/>
          </p:nvSpPr>
          <p:spPr bwMode="auto">
            <a:xfrm>
              <a:off x="4760" y="6150"/>
              <a:ext cx="0" cy="7725"/>
            </a:xfrm>
            <a:prstGeom prst="line">
              <a:avLst/>
            </a:prstGeom>
            <a:noFill/>
            <a:ln w="9525">
              <a:solidFill>
                <a:srgbClr val="000000"/>
              </a:solidFill>
              <a:round/>
              <a:headEnd/>
              <a:tailEnd type="triangle" w="med" len="med"/>
            </a:ln>
          </p:spPr>
          <p:txBody>
            <a:bodyPr/>
            <a:lstStyle/>
            <a:p>
              <a:endParaRPr lang="en-US"/>
            </a:p>
          </p:txBody>
        </p:sp>
        <p:sp>
          <p:nvSpPr>
            <p:cNvPr id="429068" name="Line 13"/>
            <p:cNvSpPr>
              <a:spLocks noChangeShapeType="1"/>
            </p:cNvSpPr>
            <p:nvPr/>
          </p:nvSpPr>
          <p:spPr bwMode="auto">
            <a:xfrm>
              <a:off x="5285" y="6150"/>
              <a:ext cx="0" cy="7725"/>
            </a:xfrm>
            <a:prstGeom prst="line">
              <a:avLst/>
            </a:prstGeom>
            <a:noFill/>
            <a:ln w="9525">
              <a:solidFill>
                <a:srgbClr val="000000"/>
              </a:solidFill>
              <a:round/>
              <a:headEnd/>
              <a:tailEnd type="triangle" w="med" len="med"/>
            </a:ln>
          </p:spPr>
          <p:txBody>
            <a:bodyPr/>
            <a:lstStyle/>
            <a:p>
              <a:endParaRPr lang="en-US"/>
            </a:p>
          </p:txBody>
        </p:sp>
        <p:sp>
          <p:nvSpPr>
            <p:cNvPr id="429069" name="Line 14"/>
            <p:cNvSpPr>
              <a:spLocks noChangeShapeType="1"/>
            </p:cNvSpPr>
            <p:nvPr/>
          </p:nvSpPr>
          <p:spPr bwMode="auto">
            <a:xfrm>
              <a:off x="5810" y="6150"/>
              <a:ext cx="0" cy="7725"/>
            </a:xfrm>
            <a:prstGeom prst="line">
              <a:avLst/>
            </a:prstGeom>
            <a:noFill/>
            <a:ln w="9525">
              <a:solidFill>
                <a:srgbClr val="000000"/>
              </a:solidFill>
              <a:round/>
              <a:headEnd/>
              <a:tailEnd type="triangle" w="med" len="med"/>
            </a:ln>
          </p:spPr>
          <p:txBody>
            <a:bodyPr/>
            <a:lstStyle/>
            <a:p>
              <a:endParaRPr lang="en-US"/>
            </a:p>
          </p:txBody>
        </p:sp>
        <p:sp>
          <p:nvSpPr>
            <p:cNvPr id="429070" name="Line 15"/>
            <p:cNvSpPr>
              <a:spLocks noChangeShapeType="1"/>
            </p:cNvSpPr>
            <p:nvPr/>
          </p:nvSpPr>
          <p:spPr bwMode="auto">
            <a:xfrm>
              <a:off x="6335" y="6150"/>
              <a:ext cx="0" cy="7725"/>
            </a:xfrm>
            <a:prstGeom prst="line">
              <a:avLst/>
            </a:prstGeom>
            <a:noFill/>
            <a:ln w="9525">
              <a:solidFill>
                <a:srgbClr val="000000"/>
              </a:solidFill>
              <a:round/>
              <a:headEnd/>
              <a:tailEnd type="triangle" w="med" len="med"/>
            </a:ln>
          </p:spPr>
          <p:txBody>
            <a:bodyPr/>
            <a:lstStyle/>
            <a:p>
              <a:endParaRPr lang="en-US"/>
            </a:p>
          </p:txBody>
        </p:sp>
        <p:sp>
          <p:nvSpPr>
            <p:cNvPr id="429071" name="Line 16"/>
            <p:cNvSpPr>
              <a:spLocks noChangeShapeType="1"/>
            </p:cNvSpPr>
            <p:nvPr/>
          </p:nvSpPr>
          <p:spPr bwMode="auto">
            <a:xfrm>
              <a:off x="6860" y="6150"/>
              <a:ext cx="0" cy="7725"/>
            </a:xfrm>
            <a:prstGeom prst="line">
              <a:avLst/>
            </a:prstGeom>
            <a:noFill/>
            <a:ln w="9525">
              <a:solidFill>
                <a:srgbClr val="000000"/>
              </a:solidFill>
              <a:round/>
              <a:headEnd/>
              <a:tailEnd type="triangle" w="med" len="med"/>
            </a:ln>
          </p:spPr>
          <p:txBody>
            <a:bodyPr/>
            <a:lstStyle/>
            <a:p>
              <a:endParaRPr lang="en-US"/>
            </a:p>
          </p:txBody>
        </p:sp>
        <p:sp>
          <p:nvSpPr>
            <p:cNvPr id="429072" name="Line 17"/>
            <p:cNvSpPr>
              <a:spLocks noChangeShapeType="1"/>
            </p:cNvSpPr>
            <p:nvPr/>
          </p:nvSpPr>
          <p:spPr bwMode="auto">
            <a:xfrm>
              <a:off x="7385" y="6150"/>
              <a:ext cx="0" cy="7725"/>
            </a:xfrm>
            <a:prstGeom prst="line">
              <a:avLst/>
            </a:prstGeom>
            <a:noFill/>
            <a:ln w="9525">
              <a:solidFill>
                <a:srgbClr val="000000"/>
              </a:solidFill>
              <a:round/>
              <a:headEnd/>
              <a:tailEnd type="triangle" w="med" len="med"/>
            </a:ln>
          </p:spPr>
          <p:txBody>
            <a:bodyPr/>
            <a:lstStyle/>
            <a:p>
              <a:endParaRPr lang="en-US"/>
            </a:p>
          </p:txBody>
        </p:sp>
        <p:sp>
          <p:nvSpPr>
            <p:cNvPr id="429073" name="Line 18"/>
            <p:cNvSpPr>
              <a:spLocks noChangeShapeType="1"/>
            </p:cNvSpPr>
            <p:nvPr/>
          </p:nvSpPr>
          <p:spPr bwMode="auto">
            <a:xfrm>
              <a:off x="7910" y="6150"/>
              <a:ext cx="0" cy="7725"/>
            </a:xfrm>
            <a:prstGeom prst="line">
              <a:avLst/>
            </a:prstGeom>
            <a:noFill/>
            <a:ln w="9525">
              <a:solidFill>
                <a:srgbClr val="000000"/>
              </a:solidFill>
              <a:round/>
              <a:headEnd/>
              <a:tailEnd type="triangle" w="med" len="med"/>
            </a:ln>
          </p:spPr>
          <p:txBody>
            <a:bodyPr/>
            <a:lstStyle/>
            <a:p>
              <a:endParaRPr lang="en-US"/>
            </a:p>
          </p:txBody>
        </p:sp>
        <p:sp>
          <p:nvSpPr>
            <p:cNvPr id="429074" name="Line 19"/>
            <p:cNvSpPr>
              <a:spLocks noChangeShapeType="1"/>
            </p:cNvSpPr>
            <p:nvPr/>
          </p:nvSpPr>
          <p:spPr bwMode="auto">
            <a:xfrm>
              <a:off x="8435" y="6150"/>
              <a:ext cx="0" cy="7725"/>
            </a:xfrm>
            <a:prstGeom prst="line">
              <a:avLst/>
            </a:prstGeom>
            <a:noFill/>
            <a:ln w="9525">
              <a:solidFill>
                <a:srgbClr val="000000"/>
              </a:solidFill>
              <a:round/>
              <a:headEnd/>
              <a:tailEnd type="triangle" w="med" len="med"/>
            </a:ln>
          </p:spPr>
          <p:txBody>
            <a:bodyPr/>
            <a:lstStyle/>
            <a:p>
              <a:endParaRPr lang="en-US"/>
            </a:p>
          </p:txBody>
        </p:sp>
        <p:sp>
          <p:nvSpPr>
            <p:cNvPr id="429075" name="Line 20"/>
            <p:cNvSpPr>
              <a:spLocks noChangeShapeType="1"/>
            </p:cNvSpPr>
            <p:nvPr/>
          </p:nvSpPr>
          <p:spPr bwMode="auto">
            <a:xfrm flipH="1">
              <a:off x="1460" y="6015"/>
              <a:ext cx="6495" cy="5640"/>
            </a:xfrm>
            <a:prstGeom prst="line">
              <a:avLst/>
            </a:prstGeom>
            <a:noFill/>
            <a:ln w="9525">
              <a:solidFill>
                <a:srgbClr val="000000"/>
              </a:solidFill>
              <a:round/>
              <a:headEnd/>
              <a:tailEnd type="triangle" w="med" len="med"/>
            </a:ln>
          </p:spPr>
          <p:txBody>
            <a:bodyPr/>
            <a:lstStyle/>
            <a:p>
              <a:endParaRPr lang="en-US"/>
            </a:p>
          </p:txBody>
        </p:sp>
        <p:sp>
          <p:nvSpPr>
            <p:cNvPr id="429076" name="Line 21"/>
            <p:cNvSpPr>
              <a:spLocks noChangeShapeType="1"/>
            </p:cNvSpPr>
            <p:nvPr/>
          </p:nvSpPr>
          <p:spPr bwMode="auto">
            <a:xfrm flipH="1">
              <a:off x="1880" y="6360"/>
              <a:ext cx="6495" cy="5640"/>
            </a:xfrm>
            <a:prstGeom prst="line">
              <a:avLst/>
            </a:prstGeom>
            <a:noFill/>
            <a:ln w="9525">
              <a:solidFill>
                <a:srgbClr val="000000"/>
              </a:solidFill>
              <a:round/>
              <a:headEnd/>
              <a:tailEnd type="triangle" w="med" len="med"/>
            </a:ln>
          </p:spPr>
          <p:txBody>
            <a:bodyPr/>
            <a:lstStyle/>
            <a:p>
              <a:endParaRPr lang="en-US"/>
            </a:p>
          </p:txBody>
        </p:sp>
        <p:sp>
          <p:nvSpPr>
            <p:cNvPr id="429077" name="Line 22"/>
            <p:cNvSpPr>
              <a:spLocks noChangeShapeType="1"/>
            </p:cNvSpPr>
            <p:nvPr/>
          </p:nvSpPr>
          <p:spPr bwMode="auto">
            <a:xfrm flipH="1">
              <a:off x="2300" y="6705"/>
              <a:ext cx="6495" cy="5640"/>
            </a:xfrm>
            <a:prstGeom prst="line">
              <a:avLst/>
            </a:prstGeom>
            <a:noFill/>
            <a:ln w="9525">
              <a:solidFill>
                <a:srgbClr val="000000"/>
              </a:solidFill>
              <a:round/>
              <a:headEnd/>
              <a:tailEnd type="triangle" w="med" len="med"/>
            </a:ln>
          </p:spPr>
          <p:txBody>
            <a:bodyPr/>
            <a:lstStyle/>
            <a:p>
              <a:endParaRPr lang="en-US"/>
            </a:p>
          </p:txBody>
        </p:sp>
        <p:sp>
          <p:nvSpPr>
            <p:cNvPr id="429078" name="Line 23"/>
            <p:cNvSpPr>
              <a:spLocks noChangeShapeType="1"/>
            </p:cNvSpPr>
            <p:nvPr/>
          </p:nvSpPr>
          <p:spPr bwMode="auto">
            <a:xfrm flipH="1">
              <a:off x="2720" y="7050"/>
              <a:ext cx="6495" cy="5640"/>
            </a:xfrm>
            <a:prstGeom prst="line">
              <a:avLst/>
            </a:prstGeom>
            <a:noFill/>
            <a:ln w="9525">
              <a:solidFill>
                <a:srgbClr val="000000"/>
              </a:solidFill>
              <a:round/>
              <a:headEnd/>
              <a:tailEnd type="triangle" w="med" len="med"/>
            </a:ln>
          </p:spPr>
          <p:txBody>
            <a:bodyPr/>
            <a:lstStyle/>
            <a:p>
              <a:endParaRPr lang="en-US"/>
            </a:p>
          </p:txBody>
        </p:sp>
        <p:sp>
          <p:nvSpPr>
            <p:cNvPr id="429079" name="Line 24"/>
            <p:cNvSpPr>
              <a:spLocks noChangeShapeType="1"/>
            </p:cNvSpPr>
            <p:nvPr/>
          </p:nvSpPr>
          <p:spPr bwMode="auto">
            <a:xfrm flipH="1">
              <a:off x="3140" y="7395"/>
              <a:ext cx="6495" cy="5640"/>
            </a:xfrm>
            <a:prstGeom prst="line">
              <a:avLst/>
            </a:prstGeom>
            <a:noFill/>
            <a:ln w="9525">
              <a:solidFill>
                <a:srgbClr val="000000"/>
              </a:solidFill>
              <a:round/>
              <a:headEnd/>
              <a:tailEnd type="triangle" w="med" len="med"/>
            </a:ln>
          </p:spPr>
          <p:txBody>
            <a:bodyPr/>
            <a:lstStyle/>
            <a:p>
              <a:endParaRPr lang="en-US"/>
            </a:p>
          </p:txBody>
        </p:sp>
        <p:sp>
          <p:nvSpPr>
            <p:cNvPr id="429080" name="Line 25"/>
            <p:cNvSpPr>
              <a:spLocks noChangeShapeType="1"/>
            </p:cNvSpPr>
            <p:nvPr/>
          </p:nvSpPr>
          <p:spPr bwMode="auto">
            <a:xfrm flipH="1">
              <a:off x="3560" y="7740"/>
              <a:ext cx="6495" cy="5640"/>
            </a:xfrm>
            <a:prstGeom prst="line">
              <a:avLst/>
            </a:prstGeom>
            <a:noFill/>
            <a:ln w="9525">
              <a:solidFill>
                <a:srgbClr val="000000"/>
              </a:solidFill>
              <a:round/>
              <a:headEnd/>
              <a:tailEnd type="triangle" w="med" len="med"/>
            </a:ln>
          </p:spPr>
          <p:txBody>
            <a:bodyPr/>
            <a:lstStyle/>
            <a:p>
              <a:endParaRPr lang="en-US"/>
            </a:p>
          </p:txBody>
        </p:sp>
        <p:sp>
          <p:nvSpPr>
            <p:cNvPr id="429081" name="Line 26"/>
            <p:cNvSpPr>
              <a:spLocks noChangeShapeType="1"/>
            </p:cNvSpPr>
            <p:nvPr/>
          </p:nvSpPr>
          <p:spPr bwMode="auto">
            <a:xfrm flipH="1">
              <a:off x="3980" y="8085"/>
              <a:ext cx="6495" cy="5640"/>
            </a:xfrm>
            <a:prstGeom prst="line">
              <a:avLst/>
            </a:prstGeom>
            <a:noFill/>
            <a:ln w="9525">
              <a:solidFill>
                <a:srgbClr val="000000"/>
              </a:solidFill>
              <a:round/>
              <a:headEnd/>
              <a:tailEnd type="triangle" w="med" len="med"/>
            </a:ln>
          </p:spPr>
          <p:txBody>
            <a:bodyPr/>
            <a:lstStyle/>
            <a:p>
              <a:endParaRPr lang="en-US"/>
            </a:p>
          </p:txBody>
        </p:sp>
        <p:sp>
          <p:nvSpPr>
            <p:cNvPr id="429082" name="Line 27"/>
            <p:cNvSpPr>
              <a:spLocks noChangeShapeType="1"/>
            </p:cNvSpPr>
            <p:nvPr/>
          </p:nvSpPr>
          <p:spPr bwMode="auto">
            <a:xfrm flipH="1">
              <a:off x="4400" y="8430"/>
              <a:ext cx="6495" cy="5640"/>
            </a:xfrm>
            <a:prstGeom prst="line">
              <a:avLst/>
            </a:prstGeom>
            <a:noFill/>
            <a:ln w="9525">
              <a:solidFill>
                <a:srgbClr val="000000"/>
              </a:solidFill>
              <a:round/>
              <a:headEnd/>
              <a:tailEnd type="triangle" w="med" len="med"/>
            </a:ln>
          </p:spPr>
          <p:txBody>
            <a:bodyPr/>
            <a:lstStyle/>
            <a:p>
              <a:endParaRPr lang="en-US"/>
            </a:p>
          </p:txBody>
        </p:sp>
        <p:sp>
          <p:nvSpPr>
            <p:cNvPr id="429083" name="AutoShape 28"/>
            <p:cNvSpPr>
              <a:spLocks noChangeArrowheads="1"/>
            </p:cNvSpPr>
            <p:nvPr/>
          </p:nvSpPr>
          <p:spPr bwMode="auto">
            <a:xfrm>
              <a:off x="5465" y="8385"/>
              <a:ext cx="2730" cy="2160"/>
            </a:xfrm>
            <a:prstGeom prst="sun">
              <a:avLst>
                <a:gd name="adj" fmla="val 25000"/>
              </a:avLst>
            </a:prstGeom>
            <a:solidFill>
              <a:srgbClr val="FFFFFF"/>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FFFF"/>
              </a:extrusionClr>
            </a:sp3d>
          </p:spPr>
          <p:txBody>
            <a:bodyPr>
              <a:flatTx/>
            </a:bodyPr>
            <a:lstStyle/>
            <a:p>
              <a:endParaRPr lang="en-US"/>
            </a:p>
          </p:txBody>
        </p:sp>
        <p:sp>
          <p:nvSpPr>
            <p:cNvPr id="429084" name="WordArt 29"/>
            <p:cNvSpPr>
              <a:spLocks noChangeArrowheads="1" noChangeShapeType="1" noTextEdit="1"/>
            </p:cNvSpPr>
            <p:nvPr/>
          </p:nvSpPr>
          <p:spPr bwMode="auto">
            <a:xfrm rot="-1936248">
              <a:off x="2795" y="5987"/>
              <a:ext cx="2610" cy="345"/>
            </a:xfrm>
            <a:prstGeom prst="rect">
              <a:avLst/>
            </a:prstGeom>
          </p:spPr>
          <p:txBody>
            <a:bodyPr wrap="none" fromWordArt="1">
              <a:prstTxWarp prst="textPlain">
                <a:avLst>
                  <a:gd name="adj" fmla="val 50000"/>
                </a:avLst>
              </a:prstTxWarp>
            </a:bodyPr>
            <a:lstStyle/>
            <a:p>
              <a:pPr algn="ctr"/>
              <a:r>
                <a:rPr lang="en-US" sz="1200" kern="10">
                  <a:ln w="9525">
                    <a:solidFill>
                      <a:srgbClr val="000000"/>
                    </a:solidFill>
                    <a:round/>
                    <a:headEnd/>
                    <a:tailEnd/>
                  </a:ln>
                  <a:solidFill>
                    <a:srgbClr val="FFFFFF"/>
                  </a:solidFill>
                  <a:latin typeface="Arial Black"/>
                </a:rPr>
                <a:t>Translation: Source</a:t>
              </a:r>
            </a:p>
          </p:txBody>
        </p:sp>
        <p:sp>
          <p:nvSpPr>
            <p:cNvPr id="429085" name="WordArt 30"/>
            <p:cNvSpPr>
              <a:spLocks noChangeArrowheads="1" noChangeShapeType="1" noTextEdit="1"/>
            </p:cNvSpPr>
            <p:nvPr/>
          </p:nvSpPr>
          <p:spPr bwMode="auto">
            <a:xfrm rot="-1936248">
              <a:off x="9175" y="13287"/>
              <a:ext cx="2610" cy="345"/>
            </a:xfrm>
            <a:prstGeom prst="rect">
              <a:avLst/>
            </a:prstGeom>
          </p:spPr>
          <p:txBody>
            <a:bodyPr wrap="none" fromWordArt="1">
              <a:prstTxWarp prst="textPlain">
                <a:avLst>
                  <a:gd name="adj" fmla="val 50000"/>
                </a:avLst>
              </a:prstTxWarp>
            </a:bodyPr>
            <a:lstStyle/>
            <a:p>
              <a:pPr algn="ctr"/>
              <a:r>
                <a:rPr lang="en-US" sz="1200" b="1" kern="10">
                  <a:ln w="9525">
                    <a:solidFill>
                      <a:srgbClr val="000000"/>
                    </a:solidFill>
                    <a:round/>
                    <a:headEnd/>
                    <a:tailEnd/>
                  </a:ln>
                  <a:solidFill>
                    <a:srgbClr val="FFFFFF"/>
                  </a:solidFill>
                  <a:latin typeface="Arial Black"/>
                </a:rPr>
                <a:t>Translation: Detector</a:t>
              </a:r>
            </a:p>
          </p:txBody>
        </p:sp>
        <p:sp>
          <p:nvSpPr>
            <p:cNvPr id="429086" name="WordArt 31"/>
            <p:cNvSpPr>
              <a:spLocks noChangeArrowheads="1" noChangeShapeType="1" noTextEdit="1"/>
            </p:cNvSpPr>
            <p:nvPr/>
          </p:nvSpPr>
          <p:spPr bwMode="auto">
            <a:xfrm>
              <a:off x="3237" y="4127"/>
              <a:ext cx="6445" cy="1725"/>
            </a:xfrm>
            <a:prstGeom prst="rect">
              <a:avLst/>
            </a:prstGeom>
          </p:spPr>
          <p:txBody>
            <a:bodyPr spcFirstLastPara="1" wrap="none" fromWordArt="1">
              <a:prstTxWarp prst="textArchUp">
                <a:avLst>
                  <a:gd name="adj" fmla="val 10800004"/>
                </a:avLst>
              </a:prstTxWarp>
            </a:bodyPr>
            <a:lstStyle/>
            <a:p>
              <a:pPr algn="ctr"/>
              <a:r>
                <a:rPr lang="en-US" sz="1200" kern="10">
                  <a:ln w="9525">
                    <a:solidFill>
                      <a:srgbClr val="000000"/>
                    </a:solidFill>
                    <a:round/>
                    <a:headEnd/>
                    <a:tailEnd/>
                  </a:ln>
                  <a:solidFill>
                    <a:srgbClr val="000000"/>
                  </a:solidFill>
                  <a:latin typeface="Arial Black"/>
                </a:rPr>
                <a:t>Rotate: Angular Scan</a:t>
              </a:r>
            </a:p>
          </p:txBody>
        </p:sp>
        <p:sp>
          <p:nvSpPr>
            <p:cNvPr id="429087" name="Freeform 32"/>
            <p:cNvSpPr>
              <a:spLocks/>
            </p:cNvSpPr>
            <p:nvPr/>
          </p:nvSpPr>
          <p:spPr bwMode="auto">
            <a:xfrm>
              <a:off x="1820" y="5000"/>
              <a:ext cx="1020" cy="1160"/>
            </a:xfrm>
            <a:custGeom>
              <a:avLst/>
              <a:gdLst>
                <a:gd name="T0" fmla="*/ 88 w 1880"/>
                <a:gd name="T1" fmla="*/ 0 h 1460"/>
                <a:gd name="T2" fmla="*/ 36 w 1880"/>
                <a:gd name="T3" fmla="*/ 190 h 1460"/>
                <a:gd name="T4" fmla="*/ 0 w 1880"/>
                <a:gd name="T5" fmla="*/ 462 h 1460"/>
                <a:gd name="T6" fmla="*/ 0 60000 65536"/>
                <a:gd name="T7" fmla="*/ 0 60000 65536"/>
                <a:gd name="T8" fmla="*/ 0 60000 65536"/>
                <a:gd name="T9" fmla="*/ 0 w 1880"/>
                <a:gd name="T10" fmla="*/ 0 h 1460"/>
                <a:gd name="T11" fmla="*/ 1880 w 1880"/>
                <a:gd name="T12" fmla="*/ 1460 h 1460"/>
              </a:gdLst>
              <a:ahLst/>
              <a:cxnLst>
                <a:cxn ang="T6">
                  <a:pos x="T0" y="T1"/>
                </a:cxn>
                <a:cxn ang="T7">
                  <a:pos x="T2" y="T3"/>
                </a:cxn>
                <a:cxn ang="T8">
                  <a:pos x="T4" y="T5"/>
                </a:cxn>
              </a:cxnLst>
              <a:rect l="T9" t="T10" r="T11" b="T12"/>
              <a:pathLst>
                <a:path w="1880" h="1460">
                  <a:moveTo>
                    <a:pt x="1880" y="0"/>
                  </a:moveTo>
                  <a:cubicBezTo>
                    <a:pt x="1476" y="178"/>
                    <a:pt x="1073" y="357"/>
                    <a:pt x="760" y="600"/>
                  </a:cubicBezTo>
                  <a:cubicBezTo>
                    <a:pt x="447" y="843"/>
                    <a:pt x="127" y="1320"/>
                    <a:pt x="0" y="1460"/>
                  </a:cubicBezTo>
                </a:path>
              </a:pathLst>
            </a:custGeom>
            <a:noFill/>
            <a:ln w="57150">
              <a:pattFill prst="pct70">
                <a:fgClr>
                  <a:srgbClr val="808080"/>
                </a:fgClr>
                <a:bgClr>
                  <a:srgbClr val="FFFFFF"/>
                </a:bgClr>
              </a:pattFill>
              <a:round/>
              <a:headEnd/>
              <a:tailEnd type="triangle" w="med" len="med"/>
            </a:ln>
          </p:spPr>
          <p:txBody>
            <a:bodyPr/>
            <a:lstStyle/>
            <a:p>
              <a:endParaRPr lang="en-US"/>
            </a:p>
          </p:txBody>
        </p:sp>
        <p:sp>
          <p:nvSpPr>
            <p:cNvPr id="429088" name="Freeform 33"/>
            <p:cNvSpPr>
              <a:spLocks/>
            </p:cNvSpPr>
            <p:nvPr/>
          </p:nvSpPr>
          <p:spPr bwMode="auto">
            <a:xfrm flipH="1">
              <a:off x="9920" y="5020"/>
              <a:ext cx="1020" cy="1160"/>
            </a:xfrm>
            <a:custGeom>
              <a:avLst/>
              <a:gdLst>
                <a:gd name="T0" fmla="*/ 88 w 1880"/>
                <a:gd name="T1" fmla="*/ 0 h 1460"/>
                <a:gd name="T2" fmla="*/ 36 w 1880"/>
                <a:gd name="T3" fmla="*/ 190 h 1460"/>
                <a:gd name="T4" fmla="*/ 0 w 1880"/>
                <a:gd name="T5" fmla="*/ 462 h 1460"/>
                <a:gd name="T6" fmla="*/ 0 60000 65536"/>
                <a:gd name="T7" fmla="*/ 0 60000 65536"/>
                <a:gd name="T8" fmla="*/ 0 60000 65536"/>
                <a:gd name="T9" fmla="*/ 0 w 1880"/>
                <a:gd name="T10" fmla="*/ 0 h 1460"/>
                <a:gd name="T11" fmla="*/ 1880 w 1880"/>
                <a:gd name="T12" fmla="*/ 1460 h 1460"/>
              </a:gdLst>
              <a:ahLst/>
              <a:cxnLst>
                <a:cxn ang="T6">
                  <a:pos x="T0" y="T1"/>
                </a:cxn>
                <a:cxn ang="T7">
                  <a:pos x="T2" y="T3"/>
                </a:cxn>
                <a:cxn ang="T8">
                  <a:pos x="T4" y="T5"/>
                </a:cxn>
              </a:cxnLst>
              <a:rect l="T9" t="T10" r="T11" b="T12"/>
              <a:pathLst>
                <a:path w="1880" h="1460">
                  <a:moveTo>
                    <a:pt x="1880" y="0"/>
                  </a:moveTo>
                  <a:cubicBezTo>
                    <a:pt x="1476" y="178"/>
                    <a:pt x="1073" y="357"/>
                    <a:pt x="760" y="600"/>
                  </a:cubicBezTo>
                  <a:cubicBezTo>
                    <a:pt x="447" y="843"/>
                    <a:pt x="127" y="1320"/>
                    <a:pt x="0" y="1460"/>
                  </a:cubicBezTo>
                </a:path>
              </a:pathLst>
            </a:custGeom>
            <a:noFill/>
            <a:ln w="57150">
              <a:pattFill prst="pct70">
                <a:fgClr>
                  <a:srgbClr val="808080"/>
                </a:fgClr>
                <a:bgClr>
                  <a:srgbClr val="FFFFFF"/>
                </a:bgClr>
              </a:pattFill>
              <a:round/>
              <a:headEnd/>
              <a:tailEnd type="triangle" w="med" len="med"/>
            </a:ln>
          </p:spPr>
          <p:txBody>
            <a:bodyPr/>
            <a:lstStyle/>
            <a:p>
              <a:endParaRPr lang="en-US"/>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5" name="Rectangle 2"/>
          <p:cNvSpPr>
            <a:spLocks noGrp="1" noChangeArrowheads="1"/>
          </p:cNvSpPr>
          <p:nvPr>
            <p:ph type="title" idx="4294967295"/>
          </p:nvPr>
        </p:nvSpPr>
        <p:spPr/>
        <p:txBody>
          <a:bodyPr/>
          <a:lstStyle/>
          <a:p>
            <a:pPr eaLnBrk="1" hangingPunct="1"/>
            <a:r>
              <a:rPr lang="en-US" smtClean="0"/>
              <a:t>CT Scanner</a:t>
            </a:r>
          </a:p>
        </p:txBody>
      </p:sp>
      <p:grpSp>
        <p:nvGrpSpPr>
          <p:cNvPr id="431106" name="Group 3"/>
          <p:cNvGrpSpPr>
            <a:grpSpLocks/>
          </p:cNvGrpSpPr>
          <p:nvPr/>
        </p:nvGrpSpPr>
        <p:grpSpPr bwMode="auto">
          <a:xfrm>
            <a:off x="2819400" y="2514600"/>
            <a:ext cx="3200400" cy="3171825"/>
            <a:chOff x="3945" y="8745"/>
            <a:chExt cx="5040" cy="4995"/>
          </a:xfrm>
        </p:grpSpPr>
        <p:grpSp>
          <p:nvGrpSpPr>
            <p:cNvPr id="431107" name="Group 4"/>
            <p:cNvGrpSpPr>
              <a:grpSpLocks/>
            </p:cNvGrpSpPr>
            <p:nvPr/>
          </p:nvGrpSpPr>
          <p:grpSpPr bwMode="auto">
            <a:xfrm>
              <a:off x="3945" y="8904"/>
              <a:ext cx="4815" cy="4836"/>
              <a:chOff x="3945" y="8904"/>
              <a:chExt cx="4815" cy="4836"/>
            </a:xfrm>
          </p:grpSpPr>
          <p:sp>
            <p:nvSpPr>
              <p:cNvPr id="431117" name="Oval 5"/>
              <p:cNvSpPr>
                <a:spLocks noChangeArrowheads="1"/>
              </p:cNvSpPr>
              <p:nvPr/>
            </p:nvSpPr>
            <p:spPr bwMode="auto">
              <a:xfrm>
                <a:off x="3945" y="9060"/>
                <a:ext cx="4785" cy="4665"/>
              </a:xfrm>
              <a:prstGeom prst="ellipse">
                <a:avLst/>
              </a:prstGeom>
              <a:solidFill>
                <a:srgbClr val="C0C0C0"/>
              </a:solidFill>
              <a:ln w="19050">
                <a:solidFill>
                  <a:srgbClr val="000000"/>
                </a:solidFill>
                <a:round/>
                <a:headEnd/>
                <a:tailEnd/>
              </a:ln>
            </p:spPr>
            <p:txBody>
              <a:bodyPr/>
              <a:lstStyle/>
              <a:p>
                <a:endParaRPr lang="en-US"/>
              </a:p>
            </p:txBody>
          </p:sp>
          <p:sp>
            <p:nvSpPr>
              <p:cNvPr id="431118" name="Line 6"/>
              <p:cNvSpPr>
                <a:spLocks noChangeShapeType="1"/>
              </p:cNvSpPr>
              <p:nvPr/>
            </p:nvSpPr>
            <p:spPr bwMode="auto">
              <a:xfrm rot="8305685">
                <a:off x="6373" y="8904"/>
                <a:ext cx="107" cy="4707"/>
              </a:xfrm>
              <a:prstGeom prst="line">
                <a:avLst/>
              </a:prstGeom>
              <a:noFill/>
              <a:ln w="28575">
                <a:solidFill>
                  <a:srgbClr val="000000"/>
                </a:solidFill>
                <a:round/>
                <a:headEnd/>
                <a:tailEnd/>
              </a:ln>
            </p:spPr>
            <p:txBody>
              <a:bodyPr/>
              <a:lstStyle/>
              <a:p>
                <a:endParaRPr lang="en-US"/>
              </a:p>
            </p:txBody>
          </p:sp>
          <p:sp>
            <p:nvSpPr>
              <p:cNvPr id="431119" name="Line 7"/>
              <p:cNvSpPr>
                <a:spLocks noChangeShapeType="1"/>
              </p:cNvSpPr>
              <p:nvPr/>
            </p:nvSpPr>
            <p:spPr bwMode="auto">
              <a:xfrm rot="-9400573">
                <a:off x="6345" y="9075"/>
                <a:ext cx="105" cy="4665"/>
              </a:xfrm>
              <a:prstGeom prst="line">
                <a:avLst/>
              </a:prstGeom>
              <a:noFill/>
              <a:ln w="28575">
                <a:solidFill>
                  <a:srgbClr val="000000"/>
                </a:solidFill>
                <a:round/>
                <a:headEnd/>
                <a:tailEnd/>
              </a:ln>
            </p:spPr>
            <p:txBody>
              <a:bodyPr/>
              <a:lstStyle/>
              <a:p>
                <a:endParaRPr lang="en-US"/>
              </a:p>
            </p:txBody>
          </p:sp>
          <p:sp>
            <p:nvSpPr>
              <p:cNvPr id="431120" name="Line 8"/>
              <p:cNvSpPr>
                <a:spLocks noChangeShapeType="1"/>
              </p:cNvSpPr>
              <p:nvPr/>
            </p:nvSpPr>
            <p:spPr bwMode="auto">
              <a:xfrm rot="6925050">
                <a:off x="6292" y="8932"/>
                <a:ext cx="163" cy="4754"/>
              </a:xfrm>
              <a:prstGeom prst="line">
                <a:avLst/>
              </a:prstGeom>
              <a:noFill/>
              <a:ln w="28575">
                <a:solidFill>
                  <a:srgbClr val="000000"/>
                </a:solidFill>
                <a:round/>
                <a:headEnd/>
                <a:tailEnd/>
              </a:ln>
            </p:spPr>
            <p:txBody>
              <a:bodyPr/>
              <a:lstStyle/>
              <a:p>
                <a:endParaRPr lang="en-US"/>
              </a:p>
            </p:txBody>
          </p:sp>
          <p:sp>
            <p:nvSpPr>
              <p:cNvPr id="431121" name="Line 9"/>
              <p:cNvSpPr>
                <a:spLocks noChangeShapeType="1"/>
              </p:cNvSpPr>
              <p:nvPr/>
            </p:nvSpPr>
            <p:spPr bwMode="auto">
              <a:xfrm rot="4169128">
                <a:off x="6302" y="9067"/>
                <a:ext cx="99" cy="4726"/>
              </a:xfrm>
              <a:prstGeom prst="line">
                <a:avLst/>
              </a:prstGeom>
              <a:noFill/>
              <a:ln w="28575">
                <a:solidFill>
                  <a:srgbClr val="000000"/>
                </a:solidFill>
                <a:round/>
                <a:headEnd/>
                <a:tailEnd/>
              </a:ln>
            </p:spPr>
            <p:txBody>
              <a:bodyPr/>
              <a:lstStyle/>
              <a:p>
                <a:endParaRPr lang="en-US"/>
              </a:p>
            </p:txBody>
          </p:sp>
          <p:sp>
            <p:nvSpPr>
              <p:cNvPr id="431122" name="Line 10"/>
              <p:cNvSpPr>
                <a:spLocks noChangeShapeType="1"/>
              </p:cNvSpPr>
              <p:nvPr/>
            </p:nvSpPr>
            <p:spPr bwMode="auto">
              <a:xfrm rot="2819190">
                <a:off x="6269" y="9069"/>
                <a:ext cx="119" cy="4738"/>
              </a:xfrm>
              <a:prstGeom prst="line">
                <a:avLst/>
              </a:prstGeom>
              <a:noFill/>
              <a:ln w="28575">
                <a:solidFill>
                  <a:srgbClr val="000000"/>
                </a:solidFill>
                <a:round/>
                <a:headEnd/>
                <a:tailEnd/>
              </a:ln>
            </p:spPr>
            <p:txBody>
              <a:bodyPr/>
              <a:lstStyle/>
              <a:p>
                <a:endParaRPr lang="en-US"/>
              </a:p>
            </p:txBody>
          </p:sp>
          <p:sp>
            <p:nvSpPr>
              <p:cNvPr id="431123" name="Line 11"/>
              <p:cNvSpPr>
                <a:spLocks noChangeShapeType="1"/>
              </p:cNvSpPr>
              <p:nvPr/>
            </p:nvSpPr>
            <p:spPr bwMode="auto">
              <a:xfrm rot="9718423">
                <a:off x="6390" y="8977"/>
                <a:ext cx="148" cy="4678"/>
              </a:xfrm>
              <a:prstGeom prst="line">
                <a:avLst/>
              </a:prstGeom>
              <a:noFill/>
              <a:ln w="28575">
                <a:solidFill>
                  <a:srgbClr val="000000"/>
                </a:solidFill>
                <a:round/>
                <a:headEnd/>
                <a:tailEnd/>
              </a:ln>
            </p:spPr>
            <p:txBody>
              <a:bodyPr/>
              <a:lstStyle/>
              <a:p>
                <a:endParaRPr lang="en-US"/>
              </a:p>
            </p:txBody>
          </p:sp>
          <p:sp>
            <p:nvSpPr>
              <p:cNvPr id="431124" name="Line 12"/>
              <p:cNvSpPr>
                <a:spLocks noChangeShapeType="1"/>
              </p:cNvSpPr>
              <p:nvPr/>
            </p:nvSpPr>
            <p:spPr bwMode="auto">
              <a:xfrm rot="66324">
                <a:off x="6360" y="9030"/>
                <a:ext cx="105" cy="4665"/>
              </a:xfrm>
              <a:prstGeom prst="line">
                <a:avLst/>
              </a:prstGeom>
              <a:noFill/>
              <a:ln w="28575">
                <a:solidFill>
                  <a:srgbClr val="000000"/>
                </a:solidFill>
                <a:round/>
                <a:headEnd/>
                <a:tailEnd/>
              </a:ln>
            </p:spPr>
            <p:txBody>
              <a:bodyPr/>
              <a:lstStyle/>
              <a:p>
                <a:endParaRPr lang="en-US"/>
              </a:p>
            </p:txBody>
          </p:sp>
          <p:sp>
            <p:nvSpPr>
              <p:cNvPr id="431125" name="Line 13"/>
              <p:cNvSpPr>
                <a:spLocks noChangeShapeType="1"/>
              </p:cNvSpPr>
              <p:nvPr/>
            </p:nvSpPr>
            <p:spPr bwMode="auto">
              <a:xfrm flipV="1">
                <a:off x="3960" y="11430"/>
                <a:ext cx="4800" cy="15"/>
              </a:xfrm>
              <a:prstGeom prst="line">
                <a:avLst/>
              </a:prstGeom>
              <a:noFill/>
              <a:ln w="28575">
                <a:solidFill>
                  <a:srgbClr val="000000"/>
                </a:solidFill>
                <a:round/>
                <a:headEnd/>
                <a:tailEnd/>
              </a:ln>
            </p:spPr>
            <p:txBody>
              <a:bodyPr/>
              <a:lstStyle/>
              <a:p>
                <a:endParaRPr lang="en-US"/>
              </a:p>
            </p:txBody>
          </p:sp>
          <p:sp>
            <p:nvSpPr>
              <p:cNvPr id="431126" name="Oval 14"/>
              <p:cNvSpPr>
                <a:spLocks noChangeArrowheads="1"/>
              </p:cNvSpPr>
              <p:nvPr/>
            </p:nvSpPr>
            <p:spPr bwMode="auto">
              <a:xfrm>
                <a:off x="4320" y="9360"/>
                <a:ext cx="4035" cy="3975"/>
              </a:xfrm>
              <a:prstGeom prst="ellipse">
                <a:avLst/>
              </a:prstGeom>
              <a:solidFill>
                <a:srgbClr val="FFFFFF"/>
              </a:solidFill>
              <a:ln w="19050">
                <a:solidFill>
                  <a:srgbClr val="000000"/>
                </a:solidFill>
                <a:round/>
                <a:headEnd/>
                <a:tailEnd/>
              </a:ln>
            </p:spPr>
            <p:txBody>
              <a:bodyPr/>
              <a:lstStyle/>
              <a:p>
                <a:endParaRPr lang="en-US"/>
              </a:p>
            </p:txBody>
          </p:sp>
          <p:sp>
            <p:nvSpPr>
              <p:cNvPr id="431127" name="Oval 15"/>
              <p:cNvSpPr>
                <a:spLocks noChangeArrowheads="1"/>
              </p:cNvSpPr>
              <p:nvPr/>
            </p:nvSpPr>
            <p:spPr bwMode="auto">
              <a:xfrm>
                <a:off x="5145" y="10260"/>
                <a:ext cx="2355" cy="2205"/>
              </a:xfrm>
              <a:prstGeom prst="ellipse">
                <a:avLst/>
              </a:prstGeom>
              <a:solidFill>
                <a:srgbClr val="FFFFFF"/>
              </a:solidFill>
              <a:ln w="9525">
                <a:solidFill>
                  <a:srgbClr val="000000"/>
                </a:solidFill>
                <a:round/>
                <a:headEnd/>
                <a:tailEnd/>
              </a:ln>
            </p:spPr>
            <p:txBody>
              <a:bodyPr/>
              <a:lstStyle/>
              <a:p>
                <a:endParaRPr lang="en-US"/>
              </a:p>
            </p:txBody>
          </p:sp>
          <p:sp>
            <p:nvSpPr>
              <p:cNvPr id="431128" name="AutoShape 16"/>
              <p:cNvSpPr>
                <a:spLocks noChangeArrowheads="1"/>
              </p:cNvSpPr>
              <p:nvPr/>
            </p:nvSpPr>
            <p:spPr bwMode="auto">
              <a:xfrm>
                <a:off x="5520" y="10755"/>
                <a:ext cx="1875" cy="1125"/>
              </a:xfrm>
              <a:prstGeom prst="sun">
                <a:avLst>
                  <a:gd name="adj" fmla="val 25000"/>
                </a:avLst>
              </a:prstGeom>
              <a:solidFill>
                <a:srgbClr val="FFFFFF"/>
              </a:solidFill>
              <a:ln w="9525">
                <a:miter lim="800000"/>
                <a:headEnd/>
                <a:tailEnd/>
              </a:ln>
              <a:scene3d>
                <a:camera prst="legacyPerspectiveFront">
                  <a:rot lat="20099989" lon="20099989" rev="0"/>
                </a:camera>
                <a:lightRig rig="legacyFlat2" dir="t"/>
              </a:scene3d>
              <a:sp3d extrusionH="430200" prstMaterial="legacyMatte">
                <a:bevelT w="13500" h="13500" prst="angle"/>
                <a:bevelB w="13500" h="13500" prst="angle"/>
                <a:extrusionClr>
                  <a:srgbClr val="FFFFFF"/>
                </a:extrusionClr>
              </a:sp3d>
            </p:spPr>
            <p:txBody>
              <a:bodyPr>
                <a:flatTx/>
              </a:bodyPr>
              <a:lstStyle/>
              <a:p>
                <a:endParaRPr lang="en-US"/>
              </a:p>
            </p:txBody>
          </p:sp>
        </p:grpSp>
        <p:sp>
          <p:nvSpPr>
            <p:cNvPr id="431108" name="Rectangle 17"/>
            <p:cNvSpPr>
              <a:spLocks noChangeArrowheads="1"/>
            </p:cNvSpPr>
            <p:nvPr/>
          </p:nvSpPr>
          <p:spPr bwMode="auto">
            <a:xfrm>
              <a:off x="4695" y="10215"/>
              <a:ext cx="270" cy="240"/>
            </a:xfrm>
            <a:prstGeom prst="rect">
              <a:avLst/>
            </a:prstGeom>
            <a:solidFill>
              <a:srgbClr val="808080"/>
            </a:solidFill>
            <a:ln w="9525">
              <a:solidFill>
                <a:srgbClr val="000000"/>
              </a:solidFill>
              <a:miter lim="800000"/>
              <a:headEnd/>
              <a:tailEnd/>
            </a:ln>
          </p:spPr>
          <p:txBody>
            <a:bodyPr/>
            <a:lstStyle/>
            <a:p>
              <a:endParaRPr lang="en-US"/>
            </a:p>
          </p:txBody>
        </p:sp>
        <p:sp>
          <p:nvSpPr>
            <p:cNvPr id="431109" name="Oval 18"/>
            <p:cNvSpPr>
              <a:spLocks noChangeArrowheads="1"/>
            </p:cNvSpPr>
            <p:nvPr/>
          </p:nvSpPr>
          <p:spPr bwMode="auto">
            <a:xfrm>
              <a:off x="4530" y="9585"/>
              <a:ext cx="3570" cy="3510"/>
            </a:xfrm>
            <a:prstGeom prst="ellipse">
              <a:avLst/>
            </a:prstGeom>
            <a:noFill/>
            <a:ln w="9525">
              <a:solidFill>
                <a:srgbClr val="000000"/>
              </a:solidFill>
              <a:prstDash val="dash"/>
              <a:round/>
              <a:headEnd/>
              <a:tailEnd/>
            </a:ln>
          </p:spPr>
          <p:txBody>
            <a:bodyPr/>
            <a:lstStyle/>
            <a:p>
              <a:endParaRPr lang="en-US"/>
            </a:p>
          </p:txBody>
        </p:sp>
        <p:sp>
          <p:nvSpPr>
            <p:cNvPr id="431110" name="Line 19"/>
            <p:cNvSpPr>
              <a:spLocks noChangeShapeType="1"/>
            </p:cNvSpPr>
            <p:nvPr/>
          </p:nvSpPr>
          <p:spPr bwMode="auto">
            <a:xfrm>
              <a:off x="4845" y="10320"/>
              <a:ext cx="1170" cy="3030"/>
            </a:xfrm>
            <a:prstGeom prst="line">
              <a:avLst/>
            </a:prstGeom>
            <a:noFill/>
            <a:ln w="38100" cmpd="dbl">
              <a:solidFill>
                <a:srgbClr val="000000"/>
              </a:solidFill>
              <a:round/>
              <a:headEnd/>
              <a:tailEnd type="triangle" w="med" len="med"/>
            </a:ln>
          </p:spPr>
          <p:txBody>
            <a:bodyPr/>
            <a:lstStyle/>
            <a:p>
              <a:endParaRPr lang="en-US"/>
            </a:p>
          </p:txBody>
        </p:sp>
        <p:sp>
          <p:nvSpPr>
            <p:cNvPr id="431111" name="Line 20"/>
            <p:cNvSpPr>
              <a:spLocks noChangeShapeType="1"/>
            </p:cNvSpPr>
            <p:nvPr/>
          </p:nvSpPr>
          <p:spPr bwMode="auto">
            <a:xfrm>
              <a:off x="4845" y="10320"/>
              <a:ext cx="3495" cy="600"/>
            </a:xfrm>
            <a:prstGeom prst="line">
              <a:avLst/>
            </a:prstGeom>
            <a:noFill/>
            <a:ln w="38100" cmpd="dbl">
              <a:solidFill>
                <a:srgbClr val="000000"/>
              </a:solidFill>
              <a:round/>
              <a:headEnd/>
              <a:tailEnd type="triangle" w="med" len="med"/>
            </a:ln>
          </p:spPr>
          <p:txBody>
            <a:bodyPr/>
            <a:lstStyle/>
            <a:p>
              <a:endParaRPr lang="en-US"/>
            </a:p>
          </p:txBody>
        </p:sp>
        <p:sp>
          <p:nvSpPr>
            <p:cNvPr id="431112" name="Text Box 21"/>
            <p:cNvSpPr txBox="1">
              <a:spLocks noChangeArrowheads="1"/>
            </p:cNvSpPr>
            <p:nvPr/>
          </p:nvSpPr>
          <p:spPr bwMode="auto">
            <a:xfrm>
              <a:off x="7425" y="8745"/>
              <a:ext cx="1560" cy="780"/>
            </a:xfrm>
            <a:prstGeom prst="rect">
              <a:avLst/>
            </a:prstGeom>
            <a:noFill/>
            <a:ln w="9525">
              <a:noFill/>
              <a:miter lim="800000"/>
              <a:headEnd/>
              <a:tailEnd/>
            </a:ln>
          </p:spPr>
          <p:txBody>
            <a:bodyPr/>
            <a:lstStyle/>
            <a:p>
              <a:pPr algn="ctr" eaLnBrk="0" hangingPunct="0"/>
              <a:r>
                <a:rPr lang="en-US" sz="1400" b="1">
                  <a:latin typeface="Times New Roman" pitchFamily="18" charset="0"/>
                </a:rPr>
                <a:t>Ring of Detectors</a:t>
              </a:r>
            </a:p>
          </p:txBody>
        </p:sp>
        <p:sp>
          <p:nvSpPr>
            <p:cNvPr id="431113" name="Text Box 22"/>
            <p:cNvSpPr txBox="1">
              <a:spLocks noChangeArrowheads="1"/>
            </p:cNvSpPr>
            <p:nvPr/>
          </p:nvSpPr>
          <p:spPr bwMode="auto">
            <a:xfrm>
              <a:off x="4950" y="9945"/>
              <a:ext cx="1560" cy="780"/>
            </a:xfrm>
            <a:prstGeom prst="rect">
              <a:avLst/>
            </a:prstGeom>
            <a:noFill/>
            <a:ln w="9525">
              <a:noFill/>
              <a:miter lim="800000"/>
              <a:headEnd/>
              <a:tailEnd/>
            </a:ln>
          </p:spPr>
          <p:txBody>
            <a:bodyPr/>
            <a:lstStyle/>
            <a:p>
              <a:pPr eaLnBrk="0" hangingPunct="0"/>
              <a:r>
                <a:rPr lang="en-US" sz="1000">
                  <a:latin typeface="Times New Roman" pitchFamily="18" charset="0"/>
                </a:rPr>
                <a:t>Source</a:t>
              </a:r>
            </a:p>
          </p:txBody>
        </p:sp>
        <p:sp>
          <p:nvSpPr>
            <p:cNvPr id="431114" name="Text Box 23"/>
            <p:cNvSpPr txBox="1">
              <a:spLocks noChangeArrowheads="1"/>
            </p:cNvSpPr>
            <p:nvPr/>
          </p:nvSpPr>
          <p:spPr bwMode="auto">
            <a:xfrm>
              <a:off x="5520" y="9315"/>
              <a:ext cx="1845" cy="780"/>
            </a:xfrm>
            <a:prstGeom prst="rect">
              <a:avLst/>
            </a:prstGeom>
            <a:noFill/>
            <a:ln w="9525">
              <a:noFill/>
              <a:miter lim="800000"/>
              <a:headEnd/>
              <a:tailEnd/>
            </a:ln>
          </p:spPr>
          <p:txBody>
            <a:bodyPr/>
            <a:lstStyle/>
            <a:p>
              <a:pPr algn="ctr" eaLnBrk="0" hangingPunct="0"/>
              <a:r>
                <a:rPr lang="en-US" sz="1000">
                  <a:latin typeface="Times New Roman" pitchFamily="18" charset="0"/>
                </a:rPr>
                <a:t>Source</a:t>
              </a:r>
            </a:p>
            <a:p>
              <a:pPr algn="ctr" eaLnBrk="0" hangingPunct="0"/>
              <a:r>
                <a:rPr lang="en-US" sz="1000">
                  <a:latin typeface="Times New Roman" pitchFamily="18" charset="0"/>
                </a:rPr>
                <a:t>Rotation Path</a:t>
              </a:r>
            </a:p>
          </p:txBody>
        </p:sp>
        <p:sp>
          <p:nvSpPr>
            <p:cNvPr id="431115" name="Text Box 24"/>
            <p:cNvSpPr txBox="1">
              <a:spLocks noChangeArrowheads="1"/>
            </p:cNvSpPr>
            <p:nvPr/>
          </p:nvSpPr>
          <p:spPr bwMode="auto">
            <a:xfrm>
              <a:off x="7065" y="10350"/>
              <a:ext cx="1560" cy="780"/>
            </a:xfrm>
            <a:prstGeom prst="rect">
              <a:avLst/>
            </a:prstGeom>
            <a:noFill/>
            <a:ln w="9525">
              <a:noFill/>
              <a:miter lim="800000"/>
              <a:headEnd/>
              <a:tailEnd/>
            </a:ln>
          </p:spPr>
          <p:txBody>
            <a:bodyPr/>
            <a:lstStyle/>
            <a:p>
              <a:pPr eaLnBrk="0" hangingPunct="0"/>
              <a:r>
                <a:rPr lang="en-US" sz="1000">
                  <a:latin typeface="Times New Roman" pitchFamily="18" charset="0"/>
                </a:rPr>
                <a:t>X-rays</a:t>
              </a:r>
            </a:p>
          </p:txBody>
        </p:sp>
        <p:sp>
          <p:nvSpPr>
            <p:cNvPr id="431116" name="Text Box 25"/>
            <p:cNvSpPr txBox="1">
              <a:spLocks noChangeArrowheads="1"/>
            </p:cNvSpPr>
            <p:nvPr/>
          </p:nvSpPr>
          <p:spPr bwMode="auto">
            <a:xfrm>
              <a:off x="5910" y="11955"/>
              <a:ext cx="1560" cy="780"/>
            </a:xfrm>
            <a:prstGeom prst="rect">
              <a:avLst/>
            </a:prstGeom>
            <a:noFill/>
            <a:ln w="9525">
              <a:noFill/>
              <a:miter lim="800000"/>
              <a:headEnd/>
              <a:tailEnd/>
            </a:ln>
          </p:spPr>
          <p:txBody>
            <a:bodyPr/>
            <a:lstStyle/>
            <a:p>
              <a:pPr eaLnBrk="0" hangingPunct="0"/>
              <a:r>
                <a:rPr lang="en-US" sz="1000">
                  <a:latin typeface="Times New Roman" pitchFamily="18" charset="0"/>
                </a:rPr>
                <a:t>Object</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3153" name="Rectangle 2"/>
          <p:cNvSpPr>
            <a:spLocks noGrp="1" noChangeArrowheads="1"/>
          </p:cNvSpPr>
          <p:nvPr>
            <p:ph type="title" idx="4294967295"/>
          </p:nvPr>
        </p:nvSpPr>
        <p:spPr/>
        <p:txBody>
          <a:bodyPr/>
          <a:lstStyle/>
          <a:p>
            <a:pPr eaLnBrk="1" hangingPunct="1"/>
            <a:r>
              <a:rPr lang="en-US" smtClean="0"/>
              <a:t>CT Chest Images</a:t>
            </a:r>
          </a:p>
        </p:txBody>
      </p:sp>
      <p:pic>
        <p:nvPicPr>
          <p:cNvPr id="433154" name="Picture 3" descr="1414 chest slice CT"/>
          <p:cNvPicPr>
            <a:picLocks noChangeAspect="1" noChangeArrowheads="1"/>
          </p:cNvPicPr>
          <p:nvPr/>
        </p:nvPicPr>
        <p:blipFill>
          <a:blip r:embed="rId3"/>
          <a:srcRect/>
          <a:stretch>
            <a:fillRect/>
          </a:stretch>
        </p:blipFill>
        <p:spPr bwMode="auto">
          <a:xfrm>
            <a:off x="990600" y="4267200"/>
            <a:ext cx="6988175" cy="2374900"/>
          </a:xfrm>
          <a:prstGeom prst="rect">
            <a:avLst/>
          </a:prstGeom>
          <a:noFill/>
          <a:ln w="9525">
            <a:noFill/>
            <a:miter lim="800000"/>
            <a:headEnd/>
            <a:tailEnd/>
          </a:ln>
        </p:spPr>
      </p:pic>
      <p:pic>
        <p:nvPicPr>
          <p:cNvPr id="433155" name="Picture 4" descr="1415L chest slice Image"/>
          <p:cNvPicPr>
            <a:picLocks noChangeAspect="1" noChangeArrowheads="1"/>
          </p:cNvPicPr>
          <p:nvPr/>
        </p:nvPicPr>
        <p:blipFill>
          <a:blip r:embed="rId4"/>
          <a:srcRect/>
          <a:stretch>
            <a:fillRect/>
          </a:stretch>
        </p:blipFill>
        <p:spPr bwMode="auto">
          <a:xfrm>
            <a:off x="1066800" y="1905000"/>
            <a:ext cx="6856413" cy="2309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1" name="Title 2"/>
          <p:cNvSpPr>
            <a:spLocks noGrp="1"/>
          </p:cNvSpPr>
          <p:nvPr>
            <p:ph type="title" idx="4294967295"/>
          </p:nvPr>
        </p:nvSpPr>
        <p:spPr/>
        <p:txBody>
          <a:bodyPr/>
          <a:lstStyle/>
          <a:p>
            <a:endParaRPr lang="en-US" smtClean="0"/>
          </a:p>
        </p:txBody>
      </p:sp>
      <p:pic>
        <p:nvPicPr>
          <p:cNvPr id="5" name="How a Cat Scan Machine Works.wmv">
            <a:hlinkClick r:id="" action="ppaction://media"/>
          </p:cNvPr>
          <p:cNvPicPr>
            <a:picLocks noGrp="1" noRot="1" noChangeAspect="1"/>
          </p:cNvPicPr>
          <p:nvPr>
            <p:ph idx="4294967295"/>
            <a:videoFile r:link="rId1"/>
          </p:nvPr>
        </p:nvPicPr>
        <p:blipFill>
          <a:blip r:embed="rId4"/>
          <a:srcRect/>
          <a:stretch>
            <a:fillRect/>
          </a:stretch>
        </p:blipFill>
        <p:spPr>
          <a:xfrm>
            <a:off x="1066800" y="1752600"/>
            <a:ext cx="7075488" cy="3998913"/>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Magnetic Resonance Imaging</a:t>
            </a:r>
          </a:p>
        </p:txBody>
      </p:sp>
      <p:graphicFrame>
        <p:nvGraphicFramePr>
          <p:cNvPr id="16386" name="Object 3"/>
          <p:cNvGraphicFramePr>
            <a:graphicFrameLocks/>
          </p:cNvGraphicFramePr>
          <p:nvPr/>
        </p:nvGraphicFramePr>
        <p:xfrm>
          <a:off x="304800" y="3581400"/>
          <a:ext cx="8382000" cy="2247900"/>
        </p:xfrm>
        <a:graphic>
          <a:graphicData uri="http://schemas.openxmlformats.org/presentationml/2006/ole">
            <p:oleObj spid="_x0000_s16386" name="MS Org Chart" r:id="rId4" imgW="7441920" imgH="1606320" progId="">
              <p:embed followColorScheme="full"/>
            </p:oleObj>
          </a:graphicData>
        </a:graphic>
      </p:graphicFrame>
      <p:sp>
        <p:nvSpPr>
          <p:cNvPr id="16388" name="Rectangle 4"/>
          <p:cNvSpPr>
            <a:spLocks noChangeArrowheads="1"/>
          </p:cNvSpPr>
          <p:nvPr/>
        </p:nvSpPr>
        <p:spPr bwMode="auto">
          <a:xfrm>
            <a:off x="442913" y="2198688"/>
            <a:ext cx="8356600" cy="1465262"/>
          </a:xfrm>
          <a:prstGeom prst="rect">
            <a:avLst/>
          </a:prstGeom>
          <a:noFill/>
          <a:ln w="9525">
            <a:noFill/>
            <a:miter lim="800000"/>
            <a:headEnd/>
            <a:tailEnd/>
          </a:ln>
        </p:spPr>
        <p:txBody>
          <a:bodyPr wrap="none" lIns="92075" tIns="46038" rIns="92075" bIns="46038">
            <a:spAutoFit/>
          </a:bodyPr>
          <a:lstStyle/>
          <a:p>
            <a:pPr eaLnBrk="0" hangingPunct="0"/>
            <a:r>
              <a:rPr lang="en-US" sz="1800" b="1">
                <a:solidFill>
                  <a:schemeClr val="tx2"/>
                </a:solidFill>
                <a:latin typeface="Book Antiqua" pitchFamily="18" charset="0"/>
              </a:rPr>
              <a:t>Basic Principle:  The electromagnetic induction based rf signals are collected</a:t>
            </a:r>
          </a:p>
          <a:p>
            <a:pPr eaLnBrk="0" hangingPunct="0"/>
            <a:r>
              <a:rPr lang="en-US" sz="1800" b="1">
                <a:solidFill>
                  <a:schemeClr val="tx2"/>
                </a:solidFill>
                <a:latin typeface="Book Antiqua" pitchFamily="18" charset="0"/>
              </a:rPr>
              <a:t>through nuclear magnetic resonance from the excited nuclei with magnetic</a:t>
            </a:r>
          </a:p>
          <a:p>
            <a:pPr eaLnBrk="0" hangingPunct="0"/>
            <a:r>
              <a:rPr lang="en-US" sz="1800" b="1">
                <a:solidFill>
                  <a:schemeClr val="tx2"/>
                </a:solidFill>
                <a:latin typeface="Book Antiqua" pitchFamily="18" charset="0"/>
              </a:rPr>
              <a:t>moment and angular momentum present in the body.  Most common is proton</a:t>
            </a:r>
          </a:p>
          <a:p>
            <a:pPr eaLnBrk="0" hangingPunct="0"/>
            <a:r>
              <a:rPr lang="en-US" sz="1800" b="1">
                <a:solidFill>
                  <a:schemeClr val="tx2"/>
                </a:solidFill>
                <a:latin typeface="Book Antiqua" pitchFamily="18" charset="0"/>
              </a:rPr>
              <a:t>density imaging.</a:t>
            </a:r>
          </a:p>
          <a:p>
            <a:pPr eaLnBrk="0" hangingPunct="0"/>
            <a:endParaRPr lang="en-US" sz="1800" b="1">
              <a:solidFill>
                <a:schemeClr val="tx2"/>
              </a:solidFill>
              <a:latin typeface="Book Antiqua"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0321" name="Rectangle 2"/>
          <p:cNvSpPr>
            <a:spLocks noGrp="1" noChangeArrowheads="1"/>
          </p:cNvSpPr>
          <p:nvPr>
            <p:ph type="title"/>
          </p:nvPr>
        </p:nvSpPr>
        <p:spPr/>
        <p:txBody>
          <a:bodyPr/>
          <a:lstStyle/>
          <a:p>
            <a:pPr eaLnBrk="1" hangingPunct="1"/>
            <a:r>
              <a:rPr lang="en-US" smtClean="0"/>
              <a:t>NMR</a:t>
            </a:r>
          </a:p>
        </p:txBody>
      </p:sp>
      <p:sp>
        <p:nvSpPr>
          <p:cNvPr id="440322" name="Rectangle 3"/>
          <p:cNvSpPr>
            <a:spLocks noChangeArrowheads="1"/>
          </p:cNvSpPr>
          <p:nvPr/>
        </p:nvSpPr>
        <p:spPr bwMode="auto">
          <a:xfrm>
            <a:off x="355600" y="2362200"/>
            <a:ext cx="8293100" cy="38354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The principle of nuclear magnetic resonance for medical imaging was first demonstrated by Raymond Damadian in 1971 and Paul Lauterbur in 1973.</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NMR is a phenomenon of magnetic systems that possesses both a magnetic moment and an angular moment.</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All materials consist of nuclei which are protons, neutrons or a combination of both.  Nuclei that contain an odd number of protons, neurons or both in combination possess a nuclear spin and a magnetic moment.  Most materials are composed of several nuclei which have the magnetic moments such as </a:t>
            </a:r>
            <a:r>
              <a:rPr lang="en-US" sz="2000" baseline="30000">
                <a:solidFill>
                  <a:schemeClr val="folHlink"/>
                </a:solidFill>
                <a:latin typeface="Arial" charset="0"/>
              </a:rPr>
              <a:t>1</a:t>
            </a:r>
            <a:r>
              <a:rPr lang="en-US" sz="2000">
                <a:solidFill>
                  <a:schemeClr val="folHlink"/>
                </a:solidFill>
                <a:latin typeface="Arial" charset="0"/>
              </a:rPr>
              <a:t>H, </a:t>
            </a:r>
            <a:r>
              <a:rPr lang="en-US" sz="2000" baseline="30000">
                <a:solidFill>
                  <a:schemeClr val="folHlink"/>
                </a:solidFill>
                <a:latin typeface="Arial" charset="0"/>
              </a:rPr>
              <a:t>2</a:t>
            </a:r>
            <a:r>
              <a:rPr lang="en-US" sz="2000">
                <a:solidFill>
                  <a:schemeClr val="folHlink"/>
                </a:solidFill>
                <a:latin typeface="Arial" charset="0"/>
              </a:rPr>
              <a:t>H, </a:t>
            </a:r>
            <a:r>
              <a:rPr lang="en-US" sz="2000" baseline="30000">
                <a:solidFill>
                  <a:schemeClr val="folHlink"/>
                </a:solidFill>
                <a:latin typeface="Arial" charset="0"/>
              </a:rPr>
              <a:t>13</a:t>
            </a:r>
            <a:r>
              <a:rPr lang="en-US" sz="2000">
                <a:solidFill>
                  <a:schemeClr val="folHlink"/>
                </a:solidFill>
                <a:latin typeface="Arial" charset="0"/>
              </a:rPr>
              <a:t>C, </a:t>
            </a:r>
            <a:r>
              <a:rPr lang="en-US" sz="2000" baseline="30000">
                <a:solidFill>
                  <a:schemeClr val="folHlink"/>
                </a:solidFill>
                <a:latin typeface="Arial" charset="0"/>
              </a:rPr>
              <a:t>31</a:t>
            </a:r>
            <a:r>
              <a:rPr lang="en-US" sz="2000">
                <a:solidFill>
                  <a:schemeClr val="folHlink"/>
                </a:solidFill>
                <a:latin typeface="Arial" charset="0"/>
              </a:rPr>
              <a:t>Na, </a:t>
            </a:r>
            <a:r>
              <a:rPr lang="en-US" sz="2000" baseline="30000">
                <a:solidFill>
                  <a:schemeClr val="folHlink"/>
                </a:solidFill>
                <a:latin typeface="Arial" charset="0"/>
              </a:rPr>
              <a:t>31</a:t>
            </a:r>
            <a:r>
              <a:rPr lang="en-US" sz="2000">
                <a:solidFill>
                  <a:schemeClr val="folHlink"/>
                </a:solidFill>
                <a:latin typeface="Arial" charset="0"/>
              </a:rPr>
              <a:t>P, etc.</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2369" name="Rectangle 2"/>
          <p:cNvSpPr>
            <a:spLocks noGrp="1" noChangeArrowheads="1"/>
          </p:cNvSpPr>
          <p:nvPr>
            <p:ph type="title"/>
          </p:nvPr>
        </p:nvSpPr>
        <p:spPr/>
        <p:txBody>
          <a:bodyPr/>
          <a:lstStyle/>
          <a:p>
            <a:pPr eaLnBrk="1" hangingPunct="1"/>
            <a:r>
              <a:rPr lang="en-US" smtClean="0"/>
              <a:t>NMR…</a:t>
            </a:r>
          </a:p>
        </p:txBody>
      </p:sp>
      <p:sp>
        <p:nvSpPr>
          <p:cNvPr id="442370" name="Rectangle 3"/>
          <p:cNvSpPr>
            <a:spLocks noChangeArrowheads="1"/>
          </p:cNvSpPr>
          <p:nvPr/>
        </p:nvSpPr>
        <p:spPr bwMode="auto">
          <a:xfrm>
            <a:off x="304800" y="2133600"/>
            <a:ext cx="8521700" cy="4292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When such material is placed number a magnetic field, randomly oriented nuclei experience an external magnetic torque which aligns the nuclei either in a parallel or an antiparallel direction in reference to the external magnetic field.  The number of nuclei aligned in parallel is greater by a fraction than the number of nuclei aligned in an antiparallel direction and is dependent on the strength of the applied magnetic field.  Thus a net vector results in the parallel direction.</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The nuclei under the magnetic field rotate or precess like spinning tops precessing around the direction of the gravitational field.  The rotating or precessional frequency of the spins is called the Larmor precession frequency and is proportional to the magnetic field strength.</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The energy state of the nuclei in the antiparallel direction is higher than the energy state of the nuclei in the parallel direction.</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4417" name="Rectangle 2"/>
          <p:cNvSpPr>
            <a:spLocks noGrp="1" noChangeArrowheads="1"/>
          </p:cNvSpPr>
          <p:nvPr>
            <p:ph type="title"/>
          </p:nvPr>
        </p:nvSpPr>
        <p:spPr/>
        <p:txBody>
          <a:bodyPr/>
          <a:lstStyle/>
          <a:p>
            <a:pPr eaLnBrk="1" hangingPunct="1"/>
            <a:r>
              <a:rPr lang="en-US" smtClean="0"/>
              <a:t>NMR….</a:t>
            </a:r>
          </a:p>
        </p:txBody>
      </p:sp>
      <p:sp>
        <p:nvSpPr>
          <p:cNvPr id="444418" name="Rectangle 3"/>
          <p:cNvSpPr>
            <a:spLocks noChangeArrowheads="1"/>
          </p:cNvSpPr>
          <p:nvPr/>
        </p:nvSpPr>
        <p:spPr bwMode="auto">
          <a:xfrm>
            <a:off x="457200" y="2133600"/>
            <a:ext cx="8293100" cy="2895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b="1">
                <a:solidFill>
                  <a:schemeClr val="folHlink"/>
                </a:solidFill>
                <a:latin typeface="Arial" charset="0"/>
              </a:rPr>
              <a:t>When an external electromagnetic radiation at the Larmor frequency is applied through the rf coils (because the natural magnetic frequency of these nuclei fall within the radiofrequency range), some of the nuclei directed in the parallel direction get excited and go to the higher energy state, becoming in the direction antiparallel to the external magnetic field to the antiparallel direction.</a:t>
            </a:r>
          </a:p>
          <a:p>
            <a:pPr marL="342900" indent="-342900">
              <a:spcBef>
                <a:spcPct val="20000"/>
              </a:spcBef>
              <a:buClr>
                <a:schemeClr val="folHlink"/>
              </a:buClr>
              <a:buSzPct val="60000"/>
              <a:buFont typeface="Wingdings" pitchFamily="2" charset="2"/>
              <a:buChar char="n"/>
            </a:pPr>
            <a:r>
              <a:rPr lang="en-US" b="1">
                <a:solidFill>
                  <a:schemeClr val="folHlink"/>
                </a:solidFill>
                <a:latin typeface="Arial" charset="0"/>
              </a:rPr>
              <a:t>The lower energy state has the larger population of spins than the higher energy states.</a:t>
            </a: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6465" name="Rectangle 2"/>
          <p:cNvSpPr>
            <a:spLocks noGrp="1" noChangeArrowheads="1"/>
          </p:cNvSpPr>
          <p:nvPr>
            <p:ph type="title"/>
          </p:nvPr>
        </p:nvSpPr>
        <p:spPr/>
        <p:txBody>
          <a:bodyPr/>
          <a:lstStyle/>
          <a:p>
            <a:pPr eaLnBrk="1" hangingPunct="1"/>
            <a:r>
              <a:rPr lang="en-US" smtClean="0"/>
              <a:t>NMR…..</a:t>
            </a:r>
          </a:p>
        </p:txBody>
      </p:sp>
      <p:sp>
        <p:nvSpPr>
          <p:cNvPr id="446466" name="Rectangle 3"/>
          <p:cNvSpPr>
            <a:spLocks noChangeArrowheads="1"/>
          </p:cNvSpPr>
          <p:nvPr/>
        </p:nvSpPr>
        <p:spPr bwMode="auto">
          <a:xfrm>
            <a:off x="457200" y="2057400"/>
            <a:ext cx="8293100" cy="3022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b="1">
                <a:solidFill>
                  <a:schemeClr val="folHlink"/>
                </a:solidFill>
                <a:latin typeface="Arial" charset="0"/>
              </a:rPr>
              <a:t>Thus, through the application of the rf signal, the spin population is also affected.</a:t>
            </a:r>
          </a:p>
          <a:p>
            <a:pPr marL="342900" indent="-342900">
              <a:spcBef>
                <a:spcPct val="20000"/>
              </a:spcBef>
              <a:buClr>
                <a:schemeClr val="folHlink"/>
              </a:buClr>
              <a:buSzPct val="60000"/>
              <a:buFont typeface="Wingdings" pitchFamily="2" charset="2"/>
              <a:buChar char="n"/>
            </a:pPr>
            <a:r>
              <a:rPr lang="en-US" b="1">
                <a:solidFill>
                  <a:schemeClr val="folHlink"/>
                </a:solidFill>
                <a:latin typeface="Arial" charset="0"/>
              </a:rPr>
              <a:t>When the rf excitation signal is removed, the excited portions tend to return to their lower energy states through the relaxation resulting in the recovery of the net vector and the spin population.</a:t>
            </a:r>
          </a:p>
          <a:p>
            <a:pPr marL="342900" indent="-342900">
              <a:spcBef>
                <a:spcPct val="20000"/>
              </a:spcBef>
              <a:buClr>
                <a:schemeClr val="folHlink"/>
              </a:buClr>
              <a:buSzPct val="60000"/>
              <a:buFont typeface="Wingdings" pitchFamily="2" charset="2"/>
              <a:buChar char="n"/>
            </a:pPr>
            <a:r>
              <a:rPr lang="en-US" b="1">
                <a:solidFill>
                  <a:schemeClr val="folHlink"/>
                </a:solidFill>
                <a:latin typeface="Arial" charset="0"/>
              </a:rPr>
              <a:t>The relaxation process causes the emission of a rf frequency signal at the same Larmor frequency which is received by the rf coils to generate an electric potential signal called the free-induction decay (FID).  This signal becomes the basis of NMR imaging.</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Rectangle 2"/>
          <p:cNvSpPr>
            <a:spLocks noGrp="1" noChangeArrowheads="1"/>
          </p:cNvSpPr>
          <p:nvPr>
            <p:ph type="title" idx="4294967295"/>
          </p:nvPr>
        </p:nvSpPr>
        <p:spPr/>
        <p:txBody>
          <a:bodyPr/>
          <a:lstStyle/>
          <a:p>
            <a:pPr eaLnBrk="1" hangingPunct="1"/>
            <a:r>
              <a:rPr lang="en-US" smtClean="0"/>
              <a:t>X-rays</a:t>
            </a:r>
          </a:p>
        </p:txBody>
      </p:sp>
      <p:sp>
        <p:nvSpPr>
          <p:cNvPr id="410626" name="Rectangle 3"/>
          <p:cNvSpPr>
            <a:spLocks noChangeArrowheads="1"/>
          </p:cNvSpPr>
          <p:nvPr/>
        </p:nvSpPr>
        <p:spPr bwMode="auto">
          <a:xfrm>
            <a:off x="393700" y="2438400"/>
            <a:ext cx="8407400" cy="3276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X-rays were invented by in Conrad Rontgen in 1895 describing it as new kind of rays which can penetrate almost anything.  He described the diagnostic capabilities of X-rays for imaging human body and received the Noble Prize in 1901.</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X-ray radiographs are the simplest form of medical imaging through the transmission of X-rays through the body which are then collected on a film.  The attenuation or absorption of X-rays is described by the photoelectric and Compton effects providing more attenuation through bones than soft tissues or air.</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3" name="Title 2"/>
          <p:cNvSpPr>
            <a:spLocks noGrp="1"/>
          </p:cNvSpPr>
          <p:nvPr>
            <p:ph type="title"/>
          </p:nvPr>
        </p:nvSpPr>
        <p:spPr/>
        <p:txBody>
          <a:bodyPr/>
          <a:lstStyle/>
          <a:p>
            <a:endParaRPr lang="en-US" smtClean="0"/>
          </a:p>
        </p:txBody>
      </p:sp>
      <p:pic>
        <p:nvPicPr>
          <p:cNvPr id="5" name="MRI.wmv">
            <a:hlinkClick r:id="" action="ppaction://media"/>
          </p:cNvPr>
          <p:cNvPicPr>
            <a:picLocks noGrp="1" noRot="1" noChangeAspect="1"/>
          </p:cNvPicPr>
          <p:nvPr>
            <p:ph idx="1"/>
            <a:videoFile r:link="rId1"/>
          </p:nvPr>
        </p:nvPicPr>
        <p:blipFill>
          <a:blip r:embed="rId4"/>
          <a:srcRect/>
          <a:stretch>
            <a:fillRect/>
          </a:stretch>
        </p:blipFill>
        <p:spPr>
          <a:xfrm>
            <a:off x="111125" y="838200"/>
            <a:ext cx="8905875" cy="5334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1" name="Rectangle 2"/>
          <p:cNvSpPr>
            <a:spLocks noGrp="1" noChangeArrowheads="1"/>
          </p:cNvSpPr>
          <p:nvPr>
            <p:ph type="title"/>
          </p:nvPr>
        </p:nvSpPr>
        <p:spPr/>
        <p:txBody>
          <a:bodyPr/>
          <a:lstStyle/>
          <a:p>
            <a:pPr eaLnBrk="1" hangingPunct="1"/>
            <a:r>
              <a:rPr lang="en-US" smtClean="0"/>
              <a:t>Spinning Protons</a:t>
            </a:r>
          </a:p>
        </p:txBody>
      </p:sp>
      <p:sp>
        <p:nvSpPr>
          <p:cNvPr id="450562" name="Text Box 3"/>
          <p:cNvSpPr txBox="1">
            <a:spLocks noChangeArrowheads="1"/>
          </p:cNvSpPr>
          <p:nvPr/>
        </p:nvSpPr>
        <p:spPr bwMode="auto">
          <a:xfrm>
            <a:off x="3581400" y="1889125"/>
            <a:ext cx="5334000" cy="4359275"/>
          </a:xfrm>
          <a:prstGeom prst="rect">
            <a:avLst/>
          </a:prstGeom>
          <a:noFill/>
          <a:ln w="9525">
            <a:noFill/>
            <a:miter lim="800000"/>
            <a:headEnd/>
            <a:tailEnd/>
          </a:ln>
        </p:spPr>
        <p:txBody>
          <a:bodyPr>
            <a:spAutoFit/>
          </a:bodyPr>
          <a:lstStyle/>
          <a:p>
            <a:pPr eaLnBrk="0" hangingPunct="0"/>
            <a:r>
              <a:rPr lang="en-US" sz="2000" b="1">
                <a:latin typeface="Times New Roman" pitchFamily="18" charset="0"/>
              </a:rPr>
              <a:t>Protons with a spinning property</a:t>
            </a:r>
          </a:p>
          <a:p>
            <a:pPr eaLnBrk="0" hangingPunct="0"/>
            <a:r>
              <a:rPr lang="en-US" sz="2000" b="1">
                <a:latin typeface="Times New Roman" pitchFamily="18" charset="0"/>
              </a:rPr>
              <a:t> behave like small magnets.</a:t>
            </a:r>
          </a:p>
          <a:p>
            <a:pPr eaLnBrk="0" hangingPunct="0"/>
            <a:endParaRPr lang="en-US" sz="2000" b="1">
              <a:latin typeface="Times New Roman" pitchFamily="18" charset="0"/>
            </a:endParaRPr>
          </a:p>
          <a:p>
            <a:pPr eaLnBrk="0" hangingPunct="0"/>
            <a:r>
              <a:rPr lang="en-US" sz="2000" b="1">
                <a:latin typeface="Times New Roman" pitchFamily="18" charset="0"/>
              </a:rPr>
              <a:t>Spinning around their own axes</a:t>
            </a:r>
          </a:p>
          <a:p>
            <a:pPr eaLnBrk="0" hangingPunct="0"/>
            <a:r>
              <a:rPr lang="en-US" sz="2000" b="1">
                <a:latin typeface="Times New Roman" pitchFamily="18" charset="0"/>
              </a:rPr>
              <a:t>results in generation of a magnetic moment, </a:t>
            </a:r>
            <a:r>
              <a:rPr lang="en-US" sz="2000" b="1">
                <a:latin typeface="Symbol" pitchFamily="18" charset="2"/>
              </a:rPr>
              <a:t>m</a:t>
            </a:r>
            <a:r>
              <a:rPr lang="en-US" sz="2000" b="1">
                <a:latin typeface="Times New Roman" pitchFamily="18" charset="0"/>
              </a:rPr>
              <a:t>.</a:t>
            </a:r>
          </a:p>
          <a:p>
            <a:pPr eaLnBrk="0" hangingPunct="0"/>
            <a:endParaRPr lang="en-US" sz="2000" b="1">
              <a:latin typeface="Times New Roman" pitchFamily="18" charset="0"/>
            </a:endParaRPr>
          </a:p>
          <a:p>
            <a:pPr eaLnBrk="0" hangingPunct="0"/>
            <a:r>
              <a:rPr lang="en-US" sz="2000" b="1">
                <a:latin typeface="Times New Roman" pitchFamily="18" charset="0"/>
              </a:rPr>
              <a:t>When placed in external magnetic field, </a:t>
            </a:r>
          </a:p>
          <a:p>
            <a:pPr eaLnBrk="0" hangingPunct="0"/>
            <a:r>
              <a:rPr lang="en-US" sz="2000" b="1">
                <a:latin typeface="Times New Roman" pitchFamily="18" charset="0"/>
              </a:rPr>
              <a:t>spinning protons align themselves either along</a:t>
            </a:r>
          </a:p>
          <a:p>
            <a:pPr eaLnBrk="0" hangingPunct="0"/>
            <a:r>
              <a:rPr lang="en-US" sz="2000" b="1">
                <a:latin typeface="Times New Roman" pitchFamily="18" charset="0"/>
              </a:rPr>
              <a:t>or against the external magnetic field.</a:t>
            </a:r>
          </a:p>
          <a:p>
            <a:pPr eaLnBrk="0" hangingPunct="0"/>
            <a:endParaRPr lang="en-US" sz="2000" b="1">
              <a:latin typeface="Times New Roman" pitchFamily="18" charset="0"/>
            </a:endParaRPr>
          </a:p>
          <a:p>
            <a:pPr eaLnBrk="0" hangingPunct="0"/>
            <a:r>
              <a:rPr lang="en-US" sz="2000" b="1">
                <a:latin typeface="Times New Roman" pitchFamily="18" charset="0"/>
              </a:rPr>
              <a:t>In addition, placing spinning proton in an </a:t>
            </a:r>
          </a:p>
          <a:p>
            <a:pPr eaLnBrk="0" hangingPunct="0"/>
            <a:r>
              <a:rPr lang="en-US" sz="2000" b="1">
                <a:latin typeface="Times New Roman" pitchFamily="18" charset="0"/>
              </a:rPr>
              <a:t>external magnetic field causes the magnetic </a:t>
            </a:r>
          </a:p>
          <a:p>
            <a:pPr eaLnBrk="0" hangingPunct="0"/>
            <a:r>
              <a:rPr lang="en-US" sz="2000" b="1">
                <a:latin typeface="Times New Roman" pitchFamily="18" charset="0"/>
              </a:rPr>
              <a:t>moment to precess around an axis parallel to</a:t>
            </a:r>
          </a:p>
          <a:p>
            <a:pPr eaLnBrk="0" hangingPunct="0"/>
            <a:r>
              <a:rPr lang="en-US" sz="2000" b="1">
                <a:latin typeface="Times New Roman" pitchFamily="18" charset="0"/>
              </a:rPr>
              <a:t>the field direction.</a:t>
            </a:r>
          </a:p>
        </p:txBody>
      </p:sp>
      <p:grpSp>
        <p:nvGrpSpPr>
          <p:cNvPr id="450563" name="Group 4"/>
          <p:cNvGrpSpPr>
            <a:grpSpLocks/>
          </p:cNvGrpSpPr>
          <p:nvPr/>
        </p:nvGrpSpPr>
        <p:grpSpPr bwMode="auto">
          <a:xfrm>
            <a:off x="762000" y="2286000"/>
            <a:ext cx="2590800" cy="3657600"/>
            <a:chOff x="1104" y="1488"/>
            <a:chExt cx="1632" cy="2304"/>
          </a:xfrm>
        </p:grpSpPr>
        <p:sp>
          <p:nvSpPr>
            <p:cNvPr id="450564" name="Oval 5"/>
            <p:cNvSpPr>
              <a:spLocks noChangeArrowheads="1"/>
            </p:cNvSpPr>
            <p:nvPr/>
          </p:nvSpPr>
          <p:spPr bwMode="auto">
            <a:xfrm>
              <a:off x="1104" y="2640"/>
              <a:ext cx="768" cy="720"/>
            </a:xfrm>
            <a:prstGeom prst="ellipse">
              <a:avLst/>
            </a:prstGeom>
            <a:noFill/>
            <a:ln w="38100">
              <a:solidFill>
                <a:schemeClr val="tx1"/>
              </a:solidFill>
              <a:round/>
              <a:headEnd/>
              <a:tailEnd/>
            </a:ln>
          </p:spPr>
          <p:txBody>
            <a:bodyPr wrap="none" anchor="ctr"/>
            <a:lstStyle/>
            <a:p>
              <a:endParaRPr lang="en-US"/>
            </a:p>
          </p:txBody>
        </p:sp>
        <p:sp>
          <p:nvSpPr>
            <p:cNvPr id="450565" name="AutoShape 6"/>
            <p:cNvSpPr>
              <a:spLocks noChangeArrowheads="1"/>
            </p:cNvSpPr>
            <p:nvPr/>
          </p:nvSpPr>
          <p:spPr bwMode="auto">
            <a:xfrm>
              <a:off x="1248" y="2976"/>
              <a:ext cx="432" cy="240"/>
            </a:xfrm>
            <a:prstGeom prst="curvedUpArrow">
              <a:avLst>
                <a:gd name="adj1" fmla="val 36000"/>
                <a:gd name="adj2" fmla="val 72000"/>
                <a:gd name="adj3" fmla="val 33333"/>
              </a:avLst>
            </a:prstGeom>
            <a:solidFill>
              <a:schemeClr val="accent1"/>
            </a:solidFill>
            <a:ln w="9525">
              <a:solidFill>
                <a:schemeClr val="tx1"/>
              </a:solidFill>
              <a:miter lim="800000"/>
              <a:headEnd/>
              <a:tailEnd/>
            </a:ln>
          </p:spPr>
          <p:txBody>
            <a:bodyPr wrap="none" anchor="ctr"/>
            <a:lstStyle/>
            <a:p>
              <a:endParaRPr lang="en-US"/>
            </a:p>
          </p:txBody>
        </p:sp>
        <p:sp>
          <p:nvSpPr>
            <p:cNvPr id="450566" name="Line 7"/>
            <p:cNvSpPr>
              <a:spLocks noChangeShapeType="1"/>
            </p:cNvSpPr>
            <p:nvPr/>
          </p:nvSpPr>
          <p:spPr bwMode="auto">
            <a:xfrm flipV="1">
              <a:off x="1488" y="1872"/>
              <a:ext cx="0" cy="768"/>
            </a:xfrm>
            <a:prstGeom prst="line">
              <a:avLst/>
            </a:prstGeom>
            <a:noFill/>
            <a:ln w="57150">
              <a:solidFill>
                <a:schemeClr val="tx1"/>
              </a:solidFill>
              <a:round/>
              <a:headEnd/>
              <a:tailEnd type="triangle" w="med" len="med"/>
            </a:ln>
          </p:spPr>
          <p:txBody>
            <a:bodyPr wrap="none" anchor="ctr"/>
            <a:lstStyle/>
            <a:p>
              <a:endParaRPr lang="en-US"/>
            </a:p>
          </p:txBody>
        </p:sp>
        <p:sp>
          <p:nvSpPr>
            <p:cNvPr id="450567" name="Line 8"/>
            <p:cNvSpPr>
              <a:spLocks noChangeShapeType="1"/>
            </p:cNvSpPr>
            <p:nvPr/>
          </p:nvSpPr>
          <p:spPr bwMode="auto">
            <a:xfrm>
              <a:off x="1488" y="3360"/>
              <a:ext cx="0" cy="432"/>
            </a:xfrm>
            <a:prstGeom prst="line">
              <a:avLst/>
            </a:prstGeom>
            <a:noFill/>
            <a:ln w="57150">
              <a:solidFill>
                <a:schemeClr val="tx1"/>
              </a:solidFill>
              <a:round/>
              <a:headEnd/>
              <a:tailEnd/>
            </a:ln>
          </p:spPr>
          <p:txBody>
            <a:bodyPr wrap="none" anchor="ctr"/>
            <a:lstStyle/>
            <a:p>
              <a:endParaRPr lang="en-US"/>
            </a:p>
          </p:txBody>
        </p:sp>
        <p:grpSp>
          <p:nvGrpSpPr>
            <p:cNvPr id="450568" name="Group 9"/>
            <p:cNvGrpSpPr>
              <a:grpSpLocks/>
            </p:cNvGrpSpPr>
            <p:nvPr/>
          </p:nvGrpSpPr>
          <p:grpSpPr bwMode="auto">
            <a:xfrm>
              <a:off x="2112" y="1824"/>
              <a:ext cx="624" cy="1968"/>
              <a:chOff x="2496" y="1872"/>
              <a:chExt cx="624" cy="1968"/>
            </a:xfrm>
          </p:grpSpPr>
          <p:sp>
            <p:nvSpPr>
              <p:cNvPr id="450570" name="Rectangle 10"/>
              <p:cNvSpPr>
                <a:spLocks noChangeArrowheads="1"/>
              </p:cNvSpPr>
              <p:nvPr/>
            </p:nvSpPr>
            <p:spPr bwMode="auto">
              <a:xfrm>
                <a:off x="2496" y="1872"/>
                <a:ext cx="624" cy="1968"/>
              </a:xfrm>
              <a:prstGeom prst="rect">
                <a:avLst/>
              </a:prstGeom>
              <a:solidFill>
                <a:srgbClr val="33CCFF"/>
              </a:solidFill>
              <a:ln w="9525">
                <a:solidFill>
                  <a:schemeClr val="tx1"/>
                </a:solidFill>
                <a:miter lim="800000"/>
                <a:headEnd/>
                <a:tailEnd/>
              </a:ln>
            </p:spPr>
            <p:txBody>
              <a:bodyPr wrap="none" anchor="ctr"/>
              <a:lstStyle/>
              <a:p>
                <a:endParaRPr lang="en-US"/>
              </a:p>
            </p:txBody>
          </p:sp>
          <p:sp>
            <p:nvSpPr>
              <p:cNvPr id="45067" name="Text Box 11"/>
              <p:cNvSpPr txBox="1">
                <a:spLocks noChangeArrowheads="1"/>
              </p:cNvSpPr>
              <p:nvPr/>
            </p:nvSpPr>
            <p:spPr bwMode="auto">
              <a:xfrm>
                <a:off x="2688" y="1968"/>
                <a:ext cx="255" cy="288"/>
              </a:xfrm>
              <a:prstGeom prst="rect">
                <a:avLst/>
              </a:prstGeom>
              <a:noFill/>
              <a:ln w="9525">
                <a:noFill/>
                <a:miter lim="800000"/>
                <a:headEnd/>
                <a:tailEnd/>
              </a:ln>
              <a:effectLst/>
            </p:spPr>
            <p:txBody>
              <a:bodyPr wrap="none">
                <a:spAutoFit/>
              </a:bodyPr>
              <a:lstStyle/>
              <a:p>
                <a:pPr eaLnBrk="0" hangingPunct="0">
                  <a:defRPr/>
                </a:pPr>
                <a:r>
                  <a:rPr lang="en-US" b="1">
                    <a:effectLst>
                      <a:outerShdw blurRad="38100" dist="38100" dir="2700000" algn="tl">
                        <a:srgbClr val="C0C0C0"/>
                      </a:outerShdw>
                    </a:effectLst>
                    <a:latin typeface="Times New Roman" pitchFamily="18" charset="0"/>
                  </a:rPr>
                  <a:t>N</a:t>
                </a:r>
              </a:p>
            </p:txBody>
          </p:sp>
          <p:sp>
            <p:nvSpPr>
              <p:cNvPr id="45068" name="Text Box 12"/>
              <p:cNvSpPr txBox="1">
                <a:spLocks noChangeArrowheads="1"/>
              </p:cNvSpPr>
              <p:nvPr/>
            </p:nvSpPr>
            <p:spPr bwMode="auto">
              <a:xfrm>
                <a:off x="2736" y="3408"/>
                <a:ext cx="223" cy="288"/>
              </a:xfrm>
              <a:prstGeom prst="rect">
                <a:avLst/>
              </a:prstGeom>
              <a:noFill/>
              <a:ln w="9525">
                <a:noFill/>
                <a:miter lim="800000"/>
                <a:headEnd/>
                <a:tailEnd/>
              </a:ln>
              <a:effectLst/>
            </p:spPr>
            <p:txBody>
              <a:bodyPr wrap="none">
                <a:spAutoFit/>
              </a:bodyPr>
              <a:lstStyle/>
              <a:p>
                <a:pPr eaLnBrk="0" hangingPunct="0">
                  <a:defRPr/>
                </a:pPr>
                <a:r>
                  <a:rPr lang="en-US" b="1">
                    <a:effectLst>
                      <a:outerShdw blurRad="38100" dist="38100" dir="2700000" algn="tl">
                        <a:srgbClr val="C0C0C0"/>
                      </a:outerShdw>
                    </a:effectLst>
                    <a:latin typeface="Times New Roman" pitchFamily="18" charset="0"/>
                  </a:rPr>
                  <a:t>S</a:t>
                </a:r>
              </a:p>
            </p:txBody>
          </p:sp>
        </p:grpSp>
        <p:sp>
          <p:nvSpPr>
            <p:cNvPr id="450569" name="Text Box 13"/>
            <p:cNvSpPr txBox="1">
              <a:spLocks noChangeArrowheads="1"/>
            </p:cNvSpPr>
            <p:nvPr/>
          </p:nvSpPr>
          <p:spPr bwMode="auto">
            <a:xfrm>
              <a:off x="1344" y="1488"/>
              <a:ext cx="245" cy="327"/>
            </a:xfrm>
            <a:prstGeom prst="rect">
              <a:avLst/>
            </a:prstGeom>
            <a:noFill/>
            <a:ln w="9525">
              <a:noFill/>
              <a:miter lim="800000"/>
              <a:headEnd/>
              <a:tailEnd/>
            </a:ln>
          </p:spPr>
          <p:txBody>
            <a:bodyPr wrap="none">
              <a:spAutoFit/>
            </a:bodyPr>
            <a:lstStyle/>
            <a:p>
              <a:pPr eaLnBrk="0" hangingPunct="0"/>
              <a:r>
                <a:rPr lang="en-US" sz="2800" b="1">
                  <a:latin typeface="Symbol" pitchFamily="18" charset="2"/>
                </a:rPr>
                <a:t>m</a:t>
              </a:r>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09" name="Rectangle 2"/>
          <p:cNvSpPr>
            <a:spLocks noGrp="1" noChangeArrowheads="1"/>
          </p:cNvSpPr>
          <p:nvPr>
            <p:ph type="title"/>
          </p:nvPr>
        </p:nvSpPr>
        <p:spPr/>
        <p:txBody>
          <a:bodyPr/>
          <a:lstStyle/>
          <a:p>
            <a:pPr eaLnBrk="1" hangingPunct="1"/>
            <a:r>
              <a:rPr lang="en-US" smtClean="0"/>
              <a:t>Spinning Proton</a:t>
            </a:r>
          </a:p>
        </p:txBody>
      </p:sp>
      <p:sp>
        <p:nvSpPr>
          <p:cNvPr id="452610" name="AutoShape 3"/>
          <p:cNvSpPr>
            <a:spLocks noChangeArrowheads="1"/>
          </p:cNvSpPr>
          <p:nvPr/>
        </p:nvSpPr>
        <p:spPr bwMode="auto">
          <a:xfrm>
            <a:off x="3429000" y="4419600"/>
            <a:ext cx="1905000" cy="2286000"/>
          </a:xfrm>
          <a:prstGeom prst="curvedRightArrow">
            <a:avLst>
              <a:gd name="adj1" fmla="val 24000"/>
              <a:gd name="adj2" fmla="val 48000"/>
              <a:gd name="adj3" fmla="val 33333"/>
            </a:avLst>
          </a:prstGeom>
          <a:solidFill>
            <a:srgbClr val="CCFFFF"/>
          </a:solidFill>
          <a:ln w="9525">
            <a:solidFill>
              <a:schemeClr val="tx1"/>
            </a:solidFill>
            <a:miter lim="800000"/>
            <a:headEnd/>
            <a:tailEnd/>
          </a:ln>
        </p:spPr>
        <p:txBody>
          <a:bodyPr wrap="none" anchor="ctr"/>
          <a:lstStyle/>
          <a:p>
            <a:endParaRPr lang="en-US"/>
          </a:p>
        </p:txBody>
      </p:sp>
      <p:grpSp>
        <p:nvGrpSpPr>
          <p:cNvPr id="452611" name="Group 4"/>
          <p:cNvGrpSpPr>
            <a:grpSpLocks/>
          </p:cNvGrpSpPr>
          <p:nvPr/>
        </p:nvGrpSpPr>
        <p:grpSpPr bwMode="auto">
          <a:xfrm>
            <a:off x="3352800" y="2971800"/>
            <a:ext cx="2514600" cy="2743200"/>
            <a:chOff x="1344" y="1824"/>
            <a:chExt cx="672" cy="816"/>
          </a:xfrm>
        </p:grpSpPr>
        <p:sp>
          <p:nvSpPr>
            <p:cNvPr id="452615" name="Oval 5"/>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2616" name="Oval 6"/>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52617" name="Oval 7"/>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46088" name="Line 8"/>
            <p:cNvSpPr>
              <a:spLocks noChangeShapeType="1"/>
            </p:cNvSpPr>
            <p:nvPr/>
          </p:nvSpPr>
          <p:spPr bwMode="auto">
            <a:xfrm flipV="1">
              <a:off x="1728" y="1968"/>
              <a:ext cx="288" cy="576"/>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52612" name="Text Box 9"/>
          <p:cNvSpPr txBox="1">
            <a:spLocks noChangeArrowheads="1"/>
          </p:cNvSpPr>
          <p:nvPr/>
        </p:nvSpPr>
        <p:spPr bwMode="auto">
          <a:xfrm>
            <a:off x="5943600" y="5257800"/>
            <a:ext cx="892175" cy="457200"/>
          </a:xfrm>
          <a:prstGeom prst="rect">
            <a:avLst/>
          </a:prstGeom>
          <a:noFill/>
          <a:ln w="9525">
            <a:noFill/>
            <a:miter lim="800000"/>
            <a:headEnd/>
            <a:tailEnd/>
          </a:ln>
        </p:spPr>
        <p:txBody>
          <a:bodyPr>
            <a:spAutoFit/>
          </a:bodyPr>
          <a:lstStyle/>
          <a:p>
            <a:pPr eaLnBrk="0" hangingPunct="0">
              <a:spcBef>
                <a:spcPct val="50000"/>
              </a:spcBef>
            </a:pPr>
            <a:r>
              <a:rPr lang="en-US">
                <a:latin typeface="Times New Roman" pitchFamily="18" charset="0"/>
              </a:rPr>
              <a:t>Spin</a:t>
            </a:r>
          </a:p>
        </p:txBody>
      </p:sp>
      <p:sp>
        <p:nvSpPr>
          <p:cNvPr id="452613" name="Text Box 10"/>
          <p:cNvSpPr txBox="1">
            <a:spLocks noChangeArrowheads="1"/>
          </p:cNvSpPr>
          <p:nvPr/>
        </p:nvSpPr>
        <p:spPr bwMode="auto">
          <a:xfrm>
            <a:off x="1447800" y="3200400"/>
            <a:ext cx="14874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Precession</a:t>
            </a:r>
          </a:p>
        </p:txBody>
      </p:sp>
      <p:sp>
        <p:nvSpPr>
          <p:cNvPr id="452614" name="Text Box 11"/>
          <p:cNvSpPr txBox="1">
            <a:spLocks noChangeArrowheads="1"/>
          </p:cNvSpPr>
          <p:nvPr/>
        </p:nvSpPr>
        <p:spPr bwMode="auto">
          <a:xfrm>
            <a:off x="457200" y="1981200"/>
            <a:ext cx="8008938" cy="822325"/>
          </a:xfrm>
          <a:prstGeom prst="rect">
            <a:avLst/>
          </a:prstGeom>
          <a:noFill/>
          <a:ln w="9525">
            <a:noFill/>
            <a:miter lim="800000"/>
            <a:headEnd/>
            <a:tailEnd/>
          </a:ln>
        </p:spPr>
        <p:txBody>
          <a:bodyPr wrap="none">
            <a:spAutoFit/>
          </a:bodyPr>
          <a:lstStyle/>
          <a:p>
            <a:pPr eaLnBrk="0" hangingPunct="0"/>
            <a:r>
              <a:rPr lang="en-US">
                <a:latin typeface="Times New Roman" pitchFamily="18" charset="0"/>
              </a:rPr>
              <a:t>Protons possessing properties of angular and magnetic moments</a:t>
            </a:r>
          </a:p>
          <a:p>
            <a:pPr eaLnBrk="0" hangingPunct="0"/>
            <a:r>
              <a:rPr lang="en-US">
                <a:latin typeface="Times New Roman" pitchFamily="18" charset="0"/>
              </a:rPr>
              <a:t>provide signals for nuclear magnetic resonance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7" name="Rectangle 2"/>
          <p:cNvSpPr>
            <a:spLocks noGrp="1" noChangeArrowheads="1"/>
          </p:cNvSpPr>
          <p:nvPr>
            <p:ph type="title"/>
          </p:nvPr>
        </p:nvSpPr>
        <p:spPr/>
        <p:txBody>
          <a:bodyPr/>
          <a:lstStyle/>
          <a:p>
            <a:pPr eaLnBrk="1" hangingPunct="1"/>
            <a:r>
              <a:rPr lang="en-US" smtClean="0"/>
              <a:t>Protons With Random Effect</a:t>
            </a:r>
          </a:p>
        </p:txBody>
      </p:sp>
      <p:sp>
        <p:nvSpPr>
          <p:cNvPr id="454658" name="Oval 3"/>
          <p:cNvSpPr>
            <a:spLocks noChangeArrowheads="1"/>
          </p:cNvSpPr>
          <p:nvPr/>
        </p:nvSpPr>
        <p:spPr bwMode="auto">
          <a:xfrm>
            <a:off x="838200" y="3429000"/>
            <a:ext cx="533400" cy="457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4659" name="Oval 4"/>
          <p:cNvSpPr>
            <a:spLocks noChangeArrowheads="1"/>
          </p:cNvSpPr>
          <p:nvPr/>
        </p:nvSpPr>
        <p:spPr bwMode="auto">
          <a:xfrm>
            <a:off x="914400" y="3429000"/>
            <a:ext cx="381000" cy="228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54660" name="Oval 5"/>
          <p:cNvSpPr>
            <a:spLocks noChangeArrowheads="1"/>
          </p:cNvSpPr>
          <p:nvPr/>
        </p:nvSpPr>
        <p:spPr bwMode="auto">
          <a:xfrm>
            <a:off x="533400" y="2590800"/>
            <a:ext cx="1066800" cy="381000"/>
          </a:xfrm>
          <a:prstGeom prst="ellipse">
            <a:avLst/>
          </a:prstGeom>
          <a:noFill/>
          <a:ln w="9525">
            <a:solidFill>
              <a:srgbClr val="000099"/>
            </a:solidFill>
            <a:round/>
            <a:headEnd/>
            <a:tailEnd/>
          </a:ln>
        </p:spPr>
        <p:txBody>
          <a:bodyPr wrap="none" anchor="ctr"/>
          <a:lstStyle/>
          <a:p>
            <a:endParaRPr lang="en-US"/>
          </a:p>
        </p:txBody>
      </p:sp>
      <p:sp>
        <p:nvSpPr>
          <p:cNvPr id="47110" name="Line 6"/>
          <p:cNvSpPr>
            <a:spLocks noChangeShapeType="1"/>
          </p:cNvSpPr>
          <p:nvPr/>
        </p:nvSpPr>
        <p:spPr bwMode="auto">
          <a:xfrm flipH="1" flipV="1">
            <a:off x="1066800" y="2971800"/>
            <a:ext cx="76200" cy="762000"/>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54662" name="Oval 7"/>
          <p:cNvSpPr>
            <a:spLocks noChangeArrowheads="1"/>
          </p:cNvSpPr>
          <p:nvPr/>
        </p:nvSpPr>
        <p:spPr bwMode="auto">
          <a:xfrm rot="2518003">
            <a:off x="1309688" y="4718050"/>
            <a:ext cx="533400" cy="457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4663" name="Oval 8"/>
          <p:cNvSpPr>
            <a:spLocks noChangeArrowheads="1"/>
          </p:cNvSpPr>
          <p:nvPr/>
        </p:nvSpPr>
        <p:spPr bwMode="auto">
          <a:xfrm rot="2518003">
            <a:off x="1462088" y="4746625"/>
            <a:ext cx="381000" cy="228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54664" name="Oval 9"/>
          <p:cNvSpPr>
            <a:spLocks noChangeArrowheads="1"/>
          </p:cNvSpPr>
          <p:nvPr/>
        </p:nvSpPr>
        <p:spPr bwMode="auto">
          <a:xfrm rot="2518003">
            <a:off x="1600200" y="4078288"/>
            <a:ext cx="1066800" cy="381000"/>
          </a:xfrm>
          <a:prstGeom prst="ellipse">
            <a:avLst/>
          </a:prstGeom>
          <a:noFill/>
          <a:ln w="9525">
            <a:solidFill>
              <a:srgbClr val="000099"/>
            </a:solidFill>
            <a:round/>
            <a:headEnd/>
            <a:tailEnd/>
          </a:ln>
        </p:spPr>
        <p:txBody>
          <a:bodyPr wrap="none" anchor="ctr"/>
          <a:lstStyle/>
          <a:p>
            <a:endParaRPr lang="en-US"/>
          </a:p>
        </p:txBody>
      </p:sp>
      <p:sp>
        <p:nvSpPr>
          <p:cNvPr id="47114" name="Line 10"/>
          <p:cNvSpPr>
            <a:spLocks noChangeShapeType="1"/>
          </p:cNvSpPr>
          <p:nvPr/>
        </p:nvSpPr>
        <p:spPr bwMode="auto">
          <a:xfrm rot="2518003" flipH="1" flipV="1">
            <a:off x="1339850" y="4067175"/>
            <a:ext cx="581025" cy="879475"/>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54666" name="Oval 11"/>
          <p:cNvSpPr>
            <a:spLocks noChangeArrowheads="1"/>
          </p:cNvSpPr>
          <p:nvPr/>
        </p:nvSpPr>
        <p:spPr bwMode="auto">
          <a:xfrm rot="7523193">
            <a:off x="1920875" y="2606675"/>
            <a:ext cx="533400" cy="457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4667" name="Oval 12"/>
          <p:cNvSpPr>
            <a:spLocks noChangeArrowheads="1"/>
          </p:cNvSpPr>
          <p:nvPr/>
        </p:nvSpPr>
        <p:spPr bwMode="auto">
          <a:xfrm rot="7523193">
            <a:off x="2090738" y="2787650"/>
            <a:ext cx="381000" cy="228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54668" name="Oval 13"/>
          <p:cNvSpPr>
            <a:spLocks noChangeArrowheads="1"/>
          </p:cNvSpPr>
          <p:nvPr/>
        </p:nvSpPr>
        <p:spPr bwMode="auto">
          <a:xfrm rot="7523193">
            <a:off x="2390775" y="3121025"/>
            <a:ext cx="1066800" cy="381000"/>
          </a:xfrm>
          <a:prstGeom prst="ellipse">
            <a:avLst/>
          </a:prstGeom>
          <a:noFill/>
          <a:ln w="9525">
            <a:solidFill>
              <a:srgbClr val="000099"/>
            </a:solidFill>
            <a:round/>
            <a:headEnd/>
            <a:tailEnd/>
          </a:ln>
        </p:spPr>
        <p:txBody>
          <a:bodyPr wrap="none" anchor="ctr"/>
          <a:lstStyle/>
          <a:p>
            <a:endParaRPr lang="en-US"/>
          </a:p>
        </p:txBody>
      </p:sp>
      <p:sp>
        <p:nvSpPr>
          <p:cNvPr id="47118" name="Line 14"/>
          <p:cNvSpPr>
            <a:spLocks noChangeShapeType="1"/>
          </p:cNvSpPr>
          <p:nvPr/>
        </p:nvSpPr>
        <p:spPr bwMode="auto">
          <a:xfrm rot="7523193" flipV="1">
            <a:off x="2574131" y="2578895"/>
            <a:ext cx="3175" cy="1160462"/>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54670" name="Group 15"/>
          <p:cNvGrpSpPr>
            <a:grpSpLocks/>
          </p:cNvGrpSpPr>
          <p:nvPr/>
        </p:nvGrpSpPr>
        <p:grpSpPr bwMode="auto">
          <a:xfrm rot="-2791143">
            <a:off x="3543300" y="2705100"/>
            <a:ext cx="1066800" cy="1295400"/>
            <a:chOff x="1344" y="1824"/>
            <a:chExt cx="672" cy="816"/>
          </a:xfrm>
        </p:grpSpPr>
        <p:sp>
          <p:nvSpPr>
            <p:cNvPr id="454690" name="Oval 16"/>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4691" name="Oval 17"/>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54692" name="Oval 18"/>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47123" name="Line 19"/>
            <p:cNvSpPr>
              <a:spLocks noChangeShapeType="1"/>
            </p:cNvSpPr>
            <p:nvPr/>
          </p:nvSpPr>
          <p:spPr bwMode="auto">
            <a:xfrm flipV="1">
              <a:off x="1729" y="1965"/>
              <a:ext cx="288" cy="576"/>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54671" name="Oval 20"/>
          <p:cNvSpPr>
            <a:spLocks noChangeArrowheads="1"/>
          </p:cNvSpPr>
          <p:nvPr/>
        </p:nvSpPr>
        <p:spPr bwMode="auto">
          <a:xfrm rot="-3207294">
            <a:off x="3787775" y="4713288"/>
            <a:ext cx="533400" cy="457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4672" name="Oval 21"/>
          <p:cNvSpPr>
            <a:spLocks noChangeArrowheads="1"/>
          </p:cNvSpPr>
          <p:nvPr/>
        </p:nvSpPr>
        <p:spPr bwMode="auto">
          <a:xfrm rot="-3207294">
            <a:off x="3771900" y="4760913"/>
            <a:ext cx="381000" cy="228600"/>
          </a:xfrm>
          <a:prstGeom prst="ellipse">
            <a:avLst/>
          </a:prstGeom>
          <a:solidFill>
            <a:srgbClr val="FF0000"/>
          </a:solidFill>
          <a:ln w="9525">
            <a:solidFill>
              <a:schemeClr val="tx1"/>
            </a:solidFill>
            <a:round/>
            <a:headEnd/>
            <a:tailEnd/>
          </a:ln>
        </p:spPr>
        <p:txBody>
          <a:bodyPr wrap="none" anchor="ctr"/>
          <a:lstStyle/>
          <a:p>
            <a:endParaRPr lang="en-US"/>
          </a:p>
        </p:txBody>
      </p:sp>
      <p:sp>
        <p:nvSpPr>
          <p:cNvPr id="454673" name="Oval 22"/>
          <p:cNvSpPr>
            <a:spLocks noChangeArrowheads="1"/>
          </p:cNvSpPr>
          <p:nvPr/>
        </p:nvSpPr>
        <p:spPr bwMode="auto">
          <a:xfrm rot="-3207294">
            <a:off x="2794000" y="4260850"/>
            <a:ext cx="1066800" cy="381000"/>
          </a:xfrm>
          <a:prstGeom prst="ellipse">
            <a:avLst/>
          </a:prstGeom>
          <a:noFill/>
          <a:ln w="9525">
            <a:solidFill>
              <a:srgbClr val="000099"/>
            </a:solidFill>
            <a:round/>
            <a:headEnd/>
            <a:tailEnd/>
          </a:ln>
        </p:spPr>
        <p:txBody>
          <a:bodyPr wrap="none" anchor="ctr"/>
          <a:lstStyle/>
          <a:p>
            <a:endParaRPr lang="en-US"/>
          </a:p>
        </p:txBody>
      </p:sp>
      <p:sp>
        <p:nvSpPr>
          <p:cNvPr id="47127" name="Line 23"/>
          <p:cNvSpPr>
            <a:spLocks noChangeShapeType="1"/>
          </p:cNvSpPr>
          <p:nvPr/>
        </p:nvSpPr>
        <p:spPr bwMode="auto">
          <a:xfrm rot="18392706">
            <a:off x="3322638" y="4283075"/>
            <a:ext cx="457200" cy="1066800"/>
          </a:xfrm>
          <a:prstGeom prst="line">
            <a:avLst/>
          </a:prstGeom>
          <a:noFill/>
          <a:ln w="38100">
            <a:solidFill>
              <a:schemeClr val="accent2"/>
            </a:solidFill>
            <a:round/>
            <a:headEnd type="triangle" w="med" len="med"/>
            <a:tailEnd/>
          </a:ln>
          <a:effectLst>
            <a:prstShdw prst="shdw17" dist="28398" dir="1593903">
              <a:schemeClr val="accent2">
                <a:gamma/>
                <a:shade val="60000"/>
                <a:invGamma/>
              </a:schemeClr>
            </a:prstShdw>
          </a:effectLst>
        </p:spPr>
        <p:txBody>
          <a:bodyPr wrap="none" anchor="ctr"/>
          <a:lstStyle/>
          <a:p>
            <a:pPr>
              <a:defRPr/>
            </a:pPr>
            <a:endParaRPr lang="en-US"/>
          </a:p>
        </p:txBody>
      </p:sp>
      <p:sp>
        <p:nvSpPr>
          <p:cNvPr id="454675" name="Oval 24"/>
          <p:cNvSpPr>
            <a:spLocks noChangeArrowheads="1"/>
          </p:cNvSpPr>
          <p:nvPr/>
        </p:nvSpPr>
        <p:spPr bwMode="auto">
          <a:xfrm>
            <a:off x="5562600" y="4876800"/>
            <a:ext cx="2057400" cy="685800"/>
          </a:xfrm>
          <a:prstGeom prst="ellipse">
            <a:avLst/>
          </a:prstGeom>
          <a:solidFill>
            <a:schemeClr val="bg1"/>
          </a:solidFill>
          <a:ln w="28575">
            <a:solidFill>
              <a:srgbClr val="000099"/>
            </a:solidFill>
            <a:round/>
            <a:headEnd/>
            <a:tailEnd/>
          </a:ln>
        </p:spPr>
        <p:txBody>
          <a:bodyPr wrap="none" anchor="ctr"/>
          <a:lstStyle/>
          <a:p>
            <a:endParaRPr lang="en-US"/>
          </a:p>
        </p:txBody>
      </p:sp>
      <p:sp>
        <p:nvSpPr>
          <p:cNvPr id="454676" name="Line 25"/>
          <p:cNvSpPr>
            <a:spLocks noChangeShapeType="1"/>
          </p:cNvSpPr>
          <p:nvPr/>
        </p:nvSpPr>
        <p:spPr bwMode="auto">
          <a:xfrm>
            <a:off x="5562600" y="5181600"/>
            <a:ext cx="2057400" cy="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54677" name="Line 26"/>
          <p:cNvSpPr>
            <a:spLocks noChangeShapeType="1"/>
          </p:cNvSpPr>
          <p:nvPr/>
        </p:nvSpPr>
        <p:spPr bwMode="auto">
          <a:xfrm>
            <a:off x="6553200" y="4876800"/>
            <a:ext cx="0" cy="6858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54678" name="Line 27"/>
          <p:cNvSpPr>
            <a:spLocks noChangeShapeType="1"/>
          </p:cNvSpPr>
          <p:nvPr/>
        </p:nvSpPr>
        <p:spPr bwMode="auto">
          <a:xfrm flipV="1">
            <a:off x="5867400" y="4953000"/>
            <a:ext cx="1219200" cy="5334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54679" name="Line 28"/>
          <p:cNvSpPr>
            <a:spLocks noChangeShapeType="1"/>
          </p:cNvSpPr>
          <p:nvPr/>
        </p:nvSpPr>
        <p:spPr bwMode="auto">
          <a:xfrm>
            <a:off x="6019800" y="4953000"/>
            <a:ext cx="1143000" cy="5334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54680" name="Line 29"/>
          <p:cNvSpPr>
            <a:spLocks noChangeShapeType="1"/>
          </p:cNvSpPr>
          <p:nvPr/>
        </p:nvSpPr>
        <p:spPr bwMode="auto">
          <a:xfrm>
            <a:off x="6553200" y="2057400"/>
            <a:ext cx="0" cy="2362200"/>
          </a:xfrm>
          <a:prstGeom prst="line">
            <a:avLst/>
          </a:prstGeom>
          <a:noFill/>
          <a:ln w="9525">
            <a:solidFill>
              <a:schemeClr val="tx1"/>
            </a:solidFill>
            <a:round/>
            <a:headEnd/>
            <a:tailEnd/>
          </a:ln>
        </p:spPr>
        <p:txBody>
          <a:bodyPr wrap="none" anchor="ctr"/>
          <a:lstStyle/>
          <a:p>
            <a:endParaRPr lang="en-US"/>
          </a:p>
        </p:txBody>
      </p:sp>
      <p:sp>
        <p:nvSpPr>
          <p:cNvPr id="454681" name="Line 30"/>
          <p:cNvSpPr>
            <a:spLocks noChangeShapeType="1"/>
          </p:cNvSpPr>
          <p:nvPr/>
        </p:nvSpPr>
        <p:spPr bwMode="auto">
          <a:xfrm>
            <a:off x="5181600" y="3200400"/>
            <a:ext cx="2743200" cy="0"/>
          </a:xfrm>
          <a:prstGeom prst="line">
            <a:avLst/>
          </a:prstGeom>
          <a:noFill/>
          <a:ln w="9525">
            <a:solidFill>
              <a:schemeClr val="tx1"/>
            </a:solidFill>
            <a:round/>
            <a:headEnd/>
            <a:tailEnd/>
          </a:ln>
        </p:spPr>
        <p:txBody>
          <a:bodyPr wrap="none" anchor="ctr"/>
          <a:lstStyle/>
          <a:p>
            <a:endParaRPr lang="en-US"/>
          </a:p>
        </p:txBody>
      </p:sp>
      <p:sp>
        <p:nvSpPr>
          <p:cNvPr id="454682" name="Line 31"/>
          <p:cNvSpPr>
            <a:spLocks noChangeShapeType="1"/>
          </p:cNvSpPr>
          <p:nvPr/>
        </p:nvSpPr>
        <p:spPr bwMode="auto">
          <a:xfrm flipV="1">
            <a:off x="6553200" y="2438400"/>
            <a:ext cx="0" cy="762000"/>
          </a:xfrm>
          <a:prstGeom prst="line">
            <a:avLst/>
          </a:prstGeom>
          <a:noFill/>
          <a:ln w="28575">
            <a:solidFill>
              <a:srgbClr val="000099"/>
            </a:solidFill>
            <a:round/>
            <a:headEnd/>
            <a:tailEnd type="triangle" w="med" len="med"/>
          </a:ln>
        </p:spPr>
        <p:txBody>
          <a:bodyPr wrap="none" anchor="ctr"/>
          <a:lstStyle/>
          <a:p>
            <a:endParaRPr lang="en-US"/>
          </a:p>
        </p:txBody>
      </p:sp>
      <p:sp>
        <p:nvSpPr>
          <p:cNvPr id="454683" name="Line 32"/>
          <p:cNvSpPr>
            <a:spLocks noChangeShapeType="1"/>
          </p:cNvSpPr>
          <p:nvPr/>
        </p:nvSpPr>
        <p:spPr bwMode="auto">
          <a:xfrm flipV="1">
            <a:off x="6553200" y="2743200"/>
            <a:ext cx="685800" cy="457200"/>
          </a:xfrm>
          <a:prstGeom prst="line">
            <a:avLst/>
          </a:prstGeom>
          <a:noFill/>
          <a:ln w="38100">
            <a:solidFill>
              <a:srgbClr val="000099"/>
            </a:solidFill>
            <a:round/>
            <a:headEnd/>
            <a:tailEnd type="triangle" w="med" len="med"/>
          </a:ln>
        </p:spPr>
        <p:txBody>
          <a:bodyPr wrap="none" anchor="ctr"/>
          <a:lstStyle/>
          <a:p>
            <a:endParaRPr lang="en-US"/>
          </a:p>
        </p:txBody>
      </p:sp>
      <p:sp>
        <p:nvSpPr>
          <p:cNvPr id="454684" name="Line 33"/>
          <p:cNvSpPr>
            <a:spLocks noChangeShapeType="1"/>
          </p:cNvSpPr>
          <p:nvPr/>
        </p:nvSpPr>
        <p:spPr bwMode="auto">
          <a:xfrm>
            <a:off x="6553200" y="3200400"/>
            <a:ext cx="0" cy="685800"/>
          </a:xfrm>
          <a:prstGeom prst="line">
            <a:avLst/>
          </a:prstGeom>
          <a:noFill/>
          <a:ln w="28575">
            <a:solidFill>
              <a:srgbClr val="000099"/>
            </a:solidFill>
            <a:round/>
            <a:headEnd/>
            <a:tailEnd type="triangle" w="med" len="med"/>
          </a:ln>
        </p:spPr>
        <p:txBody>
          <a:bodyPr wrap="none" anchor="ctr"/>
          <a:lstStyle/>
          <a:p>
            <a:endParaRPr lang="en-US"/>
          </a:p>
        </p:txBody>
      </p:sp>
      <p:sp>
        <p:nvSpPr>
          <p:cNvPr id="454685" name="Line 34"/>
          <p:cNvSpPr>
            <a:spLocks noChangeShapeType="1"/>
          </p:cNvSpPr>
          <p:nvPr/>
        </p:nvSpPr>
        <p:spPr bwMode="auto">
          <a:xfrm flipH="1">
            <a:off x="5943600" y="3200400"/>
            <a:ext cx="609600" cy="381000"/>
          </a:xfrm>
          <a:prstGeom prst="line">
            <a:avLst/>
          </a:prstGeom>
          <a:noFill/>
          <a:ln w="28575">
            <a:solidFill>
              <a:srgbClr val="000099"/>
            </a:solidFill>
            <a:round/>
            <a:headEnd/>
            <a:tailEnd type="triangle" w="med" len="med"/>
          </a:ln>
        </p:spPr>
        <p:txBody>
          <a:bodyPr wrap="none" anchor="ctr"/>
          <a:lstStyle/>
          <a:p>
            <a:endParaRPr lang="en-US"/>
          </a:p>
        </p:txBody>
      </p:sp>
      <p:sp>
        <p:nvSpPr>
          <p:cNvPr id="454686" name="Line 35"/>
          <p:cNvSpPr>
            <a:spLocks noChangeShapeType="1"/>
          </p:cNvSpPr>
          <p:nvPr/>
        </p:nvSpPr>
        <p:spPr bwMode="auto">
          <a:xfrm flipH="1" flipV="1">
            <a:off x="5943600" y="2667000"/>
            <a:ext cx="609600" cy="533400"/>
          </a:xfrm>
          <a:prstGeom prst="line">
            <a:avLst/>
          </a:prstGeom>
          <a:noFill/>
          <a:ln w="28575">
            <a:solidFill>
              <a:srgbClr val="000099"/>
            </a:solidFill>
            <a:round/>
            <a:headEnd/>
            <a:tailEnd type="triangle" w="med" len="med"/>
          </a:ln>
        </p:spPr>
        <p:txBody>
          <a:bodyPr wrap="none" anchor="ctr"/>
          <a:lstStyle/>
          <a:p>
            <a:endParaRPr lang="en-US"/>
          </a:p>
        </p:txBody>
      </p:sp>
      <p:sp>
        <p:nvSpPr>
          <p:cNvPr id="454687" name="Line 36"/>
          <p:cNvSpPr>
            <a:spLocks noChangeShapeType="1"/>
          </p:cNvSpPr>
          <p:nvPr/>
        </p:nvSpPr>
        <p:spPr bwMode="auto">
          <a:xfrm>
            <a:off x="6553200" y="3200400"/>
            <a:ext cx="533400" cy="533400"/>
          </a:xfrm>
          <a:prstGeom prst="line">
            <a:avLst/>
          </a:prstGeom>
          <a:noFill/>
          <a:ln w="28575">
            <a:solidFill>
              <a:srgbClr val="000099"/>
            </a:solidFill>
            <a:round/>
            <a:headEnd/>
            <a:tailEnd type="triangle" w="med" len="med"/>
          </a:ln>
        </p:spPr>
        <p:txBody>
          <a:bodyPr wrap="none" anchor="ctr"/>
          <a:lstStyle/>
          <a:p>
            <a:endParaRPr lang="en-US"/>
          </a:p>
        </p:txBody>
      </p:sp>
      <p:sp>
        <p:nvSpPr>
          <p:cNvPr id="454688" name="Text Box 37"/>
          <p:cNvSpPr txBox="1">
            <a:spLocks noChangeArrowheads="1"/>
          </p:cNvSpPr>
          <p:nvPr/>
        </p:nvSpPr>
        <p:spPr bwMode="auto">
          <a:xfrm>
            <a:off x="6781800" y="1828800"/>
            <a:ext cx="2038350" cy="7016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Net Longitudinal</a:t>
            </a:r>
          </a:p>
          <a:p>
            <a:pPr eaLnBrk="0" hangingPunct="0"/>
            <a:r>
              <a:rPr lang="en-US" sz="2000" b="1">
                <a:latin typeface="Times New Roman" pitchFamily="18" charset="0"/>
              </a:rPr>
              <a:t>Vector: Zero</a:t>
            </a:r>
          </a:p>
        </p:txBody>
      </p:sp>
      <p:sp>
        <p:nvSpPr>
          <p:cNvPr id="454689" name="Text Box 38"/>
          <p:cNvSpPr txBox="1">
            <a:spLocks noChangeArrowheads="1"/>
          </p:cNvSpPr>
          <p:nvPr/>
        </p:nvSpPr>
        <p:spPr bwMode="auto">
          <a:xfrm>
            <a:off x="5410200" y="5764213"/>
            <a:ext cx="1841500" cy="7016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Net Transverse</a:t>
            </a:r>
          </a:p>
          <a:p>
            <a:pPr eaLnBrk="0" hangingPunct="0"/>
            <a:r>
              <a:rPr lang="en-US" sz="2000" b="1">
                <a:latin typeface="Times New Roman" pitchFamily="18" charset="0"/>
              </a:rPr>
              <a:t>Vector: Zero</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5" name="Rectangle 2"/>
          <p:cNvSpPr>
            <a:spLocks noGrp="1" noChangeArrowheads="1"/>
          </p:cNvSpPr>
          <p:nvPr>
            <p:ph type="title"/>
          </p:nvPr>
        </p:nvSpPr>
        <p:spPr/>
        <p:txBody>
          <a:bodyPr/>
          <a:lstStyle/>
          <a:p>
            <a:pPr eaLnBrk="1" hangingPunct="1"/>
            <a:r>
              <a:rPr lang="en-US" sz="3200" smtClean="0"/>
              <a:t>Protons Under External Magnetic Field</a:t>
            </a:r>
          </a:p>
        </p:txBody>
      </p:sp>
      <p:grpSp>
        <p:nvGrpSpPr>
          <p:cNvPr id="456706" name="Group 3"/>
          <p:cNvGrpSpPr>
            <a:grpSpLocks/>
          </p:cNvGrpSpPr>
          <p:nvPr/>
        </p:nvGrpSpPr>
        <p:grpSpPr bwMode="auto">
          <a:xfrm>
            <a:off x="5791200" y="2057400"/>
            <a:ext cx="685800" cy="990600"/>
            <a:chOff x="1344" y="1824"/>
            <a:chExt cx="672" cy="816"/>
          </a:xfrm>
        </p:grpSpPr>
        <p:sp>
          <p:nvSpPr>
            <p:cNvPr id="456769" name="Oval 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70" name="Oval 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71" name="Oval 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48135" name="Line 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56707" name="Group 8"/>
          <p:cNvGrpSpPr>
            <a:grpSpLocks/>
          </p:cNvGrpSpPr>
          <p:nvPr/>
        </p:nvGrpSpPr>
        <p:grpSpPr bwMode="auto">
          <a:xfrm flipV="1">
            <a:off x="7620000" y="2057400"/>
            <a:ext cx="685800" cy="990600"/>
            <a:chOff x="1344" y="1824"/>
            <a:chExt cx="672" cy="816"/>
          </a:xfrm>
        </p:grpSpPr>
        <p:sp>
          <p:nvSpPr>
            <p:cNvPr id="456765" name="Oval 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66" name="Oval 1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67" name="Oval 1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48140" name="Line 1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56708" name="Text Box 13"/>
          <p:cNvSpPr txBox="1">
            <a:spLocks noChangeArrowheads="1"/>
          </p:cNvSpPr>
          <p:nvPr/>
        </p:nvSpPr>
        <p:spPr bwMode="auto">
          <a:xfrm>
            <a:off x="5410200" y="3048000"/>
            <a:ext cx="1481138" cy="581025"/>
          </a:xfrm>
          <a:prstGeom prst="rect">
            <a:avLst/>
          </a:prstGeom>
          <a:noFill/>
          <a:ln w="9525">
            <a:noFill/>
            <a:miter lim="800000"/>
            <a:headEnd/>
            <a:tailEnd/>
          </a:ln>
        </p:spPr>
        <p:txBody>
          <a:bodyPr wrap="none">
            <a:spAutoFit/>
          </a:bodyPr>
          <a:lstStyle/>
          <a:p>
            <a:pPr algn="ctr" eaLnBrk="0" hangingPunct="0"/>
            <a:r>
              <a:rPr lang="en-US" sz="1600" b="1">
                <a:latin typeface="Times New Roman" pitchFamily="18" charset="0"/>
              </a:rPr>
              <a:t>Lower Energy </a:t>
            </a:r>
          </a:p>
          <a:p>
            <a:pPr algn="ctr" eaLnBrk="0" hangingPunct="0"/>
            <a:r>
              <a:rPr lang="en-US" sz="1600" b="1">
                <a:latin typeface="Times New Roman" pitchFamily="18" charset="0"/>
              </a:rPr>
              <a:t>Level</a:t>
            </a:r>
          </a:p>
        </p:txBody>
      </p:sp>
      <p:sp>
        <p:nvSpPr>
          <p:cNvPr id="456709" name="Text Box 14"/>
          <p:cNvSpPr txBox="1">
            <a:spLocks noChangeArrowheads="1"/>
          </p:cNvSpPr>
          <p:nvPr/>
        </p:nvSpPr>
        <p:spPr bwMode="auto">
          <a:xfrm>
            <a:off x="7315200" y="2971800"/>
            <a:ext cx="1528763" cy="581025"/>
          </a:xfrm>
          <a:prstGeom prst="rect">
            <a:avLst/>
          </a:prstGeom>
          <a:noFill/>
          <a:ln w="9525">
            <a:noFill/>
            <a:miter lim="800000"/>
            <a:headEnd/>
            <a:tailEnd/>
          </a:ln>
        </p:spPr>
        <p:txBody>
          <a:bodyPr wrap="none">
            <a:spAutoFit/>
          </a:bodyPr>
          <a:lstStyle/>
          <a:p>
            <a:pPr algn="ctr" eaLnBrk="0" hangingPunct="0"/>
            <a:r>
              <a:rPr lang="en-US" sz="1600" b="1">
                <a:latin typeface="Times New Roman" pitchFamily="18" charset="0"/>
              </a:rPr>
              <a:t>Higher Energy </a:t>
            </a:r>
          </a:p>
          <a:p>
            <a:pPr algn="ctr" eaLnBrk="0" hangingPunct="0"/>
            <a:r>
              <a:rPr lang="en-US" sz="1600" b="1">
                <a:latin typeface="Times New Roman" pitchFamily="18" charset="0"/>
              </a:rPr>
              <a:t>Level</a:t>
            </a:r>
          </a:p>
        </p:txBody>
      </p:sp>
      <p:sp>
        <p:nvSpPr>
          <p:cNvPr id="456710" name="Line 15"/>
          <p:cNvSpPr>
            <a:spLocks noChangeShapeType="1"/>
          </p:cNvSpPr>
          <p:nvPr/>
        </p:nvSpPr>
        <p:spPr bwMode="auto">
          <a:xfrm>
            <a:off x="7010400" y="3657600"/>
            <a:ext cx="0" cy="2971800"/>
          </a:xfrm>
          <a:prstGeom prst="line">
            <a:avLst/>
          </a:prstGeom>
          <a:noFill/>
          <a:ln w="9525">
            <a:solidFill>
              <a:schemeClr val="tx1"/>
            </a:solidFill>
            <a:round/>
            <a:headEnd/>
            <a:tailEnd/>
          </a:ln>
        </p:spPr>
        <p:txBody>
          <a:bodyPr wrap="none" anchor="ctr"/>
          <a:lstStyle/>
          <a:p>
            <a:endParaRPr lang="en-US"/>
          </a:p>
        </p:txBody>
      </p:sp>
      <p:sp>
        <p:nvSpPr>
          <p:cNvPr id="456711" name="Line 16"/>
          <p:cNvSpPr>
            <a:spLocks noChangeShapeType="1"/>
          </p:cNvSpPr>
          <p:nvPr/>
        </p:nvSpPr>
        <p:spPr bwMode="auto">
          <a:xfrm>
            <a:off x="5943600" y="5334000"/>
            <a:ext cx="2057400" cy="0"/>
          </a:xfrm>
          <a:prstGeom prst="line">
            <a:avLst/>
          </a:prstGeom>
          <a:noFill/>
          <a:ln w="9525">
            <a:solidFill>
              <a:schemeClr val="tx1"/>
            </a:solidFill>
            <a:round/>
            <a:headEnd/>
            <a:tailEnd/>
          </a:ln>
        </p:spPr>
        <p:txBody>
          <a:bodyPr wrap="none" anchor="ctr"/>
          <a:lstStyle/>
          <a:p>
            <a:endParaRPr lang="en-US"/>
          </a:p>
        </p:txBody>
      </p:sp>
      <p:sp>
        <p:nvSpPr>
          <p:cNvPr id="48145" name="Line 17"/>
          <p:cNvSpPr>
            <a:spLocks noChangeShapeType="1"/>
          </p:cNvSpPr>
          <p:nvPr/>
        </p:nvSpPr>
        <p:spPr bwMode="auto">
          <a:xfrm flipV="1">
            <a:off x="7010400" y="4267200"/>
            <a:ext cx="0" cy="1066800"/>
          </a:xfrm>
          <a:prstGeom prst="line">
            <a:avLst/>
          </a:prstGeom>
          <a:noFill/>
          <a:ln w="28575">
            <a:solidFill>
              <a:schemeClr val="accent2"/>
            </a:solidFill>
            <a:round/>
            <a:headEnd/>
            <a:tailEnd type="triangle" w="med" len="med"/>
          </a:ln>
        </p:spPr>
        <p:txBody>
          <a:bodyPr wrap="none" anchor="ctr"/>
          <a:lstStyle/>
          <a:p>
            <a:endParaRPr lang="en-US"/>
          </a:p>
        </p:txBody>
      </p:sp>
      <p:sp>
        <p:nvSpPr>
          <p:cNvPr id="48146" name="Oval 18"/>
          <p:cNvSpPr>
            <a:spLocks noChangeArrowheads="1"/>
          </p:cNvSpPr>
          <p:nvPr/>
        </p:nvSpPr>
        <p:spPr bwMode="auto">
          <a:xfrm>
            <a:off x="6172200" y="3962400"/>
            <a:ext cx="1676400" cy="304800"/>
          </a:xfrm>
          <a:prstGeom prst="ellipse">
            <a:avLst/>
          </a:prstGeom>
          <a:solidFill>
            <a:schemeClr val="accent1"/>
          </a:solidFill>
          <a:ln w="57150">
            <a:solidFill>
              <a:srgbClr val="0033CC"/>
            </a:solidFill>
            <a:round/>
            <a:headEnd/>
            <a:tailEnd/>
          </a:ln>
        </p:spPr>
        <p:txBody>
          <a:bodyPr wrap="none" anchor="ctr"/>
          <a:lstStyle/>
          <a:p>
            <a:endParaRPr lang="en-US"/>
          </a:p>
        </p:txBody>
      </p:sp>
      <p:sp>
        <p:nvSpPr>
          <p:cNvPr id="48147" name="Line 19"/>
          <p:cNvSpPr>
            <a:spLocks noChangeShapeType="1"/>
          </p:cNvSpPr>
          <p:nvPr/>
        </p:nvSpPr>
        <p:spPr bwMode="auto">
          <a:xfrm flipV="1">
            <a:off x="7010400" y="4267200"/>
            <a:ext cx="457200" cy="1066800"/>
          </a:xfrm>
          <a:prstGeom prst="line">
            <a:avLst/>
          </a:prstGeom>
          <a:noFill/>
          <a:ln w="28575">
            <a:solidFill>
              <a:schemeClr val="accent2"/>
            </a:solidFill>
            <a:round/>
            <a:headEnd/>
            <a:tailEnd type="triangle" w="med" len="med"/>
          </a:ln>
        </p:spPr>
        <p:txBody>
          <a:bodyPr wrap="none" anchor="ctr"/>
          <a:lstStyle/>
          <a:p>
            <a:endParaRPr lang="en-US"/>
          </a:p>
        </p:txBody>
      </p:sp>
      <p:sp>
        <p:nvSpPr>
          <p:cNvPr id="48148" name="Line 20"/>
          <p:cNvSpPr>
            <a:spLocks noChangeShapeType="1"/>
          </p:cNvSpPr>
          <p:nvPr/>
        </p:nvSpPr>
        <p:spPr bwMode="auto">
          <a:xfrm flipV="1">
            <a:off x="7010400" y="4114800"/>
            <a:ext cx="838200" cy="1219200"/>
          </a:xfrm>
          <a:prstGeom prst="line">
            <a:avLst/>
          </a:prstGeom>
          <a:noFill/>
          <a:ln w="28575">
            <a:solidFill>
              <a:schemeClr val="accent2"/>
            </a:solidFill>
            <a:round/>
            <a:headEnd/>
            <a:tailEnd type="triangle" w="med" len="med"/>
          </a:ln>
        </p:spPr>
        <p:txBody>
          <a:bodyPr wrap="none" anchor="ctr"/>
          <a:lstStyle/>
          <a:p>
            <a:endParaRPr lang="en-US"/>
          </a:p>
        </p:txBody>
      </p:sp>
      <p:sp>
        <p:nvSpPr>
          <p:cNvPr id="48149" name="Line 21"/>
          <p:cNvSpPr>
            <a:spLocks noChangeShapeType="1"/>
          </p:cNvSpPr>
          <p:nvPr/>
        </p:nvSpPr>
        <p:spPr bwMode="auto">
          <a:xfrm flipV="1">
            <a:off x="7010400" y="3962400"/>
            <a:ext cx="228600" cy="1371600"/>
          </a:xfrm>
          <a:prstGeom prst="line">
            <a:avLst/>
          </a:prstGeom>
          <a:noFill/>
          <a:ln w="28575">
            <a:solidFill>
              <a:schemeClr val="accent2"/>
            </a:solidFill>
            <a:round/>
            <a:headEnd/>
            <a:tailEnd type="triangle" w="med" len="med"/>
          </a:ln>
        </p:spPr>
        <p:txBody>
          <a:bodyPr wrap="none" anchor="ctr"/>
          <a:lstStyle/>
          <a:p>
            <a:endParaRPr lang="en-US"/>
          </a:p>
        </p:txBody>
      </p:sp>
      <p:sp>
        <p:nvSpPr>
          <p:cNvPr id="48150" name="Line 22"/>
          <p:cNvSpPr>
            <a:spLocks noChangeShapeType="1"/>
          </p:cNvSpPr>
          <p:nvPr/>
        </p:nvSpPr>
        <p:spPr bwMode="auto">
          <a:xfrm flipH="1" flipV="1">
            <a:off x="6781800" y="3962400"/>
            <a:ext cx="228600" cy="1371600"/>
          </a:xfrm>
          <a:prstGeom prst="line">
            <a:avLst/>
          </a:prstGeom>
          <a:noFill/>
          <a:ln w="28575">
            <a:solidFill>
              <a:schemeClr val="accent2"/>
            </a:solidFill>
            <a:round/>
            <a:headEnd/>
            <a:tailEnd type="triangle" w="med" len="med"/>
          </a:ln>
        </p:spPr>
        <p:txBody>
          <a:bodyPr wrap="none" anchor="ctr"/>
          <a:lstStyle/>
          <a:p>
            <a:endParaRPr lang="en-US"/>
          </a:p>
        </p:txBody>
      </p:sp>
      <p:sp>
        <p:nvSpPr>
          <p:cNvPr id="48151" name="Line 23"/>
          <p:cNvSpPr>
            <a:spLocks noChangeShapeType="1"/>
          </p:cNvSpPr>
          <p:nvPr/>
        </p:nvSpPr>
        <p:spPr bwMode="auto">
          <a:xfrm flipH="1" flipV="1">
            <a:off x="6553200" y="3962400"/>
            <a:ext cx="457200" cy="1371600"/>
          </a:xfrm>
          <a:prstGeom prst="line">
            <a:avLst/>
          </a:prstGeom>
          <a:noFill/>
          <a:ln w="28575">
            <a:solidFill>
              <a:schemeClr val="accent2"/>
            </a:solidFill>
            <a:round/>
            <a:headEnd/>
            <a:tailEnd type="triangle" w="med" len="med"/>
          </a:ln>
        </p:spPr>
        <p:txBody>
          <a:bodyPr wrap="none" anchor="ctr"/>
          <a:lstStyle/>
          <a:p>
            <a:endParaRPr lang="en-US"/>
          </a:p>
        </p:txBody>
      </p:sp>
      <p:sp>
        <p:nvSpPr>
          <p:cNvPr id="48152" name="Line 24"/>
          <p:cNvSpPr>
            <a:spLocks noChangeShapeType="1"/>
          </p:cNvSpPr>
          <p:nvPr/>
        </p:nvSpPr>
        <p:spPr bwMode="auto">
          <a:xfrm flipH="1" flipV="1">
            <a:off x="6172200" y="4114800"/>
            <a:ext cx="838200" cy="1219200"/>
          </a:xfrm>
          <a:prstGeom prst="line">
            <a:avLst/>
          </a:prstGeom>
          <a:noFill/>
          <a:ln w="28575">
            <a:solidFill>
              <a:schemeClr val="accent2"/>
            </a:solidFill>
            <a:round/>
            <a:headEnd/>
            <a:tailEnd type="triangle" w="med" len="med"/>
          </a:ln>
        </p:spPr>
        <p:txBody>
          <a:bodyPr wrap="none" anchor="ctr"/>
          <a:lstStyle/>
          <a:p>
            <a:endParaRPr lang="en-US"/>
          </a:p>
        </p:txBody>
      </p:sp>
      <p:sp>
        <p:nvSpPr>
          <p:cNvPr id="48153" name="Line 25"/>
          <p:cNvSpPr>
            <a:spLocks noChangeShapeType="1"/>
          </p:cNvSpPr>
          <p:nvPr/>
        </p:nvSpPr>
        <p:spPr bwMode="auto">
          <a:xfrm flipH="1" flipV="1">
            <a:off x="6477000" y="4191000"/>
            <a:ext cx="533400" cy="1143000"/>
          </a:xfrm>
          <a:prstGeom prst="line">
            <a:avLst/>
          </a:prstGeom>
          <a:noFill/>
          <a:ln w="28575">
            <a:solidFill>
              <a:schemeClr val="accent2"/>
            </a:solidFill>
            <a:round/>
            <a:headEnd/>
            <a:tailEnd type="triangle" w="med" len="med"/>
          </a:ln>
        </p:spPr>
        <p:txBody>
          <a:bodyPr wrap="none" anchor="ctr"/>
          <a:lstStyle/>
          <a:p>
            <a:endParaRPr lang="en-US"/>
          </a:p>
        </p:txBody>
      </p:sp>
      <p:sp>
        <p:nvSpPr>
          <p:cNvPr id="48154" name="Oval 26"/>
          <p:cNvSpPr>
            <a:spLocks noChangeArrowheads="1"/>
          </p:cNvSpPr>
          <p:nvPr/>
        </p:nvSpPr>
        <p:spPr bwMode="auto">
          <a:xfrm>
            <a:off x="6172200" y="6172200"/>
            <a:ext cx="1676400" cy="304800"/>
          </a:xfrm>
          <a:prstGeom prst="ellipse">
            <a:avLst/>
          </a:prstGeom>
          <a:solidFill>
            <a:schemeClr val="accent1"/>
          </a:solidFill>
          <a:ln w="57150">
            <a:solidFill>
              <a:srgbClr val="33CCFF"/>
            </a:solidFill>
            <a:round/>
            <a:headEnd/>
            <a:tailEnd/>
          </a:ln>
        </p:spPr>
        <p:txBody>
          <a:bodyPr wrap="none" anchor="ctr"/>
          <a:lstStyle/>
          <a:p>
            <a:pPr algn="ctr" eaLnBrk="0" hangingPunct="0"/>
            <a:endParaRPr lang="en-US">
              <a:solidFill>
                <a:srgbClr val="66FFFF"/>
              </a:solidFill>
              <a:latin typeface="Times New Roman" pitchFamily="18" charset="0"/>
            </a:endParaRPr>
          </a:p>
        </p:txBody>
      </p:sp>
      <p:sp>
        <p:nvSpPr>
          <p:cNvPr id="48155" name="Line 27"/>
          <p:cNvSpPr>
            <a:spLocks noChangeShapeType="1"/>
          </p:cNvSpPr>
          <p:nvPr/>
        </p:nvSpPr>
        <p:spPr bwMode="auto">
          <a:xfrm>
            <a:off x="7010400" y="5334000"/>
            <a:ext cx="838200" cy="990600"/>
          </a:xfrm>
          <a:prstGeom prst="line">
            <a:avLst/>
          </a:prstGeom>
          <a:noFill/>
          <a:ln w="28575">
            <a:solidFill>
              <a:srgbClr val="33CCFF"/>
            </a:solidFill>
            <a:round/>
            <a:headEnd/>
            <a:tailEnd type="triangle" w="med" len="med"/>
          </a:ln>
        </p:spPr>
        <p:txBody>
          <a:bodyPr wrap="none" anchor="ctr"/>
          <a:lstStyle/>
          <a:p>
            <a:endParaRPr lang="en-US"/>
          </a:p>
        </p:txBody>
      </p:sp>
      <p:sp>
        <p:nvSpPr>
          <p:cNvPr id="48156" name="Line 28"/>
          <p:cNvSpPr>
            <a:spLocks noChangeShapeType="1"/>
          </p:cNvSpPr>
          <p:nvPr/>
        </p:nvSpPr>
        <p:spPr bwMode="auto">
          <a:xfrm flipH="1">
            <a:off x="6172200" y="5410200"/>
            <a:ext cx="838200" cy="914400"/>
          </a:xfrm>
          <a:prstGeom prst="line">
            <a:avLst/>
          </a:prstGeom>
          <a:noFill/>
          <a:ln w="28575">
            <a:solidFill>
              <a:srgbClr val="33CCFF"/>
            </a:solidFill>
            <a:round/>
            <a:headEnd/>
            <a:tailEnd type="triangle" w="med" len="med"/>
          </a:ln>
        </p:spPr>
        <p:txBody>
          <a:bodyPr wrap="none" anchor="ctr"/>
          <a:lstStyle/>
          <a:p>
            <a:endParaRPr lang="en-US"/>
          </a:p>
        </p:txBody>
      </p:sp>
      <p:sp>
        <p:nvSpPr>
          <p:cNvPr id="48157" name="Line 29"/>
          <p:cNvSpPr>
            <a:spLocks noChangeShapeType="1"/>
          </p:cNvSpPr>
          <p:nvPr/>
        </p:nvSpPr>
        <p:spPr bwMode="auto">
          <a:xfrm flipH="1">
            <a:off x="6705600" y="5334000"/>
            <a:ext cx="304800" cy="1143000"/>
          </a:xfrm>
          <a:prstGeom prst="line">
            <a:avLst/>
          </a:prstGeom>
          <a:noFill/>
          <a:ln w="28575">
            <a:solidFill>
              <a:srgbClr val="33CCFF"/>
            </a:solidFill>
            <a:round/>
            <a:headEnd/>
            <a:tailEnd type="triangle" w="med" len="med"/>
          </a:ln>
        </p:spPr>
        <p:txBody>
          <a:bodyPr wrap="none" anchor="ctr"/>
          <a:lstStyle/>
          <a:p>
            <a:endParaRPr lang="en-US"/>
          </a:p>
        </p:txBody>
      </p:sp>
      <p:sp>
        <p:nvSpPr>
          <p:cNvPr id="48158" name="Line 30"/>
          <p:cNvSpPr>
            <a:spLocks noChangeShapeType="1"/>
          </p:cNvSpPr>
          <p:nvPr/>
        </p:nvSpPr>
        <p:spPr bwMode="auto">
          <a:xfrm>
            <a:off x="7010400" y="5334000"/>
            <a:ext cx="304800" cy="838200"/>
          </a:xfrm>
          <a:prstGeom prst="line">
            <a:avLst/>
          </a:prstGeom>
          <a:noFill/>
          <a:ln w="28575">
            <a:solidFill>
              <a:srgbClr val="33CCFF"/>
            </a:solidFill>
            <a:round/>
            <a:headEnd/>
            <a:tailEnd type="triangle" w="med" len="med"/>
          </a:ln>
        </p:spPr>
        <p:txBody>
          <a:bodyPr wrap="none" anchor="ctr"/>
          <a:lstStyle/>
          <a:p>
            <a:endParaRPr lang="en-US"/>
          </a:p>
        </p:txBody>
      </p:sp>
      <p:sp>
        <p:nvSpPr>
          <p:cNvPr id="456726" name="Line 31"/>
          <p:cNvSpPr>
            <a:spLocks noChangeShapeType="1"/>
          </p:cNvSpPr>
          <p:nvPr/>
        </p:nvSpPr>
        <p:spPr bwMode="auto">
          <a:xfrm flipV="1">
            <a:off x="685800" y="3124200"/>
            <a:ext cx="0" cy="1828800"/>
          </a:xfrm>
          <a:prstGeom prst="line">
            <a:avLst/>
          </a:prstGeom>
          <a:noFill/>
          <a:ln w="38100">
            <a:solidFill>
              <a:srgbClr val="FF0066"/>
            </a:solidFill>
            <a:round/>
            <a:headEnd/>
            <a:tailEnd type="triangle" w="med" len="med"/>
          </a:ln>
        </p:spPr>
        <p:txBody>
          <a:bodyPr wrap="none" anchor="ctr"/>
          <a:lstStyle/>
          <a:p>
            <a:endParaRPr lang="en-US"/>
          </a:p>
        </p:txBody>
      </p:sp>
      <p:sp>
        <p:nvSpPr>
          <p:cNvPr id="456727" name="Rectangle 32"/>
          <p:cNvSpPr>
            <a:spLocks noChangeArrowheads="1"/>
          </p:cNvSpPr>
          <p:nvPr/>
        </p:nvSpPr>
        <p:spPr bwMode="auto">
          <a:xfrm>
            <a:off x="762000" y="1981200"/>
            <a:ext cx="4191000" cy="685800"/>
          </a:xfrm>
          <a:prstGeom prst="rect">
            <a:avLst/>
          </a:prstGeom>
          <a:solidFill>
            <a:schemeClr val="hlink"/>
          </a:solidFill>
          <a:ln w="9525">
            <a:solidFill>
              <a:schemeClr val="accent2"/>
            </a:solidFill>
            <a:miter lim="800000"/>
            <a:headEnd/>
            <a:tailEnd/>
          </a:ln>
        </p:spPr>
        <p:txBody>
          <a:bodyPr wrap="none" anchor="ctr"/>
          <a:lstStyle/>
          <a:p>
            <a:pPr algn="ctr" eaLnBrk="0" hangingPunct="0"/>
            <a:r>
              <a:rPr lang="en-US" sz="3200" b="1">
                <a:solidFill>
                  <a:srgbClr val="66FFFF"/>
                </a:solidFill>
                <a:latin typeface="Times New Roman" pitchFamily="18" charset="0"/>
              </a:rPr>
              <a:t>S</a:t>
            </a:r>
          </a:p>
        </p:txBody>
      </p:sp>
      <p:sp>
        <p:nvSpPr>
          <p:cNvPr id="456728" name="Rectangle 33"/>
          <p:cNvSpPr>
            <a:spLocks noChangeArrowheads="1"/>
          </p:cNvSpPr>
          <p:nvPr/>
        </p:nvSpPr>
        <p:spPr bwMode="auto">
          <a:xfrm>
            <a:off x="762000" y="5410200"/>
            <a:ext cx="4191000" cy="685800"/>
          </a:xfrm>
          <a:prstGeom prst="rect">
            <a:avLst/>
          </a:prstGeom>
          <a:solidFill>
            <a:srgbClr val="990000"/>
          </a:solidFill>
          <a:ln w="9525">
            <a:solidFill>
              <a:schemeClr val="tx1"/>
            </a:solidFill>
            <a:miter lim="800000"/>
            <a:headEnd/>
            <a:tailEnd/>
          </a:ln>
        </p:spPr>
        <p:txBody>
          <a:bodyPr wrap="none" anchor="ctr"/>
          <a:lstStyle/>
          <a:p>
            <a:pPr algn="ctr" eaLnBrk="0" hangingPunct="0"/>
            <a:r>
              <a:rPr lang="en-US" sz="3200" b="1">
                <a:solidFill>
                  <a:srgbClr val="66FFFF"/>
                </a:solidFill>
                <a:latin typeface="Times New Roman" pitchFamily="18" charset="0"/>
              </a:rPr>
              <a:t>N</a:t>
            </a:r>
          </a:p>
        </p:txBody>
      </p:sp>
      <p:sp>
        <p:nvSpPr>
          <p:cNvPr id="456729" name="Oval 34"/>
          <p:cNvSpPr>
            <a:spLocks noChangeArrowheads="1"/>
          </p:cNvSpPr>
          <p:nvPr/>
        </p:nvSpPr>
        <p:spPr bwMode="auto">
          <a:xfrm>
            <a:off x="1033463" y="3613150"/>
            <a:ext cx="342900" cy="3492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30" name="Oval 35"/>
          <p:cNvSpPr>
            <a:spLocks noChangeArrowheads="1"/>
          </p:cNvSpPr>
          <p:nvPr/>
        </p:nvSpPr>
        <p:spPr bwMode="auto">
          <a:xfrm>
            <a:off x="1082675" y="3613150"/>
            <a:ext cx="246063" cy="174625"/>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31" name="Oval 36"/>
          <p:cNvSpPr>
            <a:spLocks noChangeArrowheads="1"/>
          </p:cNvSpPr>
          <p:nvPr/>
        </p:nvSpPr>
        <p:spPr bwMode="auto">
          <a:xfrm>
            <a:off x="838200" y="2971800"/>
            <a:ext cx="685800" cy="292100"/>
          </a:xfrm>
          <a:prstGeom prst="ellipse">
            <a:avLst/>
          </a:prstGeom>
          <a:noFill/>
          <a:ln w="9525">
            <a:solidFill>
              <a:srgbClr val="000099"/>
            </a:solidFill>
            <a:round/>
            <a:headEnd/>
            <a:tailEnd/>
          </a:ln>
        </p:spPr>
        <p:txBody>
          <a:bodyPr wrap="none" anchor="ctr"/>
          <a:lstStyle/>
          <a:p>
            <a:endParaRPr lang="en-US"/>
          </a:p>
        </p:txBody>
      </p:sp>
      <p:sp>
        <p:nvSpPr>
          <p:cNvPr id="48165" name="Line 37"/>
          <p:cNvSpPr>
            <a:spLocks noChangeShapeType="1"/>
          </p:cNvSpPr>
          <p:nvPr/>
        </p:nvSpPr>
        <p:spPr bwMode="auto">
          <a:xfrm flipH="1" flipV="1">
            <a:off x="1219200" y="3276600"/>
            <a:ext cx="11113" cy="569913"/>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56733" name="Oval 38"/>
          <p:cNvSpPr>
            <a:spLocks noChangeArrowheads="1"/>
          </p:cNvSpPr>
          <p:nvPr/>
        </p:nvSpPr>
        <p:spPr bwMode="auto">
          <a:xfrm flipV="1">
            <a:off x="1338263" y="4267200"/>
            <a:ext cx="342900" cy="3492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34" name="Oval 39"/>
          <p:cNvSpPr>
            <a:spLocks noChangeArrowheads="1"/>
          </p:cNvSpPr>
          <p:nvPr/>
        </p:nvSpPr>
        <p:spPr bwMode="auto">
          <a:xfrm flipV="1">
            <a:off x="1387475" y="4441825"/>
            <a:ext cx="246063" cy="174625"/>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35" name="Oval 40"/>
          <p:cNvSpPr>
            <a:spLocks noChangeArrowheads="1"/>
          </p:cNvSpPr>
          <p:nvPr/>
        </p:nvSpPr>
        <p:spPr bwMode="auto">
          <a:xfrm flipV="1">
            <a:off x="1143000" y="4965700"/>
            <a:ext cx="685800" cy="292100"/>
          </a:xfrm>
          <a:prstGeom prst="ellipse">
            <a:avLst/>
          </a:prstGeom>
          <a:noFill/>
          <a:ln w="9525">
            <a:solidFill>
              <a:srgbClr val="000099"/>
            </a:solidFill>
            <a:round/>
            <a:headEnd/>
            <a:tailEnd/>
          </a:ln>
        </p:spPr>
        <p:txBody>
          <a:bodyPr wrap="none" anchor="ctr"/>
          <a:lstStyle/>
          <a:p>
            <a:endParaRPr lang="en-US"/>
          </a:p>
        </p:txBody>
      </p:sp>
      <p:sp>
        <p:nvSpPr>
          <p:cNvPr id="48169" name="Line 41"/>
          <p:cNvSpPr>
            <a:spLocks noChangeShapeType="1"/>
          </p:cNvSpPr>
          <p:nvPr/>
        </p:nvSpPr>
        <p:spPr bwMode="auto">
          <a:xfrm flipH="1">
            <a:off x="1219200" y="4383088"/>
            <a:ext cx="315913" cy="722312"/>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56737" name="Oval 42"/>
          <p:cNvSpPr>
            <a:spLocks noChangeArrowheads="1"/>
          </p:cNvSpPr>
          <p:nvPr/>
        </p:nvSpPr>
        <p:spPr bwMode="auto">
          <a:xfrm>
            <a:off x="1871663" y="3613150"/>
            <a:ext cx="342900" cy="3492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38" name="Oval 43"/>
          <p:cNvSpPr>
            <a:spLocks noChangeArrowheads="1"/>
          </p:cNvSpPr>
          <p:nvPr/>
        </p:nvSpPr>
        <p:spPr bwMode="auto">
          <a:xfrm>
            <a:off x="1920875" y="3613150"/>
            <a:ext cx="246063" cy="174625"/>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39" name="Oval 44"/>
          <p:cNvSpPr>
            <a:spLocks noChangeArrowheads="1"/>
          </p:cNvSpPr>
          <p:nvPr/>
        </p:nvSpPr>
        <p:spPr bwMode="auto">
          <a:xfrm>
            <a:off x="1676400" y="2971800"/>
            <a:ext cx="685800" cy="292100"/>
          </a:xfrm>
          <a:prstGeom prst="ellipse">
            <a:avLst/>
          </a:prstGeom>
          <a:noFill/>
          <a:ln w="9525">
            <a:solidFill>
              <a:srgbClr val="000099"/>
            </a:solidFill>
            <a:round/>
            <a:headEnd/>
            <a:tailEnd/>
          </a:ln>
        </p:spPr>
        <p:txBody>
          <a:bodyPr wrap="none" anchor="ctr"/>
          <a:lstStyle/>
          <a:p>
            <a:endParaRPr lang="en-US"/>
          </a:p>
        </p:txBody>
      </p:sp>
      <p:sp>
        <p:nvSpPr>
          <p:cNvPr id="48173" name="Line 45"/>
          <p:cNvSpPr>
            <a:spLocks noChangeShapeType="1"/>
          </p:cNvSpPr>
          <p:nvPr/>
        </p:nvSpPr>
        <p:spPr bwMode="auto">
          <a:xfrm flipH="1" flipV="1">
            <a:off x="1828800" y="3048000"/>
            <a:ext cx="239713" cy="798513"/>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56741" name="Oval 46"/>
          <p:cNvSpPr>
            <a:spLocks noChangeArrowheads="1"/>
          </p:cNvSpPr>
          <p:nvPr/>
        </p:nvSpPr>
        <p:spPr bwMode="auto">
          <a:xfrm>
            <a:off x="3624263" y="3613150"/>
            <a:ext cx="342900" cy="3492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42" name="Oval 47"/>
          <p:cNvSpPr>
            <a:spLocks noChangeArrowheads="1"/>
          </p:cNvSpPr>
          <p:nvPr/>
        </p:nvSpPr>
        <p:spPr bwMode="auto">
          <a:xfrm>
            <a:off x="3673475" y="3613150"/>
            <a:ext cx="246063" cy="174625"/>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43" name="Oval 48"/>
          <p:cNvSpPr>
            <a:spLocks noChangeArrowheads="1"/>
          </p:cNvSpPr>
          <p:nvPr/>
        </p:nvSpPr>
        <p:spPr bwMode="auto">
          <a:xfrm>
            <a:off x="3429000" y="2971800"/>
            <a:ext cx="685800" cy="292100"/>
          </a:xfrm>
          <a:prstGeom prst="ellipse">
            <a:avLst/>
          </a:prstGeom>
          <a:noFill/>
          <a:ln w="9525">
            <a:solidFill>
              <a:srgbClr val="000099"/>
            </a:solidFill>
            <a:round/>
            <a:headEnd/>
            <a:tailEnd/>
          </a:ln>
        </p:spPr>
        <p:txBody>
          <a:bodyPr wrap="none" anchor="ctr"/>
          <a:lstStyle/>
          <a:p>
            <a:endParaRPr lang="en-US"/>
          </a:p>
        </p:txBody>
      </p:sp>
      <p:sp>
        <p:nvSpPr>
          <p:cNvPr id="48177" name="Line 49"/>
          <p:cNvSpPr>
            <a:spLocks noChangeShapeType="1"/>
          </p:cNvSpPr>
          <p:nvPr/>
        </p:nvSpPr>
        <p:spPr bwMode="auto">
          <a:xfrm flipV="1">
            <a:off x="3810000" y="3048000"/>
            <a:ext cx="152400" cy="852488"/>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56745" name="Group 50"/>
          <p:cNvGrpSpPr>
            <a:grpSpLocks/>
          </p:cNvGrpSpPr>
          <p:nvPr/>
        </p:nvGrpSpPr>
        <p:grpSpPr bwMode="auto">
          <a:xfrm>
            <a:off x="4343400" y="2971800"/>
            <a:ext cx="685800" cy="990600"/>
            <a:chOff x="1344" y="1824"/>
            <a:chExt cx="672" cy="816"/>
          </a:xfrm>
        </p:grpSpPr>
        <p:sp>
          <p:nvSpPr>
            <p:cNvPr id="456761" name="Oval 51"/>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62" name="Oval 52"/>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63" name="Oval 53"/>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48182" name="Line 54"/>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56746" name="Oval 55"/>
          <p:cNvSpPr>
            <a:spLocks noChangeArrowheads="1"/>
          </p:cNvSpPr>
          <p:nvPr/>
        </p:nvSpPr>
        <p:spPr bwMode="auto">
          <a:xfrm flipV="1">
            <a:off x="2709863" y="4267200"/>
            <a:ext cx="342900" cy="3492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47" name="Oval 56"/>
          <p:cNvSpPr>
            <a:spLocks noChangeArrowheads="1"/>
          </p:cNvSpPr>
          <p:nvPr/>
        </p:nvSpPr>
        <p:spPr bwMode="auto">
          <a:xfrm flipV="1">
            <a:off x="2759075" y="4441825"/>
            <a:ext cx="246063" cy="174625"/>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48" name="Oval 57"/>
          <p:cNvSpPr>
            <a:spLocks noChangeArrowheads="1"/>
          </p:cNvSpPr>
          <p:nvPr/>
        </p:nvSpPr>
        <p:spPr bwMode="auto">
          <a:xfrm flipV="1">
            <a:off x="2514600" y="4965700"/>
            <a:ext cx="685800" cy="292100"/>
          </a:xfrm>
          <a:prstGeom prst="ellipse">
            <a:avLst/>
          </a:prstGeom>
          <a:noFill/>
          <a:ln w="9525">
            <a:solidFill>
              <a:srgbClr val="000099"/>
            </a:solidFill>
            <a:round/>
            <a:headEnd/>
            <a:tailEnd/>
          </a:ln>
        </p:spPr>
        <p:txBody>
          <a:bodyPr wrap="none" anchor="ctr"/>
          <a:lstStyle/>
          <a:p>
            <a:endParaRPr lang="en-US"/>
          </a:p>
        </p:txBody>
      </p:sp>
      <p:sp>
        <p:nvSpPr>
          <p:cNvPr id="48186" name="Line 58"/>
          <p:cNvSpPr>
            <a:spLocks noChangeShapeType="1"/>
          </p:cNvSpPr>
          <p:nvPr/>
        </p:nvSpPr>
        <p:spPr bwMode="auto">
          <a:xfrm flipH="1">
            <a:off x="2819400" y="4383088"/>
            <a:ext cx="87313" cy="874712"/>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56750" name="Group 59"/>
          <p:cNvGrpSpPr>
            <a:grpSpLocks/>
          </p:cNvGrpSpPr>
          <p:nvPr/>
        </p:nvGrpSpPr>
        <p:grpSpPr bwMode="auto">
          <a:xfrm flipV="1">
            <a:off x="3810000" y="4267200"/>
            <a:ext cx="685800" cy="990600"/>
            <a:chOff x="1344" y="1824"/>
            <a:chExt cx="672" cy="816"/>
          </a:xfrm>
        </p:grpSpPr>
        <p:sp>
          <p:nvSpPr>
            <p:cNvPr id="456757" name="Oval 60"/>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58" name="Oval 61"/>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59" name="Oval 62"/>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48191" name="Line 63"/>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56751" name="Oval 64"/>
          <p:cNvSpPr>
            <a:spLocks noChangeArrowheads="1"/>
          </p:cNvSpPr>
          <p:nvPr/>
        </p:nvSpPr>
        <p:spPr bwMode="auto">
          <a:xfrm>
            <a:off x="2786063" y="3613150"/>
            <a:ext cx="342900" cy="3492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56752" name="Oval 65"/>
          <p:cNvSpPr>
            <a:spLocks noChangeArrowheads="1"/>
          </p:cNvSpPr>
          <p:nvPr/>
        </p:nvSpPr>
        <p:spPr bwMode="auto">
          <a:xfrm>
            <a:off x="2835275" y="3613150"/>
            <a:ext cx="246063" cy="174625"/>
          </a:xfrm>
          <a:prstGeom prst="ellipse">
            <a:avLst/>
          </a:prstGeom>
          <a:solidFill>
            <a:srgbClr val="FF0000"/>
          </a:solidFill>
          <a:ln w="9525">
            <a:solidFill>
              <a:schemeClr val="tx1"/>
            </a:solidFill>
            <a:round/>
            <a:headEnd/>
            <a:tailEnd/>
          </a:ln>
        </p:spPr>
        <p:txBody>
          <a:bodyPr wrap="none" anchor="ctr"/>
          <a:lstStyle/>
          <a:p>
            <a:endParaRPr lang="en-US"/>
          </a:p>
        </p:txBody>
      </p:sp>
      <p:sp>
        <p:nvSpPr>
          <p:cNvPr id="456753" name="Oval 66"/>
          <p:cNvSpPr>
            <a:spLocks noChangeArrowheads="1"/>
          </p:cNvSpPr>
          <p:nvPr/>
        </p:nvSpPr>
        <p:spPr bwMode="auto">
          <a:xfrm>
            <a:off x="2590800" y="2971800"/>
            <a:ext cx="685800" cy="292100"/>
          </a:xfrm>
          <a:prstGeom prst="ellipse">
            <a:avLst/>
          </a:prstGeom>
          <a:noFill/>
          <a:ln w="9525">
            <a:solidFill>
              <a:srgbClr val="000099"/>
            </a:solidFill>
            <a:round/>
            <a:headEnd/>
            <a:tailEnd/>
          </a:ln>
        </p:spPr>
        <p:txBody>
          <a:bodyPr wrap="none" anchor="ctr"/>
          <a:lstStyle/>
          <a:p>
            <a:endParaRPr lang="en-US"/>
          </a:p>
        </p:txBody>
      </p:sp>
      <p:sp>
        <p:nvSpPr>
          <p:cNvPr id="48195" name="Line 67"/>
          <p:cNvSpPr>
            <a:spLocks noChangeShapeType="1"/>
          </p:cNvSpPr>
          <p:nvPr/>
        </p:nvSpPr>
        <p:spPr bwMode="auto">
          <a:xfrm flipH="1" flipV="1">
            <a:off x="2819400" y="2971800"/>
            <a:ext cx="163513" cy="874713"/>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56755" name="Text Box 68"/>
          <p:cNvSpPr txBox="1">
            <a:spLocks noChangeArrowheads="1"/>
          </p:cNvSpPr>
          <p:nvPr/>
        </p:nvSpPr>
        <p:spPr bwMode="auto">
          <a:xfrm>
            <a:off x="517525" y="4841875"/>
            <a:ext cx="404813"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H</a:t>
            </a:r>
          </a:p>
        </p:txBody>
      </p:sp>
      <p:sp>
        <p:nvSpPr>
          <p:cNvPr id="456756" name="Text Box 69"/>
          <p:cNvSpPr txBox="1">
            <a:spLocks noChangeArrowheads="1"/>
          </p:cNvSpPr>
          <p:nvPr/>
        </p:nvSpPr>
        <p:spPr bwMode="auto">
          <a:xfrm>
            <a:off x="7604125" y="4683125"/>
            <a:ext cx="927100" cy="457200"/>
          </a:xfrm>
          <a:prstGeom prst="rect">
            <a:avLst/>
          </a:prstGeom>
          <a:noFill/>
          <a:ln w="9525">
            <a:noFill/>
            <a:miter lim="800000"/>
            <a:headEnd/>
            <a:tailEnd/>
          </a:ln>
        </p:spPr>
        <p:txBody>
          <a:bodyPr wrap="none">
            <a:spAutoFit/>
          </a:bodyPr>
          <a:lstStyle/>
          <a:p>
            <a:pPr eaLnBrk="0" hangingPunct="0"/>
            <a:r>
              <a:rPr lang="en-US">
                <a:latin typeface="Symbol" pitchFamily="18" charset="2"/>
              </a:rPr>
              <a:t>w</a:t>
            </a:r>
            <a:r>
              <a:rPr lang="en-US">
                <a:latin typeface="Times New Roman" pitchFamily="18" charset="0"/>
              </a:rPr>
              <a:t>=</a:t>
            </a:r>
            <a:r>
              <a:rPr lang="en-US">
                <a:latin typeface="Symbol" pitchFamily="18" charset="2"/>
              </a:rPr>
              <a:t>g</a:t>
            </a:r>
            <a:r>
              <a:rPr lang="en-US" b="1">
                <a:latin typeface="Times New Roman" pitchFamily="18" charset="0"/>
              </a:rPr>
              <a:t>H</a:t>
            </a:r>
            <a:endParaRPr lang="en-US">
              <a:latin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814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4814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499"/>
                                          </p:stCondLst>
                                        </p:cTn>
                                        <p:tgtEl>
                                          <p:spTgt spid="4814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48149"/>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48150"/>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48151"/>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48152"/>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4815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48147"/>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48154"/>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4815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48156"/>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499"/>
                                          </p:stCondLst>
                                        </p:cTn>
                                        <p:tgtEl>
                                          <p:spTgt spid="48157"/>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481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45" grpId="0" animBg="1"/>
      <p:bldP spid="48146" grpId="0" animBg="1"/>
      <p:bldP spid="48147" grpId="0" animBg="1"/>
      <p:bldP spid="48148" grpId="0" animBg="1"/>
      <p:bldP spid="48149" grpId="0" animBg="1"/>
      <p:bldP spid="48150" grpId="0" animBg="1"/>
      <p:bldP spid="48151" grpId="0" animBg="1"/>
      <p:bldP spid="48152" grpId="0" animBg="1"/>
      <p:bldP spid="48153" grpId="0" animBg="1"/>
      <p:bldP spid="48154" grpId="0" animBg="1" autoUpdateAnimBg="0"/>
      <p:bldP spid="48155" grpId="0" animBg="1"/>
      <p:bldP spid="48156" grpId="0" animBg="1"/>
      <p:bldP spid="48157" grpId="0" animBg="1"/>
      <p:bldP spid="481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Rectangle 2"/>
          <p:cNvSpPr>
            <a:spLocks noGrp="1" noChangeArrowheads="1"/>
          </p:cNvSpPr>
          <p:nvPr>
            <p:ph type="title"/>
          </p:nvPr>
        </p:nvSpPr>
        <p:spPr/>
        <p:txBody>
          <a:bodyPr/>
          <a:lstStyle/>
          <a:p>
            <a:pPr eaLnBrk="1" hangingPunct="1"/>
            <a:r>
              <a:rPr lang="en-US" sz="3200" smtClean="0"/>
              <a:t>Net Vector Under Thermal Equilibrium</a:t>
            </a:r>
          </a:p>
        </p:txBody>
      </p:sp>
      <p:grpSp>
        <p:nvGrpSpPr>
          <p:cNvPr id="458754" name="Group 3"/>
          <p:cNvGrpSpPr>
            <a:grpSpLocks/>
          </p:cNvGrpSpPr>
          <p:nvPr/>
        </p:nvGrpSpPr>
        <p:grpSpPr bwMode="auto">
          <a:xfrm>
            <a:off x="1371600" y="2590800"/>
            <a:ext cx="2057400" cy="2971800"/>
            <a:chOff x="864" y="1632"/>
            <a:chExt cx="1296" cy="1872"/>
          </a:xfrm>
        </p:grpSpPr>
        <p:sp>
          <p:nvSpPr>
            <p:cNvPr id="458765" name="Line 4"/>
            <p:cNvSpPr>
              <a:spLocks noChangeShapeType="1"/>
            </p:cNvSpPr>
            <p:nvPr/>
          </p:nvSpPr>
          <p:spPr bwMode="auto">
            <a:xfrm>
              <a:off x="1536" y="1632"/>
              <a:ext cx="0" cy="1872"/>
            </a:xfrm>
            <a:prstGeom prst="line">
              <a:avLst/>
            </a:prstGeom>
            <a:noFill/>
            <a:ln w="9525">
              <a:solidFill>
                <a:schemeClr val="tx1"/>
              </a:solidFill>
              <a:round/>
              <a:headEnd/>
              <a:tailEnd/>
            </a:ln>
          </p:spPr>
          <p:txBody>
            <a:bodyPr wrap="none" anchor="ctr"/>
            <a:lstStyle/>
            <a:p>
              <a:endParaRPr lang="en-US"/>
            </a:p>
          </p:txBody>
        </p:sp>
        <p:sp>
          <p:nvSpPr>
            <p:cNvPr id="458766" name="Line 5"/>
            <p:cNvSpPr>
              <a:spLocks noChangeShapeType="1"/>
            </p:cNvSpPr>
            <p:nvPr/>
          </p:nvSpPr>
          <p:spPr bwMode="auto">
            <a:xfrm>
              <a:off x="864" y="2688"/>
              <a:ext cx="1296" cy="0"/>
            </a:xfrm>
            <a:prstGeom prst="line">
              <a:avLst/>
            </a:prstGeom>
            <a:noFill/>
            <a:ln w="9525">
              <a:solidFill>
                <a:schemeClr val="tx1"/>
              </a:solidFill>
              <a:round/>
              <a:headEnd/>
              <a:tailEnd/>
            </a:ln>
          </p:spPr>
          <p:txBody>
            <a:bodyPr wrap="none" anchor="ctr"/>
            <a:lstStyle/>
            <a:p>
              <a:endParaRPr lang="en-US"/>
            </a:p>
          </p:txBody>
        </p:sp>
        <p:sp>
          <p:nvSpPr>
            <p:cNvPr id="458767" name="Line 6"/>
            <p:cNvSpPr>
              <a:spLocks noChangeShapeType="1"/>
            </p:cNvSpPr>
            <p:nvPr/>
          </p:nvSpPr>
          <p:spPr bwMode="auto">
            <a:xfrm flipV="1">
              <a:off x="1536" y="2016"/>
              <a:ext cx="0" cy="672"/>
            </a:xfrm>
            <a:prstGeom prst="line">
              <a:avLst/>
            </a:prstGeom>
            <a:noFill/>
            <a:ln w="28575">
              <a:solidFill>
                <a:schemeClr val="accent2"/>
              </a:solidFill>
              <a:round/>
              <a:headEnd/>
              <a:tailEnd type="triangle" w="med" len="med"/>
            </a:ln>
          </p:spPr>
          <p:txBody>
            <a:bodyPr wrap="none" anchor="ctr"/>
            <a:lstStyle/>
            <a:p>
              <a:endParaRPr lang="en-US"/>
            </a:p>
          </p:txBody>
        </p:sp>
        <p:sp>
          <p:nvSpPr>
            <p:cNvPr id="458768" name="Oval 7"/>
            <p:cNvSpPr>
              <a:spLocks noChangeArrowheads="1"/>
            </p:cNvSpPr>
            <p:nvPr/>
          </p:nvSpPr>
          <p:spPr bwMode="auto">
            <a:xfrm>
              <a:off x="1008" y="1824"/>
              <a:ext cx="1056" cy="192"/>
            </a:xfrm>
            <a:prstGeom prst="ellipse">
              <a:avLst/>
            </a:prstGeom>
            <a:solidFill>
              <a:schemeClr val="accent1"/>
            </a:solidFill>
            <a:ln w="57150">
              <a:solidFill>
                <a:srgbClr val="0033CC"/>
              </a:solidFill>
              <a:round/>
              <a:headEnd/>
              <a:tailEnd/>
            </a:ln>
          </p:spPr>
          <p:txBody>
            <a:bodyPr wrap="none" anchor="ctr"/>
            <a:lstStyle/>
            <a:p>
              <a:endParaRPr lang="en-US"/>
            </a:p>
          </p:txBody>
        </p:sp>
        <p:sp>
          <p:nvSpPr>
            <p:cNvPr id="458769" name="Line 8"/>
            <p:cNvSpPr>
              <a:spLocks noChangeShapeType="1"/>
            </p:cNvSpPr>
            <p:nvPr/>
          </p:nvSpPr>
          <p:spPr bwMode="auto">
            <a:xfrm flipV="1">
              <a:off x="1536" y="2016"/>
              <a:ext cx="288" cy="672"/>
            </a:xfrm>
            <a:prstGeom prst="line">
              <a:avLst/>
            </a:prstGeom>
            <a:noFill/>
            <a:ln w="28575">
              <a:solidFill>
                <a:schemeClr val="accent2"/>
              </a:solidFill>
              <a:round/>
              <a:headEnd/>
              <a:tailEnd type="triangle" w="med" len="med"/>
            </a:ln>
          </p:spPr>
          <p:txBody>
            <a:bodyPr wrap="none" anchor="ctr"/>
            <a:lstStyle/>
            <a:p>
              <a:endParaRPr lang="en-US"/>
            </a:p>
          </p:txBody>
        </p:sp>
        <p:sp>
          <p:nvSpPr>
            <p:cNvPr id="458770" name="Line 9"/>
            <p:cNvSpPr>
              <a:spLocks noChangeShapeType="1"/>
            </p:cNvSpPr>
            <p:nvPr/>
          </p:nvSpPr>
          <p:spPr bwMode="auto">
            <a:xfrm flipV="1">
              <a:off x="1536" y="1920"/>
              <a:ext cx="528" cy="768"/>
            </a:xfrm>
            <a:prstGeom prst="line">
              <a:avLst/>
            </a:prstGeom>
            <a:noFill/>
            <a:ln w="28575">
              <a:solidFill>
                <a:schemeClr val="accent2"/>
              </a:solidFill>
              <a:round/>
              <a:headEnd/>
              <a:tailEnd type="triangle" w="med" len="med"/>
            </a:ln>
          </p:spPr>
          <p:txBody>
            <a:bodyPr wrap="none" anchor="ctr"/>
            <a:lstStyle/>
            <a:p>
              <a:endParaRPr lang="en-US"/>
            </a:p>
          </p:txBody>
        </p:sp>
        <p:sp>
          <p:nvSpPr>
            <p:cNvPr id="458771" name="Line 10"/>
            <p:cNvSpPr>
              <a:spLocks noChangeShapeType="1"/>
            </p:cNvSpPr>
            <p:nvPr/>
          </p:nvSpPr>
          <p:spPr bwMode="auto">
            <a:xfrm flipV="1">
              <a:off x="1536" y="1824"/>
              <a:ext cx="144" cy="864"/>
            </a:xfrm>
            <a:prstGeom prst="line">
              <a:avLst/>
            </a:prstGeom>
            <a:noFill/>
            <a:ln w="28575">
              <a:solidFill>
                <a:schemeClr val="accent2"/>
              </a:solidFill>
              <a:round/>
              <a:headEnd/>
              <a:tailEnd type="triangle" w="med" len="med"/>
            </a:ln>
          </p:spPr>
          <p:txBody>
            <a:bodyPr wrap="none" anchor="ctr"/>
            <a:lstStyle/>
            <a:p>
              <a:endParaRPr lang="en-US"/>
            </a:p>
          </p:txBody>
        </p:sp>
        <p:sp>
          <p:nvSpPr>
            <p:cNvPr id="458772" name="Line 11"/>
            <p:cNvSpPr>
              <a:spLocks noChangeShapeType="1"/>
            </p:cNvSpPr>
            <p:nvPr/>
          </p:nvSpPr>
          <p:spPr bwMode="auto">
            <a:xfrm flipH="1" flipV="1">
              <a:off x="1392" y="1824"/>
              <a:ext cx="144" cy="864"/>
            </a:xfrm>
            <a:prstGeom prst="line">
              <a:avLst/>
            </a:prstGeom>
            <a:noFill/>
            <a:ln w="28575">
              <a:solidFill>
                <a:schemeClr val="accent2"/>
              </a:solidFill>
              <a:round/>
              <a:headEnd/>
              <a:tailEnd type="triangle" w="med" len="med"/>
            </a:ln>
          </p:spPr>
          <p:txBody>
            <a:bodyPr wrap="none" anchor="ctr"/>
            <a:lstStyle/>
            <a:p>
              <a:endParaRPr lang="en-US"/>
            </a:p>
          </p:txBody>
        </p:sp>
        <p:sp>
          <p:nvSpPr>
            <p:cNvPr id="458773" name="Line 12"/>
            <p:cNvSpPr>
              <a:spLocks noChangeShapeType="1"/>
            </p:cNvSpPr>
            <p:nvPr/>
          </p:nvSpPr>
          <p:spPr bwMode="auto">
            <a:xfrm flipH="1" flipV="1">
              <a:off x="1248" y="1824"/>
              <a:ext cx="288" cy="864"/>
            </a:xfrm>
            <a:prstGeom prst="line">
              <a:avLst/>
            </a:prstGeom>
            <a:noFill/>
            <a:ln w="28575">
              <a:solidFill>
                <a:schemeClr val="accent2"/>
              </a:solidFill>
              <a:round/>
              <a:headEnd/>
              <a:tailEnd type="triangle" w="med" len="med"/>
            </a:ln>
          </p:spPr>
          <p:txBody>
            <a:bodyPr wrap="none" anchor="ctr"/>
            <a:lstStyle/>
            <a:p>
              <a:endParaRPr lang="en-US"/>
            </a:p>
          </p:txBody>
        </p:sp>
        <p:sp>
          <p:nvSpPr>
            <p:cNvPr id="458774" name="Line 13"/>
            <p:cNvSpPr>
              <a:spLocks noChangeShapeType="1"/>
            </p:cNvSpPr>
            <p:nvPr/>
          </p:nvSpPr>
          <p:spPr bwMode="auto">
            <a:xfrm flipH="1" flipV="1">
              <a:off x="1008" y="1920"/>
              <a:ext cx="528" cy="768"/>
            </a:xfrm>
            <a:prstGeom prst="line">
              <a:avLst/>
            </a:prstGeom>
            <a:noFill/>
            <a:ln w="28575">
              <a:solidFill>
                <a:schemeClr val="accent2"/>
              </a:solidFill>
              <a:round/>
              <a:headEnd/>
              <a:tailEnd type="triangle" w="med" len="med"/>
            </a:ln>
          </p:spPr>
          <p:txBody>
            <a:bodyPr wrap="none" anchor="ctr"/>
            <a:lstStyle/>
            <a:p>
              <a:endParaRPr lang="en-US"/>
            </a:p>
          </p:txBody>
        </p:sp>
        <p:sp>
          <p:nvSpPr>
            <p:cNvPr id="458775" name="Line 14"/>
            <p:cNvSpPr>
              <a:spLocks noChangeShapeType="1"/>
            </p:cNvSpPr>
            <p:nvPr/>
          </p:nvSpPr>
          <p:spPr bwMode="auto">
            <a:xfrm flipH="1" flipV="1">
              <a:off x="1200" y="1968"/>
              <a:ext cx="336" cy="720"/>
            </a:xfrm>
            <a:prstGeom prst="line">
              <a:avLst/>
            </a:prstGeom>
            <a:noFill/>
            <a:ln w="28575">
              <a:solidFill>
                <a:schemeClr val="accent2"/>
              </a:solidFill>
              <a:round/>
              <a:headEnd/>
              <a:tailEnd type="triangle" w="med" len="med"/>
            </a:ln>
          </p:spPr>
          <p:txBody>
            <a:bodyPr wrap="none" anchor="ctr"/>
            <a:lstStyle/>
            <a:p>
              <a:endParaRPr lang="en-US"/>
            </a:p>
          </p:txBody>
        </p:sp>
        <p:sp>
          <p:nvSpPr>
            <p:cNvPr id="458776" name="Oval 15"/>
            <p:cNvSpPr>
              <a:spLocks noChangeArrowheads="1"/>
            </p:cNvSpPr>
            <p:nvPr/>
          </p:nvSpPr>
          <p:spPr bwMode="auto">
            <a:xfrm>
              <a:off x="1008" y="3216"/>
              <a:ext cx="1056" cy="192"/>
            </a:xfrm>
            <a:prstGeom prst="ellipse">
              <a:avLst/>
            </a:prstGeom>
            <a:solidFill>
              <a:schemeClr val="accent1"/>
            </a:solidFill>
            <a:ln w="57150">
              <a:solidFill>
                <a:srgbClr val="33CCFF"/>
              </a:solidFill>
              <a:round/>
              <a:headEnd/>
              <a:tailEnd/>
            </a:ln>
          </p:spPr>
          <p:txBody>
            <a:bodyPr wrap="none" anchor="ctr"/>
            <a:lstStyle/>
            <a:p>
              <a:pPr algn="ctr" eaLnBrk="0" hangingPunct="0"/>
              <a:endParaRPr lang="en-US">
                <a:solidFill>
                  <a:srgbClr val="66FFFF"/>
                </a:solidFill>
                <a:latin typeface="Times New Roman" pitchFamily="18" charset="0"/>
              </a:endParaRPr>
            </a:p>
          </p:txBody>
        </p:sp>
        <p:sp>
          <p:nvSpPr>
            <p:cNvPr id="458777" name="Line 16"/>
            <p:cNvSpPr>
              <a:spLocks noChangeShapeType="1"/>
            </p:cNvSpPr>
            <p:nvPr/>
          </p:nvSpPr>
          <p:spPr bwMode="auto">
            <a:xfrm>
              <a:off x="1536" y="2688"/>
              <a:ext cx="528" cy="624"/>
            </a:xfrm>
            <a:prstGeom prst="line">
              <a:avLst/>
            </a:prstGeom>
            <a:noFill/>
            <a:ln w="28575">
              <a:solidFill>
                <a:srgbClr val="33CCFF"/>
              </a:solidFill>
              <a:round/>
              <a:headEnd/>
              <a:tailEnd type="triangle" w="med" len="med"/>
            </a:ln>
          </p:spPr>
          <p:txBody>
            <a:bodyPr wrap="none" anchor="ctr"/>
            <a:lstStyle/>
            <a:p>
              <a:endParaRPr lang="en-US"/>
            </a:p>
          </p:txBody>
        </p:sp>
        <p:sp>
          <p:nvSpPr>
            <p:cNvPr id="458778" name="Line 17"/>
            <p:cNvSpPr>
              <a:spLocks noChangeShapeType="1"/>
            </p:cNvSpPr>
            <p:nvPr/>
          </p:nvSpPr>
          <p:spPr bwMode="auto">
            <a:xfrm flipH="1">
              <a:off x="1008" y="2736"/>
              <a:ext cx="528" cy="576"/>
            </a:xfrm>
            <a:prstGeom prst="line">
              <a:avLst/>
            </a:prstGeom>
            <a:noFill/>
            <a:ln w="28575">
              <a:solidFill>
                <a:srgbClr val="33CCFF"/>
              </a:solidFill>
              <a:round/>
              <a:headEnd/>
              <a:tailEnd type="triangle" w="med" len="med"/>
            </a:ln>
          </p:spPr>
          <p:txBody>
            <a:bodyPr wrap="none" anchor="ctr"/>
            <a:lstStyle/>
            <a:p>
              <a:endParaRPr lang="en-US"/>
            </a:p>
          </p:txBody>
        </p:sp>
        <p:sp>
          <p:nvSpPr>
            <p:cNvPr id="458779" name="Line 18"/>
            <p:cNvSpPr>
              <a:spLocks noChangeShapeType="1"/>
            </p:cNvSpPr>
            <p:nvPr/>
          </p:nvSpPr>
          <p:spPr bwMode="auto">
            <a:xfrm flipH="1">
              <a:off x="1344" y="2688"/>
              <a:ext cx="192" cy="720"/>
            </a:xfrm>
            <a:prstGeom prst="line">
              <a:avLst/>
            </a:prstGeom>
            <a:noFill/>
            <a:ln w="28575">
              <a:solidFill>
                <a:srgbClr val="33CCFF"/>
              </a:solidFill>
              <a:round/>
              <a:headEnd/>
              <a:tailEnd type="triangle" w="med" len="med"/>
            </a:ln>
          </p:spPr>
          <p:txBody>
            <a:bodyPr wrap="none" anchor="ctr"/>
            <a:lstStyle/>
            <a:p>
              <a:endParaRPr lang="en-US"/>
            </a:p>
          </p:txBody>
        </p:sp>
        <p:sp>
          <p:nvSpPr>
            <p:cNvPr id="458780" name="Line 19"/>
            <p:cNvSpPr>
              <a:spLocks noChangeShapeType="1"/>
            </p:cNvSpPr>
            <p:nvPr/>
          </p:nvSpPr>
          <p:spPr bwMode="auto">
            <a:xfrm>
              <a:off x="1536" y="2688"/>
              <a:ext cx="192" cy="528"/>
            </a:xfrm>
            <a:prstGeom prst="line">
              <a:avLst/>
            </a:prstGeom>
            <a:noFill/>
            <a:ln w="28575">
              <a:solidFill>
                <a:srgbClr val="33CCFF"/>
              </a:solidFill>
              <a:round/>
              <a:headEnd/>
              <a:tailEnd type="triangle" w="med" len="med"/>
            </a:ln>
          </p:spPr>
          <p:txBody>
            <a:bodyPr wrap="none" anchor="ctr"/>
            <a:lstStyle/>
            <a:p>
              <a:endParaRPr lang="en-US"/>
            </a:p>
          </p:txBody>
        </p:sp>
      </p:grpSp>
      <p:sp>
        <p:nvSpPr>
          <p:cNvPr id="458755" name="Line 20"/>
          <p:cNvSpPr>
            <a:spLocks noChangeShapeType="1"/>
          </p:cNvSpPr>
          <p:nvPr/>
        </p:nvSpPr>
        <p:spPr bwMode="auto">
          <a:xfrm>
            <a:off x="6477000" y="2743200"/>
            <a:ext cx="0" cy="2895600"/>
          </a:xfrm>
          <a:prstGeom prst="line">
            <a:avLst/>
          </a:prstGeom>
          <a:noFill/>
          <a:ln w="9525">
            <a:solidFill>
              <a:schemeClr val="tx1"/>
            </a:solidFill>
            <a:round/>
            <a:headEnd/>
            <a:tailEnd/>
          </a:ln>
        </p:spPr>
        <p:txBody>
          <a:bodyPr wrap="none" anchor="ctr"/>
          <a:lstStyle/>
          <a:p>
            <a:endParaRPr lang="en-US"/>
          </a:p>
        </p:txBody>
      </p:sp>
      <p:sp>
        <p:nvSpPr>
          <p:cNvPr id="458756" name="Line 21"/>
          <p:cNvSpPr>
            <a:spLocks noChangeShapeType="1"/>
          </p:cNvSpPr>
          <p:nvPr/>
        </p:nvSpPr>
        <p:spPr bwMode="auto">
          <a:xfrm>
            <a:off x="5334000" y="4572000"/>
            <a:ext cx="2209800" cy="0"/>
          </a:xfrm>
          <a:prstGeom prst="line">
            <a:avLst/>
          </a:prstGeom>
          <a:noFill/>
          <a:ln w="9525">
            <a:solidFill>
              <a:schemeClr val="tx1"/>
            </a:solidFill>
            <a:round/>
            <a:headEnd/>
            <a:tailEnd/>
          </a:ln>
        </p:spPr>
        <p:txBody>
          <a:bodyPr wrap="none" anchor="ctr"/>
          <a:lstStyle/>
          <a:p>
            <a:endParaRPr lang="en-US"/>
          </a:p>
        </p:txBody>
      </p:sp>
      <p:sp>
        <p:nvSpPr>
          <p:cNvPr id="458757" name="Line 22"/>
          <p:cNvSpPr>
            <a:spLocks noChangeShapeType="1"/>
          </p:cNvSpPr>
          <p:nvPr/>
        </p:nvSpPr>
        <p:spPr bwMode="auto">
          <a:xfrm flipV="1">
            <a:off x="6477000" y="3810000"/>
            <a:ext cx="0" cy="762000"/>
          </a:xfrm>
          <a:prstGeom prst="line">
            <a:avLst/>
          </a:prstGeom>
          <a:noFill/>
          <a:ln w="57150">
            <a:solidFill>
              <a:srgbClr val="000099"/>
            </a:solidFill>
            <a:round/>
            <a:headEnd/>
            <a:tailEnd type="triangle" w="med" len="med"/>
          </a:ln>
        </p:spPr>
        <p:txBody>
          <a:bodyPr wrap="none" anchor="ctr"/>
          <a:lstStyle/>
          <a:p>
            <a:endParaRPr lang="en-US"/>
          </a:p>
        </p:txBody>
      </p:sp>
      <p:grpSp>
        <p:nvGrpSpPr>
          <p:cNvPr id="458758" name="Group 23"/>
          <p:cNvGrpSpPr>
            <a:grpSpLocks/>
          </p:cNvGrpSpPr>
          <p:nvPr/>
        </p:nvGrpSpPr>
        <p:grpSpPr bwMode="auto">
          <a:xfrm>
            <a:off x="5638800" y="3352800"/>
            <a:ext cx="1752600" cy="457200"/>
            <a:chOff x="3456" y="1968"/>
            <a:chExt cx="1296" cy="432"/>
          </a:xfrm>
        </p:grpSpPr>
        <p:sp>
          <p:nvSpPr>
            <p:cNvPr id="458760" name="Oval 24"/>
            <p:cNvSpPr>
              <a:spLocks noChangeArrowheads="1"/>
            </p:cNvSpPr>
            <p:nvPr/>
          </p:nvSpPr>
          <p:spPr bwMode="auto">
            <a:xfrm>
              <a:off x="3456" y="1968"/>
              <a:ext cx="1296" cy="432"/>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58761" name="Line 25"/>
            <p:cNvSpPr>
              <a:spLocks noChangeShapeType="1"/>
            </p:cNvSpPr>
            <p:nvPr/>
          </p:nvSpPr>
          <p:spPr bwMode="auto">
            <a:xfrm>
              <a:off x="3456" y="2160"/>
              <a:ext cx="1296" cy="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58762" name="Line 26"/>
            <p:cNvSpPr>
              <a:spLocks noChangeShapeType="1"/>
            </p:cNvSpPr>
            <p:nvPr/>
          </p:nvSpPr>
          <p:spPr bwMode="auto">
            <a:xfrm>
              <a:off x="4080" y="1968"/>
              <a:ext cx="0" cy="432"/>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58763" name="Line 27"/>
            <p:cNvSpPr>
              <a:spLocks noChangeShapeType="1"/>
            </p:cNvSpPr>
            <p:nvPr/>
          </p:nvSpPr>
          <p:spPr bwMode="auto">
            <a:xfrm flipV="1">
              <a:off x="3648" y="2016"/>
              <a:ext cx="768" cy="336"/>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58764" name="Line 28"/>
            <p:cNvSpPr>
              <a:spLocks noChangeShapeType="1"/>
            </p:cNvSpPr>
            <p:nvPr/>
          </p:nvSpPr>
          <p:spPr bwMode="auto">
            <a:xfrm>
              <a:off x="3744" y="2016"/>
              <a:ext cx="720" cy="336"/>
            </a:xfrm>
            <a:prstGeom prst="line">
              <a:avLst/>
            </a:prstGeom>
            <a:noFill/>
            <a:ln w="28575">
              <a:solidFill>
                <a:srgbClr val="000099"/>
              </a:solidFill>
              <a:round/>
              <a:headEnd type="triangle" w="med" len="med"/>
              <a:tailEnd type="triangle" w="med" len="med"/>
            </a:ln>
          </p:spPr>
          <p:txBody>
            <a:bodyPr wrap="none" anchor="ctr"/>
            <a:lstStyle/>
            <a:p>
              <a:endParaRPr lang="en-US"/>
            </a:p>
          </p:txBody>
        </p:sp>
      </p:grpSp>
      <p:sp>
        <p:nvSpPr>
          <p:cNvPr id="458759" name="Text Box 29"/>
          <p:cNvSpPr txBox="1">
            <a:spLocks noChangeArrowheads="1"/>
          </p:cNvSpPr>
          <p:nvPr/>
        </p:nvSpPr>
        <p:spPr bwMode="auto">
          <a:xfrm>
            <a:off x="2514600" y="1981200"/>
            <a:ext cx="486092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Larmor (Precession) Frequency </a:t>
            </a:r>
            <a:r>
              <a:rPr lang="en-US">
                <a:latin typeface="Symbol" pitchFamily="18" charset="2"/>
              </a:rPr>
              <a:t>w</a:t>
            </a:r>
            <a:r>
              <a:rPr lang="en-US">
                <a:latin typeface="Times New Roman" pitchFamily="18" charset="0"/>
              </a:rPr>
              <a:t>=</a:t>
            </a:r>
            <a:r>
              <a:rPr lang="en-US">
                <a:latin typeface="Symbol" pitchFamily="18" charset="2"/>
              </a:rPr>
              <a:t>g</a:t>
            </a:r>
            <a:r>
              <a:rPr lang="en-US" b="1">
                <a:latin typeface="Times New Roman" pitchFamily="18" charset="0"/>
              </a:rPr>
              <a:t>H</a:t>
            </a:r>
            <a:endParaRPr lang="en-US">
              <a:latin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1" name="Rectangle 2"/>
          <p:cNvSpPr>
            <a:spLocks noGrp="1" noChangeArrowheads="1"/>
          </p:cNvSpPr>
          <p:nvPr>
            <p:ph type="title"/>
          </p:nvPr>
        </p:nvSpPr>
        <p:spPr/>
        <p:txBody>
          <a:bodyPr/>
          <a:lstStyle/>
          <a:p>
            <a:pPr eaLnBrk="1" hangingPunct="1"/>
            <a:r>
              <a:rPr lang="en-US" smtClean="0"/>
              <a:t>Protons Under Thermal Equilibrium</a:t>
            </a:r>
          </a:p>
        </p:txBody>
      </p:sp>
      <p:sp>
        <p:nvSpPr>
          <p:cNvPr id="460802" name="Line 3"/>
          <p:cNvSpPr>
            <a:spLocks noChangeShapeType="1"/>
          </p:cNvSpPr>
          <p:nvPr/>
        </p:nvSpPr>
        <p:spPr bwMode="auto">
          <a:xfrm>
            <a:off x="6477000" y="2743200"/>
            <a:ext cx="0" cy="2895600"/>
          </a:xfrm>
          <a:prstGeom prst="line">
            <a:avLst/>
          </a:prstGeom>
          <a:noFill/>
          <a:ln w="9525">
            <a:solidFill>
              <a:schemeClr val="tx1"/>
            </a:solidFill>
            <a:round/>
            <a:headEnd/>
            <a:tailEnd/>
          </a:ln>
        </p:spPr>
        <p:txBody>
          <a:bodyPr wrap="none" anchor="ctr"/>
          <a:lstStyle/>
          <a:p>
            <a:endParaRPr lang="en-US"/>
          </a:p>
        </p:txBody>
      </p:sp>
      <p:sp>
        <p:nvSpPr>
          <p:cNvPr id="460803" name="Line 4"/>
          <p:cNvSpPr>
            <a:spLocks noChangeShapeType="1"/>
          </p:cNvSpPr>
          <p:nvPr/>
        </p:nvSpPr>
        <p:spPr bwMode="auto">
          <a:xfrm>
            <a:off x="5334000" y="4572000"/>
            <a:ext cx="2209800" cy="0"/>
          </a:xfrm>
          <a:prstGeom prst="line">
            <a:avLst/>
          </a:prstGeom>
          <a:noFill/>
          <a:ln w="9525">
            <a:solidFill>
              <a:schemeClr val="tx1"/>
            </a:solidFill>
            <a:round/>
            <a:headEnd/>
            <a:tailEnd/>
          </a:ln>
        </p:spPr>
        <p:txBody>
          <a:bodyPr wrap="none" anchor="ctr"/>
          <a:lstStyle/>
          <a:p>
            <a:endParaRPr lang="en-US"/>
          </a:p>
        </p:txBody>
      </p:sp>
      <p:sp>
        <p:nvSpPr>
          <p:cNvPr id="460804" name="Line 5"/>
          <p:cNvSpPr>
            <a:spLocks noChangeShapeType="1"/>
          </p:cNvSpPr>
          <p:nvPr/>
        </p:nvSpPr>
        <p:spPr bwMode="auto">
          <a:xfrm flipV="1">
            <a:off x="6477000" y="3810000"/>
            <a:ext cx="0" cy="762000"/>
          </a:xfrm>
          <a:prstGeom prst="line">
            <a:avLst/>
          </a:prstGeom>
          <a:noFill/>
          <a:ln w="57150">
            <a:solidFill>
              <a:srgbClr val="000099"/>
            </a:solidFill>
            <a:round/>
            <a:headEnd/>
            <a:tailEnd type="triangle" w="med" len="med"/>
          </a:ln>
        </p:spPr>
        <p:txBody>
          <a:bodyPr wrap="none" anchor="ctr"/>
          <a:lstStyle/>
          <a:p>
            <a:endParaRPr lang="en-US"/>
          </a:p>
        </p:txBody>
      </p:sp>
      <p:grpSp>
        <p:nvGrpSpPr>
          <p:cNvPr id="460805" name="Group 6"/>
          <p:cNvGrpSpPr>
            <a:grpSpLocks/>
          </p:cNvGrpSpPr>
          <p:nvPr/>
        </p:nvGrpSpPr>
        <p:grpSpPr bwMode="auto">
          <a:xfrm>
            <a:off x="5638800" y="3352800"/>
            <a:ext cx="1752600" cy="457200"/>
            <a:chOff x="3456" y="1968"/>
            <a:chExt cx="1296" cy="432"/>
          </a:xfrm>
        </p:grpSpPr>
        <p:sp>
          <p:nvSpPr>
            <p:cNvPr id="460844" name="Oval 7"/>
            <p:cNvSpPr>
              <a:spLocks noChangeArrowheads="1"/>
            </p:cNvSpPr>
            <p:nvPr/>
          </p:nvSpPr>
          <p:spPr bwMode="auto">
            <a:xfrm>
              <a:off x="3456" y="1968"/>
              <a:ext cx="1296" cy="432"/>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0845" name="Line 8"/>
            <p:cNvSpPr>
              <a:spLocks noChangeShapeType="1"/>
            </p:cNvSpPr>
            <p:nvPr/>
          </p:nvSpPr>
          <p:spPr bwMode="auto">
            <a:xfrm>
              <a:off x="3456" y="2160"/>
              <a:ext cx="1296" cy="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0846" name="Line 9"/>
            <p:cNvSpPr>
              <a:spLocks noChangeShapeType="1"/>
            </p:cNvSpPr>
            <p:nvPr/>
          </p:nvSpPr>
          <p:spPr bwMode="auto">
            <a:xfrm>
              <a:off x="4080" y="1968"/>
              <a:ext cx="0" cy="432"/>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0847" name="Line 10"/>
            <p:cNvSpPr>
              <a:spLocks noChangeShapeType="1"/>
            </p:cNvSpPr>
            <p:nvPr/>
          </p:nvSpPr>
          <p:spPr bwMode="auto">
            <a:xfrm flipV="1">
              <a:off x="3648" y="2016"/>
              <a:ext cx="768" cy="336"/>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0848" name="Line 11"/>
            <p:cNvSpPr>
              <a:spLocks noChangeShapeType="1"/>
            </p:cNvSpPr>
            <p:nvPr/>
          </p:nvSpPr>
          <p:spPr bwMode="auto">
            <a:xfrm>
              <a:off x="3744" y="2016"/>
              <a:ext cx="720" cy="336"/>
            </a:xfrm>
            <a:prstGeom prst="line">
              <a:avLst/>
            </a:prstGeom>
            <a:noFill/>
            <a:ln w="28575">
              <a:solidFill>
                <a:srgbClr val="000099"/>
              </a:solidFill>
              <a:round/>
              <a:headEnd type="triangle" w="med" len="med"/>
              <a:tailEnd type="triangle" w="med" len="med"/>
            </a:ln>
          </p:spPr>
          <p:txBody>
            <a:bodyPr wrap="none" anchor="ctr"/>
            <a:lstStyle/>
            <a:p>
              <a:endParaRPr lang="en-US"/>
            </a:p>
          </p:txBody>
        </p:sp>
      </p:grpSp>
      <p:sp>
        <p:nvSpPr>
          <p:cNvPr id="460806" name="Rectangle 12"/>
          <p:cNvSpPr>
            <a:spLocks noChangeArrowheads="1"/>
          </p:cNvSpPr>
          <p:nvPr/>
        </p:nvSpPr>
        <p:spPr bwMode="auto">
          <a:xfrm>
            <a:off x="762000" y="1981200"/>
            <a:ext cx="4191000" cy="685800"/>
          </a:xfrm>
          <a:prstGeom prst="rect">
            <a:avLst/>
          </a:prstGeom>
          <a:solidFill>
            <a:schemeClr val="hlink"/>
          </a:solidFill>
          <a:ln w="9525">
            <a:solidFill>
              <a:schemeClr val="accent2"/>
            </a:solidFill>
            <a:miter lim="800000"/>
            <a:headEnd/>
            <a:tailEnd/>
          </a:ln>
        </p:spPr>
        <p:txBody>
          <a:bodyPr wrap="none" anchor="ctr"/>
          <a:lstStyle/>
          <a:p>
            <a:pPr algn="ctr" eaLnBrk="0" hangingPunct="0"/>
            <a:r>
              <a:rPr lang="en-US" sz="3200" b="1">
                <a:solidFill>
                  <a:srgbClr val="66FFFF"/>
                </a:solidFill>
                <a:latin typeface="Times New Roman" pitchFamily="18" charset="0"/>
              </a:rPr>
              <a:t>S</a:t>
            </a:r>
          </a:p>
        </p:txBody>
      </p:sp>
      <p:sp>
        <p:nvSpPr>
          <p:cNvPr id="460807" name="Rectangle 13"/>
          <p:cNvSpPr>
            <a:spLocks noChangeArrowheads="1"/>
          </p:cNvSpPr>
          <p:nvPr/>
        </p:nvSpPr>
        <p:spPr bwMode="auto">
          <a:xfrm>
            <a:off x="762000" y="5410200"/>
            <a:ext cx="4191000" cy="685800"/>
          </a:xfrm>
          <a:prstGeom prst="rect">
            <a:avLst/>
          </a:prstGeom>
          <a:solidFill>
            <a:srgbClr val="990000"/>
          </a:solidFill>
          <a:ln w="9525">
            <a:solidFill>
              <a:schemeClr val="tx1"/>
            </a:solidFill>
            <a:miter lim="800000"/>
            <a:headEnd/>
            <a:tailEnd/>
          </a:ln>
        </p:spPr>
        <p:txBody>
          <a:bodyPr wrap="none" anchor="ctr"/>
          <a:lstStyle/>
          <a:p>
            <a:pPr algn="ctr" eaLnBrk="0" hangingPunct="0"/>
            <a:r>
              <a:rPr lang="en-US" sz="3200" b="1">
                <a:solidFill>
                  <a:srgbClr val="66FFFF"/>
                </a:solidFill>
                <a:latin typeface="Times New Roman" pitchFamily="18" charset="0"/>
              </a:rPr>
              <a:t>N</a:t>
            </a:r>
          </a:p>
        </p:txBody>
      </p:sp>
      <p:grpSp>
        <p:nvGrpSpPr>
          <p:cNvPr id="460808" name="Group 14"/>
          <p:cNvGrpSpPr>
            <a:grpSpLocks/>
          </p:cNvGrpSpPr>
          <p:nvPr/>
        </p:nvGrpSpPr>
        <p:grpSpPr bwMode="auto">
          <a:xfrm>
            <a:off x="838200" y="2971800"/>
            <a:ext cx="4191000" cy="2286000"/>
            <a:chOff x="528" y="1872"/>
            <a:chExt cx="2640" cy="1440"/>
          </a:xfrm>
        </p:grpSpPr>
        <p:sp>
          <p:nvSpPr>
            <p:cNvPr id="460810" name="Oval 15"/>
            <p:cNvSpPr>
              <a:spLocks noChangeArrowheads="1"/>
            </p:cNvSpPr>
            <p:nvPr/>
          </p:nvSpPr>
          <p:spPr bwMode="auto">
            <a:xfrm>
              <a:off x="651"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11" name="Oval 16"/>
            <p:cNvSpPr>
              <a:spLocks noChangeArrowheads="1"/>
            </p:cNvSpPr>
            <p:nvPr/>
          </p:nvSpPr>
          <p:spPr bwMode="auto">
            <a:xfrm>
              <a:off x="682"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12" name="Oval 17"/>
            <p:cNvSpPr>
              <a:spLocks noChangeArrowheads="1"/>
            </p:cNvSpPr>
            <p:nvPr/>
          </p:nvSpPr>
          <p:spPr bwMode="auto">
            <a:xfrm>
              <a:off x="528" y="1872"/>
              <a:ext cx="432" cy="184"/>
            </a:xfrm>
            <a:prstGeom prst="ellipse">
              <a:avLst/>
            </a:prstGeom>
            <a:noFill/>
            <a:ln w="9525">
              <a:solidFill>
                <a:srgbClr val="000099"/>
              </a:solidFill>
              <a:round/>
              <a:headEnd/>
              <a:tailEnd/>
            </a:ln>
          </p:spPr>
          <p:txBody>
            <a:bodyPr wrap="none" anchor="ctr"/>
            <a:lstStyle/>
            <a:p>
              <a:endParaRPr lang="en-US"/>
            </a:p>
          </p:txBody>
        </p:sp>
        <p:sp>
          <p:nvSpPr>
            <p:cNvPr id="50194" name="Line 18"/>
            <p:cNvSpPr>
              <a:spLocks noChangeShapeType="1"/>
            </p:cNvSpPr>
            <p:nvPr/>
          </p:nvSpPr>
          <p:spPr bwMode="auto">
            <a:xfrm flipH="1" flipV="1">
              <a:off x="768" y="2064"/>
              <a:ext cx="7" cy="359"/>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0814" name="Oval 19"/>
            <p:cNvSpPr>
              <a:spLocks noChangeArrowheads="1"/>
            </p:cNvSpPr>
            <p:nvPr/>
          </p:nvSpPr>
          <p:spPr bwMode="auto">
            <a:xfrm flipV="1">
              <a:off x="843"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15" name="Oval 20"/>
            <p:cNvSpPr>
              <a:spLocks noChangeArrowheads="1"/>
            </p:cNvSpPr>
            <p:nvPr/>
          </p:nvSpPr>
          <p:spPr bwMode="auto">
            <a:xfrm flipV="1">
              <a:off x="874"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16" name="Oval 21"/>
            <p:cNvSpPr>
              <a:spLocks noChangeArrowheads="1"/>
            </p:cNvSpPr>
            <p:nvPr/>
          </p:nvSpPr>
          <p:spPr bwMode="auto">
            <a:xfrm flipV="1">
              <a:off x="720" y="3128"/>
              <a:ext cx="432" cy="184"/>
            </a:xfrm>
            <a:prstGeom prst="ellipse">
              <a:avLst/>
            </a:prstGeom>
            <a:noFill/>
            <a:ln w="9525">
              <a:solidFill>
                <a:srgbClr val="000099"/>
              </a:solidFill>
              <a:round/>
              <a:headEnd/>
              <a:tailEnd/>
            </a:ln>
          </p:spPr>
          <p:txBody>
            <a:bodyPr wrap="none" anchor="ctr"/>
            <a:lstStyle/>
            <a:p>
              <a:endParaRPr lang="en-US"/>
            </a:p>
          </p:txBody>
        </p:sp>
        <p:sp>
          <p:nvSpPr>
            <p:cNvPr id="50198" name="Line 22"/>
            <p:cNvSpPr>
              <a:spLocks noChangeShapeType="1"/>
            </p:cNvSpPr>
            <p:nvPr/>
          </p:nvSpPr>
          <p:spPr bwMode="auto">
            <a:xfrm flipH="1">
              <a:off x="768" y="2761"/>
              <a:ext cx="199" cy="455"/>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0818" name="Oval 23"/>
            <p:cNvSpPr>
              <a:spLocks noChangeArrowheads="1"/>
            </p:cNvSpPr>
            <p:nvPr/>
          </p:nvSpPr>
          <p:spPr bwMode="auto">
            <a:xfrm>
              <a:off x="1179"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19" name="Oval 24"/>
            <p:cNvSpPr>
              <a:spLocks noChangeArrowheads="1"/>
            </p:cNvSpPr>
            <p:nvPr/>
          </p:nvSpPr>
          <p:spPr bwMode="auto">
            <a:xfrm>
              <a:off x="1210"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20" name="Oval 25"/>
            <p:cNvSpPr>
              <a:spLocks noChangeArrowheads="1"/>
            </p:cNvSpPr>
            <p:nvPr/>
          </p:nvSpPr>
          <p:spPr bwMode="auto">
            <a:xfrm>
              <a:off x="1056" y="1872"/>
              <a:ext cx="432" cy="184"/>
            </a:xfrm>
            <a:prstGeom prst="ellipse">
              <a:avLst/>
            </a:prstGeom>
            <a:noFill/>
            <a:ln w="9525">
              <a:solidFill>
                <a:srgbClr val="000099"/>
              </a:solidFill>
              <a:round/>
              <a:headEnd/>
              <a:tailEnd/>
            </a:ln>
          </p:spPr>
          <p:txBody>
            <a:bodyPr wrap="none" anchor="ctr"/>
            <a:lstStyle/>
            <a:p>
              <a:endParaRPr lang="en-US"/>
            </a:p>
          </p:txBody>
        </p:sp>
        <p:sp>
          <p:nvSpPr>
            <p:cNvPr id="50202" name="Line 26"/>
            <p:cNvSpPr>
              <a:spLocks noChangeShapeType="1"/>
            </p:cNvSpPr>
            <p:nvPr/>
          </p:nvSpPr>
          <p:spPr bwMode="auto">
            <a:xfrm flipH="1" flipV="1">
              <a:off x="1152" y="1920"/>
              <a:ext cx="151" cy="503"/>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0822" name="Oval 27"/>
            <p:cNvSpPr>
              <a:spLocks noChangeArrowheads="1"/>
            </p:cNvSpPr>
            <p:nvPr/>
          </p:nvSpPr>
          <p:spPr bwMode="auto">
            <a:xfrm>
              <a:off x="2283"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23" name="Oval 28"/>
            <p:cNvSpPr>
              <a:spLocks noChangeArrowheads="1"/>
            </p:cNvSpPr>
            <p:nvPr/>
          </p:nvSpPr>
          <p:spPr bwMode="auto">
            <a:xfrm>
              <a:off x="2314"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24" name="Oval 29"/>
            <p:cNvSpPr>
              <a:spLocks noChangeArrowheads="1"/>
            </p:cNvSpPr>
            <p:nvPr/>
          </p:nvSpPr>
          <p:spPr bwMode="auto">
            <a:xfrm>
              <a:off x="2160" y="1872"/>
              <a:ext cx="432" cy="184"/>
            </a:xfrm>
            <a:prstGeom prst="ellipse">
              <a:avLst/>
            </a:prstGeom>
            <a:noFill/>
            <a:ln w="9525">
              <a:solidFill>
                <a:srgbClr val="000099"/>
              </a:solidFill>
              <a:round/>
              <a:headEnd/>
              <a:tailEnd/>
            </a:ln>
          </p:spPr>
          <p:txBody>
            <a:bodyPr wrap="none" anchor="ctr"/>
            <a:lstStyle/>
            <a:p>
              <a:endParaRPr lang="en-US"/>
            </a:p>
          </p:txBody>
        </p:sp>
        <p:sp>
          <p:nvSpPr>
            <p:cNvPr id="50206" name="Line 30"/>
            <p:cNvSpPr>
              <a:spLocks noChangeShapeType="1"/>
            </p:cNvSpPr>
            <p:nvPr/>
          </p:nvSpPr>
          <p:spPr bwMode="auto">
            <a:xfrm flipV="1">
              <a:off x="2400" y="1920"/>
              <a:ext cx="96" cy="53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60826" name="Group 31"/>
            <p:cNvGrpSpPr>
              <a:grpSpLocks/>
            </p:cNvGrpSpPr>
            <p:nvPr/>
          </p:nvGrpSpPr>
          <p:grpSpPr bwMode="auto">
            <a:xfrm>
              <a:off x="2736" y="1872"/>
              <a:ext cx="432" cy="624"/>
              <a:chOff x="1344" y="1824"/>
              <a:chExt cx="672" cy="816"/>
            </a:xfrm>
          </p:grpSpPr>
          <p:sp>
            <p:nvSpPr>
              <p:cNvPr id="460840" name="Oval 32"/>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41" name="Oval 33"/>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42" name="Oval 34"/>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0211" name="Line 35"/>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60827" name="Oval 36"/>
            <p:cNvSpPr>
              <a:spLocks noChangeArrowheads="1"/>
            </p:cNvSpPr>
            <p:nvPr/>
          </p:nvSpPr>
          <p:spPr bwMode="auto">
            <a:xfrm flipV="1">
              <a:off x="1707"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28" name="Oval 37"/>
            <p:cNvSpPr>
              <a:spLocks noChangeArrowheads="1"/>
            </p:cNvSpPr>
            <p:nvPr/>
          </p:nvSpPr>
          <p:spPr bwMode="auto">
            <a:xfrm flipV="1">
              <a:off x="1738"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29" name="Oval 38"/>
            <p:cNvSpPr>
              <a:spLocks noChangeArrowheads="1"/>
            </p:cNvSpPr>
            <p:nvPr/>
          </p:nvSpPr>
          <p:spPr bwMode="auto">
            <a:xfrm flipV="1">
              <a:off x="1584" y="3128"/>
              <a:ext cx="432" cy="184"/>
            </a:xfrm>
            <a:prstGeom prst="ellipse">
              <a:avLst/>
            </a:prstGeom>
            <a:noFill/>
            <a:ln w="9525">
              <a:solidFill>
                <a:srgbClr val="000099"/>
              </a:solidFill>
              <a:round/>
              <a:headEnd/>
              <a:tailEnd/>
            </a:ln>
          </p:spPr>
          <p:txBody>
            <a:bodyPr wrap="none" anchor="ctr"/>
            <a:lstStyle/>
            <a:p>
              <a:endParaRPr lang="en-US"/>
            </a:p>
          </p:txBody>
        </p:sp>
        <p:sp>
          <p:nvSpPr>
            <p:cNvPr id="50215" name="Line 39"/>
            <p:cNvSpPr>
              <a:spLocks noChangeShapeType="1"/>
            </p:cNvSpPr>
            <p:nvPr/>
          </p:nvSpPr>
          <p:spPr bwMode="auto">
            <a:xfrm flipH="1">
              <a:off x="1776" y="2761"/>
              <a:ext cx="55"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60831" name="Group 40"/>
            <p:cNvGrpSpPr>
              <a:grpSpLocks/>
            </p:cNvGrpSpPr>
            <p:nvPr/>
          </p:nvGrpSpPr>
          <p:grpSpPr bwMode="auto">
            <a:xfrm flipV="1">
              <a:off x="2400" y="2688"/>
              <a:ext cx="432" cy="624"/>
              <a:chOff x="1344" y="1824"/>
              <a:chExt cx="672" cy="816"/>
            </a:xfrm>
          </p:grpSpPr>
          <p:sp>
            <p:nvSpPr>
              <p:cNvPr id="460836" name="Oval 41"/>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37" name="Oval 42"/>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38" name="Oval 43"/>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0220" name="Line 44"/>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60832" name="Oval 45"/>
            <p:cNvSpPr>
              <a:spLocks noChangeArrowheads="1"/>
            </p:cNvSpPr>
            <p:nvPr/>
          </p:nvSpPr>
          <p:spPr bwMode="auto">
            <a:xfrm>
              <a:off x="1755"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0833" name="Oval 46"/>
            <p:cNvSpPr>
              <a:spLocks noChangeArrowheads="1"/>
            </p:cNvSpPr>
            <p:nvPr/>
          </p:nvSpPr>
          <p:spPr bwMode="auto">
            <a:xfrm>
              <a:off x="1786"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0834" name="Oval 47"/>
            <p:cNvSpPr>
              <a:spLocks noChangeArrowheads="1"/>
            </p:cNvSpPr>
            <p:nvPr/>
          </p:nvSpPr>
          <p:spPr bwMode="auto">
            <a:xfrm>
              <a:off x="1632" y="1872"/>
              <a:ext cx="432" cy="184"/>
            </a:xfrm>
            <a:prstGeom prst="ellipse">
              <a:avLst/>
            </a:prstGeom>
            <a:noFill/>
            <a:ln w="9525">
              <a:solidFill>
                <a:srgbClr val="000099"/>
              </a:solidFill>
              <a:round/>
              <a:headEnd/>
              <a:tailEnd/>
            </a:ln>
          </p:spPr>
          <p:txBody>
            <a:bodyPr wrap="none" anchor="ctr"/>
            <a:lstStyle/>
            <a:p>
              <a:endParaRPr lang="en-US"/>
            </a:p>
          </p:txBody>
        </p:sp>
        <p:sp>
          <p:nvSpPr>
            <p:cNvPr id="50224" name="Line 48"/>
            <p:cNvSpPr>
              <a:spLocks noChangeShapeType="1"/>
            </p:cNvSpPr>
            <p:nvPr/>
          </p:nvSpPr>
          <p:spPr bwMode="auto">
            <a:xfrm flipH="1" flipV="1">
              <a:off x="1776" y="1872"/>
              <a:ext cx="103"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60809" name="Text Box 49"/>
          <p:cNvSpPr txBox="1">
            <a:spLocks noChangeArrowheads="1"/>
          </p:cNvSpPr>
          <p:nvPr/>
        </p:nvSpPr>
        <p:spPr bwMode="auto">
          <a:xfrm>
            <a:off x="517525" y="4841875"/>
            <a:ext cx="184150" cy="457200"/>
          </a:xfrm>
          <a:prstGeom prst="rect">
            <a:avLst/>
          </a:prstGeom>
          <a:noFill/>
          <a:ln w="9525">
            <a:noFill/>
            <a:miter lim="800000"/>
            <a:headEnd/>
            <a:tailEnd/>
          </a:ln>
        </p:spPr>
        <p:txBody>
          <a:bodyPr wrap="none">
            <a:spAutoFit/>
          </a:bodyPr>
          <a:lstStyle/>
          <a:p>
            <a:pPr eaLnBrk="0" hangingPunct="0"/>
            <a:endParaRPr lang="en-US">
              <a:latin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49" name="Rectangle 2"/>
          <p:cNvSpPr>
            <a:spLocks noGrp="1" noChangeArrowheads="1"/>
          </p:cNvSpPr>
          <p:nvPr>
            <p:ph type="title"/>
          </p:nvPr>
        </p:nvSpPr>
        <p:spPr/>
        <p:txBody>
          <a:bodyPr/>
          <a:lstStyle/>
          <a:p>
            <a:pPr eaLnBrk="1" hangingPunct="1"/>
            <a:r>
              <a:rPr lang="en-US" sz="3200" smtClean="0"/>
              <a:t>Protons With External RF Excitation: </a:t>
            </a:r>
            <a:br>
              <a:rPr lang="en-US" sz="3200" smtClean="0"/>
            </a:br>
            <a:r>
              <a:rPr lang="en-US" sz="3200" smtClean="0"/>
              <a:t>90 Degree Pulse</a:t>
            </a:r>
          </a:p>
        </p:txBody>
      </p:sp>
      <p:sp>
        <p:nvSpPr>
          <p:cNvPr id="462850" name="Line 3"/>
          <p:cNvSpPr>
            <a:spLocks noChangeShapeType="1"/>
          </p:cNvSpPr>
          <p:nvPr/>
        </p:nvSpPr>
        <p:spPr bwMode="auto">
          <a:xfrm>
            <a:off x="6477000" y="2743200"/>
            <a:ext cx="0" cy="2895600"/>
          </a:xfrm>
          <a:prstGeom prst="line">
            <a:avLst/>
          </a:prstGeom>
          <a:noFill/>
          <a:ln w="9525">
            <a:solidFill>
              <a:schemeClr val="tx1"/>
            </a:solidFill>
            <a:round/>
            <a:headEnd/>
            <a:tailEnd/>
          </a:ln>
        </p:spPr>
        <p:txBody>
          <a:bodyPr wrap="none" anchor="ctr"/>
          <a:lstStyle/>
          <a:p>
            <a:endParaRPr lang="en-US"/>
          </a:p>
        </p:txBody>
      </p:sp>
      <p:sp>
        <p:nvSpPr>
          <p:cNvPr id="462851" name="Line 4"/>
          <p:cNvSpPr>
            <a:spLocks noChangeShapeType="1"/>
          </p:cNvSpPr>
          <p:nvPr/>
        </p:nvSpPr>
        <p:spPr bwMode="auto">
          <a:xfrm>
            <a:off x="5334000" y="4572000"/>
            <a:ext cx="2209800" cy="0"/>
          </a:xfrm>
          <a:prstGeom prst="line">
            <a:avLst/>
          </a:prstGeom>
          <a:noFill/>
          <a:ln w="9525">
            <a:solidFill>
              <a:schemeClr val="tx1"/>
            </a:solidFill>
            <a:round/>
            <a:headEnd/>
            <a:tailEnd/>
          </a:ln>
        </p:spPr>
        <p:txBody>
          <a:bodyPr wrap="none" anchor="ctr"/>
          <a:lstStyle/>
          <a:p>
            <a:endParaRPr lang="en-US"/>
          </a:p>
        </p:txBody>
      </p:sp>
      <p:sp>
        <p:nvSpPr>
          <p:cNvPr id="51205" name="Oval 5"/>
          <p:cNvSpPr>
            <a:spLocks noChangeArrowheads="1"/>
          </p:cNvSpPr>
          <p:nvPr/>
        </p:nvSpPr>
        <p:spPr bwMode="auto">
          <a:xfrm>
            <a:off x="5638800" y="4343400"/>
            <a:ext cx="1752600" cy="4572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51206" name="Line 6"/>
          <p:cNvSpPr>
            <a:spLocks noChangeShapeType="1"/>
          </p:cNvSpPr>
          <p:nvPr/>
        </p:nvSpPr>
        <p:spPr bwMode="auto">
          <a:xfrm>
            <a:off x="6477000" y="4572000"/>
            <a:ext cx="914400" cy="0"/>
          </a:xfrm>
          <a:prstGeom prst="line">
            <a:avLst/>
          </a:prstGeom>
          <a:noFill/>
          <a:ln w="76200">
            <a:solidFill>
              <a:srgbClr val="000099"/>
            </a:solidFill>
            <a:round/>
            <a:headEnd/>
            <a:tailEnd type="triangle" w="med" len="med"/>
          </a:ln>
        </p:spPr>
        <p:txBody>
          <a:bodyPr wrap="none" anchor="ctr"/>
          <a:lstStyle/>
          <a:p>
            <a:endParaRPr lang="en-US"/>
          </a:p>
        </p:txBody>
      </p:sp>
      <p:sp>
        <p:nvSpPr>
          <p:cNvPr id="51207" name="Oval 7"/>
          <p:cNvSpPr>
            <a:spLocks noChangeArrowheads="1"/>
          </p:cNvSpPr>
          <p:nvPr/>
        </p:nvSpPr>
        <p:spPr bwMode="auto">
          <a:xfrm>
            <a:off x="304800" y="2819400"/>
            <a:ext cx="304800" cy="2362200"/>
          </a:xfrm>
          <a:prstGeom prst="ellipse">
            <a:avLst/>
          </a:prstGeom>
          <a:solidFill>
            <a:schemeClr val="bg1"/>
          </a:solidFill>
          <a:ln w="38100">
            <a:solidFill>
              <a:srgbClr val="FF0066"/>
            </a:solidFill>
            <a:round/>
            <a:headEnd/>
            <a:tailEnd/>
          </a:ln>
        </p:spPr>
        <p:txBody>
          <a:bodyPr wrap="none" anchor="ctr"/>
          <a:lstStyle/>
          <a:p>
            <a:pPr algn="ctr" eaLnBrk="0" hangingPunct="0"/>
            <a:r>
              <a:rPr lang="en-US">
                <a:latin typeface="Symbol" pitchFamily="18" charset="2"/>
              </a:rPr>
              <a:t>w</a:t>
            </a:r>
          </a:p>
        </p:txBody>
      </p:sp>
      <p:sp>
        <p:nvSpPr>
          <p:cNvPr id="51208" name="Line 8"/>
          <p:cNvSpPr>
            <a:spLocks noChangeShapeType="1"/>
          </p:cNvSpPr>
          <p:nvPr/>
        </p:nvSpPr>
        <p:spPr bwMode="auto">
          <a:xfrm>
            <a:off x="457200" y="5181600"/>
            <a:ext cx="0" cy="914400"/>
          </a:xfrm>
          <a:prstGeom prst="line">
            <a:avLst/>
          </a:prstGeom>
          <a:noFill/>
          <a:ln w="76200">
            <a:solidFill>
              <a:schemeClr val="tx1"/>
            </a:solidFill>
            <a:round/>
            <a:headEnd/>
            <a:tailEnd/>
          </a:ln>
        </p:spPr>
        <p:txBody>
          <a:bodyPr wrap="none" anchor="ctr"/>
          <a:lstStyle/>
          <a:p>
            <a:endParaRPr lang="en-US"/>
          </a:p>
        </p:txBody>
      </p:sp>
      <p:sp>
        <p:nvSpPr>
          <p:cNvPr id="51209" name="Freeform 9"/>
          <p:cNvSpPr>
            <a:spLocks/>
          </p:cNvSpPr>
          <p:nvPr/>
        </p:nvSpPr>
        <p:spPr bwMode="auto">
          <a:xfrm>
            <a:off x="381000" y="4191000"/>
            <a:ext cx="762000" cy="406400"/>
          </a:xfrm>
          <a:custGeom>
            <a:avLst/>
            <a:gdLst>
              <a:gd name="T0" fmla="*/ 0 w 1104"/>
              <a:gd name="T1" fmla="*/ 2147483647 h 256"/>
              <a:gd name="T2" fmla="*/ 2147483647 w 1104"/>
              <a:gd name="T3" fmla="*/ 2147483647 h 256"/>
              <a:gd name="T4" fmla="*/ 2147483647 w 1104"/>
              <a:gd name="T5" fmla="*/ 2147483647 h 256"/>
              <a:gd name="T6" fmla="*/ 2147483647 w 1104"/>
              <a:gd name="T7" fmla="*/ 2147483647 h 256"/>
              <a:gd name="T8" fmla="*/ 2147483647 w 1104"/>
              <a:gd name="T9" fmla="*/ 2147483647 h 256"/>
              <a:gd name="T10" fmla="*/ 2147483647 w 1104"/>
              <a:gd name="T11" fmla="*/ 2147483647 h 256"/>
              <a:gd name="T12" fmla="*/ 2147483647 w 1104"/>
              <a:gd name="T13" fmla="*/ 2147483647 h 256"/>
              <a:gd name="T14" fmla="*/ 2147483647 w 1104"/>
              <a:gd name="T15" fmla="*/ 2147483647 h 256"/>
              <a:gd name="T16" fmla="*/ 2147483647 w 1104"/>
              <a:gd name="T17" fmla="*/ 2147483647 h 256"/>
              <a:gd name="T18" fmla="*/ 2147483647 w 1104"/>
              <a:gd name="T19" fmla="*/ 2147483647 h 256"/>
              <a:gd name="T20" fmla="*/ 2147483647 w 1104"/>
              <a:gd name="T21" fmla="*/ 2147483647 h 256"/>
              <a:gd name="T22" fmla="*/ 2147483647 w 1104"/>
              <a:gd name="T23" fmla="*/ 2147483647 h 256"/>
              <a:gd name="T24" fmla="*/ 2147483647 w 1104"/>
              <a:gd name="T25" fmla="*/ 2147483647 h 2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04"/>
              <a:gd name="T40" fmla="*/ 0 h 256"/>
              <a:gd name="T41" fmla="*/ 1104 w 1104"/>
              <a:gd name="T42" fmla="*/ 256 h 2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04" h="256">
                <a:moveTo>
                  <a:pt x="0" y="256"/>
                </a:moveTo>
                <a:cubicBezTo>
                  <a:pt x="32" y="136"/>
                  <a:pt x="64" y="16"/>
                  <a:pt x="96" y="16"/>
                </a:cubicBezTo>
                <a:cubicBezTo>
                  <a:pt x="128" y="16"/>
                  <a:pt x="160" y="256"/>
                  <a:pt x="192" y="256"/>
                </a:cubicBezTo>
                <a:cubicBezTo>
                  <a:pt x="224" y="256"/>
                  <a:pt x="256" y="16"/>
                  <a:pt x="288" y="16"/>
                </a:cubicBezTo>
                <a:cubicBezTo>
                  <a:pt x="320" y="16"/>
                  <a:pt x="352" y="256"/>
                  <a:pt x="384" y="256"/>
                </a:cubicBezTo>
                <a:cubicBezTo>
                  <a:pt x="416" y="256"/>
                  <a:pt x="448" y="16"/>
                  <a:pt x="480" y="16"/>
                </a:cubicBezTo>
                <a:cubicBezTo>
                  <a:pt x="512" y="16"/>
                  <a:pt x="544" y="256"/>
                  <a:pt x="576" y="256"/>
                </a:cubicBezTo>
                <a:cubicBezTo>
                  <a:pt x="608" y="256"/>
                  <a:pt x="640" y="16"/>
                  <a:pt x="672" y="16"/>
                </a:cubicBezTo>
                <a:cubicBezTo>
                  <a:pt x="704" y="16"/>
                  <a:pt x="736" y="256"/>
                  <a:pt x="768" y="256"/>
                </a:cubicBezTo>
                <a:cubicBezTo>
                  <a:pt x="800" y="256"/>
                  <a:pt x="832" y="16"/>
                  <a:pt x="864" y="16"/>
                </a:cubicBezTo>
                <a:cubicBezTo>
                  <a:pt x="896" y="16"/>
                  <a:pt x="928" y="256"/>
                  <a:pt x="960" y="256"/>
                </a:cubicBezTo>
                <a:cubicBezTo>
                  <a:pt x="992" y="256"/>
                  <a:pt x="1032" y="32"/>
                  <a:pt x="1056" y="16"/>
                </a:cubicBezTo>
                <a:cubicBezTo>
                  <a:pt x="1080" y="0"/>
                  <a:pt x="1092" y="80"/>
                  <a:pt x="1104" y="160"/>
                </a:cubicBezTo>
              </a:path>
            </a:pathLst>
          </a:custGeom>
          <a:noFill/>
          <a:ln w="9525">
            <a:solidFill>
              <a:schemeClr val="tx1"/>
            </a:solidFill>
            <a:round/>
            <a:headEnd/>
            <a:tailEnd/>
          </a:ln>
        </p:spPr>
        <p:txBody>
          <a:bodyPr wrap="none" anchor="ctr"/>
          <a:lstStyle/>
          <a:p>
            <a:endParaRPr lang="en-US"/>
          </a:p>
        </p:txBody>
      </p:sp>
      <p:sp>
        <p:nvSpPr>
          <p:cNvPr id="462857" name="Rectangle 10"/>
          <p:cNvSpPr>
            <a:spLocks noChangeArrowheads="1"/>
          </p:cNvSpPr>
          <p:nvPr/>
        </p:nvSpPr>
        <p:spPr bwMode="auto">
          <a:xfrm>
            <a:off x="762000" y="1981200"/>
            <a:ext cx="4191000" cy="685800"/>
          </a:xfrm>
          <a:prstGeom prst="rect">
            <a:avLst/>
          </a:prstGeom>
          <a:solidFill>
            <a:schemeClr val="hlink"/>
          </a:solidFill>
          <a:ln w="9525">
            <a:solidFill>
              <a:schemeClr val="accent2"/>
            </a:solidFill>
            <a:miter lim="800000"/>
            <a:headEnd/>
            <a:tailEnd/>
          </a:ln>
        </p:spPr>
        <p:txBody>
          <a:bodyPr wrap="none" anchor="ctr"/>
          <a:lstStyle/>
          <a:p>
            <a:pPr algn="ctr" eaLnBrk="0" hangingPunct="0"/>
            <a:r>
              <a:rPr lang="en-US" sz="3200" b="1">
                <a:solidFill>
                  <a:srgbClr val="66FFFF"/>
                </a:solidFill>
                <a:latin typeface="Times New Roman" pitchFamily="18" charset="0"/>
              </a:rPr>
              <a:t>S</a:t>
            </a:r>
          </a:p>
        </p:txBody>
      </p:sp>
      <p:sp>
        <p:nvSpPr>
          <p:cNvPr id="462858" name="Rectangle 11"/>
          <p:cNvSpPr>
            <a:spLocks noChangeArrowheads="1"/>
          </p:cNvSpPr>
          <p:nvPr/>
        </p:nvSpPr>
        <p:spPr bwMode="auto">
          <a:xfrm>
            <a:off x="762000" y="5410200"/>
            <a:ext cx="4191000" cy="685800"/>
          </a:xfrm>
          <a:prstGeom prst="rect">
            <a:avLst/>
          </a:prstGeom>
          <a:solidFill>
            <a:srgbClr val="990000"/>
          </a:solidFill>
          <a:ln w="9525">
            <a:solidFill>
              <a:schemeClr val="tx1"/>
            </a:solidFill>
            <a:miter lim="800000"/>
            <a:headEnd/>
            <a:tailEnd/>
          </a:ln>
        </p:spPr>
        <p:txBody>
          <a:bodyPr wrap="none" anchor="ctr"/>
          <a:lstStyle/>
          <a:p>
            <a:pPr algn="ctr" eaLnBrk="0" hangingPunct="0"/>
            <a:r>
              <a:rPr lang="en-US" sz="3200" b="1">
                <a:solidFill>
                  <a:srgbClr val="66FFFF"/>
                </a:solidFill>
                <a:latin typeface="Times New Roman" pitchFamily="18" charset="0"/>
              </a:rPr>
              <a:t>N</a:t>
            </a:r>
          </a:p>
        </p:txBody>
      </p:sp>
      <p:grpSp>
        <p:nvGrpSpPr>
          <p:cNvPr id="2" name="Group 12"/>
          <p:cNvGrpSpPr>
            <a:grpSpLocks/>
          </p:cNvGrpSpPr>
          <p:nvPr/>
        </p:nvGrpSpPr>
        <p:grpSpPr bwMode="auto">
          <a:xfrm>
            <a:off x="838200" y="2971800"/>
            <a:ext cx="4191000" cy="2286000"/>
            <a:chOff x="528" y="1872"/>
            <a:chExt cx="2640" cy="1440"/>
          </a:xfrm>
        </p:grpSpPr>
        <p:grpSp>
          <p:nvGrpSpPr>
            <p:cNvPr id="462902" name="Group 13"/>
            <p:cNvGrpSpPr>
              <a:grpSpLocks/>
            </p:cNvGrpSpPr>
            <p:nvPr/>
          </p:nvGrpSpPr>
          <p:grpSpPr bwMode="auto">
            <a:xfrm>
              <a:off x="528" y="1872"/>
              <a:ext cx="432" cy="624"/>
              <a:chOff x="1344" y="1824"/>
              <a:chExt cx="672" cy="816"/>
            </a:xfrm>
          </p:grpSpPr>
          <p:sp>
            <p:nvSpPr>
              <p:cNvPr id="462938" name="Oval 1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39" name="Oval 1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40" name="Oval 1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17" name="Line 1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2903" name="Group 18"/>
            <p:cNvGrpSpPr>
              <a:grpSpLocks/>
            </p:cNvGrpSpPr>
            <p:nvPr/>
          </p:nvGrpSpPr>
          <p:grpSpPr bwMode="auto">
            <a:xfrm flipV="1">
              <a:off x="720" y="2688"/>
              <a:ext cx="432" cy="624"/>
              <a:chOff x="1344" y="1824"/>
              <a:chExt cx="672" cy="816"/>
            </a:xfrm>
          </p:grpSpPr>
          <p:sp>
            <p:nvSpPr>
              <p:cNvPr id="462934" name="Oval 1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35" name="Oval 2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36" name="Oval 2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22" name="Line 2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2904" name="Group 23"/>
            <p:cNvGrpSpPr>
              <a:grpSpLocks/>
            </p:cNvGrpSpPr>
            <p:nvPr/>
          </p:nvGrpSpPr>
          <p:grpSpPr bwMode="auto">
            <a:xfrm>
              <a:off x="1056" y="1872"/>
              <a:ext cx="432" cy="624"/>
              <a:chOff x="1344" y="1824"/>
              <a:chExt cx="672" cy="816"/>
            </a:xfrm>
          </p:grpSpPr>
          <p:sp>
            <p:nvSpPr>
              <p:cNvPr id="462930" name="Oval 2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31" name="Oval 2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32" name="Oval 2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27" name="Line 2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2905" name="Group 28"/>
            <p:cNvGrpSpPr>
              <a:grpSpLocks/>
            </p:cNvGrpSpPr>
            <p:nvPr/>
          </p:nvGrpSpPr>
          <p:grpSpPr bwMode="auto">
            <a:xfrm flipV="1">
              <a:off x="2160" y="1872"/>
              <a:ext cx="432" cy="624"/>
              <a:chOff x="1344" y="1824"/>
              <a:chExt cx="672" cy="816"/>
            </a:xfrm>
          </p:grpSpPr>
          <p:sp>
            <p:nvSpPr>
              <p:cNvPr id="462926" name="Oval 2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27" name="Oval 3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28" name="Oval 3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32" name="Line 3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2906" name="Group 33"/>
            <p:cNvGrpSpPr>
              <a:grpSpLocks/>
            </p:cNvGrpSpPr>
            <p:nvPr/>
          </p:nvGrpSpPr>
          <p:grpSpPr bwMode="auto">
            <a:xfrm>
              <a:off x="2736" y="1872"/>
              <a:ext cx="432" cy="624"/>
              <a:chOff x="1344" y="1824"/>
              <a:chExt cx="672" cy="816"/>
            </a:xfrm>
          </p:grpSpPr>
          <p:sp>
            <p:nvSpPr>
              <p:cNvPr id="462922" name="Oval 3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23" name="Oval 3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24" name="Oval 3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37" name="Line 3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2907" name="Group 38"/>
            <p:cNvGrpSpPr>
              <a:grpSpLocks/>
            </p:cNvGrpSpPr>
            <p:nvPr/>
          </p:nvGrpSpPr>
          <p:grpSpPr bwMode="auto">
            <a:xfrm flipV="1">
              <a:off x="1584" y="2688"/>
              <a:ext cx="432" cy="624"/>
              <a:chOff x="1344" y="1824"/>
              <a:chExt cx="672" cy="816"/>
            </a:xfrm>
          </p:grpSpPr>
          <p:sp>
            <p:nvSpPr>
              <p:cNvPr id="462918" name="Oval 3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19" name="Oval 4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20" name="Oval 4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42" name="Line 4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2908" name="Group 43"/>
            <p:cNvGrpSpPr>
              <a:grpSpLocks/>
            </p:cNvGrpSpPr>
            <p:nvPr/>
          </p:nvGrpSpPr>
          <p:grpSpPr bwMode="auto">
            <a:xfrm flipV="1">
              <a:off x="2400" y="2688"/>
              <a:ext cx="432" cy="624"/>
              <a:chOff x="1344" y="1824"/>
              <a:chExt cx="672" cy="816"/>
            </a:xfrm>
          </p:grpSpPr>
          <p:sp>
            <p:nvSpPr>
              <p:cNvPr id="462914" name="Oval 4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15" name="Oval 4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16" name="Oval 4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47" name="Line 4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2909" name="Group 48"/>
            <p:cNvGrpSpPr>
              <a:grpSpLocks/>
            </p:cNvGrpSpPr>
            <p:nvPr/>
          </p:nvGrpSpPr>
          <p:grpSpPr bwMode="auto">
            <a:xfrm>
              <a:off x="1632" y="1872"/>
              <a:ext cx="432" cy="624"/>
              <a:chOff x="1344" y="1824"/>
              <a:chExt cx="672" cy="816"/>
            </a:xfrm>
          </p:grpSpPr>
          <p:sp>
            <p:nvSpPr>
              <p:cNvPr id="462910" name="Oval 4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911" name="Oval 5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12" name="Oval 5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52" name="Line 5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grpSp>
        <p:nvGrpSpPr>
          <p:cNvPr id="11" name="Group 53"/>
          <p:cNvGrpSpPr>
            <a:grpSpLocks/>
          </p:cNvGrpSpPr>
          <p:nvPr/>
        </p:nvGrpSpPr>
        <p:grpSpPr bwMode="auto">
          <a:xfrm>
            <a:off x="838200" y="2971800"/>
            <a:ext cx="4191000" cy="2286000"/>
            <a:chOff x="528" y="1872"/>
            <a:chExt cx="2640" cy="1440"/>
          </a:xfrm>
        </p:grpSpPr>
        <p:sp>
          <p:nvSpPr>
            <p:cNvPr id="462868" name="Oval 54"/>
            <p:cNvSpPr>
              <a:spLocks noChangeArrowheads="1"/>
            </p:cNvSpPr>
            <p:nvPr/>
          </p:nvSpPr>
          <p:spPr bwMode="auto">
            <a:xfrm>
              <a:off x="651"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69" name="Oval 55"/>
            <p:cNvSpPr>
              <a:spLocks noChangeArrowheads="1"/>
            </p:cNvSpPr>
            <p:nvPr/>
          </p:nvSpPr>
          <p:spPr bwMode="auto">
            <a:xfrm>
              <a:off x="682"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870" name="Oval 56"/>
            <p:cNvSpPr>
              <a:spLocks noChangeArrowheads="1"/>
            </p:cNvSpPr>
            <p:nvPr/>
          </p:nvSpPr>
          <p:spPr bwMode="auto">
            <a:xfrm>
              <a:off x="528" y="1872"/>
              <a:ext cx="432" cy="184"/>
            </a:xfrm>
            <a:prstGeom prst="ellipse">
              <a:avLst/>
            </a:prstGeom>
            <a:noFill/>
            <a:ln w="9525">
              <a:solidFill>
                <a:srgbClr val="000099"/>
              </a:solidFill>
              <a:round/>
              <a:headEnd/>
              <a:tailEnd/>
            </a:ln>
          </p:spPr>
          <p:txBody>
            <a:bodyPr wrap="none" anchor="ctr"/>
            <a:lstStyle/>
            <a:p>
              <a:endParaRPr lang="en-US"/>
            </a:p>
          </p:txBody>
        </p:sp>
        <p:sp>
          <p:nvSpPr>
            <p:cNvPr id="51257" name="Line 57"/>
            <p:cNvSpPr>
              <a:spLocks noChangeShapeType="1"/>
            </p:cNvSpPr>
            <p:nvPr/>
          </p:nvSpPr>
          <p:spPr bwMode="auto">
            <a:xfrm flipH="1" flipV="1">
              <a:off x="768" y="2064"/>
              <a:ext cx="7" cy="359"/>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2872" name="Oval 58"/>
            <p:cNvSpPr>
              <a:spLocks noChangeArrowheads="1"/>
            </p:cNvSpPr>
            <p:nvPr/>
          </p:nvSpPr>
          <p:spPr bwMode="auto">
            <a:xfrm flipV="1">
              <a:off x="843"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73" name="Oval 59"/>
            <p:cNvSpPr>
              <a:spLocks noChangeArrowheads="1"/>
            </p:cNvSpPr>
            <p:nvPr/>
          </p:nvSpPr>
          <p:spPr bwMode="auto">
            <a:xfrm flipV="1">
              <a:off x="874"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874" name="Oval 60"/>
            <p:cNvSpPr>
              <a:spLocks noChangeArrowheads="1"/>
            </p:cNvSpPr>
            <p:nvPr/>
          </p:nvSpPr>
          <p:spPr bwMode="auto">
            <a:xfrm flipV="1">
              <a:off x="720" y="3128"/>
              <a:ext cx="432" cy="184"/>
            </a:xfrm>
            <a:prstGeom prst="ellipse">
              <a:avLst/>
            </a:prstGeom>
            <a:noFill/>
            <a:ln w="9525">
              <a:solidFill>
                <a:srgbClr val="000099"/>
              </a:solidFill>
              <a:round/>
              <a:headEnd/>
              <a:tailEnd/>
            </a:ln>
          </p:spPr>
          <p:txBody>
            <a:bodyPr wrap="none" anchor="ctr"/>
            <a:lstStyle/>
            <a:p>
              <a:endParaRPr lang="en-US"/>
            </a:p>
          </p:txBody>
        </p:sp>
        <p:sp>
          <p:nvSpPr>
            <p:cNvPr id="51261" name="Line 61"/>
            <p:cNvSpPr>
              <a:spLocks noChangeShapeType="1"/>
            </p:cNvSpPr>
            <p:nvPr/>
          </p:nvSpPr>
          <p:spPr bwMode="auto">
            <a:xfrm flipH="1">
              <a:off x="768" y="2761"/>
              <a:ext cx="199" cy="455"/>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2876" name="Oval 62"/>
            <p:cNvSpPr>
              <a:spLocks noChangeArrowheads="1"/>
            </p:cNvSpPr>
            <p:nvPr/>
          </p:nvSpPr>
          <p:spPr bwMode="auto">
            <a:xfrm>
              <a:off x="1179"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77" name="Oval 63"/>
            <p:cNvSpPr>
              <a:spLocks noChangeArrowheads="1"/>
            </p:cNvSpPr>
            <p:nvPr/>
          </p:nvSpPr>
          <p:spPr bwMode="auto">
            <a:xfrm>
              <a:off x="1210"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878" name="Oval 64"/>
            <p:cNvSpPr>
              <a:spLocks noChangeArrowheads="1"/>
            </p:cNvSpPr>
            <p:nvPr/>
          </p:nvSpPr>
          <p:spPr bwMode="auto">
            <a:xfrm>
              <a:off x="1056" y="1872"/>
              <a:ext cx="432" cy="184"/>
            </a:xfrm>
            <a:prstGeom prst="ellipse">
              <a:avLst/>
            </a:prstGeom>
            <a:noFill/>
            <a:ln w="9525">
              <a:solidFill>
                <a:srgbClr val="000099"/>
              </a:solidFill>
              <a:round/>
              <a:headEnd/>
              <a:tailEnd/>
            </a:ln>
          </p:spPr>
          <p:txBody>
            <a:bodyPr wrap="none" anchor="ctr"/>
            <a:lstStyle/>
            <a:p>
              <a:endParaRPr lang="en-US"/>
            </a:p>
          </p:txBody>
        </p:sp>
        <p:sp>
          <p:nvSpPr>
            <p:cNvPr id="51265" name="Line 65"/>
            <p:cNvSpPr>
              <a:spLocks noChangeShapeType="1"/>
            </p:cNvSpPr>
            <p:nvPr/>
          </p:nvSpPr>
          <p:spPr bwMode="auto">
            <a:xfrm flipH="1" flipV="1">
              <a:off x="1152" y="1920"/>
              <a:ext cx="151" cy="503"/>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2880" name="Oval 66"/>
            <p:cNvSpPr>
              <a:spLocks noChangeArrowheads="1"/>
            </p:cNvSpPr>
            <p:nvPr/>
          </p:nvSpPr>
          <p:spPr bwMode="auto">
            <a:xfrm>
              <a:off x="2283"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81" name="Oval 67"/>
            <p:cNvSpPr>
              <a:spLocks noChangeArrowheads="1"/>
            </p:cNvSpPr>
            <p:nvPr/>
          </p:nvSpPr>
          <p:spPr bwMode="auto">
            <a:xfrm>
              <a:off x="2314"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882" name="Oval 68"/>
            <p:cNvSpPr>
              <a:spLocks noChangeArrowheads="1"/>
            </p:cNvSpPr>
            <p:nvPr/>
          </p:nvSpPr>
          <p:spPr bwMode="auto">
            <a:xfrm>
              <a:off x="2160" y="1872"/>
              <a:ext cx="432" cy="184"/>
            </a:xfrm>
            <a:prstGeom prst="ellipse">
              <a:avLst/>
            </a:prstGeom>
            <a:noFill/>
            <a:ln w="9525">
              <a:solidFill>
                <a:srgbClr val="000099"/>
              </a:solidFill>
              <a:round/>
              <a:headEnd/>
              <a:tailEnd/>
            </a:ln>
          </p:spPr>
          <p:txBody>
            <a:bodyPr wrap="none" anchor="ctr"/>
            <a:lstStyle/>
            <a:p>
              <a:endParaRPr lang="en-US"/>
            </a:p>
          </p:txBody>
        </p:sp>
        <p:sp>
          <p:nvSpPr>
            <p:cNvPr id="51269" name="Line 69"/>
            <p:cNvSpPr>
              <a:spLocks noChangeShapeType="1"/>
            </p:cNvSpPr>
            <p:nvPr/>
          </p:nvSpPr>
          <p:spPr bwMode="auto">
            <a:xfrm flipV="1">
              <a:off x="2400" y="1920"/>
              <a:ext cx="96" cy="53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62884" name="Group 70"/>
            <p:cNvGrpSpPr>
              <a:grpSpLocks/>
            </p:cNvGrpSpPr>
            <p:nvPr/>
          </p:nvGrpSpPr>
          <p:grpSpPr bwMode="auto">
            <a:xfrm>
              <a:off x="2736" y="1872"/>
              <a:ext cx="432" cy="624"/>
              <a:chOff x="1344" y="1824"/>
              <a:chExt cx="672" cy="816"/>
            </a:xfrm>
          </p:grpSpPr>
          <p:sp>
            <p:nvSpPr>
              <p:cNvPr id="462898" name="Oval 71"/>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99" name="Oval 72"/>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900" name="Oval 73"/>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74" name="Line 74"/>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62885" name="Oval 75"/>
            <p:cNvSpPr>
              <a:spLocks noChangeArrowheads="1"/>
            </p:cNvSpPr>
            <p:nvPr/>
          </p:nvSpPr>
          <p:spPr bwMode="auto">
            <a:xfrm flipV="1">
              <a:off x="1707"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86" name="Oval 76"/>
            <p:cNvSpPr>
              <a:spLocks noChangeArrowheads="1"/>
            </p:cNvSpPr>
            <p:nvPr/>
          </p:nvSpPr>
          <p:spPr bwMode="auto">
            <a:xfrm flipV="1">
              <a:off x="1738"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887" name="Oval 77"/>
            <p:cNvSpPr>
              <a:spLocks noChangeArrowheads="1"/>
            </p:cNvSpPr>
            <p:nvPr/>
          </p:nvSpPr>
          <p:spPr bwMode="auto">
            <a:xfrm flipV="1">
              <a:off x="1584" y="3128"/>
              <a:ext cx="432" cy="184"/>
            </a:xfrm>
            <a:prstGeom prst="ellipse">
              <a:avLst/>
            </a:prstGeom>
            <a:noFill/>
            <a:ln w="9525">
              <a:solidFill>
                <a:srgbClr val="000099"/>
              </a:solidFill>
              <a:round/>
              <a:headEnd/>
              <a:tailEnd/>
            </a:ln>
          </p:spPr>
          <p:txBody>
            <a:bodyPr wrap="none" anchor="ctr"/>
            <a:lstStyle/>
            <a:p>
              <a:endParaRPr lang="en-US"/>
            </a:p>
          </p:txBody>
        </p:sp>
        <p:sp>
          <p:nvSpPr>
            <p:cNvPr id="51278" name="Line 78"/>
            <p:cNvSpPr>
              <a:spLocks noChangeShapeType="1"/>
            </p:cNvSpPr>
            <p:nvPr/>
          </p:nvSpPr>
          <p:spPr bwMode="auto">
            <a:xfrm flipH="1">
              <a:off x="1776" y="2761"/>
              <a:ext cx="55"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62889" name="Group 79"/>
            <p:cNvGrpSpPr>
              <a:grpSpLocks/>
            </p:cNvGrpSpPr>
            <p:nvPr/>
          </p:nvGrpSpPr>
          <p:grpSpPr bwMode="auto">
            <a:xfrm flipV="1">
              <a:off x="2400" y="2688"/>
              <a:ext cx="432" cy="624"/>
              <a:chOff x="1344" y="1824"/>
              <a:chExt cx="672" cy="816"/>
            </a:xfrm>
          </p:grpSpPr>
          <p:sp>
            <p:nvSpPr>
              <p:cNvPr id="462894" name="Oval 80"/>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95" name="Oval 81"/>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896" name="Oval 82"/>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1283" name="Line 83"/>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62890" name="Oval 84"/>
            <p:cNvSpPr>
              <a:spLocks noChangeArrowheads="1"/>
            </p:cNvSpPr>
            <p:nvPr/>
          </p:nvSpPr>
          <p:spPr bwMode="auto">
            <a:xfrm>
              <a:off x="1755"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2891" name="Oval 85"/>
            <p:cNvSpPr>
              <a:spLocks noChangeArrowheads="1"/>
            </p:cNvSpPr>
            <p:nvPr/>
          </p:nvSpPr>
          <p:spPr bwMode="auto">
            <a:xfrm>
              <a:off x="1786"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2892" name="Oval 86"/>
            <p:cNvSpPr>
              <a:spLocks noChangeArrowheads="1"/>
            </p:cNvSpPr>
            <p:nvPr/>
          </p:nvSpPr>
          <p:spPr bwMode="auto">
            <a:xfrm>
              <a:off x="1632" y="1872"/>
              <a:ext cx="432" cy="184"/>
            </a:xfrm>
            <a:prstGeom prst="ellipse">
              <a:avLst/>
            </a:prstGeom>
            <a:noFill/>
            <a:ln w="9525">
              <a:solidFill>
                <a:srgbClr val="000099"/>
              </a:solidFill>
              <a:round/>
              <a:headEnd/>
              <a:tailEnd/>
            </a:ln>
          </p:spPr>
          <p:txBody>
            <a:bodyPr wrap="none" anchor="ctr"/>
            <a:lstStyle/>
            <a:p>
              <a:endParaRPr lang="en-US"/>
            </a:p>
          </p:txBody>
        </p:sp>
        <p:sp>
          <p:nvSpPr>
            <p:cNvPr id="51287" name="Line 87"/>
            <p:cNvSpPr>
              <a:spLocks noChangeShapeType="1"/>
            </p:cNvSpPr>
            <p:nvPr/>
          </p:nvSpPr>
          <p:spPr bwMode="auto">
            <a:xfrm flipH="1" flipV="1">
              <a:off x="1776" y="1872"/>
              <a:ext cx="103"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14" name="Group 88"/>
          <p:cNvGrpSpPr>
            <a:grpSpLocks/>
          </p:cNvGrpSpPr>
          <p:nvPr/>
        </p:nvGrpSpPr>
        <p:grpSpPr bwMode="auto">
          <a:xfrm>
            <a:off x="5638800" y="3352800"/>
            <a:ext cx="1752600" cy="457200"/>
            <a:chOff x="3456" y="1968"/>
            <a:chExt cx="1296" cy="432"/>
          </a:xfrm>
        </p:grpSpPr>
        <p:sp>
          <p:nvSpPr>
            <p:cNvPr id="462863" name="Oval 89"/>
            <p:cNvSpPr>
              <a:spLocks noChangeArrowheads="1"/>
            </p:cNvSpPr>
            <p:nvPr/>
          </p:nvSpPr>
          <p:spPr bwMode="auto">
            <a:xfrm>
              <a:off x="3456" y="1968"/>
              <a:ext cx="1296" cy="432"/>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2864" name="Line 90"/>
            <p:cNvSpPr>
              <a:spLocks noChangeShapeType="1"/>
            </p:cNvSpPr>
            <p:nvPr/>
          </p:nvSpPr>
          <p:spPr bwMode="auto">
            <a:xfrm>
              <a:off x="3456" y="2160"/>
              <a:ext cx="1296" cy="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2865" name="Line 91"/>
            <p:cNvSpPr>
              <a:spLocks noChangeShapeType="1"/>
            </p:cNvSpPr>
            <p:nvPr/>
          </p:nvSpPr>
          <p:spPr bwMode="auto">
            <a:xfrm>
              <a:off x="4080" y="1968"/>
              <a:ext cx="0" cy="432"/>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2866" name="Line 92"/>
            <p:cNvSpPr>
              <a:spLocks noChangeShapeType="1"/>
            </p:cNvSpPr>
            <p:nvPr/>
          </p:nvSpPr>
          <p:spPr bwMode="auto">
            <a:xfrm flipV="1">
              <a:off x="3648" y="2016"/>
              <a:ext cx="768" cy="336"/>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2867" name="Line 93"/>
            <p:cNvSpPr>
              <a:spLocks noChangeShapeType="1"/>
            </p:cNvSpPr>
            <p:nvPr/>
          </p:nvSpPr>
          <p:spPr bwMode="auto">
            <a:xfrm>
              <a:off x="3744" y="2016"/>
              <a:ext cx="720" cy="336"/>
            </a:xfrm>
            <a:prstGeom prst="line">
              <a:avLst/>
            </a:prstGeom>
            <a:noFill/>
            <a:ln w="28575">
              <a:solidFill>
                <a:srgbClr val="000099"/>
              </a:solidFill>
              <a:round/>
              <a:headEnd type="triangle" w="med" len="med"/>
              <a:tailEnd type="triangle" w="med" len="med"/>
            </a:ln>
          </p:spPr>
          <p:txBody>
            <a:bodyPr wrap="none" anchor="ctr"/>
            <a:lstStyle/>
            <a:p>
              <a:endParaRPr lang="en-US"/>
            </a:p>
          </p:txBody>
        </p:sp>
      </p:grpSp>
      <p:sp>
        <p:nvSpPr>
          <p:cNvPr id="51294" name="Line 94"/>
          <p:cNvSpPr>
            <a:spLocks noChangeShapeType="1"/>
          </p:cNvSpPr>
          <p:nvPr/>
        </p:nvSpPr>
        <p:spPr bwMode="auto">
          <a:xfrm flipV="1">
            <a:off x="6477000" y="3505200"/>
            <a:ext cx="0" cy="1066800"/>
          </a:xfrm>
          <a:prstGeom prst="line">
            <a:avLst/>
          </a:prstGeom>
          <a:noFill/>
          <a:ln w="57150">
            <a:solidFill>
              <a:srgbClr val="000099"/>
            </a:solidFill>
            <a:round/>
            <a:headEnd/>
            <a:tailEnd type="triangle" w="med" len="me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2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120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1209"/>
                                        </p:tgtEl>
                                        <p:attrNameLst>
                                          <p:attrName>style.visibility</p:attrName>
                                        </p:attrNameLst>
                                      </p:cBhvr>
                                      <p:to>
                                        <p:strVal val="visible"/>
                                      </p:to>
                                    </p:set>
                                    <p:anim calcmode="lin" valueType="num">
                                      <p:cBhvr additive="base">
                                        <p:cTn id="15" dur="500" fill="hold"/>
                                        <p:tgtEl>
                                          <p:spTgt spid="51209"/>
                                        </p:tgtEl>
                                        <p:attrNameLst>
                                          <p:attrName>ppt_x</p:attrName>
                                        </p:attrNameLst>
                                      </p:cBhvr>
                                      <p:tavLst>
                                        <p:tav tm="0">
                                          <p:val>
                                            <p:strVal val="0-#ppt_w/2"/>
                                          </p:val>
                                        </p:tav>
                                        <p:tav tm="100000">
                                          <p:val>
                                            <p:strVal val="#ppt_x"/>
                                          </p:val>
                                        </p:tav>
                                      </p:tavLst>
                                    </p:anim>
                                    <p:anim calcmode="lin" valueType="num">
                                      <p:cBhvr additive="base">
                                        <p:cTn id="16" dur="500" fill="hold"/>
                                        <p:tgtEl>
                                          <p:spTgt spid="5120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14"/>
                                        </p:tgtEl>
                                        <p:attrNameLst>
                                          <p:attrName>style.visibility</p:attrName>
                                        </p:attrNameLst>
                                      </p:cBhvr>
                                      <p:to>
                                        <p:strVal val="visible"/>
                                      </p:to>
                                    </p:set>
                                  </p:childTnLst>
                                  <p:subTnLst>
                                    <p:animClr clrSpc="rgb" dir="cw">
                                      <p:cBhvr override="childStyle">
                                        <p:cTn dur="1" fill="hold" display="0" masterRel="nextClick" afterEffect="1"/>
                                        <p:tgtEl>
                                          <p:spTgt spid="14"/>
                                        </p:tgtEl>
                                        <p:attrNameLst>
                                          <p:attrName>ppt_c</p:attrName>
                                        </p:attrNameLst>
                                      </p:cBhvr>
                                      <p:to>
                                        <a:srgbClr val="CCFFFF"/>
                                      </p:to>
                                    </p:animClr>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1294"/>
                                        </p:tgtEl>
                                        <p:attrNameLst>
                                          <p:attrName>style.visibility</p:attrName>
                                        </p:attrNameLst>
                                      </p:cBhvr>
                                      <p:to>
                                        <p:strVal val="visible"/>
                                      </p:to>
                                    </p:set>
                                    <p:animEffect transition="in" filter="wipe(left)">
                                      <p:cBhvr>
                                        <p:cTn id="37" dur="500"/>
                                        <p:tgtEl>
                                          <p:spTgt spid="51294"/>
                                        </p:tgtEl>
                                      </p:cBhvr>
                                    </p:animEffect>
                                  </p:childTnLst>
                                  <p:subTnLst>
                                    <p:animClr clrSpc="rgb" dir="cw">
                                      <p:cBhvr override="childStyle">
                                        <p:cTn dur="1" fill="hold" display="0" masterRel="nextClick" afterEffect="1"/>
                                        <p:tgtEl>
                                          <p:spTgt spid="51294"/>
                                        </p:tgtEl>
                                        <p:attrNameLst>
                                          <p:attrName>ppt_c</p:attrName>
                                        </p:attrNameLst>
                                      </p:cBhvr>
                                      <p:to>
                                        <a:srgbClr val="CCFFFF"/>
                                      </p:to>
                                    </p:animClr>
                                  </p:sub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5120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51205"/>
                                        </p:tgtEl>
                                        <p:attrNameLst>
                                          <p:attrName>style.visibility</p:attrName>
                                        </p:attrNameLst>
                                      </p:cBhvr>
                                      <p:to>
                                        <p:strVal val="visible"/>
                                      </p:to>
                                    </p:set>
                                    <p:anim calcmode="lin" valueType="num">
                                      <p:cBhvr additive="base">
                                        <p:cTn id="46" dur="500" fill="hold"/>
                                        <p:tgtEl>
                                          <p:spTgt spid="51205"/>
                                        </p:tgtEl>
                                        <p:attrNameLst>
                                          <p:attrName>ppt_x</p:attrName>
                                        </p:attrNameLst>
                                      </p:cBhvr>
                                      <p:tavLst>
                                        <p:tav tm="0">
                                          <p:val>
                                            <p:strVal val="0-#ppt_w/2"/>
                                          </p:val>
                                        </p:tav>
                                        <p:tav tm="100000">
                                          <p:val>
                                            <p:strVal val="#ppt_x"/>
                                          </p:val>
                                        </p:tav>
                                      </p:tavLst>
                                    </p:anim>
                                    <p:anim calcmode="lin" valueType="num">
                                      <p:cBhvr additive="base">
                                        <p:cTn id="47" dur="500" fill="hold"/>
                                        <p:tgtEl>
                                          <p:spTgt spid="512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animBg="1"/>
      <p:bldP spid="51206" grpId="0" animBg="1"/>
      <p:bldP spid="51207" grpId="0" animBg="1" autoUpdateAnimBg="0"/>
      <p:bldP spid="51208" grpId="0" animBg="1"/>
      <p:bldP spid="51209" grpId="0" animBg="1"/>
      <p:bldP spid="5129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7" name="Rectangle 2"/>
          <p:cNvSpPr>
            <a:spLocks noGrp="1" noChangeArrowheads="1"/>
          </p:cNvSpPr>
          <p:nvPr>
            <p:ph type="title"/>
          </p:nvPr>
        </p:nvSpPr>
        <p:spPr/>
        <p:txBody>
          <a:bodyPr/>
          <a:lstStyle/>
          <a:p>
            <a:pPr eaLnBrk="1" hangingPunct="1"/>
            <a:r>
              <a:rPr lang="en-US" sz="3200" smtClean="0"/>
              <a:t>Protons With External RF Excitation: </a:t>
            </a:r>
            <a:br>
              <a:rPr lang="en-US" sz="3200" smtClean="0"/>
            </a:br>
            <a:r>
              <a:rPr lang="en-US" sz="3200" smtClean="0"/>
              <a:t>180 Degree Pulse</a:t>
            </a:r>
          </a:p>
        </p:txBody>
      </p:sp>
      <p:sp>
        <p:nvSpPr>
          <p:cNvPr id="464898" name="Rectangle 3"/>
          <p:cNvSpPr>
            <a:spLocks noChangeArrowheads="1"/>
          </p:cNvSpPr>
          <p:nvPr/>
        </p:nvSpPr>
        <p:spPr bwMode="auto">
          <a:xfrm>
            <a:off x="762000" y="1981200"/>
            <a:ext cx="4191000" cy="685800"/>
          </a:xfrm>
          <a:prstGeom prst="rect">
            <a:avLst/>
          </a:prstGeom>
          <a:solidFill>
            <a:schemeClr val="hlink"/>
          </a:solidFill>
          <a:ln w="9525">
            <a:solidFill>
              <a:schemeClr val="accent2"/>
            </a:solidFill>
            <a:miter lim="800000"/>
            <a:headEnd/>
            <a:tailEnd/>
          </a:ln>
        </p:spPr>
        <p:txBody>
          <a:bodyPr wrap="none" anchor="ctr"/>
          <a:lstStyle/>
          <a:p>
            <a:pPr algn="ctr" eaLnBrk="0" hangingPunct="0"/>
            <a:r>
              <a:rPr lang="en-US" sz="3200" b="1">
                <a:solidFill>
                  <a:srgbClr val="66FFFF"/>
                </a:solidFill>
                <a:latin typeface="Times New Roman" pitchFamily="18" charset="0"/>
              </a:rPr>
              <a:t>S</a:t>
            </a:r>
          </a:p>
        </p:txBody>
      </p:sp>
      <p:sp>
        <p:nvSpPr>
          <p:cNvPr id="464899" name="Rectangle 4"/>
          <p:cNvSpPr>
            <a:spLocks noChangeArrowheads="1"/>
          </p:cNvSpPr>
          <p:nvPr/>
        </p:nvSpPr>
        <p:spPr bwMode="auto">
          <a:xfrm>
            <a:off x="762000" y="5410200"/>
            <a:ext cx="4191000" cy="685800"/>
          </a:xfrm>
          <a:prstGeom prst="rect">
            <a:avLst/>
          </a:prstGeom>
          <a:solidFill>
            <a:srgbClr val="990000"/>
          </a:solidFill>
          <a:ln w="9525">
            <a:solidFill>
              <a:schemeClr val="tx1"/>
            </a:solidFill>
            <a:miter lim="800000"/>
            <a:headEnd/>
            <a:tailEnd/>
          </a:ln>
        </p:spPr>
        <p:txBody>
          <a:bodyPr wrap="none" anchor="ctr"/>
          <a:lstStyle/>
          <a:p>
            <a:pPr algn="ctr" eaLnBrk="0" hangingPunct="0"/>
            <a:r>
              <a:rPr lang="en-US" sz="3200" b="1">
                <a:solidFill>
                  <a:srgbClr val="66FFFF"/>
                </a:solidFill>
                <a:latin typeface="Times New Roman" pitchFamily="18" charset="0"/>
              </a:rPr>
              <a:t>N</a:t>
            </a:r>
          </a:p>
        </p:txBody>
      </p:sp>
      <p:sp>
        <p:nvSpPr>
          <p:cNvPr id="52229" name="Oval 5"/>
          <p:cNvSpPr>
            <a:spLocks noChangeArrowheads="1"/>
          </p:cNvSpPr>
          <p:nvPr/>
        </p:nvSpPr>
        <p:spPr bwMode="auto">
          <a:xfrm>
            <a:off x="304800" y="2819400"/>
            <a:ext cx="304800" cy="2362200"/>
          </a:xfrm>
          <a:prstGeom prst="ellipse">
            <a:avLst/>
          </a:prstGeom>
          <a:solidFill>
            <a:schemeClr val="bg1"/>
          </a:solidFill>
          <a:ln w="38100">
            <a:solidFill>
              <a:srgbClr val="FF0066"/>
            </a:solidFill>
            <a:round/>
            <a:headEnd/>
            <a:tailEnd/>
          </a:ln>
        </p:spPr>
        <p:txBody>
          <a:bodyPr wrap="none" anchor="ctr"/>
          <a:lstStyle/>
          <a:p>
            <a:pPr algn="ctr" eaLnBrk="0" hangingPunct="0"/>
            <a:r>
              <a:rPr lang="en-US">
                <a:latin typeface="Symbol" pitchFamily="18" charset="2"/>
              </a:rPr>
              <a:t>w</a:t>
            </a:r>
          </a:p>
        </p:txBody>
      </p:sp>
      <p:sp>
        <p:nvSpPr>
          <p:cNvPr id="52230" name="Line 6"/>
          <p:cNvSpPr>
            <a:spLocks noChangeShapeType="1"/>
          </p:cNvSpPr>
          <p:nvPr/>
        </p:nvSpPr>
        <p:spPr bwMode="auto">
          <a:xfrm>
            <a:off x="457200" y="5181600"/>
            <a:ext cx="0" cy="914400"/>
          </a:xfrm>
          <a:prstGeom prst="line">
            <a:avLst/>
          </a:prstGeom>
          <a:noFill/>
          <a:ln w="76200">
            <a:solidFill>
              <a:schemeClr val="tx1"/>
            </a:solidFill>
            <a:round/>
            <a:headEnd/>
            <a:tailEnd/>
          </a:ln>
        </p:spPr>
        <p:txBody>
          <a:bodyPr wrap="none" anchor="ctr"/>
          <a:lstStyle/>
          <a:p>
            <a:endParaRPr lang="en-US"/>
          </a:p>
        </p:txBody>
      </p:sp>
      <p:sp>
        <p:nvSpPr>
          <p:cNvPr id="52231" name="Freeform 7"/>
          <p:cNvSpPr>
            <a:spLocks/>
          </p:cNvSpPr>
          <p:nvPr/>
        </p:nvSpPr>
        <p:spPr bwMode="auto">
          <a:xfrm>
            <a:off x="381000" y="4191000"/>
            <a:ext cx="762000" cy="406400"/>
          </a:xfrm>
          <a:custGeom>
            <a:avLst/>
            <a:gdLst>
              <a:gd name="T0" fmla="*/ 0 w 1104"/>
              <a:gd name="T1" fmla="*/ 2147483647 h 256"/>
              <a:gd name="T2" fmla="*/ 2147483647 w 1104"/>
              <a:gd name="T3" fmla="*/ 2147483647 h 256"/>
              <a:gd name="T4" fmla="*/ 2147483647 w 1104"/>
              <a:gd name="T5" fmla="*/ 2147483647 h 256"/>
              <a:gd name="T6" fmla="*/ 2147483647 w 1104"/>
              <a:gd name="T7" fmla="*/ 2147483647 h 256"/>
              <a:gd name="T8" fmla="*/ 2147483647 w 1104"/>
              <a:gd name="T9" fmla="*/ 2147483647 h 256"/>
              <a:gd name="T10" fmla="*/ 2147483647 w 1104"/>
              <a:gd name="T11" fmla="*/ 2147483647 h 256"/>
              <a:gd name="T12" fmla="*/ 2147483647 w 1104"/>
              <a:gd name="T13" fmla="*/ 2147483647 h 256"/>
              <a:gd name="T14" fmla="*/ 2147483647 w 1104"/>
              <a:gd name="T15" fmla="*/ 2147483647 h 256"/>
              <a:gd name="T16" fmla="*/ 2147483647 w 1104"/>
              <a:gd name="T17" fmla="*/ 2147483647 h 256"/>
              <a:gd name="T18" fmla="*/ 2147483647 w 1104"/>
              <a:gd name="T19" fmla="*/ 2147483647 h 256"/>
              <a:gd name="T20" fmla="*/ 2147483647 w 1104"/>
              <a:gd name="T21" fmla="*/ 2147483647 h 256"/>
              <a:gd name="T22" fmla="*/ 2147483647 w 1104"/>
              <a:gd name="T23" fmla="*/ 2147483647 h 256"/>
              <a:gd name="T24" fmla="*/ 2147483647 w 1104"/>
              <a:gd name="T25" fmla="*/ 2147483647 h 2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04"/>
              <a:gd name="T40" fmla="*/ 0 h 256"/>
              <a:gd name="T41" fmla="*/ 1104 w 1104"/>
              <a:gd name="T42" fmla="*/ 256 h 2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04" h="256">
                <a:moveTo>
                  <a:pt x="0" y="256"/>
                </a:moveTo>
                <a:cubicBezTo>
                  <a:pt x="32" y="136"/>
                  <a:pt x="64" y="16"/>
                  <a:pt x="96" y="16"/>
                </a:cubicBezTo>
                <a:cubicBezTo>
                  <a:pt x="128" y="16"/>
                  <a:pt x="160" y="256"/>
                  <a:pt x="192" y="256"/>
                </a:cubicBezTo>
                <a:cubicBezTo>
                  <a:pt x="224" y="256"/>
                  <a:pt x="256" y="16"/>
                  <a:pt x="288" y="16"/>
                </a:cubicBezTo>
                <a:cubicBezTo>
                  <a:pt x="320" y="16"/>
                  <a:pt x="352" y="256"/>
                  <a:pt x="384" y="256"/>
                </a:cubicBezTo>
                <a:cubicBezTo>
                  <a:pt x="416" y="256"/>
                  <a:pt x="448" y="16"/>
                  <a:pt x="480" y="16"/>
                </a:cubicBezTo>
                <a:cubicBezTo>
                  <a:pt x="512" y="16"/>
                  <a:pt x="544" y="256"/>
                  <a:pt x="576" y="256"/>
                </a:cubicBezTo>
                <a:cubicBezTo>
                  <a:pt x="608" y="256"/>
                  <a:pt x="640" y="16"/>
                  <a:pt x="672" y="16"/>
                </a:cubicBezTo>
                <a:cubicBezTo>
                  <a:pt x="704" y="16"/>
                  <a:pt x="736" y="256"/>
                  <a:pt x="768" y="256"/>
                </a:cubicBezTo>
                <a:cubicBezTo>
                  <a:pt x="800" y="256"/>
                  <a:pt x="832" y="16"/>
                  <a:pt x="864" y="16"/>
                </a:cubicBezTo>
                <a:cubicBezTo>
                  <a:pt x="896" y="16"/>
                  <a:pt x="928" y="256"/>
                  <a:pt x="960" y="256"/>
                </a:cubicBezTo>
                <a:cubicBezTo>
                  <a:pt x="992" y="256"/>
                  <a:pt x="1032" y="32"/>
                  <a:pt x="1056" y="16"/>
                </a:cubicBezTo>
                <a:cubicBezTo>
                  <a:pt x="1080" y="0"/>
                  <a:pt x="1092" y="80"/>
                  <a:pt x="1104" y="160"/>
                </a:cubicBezTo>
              </a:path>
            </a:pathLst>
          </a:custGeom>
          <a:noFill/>
          <a:ln w="9525">
            <a:solidFill>
              <a:schemeClr val="tx1"/>
            </a:solidFill>
            <a:round/>
            <a:headEnd/>
            <a:tailEnd/>
          </a:ln>
        </p:spPr>
        <p:txBody>
          <a:bodyPr wrap="none" anchor="ctr"/>
          <a:lstStyle/>
          <a:p>
            <a:endParaRPr lang="en-US"/>
          </a:p>
        </p:txBody>
      </p:sp>
      <p:sp>
        <p:nvSpPr>
          <p:cNvPr id="464903" name="Line 8"/>
          <p:cNvSpPr>
            <a:spLocks noChangeShapeType="1"/>
          </p:cNvSpPr>
          <p:nvPr/>
        </p:nvSpPr>
        <p:spPr bwMode="auto">
          <a:xfrm>
            <a:off x="6477000" y="2743200"/>
            <a:ext cx="0" cy="3276600"/>
          </a:xfrm>
          <a:prstGeom prst="line">
            <a:avLst/>
          </a:prstGeom>
          <a:noFill/>
          <a:ln w="9525">
            <a:solidFill>
              <a:schemeClr val="tx1"/>
            </a:solidFill>
            <a:round/>
            <a:headEnd/>
            <a:tailEnd/>
          </a:ln>
        </p:spPr>
        <p:txBody>
          <a:bodyPr wrap="none" anchor="ctr"/>
          <a:lstStyle/>
          <a:p>
            <a:endParaRPr lang="en-US"/>
          </a:p>
        </p:txBody>
      </p:sp>
      <p:sp>
        <p:nvSpPr>
          <p:cNvPr id="464904" name="Line 9"/>
          <p:cNvSpPr>
            <a:spLocks noChangeShapeType="1"/>
          </p:cNvSpPr>
          <p:nvPr/>
        </p:nvSpPr>
        <p:spPr bwMode="auto">
          <a:xfrm>
            <a:off x="5334000" y="4572000"/>
            <a:ext cx="2209800" cy="0"/>
          </a:xfrm>
          <a:prstGeom prst="line">
            <a:avLst/>
          </a:prstGeom>
          <a:noFill/>
          <a:ln w="9525">
            <a:solidFill>
              <a:schemeClr val="tx1"/>
            </a:solidFill>
            <a:round/>
            <a:headEnd/>
            <a:tailEnd/>
          </a:ln>
        </p:spPr>
        <p:txBody>
          <a:bodyPr wrap="none" anchor="ctr"/>
          <a:lstStyle/>
          <a:p>
            <a:endParaRPr lang="en-US"/>
          </a:p>
        </p:txBody>
      </p:sp>
      <p:sp>
        <p:nvSpPr>
          <p:cNvPr id="52234" name="Oval 10"/>
          <p:cNvSpPr>
            <a:spLocks noChangeArrowheads="1"/>
          </p:cNvSpPr>
          <p:nvPr/>
        </p:nvSpPr>
        <p:spPr bwMode="auto">
          <a:xfrm>
            <a:off x="5638800" y="5334000"/>
            <a:ext cx="1752600" cy="4572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52235" name="Line 11"/>
          <p:cNvSpPr>
            <a:spLocks noChangeShapeType="1"/>
          </p:cNvSpPr>
          <p:nvPr/>
        </p:nvSpPr>
        <p:spPr bwMode="auto">
          <a:xfrm>
            <a:off x="6477000" y="5562600"/>
            <a:ext cx="914400" cy="0"/>
          </a:xfrm>
          <a:prstGeom prst="line">
            <a:avLst/>
          </a:prstGeom>
          <a:noFill/>
          <a:ln w="57150">
            <a:solidFill>
              <a:schemeClr val="tx1"/>
            </a:solidFill>
            <a:round/>
            <a:headEnd/>
            <a:tailEnd type="triangle" w="med" len="med"/>
          </a:ln>
        </p:spPr>
        <p:txBody>
          <a:bodyPr wrap="none" anchor="ctr"/>
          <a:lstStyle/>
          <a:p>
            <a:endParaRPr lang="en-US"/>
          </a:p>
        </p:txBody>
      </p:sp>
      <p:grpSp>
        <p:nvGrpSpPr>
          <p:cNvPr id="2" name="Group 12"/>
          <p:cNvGrpSpPr>
            <a:grpSpLocks/>
          </p:cNvGrpSpPr>
          <p:nvPr/>
        </p:nvGrpSpPr>
        <p:grpSpPr bwMode="auto">
          <a:xfrm>
            <a:off x="838200" y="2971800"/>
            <a:ext cx="4191000" cy="2286000"/>
            <a:chOff x="528" y="1872"/>
            <a:chExt cx="2640" cy="1440"/>
          </a:xfrm>
        </p:grpSpPr>
        <p:grpSp>
          <p:nvGrpSpPr>
            <p:cNvPr id="464951" name="Group 13"/>
            <p:cNvGrpSpPr>
              <a:grpSpLocks/>
            </p:cNvGrpSpPr>
            <p:nvPr/>
          </p:nvGrpSpPr>
          <p:grpSpPr bwMode="auto">
            <a:xfrm>
              <a:off x="528" y="1872"/>
              <a:ext cx="432" cy="624"/>
              <a:chOff x="1344" y="1824"/>
              <a:chExt cx="672" cy="816"/>
            </a:xfrm>
          </p:grpSpPr>
          <p:sp>
            <p:nvSpPr>
              <p:cNvPr id="464987" name="Oval 1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88" name="Oval 1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89" name="Oval 1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41" name="Line 1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4952" name="Group 18"/>
            <p:cNvGrpSpPr>
              <a:grpSpLocks/>
            </p:cNvGrpSpPr>
            <p:nvPr/>
          </p:nvGrpSpPr>
          <p:grpSpPr bwMode="auto">
            <a:xfrm flipV="1">
              <a:off x="720" y="2688"/>
              <a:ext cx="432" cy="624"/>
              <a:chOff x="1344" y="1824"/>
              <a:chExt cx="672" cy="816"/>
            </a:xfrm>
          </p:grpSpPr>
          <p:sp>
            <p:nvSpPr>
              <p:cNvPr id="464983" name="Oval 1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84" name="Oval 2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85" name="Oval 2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46" name="Line 2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4953" name="Group 23"/>
            <p:cNvGrpSpPr>
              <a:grpSpLocks/>
            </p:cNvGrpSpPr>
            <p:nvPr/>
          </p:nvGrpSpPr>
          <p:grpSpPr bwMode="auto">
            <a:xfrm>
              <a:off x="1056" y="1872"/>
              <a:ext cx="432" cy="624"/>
              <a:chOff x="1344" y="1824"/>
              <a:chExt cx="672" cy="816"/>
            </a:xfrm>
          </p:grpSpPr>
          <p:sp>
            <p:nvSpPr>
              <p:cNvPr id="464979" name="Oval 2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80" name="Oval 2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81" name="Oval 2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51" name="Line 2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4954" name="Group 28"/>
            <p:cNvGrpSpPr>
              <a:grpSpLocks/>
            </p:cNvGrpSpPr>
            <p:nvPr/>
          </p:nvGrpSpPr>
          <p:grpSpPr bwMode="auto">
            <a:xfrm flipV="1">
              <a:off x="2160" y="1872"/>
              <a:ext cx="432" cy="624"/>
              <a:chOff x="1344" y="1824"/>
              <a:chExt cx="672" cy="816"/>
            </a:xfrm>
          </p:grpSpPr>
          <p:sp>
            <p:nvSpPr>
              <p:cNvPr id="464975" name="Oval 2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76" name="Oval 3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77" name="Oval 3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56" name="Line 3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4955" name="Group 33"/>
            <p:cNvGrpSpPr>
              <a:grpSpLocks/>
            </p:cNvGrpSpPr>
            <p:nvPr/>
          </p:nvGrpSpPr>
          <p:grpSpPr bwMode="auto">
            <a:xfrm>
              <a:off x="2736" y="1872"/>
              <a:ext cx="432" cy="624"/>
              <a:chOff x="1344" y="1824"/>
              <a:chExt cx="672" cy="816"/>
            </a:xfrm>
          </p:grpSpPr>
          <p:sp>
            <p:nvSpPr>
              <p:cNvPr id="464971" name="Oval 3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72" name="Oval 3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73" name="Oval 3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61" name="Line 3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4956" name="Group 38"/>
            <p:cNvGrpSpPr>
              <a:grpSpLocks/>
            </p:cNvGrpSpPr>
            <p:nvPr/>
          </p:nvGrpSpPr>
          <p:grpSpPr bwMode="auto">
            <a:xfrm flipV="1">
              <a:off x="1584" y="2688"/>
              <a:ext cx="432" cy="624"/>
              <a:chOff x="1344" y="1824"/>
              <a:chExt cx="672" cy="816"/>
            </a:xfrm>
          </p:grpSpPr>
          <p:sp>
            <p:nvSpPr>
              <p:cNvPr id="464967" name="Oval 3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68" name="Oval 4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69" name="Oval 4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66" name="Line 4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4957" name="Group 43"/>
            <p:cNvGrpSpPr>
              <a:grpSpLocks/>
            </p:cNvGrpSpPr>
            <p:nvPr/>
          </p:nvGrpSpPr>
          <p:grpSpPr bwMode="auto">
            <a:xfrm flipV="1">
              <a:off x="2400" y="2688"/>
              <a:ext cx="432" cy="624"/>
              <a:chOff x="1344" y="1824"/>
              <a:chExt cx="672" cy="816"/>
            </a:xfrm>
          </p:grpSpPr>
          <p:sp>
            <p:nvSpPr>
              <p:cNvPr id="464963" name="Oval 44"/>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64" name="Oval 45"/>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65" name="Oval 46"/>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71" name="Line 47"/>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64958" name="Group 48"/>
            <p:cNvGrpSpPr>
              <a:grpSpLocks/>
            </p:cNvGrpSpPr>
            <p:nvPr/>
          </p:nvGrpSpPr>
          <p:grpSpPr bwMode="auto">
            <a:xfrm flipV="1">
              <a:off x="1584" y="1872"/>
              <a:ext cx="432" cy="624"/>
              <a:chOff x="1344" y="1824"/>
              <a:chExt cx="672" cy="816"/>
            </a:xfrm>
          </p:grpSpPr>
          <p:sp>
            <p:nvSpPr>
              <p:cNvPr id="464959" name="Oval 49"/>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60" name="Oval 50"/>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61" name="Oval 51"/>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76" name="Line 52"/>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sp>
        <p:nvSpPr>
          <p:cNvPr id="52277" name="Line 53"/>
          <p:cNvSpPr>
            <a:spLocks noChangeShapeType="1"/>
          </p:cNvSpPr>
          <p:nvPr/>
        </p:nvSpPr>
        <p:spPr bwMode="auto">
          <a:xfrm>
            <a:off x="6477000" y="4572000"/>
            <a:ext cx="0" cy="1066800"/>
          </a:xfrm>
          <a:prstGeom prst="line">
            <a:avLst/>
          </a:prstGeom>
          <a:noFill/>
          <a:ln w="57150">
            <a:solidFill>
              <a:srgbClr val="000099"/>
            </a:solidFill>
            <a:round/>
            <a:headEnd/>
            <a:tailEnd type="triangle" w="med" len="med"/>
          </a:ln>
        </p:spPr>
        <p:txBody>
          <a:bodyPr wrap="none" anchor="ctr"/>
          <a:lstStyle/>
          <a:p>
            <a:endParaRPr lang="en-US"/>
          </a:p>
        </p:txBody>
      </p:sp>
      <p:grpSp>
        <p:nvGrpSpPr>
          <p:cNvPr id="11" name="Group 54"/>
          <p:cNvGrpSpPr>
            <a:grpSpLocks/>
          </p:cNvGrpSpPr>
          <p:nvPr/>
        </p:nvGrpSpPr>
        <p:grpSpPr bwMode="auto">
          <a:xfrm>
            <a:off x="838200" y="2971800"/>
            <a:ext cx="4191000" cy="2286000"/>
            <a:chOff x="528" y="1872"/>
            <a:chExt cx="2640" cy="1440"/>
          </a:xfrm>
        </p:grpSpPr>
        <p:sp>
          <p:nvSpPr>
            <p:cNvPr id="464917" name="Oval 55"/>
            <p:cNvSpPr>
              <a:spLocks noChangeArrowheads="1"/>
            </p:cNvSpPr>
            <p:nvPr/>
          </p:nvSpPr>
          <p:spPr bwMode="auto">
            <a:xfrm>
              <a:off x="651"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18" name="Oval 56"/>
            <p:cNvSpPr>
              <a:spLocks noChangeArrowheads="1"/>
            </p:cNvSpPr>
            <p:nvPr/>
          </p:nvSpPr>
          <p:spPr bwMode="auto">
            <a:xfrm>
              <a:off x="682"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19" name="Oval 57"/>
            <p:cNvSpPr>
              <a:spLocks noChangeArrowheads="1"/>
            </p:cNvSpPr>
            <p:nvPr/>
          </p:nvSpPr>
          <p:spPr bwMode="auto">
            <a:xfrm>
              <a:off x="528" y="1872"/>
              <a:ext cx="432" cy="184"/>
            </a:xfrm>
            <a:prstGeom prst="ellipse">
              <a:avLst/>
            </a:prstGeom>
            <a:noFill/>
            <a:ln w="9525">
              <a:solidFill>
                <a:srgbClr val="000099"/>
              </a:solidFill>
              <a:round/>
              <a:headEnd/>
              <a:tailEnd/>
            </a:ln>
          </p:spPr>
          <p:txBody>
            <a:bodyPr wrap="none" anchor="ctr"/>
            <a:lstStyle/>
            <a:p>
              <a:endParaRPr lang="en-US"/>
            </a:p>
          </p:txBody>
        </p:sp>
        <p:sp>
          <p:nvSpPr>
            <p:cNvPr id="52282" name="Line 58"/>
            <p:cNvSpPr>
              <a:spLocks noChangeShapeType="1"/>
            </p:cNvSpPr>
            <p:nvPr/>
          </p:nvSpPr>
          <p:spPr bwMode="auto">
            <a:xfrm flipH="1" flipV="1">
              <a:off x="768" y="2064"/>
              <a:ext cx="7" cy="359"/>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4921" name="Oval 59"/>
            <p:cNvSpPr>
              <a:spLocks noChangeArrowheads="1"/>
            </p:cNvSpPr>
            <p:nvPr/>
          </p:nvSpPr>
          <p:spPr bwMode="auto">
            <a:xfrm flipV="1">
              <a:off x="843"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22" name="Oval 60"/>
            <p:cNvSpPr>
              <a:spLocks noChangeArrowheads="1"/>
            </p:cNvSpPr>
            <p:nvPr/>
          </p:nvSpPr>
          <p:spPr bwMode="auto">
            <a:xfrm flipV="1">
              <a:off x="874"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23" name="Oval 61"/>
            <p:cNvSpPr>
              <a:spLocks noChangeArrowheads="1"/>
            </p:cNvSpPr>
            <p:nvPr/>
          </p:nvSpPr>
          <p:spPr bwMode="auto">
            <a:xfrm flipV="1">
              <a:off x="720" y="3128"/>
              <a:ext cx="432" cy="184"/>
            </a:xfrm>
            <a:prstGeom prst="ellipse">
              <a:avLst/>
            </a:prstGeom>
            <a:noFill/>
            <a:ln w="9525">
              <a:solidFill>
                <a:srgbClr val="000099"/>
              </a:solidFill>
              <a:round/>
              <a:headEnd/>
              <a:tailEnd/>
            </a:ln>
          </p:spPr>
          <p:txBody>
            <a:bodyPr wrap="none" anchor="ctr"/>
            <a:lstStyle/>
            <a:p>
              <a:endParaRPr lang="en-US"/>
            </a:p>
          </p:txBody>
        </p:sp>
        <p:sp>
          <p:nvSpPr>
            <p:cNvPr id="52286" name="Line 62"/>
            <p:cNvSpPr>
              <a:spLocks noChangeShapeType="1"/>
            </p:cNvSpPr>
            <p:nvPr/>
          </p:nvSpPr>
          <p:spPr bwMode="auto">
            <a:xfrm flipH="1">
              <a:off x="768" y="2761"/>
              <a:ext cx="199" cy="455"/>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4925" name="Oval 63"/>
            <p:cNvSpPr>
              <a:spLocks noChangeArrowheads="1"/>
            </p:cNvSpPr>
            <p:nvPr/>
          </p:nvSpPr>
          <p:spPr bwMode="auto">
            <a:xfrm>
              <a:off x="1179"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26" name="Oval 64"/>
            <p:cNvSpPr>
              <a:spLocks noChangeArrowheads="1"/>
            </p:cNvSpPr>
            <p:nvPr/>
          </p:nvSpPr>
          <p:spPr bwMode="auto">
            <a:xfrm>
              <a:off x="1210"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27" name="Oval 65"/>
            <p:cNvSpPr>
              <a:spLocks noChangeArrowheads="1"/>
            </p:cNvSpPr>
            <p:nvPr/>
          </p:nvSpPr>
          <p:spPr bwMode="auto">
            <a:xfrm>
              <a:off x="1056" y="1872"/>
              <a:ext cx="432" cy="184"/>
            </a:xfrm>
            <a:prstGeom prst="ellipse">
              <a:avLst/>
            </a:prstGeom>
            <a:noFill/>
            <a:ln w="9525">
              <a:solidFill>
                <a:srgbClr val="000099"/>
              </a:solidFill>
              <a:round/>
              <a:headEnd/>
              <a:tailEnd/>
            </a:ln>
          </p:spPr>
          <p:txBody>
            <a:bodyPr wrap="none" anchor="ctr"/>
            <a:lstStyle/>
            <a:p>
              <a:endParaRPr lang="en-US"/>
            </a:p>
          </p:txBody>
        </p:sp>
        <p:sp>
          <p:nvSpPr>
            <p:cNvPr id="52290" name="Line 66"/>
            <p:cNvSpPr>
              <a:spLocks noChangeShapeType="1"/>
            </p:cNvSpPr>
            <p:nvPr/>
          </p:nvSpPr>
          <p:spPr bwMode="auto">
            <a:xfrm flipH="1" flipV="1">
              <a:off x="1152" y="1920"/>
              <a:ext cx="151" cy="503"/>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64929" name="Oval 67"/>
            <p:cNvSpPr>
              <a:spLocks noChangeArrowheads="1"/>
            </p:cNvSpPr>
            <p:nvPr/>
          </p:nvSpPr>
          <p:spPr bwMode="auto">
            <a:xfrm>
              <a:off x="2283"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30" name="Oval 68"/>
            <p:cNvSpPr>
              <a:spLocks noChangeArrowheads="1"/>
            </p:cNvSpPr>
            <p:nvPr/>
          </p:nvSpPr>
          <p:spPr bwMode="auto">
            <a:xfrm>
              <a:off x="2314"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31" name="Oval 69"/>
            <p:cNvSpPr>
              <a:spLocks noChangeArrowheads="1"/>
            </p:cNvSpPr>
            <p:nvPr/>
          </p:nvSpPr>
          <p:spPr bwMode="auto">
            <a:xfrm>
              <a:off x="2160" y="1872"/>
              <a:ext cx="432" cy="184"/>
            </a:xfrm>
            <a:prstGeom prst="ellipse">
              <a:avLst/>
            </a:prstGeom>
            <a:noFill/>
            <a:ln w="9525">
              <a:solidFill>
                <a:srgbClr val="000099"/>
              </a:solidFill>
              <a:round/>
              <a:headEnd/>
              <a:tailEnd/>
            </a:ln>
          </p:spPr>
          <p:txBody>
            <a:bodyPr wrap="none" anchor="ctr"/>
            <a:lstStyle/>
            <a:p>
              <a:endParaRPr lang="en-US"/>
            </a:p>
          </p:txBody>
        </p:sp>
        <p:sp>
          <p:nvSpPr>
            <p:cNvPr id="52294" name="Line 70"/>
            <p:cNvSpPr>
              <a:spLocks noChangeShapeType="1"/>
            </p:cNvSpPr>
            <p:nvPr/>
          </p:nvSpPr>
          <p:spPr bwMode="auto">
            <a:xfrm flipV="1">
              <a:off x="2400" y="1920"/>
              <a:ext cx="96" cy="53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64933" name="Group 71"/>
            <p:cNvGrpSpPr>
              <a:grpSpLocks/>
            </p:cNvGrpSpPr>
            <p:nvPr/>
          </p:nvGrpSpPr>
          <p:grpSpPr bwMode="auto">
            <a:xfrm>
              <a:off x="2736" y="1872"/>
              <a:ext cx="432" cy="624"/>
              <a:chOff x="1344" y="1824"/>
              <a:chExt cx="672" cy="816"/>
            </a:xfrm>
          </p:grpSpPr>
          <p:sp>
            <p:nvSpPr>
              <p:cNvPr id="464947" name="Oval 72"/>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48" name="Oval 73"/>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49" name="Oval 74"/>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299" name="Line 75"/>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64934" name="Oval 76"/>
            <p:cNvSpPr>
              <a:spLocks noChangeArrowheads="1"/>
            </p:cNvSpPr>
            <p:nvPr/>
          </p:nvSpPr>
          <p:spPr bwMode="auto">
            <a:xfrm flipV="1">
              <a:off x="1707"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35" name="Oval 77"/>
            <p:cNvSpPr>
              <a:spLocks noChangeArrowheads="1"/>
            </p:cNvSpPr>
            <p:nvPr/>
          </p:nvSpPr>
          <p:spPr bwMode="auto">
            <a:xfrm flipV="1">
              <a:off x="1738"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36" name="Oval 78"/>
            <p:cNvSpPr>
              <a:spLocks noChangeArrowheads="1"/>
            </p:cNvSpPr>
            <p:nvPr/>
          </p:nvSpPr>
          <p:spPr bwMode="auto">
            <a:xfrm flipV="1">
              <a:off x="1584" y="3128"/>
              <a:ext cx="432" cy="184"/>
            </a:xfrm>
            <a:prstGeom prst="ellipse">
              <a:avLst/>
            </a:prstGeom>
            <a:noFill/>
            <a:ln w="9525">
              <a:solidFill>
                <a:srgbClr val="000099"/>
              </a:solidFill>
              <a:round/>
              <a:headEnd/>
              <a:tailEnd/>
            </a:ln>
          </p:spPr>
          <p:txBody>
            <a:bodyPr wrap="none" anchor="ctr"/>
            <a:lstStyle/>
            <a:p>
              <a:endParaRPr lang="en-US"/>
            </a:p>
          </p:txBody>
        </p:sp>
        <p:sp>
          <p:nvSpPr>
            <p:cNvPr id="52303" name="Line 79"/>
            <p:cNvSpPr>
              <a:spLocks noChangeShapeType="1"/>
            </p:cNvSpPr>
            <p:nvPr/>
          </p:nvSpPr>
          <p:spPr bwMode="auto">
            <a:xfrm flipH="1">
              <a:off x="1776" y="2761"/>
              <a:ext cx="55"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64938" name="Group 80"/>
            <p:cNvGrpSpPr>
              <a:grpSpLocks/>
            </p:cNvGrpSpPr>
            <p:nvPr/>
          </p:nvGrpSpPr>
          <p:grpSpPr bwMode="auto">
            <a:xfrm flipV="1">
              <a:off x="2400" y="2688"/>
              <a:ext cx="432" cy="624"/>
              <a:chOff x="1344" y="1824"/>
              <a:chExt cx="672" cy="816"/>
            </a:xfrm>
          </p:grpSpPr>
          <p:sp>
            <p:nvSpPr>
              <p:cNvPr id="464943" name="Oval 81"/>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44" name="Oval 82"/>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45" name="Oval 83"/>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2308" name="Line 84"/>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64939" name="Oval 85"/>
            <p:cNvSpPr>
              <a:spLocks noChangeArrowheads="1"/>
            </p:cNvSpPr>
            <p:nvPr/>
          </p:nvSpPr>
          <p:spPr bwMode="auto">
            <a:xfrm>
              <a:off x="1755"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4940" name="Oval 86"/>
            <p:cNvSpPr>
              <a:spLocks noChangeArrowheads="1"/>
            </p:cNvSpPr>
            <p:nvPr/>
          </p:nvSpPr>
          <p:spPr bwMode="auto">
            <a:xfrm>
              <a:off x="1786"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64941" name="Oval 87"/>
            <p:cNvSpPr>
              <a:spLocks noChangeArrowheads="1"/>
            </p:cNvSpPr>
            <p:nvPr/>
          </p:nvSpPr>
          <p:spPr bwMode="auto">
            <a:xfrm>
              <a:off x="1632" y="1872"/>
              <a:ext cx="432" cy="184"/>
            </a:xfrm>
            <a:prstGeom prst="ellipse">
              <a:avLst/>
            </a:prstGeom>
            <a:noFill/>
            <a:ln w="9525">
              <a:solidFill>
                <a:srgbClr val="000099"/>
              </a:solidFill>
              <a:round/>
              <a:headEnd/>
              <a:tailEnd/>
            </a:ln>
          </p:spPr>
          <p:txBody>
            <a:bodyPr wrap="none" anchor="ctr"/>
            <a:lstStyle/>
            <a:p>
              <a:endParaRPr lang="en-US"/>
            </a:p>
          </p:txBody>
        </p:sp>
        <p:sp>
          <p:nvSpPr>
            <p:cNvPr id="52312" name="Line 88"/>
            <p:cNvSpPr>
              <a:spLocks noChangeShapeType="1"/>
            </p:cNvSpPr>
            <p:nvPr/>
          </p:nvSpPr>
          <p:spPr bwMode="auto">
            <a:xfrm flipH="1" flipV="1">
              <a:off x="1776" y="1872"/>
              <a:ext cx="103"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14" name="Group 89"/>
          <p:cNvGrpSpPr>
            <a:grpSpLocks/>
          </p:cNvGrpSpPr>
          <p:nvPr/>
        </p:nvGrpSpPr>
        <p:grpSpPr bwMode="auto">
          <a:xfrm>
            <a:off x="5638800" y="3352800"/>
            <a:ext cx="1752600" cy="457200"/>
            <a:chOff x="3456" y="1968"/>
            <a:chExt cx="1296" cy="432"/>
          </a:xfrm>
        </p:grpSpPr>
        <p:sp>
          <p:nvSpPr>
            <p:cNvPr id="464912" name="Oval 90"/>
            <p:cNvSpPr>
              <a:spLocks noChangeArrowheads="1"/>
            </p:cNvSpPr>
            <p:nvPr/>
          </p:nvSpPr>
          <p:spPr bwMode="auto">
            <a:xfrm>
              <a:off x="3456" y="1968"/>
              <a:ext cx="1296" cy="432"/>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4913" name="Line 91"/>
            <p:cNvSpPr>
              <a:spLocks noChangeShapeType="1"/>
            </p:cNvSpPr>
            <p:nvPr/>
          </p:nvSpPr>
          <p:spPr bwMode="auto">
            <a:xfrm>
              <a:off x="3456" y="2160"/>
              <a:ext cx="1296" cy="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4914" name="Line 92"/>
            <p:cNvSpPr>
              <a:spLocks noChangeShapeType="1"/>
            </p:cNvSpPr>
            <p:nvPr/>
          </p:nvSpPr>
          <p:spPr bwMode="auto">
            <a:xfrm>
              <a:off x="4080" y="1968"/>
              <a:ext cx="0" cy="432"/>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4915" name="Line 93"/>
            <p:cNvSpPr>
              <a:spLocks noChangeShapeType="1"/>
            </p:cNvSpPr>
            <p:nvPr/>
          </p:nvSpPr>
          <p:spPr bwMode="auto">
            <a:xfrm flipV="1">
              <a:off x="3648" y="2016"/>
              <a:ext cx="768" cy="336"/>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4916" name="Line 94"/>
            <p:cNvSpPr>
              <a:spLocks noChangeShapeType="1"/>
            </p:cNvSpPr>
            <p:nvPr/>
          </p:nvSpPr>
          <p:spPr bwMode="auto">
            <a:xfrm>
              <a:off x="3744" y="2016"/>
              <a:ext cx="720" cy="336"/>
            </a:xfrm>
            <a:prstGeom prst="line">
              <a:avLst/>
            </a:prstGeom>
            <a:noFill/>
            <a:ln w="28575">
              <a:solidFill>
                <a:srgbClr val="000099"/>
              </a:solidFill>
              <a:round/>
              <a:headEnd type="triangle" w="med" len="med"/>
              <a:tailEnd type="triangle" w="med" len="med"/>
            </a:ln>
          </p:spPr>
          <p:txBody>
            <a:bodyPr wrap="none" anchor="ctr"/>
            <a:lstStyle/>
            <a:p>
              <a:endParaRPr lang="en-US"/>
            </a:p>
          </p:txBody>
        </p:sp>
      </p:grpSp>
      <p:sp>
        <p:nvSpPr>
          <p:cNvPr id="52319" name="Line 95"/>
          <p:cNvSpPr>
            <a:spLocks noChangeShapeType="1"/>
          </p:cNvSpPr>
          <p:nvPr/>
        </p:nvSpPr>
        <p:spPr bwMode="auto">
          <a:xfrm flipV="1">
            <a:off x="6477000" y="3505200"/>
            <a:ext cx="0" cy="1066800"/>
          </a:xfrm>
          <a:prstGeom prst="line">
            <a:avLst/>
          </a:prstGeom>
          <a:noFill/>
          <a:ln w="57150">
            <a:solidFill>
              <a:srgbClr val="000099"/>
            </a:solidFill>
            <a:round/>
            <a:headEnd/>
            <a:tailEnd type="triangle" w="med" len="med"/>
          </a:ln>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22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22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2231"/>
                                        </p:tgtEl>
                                        <p:attrNameLst>
                                          <p:attrName>style.visibility</p:attrName>
                                        </p:attrNameLst>
                                      </p:cBhvr>
                                      <p:to>
                                        <p:strVal val="visible"/>
                                      </p:to>
                                    </p:set>
                                    <p:anim calcmode="lin" valueType="num">
                                      <p:cBhvr additive="base">
                                        <p:cTn id="15" dur="500" fill="hold"/>
                                        <p:tgtEl>
                                          <p:spTgt spid="52231"/>
                                        </p:tgtEl>
                                        <p:attrNameLst>
                                          <p:attrName>ppt_x</p:attrName>
                                        </p:attrNameLst>
                                      </p:cBhvr>
                                      <p:tavLst>
                                        <p:tav tm="0">
                                          <p:val>
                                            <p:strVal val="0-#ppt_w/2"/>
                                          </p:val>
                                        </p:tav>
                                        <p:tav tm="100000">
                                          <p:val>
                                            <p:strVal val="#ppt_x"/>
                                          </p:val>
                                        </p:tav>
                                      </p:tavLst>
                                    </p:anim>
                                    <p:anim calcmode="lin" valueType="num">
                                      <p:cBhvr additive="base">
                                        <p:cTn id="16" dur="500" fill="hold"/>
                                        <p:tgtEl>
                                          <p:spTgt spid="5223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1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14"/>
                                        </p:tgtEl>
                                        <p:attrNameLst>
                                          <p:attrName>style.visibility</p:attrName>
                                        </p:attrNameLst>
                                      </p:cBhvr>
                                      <p:to>
                                        <p:strVal val="visible"/>
                                      </p:to>
                                    </p:set>
                                  </p:childTnLst>
                                  <p:subTnLst>
                                    <p:animClr clrSpc="rgb" dir="cw">
                                      <p:cBhvr override="childStyle">
                                        <p:cTn dur="1" fill="hold" display="0" masterRel="nextClick" afterEffect="1"/>
                                        <p:tgtEl>
                                          <p:spTgt spid="14"/>
                                        </p:tgtEl>
                                        <p:attrNameLst>
                                          <p:attrName>ppt_c</p:attrName>
                                        </p:attrNameLst>
                                      </p:cBhvr>
                                      <p:to>
                                        <a:srgbClr val="CCFFFF"/>
                                      </p:to>
                                    </p:animClr>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2319"/>
                                        </p:tgtEl>
                                        <p:attrNameLst>
                                          <p:attrName>style.visibility</p:attrName>
                                        </p:attrNameLst>
                                      </p:cBhvr>
                                      <p:to>
                                        <p:strVal val="visible"/>
                                      </p:to>
                                    </p:set>
                                    <p:animEffect transition="in" filter="wipe(up)">
                                      <p:cBhvr>
                                        <p:cTn id="37" dur="500"/>
                                        <p:tgtEl>
                                          <p:spTgt spid="52319"/>
                                        </p:tgtEl>
                                      </p:cBhvr>
                                    </p:animEffect>
                                  </p:childTnLst>
                                  <p:subTnLst>
                                    <p:animClr clrSpc="rgb" dir="cw">
                                      <p:cBhvr override="childStyle">
                                        <p:cTn dur="1" fill="hold" display="0" masterRel="nextClick" afterEffect="1"/>
                                        <p:tgtEl>
                                          <p:spTgt spid="52319"/>
                                        </p:tgtEl>
                                        <p:attrNameLst>
                                          <p:attrName>ppt_c</p:attrName>
                                        </p:attrNameLst>
                                      </p:cBhvr>
                                      <p:to>
                                        <a:srgbClr val="CCFFFF"/>
                                      </p:to>
                                    </p:animClr>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52277"/>
                                        </p:tgtEl>
                                        <p:attrNameLst>
                                          <p:attrName>style.visibility</p:attrName>
                                        </p:attrNameLst>
                                      </p:cBhvr>
                                      <p:to>
                                        <p:strVal val="visible"/>
                                      </p:to>
                                    </p:set>
                                    <p:animEffect transition="in" filter="wipe(up)">
                                      <p:cBhvr>
                                        <p:cTn id="42" dur="500"/>
                                        <p:tgtEl>
                                          <p:spTgt spid="5227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522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52235"/>
                                        </p:tgtEl>
                                        <p:attrNameLst>
                                          <p:attrName>style.visibility</p:attrName>
                                        </p:attrNameLst>
                                      </p:cBhvr>
                                      <p:to>
                                        <p:strVal val="visible"/>
                                      </p:to>
                                    </p:set>
                                    <p:anim calcmode="lin" valueType="num">
                                      <p:cBhvr additive="base">
                                        <p:cTn id="51" dur="500" fill="hold"/>
                                        <p:tgtEl>
                                          <p:spTgt spid="52235"/>
                                        </p:tgtEl>
                                        <p:attrNameLst>
                                          <p:attrName>ppt_x</p:attrName>
                                        </p:attrNameLst>
                                      </p:cBhvr>
                                      <p:tavLst>
                                        <p:tav tm="0">
                                          <p:val>
                                            <p:strVal val="0-#ppt_w/2"/>
                                          </p:val>
                                        </p:tav>
                                        <p:tav tm="100000">
                                          <p:val>
                                            <p:strVal val="#ppt_x"/>
                                          </p:val>
                                        </p:tav>
                                      </p:tavLst>
                                    </p:anim>
                                    <p:anim calcmode="lin" valueType="num">
                                      <p:cBhvr additive="base">
                                        <p:cTn id="52" dur="500" fill="hold"/>
                                        <p:tgtEl>
                                          <p:spTgt spid="522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animBg="1" autoUpdateAnimBg="0"/>
      <p:bldP spid="52230" grpId="0" animBg="1"/>
      <p:bldP spid="52231" grpId="0" animBg="1"/>
      <p:bldP spid="52234" grpId="0" animBg="1"/>
      <p:bldP spid="52235" grpId="0" animBg="1"/>
      <p:bldP spid="52277" grpId="0" animBg="1"/>
      <p:bldP spid="523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5" name="Rectangle 2"/>
          <p:cNvSpPr>
            <a:spLocks noGrp="1" noChangeArrowheads="1"/>
          </p:cNvSpPr>
          <p:nvPr>
            <p:ph type="title"/>
          </p:nvPr>
        </p:nvSpPr>
        <p:spPr>
          <a:xfrm>
            <a:off x="1143000" y="457200"/>
            <a:ext cx="7793038" cy="1143000"/>
          </a:xfrm>
        </p:spPr>
        <p:txBody>
          <a:bodyPr/>
          <a:lstStyle/>
          <a:p>
            <a:pPr eaLnBrk="1" hangingPunct="1"/>
            <a:r>
              <a:rPr lang="en-US" sz="3200" smtClean="0"/>
              <a:t>Longitudinal Relaxation Parameter: T1</a:t>
            </a:r>
          </a:p>
        </p:txBody>
      </p:sp>
      <p:sp>
        <p:nvSpPr>
          <p:cNvPr id="466946" name="Line 3"/>
          <p:cNvSpPr>
            <a:spLocks noChangeShapeType="1"/>
          </p:cNvSpPr>
          <p:nvPr/>
        </p:nvSpPr>
        <p:spPr bwMode="auto">
          <a:xfrm>
            <a:off x="4419600" y="1828800"/>
            <a:ext cx="0" cy="4191000"/>
          </a:xfrm>
          <a:prstGeom prst="line">
            <a:avLst/>
          </a:prstGeom>
          <a:noFill/>
          <a:ln w="9525">
            <a:solidFill>
              <a:schemeClr val="tx1"/>
            </a:solidFill>
            <a:round/>
            <a:headEnd/>
            <a:tailEnd/>
          </a:ln>
        </p:spPr>
        <p:txBody>
          <a:bodyPr wrap="none" anchor="ctr"/>
          <a:lstStyle/>
          <a:p>
            <a:endParaRPr lang="en-US"/>
          </a:p>
        </p:txBody>
      </p:sp>
      <p:sp>
        <p:nvSpPr>
          <p:cNvPr id="466947" name="Line 4"/>
          <p:cNvSpPr>
            <a:spLocks noChangeShapeType="1"/>
          </p:cNvSpPr>
          <p:nvPr/>
        </p:nvSpPr>
        <p:spPr bwMode="auto">
          <a:xfrm>
            <a:off x="1219200" y="3886200"/>
            <a:ext cx="6858000" cy="0"/>
          </a:xfrm>
          <a:prstGeom prst="line">
            <a:avLst/>
          </a:prstGeom>
          <a:noFill/>
          <a:ln w="9525">
            <a:solidFill>
              <a:schemeClr val="tx1"/>
            </a:solidFill>
            <a:round/>
            <a:headEnd/>
            <a:tailEnd/>
          </a:ln>
        </p:spPr>
        <p:txBody>
          <a:bodyPr wrap="none" anchor="ctr"/>
          <a:lstStyle/>
          <a:p>
            <a:endParaRPr lang="en-US"/>
          </a:p>
        </p:txBody>
      </p:sp>
      <p:sp>
        <p:nvSpPr>
          <p:cNvPr id="466948" name="Oval 5"/>
          <p:cNvSpPr>
            <a:spLocks noChangeArrowheads="1"/>
          </p:cNvSpPr>
          <p:nvPr/>
        </p:nvSpPr>
        <p:spPr bwMode="auto">
          <a:xfrm>
            <a:off x="2438400" y="1981200"/>
            <a:ext cx="3962400" cy="3733800"/>
          </a:xfrm>
          <a:prstGeom prst="ellipse">
            <a:avLst/>
          </a:prstGeom>
          <a:noFill/>
          <a:ln w="9525">
            <a:solidFill>
              <a:schemeClr val="tx1"/>
            </a:solidFill>
            <a:round/>
            <a:headEnd/>
            <a:tailEnd/>
          </a:ln>
        </p:spPr>
        <p:txBody>
          <a:bodyPr wrap="none" anchor="ctr"/>
          <a:lstStyle/>
          <a:p>
            <a:endParaRPr lang="en-US"/>
          </a:p>
        </p:txBody>
      </p:sp>
      <p:grpSp>
        <p:nvGrpSpPr>
          <p:cNvPr id="2" name="Group 6"/>
          <p:cNvGrpSpPr>
            <a:grpSpLocks/>
          </p:cNvGrpSpPr>
          <p:nvPr/>
        </p:nvGrpSpPr>
        <p:grpSpPr bwMode="auto">
          <a:xfrm>
            <a:off x="3124200" y="3886200"/>
            <a:ext cx="2514600" cy="1524000"/>
            <a:chOff x="1968" y="2448"/>
            <a:chExt cx="1584" cy="960"/>
          </a:xfrm>
        </p:grpSpPr>
        <p:sp>
          <p:nvSpPr>
            <p:cNvPr id="466990" name="Oval 7"/>
            <p:cNvSpPr>
              <a:spLocks noChangeArrowheads="1"/>
            </p:cNvSpPr>
            <p:nvPr/>
          </p:nvSpPr>
          <p:spPr bwMode="auto">
            <a:xfrm>
              <a:off x="1968" y="3216"/>
              <a:ext cx="1584" cy="192"/>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66991" name="Line 8"/>
            <p:cNvSpPr>
              <a:spLocks noChangeShapeType="1"/>
            </p:cNvSpPr>
            <p:nvPr/>
          </p:nvSpPr>
          <p:spPr bwMode="auto">
            <a:xfrm>
              <a:off x="2784" y="2448"/>
              <a:ext cx="0" cy="864"/>
            </a:xfrm>
            <a:prstGeom prst="line">
              <a:avLst/>
            </a:prstGeom>
            <a:noFill/>
            <a:ln w="57150">
              <a:solidFill>
                <a:srgbClr val="000099"/>
              </a:solidFill>
              <a:round/>
              <a:headEnd/>
              <a:tailEnd type="triangle" w="med" len="med"/>
            </a:ln>
          </p:spPr>
          <p:txBody>
            <a:bodyPr wrap="none" anchor="ctr"/>
            <a:lstStyle/>
            <a:p>
              <a:endParaRPr lang="en-US"/>
            </a:p>
          </p:txBody>
        </p:sp>
        <p:sp>
          <p:nvSpPr>
            <p:cNvPr id="466992" name="Line 9"/>
            <p:cNvSpPr>
              <a:spLocks noChangeShapeType="1"/>
            </p:cNvSpPr>
            <p:nvPr/>
          </p:nvSpPr>
          <p:spPr bwMode="auto">
            <a:xfrm>
              <a:off x="2784" y="3312"/>
              <a:ext cx="768" cy="0"/>
            </a:xfrm>
            <a:prstGeom prst="line">
              <a:avLst/>
            </a:prstGeom>
            <a:noFill/>
            <a:ln w="28575">
              <a:solidFill>
                <a:schemeClr val="tx1"/>
              </a:solidFill>
              <a:round/>
              <a:headEnd/>
              <a:tailEnd type="triangle" w="med" len="med"/>
            </a:ln>
          </p:spPr>
          <p:txBody>
            <a:bodyPr wrap="none" anchor="ctr"/>
            <a:lstStyle/>
            <a:p>
              <a:endParaRPr lang="en-US"/>
            </a:p>
          </p:txBody>
        </p:sp>
      </p:grpSp>
      <p:grpSp>
        <p:nvGrpSpPr>
          <p:cNvPr id="3" name="Group 10"/>
          <p:cNvGrpSpPr>
            <a:grpSpLocks/>
          </p:cNvGrpSpPr>
          <p:nvPr/>
        </p:nvGrpSpPr>
        <p:grpSpPr bwMode="auto">
          <a:xfrm>
            <a:off x="2438400" y="3505200"/>
            <a:ext cx="3962400" cy="685800"/>
            <a:chOff x="1536" y="2208"/>
            <a:chExt cx="2496" cy="432"/>
          </a:xfrm>
        </p:grpSpPr>
        <p:sp>
          <p:nvSpPr>
            <p:cNvPr id="466981" name="Oval 11"/>
            <p:cNvSpPr>
              <a:spLocks noChangeArrowheads="1"/>
            </p:cNvSpPr>
            <p:nvPr/>
          </p:nvSpPr>
          <p:spPr bwMode="auto">
            <a:xfrm>
              <a:off x="1536" y="2208"/>
              <a:ext cx="2496" cy="432"/>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466982" name="Group 12"/>
            <p:cNvGrpSpPr>
              <a:grpSpLocks/>
            </p:cNvGrpSpPr>
            <p:nvPr/>
          </p:nvGrpSpPr>
          <p:grpSpPr bwMode="auto">
            <a:xfrm>
              <a:off x="2544" y="2208"/>
              <a:ext cx="1488" cy="432"/>
              <a:chOff x="2544" y="2208"/>
              <a:chExt cx="1488" cy="432"/>
            </a:xfrm>
          </p:grpSpPr>
          <p:sp>
            <p:nvSpPr>
              <p:cNvPr id="466983" name="Line 13"/>
              <p:cNvSpPr>
                <a:spLocks noChangeShapeType="1"/>
              </p:cNvSpPr>
              <p:nvPr/>
            </p:nvSpPr>
            <p:spPr bwMode="auto">
              <a:xfrm>
                <a:off x="2784" y="2448"/>
                <a:ext cx="1248" cy="0"/>
              </a:xfrm>
              <a:prstGeom prst="line">
                <a:avLst/>
              </a:prstGeom>
              <a:noFill/>
              <a:ln w="28575">
                <a:solidFill>
                  <a:schemeClr val="tx1"/>
                </a:solidFill>
                <a:round/>
                <a:headEnd/>
                <a:tailEnd type="triangle" w="med" len="med"/>
              </a:ln>
            </p:spPr>
            <p:txBody>
              <a:bodyPr wrap="none" anchor="ctr"/>
              <a:lstStyle/>
              <a:p>
                <a:endParaRPr lang="en-US"/>
              </a:p>
            </p:txBody>
          </p:sp>
          <p:sp>
            <p:nvSpPr>
              <p:cNvPr id="466984" name="Line 14"/>
              <p:cNvSpPr>
                <a:spLocks noChangeShapeType="1"/>
              </p:cNvSpPr>
              <p:nvPr/>
            </p:nvSpPr>
            <p:spPr bwMode="auto">
              <a:xfrm>
                <a:off x="2784" y="2448"/>
                <a:ext cx="432" cy="192"/>
              </a:xfrm>
              <a:prstGeom prst="line">
                <a:avLst/>
              </a:prstGeom>
              <a:noFill/>
              <a:ln w="28575">
                <a:solidFill>
                  <a:schemeClr val="tx1"/>
                </a:solidFill>
                <a:round/>
                <a:headEnd/>
                <a:tailEnd type="triangle" w="med" len="med"/>
              </a:ln>
            </p:spPr>
            <p:txBody>
              <a:bodyPr wrap="none" anchor="ctr"/>
              <a:lstStyle/>
              <a:p>
                <a:endParaRPr lang="en-US"/>
              </a:p>
            </p:txBody>
          </p:sp>
          <p:sp>
            <p:nvSpPr>
              <p:cNvPr id="466985" name="Line 15"/>
              <p:cNvSpPr>
                <a:spLocks noChangeShapeType="1"/>
              </p:cNvSpPr>
              <p:nvPr/>
            </p:nvSpPr>
            <p:spPr bwMode="auto">
              <a:xfrm flipV="1">
                <a:off x="2784" y="2208"/>
                <a:ext cx="192" cy="240"/>
              </a:xfrm>
              <a:prstGeom prst="line">
                <a:avLst/>
              </a:prstGeom>
              <a:noFill/>
              <a:ln w="28575">
                <a:solidFill>
                  <a:schemeClr val="tx1"/>
                </a:solidFill>
                <a:round/>
                <a:headEnd/>
                <a:tailEnd type="triangle" w="med" len="med"/>
              </a:ln>
            </p:spPr>
            <p:txBody>
              <a:bodyPr wrap="none" anchor="ctr"/>
              <a:lstStyle/>
              <a:p>
                <a:endParaRPr lang="en-US"/>
              </a:p>
            </p:txBody>
          </p:sp>
          <p:sp>
            <p:nvSpPr>
              <p:cNvPr id="466986" name="Line 16"/>
              <p:cNvSpPr>
                <a:spLocks noChangeShapeType="1"/>
              </p:cNvSpPr>
              <p:nvPr/>
            </p:nvSpPr>
            <p:spPr bwMode="auto">
              <a:xfrm>
                <a:off x="2784" y="2448"/>
                <a:ext cx="96" cy="192"/>
              </a:xfrm>
              <a:prstGeom prst="line">
                <a:avLst/>
              </a:prstGeom>
              <a:noFill/>
              <a:ln w="28575">
                <a:solidFill>
                  <a:schemeClr val="tx1"/>
                </a:solidFill>
                <a:round/>
                <a:headEnd/>
                <a:tailEnd type="triangle" w="med" len="med"/>
              </a:ln>
            </p:spPr>
            <p:txBody>
              <a:bodyPr wrap="none" anchor="ctr"/>
              <a:lstStyle/>
              <a:p>
                <a:endParaRPr lang="en-US"/>
              </a:p>
            </p:txBody>
          </p:sp>
          <p:sp>
            <p:nvSpPr>
              <p:cNvPr id="466987" name="Line 17"/>
              <p:cNvSpPr>
                <a:spLocks noChangeShapeType="1"/>
              </p:cNvSpPr>
              <p:nvPr/>
            </p:nvSpPr>
            <p:spPr bwMode="auto">
              <a:xfrm flipH="1" flipV="1">
                <a:off x="2544" y="2208"/>
                <a:ext cx="288" cy="240"/>
              </a:xfrm>
              <a:prstGeom prst="line">
                <a:avLst/>
              </a:prstGeom>
              <a:noFill/>
              <a:ln w="28575">
                <a:solidFill>
                  <a:schemeClr val="tx1"/>
                </a:solidFill>
                <a:round/>
                <a:headEnd/>
                <a:tailEnd type="triangle" w="med" len="med"/>
              </a:ln>
            </p:spPr>
            <p:txBody>
              <a:bodyPr wrap="none" anchor="ctr"/>
              <a:lstStyle/>
              <a:p>
                <a:endParaRPr lang="en-US"/>
              </a:p>
            </p:txBody>
          </p:sp>
          <p:sp>
            <p:nvSpPr>
              <p:cNvPr id="466988" name="Line 18"/>
              <p:cNvSpPr>
                <a:spLocks noChangeShapeType="1"/>
              </p:cNvSpPr>
              <p:nvPr/>
            </p:nvSpPr>
            <p:spPr bwMode="auto">
              <a:xfrm flipH="1">
                <a:off x="2592" y="2448"/>
                <a:ext cx="240" cy="192"/>
              </a:xfrm>
              <a:prstGeom prst="line">
                <a:avLst/>
              </a:prstGeom>
              <a:noFill/>
              <a:ln w="28575">
                <a:solidFill>
                  <a:schemeClr val="tx1"/>
                </a:solidFill>
                <a:round/>
                <a:headEnd/>
                <a:tailEnd type="triangle" w="med" len="med"/>
              </a:ln>
            </p:spPr>
            <p:txBody>
              <a:bodyPr wrap="none" anchor="ctr"/>
              <a:lstStyle/>
              <a:p>
                <a:endParaRPr lang="en-US"/>
              </a:p>
            </p:txBody>
          </p:sp>
          <p:sp>
            <p:nvSpPr>
              <p:cNvPr id="466989" name="Line 19"/>
              <p:cNvSpPr>
                <a:spLocks noChangeShapeType="1"/>
              </p:cNvSpPr>
              <p:nvPr/>
            </p:nvSpPr>
            <p:spPr bwMode="auto">
              <a:xfrm flipV="1">
                <a:off x="2832" y="2256"/>
                <a:ext cx="480" cy="192"/>
              </a:xfrm>
              <a:prstGeom prst="line">
                <a:avLst/>
              </a:prstGeom>
              <a:noFill/>
              <a:ln w="28575">
                <a:solidFill>
                  <a:schemeClr val="tx1"/>
                </a:solidFill>
                <a:round/>
                <a:headEnd/>
                <a:tailEnd type="triangle" w="med" len="med"/>
              </a:ln>
            </p:spPr>
            <p:txBody>
              <a:bodyPr wrap="none" anchor="ctr"/>
              <a:lstStyle/>
              <a:p>
                <a:endParaRPr lang="en-US"/>
              </a:p>
            </p:txBody>
          </p:sp>
        </p:grpSp>
      </p:grpSp>
      <p:grpSp>
        <p:nvGrpSpPr>
          <p:cNvPr id="5" name="Group 20"/>
          <p:cNvGrpSpPr>
            <a:grpSpLocks/>
          </p:cNvGrpSpPr>
          <p:nvPr/>
        </p:nvGrpSpPr>
        <p:grpSpPr bwMode="auto">
          <a:xfrm>
            <a:off x="2590800" y="3886200"/>
            <a:ext cx="3657600" cy="838200"/>
            <a:chOff x="1632" y="2448"/>
            <a:chExt cx="2304" cy="528"/>
          </a:xfrm>
        </p:grpSpPr>
        <p:sp>
          <p:nvSpPr>
            <p:cNvPr id="466975" name="Oval 21"/>
            <p:cNvSpPr>
              <a:spLocks noChangeArrowheads="1"/>
            </p:cNvSpPr>
            <p:nvPr/>
          </p:nvSpPr>
          <p:spPr bwMode="auto">
            <a:xfrm>
              <a:off x="1632" y="2784"/>
              <a:ext cx="2304" cy="192"/>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466976" name="Group 22"/>
            <p:cNvGrpSpPr>
              <a:grpSpLocks/>
            </p:cNvGrpSpPr>
            <p:nvPr/>
          </p:nvGrpSpPr>
          <p:grpSpPr bwMode="auto">
            <a:xfrm>
              <a:off x="2784" y="2784"/>
              <a:ext cx="1152" cy="192"/>
              <a:chOff x="2784" y="2784"/>
              <a:chExt cx="1152" cy="192"/>
            </a:xfrm>
          </p:grpSpPr>
          <p:sp>
            <p:nvSpPr>
              <p:cNvPr id="466978" name="Line 23"/>
              <p:cNvSpPr>
                <a:spLocks noChangeShapeType="1"/>
              </p:cNvSpPr>
              <p:nvPr/>
            </p:nvSpPr>
            <p:spPr bwMode="auto">
              <a:xfrm>
                <a:off x="2784" y="2880"/>
                <a:ext cx="1152" cy="0"/>
              </a:xfrm>
              <a:prstGeom prst="line">
                <a:avLst/>
              </a:prstGeom>
              <a:noFill/>
              <a:ln w="28575">
                <a:solidFill>
                  <a:schemeClr val="tx1"/>
                </a:solidFill>
                <a:round/>
                <a:headEnd/>
                <a:tailEnd type="triangle" w="med" len="med"/>
              </a:ln>
            </p:spPr>
            <p:txBody>
              <a:bodyPr wrap="none" anchor="ctr"/>
              <a:lstStyle/>
              <a:p>
                <a:endParaRPr lang="en-US"/>
              </a:p>
            </p:txBody>
          </p:sp>
          <p:sp>
            <p:nvSpPr>
              <p:cNvPr id="466979" name="Line 24"/>
              <p:cNvSpPr>
                <a:spLocks noChangeShapeType="1"/>
              </p:cNvSpPr>
              <p:nvPr/>
            </p:nvSpPr>
            <p:spPr bwMode="auto">
              <a:xfrm flipV="1">
                <a:off x="2784" y="2784"/>
                <a:ext cx="624" cy="96"/>
              </a:xfrm>
              <a:prstGeom prst="line">
                <a:avLst/>
              </a:prstGeom>
              <a:noFill/>
              <a:ln w="28575">
                <a:solidFill>
                  <a:schemeClr val="tx1"/>
                </a:solidFill>
                <a:round/>
                <a:headEnd/>
                <a:tailEnd type="triangle" w="med" len="med"/>
              </a:ln>
            </p:spPr>
            <p:txBody>
              <a:bodyPr wrap="none" anchor="ctr"/>
              <a:lstStyle/>
              <a:p>
                <a:endParaRPr lang="en-US"/>
              </a:p>
            </p:txBody>
          </p:sp>
          <p:sp>
            <p:nvSpPr>
              <p:cNvPr id="466980" name="Line 25"/>
              <p:cNvSpPr>
                <a:spLocks noChangeShapeType="1"/>
              </p:cNvSpPr>
              <p:nvPr/>
            </p:nvSpPr>
            <p:spPr bwMode="auto">
              <a:xfrm>
                <a:off x="2784" y="2880"/>
                <a:ext cx="384" cy="96"/>
              </a:xfrm>
              <a:prstGeom prst="line">
                <a:avLst/>
              </a:prstGeom>
              <a:noFill/>
              <a:ln w="28575">
                <a:solidFill>
                  <a:schemeClr val="tx1"/>
                </a:solidFill>
                <a:round/>
                <a:headEnd/>
                <a:tailEnd type="triangle" w="med" len="med"/>
              </a:ln>
            </p:spPr>
            <p:txBody>
              <a:bodyPr wrap="none" anchor="ctr"/>
              <a:lstStyle/>
              <a:p>
                <a:endParaRPr lang="en-US"/>
              </a:p>
            </p:txBody>
          </p:sp>
        </p:grpSp>
        <p:sp>
          <p:nvSpPr>
            <p:cNvPr id="466977" name="Line 26"/>
            <p:cNvSpPr>
              <a:spLocks noChangeShapeType="1"/>
            </p:cNvSpPr>
            <p:nvPr/>
          </p:nvSpPr>
          <p:spPr bwMode="auto">
            <a:xfrm>
              <a:off x="2784" y="2448"/>
              <a:ext cx="0" cy="432"/>
            </a:xfrm>
            <a:prstGeom prst="line">
              <a:avLst/>
            </a:prstGeom>
            <a:noFill/>
            <a:ln w="57150">
              <a:solidFill>
                <a:srgbClr val="000099"/>
              </a:solidFill>
              <a:round/>
              <a:headEnd/>
              <a:tailEnd type="triangle" w="med" len="med"/>
            </a:ln>
          </p:spPr>
          <p:txBody>
            <a:bodyPr wrap="none" anchor="ctr"/>
            <a:lstStyle/>
            <a:p>
              <a:endParaRPr lang="en-US"/>
            </a:p>
          </p:txBody>
        </p:sp>
      </p:grpSp>
      <p:grpSp>
        <p:nvGrpSpPr>
          <p:cNvPr id="7" name="Group 27"/>
          <p:cNvGrpSpPr>
            <a:grpSpLocks/>
          </p:cNvGrpSpPr>
          <p:nvPr/>
        </p:nvGrpSpPr>
        <p:grpSpPr bwMode="auto">
          <a:xfrm>
            <a:off x="2590800" y="2971800"/>
            <a:ext cx="3657600" cy="838200"/>
            <a:chOff x="1632" y="1872"/>
            <a:chExt cx="2304" cy="528"/>
          </a:xfrm>
        </p:grpSpPr>
        <p:grpSp>
          <p:nvGrpSpPr>
            <p:cNvPr id="466964" name="Group 28"/>
            <p:cNvGrpSpPr>
              <a:grpSpLocks/>
            </p:cNvGrpSpPr>
            <p:nvPr/>
          </p:nvGrpSpPr>
          <p:grpSpPr bwMode="auto">
            <a:xfrm flipV="1">
              <a:off x="1632" y="1872"/>
              <a:ext cx="2304" cy="528"/>
              <a:chOff x="1632" y="2448"/>
              <a:chExt cx="2304" cy="528"/>
            </a:xfrm>
          </p:grpSpPr>
          <p:sp>
            <p:nvSpPr>
              <p:cNvPr id="466969" name="Oval 29"/>
              <p:cNvSpPr>
                <a:spLocks noChangeArrowheads="1"/>
              </p:cNvSpPr>
              <p:nvPr/>
            </p:nvSpPr>
            <p:spPr bwMode="auto">
              <a:xfrm>
                <a:off x="1632" y="2784"/>
                <a:ext cx="2304" cy="192"/>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466970" name="Group 30"/>
              <p:cNvGrpSpPr>
                <a:grpSpLocks/>
              </p:cNvGrpSpPr>
              <p:nvPr/>
            </p:nvGrpSpPr>
            <p:grpSpPr bwMode="auto">
              <a:xfrm>
                <a:off x="2784" y="2784"/>
                <a:ext cx="1152" cy="192"/>
                <a:chOff x="2784" y="2784"/>
                <a:chExt cx="1152" cy="192"/>
              </a:xfrm>
            </p:grpSpPr>
            <p:sp>
              <p:nvSpPr>
                <p:cNvPr id="466972" name="Line 31"/>
                <p:cNvSpPr>
                  <a:spLocks noChangeShapeType="1"/>
                </p:cNvSpPr>
                <p:nvPr/>
              </p:nvSpPr>
              <p:spPr bwMode="auto">
                <a:xfrm>
                  <a:off x="2784" y="2880"/>
                  <a:ext cx="1152" cy="0"/>
                </a:xfrm>
                <a:prstGeom prst="line">
                  <a:avLst/>
                </a:prstGeom>
                <a:noFill/>
                <a:ln w="28575">
                  <a:solidFill>
                    <a:schemeClr val="tx1"/>
                  </a:solidFill>
                  <a:round/>
                  <a:headEnd/>
                  <a:tailEnd type="triangle" w="med" len="med"/>
                </a:ln>
              </p:spPr>
              <p:txBody>
                <a:bodyPr wrap="none" anchor="ctr"/>
                <a:lstStyle/>
                <a:p>
                  <a:endParaRPr lang="en-US"/>
                </a:p>
              </p:txBody>
            </p:sp>
            <p:sp>
              <p:nvSpPr>
                <p:cNvPr id="466973" name="Line 32"/>
                <p:cNvSpPr>
                  <a:spLocks noChangeShapeType="1"/>
                </p:cNvSpPr>
                <p:nvPr/>
              </p:nvSpPr>
              <p:spPr bwMode="auto">
                <a:xfrm flipV="1">
                  <a:off x="2784" y="2784"/>
                  <a:ext cx="624" cy="96"/>
                </a:xfrm>
                <a:prstGeom prst="line">
                  <a:avLst/>
                </a:prstGeom>
                <a:noFill/>
                <a:ln w="28575">
                  <a:solidFill>
                    <a:schemeClr val="tx1"/>
                  </a:solidFill>
                  <a:round/>
                  <a:headEnd/>
                  <a:tailEnd type="triangle" w="med" len="med"/>
                </a:ln>
              </p:spPr>
              <p:txBody>
                <a:bodyPr wrap="none" anchor="ctr"/>
                <a:lstStyle/>
                <a:p>
                  <a:endParaRPr lang="en-US"/>
                </a:p>
              </p:txBody>
            </p:sp>
            <p:sp>
              <p:nvSpPr>
                <p:cNvPr id="466974" name="Line 33"/>
                <p:cNvSpPr>
                  <a:spLocks noChangeShapeType="1"/>
                </p:cNvSpPr>
                <p:nvPr/>
              </p:nvSpPr>
              <p:spPr bwMode="auto">
                <a:xfrm>
                  <a:off x="2784" y="2880"/>
                  <a:ext cx="384" cy="96"/>
                </a:xfrm>
                <a:prstGeom prst="line">
                  <a:avLst/>
                </a:prstGeom>
                <a:noFill/>
                <a:ln w="28575">
                  <a:solidFill>
                    <a:schemeClr val="tx1"/>
                  </a:solidFill>
                  <a:round/>
                  <a:headEnd/>
                  <a:tailEnd type="triangle" w="med" len="med"/>
                </a:ln>
              </p:spPr>
              <p:txBody>
                <a:bodyPr wrap="none" anchor="ctr"/>
                <a:lstStyle/>
                <a:p>
                  <a:endParaRPr lang="en-US"/>
                </a:p>
              </p:txBody>
            </p:sp>
          </p:grpSp>
          <p:sp>
            <p:nvSpPr>
              <p:cNvPr id="466971" name="Line 34"/>
              <p:cNvSpPr>
                <a:spLocks noChangeShapeType="1"/>
              </p:cNvSpPr>
              <p:nvPr/>
            </p:nvSpPr>
            <p:spPr bwMode="auto">
              <a:xfrm>
                <a:off x="2784" y="2448"/>
                <a:ext cx="0" cy="432"/>
              </a:xfrm>
              <a:prstGeom prst="line">
                <a:avLst/>
              </a:prstGeom>
              <a:noFill/>
              <a:ln w="57150">
                <a:solidFill>
                  <a:srgbClr val="000099"/>
                </a:solidFill>
                <a:round/>
                <a:headEnd/>
                <a:tailEnd type="triangle" w="med" len="med"/>
              </a:ln>
            </p:spPr>
            <p:txBody>
              <a:bodyPr wrap="none" anchor="ctr"/>
              <a:lstStyle/>
              <a:p>
                <a:endParaRPr lang="en-US"/>
              </a:p>
            </p:txBody>
          </p:sp>
        </p:grpSp>
        <p:sp>
          <p:nvSpPr>
            <p:cNvPr id="466965" name="Line 35"/>
            <p:cNvSpPr>
              <a:spLocks noChangeShapeType="1"/>
            </p:cNvSpPr>
            <p:nvPr/>
          </p:nvSpPr>
          <p:spPr bwMode="auto">
            <a:xfrm flipH="1" flipV="1">
              <a:off x="2544" y="1872"/>
              <a:ext cx="288" cy="96"/>
            </a:xfrm>
            <a:prstGeom prst="line">
              <a:avLst/>
            </a:prstGeom>
            <a:noFill/>
            <a:ln w="28575">
              <a:solidFill>
                <a:schemeClr val="tx1"/>
              </a:solidFill>
              <a:round/>
              <a:headEnd/>
              <a:tailEnd type="triangle" w="med" len="med"/>
            </a:ln>
          </p:spPr>
          <p:txBody>
            <a:bodyPr wrap="none" anchor="ctr"/>
            <a:lstStyle/>
            <a:p>
              <a:endParaRPr lang="en-US"/>
            </a:p>
          </p:txBody>
        </p:sp>
        <p:sp>
          <p:nvSpPr>
            <p:cNvPr id="466966" name="Line 36"/>
            <p:cNvSpPr>
              <a:spLocks noChangeShapeType="1"/>
            </p:cNvSpPr>
            <p:nvPr/>
          </p:nvSpPr>
          <p:spPr bwMode="auto">
            <a:xfrm flipH="1">
              <a:off x="2544" y="1968"/>
              <a:ext cx="288" cy="96"/>
            </a:xfrm>
            <a:prstGeom prst="line">
              <a:avLst/>
            </a:prstGeom>
            <a:noFill/>
            <a:ln w="28575">
              <a:solidFill>
                <a:schemeClr val="tx1"/>
              </a:solidFill>
              <a:round/>
              <a:headEnd/>
              <a:tailEnd type="triangle" w="med" len="med"/>
            </a:ln>
          </p:spPr>
          <p:txBody>
            <a:bodyPr wrap="none" anchor="ctr"/>
            <a:lstStyle/>
            <a:p>
              <a:endParaRPr lang="en-US"/>
            </a:p>
          </p:txBody>
        </p:sp>
        <p:sp>
          <p:nvSpPr>
            <p:cNvPr id="466967" name="Line 37"/>
            <p:cNvSpPr>
              <a:spLocks noChangeShapeType="1"/>
            </p:cNvSpPr>
            <p:nvPr/>
          </p:nvSpPr>
          <p:spPr bwMode="auto">
            <a:xfrm flipH="1" flipV="1">
              <a:off x="2160" y="1872"/>
              <a:ext cx="624" cy="96"/>
            </a:xfrm>
            <a:prstGeom prst="line">
              <a:avLst/>
            </a:prstGeom>
            <a:noFill/>
            <a:ln w="28575">
              <a:solidFill>
                <a:schemeClr val="tx1"/>
              </a:solidFill>
              <a:round/>
              <a:headEnd/>
              <a:tailEnd type="triangle" w="med" len="med"/>
            </a:ln>
          </p:spPr>
          <p:txBody>
            <a:bodyPr wrap="none" anchor="ctr"/>
            <a:lstStyle/>
            <a:p>
              <a:endParaRPr lang="en-US"/>
            </a:p>
          </p:txBody>
        </p:sp>
        <p:sp>
          <p:nvSpPr>
            <p:cNvPr id="466968" name="Line 38"/>
            <p:cNvSpPr>
              <a:spLocks noChangeShapeType="1"/>
            </p:cNvSpPr>
            <p:nvPr/>
          </p:nvSpPr>
          <p:spPr bwMode="auto">
            <a:xfrm flipH="1">
              <a:off x="2208" y="1968"/>
              <a:ext cx="576" cy="96"/>
            </a:xfrm>
            <a:prstGeom prst="line">
              <a:avLst/>
            </a:prstGeom>
            <a:noFill/>
            <a:ln w="28575">
              <a:solidFill>
                <a:schemeClr val="tx1"/>
              </a:solidFill>
              <a:round/>
              <a:headEnd/>
              <a:tailEnd type="triangle" w="med" len="med"/>
            </a:ln>
          </p:spPr>
          <p:txBody>
            <a:bodyPr wrap="none" anchor="ctr"/>
            <a:lstStyle/>
            <a:p>
              <a:endParaRPr lang="en-US"/>
            </a:p>
          </p:txBody>
        </p:sp>
      </p:grpSp>
      <p:grpSp>
        <p:nvGrpSpPr>
          <p:cNvPr id="10" name="Group 39"/>
          <p:cNvGrpSpPr>
            <a:grpSpLocks/>
          </p:cNvGrpSpPr>
          <p:nvPr/>
        </p:nvGrpSpPr>
        <p:grpSpPr bwMode="auto">
          <a:xfrm>
            <a:off x="3048000" y="2362200"/>
            <a:ext cx="2667000" cy="1524000"/>
            <a:chOff x="1968" y="1488"/>
            <a:chExt cx="1632" cy="960"/>
          </a:xfrm>
        </p:grpSpPr>
        <p:sp>
          <p:nvSpPr>
            <p:cNvPr id="466954" name="Line 40"/>
            <p:cNvSpPr>
              <a:spLocks noChangeShapeType="1"/>
            </p:cNvSpPr>
            <p:nvPr/>
          </p:nvSpPr>
          <p:spPr bwMode="auto">
            <a:xfrm flipV="1">
              <a:off x="2784" y="1488"/>
              <a:ext cx="288" cy="96"/>
            </a:xfrm>
            <a:prstGeom prst="line">
              <a:avLst/>
            </a:prstGeom>
            <a:noFill/>
            <a:ln w="9525">
              <a:solidFill>
                <a:schemeClr val="tx1"/>
              </a:solidFill>
              <a:round/>
              <a:headEnd/>
              <a:tailEnd type="triangle" w="med" len="med"/>
            </a:ln>
          </p:spPr>
          <p:txBody>
            <a:bodyPr wrap="none" anchor="ctr"/>
            <a:lstStyle/>
            <a:p>
              <a:endParaRPr lang="en-US"/>
            </a:p>
          </p:txBody>
        </p:sp>
        <p:grpSp>
          <p:nvGrpSpPr>
            <p:cNvPr id="466955" name="Group 41"/>
            <p:cNvGrpSpPr>
              <a:grpSpLocks/>
            </p:cNvGrpSpPr>
            <p:nvPr/>
          </p:nvGrpSpPr>
          <p:grpSpPr bwMode="auto">
            <a:xfrm>
              <a:off x="1968" y="1488"/>
              <a:ext cx="1632" cy="960"/>
              <a:chOff x="1968" y="1488"/>
              <a:chExt cx="1584" cy="960"/>
            </a:xfrm>
          </p:grpSpPr>
          <p:sp>
            <p:nvSpPr>
              <p:cNvPr id="466956" name="Oval 42"/>
              <p:cNvSpPr>
                <a:spLocks noChangeArrowheads="1"/>
              </p:cNvSpPr>
              <p:nvPr/>
            </p:nvSpPr>
            <p:spPr bwMode="auto">
              <a:xfrm flipV="1">
                <a:off x="1968" y="1488"/>
                <a:ext cx="1584" cy="192"/>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6957" name="Line 43"/>
              <p:cNvSpPr>
                <a:spLocks noChangeShapeType="1"/>
              </p:cNvSpPr>
              <p:nvPr/>
            </p:nvSpPr>
            <p:spPr bwMode="auto">
              <a:xfrm flipV="1">
                <a:off x="2784" y="1584"/>
                <a:ext cx="0" cy="864"/>
              </a:xfrm>
              <a:prstGeom prst="line">
                <a:avLst/>
              </a:prstGeom>
              <a:noFill/>
              <a:ln w="57150">
                <a:solidFill>
                  <a:srgbClr val="000099"/>
                </a:solidFill>
                <a:round/>
                <a:headEnd/>
                <a:tailEnd type="triangle" w="med" len="med"/>
              </a:ln>
            </p:spPr>
            <p:txBody>
              <a:bodyPr wrap="none" anchor="ctr"/>
              <a:lstStyle/>
              <a:p>
                <a:endParaRPr lang="en-US"/>
              </a:p>
            </p:txBody>
          </p:sp>
          <p:sp>
            <p:nvSpPr>
              <p:cNvPr id="466958" name="Line 44"/>
              <p:cNvSpPr>
                <a:spLocks noChangeShapeType="1"/>
              </p:cNvSpPr>
              <p:nvPr/>
            </p:nvSpPr>
            <p:spPr bwMode="auto">
              <a:xfrm flipV="1">
                <a:off x="2784" y="1584"/>
                <a:ext cx="768" cy="0"/>
              </a:xfrm>
              <a:prstGeom prst="line">
                <a:avLst/>
              </a:prstGeom>
              <a:noFill/>
              <a:ln w="28575">
                <a:solidFill>
                  <a:srgbClr val="000099"/>
                </a:solidFill>
                <a:round/>
                <a:headEnd/>
                <a:tailEnd type="triangle" w="med" len="med"/>
              </a:ln>
            </p:spPr>
            <p:txBody>
              <a:bodyPr wrap="none" anchor="ctr"/>
              <a:lstStyle/>
              <a:p>
                <a:endParaRPr lang="en-US"/>
              </a:p>
            </p:txBody>
          </p:sp>
          <p:sp>
            <p:nvSpPr>
              <p:cNvPr id="466959" name="Line 45"/>
              <p:cNvSpPr>
                <a:spLocks noChangeShapeType="1"/>
              </p:cNvSpPr>
              <p:nvPr/>
            </p:nvSpPr>
            <p:spPr bwMode="auto">
              <a:xfrm flipH="1">
                <a:off x="2016" y="1584"/>
                <a:ext cx="768" cy="0"/>
              </a:xfrm>
              <a:prstGeom prst="line">
                <a:avLst/>
              </a:prstGeom>
              <a:noFill/>
              <a:ln w="28575">
                <a:solidFill>
                  <a:srgbClr val="000099"/>
                </a:solidFill>
                <a:round/>
                <a:headEnd/>
                <a:tailEnd type="triangle" w="med" len="med"/>
              </a:ln>
            </p:spPr>
            <p:txBody>
              <a:bodyPr wrap="none" anchor="ctr"/>
              <a:lstStyle/>
              <a:p>
                <a:endParaRPr lang="en-US"/>
              </a:p>
            </p:txBody>
          </p:sp>
          <p:sp>
            <p:nvSpPr>
              <p:cNvPr id="466960" name="Line 46"/>
              <p:cNvSpPr>
                <a:spLocks noChangeShapeType="1"/>
              </p:cNvSpPr>
              <p:nvPr/>
            </p:nvSpPr>
            <p:spPr bwMode="auto">
              <a:xfrm flipH="1">
                <a:off x="2592" y="1584"/>
                <a:ext cx="192" cy="96"/>
              </a:xfrm>
              <a:prstGeom prst="line">
                <a:avLst/>
              </a:prstGeom>
              <a:noFill/>
              <a:ln w="28575">
                <a:solidFill>
                  <a:srgbClr val="000099"/>
                </a:solidFill>
                <a:round/>
                <a:headEnd/>
                <a:tailEnd type="triangle" w="med" len="med"/>
              </a:ln>
            </p:spPr>
            <p:txBody>
              <a:bodyPr wrap="none" anchor="ctr"/>
              <a:lstStyle/>
              <a:p>
                <a:endParaRPr lang="en-US"/>
              </a:p>
            </p:txBody>
          </p:sp>
          <p:sp>
            <p:nvSpPr>
              <p:cNvPr id="466961" name="Line 47"/>
              <p:cNvSpPr>
                <a:spLocks noChangeShapeType="1"/>
              </p:cNvSpPr>
              <p:nvPr/>
            </p:nvSpPr>
            <p:spPr bwMode="auto">
              <a:xfrm flipH="1" flipV="1">
                <a:off x="2688" y="1488"/>
                <a:ext cx="288" cy="192"/>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6962" name="Line 48"/>
              <p:cNvSpPr>
                <a:spLocks noChangeShapeType="1"/>
              </p:cNvSpPr>
              <p:nvPr/>
            </p:nvSpPr>
            <p:spPr bwMode="auto">
              <a:xfrm>
                <a:off x="2400" y="1488"/>
                <a:ext cx="864" cy="192"/>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6963" name="Line 49"/>
              <p:cNvSpPr>
                <a:spLocks noChangeShapeType="1"/>
              </p:cNvSpPr>
              <p:nvPr/>
            </p:nvSpPr>
            <p:spPr bwMode="auto">
              <a:xfrm flipV="1">
                <a:off x="2304" y="1488"/>
                <a:ext cx="960" cy="144"/>
              </a:xfrm>
              <a:prstGeom prst="line">
                <a:avLst/>
              </a:prstGeom>
              <a:noFill/>
              <a:ln w="28575">
                <a:solidFill>
                  <a:srgbClr val="000099"/>
                </a:solidFill>
                <a:round/>
                <a:headEnd type="triangle" w="med" len="med"/>
                <a:tailEnd type="triangle" w="med" len="med"/>
              </a:ln>
            </p:spPr>
            <p:txBody>
              <a:bodyPr wrap="none" anchor="ctr"/>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subTnLst>
                                    <p:animClr clrSpc="rgb" dir="cw">
                                      <p:cBhvr override="childStyle">
                                        <p:cTn dur="1" fill="hold" display="0" masterRel="nextClick" afterEffect="1"/>
                                        <p:tgtEl>
                                          <p:spTgt spid="2"/>
                                        </p:tgtEl>
                                        <p:attrNameLst>
                                          <p:attrName>ppt_c</p:attrName>
                                        </p:attrNameLst>
                                      </p:cBhvr>
                                      <p:to>
                                        <a:srgbClr val="66FFFF"/>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subTnLst>
                                    <p:animClr clrSpc="rgb" dir="cw">
                                      <p:cBhvr override="childStyle">
                                        <p:cTn dur="1" fill="hold" display="0" masterRel="nextClick" afterEffect="1"/>
                                        <p:tgtEl>
                                          <p:spTgt spid="5"/>
                                        </p:tgtEl>
                                        <p:attrNameLst>
                                          <p:attrName>ppt_c</p:attrName>
                                        </p:attrNameLst>
                                      </p:cBhvr>
                                      <p:to>
                                        <a:srgbClr val="00FFCC"/>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3"/>
                                        </p:tgtEl>
                                        <p:attrNameLst>
                                          <p:attrName>style.visibility</p:attrName>
                                        </p:attrNameLst>
                                      </p:cBhvr>
                                      <p:to>
                                        <p:strVal val="visible"/>
                                      </p:to>
                                    </p:set>
                                  </p:childTnLst>
                                  <p:subTnLst>
                                    <p:animClr clrSpc="rgb" dir="cw">
                                      <p:cBhvr override="childStyle">
                                        <p:cTn dur="1" fill="hold" display="0" masterRel="nextClick" afterEffect="1"/>
                                        <p:tgtEl>
                                          <p:spTgt spid="3"/>
                                        </p:tgtEl>
                                        <p:attrNameLst>
                                          <p:attrName>ppt_c</p:attrName>
                                        </p:attrNameLst>
                                      </p:cBhvr>
                                      <p:to>
                                        <a:srgbClr val="99FFCC"/>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7"/>
                                        </p:tgtEl>
                                        <p:attrNameLst>
                                          <p:attrName>style.visibility</p:attrName>
                                        </p:attrNameLst>
                                      </p:cBhvr>
                                      <p:to>
                                        <p:strVal val="visible"/>
                                      </p:to>
                                    </p:set>
                                  </p:childTnLst>
                                  <p:subTnLst>
                                    <p:animClr clrSpc="rgb" dir="cw">
                                      <p:cBhvr override="childStyle">
                                        <p:cTn dur="1" fill="hold" display="0" masterRel="nextClick" afterEffect="1"/>
                                        <p:tgtEl>
                                          <p:spTgt spid="7"/>
                                        </p:tgtEl>
                                        <p:attrNameLst>
                                          <p:attrName>ppt_c</p:attrName>
                                        </p:attrNameLst>
                                      </p:cBhvr>
                                      <p:to>
                                        <a:srgbClr val="00FF99"/>
                                      </p:to>
                                    </p:animClr>
                                  </p:sub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he History of Radiography.wmv">
            <a:hlinkClick r:id="" action="ppaction://media"/>
          </p:cNvPr>
          <p:cNvPicPr>
            <a:picLocks noGrp="1" noRot="1" noChangeAspect="1"/>
          </p:cNvPicPr>
          <p:nvPr>
            <p:ph idx="4294967295"/>
            <a:videoFile r:link="rId1"/>
          </p:nvPr>
        </p:nvPicPr>
        <p:blipFill>
          <a:blip r:embed="rId4"/>
          <a:srcRect/>
          <a:stretch>
            <a:fillRect/>
          </a:stretch>
        </p:blipFill>
        <p:spPr>
          <a:xfrm>
            <a:off x="533400" y="1143000"/>
            <a:ext cx="8288338" cy="4913313"/>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3" name="Rectangle 2"/>
          <p:cNvSpPr>
            <a:spLocks noGrp="1" noChangeArrowheads="1"/>
          </p:cNvSpPr>
          <p:nvPr>
            <p:ph type="title"/>
          </p:nvPr>
        </p:nvSpPr>
        <p:spPr/>
        <p:txBody>
          <a:bodyPr/>
          <a:lstStyle/>
          <a:p>
            <a:pPr eaLnBrk="1" hangingPunct="1"/>
            <a:r>
              <a:rPr lang="en-US" smtClean="0"/>
              <a:t>Transverse Relaxation Parameter: T2</a:t>
            </a:r>
          </a:p>
        </p:txBody>
      </p:sp>
      <p:sp>
        <p:nvSpPr>
          <p:cNvPr id="468994" name="Line 3"/>
          <p:cNvSpPr>
            <a:spLocks noChangeShapeType="1"/>
          </p:cNvSpPr>
          <p:nvPr/>
        </p:nvSpPr>
        <p:spPr bwMode="auto">
          <a:xfrm flipV="1">
            <a:off x="1638300" y="2362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68995" name="Oval 4"/>
          <p:cNvSpPr>
            <a:spLocks noChangeArrowheads="1"/>
          </p:cNvSpPr>
          <p:nvPr/>
        </p:nvSpPr>
        <p:spPr bwMode="auto">
          <a:xfrm flipV="1">
            <a:off x="304800" y="2362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8996" name="Line 5"/>
          <p:cNvSpPr>
            <a:spLocks noChangeShapeType="1"/>
          </p:cNvSpPr>
          <p:nvPr/>
        </p:nvSpPr>
        <p:spPr bwMode="auto">
          <a:xfrm flipV="1">
            <a:off x="1676400" y="26670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68997" name="Line 6"/>
          <p:cNvSpPr>
            <a:spLocks noChangeShapeType="1"/>
          </p:cNvSpPr>
          <p:nvPr/>
        </p:nvSpPr>
        <p:spPr bwMode="auto">
          <a:xfrm flipH="1">
            <a:off x="304800" y="2667000"/>
            <a:ext cx="1373188" cy="0"/>
          </a:xfrm>
          <a:prstGeom prst="line">
            <a:avLst/>
          </a:prstGeom>
          <a:noFill/>
          <a:ln w="28575">
            <a:solidFill>
              <a:srgbClr val="000099"/>
            </a:solidFill>
            <a:round/>
            <a:headEnd/>
            <a:tailEnd type="triangle" w="med" len="med"/>
          </a:ln>
        </p:spPr>
        <p:txBody>
          <a:bodyPr wrap="none" anchor="ctr"/>
          <a:lstStyle/>
          <a:p>
            <a:endParaRPr lang="en-US"/>
          </a:p>
        </p:txBody>
      </p:sp>
      <p:sp>
        <p:nvSpPr>
          <p:cNvPr id="468998" name="Line 7"/>
          <p:cNvSpPr>
            <a:spLocks noChangeShapeType="1"/>
          </p:cNvSpPr>
          <p:nvPr/>
        </p:nvSpPr>
        <p:spPr bwMode="auto">
          <a:xfrm flipH="1">
            <a:off x="1355725" y="2667000"/>
            <a:ext cx="322263" cy="304800"/>
          </a:xfrm>
          <a:prstGeom prst="line">
            <a:avLst/>
          </a:prstGeom>
          <a:noFill/>
          <a:ln w="28575">
            <a:solidFill>
              <a:srgbClr val="000099"/>
            </a:solidFill>
            <a:round/>
            <a:headEnd/>
            <a:tailEnd type="triangle" w="med" len="med"/>
          </a:ln>
        </p:spPr>
        <p:txBody>
          <a:bodyPr wrap="none" anchor="ctr"/>
          <a:lstStyle/>
          <a:p>
            <a:endParaRPr lang="en-US"/>
          </a:p>
        </p:txBody>
      </p:sp>
      <p:sp>
        <p:nvSpPr>
          <p:cNvPr id="468999" name="Line 8"/>
          <p:cNvSpPr>
            <a:spLocks noChangeShapeType="1"/>
          </p:cNvSpPr>
          <p:nvPr/>
        </p:nvSpPr>
        <p:spPr bwMode="auto">
          <a:xfrm flipH="1" flipV="1">
            <a:off x="1447800" y="2362200"/>
            <a:ext cx="484188" cy="6096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00" name="Line 9"/>
          <p:cNvSpPr>
            <a:spLocks noChangeShapeType="1"/>
          </p:cNvSpPr>
          <p:nvPr/>
        </p:nvSpPr>
        <p:spPr bwMode="auto">
          <a:xfrm>
            <a:off x="914400" y="2362200"/>
            <a:ext cx="1600200" cy="5334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01" name="Line 10"/>
          <p:cNvSpPr>
            <a:spLocks noChangeShapeType="1"/>
          </p:cNvSpPr>
          <p:nvPr/>
        </p:nvSpPr>
        <p:spPr bwMode="auto">
          <a:xfrm flipV="1">
            <a:off x="762000" y="2438400"/>
            <a:ext cx="1617663" cy="4572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02" name="Line 11"/>
          <p:cNvSpPr>
            <a:spLocks noChangeShapeType="1"/>
          </p:cNvSpPr>
          <p:nvPr/>
        </p:nvSpPr>
        <p:spPr bwMode="auto">
          <a:xfrm flipV="1">
            <a:off x="1714500" y="5029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69003" name="Oval 12"/>
          <p:cNvSpPr>
            <a:spLocks noChangeArrowheads="1"/>
          </p:cNvSpPr>
          <p:nvPr/>
        </p:nvSpPr>
        <p:spPr bwMode="auto">
          <a:xfrm flipV="1">
            <a:off x="381000" y="5029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9004" name="Line 13"/>
          <p:cNvSpPr>
            <a:spLocks noChangeShapeType="1"/>
          </p:cNvSpPr>
          <p:nvPr/>
        </p:nvSpPr>
        <p:spPr bwMode="auto">
          <a:xfrm flipV="1">
            <a:off x="1752600" y="53340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69005" name="Line 14"/>
          <p:cNvSpPr>
            <a:spLocks noChangeShapeType="1"/>
          </p:cNvSpPr>
          <p:nvPr/>
        </p:nvSpPr>
        <p:spPr bwMode="auto">
          <a:xfrm flipH="1">
            <a:off x="381000" y="5334000"/>
            <a:ext cx="1373188" cy="0"/>
          </a:xfrm>
          <a:prstGeom prst="line">
            <a:avLst/>
          </a:prstGeom>
          <a:noFill/>
          <a:ln w="28575">
            <a:solidFill>
              <a:srgbClr val="000099"/>
            </a:solidFill>
            <a:round/>
            <a:headEnd/>
            <a:tailEnd type="triangle" w="med" len="med"/>
          </a:ln>
        </p:spPr>
        <p:txBody>
          <a:bodyPr wrap="none" anchor="ctr"/>
          <a:lstStyle/>
          <a:p>
            <a:endParaRPr lang="en-US"/>
          </a:p>
        </p:txBody>
      </p:sp>
      <p:sp>
        <p:nvSpPr>
          <p:cNvPr id="469006" name="Line 15"/>
          <p:cNvSpPr>
            <a:spLocks noChangeShapeType="1"/>
          </p:cNvSpPr>
          <p:nvPr/>
        </p:nvSpPr>
        <p:spPr bwMode="auto">
          <a:xfrm flipH="1">
            <a:off x="1431925" y="5334000"/>
            <a:ext cx="322263" cy="304800"/>
          </a:xfrm>
          <a:prstGeom prst="line">
            <a:avLst/>
          </a:prstGeom>
          <a:noFill/>
          <a:ln w="28575">
            <a:solidFill>
              <a:srgbClr val="000099"/>
            </a:solidFill>
            <a:round/>
            <a:headEnd/>
            <a:tailEnd type="triangle" w="med" len="med"/>
          </a:ln>
        </p:spPr>
        <p:txBody>
          <a:bodyPr wrap="none" anchor="ctr"/>
          <a:lstStyle/>
          <a:p>
            <a:endParaRPr lang="en-US"/>
          </a:p>
        </p:txBody>
      </p:sp>
      <p:sp>
        <p:nvSpPr>
          <p:cNvPr id="469007" name="Line 16"/>
          <p:cNvSpPr>
            <a:spLocks noChangeShapeType="1"/>
          </p:cNvSpPr>
          <p:nvPr/>
        </p:nvSpPr>
        <p:spPr bwMode="auto">
          <a:xfrm flipH="1" flipV="1">
            <a:off x="1524000" y="5029200"/>
            <a:ext cx="484188" cy="6096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08" name="Line 17"/>
          <p:cNvSpPr>
            <a:spLocks noChangeShapeType="1"/>
          </p:cNvSpPr>
          <p:nvPr/>
        </p:nvSpPr>
        <p:spPr bwMode="auto">
          <a:xfrm>
            <a:off x="990600" y="5029200"/>
            <a:ext cx="1600200" cy="5334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09" name="Line 18"/>
          <p:cNvSpPr>
            <a:spLocks noChangeShapeType="1"/>
          </p:cNvSpPr>
          <p:nvPr/>
        </p:nvSpPr>
        <p:spPr bwMode="auto">
          <a:xfrm flipV="1">
            <a:off x="838200" y="5105400"/>
            <a:ext cx="1617663" cy="4572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10" name="Line 19"/>
          <p:cNvSpPr>
            <a:spLocks noChangeShapeType="1"/>
          </p:cNvSpPr>
          <p:nvPr/>
        </p:nvSpPr>
        <p:spPr bwMode="auto">
          <a:xfrm flipV="1">
            <a:off x="5372100" y="5029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69011" name="Oval 20"/>
          <p:cNvSpPr>
            <a:spLocks noChangeArrowheads="1"/>
          </p:cNvSpPr>
          <p:nvPr/>
        </p:nvSpPr>
        <p:spPr bwMode="auto">
          <a:xfrm flipV="1">
            <a:off x="4038600" y="5029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9012" name="Line 21"/>
          <p:cNvSpPr>
            <a:spLocks noChangeShapeType="1"/>
          </p:cNvSpPr>
          <p:nvPr/>
        </p:nvSpPr>
        <p:spPr bwMode="auto">
          <a:xfrm flipV="1">
            <a:off x="5410200" y="53340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69013" name="Line 22"/>
          <p:cNvSpPr>
            <a:spLocks noChangeShapeType="1"/>
          </p:cNvSpPr>
          <p:nvPr/>
        </p:nvSpPr>
        <p:spPr bwMode="auto">
          <a:xfrm flipH="1">
            <a:off x="5089525" y="5334000"/>
            <a:ext cx="322263" cy="304800"/>
          </a:xfrm>
          <a:prstGeom prst="line">
            <a:avLst/>
          </a:prstGeom>
          <a:noFill/>
          <a:ln w="28575">
            <a:solidFill>
              <a:srgbClr val="000099"/>
            </a:solidFill>
            <a:round/>
            <a:headEnd/>
            <a:tailEnd type="triangle" w="med" len="med"/>
          </a:ln>
        </p:spPr>
        <p:txBody>
          <a:bodyPr wrap="none" anchor="ctr"/>
          <a:lstStyle/>
          <a:p>
            <a:endParaRPr lang="en-US"/>
          </a:p>
        </p:txBody>
      </p:sp>
      <p:sp>
        <p:nvSpPr>
          <p:cNvPr id="469014" name="Line 23"/>
          <p:cNvSpPr>
            <a:spLocks noChangeShapeType="1"/>
          </p:cNvSpPr>
          <p:nvPr/>
        </p:nvSpPr>
        <p:spPr bwMode="auto">
          <a:xfrm flipH="1" flipV="1">
            <a:off x="5181600" y="5029200"/>
            <a:ext cx="484188" cy="6096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15" name="Line 24"/>
          <p:cNvSpPr>
            <a:spLocks noChangeShapeType="1"/>
          </p:cNvSpPr>
          <p:nvPr/>
        </p:nvSpPr>
        <p:spPr bwMode="auto">
          <a:xfrm>
            <a:off x="4572000" y="5029200"/>
            <a:ext cx="1600200" cy="5334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69016" name="Line 25"/>
          <p:cNvSpPr>
            <a:spLocks noChangeShapeType="1"/>
          </p:cNvSpPr>
          <p:nvPr/>
        </p:nvSpPr>
        <p:spPr bwMode="auto">
          <a:xfrm flipV="1">
            <a:off x="5410200" y="5105400"/>
            <a:ext cx="703263" cy="228600"/>
          </a:xfrm>
          <a:prstGeom prst="line">
            <a:avLst/>
          </a:prstGeom>
          <a:noFill/>
          <a:ln w="28575">
            <a:solidFill>
              <a:srgbClr val="000099"/>
            </a:solidFill>
            <a:round/>
            <a:headEnd/>
            <a:tailEnd type="triangle" w="med" len="med"/>
          </a:ln>
        </p:spPr>
        <p:txBody>
          <a:bodyPr wrap="none" anchor="ctr"/>
          <a:lstStyle/>
          <a:p>
            <a:endParaRPr lang="en-US"/>
          </a:p>
        </p:txBody>
      </p:sp>
      <p:sp>
        <p:nvSpPr>
          <p:cNvPr id="469017" name="Line 26"/>
          <p:cNvSpPr>
            <a:spLocks noChangeShapeType="1"/>
          </p:cNvSpPr>
          <p:nvPr/>
        </p:nvSpPr>
        <p:spPr bwMode="auto">
          <a:xfrm flipV="1">
            <a:off x="7277100" y="35814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69018" name="Oval 27"/>
          <p:cNvSpPr>
            <a:spLocks noChangeArrowheads="1"/>
          </p:cNvSpPr>
          <p:nvPr/>
        </p:nvSpPr>
        <p:spPr bwMode="auto">
          <a:xfrm flipV="1">
            <a:off x="5943600" y="35814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9019" name="Line 28"/>
          <p:cNvSpPr>
            <a:spLocks noChangeShapeType="1"/>
          </p:cNvSpPr>
          <p:nvPr/>
        </p:nvSpPr>
        <p:spPr bwMode="auto">
          <a:xfrm flipV="1">
            <a:off x="7315200" y="38862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69020" name="Line 29"/>
          <p:cNvSpPr>
            <a:spLocks noChangeShapeType="1"/>
          </p:cNvSpPr>
          <p:nvPr/>
        </p:nvSpPr>
        <p:spPr bwMode="auto">
          <a:xfrm>
            <a:off x="7315200" y="3886200"/>
            <a:ext cx="838200" cy="228600"/>
          </a:xfrm>
          <a:prstGeom prst="line">
            <a:avLst/>
          </a:prstGeom>
          <a:noFill/>
          <a:ln w="28575">
            <a:solidFill>
              <a:srgbClr val="000099"/>
            </a:solidFill>
            <a:round/>
            <a:headEnd/>
            <a:tailEnd type="triangle" w="med" len="med"/>
          </a:ln>
        </p:spPr>
        <p:txBody>
          <a:bodyPr wrap="none" anchor="ctr"/>
          <a:lstStyle/>
          <a:p>
            <a:endParaRPr lang="en-US"/>
          </a:p>
        </p:txBody>
      </p:sp>
      <p:sp>
        <p:nvSpPr>
          <p:cNvPr id="469021" name="Line 30"/>
          <p:cNvSpPr>
            <a:spLocks noChangeShapeType="1"/>
          </p:cNvSpPr>
          <p:nvPr/>
        </p:nvSpPr>
        <p:spPr bwMode="auto">
          <a:xfrm flipV="1">
            <a:off x="7315200" y="3657600"/>
            <a:ext cx="703263" cy="228600"/>
          </a:xfrm>
          <a:prstGeom prst="line">
            <a:avLst/>
          </a:prstGeom>
          <a:noFill/>
          <a:ln w="28575">
            <a:solidFill>
              <a:srgbClr val="000099"/>
            </a:solidFill>
            <a:round/>
            <a:headEnd/>
            <a:tailEnd type="triangle" w="med" len="med"/>
          </a:ln>
        </p:spPr>
        <p:txBody>
          <a:bodyPr wrap="none" anchor="ctr"/>
          <a:lstStyle/>
          <a:p>
            <a:endParaRPr lang="en-US"/>
          </a:p>
        </p:txBody>
      </p:sp>
      <p:sp>
        <p:nvSpPr>
          <p:cNvPr id="469022" name="Line 31"/>
          <p:cNvSpPr>
            <a:spLocks noChangeShapeType="1"/>
          </p:cNvSpPr>
          <p:nvPr/>
        </p:nvSpPr>
        <p:spPr bwMode="auto">
          <a:xfrm flipV="1">
            <a:off x="6438900" y="2362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69023" name="Oval 32"/>
          <p:cNvSpPr>
            <a:spLocks noChangeArrowheads="1"/>
          </p:cNvSpPr>
          <p:nvPr/>
        </p:nvSpPr>
        <p:spPr bwMode="auto">
          <a:xfrm flipV="1">
            <a:off x="5105400" y="2362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69024" name="Line 33"/>
          <p:cNvSpPr>
            <a:spLocks noChangeShapeType="1"/>
          </p:cNvSpPr>
          <p:nvPr/>
        </p:nvSpPr>
        <p:spPr bwMode="auto">
          <a:xfrm flipV="1">
            <a:off x="6477000" y="26670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69025" name="AutoShape 34"/>
          <p:cNvSpPr>
            <a:spLocks noChangeArrowheads="1"/>
          </p:cNvSpPr>
          <p:nvPr/>
        </p:nvSpPr>
        <p:spPr bwMode="auto">
          <a:xfrm>
            <a:off x="3505200" y="2209800"/>
            <a:ext cx="1143000" cy="685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469026" name="Text Box 35"/>
          <p:cNvSpPr txBox="1">
            <a:spLocks noChangeArrowheads="1"/>
          </p:cNvSpPr>
          <p:nvPr/>
        </p:nvSpPr>
        <p:spPr bwMode="auto">
          <a:xfrm>
            <a:off x="3124200" y="1752600"/>
            <a:ext cx="2492375" cy="457200"/>
          </a:xfrm>
          <a:prstGeom prst="rect">
            <a:avLst/>
          </a:prstGeom>
          <a:noFill/>
          <a:ln w="9525">
            <a:noFill/>
            <a:miter lim="800000"/>
            <a:headEnd/>
            <a:tailEnd/>
          </a:ln>
        </p:spPr>
        <p:txBody>
          <a:bodyPr>
            <a:spAutoFit/>
          </a:bodyPr>
          <a:lstStyle/>
          <a:p>
            <a:pPr eaLnBrk="0" hangingPunct="0">
              <a:spcBef>
                <a:spcPct val="50000"/>
              </a:spcBef>
            </a:pPr>
            <a:r>
              <a:rPr lang="en-US">
                <a:latin typeface="Times New Roman" pitchFamily="18" charset="0"/>
              </a:rPr>
              <a:t>RF Energy</a:t>
            </a:r>
          </a:p>
        </p:txBody>
      </p:sp>
      <p:sp>
        <p:nvSpPr>
          <p:cNvPr id="469027" name="Text Box 36"/>
          <p:cNvSpPr txBox="1">
            <a:spLocks noChangeArrowheads="1"/>
          </p:cNvSpPr>
          <p:nvPr/>
        </p:nvSpPr>
        <p:spPr bwMode="auto">
          <a:xfrm>
            <a:off x="838200" y="3633788"/>
            <a:ext cx="1847850" cy="641350"/>
          </a:xfrm>
          <a:prstGeom prst="rect">
            <a:avLst/>
          </a:prstGeom>
          <a:noFill/>
          <a:ln w="9525">
            <a:noFill/>
            <a:miter lim="800000"/>
            <a:headEnd/>
            <a:tailEnd/>
          </a:ln>
        </p:spPr>
        <p:txBody>
          <a:bodyPr wrap="none">
            <a:spAutoFit/>
          </a:bodyPr>
          <a:lstStyle/>
          <a:p>
            <a:pPr eaLnBrk="0" hangingPunct="0"/>
            <a:r>
              <a:rPr lang="en-US" sz="1800" b="1">
                <a:latin typeface="Times New Roman" pitchFamily="18" charset="0"/>
              </a:rPr>
              <a:t>Zero Net Vector:</a:t>
            </a:r>
          </a:p>
          <a:p>
            <a:pPr eaLnBrk="0" hangingPunct="0"/>
            <a:r>
              <a:rPr lang="en-US" sz="1800" b="1">
                <a:latin typeface="Times New Roman" pitchFamily="18" charset="0"/>
              </a:rPr>
              <a:t>Random Phase</a:t>
            </a:r>
          </a:p>
        </p:txBody>
      </p:sp>
      <p:sp>
        <p:nvSpPr>
          <p:cNvPr id="469028" name="Text Box 37"/>
          <p:cNvSpPr txBox="1">
            <a:spLocks noChangeArrowheads="1"/>
          </p:cNvSpPr>
          <p:nvPr/>
        </p:nvSpPr>
        <p:spPr bwMode="auto">
          <a:xfrm>
            <a:off x="6918325" y="1793875"/>
            <a:ext cx="122555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 Phase</a:t>
            </a:r>
          </a:p>
        </p:txBody>
      </p:sp>
      <p:sp>
        <p:nvSpPr>
          <p:cNvPr id="469029" name="AutoShape 38"/>
          <p:cNvSpPr>
            <a:spLocks noChangeArrowheads="1"/>
          </p:cNvSpPr>
          <p:nvPr/>
        </p:nvSpPr>
        <p:spPr bwMode="auto">
          <a:xfrm>
            <a:off x="6781800" y="3124200"/>
            <a:ext cx="304800" cy="228600"/>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469030" name="AutoShape 39"/>
          <p:cNvSpPr>
            <a:spLocks noChangeArrowheads="1"/>
          </p:cNvSpPr>
          <p:nvPr/>
        </p:nvSpPr>
        <p:spPr bwMode="auto">
          <a:xfrm rot="-2498013">
            <a:off x="6248400" y="4419600"/>
            <a:ext cx="533400" cy="381000"/>
          </a:xfrm>
          <a:prstGeom prst="leftArrow">
            <a:avLst>
              <a:gd name="adj1" fmla="val 50000"/>
              <a:gd name="adj2" fmla="val 35000"/>
            </a:avLst>
          </a:prstGeom>
          <a:solidFill>
            <a:schemeClr val="accent1"/>
          </a:solidFill>
          <a:ln w="9525">
            <a:solidFill>
              <a:schemeClr val="tx1"/>
            </a:solidFill>
            <a:miter lim="800000"/>
            <a:headEnd/>
            <a:tailEnd/>
          </a:ln>
        </p:spPr>
        <p:txBody>
          <a:bodyPr wrap="none" anchor="ctr"/>
          <a:lstStyle/>
          <a:p>
            <a:endParaRPr lang="en-US"/>
          </a:p>
        </p:txBody>
      </p:sp>
      <p:sp>
        <p:nvSpPr>
          <p:cNvPr id="469031" name="AutoShape 40"/>
          <p:cNvSpPr>
            <a:spLocks noChangeArrowheads="1"/>
          </p:cNvSpPr>
          <p:nvPr/>
        </p:nvSpPr>
        <p:spPr bwMode="auto">
          <a:xfrm>
            <a:off x="3352800" y="5181600"/>
            <a:ext cx="457200" cy="228600"/>
          </a:xfrm>
          <a:prstGeom prst="leftArrow">
            <a:avLst>
              <a:gd name="adj1" fmla="val 50000"/>
              <a:gd name="adj2" fmla="val 50000"/>
            </a:avLst>
          </a:prstGeom>
          <a:solidFill>
            <a:schemeClr val="accent1"/>
          </a:solidFill>
          <a:ln w="9525">
            <a:solidFill>
              <a:schemeClr val="tx1"/>
            </a:solidFill>
            <a:miter lim="800000"/>
            <a:headEnd/>
            <a:tailEnd/>
          </a:ln>
        </p:spPr>
        <p:txBody>
          <a:bodyPr wrap="none" anchor="ctr"/>
          <a:lstStyle/>
          <a:p>
            <a:endParaRPr lang="en-US"/>
          </a:p>
        </p:txBody>
      </p:sp>
      <p:sp>
        <p:nvSpPr>
          <p:cNvPr id="469032" name="Text Box 41"/>
          <p:cNvSpPr txBox="1">
            <a:spLocks noChangeArrowheads="1"/>
          </p:cNvSpPr>
          <p:nvPr/>
        </p:nvSpPr>
        <p:spPr bwMode="auto">
          <a:xfrm>
            <a:off x="7070725" y="4460875"/>
            <a:ext cx="15017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Relaxation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Rectangle 2"/>
          <p:cNvSpPr>
            <a:spLocks noGrp="1" noChangeArrowheads="1"/>
          </p:cNvSpPr>
          <p:nvPr>
            <p:ph type="title"/>
          </p:nvPr>
        </p:nvSpPr>
        <p:spPr/>
        <p:txBody>
          <a:bodyPr/>
          <a:lstStyle/>
          <a:p>
            <a:pPr eaLnBrk="1" hangingPunct="1"/>
            <a:r>
              <a:rPr lang="en-US" sz="3200" smtClean="0"/>
              <a:t>Relaxation Process Provides FID or MR Signal</a:t>
            </a:r>
          </a:p>
        </p:txBody>
      </p:sp>
      <p:sp>
        <p:nvSpPr>
          <p:cNvPr id="471042" name="Rectangle 3"/>
          <p:cNvSpPr>
            <a:spLocks noChangeArrowheads="1"/>
          </p:cNvSpPr>
          <p:nvPr/>
        </p:nvSpPr>
        <p:spPr bwMode="auto">
          <a:xfrm>
            <a:off x="762000" y="1981200"/>
            <a:ext cx="4191000" cy="685800"/>
          </a:xfrm>
          <a:prstGeom prst="rect">
            <a:avLst/>
          </a:prstGeom>
          <a:solidFill>
            <a:schemeClr val="hlink"/>
          </a:solidFill>
          <a:ln w="9525">
            <a:solidFill>
              <a:schemeClr val="accent2"/>
            </a:solidFill>
            <a:miter lim="800000"/>
            <a:headEnd/>
            <a:tailEnd/>
          </a:ln>
        </p:spPr>
        <p:txBody>
          <a:bodyPr wrap="none" anchor="ctr"/>
          <a:lstStyle/>
          <a:p>
            <a:pPr algn="ctr" eaLnBrk="0" hangingPunct="0"/>
            <a:r>
              <a:rPr lang="en-US" sz="3200" b="1">
                <a:solidFill>
                  <a:srgbClr val="66FFFF"/>
                </a:solidFill>
                <a:latin typeface="Times New Roman" pitchFamily="18" charset="0"/>
              </a:rPr>
              <a:t>S</a:t>
            </a:r>
          </a:p>
        </p:txBody>
      </p:sp>
      <p:sp>
        <p:nvSpPr>
          <p:cNvPr id="471043" name="Rectangle 4"/>
          <p:cNvSpPr>
            <a:spLocks noChangeArrowheads="1"/>
          </p:cNvSpPr>
          <p:nvPr/>
        </p:nvSpPr>
        <p:spPr bwMode="auto">
          <a:xfrm>
            <a:off x="762000" y="5410200"/>
            <a:ext cx="4191000" cy="685800"/>
          </a:xfrm>
          <a:prstGeom prst="rect">
            <a:avLst/>
          </a:prstGeom>
          <a:solidFill>
            <a:srgbClr val="990000"/>
          </a:solidFill>
          <a:ln w="9525">
            <a:solidFill>
              <a:schemeClr val="tx1"/>
            </a:solidFill>
            <a:miter lim="800000"/>
            <a:headEnd/>
            <a:tailEnd/>
          </a:ln>
        </p:spPr>
        <p:txBody>
          <a:bodyPr wrap="none" anchor="ctr"/>
          <a:lstStyle/>
          <a:p>
            <a:pPr algn="ctr" eaLnBrk="0" hangingPunct="0"/>
            <a:r>
              <a:rPr lang="en-US" sz="3200" b="1">
                <a:solidFill>
                  <a:srgbClr val="66FFFF"/>
                </a:solidFill>
                <a:latin typeface="Times New Roman" pitchFamily="18" charset="0"/>
              </a:rPr>
              <a:t>N</a:t>
            </a:r>
          </a:p>
        </p:txBody>
      </p:sp>
      <p:sp>
        <p:nvSpPr>
          <p:cNvPr id="55301" name="Oval 5"/>
          <p:cNvSpPr>
            <a:spLocks noChangeArrowheads="1"/>
          </p:cNvSpPr>
          <p:nvPr/>
        </p:nvSpPr>
        <p:spPr bwMode="auto">
          <a:xfrm>
            <a:off x="5334000" y="2743200"/>
            <a:ext cx="304800" cy="2362200"/>
          </a:xfrm>
          <a:prstGeom prst="ellipse">
            <a:avLst/>
          </a:prstGeom>
          <a:solidFill>
            <a:schemeClr val="bg1"/>
          </a:solidFill>
          <a:ln w="38100">
            <a:solidFill>
              <a:srgbClr val="FF0066"/>
            </a:solidFill>
            <a:round/>
            <a:headEnd/>
            <a:tailEnd/>
          </a:ln>
        </p:spPr>
        <p:txBody>
          <a:bodyPr wrap="none" anchor="ctr"/>
          <a:lstStyle/>
          <a:p>
            <a:pPr algn="ctr" eaLnBrk="0" hangingPunct="0"/>
            <a:r>
              <a:rPr lang="en-US">
                <a:latin typeface="Symbol" pitchFamily="18" charset="2"/>
              </a:rPr>
              <a:t>w</a:t>
            </a:r>
          </a:p>
        </p:txBody>
      </p:sp>
      <p:sp>
        <p:nvSpPr>
          <p:cNvPr id="55302" name="Line 6"/>
          <p:cNvSpPr>
            <a:spLocks noChangeShapeType="1"/>
          </p:cNvSpPr>
          <p:nvPr/>
        </p:nvSpPr>
        <p:spPr bwMode="auto">
          <a:xfrm>
            <a:off x="5486400" y="5105400"/>
            <a:ext cx="0" cy="914400"/>
          </a:xfrm>
          <a:prstGeom prst="line">
            <a:avLst/>
          </a:prstGeom>
          <a:noFill/>
          <a:ln w="76200">
            <a:solidFill>
              <a:schemeClr val="tx1"/>
            </a:solidFill>
            <a:round/>
            <a:headEnd/>
            <a:tailEnd/>
          </a:ln>
        </p:spPr>
        <p:txBody>
          <a:bodyPr wrap="none" anchor="ctr"/>
          <a:lstStyle/>
          <a:p>
            <a:endParaRPr lang="en-US"/>
          </a:p>
        </p:txBody>
      </p:sp>
      <p:sp>
        <p:nvSpPr>
          <p:cNvPr id="55303" name="Freeform 7"/>
          <p:cNvSpPr>
            <a:spLocks/>
          </p:cNvSpPr>
          <p:nvPr/>
        </p:nvSpPr>
        <p:spPr bwMode="auto">
          <a:xfrm>
            <a:off x="4724400" y="4114800"/>
            <a:ext cx="762000" cy="406400"/>
          </a:xfrm>
          <a:custGeom>
            <a:avLst/>
            <a:gdLst>
              <a:gd name="T0" fmla="*/ 0 w 1104"/>
              <a:gd name="T1" fmla="*/ 2147483647 h 256"/>
              <a:gd name="T2" fmla="*/ 2147483647 w 1104"/>
              <a:gd name="T3" fmla="*/ 2147483647 h 256"/>
              <a:gd name="T4" fmla="*/ 2147483647 w 1104"/>
              <a:gd name="T5" fmla="*/ 2147483647 h 256"/>
              <a:gd name="T6" fmla="*/ 2147483647 w 1104"/>
              <a:gd name="T7" fmla="*/ 2147483647 h 256"/>
              <a:gd name="T8" fmla="*/ 2147483647 w 1104"/>
              <a:gd name="T9" fmla="*/ 2147483647 h 256"/>
              <a:gd name="T10" fmla="*/ 2147483647 w 1104"/>
              <a:gd name="T11" fmla="*/ 2147483647 h 256"/>
              <a:gd name="T12" fmla="*/ 2147483647 w 1104"/>
              <a:gd name="T13" fmla="*/ 2147483647 h 256"/>
              <a:gd name="T14" fmla="*/ 2147483647 w 1104"/>
              <a:gd name="T15" fmla="*/ 2147483647 h 256"/>
              <a:gd name="T16" fmla="*/ 2147483647 w 1104"/>
              <a:gd name="T17" fmla="*/ 2147483647 h 256"/>
              <a:gd name="T18" fmla="*/ 2147483647 w 1104"/>
              <a:gd name="T19" fmla="*/ 2147483647 h 256"/>
              <a:gd name="T20" fmla="*/ 2147483647 w 1104"/>
              <a:gd name="T21" fmla="*/ 2147483647 h 256"/>
              <a:gd name="T22" fmla="*/ 2147483647 w 1104"/>
              <a:gd name="T23" fmla="*/ 2147483647 h 256"/>
              <a:gd name="T24" fmla="*/ 2147483647 w 1104"/>
              <a:gd name="T25" fmla="*/ 2147483647 h 2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104"/>
              <a:gd name="T40" fmla="*/ 0 h 256"/>
              <a:gd name="T41" fmla="*/ 1104 w 1104"/>
              <a:gd name="T42" fmla="*/ 256 h 2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104" h="256">
                <a:moveTo>
                  <a:pt x="0" y="256"/>
                </a:moveTo>
                <a:cubicBezTo>
                  <a:pt x="32" y="136"/>
                  <a:pt x="64" y="16"/>
                  <a:pt x="96" y="16"/>
                </a:cubicBezTo>
                <a:cubicBezTo>
                  <a:pt x="128" y="16"/>
                  <a:pt x="160" y="256"/>
                  <a:pt x="192" y="256"/>
                </a:cubicBezTo>
                <a:cubicBezTo>
                  <a:pt x="224" y="256"/>
                  <a:pt x="256" y="16"/>
                  <a:pt x="288" y="16"/>
                </a:cubicBezTo>
                <a:cubicBezTo>
                  <a:pt x="320" y="16"/>
                  <a:pt x="352" y="256"/>
                  <a:pt x="384" y="256"/>
                </a:cubicBezTo>
                <a:cubicBezTo>
                  <a:pt x="416" y="256"/>
                  <a:pt x="448" y="16"/>
                  <a:pt x="480" y="16"/>
                </a:cubicBezTo>
                <a:cubicBezTo>
                  <a:pt x="512" y="16"/>
                  <a:pt x="544" y="256"/>
                  <a:pt x="576" y="256"/>
                </a:cubicBezTo>
                <a:cubicBezTo>
                  <a:pt x="608" y="256"/>
                  <a:pt x="640" y="16"/>
                  <a:pt x="672" y="16"/>
                </a:cubicBezTo>
                <a:cubicBezTo>
                  <a:pt x="704" y="16"/>
                  <a:pt x="736" y="256"/>
                  <a:pt x="768" y="256"/>
                </a:cubicBezTo>
                <a:cubicBezTo>
                  <a:pt x="800" y="256"/>
                  <a:pt x="832" y="16"/>
                  <a:pt x="864" y="16"/>
                </a:cubicBezTo>
                <a:cubicBezTo>
                  <a:pt x="896" y="16"/>
                  <a:pt x="928" y="256"/>
                  <a:pt x="960" y="256"/>
                </a:cubicBezTo>
                <a:cubicBezTo>
                  <a:pt x="992" y="256"/>
                  <a:pt x="1032" y="32"/>
                  <a:pt x="1056" y="16"/>
                </a:cubicBezTo>
                <a:cubicBezTo>
                  <a:pt x="1080" y="0"/>
                  <a:pt x="1092" y="80"/>
                  <a:pt x="1104" y="160"/>
                </a:cubicBezTo>
              </a:path>
            </a:pathLst>
          </a:custGeom>
          <a:noFill/>
          <a:ln w="9525">
            <a:solidFill>
              <a:schemeClr val="tx1"/>
            </a:solidFill>
            <a:round/>
            <a:headEnd/>
            <a:tailEnd/>
          </a:ln>
        </p:spPr>
        <p:txBody>
          <a:bodyPr wrap="none" anchor="ctr"/>
          <a:lstStyle/>
          <a:p>
            <a:endParaRPr lang="en-US"/>
          </a:p>
        </p:txBody>
      </p:sp>
      <p:sp>
        <p:nvSpPr>
          <p:cNvPr id="471047" name="Line 8"/>
          <p:cNvSpPr>
            <a:spLocks noChangeShapeType="1"/>
          </p:cNvSpPr>
          <p:nvPr/>
        </p:nvSpPr>
        <p:spPr bwMode="auto">
          <a:xfrm>
            <a:off x="7467600" y="2819400"/>
            <a:ext cx="0" cy="3276600"/>
          </a:xfrm>
          <a:prstGeom prst="line">
            <a:avLst/>
          </a:prstGeom>
          <a:noFill/>
          <a:ln w="9525">
            <a:solidFill>
              <a:schemeClr val="tx1"/>
            </a:solidFill>
            <a:round/>
            <a:headEnd/>
            <a:tailEnd/>
          </a:ln>
        </p:spPr>
        <p:txBody>
          <a:bodyPr wrap="none" anchor="ctr"/>
          <a:lstStyle/>
          <a:p>
            <a:endParaRPr lang="en-US"/>
          </a:p>
        </p:txBody>
      </p:sp>
      <p:sp>
        <p:nvSpPr>
          <p:cNvPr id="471048" name="Line 9"/>
          <p:cNvSpPr>
            <a:spLocks noChangeShapeType="1"/>
          </p:cNvSpPr>
          <p:nvPr/>
        </p:nvSpPr>
        <p:spPr bwMode="auto">
          <a:xfrm>
            <a:off x="6400800" y="4648200"/>
            <a:ext cx="2209800" cy="0"/>
          </a:xfrm>
          <a:prstGeom prst="line">
            <a:avLst/>
          </a:prstGeom>
          <a:noFill/>
          <a:ln w="9525">
            <a:solidFill>
              <a:schemeClr val="tx1"/>
            </a:solidFill>
            <a:round/>
            <a:headEnd/>
            <a:tailEnd/>
          </a:ln>
        </p:spPr>
        <p:txBody>
          <a:bodyPr wrap="none" anchor="ctr"/>
          <a:lstStyle/>
          <a:p>
            <a:endParaRPr lang="en-US"/>
          </a:p>
        </p:txBody>
      </p:sp>
      <p:sp>
        <p:nvSpPr>
          <p:cNvPr id="471049" name="Text Box 10"/>
          <p:cNvSpPr txBox="1">
            <a:spLocks noChangeArrowheads="1"/>
          </p:cNvSpPr>
          <p:nvPr/>
        </p:nvSpPr>
        <p:spPr bwMode="auto">
          <a:xfrm>
            <a:off x="5165725" y="5984875"/>
            <a:ext cx="676275"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FID</a:t>
            </a:r>
          </a:p>
        </p:txBody>
      </p:sp>
      <p:grpSp>
        <p:nvGrpSpPr>
          <p:cNvPr id="2" name="Group 11"/>
          <p:cNvGrpSpPr>
            <a:grpSpLocks/>
          </p:cNvGrpSpPr>
          <p:nvPr/>
        </p:nvGrpSpPr>
        <p:grpSpPr bwMode="auto">
          <a:xfrm>
            <a:off x="6553200" y="3352800"/>
            <a:ext cx="1752600" cy="1295400"/>
            <a:chOff x="4128" y="2112"/>
            <a:chExt cx="1104" cy="816"/>
          </a:xfrm>
        </p:grpSpPr>
        <p:sp>
          <p:nvSpPr>
            <p:cNvPr id="471132" name="Oval 12"/>
            <p:cNvSpPr>
              <a:spLocks noChangeArrowheads="1"/>
            </p:cNvSpPr>
            <p:nvPr/>
          </p:nvSpPr>
          <p:spPr bwMode="auto">
            <a:xfrm>
              <a:off x="4128" y="2112"/>
              <a:ext cx="1104" cy="288"/>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71133" name="Line 13"/>
            <p:cNvSpPr>
              <a:spLocks noChangeShapeType="1"/>
            </p:cNvSpPr>
            <p:nvPr/>
          </p:nvSpPr>
          <p:spPr bwMode="auto">
            <a:xfrm>
              <a:off x="4128" y="2256"/>
              <a:ext cx="1104" cy="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71134" name="Line 14"/>
            <p:cNvSpPr>
              <a:spLocks noChangeShapeType="1"/>
            </p:cNvSpPr>
            <p:nvPr/>
          </p:nvSpPr>
          <p:spPr bwMode="auto">
            <a:xfrm flipV="1">
              <a:off x="4704" y="2256"/>
              <a:ext cx="0" cy="672"/>
            </a:xfrm>
            <a:prstGeom prst="line">
              <a:avLst/>
            </a:prstGeom>
            <a:noFill/>
            <a:ln w="57150">
              <a:solidFill>
                <a:srgbClr val="000099"/>
              </a:solidFill>
              <a:round/>
              <a:headEnd/>
              <a:tailEnd type="triangle" w="med" len="med"/>
            </a:ln>
          </p:spPr>
          <p:txBody>
            <a:bodyPr wrap="none" anchor="ctr"/>
            <a:lstStyle/>
            <a:p>
              <a:endParaRPr lang="en-US"/>
            </a:p>
          </p:txBody>
        </p:sp>
        <p:sp>
          <p:nvSpPr>
            <p:cNvPr id="471135" name="Line 15"/>
            <p:cNvSpPr>
              <a:spLocks noChangeShapeType="1"/>
            </p:cNvSpPr>
            <p:nvPr/>
          </p:nvSpPr>
          <p:spPr bwMode="auto">
            <a:xfrm flipV="1">
              <a:off x="4368" y="2160"/>
              <a:ext cx="624" cy="192"/>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71136" name="Line 16"/>
            <p:cNvSpPr>
              <a:spLocks noChangeShapeType="1"/>
            </p:cNvSpPr>
            <p:nvPr/>
          </p:nvSpPr>
          <p:spPr bwMode="auto">
            <a:xfrm>
              <a:off x="4464" y="2112"/>
              <a:ext cx="480" cy="288"/>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71137" name="Line 17"/>
            <p:cNvSpPr>
              <a:spLocks noChangeShapeType="1"/>
            </p:cNvSpPr>
            <p:nvPr/>
          </p:nvSpPr>
          <p:spPr bwMode="auto">
            <a:xfrm flipV="1">
              <a:off x="4704" y="2112"/>
              <a:ext cx="48" cy="144"/>
            </a:xfrm>
            <a:prstGeom prst="line">
              <a:avLst/>
            </a:prstGeom>
            <a:noFill/>
            <a:ln w="28575">
              <a:solidFill>
                <a:srgbClr val="000099"/>
              </a:solidFill>
              <a:round/>
              <a:headEnd/>
              <a:tailEnd type="triangle" w="med" len="med"/>
            </a:ln>
          </p:spPr>
          <p:txBody>
            <a:bodyPr wrap="none" anchor="ctr"/>
            <a:lstStyle/>
            <a:p>
              <a:endParaRPr lang="en-US"/>
            </a:p>
          </p:txBody>
        </p:sp>
      </p:grpSp>
      <p:grpSp>
        <p:nvGrpSpPr>
          <p:cNvPr id="3" name="Group 18"/>
          <p:cNvGrpSpPr>
            <a:grpSpLocks/>
          </p:cNvGrpSpPr>
          <p:nvPr/>
        </p:nvGrpSpPr>
        <p:grpSpPr bwMode="auto">
          <a:xfrm>
            <a:off x="6629400" y="4648200"/>
            <a:ext cx="1752600" cy="1219200"/>
            <a:chOff x="4176" y="3216"/>
            <a:chExt cx="1104" cy="768"/>
          </a:xfrm>
        </p:grpSpPr>
        <p:grpSp>
          <p:nvGrpSpPr>
            <p:cNvPr id="471128" name="Group 19"/>
            <p:cNvGrpSpPr>
              <a:grpSpLocks/>
            </p:cNvGrpSpPr>
            <p:nvPr/>
          </p:nvGrpSpPr>
          <p:grpSpPr bwMode="auto">
            <a:xfrm>
              <a:off x="4176" y="3216"/>
              <a:ext cx="1104" cy="768"/>
              <a:chOff x="4176" y="2928"/>
              <a:chExt cx="1104" cy="768"/>
            </a:xfrm>
          </p:grpSpPr>
          <p:sp>
            <p:nvSpPr>
              <p:cNvPr id="471130" name="Oval 20"/>
              <p:cNvSpPr>
                <a:spLocks noChangeArrowheads="1"/>
              </p:cNvSpPr>
              <p:nvPr/>
            </p:nvSpPr>
            <p:spPr bwMode="auto">
              <a:xfrm>
                <a:off x="4176" y="3408"/>
                <a:ext cx="1104" cy="288"/>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71131" name="Line 21"/>
              <p:cNvSpPr>
                <a:spLocks noChangeShapeType="1"/>
              </p:cNvSpPr>
              <p:nvPr/>
            </p:nvSpPr>
            <p:spPr bwMode="auto">
              <a:xfrm>
                <a:off x="4704" y="2928"/>
                <a:ext cx="0" cy="672"/>
              </a:xfrm>
              <a:prstGeom prst="line">
                <a:avLst/>
              </a:prstGeom>
              <a:noFill/>
              <a:ln w="57150">
                <a:solidFill>
                  <a:srgbClr val="000099"/>
                </a:solidFill>
                <a:round/>
                <a:headEnd/>
                <a:tailEnd type="triangle" w="med" len="med"/>
              </a:ln>
            </p:spPr>
            <p:txBody>
              <a:bodyPr wrap="none" anchor="ctr"/>
              <a:lstStyle/>
              <a:p>
                <a:endParaRPr lang="en-US"/>
              </a:p>
            </p:txBody>
          </p:sp>
        </p:grpSp>
        <p:sp>
          <p:nvSpPr>
            <p:cNvPr id="471129" name="Line 22"/>
            <p:cNvSpPr>
              <a:spLocks noChangeShapeType="1"/>
            </p:cNvSpPr>
            <p:nvPr/>
          </p:nvSpPr>
          <p:spPr bwMode="auto">
            <a:xfrm>
              <a:off x="4704" y="3840"/>
              <a:ext cx="576" cy="0"/>
            </a:xfrm>
            <a:prstGeom prst="line">
              <a:avLst/>
            </a:prstGeom>
            <a:noFill/>
            <a:ln w="57150">
              <a:solidFill>
                <a:schemeClr val="tx1"/>
              </a:solidFill>
              <a:round/>
              <a:headEnd/>
              <a:tailEnd type="triangle" w="med" len="med"/>
            </a:ln>
          </p:spPr>
          <p:txBody>
            <a:bodyPr wrap="none" anchor="ctr"/>
            <a:lstStyle/>
            <a:p>
              <a:endParaRPr lang="en-US"/>
            </a:p>
          </p:txBody>
        </p:sp>
      </p:grpSp>
      <p:grpSp>
        <p:nvGrpSpPr>
          <p:cNvPr id="5" name="Group 23"/>
          <p:cNvGrpSpPr>
            <a:grpSpLocks/>
          </p:cNvGrpSpPr>
          <p:nvPr/>
        </p:nvGrpSpPr>
        <p:grpSpPr bwMode="auto">
          <a:xfrm>
            <a:off x="762000" y="2895600"/>
            <a:ext cx="4191000" cy="2286000"/>
            <a:chOff x="528" y="1872"/>
            <a:chExt cx="2640" cy="1440"/>
          </a:xfrm>
        </p:grpSpPr>
        <p:sp>
          <p:nvSpPr>
            <p:cNvPr id="471094" name="Oval 24"/>
            <p:cNvSpPr>
              <a:spLocks noChangeArrowheads="1"/>
            </p:cNvSpPr>
            <p:nvPr/>
          </p:nvSpPr>
          <p:spPr bwMode="auto">
            <a:xfrm>
              <a:off x="651"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95" name="Oval 25"/>
            <p:cNvSpPr>
              <a:spLocks noChangeArrowheads="1"/>
            </p:cNvSpPr>
            <p:nvPr/>
          </p:nvSpPr>
          <p:spPr bwMode="auto">
            <a:xfrm>
              <a:off x="682"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96" name="Oval 26"/>
            <p:cNvSpPr>
              <a:spLocks noChangeArrowheads="1"/>
            </p:cNvSpPr>
            <p:nvPr/>
          </p:nvSpPr>
          <p:spPr bwMode="auto">
            <a:xfrm>
              <a:off x="528" y="1872"/>
              <a:ext cx="432" cy="184"/>
            </a:xfrm>
            <a:prstGeom prst="ellipse">
              <a:avLst/>
            </a:prstGeom>
            <a:noFill/>
            <a:ln w="9525">
              <a:solidFill>
                <a:srgbClr val="000099"/>
              </a:solidFill>
              <a:round/>
              <a:headEnd/>
              <a:tailEnd/>
            </a:ln>
          </p:spPr>
          <p:txBody>
            <a:bodyPr wrap="none" anchor="ctr"/>
            <a:lstStyle/>
            <a:p>
              <a:endParaRPr lang="en-US"/>
            </a:p>
          </p:txBody>
        </p:sp>
        <p:sp>
          <p:nvSpPr>
            <p:cNvPr id="55323" name="Line 27"/>
            <p:cNvSpPr>
              <a:spLocks noChangeShapeType="1"/>
            </p:cNvSpPr>
            <p:nvPr/>
          </p:nvSpPr>
          <p:spPr bwMode="auto">
            <a:xfrm flipH="1" flipV="1">
              <a:off x="768" y="2064"/>
              <a:ext cx="7" cy="359"/>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71098" name="Oval 28"/>
            <p:cNvSpPr>
              <a:spLocks noChangeArrowheads="1"/>
            </p:cNvSpPr>
            <p:nvPr/>
          </p:nvSpPr>
          <p:spPr bwMode="auto">
            <a:xfrm flipV="1">
              <a:off x="843"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99" name="Oval 29"/>
            <p:cNvSpPr>
              <a:spLocks noChangeArrowheads="1"/>
            </p:cNvSpPr>
            <p:nvPr/>
          </p:nvSpPr>
          <p:spPr bwMode="auto">
            <a:xfrm flipV="1">
              <a:off x="874"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100" name="Oval 30"/>
            <p:cNvSpPr>
              <a:spLocks noChangeArrowheads="1"/>
            </p:cNvSpPr>
            <p:nvPr/>
          </p:nvSpPr>
          <p:spPr bwMode="auto">
            <a:xfrm flipV="1">
              <a:off x="720" y="3128"/>
              <a:ext cx="432" cy="184"/>
            </a:xfrm>
            <a:prstGeom prst="ellipse">
              <a:avLst/>
            </a:prstGeom>
            <a:noFill/>
            <a:ln w="9525">
              <a:solidFill>
                <a:srgbClr val="000099"/>
              </a:solidFill>
              <a:round/>
              <a:headEnd/>
              <a:tailEnd/>
            </a:ln>
          </p:spPr>
          <p:txBody>
            <a:bodyPr wrap="none" anchor="ctr"/>
            <a:lstStyle/>
            <a:p>
              <a:endParaRPr lang="en-US"/>
            </a:p>
          </p:txBody>
        </p:sp>
        <p:sp>
          <p:nvSpPr>
            <p:cNvPr id="55327" name="Line 31"/>
            <p:cNvSpPr>
              <a:spLocks noChangeShapeType="1"/>
            </p:cNvSpPr>
            <p:nvPr/>
          </p:nvSpPr>
          <p:spPr bwMode="auto">
            <a:xfrm flipH="1">
              <a:off x="768" y="2761"/>
              <a:ext cx="199" cy="455"/>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71102" name="Oval 32"/>
            <p:cNvSpPr>
              <a:spLocks noChangeArrowheads="1"/>
            </p:cNvSpPr>
            <p:nvPr/>
          </p:nvSpPr>
          <p:spPr bwMode="auto">
            <a:xfrm>
              <a:off x="1179"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103" name="Oval 33"/>
            <p:cNvSpPr>
              <a:spLocks noChangeArrowheads="1"/>
            </p:cNvSpPr>
            <p:nvPr/>
          </p:nvSpPr>
          <p:spPr bwMode="auto">
            <a:xfrm>
              <a:off x="1210"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104" name="Oval 34"/>
            <p:cNvSpPr>
              <a:spLocks noChangeArrowheads="1"/>
            </p:cNvSpPr>
            <p:nvPr/>
          </p:nvSpPr>
          <p:spPr bwMode="auto">
            <a:xfrm>
              <a:off x="1056" y="1872"/>
              <a:ext cx="432" cy="184"/>
            </a:xfrm>
            <a:prstGeom prst="ellipse">
              <a:avLst/>
            </a:prstGeom>
            <a:noFill/>
            <a:ln w="9525">
              <a:solidFill>
                <a:srgbClr val="000099"/>
              </a:solidFill>
              <a:round/>
              <a:headEnd/>
              <a:tailEnd/>
            </a:ln>
          </p:spPr>
          <p:txBody>
            <a:bodyPr wrap="none" anchor="ctr"/>
            <a:lstStyle/>
            <a:p>
              <a:endParaRPr lang="en-US"/>
            </a:p>
          </p:txBody>
        </p:sp>
        <p:sp>
          <p:nvSpPr>
            <p:cNvPr id="55331" name="Line 35"/>
            <p:cNvSpPr>
              <a:spLocks noChangeShapeType="1"/>
            </p:cNvSpPr>
            <p:nvPr/>
          </p:nvSpPr>
          <p:spPr bwMode="auto">
            <a:xfrm flipH="1" flipV="1">
              <a:off x="1152" y="1920"/>
              <a:ext cx="151" cy="503"/>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sp>
          <p:nvSpPr>
            <p:cNvPr id="471106" name="Oval 36"/>
            <p:cNvSpPr>
              <a:spLocks noChangeArrowheads="1"/>
            </p:cNvSpPr>
            <p:nvPr/>
          </p:nvSpPr>
          <p:spPr bwMode="auto">
            <a:xfrm>
              <a:off x="2283"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107" name="Oval 37"/>
            <p:cNvSpPr>
              <a:spLocks noChangeArrowheads="1"/>
            </p:cNvSpPr>
            <p:nvPr/>
          </p:nvSpPr>
          <p:spPr bwMode="auto">
            <a:xfrm>
              <a:off x="2314"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108" name="Oval 38"/>
            <p:cNvSpPr>
              <a:spLocks noChangeArrowheads="1"/>
            </p:cNvSpPr>
            <p:nvPr/>
          </p:nvSpPr>
          <p:spPr bwMode="auto">
            <a:xfrm>
              <a:off x="2160" y="1872"/>
              <a:ext cx="432" cy="184"/>
            </a:xfrm>
            <a:prstGeom prst="ellipse">
              <a:avLst/>
            </a:prstGeom>
            <a:noFill/>
            <a:ln w="9525">
              <a:solidFill>
                <a:srgbClr val="000099"/>
              </a:solidFill>
              <a:round/>
              <a:headEnd/>
              <a:tailEnd/>
            </a:ln>
          </p:spPr>
          <p:txBody>
            <a:bodyPr wrap="none" anchor="ctr"/>
            <a:lstStyle/>
            <a:p>
              <a:endParaRPr lang="en-US"/>
            </a:p>
          </p:txBody>
        </p:sp>
        <p:sp>
          <p:nvSpPr>
            <p:cNvPr id="55335" name="Line 39"/>
            <p:cNvSpPr>
              <a:spLocks noChangeShapeType="1"/>
            </p:cNvSpPr>
            <p:nvPr/>
          </p:nvSpPr>
          <p:spPr bwMode="auto">
            <a:xfrm flipV="1">
              <a:off x="2400" y="1920"/>
              <a:ext cx="96" cy="53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71110" name="Group 40"/>
            <p:cNvGrpSpPr>
              <a:grpSpLocks/>
            </p:cNvGrpSpPr>
            <p:nvPr/>
          </p:nvGrpSpPr>
          <p:grpSpPr bwMode="auto">
            <a:xfrm>
              <a:off x="2736" y="1872"/>
              <a:ext cx="432" cy="624"/>
              <a:chOff x="1344" y="1824"/>
              <a:chExt cx="672" cy="816"/>
            </a:xfrm>
          </p:grpSpPr>
          <p:sp>
            <p:nvSpPr>
              <p:cNvPr id="471124" name="Oval 41"/>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125" name="Oval 42"/>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126" name="Oval 43"/>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40" name="Line 44"/>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71111" name="Oval 45"/>
            <p:cNvSpPr>
              <a:spLocks noChangeArrowheads="1"/>
            </p:cNvSpPr>
            <p:nvPr/>
          </p:nvSpPr>
          <p:spPr bwMode="auto">
            <a:xfrm flipV="1">
              <a:off x="1707" y="2688"/>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112" name="Oval 46"/>
            <p:cNvSpPr>
              <a:spLocks noChangeArrowheads="1"/>
            </p:cNvSpPr>
            <p:nvPr/>
          </p:nvSpPr>
          <p:spPr bwMode="auto">
            <a:xfrm flipV="1">
              <a:off x="1738" y="2798"/>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113" name="Oval 47"/>
            <p:cNvSpPr>
              <a:spLocks noChangeArrowheads="1"/>
            </p:cNvSpPr>
            <p:nvPr/>
          </p:nvSpPr>
          <p:spPr bwMode="auto">
            <a:xfrm flipV="1">
              <a:off x="1584" y="3128"/>
              <a:ext cx="432" cy="184"/>
            </a:xfrm>
            <a:prstGeom prst="ellipse">
              <a:avLst/>
            </a:prstGeom>
            <a:noFill/>
            <a:ln w="9525">
              <a:solidFill>
                <a:srgbClr val="000099"/>
              </a:solidFill>
              <a:round/>
              <a:headEnd/>
              <a:tailEnd/>
            </a:ln>
          </p:spPr>
          <p:txBody>
            <a:bodyPr wrap="none" anchor="ctr"/>
            <a:lstStyle/>
            <a:p>
              <a:endParaRPr lang="en-US"/>
            </a:p>
          </p:txBody>
        </p:sp>
        <p:sp>
          <p:nvSpPr>
            <p:cNvPr id="55344" name="Line 48"/>
            <p:cNvSpPr>
              <a:spLocks noChangeShapeType="1"/>
            </p:cNvSpPr>
            <p:nvPr/>
          </p:nvSpPr>
          <p:spPr bwMode="auto">
            <a:xfrm flipH="1">
              <a:off x="1776" y="2761"/>
              <a:ext cx="55"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nvGrpSpPr>
            <p:cNvPr id="471115" name="Group 49"/>
            <p:cNvGrpSpPr>
              <a:grpSpLocks/>
            </p:cNvGrpSpPr>
            <p:nvPr/>
          </p:nvGrpSpPr>
          <p:grpSpPr bwMode="auto">
            <a:xfrm flipV="1">
              <a:off x="2400" y="2688"/>
              <a:ext cx="432" cy="624"/>
              <a:chOff x="1344" y="1824"/>
              <a:chExt cx="672" cy="816"/>
            </a:xfrm>
          </p:grpSpPr>
          <p:sp>
            <p:nvSpPr>
              <p:cNvPr id="471120" name="Oval 50"/>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121" name="Oval 51"/>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122" name="Oval 52"/>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49" name="Line 53"/>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sp>
          <p:nvSpPr>
            <p:cNvPr id="471116" name="Oval 54"/>
            <p:cNvSpPr>
              <a:spLocks noChangeArrowheads="1"/>
            </p:cNvSpPr>
            <p:nvPr/>
          </p:nvSpPr>
          <p:spPr bwMode="auto">
            <a:xfrm>
              <a:off x="1755" y="2276"/>
              <a:ext cx="216" cy="22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117" name="Oval 55"/>
            <p:cNvSpPr>
              <a:spLocks noChangeArrowheads="1"/>
            </p:cNvSpPr>
            <p:nvPr/>
          </p:nvSpPr>
          <p:spPr bwMode="auto">
            <a:xfrm>
              <a:off x="1786" y="2276"/>
              <a:ext cx="155" cy="110"/>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118" name="Oval 56"/>
            <p:cNvSpPr>
              <a:spLocks noChangeArrowheads="1"/>
            </p:cNvSpPr>
            <p:nvPr/>
          </p:nvSpPr>
          <p:spPr bwMode="auto">
            <a:xfrm>
              <a:off x="1632" y="1872"/>
              <a:ext cx="432" cy="184"/>
            </a:xfrm>
            <a:prstGeom prst="ellipse">
              <a:avLst/>
            </a:prstGeom>
            <a:noFill/>
            <a:ln w="9525">
              <a:solidFill>
                <a:srgbClr val="000099"/>
              </a:solidFill>
              <a:round/>
              <a:headEnd/>
              <a:tailEnd/>
            </a:ln>
          </p:spPr>
          <p:txBody>
            <a:bodyPr wrap="none" anchor="ctr"/>
            <a:lstStyle/>
            <a:p>
              <a:endParaRPr lang="en-US"/>
            </a:p>
          </p:txBody>
        </p:sp>
        <p:sp>
          <p:nvSpPr>
            <p:cNvPr id="55353" name="Line 57"/>
            <p:cNvSpPr>
              <a:spLocks noChangeShapeType="1"/>
            </p:cNvSpPr>
            <p:nvPr/>
          </p:nvSpPr>
          <p:spPr bwMode="auto">
            <a:xfrm flipH="1" flipV="1">
              <a:off x="1776" y="1872"/>
              <a:ext cx="103" cy="551"/>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8" name="Group 58"/>
          <p:cNvGrpSpPr>
            <a:grpSpLocks/>
          </p:cNvGrpSpPr>
          <p:nvPr/>
        </p:nvGrpSpPr>
        <p:grpSpPr bwMode="auto">
          <a:xfrm>
            <a:off x="762000" y="2895600"/>
            <a:ext cx="4191000" cy="2286000"/>
            <a:chOff x="528" y="1872"/>
            <a:chExt cx="2640" cy="1440"/>
          </a:xfrm>
        </p:grpSpPr>
        <p:grpSp>
          <p:nvGrpSpPr>
            <p:cNvPr id="471054" name="Group 59"/>
            <p:cNvGrpSpPr>
              <a:grpSpLocks/>
            </p:cNvGrpSpPr>
            <p:nvPr/>
          </p:nvGrpSpPr>
          <p:grpSpPr bwMode="auto">
            <a:xfrm>
              <a:off x="528" y="1872"/>
              <a:ext cx="432" cy="624"/>
              <a:chOff x="1344" y="1824"/>
              <a:chExt cx="672" cy="816"/>
            </a:xfrm>
          </p:grpSpPr>
          <p:sp>
            <p:nvSpPr>
              <p:cNvPr id="471090" name="Oval 60"/>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91" name="Oval 61"/>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92" name="Oval 62"/>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59" name="Line 63"/>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71055" name="Group 64"/>
            <p:cNvGrpSpPr>
              <a:grpSpLocks/>
            </p:cNvGrpSpPr>
            <p:nvPr/>
          </p:nvGrpSpPr>
          <p:grpSpPr bwMode="auto">
            <a:xfrm flipV="1">
              <a:off x="720" y="2688"/>
              <a:ext cx="432" cy="624"/>
              <a:chOff x="1344" y="1824"/>
              <a:chExt cx="672" cy="816"/>
            </a:xfrm>
          </p:grpSpPr>
          <p:sp>
            <p:nvSpPr>
              <p:cNvPr id="471086" name="Oval 65"/>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87" name="Oval 66"/>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88" name="Oval 67"/>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64" name="Line 68"/>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71056" name="Group 69"/>
            <p:cNvGrpSpPr>
              <a:grpSpLocks/>
            </p:cNvGrpSpPr>
            <p:nvPr/>
          </p:nvGrpSpPr>
          <p:grpSpPr bwMode="auto">
            <a:xfrm>
              <a:off x="1056" y="1872"/>
              <a:ext cx="432" cy="624"/>
              <a:chOff x="1344" y="1824"/>
              <a:chExt cx="672" cy="816"/>
            </a:xfrm>
          </p:grpSpPr>
          <p:sp>
            <p:nvSpPr>
              <p:cNvPr id="471082" name="Oval 70"/>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83" name="Oval 71"/>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84" name="Oval 72"/>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69" name="Line 73"/>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71057" name="Group 74"/>
            <p:cNvGrpSpPr>
              <a:grpSpLocks/>
            </p:cNvGrpSpPr>
            <p:nvPr/>
          </p:nvGrpSpPr>
          <p:grpSpPr bwMode="auto">
            <a:xfrm flipV="1">
              <a:off x="2160" y="1872"/>
              <a:ext cx="432" cy="624"/>
              <a:chOff x="1344" y="1824"/>
              <a:chExt cx="672" cy="816"/>
            </a:xfrm>
          </p:grpSpPr>
          <p:sp>
            <p:nvSpPr>
              <p:cNvPr id="471078" name="Oval 75"/>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79" name="Oval 76"/>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80" name="Oval 77"/>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74" name="Line 78"/>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71058" name="Group 79"/>
            <p:cNvGrpSpPr>
              <a:grpSpLocks/>
            </p:cNvGrpSpPr>
            <p:nvPr/>
          </p:nvGrpSpPr>
          <p:grpSpPr bwMode="auto">
            <a:xfrm>
              <a:off x="2736" y="1872"/>
              <a:ext cx="432" cy="624"/>
              <a:chOff x="1344" y="1824"/>
              <a:chExt cx="672" cy="816"/>
            </a:xfrm>
          </p:grpSpPr>
          <p:sp>
            <p:nvSpPr>
              <p:cNvPr id="471074" name="Oval 80"/>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75" name="Oval 81"/>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76" name="Oval 82"/>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79" name="Line 83"/>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71059" name="Group 84"/>
            <p:cNvGrpSpPr>
              <a:grpSpLocks/>
            </p:cNvGrpSpPr>
            <p:nvPr/>
          </p:nvGrpSpPr>
          <p:grpSpPr bwMode="auto">
            <a:xfrm flipV="1">
              <a:off x="1584" y="2688"/>
              <a:ext cx="432" cy="624"/>
              <a:chOff x="1344" y="1824"/>
              <a:chExt cx="672" cy="816"/>
            </a:xfrm>
          </p:grpSpPr>
          <p:sp>
            <p:nvSpPr>
              <p:cNvPr id="471070" name="Oval 85"/>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71" name="Oval 86"/>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72" name="Oval 87"/>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84" name="Line 88"/>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71060" name="Group 89"/>
            <p:cNvGrpSpPr>
              <a:grpSpLocks/>
            </p:cNvGrpSpPr>
            <p:nvPr/>
          </p:nvGrpSpPr>
          <p:grpSpPr bwMode="auto">
            <a:xfrm flipV="1">
              <a:off x="2400" y="2688"/>
              <a:ext cx="432" cy="624"/>
              <a:chOff x="1344" y="1824"/>
              <a:chExt cx="672" cy="816"/>
            </a:xfrm>
          </p:grpSpPr>
          <p:sp>
            <p:nvSpPr>
              <p:cNvPr id="471066" name="Oval 90"/>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67" name="Oval 91"/>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68" name="Oval 92"/>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89" name="Line 93"/>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nvGrpSpPr>
            <p:cNvPr id="471061" name="Group 94"/>
            <p:cNvGrpSpPr>
              <a:grpSpLocks/>
            </p:cNvGrpSpPr>
            <p:nvPr/>
          </p:nvGrpSpPr>
          <p:grpSpPr bwMode="auto">
            <a:xfrm flipV="1">
              <a:off x="1584" y="1872"/>
              <a:ext cx="432" cy="624"/>
              <a:chOff x="1344" y="1824"/>
              <a:chExt cx="672" cy="816"/>
            </a:xfrm>
          </p:grpSpPr>
          <p:sp>
            <p:nvSpPr>
              <p:cNvPr id="471062" name="Oval 95"/>
              <p:cNvSpPr>
                <a:spLocks noChangeArrowheads="1"/>
              </p:cNvSpPr>
              <p:nvPr/>
            </p:nvSpPr>
            <p:spPr bwMode="auto">
              <a:xfrm>
                <a:off x="1536" y="2352"/>
                <a:ext cx="336" cy="2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71063" name="Oval 96"/>
              <p:cNvSpPr>
                <a:spLocks noChangeArrowheads="1"/>
              </p:cNvSpPr>
              <p:nvPr/>
            </p:nvSpPr>
            <p:spPr bwMode="auto">
              <a:xfrm>
                <a:off x="1584" y="2352"/>
                <a:ext cx="240" cy="144"/>
              </a:xfrm>
              <a:prstGeom prst="ellipse">
                <a:avLst/>
              </a:prstGeom>
              <a:solidFill>
                <a:srgbClr val="FF0000"/>
              </a:solidFill>
              <a:ln w="9525">
                <a:solidFill>
                  <a:schemeClr val="tx1"/>
                </a:solidFill>
                <a:round/>
                <a:headEnd/>
                <a:tailEnd/>
              </a:ln>
            </p:spPr>
            <p:txBody>
              <a:bodyPr wrap="none" anchor="ctr"/>
              <a:lstStyle/>
              <a:p>
                <a:endParaRPr lang="en-US"/>
              </a:p>
            </p:txBody>
          </p:sp>
          <p:sp>
            <p:nvSpPr>
              <p:cNvPr id="471064" name="Oval 97"/>
              <p:cNvSpPr>
                <a:spLocks noChangeArrowheads="1"/>
              </p:cNvSpPr>
              <p:nvPr/>
            </p:nvSpPr>
            <p:spPr bwMode="auto">
              <a:xfrm>
                <a:off x="1344" y="1824"/>
                <a:ext cx="672" cy="240"/>
              </a:xfrm>
              <a:prstGeom prst="ellipse">
                <a:avLst/>
              </a:prstGeom>
              <a:noFill/>
              <a:ln w="9525">
                <a:solidFill>
                  <a:srgbClr val="000099"/>
                </a:solidFill>
                <a:round/>
                <a:headEnd/>
                <a:tailEnd/>
              </a:ln>
            </p:spPr>
            <p:txBody>
              <a:bodyPr wrap="none" anchor="ctr"/>
              <a:lstStyle/>
              <a:p>
                <a:endParaRPr lang="en-US"/>
              </a:p>
            </p:txBody>
          </p:sp>
          <p:sp>
            <p:nvSpPr>
              <p:cNvPr id="55394" name="Line 98"/>
              <p:cNvSpPr>
                <a:spLocks noChangeShapeType="1"/>
              </p:cNvSpPr>
              <p:nvPr/>
            </p:nvSpPr>
            <p:spPr bwMode="auto">
              <a:xfrm flipV="1">
                <a:off x="1728" y="1968"/>
                <a:ext cx="288" cy="577"/>
              </a:xfrm>
              <a:prstGeom prst="line">
                <a:avLst/>
              </a:prstGeom>
              <a:noFill/>
              <a:ln w="38100">
                <a:solidFill>
                  <a:schemeClr val="accent2"/>
                </a:solidFill>
                <a:round/>
                <a:headEnd/>
                <a:tailEnd type="triangle" w="med" len="med"/>
              </a:ln>
              <a:effectLst>
                <a:prstShdw prst="shdw17" dist="28398" dir="1593903">
                  <a:schemeClr val="accent2">
                    <a:gamma/>
                    <a:shade val="60000"/>
                    <a:invGamma/>
                  </a:schemeClr>
                </a:prstShdw>
              </a:effectLst>
            </p:spPr>
            <p:txBody>
              <a:bodyPr wrap="none" anchor="ctr"/>
              <a:lstStyle/>
              <a:p>
                <a:pPr>
                  <a:defRPr/>
                </a:pPr>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53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53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55303"/>
                                        </p:tgtEl>
                                        <p:attrNameLst>
                                          <p:attrName>style.visibility</p:attrName>
                                        </p:attrNameLst>
                                      </p:cBhvr>
                                      <p:to>
                                        <p:strVal val="visible"/>
                                      </p:to>
                                    </p:set>
                                    <p:anim calcmode="lin" valueType="num">
                                      <p:cBhvr additive="base">
                                        <p:cTn id="21" dur="500" fill="hold"/>
                                        <p:tgtEl>
                                          <p:spTgt spid="55303"/>
                                        </p:tgtEl>
                                        <p:attrNameLst>
                                          <p:attrName>ppt_x</p:attrName>
                                        </p:attrNameLst>
                                      </p:cBhvr>
                                      <p:tavLst>
                                        <p:tav tm="0">
                                          <p:val>
                                            <p:strVal val="0-#ppt_w/2"/>
                                          </p:val>
                                        </p:tav>
                                        <p:tav tm="100000">
                                          <p:val>
                                            <p:strVal val="#ppt_x"/>
                                          </p:val>
                                        </p:tav>
                                      </p:tavLst>
                                    </p:anim>
                                    <p:anim calcmode="lin" valueType="num">
                                      <p:cBhvr additive="base">
                                        <p:cTn id="22" dur="500" fill="hold"/>
                                        <p:tgtEl>
                                          <p:spTgt spid="55303"/>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animBg="1" autoUpdateAnimBg="0"/>
      <p:bldP spid="55302" grpId="0" animBg="1"/>
      <p:bldP spid="5530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89" name="Rectangle 2"/>
          <p:cNvSpPr>
            <a:spLocks noGrp="1" noChangeArrowheads="1"/>
          </p:cNvSpPr>
          <p:nvPr>
            <p:ph type="title"/>
          </p:nvPr>
        </p:nvSpPr>
        <p:spPr/>
        <p:txBody>
          <a:bodyPr/>
          <a:lstStyle/>
          <a:p>
            <a:pPr eaLnBrk="1" hangingPunct="1"/>
            <a:r>
              <a:rPr lang="en-US" smtClean="0"/>
              <a:t>Spin Echo Imaging Sequence</a:t>
            </a:r>
          </a:p>
        </p:txBody>
      </p:sp>
      <p:sp>
        <p:nvSpPr>
          <p:cNvPr id="473090" name="Line 3"/>
          <p:cNvSpPr>
            <a:spLocks noChangeShapeType="1"/>
          </p:cNvSpPr>
          <p:nvPr/>
        </p:nvSpPr>
        <p:spPr bwMode="auto">
          <a:xfrm flipV="1">
            <a:off x="1638300" y="2362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73091" name="Oval 4"/>
          <p:cNvSpPr>
            <a:spLocks noChangeArrowheads="1"/>
          </p:cNvSpPr>
          <p:nvPr/>
        </p:nvSpPr>
        <p:spPr bwMode="auto">
          <a:xfrm flipV="1">
            <a:off x="304800" y="2362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73092" name="Line 5"/>
          <p:cNvSpPr>
            <a:spLocks noChangeShapeType="1"/>
          </p:cNvSpPr>
          <p:nvPr/>
        </p:nvSpPr>
        <p:spPr bwMode="auto">
          <a:xfrm flipV="1">
            <a:off x="1676400" y="26670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73093" name="Line 6"/>
          <p:cNvSpPr>
            <a:spLocks noChangeShapeType="1"/>
          </p:cNvSpPr>
          <p:nvPr/>
        </p:nvSpPr>
        <p:spPr bwMode="auto">
          <a:xfrm flipH="1">
            <a:off x="304800" y="2667000"/>
            <a:ext cx="1373188" cy="0"/>
          </a:xfrm>
          <a:prstGeom prst="line">
            <a:avLst/>
          </a:prstGeom>
          <a:noFill/>
          <a:ln w="28575">
            <a:solidFill>
              <a:srgbClr val="000099"/>
            </a:solidFill>
            <a:round/>
            <a:headEnd/>
            <a:tailEnd type="triangle" w="med" len="med"/>
          </a:ln>
        </p:spPr>
        <p:txBody>
          <a:bodyPr wrap="none" anchor="ctr"/>
          <a:lstStyle/>
          <a:p>
            <a:endParaRPr lang="en-US"/>
          </a:p>
        </p:txBody>
      </p:sp>
      <p:sp>
        <p:nvSpPr>
          <p:cNvPr id="473094" name="Line 7"/>
          <p:cNvSpPr>
            <a:spLocks noChangeShapeType="1"/>
          </p:cNvSpPr>
          <p:nvPr/>
        </p:nvSpPr>
        <p:spPr bwMode="auto">
          <a:xfrm flipH="1">
            <a:off x="1355725" y="2667000"/>
            <a:ext cx="322263" cy="304800"/>
          </a:xfrm>
          <a:prstGeom prst="line">
            <a:avLst/>
          </a:prstGeom>
          <a:noFill/>
          <a:ln w="28575">
            <a:solidFill>
              <a:srgbClr val="000099"/>
            </a:solidFill>
            <a:round/>
            <a:headEnd/>
            <a:tailEnd type="triangle" w="med" len="med"/>
          </a:ln>
        </p:spPr>
        <p:txBody>
          <a:bodyPr wrap="none" anchor="ctr"/>
          <a:lstStyle/>
          <a:p>
            <a:endParaRPr lang="en-US"/>
          </a:p>
        </p:txBody>
      </p:sp>
      <p:sp>
        <p:nvSpPr>
          <p:cNvPr id="473095" name="Line 8"/>
          <p:cNvSpPr>
            <a:spLocks noChangeShapeType="1"/>
          </p:cNvSpPr>
          <p:nvPr/>
        </p:nvSpPr>
        <p:spPr bwMode="auto">
          <a:xfrm flipH="1" flipV="1">
            <a:off x="1447800" y="2362200"/>
            <a:ext cx="484188" cy="6096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73096" name="Line 9"/>
          <p:cNvSpPr>
            <a:spLocks noChangeShapeType="1"/>
          </p:cNvSpPr>
          <p:nvPr/>
        </p:nvSpPr>
        <p:spPr bwMode="auto">
          <a:xfrm>
            <a:off x="914400" y="2362200"/>
            <a:ext cx="1600200" cy="5334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73097" name="Line 10"/>
          <p:cNvSpPr>
            <a:spLocks noChangeShapeType="1"/>
          </p:cNvSpPr>
          <p:nvPr/>
        </p:nvSpPr>
        <p:spPr bwMode="auto">
          <a:xfrm flipV="1">
            <a:off x="762000" y="2438400"/>
            <a:ext cx="1617663" cy="457200"/>
          </a:xfrm>
          <a:prstGeom prst="line">
            <a:avLst/>
          </a:prstGeom>
          <a:noFill/>
          <a:ln w="28575">
            <a:solidFill>
              <a:srgbClr val="000099"/>
            </a:solidFill>
            <a:round/>
            <a:headEnd type="triangle" w="med" len="med"/>
            <a:tailEnd type="triangle" w="med" len="med"/>
          </a:ln>
        </p:spPr>
        <p:txBody>
          <a:bodyPr wrap="none" anchor="ctr"/>
          <a:lstStyle/>
          <a:p>
            <a:endParaRPr lang="en-US"/>
          </a:p>
        </p:txBody>
      </p:sp>
      <p:sp>
        <p:nvSpPr>
          <p:cNvPr id="473098" name="Line 11"/>
          <p:cNvSpPr>
            <a:spLocks noChangeShapeType="1"/>
          </p:cNvSpPr>
          <p:nvPr/>
        </p:nvSpPr>
        <p:spPr bwMode="auto">
          <a:xfrm flipV="1">
            <a:off x="1714500" y="5029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73099" name="Oval 12"/>
          <p:cNvSpPr>
            <a:spLocks noChangeArrowheads="1"/>
          </p:cNvSpPr>
          <p:nvPr/>
        </p:nvSpPr>
        <p:spPr bwMode="auto">
          <a:xfrm flipV="1">
            <a:off x="381000" y="5029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73100" name="Line 13"/>
          <p:cNvSpPr>
            <a:spLocks noChangeShapeType="1"/>
          </p:cNvSpPr>
          <p:nvPr/>
        </p:nvSpPr>
        <p:spPr bwMode="auto">
          <a:xfrm flipH="1">
            <a:off x="381000" y="5334000"/>
            <a:ext cx="1373188" cy="0"/>
          </a:xfrm>
          <a:prstGeom prst="line">
            <a:avLst/>
          </a:prstGeom>
          <a:noFill/>
          <a:ln w="28575">
            <a:solidFill>
              <a:srgbClr val="000099"/>
            </a:solidFill>
            <a:round/>
            <a:headEnd/>
            <a:tailEnd type="triangle" w="med" len="med"/>
          </a:ln>
        </p:spPr>
        <p:txBody>
          <a:bodyPr wrap="none" anchor="ctr"/>
          <a:lstStyle/>
          <a:p>
            <a:endParaRPr lang="en-US"/>
          </a:p>
        </p:txBody>
      </p:sp>
      <p:sp>
        <p:nvSpPr>
          <p:cNvPr id="473101" name="Line 14"/>
          <p:cNvSpPr>
            <a:spLocks noChangeShapeType="1"/>
          </p:cNvSpPr>
          <p:nvPr/>
        </p:nvSpPr>
        <p:spPr bwMode="auto">
          <a:xfrm flipV="1">
            <a:off x="5372100" y="5029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73102" name="Oval 15"/>
          <p:cNvSpPr>
            <a:spLocks noChangeArrowheads="1"/>
          </p:cNvSpPr>
          <p:nvPr/>
        </p:nvSpPr>
        <p:spPr bwMode="auto">
          <a:xfrm flipV="1">
            <a:off x="4038600" y="5029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73103" name="Line 16"/>
          <p:cNvSpPr>
            <a:spLocks noChangeShapeType="1"/>
          </p:cNvSpPr>
          <p:nvPr/>
        </p:nvSpPr>
        <p:spPr bwMode="auto">
          <a:xfrm flipH="1" flipV="1">
            <a:off x="4038600" y="5334000"/>
            <a:ext cx="1371600" cy="0"/>
          </a:xfrm>
          <a:prstGeom prst="line">
            <a:avLst/>
          </a:prstGeom>
          <a:noFill/>
          <a:ln w="28575">
            <a:solidFill>
              <a:srgbClr val="000099"/>
            </a:solidFill>
            <a:round/>
            <a:headEnd/>
            <a:tailEnd type="triangle" w="med" len="med"/>
          </a:ln>
        </p:spPr>
        <p:txBody>
          <a:bodyPr wrap="none" anchor="ctr"/>
          <a:lstStyle/>
          <a:p>
            <a:endParaRPr lang="en-US"/>
          </a:p>
        </p:txBody>
      </p:sp>
      <p:sp>
        <p:nvSpPr>
          <p:cNvPr id="473104" name="Line 17"/>
          <p:cNvSpPr>
            <a:spLocks noChangeShapeType="1"/>
          </p:cNvSpPr>
          <p:nvPr/>
        </p:nvSpPr>
        <p:spPr bwMode="auto">
          <a:xfrm>
            <a:off x="4648200" y="5105400"/>
            <a:ext cx="762000" cy="228600"/>
          </a:xfrm>
          <a:prstGeom prst="line">
            <a:avLst/>
          </a:prstGeom>
          <a:noFill/>
          <a:ln w="28575">
            <a:solidFill>
              <a:srgbClr val="000099"/>
            </a:solidFill>
            <a:round/>
            <a:headEnd type="triangle" w="med" len="med"/>
            <a:tailEnd/>
          </a:ln>
        </p:spPr>
        <p:txBody>
          <a:bodyPr wrap="none" anchor="ctr"/>
          <a:lstStyle/>
          <a:p>
            <a:endParaRPr lang="en-US"/>
          </a:p>
        </p:txBody>
      </p:sp>
      <p:sp>
        <p:nvSpPr>
          <p:cNvPr id="473105" name="Line 18"/>
          <p:cNvSpPr>
            <a:spLocks noChangeShapeType="1"/>
          </p:cNvSpPr>
          <p:nvPr/>
        </p:nvSpPr>
        <p:spPr bwMode="auto">
          <a:xfrm flipH="1">
            <a:off x="4495800" y="5334000"/>
            <a:ext cx="914400" cy="228600"/>
          </a:xfrm>
          <a:prstGeom prst="line">
            <a:avLst/>
          </a:prstGeom>
          <a:noFill/>
          <a:ln w="28575">
            <a:solidFill>
              <a:srgbClr val="000099"/>
            </a:solidFill>
            <a:round/>
            <a:headEnd/>
            <a:tailEnd type="triangle" w="med" len="med"/>
          </a:ln>
        </p:spPr>
        <p:txBody>
          <a:bodyPr wrap="none" anchor="ctr"/>
          <a:lstStyle/>
          <a:p>
            <a:endParaRPr lang="en-US"/>
          </a:p>
        </p:txBody>
      </p:sp>
      <p:sp>
        <p:nvSpPr>
          <p:cNvPr id="473106" name="Line 19"/>
          <p:cNvSpPr>
            <a:spLocks noChangeShapeType="1"/>
          </p:cNvSpPr>
          <p:nvPr/>
        </p:nvSpPr>
        <p:spPr bwMode="auto">
          <a:xfrm flipV="1">
            <a:off x="7277100" y="35814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73107" name="Oval 20"/>
          <p:cNvSpPr>
            <a:spLocks noChangeArrowheads="1"/>
          </p:cNvSpPr>
          <p:nvPr/>
        </p:nvSpPr>
        <p:spPr bwMode="auto">
          <a:xfrm flipV="1">
            <a:off x="5943600" y="35814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73108" name="Line 21"/>
          <p:cNvSpPr>
            <a:spLocks noChangeShapeType="1"/>
          </p:cNvSpPr>
          <p:nvPr/>
        </p:nvSpPr>
        <p:spPr bwMode="auto">
          <a:xfrm flipV="1">
            <a:off x="7315200" y="38862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73109" name="Line 22"/>
          <p:cNvSpPr>
            <a:spLocks noChangeShapeType="1"/>
          </p:cNvSpPr>
          <p:nvPr/>
        </p:nvSpPr>
        <p:spPr bwMode="auto">
          <a:xfrm>
            <a:off x="7315200" y="3886200"/>
            <a:ext cx="838200" cy="228600"/>
          </a:xfrm>
          <a:prstGeom prst="line">
            <a:avLst/>
          </a:prstGeom>
          <a:noFill/>
          <a:ln w="28575">
            <a:solidFill>
              <a:srgbClr val="000099"/>
            </a:solidFill>
            <a:round/>
            <a:headEnd/>
            <a:tailEnd type="triangle" w="med" len="med"/>
          </a:ln>
        </p:spPr>
        <p:txBody>
          <a:bodyPr wrap="none" anchor="ctr"/>
          <a:lstStyle/>
          <a:p>
            <a:endParaRPr lang="en-US"/>
          </a:p>
        </p:txBody>
      </p:sp>
      <p:sp>
        <p:nvSpPr>
          <p:cNvPr id="473110" name="Line 23"/>
          <p:cNvSpPr>
            <a:spLocks noChangeShapeType="1"/>
          </p:cNvSpPr>
          <p:nvPr/>
        </p:nvSpPr>
        <p:spPr bwMode="auto">
          <a:xfrm flipV="1">
            <a:off x="7315200" y="3657600"/>
            <a:ext cx="703263" cy="228600"/>
          </a:xfrm>
          <a:prstGeom prst="line">
            <a:avLst/>
          </a:prstGeom>
          <a:noFill/>
          <a:ln w="28575">
            <a:solidFill>
              <a:srgbClr val="000099"/>
            </a:solidFill>
            <a:round/>
            <a:headEnd/>
            <a:tailEnd type="triangle" w="med" len="med"/>
          </a:ln>
        </p:spPr>
        <p:txBody>
          <a:bodyPr wrap="none" anchor="ctr"/>
          <a:lstStyle/>
          <a:p>
            <a:endParaRPr lang="en-US"/>
          </a:p>
        </p:txBody>
      </p:sp>
      <p:sp>
        <p:nvSpPr>
          <p:cNvPr id="473111" name="Line 24"/>
          <p:cNvSpPr>
            <a:spLocks noChangeShapeType="1"/>
          </p:cNvSpPr>
          <p:nvPr/>
        </p:nvSpPr>
        <p:spPr bwMode="auto">
          <a:xfrm flipV="1">
            <a:off x="6438900" y="2362200"/>
            <a:ext cx="469900" cy="304800"/>
          </a:xfrm>
          <a:prstGeom prst="line">
            <a:avLst/>
          </a:prstGeom>
          <a:noFill/>
          <a:ln w="9525">
            <a:solidFill>
              <a:schemeClr val="tx1"/>
            </a:solidFill>
            <a:round/>
            <a:headEnd/>
            <a:tailEnd type="triangle" w="med" len="med"/>
          </a:ln>
        </p:spPr>
        <p:txBody>
          <a:bodyPr wrap="none" anchor="ctr"/>
          <a:lstStyle/>
          <a:p>
            <a:endParaRPr lang="en-US"/>
          </a:p>
        </p:txBody>
      </p:sp>
      <p:sp>
        <p:nvSpPr>
          <p:cNvPr id="473112" name="Oval 25"/>
          <p:cNvSpPr>
            <a:spLocks noChangeArrowheads="1"/>
          </p:cNvSpPr>
          <p:nvPr/>
        </p:nvSpPr>
        <p:spPr bwMode="auto">
          <a:xfrm flipV="1">
            <a:off x="5105400" y="2362200"/>
            <a:ext cx="2667000" cy="609600"/>
          </a:xfrm>
          <a:prstGeom prst="ellipse">
            <a:avLst/>
          </a:prstGeom>
          <a:solidFill>
            <a:schemeClr val="accent1"/>
          </a:solidFill>
          <a:ln w="28575">
            <a:solidFill>
              <a:srgbClr val="000099"/>
            </a:solidFill>
            <a:round/>
            <a:headEnd/>
            <a:tailEnd/>
          </a:ln>
        </p:spPr>
        <p:txBody>
          <a:bodyPr wrap="none" anchor="ctr"/>
          <a:lstStyle/>
          <a:p>
            <a:endParaRPr lang="en-US"/>
          </a:p>
        </p:txBody>
      </p:sp>
      <p:sp>
        <p:nvSpPr>
          <p:cNvPr id="473113" name="Line 26"/>
          <p:cNvSpPr>
            <a:spLocks noChangeShapeType="1"/>
          </p:cNvSpPr>
          <p:nvPr/>
        </p:nvSpPr>
        <p:spPr bwMode="auto">
          <a:xfrm flipV="1">
            <a:off x="6477000" y="2667000"/>
            <a:ext cx="1293813" cy="0"/>
          </a:xfrm>
          <a:prstGeom prst="line">
            <a:avLst/>
          </a:prstGeom>
          <a:noFill/>
          <a:ln w="28575">
            <a:solidFill>
              <a:srgbClr val="000099"/>
            </a:solidFill>
            <a:round/>
            <a:headEnd/>
            <a:tailEnd type="triangle" w="med" len="med"/>
          </a:ln>
        </p:spPr>
        <p:txBody>
          <a:bodyPr wrap="none" anchor="ctr"/>
          <a:lstStyle/>
          <a:p>
            <a:endParaRPr lang="en-US"/>
          </a:p>
        </p:txBody>
      </p:sp>
      <p:sp>
        <p:nvSpPr>
          <p:cNvPr id="473114" name="AutoShape 27"/>
          <p:cNvSpPr>
            <a:spLocks noChangeArrowheads="1"/>
          </p:cNvSpPr>
          <p:nvPr/>
        </p:nvSpPr>
        <p:spPr bwMode="auto">
          <a:xfrm>
            <a:off x="3505200" y="2209800"/>
            <a:ext cx="1143000" cy="6858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p:spPr>
        <p:txBody>
          <a:bodyPr wrap="none" anchor="ctr"/>
          <a:lstStyle/>
          <a:p>
            <a:endParaRPr lang="en-US"/>
          </a:p>
        </p:txBody>
      </p:sp>
      <p:sp>
        <p:nvSpPr>
          <p:cNvPr id="473115" name="Text Box 28"/>
          <p:cNvSpPr txBox="1">
            <a:spLocks noChangeArrowheads="1"/>
          </p:cNvSpPr>
          <p:nvPr/>
        </p:nvSpPr>
        <p:spPr bwMode="auto">
          <a:xfrm>
            <a:off x="3124200" y="1752600"/>
            <a:ext cx="2492375" cy="336550"/>
          </a:xfrm>
          <a:prstGeom prst="rect">
            <a:avLst/>
          </a:prstGeom>
          <a:noFill/>
          <a:ln w="9525">
            <a:noFill/>
            <a:miter lim="800000"/>
            <a:headEnd/>
            <a:tailEnd/>
          </a:ln>
        </p:spPr>
        <p:txBody>
          <a:bodyPr>
            <a:spAutoFit/>
          </a:bodyPr>
          <a:lstStyle/>
          <a:p>
            <a:pPr eaLnBrk="0" hangingPunct="0">
              <a:spcBef>
                <a:spcPct val="50000"/>
              </a:spcBef>
            </a:pPr>
            <a:r>
              <a:rPr lang="en-US" sz="1600" b="1">
                <a:latin typeface="Times New Roman" pitchFamily="18" charset="0"/>
              </a:rPr>
              <a:t>RF Energy: 90 Deg Pulse</a:t>
            </a:r>
          </a:p>
        </p:txBody>
      </p:sp>
      <p:sp>
        <p:nvSpPr>
          <p:cNvPr id="473116" name="Text Box 29"/>
          <p:cNvSpPr txBox="1">
            <a:spLocks noChangeArrowheads="1"/>
          </p:cNvSpPr>
          <p:nvPr/>
        </p:nvSpPr>
        <p:spPr bwMode="auto">
          <a:xfrm>
            <a:off x="838200" y="2971800"/>
            <a:ext cx="1663700" cy="581025"/>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Zero Net Vector:</a:t>
            </a:r>
          </a:p>
          <a:p>
            <a:pPr eaLnBrk="0" hangingPunct="0"/>
            <a:r>
              <a:rPr lang="en-US" sz="1600" b="1">
                <a:latin typeface="Times New Roman" pitchFamily="18" charset="0"/>
              </a:rPr>
              <a:t>Random Phase</a:t>
            </a:r>
          </a:p>
        </p:txBody>
      </p:sp>
      <p:sp>
        <p:nvSpPr>
          <p:cNvPr id="473117" name="Text Box 30"/>
          <p:cNvSpPr txBox="1">
            <a:spLocks noChangeArrowheads="1"/>
          </p:cNvSpPr>
          <p:nvPr/>
        </p:nvSpPr>
        <p:spPr bwMode="auto">
          <a:xfrm>
            <a:off x="6918325" y="1793875"/>
            <a:ext cx="122555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In Phase</a:t>
            </a:r>
          </a:p>
        </p:txBody>
      </p:sp>
      <p:sp>
        <p:nvSpPr>
          <p:cNvPr id="473118" name="AutoShape 31"/>
          <p:cNvSpPr>
            <a:spLocks noChangeArrowheads="1"/>
          </p:cNvSpPr>
          <p:nvPr/>
        </p:nvSpPr>
        <p:spPr bwMode="auto">
          <a:xfrm>
            <a:off x="6781800" y="3124200"/>
            <a:ext cx="304800" cy="228600"/>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473119" name="AutoShape 32"/>
          <p:cNvSpPr>
            <a:spLocks noChangeArrowheads="1"/>
          </p:cNvSpPr>
          <p:nvPr/>
        </p:nvSpPr>
        <p:spPr bwMode="auto">
          <a:xfrm rot="-2498013">
            <a:off x="5791200" y="4419600"/>
            <a:ext cx="533400" cy="381000"/>
          </a:xfrm>
          <a:prstGeom prst="leftArrow">
            <a:avLst>
              <a:gd name="adj1" fmla="val 50000"/>
              <a:gd name="adj2" fmla="val 35000"/>
            </a:avLst>
          </a:prstGeom>
          <a:solidFill>
            <a:schemeClr val="accent1"/>
          </a:solidFill>
          <a:ln w="9525">
            <a:solidFill>
              <a:schemeClr val="tx1"/>
            </a:solidFill>
            <a:miter lim="800000"/>
            <a:headEnd/>
            <a:tailEnd/>
          </a:ln>
        </p:spPr>
        <p:txBody>
          <a:bodyPr wrap="none" anchor="ctr"/>
          <a:lstStyle/>
          <a:p>
            <a:endParaRPr lang="en-US"/>
          </a:p>
        </p:txBody>
      </p:sp>
      <p:sp>
        <p:nvSpPr>
          <p:cNvPr id="473120" name="AutoShape 33"/>
          <p:cNvSpPr>
            <a:spLocks noChangeArrowheads="1"/>
          </p:cNvSpPr>
          <p:nvPr/>
        </p:nvSpPr>
        <p:spPr bwMode="auto">
          <a:xfrm>
            <a:off x="3352800" y="5181600"/>
            <a:ext cx="457200" cy="228600"/>
          </a:xfrm>
          <a:prstGeom prst="leftArrow">
            <a:avLst>
              <a:gd name="adj1" fmla="val 50000"/>
              <a:gd name="adj2" fmla="val 50000"/>
            </a:avLst>
          </a:prstGeom>
          <a:solidFill>
            <a:schemeClr val="accent1"/>
          </a:solidFill>
          <a:ln w="9525">
            <a:solidFill>
              <a:schemeClr val="tx1"/>
            </a:solidFill>
            <a:miter lim="800000"/>
            <a:headEnd/>
            <a:tailEnd/>
          </a:ln>
        </p:spPr>
        <p:txBody>
          <a:bodyPr wrap="none" anchor="ctr"/>
          <a:lstStyle/>
          <a:p>
            <a:endParaRPr lang="en-US"/>
          </a:p>
        </p:txBody>
      </p:sp>
      <p:sp>
        <p:nvSpPr>
          <p:cNvPr id="473121" name="Text Box 34"/>
          <p:cNvSpPr txBox="1">
            <a:spLocks noChangeArrowheads="1"/>
          </p:cNvSpPr>
          <p:nvPr/>
        </p:nvSpPr>
        <p:spPr bwMode="auto">
          <a:xfrm>
            <a:off x="7315200" y="2992438"/>
            <a:ext cx="1122363" cy="581025"/>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Relaxation</a:t>
            </a:r>
          </a:p>
          <a:p>
            <a:pPr eaLnBrk="0" hangingPunct="0"/>
            <a:r>
              <a:rPr lang="en-US" sz="1600" b="1">
                <a:latin typeface="Times New Roman" pitchFamily="18" charset="0"/>
              </a:rPr>
              <a:t>Dephasing</a:t>
            </a:r>
          </a:p>
        </p:txBody>
      </p:sp>
      <p:sp>
        <p:nvSpPr>
          <p:cNvPr id="473122" name="Text Box 35"/>
          <p:cNvSpPr txBox="1">
            <a:spLocks noChangeArrowheads="1"/>
          </p:cNvSpPr>
          <p:nvPr/>
        </p:nvSpPr>
        <p:spPr bwMode="auto">
          <a:xfrm>
            <a:off x="6248400" y="4648200"/>
            <a:ext cx="2492375" cy="336550"/>
          </a:xfrm>
          <a:prstGeom prst="rect">
            <a:avLst/>
          </a:prstGeom>
          <a:noFill/>
          <a:ln w="9525">
            <a:noFill/>
            <a:miter lim="800000"/>
            <a:headEnd/>
            <a:tailEnd/>
          </a:ln>
        </p:spPr>
        <p:txBody>
          <a:bodyPr>
            <a:spAutoFit/>
          </a:bodyPr>
          <a:lstStyle/>
          <a:p>
            <a:pPr eaLnBrk="0" hangingPunct="0">
              <a:spcBef>
                <a:spcPct val="50000"/>
              </a:spcBef>
            </a:pPr>
            <a:r>
              <a:rPr lang="en-US" sz="1600" b="1">
                <a:latin typeface="Times New Roman" pitchFamily="18" charset="0"/>
              </a:rPr>
              <a:t>RF Energy: 180 Deg Pulse</a:t>
            </a:r>
          </a:p>
        </p:txBody>
      </p:sp>
      <p:sp>
        <p:nvSpPr>
          <p:cNvPr id="473123" name="Text Box 36"/>
          <p:cNvSpPr txBox="1">
            <a:spLocks noChangeArrowheads="1"/>
          </p:cNvSpPr>
          <p:nvPr/>
        </p:nvSpPr>
        <p:spPr bwMode="auto">
          <a:xfrm>
            <a:off x="2971800" y="4648200"/>
            <a:ext cx="125571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Rephasing</a:t>
            </a:r>
          </a:p>
        </p:txBody>
      </p:sp>
      <p:sp>
        <p:nvSpPr>
          <p:cNvPr id="473124" name="Text Box 37"/>
          <p:cNvSpPr txBox="1">
            <a:spLocks noChangeArrowheads="1"/>
          </p:cNvSpPr>
          <p:nvPr/>
        </p:nvSpPr>
        <p:spPr bwMode="auto">
          <a:xfrm>
            <a:off x="533400" y="5791200"/>
            <a:ext cx="2333625" cy="457200"/>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Echo-Formation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Magnetic moment</a:t>
            </a:r>
          </a:p>
        </p:txBody>
      </p:sp>
      <p:sp>
        <p:nvSpPr>
          <p:cNvPr id="17412" name="Rectangle 3"/>
          <p:cNvSpPr>
            <a:spLocks noGrp="1" noChangeArrowheads="1"/>
          </p:cNvSpPr>
          <p:nvPr>
            <p:ph type="body" sz="half" idx="1"/>
          </p:nvPr>
        </p:nvSpPr>
        <p:spPr>
          <a:xfrm>
            <a:off x="4953000" y="2133600"/>
            <a:ext cx="3810000" cy="4114800"/>
          </a:xfrm>
        </p:spPr>
        <p:txBody>
          <a:bodyPr/>
          <a:lstStyle/>
          <a:p>
            <a:pPr eaLnBrk="1" hangingPunct="1"/>
            <a:r>
              <a:rPr lang="en-US" sz="1600" smtClean="0"/>
              <a:t>The spin angular moment, </a:t>
            </a:r>
            <a:r>
              <a:rPr lang="en-US" sz="1600" i="1" smtClean="0"/>
              <a:t>J,</a:t>
            </a:r>
            <a:r>
              <a:rPr lang="en-US" sz="1600" smtClean="0"/>
              <a:t> and the magnetic moment, </a:t>
            </a:r>
            <a:r>
              <a:rPr lang="en-US" sz="1600" i="1" smtClean="0">
                <a:latin typeface="Symbol" pitchFamily="18" charset="2"/>
              </a:rPr>
              <a:t>m</a:t>
            </a:r>
            <a:r>
              <a:rPr lang="en-US" sz="1600" smtClean="0"/>
              <a:t>, is described by </a:t>
            </a:r>
            <a:endParaRPr lang="en-US" sz="1600" i="1" smtClean="0"/>
          </a:p>
          <a:p>
            <a:pPr eaLnBrk="1" hangingPunct="1">
              <a:buFont typeface="Wingdings" pitchFamily="2" charset="2"/>
              <a:buNone/>
            </a:pPr>
            <a:r>
              <a:rPr lang="en-US" sz="1600" i="1" smtClean="0">
                <a:latin typeface="Symbol" pitchFamily="18" charset="2"/>
              </a:rPr>
              <a:t>	</a:t>
            </a:r>
            <a:r>
              <a:rPr lang="en-US" sz="1600" smtClean="0"/>
              <a:t>	</a:t>
            </a:r>
          </a:p>
          <a:p>
            <a:pPr eaLnBrk="1" hangingPunct="1">
              <a:buFont typeface="Wingdings" pitchFamily="2" charset="2"/>
              <a:buNone/>
            </a:pPr>
            <a:endParaRPr lang="en-US" sz="1600" smtClean="0"/>
          </a:p>
          <a:p>
            <a:pPr eaLnBrk="1" hangingPunct="1">
              <a:buFont typeface="Wingdings" pitchFamily="2" charset="2"/>
              <a:buNone/>
            </a:pPr>
            <a:endParaRPr lang="en-US" sz="1600" smtClean="0"/>
          </a:p>
          <a:p>
            <a:pPr eaLnBrk="1" hangingPunct="1">
              <a:buFont typeface="Wingdings" pitchFamily="2" charset="2"/>
              <a:buNone/>
            </a:pPr>
            <a:r>
              <a:rPr lang="en-US" sz="1600" smtClean="0"/>
              <a:t>where </a:t>
            </a:r>
            <a:r>
              <a:rPr lang="en-US" sz="1600" smtClean="0">
                <a:latin typeface="Symbol" pitchFamily="18" charset="2"/>
              </a:rPr>
              <a:t>g</a:t>
            </a:r>
            <a:r>
              <a:rPr lang="en-US" sz="1600" smtClean="0"/>
              <a:t> is a gyromagnetic ratio defined in MHz/T.</a:t>
            </a:r>
          </a:p>
          <a:p>
            <a:pPr eaLnBrk="1" hangingPunct="1">
              <a:buFont typeface="Wingdings" pitchFamily="2" charset="2"/>
              <a:buNone/>
            </a:pPr>
            <a:r>
              <a:rPr lang="en-US" sz="1600" smtClean="0"/>
              <a:t>For hydrogen proton</a:t>
            </a:r>
          </a:p>
          <a:p>
            <a:pPr eaLnBrk="1" hangingPunct="1">
              <a:buFont typeface="Wingdings" pitchFamily="2" charset="2"/>
              <a:buNone/>
            </a:pPr>
            <a:r>
              <a:rPr lang="en-US" sz="1600" smtClean="0">
                <a:latin typeface="Symbol" pitchFamily="18" charset="2"/>
              </a:rPr>
              <a:t>g</a:t>
            </a:r>
            <a:r>
              <a:rPr lang="en-US" sz="1600" smtClean="0"/>
              <a:t>=</a:t>
            </a:r>
            <a:r>
              <a:rPr lang="en-US" sz="1800" smtClean="0"/>
              <a:t>42.58 MHz/T </a:t>
            </a:r>
          </a:p>
        </p:txBody>
      </p:sp>
      <p:grpSp>
        <p:nvGrpSpPr>
          <p:cNvPr id="17413" name="Group 4"/>
          <p:cNvGrpSpPr>
            <a:grpSpLocks/>
          </p:cNvGrpSpPr>
          <p:nvPr/>
        </p:nvGrpSpPr>
        <p:grpSpPr bwMode="auto">
          <a:xfrm>
            <a:off x="609600" y="2514600"/>
            <a:ext cx="3810000" cy="2492375"/>
            <a:chOff x="1995" y="5914"/>
            <a:chExt cx="9525" cy="5760"/>
          </a:xfrm>
        </p:grpSpPr>
        <p:sp>
          <p:nvSpPr>
            <p:cNvPr id="17414" name="Oval 5"/>
            <p:cNvSpPr>
              <a:spLocks noChangeArrowheads="1"/>
            </p:cNvSpPr>
            <p:nvPr/>
          </p:nvSpPr>
          <p:spPr bwMode="auto">
            <a:xfrm flipH="1">
              <a:off x="1995" y="7624"/>
              <a:ext cx="1905" cy="3480"/>
            </a:xfrm>
            <a:prstGeom prst="ellipse">
              <a:avLst/>
            </a:prstGeom>
            <a:solidFill>
              <a:srgbClr val="FFFFFF"/>
            </a:solidFill>
            <a:ln w="9525">
              <a:solidFill>
                <a:srgbClr val="000000"/>
              </a:solidFill>
              <a:round/>
              <a:headEnd/>
              <a:tailEnd/>
            </a:ln>
          </p:spPr>
          <p:txBody>
            <a:bodyPr/>
            <a:lstStyle/>
            <a:p>
              <a:endParaRPr lang="en-US"/>
            </a:p>
          </p:txBody>
        </p:sp>
        <p:sp>
          <p:nvSpPr>
            <p:cNvPr id="17415" name="Oval 6"/>
            <p:cNvSpPr>
              <a:spLocks noChangeArrowheads="1"/>
            </p:cNvSpPr>
            <p:nvPr/>
          </p:nvSpPr>
          <p:spPr bwMode="auto">
            <a:xfrm flipH="1">
              <a:off x="2625" y="7849"/>
              <a:ext cx="1065" cy="3090"/>
            </a:xfrm>
            <a:prstGeom prst="ellipse">
              <a:avLst/>
            </a:prstGeom>
            <a:solidFill>
              <a:srgbClr val="FFFFFF"/>
            </a:solidFill>
            <a:ln w="9525">
              <a:solidFill>
                <a:srgbClr val="000000"/>
              </a:solidFill>
              <a:round/>
              <a:headEnd/>
              <a:tailEnd/>
            </a:ln>
          </p:spPr>
          <p:txBody>
            <a:bodyPr/>
            <a:lstStyle/>
            <a:p>
              <a:endParaRPr lang="en-US"/>
            </a:p>
          </p:txBody>
        </p:sp>
        <p:sp>
          <p:nvSpPr>
            <p:cNvPr id="17416" name="Oval 7"/>
            <p:cNvSpPr>
              <a:spLocks noChangeArrowheads="1"/>
            </p:cNvSpPr>
            <p:nvPr/>
          </p:nvSpPr>
          <p:spPr bwMode="auto">
            <a:xfrm>
              <a:off x="3885" y="7549"/>
              <a:ext cx="1905" cy="3480"/>
            </a:xfrm>
            <a:prstGeom prst="ellipse">
              <a:avLst/>
            </a:prstGeom>
            <a:solidFill>
              <a:srgbClr val="FFFFFF"/>
            </a:solidFill>
            <a:ln w="9525">
              <a:solidFill>
                <a:srgbClr val="000000"/>
              </a:solidFill>
              <a:round/>
              <a:headEnd/>
              <a:tailEnd/>
            </a:ln>
          </p:spPr>
          <p:txBody>
            <a:bodyPr/>
            <a:lstStyle/>
            <a:p>
              <a:endParaRPr lang="en-US"/>
            </a:p>
          </p:txBody>
        </p:sp>
        <p:sp>
          <p:nvSpPr>
            <p:cNvPr id="17417" name="Oval 8"/>
            <p:cNvSpPr>
              <a:spLocks noChangeArrowheads="1"/>
            </p:cNvSpPr>
            <p:nvPr/>
          </p:nvSpPr>
          <p:spPr bwMode="auto">
            <a:xfrm>
              <a:off x="4050" y="7759"/>
              <a:ext cx="1065" cy="3090"/>
            </a:xfrm>
            <a:prstGeom prst="ellipse">
              <a:avLst/>
            </a:prstGeom>
            <a:solidFill>
              <a:srgbClr val="FFFFFF"/>
            </a:solidFill>
            <a:ln w="9525">
              <a:solidFill>
                <a:srgbClr val="000000"/>
              </a:solidFill>
              <a:round/>
              <a:headEnd/>
              <a:tailEnd/>
            </a:ln>
          </p:spPr>
          <p:txBody>
            <a:bodyPr/>
            <a:lstStyle/>
            <a:p>
              <a:endParaRPr lang="en-US"/>
            </a:p>
          </p:txBody>
        </p:sp>
        <p:sp>
          <p:nvSpPr>
            <p:cNvPr id="17418" name="Rectangle 9"/>
            <p:cNvSpPr>
              <a:spLocks noChangeArrowheads="1"/>
            </p:cNvSpPr>
            <p:nvPr/>
          </p:nvSpPr>
          <p:spPr bwMode="auto">
            <a:xfrm>
              <a:off x="3330" y="7954"/>
              <a:ext cx="990" cy="2775"/>
            </a:xfrm>
            <a:prstGeom prst="rect">
              <a:avLst/>
            </a:prstGeom>
            <a:solidFill>
              <a:srgbClr val="C0C0C0"/>
            </a:solidFill>
            <a:ln w="9525">
              <a:solidFill>
                <a:srgbClr val="000000"/>
              </a:solidFill>
              <a:miter lim="800000"/>
              <a:headEnd/>
              <a:tailEnd/>
            </a:ln>
          </p:spPr>
          <p:txBody>
            <a:bodyPr anchor="ctr"/>
            <a:lstStyle/>
            <a:p>
              <a:endParaRPr lang="en-US"/>
            </a:p>
          </p:txBody>
        </p:sp>
        <p:sp>
          <p:nvSpPr>
            <p:cNvPr id="191498" name="Text Box 10"/>
            <p:cNvSpPr txBox="1">
              <a:spLocks noChangeArrowheads="1"/>
            </p:cNvSpPr>
            <p:nvPr/>
          </p:nvSpPr>
          <p:spPr bwMode="auto">
            <a:xfrm>
              <a:off x="3531" y="8104"/>
              <a:ext cx="718" cy="675"/>
            </a:xfrm>
            <a:prstGeom prst="rect">
              <a:avLst/>
            </a:prstGeom>
            <a:noFill/>
            <a:ln w="9525">
              <a:noFill/>
              <a:miter lim="800000"/>
              <a:headEnd/>
              <a:tailEnd/>
            </a:ln>
            <a:effectLst/>
          </p:spPr>
          <p:txBody>
            <a:bodyPr/>
            <a:lstStyle/>
            <a:p>
              <a:pPr eaLnBrk="0" hangingPunct="0">
                <a:defRPr/>
              </a:pPr>
              <a:r>
                <a:rPr lang="en-US" b="1">
                  <a:solidFill>
                    <a:srgbClr val="000000"/>
                  </a:solidFill>
                  <a:effectLst>
                    <a:outerShdw blurRad="38100" dist="38100" dir="2700000" algn="tl">
                      <a:srgbClr val="C0C0C0"/>
                    </a:outerShdw>
                  </a:effectLst>
                </a:rPr>
                <a:t>N</a:t>
              </a:r>
              <a:endParaRPr lang="en-US" sz="1800"/>
            </a:p>
          </p:txBody>
        </p:sp>
        <p:sp>
          <p:nvSpPr>
            <p:cNvPr id="191499" name="Text Box 11"/>
            <p:cNvSpPr txBox="1">
              <a:spLocks noChangeArrowheads="1"/>
            </p:cNvSpPr>
            <p:nvPr/>
          </p:nvSpPr>
          <p:spPr bwMode="auto">
            <a:xfrm>
              <a:off x="3515" y="9920"/>
              <a:ext cx="718" cy="675"/>
            </a:xfrm>
            <a:prstGeom prst="rect">
              <a:avLst/>
            </a:prstGeom>
            <a:noFill/>
            <a:ln w="9525">
              <a:noFill/>
              <a:miter lim="800000"/>
              <a:headEnd/>
              <a:tailEnd/>
            </a:ln>
            <a:effectLst/>
          </p:spPr>
          <p:txBody>
            <a:bodyPr/>
            <a:lstStyle/>
            <a:p>
              <a:pPr eaLnBrk="0" hangingPunct="0">
                <a:defRPr/>
              </a:pPr>
              <a:r>
                <a:rPr lang="en-US" b="1">
                  <a:solidFill>
                    <a:srgbClr val="000000"/>
                  </a:solidFill>
                  <a:effectLst>
                    <a:outerShdw blurRad="38100" dist="38100" dir="2700000" algn="tl">
                      <a:srgbClr val="C0C0C0"/>
                    </a:outerShdw>
                  </a:effectLst>
                </a:rPr>
                <a:t>S</a:t>
              </a:r>
              <a:endParaRPr lang="en-US" sz="1800"/>
            </a:p>
          </p:txBody>
        </p:sp>
        <p:sp>
          <p:nvSpPr>
            <p:cNvPr id="17421" name="AutoShape 12"/>
            <p:cNvSpPr>
              <a:spLocks noChangeArrowheads="1"/>
            </p:cNvSpPr>
            <p:nvPr/>
          </p:nvSpPr>
          <p:spPr bwMode="auto">
            <a:xfrm>
              <a:off x="2775" y="9079"/>
              <a:ext cx="2265" cy="795"/>
            </a:xfrm>
            <a:prstGeom prst="curvedUpArrow">
              <a:avLst>
                <a:gd name="adj1" fmla="val 56981"/>
                <a:gd name="adj2" fmla="val 113962"/>
                <a:gd name="adj3" fmla="val 33333"/>
              </a:avLst>
            </a:prstGeom>
            <a:solidFill>
              <a:srgbClr val="808080"/>
            </a:solidFill>
            <a:ln w="9525">
              <a:solidFill>
                <a:srgbClr val="000000"/>
              </a:solidFill>
              <a:miter lim="800000"/>
              <a:headEnd/>
              <a:tailEnd/>
            </a:ln>
          </p:spPr>
          <p:txBody>
            <a:bodyPr anchor="ctr"/>
            <a:lstStyle/>
            <a:p>
              <a:endParaRPr lang="en-US"/>
            </a:p>
          </p:txBody>
        </p:sp>
        <p:sp>
          <p:nvSpPr>
            <p:cNvPr id="191501" name="Text Box 13"/>
            <p:cNvSpPr txBox="1">
              <a:spLocks noChangeArrowheads="1"/>
            </p:cNvSpPr>
            <p:nvPr/>
          </p:nvSpPr>
          <p:spPr bwMode="auto">
            <a:xfrm>
              <a:off x="4595" y="8376"/>
              <a:ext cx="718" cy="675"/>
            </a:xfrm>
            <a:prstGeom prst="rect">
              <a:avLst/>
            </a:prstGeom>
            <a:noFill/>
            <a:ln w="9525">
              <a:noFill/>
              <a:miter lim="800000"/>
              <a:headEnd/>
              <a:tailEnd/>
            </a:ln>
            <a:effectLst/>
          </p:spPr>
          <p:txBody>
            <a:bodyPr/>
            <a:lstStyle/>
            <a:p>
              <a:pPr algn="just" eaLnBrk="0" hangingPunct="0">
                <a:defRPr/>
              </a:pPr>
              <a:r>
                <a:rPr lang="en-US" b="1" i="1">
                  <a:solidFill>
                    <a:srgbClr val="000000"/>
                  </a:solidFill>
                  <a:effectLst>
                    <a:outerShdw blurRad="38100" dist="38100" dir="2700000" algn="tl">
                      <a:srgbClr val="C0C0C0"/>
                    </a:outerShdw>
                  </a:effectLst>
                </a:rPr>
                <a:t>J</a:t>
              </a:r>
              <a:endParaRPr lang="en-US" sz="1800"/>
            </a:p>
          </p:txBody>
        </p:sp>
        <p:sp>
          <p:nvSpPr>
            <p:cNvPr id="17423" name="Oval 14"/>
            <p:cNvSpPr>
              <a:spLocks noChangeArrowheads="1"/>
            </p:cNvSpPr>
            <p:nvPr/>
          </p:nvSpPr>
          <p:spPr bwMode="auto">
            <a:xfrm>
              <a:off x="8265" y="8794"/>
              <a:ext cx="1920" cy="1800"/>
            </a:xfrm>
            <a:prstGeom prst="ellipse">
              <a:avLst/>
            </a:prstGeom>
            <a:solidFill>
              <a:srgbClr val="C0C0C0"/>
            </a:solidFill>
            <a:ln w="38100">
              <a:solidFill>
                <a:srgbClr val="000000"/>
              </a:solidFill>
              <a:round/>
              <a:headEnd/>
              <a:tailEnd/>
            </a:ln>
          </p:spPr>
          <p:txBody>
            <a:bodyPr anchor="ctr"/>
            <a:lstStyle/>
            <a:p>
              <a:endParaRPr lang="en-US"/>
            </a:p>
          </p:txBody>
        </p:sp>
        <p:sp>
          <p:nvSpPr>
            <p:cNvPr id="17424" name="AutoShape 15"/>
            <p:cNvSpPr>
              <a:spLocks noChangeArrowheads="1"/>
            </p:cNvSpPr>
            <p:nvPr/>
          </p:nvSpPr>
          <p:spPr bwMode="auto">
            <a:xfrm>
              <a:off x="7245" y="9394"/>
              <a:ext cx="4275" cy="945"/>
            </a:xfrm>
            <a:prstGeom prst="curvedUpArrow">
              <a:avLst>
                <a:gd name="adj1" fmla="val 90476"/>
                <a:gd name="adj2" fmla="val 180952"/>
                <a:gd name="adj3" fmla="val 33333"/>
              </a:avLst>
            </a:prstGeom>
            <a:solidFill>
              <a:srgbClr val="808080"/>
            </a:solidFill>
            <a:ln w="9525">
              <a:solidFill>
                <a:srgbClr val="000000"/>
              </a:solidFill>
              <a:miter lim="800000"/>
              <a:headEnd/>
              <a:tailEnd/>
            </a:ln>
          </p:spPr>
          <p:txBody>
            <a:bodyPr anchor="ctr"/>
            <a:lstStyle/>
            <a:p>
              <a:endParaRPr lang="en-US"/>
            </a:p>
          </p:txBody>
        </p:sp>
        <p:sp>
          <p:nvSpPr>
            <p:cNvPr id="17425" name="Line 16"/>
            <p:cNvSpPr>
              <a:spLocks noChangeShapeType="1"/>
            </p:cNvSpPr>
            <p:nvPr/>
          </p:nvSpPr>
          <p:spPr bwMode="auto">
            <a:xfrm flipV="1">
              <a:off x="9225" y="6874"/>
              <a:ext cx="0" cy="1920"/>
            </a:xfrm>
            <a:prstGeom prst="line">
              <a:avLst/>
            </a:prstGeom>
            <a:noFill/>
            <a:ln w="57150">
              <a:solidFill>
                <a:srgbClr val="000000"/>
              </a:solidFill>
              <a:round/>
              <a:headEnd/>
              <a:tailEnd type="triangle" w="med" len="med"/>
            </a:ln>
          </p:spPr>
          <p:txBody>
            <a:bodyPr anchor="ctr"/>
            <a:lstStyle/>
            <a:p>
              <a:endParaRPr lang="en-US"/>
            </a:p>
          </p:txBody>
        </p:sp>
        <p:sp>
          <p:nvSpPr>
            <p:cNvPr id="17426" name="Line 17"/>
            <p:cNvSpPr>
              <a:spLocks noChangeShapeType="1"/>
            </p:cNvSpPr>
            <p:nvPr/>
          </p:nvSpPr>
          <p:spPr bwMode="auto">
            <a:xfrm>
              <a:off x="9225" y="10594"/>
              <a:ext cx="0" cy="1080"/>
            </a:xfrm>
            <a:prstGeom prst="line">
              <a:avLst/>
            </a:prstGeom>
            <a:noFill/>
            <a:ln w="57150">
              <a:solidFill>
                <a:srgbClr val="000000"/>
              </a:solidFill>
              <a:round/>
              <a:headEnd/>
              <a:tailEnd/>
            </a:ln>
          </p:spPr>
          <p:txBody>
            <a:bodyPr anchor="ctr"/>
            <a:lstStyle/>
            <a:p>
              <a:endParaRPr lang="en-US"/>
            </a:p>
          </p:txBody>
        </p:sp>
        <p:sp>
          <p:nvSpPr>
            <p:cNvPr id="17427" name="Text Box 18"/>
            <p:cNvSpPr txBox="1">
              <a:spLocks noChangeArrowheads="1"/>
            </p:cNvSpPr>
            <p:nvPr/>
          </p:nvSpPr>
          <p:spPr bwMode="auto">
            <a:xfrm>
              <a:off x="8865" y="5914"/>
              <a:ext cx="613" cy="818"/>
            </a:xfrm>
            <a:prstGeom prst="rect">
              <a:avLst/>
            </a:prstGeom>
            <a:noFill/>
            <a:ln w="9525">
              <a:noFill/>
              <a:miter lim="800000"/>
              <a:headEnd/>
              <a:tailEnd/>
            </a:ln>
          </p:spPr>
          <p:txBody>
            <a:bodyPr/>
            <a:lstStyle/>
            <a:p>
              <a:pPr eaLnBrk="0" hangingPunct="0"/>
              <a:r>
                <a:rPr lang="en-US" sz="2800" b="1" i="1">
                  <a:solidFill>
                    <a:srgbClr val="000000"/>
                  </a:solidFill>
                  <a:latin typeface="Symbol" pitchFamily="18" charset="2"/>
                </a:rPr>
                <a:t>m</a:t>
              </a:r>
              <a:endParaRPr lang="en-US" sz="1800"/>
            </a:p>
          </p:txBody>
        </p:sp>
        <p:sp>
          <p:nvSpPr>
            <p:cNvPr id="191507" name="Text Box 19"/>
            <p:cNvSpPr txBox="1">
              <a:spLocks noChangeArrowheads="1"/>
            </p:cNvSpPr>
            <p:nvPr/>
          </p:nvSpPr>
          <p:spPr bwMode="auto">
            <a:xfrm>
              <a:off x="10115" y="8735"/>
              <a:ext cx="718" cy="675"/>
            </a:xfrm>
            <a:prstGeom prst="rect">
              <a:avLst/>
            </a:prstGeom>
            <a:noFill/>
            <a:ln w="9525">
              <a:noFill/>
              <a:miter lim="800000"/>
              <a:headEnd/>
              <a:tailEnd/>
            </a:ln>
            <a:effectLst/>
          </p:spPr>
          <p:txBody>
            <a:bodyPr/>
            <a:lstStyle/>
            <a:p>
              <a:pPr algn="just" eaLnBrk="0" hangingPunct="0">
                <a:defRPr/>
              </a:pPr>
              <a:r>
                <a:rPr lang="en-US" b="1" i="1">
                  <a:solidFill>
                    <a:srgbClr val="000000"/>
                  </a:solidFill>
                  <a:effectLst>
                    <a:outerShdw blurRad="38100" dist="38100" dir="2700000" algn="tl">
                      <a:srgbClr val="C0C0C0"/>
                    </a:outerShdw>
                  </a:effectLst>
                </a:rPr>
                <a:t>J</a:t>
              </a:r>
              <a:endParaRPr lang="en-US" sz="1800"/>
            </a:p>
          </p:txBody>
        </p:sp>
        <p:sp>
          <p:nvSpPr>
            <p:cNvPr id="17429" name="Oval 20"/>
            <p:cNvSpPr>
              <a:spLocks noChangeArrowheads="1"/>
            </p:cNvSpPr>
            <p:nvPr/>
          </p:nvSpPr>
          <p:spPr bwMode="auto">
            <a:xfrm>
              <a:off x="8655" y="8794"/>
              <a:ext cx="1140" cy="405"/>
            </a:xfrm>
            <a:prstGeom prst="ellipse">
              <a:avLst/>
            </a:prstGeom>
            <a:solidFill>
              <a:srgbClr val="808080"/>
            </a:solidFill>
            <a:ln w="9525">
              <a:solidFill>
                <a:srgbClr val="000000"/>
              </a:solidFill>
              <a:round/>
              <a:headEnd/>
              <a:tailEnd/>
            </a:ln>
          </p:spPr>
          <p:txBody>
            <a:bodyPr/>
            <a:lstStyle/>
            <a:p>
              <a:endParaRPr lang="en-US"/>
            </a:p>
          </p:txBody>
        </p:sp>
      </p:grpSp>
      <p:graphicFrame>
        <p:nvGraphicFramePr>
          <p:cNvPr id="17410" name="Object 21"/>
          <p:cNvGraphicFramePr>
            <a:graphicFrameLocks noChangeAspect="1"/>
          </p:cNvGraphicFramePr>
          <p:nvPr>
            <p:ph sz="half" idx="2"/>
          </p:nvPr>
        </p:nvGraphicFramePr>
        <p:xfrm>
          <a:off x="5410200" y="3276600"/>
          <a:ext cx="1371600" cy="652463"/>
        </p:xfrm>
        <a:graphic>
          <a:graphicData uri="http://schemas.openxmlformats.org/presentationml/2006/ole">
            <p:oleObj spid="_x0000_s17410" name="Equation" r:id="rId4" imgW="508000" imgH="241300" progId="Equation.3">
              <p:embed/>
            </p:oleObj>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2"/>
          <p:cNvSpPr>
            <a:spLocks noGrp="1" noChangeArrowheads="1"/>
          </p:cNvSpPr>
          <p:nvPr>
            <p:ph type="title"/>
          </p:nvPr>
        </p:nvSpPr>
        <p:spPr/>
        <p:txBody>
          <a:bodyPr/>
          <a:lstStyle/>
          <a:p>
            <a:pPr eaLnBrk="1" hangingPunct="1"/>
            <a:r>
              <a:rPr lang="en-US" smtClean="0"/>
              <a:t>Angular Momentum</a:t>
            </a:r>
          </a:p>
        </p:txBody>
      </p:sp>
      <p:graphicFrame>
        <p:nvGraphicFramePr>
          <p:cNvPr id="18434" name="Object 3"/>
          <p:cNvGraphicFramePr>
            <a:graphicFrameLocks noChangeAspect="1"/>
          </p:cNvGraphicFramePr>
          <p:nvPr/>
        </p:nvGraphicFramePr>
        <p:xfrm>
          <a:off x="2895600" y="3276600"/>
          <a:ext cx="2228850" cy="638175"/>
        </p:xfrm>
        <a:graphic>
          <a:graphicData uri="http://schemas.openxmlformats.org/presentationml/2006/ole">
            <p:oleObj spid="_x0000_s18434" name="Equation" r:id="rId4" imgW="1473200" imgH="419100" progId="Equation.3">
              <p:embed/>
            </p:oleObj>
          </a:graphicData>
        </a:graphic>
      </p:graphicFrame>
      <p:graphicFrame>
        <p:nvGraphicFramePr>
          <p:cNvPr id="18435" name="Object 4"/>
          <p:cNvGraphicFramePr>
            <a:graphicFrameLocks noChangeAspect="1"/>
          </p:cNvGraphicFramePr>
          <p:nvPr/>
        </p:nvGraphicFramePr>
        <p:xfrm>
          <a:off x="2971800" y="4267200"/>
          <a:ext cx="1019175" cy="476250"/>
        </p:xfrm>
        <a:graphic>
          <a:graphicData uri="http://schemas.openxmlformats.org/presentationml/2006/ole">
            <p:oleObj spid="_x0000_s18435" name="Equation" r:id="rId5" imgW="508000" imgH="241300" progId="Equation.3">
              <p:embed/>
            </p:oleObj>
          </a:graphicData>
        </a:graphic>
      </p:graphicFrame>
      <p:graphicFrame>
        <p:nvGraphicFramePr>
          <p:cNvPr id="18436" name="Object 5"/>
          <p:cNvGraphicFramePr>
            <a:graphicFrameLocks noChangeAspect="1"/>
          </p:cNvGraphicFramePr>
          <p:nvPr/>
        </p:nvGraphicFramePr>
        <p:xfrm>
          <a:off x="2743200" y="5105400"/>
          <a:ext cx="2667000" cy="1157288"/>
        </p:xfrm>
        <a:graphic>
          <a:graphicData uri="http://schemas.openxmlformats.org/presentationml/2006/ole">
            <p:oleObj spid="_x0000_s18436" name="Equation" r:id="rId6" imgW="1028520" imgH="444240" progId="Equation.3">
              <p:embed/>
            </p:oleObj>
          </a:graphicData>
        </a:graphic>
      </p:graphicFrame>
      <p:sp>
        <p:nvSpPr>
          <p:cNvPr id="18438" name="Rectangle 6"/>
          <p:cNvSpPr>
            <a:spLocks noChangeArrowheads="1"/>
          </p:cNvSpPr>
          <p:nvPr/>
        </p:nvSpPr>
        <p:spPr bwMode="auto">
          <a:xfrm>
            <a:off x="0" y="2552700"/>
            <a:ext cx="9144000" cy="0"/>
          </a:xfrm>
          <a:prstGeom prst="rect">
            <a:avLst/>
          </a:prstGeom>
          <a:noFill/>
          <a:ln w="9525">
            <a:noFill/>
            <a:miter lim="800000"/>
            <a:headEnd/>
            <a:tailEnd/>
          </a:ln>
        </p:spPr>
        <p:txBody>
          <a:bodyPr wrap="none" anchor="ctr">
            <a:spAutoFit/>
          </a:bodyPr>
          <a:lstStyle/>
          <a:p>
            <a:endParaRPr lang="en-US" sz="1800">
              <a:latin typeface="Arial" charset="0"/>
            </a:endParaRPr>
          </a:p>
        </p:txBody>
      </p:sp>
      <p:sp>
        <p:nvSpPr>
          <p:cNvPr id="18439" name="Rectangle 7"/>
          <p:cNvSpPr>
            <a:spLocks noChangeArrowheads="1"/>
          </p:cNvSpPr>
          <p:nvPr/>
        </p:nvSpPr>
        <p:spPr bwMode="auto">
          <a:xfrm>
            <a:off x="0" y="3190875"/>
            <a:ext cx="9144000" cy="0"/>
          </a:xfrm>
          <a:prstGeom prst="rect">
            <a:avLst/>
          </a:prstGeom>
          <a:noFill/>
          <a:ln w="9525">
            <a:noFill/>
            <a:miter lim="800000"/>
            <a:headEnd/>
            <a:tailEnd/>
          </a:ln>
        </p:spPr>
        <p:txBody>
          <a:bodyPr wrap="none" anchor="ctr">
            <a:spAutoFit/>
          </a:bodyPr>
          <a:lstStyle/>
          <a:p>
            <a:endParaRPr lang="en-US"/>
          </a:p>
        </p:txBody>
      </p:sp>
      <p:sp>
        <p:nvSpPr>
          <p:cNvPr id="18440" name="Rectangle 8"/>
          <p:cNvSpPr>
            <a:spLocks noChangeArrowheads="1"/>
          </p:cNvSpPr>
          <p:nvPr/>
        </p:nvSpPr>
        <p:spPr bwMode="auto">
          <a:xfrm>
            <a:off x="0" y="3667125"/>
            <a:ext cx="9144000" cy="0"/>
          </a:xfrm>
          <a:prstGeom prst="rect">
            <a:avLst/>
          </a:prstGeom>
          <a:noFill/>
          <a:ln w="9525">
            <a:noFill/>
            <a:miter lim="800000"/>
            <a:headEnd/>
            <a:tailEnd/>
          </a:ln>
        </p:spPr>
        <p:txBody>
          <a:bodyPr wrap="none" anchor="ctr">
            <a:spAutoFit/>
          </a:bodyPr>
          <a:lstStyle/>
          <a:p>
            <a:endParaRPr lang="en-US"/>
          </a:p>
        </p:txBody>
      </p:sp>
      <p:sp>
        <p:nvSpPr>
          <p:cNvPr id="18441" name="Text Box 9"/>
          <p:cNvSpPr txBox="1">
            <a:spLocks noChangeArrowheads="1"/>
          </p:cNvSpPr>
          <p:nvPr/>
        </p:nvSpPr>
        <p:spPr bwMode="auto">
          <a:xfrm>
            <a:off x="1295400" y="1981200"/>
            <a:ext cx="7467600" cy="1190625"/>
          </a:xfrm>
          <a:prstGeom prst="rect">
            <a:avLst/>
          </a:prstGeom>
          <a:noFill/>
          <a:ln w="9525">
            <a:noFill/>
            <a:miter lim="800000"/>
            <a:headEnd/>
            <a:tailEnd/>
          </a:ln>
        </p:spPr>
        <p:txBody>
          <a:bodyPr>
            <a:spAutoFit/>
          </a:bodyPr>
          <a:lstStyle/>
          <a:p>
            <a:pPr eaLnBrk="0" hangingPunct="0"/>
            <a:r>
              <a:rPr lang="en-US" sz="1800"/>
              <a:t>The torque generated by the interaction of magnetic moment of a proton and the external magnetic field is equal to the rate of change of angular momentum and can be given by the equation of motion for isolated spin as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2"/>
          <p:cNvSpPr>
            <a:spLocks noGrp="1" noChangeArrowheads="1"/>
          </p:cNvSpPr>
          <p:nvPr>
            <p:ph type="title"/>
          </p:nvPr>
        </p:nvSpPr>
        <p:spPr/>
        <p:txBody>
          <a:bodyPr/>
          <a:lstStyle/>
          <a:p>
            <a:pPr eaLnBrk="1" hangingPunct="1"/>
            <a:r>
              <a:rPr lang="en-US" smtClean="0"/>
              <a:t>Total Magnetic Moment</a:t>
            </a:r>
          </a:p>
        </p:txBody>
      </p:sp>
      <p:graphicFrame>
        <p:nvGraphicFramePr>
          <p:cNvPr id="19458" name="Object 3"/>
          <p:cNvGraphicFramePr>
            <a:graphicFrameLocks noChangeAspect="1"/>
          </p:cNvGraphicFramePr>
          <p:nvPr/>
        </p:nvGraphicFramePr>
        <p:xfrm>
          <a:off x="4800600" y="2590800"/>
          <a:ext cx="381000" cy="381000"/>
        </p:xfrm>
        <a:graphic>
          <a:graphicData uri="http://schemas.openxmlformats.org/presentationml/2006/ole">
            <p:oleObj spid="_x0000_s19458" name="Equation" r:id="rId4" imgW="203024" imgH="203024" progId="Equation.3">
              <p:embed/>
            </p:oleObj>
          </a:graphicData>
        </a:graphic>
      </p:graphicFrame>
      <p:graphicFrame>
        <p:nvGraphicFramePr>
          <p:cNvPr id="19459" name="Object 4"/>
          <p:cNvGraphicFramePr>
            <a:graphicFrameLocks noChangeAspect="1"/>
          </p:cNvGraphicFramePr>
          <p:nvPr/>
        </p:nvGraphicFramePr>
        <p:xfrm>
          <a:off x="1752600" y="3810000"/>
          <a:ext cx="1600200" cy="960438"/>
        </p:xfrm>
        <a:graphic>
          <a:graphicData uri="http://schemas.openxmlformats.org/presentationml/2006/ole">
            <p:oleObj spid="_x0000_s19459" name="Equation" r:id="rId5" imgW="710891" imgH="431613" progId="Equation.3">
              <p:embed/>
            </p:oleObj>
          </a:graphicData>
        </a:graphic>
      </p:graphicFrame>
      <p:sp>
        <p:nvSpPr>
          <p:cNvPr id="19462" name="Rectangle 5"/>
          <p:cNvSpPr>
            <a:spLocks noChangeArrowheads="1"/>
          </p:cNvSpPr>
          <p:nvPr/>
        </p:nvSpPr>
        <p:spPr bwMode="auto">
          <a:xfrm>
            <a:off x="2286000" y="2117725"/>
            <a:ext cx="227013" cy="274638"/>
          </a:xfrm>
          <a:prstGeom prst="rect">
            <a:avLst/>
          </a:prstGeom>
          <a:noFill/>
          <a:ln w="9525">
            <a:noFill/>
            <a:miter lim="800000"/>
            <a:headEnd/>
            <a:tailEnd/>
          </a:ln>
        </p:spPr>
        <p:txBody>
          <a:bodyPr wrap="none" anchor="ctr">
            <a:spAutoFit/>
          </a:bodyPr>
          <a:lstStyle/>
          <a:p>
            <a:r>
              <a:rPr lang="en-US" sz="1200">
                <a:latin typeface="Arial" charset="0"/>
                <a:cs typeface="Times New Roman" pitchFamily="18" charset="0"/>
              </a:rPr>
              <a:t>,</a:t>
            </a:r>
            <a:endParaRPr lang="en-US" sz="1800">
              <a:latin typeface="Arial" charset="0"/>
            </a:endParaRPr>
          </a:p>
        </p:txBody>
      </p:sp>
      <p:sp>
        <p:nvSpPr>
          <p:cNvPr id="19463" name="Rectangle 6"/>
          <p:cNvSpPr>
            <a:spLocks noChangeArrowheads="1"/>
          </p:cNvSpPr>
          <p:nvPr/>
        </p:nvSpPr>
        <p:spPr bwMode="auto">
          <a:xfrm>
            <a:off x="1219200" y="2057400"/>
            <a:ext cx="4562475" cy="2016125"/>
          </a:xfrm>
          <a:prstGeom prst="rect">
            <a:avLst/>
          </a:prstGeom>
          <a:noFill/>
          <a:ln w="9525">
            <a:noFill/>
            <a:miter lim="800000"/>
            <a:headEnd/>
            <a:tailEnd/>
          </a:ln>
        </p:spPr>
        <p:txBody>
          <a:bodyPr>
            <a:spAutoFit/>
          </a:bodyPr>
          <a:lstStyle/>
          <a:p>
            <a:r>
              <a:rPr lang="en-US" sz="1800"/>
              <a:t>Assuming N to be the total number of spinning nuclei in the object being imaged, a stationary magnetization vector, </a:t>
            </a:r>
          </a:p>
          <a:p>
            <a:pPr>
              <a:spcBef>
                <a:spcPct val="50000"/>
              </a:spcBef>
            </a:pPr>
            <a:r>
              <a:rPr lang="en-US" sz="1800"/>
              <a:t>can be defined from the available magnetic moments as</a:t>
            </a:r>
          </a:p>
          <a:p>
            <a:pPr eaLnBrk="0" hangingPunct="0">
              <a:spcBef>
                <a:spcPct val="50000"/>
              </a:spcBef>
            </a:pPr>
            <a:endParaRPr lang="en-US" sz="1800">
              <a:latin typeface="Arial" charset="0"/>
            </a:endParaRPr>
          </a:p>
        </p:txBody>
      </p:sp>
      <p:sp>
        <p:nvSpPr>
          <p:cNvPr id="19464" name="Rectangle 7"/>
          <p:cNvSpPr>
            <a:spLocks noChangeArrowheads="1"/>
          </p:cNvSpPr>
          <p:nvPr/>
        </p:nvSpPr>
        <p:spPr bwMode="auto">
          <a:xfrm>
            <a:off x="0" y="3043238"/>
            <a:ext cx="9144000" cy="0"/>
          </a:xfrm>
          <a:prstGeom prst="rect">
            <a:avLst/>
          </a:prstGeom>
          <a:noFill/>
          <a:ln w="9525">
            <a:noFill/>
            <a:miter lim="800000"/>
            <a:headEnd/>
            <a:tailEnd/>
          </a:ln>
        </p:spPr>
        <p:txBody>
          <a:bodyPr wrap="none" anchor="ctr">
            <a:spAutoFit/>
          </a:bodyPr>
          <a:lstStyle/>
          <a:p>
            <a:endParaRPr lang="en-US"/>
          </a:p>
        </p:txBody>
      </p:sp>
      <p:graphicFrame>
        <p:nvGraphicFramePr>
          <p:cNvPr id="19460" name="Object 8"/>
          <p:cNvGraphicFramePr>
            <a:graphicFrameLocks noChangeAspect="1"/>
          </p:cNvGraphicFramePr>
          <p:nvPr/>
        </p:nvGraphicFramePr>
        <p:xfrm>
          <a:off x="1676400" y="4953000"/>
          <a:ext cx="3276600" cy="1435100"/>
        </p:xfrm>
        <a:graphic>
          <a:graphicData uri="http://schemas.openxmlformats.org/presentationml/2006/ole">
            <p:oleObj spid="_x0000_s19460" name="Equation" r:id="rId6" imgW="1764534" imgH="774364" progId="Equation.3">
              <p:embed/>
            </p:oleObj>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2"/>
          <p:cNvSpPr>
            <a:spLocks noGrp="1" noChangeArrowheads="1"/>
          </p:cNvSpPr>
          <p:nvPr>
            <p:ph type="title"/>
          </p:nvPr>
        </p:nvSpPr>
        <p:spPr/>
        <p:txBody>
          <a:bodyPr/>
          <a:lstStyle/>
          <a:p>
            <a:pPr eaLnBrk="1" hangingPunct="1"/>
            <a:r>
              <a:rPr lang="en-US" smtClean="0"/>
              <a:t>Rotating Field</a:t>
            </a:r>
          </a:p>
        </p:txBody>
      </p:sp>
      <p:sp>
        <p:nvSpPr>
          <p:cNvPr id="20486" name="Rectangle 3"/>
          <p:cNvSpPr>
            <a:spLocks noChangeArrowheads="1"/>
          </p:cNvSpPr>
          <p:nvPr/>
        </p:nvSpPr>
        <p:spPr bwMode="auto">
          <a:xfrm>
            <a:off x="0" y="3071813"/>
            <a:ext cx="9144000" cy="0"/>
          </a:xfrm>
          <a:prstGeom prst="rect">
            <a:avLst/>
          </a:prstGeom>
          <a:noFill/>
          <a:ln w="9525">
            <a:noFill/>
            <a:miter lim="800000"/>
            <a:headEnd/>
            <a:tailEnd/>
          </a:ln>
        </p:spPr>
        <p:txBody>
          <a:bodyPr wrap="none" anchor="ctr">
            <a:spAutoFit/>
          </a:bodyPr>
          <a:lstStyle/>
          <a:p>
            <a:endParaRPr lang="en-US"/>
          </a:p>
        </p:txBody>
      </p:sp>
      <p:graphicFrame>
        <p:nvGraphicFramePr>
          <p:cNvPr id="20482" name="Object 4"/>
          <p:cNvGraphicFramePr>
            <a:graphicFrameLocks noChangeAspect="1"/>
          </p:cNvGraphicFramePr>
          <p:nvPr/>
        </p:nvGraphicFramePr>
        <p:xfrm>
          <a:off x="1295400" y="2047875"/>
          <a:ext cx="2133600" cy="952500"/>
        </p:xfrm>
        <a:graphic>
          <a:graphicData uri="http://schemas.openxmlformats.org/presentationml/2006/ole">
            <p:oleObj spid="_x0000_s20482" name="Equation" r:id="rId4" imgW="1600200" imgH="711200" progId="Equation.3">
              <p:embed/>
            </p:oleObj>
          </a:graphicData>
        </a:graphic>
      </p:graphicFrame>
      <p:sp>
        <p:nvSpPr>
          <p:cNvPr id="20487" name="Rectangle 5"/>
          <p:cNvSpPr>
            <a:spLocks noChangeArrowheads="1"/>
          </p:cNvSpPr>
          <p:nvPr/>
        </p:nvSpPr>
        <p:spPr bwMode="auto">
          <a:xfrm>
            <a:off x="0" y="3071813"/>
            <a:ext cx="9144000" cy="0"/>
          </a:xfrm>
          <a:prstGeom prst="rect">
            <a:avLst/>
          </a:prstGeom>
          <a:noFill/>
          <a:ln w="9525">
            <a:noFill/>
            <a:miter lim="800000"/>
            <a:headEnd/>
            <a:tailEnd/>
          </a:ln>
        </p:spPr>
        <p:txBody>
          <a:bodyPr wrap="none" anchor="ctr">
            <a:spAutoFit/>
          </a:bodyPr>
          <a:lstStyle/>
          <a:p>
            <a:endParaRPr lang="en-US"/>
          </a:p>
        </p:txBody>
      </p:sp>
      <p:graphicFrame>
        <p:nvGraphicFramePr>
          <p:cNvPr id="20483" name="Object 6"/>
          <p:cNvGraphicFramePr>
            <a:graphicFrameLocks noChangeAspect="1"/>
          </p:cNvGraphicFramePr>
          <p:nvPr/>
        </p:nvGraphicFramePr>
        <p:xfrm>
          <a:off x="2770188" y="3124200"/>
          <a:ext cx="3070225" cy="928688"/>
        </p:xfrm>
        <a:graphic>
          <a:graphicData uri="http://schemas.openxmlformats.org/presentationml/2006/ole">
            <p:oleObj spid="_x0000_s20483" name="Equation" r:id="rId5" imgW="2361960" imgH="711000" progId="Equation.DSMT4">
              <p:embed/>
            </p:oleObj>
          </a:graphicData>
        </a:graphic>
      </p:graphicFrame>
      <p:sp>
        <p:nvSpPr>
          <p:cNvPr id="20488" name="Rectangle 7"/>
          <p:cNvSpPr>
            <a:spLocks noChangeArrowheads="1"/>
          </p:cNvSpPr>
          <p:nvPr/>
        </p:nvSpPr>
        <p:spPr bwMode="auto">
          <a:xfrm>
            <a:off x="0" y="3062288"/>
            <a:ext cx="9144000" cy="0"/>
          </a:xfrm>
          <a:prstGeom prst="rect">
            <a:avLst/>
          </a:prstGeom>
          <a:noFill/>
          <a:ln w="9525">
            <a:noFill/>
            <a:miter lim="800000"/>
            <a:headEnd/>
            <a:tailEnd/>
          </a:ln>
        </p:spPr>
        <p:txBody>
          <a:bodyPr wrap="none" anchor="ctr">
            <a:spAutoFit/>
          </a:bodyPr>
          <a:lstStyle/>
          <a:p>
            <a:endParaRPr lang="en-US"/>
          </a:p>
        </p:txBody>
      </p:sp>
      <p:graphicFrame>
        <p:nvGraphicFramePr>
          <p:cNvPr id="20484" name="Object 8"/>
          <p:cNvGraphicFramePr>
            <a:graphicFrameLocks noChangeAspect="1"/>
          </p:cNvGraphicFramePr>
          <p:nvPr/>
        </p:nvGraphicFramePr>
        <p:xfrm>
          <a:off x="2819400" y="5029200"/>
          <a:ext cx="4114800" cy="1127125"/>
        </p:xfrm>
        <a:graphic>
          <a:graphicData uri="http://schemas.openxmlformats.org/presentationml/2006/ole">
            <p:oleObj spid="_x0000_s20484" name="Equation" r:id="rId6" imgW="2679700" imgH="736600" progId="Equation.3">
              <p:embed/>
            </p:oleObj>
          </a:graphicData>
        </a:graphic>
      </p:graphicFrame>
      <p:sp>
        <p:nvSpPr>
          <p:cNvPr id="20489" name="Rectangle 9"/>
          <p:cNvSpPr>
            <a:spLocks noChangeArrowheads="1"/>
          </p:cNvSpPr>
          <p:nvPr/>
        </p:nvSpPr>
        <p:spPr bwMode="auto">
          <a:xfrm>
            <a:off x="685800" y="4267200"/>
            <a:ext cx="7843838" cy="366713"/>
          </a:xfrm>
          <a:prstGeom prst="rect">
            <a:avLst/>
          </a:prstGeom>
          <a:noFill/>
          <a:ln w="9525">
            <a:noFill/>
            <a:miter lim="800000"/>
            <a:headEnd/>
            <a:tailEnd/>
          </a:ln>
        </p:spPr>
        <p:txBody>
          <a:bodyPr wrap="none" anchor="ctr">
            <a:spAutoFit/>
          </a:bodyPr>
          <a:lstStyle/>
          <a:p>
            <a:r>
              <a:rPr lang="en-US" sz="1800"/>
              <a:t>The transverse magnetization vector in the rotating frame can be written as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lstStyle/>
          <a:p>
            <a:pPr eaLnBrk="1" hangingPunct="1"/>
            <a:r>
              <a:rPr lang="en-US" smtClean="0"/>
              <a:t>Oscillating RF Field</a:t>
            </a:r>
          </a:p>
        </p:txBody>
      </p:sp>
      <p:sp>
        <p:nvSpPr>
          <p:cNvPr id="21509" name="Rectangle 3"/>
          <p:cNvSpPr>
            <a:spLocks noChangeArrowheads="1"/>
          </p:cNvSpPr>
          <p:nvPr/>
        </p:nvSpPr>
        <p:spPr bwMode="auto">
          <a:xfrm>
            <a:off x="0" y="3314700"/>
            <a:ext cx="9144000" cy="0"/>
          </a:xfrm>
          <a:prstGeom prst="rect">
            <a:avLst/>
          </a:prstGeom>
          <a:noFill/>
          <a:ln w="9525">
            <a:noFill/>
            <a:miter lim="800000"/>
            <a:headEnd/>
            <a:tailEnd/>
          </a:ln>
        </p:spPr>
        <p:txBody>
          <a:bodyPr wrap="none" anchor="ctr">
            <a:spAutoFit/>
          </a:bodyPr>
          <a:lstStyle/>
          <a:p>
            <a:endParaRPr lang="en-US"/>
          </a:p>
        </p:txBody>
      </p:sp>
      <p:graphicFrame>
        <p:nvGraphicFramePr>
          <p:cNvPr id="21506" name="Object 4"/>
          <p:cNvGraphicFramePr>
            <a:graphicFrameLocks noChangeAspect="1"/>
          </p:cNvGraphicFramePr>
          <p:nvPr/>
        </p:nvGraphicFramePr>
        <p:xfrm>
          <a:off x="2819400" y="3657600"/>
          <a:ext cx="3276600" cy="660400"/>
        </p:xfrm>
        <a:graphic>
          <a:graphicData uri="http://schemas.openxmlformats.org/presentationml/2006/ole">
            <p:oleObj spid="_x0000_s21506" name="Equation" r:id="rId4" imgW="1130300" imgH="228600" progId="Equation.3">
              <p:embed/>
            </p:oleObj>
          </a:graphicData>
        </a:graphic>
      </p:graphicFrame>
      <p:sp>
        <p:nvSpPr>
          <p:cNvPr id="21510" name="Rectangle 5"/>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en-US"/>
          </a:p>
        </p:txBody>
      </p:sp>
      <p:graphicFrame>
        <p:nvGraphicFramePr>
          <p:cNvPr id="21507" name="Object 6"/>
          <p:cNvGraphicFramePr>
            <a:graphicFrameLocks noChangeAspect="1"/>
          </p:cNvGraphicFramePr>
          <p:nvPr/>
        </p:nvGraphicFramePr>
        <p:xfrm>
          <a:off x="1981200" y="5105400"/>
          <a:ext cx="5029200" cy="469900"/>
        </p:xfrm>
        <a:graphic>
          <a:graphicData uri="http://schemas.openxmlformats.org/presentationml/2006/ole">
            <p:oleObj spid="_x0000_s21507" name="Equation" r:id="rId5" imgW="2552700" imgH="241300" progId="Equation.3">
              <p:embed/>
            </p:oleObj>
          </a:graphicData>
        </a:graphic>
      </p:graphicFrame>
      <p:sp>
        <p:nvSpPr>
          <p:cNvPr id="21511" name="Rectangle 7"/>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en-US"/>
          </a:p>
        </p:txBody>
      </p:sp>
      <p:sp>
        <p:nvSpPr>
          <p:cNvPr id="21512" name="Rectangle 8"/>
          <p:cNvSpPr>
            <a:spLocks noChangeArrowheads="1"/>
          </p:cNvSpPr>
          <p:nvPr/>
        </p:nvSpPr>
        <p:spPr bwMode="auto">
          <a:xfrm>
            <a:off x="0" y="3219450"/>
            <a:ext cx="9144000" cy="0"/>
          </a:xfrm>
          <a:prstGeom prst="rect">
            <a:avLst/>
          </a:prstGeom>
          <a:noFill/>
          <a:ln w="9525">
            <a:noFill/>
            <a:miter lim="800000"/>
            <a:headEnd/>
            <a:tailEnd/>
          </a:ln>
        </p:spPr>
        <p:txBody>
          <a:bodyPr wrap="none" anchor="ctr">
            <a:spAutoFit/>
          </a:bodyPr>
          <a:lstStyle/>
          <a:p>
            <a:endParaRPr lang="en-US"/>
          </a:p>
        </p:txBody>
      </p:sp>
      <p:sp>
        <p:nvSpPr>
          <p:cNvPr id="21513" name="Rectangle 9"/>
          <p:cNvSpPr>
            <a:spLocks noChangeArrowheads="1"/>
          </p:cNvSpPr>
          <p:nvPr/>
        </p:nvSpPr>
        <p:spPr bwMode="auto">
          <a:xfrm>
            <a:off x="1143000" y="2057400"/>
            <a:ext cx="7221538" cy="1190625"/>
          </a:xfrm>
          <a:prstGeom prst="rect">
            <a:avLst/>
          </a:prstGeom>
          <a:noFill/>
          <a:ln w="9525">
            <a:noFill/>
            <a:miter lim="800000"/>
            <a:headEnd/>
            <a:tailEnd/>
          </a:ln>
        </p:spPr>
        <p:txBody>
          <a:bodyPr anchor="ctr">
            <a:spAutoFit/>
          </a:bodyPr>
          <a:lstStyle/>
          <a:p>
            <a:r>
              <a:rPr lang="en-US" sz="1800"/>
              <a:t>Let us assume that </a:t>
            </a:r>
            <a:r>
              <a:rPr lang="en-US" sz="1800" i="1"/>
              <a:t>H1r</a:t>
            </a:r>
            <a:r>
              <a:rPr lang="en-US" sz="1800"/>
              <a:t> and </a:t>
            </a:r>
            <a:r>
              <a:rPr lang="en-US" sz="1800" i="1"/>
              <a:t>H1</a:t>
            </a:r>
            <a:r>
              <a:rPr lang="en-US" sz="1800"/>
              <a:t> are, respectively, the RF field in the rotating frame and the stationary coordinates systems.  </a:t>
            </a:r>
          </a:p>
          <a:p>
            <a:endParaRPr lang="en-US" sz="1800"/>
          </a:p>
          <a:p>
            <a:r>
              <a:rPr lang="en-US" sz="1800"/>
              <a:t>An oscillating RF field causing nuclear excitation can be expressed as </a:t>
            </a:r>
          </a:p>
        </p:txBody>
      </p:sp>
      <p:sp>
        <p:nvSpPr>
          <p:cNvPr id="21514" name="Text Box 10"/>
          <p:cNvSpPr txBox="1">
            <a:spLocks noChangeArrowheads="1"/>
          </p:cNvSpPr>
          <p:nvPr/>
        </p:nvSpPr>
        <p:spPr bwMode="auto">
          <a:xfrm>
            <a:off x="1965325" y="4527550"/>
            <a:ext cx="804863" cy="366713"/>
          </a:xfrm>
          <a:prstGeom prst="rect">
            <a:avLst/>
          </a:prstGeom>
          <a:noFill/>
          <a:ln w="9525">
            <a:noFill/>
            <a:miter lim="800000"/>
            <a:headEnd/>
            <a:tailEnd/>
          </a:ln>
        </p:spPr>
        <p:txBody>
          <a:bodyPr wrap="none">
            <a:spAutoFit/>
          </a:bodyPr>
          <a:lstStyle/>
          <a:p>
            <a:pPr eaLnBrk="0" hangingPunct="0"/>
            <a:r>
              <a:rPr lang="en-US" sz="1800"/>
              <a:t>where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Rectangle 2"/>
          <p:cNvSpPr>
            <a:spLocks noGrp="1" noChangeArrowheads="1"/>
          </p:cNvSpPr>
          <p:nvPr>
            <p:ph type="title"/>
          </p:nvPr>
        </p:nvSpPr>
        <p:spPr/>
        <p:txBody>
          <a:bodyPr/>
          <a:lstStyle/>
          <a:p>
            <a:pPr eaLnBrk="1" hangingPunct="1"/>
            <a:r>
              <a:rPr lang="en-US" smtClean="0"/>
              <a:t>Bloch Equation</a:t>
            </a:r>
          </a:p>
        </p:txBody>
      </p:sp>
      <p:graphicFrame>
        <p:nvGraphicFramePr>
          <p:cNvPr id="22530" name="Object 3"/>
          <p:cNvGraphicFramePr>
            <a:graphicFrameLocks noChangeAspect="1"/>
          </p:cNvGraphicFramePr>
          <p:nvPr>
            <p:ph sz="half" idx="1"/>
          </p:nvPr>
        </p:nvGraphicFramePr>
        <p:xfrm>
          <a:off x="3048000" y="3124200"/>
          <a:ext cx="2286000" cy="733425"/>
        </p:xfrm>
        <a:graphic>
          <a:graphicData uri="http://schemas.openxmlformats.org/presentationml/2006/ole">
            <p:oleObj spid="_x0000_s22530" name="Equation" r:id="rId4" imgW="1346200" imgH="431800" progId="Equation.3">
              <p:embed/>
            </p:oleObj>
          </a:graphicData>
        </a:graphic>
      </p:graphicFrame>
      <p:graphicFrame>
        <p:nvGraphicFramePr>
          <p:cNvPr id="22531" name="Object 4"/>
          <p:cNvGraphicFramePr>
            <a:graphicFrameLocks noChangeAspect="1"/>
          </p:cNvGraphicFramePr>
          <p:nvPr/>
        </p:nvGraphicFramePr>
        <p:xfrm>
          <a:off x="1828800" y="2286000"/>
          <a:ext cx="304800" cy="304800"/>
        </p:xfrm>
        <a:graphic>
          <a:graphicData uri="http://schemas.openxmlformats.org/presentationml/2006/ole">
            <p:oleObj spid="_x0000_s22531" name="Equation" r:id="rId5" imgW="203024" imgH="203024" progId="Equation.3">
              <p:embed/>
            </p:oleObj>
          </a:graphicData>
        </a:graphic>
      </p:graphicFrame>
      <p:graphicFrame>
        <p:nvGraphicFramePr>
          <p:cNvPr id="22532" name="Object 5"/>
          <p:cNvGraphicFramePr>
            <a:graphicFrameLocks noChangeAspect="1"/>
          </p:cNvGraphicFramePr>
          <p:nvPr/>
        </p:nvGraphicFramePr>
        <p:xfrm>
          <a:off x="5562600" y="2362200"/>
          <a:ext cx="381000" cy="381000"/>
        </p:xfrm>
        <a:graphic>
          <a:graphicData uri="http://schemas.openxmlformats.org/presentationml/2006/ole">
            <p:oleObj spid="_x0000_s22532" name="Equation" r:id="rId6" imgW="241195" imgH="241195" progId="Equation.3">
              <p:embed/>
            </p:oleObj>
          </a:graphicData>
        </a:graphic>
      </p:graphicFrame>
      <p:sp>
        <p:nvSpPr>
          <p:cNvPr id="22535" name="Rectangle 6"/>
          <p:cNvSpPr>
            <a:spLocks noChangeArrowheads="1"/>
          </p:cNvSpPr>
          <p:nvPr/>
        </p:nvSpPr>
        <p:spPr bwMode="auto">
          <a:xfrm>
            <a:off x="990600" y="1981200"/>
            <a:ext cx="7086600" cy="611188"/>
          </a:xfrm>
          <a:prstGeom prst="rect">
            <a:avLst/>
          </a:prstGeom>
          <a:noFill/>
          <a:ln w="9525">
            <a:noFill/>
            <a:miter lim="800000"/>
            <a:headEnd/>
            <a:tailEnd/>
          </a:ln>
        </p:spPr>
        <p:txBody>
          <a:bodyPr anchor="ctr">
            <a:spAutoFit/>
          </a:bodyPr>
          <a:lstStyle/>
          <a:p>
            <a:r>
              <a:rPr lang="en-US" sz="1600">
                <a:latin typeface="Arial" charset="0"/>
                <a:cs typeface="Times New Roman" pitchFamily="18" charset="0"/>
              </a:rPr>
              <a:t>The relationship between the rates of change of </a:t>
            </a:r>
            <a:r>
              <a:rPr lang="en-US" sz="1800">
                <a:latin typeface="Arial" charset="0"/>
                <a:cs typeface="Times New Roman" pitchFamily="18" charset="0"/>
              </a:rPr>
              <a:t>stationary</a:t>
            </a:r>
            <a:r>
              <a:rPr lang="en-US" sz="1600">
                <a:latin typeface="Arial" charset="0"/>
                <a:cs typeface="Times New Roman" pitchFamily="18" charset="0"/>
              </a:rPr>
              <a:t> magnetization vector</a:t>
            </a:r>
            <a:r>
              <a:rPr lang="en-US" sz="1400">
                <a:latin typeface="Arial" charset="0"/>
                <a:cs typeface="Times New Roman" pitchFamily="18" charset="0"/>
              </a:rPr>
              <a:t> </a:t>
            </a:r>
            <a:endParaRPr lang="en-US">
              <a:latin typeface="Arial" charset="0"/>
            </a:endParaRPr>
          </a:p>
        </p:txBody>
      </p:sp>
      <p:sp>
        <p:nvSpPr>
          <p:cNvPr id="22536" name="Rectangle 7"/>
          <p:cNvSpPr>
            <a:spLocks noChangeArrowheads="1"/>
          </p:cNvSpPr>
          <p:nvPr/>
        </p:nvSpPr>
        <p:spPr bwMode="auto">
          <a:xfrm>
            <a:off x="2286000" y="2362200"/>
            <a:ext cx="3303588" cy="336550"/>
          </a:xfrm>
          <a:prstGeom prst="rect">
            <a:avLst/>
          </a:prstGeom>
          <a:noFill/>
          <a:ln w="9525">
            <a:noFill/>
            <a:miter lim="800000"/>
            <a:headEnd/>
            <a:tailEnd/>
          </a:ln>
        </p:spPr>
        <p:txBody>
          <a:bodyPr wrap="none" anchor="ctr">
            <a:spAutoFit/>
          </a:bodyPr>
          <a:lstStyle/>
          <a:p>
            <a:r>
              <a:rPr lang="en-US" sz="1600">
                <a:latin typeface="Arial" charset="0"/>
                <a:cs typeface="Times New Roman" pitchFamily="18" charset="0"/>
              </a:rPr>
              <a:t> and rotating magnetization vector </a:t>
            </a:r>
            <a:endParaRPr lang="en-US">
              <a:latin typeface="Arial" charset="0"/>
            </a:endParaRPr>
          </a:p>
        </p:txBody>
      </p:sp>
      <p:sp>
        <p:nvSpPr>
          <p:cNvPr id="22537" name="Rectangle 8"/>
          <p:cNvSpPr>
            <a:spLocks noChangeArrowheads="1"/>
          </p:cNvSpPr>
          <p:nvPr/>
        </p:nvSpPr>
        <p:spPr bwMode="auto">
          <a:xfrm>
            <a:off x="5943600" y="2362200"/>
            <a:ext cx="2743200" cy="336550"/>
          </a:xfrm>
          <a:prstGeom prst="rect">
            <a:avLst/>
          </a:prstGeom>
          <a:noFill/>
          <a:ln w="9525">
            <a:noFill/>
            <a:miter lim="800000"/>
            <a:headEnd/>
            <a:tailEnd/>
          </a:ln>
        </p:spPr>
        <p:txBody>
          <a:bodyPr anchor="ctr">
            <a:spAutoFit/>
          </a:bodyPr>
          <a:lstStyle/>
          <a:p>
            <a:r>
              <a:rPr lang="en-US" sz="1600">
                <a:latin typeface="Arial" charset="0"/>
                <a:cs typeface="Times New Roman" pitchFamily="18" charset="0"/>
              </a:rPr>
              <a:t> can then be expressed as</a:t>
            </a:r>
            <a:r>
              <a:rPr lang="en-US" sz="1200">
                <a:latin typeface="Arial" charset="0"/>
              </a:rPr>
              <a:t> </a:t>
            </a:r>
            <a:endParaRPr lang="en-US">
              <a:latin typeface="Arial" charset="0"/>
            </a:endParaRPr>
          </a:p>
        </p:txBody>
      </p:sp>
      <p:sp>
        <p:nvSpPr>
          <p:cNvPr id="22538" name="Rectangle 9"/>
          <p:cNvSpPr>
            <a:spLocks noChangeArrowheads="1"/>
          </p:cNvSpPr>
          <p:nvPr/>
        </p:nvSpPr>
        <p:spPr bwMode="auto">
          <a:xfrm>
            <a:off x="609600" y="4343400"/>
            <a:ext cx="7781925" cy="915988"/>
          </a:xfrm>
          <a:prstGeom prst="rect">
            <a:avLst/>
          </a:prstGeom>
          <a:noFill/>
          <a:ln w="9525">
            <a:noFill/>
            <a:miter lim="800000"/>
            <a:headEnd/>
            <a:tailEnd/>
          </a:ln>
        </p:spPr>
        <p:txBody>
          <a:bodyPr anchor="ctr">
            <a:spAutoFit/>
          </a:bodyPr>
          <a:lstStyle/>
          <a:p>
            <a:pPr>
              <a:tabLst>
                <a:tab pos="457200" algn="r"/>
                <a:tab pos="2743200" algn="ctr"/>
                <a:tab pos="5486400" algn="r"/>
              </a:tabLst>
            </a:pPr>
            <a:r>
              <a:rPr lang="en-US" sz="1800"/>
              <a:t>During the RF pulse (nuclear excitation phase), the rate of change in the net stationary magnetization vector can be expressed as (the Bloch Equation):</a:t>
            </a:r>
          </a:p>
        </p:txBody>
      </p:sp>
      <p:graphicFrame>
        <p:nvGraphicFramePr>
          <p:cNvPr id="22533" name="Object 10"/>
          <p:cNvGraphicFramePr>
            <a:graphicFrameLocks noChangeAspect="1"/>
          </p:cNvGraphicFramePr>
          <p:nvPr>
            <p:ph sz="half" idx="2"/>
          </p:nvPr>
        </p:nvGraphicFramePr>
        <p:xfrm>
          <a:off x="2819400" y="5334000"/>
          <a:ext cx="2286000" cy="966788"/>
        </p:xfrm>
        <a:graphic>
          <a:graphicData uri="http://schemas.openxmlformats.org/presentationml/2006/ole">
            <p:oleObj spid="_x0000_s22533" name="Equation" r:id="rId7" imgW="990600" imgH="419100" progId="Equation.3">
              <p:embed/>
            </p:oleObj>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2"/>
          <p:cNvSpPr>
            <a:spLocks noGrp="1" noChangeArrowheads="1"/>
          </p:cNvSpPr>
          <p:nvPr>
            <p:ph type="title"/>
          </p:nvPr>
        </p:nvSpPr>
        <p:spPr/>
        <p:txBody>
          <a:bodyPr/>
          <a:lstStyle/>
          <a:p>
            <a:pPr eaLnBrk="1" hangingPunct="1"/>
            <a:r>
              <a:rPr lang="en-US" smtClean="0"/>
              <a:t>Total Response</a:t>
            </a:r>
          </a:p>
        </p:txBody>
      </p:sp>
      <p:sp>
        <p:nvSpPr>
          <p:cNvPr id="23558" name="Rectangle 3"/>
          <p:cNvSpPr>
            <a:spLocks noChangeArrowheads="1"/>
          </p:cNvSpPr>
          <p:nvPr/>
        </p:nvSpPr>
        <p:spPr bwMode="auto">
          <a:xfrm>
            <a:off x="1295400" y="2209800"/>
            <a:ext cx="7221538" cy="1190625"/>
          </a:xfrm>
          <a:prstGeom prst="rect">
            <a:avLst/>
          </a:prstGeom>
          <a:noFill/>
          <a:ln w="9525">
            <a:noFill/>
            <a:miter lim="800000"/>
            <a:headEnd/>
            <a:tailEnd/>
          </a:ln>
        </p:spPr>
        <p:txBody>
          <a:bodyPr anchor="ctr">
            <a:spAutoFit/>
          </a:bodyPr>
          <a:lstStyle/>
          <a:p>
            <a:r>
              <a:rPr lang="en-US" sz="1800"/>
              <a:t>Considering the total response of the spin system in the presence of an external magnetic field along with the RF pulse for nuclear excitation followed by the nuclear relaxation phase, the change of the net magnetization vector can be expressed as </a:t>
            </a:r>
          </a:p>
        </p:txBody>
      </p:sp>
      <p:sp>
        <p:nvSpPr>
          <p:cNvPr id="23559" name="Rectangle 4"/>
          <p:cNvSpPr>
            <a:spLocks noChangeArrowheads="1"/>
          </p:cNvSpPr>
          <p:nvPr/>
        </p:nvSpPr>
        <p:spPr bwMode="auto">
          <a:xfrm>
            <a:off x="0" y="3186113"/>
            <a:ext cx="9144000" cy="0"/>
          </a:xfrm>
          <a:prstGeom prst="rect">
            <a:avLst/>
          </a:prstGeom>
          <a:noFill/>
          <a:ln w="9525">
            <a:noFill/>
            <a:miter lim="800000"/>
            <a:headEnd/>
            <a:tailEnd/>
          </a:ln>
        </p:spPr>
        <p:txBody>
          <a:bodyPr wrap="none" anchor="ctr">
            <a:spAutoFit/>
          </a:bodyPr>
          <a:lstStyle/>
          <a:p>
            <a:endParaRPr lang="en-US"/>
          </a:p>
        </p:txBody>
      </p:sp>
      <p:graphicFrame>
        <p:nvGraphicFramePr>
          <p:cNvPr id="23554" name="Object 5"/>
          <p:cNvGraphicFramePr>
            <a:graphicFrameLocks noChangeAspect="1"/>
          </p:cNvGraphicFramePr>
          <p:nvPr/>
        </p:nvGraphicFramePr>
        <p:xfrm>
          <a:off x="746125" y="3976688"/>
          <a:ext cx="6584950" cy="1131887"/>
        </p:xfrm>
        <a:graphic>
          <a:graphicData uri="http://schemas.openxmlformats.org/presentationml/2006/ole">
            <p:oleObj spid="_x0000_s23554" name="Equation" r:id="rId4" imgW="2755800" imgH="469800" progId="Equation.3">
              <p:embed/>
            </p:oleObj>
          </a:graphicData>
        </a:graphic>
      </p:graphicFrame>
      <p:sp>
        <p:nvSpPr>
          <p:cNvPr id="23560" name="Rectangle 6"/>
          <p:cNvSpPr>
            <a:spLocks noChangeArrowheads="1"/>
          </p:cNvSpPr>
          <p:nvPr/>
        </p:nvSpPr>
        <p:spPr bwMode="auto">
          <a:xfrm>
            <a:off x="-4595813" y="2944813"/>
            <a:ext cx="639763" cy="274637"/>
          </a:xfrm>
          <a:prstGeom prst="rect">
            <a:avLst/>
          </a:prstGeom>
          <a:noFill/>
          <a:ln w="9525">
            <a:noFill/>
            <a:miter lim="800000"/>
            <a:headEnd/>
            <a:tailEnd/>
          </a:ln>
        </p:spPr>
        <p:txBody>
          <a:bodyPr wrap="none" anchor="ctr">
            <a:spAutoFit/>
          </a:bodyPr>
          <a:lstStyle/>
          <a:p>
            <a:r>
              <a:rPr lang="en-US" sz="1200">
                <a:latin typeface="Arial" charset="0"/>
                <a:cs typeface="Times New Roman" pitchFamily="18" charset="0"/>
              </a:rPr>
              <a:t>where </a:t>
            </a:r>
            <a:endParaRPr lang="en-US" sz="1800">
              <a:latin typeface="Arial" charset="0"/>
            </a:endParaRPr>
          </a:p>
        </p:txBody>
      </p:sp>
      <p:graphicFrame>
        <p:nvGraphicFramePr>
          <p:cNvPr id="23555" name="Object 7"/>
          <p:cNvGraphicFramePr>
            <a:graphicFrameLocks noChangeAspect="1"/>
          </p:cNvGraphicFramePr>
          <p:nvPr/>
        </p:nvGraphicFramePr>
        <p:xfrm>
          <a:off x="-4595813" y="3219450"/>
          <a:ext cx="257175" cy="238125"/>
        </p:xfrm>
        <a:graphic>
          <a:graphicData uri="http://schemas.openxmlformats.org/presentationml/2006/ole">
            <p:oleObj spid="_x0000_s23555" name="Equation" r:id="rId5" imgW="253890" imgH="241195" progId="Equation.3">
              <p:embed/>
            </p:oleObj>
          </a:graphicData>
        </a:graphic>
      </p:graphicFrame>
      <p:sp>
        <p:nvSpPr>
          <p:cNvPr id="23561" name="Rectangle 8"/>
          <p:cNvSpPr>
            <a:spLocks noChangeArrowheads="1"/>
          </p:cNvSpPr>
          <p:nvPr/>
        </p:nvSpPr>
        <p:spPr bwMode="auto">
          <a:xfrm>
            <a:off x="1066800" y="5410200"/>
            <a:ext cx="7516813" cy="639763"/>
          </a:xfrm>
          <a:prstGeom prst="rect">
            <a:avLst/>
          </a:prstGeom>
          <a:noFill/>
          <a:ln w="9525">
            <a:noFill/>
            <a:miter lim="800000"/>
            <a:headEnd/>
            <a:tailEnd/>
          </a:ln>
        </p:spPr>
        <p:txBody>
          <a:bodyPr anchor="ctr">
            <a:spAutoFit/>
          </a:bodyPr>
          <a:lstStyle/>
          <a:p>
            <a:r>
              <a:rPr lang="en-US" sz="1200">
                <a:latin typeface="Arial" charset="0"/>
                <a:cs typeface="Times New Roman" pitchFamily="18" charset="0"/>
              </a:rPr>
              <a:t> is the net magnetization vector in thermal equilibrium in the presence of  an external magnetic field </a:t>
            </a:r>
            <a:r>
              <a:rPr lang="en-US" sz="1200" i="1">
                <a:latin typeface="Arial" charset="0"/>
                <a:cs typeface="Times New Roman" pitchFamily="18" charset="0"/>
              </a:rPr>
              <a:t>H</a:t>
            </a:r>
            <a:r>
              <a:rPr lang="en-US" sz="1200" baseline="-30000">
                <a:latin typeface="Arial" charset="0"/>
                <a:cs typeface="Times New Roman" pitchFamily="18" charset="0"/>
              </a:rPr>
              <a:t>0</a:t>
            </a:r>
            <a:r>
              <a:rPr lang="en-US" sz="1200">
                <a:latin typeface="Arial" charset="0"/>
                <a:cs typeface="Times New Roman" pitchFamily="18" charset="0"/>
              </a:rPr>
              <a:t> only, and </a:t>
            </a:r>
            <a:r>
              <a:rPr lang="en-US" sz="1200" i="1">
                <a:latin typeface="Arial" charset="0"/>
                <a:cs typeface="Times New Roman" pitchFamily="18" charset="0"/>
              </a:rPr>
              <a:t>T</a:t>
            </a:r>
            <a:r>
              <a:rPr lang="en-US" sz="1200" i="1" baseline="-30000">
                <a:latin typeface="Arial" charset="0"/>
                <a:cs typeface="Times New Roman" pitchFamily="18" charset="0"/>
              </a:rPr>
              <a:t>1</a:t>
            </a:r>
            <a:r>
              <a:rPr lang="en-US" sz="1200" i="1">
                <a:latin typeface="Arial" charset="0"/>
                <a:cs typeface="Times New Roman" pitchFamily="18" charset="0"/>
              </a:rPr>
              <a:t> </a:t>
            </a:r>
            <a:r>
              <a:rPr lang="en-US" sz="1200">
                <a:latin typeface="Arial" charset="0"/>
                <a:cs typeface="Times New Roman" pitchFamily="18" charset="0"/>
              </a:rPr>
              <a:t>and</a:t>
            </a:r>
            <a:r>
              <a:rPr lang="en-US" sz="1200" i="1">
                <a:latin typeface="Arial" charset="0"/>
                <a:cs typeface="Times New Roman" pitchFamily="18" charset="0"/>
              </a:rPr>
              <a:t> T</a:t>
            </a:r>
            <a:r>
              <a:rPr lang="en-US" sz="1200" i="1" baseline="-30000">
                <a:latin typeface="Arial" charset="0"/>
                <a:cs typeface="Times New Roman" pitchFamily="18" charset="0"/>
              </a:rPr>
              <a:t>2</a:t>
            </a:r>
            <a:r>
              <a:rPr lang="en-US" sz="1200">
                <a:latin typeface="Arial" charset="0"/>
                <a:cs typeface="Times New Roman" pitchFamily="18" charset="0"/>
              </a:rPr>
              <a:t> are, respectively, the longitudinal (spin-lattice) and transverse (spin-spin) relaxation times in the nuclear relaxation phase when excited nuclei return to their thermal equilibrium state. </a:t>
            </a:r>
            <a:endParaRPr lang="en-US" sz="1800">
              <a:latin typeface="Arial" charset="0"/>
            </a:endParaRPr>
          </a:p>
        </p:txBody>
      </p:sp>
      <p:sp>
        <p:nvSpPr>
          <p:cNvPr id="23562" name="Rectangle 9"/>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en-US"/>
          </a:p>
        </p:txBody>
      </p:sp>
      <p:graphicFrame>
        <p:nvGraphicFramePr>
          <p:cNvPr id="23556" name="Object 10"/>
          <p:cNvGraphicFramePr>
            <a:graphicFrameLocks noChangeAspect="1"/>
          </p:cNvGraphicFramePr>
          <p:nvPr/>
        </p:nvGraphicFramePr>
        <p:xfrm>
          <a:off x="762000" y="5340350"/>
          <a:ext cx="333375" cy="307975"/>
        </p:xfrm>
        <a:graphic>
          <a:graphicData uri="http://schemas.openxmlformats.org/presentationml/2006/ole">
            <p:oleObj spid="_x0000_s23556" name="Equation" r:id="rId6" imgW="253890" imgH="241195" progId="Equation.3">
              <p:embed/>
            </p:oleObj>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1" name="Rectangle 2"/>
          <p:cNvSpPr>
            <a:spLocks noGrp="1" noChangeArrowheads="1"/>
          </p:cNvSpPr>
          <p:nvPr>
            <p:ph type="title" idx="4294967295"/>
          </p:nvPr>
        </p:nvSpPr>
        <p:spPr/>
        <p:txBody>
          <a:bodyPr/>
          <a:lstStyle/>
          <a:p>
            <a:pPr eaLnBrk="1" hangingPunct="1"/>
            <a:r>
              <a:rPr lang="en-US" smtClean="0"/>
              <a:t>Transmission Imaging</a:t>
            </a:r>
          </a:p>
        </p:txBody>
      </p:sp>
      <p:sp>
        <p:nvSpPr>
          <p:cNvPr id="414722" name="Rectangle 3"/>
          <p:cNvSpPr>
            <a:spLocks noChangeArrowheads="1"/>
          </p:cNvSpPr>
          <p:nvPr/>
        </p:nvSpPr>
        <p:spPr bwMode="auto">
          <a:xfrm>
            <a:off x="457200" y="2209800"/>
            <a:ext cx="8267700" cy="4343400"/>
          </a:xfrm>
          <a:prstGeom prst="rect">
            <a:avLst/>
          </a:prstGeom>
          <a:noFill/>
          <a:ln w="9525">
            <a:noFill/>
            <a:miter lim="800000"/>
            <a:headEnd/>
            <a:tailEnd/>
          </a:ln>
        </p:spPr>
        <p:txBody>
          <a:bodyPr lIns="92075" tIns="46038" rIns="92075" bIns="46038"/>
          <a:lstStyle/>
          <a:p>
            <a:pPr marL="342900" indent="-342900" algn="just">
              <a:spcBef>
                <a:spcPct val="20000"/>
              </a:spcBef>
              <a:buClr>
                <a:schemeClr val="folHlink"/>
              </a:buClr>
              <a:buSzPct val="60000"/>
              <a:buFont typeface="Wingdings" pitchFamily="2" charset="2"/>
              <a:buChar char="n"/>
            </a:pPr>
            <a:r>
              <a:rPr lang="en-US" sz="1800" b="1">
                <a:solidFill>
                  <a:schemeClr val="folHlink"/>
                </a:solidFill>
                <a:latin typeface="Arial" charset="0"/>
              </a:rPr>
              <a:t>Not all wavelengths in electromagnetic radiation spectrum are suitable for transmission imaging for human body.</a:t>
            </a:r>
          </a:p>
          <a:p>
            <a:pPr marL="342900" indent="-342900" algn="just">
              <a:spcBef>
                <a:spcPct val="20000"/>
              </a:spcBef>
              <a:buClr>
                <a:schemeClr val="folHlink"/>
              </a:buClr>
              <a:buSzPct val="60000"/>
              <a:buFont typeface="Wingdings" pitchFamily="2" charset="2"/>
              <a:buChar char="n"/>
            </a:pPr>
            <a:r>
              <a:rPr lang="en-US" sz="1800" b="1">
                <a:solidFill>
                  <a:schemeClr val="folHlink"/>
                </a:solidFill>
                <a:latin typeface="Arial" charset="0"/>
              </a:rPr>
              <a:t>Resolution of the desired image of human body imposes the restrictions on the use of electromagnetic radiation.</a:t>
            </a:r>
          </a:p>
          <a:p>
            <a:pPr marL="342900" indent="-342900" algn="just">
              <a:spcBef>
                <a:spcPct val="20000"/>
              </a:spcBef>
              <a:buClr>
                <a:schemeClr val="folHlink"/>
              </a:buClr>
              <a:buSzPct val="60000"/>
              <a:buFont typeface="Wingdings" pitchFamily="2" charset="2"/>
              <a:buChar char="n"/>
            </a:pPr>
            <a:r>
              <a:rPr lang="en-US" sz="1800" b="1">
                <a:solidFill>
                  <a:schemeClr val="folHlink"/>
                </a:solidFill>
                <a:latin typeface="Arial" charset="0"/>
              </a:rPr>
              <a:t>There are two important considerations when selecting an electromagnetic radiation for imaging human body:</a:t>
            </a:r>
          </a:p>
          <a:p>
            <a:pPr marL="742950" lvl="1" indent="-285750" algn="just">
              <a:spcBef>
                <a:spcPct val="20000"/>
              </a:spcBef>
              <a:buClr>
                <a:schemeClr val="folHlink"/>
              </a:buClr>
              <a:buSzPct val="60000"/>
              <a:buFont typeface="Wingdings" pitchFamily="2" charset="2"/>
              <a:buChar char="n"/>
            </a:pPr>
            <a:r>
              <a:rPr lang="en-US" sz="1800" b="1">
                <a:solidFill>
                  <a:schemeClr val="folHlink"/>
                </a:solidFill>
                <a:latin typeface="Arial" charset="0"/>
              </a:rPr>
              <a:t>Resolution:  For a useful image, the wavelength must be under 1.0 cm.  Higher wavelengths will not provide useful resolution in the image.  Wavelength should be shorter than the resolution of interest.</a:t>
            </a:r>
          </a:p>
          <a:p>
            <a:pPr marL="742950" lvl="1" indent="-285750" algn="just">
              <a:spcBef>
                <a:spcPct val="20000"/>
              </a:spcBef>
              <a:buClr>
                <a:schemeClr val="folHlink"/>
              </a:buClr>
              <a:buSzPct val="60000"/>
              <a:buFont typeface="Wingdings" pitchFamily="2" charset="2"/>
              <a:buChar char="n"/>
            </a:pPr>
            <a:r>
              <a:rPr lang="en-US" sz="1800" b="1">
                <a:solidFill>
                  <a:schemeClr val="folHlink"/>
                </a:solidFill>
                <a:latin typeface="Arial" charset="0"/>
              </a:rPr>
              <a:t>Attenuation:  The radiation should be reasonably attenuated when passed through human body.  Too much attenuation will result in poor signal-to-noise ratio.  If it is completely transmitted, it will not provide any meaningful structural details in the image.</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lstStyle/>
          <a:p>
            <a:pPr eaLnBrk="1" hangingPunct="1"/>
            <a:r>
              <a:rPr lang="en-US" smtClean="0"/>
              <a:t>Relaxation Process</a:t>
            </a:r>
          </a:p>
        </p:txBody>
      </p:sp>
      <p:sp>
        <p:nvSpPr>
          <p:cNvPr id="24581" name="Rectangle 3"/>
          <p:cNvSpPr>
            <a:spLocks noChangeArrowheads="1"/>
          </p:cNvSpPr>
          <p:nvPr/>
        </p:nvSpPr>
        <p:spPr bwMode="auto">
          <a:xfrm>
            <a:off x="0" y="2919413"/>
            <a:ext cx="9144000" cy="0"/>
          </a:xfrm>
          <a:prstGeom prst="rect">
            <a:avLst/>
          </a:prstGeom>
          <a:noFill/>
          <a:ln w="9525">
            <a:noFill/>
            <a:miter lim="800000"/>
            <a:headEnd/>
            <a:tailEnd/>
          </a:ln>
        </p:spPr>
        <p:txBody>
          <a:bodyPr wrap="none" anchor="ctr">
            <a:spAutoFit/>
          </a:bodyPr>
          <a:lstStyle/>
          <a:p>
            <a:endParaRPr lang="en-US"/>
          </a:p>
        </p:txBody>
      </p:sp>
      <p:graphicFrame>
        <p:nvGraphicFramePr>
          <p:cNvPr id="24578" name="Object 4"/>
          <p:cNvGraphicFramePr>
            <a:graphicFrameLocks noChangeAspect="1"/>
          </p:cNvGraphicFramePr>
          <p:nvPr/>
        </p:nvGraphicFramePr>
        <p:xfrm>
          <a:off x="1219200" y="2368550"/>
          <a:ext cx="6019800" cy="2693988"/>
        </p:xfrm>
        <a:graphic>
          <a:graphicData uri="http://schemas.openxmlformats.org/presentationml/2006/ole">
            <p:oleObj spid="_x0000_s24578" name="Equation" r:id="rId4" imgW="2273300" imgH="1016000" progId="Equation.3">
              <p:embed/>
            </p:oleObj>
          </a:graphicData>
        </a:graphic>
      </p:graphicFrame>
      <p:sp>
        <p:nvSpPr>
          <p:cNvPr id="24582" name="Rectangle 5"/>
          <p:cNvSpPr>
            <a:spLocks noChangeArrowheads="1"/>
          </p:cNvSpPr>
          <p:nvPr/>
        </p:nvSpPr>
        <p:spPr bwMode="auto">
          <a:xfrm>
            <a:off x="1066800" y="5775325"/>
            <a:ext cx="7772400" cy="641350"/>
          </a:xfrm>
          <a:prstGeom prst="rect">
            <a:avLst/>
          </a:prstGeom>
          <a:noFill/>
          <a:ln w="9525">
            <a:noFill/>
            <a:miter lim="800000"/>
            <a:headEnd/>
            <a:tailEnd/>
          </a:ln>
        </p:spPr>
        <p:txBody>
          <a:bodyPr anchor="ctr">
            <a:spAutoFit/>
          </a:bodyPr>
          <a:lstStyle/>
          <a:p>
            <a:r>
              <a:rPr lang="en-US" sz="1800"/>
              <a:t>        represents the initial transverse magnetization vector with the time set to zero at the end of the RF pulse of duration tp.</a:t>
            </a:r>
          </a:p>
        </p:txBody>
      </p:sp>
      <p:sp>
        <p:nvSpPr>
          <p:cNvPr id="24583" name="Rectangle 6"/>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en-US"/>
          </a:p>
        </p:txBody>
      </p:sp>
      <p:graphicFrame>
        <p:nvGraphicFramePr>
          <p:cNvPr id="24579" name="Object 7"/>
          <p:cNvGraphicFramePr>
            <a:graphicFrameLocks noChangeAspect="1"/>
          </p:cNvGraphicFramePr>
          <p:nvPr/>
        </p:nvGraphicFramePr>
        <p:xfrm>
          <a:off x="838200" y="5797550"/>
          <a:ext cx="838200" cy="374650"/>
        </p:xfrm>
        <a:graphic>
          <a:graphicData uri="http://schemas.openxmlformats.org/presentationml/2006/ole">
            <p:oleObj spid="_x0000_s24579" name="Equation" r:id="rId5" imgW="533169" imgH="241195" progId="Equation.3">
              <p:embed/>
            </p:oleObj>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2"/>
          <p:cNvSpPr>
            <a:spLocks noGrp="1" noChangeArrowheads="1"/>
          </p:cNvSpPr>
          <p:nvPr>
            <p:ph type="title"/>
          </p:nvPr>
        </p:nvSpPr>
        <p:spPr/>
        <p:txBody>
          <a:bodyPr/>
          <a:lstStyle/>
          <a:p>
            <a:pPr eaLnBrk="1" hangingPunct="1"/>
            <a:r>
              <a:rPr lang="en-US" smtClean="0"/>
              <a:t>Signal Induction</a:t>
            </a:r>
          </a:p>
        </p:txBody>
      </p:sp>
      <p:sp>
        <p:nvSpPr>
          <p:cNvPr id="25606" name="Rectangle 3"/>
          <p:cNvSpPr>
            <a:spLocks noChangeArrowheads="1"/>
          </p:cNvSpPr>
          <p:nvPr/>
        </p:nvSpPr>
        <p:spPr bwMode="auto">
          <a:xfrm>
            <a:off x="0" y="3271838"/>
            <a:ext cx="9144000" cy="0"/>
          </a:xfrm>
          <a:prstGeom prst="rect">
            <a:avLst/>
          </a:prstGeom>
          <a:noFill/>
          <a:ln w="9525">
            <a:noFill/>
            <a:miter lim="800000"/>
            <a:headEnd/>
            <a:tailEnd/>
          </a:ln>
        </p:spPr>
        <p:txBody>
          <a:bodyPr wrap="none" anchor="ctr">
            <a:spAutoFit/>
          </a:bodyPr>
          <a:lstStyle/>
          <a:p>
            <a:endParaRPr lang="en-US"/>
          </a:p>
        </p:txBody>
      </p:sp>
      <p:graphicFrame>
        <p:nvGraphicFramePr>
          <p:cNvPr id="25602" name="Object 4"/>
          <p:cNvGraphicFramePr>
            <a:graphicFrameLocks noChangeAspect="1"/>
          </p:cNvGraphicFramePr>
          <p:nvPr/>
        </p:nvGraphicFramePr>
        <p:xfrm>
          <a:off x="2590800" y="2133600"/>
          <a:ext cx="4038600" cy="704850"/>
        </p:xfrm>
        <a:graphic>
          <a:graphicData uri="http://schemas.openxmlformats.org/presentationml/2006/ole">
            <p:oleObj spid="_x0000_s25602" name="Equation" r:id="rId4" imgW="1802618" imgH="317362" progId="Equation.3">
              <p:embed/>
            </p:oleObj>
          </a:graphicData>
        </a:graphic>
      </p:graphicFrame>
      <p:sp>
        <p:nvSpPr>
          <p:cNvPr id="25607" name="Rectangle 5"/>
          <p:cNvSpPr>
            <a:spLocks noChangeArrowheads="1"/>
          </p:cNvSpPr>
          <p:nvPr/>
        </p:nvSpPr>
        <p:spPr bwMode="auto">
          <a:xfrm>
            <a:off x="0" y="3309938"/>
            <a:ext cx="9144000" cy="0"/>
          </a:xfrm>
          <a:prstGeom prst="rect">
            <a:avLst/>
          </a:prstGeom>
          <a:noFill/>
          <a:ln w="9525">
            <a:noFill/>
            <a:miter lim="800000"/>
            <a:headEnd/>
            <a:tailEnd/>
          </a:ln>
        </p:spPr>
        <p:txBody>
          <a:bodyPr wrap="none" anchor="ctr">
            <a:spAutoFit/>
          </a:bodyPr>
          <a:lstStyle/>
          <a:p>
            <a:endParaRPr lang="en-US"/>
          </a:p>
        </p:txBody>
      </p:sp>
      <p:graphicFrame>
        <p:nvGraphicFramePr>
          <p:cNvPr id="25603" name="Object 6"/>
          <p:cNvGraphicFramePr>
            <a:graphicFrameLocks noChangeAspect="1"/>
          </p:cNvGraphicFramePr>
          <p:nvPr/>
        </p:nvGraphicFramePr>
        <p:xfrm>
          <a:off x="3733800" y="3200400"/>
          <a:ext cx="2057400" cy="481013"/>
        </p:xfrm>
        <a:graphic>
          <a:graphicData uri="http://schemas.openxmlformats.org/presentationml/2006/ole">
            <p:oleObj spid="_x0000_s25603" name="Equation" r:id="rId5" imgW="1016000" imgH="241300" progId="Equation.3">
              <p:embed/>
            </p:oleObj>
          </a:graphicData>
        </a:graphic>
      </p:graphicFrame>
      <p:sp>
        <p:nvSpPr>
          <p:cNvPr id="25608" name="Rectangle 7"/>
          <p:cNvSpPr>
            <a:spLocks noChangeArrowheads="1"/>
          </p:cNvSpPr>
          <p:nvPr/>
        </p:nvSpPr>
        <p:spPr bwMode="auto">
          <a:xfrm>
            <a:off x="0" y="3233738"/>
            <a:ext cx="9144000" cy="0"/>
          </a:xfrm>
          <a:prstGeom prst="rect">
            <a:avLst/>
          </a:prstGeom>
          <a:noFill/>
          <a:ln w="9525">
            <a:noFill/>
            <a:miter lim="800000"/>
            <a:headEnd/>
            <a:tailEnd/>
          </a:ln>
        </p:spPr>
        <p:txBody>
          <a:bodyPr wrap="none" anchor="ctr">
            <a:spAutoFit/>
          </a:bodyPr>
          <a:lstStyle/>
          <a:p>
            <a:endParaRPr lang="en-US"/>
          </a:p>
        </p:txBody>
      </p:sp>
      <p:graphicFrame>
        <p:nvGraphicFramePr>
          <p:cNvPr id="25604" name="Object 8"/>
          <p:cNvGraphicFramePr>
            <a:graphicFrameLocks noChangeAspect="1"/>
          </p:cNvGraphicFramePr>
          <p:nvPr/>
        </p:nvGraphicFramePr>
        <p:xfrm>
          <a:off x="2590800" y="4267200"/>
          <a:ext cx="5257800" cy="758825"/>
        </p:xfrm>
        <a:graphic>
          <a:graphicData uri="http://schemas.openxmlformats.org/presentationml/2006/ole">
            <p:oleObj spid="_x0000_s25604" name="Equation" r:id="rId6" imgW="2705100" imgH="393700" progId="Equation.3">
              <p:embed/>
            </p:oleObj>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5" name="Rectangle 2"/>
          <p:cNvSpPr>
            <a:spLocks noGrp="1" noChangeArrowheads="1"/>
          </p:cNvSpPr>
          <p:nvPr>
            <p:ph type="title"/>
          </p:nvPr>
        </p:nvSpPr>
        <p:spPr/>
        <p:txBody>
          <a:bodyPr/>
          <a:lstStyle/>
          <a:p>
            <a:pPr eaLnBrk="1" hangingPunct="1"/>
            <a:r>
              <a:rPr lang="en-US" smtClean="0"/>
              <a:t>Relaxation Vectors</a:t>
            </a:r>
          </a:p>
        </p:txBody>
      </p:sp>
      <p:grpSp>
        <p:nvGrpSpPr>
          <p:cNvPr id="502786" name="Group 3"/>
          <p:cNvGrpSpPr>
            <a:grpSpLocks/>
          </p:cNvGrpSpPr>
          <p:nvPr/>
        </p:nvGrpSpPr>
        <p:grpSpPr bwMode="auto">
          <a:xfrm>
            <a:off x="2514600" y="2057400"/>
            <a:ext cx="3562350" cy="3952875"/>
            <a:chOff x="2985" y="2730"/>
            <a:chExt cx="5610" cy="6225"/>
          </a:xfrm>
        </p:grpSpPr>
        <p:sp>
          <p:nvSpPr>
            <p:cNvPr id="502787" name="Line 4"/>
            <p:cNvSpPr>
              <a:spLocks noChangeShapeType="1"/>
            </p:cNvSpPr>
            <p:nvPr/>
          </p:nvSpPr>
          <p:spPr bwMode="auto">
            <a:xfrm>
              <a:off x="3495" y="5385"/>
              <a:ext cx="4530" cy="0"/>
            </a:xfrm>
            <a:prstGeom prst="line">
              <a:avLst/>
            </a:prstGeom>
            <a:noFill/>
            <a:ln w="9525">
              <a:solidFill>
                <a:srgbClr val="000000"/>
              </a:solidFill>
              <a:round/>
              <a:headEnd/>
              <a:tailEnd type="triangle" w="med" len="med"/>
            </a:ln>
          </p:spPr>
          <p:txBody>
            <a:bodyPr/>
            <a:lstStyle/>
            <a:p>
              <a:endParaRPr lang="en-US"/>
            </a:p>
          </p:txBody>
        </p:sp>
        <p:sp>
          <p:nvSpPr>
            <p:cNvPr id="502788" name="Line 5"/>
            <p:cNvSpPr>
              <a:spLocks noChangeShapeType="1"/>
            </p:cNvSpPr>
            <p:nvPr/>
          </p:nvSpPr>
          <p:spPr bwMode="auto">
            <a:xfrm flipV="1">
              <a:off x="3495" y="3165"/>
              <a:ext cx="0" cy="2235"/>
            </a:xfrm>
            <a:prstGeom prst="line">
              <a:avLst/>
            </a:prstGeom>
            <a:noFill/>
            <a:ln w="9525">
              <a:solidFill>
                <a:srgbClr val="000000"/>
              </a:solidFill>
              <a:round/>
              <a:headEnd/>
              <a:tailEnd type="triangle" w="med" len="med"/>
            </a:ln>
          </p:spPr>
          <p:txBody>
            <a:bodyPr/>
            <a:lstStyle/>
            <a:p>
              <a:endParaRPr lang="en-US"/>
            </a:p>
          </p:txBody>
        </p:sp>
        <p:sp>
          <p:nvSpPr>
            <p:cNvPr id="502789" name="Freeform 6"/>
            <p:cNvSpPr>
              <a:spLocks/>
            </p:cNvSpPr>
            <p:nvPr/>
          </p:nvSpPr>
          <p:spPr bwMode="auto">
            <a:xfrm>
              <a:off x="3510" y="3435"/>
              <a:ext cx="4305" cy="1830"/>
            </a:xfrm>
            <a:custGeom>
              <a:avLst/>
              <a:gdLst>
                <a:gd name="T0" fmla="*/ 0 w 4305"/>
                <a:gd name="T1" fmla="*/ 0 h 1830"/>
                <a:gd name="T2" fmla="*/ 540 w 4305"/>
                <a:gd name="T3" fmla="*/ 795 h 1830"/>
                <a:gd name="T4" fmla="*/ 1095 w 4305"/>
                <a:gd name="T5" fmla="*/ 1260 h 1830"/>
                <a:gd name="T6" fmla="*/ 1950 w 4305"/>
                <a:gd name="T7" fmla="*/ 1545 h 1830"/>
                <a:gd name="T8" fmla="*/ 3450 w 4305"/>
                <a:gd name="T9" fmla="*/ 1755 h 1830"/>
                <a:gd name="T10" fmla="*/ 4305 w 4305"/>
                <a:gd name="T11" fmla="*/ 1830 h 1830"/>
                <a:gd name="T12" fmla="*/ 0 60000 65536"/>
                <a:gd name="T13" fmla="*/ 0 60000 65536"/>
                <a:gd name="T14" fmla="*/ 0 60000 65536"/>
                <a:gd name="T15" fmla="*/ 0 60000 65536"/>
                <a:gd name="T16" fmla="*/ 0 60000 65536"/>
                <a:gd name="T17" fmla="*/ 0 60000 65536"/>
                <a:gd name="T18" fmla="*/ 0 w 4305"/>
                <a:gd name="T19" fmla="*/ 0 h 1830"/>
                <a:gd name="T20" fmla="*/ 4305 w 4305"/>
                <a:gd name="T21" fmla="*/ 1830 h 1830"/>
              </a:gdLst>
              <a:ahLst/>
              <a:cxnLst>
                <a:cxn ang="T12">
                  <a:pos x="T0" y="T1"/>
                </a:cxn>
                <a:cxn ang="T13">
                  <a:pos x="T2" y="T3"/>
                </a:cxn>
                <a:cxn ang="T14">
                  <a:pos x="T4" y="T5"/>
                </a:cxn>
                <a:cxn ang="T15">
                  <a:pos x="T6" y="T7"/>
                </a:cxn>
                <a:cxn ang="T16">
                  <a:pos x="T8" y="T9"/>
                </a:cxn>
                <a:cxn ang="T17">
                  <a:pos x="T10" y="T11"/>
                </a:cxn>
              </a:cxnLst>
              <a:rect l="T18" t="T19" r="T20" b="T21"/>
              <a:pathLst>
                <a:path w="4305" h="1830">
                  <a:moveTo>
                    <a:pt x="0" y="0"/>
                  </a:moveTo>
                  <a:cubicBezTo>
                    <a:pt x="179" y="292"/>
                    <a:pt x="358" y="585"/>
                    <a:pt x="540" y="795"/>
                  </a:cubicBezTo>
                  <a:cubicBezTo>
                    <a:pt x="722" y="1005"/>
                    <a:pt x="860" y="1135"/>
                    <a:pt x="1095" y="1260"/>
                  </a:cubicBezTo>
                  <a:cubicBezTo>
                    <a:pt x="1330" y="1385"/>
                    <a:pt x="1558" y="1463"/>
                    <a:pt x="1950" y="1545"/>
                  </a:cubicBezTo>
                  <a:cubicBezTo>
                    <a:pt x="2342" y="1627"/>
                    <a:pt x="3058" y="1708"/>
                    <a:pt x="3450" y="1755"/>
                  </a:cubicBezTo>
                  <a:cubicBezTo>
                    <a:pt x="3842" y="1802"/>
                    <a:pt x="4073" y="1816"/>
                    <a:pt x="4305" y="1830"/>
                  </a:cubicBezTo>
                </a:path>
              </a:pathLst>
            </a:custGeom>
            <a:noFill/>
            <a:ln w="9525">
              <a:solidFill>
                <a:srgbClr val="000000"/>
              </a:solidFill>
              <a:round/>
              <a:headEnd/>
              <a:tailEnd/>
            </a:ln>
          </p:spPr>
          <p:txBody>
            <a:bodyPr/>
            <a:lstStyle/>
            <a:p>
              <a:endParaRPr lang="en-US"/>
            </a:p>
          </p:txBody>
        </p:sp>
        <p:sp>
          <p:nvSpPr>
            <p:cNvPr id="502790" name="Line 7"/>
            <p:cNvSpPr>
              <a:spLocks noChangeShapeType="1"/>
            </p:cNvSpPr>
            <p:nvPr/>
          </p:nvSpPr>
          <p:spPr bwMode="auto">
            <a:xfrm>
              <a:off x="3495" y="8610"/>
              <a:ext cx="4530" cy="0"/>
            </a:xfrm>
            <a:prstGeom prst="line">
              <a:avLst/>
            </a:prstGeom>
            <a:noFill/>
            <a:ln w="9525">
              <a:solidFill>
                <a:srgbClr val="000000"/>
              </a:solidFill>
              <a:round/>
              <a:headEnd/>
              <a:tailEnd type="triangle" w="med" len="med"/>
            </a:ln>
          </p:spPr>
          <p:txBody>
            <a:bodyPr/>
            <a:lstStyle/>
            <a:p>
              <a:endParaRPr lang="en-US"/>
            </a:p>
          </p:txBody>
        </p:sp>
        <p:sp>
          <p:nvSpPr>
            <p:cNvPr id="502791" name="Line 8"/>
            <p:cNvSpPr>
              <a:spLocks noChangeShapeType="1"/>
            </p:cNvSpPr>
            <p:nvPr/>
          </p:nvSpPr>
          <p:spPr bwMode="auto">
            <a:xfrm flipV="1">
              <a:off x="3480" y="6375"/>
              <a:ext cx="0" cy="2235"/>
            </a:xfrm>
            <a:prstGeom prst="line">
              <a:avLst/>
            </a:prstGeom>
            <a:noFill/>
            <a:ln w="9525">
              <a:solidFill>
                <a:srgbClr val="000000"/>
              </a:solidFill>
              <a:round/>
              <a:headEnd/>
              <a:tailEnd type="triangle" w="med" len="med"/>
            </a:ln>
          </p:spPr>
          <p:txBody>
            <a:bodyPr/>
            <a:lstStyle/>
            <a:p>
              <a:endParaRPr lang="en-US"/>
            </a:p>
          </p:txBody>
        </p:sp>
        <p:sp>
          <p:nvSpPr>
            <p:cNvPr id="502792" name="Freeform 9"/>
            <p:cNvSpPr>
              <a:spLocks/>
            </p:cNvSpPr>
            <p:nvPr/>
          </p:nvSpPr>
          <p:spPr bwMode="auto">
            <a:xfrm>
              <a:off x="3480" y="7065"/>
              <a:ext cx="4095" cy="1230"/>
            </a:xfrm>
            <a:custGeom>
              <a:avLst/>
              <a:gdLst>
                <a:gd name="T0" fmla="*/ 0 w 4290"/>
                <a:gd name="T1" fmla="*/ 1292 h 1215"/>
                <a:gd name="T2" fmla="*/ 511 w 4290"/>
                <a:gd name="T3" fmla="*/ 559 h 1215"/>
                <a:gd name="T4" fmla="*/ 1675 w 4290"/>
                <a:gd name="T5" fmla="*/ 145 h 1215"/>
                <a:gd name="T6" fmla="*/ 2804 w 4290"/>
                <a:gd name="T7" fmla="*/ 30 h 1215"/>
                <a:gd name="T8" fmla="*/ 3399 w 4290"/>
                <a:gd name="T9" fmla="*/ 0 h 1215"/>
                <a:gd name="T10" fmla="*/ 0 60000 65536"/>
                <a:gd name="T11" fmla="*/ 0 60000 65536"/>
                <a:gd name="T12" fmla="*/ 0 60000 65536"/>
                <a:gd name="T13" fmla="*/ 0 60000 65536"/>
                <a:gd name="T14" fmla="*/ 0 60000 65536"/>
                <a:gd name="T15" fmla="*/ 0 w 4290"/>
                <a:gd name="T16" fmla="*/ 0 h 1215"/>
                <a:gd name="T17" fmla="*/ 4290 w 4290"/>
                <a:gd name="T18" fmla="*/ 1215 h 1215"/>
              </a:gdLst>
              <a:ahLst/>
              <a:cxnLst>
                <a:cxn ang="T10">
                  <a:pos x="T0" y="T1"/>
                </a:cxn>
                <a:cxn ang="T11">
                  <a:pos x="T2" y="T3"/>
                </a:cxn>
                <a:cxn ang="T12">
                  <a:pos x="T4" y="T5"/>
                </a:cxn>
                <a:cxn ang="T13">
                  <a:pos x="T6" y="T7"/>
                </a:cxn>
                <a:cxn ang="T14">
                  <a:pos x="T8" y="T9"/>
                </a:cxn>
              </a:cxnLst>
              <a:rect l="T15" t="T16" r="T17" b="T18"/>
              <a:pathLst>
                <a:path w="4290" h="1215">
                  <a:moveTo>
                    <a:pt x="0" y="1215"/>
                  </a:moveTo>
                  <a:cubicBezTo>
                    <a:pt x="146" y="960"/>
                    <a:pt x="293" y="705"/>
                    <a:pt x="645" y="525"/>
                  </a:cubicBezTo>
                  <a:cubicBezTo>
                    <a:pt x="997" y="345"/>
                    <a:pt x="1633" y="217"/>
                    <a:pt x="2115" y="135"/>
                  </a:cubicBezTo>
                  <a:cubicBezTo>
                    <a:pt x="2597" y="53"/>
                    <a:pt x="3178" y="52"/>
                    <a:pt x="3540" y="30"/>
                  </a:cubicBezTo>
                  <a:cubicBezTo>
                    <a:pt x="3902" y="8"/>
                    <a:pt x="4096" y="4"/>
                    <a:pt x="4290" y="0"/>
                  </a:cubicBezTo>
                </a:path>
              </a:pathLst>
            </a:custGeom>
            <a:noFill/>
            <a:ln w="9525">
              <a:solidFill>
                <a:srgbClr val="000000"/>
              </a:solidFill>
              <a:round/>
              <a:headEnd/>
              <a:tailEnd/>
            </a:ln>
          </p:spPr>
          <p:txBody>
            <a:bodyPr/>
            <a:lstStyle/>
            <a:p>
              <a:endParaRPr lang="en-US"/>
            </a:p>
          </p:txBody>
        </p:sp>
        <p:sp>
          <p:nvSpPr>
            <p:cNvPr id="502793" name="Text Box 10"/>
            <p:cNvSpPr txBox="1">
              <a:spLocks noChangeArrowheads="1"/>
            </p:cNvSpPr>
            <p:nvPr/>
          </p:nvSpPr>
          <p:spPr bwMode="auto">
            <a:xfrm>
              <a:off x="7995" y="5145"/>
              <a:ext cx="600" cy="570"/>
            </a:xfrm>
            <a:prstGeom prst="rect">
              <a:avLst/>
            </a:prstGeom>
            <a:noFill/>
            <a:ln w="9525">
              <a:noFill/>
              <a:miter lim="800000"/>
              <a:headEnd/>
              <a:tailEnd/>
            </a:ln>
          </p:spPr>
          <p:txBody>
            <a:bodyPr/>
            <a:lstStyle/>
            <a:p>
              <a:pPr eaLnBrk="0" hangingPunct="0"/>
              <a:r>
                <a:rPr lang="en-US" sz="1400"/>
                <a:t>t</a:t>
              </a:r>
              <a:endParaRPr lang="en-US" sz="1800"/>
            </a:p>
          </p:txBody>
        </p:sp>
        <p:sp>
          <p:nvSpPr>
            <p:cNvPr id="502794" name="Text Box 11"/>
            <p:cNvSpPr txBox="1">
              <a:spLocks noChangeArrowheads="1"/>
            </p:cNvSpPr>
            <p:nvPr/>
          </p:nvSpPr>
          <p:spPr bwMode="auto">
            <a:xfrm>
              <a:off x="7965" y="8385"/>
              <a:ext cx="600" cy="570"/>
            </a:xfrm>
            <a:prstGeom prst="rect">
              <a:avLst/>
            </a:prstGeom>
            <a:noFill/>
            <a:ln w="9525">
              <a:noFill/>
              <a:miter lim="800000"/>
              <a:headEnd/>
              <a:tailEnd/>
            </a:ln>
          </p:spPr>
          <p:txBody>
            <a:bodyPr/>
            <a:lstStyle/>
            <a:p>
              <a:pPr eaLnBrk="0" hangingPunct="0"/>
              <a:r>
                <a:rPr lang="en-US" sz="1400"/>
                <a:t>t</a:t>
              </a:r>
              <a:endParaRPr lang="en-US" sz="1800"/>
            </a:p>
          </p:txBody>
        </p:sp>
        <p:sp>
          <p:nvSpPr>
            <p:cNvPr id="502795" name="Text Box 12"/>
            <p:cNvSpPr txBox="1">
              <a:spLocks noChangeArrowheads="1"/>
            </p:cNvSpPr>
            <p:nvPr/>
          </p:nvSpPr>
          <p:spPr bwMode="auto">
            <a:xfrm>
              <a:off x="2985" y="2730"/>
              <a:ext cx="1290" cy="555"/>
            </a:xfrm>
            <a:prstGeom prst="rect">
              <a:avLst/>
            </a:prstGeom>
            <a:noFill/>
            <a:ln w="9525">
              <a:noFill/>
              <a:miter lim="800000"/>
              <a:headEnd/>
              <a:tailEnd/>
            </a:ln>
          </p:spPr>
          <p:txBody>
            <a:bodyPr/>
            <a:lstStyle/>
            <a:p>
              <a:pPr eaLnBrk="0" hangingPunct="0"/>
              <a:r>
                <a:rPr lang="en-US" sz="1400"/>
                <a:t>M</a:t>
              </a:r>
              <a:r>
                <a:rPr lang="en-US" sz="1400" baseline="-25000"/>
                <a:t>x,y </a:t>
              </a:r>
              <a:r>
                <a:rPr lang="en-US" sz="1400"/>
                <a:t>(t)</a:t>
              </a:r>
              <a:endParaRPr lang="en-US" sz="1800"/>
            </a:p>
          </p:txBody>
        </p:sp>
        <p:sp>
          <p:nvSpPr>
            <p:cNvPr id="502796" name="Text Box 13"/>
            <p:cNvSpPr txBox="1">
              <a:spLocks noChangeArrowheads="1"/>
            </p:cNvSpPr>
            <p:nvPr/>
          </p:nvSpPr>
          <p:spPr bwMode="auto">
            <a:xfrm>
              <a:off x="2985" y="5880"/>
              <a:ext cx="1290" cy="555"/>
            </a:xfrm>
            <a:prstGeom prst="rect">
              <a:avLst/>
            </a:prstGeom>
            <a:noFill/>
            <a:ln w="9525">
              <a:noFill/>
              <a:miter lim="800000"/>
              <a:headEnd/>
              <a:tailEnd/>
            </a:ln>
          </p:spPr>
          <p:txBody>
            <a:bodyPr/>
            <a:lstStyle/>
            <a:p>
              <a:pPr eaLnBrk="0" hangingPunct="0"/>
              <a:r>
                <a:rPr lang="en-US" sz="1400"/>
                <a:t>M</a:t>
              </a:r>
              <a:r>
                <a:rPr lang="en-US" sz="1400" baseline="-25000"/>
                <a:t>z </a:t>
              </a:r>
              <a:r>
                <a:rPr lang="en-US" sz="1400"/>
                <a:t>(t)</a:t>
              </a:r>
              <a:endParaRPr lang="en-US" sz="1800"/>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3" name="Rectangle 2"/>
          <p:cNvSpPr>
            <a:spLocks noGrp="1" noChangeArrowheads="1"/>
          </p:cNvSpPr>
          <p:nvPr>
            <p:ph type="title"/>
          </p:nvPr>
        </p:nvSpPr>
        <p:spPr/>
        <p:txBody>
          <a:bodyPr/>
          <a:lstStyle/>
          <a:p>
            <a:pPr eaLnBrk="1" hangingPunct="1"/>
            <a:r>
              <a:rPr lang="en-US" smtClean="0"/>
              <a:t>Relaxation Times</a:t>
            </a:r>
          </a:p>
        </p:txBody>
      </p:sp>
      <p:pic>
        <p:nvPicPr>
          <p:cNvPr id="504834" name="Picture 3"/>
          <p:cNvPicPr>
            <a:picLocks noChangeAspect="1" noChangeArrowheads="1"/>
          </p:cNvPicPr>
          <p:nvPr/>
        </p:nvPicPr>
        <p:blipFill>
          <a:blip r:embed="rId3"/>
          <a:srcRect/>
          <a:stretch>
            <a:fillRect/>
          </a:stretch>
        </p:blipFill>
        <p:spPr bwMode="auto">
          <a:xfrm>
            <a:off x="2133600" y="2209800"/>
            <a:ext cx="4724400" cy="334327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1" name="Rectangle 2"/>
          <p:cNvSpPr>
            <a:spLocks noGrp="1" noChangeArrowheads="1"/>
          </p:cNvSpPr>
          <p:nvPr>
            <p:ph type="title"/>
          </p:nvPr>
        </p:nvSpPr>
        <p:spPr/>
        <p:txBody>
          <a:bodyPr/>
          <a:lstStyle/>
          <a:p>
            <a:pPr eaLnBrk="1" hangingPunct="1"/>
            <a:r>
              <a:rPr lang="en-US" smtClean="0"/>
              <a:t>Signal Coding</a:t>
            </a:r>
          </a:p>
        </p:txBody>
      </p:sp>
      <p:sp>
        <p:nvSpPr>
          <p:cNvPr id="26632" name="Rectangle 3"/>
          <p:cNvSpPr>
            <a:spLocks noChangeArrowheads="1"/>
          </p:cNvSpPr>
          <p:nvPr/>
        </p:nvSpPr>
        <p:spPr bwMode="auto">
          <a:xfrm>
            <a:off x="0" y="3295650"/>
            <a:ext cx="9144000" cy="0"/>
          </a:xfrm>
          <a:prstGeom prst="rect">
            <a:avLst/>
          </a:prstGeom>
          <a:noFill/>
          <a:ln w="9525">
            <a:noFill/>
            <a:miter lim="800000"/>
            <a:headEnd/>
            <a:tailEnd/>
          </a:ln>
        </p:spPr>
        <p:txBody>
          <a:bodyPr wrap="none" anchor="ctr">
            <a:spAutoFit/>
          </a:bodyPr>
          <a:lstStyle/>
          <a:p>
            <a:endParaRPr lang="en-US"/>
          </a:p>
        </p:txBody>
      </p:sp>
      <p:graphicFrame>
        <p:nvGraphicFramePr>
          <p:cNvPr id="26626" name="Object 4"/>
          <p:cNvGraphicFramePr>
            <a:graphicFrameLocks noChangeAspect="1"/>
          </p:cNvGraphicFramePr>
          <p:nvPr/>
        </p:nvGraphicFramePr>
        <p:xfrm>
          <a:off x="2362200" y="2057400"/>
          <a:ext cx="4114800" cy="541338"/>
        </p:xfrm>
        <a:graphic>
          <a:graphicData uri="http://schemas.openxmlformats.org/presentationml/2006/ole">
            <p:oleObj spid="_x0000_s26626" name="Equation" r:id="rId4" imgW="2032000" imgH="266700" progId="Equation.3">
              <p:embed/>
            </p:oleObj>
          </a:graphicData>
        </a:graphic>
      </p:graphicFrame>
      <p:sp>
        <p:nvSpPr>
          <p:cNvPr id="26633" name="Rectangle 5"/>
          <p:cNvSpPr>
            <a:spLocks noChangeArrowheads="1"/>
          </p:cNvSpPr>
          <p:nvPr/>
        </p:nvSpPr>
        <p:spPr bwMode="auto">
          <a:xfrm>
            <a:off x="0" y="3238500"/>
            <a:ext cx="9144000" cy="0"/>
          </a:xfrm>
          <a:prstGeom prst="rect">
            <a:avLst/>
          </a:prstGeom>
          <a:noFill/>
          <a:ln w="9525">
            <a:noFill/>
            <a:miter lim="800000"/>
            <a:headEnd/>
            <a:tailEnd/>
          </a:ln>
        </p:spPr>
        <p:txBody>
          <a:bodyPr wrap="none" anchor="ctr">
            <a:spAutoFit/>
          </a:bodyPr>
          <a:lstStyle/>
          <a:p>
            <a:endParaRPr lang="en-US"/>
          </a:p>
        </p:txBody>
      </p:sp>
      <p:graphicFrame>
        <p:nvGraphicFramePr>
          <p:cNvPr id="26627" name="Object 6"/>
          <p:cNvGraphicFramePr>
            <a:graphicFrameLocks noChangeAspect="1"/>
          </p:cNvGraphicFramePr>
          <p:nvPr/>
        </p:nvGraphicFramePr>
        <p:xfrm>
          <a:off x="2514600" y="2743200"/>
          <a:ext cx="2743200" cy="638175"/>
        </p:xfrm>
        <a:graphic>
          <a:graphicData uri="http://schemas.openxmlformats.org/presentationml/2006/ole">
            <p:oleObj spid="_x0000_s26627" name="Equation" r:id="rId5" imgW="1180588" imgH="279279" progId="Equation.3">
              <p:embed/>
            </p:oleObj>
          </a:graphicData>
        </a:graphic>
      </p:graphicFrame>
      <p:sp>
        <p:nvSpPr>
          <p:cNvPr id="26634" name="Rectangle 7"/>
          <p:cNvSpPr>
            <a:spLocks noChangeArrowheads="1"/>
          </p:cNvSpPr>
          <p:nvPr/>
        </p:nvSpPr>
        <p:spPr bwMode="auto">
          <a:xfrm>
            <a:off x="0" y="3214688"/>
            <a:ext cx="9144000" cy="0"/>
          </a:xfrm>
          <a:prstGeom prst="rect">
            <a:avLst/>
          </a:prstGeom>
          <a:noFill/>
          <a:ln w="9525">
            <a:noFill/>
            <a:miter lim="800000"/>
            <a:headEnd/>
            <a:tailEnd/>
          </a:ln>
        </p:spPr>
        <p:txBody>
          <a:bodyPr wrap="none" anchor="ctr">
            <a:spAutoFit/>
          </a:bodyPr>
          <a:lstStyle/>
          <a:p>
            <a:endParaRPr lang="en-US"/>
          </a:p>
        </p:txBody>
      </p:sp>
      <p:graphicFrame>
        <p:nvGraphicFramePr>
          <p:cNvPr id="26628" name="Object 8"/>
          <p:cNvGraphicFramePr>
            <a:graphicFrameLocks noChangeAspect="1"/>
          </p:cNvGraphicFramePr>
          <p:nvPr/>
        </p:nvGraphicFramePr>
        <p:xfrm>
          <a:off x="2590800" y="3429000"/>
          <a:ext cx="3657600" cy="890588"/>
        </p:xfrm>
        <a:graphic>
          <a:graphicData uri="http://schemas.openxmlformats.org/presentationml/2006/ole">
            <p:oleObj spid="_x0000_s26628" name="Equation" r:id="rId6" imgW="1765300" imgH="431800" progId="Equation.3">
              <p:embed/>
            </p:oleObj>
          </a:graphicData>
        </a:graphic>
      </p:graphicFrame>
      <p:sp>
        <p:nvSpPr>
          <p:cNvPr id="26635" name="Rectangle 9"/>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en-US"/>
          </a:p>
        </p:txBody>
      </p:sp>
      <p:graphicFrame>
        <p:nvGraphicFramePr>
          <p:cNvPr id="26629" name="Object 10"/>
          <p:cNvGraphicFramePr>
            <a:graphicFrameLocks noChangeAspect="1"/>
          </p:cNvGraphicFramePr>
          <p:nvPr/>
        </p:nvGraphicFramePr>
        <p:xfrm>
          <a:off x="533400" y="4800600"/>
          <a:ext cx="8305800" cy="698500"/>
        </p:xfrm>
        <a:graphic>
          <a:graphicData uri="http://schemas.openxmlformats.org/presentationml/2006/ole">
            <p:oleObj spid="_x0000_s26629" name="Equation" r:id="rId7" imgW="3289300" imgH="279400" progId="Equation.3">
              <p:embed/>
            </p:oleObj>
          </a:graphicData>
        </a:graphic>
      </p:graphicFrame>
      <p:sp>
        <p:nvSpPr>
          <p:cNvPr id="26636" name="Rectangle 11"/>
          <p:cNvSpPr>
            <a:spLocks noChangeArrowheads="1"/>
          </p:cNvSpPr>
          <p:nvPr/>
        </p:nvSpPr>
        <p:spPr bwMode="auto">
          <a:xfrm>
            <a:off x="0" y="3290888"/>
            <a:ext cx="9144000" cy="0"/>
          </a:xfrm>
          <a:prstGeom prst="rect">
            <a:avLst/>
          </a:prstGeom>
          <a:noFill/>
          <a:ln w="9525">
            <a:noFill/>
            <a:miter lim="800000"/>
            <a:headEnd/>
            <a:tailEnd/>
          </a:ln>
        </p:spPr>
        <p:txBody>
          <a:bodyPr wrap="none" anchor="ctr">
            <a:spAutoFit/>
          </a:bodyPr>
          <a:lstStyle/>
          <a:p>
            <a:endParaRPr lang="en-US"/>
          </a:p>
        </p:txBody>
      </p:sp>
      <p:graphicFrame>
        <p:nvGraphicFramePr>
          <p:cNvPr id="26630" name="Object 12"/>
          <p:cNvGraphicFramePr>
            <a:graphicFrameLocks noChangeAspect="1"/>
          </p:cNvGraphicFramePr>
          <p:nvPr/>
        </p:nvGraphicFramePr>
        <p:xfrm>
          <a:off x="381000" y="5715000"/>
          <a:ext cx="8001000" cy="622300"/>
        </p:xfrm>
        <a:graphic>
          <a:graphicData uri="http://schemas.openxmlformats.org/presentationml/2006/ole">
            <p:oleObj spid="_x0000_s26630" name="Equation" r:id="rId8" imgW="3556000" imgH="279400" progId="Equation.3">
              <p:embed/>
            </p:oleObj>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pPr eaLnBrk="1" hangingPunct="1"/>
            <a:r>
              <a:rPr lang="en-US" smtClean="0"/>
              <a:t>3-D Imaging</a:t>
            </a:r>
          </a:p>
        </p:txBody>
      </p:sp>
      <p:graphicFrame>
        <p:nvGraphicFramePr>
          <p:cNvPr id="27650" name="Object 3"/>
          <p:cNvGraphicFramePr>
            <a:graphicFrameLocks noChangeAspect="1"/>
          </p:cNvGraphicFramePr>
          <p:nvPr>
            <p:ph idx="1"/>
          </p:nvPr>
        </p:nvGraphicFramePr>
        <p:xfrm>
          <a:off x="2895600" y="2362200"/>
          <a:ext cx="3251200" cy="3251200"/>
        </p:xfrm>
        <a:graphic>
          <a:graphicData uri="http://schemas.openxmlformats.org/presentationml/2006/ole">
            <p:oleObj spid="_x0000_s27650" name="Image" r:id="rId4" imgW="3250794" imgH="3250794" progId="">
              <p:embed/>
            </p:oleObj>
          </a:graphicData>
        </a:graphic>
      </p:graphicFrame>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5" name="Rectangle 2"/>
          <p:cNvSpPr>
            <a:spLocks noGrp="1" noChangeArrowheads="1"/>
          </p:cNvSpPr>
          <p:nvPr>
            <p:ph type="title"/>
          </p:nvPr>
        </p:nvSpPr>
        <p:spPr/>
        <p:txBody>
          <a:bodyPr/>
          <a:lstStyle/>
          <a:p>
            <a:pPr eaLnBrk="1" hangingPunct="1"/>
            <a:r>
              <a:rPr lang="en-US" smtClean="0"/>
              <a:t>MR Imaging</a:t>
            </a:r>
          </a:p>
        </p:txBody>
      </p:sp>
      <p:grpSp>
        <p:nvGrpSpPr>
          <p:cNvPr id="513026" name="Group 3"/>
          <p:cNvGrpSpPr>
            <a:grpSpLocks/>
          </p:cNvGrpSpPr>
          <p:nvPr/>
        </p:nvGrpSpPr>
        <p:grpSpPr bwMode="auto">
          <a:xfrm>
            <a:off x="685800" y="1905000"/>
            <a:ext cx="6696075" cy="4543425"/>
            <a:chOff x="885" y="2403"/>
            <a:chExt cx="10545" cy="7155"/>
          </a:xfrm>
        </p:grpSpPr>
        <p:grpSp>
          <p:nvGrpSpPr>
            <p:cNvPr id="513027" name="Group 4"/>
            <p:cNvGrpSpPr>
              <a:grpSpLocks/>
            </p:cNvGrpSpPr>
            <p:nvPr/>
          </p:nvGrpSpPr>
          <p:grpSpPr bwMode="auto">
            <a:xfrm>
              <a:off x="885" y="5253"/>
              <a:ext cx="5235" cy="555"/>
              <a:chOff x="780" y="10620"/>
              <a:chExt cx="5235" cy="555"/>
            </a:xfrm>
          </p:grpSpPr>
          <p:sp>
            <p:nvSpPr>
              <p:cNvPr id="83973" name="AutoShape 5"/>
              <p:cNvSpPr>
                <a:spLocks noChangeArrowheads="1"/>
              </p:cNvSpPr>
              <p:nvPr/>
            </p:nvSpPr>
            <p:spPr bwMode="auto">
              <a:xfrm>
                <a:off x="780" y="10620"/>
                <a:ext cx="5235" cy="555"/>
              </a:xfrm>
              <a:prstGeom prst="parallelogram">
                <a:avLst>
                  <a:gd name="adj" fmla="val 235811"/>
                </a:avLst>
              </a:prstGeom>
              <a:solidFill>
                <a:srgbClr val="FFFFFF"/>
              </a:solidFill>
              <a:ln w="9525">
                <a:solidFill>
                  <a:srgbClr val="000000"/>
                </a:solidFill>
                <a:miter lim="800000"/>
                <a:headEnd/>
                <a:tailEnd/>
              </a:ln>
              <a:effectLst>
                <a:outerShdw dist="107763" dir="8100000" algn="ctr" rotWithShape="0">
                  <a:srgbClr val="808080"/>
                </a:outerShdw>
              </a:effectLst>
            </p:spPr>
            <p:txBody>
              <a:bodyPr/>
              <a:lstStyle/>
              <a:p>
                <a:pPr>
                  <a:defRPr/>
                </a:pPr>
                <a:endParaRPr lang="en-US"/>
              </a:p>
            </p:txBody>
          </p:sp>
          <p:sp>
            <p:nvSpPr>
              <p:cNvPr id="513057" name="AutoShape 6"/>
              <p:cNvSpPr>
                <a:spLocks noChangeArrowheads="1"/>
              </p:cNvSpPr>
              <p:nvPr/>
            </p:nvSpPr>
            <p:spPr bwMode="auto">
              <a:xfrm>
                <a:off x="1095" y="10665"/>
                <a:ext cx="4680" cy="480"/>
              </a:xfrm>
              <a:prstGeom prst="parallelogram">
                <a:avLst>
                  <a:gd name="adj" fmla="val 243750"/>
                </a:avLst>
              </a:prstGeom>
              <a:solidFill>
                <a:srgbClr val="C0C0C0"/>
              </a:solidFill>
              <a:ln w="9525">
                <a:solidFill>
                  <a:srgbClr val="000000"/>
                </a:solidFill>
                <a:miter lim="800000"/>
                <a:headEnd/>
                <a:tailEnd/>
              </a:ln>
            </p:spPr>
            <p:txBody>
              <a:bodyPr/>
              <a:lstStyle/>
              <a:p>
                <a:endParaRPr lang="en-US"/>
              </a:p>
            </p:txBody>
          </p:sp>
        </p:grpSp>
        <p:sp>
          <p:nvSpPr>
            <p:cNvPr id="513028" name="AutoShape 7"/>
            <p:cNvSpPr>
              <a:spLocks noChangeArrowheads="1"/>
            </p:cNvSpPr>
            <p:nvPr/>
          </p:nvSpPr>
          <p:spPr bwMode="auto">
            <a:xfrm rot="5400000">
              <a:off x="5084" y="1924"/>
              <a:ext cx="3015" cy="5820"/>
            </a:xfrm>
            <a:prstGeom prst="can">
              <a:avLst>
                <a:gd name="adj" fmla="val 48259"/>
              </a:avLst>
            </a:prstGeom>
            <a:solidFill>
              <a:srgbClr val="C0C0C0"/>
            </a:solidFill>
            <a:ln w="9525">
              <a:solidFill>
                <a:srgbClr val="000000"/>
              </a:solidFill>
              <a:round/>
              <a:headEnd/>
              <a:tailEnd/>
            </a:ln>
          </p:spPr>
          <p:txBody>
            <a:bodyPr/>
            <a:lstStyle/>
            <a:p>
              <a:endParaRPr lang="en-US"/>
            </a:p>
          </p:txBody>
        </p:sp>
        <p:sp>
          <p:nvSpPr>
            <p:cNvPr id="513029" name="AutoShape 8"/>
            <p:cNvSpPr>
              <a:spLocks noChangeArrowheads="1"/>
            </p:cNvSpPr>
            <p:nvPr/>
          </p:nvSpPr>
          <p:spPr bwMode="auto">
            <a:xfrm rot="5400000">
              <a:off x="5857" y="2381"/>
              <a:ext cx="2085" cy="4935"/>
            </a:xfrm>
            <a:prstGeom prst="can">
              <a:avLst>
                <a:gd name="adj" fmla="val 59173"/>
              </a:avLst>
            </a:prstGeom>
            <a:solidFill>
              <a:srgbClr val="FFFFFF"/>
            </a:solidFill>
            <a:ln w="9525">
              <a:solidFill>
                <a:srgbClr val="000000"/>
              </a:solidFill>
              <a:round/>
              <a:headEnd/>
              <a:tailEnd/>
            </a:ln>
          </p:spPr>
          <p:txBody>
            <a:bodyPr/>
            <a:lstStyle/>
            <a:p>
              <a:endParaRPr lang="en-US"/>
            </a:p>
          </p:txBody>
        </p:sp>
        <p:sp>
          <p:nvSpPr>
            <p:cNvPr id="513030" name="Oval 9"/>
            <p:cNvSpPr>
              <a:spLocks noChangeArrowheads="1"/>
            </p:cNvSpPr>
            <p:nvPr/>
          </p:nvSpPr>
          <p:spPr bwMode="auto">
            <a:xfrm>
              <a:off x="7770" y="3333"/>
              <a:ext cx="2070" cy="3015"/>
            </a:xfrm>
            <a:prstGeom prst="ellipse">
              <a:avLst/>
            </a:prstGeom>
            <a:solidFill>
              <a:srgbClr val="C0C0C0"/>
            </a:solidFill>
            <a:ln w="9525">
              <a:solidFill>
                <a:srgbClr val="000000"/>
              </a:solidFill>
              <a:round/>
              <a:headEnd/>
              <a:tailEnd/>
            </a:ln>
          </p:spPr>
          <p:txBody>
            <a:bodyPr/>
            <a:lstStyle/>
            <a:p>
              <a:endParaRPr lang="en-US"/>
            </a:p>
          </p:txBody>
        </p:sp>
        <p:sp>
          <p:nvSpPr>
            <p:cNvPr id="513031" name="Oval 10"/>
            <p:cNvSpPr>
              <a:spLocks noChangeArrowheads="1"/>
            </p:cNvSpPr>
            <p:nvPr/>
          </p:nvSpPr>
          <p:spPr bwMode="auto">
            <a:xfrm>
              <a:off x="8250" y="3828"/>
              <a:ext cx="1125" cy="2055"/>
            </a:xfrm>
            <a:prstGeom prst="ellipse">
              <a:avLst/>
            </a:prstGeom>
            <a:solidFill>
              <a:srgbClr val="FFFFFF"/>
            </a:solidFill>
            <a:ln w="9525">
              <a:solidFill>
                <a:srgbClr val="000000"/>
              </a:solidFill>
              <a:round/>
              <a:headEnd/>
              <a:tailEnd/>
            </a:ln>
          </p:spPr>
          <p:txBody>
            <a:bodyPr/>
            <a:lstStyle/>
            <a:p>
              <a:endParaRPr lang="en-US"/>
            </a:p>
          </p:txBody>
        </p:sp>
        <p:sp>
          <p:nvSpPr>
            <p:cNvPr id="513032" name="AutoShape 11"/>
            <p:cNvSpPr>
              <a:spLocks noChangeArrowheads="1"/>
            </p:cNvSpPr>
            <p:nvPr/>
          </p:nvSpPr>
          <p:spPr bwMode="auto">
            <a:xfrm>
              <a:off x="4980" y="6963"/>
              <a:ext cx="2790" cy="1695"/>
            </a:xfrm>
            <a:prstGeom prst="bevel">
              <a:avLst>
                <a:gd name="adj" fmla="val 12500"/>
              </a:avLst>
            </a:prstGeom>
            <a:solidFill>
              <a:srgbClr val="FFFFFF"/>
            </a:solidFill>
            <a:ln w="9525">
              <a:solidFill>
                <a:srgbClr val="000000"/>
              </a:solidFill>
              <a:miter lim="800000"/>
              <a:headEnd/>
              <a:tailEnd/>
            </a:ln>
          </p:spPr>
          <p:txBody>
            <a:bodyPr/>
            <a:lstStyle/>
            <a:p>
              <a:endParaRPr lang="en-US"/>
            </a:p>
          </p:txBody>
        </p:sp>
        <p:sp>
          <p:nvSpPr>
            <p:cNvPr id="513033" name="Line 12"/>
            <p:cNvSpPr>
              <a:spLocks noChangeShapeType="1"/>
            </p:cNvSpPr>
            <p:nvPr/>
          </p:nvSpPr>
          <p:spPr bwMode="auto">
            <a:xfrm flipH="1">
              <a:off x="4695" y="4008"/>
              <a:ext cx="3990" cy="0"/>
            </a:xfrm>
            <a:prstGeom prst="line">
              <a:avLst/>
            </a:prstGeom>
            <a:noFill/>
            <a:ln w="57150" cmpd="thinThick">
              <a:solidFill>
                <a:srgbClr val="000000"/>
              </a:solidFill>
              <a:round/>
              <a:headEnd/>
              <a:tailEnd/>
            </a:ln>
          </p:spPr>
          <p:txBody>
            <a:bodyPr/>
            <a:lstStyle/>
            <a:p>
              <a:endParaRPr lang="en-US"/>
            </a:p>
          </p:txBody>
        </p:sp>
        <p:sp>
          <p:nvSpPr>
            <p:cNvPr id="513034" name="Line 13"/>
            <p:cNvSpPr>
              <a:spLocks noChangeShapeType="1"/>
            </p:cNvSpPr>
            <p:nvPr/>
          </p:nvSpPr>
          <p:spPr bwMode="auto">
            <a:xfrm>
              <a:off x="4785" y="5718"/>
              <a:ext cx="3960" cy="0"/>
            </a:xfrm>
            <a:prstGeom prst="line">
              <a:avLst/>
            </a:prstGeom>
            <a:noFill/>
            <a:ln w="57150" cmpd="thickThin">
              <a:solidFill>
                <a:srgbClr val="000000"/>
              </a:solidFill>
              <a:round/>
              <a:headEnd/>
              <a:tailEnd/>
            </a:ln>
          </p:spPr>
          <p:txBody>
            <a:bodyPr/>
            <a:lstStyle/>
            <a:p>
              <a:endParaRPr lang="en-US"/>
            </a:p>
          </p:txBody>
        </p:sp>
        <p:sp>
          <p:nvSpPr>
            <p:cNvPr id="513035" name="Oval 14"/>
            <p:cNvSpPr>
              <a:spLocks noChangeArrowheads="1"/>
            </p:cNvSpPr>
            <p:nvPr/>
          </p:nvSpPr>
          <p:spPr bwMode="auto">
            <a:xfrm rot="13931">
              <a:off x="4425" y="3783"/>
              <a:ext cx="893" cy="2250"/>
            </a:xfrm>
            <a:prstGeom prst="ellipse">
              <a:avLst/>
            </a:prstGeom>
            <a:gradFill rotWithShape="0">
              <a:gsLst>
                <a:gs pos="0">
                  <a:srgbClr val="4D4D4D"/>
                </a:gs>
                <a:gs pos="50000">
                  <a:srgbClr val="FFFFFF"/>
                </a:gs>
                <a:gs pos="100000">
                  <a:srgbClr val="4D4D4D"/>
                </a:gs>
              </a:gsLst>
              <a:lin ang="5400000" scaled="1"/>
            </a:gradFill>
            <a:ln w="9525">
              <a:round/>
              <a:headEnd/>
              <a:tailEnd/>
            </a:ln>
            <a:scene3d>
              <a:camera prst="legacyPerspectiveFront">
                <a:rot lat="1500000" lon="20099989" rev="0"/>
              </a:camera>
              <a:lightRig rig="legacyFlat4" dir="t"/>
            </a:scene3d>
            <a:sp3d extrusionH="430200" prstMaterial="legacyMatte">
              <a:bevelT w="13500" h="13500" prst="angle"/>
              <a:bevelB w="13500" h="13500" prst="angle"/>
              <a:extrusionClr>
                <a:srgbClr val="4D4D4D"/>
              </a:extrusionClr>
            </a:sp3d>
          </p:spPr>
          <p:txBody>
            <a:bodyPr>
              <a:flatTx/>
            </a:bodyPr>
            <a:lstStyle/>
            <a:p>
              <a:endParaRPr lang="en-US"/>
            </a:p>
          </p:txBody>
        </p:sp>
        <p:sp>
          <p:nvSpPr>
            <p:cNvPr id="513036" name="Oval 15"/>
            <p:cNvSpPr>
              <a:spLocks noChangeArrowheads="1"/>
            </p:cNvSpPr>
            <p:nvPr/>
          </p:nvSpPr>
          <p:spPr bwMode="auto">
            <a:xfrm rot="13931">
              <a:off x="7870" y="3670"/>
              <a:ext cx="893" cy="2250"/>
            </a:xfrm>
            <a:prstGeom prst="ellipse">
              <a:avLst/>
            </a:prstGeom>
            <a:gradFill rotWithShape="0">
              <a:gsLst>
                <a:gs pos="0">
                  <a:srgbClr val="4D4D4D"/>
                </a:gs>
                <a:gs pos="50000">
                  <a:srgbClr val="FFFFFF"/>
                </a:gs>
                <a:gs pos="100000">
                  <a:srgbClr val="4D4D4D"/>
                </a:gs>
              </a:gsLst>
              <a:lin ang="5400000" scaled="1"/>
            </a:gradFill>
            <a:ln w="9525">
              <a:round/>
              <a:headEnd/>
              <a:tailEnd/>
            </a:ln>
            <a:scene3d>
              <a:camera prst="legacyPerspectiveTopRight"/>
              <a:lightRig rig="legacyFlat3" dir="b"/>
            </a:scene3d>
            <a:sp3d extrusionH="887400" prstMaterial="legacyMatte">
              <a:bevelT w="13500" h="13500" prst="angle"/>
              <a:bevelB w="13500" h="13500" prst="angle"/>
              <a:extrusionClr>
                <a:srgbClr val="4D4D4D"/>
              </a:extrusionClr>
            </a:sp3d>
          </p:spPr>
          <p:txBody>
            <a:bodyPr>
              <a:flatTx/>
            </a:bodyPr>
            <a:lstStyle/>
            <a:p>
              <a:endParaRPr lang="en-US"/>
            </a:p>
          </p:txBody>
        </p:sp>
        <p:sp>
          <p:nvSpPr>
            <p:cNvPr id="513037" name="Oval 16"/>
            <p:cNvSpPr>
              <a:spLocks noChangeArrowheads="1"/>
            </p:cNvSpPr>
            <p:nvPr/>
          </p:nvSpPr>
          <p:spPr bwMode="auto">
            <a:xfrm>
              <a:off x="8400" y="3978"/>
              <a:ext cx="855" cy="1770"/>
            </a:xfrm>
            <a:prstGeom prst="ellipse">
              <a:avLst/>
            </a:prstGeom>
            <a:solidFill>
              <a:srgbClr val="FFFFFF"/>
            </a:solidFill>
            <a:ln w="76200" cmpd="tri">
              <a:solidFill>
                <a:srgbClr val="000000"/>
              </a:solidFill>
              <a:round/>
              <a:headEnd/>
              <a:tailEnd/>
            </a:ln>
          </p:spPr>
          <p:txBody>
            <a:bodyPr/>
            <a:lstStyle/>
            <a:p>
              <a:endParaRPr lang="en-US"/>
            </a:p>
          </p:txBody>
        </p:sp>
        <p:sp>
          <p:nvSpPr>
            <p:cNvPr id="513038" name="Text Box 17"/>
            <p:cNvSpPr txBox="1">
              <a:spLocks noChangeArrowheads="1"/>
            </p:cNvSpPr>
            <p:nvPr/>
          </p:nvSpPr>
          <p:spPr bwMode="auto">
            <a:xfrm>
              <a:off x="3975" y="2403"/>
              <a:ext cx="1140" cy="735"/>
            </a:xfrm>
            <a:prstGeom prst="rect">
              <a:avLst/>
            </a:prstGeom>
            <a:noFill/>
            <a:ln w="9525">
              <a:noFill/>
              <a:miter lim="800000"/>
              <a:headEnd/>
              <a:tailEnd/>
            </a:ln>
          </p:spPr>
          <p:txBody>
            <a:bodyPr/>
            <a:lstStyle/>
            <a:p>
              <a:pPr eaLnBrk="0" hangingPunct="0"/>
              <a:r>
                <a:rPr lang="en-US" sz="1000">
                  <a:latin typeface="Times New Roman" pitchFamily="18" charset="0"/>
                </a:rPr>
                <a:t>Gradient </a:t>
              </a:r>
            </a:p>
            <a:p>
              <a:pPr eaLnBrk="0" hangingPunct="0"/>
              <a:r>
                <a:rPr lang="en-US" sz="1000">
                  <a:latin typeface="Times New Roman" pitchFamily="18" charset="0"/>
                </a:rPr>
                <a:t>Coils</a:t>
              </a:r>
            </a:p>
          </p:txBody>
        </p:sp>
        <p:sp>
          <p:nvSpPr>
            <p:cNvPr id="513039" name="Text Box 18"/>
            <p:cNvSpPr txBox="1">
              <a:spLocks noChangeArrowheads="1"/>
            </p:cNvSpPr>
            <p:nvPr/>
          </p:nvSpPr>
          <p:spPr bwMode="auto">
            <a:xfrm>
              <a:off x="9300" y="3258"/>
              <a:ext cx="1140" cy="465"/>
            </a:xfrm>
            <a:prstGeom prst="rect">
              <a:avLst/>
            </a:prstGeom>
            <a:noFill/>
            <a:ln w="9525">
              <a:noFill/>
              <a:miter lim="800000"/>
              <a:headEnd/>
              <a:tailEnd/>
            </a:ln>
          </p:spPr>
          <p:txBody>
            <a:bodyPr/>
            <a:lstStyle/>
            <a:p>
              <a:pPr eaLnBrk="0" hangingPunct="0"/>
              <a:r>
                <a:rPr lang="en-US" sz="1000">
                  <a:latin typeface="Times New Roman" pitchFamily="18" charset="0"/>
                </a:rPr>
                <a:t>Magnet</a:t>
              </a:r>
            </a:p>
          </p:txBody>
        </p:sp>
        <p:sp>
          <p:nvSpPr>
            <p:cNvPr id="513040" name="Text Box 19"/>
            <p:cNvSpPr txBox="1">
              <a:spLocks noChangeArrowheads="1"/>
            </p:cNvSpPr>
            <p:nvPr/>
          </p:nvSpPr>
          <p:spPr bwMode="auto">
            <a:xfrm>
              <a:off x="7800" y="2433"/>
              <a:ext cx="1140" cy="735"/>
            </a:xfrm>
            <a:prstGeom prst="rect">
              <a:avLst/>
            </a:prstGeom>
            <a:noFill/>
            <a:ln w="9525">
              <a:noFill/>
              <a:miter lim="800000"/>
              <a:headEnd/>
              <a:tailEnd/>
            </a:ln>
          </p:spPr>
          <p:txBody>
            <a:bodyPr/>
            <a:lstStyle/>
            <a:p>
              <a:pPr eaLnBrk="0" hangingPunct="0"/>
              <a:r>
                <a:rPr lang="en-US" sz="1000">
                  <a:latin typeface="Times New Roman" pitchFamily="18" charset="0"/>
                </a:rPr>
                <a:t>Gradient </a:t>
              </a:r>
            </a:p>
            <a:p>
              <a:pPr eaLnBrk="0" hangingPunct="0"/>
              <a:r>
                <a:rPr lang="en-US" sz="1000">
                  <a:latin typeface="Times New Roman" pitchFamily="18" charset="0"/>
                </a:rPr>
                <a:t>Coils</a:t>
              </a:r>
            </a:p>
          </p:txBody>
        </p:sp>
        <p:sp>
          <p:nvSpPr>
            <p:cNvPr id="513041" name="Text Box 20"/>
            <p:cNvSpPr txBox="1">
              <a:spLocks noChangeArrowheads="1"/>
            </p:cNvSpPr>
            <p:nvPr/>
          </p:nvSpPr>
          <p:spPr bwMode="auto">
            <a:xfrm>
              <a:off x="5130" y="2538"/>
              <a:ext cx="1140" cy="735"/>
            </a:xfrm>
            <a:prstGeom prst="rect">
              <a:avLst/>
            </a:prstGeom>
            <a:noFill/>
            <a:ln w="9525">
              <a:noFill/>
              <a:miter lim="800000"/>
              <a:headEnd/>
              <a:tailEnd/>
            </a:ln>
          </p:spPr>
          <p:txBody>
            <a:bodyPr/>
            <a:lstStyle/>
            <a:p>
              <a:pPr eaLnBrk="0" hangingPunct="0"/>
              <a:r>
                <a:rPr lang="en-US" sz="1000">
                  <a:latin typeface="Times New Roman" pitchFamily="18" charset="0"/>
                </a:rPr>
                <a:t>RF</a:t>
              </a:r>
            </a:p>
            <a:p>
              <a:pPr eaLnBrk="0" hangingPunct="0"/>
              <a:r>
                <a:rPr lang="en-US" sz="1000">
                  <a:latin typeface="Times New Roman" pitchFamily="18" charset="0"/>
                </a:rPr>
                <a:t>Coils</a:t>
              </a:r>
            </a:p>
          </p:txBody>
        </p:sp>
        <p:sp>
          <p:nvSpPr>
            <p:cNvPr id="513042" name="Line 21"/>
            <p:cNvSpPr>
              <a:spLocks noChangeShapeType="1"/>
            </p:cNvSpPr>
            <p:nvPr/>
          </p:nvSpPr>
          <p:spPr bwMode="auto">
            <a:xfrm>
              <a:off x="5250" y="4383"/>
              <a:ext cx="2565" cy="0"/>
            </a:xfrm>
            <a:prstGeom prst="line">
              <a:avLst/>
            </a:prstGeom>
            <a:noFill/>
            <a:ln w="57150">
              <a:solidFill>
                <a:srgbClr val="000000"/>
              </a:solidFill>
              <a:prstDash val="dashDot"/>
              <a:round/>
              <a:headEnd/>
              <a:tailEnd/>
            </a:ln>
          </p:spPr>
          <p:txBody>
            <a:bodyPr/>
            <a:lstStyle/>
            <a:p>
              <a:endParaRPr lang="en-US"/>
            </a:p>
          </p:txBody>
        </p:sp>
        <p:sp>
          <p:nvSpPr>
            <p:cNvPr id="513043" name="Line 22"/>
            <p:cNvSpPr>
              <a:spLocks noChangeShapeType="1"/>
            </p:cNvSpPr>
            <p:nvPr/>
          </p:nvSpPr>
          <p:spPr bwMode="auto">
            <a:xfrm>
              <a:off x="5220" y="5343"/>
              <a:ext cx="2565" cy="0"/>
            </a:xfrm>
            <a:prstGeom prst="line">
              <a:avLst/>
            </a:prstGeom>
            <a:noFill/>
            <a:ln w="57150">
              <a:solidFill>
                <a:srgbClr val="000000"/>
              </a:solidFill>
              <a:prstDash val="dashDot"/>
              <a:round/>
              <a:headEnd/>
              <a:tailEnd/>
            </a:ln>
          </p:spPr>
          <p:txBody>
            <a:bodyPr/>
            <a:lstStyle/>
            <a:p>
              <a:endParaRPr lang="en-US"/>
            </a:p>
          </p:txBody>
        </p:sp>
        <p:sp>
          <p:nvSpPr>
            <p:cNvPr id="513044" name="Line 23"/>
            <p:cNvSpPr>
              <a:spLocks noChangeShapeType="1"/>
            </p:cNvSpPr>
            <p:nvPr/>
          </p:nvSpPr>
          <p:spPr bwMode="auto">
            <a:xfrm>
              <a:off x="4365" y="2943"/>
              <a:ext cx="270" cy="840"/>
            </a:xfrm>
            <a:prstGeom prst="line">
              <a:avLst/>
            </a:prstGeom>
            <a:noFill/>
            <a:ln w="9525">
              <a:solidFill>
                <a:srgbClr val="000000"/>
              </a:solidFill>
              <a:round/>
              <a:headEnd/>
              <a:tailEnd type="triangle" w="med" len="med"/>
            </a:ln>
          </p:spPr>
          <p:txBody>
            <a:bodyPr/>
            <a:lstStyle/>
            <a:p>
              <a:endParaRPr lang="en-US"/>
            </a:p>
          </p:txBody>
        </p:sp>
        <p:sp>
          <p:nvSpPr>
            <p:cNvPr id="513045" name="Line 24"/>
            <p:cNvSpPr>
              <a:spLocks noChangeShapeType="1"/>
            </p:cNvSpPr>
            <p:nvPr/>
          </p:nvSpPr>
          <p:spPr bwMode="auto">
            <a:xfrm>
              <a:off x="8100" y="2943"/>
              <a:ext cx="180" cy="1050"/>
            </a:xfrm>
            <a:prstGeom prst="line">
              <a:avLst/>
            </a:prstGeom>
            <a:noFill/>
            <a:ln w="9525">
              <a:solidFill>
                <a:srgbClr val="000000"/>
              </a:solidFill>
              <a:round/>
              <a:headEnd/>
              <a:tailEnd type="triangle" w="med" len="med"/>
            </a:ln>
          </p:spPr>
          <p:txBody>
            <a:bodyPr/>
            <a:lstStyle/>
            <a:p>
              <a:endParaRPr lang="en-US"/>
            </a:p>
          </p:txBody>
        </p:sp>
        <p:sp>
          <p:nvSpPr>
            <p:cNvPr id="513046" name="Line 25"/>
            <p:cNvSpPr>
              <a:spLocks noChangeShapeType="1"/>
            </p:cNvSpPr>
            <p:nvPr/>
          </p:nvSpPr>
          <p:spPr bwMode="auto">
            <a:xfrm>
              <a:off x="5430" y="3093"/>
              <a:ext cx="0" cy="1185"/>
            </a:xfrm>
            <a:prstGeom prst="line">
              <a:avLst/>
            </a:prstGeom>
            <a:noFill/>
            <a:ln w="9525">
              <a:solidFill>
                <a:srgbClr val="000000"/>
              </a:solidFill>
              <a:round/>
              <a:headEnd/>
              <a:tailEnd type="triangle" w="med" len="med"/>
            </a:ln>
          </p:spPr>
          <p:txBody>
            <a:bodyPr/>
            <a:lstStyle/>
            <a:p>
              <a:endParaRPr lang="en-US"/>
            </a:p>
          </p:txBody>
        </p:sp>
        <p:sp>
          <p:nvSpPr>
            <p:cNvPr id="513047" name="Text Box 26"/>
            <p:cNvSpPr txBox="1">
              <a:spLocks noChangeArrowheads="1"/>
            </p:cNvSpPr>
            <p:nvPr/>
          </p:nvSpPr>
          <p:spPr bwMode="auto">
            <a:xfrm>
              <a:off x="1095" y="4818"/>
              <a:ext cx="1140" cy="735"/>
            </a:xfrm>
            <a:prstGeom prst="rect">
              <a:avLst/>
            </a:prstGeom>
            <a:noFill/>
            <a:ln w="9525">
              <a:noFill/>
              <a:miter lim="800000"/>
              <a:headEnd/>
              <a:tailEnd/>
            </a:ln>
          </p:spPr>
          <p:txBody>
            <a:bodyPr/>
            <a:lstStyle/>
            <a:p>
              <a:pPr eaLnBrk="0" hangingPunct="0"/>
              <a:r>
                <a:rPr lang="en-US" sz="1000">
                  <a:latin typeface="Times New Roman" pitchFamily="18" charset="0"/>
                </a:rPr>
                <a:t>Patient</a:t>
              </a:r>
            </a:p>
            <a:p>
              <a:pPr eaLnBrk="0" hangingPunct="0"/>
              <a:r>
                <a:rPr lang="en-US" sz="1000">
                  <a:latin typeface="Times New Roman" pitchFamily="18" charset="0"/>
                </a:rPr>
                <a:t>Platform</a:t>
              </a:r>
            </a:p>
          </p:txBody>
        </p:sp>
        <p:sp>
          <p:nvSpPr>
            <p:cNvPr id="83995" name="Rectangle 27"/>
            <p:cNvSpPr>
              <a:spLocks noChangeArrowheads="1"/>
            </p:cNvSpPr>
            <p:nvPr/>
          </p:nvSpPr>
          <p:spPr bwMode="auto">
            <a:xfrm>
              <a:off x="5835" y="7413"/>
              <a:ext cx="1155" cy="825"/>
            </a:xfrm>
            <a:prstGeom prst="rect">
              <a:avLst/>
            </a:prstGeom>
            <a:solidFill>
              <a:srgbClr val="FFFFFF"/>
            </a:solidFill>
            <a:ln w="9525">
              <a:solidFill>
                <a:srgbClr val="000000"/>
              </a:solidFill>
              <a:miter lim="800000"/>
              <a:headEnd/>
              <a:tailEnd/>
            </a:ln>
            <a:effectLst>
              <a:outerShdw dist="107763" dir="13500000" sx="75000" sy="75000" algn="tl" rotWithShape="0">
                <a:srgbClr val="808080"/>
              </a:outerShdw>
            </a:effectLst>
          </p:spPr>
          <p:txBody>
            <a:bodyPr/>
            <a:lstStyle/>
            <a:p>
              <a:pPr algn="ctr" eaLnBrk="0" hangingPunct="0">
                <a:defRPr/>
              </a:pPr>
              <a:endParaRPr lang="en-US" sz="1200" b="1">
                <a:latin typeface="Times New Roman" pitchFamily="18" charset="0"/>
              </a:endParaRPr>
            </a:p>
            <a:p>
              <a:pPr algn="ctr" eaLnBrk="0" hangingPunct="0">
                <a:defRPr/>
              </a:pPr>
              <a:r>
                <a:rPr lang="en-US" sz="1000" b="1">
                  <a:latin typeface="Times New Roman" pitchFamily="18" charset="0"/>
                </a:rPr>
                <a:t>Monitor</a:t>
              </a:r>
            </a:p>
          </p:txBody>
        </p:sp>
        <p:sp>
          <p:nvSpPr>
            <p:cNvPr id="513049" name="AutoShape 28"/>
            <p:cNvSpPr>
              <a:spLocks noChangeArrowheads="1"/>
            </p:cNvSpPr>
            <p:nvPr/>
          </p:nvSpPr>
          <p:spPr bwMode="auto">
            <a:xfrm>
              <a:off x="8295" y="6858"/>
              <a:ext cx="3135" cy="2175"/>
            </a:xfrm>
            <a:prstGeom prst="cube">
              <a:avLst>
                <a:gd name="adj" fmla="val 25000"/>
              </a:avLst>
            </a:prstGeom>
            <a:solidFill>
              <a:srgbClr val="FFFFFF"/>
            </a:solidFill>
            <a:ln w="9525">
              <a:solidFill>
                <a:srgbClr val="000000"/>
              </a:solidFill>
              <a:miter lim="800000"/>
              <a:headEnd/>
              <a:tailEnd/>
            </a:ln>
          </p:spPr>
          <p:txBody>
            <a:bodyPr/>
            <a:lstStyle/>
            <a:p>
              <a:pPr eaLnBrk="0" hangingPunct="0"/>
              <a:endParaRPr lang="en-US" sz="1400" b="1">
                <a:latin typeface="Times New Roman" pitchFamily="18" charset="0"/>
              </a:endParaRPr>
            </a:p>
            <a:p>
              <a:pPr algn="ctr" eaLnBrk="0" hangingPunct="0"/>
              <a:r>
                <a:rPr lang="en-US" sz="1200" b="1">
                  <a:latin typeface="Times New Roman" pitchFamily="18" charset="0"/>
                </a:rPr>
                <a:t>Data-Acquisition</a:t>
              </a:r>
            </a:p>
            <a:p>
              <a:pPr algn="ctr" eaLnBrk="0" hangingPunct="0"/>
              <a:r>
                <a:rPr lang="en-US" sz="1200" b="1">
                  <a:latin typeface="Times New Roman" pitchFamily="18" charset="0"/>
                </a:rPr>
                <a:t>System</a:t>
              </a:r>
              <a:endParaRPr lang="en-US" sz="1400" b="1">
                <a:latin typeface="Times New Roman" pitchFamily="18" charset="0"/>
              </a:endParaRPr>
            </a:p>
          </p:txBody>
        </p:sp>
        <p:sp>
          <p:nvSpPr>
            <p:cNvPr id="513050" name="AutoShape 29"/>
            <p:cNvSpPr>
              <a:spLocks noChangeArrowheads="1"/>
            </p:cNvSpPr>
            <p:nvPr/>
          </p:nvSpPr>
          <p:spPr bwMode="auto">
            <a:xfrm>
              <a:off x="3165" y="6828"/>
              <a:ext cx="1155" cy="2730"/>
            </a:xfrm>
            <a:prstGeom prst="cube">
              <a:avLst>
                <a:gd name="adj" fmla="val 25000"/>
              </a:avLst>
            </a:prstGeom>
            <a:solidFill>
              <a:srgbClr val="FFFFFF"/>
            </a:solidFill>
            <a:ln w="9525">
              <a:solidFill>
                <a:srgbClr val="000000"/>
              </a:solidFill>
              <a:miter lim="800000"/>
              <a:headEnd/>
              <a:tailEnd/>
            </a:ln>
          </p:spPr>
          <p:txBody>
            <a:bodyPr/>
            <a:lstStyle/>
            <a:p>
              <a:pPr eaLnBrk="0" hangingPunct="0"/>
              <a:endParaRPr lang="en-US" sz="1200">
                <a:latin typeface="Times New Roman" pitchFamily="18" charset="0"/>
              </a:endParaRPr>
            </a:p>
          </p:txBody>
        </p:sp>
        <p:sp>
          <p:nvSpPr>
            <p:cNvPr id="513051" name="WordArt 30"/>
            <p:cNvSpPr>
              <a:spLocks noChangeArrowheads="1" noChangeShapeType="1" noTextEdit="1"/>
            </p:cNvSpPr>
            <p:nvPr/>
          </p:nvSpPr>
          <p:spPr bwMode="auto">
            <a:xfrm rot="5400000">
              <a:off x="2688" y="8219"/>
              <a:ext cx="1845" cy="345"/>
            </a:xfrm>
            <a:prstGeom prst="rect">
              <a:avLst/>
            </a:prstGeom>
          </p:spPr>
          <p:txBody>
            <a:bodyPr vert="wordArtVert" wrap="none" fromWordArt="1">
              <a:prstTxWarp prst="textPlain">
                <a:avLst>
                  <a:gd name="adj" fmla="val 50000"/>
                </a:avLst>
              </a:prstTxWarp>
            </a:bodyPr>
            <a:lstStyle/>
            <a:p>
              <a:pPr algn="ctr" fontAlgn="auto"/>
              <a:r>
                <a:rPr lang="en-US" sz="1400" kern="10">
                  <a:ln w="9525">
                    <a:solidFill>
                      <a:srgbClr val="000000"/>
                    </a:solidFill>
                    <a:round/>
                    <a:headEnd/>
                    <a:tailEnd/>
                  </a:ln>
                  <a:solidFill>
                    <a:srgbClr val="000000"/>
                  </a:solidFill>
                  <a:latin typeface="Times New Roman"/>
                  <a:cs typeface="Times New Roman"/>
                </a:rPr>
                <a:t>COMPUTER</a:t>
              </a:r>
            </a:p>
          </p:txBody>
        </p:sp>
        <p:sp>
          <p:nvSpPr>
            <p:cNvPr id="513052" name="Line 31"/>
            <p:cNvSpPr>
              <a:spLocks noChangeShapeType="1"/>
            </p:cNvSpPr>
            <p:nvPr/>
          </p:nvSpPr>
          <p:spPr bwMode="auto">
            <a:xfrm>
              <a:off x="9120" y="5478"/>
              <a:ext cx="1080" cy="0"/>
            </a:xfrm>
            <a:prstGeom prst="line">
              <a:avLst/>
            </a:prstGeom>
            <a:noFill/>
            <a:ln w="76200" cmpd="tri">
              <a:solidFill>
                <a:srgbClr val="000000"/>
              </a:solidFill>
              <a:round/>
              <a:headEnd/>
              <a:tailEnd/>
            </a:ln>
          </p:spPr>
          <p:txBody>
            <a:bodyPr/>
            <a:lstStyle/>
            <a:p>
              <a:endParaRPr lang="en-US"/>
            </a:p>
          </p:txBody>
        </p:sp>
        <p:sp>
          <p:nvSpPr>
            <p:cNvPr id="513053" name="Line 32"/>
            <p:cNvSpPr>
              <a:spLocks noChangeShapeType="1"/>
            </p:cNvSpPr>
            <p:nvPr/>
          </p:nvSpPr>
          <p:spPr bwMode="auto">
            <a:xfrm>
              <a:off x="10200" y="5478"/>
              <a:ext cx="0" cy="1380"/>
            </a:xfrm>
            <a:prstGeom prst="line">
              <a:avLst/>
            </a:prstGeom>
            <a:noFill/>
            <a:ln w="76200" cmpd="tri">
              <a:solidFill>
                <a:srgbClr val="000000"/>
              </a:solidFill>
              <a:round/>
              <a:headEnd/>
              <a:tailEnd/>
            </a:ln>
          </p:spPr>
          <p:txBody>
            <a:bodyPr/>
            <a:lstStyle/>
            <a:p>
              <a:endParaRPr lang="en-US"/>
            </a:p>
          </p:txBody>
        </p:sp>
        <p:sp>
          <p:nvSpPr>
            <p:cNvPr id="513054" name="Line 33"/>
            <p:cNvSpPr>
              <a:spLocks noChangeShapeType="1"/>
            </p:cNvSpPr>
            <p:nvPr/>
          </p:nvSpPr>
          <p:spPr bwMode="auto">
            <a:xfrm>
              <a:off x="4335" y="7908"/>
              <a:ext cx="645" cy="0"/>
            </a:xfrm>
            <a:prstGeom prst="line">
              <a:avLst/>
            </a:prstGeom>
            <a:noFill/>
            <a:ln w="76200" cmpd="tri">
              <a:solidFill>
                <a:srgbClr val="000000"/>
              </a:solidFill>
              <a:round/>
              <a:headEnd/>
              <a:tailEnd/>
            </a:ln>
          </p:spPr>
          <p:txBody>
            <a:bodyPr/>
            <a:lstStyle/>
            <a:p>
              <a:endParaRPr lang="en-US"/>
            </a:p>
          </p:txBody>
        </p:sp>
        <p:sp>
          <p:nvSpPr>
            <p:cNvPr id="513055" name="Line 34"/>
            <p:cNvSpPr>
              <a:spLocks noChangeShapeType="1"/>
            </p:cNvSpPr>
            <p:nvPr/>
          </p:nvSpPr>
          <p:spPr bwMode="auto">
            <a:xfrm>
              <a:off x="7755" y="7893"/>
              <a:ext cx="525" cy="0"/>
            </a:xfrm>
            <a:prstGeom prst="line">
              <a:avLst/>
            </a:prstGeom>
            <a:noFill/>
            <a:ln w="76200" cmpd="tri">
              <a:solidFill>
                <a:srgbClr val="000000"/>
              </a:solidFill>
              <a:round/>
              <a:headEnd/>
              <a:tailEnd/>
            </a:ln>
          </p:spPr>
          <p:txBody>
            <a:bodyPr/>
            <a:lstStyle/>
            <a:p>
              <a:endParaRPr lang="en-US"/>
            </a:p>
          </p:txBody>
        </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smtClean="0"/>
              <a:t>Spin-Echo Imaging Sequence</a:t>
            </a:r>
          </a:p>
        </p:txBody>
      </p:sp>
      <p:graphicFrame>
        <p:nvGraphicFramePr>
          <p:cNvPr id="28674" name="Object 3"/>
          <p:cNvGraphicFramePr>
            <a:graphicFrameLocks noChangeAspect="1"/>
          </p:cNvGraphicFramePr>
          <p:nvPr/>
        </p:nvGraphicFramePr>
        <p:xfrm>
          <a:off x="4953000" y="2667000"/>
          <a:ext cx="3200400" cy="3089275"/>
        </p:xfrm>
        <a:graphic>
          <a:graphicData uri="http://schemas.openxmlformats.org/presentationml/2006/ole">
            <p:oleObj spid="_x0000_s28674" name="Clip" r:id="rId4" imgW="809310" imgH="723618" progId="">
              <p:embed/>
            </p:oleObj>
          </a:graphicData>
        </a:graphic>
      </p:graphicFrame>
      <p:pic>
        <p:nvPicPr>
          <p:cNvPr id="28676" name="Picture 4"/>
          <p:cNvPicPr>
            <a:picLocks noChangeArrowheads="1"/>
          </p:cNvPicPr>
          <p:nvPr/>
        </p:nvPicPr>
        <p:blipFill>
          <a:blip r:embed="rId5"/>
          <a:srcRect/>
          <a:stretch>
            <a:fillRect/>
          </a:stretch>
        </p:blipFill>
        <p:spPr bwMode="auto">
          <a:xfrm>
            <a:off x="533400" y="2133600"/>
            <a:ext cx="4489450" cy="3103563"/>
          </a:xfrm>
          <a:prstGeom prst="rect">
            <a:avLst/>
          </a:prstGeom>
          <a:noFill/>
          <a:ln w="9525">
            <a:noFill/>
            <a:miter lim="800000"/>
            <a:headEnd/>
            <a:tailEnd/>
          </a:ln>
        </p:spPr>
      </p:pic>
      <p:sp>
        <p:nvSpPr>
          <p:cNvPr id="28677" name="Rectangle 5"/>
          <p:cNvSpPr>
            <a:spLocks noChangeArrowheads="1"/>
          </p:cNvSpPr>
          <p:nvPr/>
        </p:nvSpPr>
        <p:spPr bwMode="auto">
          <a:xfrm>
            <a:off x="457200" y="3048000"/>
            <a:ext cx="8382000" cy="76200"/>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28678" name="Line 6"/>
          <p:cNvSpPr>
            <a:spLocks noChangeShapeType="1"/>
          </p:cNvSpPr>
          <p:nvPr/>
        </p:nvSpPr>
        <p:spPr bwMode="auto">
          <a:xfrm>
            <a:off x="8229600" y="3657600"/>
            <a:ext cx="0" cy="1219200"/>
          </a:xfrm>
          <a:prstGeom prst="line">
            <a:avLst/>
          </a:prstGeom>
          <a:noFill/>
          <a:ln w="38100">
            <a:solidFill>
              <a:schemeClr val="tx1"/>
            </a:solidFill>
            <a:round/>
            <a:headEnd type="triangle" w="med" len="med"/>
            <a:tailEnd/>
          </a:ln>
        </p:spPr>
        <p:txBody>
          <a:bodyPr wrap="none" anchor="ctr"/>
          <a:lstStyle/>
          <a:p>
            <a:endParaRPr lang="en-US"/>
          </a:p>
        </p:txBody>
      </p:sp>
      <p:sp>
        <p:nvSpPr>
          <p:cNvPr id="28679" name="Text Box 7"/>
          <p:cNvSpPr txBox="1">
            <a:spLocks noChangeArrowheads="1"/>
          </p:cNvSpPr>
          <p:nvPr/>
        </p:nvSpPr>
        <p:spPr bwMode="auto">
          <a:xfrm>
            <a:off x="6705600" y="1925638"/>
            <a:ext cx="1441450" cy="581025"/>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Slice-Selection</a:t>
            </a:r>
          </a:p>
          <a:p>
            <a:pPr eaLnBrk="0" hangingPunct="0"/>
            <a:r>
              <a:rPr lang="en-US" sz="1600" b="1">
                <a:latin typeface="Times New Roman" pitchFamily="18" charset="0"/>
              </a:rPr>
              <a:t>Z-direction</a:t>
            </a:r>
          </a:p>
        </p:txBody>
      </p:sp>
      <p:sp>
        <p:nvSpPr>
          <p:cNvPr id="28680" name="Text Box 8"/>
          <p:cNvSpPr txBox="1">
            <a:spLocks noChangeArrowheads="1"/>
          </p:cNvSpPr>
          <p:nvPr/>
        </p:nvSpPr>
        <p:spPr bwMode="auto">
          <a:xfrm>
            <a:off x="8077200" y="3200400"/>
            <a:ext cx="319088"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z</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5" name="Rectangle 2"/>
          <p:cNvSpPr>
            <a:spLocks noGrp="1" noChangeArrowheads="1"/>
          </p:cNvSpPr>
          <p:nvPr>
            <p:ph type="title"/>
          </p:nvPr>
        </p:nvSpPr>
        <p:spPr/>
        <p:txBody>
          <a:bodyPr/>
          <a:lstStyle/>
          <a:p>
            <a:pPr eaLnBrk="1" hangingPunct="1"/>
            <a:r>
              <a:rPr lang="en-US" smtClean="0"/>
              <a:t>Imaging Through MR: Spin Echo</a:t>
            </a:r>
          </a:p>
        </p:txBody>
      </p:sp>
      <p:grpSp>
        <p:nvGrpSpPr>
          <p:cNvPr id="518146" name="Group 3"/>
          <p:cNvGrpSpPr>
            <a:grpSpLocks/>
          </p:cNvGrpSpPr>
          <p:nvPr/>
        </p:nvGrpSpPr>
        <p:grpSpPr bwMode="auto">
          <a:xfrm>
            <a:off x="3048000" y="1905000"/>
            <a:ext cx="5438775" cy="4321175"/>
            <a:chOff x="1665" y="2520"/>
            <a:chExt cx="8565" cy="6805"/>
          </a:xfrm>
        </p:grpSpPr>
        <p:sp>
          <p:nvSpPr>
            <p:cNvPr id="518148" name="Line 4"/>
            <p:cNvSpPr>
              <a:spLocks noChangeShapeType="1"/>
            </p:cNvSpPr>
            <p:nvPr/>
          </p:nvSpPr>
          <p:spPr bwMode="auto">
            <a:xfrm>
              <a:off x="3645" y="5220"/>
              <a:ext cx="6540" cy="0"/>
            </a:xfrm>
            <a:prstGeom prst="line">
              <a:avLst/>
            </a:prstGeom>
            <a:noFill/>
            <a:ln w="9525">
              <a:solidFill>
                <a:srgbClr val="000000"/>
              </a:solidFill>
              <a:round/>
              <a:headEnd/>
              <a:tailEnd/>
            </a:ln>
          </p:spPr>
          <p:txBody>
            <a:bodyPr/>
            <a:lstStyle/>
            <a:p>
              <a:endParaRPr lang="en-US"/>
            </a:p>
          </p:txBody>
        </p:sp>
        <p:sp>
          <p:nvSpPr>
            <p:cNvPr id="518149" name="Line 5"/>
            <p:cNvSpPr>
              <a:spLocks noChangeShapeType="1"/>
            </p:cNvSpPr>
            <p:nvPr/>
          </p:nvSpPr>
          <p:spPr bwMode="auto">
            <a:xfrm>
              <a:off x="3675" y="7710"/>
              <a:ext cx="6540" cy="0"/>
            </a:xfrm>
            <a:prstGeom prst="line">
              <a:avLst/>
            </a:prstGeom>
            <a:noFill/>
            <a:ln w="9525">
              <a:solidFill>
                <a:srgbClr val="000000"/>
              </a:solidFill>
              <a:round/>
              <a:headEnd/>
              <a:tailEnd/>
            </a:ln>
          </p:spPr>
          <p:txBody>
            <a:bodyPr/>
            <a:lstStyle/>
            <a:p>
              <a:endParaRPr lang="en-US"/>
            </a:p>
          </p:txBody>
        </p:sp>
        <p:sp>
          <p:nvSpPr>
            <p:cNvPr id="518150" name="Line 6"/>
            <p:cNvSpPr>
              <a:spLocks noChangeShapeType="1"/>
            </p:cNvSpPr>
            <p:nvPr/>
          </p:nvSpPr>
          <p:spPr bwMode="auto">
            <a:xfrm>
              <a:off x="3690" y="8955"/>
              <a:ext cx="6540" cy="0"/>
            </a:xfrm>
            <a:prstGeom prst="line">
              <a:avLst/>
            </a:prstGeom>
            <a:noFill/>
            <a:ln w="9525">
              <a:solidFill>
                <a:srgbClr val="000000"/>
              </a:solidFill>
              <a:round/>
              <a:headEnd/>
              <a:tailEnd/>
            </a:ln>
          </p:spPr>
          <p:txBody>
            <a:bodyPr/>
            <a:lstStyle/>
            <a:p>
              <a:endParaRPr lang="en-US"/>
            </a:p>
          </p:txBody>
        </p:sp>
        <p:sp>
          <p:nvSpPr>
            <p:cNvPr id="518151" name="Line 7"/>
            <p:cNvSpPr>
              <a:spLocks noChangeShapeType="1"/>
            </p:cNvSpPr>
            <p:nvPr/>
          </p:nvSpPr>
          <p:spPr bwMode="auto">
            <a:xfrm>
              <a:off x="3600" y="3915"/>
              <a:ext cx="6540" cy="0"/>
            </a:xfrm>
            <a:prstGeom prst="line">
              <a:avLst/>
            </a:prstGeom>
            <a:noFill/>
            <a:ln w="9525">
              <a:solidFill>
                <a:srgbClr val="000000"/>
              </a:solidFill>
              <a:round/>
              <a:headEnd/>
              <a:tailEnd/>
            </a:ln>
          </p:spPr>
          <p:txBody>
            <a:bodyPr/>
            <a:lstStyle/>
            <a:p>
              <a:endParaRPr lang="en-US"/>
            </a:p>
          </p:txBody>
        </p:sp>
        <p:sp>
          <p:nvSpPr>
            <p:cNvPr id="518152" name="Freeform 8"/>
            <p:cNvSpPr>
              <a:spLocks/>
            </p:cNvSpPr>
            <p:nvPr/>
          </p:nvSpPr>
          <p:spPr bwMode="auto">
            <a:xfrm>
              <a:off x="5955" y="3255"/>
              <a:ext cx="690" cy="925"/>
            </a:xfrm>
            <a:custGeom>
              <a:avLst/>
              <a:gdLst>
                <a:gd name="T0" fmla="*/ 0 w 540"/>
                <a:gd name="T1" fmla="*/ 2055 h 700"/>
                <a:gd name="T2" fmla="*/ 152 w 540"/>
                <a:gd name="T3" fmla="*/ 1206 h 700"/>
                <a:gd name="T4" fmla="*/ 563 w 540"/>
                <a:gd name="T5" fmla="*/ 2598 h 700"/>
                <a:gd name="T6" fmla="*/ 870 w 540"/>
                <a:gd name="T7" fmla="*/ 0 h 700"/>
                <a:gd name="T8" fmla="*/ 1276 w 540"/>
                <a:gd name="T9" fmla="*/ 2598 h 700"/>
                <a:gd name="T10" fmla="*/ 1583 w 540"/>
                <a:gd name="T11" fmla="*/ 1329 h 700"/>
                <a:gd name="T12" fmla="*/ 1840 w 540"/>
                <a:gd name="T13" fmla="*/ 2055 h 700"/>
                <a:gd name="T14" fmla="*/ 0 60000 65536"/>
                <a:gd name="T15" fmla="*/ 0 60000 65536"/>
                <a:gd name="T16" fmla="*/ 0 60000 65536"/>
                <a:gd name="T17" fmla="*/ 0 60000 65536"/>
                <a:gd name="T18" fmla="*/ 0 60000 65536"/>
                <a:gd name="T19" fmla="*/ 0 60000 65536"/>
                <a:gd name="T20" fmla="*/ 0 60000 65536"/>
                <a:gd name="T21" fmla="*/ 0 w 540"/>
                <a:gd name="T22" fmla="*/ 0 h 700"/>
                <a:gd name="T23" fmla="*/ 540 w 540"/>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700">
                  <a:moveTo>
                    <a:pt x="0" y="510"/>
                  </a:moveTo>
                  <a:cubicBezTo>
                    <a:pt x="9" y="394"/>
                    <a:pt x="18" y="278"/>
                    <a:pt x="45" y="300"/>
                  </a:cubicBezTo>
                  <a:cubicBezTo>
                    <a:pt x="72" y="322"/>
                    <a:pt x="130" y="695"/>
                    <a:pt x="165" y="645"/>
                  </a:cubicBezTo>
                  <a:cubicBezTo>
                    <a:pt x="200" y="595"/>
                    <a:pt x="220" y="0"/>
                    <a:pt x="255" y="0"/>
                  </a:cubicBezTo>
                  <a:cubicBezTo>
                    <a:pt x="290" y="0"/>
                    <a:pt x="340" y="590"/>
                    <a:pt x="375" y="645"/>
                  </a:cubicBezTo>
                  <a:cubicBezTo>
                    <a:pt x="410" y="700"/>
                    <a:pt x="438" y="352"/>
                    <a:pt x="465" y="330"/>
                  </a:cubicBezTo>
                  <a:cubicBezTo>
                    <a:pt x="492" y="308"/>
                    <a:pt x="516" y="409"/>
                    <a:pt x="540" y="510"/>
                  </a:cubicBezTo>
                </a:path>
              </a:pathLst>
            </a:custGeom>
            <a:noFill/>
            <a:ln w="19050">
              <a:solidFill>
                <a:srgbClr val="000000"/>
              </a:solidFill>
              <a:round/>
              <a:headEnd/>
              <a:tailEnd/>
            </a:ln>
          </p:spPr>
          <p:txBody>
            <a:bodyPr/>
            <a:lstStyle/>
            <a:p>
              <a:endParaRPr lang="en-US"/>
            </a:p>
          </p:txBody>
        </p:sp>
        <p:sp>
          <p:nvSpPr>
            <p:cNvPr id="518153" name="Freeform 9"/>
            <p:cNvSpPr>
              <a:spLocks/>
            </p:cNvSpPr>
            <p:nvPr/>
          </p:nvSpPr>
          <p:spPr bwMode="auto">
            <a:xfrm>
              <a:off x="4200" y="3555"/>
              <a:ext cx="345" cy="505"/>
            </a:xfrm>
            <a:custGeom>
              <a:avLst/>
              <a:gdLst>
                <a:gd name="T0" fmla="*/ 0 w 540"/>
                <a:gd name="T1" fmla="*/ 100 h 700"/>
                <a:gd name="T2" fmla="*/ 5 w 540"/>
                <a:gd name="T3" fmla="*/ 59 h 700"/>
                <a:gd name="T4" fmla="*/ 17 w 540"/>
                <a:gd name="T5" fmla="*/ 126 h 700"/>
                <a:gd name="T6" fmla="*/ 27 w 540"/>
                <a:gd name="T7" fmla="*/ 0 h 700"/>
                <a:gd name="T8" fmla="*/ 40 w 540"/>
                <a:gd name="T9" fmla="*/ 126 h 700"/>
                <a:gd name="T10" fmla="*/ 49 w 540"/>
                <a:gd name="T11" fmla="*/ 64 h 700"/>
                <a:gd name="T12" fmla="*/ 57 w 540"/>
                <a:gd name="T13" fmla="*/ 100 h 700"/>
                <a:gd name="T14" fmla="*/ 0 60000 65536"/>
                <a:gd name="T15" fmla="*/ 0 60000 65536"/>
                <a:gd name="T16" fmla="*/ 0 60000 65536"/>
                <a:gd name="T17" fmla="*/ 0 60000 65536"/>
                <a:gd name="T18" fmla="*/ 0 60000 65536"/>
                <a:gd name="T19" fmla="*/ 0 60000 65536"/>
                <a:gd name="T20" fmla="*/ 0 60000 65536"/>
                <a:gd name="T21" fmla="*/ 0 w 540"/>
                <a:gd name="T22" fmla="*/ 0 h 700"/>
                <a:gd name="T23" fmla="*/ 540 w 540"/>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700">
                  <a:moveTo>
                    <a:pt x="0" y="510"/>
                  </a:moveTo>
                  <a:cubicBezTo>
                    <a:pt x="9" y="394"/>
                    <a:pt x="18" y="278"/>
                    <a:pt x="45" y="300"/>
                  </a:cubicBezTo>
                  <a:cubicBezTo>
                    <a:pt x="72" y="322"/>
                    <a:pt x="130" y="695"/>
                    <a:pt x="165" y="645"/>
                  </a:cubicBezTo>
                  <a:cubicBezTo>
                    <a:pt x="200" y="595"/>
                    <a:pt x="220" y="0"/>
                    <a:pt x="255" y="0"/>
                  </a:cubicBezTo>
                  <a:cubicBezTo>
                    <a:pt x="290" y="0"/>
                    <a:pt x="340" y="590"/>
                    <a:pt x="375" y="645"/>
                  </a:cubicBezTo>
                  <a:cubicBezTo>
                    <a:pt x="410" y="700"/>
                    <a:pt x="438" y="352"/>
                    <a:pt x="465" y="330"/>
                  </a:cubicBezTo>
                  <a:cubicBezTo>
                    <a:pt x="492" y="308"/>
                    <a:pt x="516" y="409"/>
                    <a:pt x="540" y="510"/>
                  </a:cubicBezTo>
                </a:path>
              </a:pathLst>
            </a:custGeom>
            <a:noFill/>
            <a:ln w="19050">
              <a:solidFill>
                <a:srgbClr val="000000"/>
              </a:solidFill>
              <a:round/>
              <a:headEnd/>
              <a:tailEnd/>
            </a:ln>
          </p:spPr>
          <p:txBody>
            <a:bodyPr/>
            <a:lstStyle/>
            <a:p>
              <a:endParaRPr lang="en-US"/>
            </a:p>
          </p:txBody>
        </p:sp>
        <p:sp>
          <p:nvSpPr>
            <p:cNvPr id="518154" name="Rectangle 10"/>
            <p:cNvSpPr>
              <a:spLocks noChangeArrowheads="1"/>
            </p:cNvSpPr>
            <p:nvPr/>
          </p:nvSpPr>
          <p:spPr bwMode="auto">
            <a:xfrm>
              <a:off x="4050" y="4920"/>
              <a:ext cx="645" cy="300"/>
            </a:xfrm>
            <a:prstGeom prst="rect">
              <a:avLst/>
            </a:prstGeom>
            <a:solidFill>
              <a:srgbClr val="C0C0C0"/>
            </a:solidFill>
            <a:ln w="9525">
              <a:solidFill>
                <a:srgbClr val="000000"/>
              </a:solidFill>
              <a:miter lim="800000"/>
              <a:headEnd/>
              <a:tailEnd/>
            </a:ln>
          </p:spPr>
          <p:txBody>
            <a:bodyPr/>
            <a:lstStyle/>
            <a:p>
              <a:endParaRPr lang="en-US"/>
            </a:p>
          </p:txBody>
        </p:sp>
        <p:sp>
          <p:nvSpPr>
            <p:cNvPr id="518155" name="Rectangle 11"/>
            <p:cNvSpPr>
              <a:spLocks noChangeArrowheads="1"/>
            </p:cNvSpPr>
            <p:nvPr/>
          </p:nvSpPr>
          <p:spPr bwMode="auto">
            <a:xfrm>
              <a:off x="5775" y="4920"/>
              <a:ext cx="1110" cy="300"/>
            </a:xfrm>
            <a:prstGeom prst="rect">
              <a:avLst/>
            </a:prstGeom>
            <a:solidFill>
              <a:srgbClr val="C0C0C0"/>
            </a:solidFill>
            <a:ln w="9525">
              <a:solidFill>
                <a:srgbClr val="000000"/>
              </a:solidFill>
              <a:miter lim="800000"/>
              <a:headEnd/>
              <a:tailEnd/>
            </a:ln>
          </p:spPr>
          <p:txBody>
            <a:bodyPr/>
            <a:lstStyle/>
            <a:p>
              <a:endParaRPr lang="en-US"/>
            </a:p>
          </p:txBody>
        </p:sp>
        <p:sp>
          <p:nvSpPr>
            <p:cNvPr id="518156" name="Rectangle 12"/>
            <p:cNvSpPr>
              <a:spLocks noChangeArrowheads="1"/>
            </p:cNvSpPr>
            <p:nvPr/>
          </p:nvSpPr>
          <p:spPr bwMode="auto">
            <a:xfrm>
              <a:off x="4905" y="5895"/>
              <a:ext cx="750" cy="1170"/>
            </a:xfrm>
            <a:prstGeom prst="rect">
              <a:avLst/>
            </a:prstGeom>
            <a:solidFill>
              <a:srgbClr val="808080"/>
            </a:solidFill>
            <a:ln w="9525">
              <a:solidFill>
                <a:srgbClr val="000000"/>
              </a:solidFill>
              <a:miter lim="800000"/>
              <a:headEnd/>
              <a:tailEnd/>
            </a:ln>
          </p:spPr>
          <p:txBody>
            <a:bodyPr/>
            <a:lstStyle/>
            <a:p>
              <a:endParaRPr lang="en-US"/>
            </a:p>
          </p:txBody>
        </p:sp>
        <p:sp>
          <p:nvSpPr>
            <p:cNvPr id="518157" name="Rectangle 13"/>
            <p:cNvSpPr>
              <a:spLocks noChangeArrowheads="1"/>
            </p:cNvSpPr>
            <p:nvPr/>
          </p:nvSpPr>
          <p:spPr bwMode="auto">
            <a:xfrm>
              <a:off x="4905" y="6180"/>
              <a:ext cx="750" cy="585"/>
            </a:xfrm>
            <a:prstGeom prst="rect">
              <a:avLst/>
            </a:prstGeom>
            <a:solidFill>
              <a:srgbClr val="C0C0C0"/>
            </a:solidFill>
            <a:ln w="9525">
              <a:solidFill>
                <a:srgbClr val="000000"/>
              </a:solidFill>
              <a:miter lim="800000"/>
              <a:headEnd/>
              <a:tailEnd/>
            </a:ln>
          </p:spPr>
          <p:txBody>
            <a:bodyPr/>
            <a:lstStyle/>
            <a:p>
              <a:endParaRPr lang="en-US"/>
            </a:p>
          </p:txBody>
        </p:sp>
        <p:sp>
          <p:nvSpPr>
            <p:cNvPr id="518158" name="Line 14"/>
            <p:cNvSpPr>
              <a:spLocks noChangeShapeType="1"/>
            </p:cNvSpPr>
            <p:nvPr/>
          </p:nvSpPr>
          <p:spPr bwMode="auto">
            <a:xfrm>
              <a:off x="3660" y="6465"/>
              <a:ext cx="6540" cy="0"/>
            </a:xfrm>
            <a:prstGeom prst="line">
              <a:avLst/>
            </a:prstGeom>
            <a:noFill/>
            <a:ln w="9525">
              <a:solidFill>
                <a:srgbClr val="000000"/>
              </a:solidFill>
              <a:round/>
              <a:headEnd/>
              <a:tailEnd/>
            </a:ln>
          </p:spPr>
          <p:txBody>
            <a:bodyPr/>
            <a:lstStyle/>
            <a:p>
              <a:endParaRPr lang="en-US"/>
            </a:p>
          </p:txBody>
        </p:sp>
        <p:sp>
          <p:nvSpPr>
            <p:cNvPr id="518159" name="Rectangle 15"/>
            <p:cNvSpPr>
              <a:spLocks noChangeArrowheads="1"/>
            </p:cNvSpPr>
            <p:nvPr/>
          </p:nvSpPr>
          <p:spPr bwMode="auto">
            <a:xfrm>
              <a:off x="7755" y="7410"/>
              <a:ext cx="1110" cy="300"/>
            </a:xfrm>
            <a:prstGeom prst="rect">
              <a:avLst/>
            </a:prstGeom>
            <a:solidFill>
              <a:srgbClr val="C0C0C0"/>
            </a:solidFill>
            <a:ln w="9525">
              <a:solidFill>
                <a:srgbClr val="000000"/>
              </a:solidFill>
              <a:miter lim="800000"/>
              <a:headEnd/>
              <a:tailEnd/>
            </a:ln>
          </p:spPr>
          <p:txBody>
            <a:bodyPr/>
            <a:lstStyle/>
            <a:p>
              <a:endParaRPr lang="en-US"/>
            </a:p>
          </p:txBody>
        </p:sp>
        <p:sp>
          <p:nvSpPr>
            <p:cNvPr id="518160" name="Rectangle 16"/>
            <p:cNvSpPr>
              <a:spLocks noChangeArrowheads="1"/>
            </p:cNvSpPr>
            <p:nvPr/>
          </p:nvSpPr>
          <p:spPr bwMode="auto">
            <a:xfrm>
              <a:off x="4905" y="7425"/>
              <a:ext cx="765" cy="285"/>
            </a:xfrm>
            <a:prstGeom prst="rect">
              <a:avLst/>
            </a:prstGeom>
            <a:solidFill>
              <a:srgbClr val="C0C0C0"/>
            </a:solidFill>
            <a:ln w="9525">
              <a:solidFill>
                <a:srgbClr val="000000"/>
              </a:solidFill>
              <a:miter lim="800000"/>
              <a:headEnd/>
              <a:tailEnd/>
            </a:ln>
          </p:spPr>
          <p:txBody>
            <a:bodyPr/>
            <a:lstStyle/>
            <a:p>
              <a:endParaRPr lang="en-US"/>
            </a:p>
          </p:txBody>
        </p:sp>
        <p:sp>
          <p:nvSpPr>
            <p:cNvPr id="518161" name="Rectangle 17"/>
            <p:cNvSpPr>
              <a:spLocks noChangeArrowheads="1"/>
            </p:cNvSpPr>
            <p:nvPr/>
          </p:nvSpPr>
          <p:spPr bwMode="auto">
            <a:xfrm>
              <a:off x="4695" y="5220"/>
              <a:ext cx="390" cy="270"/>
            </a:xfrm>
            <a:prstGeom prst="rect">
              <a:avLst/>
            </a:prstGeom>
            <a:solidFill>
              <a:srgbClr val="FFFFFF"/>
            </a:solidFill>
            <a:ln w="9525">
              <a:solidFill>
                <a:srgbClr val="000000"/>
              </a:solidFill>
              <a:miter lim="800000"/>
              <a:headEnd/>
              <a:tailEnd/>
            </a:ln>
          </p:spPr>
          <p:txBody>
            <a:bodyPr/>
            <a:lstStyle/>
            <a:p>
              <a:endParaRPr lang="en-US"/>
            </a:p>
          </p:txBody>
        </p:sp>
        <p:sp>
          <p:nvSpPr>
            <p:cNvPr id="518162" name="Freeform 18"/>
            <p:cNvSpPr>
              <a:spLocks/>
            </p:cNvSpPr>
            <p:nvPr/>
          </p:nvSpPr>
          <p:spPr bwMode="auto">
            <a:xfrm>
              <a:off x="7780" y="8450"/>
              <a:ext cx="1295" cy="875"/>
            </a:xfrm>
            <a:custGeom>
              <a:avLst/>
              <a:gdLst>
                <a:gd name="T0" fmla="*/ 20 w 1295"/>
                <a:gd name="T1" fmla="*/ 505 h 875"/>
                <a:gd name="T2" fmla="*/ 20 w 1295"/>
                <a:gd name="T3" fmla="*/ 595 h 875"/>
                <a:gd name="T4" fmla="*/ 140 w 1295"/>
                <a:gd name="T5" fmla="*/ 580 h 875"/>
                <a:gd name="T6" fmla="*/ 200 w 1295"/>
                <a:gd name="T7" fmla="*/ 310 h 875"/>
                <a:gd name="T8" fmla="*/ 365 w 1295"/>
                <a:gd name="T9" fmla="*/ 700 h 875"/>
                <a:gd name="T10" fmla="*/ 500 w 1295"/>
                <a:gd name="T11" fmla="*/ 25 h 875"/>
                <a:gd name="T12" fmla="*/ 650 w 1295"/>
                <a:gd name="T13" fmla="*/ 850 h 875"/>
                <a:gd name="T14" fmla="*/ 770 w 1295"/>
                <a:gd name="T15" fmla="*/ 175 h 875"/>
                <a:gd name="T16" fmla="*/ 860 w 1295"/>
                <a:gd name="T17" fmla="*/ 715 h 875"/>
                <a:gd name="T18" fmla="*/ 980 w 1295"/>
                <a:gd name="T19" fmla="*/ 340 h 875"/>
                <a:gd name="T20" fmla="*/ 1055 w 1295"/>
                <a:gd name="T21" fmla="*/ 655 h 875"/>
                <a:gd name="T22" fmla="*/ 1160 w 1295"/>
                <a:gd name="T23" fmla="*/ 430 h 875"/>
                <a:gd name="T24" fmla="*/ 1295 w 1295"/>
                <a:gd name="T25" fmla="*/ 535 h 8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5"/>
                <a:gd name="T40" fmla="*/ 0 h 875"/>
                <a:gd name="T41" fmla="*/ 1295 w 1295"/>
                <a:gd name="T42" fmla="*/ 875 h 8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5" h="875">
                  <a:moveTo>
                    <a:pt x="20" y="505"/>
                  </a:moveTo>
                  <a:cubicBezTo>
                    <a:pt x="10" y="544"/>
                    <a:pt x="0" y="583"/>
                    <a:pt x="20" y="595"/>
                  </a:cubicBezTo>
                  <a:cubicBezTo>
                    <a:pt x="40" y="607"/>
                    <a:pt x="110" y="627"/>
                    <a:pt x="140" y="580"/>
                  </a:cubicBezTo>
                  <a:cubicBezTo>
                    <a:pt x="170" y="533"/>
                    <a:pt x="162" y="290"/>
                    <a:pt x="200" y="310"/>
                  </a:cubicBezTo>
                  <a:cubicBezTo>
                    <a:pt x="238" y="330"/>
                    <a:pt x="315" y="747"/>
                    <a:pt x="365" y="700"/>
                  </a:cubicBezTo>
                  <a:cubicBezTo>
                    <a:pt x="415" y="653"/>
                    <a:pt x="453" y="0"/>
                    <a:pt x="500" y="25"/>
                  </a:cubicBezTo>
                  <a:cubicBezTo>
                    <a:pt x="547" y="50"/>
                    <a:pt x="605" y="825"/>
                    <a:pt x="650" y="850"/>
                  </a:cubicBezTo>
                  <a:cubicBezTo>
                    <a:pt x="695" y="875"/>
                    <a:pt x="735" y="197"/>
                    <a:pt x="770" y="175"/>
                  </a:cubicBezTo>
                  <a:cubicBezTo>
                    <a:pt x="805" y="153"/>
                    <a:pt x="825" y="688"/>
                    <a:pt x="860" y="715"/>
                  </a:cubicBezTo>
                  <a:cubicBezTo>
                    <a:pt x="895" y="742"/>
                    <a:pt x="948" y="350"/>
                    <a:pt x="980" y="340"/>
                  </a:cubicBezTo>
                  <a:cubicBezTo>
                    <a:pt x="1012" y="330"/>
                    <a:pt x="1025" y="640"/>
                    <a:pt x="1055" y="655"/>
                  </a:cubicBezTo>
                  <a:cubicBezTo>
                    <a:pt x="1085" y="670"/>
                    <a:pt x="1120" y="450"/>
                    <a:pt x="1160" y="430"/>
                  </a:cubicBezTo>
                  <a:cubicBezTo>
                    <a:pt x="1200" y="410"/>
                    <a:pt x="1247" y="472"/>
                    <a:pt x="1295" y="535"/>
                  </a:cubicBezTo>
                </a:path>
              </a:pathLst>
            </a:custGeom>
            <a:noFill/>
            <a:ln w="19050">
              <a:solidFill>
                <a:srgbClr val="000000"/>
              </a:solidFill>
              <a:round/>
              <a:headEnd/>
              <a:tailEnd/>
            </a:ln>
          </p:spPr>
          <p:txBody>
            <a:bodyPr/>
            <a:lstStyle/>
            <a:p>
              <a:endParaRPr lang="en-US"/>
            </a:p>
          </p:txBody>
        </p:sp>
        <p:sp>
          <p:nvSpPr>
            <p:cNvPr id="518163" name="Line 19"/>
            <p:cNvSpPr>
              <a:spLocks noChangeShapeType="1"/>
            </p:cNvSpPr>
            <p:nvPr/>
          </p:nvSpPr>
          <p:spPr bwMode="auto">
            <a:xfrm flipV="1">
              <a:off x="4335" y="2745"/>
              <a:ext cx="1965" cy="0"/>
            </a:xfrm>
            <a:prstGeom prst="line">
              <a:avLst/>
            </a:prstGeom>
            <a:noFill/>
            <a:ln w="9525">
              <a:solidFill>
                <a:srgbClr val="000000"/>
              </a:solidFill>
              <a:round/>
              <a:headEnd type="triangle" w="med" len="med"/>
              <a:tailEnd type="triangle" w="med" len="med"/>
            </a:ln>
          </p:spPr>
          <p:txBody>
            <a:bodyPr/>
            <a:lstStyle/>
            <a:p>
              <a:endParaRPr lang="en-US"/>
            </a:p>
          </p:txBody>
        </p:sp>
        <p:sp>
          <p:nvSpPr>
            <p:cNvPr id="518164" name="Line 20"/>
            <p:cNvSpPr>
              <a:spLocks noChangeShapeType="1"/>
            </p:cNvSpPr>
            <p:nvPr/>
          </p:nvSpPr>
          <p:spPr bwMode="auto">
            <a:xfrm flipV="1">
              <a:off x="6345" y="5760"/>
              <a:ext cx="1965" cy="0"/>
            </a:xfrm>
            <a:prstGeom prst="line">
              <a:avLst/>
            </a:prstGeom>
            <a:noFill/>
            <a:ln w="9525">
              <a:solidFill>
                <a:srgbClr val="000000"/>
              </a:solidFill>
              <a:round/>
              <a:headEnd type="triangle" w="med" len="med"/>
              <a:tailEnd type="triangle" w="med" len="med"/>
            </a:ln>
          </p:spPr>
          <p:txBody>
            <a:bodyPr/>
            <a:lstStyle/>
            <a:p>
              <a:endParaRPr lang="en-US"/>
            </a:p>
          </p:txBody>
        </p:sp>
        <p:sp>
          <p:nvSpPr>
            <p:cNvPr id="518165" name="Line 21"/>
            <p:cNvSpPr>
              <a:spLocks noChangeShapeType="1"/>
            </p:cNvSpPr>
            <p:nvPr/>
          </p:nvSpPr>
          <p:spPr bwMode="auto">
            <a:xfrm flipV="1">
              <a:off x="4425" y="8100"/>
              <a:ext cx="1965" cy="0"/>
            </a:xfrm>
            <a:prstGeom prst="line">
              <a:avLst/>
            </a:prstGeom>
            <a:noFill/>
            <a:ln w="9525">
              <a:solidFill>
                <a:srgbClr val="000000"/>
              </a:solidFill>
              <a:round/>
              <a:headEnd type="triangle" w="med" len="med"/>
              <a:tailEnd/>
            </a:ln>
          </p:spPr>
          <p:txBody>
            <a:bodyPr/>
            <a:lstStyle/>
            <a:p>
              <a:endParaRPr lang="en-US"/>
            </a:p>
          </p:txBody>
        </p:sp>
        <p:sp>
          <p:nvSpPr>
            <p:cNvPr id="518166" name="Line 22"/>
            <p:cNvSpPr>
              <a:spLocks noChangeShapeType="1"/>
            </p:cNvSpPr>
            <p:nvPr/>
          </p:nvSpPr>
          <p:spPr bwMode="auto">
            <a:xfrm flipV="1">
              <a:off x="6405" y="8100"/>
              <a:ext cx="1965" cy="0"/>
            </a:xfrm>
            <a:prstGeom prst="line">
              <a:avLst/>
            </a:prstGeom>
            <a:noFill/>
            <a:ln w="9525">
              <a:solidFill>
                <a:srgbClr val="000000"/>
              </a:solidFill>
              <a:round/>
              <a:headEnd/>
              <a:tailEnd type="triangle" w="med" len="med"/>
            </a:ln>
          </p:spPr>
          <p:txBody>
            <a:bodyPr/>
            <a:lstStyle/>
            <a:p>
              <a:endParaRPr lang="en-US"/>
            </a:p>
          </p:txBody>
        </p:sp>
        <p:sp>
          <p:nvSpPr>
            <p:cNvPr id="518167" name="Text Box 23"/>
            <p:cNvSpPr txBox="1">
              <a:spLocks noChangeArrowheads="1"/>
            </p:cNvSpPr>
            <p:nvPr/>
          </p:nvSpPr>
          <p:spPr bwMode="auto">
            <a:xfrm>
              <a:off x="3885" y="2940"/>
              <a:ext cx="1440" cy="765"/>
            </a:xfrm>
            <a:prstGeom prst="rect">
              <a:avLst/>
            </a:prstGeom>
            <a:noFill/>
            <a:ln w="9525">
              <a:noFill/>
              <a:miter lim="800000"/>
              <a:headEnd/>
              <a:tailEnd/>
            </a:ln>
          </p:spPr>
          <p:txBody>
            <a:bodyPr/>
            <a:lstStyle/>
            <a:p>
              <a:pPr eaLnBrk="0" hangingPunct="0"/>
              <a:r>
                <a:rPr lang="en-US" sz="1000">
                  <a:latin typeface="Times New Roman" pitchFamily="18" charset="0"/>
                </a:rPr>
                <a:t>90 deg </a:t>
              </a:r>
            </a:p>
            <a:p>
              <a:pPr eaLnBrk="0" hangingPunct="0"/>
              <a:r>
                <a:rPr lang="en-US" sz="1000">
                  <a:latin typeface="Times New Roman" pitchFamily="18" charset="0"/>
                </a:rPr>
                <a:t>RF pulse</a:t>
              </a:r>
            </a:p>
          </p:txBody>
        </p:sp>
        <p:sp>
          <p:nvSpPr>
            <p:cNvPr id="518168" name="Text Box 24"/>
            <p:cNvSpPr txBox="1">
              <a:spLocks noChangeArrowheads="1"/>
            </p:cNvSpPr>
            <p:nvPr/>
          </p:nvSpPr>
          <p:spPr bwMode="auto">
            <a:xfrm>
              <a:off x="6300" y="2805"/>
              <a:ext cx="1440" cy="765"/>
            </a:xfrm>
            <a:prstGeom prst="rect">
              <a:avLst/>
            </a:prstGeom>
            <a:noFill/>
            <a:ln w="9525">
              <a:noFill/>
              <a:miter lim="800000"/>
              <a:headEnd/>
              <a:tailEnd/>
            </a:ln>
          </p:spPr>
          <p:txBody>
            <a:bodyPr/>
            <a:lstStyle/>
            <a:p>
              <a:pPr eaLnBrk="0" hangingPunct="0"/>
              <a:r>
                <a:rPr lang="en-US" sz="1000">
                  <a:latin typeface="Times New Roman" pitchFamily="18" charset="0"/>
                </a:rPr>
                <a:t>180 deg </a:t>
              </a:r>
            </a:p>
            <a:p>
              <a:pPr eaLnBrk="0" hangingPunct="0"/>
              <a:r>
                <a:rPr lang="en-US" sz="1000">
                  <a:latin typeface="Times New Roman" pitchFamily="18" charset="0"/>
                </a:rPr>
                <a:t>RF pulse</a:t>
              </a:r>
            </a:p>
          </p:txBody>
        </p:sp>
        <p:sp>
          <p:nvSpPr>
            <p:cNvPr id="518169" name="Text Box 25"/>
            <p:cNvSpPr txBox="1">
              <a:spLocks noChangeArrowheads="1"/>
            </p:cNvSpPr>
            <p:nvPr/>
          </p:nvSpPr>
          <p:spPr bwMode="auto">
            <a:xfrm>
              <a:off x="1725" y="4785"/>
              <a:ext cx="2130" cy="780"/>
            </a:xfrm>
            <a:prstGeom prst="rect">
              <a:avLst/>
            </a:prstGeom>
            <a:noFill/>
            <a:ln w="9525">
              <a:noFill/>
              <a:miter lim="800000"/>
              <a:headEnd/>
              <a:tailEnd/>
            </a:ln>
          </p:spPr>
          <p:txBody>
            <a:bodyPr/>
            <a:lstStyle/>
            <a:p>
              <a:pPr eaLnBrk="0" hangingPunct="0"/>
              <a:r>
                <a:rPr lang="en-US" sz="1000">
                  <a:latin typeface="Times New Roman" pitchFamily="18" charset="0"/>
                </a:rPr>
                <a:t>G</a:t>
              </a:r>
              <a:r>
                <a:rPr lang="en-US" sz="1000" baseline="-25000">
                  <a:latin typeface="Times New Roman" pitchFamily="18" charset="0"/>
                </a:rPr>
                <a:t>z: </a:t>
              </a:r>
              <a:r>
                <a:rPr lang="en-US" sz="1000">
                  <a:latin typeface="Times New Roman" pitchFamily="18" charset="0"/>
                </a:rPr>
                <a:t>Slice Selection </a:t>
              </a:r>
            </a:p>
            <a:p>
              <a:pPr eaLnBrk="0" hangingPunct="0"/>
              <a:r>
                <a:rPr lang="en-US" sz="1000">
                  <a:latin typeface="Times New Roman" pitchFamily="18" charset="0"/>
                </a:rPr>
                <a:t>Frequency Encoding</a:t>
              </a:r>
            </a:p>
            <a:p>
              <a:pPr eaLnBrk="0" hangingPunct="0"/>
              <a:r>
                <a:rPr lang="en-US" sz="1000">
                  <a:latin typeface="Times New Roman" pitchFamily="18" charset="0"/>
                </a:rPr>
                <a:t>Gradient</a:t>
              </a:r>
              <a:endParaRPr lang="en-US" sz="1200">
                <a:latin typeface="Times New Roman" pitchFamily="18" charset="0"/>
              </a:endParaRPr>
            </a:p>
          </p:txBody>
        </p:sp>
        <p:sp>
          <p:nvSpPr>
            <p:cNvPr id="518170" name="Text Box 26"/>
            <p:cNvSpPr txBox="1">
              <a:spLocks noChangeArrowheads="1"/>
            </p:cNvSpPr>
            <p:nvPr/>
          </p:nvSpPr>
          <p:spPr bwMode="auto">
            <a:xfrm>
              <a:off x="1665" y="6000"/>
              <a:ext cx="2130" cy="780"/>
            </a:xfrm>
            <a:prstGeom prst="rect">
              <a:avLst/>
            </a:prstGeom>
            <a:noFill/>
            <a:ln w="9525">
              <a:noFill/>
              <a:miter lim="800000"/>
              <a:headEnd/>
              <a:tailEnd/>
            </a:ln>
          </p:spPr>
          <p:txBody>
            <a:bodyPr/>
            <a:lstStyle/>
            <a:p>
              <a:pPr eaLnBrk="0" hangingPunct="0"/>
              <a:r>
                <a:rPr lang="en-US" sz="1000">
                  <a:latin typeface="Times New Roman" pitchFamily="18" charset="0"/>
                </a:rPr>
                <a:t>G</a:t>
              </a:r>
              <a:r>
                <a:rPr lang="en-US" sz="1000" baseline="-25000">
                  <a:latin typeface="Times New Roman" pitchFamily="18" charset="0"/>
                </a:rPr>
                <a:t>x: </a:t>
              </a:r>
              <a:r>
                <a:rPr lang="en-US" sz="1000">
                  <a:latin typeface="Times New Roman" pitchFamily="18" charset="0"/>
                </a:rPr>
                <a:t> Phase Encoding</a:t>
              </a:r>
            </a:p>
            <a:p>
              <a:pPr eaLnBrk="0" hangingPunct="0"/>
              <a:r>
                <a:rPr lang="en-US" sz="1000">
                  <a:latin typeface="Times New Roman" pitchFamily="18" charset="0"/>
                </a:rPr>
                <a:t>Gradient</a:t>
              </a:r>
            </a:p>
          </p:txBody>
        </p:sp>
        <p:sp>
          <p:nvSpPr>
            <p:cNvPr id="518171" name="Text Box 27"/>
            <p:cNvSpPr txBox="1">
              <a:spLocks noChangeArrowheads="1"/>
            </p:cNvSpPr>
            <p:nvPr/>
          </p:nvSpPr>
          <p:spPr bwMode="auto">
            <a:xfrm>
              <a:off x="1725" y="7305"/>
              <a:ext cx="2130" cy="780"/>
            </a:xfrm>
            <a:prstGeom prst="rect">
              <a:avLst/>
            </a:prstGeom>
            <a:noFill/>
            <a:ln w="9525">
              <a:noFill/>
              <a:miter lim="800000"/>
              <a:headEnd/>
              <a:tailEnd/>
            </a:ln>
          </p:spPr>
          <p:txBody>
            <a:bodyPr/>
            <a:lstStyle/>
            <a:p>
              <a:pPr eaLnBrk="0" hangingPunct="0"/>
              <a:r>
                <a:rPr lang="en-US" sz="1000">
                  <a:latin typeface="Times New Roman" pitchFamily="18" charset="0"/>
                </a:rPr>
                <a:t>G</a:t>
              </a:r>
              <a:r>
                <a:rPr lang="en-US" sz="1000" baseline="-25000">
                  <a:latin typeface="Times New Roman" pitchFamily="18" charset="0"/>
                </a:rPr>
                <a:t>y: </a:t>
              </a:r>
              <a:r>
                <a:rPr lang="en-US" sz="1000">
                  <a:latin typeface="Times New Roman" pitchFamily="18" charset="0"/>
                </a:rPr>
                <a:t> Readout </a:t>
              </a:r>
            </a:p>
            <a:p>
              <a:pPr eaLnBrk="0" hangingPunct="0"/>
              <a:r>
                <a:rPr lang="en-US" sz="1000">
                  <a:latin typeface="Times New Roman" pitchFamily="18" charset="0"/>
                </a:rPr>
                <a:t>Frequency Encoding</a:t>
              </a:r>
            </a:p>
            <a:p>
              <a:pPr eaLnBrk="0" hangingPunct="0"/>
              <a:r>
                <a:rPr lang="en-US" sz="1000">
                  <a:latin typeface="Times New Roman" pitchFamily="18" charset="0"/>
                </a:rPr>
                <a:t>Gradient</a:t>
              </a:r>
            </a:p>
          </p:txBody>
        </p:sp>
        <p:sp>
          <p:nvSpPr>
            <p:cNvPr id="518172" name="Text Box 28"/>
            <p:cNvSpPr txBox="1">
              <a:spLocks noChangeArrowheads="1"/>
            </p:cNvSpPr>
            <p:nvPr/>
          </p:nvSpPr>
          <p:spPr bwMode="auto">
            <a:xfrm>
              <a:off x="5040" y="2520"/>
              <a:ext cx="750" cy="525"/>
            </a:xfrm>
            <a:prstGeom prst="rect">
              <a:avLst/>
            </a:prstGeom>
            <a:solidFill>
              <a:srgbClr val="FFFFFF"/>
            </a:solidFill>
            <a:ln w="9525">
              <a:noFill/>
              <a:miter lim="800000"/>
              <a:headEnd/>
              <a:tailEnd/>
            </a:ln>
          </p:spPr>
          <p:txBody>
            <a:bodyPr/>
            <a:lstStyle/>
            <a:p>
              <a:pPr eaLnBrk="0" hangingPunct="0"/>
              <a:r>
                <a:rPr lang="en-US" sz="1000" b="1">
                  <a:latin typeface="Times New Roman" pitchFamily="18" charset="0"/>
                </a:rPr>
                <a:t>T</a:t>
              </a:r>
              <a:r>
                <a:rPr lang="en-US" sz="1000" b="1" baseline="-25000">
                  <a:latin typeface="Times New Roman" pitchFamily="18" charset="0"/>
                </a:rPr>
                <a:t>E</a:t>
              </a:r>
              <a:r>
                <a:rPr lang="en-US" sz="1000" b="1">
                  <a:latin typeface="Times New Roman" pitchFamily="18" charset="0"/>
                </a:rPr>
                <a:t> /2</a:t>
              </a:r>
            </a:p>
          </p:txBody>
        </p:sp>
        <p:sp>
          <p:nvSpPr>
            <p:cNvPr id="518173" name="Text Box 29"/>
            <p:cNvSpPr txBox="1">
              <a:spLocks noChangeArrowheads="1"/>
            </p:cNvSpPr>
            <p:nvPr/>
          </p:nvSpPr>
          <p:spPr bwMode="auto">
            <a:xfrm>
              <a:off x="6960" y="5490"/>
              <a:ext cx="750" cy="525"/>
            </a:xfrm>
            <a:prstGeom prst="rect">
              <a:avLst/>
            </a:prstGeom>
            <a:solidFill>
              <a:srgbClr val="FFFFFF"/>
            </a:solidFill>
            <a:ln w="9525">
              <a:noFill/>
              <a:miter lim="800000"/>
              <a:headEnd/>
              <a:tailEnd/>
            </a:ln>
          </p:spPr>
          <p:txBody>
            <a:bodyPr/>
            <a:lstStyle/>
            <a:p>
              <a:pPr eaLnBrk="0" hangingPunct="0"/>
              <a:r>
                <a:rPr lang="en-US" sz="1000" b="1">
                  <a:latin typeface="Times New Roman" pitchFamily="18" charset="0"/>
                </a:rPr>
                <a:t>T</a:t>
              </a:r>
              <a:r>
                <a:rPr lang="en-US" sz="1000" b="1" baseline="-25000">
                  <a:latin typeface="Times New Roman" pitchFamily="18" charset="0"/>
                </a:rPr>
                <a:t>E</a:t>
              </a:r>
              <a:r>
                <a:rPr lang="en-US" sz="1000" b="1">
                  <a:latin typeface="Times New Roman" pitchFamily="18" charset="0"/>
                </a:rPr>
                <a:t> /2</a:t>
              </a:r>
            </a:p>
          </p:txBody>
        </p:sp>
        <p:sp>
          <p:nvSpPr>
            <p:cNvPr id="518174" name="Text Box 30"/>
            <p:cNvSpPr txBox="1">
              <a:spLocks noChangeArrowheads="1"/>
            </p:cNvSpPr>
            <p:nvPr/>
          </p:nvSpPr>
          <p:spPr bwMode="auto">
            <a:xfrm>
              <a:off x="6090" y="7860"/>
              <a:ext cx="540" cy="525"/>
            </a:xfrm>
            <a:prstGeom prst="rect">
              <a:avLst/>
            </a:prstGeom>
            <a:solidFill>
              <a:srgbClr val="FFFFFF"/>
            </a:solidFill>
            <a:ln w="9525">
              <a:noFill/>
              <a:miter lim="800000"/>
              <a:headEnd/>
              <a:tailEnd/>
            </a:ln>
          </p:spPr>
          <p:txBody>
            <a:bodyPr/>
            <a:lstStyle/>
            <a:p>
              <a:pPr eaLnBrk="0" hangingPunct="0"/>
              <a:r>
                <a:rPr lang="en-US" sz="1000" b="1">
                  <a:latin typeface="Times New Roman" pitchFamily="18" charset="0"/>
                </a:rPr>
                <a:t>T</a:t>
              </a:r>
              <a:r>
                <a:rPr lang="en-US" sz="1000" b="1" baseline="-25000">
                  <a:latin typeface="Times New Roman" pitchFamily="18" charset="0"/>
                </a:rPr>
                <a:t>E</a:t>
              </a:r>
              <a:r>
                <a:rPr lang="en-US" sz="1000" b="1">
                  <a:latin typeface="Times New Roman" pitchFamily="18" charset="0"/>
                </a:rPr>
                <a:t> </a:t>
              </a:r>
            </a:p>
          </p:txBody>
        </p:sp>
        <p:sp>
          <p:nvSpPr>
            <p:cNvPr id="518175" name="Text Box 31"/>
            <p:cNvSpPr txBox="1">
              <a:spLocks noChangeArrowheads="1"/>
            </p:cNvSpPr>
            <p:nvPr/>
          </p:nvSpPr>
          <p:spPr bwMode="auto">
            <a:xfrm>
              <a:off x="1815" y="3480"/>
              <a:ext cx="1440" cy="765"/>
            </a:xfrm>
            <a:prstGeom prst="rect">
              <a:avLst/>
            </a:prstGeom>
            <a:noFill/>
            <a:ln w="9525">
              <a:noFill/>
              <a:miter lim="800000"/>
              <a:headEnd/>
              <a:tailEnd/>
            </a:ln>
          </p:spPr>
          <p:txBody>
            <a:bodyPr/>
            <a:lstStyle/>
            <a:p>
              <a:pPr eaLnBrk="0" hangingPunct="0"/>
              <a:r>
                <a:rPr lang="en-US" sz="1000">
                  <a:latin typeface="Times New Roman" pitchFamily="18" charset="0"/>
                </a:rPr>
                <a:t>RF pulse</a:t>
              </a:r>
            </a:p>
            <a:p>
              <a:pPr eaLnBrk="0" hangingPunct="0"/>
              <a:r>
                <a:rPr lang="en-US" sz="1000">
                  <a:latin typeface="Times New Roman" pitchFamily="18" charset="0"/>
                </a:rPr>
                <a:t>Transmitter</a:t>
              </a:r>
            </a:p>
          </p:txBody>
        </p:sp>
        <p:sp>
          <p:nvSpPr>
            <p:cNvPr id="518176" name="Text Box 32"/>
            <p:cNvSpPr txBox="1">
              <a:spLocks noChangeArrowheads="1"/>
            </p:cNvSpPr>
            <p:nvPr/>
          </p:nvSpPr>
          <p:spPr bwMode="auto">
            <a:xfrm>
              <a:off x="1890" y="8460"/>
              <a:ext cx="1440" cy="840"/>
            </a:xfrm>
            <a:prstGeom prst="rect">
              <a:avLst/>
            </a:prstGeom>
            <a:noFill/>
            <a:ln w="9525">
              <a:noFill/>
              <a:miter lim="800000"/>
              <a:headEnd/>
              <a:tailEnd/>
            </a:ln>
          </p:spPr>
          <p:txBody>
            <a:bodyPr/>
            <a:lstStyle/>
            <a:p>
              <a:pPr eaLnBrk="0" hangingPunct="0"/>
              <a:r>
                <a:rPr lang="en-US" sz="1000">
                  <a:latin typeface="Times New Roman" pitchFamily="18" charset="0"/>
                </a:rPr>
                <a:t>NMR</a:t>
              </a:r>
            </a:p>
            <a:p>
              <a:pPr eaLnBrk="0" hangingPunct="0"/>
              <a:r>
                <a:rPr lang="en-US" sz="1000">
                  <a:latin typeface="Times New Roman" pitchFamily="18" charset="0"/>
                </a:rPr>
                <a:t>RF FID</a:t>
              </a:r>
            </a:p>
            <a:p>
              <a:pPr eaLnBrk="0" hangingPunct="0"/>
              <a:r>
                <a:rPr lang="en-US" sz="1000">
                  <a:latin typeface="Times New Roman" pitchFamily="18" charset="0"/>
                </a:rPr>
                <a:t>Signal</a:t>
              </a:r>
            </a:p>
          </p:txBody>
        </p:sp>
      </p:grpSp>
      <p:pic>
        <p:nvPicPr>
          <p:cNvPr id="518147" name="Picture 33" descr="MRI Brain axial"/>
          <p:cNvPicPr>
            <a:picLocks noChangeAspect="1" noChangeArrowheads="1"/>
          </p:cNvPicPr>
          <p:nvPr/>
        </p:nvPicPr>
        <p:blipFill>
          <a:blip r:embed="rId3"/>
          <a:srcRect/>
          <a:stretch>
            <a:fillRect/>
          </a:stretch>
        </p:blipFill>
        <p:spPr bwMode="auto">
          <a:xfrm>
            <a:off x="304800" y="2971800"/>
            <a:ext cx="2438400" cy="24384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3" name="Rectangle 2"/>
          <p:cNvSpPr>
            <a:spLocks noGrp="1" noChangeArrowheads="1"/>
          </p:cNvSpPr>
          <p:nvPr>
            <p:ph type="title"/>
          </p:nvPr>
        </p:nvSpPr>
        <p:spPr/>
        <p:txBody>
          <a:bodyPr/>
          <a:lstStyle/>
          <a:p>
            <a:pPr eaLnBrk="1" hangingPunct="1"/>
            <a:r>
              <a:rPr lang="en-US" smtClean="0"/>
              <a:t>MR Imaging: Single Shot EPI</a:t>
            </a:r>
          </a:p>
        </p:txBody>
      </p:sp>
      <p:grpSp>
        <p:nvGrpSpPr>
          <p:cNvPr id="520194" name="Group 3"/>
          <p:cNvGrpSpPr>
            <a:grpSpLocks/>
          </p:cNvGrpSpPr>
          <p:nvPr/>
        </p:nvGrpSpPr>
        <p:grpSpPr bwMode="auto">
          <a:xfrm>
            <a:off x="1447800" y="2057400"/>
            <a:ext cx="5695950" cy="4048125"/>
            <a:chOff x="1530" y="2460"/>
            <a:chExt cx="8970" cy="6375"/>
          </a:xfrm>
        </p:grpSpPr>
        <p:sp>
          <p:nvSpPr>
            <p:cNvPr id="520195" name="Line 4"/>
            <p:cNvSpPr>
              <a:spLocks noChangeShapeType="1"/>
            </p:cNvSpPr>
            <p:nvPr/>
          </p:nvSpPr>
          <p:spPr bwMode="auto">
            <a:xfrm>
              <a:off x="3510" y="4755"/>
              <a:ext cx="6540" cy="0"/>
            </a:xfrm>
            <a:prstGeom prst="line">
              <a:avLst/>
            </a:prstGeom>
            <a:noFill/>
            <a:ln w="9525">
              <a:solidFill>
                <a:srgbClr val="000000"/>
              </a:solidFill>
              <a:round/>
              <a:headEnd/>
              <a:tailEnd/>
            </a:ln>
          </p:spPr>
          <p:txBody>
            <a:bodyPr/>
            <a:lstStyle/>
            <a:p>
              <a:endParaRPr lang="en-US"/>
            </a:p>
          </p:txBody>
        </p:sp>
        <p:sp>
          <p:nvSpPr>
            <p:cNvPr id="520196" name="Line 5"/>
            <p:cNvSpPr>
              <a:spLocks noChangeShapeType="1"/>
            </p:cNvSpPr>
            <p:nvPr/>
          </p:nvSpPr>
          <p:spPr bwMode="auto">
            <a:xfrm>
              <a:off x="3540" y="7245"/>
              <a:ext cx="6540" cy="0"/>
            </a:xfrm>
            <a:prstGeom prst="line">
              <a:avLst/>
            </a:prstGeom>
            <a:noFill/>
            <a:ln w="9525">
              <a:solidFill>
                <a:srgbClr val="000000"/>
              </a:solidFill>
              <a:round/>
              <a:headEnd/>
              <a:tailEnd/>
            </a:ln>
          </p:spPr>
          <p:txBody>
            <a:bodyPr/>
            <a:lstStyle/>
            <a:p>
              <a:endParaRPr lang="en-US"/>
            </a:p>
          </p:txBody>
        </p:sp>
        <p:sp>
          <p:nvSpPr>
            <p:cNvPr id="520197" name="Line 6"/>
            <p:cNvSpPr>
              <a:spLocks noChangeShapeType="1"/>
            </p:cNvSpPr>
            <p:nvPr/>
          </p:nvSpPr>
          <p:spPr bwMode="auto">
            <a:xfrm>
              <a:off x="3555" y="8490"/>
              <a:ext cx="6540" cy="0"/>
            </a:xfrm>
            <a:prstGeom prst="line">
              <a:avLst/>
            </a:prstGeom>
            <a:noFill/>
            <a:ln w="9525">
              <a:solidFill>
                <a:srgbClr val="000000"/>
              </a:solidFill>
              <a:round/>
              <a:headEnd/>
              <a:tailEnd/>
            </a:ln>
          </p:spPr>
          <p:txBody>
            <a:bodyPr/>
            <a:lstStyle/>
            <a:p>
              <a:endParaRPr lang="en-US"/>
            </a:p>
          </p:txBody>
        </p:sp>
        <p:sp>
          <p:nvSpPr>
            <p:cNvPr id="520198" name="Line 7"/>
            <p:cNvSpPr>
              <a:spLocks noChangeShapeType="1"/>
            </p:cNvSpPr>
            <p:nvPr/>
          </p:nvSpPr>
          <p:spPr bwMode="auto">
            <a:xfrm>
              <a:off x="3465" y="3435"/>
              <a:ext cx="6540" cy="0"/>
            </a:xfrm>
            <a:prstGeom prst="line">
              <a:avLst/>
            </a:prstGeom>
            <a:noFill/>
            <a:ln w="9525">
              <a:solidFill>
                <a:srgbClr val="000000"/>
              </a:solidFill>
              <a:round/>
              <a:headEnd/>
              <a:tailEnd/>
            </a:ln>
          </p:spPr>
          <p:txBody>
            <a:bodyPr/>
            <a:lstStyle/>
            <a:p>
              <a:endParaRPr lang="en-US"/>
            </a:p>
          </p:txBody>
        </p:sp>
        <p:sp>
          <p:nvSpPr>
            <p:cNvPr id="520199" name="Freeform 8"/>
            <p:cNvSpPr>
              <a:spLocks/>
            </p:cNvSpPr>
            <p:nvPr/>
          </p:nvSpPr>
          <p:spPr bwMode="auto">
            <a:xfrm>
              <a:off x="4065" y="3090"/>
              <a:ext cx="345" cy="505"/>
            </a:xfrm>
            <a:custGeom>
              <a:avLst/>
              <a:gdLst>
                <a:gd name="T0" fmla="*/ 0 w 540"/>
                <a:gd name="T1" fmla="*/ 100 h 700"/>
                <a:gd name="T2" fmla="*/ 5 w 540"/>
                <a:gd name="T3" fmla="*/ 59 h 700"/>
                <a:gd name="T4" fmla="*/ 17 w 540"/>
                <a:gd name="T5" fmla="*/ 126 h 700"/>
                <a:gd name="T6" fmla="*/ 27 w 540"/>
                <a:gd name="T7" fmla="*/ 0 h 700"/>
                <a:gd name="T8" fmla="*/ 40 w 540"/>
                <a:gd name="T9" fmla="*/ 126 h 700"/>
                <a:gd name="T10" fmla="*/ 49 w 540"/>
                <a:gd name="T11" fmla="*/ 64 h 700"/>
                <a:gd name="T12" fmla="*/ 57 w 540"/>
                <a:gd name="T13" fmla="*/ 100 h 700"/>
                <a:gd name="T14" fmla="*/ 0 60000 65536"/>
                <a:gd name="T15" fmla="*/ 0 60000 65536"/>
                <a:gd name="T16" fmla="*/ 0 60000 65536"/>
                <a:gd name="T17" fmla="*/ 0 60000 65536"/>
                <a:gd name="T18" fmla="*/ 0 60000 65536"/>
                <a:gd name="T19" fmla="*/ 0 60000 65536"/>
                <a:gd name="T20" fmla="*/ 0 60000 65536"/>
                <a:gd name="T21" fmla="*/ 0 w 540"/>
                <a:gd name="T22" fmla="*/ 0 h 700"/>
                <a:gd name="T23" fmla="*/ 540 w 540"/>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700">
                  <a:moveTo>
                    <a:pt x="0" y="510"/>
                  </a:moveTo>
                  <a:cubicBezTo>
                    <a:pt x="9" y="394"/>
                    <a:pt x="18" y="278"/>
                    <a:pt x="45" y="300"/>
                  </a:cubicBezTo>
                  <a:cubicBezTo>
                    <a:pt x="72" y="322"/>
                    <a:pt x="130" y="695"/>
                    <a:pt x="165" y="645"/>
                  </a:cubicBezTo>
                  <a:cubicBezTo>
                    <a:pt x="200" y="595"/>
                    <a:pt x="220" y="0"/>
                    <a:pt x="255" y="0"/>
                  </a:cubicBezTo>
                  <a:cubicBezTo>
                    <a:pt x="290" y="0"/>
                    <a:pt x="340" y="590"/>
                    <a:pt x="375" y="645"/>
                  </a:cubicBezTo>
                  <a:cubicBezTo>
                    <a:pt x="410" y="700"/>
                    <a:pt x="438" y="352"/>
                    <a:pt x="465" y="330"/>
                  </a:cubicBezTo>
                  <a:cubicBezTo>
                    <a:pt x="492" y="308"/>
                    <a:pt x="516" y="409"/>
                    <a:pt x="540" y="510"/>
                  </a:cubicBezTo>
                </a:path>
              </a:pathLst>
            </a:custGeom>
            <a:noFill/>
            <a:ln w="19050">
              <a:solidFill>
                <a:srgbClr val="000000"/>
              </a:solidFill>
              <a:round/>
              <a:headEnd/>
              <a:tailEnd/>
            </a:ln>
          </p:spPr>
          <p:txBody>
            <a:bodyPr/>
            <a:lstStyle/>
            <a:p>
              <a:endParaRPr lang="en-US"/>
            </a:p>
          </p:txBody>
        </p:sp>
        <p:sp>
          <p:nvSpPr>
            <p:cNvPr id="520200" name="Line 9"/>
            <p:cNvSpPr>
              <a:spLocks noChangeShapeType="1"/>
            </p:cNvSpPr>
            <p:nvPr/>
          </p:nvSpPr>
          <p:spPr bwMode="auto">
            <a:xfrm>
              <a:off x="3525" y="6000"/>
              <a:ext cx="6540" cy="0"/>
            </a:xfrm>
            <a:prstGeom prst="line">
              <a:avLst/>
            </a:prstGeom>
            <a:noFill/>
            <a:ln w="9525">
              <a:solidFill>
                <a:srgbClr val="000000"/>
              </a:solidFill>
              <a:round/>
              <a:headEnd/>
              <a:tailEnd/>
            </a:ln>
          </p:spPr>
          <p:txBody>
            <a:bodyPr/>
            <a:lstStyle/>
            <a:p>
              <a:endParaRPr lang="en-US"/>
            </a:p>
          </p:txBody>
        </p:sp>
        <p:sp>
          <p:nvSpPr>
            <p:cNvPr id="520201" name="Rectangle 10"/>
            <p:cNvSpPr>
              <a:spLocks noChangeArrowheads="1"/>
            </p:cNvSpPr>
            <p:nvPr/>
          </p:nvSpPr>
          <p:spPr bwMode="auto">
            <a:xfrm>
              <a:off x="4995" y="7110"/>
              <a:ext cx="3495" cy="135"/>
            </a:xfrm>
            <a:prstGeom prst="rect">
              <a:avLst/>
            </a:prstGeom>
            <a:solidFill>
              <a:srgbClr val="C0C0C0"/>
            </a:solidFill>
            <a:ln w="9525">
              <a:solidFill>
                <a:srgbClr val="000000"/>
              </a:solidFill>
              <a:miter lim="800000"/>
              <a:headEnd/>
              <a:tailEnd/>
            </a:ln>
          </p:spPr>
          <p:txBody>
            <a:bodyPr/>
            <a:lstStyle/>
            <a:p>
              <a:endParaRPr lang="en-US"/>
            </a:p>
          </p:txBody>
        </p:sp>
        <p:grpSp>
          <p:nvGrpSpPr>
            <p:cNvPr id="520202" name="Group 11"/>
            <p:cNvGrpSpPr>
              <a:grpSpLocks/>
            </p:cNvGrpSpPr>
            <p:nvPr/>
          </p:nvGrpSpPr>
          <p:grpSpPr bwMode="auto">
            <a:xfrm>
              <a:off x="3915" y="4455"/>
              <a:ext cx="1035" cy="570"/>
              <a:chOff x="3915" y="4455"/>
              <a:chExt cx="1035" cy="570"/>
            </a:xfrm>
          </p:grpSpPr>
          <p:sp>
            <p:nvSpPr>
              <p:cNvPr id="520240" name="Rectangle 12"/>
              <p:cNvSpPr>
                <a:spLocks noChangeArrowheads="1"/>
              </p:cNvSpPr>
              <p:nvPr/>
            </p:nvSpPr>
            <p:spPr bwMode="auto">
              <a:xfrm>
                <a:off x="3915" y="4455"/>
                <a:ext cx="645" cy="300"/>
              </a:xfrm>
              <a:prstGeom prst="rect">
                <a:avLst/>
              </a:prstGeom>
              <a:solidFill>
                <a:srgbClr val="C0C0C0"/>
              </a:solidFill>
              <a:ln w="9525">
                <a:solidFill>
                  <a:srgbClr val="000000"/>
                </a:solidFill>
                <a:miter lim="800000"/>
                <a:headEnd/>
                <a:tailEnd/>
              </a:ln>
            </p:spPr>
            <p:txBody>
              <a:bodyPr/>
              <a:lstStyle/>
              <a:p>
                <a:endParaRPr lang="en-US"/>
              </a:p>
            </p:txBody>
          </p:sp>
          <p:sp>
            <p:nvSpPr>
              <p:cNvPr id="520241" name="Rectangle 13"/>
              <p:cNvSpPr>
                <a:spLocks noChangeArrowheads="1"/>
              </p:cNvSpPr>
              <p:nvPr/>
            </p:nvSpPr>
            <p:spPr bwMode="auto">
              <a:xfrm>
                <a:off x="4560" y="4755"/>
                <a:ext cx="390" cy="270"/>
              </a:xfrm>
              <a:prstGeom prst="rect">
                <a:avLst/>
              </a:prstGeom>
              <a:solidFill>
                <a:srgbClr val="FFFFFF"/>
              </a:solidFill>
              <a:ln w="9525">
                <a:solidFill>
                  <a:srgbClr val="000000"/>
                </a:solidFill>
                <a:miter lim="800000"/>
                <a:headEnd/>
                <a:tailEnd/>
              </a:ln>
            </p:spPr>
            <p:txBody>
              <a:bodyPr/>
              <a:lstStyle/>
              <a:p>
                <a:endParaRPr lang="en-US"/>
              </a:p>
            </p:txBody>
          </p:sp>
        </p:grpSp>
        <p:sp>
          <p:nvSpPr>
            <p:cNvPr id="520203" name="Text Box 14"/>
            <p:cNvSpPr txBox="1">
              <a:spLocks noChangeArrowheads="1"/>
            </p:cNvSpPr>
            <p:nvPr/>
          </p:nvSpPr>
          <p:spPr bwMode="auto">
            <a:xfrm>
              <a:off x="3750" y="2475"/>
              <a:ext cx="1440" cy="765"/>
            </a:xfrm>
            <a:prstGeom prst="rect">
              <a:avLst/>
            </a:prstGeom>
            <a:noFill/>
            <a:ln w="9525">
              <a:noFill/>
              <a:miter lim="800000"/>
              <a:headEnd/>
              <a:tailEnd/>
            </a:ln>
          </p:spPr>
          <p:txBody>
            <a:bodyPr/>
            <a:lstStyle/>
            <a:p>
              <a:pPr eaLnBrk="0" hangingPunct="0"/>
              <a:r>
                <a:rPr lang="en-US" sz="1200">
                  <a:latin typeface="Times New Roman" pitchFamily="18" charset="0"/>
                </a:rPr>
                <a:t>90 deg </a:t>
              </a:r>
            </a:p>
            <a:p>
              <a:pPr eaLnBrk="0" hangingPunct="0"/>
              <a:r>
                <a:rPr lang="en-US" sz="1200">
                  <a:latin typeface="Times New Roman" pitchFamily="18" charset="0"/>
                </a:rPr>
                <a:t>RF pulse</a:t>
              </a:r>
            </a:p>
          </p:txBody>
        </p:sp>
        <p:sp>
          <p:nvSpPr>
            <p:cNvPr id="520204" name="Text Box 15"/>
            <p:cNvSpPr txBox="1">
              <a:spLocks noChangeArrowheads="1"/>
            </p:cNvSpPr>
            <p:nvPr/>
          </p:nvSpPr>
          <p:spPr bwMode="auto">
            <a:xfrm>
              <a:off x="8565" y="2460"/>
              <a:ext cx="1440" cy="765"/>
            </a:xfrm>
            <a:prstGeom prst="rect">
              <a:avLst/>
            </a:prstGeom>
            <a:noFill/>
            <a:ln w="9525">
              <a:noFill/>
              <a:miter lim="800000"/>
              <a:headEnd/>
              <a:tailEnd/>
            </a:ln>
          </p:spPr>
          <p:txBody>
            <a:bodyPr/>
            <a:lstStyle/>
            <a:p>
              <a:pPr eaLnBrk="0" hangingPunct="0"/>
              <a:r>
                <a:rPr lang="en-US" sz="1200">
                  <a:latin typeface="Times New Roman" pitchFamily="18" charset="0"/>
                </a:rPr>
                <a:t>90 deg </a:t>
              </a:r>
            </a:p>
            <a:p>
              <a:pPr eaLnBrk="0" hangingPunct="0"/>
              <a:r>
                <a:rPr lang="en-US" sz="1200">
                  <a:latin typeface="Times New Roman" pitchFamily="18" charset="0"/>
                </a:rPr>
                <a:t>RF pulse</a:t>
              </a:r>
            </a:p>
          </p:txBody>
        </p:sp>
        <p:sp>
          <p:nvSpPr>
            <p:cNvPr id="520205" name="Text Box 16"/>
            <p:cNvSpPr txBox="1">
              <a:spLocks noChangeArrowheads="1"/>
            </p:cNvSpPr>
            <p:nvPr/>
          </p:nvSpPr>
          <p:spPr bwMode="auto">
            <a:xfrm>
              <a:off x="1590" y="4320"/>
              <a:ext cx="2130" cy="780"/>
            </a:xfrm>
            <a:prstGeom prst="rect">
              <a:avLst/>
            </a:prstGeom>
            <a:noFill/>
            <a:ln w="9525">
              <a:noFill/>
              <a:miter lim="800000"/>
              <a:headEnd/>
              <a:tailEnd/>
            </a:ln>
          </p:spPr>
          <p:txBody>
            <a:bodyPr/>
            <a:lstStyle/>
            <a:p>
              <a:pPr eaLnBrk="0" hangingPunct="0"/>
              <a:r>
                <a:rPr lang="en-US" sz="1200">
                  <a:latin typeface="Times New Roman" pitchFamily="18" charset="0"/>
                </a:rPr>
                <a:t>G</a:t>
              </a:r>
              <a:r>
                <a:rPr lang="en-US" sz="1200" baseline="-25000">
                  <a:latin typeface="Times New Roman" pitchFamily="18" charset="0"/>
                </a:rPr>
                <a:t>z: </a:t>
              </a:r>
              <a:r>
                <a:rPr lang="en-US" sz="1200">
                  <a:latin typeface="Times New Roman" pitchFamily="18" charset="0"/>
                </a:rPr>
                <a:t>Slice Selection </a:t>
              </a:r>
            </a:p>
            <a:p>
              <a:pPr eaLnBrk="0" hangingPunct="0"/>
              <a:r>
                <a:rPr lang="en-US" sz="1200">
                  <a:latin typeface="Times New Roman" pitchFamily="18" charset="0"/>
                </a:rPr>
                <a:t>Frequency Encoding</a:t>
              </a:r>
            </a:p>
            <a:p>
              <a:pPr eaLnBrk="0" hangingPunct="0"/>
              <a:r>
                <a:rPr lang="en-US" sz="1200">
                  <a:latin typeface="Times New Roman" pitchFamily="18" charset="0"/>
                </a:rPr>
                <a:t>Gradient</a:t>
              </a:r>
            </a:p>
          </p:txBody>
        </p:sp>
        <p:sp>
          <p:nvSpPr>
            <p:cNvPr id="520206" name="Text Box 17"/>
            <p:cNvSpPr txBox="1">
              <a:spLocks noChangeArrowheads="1"/>
            </p:cNvSpPr>
            <p:nvPr/>
          </p:nvSpPr>
          <p:spPr bwMode="auto">
            <a:xfrm>
              <a:off x="1530" y="5535"/>
              <a:ext cx="2130" cy="780"/>
            </a:xfrm>
            <a:prstGeom prst="rect">
              <a:avLst/>
            </a:prstGeom>
            <a:noFill/>
            <a:ln w="9525">
              <a:noFill/>
              <a:miter lim="800000"/>
              <a:headEnd/>
              <a:tailEnd/>
            </a:ln>
          </p:spPr>
          <p:txBody>
            <a:bodyPr/>
            <a:lstStyle/>
            <a:p>
              <a:pPr eaLnBrk="0" hangingPunct="0"/>
              <a:r>
                <a:rPr lang="en-US" sz="1200">
                  <a:latin typeface="Times New Roman" pitchFamily="18" charset="0"/>
                </a:rPr>
                <a:t>G</a:t>
              </a:r>
              <a:r>
                <a:rPr lang="en-US" sz="1200" baseline="-25000">
                  <a:latin typeface="Times New Roman" pitchFamily="18" charset="0"/>
                </a:rPr>
                <a:t>x: </a:t>
              </a:r>
              <a:r>
                <a:rPr lang="en-US" sz="1200">
                  <a:latin typeface="Times New Roman" pitchFamily="18" charset="0"/>
                </a:rPr>
                <a:t> Oscillating</a:t>
              </a:r>
            </a:p>
            <a:p>
              <a:pPr eaLnBrk="0" hangingPunct="0"/>
              <a:r>
                <a:rPr lang="en-US" sz="1200">
                  <a:latin typeface="Times New Roman" pitchFamily="18" charset="0"/>
                </a:rPr>
                <a:t>Gradient</a:t>
              </a:r>
            </a:p>
          </p:txBody>
        </p:sp>
        <p:sp>
          <p:nvSpPr>
            <p:cNvPr id="520207" name="Text Box 18"/>
            <p:cNvSpPr txBox="1">
              <a:spLocks noChangeArrowheads="1"/>
            </p:cNvSpPr>
            <p:nvPr/>
          </p:nvSpPr>
          <p:spPr bwMode="auto">
            <a:xfrm>
              <a:off x="1590" y="6840"/>
              <a:ext cx="2130" cy="780"/>
            </a:xfrm>
            <a:prstGeom prst="rect">
              <a:avLst/>
            </a:prstGeom>
            <a:noFill/>
            <a:ln w="9525">
              <a:noFill/>
              <a:miter lim="800000"/>
              <a:headEnd/>
              <a:tailEnd/>
            </a:ln>
          </p:spPr>
          <p:txBody>
            <a:bodyPr/>
            <a:lstStyle/>
            <a:p>
              <a:pPr eaLnBrk="0" hangingPunct="0"/>
              <a:r>
                <a:rPr lang="en-US" sz="1200">
                  <a:latin typeface="Times New Roman" pitchFamily="18" charset="0"/>
                </a:rPr>
                <a:t>G</a:t>
              </a:r>
              <a:r>
                <a:rPr lang="en-US" sz="1200" baseline="-25000">
                  <a:latin typeface="Times New Roman" pitchFamily="18" charset="0"/>
                </a:rPr>
                <a:t>y: </a:t>
              </a:r>
              <a:r>
                <a:rPr lang="en-US" sz="1200">
                  <a:latin typeface="Times New Roman" pitchFamily="18" charset="0"/>
                </a:rPr>
                <a:t> Readout </a:t>
              </a:r>
            </a:p>
            <a:p>
              <a:pPr eaLnBrk="0" hangingPunct="0"/>
              <a:r>
                <a:rPr lang="en-US" sz="1200">
                  <a:latin typeface="Times New Roman" pitchFamily="18" charset="0"/>
                </a:rPr>
                <a:t>Gradient</a:t>
              </a:r>
            </a:p>
          </p:txBody>
        </p:sp>
        <p:sp>
          <p:nvSpPr>
            <p:cNvPr id="520208" name="Text Box 19"/>
            <p:cNvSpPr txBox="1">
              <a:spLocks noChangeArrowheads="1"/>
            </p:cNvSpPr>
            <p:nvPr/>
          </p:nvSpPr>
          <p:spPr bwMode="auto">
            <a:xfrm>
              <a:off x="1680" y="3015"/>
              <a:ext cx="1440" cy="765"/>
            </a:xfrm>
            <a:prstGeom prst="rect">
              <a:avLst/>
            </a:prstGeom>
            <a:noFill/>
            <a:ln w="9525">
              <a:noFill/>
              <a:miter lim="800000"/>
              <a:headEnd/>
              <a:tailEnd/>
            </a:ln>
          </p:spPr>
          <p:txBody>
            <a:bodyPr/>
            <a:lstStyle/>
            <a:p>
              <a:pPr eaLnBrk="0" hangingPunct="0"/>
              <a:r>
                <a:rPr lang="en-US" sz="1200">
                  <a:latin typeface="Times New Roman" pitchFamily="18" charset="0"/>
                </a:rPr>
                <a:t>RF pulse</a:t>
              </a:r>
            </a:p>
            <a:p>
              <a:pPr eaLnBrk="0" hangingPunct="0"/>
              <a:r>
                <a:rPr lang="en-US" sz="1200">
                  <a:latin typeface="Times New Roman" pitchFamily="18" charset="0"/>
                </a:rPr>
                <a:t>Transmitter</a:t>
              </a:r>
            </a:p>
          </p:txBody>
        </p:sp>
        <p:sp>
          <p:nvSpPr>
            <p:cNvPr id="520209" name="Text Box 20"/>
            <p:cNvSpPr txBox="1">
              <a:spLocks noChangeArrowheads="1"/>
            </p:cNvSpPr>
            <p:nvPr/>
          </p:nvSpPr>
          <p:spPr bwMode="auto">
            <a:xfrm>
              <a:off x="1755" y="7995"/>
              <a:ext cx="1440" cy="840"/>
            </a:xfrm>
            <a:prstGeom prst="rect">
              <a:avLst/>
            </a:prstGeom>
            <a:noFill/>
            <a:ln w="9525">
              <a:noFill/>
              <a:miter lim="800000"/>
              <a:headEnd/>
              <a:tailEnd/>
            </a:ln>
          </p:spPr>
          <p:txBody>
            <a:bodyPr/>
            <a:lstStyle/>
            <a:p>
              <a:pPr eaLnBrk="0" hangingPunct="0"/>
              <a:r>
                <a:rPr lang="en-US" sz="1200">
                  <a:latin typeface="Times New Roman" pitchFamily="18" charset="0"/>
                </a:rPr>
                <a:t>NMR</a:t>
              </a:r>
            </a:p>
            <a:p>
              <a:pPr eaLnBrk="0" hangingPunct="0"/>
              <a:r>
                <a:rPr lang="en-US" sz="1200">
                  <a:latin typeface="Times New Roman" pitchFamily="18" charset="0"/>
                </a:rPr>
                <a:t>RF FID</a:t>
              </a:r>
            </a:p>
            <a:p>
              <a:pPr eaLnBrk="0" hangingPunct="0"/>
              <a:r>
                <a:rPr lang="en-US" sz="1200">
                  <a:latin typeface="Times New Roman" pitchFamily="18" charset="0"/>
                </a:rPr>
                <a:t>Signal</a:t>
              </a:r>
            </a:p>
          </p:txBody>
        </p:sp>
        <p:sp>
          <p:nvSpPr>
            <p:cNvPr id="520210" name="Freeform 21"/>
            <p:cNvSpPr>
              <a:spLocks/>
            </p:cNvSpPr>
            <p:nvPr/>
          </p:nvSpPr>
          <p:spPr bwMode="auto">
            <a:xfrm>
              <a:off x="9075" y="3090"/>
              <a:ext cx="345" cy="505"/>
            </a:xfrm>
            <a:custGeom>
              <a:avLst/>
              <a:gdLst>
                <a:gd name="T0" fmla="*/ 0 w 540"/>
                <a:gd name="T1" fmla="*/ 100 h 700"/>
                <a:gd name="T2" fmla="*/ 5 w 540"/>
                <a:gd name="T3" fmla="*/ 59 h 700"/>
                <a:gd name="T4" fmla="*/ 17 w 540"/>
                <a:gd name="T5" fmla="*/ 126 h 700"/>
                <a:gd name="T6" fmla="*/ 27 w 540"/>
                <a:gd name="T7" fmla="*/ 0 h 700"/>
                <a:gd name="T8" fmla="*/ 40 w 540"/>
                <a:gd name="T9" fmla="*/ 126 h 700"/>
                <a:gd name="T10" fmla="*/ 49 w 540"/>
                <a:gd name="T11" fmla="*/ 64 h 700"/>
                <a:gd name="T12" fmla="*/ 57 w 540"/>
                <a:gd name="T13" fmla="*/ 100 h 700"/>
                <a:gd name="T14" fmla="*/ 0 60000 65536"/>
                <a:gd name="T15" fmla="*/ 0 60000 65536"/>
                <a:gd name="T16" fmla="*/ 0 60000 65536"/>
                <a:gd name="T17" fmla="*/ 0 60000 65536"/>
                <a:gd name="T18" fmla="*/ 0 60000 65536"/>
                <a:gd name="T19" fmla="*/ 0 60000 65536"/>
                <a:gd name="T20" fmla="*/ 0 60000 65536"/>
                <a:gd name="T21" fmla="*/ 0 w 540"/>
                <a:gd name="T22" fmla="*/ 0 h 700"/>
                <a:gd name="T23" fmla="*/ 540 w 540"/>
                <a:gd name="T24" fmla="*/ 700 h 7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0" h="700">
                  <a:moveTo>
                    <a:pt x="0" y="510"/>
                  </a:moveTo>
                  <a:cubicBezTo>
                    <a:pt x="9" y="394"/>
                    <a:pt x="18" y="278"/>
                    <a:pt x="45" y="300"/>
                  </a:cubicBezTo>
                  <a:cubicBezTo>
                    <a:pt x="72" y="322"/>
                    <a:pt x="130" y="695"/>
                    <a:pt x="165" y="645"/>
                  </a:cubicBezTo>
                  <a:cubicBezTo>
                    <a:pt x="200" y="595"/>
                    <a:pt x="220" y="0"/>
                    <a:pt x="255" y="0"/>
                  </a:cubicBezTo>
                  <a:cubicBezTo>
                    <a:pt x="290" y="0"/>
                    <a:pt x="340" y="590"/>
                    <a:pt x="375" y="645"/>
                  </a:cubicBezTo>
                  <a:cubicBezTo>
                    <a:pt x="410" y="700"/>
                    <a:pt x="438" y="352"/>
                    <a:pt x="465" y="330"/>
                  </a:cubicBezTo>
                  <a:cubicBezTo>
                    <a:pt x="492" y="308"/>
                    <a:pt x="516" y="409"/>
                    <a:pt x="540" y="510"/>
                  </a:cubicBezTo>
                </a:path>
              </a:pathLst>
            </a:custGeom>
            <a:noFill/>
            <a:ln w="19050">
              <a:solidFill>
                <a:srgbClr val="000000"/>
              </a:solidFill>
              <a:round/>
              <a:headEnd/>
              <a:tailEnd/>
            </a:ln>
          </p:spPr>
          <p:txBody>
            <a:bodyPr/>
            <a:lstStyle/>
            <a:p>
              <a:endParaRPr lang="en-US"/>
            </a:p>
          </p:txBody>
        </p:sp>
        <p:grpSp>
          <p:nvGrpSpPr>
            <p:cNvPr id="520211" name="Group 22"/>
            <p:cNvGrpSpPr>
              <a:grpSpLocks/>
            </p:cNvGrpSpPr>
            <p:nvPr/>
          </p:nvGrpSpPr>
          <p:grpSpPr bwMode="auto">
            <a:xfrm>
              <a:off x="8970" y="4455"/>
              <a:ext cx="1035" cy="570"/>
              <a:chOff x="3915" y="4455"/>
              <a:chExt cx="1035" cy="570"/>
            </a:xfrm>
          </p:grpSpPr>
          <p:sp>
            <p:nvSpPr>
              <p:cNvPr id="520238" name="Rectangle 23"/>
              <p:cNvSpPr>
                <a:spLocks noChangeArrowheads="1"/>
              </p:cNvSpPr>
              <p:nvPr/>
            </p:nvSpPr>
            <p:spPr bwMode="auto">
              <a:xfrm>
                <a:off x="3915" y="4455"/>
                <a:ext cx="645" cy="300"/>
              </a:xfrm>
              <a:prstGeom prst="rect">
                <a:avLst/>
              </a:prstGeom>
              <a:solidFill>
                <a:srgbClr val="C0C0C0"/>
              </a:solidFill>
              <a:ln w="9525">
                <a:solidFill>
                  <a:srgbClr val="000000"/>
                </a:solidFill>
                <a:miter lim="800000"/>
                <a:headEnd/>
                <a:tailEnd/>
              </a:ln>
            </p:spPr>
            <p:txBody>
              <a:bodyPr/>
              <a:lstStyle/>
              <a:p>
                <a:endParaRPr lang="en-US"/>
              </a:p>
            </p:txBody>
          </p:sp>
          <p:sp>
            <p:nvSpPr>
              <p:cNvPr id="520239" name="Rectangle 24"/>
              <p:cNvSpPr>
                <a:spLocks noChangeArrowheads="1"/>
              </p:cNvSpPr>
              <p:nvPr/>
            </p:nvSpPr>
            <p:spPr bwMode="auto">
              <a:xfrm>
                <a:off x="4560" y="4755"/>
                <a:ext cx="390" cy="270"/>
              </a:xfrm>
              <a:prstGeom prst="rect">
                <a:avLst/>
              </a:prstGeom>
              <a:solidFill>
                <a:srgbClr val="FFFFFF"/>
              </a:solidFill>
              <a:ln w="9525">
                <a:solidFill>
                  <a:srgbClr val="000000"/>
                </a:solidFill>
                <a:miter lim="800000"/>
                <a:headEnd/>
                <a:tailEnd/>
              </a:ln>
            </p:spPr>
            <p:txBody>
              <a:bodyPr/>
              <a:lstStyle/>
              <a:p>
                <a:endParaRPr lang="en-US"/>
              </a:p>
            </p:txBody>
          </p:sp>
        </p:grpSp>
        <p:sp>
          <p:nvSpPr>
            <p:cNvPr id="520212" name="Rectangle 25"/>
            <p:cNvSpPr>
              <a:spLocks noChangeArrowheads="1"/>
            </p:cNvSpPr>
            <p:nvPr/>
          </p:nvSpPr>
          <p:spPr bwMode="auto">
            <a:xfrm>
              <a:off x="4965" y="5670"/>
              <a:ext cx="240" cy="330"/>
            </a:xfrm>
            <a:prstGeom prst="rect">
              <a:avLst/>
            </a:prstGeom>
            <a:solidFill>
              <a:srgbClr val="C0C0C0"/>
            </a:solidFill>
            <a:ln w="9525">
              <a:solidFill>
                <a:srgbClr val="000000"/>
              </a:solidFill>
              <a:miter lim="800000"/>
              <a:headEnd/>
              <a:tailEnd/>
            </a:ln>
          </p:spPr>
          <p:txBody>
            <a:bodyPr/>
            <a:lstStyle/>
            <a:p>
              <a:endParaRPr lang="en-US"/>
            </a:p>
          </p:txBody>
        </p:sp>
        <p:grpSp>
          <p:nvGrpSpPr>
            <p:cNvPr id="520213" name="Group 26"/>
            <p:cNvGrpSpPr>
              <a:grpSpLocks/>
            </p:cNvGrpSpPr>
            <p:nvPr/>
          </p:nvGrpSpPr>
          <p:grpSpPr bwMode="auto">
            <a:xfrm>
              <a:off x="5205" y="5640"/>
              <a:ext cx="1620" cy="720"/>
              <a:chOff x="5205" y="5640"/>
              <a:chExt cx="1620" cy="720"/>
            </a:xfrm>
          </p:grpSpPr>
          <p:sp>
            <p:nvSpPr>
              <p:cNvPr id="520234" name="Rectangle 27"/>
              <p:cNvSpPr>
                <a:spLocks noChangeArrowheads="1"/>
              </p:cNvSpPr>
              <p:nvPr/>
            </p:nvSpPr>
            <p:spPr bwMode="auto">
              <a:xfrm>
                <a:off x="5205" y="6000"/>
                <a:ext cx="405" cy="360"/>
              </a:xfrm>
              <a:prstGeom prst="rect">
                <a:avLst/>
              </a:prstGeom>
              <a:solidFill>
                <a:srgbClr val="C0C0C0"/>
              </a:solidFill>
              <a:ln w="9525">
                <a:solidFill>
                  <a:srgbClr val="000000"/>
                </a:solidFill>
                <a:miter lim="800000"/>
                <a:headEnd/>
                <a:tailEnd/>
              </a:ln>
            </p:spPr>
            <p:txBody>
              <a:bodyPr/>
              <a:lstStyle/>
              <a:p>
                <a:endParaRPr lang="en-US"/>
              </a:p>
            </p:txBody>
          </p:sp>
          <p:sp>
            <p:nvSpPr>
              <p:cNvPr id="520235" name="Rectangle 28"/>
              <p:cNvSpPr>
                <a:spLocks noChangeArrowheads="1"/>
              </p:cNvSpPr>
              <p:nvPr/>
            </p:nvSpPr>
            <p:spPr bwMode="auto">
              <a:xfrm>
                <a:off x="6420" y="5640"/>
                <a:ext cx="405" cy="360"/>
              </a:xfrm>
              <a:prstGeom prst="rect">
                <a:avLst/>
              </a:prstGeom>
              <a:solidFill>
                <a:srgbClr val="C0C0C0"/>
              </a:solidFill>
              <a:ln w="9525">
                <a:solidFill>
                  <a:srgbClr val="000000"/>
                </a:solidFill>
                <a:miter lim="800000"/>
                <a:headEnd/>
                <a:tailEnd/>
              </a:ln>
            </p:spPr>
            <p:txBody>
              <a:bodyPr/>
              <a:lstStyle/>
              <a:p>
                <a:endParaRPr lang="en-US"/>
              </a:p>
            </p:txBody>
          </p:sp>
          <p:sp>
            <p:nvSpPr>
              <p:cNvPr id="520236" name="Rectangle 29"/>
              <p:cNvSpPr>
                <a:spLocks noChangeArrowheads="1"/>
              </p:cNvSpPr>
              <p:nvPr/>
            </p:nvSpPr>
            <p:spPr bwMode="auto">
              <a:xfrm>
                <a:off x="6015" y="6000"/>
                <a:ext cx="405" cy="360"/>
              </a:xfrm>
              <a:prstGeom prst="rect">
                <a:avLst/>
              </a:prstGeom>
              <a:solidFill>
                <a:srgbClr val="C0C0C0"/>
              </a:solidFill>
              <a:ln w="9525">
                <a:solidFill>
                  <a:srgbClr val="000000"/>
                </a:solidFill>
                <a:miter lim="800000"/>
                <a:headEnd/>
                <a:tailEnd/>
              </a:ln>
            </p:spPr>
            <p:txBody>
              <a:bodyPr/>
              <a:lstStyle/>
              <a:p>
                <a:endParaRPr lang="en-US"/>
              </a:p>
            </p:txBody>
          </p:sp>
          <p:sp>
            <p:nvSpPr>
              <p:cNvPr id="520237" name="Rectangle 30"/>
              <p:cNvSpPr>
                <a:spLocks noChangeArrowheads="1"/>
              </p:cNvSpPr>
              <p:nvPr/>
            </p:nvSpPr>
            <p:spPr bwMode="auto">
              <a:xfrm>
                <a:off x="5610" y="5640"/>
                <a:ext cx="405" cy="360"/>
              </a:xfrm>
              <a:prstGeom prst="rect">
                <a:avLst/>
              </a:prstGeom>
              <a:solidFill>
                <a:srgbClr val="C0C0C0"/>
              </a:solidFill>
              <a:ln w="9525">
                <a:solidFill>
                  <a:srgbClr val="000000"/>
                </a:solidFill>
                <a:miter lim="800000"/>
                <a:headEnd/>
                <a:tailEnd/>
              </a:ln>
            </p:spPr>
            <p:txBody>
              <a:bodyPr/>
              <a:lstStyle/>
              <a:p>
                <a:endParaRPr lang="en-US"/>
              </a:p>
            </p:txBody>
          </p:sp>
        </p:grpSp>
        <p:grpSp>
          <p:nvGrpSpPr>
            <p:cNvPr id="520214" name="Group 31"/>
            <p:cNvGrpSpPr>
              <a:grpSpLocks/>
            </p:cNvGrpSpPr>
            <p:nvPr/>
          </p:nvGrpSpPr>
          <p:grpSpPr bwMode="auto">
            <a:xfrm>
              <a:off x="6825" y="5640"/>
              <a:ext cx="1620" cy="720"/>
              <a:chOff x="5205" y="5640"/>
              <a:chExt cx="1620" cy="720"/>
            </a:xfrm>
          </p:grpSpPr>
          <p:sp>
            <p:nvSpPr>
              <p:cNvPr id="520230" name="Rectangle 32"/>
              <p:cNvSpPr>
                <a:spLocks noChangeArrowheads="1"/>
              </p:cNvSpPr>
              <p:nvPr/>
            </p:nvSpPr>
            <p:spPr bwMode="auto">
              <a:xfrm>
                <a:off x="5205" y="6000"/>
                <a:ext cx="405" cy="360"/>
              </a:xfrm>
              <a:prstGeom prst="rect">
                <a:avLst/>
              </a:prstGeom>
              <a:solidFill>
                <a:srgbClr val="C0C0C0"/>
              </a:solidFill>
              <a:ln w="9525">
                <a:solidFill>
                  <a:srgbClr val="000000"/>
                </a:solidFill>
                <a:miter lim="800000"/>
                <a:headEnd/>
                <a:tailEnd/>
              </a:ln>
            </p:spPr>
            <p:txBody>
              <a:bodyPr/>
              <a:lstStyle/>
              <a:p>
                <a:endParaRPr lang="en-US"/>
              </a:p>
            </p:txBody>
          </p:sp>
          <p:sp>
            <p:nvSpPr>
              <p:cNvPr id="520231" name="Rectangle 33"/>
              <p:cNvSpPr>
                <a:spLocks noChangeArrowheads="1"/>
              </p:cNvSpPr>
              <p:nvPr/>
            </p:nvSpPr>
            <p:spPr bwMode="auto">
              <a:xfrm>
                <a:off x="6420" y="5640"/>
                <a:ext cx="405" cy="360"/>
              </a:xfrm>
              <a:prstGeom prst="rect">
                <a:avLst/>
              </a:prstGeom>
              <a:solidFill>
                <a:srgbClr val="C0C0C0"/>
              </a:solidFill>
              <a:ln w="9525">
                <a:solidFill>
                  <a:srgbClr val="000000"/>
                </a:solidFill>
                <a:miter lim="800000"/>
                <a:headEnd/>
                <a:tailEnd/>
              </a:ln>
            </p:spPr>
            <p:txBody>
              <a:bodyPr/>
              <a:lstStyle/>
              <a:p>
                <a:endParaRPr lang="en-US"/>
              </a:p>
            </p:txBody>
          </p:sp>
          <p:sp>
            <p:nvSpPr>
              <p:cNvPr id="520232" name="Rectangle 34"/>
              <p:cNvSpPr>
                <a:spLocks noChangeArrowheads="1"/>
              </p:cNvSpPr>
              <p:nvPr/>
            </p:nvSpPr>
            <p:spPr bwMode="auto">
              <a:xfrm>
                <a:off x="6015" y="6000"/>
                <a:ext cx="405" cy="360"/>
              </a:xfrm>
              <a:prstGeom prst="rect">
                <a:avLst/>
              </a:prstGeom>
              <a:solidFill>
                <a:srgbClr val="C0C0C0"/>
              </a:solidFill>
              <a:ln w="9525">
                <a:solidFill>
                  <a:srgbClr val="000000"/>
                </a:solidFill>
                <a:miter lim="800000"/>
                <a:headEnd/>
                <a:tailEnd/>
              </a:ln>
            </p:spPr>
            <p:txBody>
              <a:bodyPr/>
              <a:lstStyle/>
              <a:p>
                <a:endParaRPr lang="en-US"/>
              </a:p>
            </p:txBody>
          </p:sp>
          <p:sp>
            <p:nvSpPr>
              <p:cNvPr id="520233" name="Rectangle 35"/>
              <p:cNvSpPr>
                <a:spLocks noChangeArrowheads="1"/>
              </p:cNvSpPr>
              <p:nvPr/>
            </p:nvSpPr>
            <p:spPr bwMode="auto">
              <a:xfrm>
                <a:off x="5610" y="5640"/>
                <a:ext cx="405" cy="360"/>
              </a:xfrm>
              <a:prstGeom prst="rect">
                <a:avLst/>
              </a:prstGeom>
              <a:solidFill>
                <a:srgbClr val="C0C0C0"/>
              </a:solidFill>
              <a:ln w="9525">
                <a:solidFill>
                  <a:srgbClr val="000000"/>
                </a:solidFill>
                <a:miter lim="800000"/>
                <a:headEnd/>
                <a:tailEnd/>
              </a:ln>
            </p:spPr>
            <p:txBody>
              <a:bodyPr/>
              <a:lstStyle/>
              <a:p>
                <a:endParaRPr lang="en-US"/>
              </a:p>
            </p:txBody>
          </p:sp>
        </p:grpSp>
        <p:sp>
          <p:nvSpPr>
            <p:cNvPr id="520215" name="Freeform 36"/>
            <p:cNvSpPr>
              <a:spLocks/>
            </p:cNvSpPr>
            <p:nvPr/>
          </p:nvSpPr>
          <p:spPr bwMode="auto">
            <a:xfrm>
              <a:off x="4980" y="8175"/>
              <a:ext cx="795" cy="435"/>
            </a:xfrm>
            <a:custGeom>
              <a:avLst/>
              <a:gdLst>
                <a:gd name="T0" fmla="*/ 0 w 960"/>
                <a:gd name="T1" fmla="*/ 300 h 435"/>
                <a:gd name="T2" fmla="*/ 18 w 960"/>
                <a:gd name="T3" fmla="*/ 15 h 435"/>
                <a:gd name="T4" fmla="*/ 29 w 960"/>
                <a:gd name="T5" fmla="*/ 390 h 435"/>
                <a:gd name="T6" fmla="*/ 46 w 960"/>
                <a:gd name="T7" fmla="*/ 285 h 435"/>
                <a:gd name="T8" fmla="*/ 187 w 960"/>
                <a:gd name="T9" fmla="*/ 300 h 435"/>
                <a:gd name="T10" fmla="*/ 205 w 960"/>
                <a:gd name="T11" fmla="*/ 30 h 435"/>
                <a:gd name="T12" fmla="*/ 228 w 960"/>
                <a:gd name="T13" fmla="*/ 360 h 435"/>
                <a:gd name="T14" fmla="*/ 263 w 960"/>
                <a:gd name="T15" fmla="*/ 285 h 435"/>
                <a:gd name="T16" fmla="*/ 373 w 960"/>
                <a:gd name="T17" fmla="*/ 300 h 4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435"/>
                <a:gd name="T29" fmla="*/ 960 w 960"/>
                <a:gd name="T30" fmla="*/ 435 h 4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435">
                  <a:moveTo>
                    <a:pt x="0" y="300"/>
                  </a:moveTo>
                  <a:cubicBezTo>
                    <a:pt x="16" y="150"/>
                    <a:pt x="33" y="0"/>
                    <a:pt x="45" y="15"/>
                  </a:cubicBezTo>
                  <a:cubicBezTo>
                    <a:pt x="57" y="30"/>
                    <a:pt x="63" y="345"/>
                    <a:pt x="75" y="390"/>
                  </a:cubicBezTo>
                  <a:cubicBezTo>
                    <a:pt x="87" y="435"/>
                    <a:pt x="53" y="300"/>
                    <a:pt x="120" y="285"/>
                  </a:cubicBezTo>
                  <a:cubicBezTo>
                    <a:pt x="187" y="270"/>
                    <a:pt x="413" y="342"/>
                    <a:pt x="480" y="300"/>
                  </a:cubicBezTo>
                  <a:cubicBezTo>
                    <a:pt x="547" y="258"/>
                    <a:pt x="508" y="20"/>
                    <a:pt x="525" y="30"/>
                  </a:cubicBezTo>
                  <a:cubicBezTo>
                    <a:pt x="542" y="40"/>
                    <a:pt x="560" y="317"/>
                    <a:pt x="585" y="360"/>
                  </a:cubicBezTo>
                  <a:cubicBezTo>
                    <a:pt x="610" y="403"/>
                    <a:pt x="613" y="295"/>
                    <a:pt x="675" y="285"/>
                  </a:cubicBezTo>
                  <a:cubicBezTo>
                    <a:pt x="737" y="275"/>
                    <a:pt x="848" y="287"/>
                    <a:pt x="960" y="300"/>
                  </a:cubicBezTo>
                </a:path>
              </a:pathLst>
            </a:custGeom>
            <a:noFill/>
            <a:ln w="9525">
              <a:solidFill>
                <a:srgbClr val="000000"/>
              </a:solidFill>
              <a:round/>
              <a:headEnd/>
              <a:tailEnd/>
            </a:ln>
          </p:spPr>
          <p:txBody>
            <a:bodyPr/>
            <a:lstStyle/>
            <a:p>
              <a:endParaRPr lang="en-US"/>
            </a:p>
          </p:txBody>
        </p:sp>
        <p:sp>
          <p:nvSpPr>
            <p:cNvPr id="520216" name="Freeform 37"/>
            <p:cNvSpPr>
              <a:spLocks/>
            </p:cNvSpPr>
            <p:nvPr/>
          </p:nvSpPr>
          <p:spPr bwMode="auto">
            <a:xfrm>
              <a:off x="5820" y="8175"/>
              <a:ext cx="960" cy="435"/>
            </a:xfrm>
            <a:custGeom>
              <a:avLst/>
              <a:gdLst>
                <a:gd name="T0" fmla="*/ 0 w 960"/>
                <a:gd name="T1" fmla="*/ 300 h 435"/>
                <a:gd name="T2" fmla="*/ 45 w 960"/>
                <a:gd name="T3" fmla="*/ 15 h 435"/>
                <a:gd name="T4" fmla="*/ 75 w 960"/>
                <a:gd name="T5" fmla="*/ 390 h 435"/>
                <a:gd name="T6" fmla="*/ 120 w 960"/>
                <a:gd name="T7" fmla="*/ 285 h 435"/>
                <a:gd name="T8" fmla="*/ 480 w 960"/>
                <a:gd name="T9" fmla="*/ 300 h 435"/>
                <a:gd name="T10" fmla="*/ 525 w 960"/>
                <a:gd name="T11" fmla="*/ 30 h 435"/>
                <a:gd name="T12" fmla="*/ 585 w 960"/>
                <a:gd name="T13" fmla="*/ 360 h 435"/>
                <a:gd name="T14" fmla="*/ 675 w 960"/>
                <a:gd name="T15" fmla="*/ 285 h 435"/>
                <a:gd name="T16" fmla="*/ 960 w 960"/>
                <a:gd name="T17" fmla="*/ 300 h 4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435"/>
                <a:gd name="T29" fmla="*/ 960 w 960"/>
                <a:gd name="T30" fmla="*/ 435 h 4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435">
                  <a:moveTo>
                    <a:pt x="0" y="300"/>
                  </a:moveTo>
                  <a:cubicBezTo>
                    <a:pt x="16" y="150"/>
                    <a:pt x="33" y="0"/>
                    <a:pt x="45" y="15"/>
                  </a:cubicBezTo>
                  <a:cubicBezTo>
                    <a:pt x="57" y="30"/>
                    <a:pt x="63" y="345"/>
                    <a:pt x="75" y="390"/>
                  </a:cubicBezTo>
                  <a:cubicBezTo>
                    <a:pt x="87" y="435"/>
                    <a:pt x="53" y="300"/>
                    <a:pt x="120" y="285"/>
                  </a:cubicBezTo>
                  <a:cubicBezTo>
                    <a:pt x="187" y="270"/>
                    <a:pt x="413" y="342"/>
                    <a:pt x="480" y="300"/>
                  </a:cubicBezTo>
                  <a:cubicBezTo>
                    <a:pt x="547" y="258"/>
                    <a:pt x="508" y="20"/>
                    <a:pt x="525" y="30"/>
                  </a:cubicBezTo>
                  <a:cubicBezTo>
                    <a:pt x="542" y="40"/>
                    <a:pt x="560" y="317"/>
                    <a:pt x="585" y="360"/>
                  </a:cubicBezTo>
                  <a:cubicBezTo>
                    <a:pt x="610" y="403"/>
                    <a:pt x="613" y="295"/>
                    <a:pt x="675" y="285"/>
                  </a:cubicBezTo>
                  <a:cubicBezTo>
                    <a:pt x="737" y="275"/>
                    <a:pt x="848" y="287"/>
                    <a:pt x="960" y="300"/>
                  </a:cubicBezTo>
                </a:path>
              </a:pathLst>
            </a:custGeom>
            <a:noFill/>
            <a:ln w="9525">
              <a:solidFill>
                <a:srgbClr val="000000"/>
              </a:solidFill>
              <a:round/>
              <a:headEnd/>
              <a:tailEnd/>
            </a:ln>
          </p:spPr>
          <p:txBody>
            <a:bodyPr/>
            <a:lstStyle/>
            <a:p>
              <a:endParaRPr lang="en-US"/>
            </a:p>
          </p:txBody>
        </p:sp>
        <p:sp>
          <p:nvSpPr>
            <p:cNvPr id="520217" name="Freeform 38"/>
            <p:cNvSpPr>
              <a:spLocks/>
            </p:cNvSpPr>
            <p:nvPr/>
          </p:nvSpPr>
          <p:spPr bwMode="auto">
            <a:xfrm>
              <a:off x="6795" y="8175"/>
              <a:ext cx="960" cy="435"/>
            </a:xfrm>
            <a:custGeom>
              <a:avLst/>
              <a:gdLst>
                <a:gd name="T0" fmla="*/ 0 w 960"/>
                <a:gd name="T1" fmla="*/ 300 h 435"/>
                <a:gd name="T2" fmla="*/ 45 w 960"/>
                <a:gd name="T3" fmla="*/ 15 h 435"/>
                <a:gd name="T4" fmla="*/ 75 w 960"/>
                <a:gd name="T5" fmla="*/ 390 h 435"/>
                <a:gd name="T6" fmla="*/ 120 w 960"/>
                <a:gd name="T7" fmla="*/ 285 h 435"/>
                <a:gd name="T8" fmla="*/ 480 w 960"/>
                <a:gd name="T9" fmla="*/ 300 h 435"/>
                <a:gd name="T10" fmla="*/ 525 w 960"/>
                <a:gd name="T11" fmla="*/ 30 h 435"/>
                <a:gd name="T12" fmla="*/ 585 w 960"/>
                <a:gd name="T13" fmla="*/ 360 h 435"/>
                <a:gd name="T14" fmla="*/ 675 w 960"/>
                <a:gd name="T15" fmla="*/ 285 h 435"/>
                <a:gd name="T16" fmla="*/ 960 w 960"/>
                <a:gd name="T17" fmla="*/ 300 h 4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435"/>
                <a:gd name="T29" fmla="*/ 960 w 960"/>
                <a:gd name="T30" fmla="*/ 435 h 4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435">
                  <a:moveTo>
                    <a:pt x="0" y="300"/>
                  </a:moveTo>
                  <a:cubicBezTo>
                    <a:pt x="16" y="150"/>
                    <a:pt x="33" y="0"/>
                    <a:pt x="45" y="15"/>
                  </a:cubicBezTo>
                  <a:cubicBezTo>
                    <a:pt x="57" y="30"/>
                    <a:pt x="63" y="345"/>
                    <a:pt x="75" y="390"/>
                  </a:cubicBezTo>
                  <a:cubicBezTo>
                    <a:pt x="87" y="435"/>
                    <a:pt x="53" y="300"/>
                    <a:pt x="120" y="285"/>
                  </a:cubicBezTo>
                  <a:cubicBezTo>
                    <a:pt x="187" y="270"/>
                    <a:pt x="413" y="342"/>
                    <a:pt x="480" y="300"/>
                  </a:cubicBezTo>
                  <a:cubicBezTo>
                    <a:pt x="547" y="258"/>
                    <a:pt x="508" y="20"/>
                    <a:pt x="525" y="30"/>
                  </a:cubicBezTo>
                  <a:cubicBezTo>
                    <a:pt x="542" y="40"/>
                    <a:pt x="560" y="317"/>
                    <a:pt x="585" y="360"/>
                  </a:cubicBezTo>
                  <a:cubicBezTo>
                    <a:pt x="610" y="403"/>
                    <a:pt x="613" y="295"/>
                    <a:pt x="675" y="285"/>
                  </a:cubicBezTo>
                  <a:cubicBezTo>
                    <a:pt x="737" y="275"/>
                    <a:pt x="848" y="287"/>
                    <a:pt x="960" y="300"/>
                  </a:cubicBezTo>
                </a:path>
              </a:pathLst>
            </a:custGeom>
            <a:noFill/>
            <a:ln w="9525">
              <a:solidFill>
                <a:srgbClr val="000000"/>
              </a:solidFill>
              <a:round/>
              <a:headEnd/>
              <a:tailEnd/>
            </a:ln>
          </p:spPr>
          <p:txBody>
            <a:bodyPr/>
            <a:lstStyle/>
            <a:p>
              <a:endParaRPr lang="en-US"/>
            </a:p>
          </p:txBody>
        </p:sp>
        <p:sp>
          <p:nvSpPr>
            <p:cNvPr id="520218" name="Freeform 39"/>
            <p:cNvSpPr>
              <a:spLocks/>
            </p:cNvSpPr>
            <p:nvPr/>
          </p:nvSpPr>
          <p:spPr bwMode="auto">
            <a:xfrm>
              <a:off x="7740" y="8175"/>
              <a:ext cx="960" cy="435"/>
            </a:xfrm>
            <a:custGeom>
              <a:avLst/>
              <a:gdLst>
                <a:gd name="T0" fmla="*/ 0 w 960"/>
                <a:gd name="T1" fmla="*/ 300 h 435"/>
                <a:gd name="T2" fmla="*/ 45 w 960"/>
                <a:gd name="T3" fmla="*/ 15 h 435"/>
                <a:gd name="T4" fmla="*/ 75 w 960"/>
                <a:gd name="T5" fmla="*/ 390 h 435"/>
                <a:gd name="T6" fmla="*/ 120 w 960"/>
                <a:gd name="T7" fmla="*/ 285 h 435"/>
                <a:gd name="T8" fmla="*/ 480 w 960"/>
                <a:gd name="T9" fmla="*/ 300 h 435"/>
                <a:gd name="T10" fmla="*/ 525 w 960"/>
                <a:gd name="T11" fmla="*/ 30 h 435"/>
                <a:gd name="T12" fmla="*/ 585 w 960"/>
                <a:gd name="T13" fmla="*/ 360 h 435"/>
                <a:gd name="T14" fmla="*/ 675 w 960"/>
                <a:gd name="T15" fmla="*/ 285 h 435"/>
                <a:gd name="T16" fmla="*/ 960 w 960"/>
                <a:gd name="T17" fmla="*/ 300 h 4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60"/>
                <a:gd name="T28" fmla="*/ 0 h 435"/>
                <a:gd name="T29" fmla="*/ 960 w 960"/>
                <a:gd name="T30" fmla="*/ 435 h 4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60" h="435">
                  <a:moveTo>
                    <a:pt x="0" y="300"/>
                  </a:moveTo>
                  <a:cubicBezTo>
                    <a:pt x="16" y="150"/>
                    <a:pt x="33" y="0"/>
                    <a:pt x="45" y="15"/>
                  </a:cubicBezTo>
                  <a:cubicBezTo>
                    <a:pt x="57" y="30"/>
                    <a:pt x="63" y="345"/>
                    <a:pt x="75" y="390"/>
                  </a:cubicBezTo>
                  <a:cubicBezTo>
                    <a:pt x="87" y="435"/>
                    <a:pt x="53" y="300"/>
                    <a:pt x="120" y="285"/>
                  </a:cubicBezTo>
                  <a:cubicBezTo>
                    <a:pt x="187" y="270"/>
                    <a:pt x="413" y="342"/>
                    <a:pt x="480" y="300"/>
                  </a:cubicBezTo>
                  <a:cubicBezTo>
                    <a:pt x="547" y="258"/>
                    <a:pt x="508" y="20"/>
                    <a:pt x="525" y="30"/>
                  </a:cubicBezTo>
                  <a:cubicBezTo>
                    <a:pt x="542" y="40"/>
                    <a:pt x="560" y="317"/>
                    <a:pt x="585" y="360"/>
                  </a:cubicBezTo>
                  <a:cubicBezTo>
                    <a:pt x="610" y="403"/>
                    <a:pt x="613" y="295"/>
                    <a:pt x="675" y="285"/>
                  </a:cubicBezTo>
                  <a:cubicBezTo>
                    <a:pt x="737" y="275"/>
                    <a:pt x="848" y="287"/>
                    <a:pt x="960" y="300"/>
                  </a:cubicBezTo>
                </a:path>
              </a:pathLst>
            </a:custGeom>
            <a:noFill/>
            <a:ln w="9525">
              <a:solidFill>
                <a:srgbClr val="000000"/>
              </a:solidFill>
              <a:round/>
              <a:headEnd/>
              <a:tailEnd/>
            </a:ln>
          </p:spPr>
          <p:txBody>
            <a:bodyPr/>
            <a:lstStyle/>
            <a:p>
              <a:endParaRPr lang="en-US"/>
            </a:p>
          </p:txBody>
        </p:sp>
        <p:sp>
          <p:nvSpPr>
            <p:cNvPr id="520219" name="Text Box 40"/>
            <p:cNvSpPr txBox="1">
              <a:spLocks noChangeArrowheads="1"/>
            </p:cNvSpPr>
            <p:nvPr/>
          </p:nvSpPr>
          <p:spPr bwMode="auto">
            <a:xfrm>
              <a:off x="4905" y="5325"/>
              <a:ext cx="360" cy="420"/>
            </a:xfrm>
            <a:prstGeom prst="rect">
              <a:avLst/>
            </a:prstGeom>
            <a:noFill/>
            <a:ln w="9525">
              <a:noFill/>
              <a:miter lim="800000"/>
              <a:headEnd/>
              <a:tailEnd/>
            </a:ln>
          </p:spPr>
          <p:txBody>
            <a:bodyPr/>
            <a:lstStyle/>
            <a:p>
              <a:pPr eaLnBrk="0" hangingPunct="0"/>
              <a:r>
                <a:rPr lang="en-US" sz="1200">
                  <a:latin typeface="Symbol" pitchFamily="18" charset="2"/>
                </a:rPr>
                <a:t>t</a:t>
              </a:r>
            </a:p>
          </p:txBody>
        </p:sp>
        <p:sp>
          <p:nvSpPr>
            <p:cNvPr id="520220" name="Text Box 41"/>
            <p:cNvSpPr txBox="1">
              <a:spLocks noChangeArrowheads="1"/>
            </p:cNvSpPr>
            <p:nvPr/>
          </p:nvSpPr>
          <p:spPr bwMode="auto">
            <a:xfrm>
              <a:off x="6375" y="5325"/>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1" name="Text Box 42"/>
            <p:cNvSpPr txBox="1">
              <a:spLocks noChangeArrowheads="1"/>
            </p:cNvSpPr>
            <p:nvPr/>
          </p:nvSpPr>
          <p:spPr bwMode="auto">
            <a:xfrm>
              <a:off x="6015" y="6285"/>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2" name="Text Box 43"/>
            <p:cNvSpPr txBox="1">
              <a:spLocks noChangeArrowheads="1"/>
            </p:cNvSpPr>
            <p:nvPr/>
          </p:nvSpPr>
          <p:spPr bwMode="auto">
            <a:xfrm>
              <a:off x="5580" y="5325"/>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3" name="Text Box 44"/>
            <p:cNvSpPr txBox="1">
              <a:spLocks noChangeArrowheads="1"/>
            </p:cNvSpPr>
            <p:nvPr/>
          </p:nvSpPr>
          <p:spPr bwMode="auto">
            <a:xfrm>
              <a:off x="5190" y="6285"/>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4" name="Text Box 45"/>
            <p:cNvSpPr txBox="1">
              <a:spLocks noChangeArrowheads="1"/>
            </p:cNvSpPr>
            <p:nvPr/>
          </p:nvSpPr>
          <p:spPr bwMode="auto">
            <a:xfrm>
              <a:off x="6780" y="6300"/>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5" name="Text Box 46"/>
            <p:cNvSpPr txBox="1">
              <a:spLocks noChangeArrowheads="1"/>
            </p:cNvSpPr>
            <p:nvPr/>
          </p:nvSpPr>
          <p:spPr bwMode="auto">
            <a:xfrm>
              <a:off x="7155" y="5310"/>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6" name="Text Box 47"/>
            <p:cNvSpPr txBox="1">
              <a:spLocks noChangeArrowheads="1"/>
            </p:cNvSpPr>
            <p:nvPr/>
          </p:nvSpPr>
          <p:spPr bwMode="auto">
            <a:xfrm>
              <a:off x="8025" y="5295"/>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7" name="Text Box 48"/>
            <p:cNvSpPr txBox="1">
              <a:spLocks noChangeArrowheads="1"/>
            </p:cNvSpPr>
            <p:nvPr/>
          </p:nvSpPr>
          <p:spPr bwMode="auto">
            <a:xfrm>
              <a:off x="7590" y="6270"/>
              <a:ext cx="495" cy="450"/>
            </a:xfrm>
            <a:prstGeom prst="rect">
              <a:avLst/>
            </a:prstGeom>
            <a:noFill/>
            <a:ln w="9525">
              <a:noFill/>
              <a:miter lim="800000"/>
              <a:headEnd/>
              <a:tailEnd/>
            </a:ln>
          </p:spPr>
          <p:txBody>
            <a:bodyPr/>
            <a:lstStyle/>
            <a:p>
              <a:pPr eaLnBrk="0" hangingPunct="0"/>
              <a:r>
                <a:rPr lang="en-US" sz="1200">
                  <a:latin typeface="Symbol" pitchFamily="18" charset="2"/>
                </a:rPr>
                <a:t>2t</a:t>
              </a:r>
            </a:p>
          </p:txBody>
        </p:sp>
        <p:sp>
          <p:nvSpPr>
            <p:cNvPr id="520228" name="Rectangle 49"/>
            <p:cNvSpPr>
              <a:spLocks noChangeArrowheads="1"/>
            </p:cNvSpPr>
            <p:nvPr/>
          </p:nvSpPr>
          <p:spPr bwMode="auto">
            <a:xfrm>
              <a:off x="10050" y="5670"/>
              <a:ext cx="240" cy="330"/>
            </a:xfrm>
            <a:prstGeom prst="rect">
              <a:avLst/>
            </a:prstGeom>
            <a:solidFill>
              <a:srgbClr val="C0C0C0"/>
            </a:solidFill>
            <a:ln w="9525">
              <a:solidFill>
                <a:srgbClr val="000000"/>
              </a:solidFill>
              <a:miter lim="800000"/>
              <a:headEnd/>
              <a:tailEnd/>
            </a:ln>
          </p:spPr>
          <p:txBody>
            <a:bodyPr/>
            <a:lstStyle/>
            <a:p>
              <a:endParaRPr lang="en-US"/>
            </a:p>
          </p:txBody>
        </p:sp>
        <p:sp>
          <p:nvSpPr>
            <p:cNvPr id="520229" name="Rectangle 50"/>
            <p:cNvSpPr>
              <a:spLocks noChangeArrowheads="1"/>
            </p:cNvSpPr>
            <p:nvPr/>
          </p:nvSpPr>
          <p:spPr bwMode="auto">
            <a:xfrm>
              <a:off x="10005" y="7132"/>
              <a:ext cx="495" cy="113"/>
            </a:xfrm>
            <a:prstGeom prst="rect">
              <a:avLst/>
            </a:prstGeom>
            <a:solidFill>
              <a:srgbClr val="C0C0C0"/>
            </a:solidFill>
            <a:ln w="9525">
              <a:solidFill>
                <a:srgbClr val="000000"/>
              </a:solidFill>
              <a:miter lim="800000"/>
              <a:headEnd/>
              <a:tailEnd/>
            </a:ln>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69" name="Rectangle 2"/>
          <p:cNvSpPr>
            <a:spLocks noGrp="1" noChangeArrowheads="1"/>
          </p:cNvSpPr>
          <p:nvPr>
            <p:ph type="title" idx="4294967295"/>
          </p:nvPr>
        </p:nvSpPr>
        <p:spPr/>
        <p:txBody>
          <a:bodyPr/>
          <a:lstStyle/>
          <a:p>
            <a:pPr eaLnBrk="1" hangingPunct="1"/>
            <a:r>
              <a:rPr lang="en-US" smtClean="0"/>
              <a:t>EM Radiation and Imaging</a:t>
            </a:r>
          </a:p>
        </p:txBody>
      </p:sp>
      <p:sp>
        <p:nvSpPr>
          <p:cNvPr id="416770" name="Rectangle 3"/>
          <p:cNvSpPr>
            <a:spLocks noChangeArrowheads="1"/>
          </p:cNvSpPr>
          <p:nvPr/>
        </p:nvSpPr>
        <p:spPr bwMode="auto">
          <a:xfrm>
            <a:off x="304800" y="1981200"/>
            <a:ext cx="8624888" cy="4292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a:solidFill>
                  <a:schemeClr val="folHlink"/>
                </a:solidFill>
              </a:rPr>
              <a:t>Wave concept of EM radiation explains why it may be reflected, refracted, diffracted, and polarized. </a:t>
            </a:r>
          </a:p>
          <a:p>
            <a:pPr marL="342900" indent="-342900">
              <a:spcBef>
                <a:spcPct val="20000"/>
              </a:spcBef>
              <a:buClr>
                <a:schemeClr val="folHlink"/>
              </a:buClr>
              <a:buSzPct val="60000"/>
              <a:buFont typeface="Wingdings" pitchFamily="2" charset="2"/>
              <a:buChar char="n"/>
            </a:pPr>
            <a:r>
              <a:rPr lang="en-US" sz="2000">
                <a:solidFill>
                  <a:schemeClr val="folHlink"/>
                </a:solidFill>
              </a:rPr>
              <a:t>Short EM waves, such as x-rays may react with matter as if they were particles rather than waves.</a:t>
            </a:r>
          </a:p>
          <a:p>
            <a:pPr marL="342900" indent="-342900">
              <a:spcBef>
                <a:spcPct val="20000"/>
              </a:spcBef>
              <a:buClr>
                <a:schemeClr val="folHlink"/>
              </a:buClr>
              <a:buSzPct val="60000"/>
              <a:buFont typeface="Wingdings" pitchFamily="2" charset="2"/>
              <a:buChar char="n"/>
            </a:pPr>
            <a:r>
              <a:rPr lang="en-US" sz="2000">
                <a:solidFill>
                  <a:schemeClr val="folHlink"/>
                </a:solidFill>
              </a:rPr>
              <a:t>These particles are actually discrete bundles of energy.</a:t>
            </a:r>
          </a:p>
          <a:p>
            <a:pPr marL="342900" indent="-342900">
              <a:spcBef>
                <a:spcPct val="20000"/>
              </a:spcBef>
              <a:buClr>
                <a:schemeClr val="folHlink"/>
              </a:buClr>
              <a:buSzPct val="60000"/>
              <a:buFont typeface="Wingdings" pitchFamily="2" charset="2"/>
              <a:buChar char="n"/>
            </a:pPr>
            <a:r>
              <a:rPr lang="en-US" sz="2000">
                <a:solidFill>
                  <a:schemeClr val="folHlink"/>
                </a:solidFill>
              </a:rPr>
              <a:t>Each bundle of energy is called a quantum or a photon.</a:t>
            </a:r>
          </a:p>
          <a:p>
            <a:pPr marL="342900" indent="-342900">
              <a:spcBef>
                <a:spcPct val="20000"/>
              </a:spcBef>
              <a:buClr>
                <a:schemeClr val="folHlink"/>
              </a:buClr>
              <a:buSzPct val="60000"/>
              <a:buFont typeface="Wingdings" pitchFamily="2" charset="2"/>
              <a:buChar char="n"/>
            </a:pPr>
            <a:r>
              <a:rPr lang="en-US" sz="2000">
                <a:solidFill>
                  <a:schemeClr val="folHlink"/>
                </a:solidFill>
              </a:rPr>
              <a:t>Photons travel at the speed of light.</a:t>
            </a:r>
          </a:p>
          <a:p>
            <a:pPr marL="342900" indent="-342900">
              <a:spcBef>
                <a:spcPct val="20000"/>
              </a:spcBef>
              <a:buClr>
                <a:schemeClr val="folHlink"/>
              </a:buClr>
              <a:buSzPct val="60000"/>
              <a:buFont typeface="Wingdings" pitchFamily="2" charset="2"/>
              <a:buChar char="n"/>
            </a:pPr>
            <a:r>
              <a:rPr lang="en-US" sz="2000">
                <a:solidFill>
                  <a:schemeClr val="folHlink"/>
                </a:solidFill>
              </a:rPr>
              <a:t>The amount of energy carried by a photon depends on the frequency of the radiation (I.e. number of vibrations per second).</a:t>
            </a:r>
          </a:p>
          <a:p>
            <a:pPr marL="2057400" lvl="4" indent="-228600">
              <a:spcBef>
                <a:spcPct val="20000"/>
              </a:spcBef>
              <a:buClr>
                <a:schemeClr val="accent1"/>
              </a:buClr>
              <a:buSzPct val="50000"/>
              <a:buFont typeface="Wingdings" pitchFamily="2" charset="2"/>
              <a:buChar char="n"/>
            </a:pPr>
            <a:r>
              <a:rPr lang="en-US" sz="1600" b="1">
                <a:solidFill>
                  <a:schemeClr val="folHlink"/>
                </a:solidFill>
              </a:rPr>
              <a:t>E = h</a:t>
            </a:r>
            <a:r>
              <a:rPr lang="en-US" sz="1600" b="1">
                <a:solidFill>
                  <a:schemeClr val="folHlink"/>
                </a:solidFill>
                <a:latin typeface="Symbol" pitchFamily="18" charset="2"/>
              </a:rPr>
              <a:t>n</a:t>
            </a:r>
            <a:endParaRPr lang="en-US" sz="1400">
              <a:solidFill>
                <a:schemeClr val="folHlink"/>
              </a:solidFill>
            </a:endParaRPr>
          </a:p>
          <a:p>
            <a:pPr marL="342900" indent="-342900">
              <a:spcBef>
                <a:spcPct val="20000"/>
              </a:spcBef>
              <a:buClr>
                <a:schemeClr val="folHlink"/>
              </a:buClr>
              <a:buSzPct val="60000"/>
              <a:buFont typeface="Wingdings" pitchFamily="2" charset="2"/>
              <a:buChar char="n"/>
            </a:pPr>
            <a:r>
              <a:rPr lang="en-US" sz="2000">
                <a:solidFill>
                  <a:schemeClr val="folHlink"/>
                </a:solidFill>
              </a:rPr>
              <a:t>E is the photon energy; h is the Planck’s constant = 4.13X10</a:t>
            </a:r>
            <a:r>
              <a:rPr lang="en-US" sz="2000" baseline="30000">
                <a:solidFill>
                  <a:schemeClr val="folHlink"/>
                </a:solidFill>
              </a:rPr>
              <a:t>-18</a:t>
            </a:r>
            <a:r>
              <a:rPr lang="en-US" sz="2000">
                <a:solidFill>
                  <a:schemeClr val="folHlink"/>
                </a:solidFill>
              </a:rPr>
              <a:t> keV sec and </a:t>
            </a:r>
            <a:r>
              <a:rPr lang="en-US" sz="2000">
                <a:solidFill>
                  <a:schemeClr val="folHlink"/>
                </a:solidFill>
                <a:latin typeface="Symbol" pitchFamily="18" charset="2"/>
              </a:rPr>
              <a:t>n</a:t>
            </a:r>
            <a:r>
              <a:rPr lang="en-US" sz="2000">
                <a:solidFill>
                  <a:schemeClr val="folHlink"/>
                </a:solidFill>
              </a:rPr>
              <a:t> is frequency.</a:t>
            </a:r>
          </a:p>
          <a:p>
            <a:pPr marL="342900" indent="-342900">
              <a:spcBef>
                <a:spcPct val="20000"/>
              </a:spcBef>
              <a:buClr>
                <a:schemeClr val="folHlink"/>
              </a:buClr>
              <a:buSzPct val="60000"/>
              <a:buFont typeface="Wingdings" pitchFamily="2" charset="2"/>
              <a:buChar char="n"/>
            </a:pPr>
            <a:r>
              <a:rPr lang="en-US" sz="2000">
                <a:solidFill>
                  <a:schemeClr val="folHlink"/>
                </a:solidFill>
              </a:rPr>
              <a:t>The particle behavior of photon leads to photoelectric effect and Compton scatter.</a:t>
            </a:r>
          </a:p>
          <a:p>
            <a:pPr marL="342900" indent="-342900">
              <a:spcBef>
                <a:spcPct val="20000"/>
              </a:spcBef>
              <a:buClr>
                <a:schemeClr val="folHlink"/>
              </a:buClr>
              <a:buSzPct val="60000"/>
              <a:buFont typeface="Wingdings" pitchFamily="2" charset="2"/>
              <a:buChar char="n"/>
            </a:pPr>
            <a:endParaRPr lang="en-US" sz="2000">
              <a:solidFill>
                <a:schemeClr val="folHlink"/>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en-US" smtClean="0"/>
              <a:t>T1 and T2 Contrast</a:t>
            </a:r>
          </a:p>
        </p:txBody>
      </p:sp>
      <p:graphicFrame>
        <p:nvGraphicFramePr>
          <p:cNvPr id="29698" name="Object 3"/>
          <p:cNvGraphicFramePr>
            <a:graphicFrameLocks noChangeAspect="1"/>
          </p:cNvGraphicFramePr>
          <p:nvPr/>
        </p:nvGraphicFramePr>
        <p:xfrm>
          <a:off x="1752600" y="1981200"/>
          <a:ext cx="6115050" cy="4333875"/>
        </p:xfrm>
        <a:graphic>
          <a:graphicData uri="http://schemas.openxmlformats.org/presentationml/2006/ole">
            <p:oleObj spid="_x0000_s29698" name="Document" r:id="rId4" imgW="6138000" imgH="5039280" progId="Word.Document.8">
              <p:embed/>
            </p:oleObj>
          </a:graphicData>
        </a:graphic>
      </p:graphicFrame>
      <p:sp>
        <p:nvSpPr>
          <p:cNvPr id="29700" name="Text Box 4"/>
          <p:cNvSpPr txBox="1">
            <a:spLocks noChangeArrowheads="1"/>
          </p:cNvSpPr>
          <p:nvPr/>
        </p:nvSpPr>
        <p:spPr bwMode="auto">
          <a:xfrm>
            <a:off x="2041525" y="5908675"/>
            <a:ext cx="4845050" cy="457200"/>
          </a:xfrm>
          <a:prstGeom prst="rect">
            <a:avLst/>
          </a:prstGeom>
          <a:noFill/>
          <a:ln w="9525">
            <a:noFill/>
            <a:miter lim="800000"/>
            <a:headEnd/>
            <a:tailEnd/>
          </a:ln>
        </p:spPr>
        <p:txBody>
          <a:bodyPr wrap="none">
            <a:spAutoFit/>
          </a:bodyPr>
          <a:lstStyle/>
          <a:p>
            <a:pPr eaLnBrk="0" hangingPunct="0"/>
            <a:r>
              <a:rPr lang="en-US">
                <a:latin typeface="Times New Roman" pitchFamily="18" charset="0"/>
              </a:rPr>
              <a:t>Typical NMR Tissue Values at 0.15 T</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3" name="Rectangle 2"/>
          <p:cNvSpPr>
            <a:spLocks noGrp="1" noChangeArrowheads="1"/>
          </p:cNvSpPr>
          <p:nvPr>
            <p:ph type="title"/>
          </p:nvPr>
        </p:nvSpPr>
        <p:spPr/>
        <p:txBody>
          <a:bodyPr/>
          <a:lstStyle/>
          <a:p>
            <a:pPr eaLnBrk="1" hangingPunct="1"/>
            <a:r>
              <a:rPr lang="en-US" smtClean="0"/>
              <a:t>MR Images</a:t>
            </a:r>
          </a:p>
        </p:txBody>
      </p:sp>
      <p:pic>
        <p:nvPicPr>
          <p:cNvPr id="525314" name="Picture 3" descr="MR PD Brain S-32"/>
          <p:cNvPicPr>
            <a:picLocks noChangeAspect="1" noChangeArrowheads="1"/>
          </p:cNvPicPr>
          <p:nvPr/>
        </p:nvPicPr>
        <p:blipFill>
          <a:blip r:embed="rId3"/>
          <a:srcRect/>
          <a:stretch>
            <a:fillRect/>
          </a:stretch>
        </p:blipFill>
        <p:spPr bwMode="auto">
          <a:xfrm>
            <a:off x="6096000" y="2667000"/>
            <a:ext cx="2590800" cy="2590800"/>
          </a:xfrm>
          <a:prstGeom prst="rect">
            <a:avLst/>
          </a:prstGeom>
          <a:noFill/>
          <a:ln w="9525">
            <a:noFill/>
            <a:miter lim="800000"/>
            <a:headEnd/>
            <a:tailEnd/>
          </a:ln>
        </p:spPr>
      </p:pic>
      <p:pic>
        <p:nvPicPr>
          <p:cNvPr id="525315" name="Picture 4" descr="MR T1 Brain S-32"/>
          <p:cNvPicPr>
            <a:picLocks noChangeAspect="1" noChangeArrowheads="1"/>
          </p:cNvPicPr>
          <p:nvPr/>
        </p:nvPicPr>
        <p:blipFill>
          <a:blip r:embed="rId4"/>
          <a:srcRect/>
          <a:stretch>
            <a:fillRect/>
          </a:stretch>
        </p:blipFill>
        <p:spPr bwMode="auto">
          <a:xfrm>
            <a:off x="381000" y="2667000"/>
            <a:ext cx="2590800" cy="2590800"/>
          </a:xfrm>
          <a:prstGeom prst="rect">
            <a:avLst/>
          </a:prstGeom>
          <a:noFill/>
          <a:ln w="9525">
            <a:noFill/>
            <a:miter lim="800000"/>
            <a:headEnd/>
            <a:tailEnd/>
          </a:ln>
        </p:spPr>
      </p:pic>
      <p:pic>
        <p:nvPicPr>
          <p:cNvPr id="525316" name="Picture 5" descr="MR T2 Brain S-32"/>
          <p:cNvPicPr>
            <a:picLocks noChangeAspect="1" noChangeArrowheads="1"/>
          </p:cNvPicPr>
          <p:nvPr/>
        </p:nvPicPr>
        <p:blipFill>
          <a:blip r:embed="rId5"/>
          <a:srcRect/>
          <a:stretch>
            <a:fillRect/>
          </a:stretch>
        </p:blipFill>
        <p:spPr bwMode="auto">
          <a:xfrm>
            <a:off x="3200400" y="2667000"/>
            <a:ext cx="2590800" cy="2590800"/>
          </a:xfrm>
          <a:prstGeom prst="rect">
            <a:avLst/>
          </a:prstGeom>
          <a:noFill/>
          <a:ln w="9525">
            <a:noFill/>
            <a:miter lim="800000"/>
            <a:headEnd/>
            <a:tailEnd/>
          </a:ln>
        </p:spPr>
      </p:pic>
      <p:sp>
        <p:nvSpPr>
          <p:cNvPr id="525317" name="Text Box 6"/>
          <p:cNvSpPr txBox="1">
            <a:spLocks noChangeArrowheads="1"/>
          </p:cNvSpPr>
          <p:nvPr/>
        </p:nvSpPr>
        <p:spPr bwMode="auto">
          <a:xfrm>
            <a:off x="838200" y="5486400"/>
            <a:ext cx="15160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T1 Weighted</a:t>
            </a:r>
          </a:p>
        </p:txBody>
      </p:sp>
      <p:sp>
        <p:nvSpPr>
          <p:cNvPr id="525318" name="Text Box 7"/>
          <p:cNvSpPr txBox="1">
            <a:spLocks noChangeArrowheads="1"/>
          </p:cNvSpPr>
          <p:nvPr/>
        </p:nvSpPr>
        <p:spPr bwMode="auto">
          <a:xfrm>
            <a:off x="6324600" y="5410200"/>
            <a:ext cx="2198688"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Spin Density Image</a:t>
            </a:r>
          </a:p>
        </p:txBody>
      </p:sp>
      <p:sp>
        <p:nvSpPr>
          <p:cNvPr id="525319" name="Text Box 8"/>
          <p:cNvSpPr txBox="1">
            <a:spLocks noChangeArrowheads="1"/>
          </p:cNvSpPr>
          <p:nvPr/>
        </p:nvSpPr>
        <p:spPr bwMode="auto">
          <a:xfrm>
            <a:off x="3657600" y="5410200"/>
            <a:ext cx="1516063" cy="396875"/>
          </a:xfrm>
          <a:prstGeom prst="rect">
            <a:avLst/>
          </a:prstGeom>
          <a:noFill/>
          <a:ln w="9525">
            <a:noFill/>
            <a:miter lim="800000"/>
            <a:headEnd/>
            <a:tailEnd/>
          </a:ln>
        </p:spPr>
        <p:txBody>
          <a:bodyPr wrap="none">
            <a:spAutoFit/>
          </a:bodyPr>
          <a:lstStyle/>
          <a:p>
            <a:pPr eaLnBrk="0" hangingPunct="0"/>
            <a:r>
              <a:rPr lang="en-US" sz="2000">
                <a:latin typeface="Times New Roman" pitchFamily="18" charset="0"/>
              </a:rPr>
              <a:t>T2 Weighted</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1" name="Rectangle 2"/>
          <p:cNvSpPr>
            <a:spLocks noGrp="1" noChangeArrowheads="1"/>
          </p:cNvSpPr>
          <p:nvPr>
            <p:ph type="title"/>
          </p:nvPr>
        </p:nvSpPr>
        <p:spPr/>
        <p:txBody>
          <a:bodyPr/>
          <a:lstStyle/>
          <a:p>
            <a:pPr eaLnBrk="1" hangingPunct="1"/>
            <a:r>
              <a:rPr lang="en-US" smtClean="0"/>
              <a:t>3-D Imaging</a:t>
            </a:r>
          </a:p>
        </p:txBody>
      </p:sp>
      <p:grpSp>
        <p:nvGrpSpPr>
          <p:cNvPr id="527362" name="Group 3"/>
          <p:cNvGrpSpPr>
            <a:grpSpLocks/>
          </p:cNvGrpSpPr>
          <p:nvPr/>
        </p:nvGrpSpPr>
        <p:grpSpPr bwMode="auto">
          <a:xfrm>
            <a:off x="2286000" y="1828800"/>
            <a:ext cx="4198938" cy="4810125"/>
            <a:chOff x="2205" y="1980"/>
            <a:chExt cx="6898" cy="8385"/>
          </a:xfrm>
        </p:grpSpPr>
        <p:grpSp>
          <p:nvGrpSpPr>
            <p:cNvPr id="527363" name="Group 4"/>
            <p:cNvGrpSpPr>
              <a:grpSpLocks/>
            </p:cNvGrpSpPr>
            <p:nvPr/>
          </p:nvGrpSpPr>
          <p:grpSpPr bwMode="auto">
            <a:xfrm>
              <a:off x="4576" y="4788"/>
              <a:ext cx="3963" cy="3211"/>
              <a:chOff x="4590" y="2130"/>
              <a:chExt cx="4935" cy="3705"/>
            </a:xfrm>
          </p:grpSpPr>
          <p:sp>
            <p:nvSpPr>
              <p:cNvPr id="527389" name="AutoShape 5"/>
              <p:cNvSpPr>
                <a:spLocks noChangeArrowheads="1"/>
              </p:cNvSpPr>
              <p:nvPr/>
            </p:nvSpPr>
            <p:spPr bwMode="auto">
              <a:xfrm rot="5400000">
                <a:off x="5535" y="2640"/>
                <a:ext cx="1800" cy="3225"/>
              </a:xfrm>
              <a:prstGeom prst="can">
                <a:avLst>
                  <a:gd name="adj" fmla="val 44792"/>
                </a:avLst>
              </a:prstGeom>
              <a:solidFill>
                <a:srgbClr val="EAEAEA"/>
              </a:solidFill>
              <a:ln w="9525">
                <a:solidFill>
                  <a:srgbClr val="000000"/>
                </a:solidFill>
                <a:round/>
                <a:headEnd/>
                <a:tailEnd/>
              </a:ln>
            </p:spPr>
            <p:txBody>
              <a:bodyPr/>
              <a:lstStyle/>
              <a:p>
                <a:endParaRPr lang="en-US"/>
              </a:p>
            </p:txBody>
          </p:sp>
          <p:sp>
            <p:nvSpPr>
              <p:cNvPr id="527390" name="Line 6"/>
              <p:cNvSpPr>
                <a:spLocks noChangeShapeType="1"/>
              </p:cNvSpPr>
              <p:nvPr/>
            </p:nvSpPr>
            <p:spPr bwMode="auto">
              <a:xfrm flipV="1">
                <a:off x="6180" y="2130"/>
                <a:ext cx="0" cy="2115"/>
              </a:xfrm>
              <a:prstGeom prst="line">
                <a:avLst/>
              </a:prstGeom>
              <a:noFill/>
              <a:ln w="9525">
                <a:solidFill>
                  <a:srgbClr val="000000"/>
                </a:solidFill>
                <a:round/>
                <a:headEnd/>
                <a:tailEnd type="triangle" w="med" len="med"/>
              </a:ln>
            </p:spPr>
            <p:txBody>
              <a:bodyPr/>
              <a:lstStyle/>
              <a:p>
                <a:endParaRPr lang="en-US"/>
              </a:p>
            </p:txBody>
          </p:sp>
          <p:sp>
            <p:nvSpPr>
              <p:cNvPr id="527391" name="Line 7"/>
              <p:cNvSpPr>
                <a:spLocks noChangeShapeType="1"/>
              </p:cNvSpPr>
              <p:nvPr/>
            </p:nvSpPr>
            <p:spPr bwMode="auto">
              <a:xfrm>
                <a:off x="6180" y="4245"/>
                <a:ext cx="3345" cy="0"/>
              </a:xfrm>
              <a:prstGeom prst="line">
                <a:avLst/>
              </a:prstGeom>
              <a:noFill/>
              <a:ln w="9525">
                <a:solidFill>
                  <a:srgbClr val="000000"/>
                </a:solidFill>
                <a:round/>
                <a:headEnd/>
                <a:tailEnd type="triangle" w="med" len="med"/>
              </a:ln>
            </p:spPr>
            <p:txBody>
              <a:bodyPr/>
              <a:lstStyle/>
              <a:p>
                <a:endParaRPr lang="en-US"/>
              </a:p>
            </p:txBody>
          </p:sp>
          <p:sp>
            <p:nvSpPr>
              <p:cNvPr id="527392" name="Line 8"/>
              <p:cNvSpPr>
                <a:spLocks noChangeShapeType="1"/>
              </p:cNvSpPr>
              <p:nvPr/>
            </p:nvSpPr>
            <p:spPr bwMode="auto">
              <a:xfrm flipH="1">
                <a:off x="4590" y="4245"/>
                <a:ext cx="1590" cy="1590"/>
              </a:xfrm>
              <a:prstGeom prst="line">
                <a:avLst/>
              </a:prstGeom>
              <a:noFill/>
              <a:ln w="9525">
                <a:solidFill>
                  <a:srgbClr val="000000"/>
                </a:solidFill>
                <a:round/>
                <a:headEnd/>
                <a:tailEnd type="triangle" w="med" len="med"/>
              </a:ln>
            </p:spPr>
            <p:txBody>
              <a:bodyPr/>
              <a:lstStyle/>
              <a:p>
                <a:endParaRPr lang="en-US"/>
              </a:p>
            </p:txBody>
          </p:sp>
          <p:sp>
            <p:nvSpPr>
              <p:cNvPr id="527393" name="AutoShape 9"/>
              <p:cNvSpPr>
                <a:spLocks noChangeArrowheads="1"/>
              </p:cNvSpPr>
              <p:nvPr/>
            </p:nvSpPr>
            <p:spPr bwMode="auto">
              <a:xfrm rot="5400000">
                <a:off x="5550" y="3720"/>
                <a:ext cx="1185" cy="1050"/>
              </a:xfrm>
              <a:prstGeom prst="can">
                <a:avLst>
                  <a:gd name="adj" fmla="val 25000"/>
                </a:avLst>
              </a:prstGeom>
              <a:solidFill>
                <a:srgbClr val="808080"/>
              </a:solidFill>
              <a:ln w="9525">
                <a:solidFill>
                  <a:srgbClr val="000000"/>
                </a:solidFill>
                <a:round/>
                <a:headEnd/>
                <a:tailEnd/>
              </a:ln>
            </p:spPr>
            <p:txBody>
              <a:bodyPr/>
              <a:lstStyle/>
              <a:p>
                <a:endParaRPr lang="en-US"/>
              </a:p>
            </p:txBody>
          </p:sp>
        </p:grpSp>
        <p:grpSp>
          <p:nvGrpSpPr>
            <p:cNvPr id="527364" name="Group 10"/>
            <p:cNvGrpSpPr>
              <a:grpSpLocks/>
            </p:cNvGrpSpPr>
            <p:nvPr/>
          </p:nvGrpSpPr>
          <p:grpSpPr bwMode="auto">
            <a:xfrm>
              <a:off x="3804" y="8779"/>
              <a:ext cx="4215" cy="923"/>
              <a:chOff x="3450" y="7245"/>
              <a:chExt cx="5250" cy="1065"/>
            </a:xfrm>
          </p:grpSpPr>
          <p:sp>
            <p:nvSpPr>
              <p:cNvPr id="527386" name="AutoShape 11"/>
              <p:cNvSpPr>
                <a:spLocks noChangeArrowheads="1"/>
              </p:cNvSpPr>
              <p:nvPr/>
            </p:nvSpPr>
            <p:spPr bwMode="auto">
              <a:xfrm>
                <a:off x="3450" y="7245"/>
                <a:ext cx="5250" cy="1065"/>
              </a:xfrm>
              <a:prstGeom prst="parallelogram">
                <a:avLst>
                  <a:gd name="adj" fmla="val 123239"/>
                </a:avLst>
              </a:prstGeom>
              <a:solidFill>
                <a:srgbClr val="FFFFFF"/>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FFFF"/>
                </a:extrusionClr>
              </a:sp3d>
            </p:spPr>
            <p:txBody>
              <a:bodyPr>
                <a:flatTx/>
              </a:bodyPr>
              <a:lstStyle/>
              <a:p>
                <a:endParaRPr lang="en-US"/>
              </a:p>
            </p:txBody>
          </p:sp>
          <p:sp>
            <p:nvSpPr>
              <p:cNvPr id="527387" name="AutoShape 12"/>
              <p:cNvSpPr>
                <a:spLocks noChangeArrowheads="1"/>
              </p:cNvSpPr>
              <p:nvPr/>
            </p:nvSpPr>
            <p:spPr bwMode="auto">
              <a:xfrm>
                <a:off x="4590" y="7470"/>
                <a:ext cx="2940" cy="593"/>
              </a:xfrm>
              <a:prstGeom prst="parallelogram">
                <a:avLst>
                  <a:gd name="adj" fmla="val 123946"/>
                </a:avLst>
              </a:prstGeom>
              <a:solidFill>
                <a:srgbClr val="EAEAEA"/>
              </a:solidFill>
              <a:ln w="9525">
                <a:solidFill>
                  <a:srgbClr val="000000"/>
                </a:solidFill>
                <a:miter lim="800000"/>
                <a:headEnd/>
                <a:tailEnd/>
              </a:ln>
            </p:spPr>
            <p:txBody>
              <a:bodyPr/>
              <a:lstStyle/>
              <a:p>
                <a:endParaRPr lang="en-US"/>
              </a:p>
            </p:txBody>
          </p:sp>
          <p:sp>
            <p:nvSpPr>
              <p:cNvPr id="527388" name="AutoShape 13"/>
              <p:cNvSpPr>
                <a:spLocks noChangeArrowheads="1"/>
              </p:cNvSpPr>
              <p:nvPr/>
            </p:nvSpPr>
            <p:spPr bwMode="auto">
              <a:xfrm>
                <a:off x="5355" y="7650"/>
                <a:ext cx="1335" cy="188"/>
              </a:xfrm>
              <a:prstGeom prst="parallelogram">
                <a:avLst>
                  <a:gd name="adj" fmla="val 177527"/>
                </a:avLst>
              </a:prstGeom>
              <a:solidFill>
                <a:srgbClr val="969696"/>
              </a:solidFill>
              <a:ln w="9525">
                <a:solidFill>
                  <a:srgbClr val="000000"/>
                </a:solidFill>
                <a:miter lim="800000"/>
                <a:headEnd/>
                <a:tailEnd/>
              </a:ln>
            </p:spPr>
            <p:txBody>
              <a:bodyPr/>
              <a:lstStyle/>
              <a:p>
                <a:endParaRPr lang="en-US"/>
              </a:p>
            </p:txBody>
          </p:sp>
        </p:grpSp>
        <p:grpSp>
          <p:nvGrpSpPr>
            <p:cNvPr id="527365" name="Group 14"/>
            <p:cNvGrpSpPr>
              <a:grpSpLocks/>
            </p:cNvGrpSpPr>
            <p:nvPr/>
          </p:nvGrpSpPr>
          <p:grpSpPr bwMode="auto">
            <a:xfrm>
              <a:off x="3990" y="2383"/>
              <a:ext cx="3349" cy="1417"/>
              <a:chOff x="3705" y="9225"/>
              <a:chExt cx="4170" cy="1635"/>
            </a:xfrm>
          </p:grpSpPr>
          <p:sp>
            <p:nvSpPr>
              <p:cNvPr id="527383" name="Rectangle 15"/>
              <p:cNvSpPr>
                <a:spLocks noChangeArrowheads="1"/>
              </p:cNvSpPr>
              <p:nvPr/>
            </p:nvSpPr>
            <p:spPr bwMode="auto">
              <a:xfrm>
                <a:off x="3705" y="9225"/>
                <a:ext cx="4170" cy="1635"/>
              </a:xfrm>
              <a:prstGeom prst="rect">
                <a:avLst/>
              </a:prstGeom>
              <a:solidFill>
                <a:srgbClr val="FFFFFF"/>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flatTx/>
              </a:bodyPr>
              <a:lstStyle/>
              <a:p>
                <a:endParaRPr lang="en-US"/>
              </a:p>
            </p:txBody>
          </p:sp>
          <p:sp>
            <p:nvSpPr>
              <p:cNvPr id="527384" name="Rectangle 16"/>
              <p:cNvSpPr>
                <a:spLocks noChangeArrowheads="1"/>
              </p:cNvSpPr>
              <p:nvPr/>
            </p:nvSpPr>
            <p:spPr bwMode="auto">
              <a:xfrm>
                <a:off x="4530" y="9465"/>
                <a:ext cx="2535" cy="1170"/>
              </a:xfrm>
              <a:prstGeom prst="rect">
                <a:avLst/>
              </a:prstGeom>
              <a:solidFill>
                <a:srgbClr val="EAEAEA"/>
              </a:solidFill>
              <a:ln w="9525">
                <a:solidFill>
                  <a:srgbClr val="000000"/>
                </a:solidFill>
                <a:miter lim="800000"/>
                <a:headEnd/>
                <a:tailEnd/>
              </a:ln>
            </p:spPr>
            <p:txBody>
              <a:bodyPr/>
              <a:lstStyle/>
              <a:p>
                <a:endParaRPr lang="en-US"/>
              </a:p>
            </p:txBody>
          </p:sp>
          <p:sp>
            <p:nvSpPr>
              <p:cNvPr id="527385" name="Rectangle 17"/>
              <p:cNvSpPr>
                <a:spLocks noChangeArrowheads="1"/>
              </p:cNvSpPr>
              <p:nvPr/>
            </p:nvSpPr>
            <p:spPr bwMode="auto">
              <a:xfrm>
                <a:off x="5220" y="9840"/>
                <a:ext cx="1140" cy="420"/>
              </a:xfrm>
              <a:prstGeom prst="rect">
                <a:avLst/>
              </a:prstGeom>
              <a:solidFill>
                <a:srgbClr val="969696"/>
              </a:solidFill>
              <a:ln w="9525">
                <a:solidFill>
                  <a:srgbClr val="000000"/>
                </a:solidFill>
                <a:miter lim="800000"/>
                <a:headEnd/>
                <a:tailEnd/>
              </a:ln>
            </p:spPr>
            <p:txBody>
              <a:bodyPr/>
              <a:lstStyle/>
              <a:p>
                <a:endParaRPr lang="en-US"/>
              </a:p>
            </p:txBody>
          </p:sp>
        </p:grpSp>
        <p:sp>
          <p:nvSpPr>
            <p:cNvPr id="527366" name="Text Box 18"/>
            <p:cNvSpPr txBox="1">
              <a:spLocks noChangeArrowheads="1"/>
            </p:cNvSpPr>
            <p:nvPr/>
          </p:nvSpPr>
          <p:spPr bwMode="auto">
            <a:xfrm>
              <a:off x="7539" y="9182"/>
              <a:ext cx="493" cy="533"/>
            </a:xfrm>
            <a:prstGeom prst="rect">
              <a:avLst/>
            </a:prstGeom>
            <a:noFill/>
            <a:ln w="9525">
              <a:noFill/>
              <a:miter lim="800000"/>
              <a:headEnd/>
              <a:tailEnd/>
            </a:ln>
          </p:spPr>
          <p:txBody>
            <a:bodyPr/>
            <a:lstStyle/>
            <a:p>
              <a:pPr eaLnBrk="0" hangingPunct="0"/>
              <a:r>
                <a:rPr lang="en-US" sz="1400">
                  <a:latin typeface="Times New Roman" pitchFamily="18" charset="0"/>
                </a:rPr>
                <a:t>x</a:t>
              </a:r>
            </a:p>
          </p:txBody>
        </p:sp>
        <p:sp>
          <p:nvSpPr>
            <p:cNvPr id="527367" name="Text Box 19"/>
            <p:cNvSpPr txBox="1">
              <a:spLocks noChangeArrowheads="1"/>
            </p:cNvSpPr>
            <p:nvPr/>
          </p:nvSpPr>
          <p:spPr bwMode="auto">
            <a:xfrm>
              <a:off x="8610" y="6374"/>
              <a:ext cx="493" cy="533"/>
            </a:xfrm>
            <a:prstGeom prst="rect">
              <a:avLst/>
            </a:prstGeom>
            <a:noFill/>
            <a:ln w="9525">
              <a:noFill/>
              <a:miter lim="800000"/>
              <a:headEnd/>
              <a:tailEnd/>
            </a:ln>
          </p:spPr>
          <p:txBody>
            <a:bodyPr/>
            <a:lstStyle/>
            <a:p>
              <a:pPr eaLnBrk="0" hangingPunct="0"/>
              <a:r>
                <a:rPr lang="en-US" sz="1200">
                  <a:latin typeface="Times New Roman" pitchFamily="18" charset="0"/>
                </a:rPr>
                <a:t>z</a:t>
              </a:r>
            </a:p>
          </p:txBody>
        </p:sp>
        <p:sp>
          <p:nvSpPr>
            <p:cNvPr id="527368" name="Text Box 20"/>
            <p:cNvSpPr txBox="1">
              <a:spLocks noChangeArrowheads="1"/>
            </p:cNvSpPr>
            <p:nvPr/>
          </p:nvSpPr>
          <p:spPr bwMode="auto">
            <a:xfrm>
              <a:off x="5721" y="4463"/>
              <a:ext cx="494" cy="533"/>
            </a:xfrm>
            <a:prstGeom prst="rect">
              <a:avLst/>
            </a:prstGeom>
            <a:noFill/>
            <a:ln w="9525">
              <a:noFill/>
              <a:miter lim="800000"/>
              <a:headEnd/>
              <a:tailEnd/>
            </a:ln>
          </p:spPr>
          <p:txBody>
            <a:bodyPr/>
            <a:lstStyle/>
            <a:p>
              <a:pPr eaLnBrk="0" hangingPunct="0"/>
              <a:r>
                <a:rPr lang="en-US" sz="1200">
                  <a:latin typeface="Times New Roman" pitchFamily="18" charset="0"/>
                </a:rPr>
                <a:t>y</a:t>
              </a:r>
            </a:p>
          </p:txBody>
        </p:sp>
        <p:sp>
          <p:nvSpPr>
            <p:cNvPr id="527369" name="Text Box 21"/>
            <p:cNvSpPr txBox="1">
              <a:spLocks noChangeArrowheads="1"/>
            </p:cNvSpPr>
            <p:nvPr/>
          </p:nvSpPr>
          <p:spPr bwMode="auto">
            <a:xfrm>
              <a:off x="3679" y="5984"/>
              <a:ext cx="494" cy="533"/>
            </a:xfrm>
            <a:prstGeom prst="rect">
              <a:avLst/>
            </a:prstGeom>
            <a:noFill/>
            <a:ln w="9525">
              <a:noFill/>
              <a:miter lim="800000"/>
              <a:headEnd/>
              <a:tailEnd/>
            </a:ln>
          </p:spPr>
          <p:txBody>
            <a:bodyPr/>
            <a:lstStyle/>
            <a:p>
              <a:pPr algn="ctr" eaLnBrk="0" hangingPunct="0"/>
              <a:r>
                <a:rPr lang="en-US" sz="1000">
                  <a:latin typeface="Times New Roman" pitchFamily="18" charset="0"/>
                </a:rPr>
                <a:t>y</a:t>
              </a:r>
            </a:p>
          </p:txBody>
        </p:sp>
        <p:grpSp>
          <p:nvGrpSpPr>
            <p:cNvPr id="527370" name="Group 22"/>
            <p:cNvGrpSpPr>
              <a:grpSpLocks/>
            </p:cNvGrpSpPr>
            <p:nvPr/>
          </p:nvGrpSpPr>
          <p:grpSpPr bwMode="auto">
            <a:xfrm>
              <a:off x="2702" y="5223"/>
              <a:ext cx="988" cy="2763"/>
              <a:chOff x="1433" y="5632"/>
              <a:chExt cx="1230" cy="3188"/>
            </a:xfrm>
          </p:grpSpPr>
          <p:grpSp>
            <p:nvGrpSpPr>
              <p:cNvPr id="527378" name="Group 23"/>
              <p:cNvGrpSpPr>
                <a:grpSpLocks/>
              </p:cNvGrpSpPr>
              <p:nvPr/>
            </p:nvGrpSpPr>
            <p:grpSpPr bwMode="auto">
              <a:xfrm>
                <a:off x="1433" y="5632"/>
                <a:ext cx="1230" cy="3135"/>
                <a:chOff x="4853" y="6877"/>
                <a:chExt cx="1050" cy="2730"/>
              </a:xfrm>
            </p:grpSpPr>
            <p:sp>
              <p:nvSpPr>
                <p:cNvPr id="527380" name="AutoShape 24"/>
                <p:cNvSpPr>
                  <a:spLocks noChangeArrowheads="1"/>
                </p:cNvSpPr>
                <p:nvPr/>
              </p:nvSpPr>
              <p:spPr bwMode="auto">
                <a:xfrm rot="5400000" flipH="1">
                  <a:off x="4013" y="7717"/>
                  <a:ext cx="2730" cy="1050"/>
                </a:xfrm>
                <a:prstGeom prst="parallelogram">
                  <a:avLst>
                    <a:gd name="adj" fmla="val 65000"/>
                  </a:avLst>
                </a:prstGeom>
                <a:solidFill>
                  <a:srgbClr val="FFFFFF"/>
                </a:solidFill>
                <a:ln w="9525">
                  <a:miter lim="800000"/>
                  <a:headEnd/>
                  <a:tailEnd/>
                </a:ln>
                <a:scene3d>
                  <a:camera prst="legacyObliqueTopLeft"/>
                  <a:lightRig rig="legacyFlat3" dir="t"/>
                </a:scene3d>
                <a:sp3d extrusionH="430200" prstMaterial="legacyMatte">
                  <a:bevelT w="13500" h="13500" prst="angle"/>
                  <a:bevelB w="13500" h="13500" prst="angle"/>
                  <a:extrusionClr>
                    <a:srgbClr val="FFFFFF"/>
                  </a:extrusionClr>
                </a:sp3d>
              </p:spPr>
              <p:txBody>
                <a:bodyPr>
                  <a:flatTx/>
                </a:bodyPr>
                <a:lstStyle/>
                <a:p>
                  <a:endParaRPr lang="en-US"/>
                </a:p>
              </p:txBody>
            </p:sp>
            <p:sp>
              <p:nvSpPr>
                <p:cNvPr id="527381" name="Oval 25"/>
                <p:cNvSpPr>
                  <a:spLocks noChangeArrowheads="1"/>
                </p:cNvSpPr>
                <p:nvPr/>
              </p:nvSpPr>
              <p:spPr bwMode="auto">
                <a:xfrm>
                  <a:off x="5055" y="7455"/>
                  <a:ext cx="705" cy="1575"/>
                </a:xfrm>
                <a:prstGeom prst="ellipse">
                  <a:avLst/>
                </a:prstGeom>
                <a:solidFill>
                  <a:srgbClr val="EAEAEA"/>
                </a:solidFill>
                <a:ln w="9525">
                  <a:solidFill>
                    <a:srgbClr val="000000"/>
                  </a:solidFill>
                  <a:round/>
                  <a:headEnd/>
                  <a:tailEnd/>
                </a:ln>
              </p:spPr>
              <p:txBody>
                <a:bodyPr/>
                <a:lstStyle/>
                <a:p>
                  <a:endParaRPr lang="en-US"/>
                </a:p>
              </p:txBody>
            </p:sp>
            <p:sp>
              <p:nvSpPr>
                <p:cNvPr id="527382" name="Oval 26"/>
                <p:cNvSpPr>
                  <a:spLocks noChangeArrowheads="1"/>
                </p:cNvSpPr>
                <p:nvPr/>
              </p:nvSpPr>
              <p:spPr bwMode="auto">
                <a:xfrm>
                  <a:off x="5280" y="7800"/>
                  <a:ext cx="240" cy="840"/>
                </a:xfrm>
                <a:prstGeom prst="ellipse">
                  <a:avLst/>
                </a:prstGeom>
                <a:solidFill>
                  <a:srgbClr val="969696"/>
                </a:solidFill>
                <a:ln w="9525">
                  <a:solidFill>
                    <a:srgbClr val="000000"/>
                  </a:solidFill>
                  <a:round/>
                  <a:headEnd/>
                  <a:tailEnd/>
                </a:ln>
              </p:spPr>
              <p:txBody>
                <a:bodyPr/>
                <a:lstStyle/>
                <a:p>
                  <a:endParaRPr lang="en-US"/>
                </a:p>
              </p:txBody>
            </p:sp>
          </p:grpSp>
          <p:sp>
            <p:nvSpPr>
              <p:cNvPr id="527379" name="Text Box 27"/>
              <p:cNvSpPr txBox="1">
                <a:spLocks noChangeArrowheads="1"/>
              </p:cNvSpPr>
              <p:nvPr/>
            </p:nvSpPr>
            <p:spPr bwMode="auto">
              <a:xfrm>
                <a:off x="1950" y="8205"/>
                <a:ext cx="615" cy="615"/>
              </a:xfrm>
              <a:prstGeom prst="rect">
                <a:avLst/>
              </a:prstGeom>
              <a:noFill/>
              <a:ln w="9525">
                <a:noFill/>
                <a:miter lim="800000"/>
                <a:headEnd/>
                <a:tailEnd/>
              </a:ln>
            </p:spPr>
            <p:txBody>
              <a:bodyPr/>
              <a:lstStyle/>
              <a:p>
                <a:pPr eaLnBrk="0" hangingPunct="0"/>
                <a:r>
                  <a:rPr lang="en-US" sz="1400">
                    <a:latin typeface="Times New Roman" pitchFamily="18" charset="0"/>
                  </a:rPr>
                  <a:t>x</a:t>
                </a:r>
              </a:p>
            </p:txBody>
          </p:sp>
        </p:grpSp>
        <p:sp>
          <p:nvSpPr>
            <p:cNvPr id="527371" name="Text Box 28"/>
            <p:cNvSpPr txBox="1">
              <a:spLocks noChangeArrowheads="1"/>
            </p:cNvSpPr>
            <p:nvPr/>
          </p:nvSpPr>
          <p:spPr bwMode="auto">
            <a:xfrm>
              <a:off x="4277" y="7778"/>
              <a:ext cx="493" cy="533"/>
            </a:xfrm>
            <a:prstGeom prst="rect">
              <a:avLst/>
            </a:prstGeom>
            <a:noFill/>
            <a:ln w="9525">
              <a:noFill/>
              <a:miter lim="800000"/>
              <a:headEnd/>
              <a:tailEnd/>
            </a:ln>
          </p:spPr>
          <p:txBody>
            <a:bodyPr/>
            <a:lstStyle/>
            <a:p>
              <a:pPr eaLnBrk="0" hangingPunct="0"/>
              <a:r>
                <a:rPr lang="en-US" sz="1200">
                  <a:latin typeface="Times New Roman" pitchFamily="18" charset="0"/>
                </a:rPr>
                <a:t>x</a:t>
              </a:r>
            </a:p>
          </p:txBody>
        </p:sp>
        <p:sp>
          <p:nvSpPr>
            <p:cNvPr id="527372" name="Text Box 29"/>
            <p:cNvSpPr txBox="1">
              <a:spLocks noChangeArrowheads="1"/>
            </p:cNvSpPr>
            <p:nvPr/>
          </p:nvSpPr>
          <p:spPr bwMode="auto">
            <a:xfrm>
              <a:off x="3605" y="2773"/>
              <a:ext cx="493" cy="533"/>
            </a:xfrm>
            <a:prstGeom prst="rect">
              <a:avLst/>
            </a:prstGeom>
            <a:noFill/>
            <a:ln w="9525">
              <a:noFill/>
              <a:miter lim="800000"/>
              <a:headEnd/>
              <a:tailEnd/>
            </a:ln>
          </p:spPr>
          <p:txBody>
            <a:bodyPr/>
            <a:lstStyle/>
            <a:p>
              <a:pPr eaLnBrk="0" hangingPunct="0"/>
              <a:r>
                <a:rPr lang="en-US" sz="1400">
                  <a:latin typeface="Times New Roman" pitchFamily="18" charset="0"/>
                </a:rPr>
                <a:t>y</a:t>
              </a:r>
            </a:p>
          </p:txBody>
        </p:sp>
        <p:sp>
          <p:nvSpPr>
            <p:cNvPr id="527373" name="Text Box 30"/>
            <p:cNvSpPr txBox="1">
              <a:spLocks noChangeArrowheads="1"/>
            </p:cNvSpPr>
            <p:nvPr/>
          </p:nvSpPr>
          <p:spPr bwMode="auto">
            <a:xfrm>
              <a:off x="5298" y="9832"/>
              <a:ext cx="493" cy="533"/>
            </a:xfrm>
            <a:prstGeom prst="rect">
              <a:avLst/>
            </a:prstGeom>
            <a:noFill/>
            <a:ln w="9525">
              <a:noFill/>
              <a:miter lim="800000"/>
              <a:headEnd/>
              <a:tailEnd/>
            </a:ln>
          </p:spPr>
          <p:txBody>
            <a:bodyPr/>
            <a:lstStyle/>
            <a:p>
              <a:pPr eaLnBrk="0" hangingPunct="0"/>
              <a:r>
                <a:rPr lang="en-US" sz="1400">
                  <a:latin typeface="Times New Roman" pitchFamily="18" charset="0"/>
                </a:rPr>
                <a:t>z</a:t>
              </a:r>
            </a:p>
          </p:txBody>
        </p:sp>
        <p:sp>
          <p:nvSpPr>
            <p:cNvPr id="527374" name="Text Box 31"/>
            <p:cNvSpPr txBox="1">
              <a:spLocks noChangeArrowheads="1"/>
            </p:cNvSpPr>
            <p:nvPr/>
          </p:nvSpPr>
          <p:spPr bwMode="auto">
            <a:xfrm>
              <a:off x="5572" y="3839"/>
              <a:ext cx="493" cy="533"/>
            </a:xfrm>
            <a:prstGeom prst="rect">
              <a:avLst/>
            </a:prstGeom>
            <a:noFill/>
            <a:ln w="9525">
              <a:noFill/>
              <a:miter lim="800000"/>
              <a:headEnd/>
              <a:tailEnd/>
            </a:ln>
          </p:spPr>
          <p:txBody>
            <a:bodyPr/>
            <a:lstStyle/>
            <a:p>
              <a:pPr eaLnBrk="0" hangingPunct="0"/>
              <a:r>
                <a:rPr lang="en-US" sz="1400">
                  <a:latin typeface="Times New Roman" pitchFamily="18" charset="0"/>
                </a:rPr>
                <a:t>z</a:t>
              </a:r>
            </a:p>
          </p:txBody>
        </p:sp>
        <p:sp>
          <p:nvSpPr>
            <p:cNvPr id="527375" name="Text Box 32"/>
            <p:cNvSpPr txBox="1">
              <a:spLocks noChangeArrowheads="1"/>
            </p:cNvSpPr>
            <p:nvPr/>
          </p:nvSpPr>
          <p:spPr bwMode="auto">
            <a:xfrm>
              <a:off x="5198" y="1980"/>
              <a:ext cx="1176" cy="533"/>
            </a:xfrm>
            <a:prstGeom prst="rect">
              <a:avLst/>
            </a:prstGeom>
            <a:noFill/>
            <a:ln w="9525">
              <a:noFill/>
              <a:miter lim="800000"/>
              <a:headEnd/>
              <a:tailEnd/>
            </a:ln>
          </p:spPr>
          <p:txBody>
            <a:bodyPr/>
            <a:lstStyle/>
            <a:p>
              <a:pPr eaLnBrk="0" hangingPunct="0"/>
              <a:r>
                <a:rPr lang="en-US" sz="1000">
                  <a:latin typeface="Times New Roman" pitchFamily="18" charset="0"/>
                </a:rPr>
                <a:t>Sagital</a:t>
              </a:r>
            </a:p>
          </p:txBody>
        </p:sp>
        <p:sp>
          <p:nvSpPr>
            <p:cNvPr id="527376" name="Text Box 33"/>
            <p:cNvSpPr txBox="1">
              <a:spLocks noChangeArrowheads="1"/>
            </p:cNvSpPr>
            <p:nvPr/>
          </p:nvSpPr>
          <p:spPr bwMode="auto">
            <a:xfrm>
              <a:off x="5671" y="8441"/>
              <a:ext cx="1219" cy="533"/>
            </a:xfrm>
            <a:prstGeom prst="rect">
              <a:avLst/>
            </a:prstGeom>
            <a:noFill/>
            <a:ln w="9525">
              <a:noFill/>
              <a:miter lim="800000"/>
              <a:headEnd/>
              <a:tailEnd/>
            </a:ln>
          </p:spPr>
          <p:txBody>
            <a:bodyPr/>
            <a:lstStyle/>
            <a:p>
              <a:pPr eaLnBrk="0" hangingPunct="0"/>
              <a:r>
                <a:rPr lang="en-US" sz="1000">
                  <a:latin typeface="Times New Roman" pitchFamily="18" charset="0"/>
                </a:rPr>
                <a:t>Coronal</a:t>
              </a:r>
            </a:p>
          </p:txBody>
        </p:sp>
        <p:sp>
          <p:nvSpPr>
            <p:cNvPr id="527377" name="Text Box 34"/>
            <p:cNvSpPr txBox="1">
              <a:spLocks noChangeArrowheads="1"/>
            </p:cNvSpPr>
            <p:nvPr/>
          </p:nvSpPr>
          <p:spPr bwMode="auto">
            <a:xfrm>
              <a:off x="2205" y="5014"/>
              <a:ext cx="891" cy="533"/>
            </a:xfrm>
            <a:prstGeom prst="rect">
              <a:avLst/>
            </a:prstGeom>
            <a:noFill/>
            <a:ln w="9525">
              <a:noFill/>
              <a:miter lim="800000"/>
              <a:headEnd/>
              <a:tailEnd/>
            </a:ln>
          </p:spPr>
          <p:txBody>
            <a:bodyPr/>
            <a:lstStyle/>
            <a:p>
              <a:pPr eaLnBrk="0" hangingPunct="0"/>
              <a:r>
                <a:rPr lang="en-US" sz="1000">
                  <a:latin typeface="Times New Roman" pitchFamily="18" charset="0"/>
                </a:rPr>
                <a:t>Axial</a:t>
              </a: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09" name="Rectangle 2"/>
          <p:cNvSpPr>
            <a:spLocks noGrp="1" noChangeArrowheads="1"/>
          </p:cNvSpPr>
          <p:nvPr>
            <p:ph type="title"/>
          </p:nvPr>
        </p:nvSpPr>
        <p:spPr/>
        <p:txBody>
          <a:bodyPr/>
          <a:lstStyle/>
          <a:p>
            <a:pPr eaLnBrk="1" hangingPunct="1"/>
            <a:r>
              <a:rPr lang="en-US" smtClean="0"/>
              <a:t>3-D MR Imaging</a:t>
            </a:r>
          </a:p>
        </p:txBody>
      </p:sp>
      <p:pic>
        <p:nvPicPr>
          <p:cNvPr id="529410" name="Picture 3" descr="MRI Brain axial"/>
          <p:cNvPicPr>
            <a:picLocks noChangeAspect="1" noChangeArrowheads="1"/>
          </p:cNvPicPr>
          <p:nvPr/>
        </p:nvPicPr>
        <p:blipFill>
          <a:blip r:embed="rId3"/>
          <a:srcRect/>
          <a:stretch>
            <a:fillRect/>
          </a:stretch>
        </p:blipFill>
        <p:spPr bwMode="auto">
          <a:xfrm>
            <a:off x="377825" y="2541588"/>
            <a:ext cx="2711450" cy="2711450"/>
          </a:xfrm>
          <a:prstGeom prst="rect">
            <a:avLst/>
          </a:prstGeom>
          <a:noFill/>
          <a:ln w="9525">
            <a:noFill/>
            <a:miter lim="800000"/>
            <a:headEnd/>
            <a:tailEnd/>
          </a:ln>
        </p:spPr>
      </p:pic>
      <p:pic>
        <p:nvPicPr>
          <p:cNvPr id="529411" name="Picture 4" descr="MRI Brain Coronal"/>
          <p:cNvPicPr>
            <a:picLocks noChangeAspect="1" noChangeArrowheads="1"/>
          </p:cNvPicPr>
          <p:nvPr/>
        </p:nvPicPr>
        <p:blipFill>
          <a:blip r:embed="rId4"/>
          <a:srcRect/>
          <a:stretch>
            <a:fillRect/>
          </a:stretch>
        </p:blipFill>
        <p:spPr bwMode="auto">
          <a:xfrm>
            <a:off x="3263900" y="2555875"/>
            <a:ext cx="2727325" cy="2682875"/>
          </a:xfrm>
          <a:prstGeom prst="rect">
            <a:avLst/>
          </a:prstGeom>
          <a:noFill/>
          <a:ln w="9525">
            <a:noFill/>
            <a:miter lim="800000"/>
            <a:headEnd/>
            <a:tailEnd/>
          </a:ln>
        </p:spPr>
      </p:pic>
      <p:pic>
        <p:nvPicPr>
          <p:cNvPr id="529412" name="Picture 5" descr="MRI Brain Sagital"/>
          <p:cNvPicPr>
            <a:picLocks noChangeAspect="1" noChangeArrowheads="1"/>
          </p:cNvPicPr>
          <p:nvPr/>
        </p:nvPicPr>
        <p:blipFill>
          <a:blip r:embed="rId5"/>
          <a:srcRect/>
          <a:stretch>
            <a:fillRect/>
          </a:stretch>
        </p:blipFill>
        <p:spPr bwMode="auto">
          <a:xfrm>
            <a:off x="6229350" y="2570163"/>
            <a:ext cx="2640013" cy="26543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23" name="Rectangle 2"/>
          <p:cNvSpPr>
            <a:spLocks noGrp="1" noChangeArrowheads="1"/>
          </p:cNvSpPr>
          <p:nvPr>
            <p:ph type="title"/>
          </p:nvPr>
        </p:nvSpPr>
        <p:spPr/>
        <p:txBody>
          <a:bodyPr/>
          <a:lstStyle/>
          <a:p>
            <a:pPr eaLnBrk="1" hangingPunct="1"/>
            <a:r>
              <a:rPr lang="en-US" smtClean="0"/>
              <a:t>SEPI MR </a:t>
            </a:r>
            <a:br>
              <a:rPr lang="en-US" smtClean="0"/>
            </a:br>
            <a:r>
              <a:rPr lang="en-US" smtClean="0"/>
              <a:t>Imaging</a:t>
            </a:r>
          </a:p>
        </p:txBody>
      </p:sp>
      <p:graphicFrame>
        <p:nvGraphicFramePr>
          <p:cNvPr id="30722" name="Object 3"/>
          <p:cNvGraphicFramePr>
            <a:graphicFrameLocks noChangeAspect="1"/>
          </p:cNvGraphicFramePr>
          <p:nvPr/>
        </p:nvGraphicFramePr>
        <p:xfrm>
          <a:off x="3962400" y="914400"/>
          <a:ext cx="4962525" cy="5705475"/>
        </p:xfrm>
        <a:graphic>
          <a:graphicData uri="http://schemas.openxmlformats.org/presentationml/2006/ole">
            <p:oleObj spid="_x0000_s30722" name="Image" r:id="rId4" imgW="6615873" imgH="7606349" progId="">
              <p:embed/>
            </p:oleObj>
          </a:graphicData>
        </a:graphic>
      </p:graphicFrame>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29" name="Rectangle 2"/>
          <p:cNvSpPr>
            <a:spLocks noGrp="1" noChangeArrowheads="1"/>
          </p:cNvSpPr>
          <p:nvPr>
            <p:ph type="title"/>
          </p:nvPr>
        </p:nvSpPr>
        <p:spPr/>
        <p:txBody>
          <a:bodyPr/>
          <a:lstStyle/>
          <a:p>
            <a:pPr eaLnBrk="1" hangingPunct="1"/>
            <a:r>
              <a:rPr lang="en-US" smtClean="0"/>
              <a:t>MRI</a:t>
            </a:r>
          </a:p>
        </p:txBody>
      </p:sp>
      <p:sp>
        <p:nvSpPr>
          <p:cNvPr id="534530" name="Rectangle 3"/>
          <p:cNvSpPr>
            <a:spLocks noChangeArrowheads="1"/>
          </p:cNvSpPr>
          <p:nvPr/>
        </p:nvSpPr>
        <p:spPr bwMode="auto">
          <a:xfrm>
            <a:off x="1066800" y="2463800"/>
            <a:ext cx="6832600" cy="29845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There are several imaging modalities within MRI.</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T1 and T2 weighted images</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Spin Echo and multiple echo sequence images</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MR Spectroscopy</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Blood flow imaging</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Perfusion imaging</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Function imaging</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Rectangle 2"/>
          <p:cNvSpPr>
            <a:spLocks noGrp="1" noChangeArrowheads="1"/>
          </p:cNvSpPr>
          <p:nvPr>
            <p:ph type="title"/>
          </p:nvPr>
        </p:nvSpPr>
        <p:spPr/>
        <p:txBody>
          <a:bodyPr/>
          <a:lstStyle/>
          <a:p>
            <a:pPr eaLnBrk="1" hangingPunct="1"/>
            <a:r>
              <a:rPr lang="en-US" smtClean="0"/>
              <a:t>MRI Advantage</a:t>
            </a:r>
          </a:p>
        </p:txBody>
      </p:sp>
      <p:sp>
        <p:nvSpPr>
          <p:cNvPr id="536578" name="Rectangle 3"/>
          <p:cNvSpPr>
            <a:spLocks noChangeArrowheads="1"/>
          </p:cNvSpPr>
          <p:nvPr/>
        </p:nvSpPr>
        <p:spPr bwMode="auto">
          <a:xfrm>
            <a:off x="419100" y="2362200"/>
            <a:ext cx="8293100" cy="36957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 most important advantage of the MRI is its ability to provide unprecedented contrasts between various organs and tissues and the three-dimensional nature of imaging methods. </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Selective 3-D imaging is provided by appropriate selection of gradient fields and phase encoding methods.</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A variety of contrast images can be created by different combinations of weighting of T1, T2 and echo images</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MR spectroscopy provides a great potential for meaningful tissue characterization.</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Functional MRI holds great promise for the future.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38625" name="Rectangle 2"/>
          <p:cNvSpPr>
            <a:spLocks noGrp="1" noChangeArrowheads="1"/>
          </p:cNvSpPr>
          <p:nvPr>
            <p:ph type="title"/>
          </p:nvPr>
        </p:nvSpPr>
        <p:spPr/>
        <p:txBody>
          <a:bodyPr/>
          <a:lstStyle/>
          <a:p>
            <a:pPr eaLnBrk="1" hangingPunct="1"/>
            <a:r>
              <a:rPr lang="en-US" smtClean="0"/>
              <a:t>MR Angiography</a:t>
            </a:r>
          </a:p>
        </p:txBody>
      </p:sp>
      <p:pic>
        <p:nvPicPr>
          <p:cNvPr id="43011" name="MR Angiogram.mpeg">
            <a:hlinkClick r:id="" action="ppaction://media"/>
          </p:cNvPr>
          <p:cNvPicPr>
            <a:picLocks noRot="1" noChangeAspect="1" noChangeArrowheads="1"/>
          </p:cNvPicPr>
          <p:nvPr>
            <a:videoFile r:link="rId1"/>
          </p:nvPr>
        </p:nvPicPr>
        <p:blipFill>
          <a:blip r:embed="rId4"/>
          <a:srcRect/>
          <a:stretch>
            <a:fillRect/>
          </a:stretch>
        </p:blipFill>
        <p:spPr bwMode="auto">
          <a:xfrm>
            <a:off x="2133600" y="1828800"/>
            <a:ext cx="4876800" cy="476726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430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3011"/>
                                        </p:tgtEl>
                                      </p:cBhvr>
                                    </p:cmd>
                                  </p:childTnLst>
                                </p:cTn>
                              </p:par>
                            </p:childTnLst>
                          </p:cTn>
                        </p:par>
                      </p:childTnLst>
                    </p:cTn>
                  </p:par>
                </p:childTnLst>
              </p:cTn>
              <p:nextCondLst>
                <p:cond evt="onClick" delay="0">
                  <p:tgtEl>
                    <p:spTgt spid="43011"/>
                  </p:tgtEl>
                </p:cond>
              </p:nextCondLst>
            </p:seq>
            <p:video>
              <p:cMediaNode>
                <p:cTn id="7" fill="remove" display="0">
                  <p:stCondLst>
                    <p:cond delay="indefinite"/>
                  </p:stCondLst>
                  <p:endCondLst>
                    <p:cond evt="onNext" delay="0">
                      <p:tgtEl>
                        <p:sldTgt/>
                      </p:tgtEl>
                    </p:cond>
                    <p:cond evt="onPrev" delay="0">
                      <p:tgtEl>
                        <p:sldTgt/>
                      </p:tgtEl>
                    </p:cond>
                  </p:endCondLst>
                </p:cTn>
                <p:tgtEl>
                  <p:spTgt spid="43011"/>
                </p:tgtEl>
              </p:cMediaNode>
            </p:video>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2"/>
          <p:cNvSpPr>
            <a:spLocks noGrp="1" noChangeArrowheads="1"/>
          </p:cNvSpPr>
          <p:nvPr>
            <p:ph type="title"/>
          </p:nvPr>
        </p:nvSpPr>
        <p:spPr/>
        <p:txBody>
          <a:bodyPr/>
          <a:lstStyle/>
          <a:p>
            <a:pPr eaLnBrk="1" hangingPunct="1"/>
            <a:r>
              <a:rPr lang="en-US" smtClean="0"/>
              <a:t>Nuclear Medicine Imaging</a:t>
            </a:r>
          </a:p>
        </p:txBody>
      </p:sp>
      <p:graphicFrame>
        <p:nvGraphicFramePr>
          <p:cNvPr id="31746" name="Object 3"/>
          <p:cNvGraphicFramePr>
            <a:graphicFrameLocks/>
          </p:cNvGraphicFramePr>
          <p:nvPr/>
        </p:nvGraphicFramePr>
        <p:xfrm>
          <a:off x="2576513" y="3479800"/>
          <a:ext cx="3392487" cy="2527300"/>
        </p:xfrm>
        <a:graphic>
          <a:graphicData uri="http://schemas.openxmlformats.org/presentationml/2006/ole">
            <p:oleObj spid="_x0000_s31746" name="MS Org Chart" r:id="rId4" imgW="2908080" imgH="2431800" progId="">
              <p:embed followColorScheme="full"/>
            </p:oleObj>
          </a:graphicData>
        </a:graphic>
      </p:graphicFrame>
      <p:sp>
        <p:nvSpPr>
          <p:cNvPr id="31748" name="Rectangle 4"/>
          <p:cNvSpPr>
            <a:spLocks noChangeArrowheads="1"/>
          </p:cNvSpPr>
          <p:nvPr/>
        </p:nvSpPr>
        <p:spPr bwMode="auto">
          <a:xfrm>
            <a:off x="365125" y="2117725"/>
            <a:ext cx="8359775" cy="1558925"/>
          </a:xfrm>
          <a:prstGeom prst="rect">
            <a:avLst/>
          </a:prstGeom>
          <a:noFill/>
          <a:ln w="9525">
            <a:noFill/>
            <a:miter lim="800000"/>
            <a:headEnd/>
            <a:tailEnd/>
          </a:ln>
        </p:spPr>
        <p:txBody>
          <a:bodyPr lIns="92075" tIns="46038" rIns="92075" bIns="46038">
            <a:spAutoFit/>
          </a:bodyPr>
          <a:lstStyle/>
          <a:p>
            <a:pPr eaLnBrk="0" hangingPunct="0"/>
            <a:r>
              <a:rPr lang="en-US" sz="1600" b="1">
                <a:solidFill>
                  <a:schemeClr val="tx2"/>
                </a:solidFill>
                <a:latin typeface="Book Antiqua" pitchFamily="18" charset="0"/>
              </a:rPr>
              <a:t>Basic Principle:  Radioactive pharmaceuticals are injected in the body which selectively metabolize with the tissue or medium to generate radioactive emission such as gamma rays in Single Photon Emission Computed Tomography (SPECT) or positrons in Positron Emission Tomography (PET).  Finally, the emitted photons are captured by the </a:t>
            </a:r>
          </a:p>
          <a:p>
            <a:pPr eaLnBrk="0" hangingPunct="0"/>
            <a:r>
              <a:rPr lang="en-US" sz="1600" b="1">
                <a:solidFill>
                  <a:schemeClr val="tx2"/>
                </a:solidFill>
                <a:latin typeface="Book Antiqua" pitchFamily="18" charset="0"/>
              </a:rPr>
              <a:t>detectors outside the body for generating maps of radioactivity tracers.</a:t>
            </a:r>
          </a:p>
          <a:p>
            <a:pPr eaLnBrk="0" hangingPunct="0"/>
            <a:endParaRPr lang="en-US" sz="1600" b="1">
              <a:solidFill>
                <a:schemeClr val="tx2"/>
              </a:solidFill>
              <a:latin typeface="Book Antiqua"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5" name="Rectangle 2"/>
          <p:cNvSpPr>
            <a:spLocks noGrp="1" noChangeArrowheads="1"/>
          </p:cNvSpPr>
          <p:nvPr>
            <p:ph type="title"/>
          </p:nvPr>
        </p:nvSpPr>
        <p:spPr/>
        <p:txBody>
          <a:bodyPr/>
          <a:lstStyle/>
          <a:p>
            <a:pPr eaLnBrk="1" hangingPunct="1"/>
            <a:r>
              <a:rPr lang="en-US" smtClean="0"/>
              <a:t>SPECT</a:t>
            </a:r>
          </a:p>
        </p:txBody>
      </p:sp>
      <p:sp>
        <p:nvSpPr>
          <p:cNvPr id="543746" name="Rectangle 3"/>
          <p:cNvSpPr>
            <a:spLocks noChangeArrowheads="1"/>
          </p:cNvSpPr>
          <p:nvPr/>
        </p:nvSpPr>
        <p:spPr bwMode="auto">
          <a:xfrm>
            <a:off x="330200" y="2006600"/>
            <a:ext cx="8293100" cy="4292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Radioactive materials are administered into the body and are selectively taken up in a manner designed to indicate a specific metabolism or disease.  In SPECT imaging, gamma rays are emitted from these materials absorbed by the tissue or body, which then becomes a radioactive source.  External detectors are used to reconstruct images of the radioactive source.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7" name="Rectangle 2"/>
          <p:cNvSpPr>
            <a:spLocks noGrp="1" noChangeArrowheads="1"/>
          </p:cNvSpPr>
          <p:nvPr>
            <p:ph type="title" idx="4294967295"/>
          </p:nvPr>
        </p:nvSpPr>
        <p:spPr/>
        <p:txBody>
          <a:bodyPr/>
          <a:lstStyle/>
          <a:p>
            <a:pPr eaLnBrk="1" hangingPunct="1"/>
            <a:r>
              <a:rPr lang="en-US" smtClean="0"/>
              <a:t>X-ray Imaging</a:t>
            </a:r>
          </a:p>
        </p:txBody>
      </p:sp>
      <p:sp>
        <p:nvSpPr>
          <p:cNvPr id="418818" name="Rectangle 3"/>
          <p:cNvSpPr>
            <a:spLocks noChangeArrowheads="1"/>
          </p:cNvSpPr>
          <p:nvPr/>
        </p:nvSpPr>
        <p:spPr bwMode="auto">
          <a:xfrm>
            <a:off x="330200" y="2006600"/>
            <a:ext cx="8293100" cy="4292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a:solidFill>
                  <a:schemeClr val="folHlink"/>
                </a:solidFill>
              </a:rPr>
              <a:t>c=</a:t>
            </a:r>
            <a:r>
              <a:rPr lang="en-US" sz="2000">
                <a:solidFill>
                  <a:schemeClr val="folHlink"/>
                </a:solidFill>
                <a:latin typeface="Symbol" pitchFamily="18" charset="2"/>
              </a:rPr>
              <a:t>ln</a:t>
            </a:r>
            <a:r>
              <a:rPr lang="en-US" sz="2000">
                <a:solidFill>
                  <a:schemeClr val="folHlink"/>
                </a:solidFill>
              </a:rPr>
              <a:t>    or </a:t>
            </a:r>
            <a:r>
              <a:rPr lang="en-US" sz="2000">
                <a:solidFill>
                  <a:schemeClr val="folHlink"/>
                </a:solidFill>
                <a:latin typeface="Symbol" pitchFamily="18" charset="2"/>
              </a:rPr>
              <a:t>n</a:t>
            </a:r>
            <a:r>
              <a:rPr lang="en-US" sz="2000">
                <a:solidFill>
                  <a:schemeClr val="folHlink"/>
                </a:solidFill>
              </a:rPr>
              <a:t>=c/</a:t>
            </a:r>
            <a:r>
              <a:rPr lang="en-US" sz="2000">
                <a:solidFill>
                  <a:schemeClr val="folHlink"/>
                </a:solidFill>
                <a:latin typeface="Symbol" pitchFamily="18" charset="2"/>
              </a:rPr>
              <a:t>l</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Times New Roman" pitchFamily="18" charset="0"/>
              </a:rPr>
              <a:t>Thus,  E= hc/</a:t>
            </a:r>
            <a:r>
              <a:rPr lang="en-US" sz="2000">
                <a:solidFill>
                  <a:schemeClr val="folHlink"/>
                </a:solidFill>
                <a:latin typeface="Symbol" pitchFamily="18" charset="2"/>
              </a:rPr>
              <a:t>l</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Times New Roman" pitchFamily="18" charset="0"/>
              </a:rPr>
              <a:t>where c is velocity of light; hc = 12.4; E is in keV and </a:t>
            </a:r>
            <a:r>
              <a:rPr lang="en-US" sz="2000">
                <a:solidFill>
                  <a:schemeClr val="folHlink"/>
                </a:solidFill>
                <a:latin typeface="Symbol" pitchFamily="18" charset="2"/>
              </a:rPr>
              <a:t>l</a:t>
            </a:r>
            <a:r>
              <a:rPr lang="en-US" sz="2000">
                <a:solidFill>
                  <a:schemeClr val="folHlink"/>
                </a:solidFill>
                <a:latin typeface="Times New Roman" pitchFamily="18" charset="0"/>
              </a:rPr>
              <a:t> is in A.</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Times New Roman" pitchFamily="18" charset="0"/>
              </a:rPr>
              <a:t>E = 12.4/</a:t>
            </a:r>
            <a:r>
              <a:rPr lang="en-US" sz="2000">
                <a:solidFill>
                  <a:schemeClr val="folHlink"/>
                </a:solidFill>
                <a:latin typeface="Symbol" pitchFamily="18" charset="2"/>
              </a:rPr>
              <a:t>l</a:t>
            </a:r>
            <a:r>
              <a:rPr lang="en-US" sz="2000">
                <a:solidFill>
                  <a:schemeClr val="folHlink"/>
                </a:solidFill>
                <a:latin typeface="Times New Roman" pitchFamily="18" charset="0"/>
              </a:rPr>
              <a:t>  keV</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Times New Roman" pitchFamily="18" charset="0"/>
              </a:rPr>
              <a:t>Diagnostic X-ray</a:t>
            </a:r>
          </a:p>
          <a:p>
            <a:pPr marL="742950" lvl="1" indent="-285750">
              <a:spcBef>
                <a:spcPct val="20000"/>
              </a:spcBef>
              <a:buClr>
                <a:schemeClr val="folHlink"/>
              </a:buClr>
              <a:buSzPct val="60000"/>
              <a:buFont typeface="Wingdings" pitchFamily="2" charset="2"/>
              <a:buChar char="n"/>
            </a:pPr>
            <a:r>
              <a:rPr lang="en-US" sz="2000">
                <a:solidFill>
                  <a:schemeClr val="folHlink"/>
                </a:solidFill>
              </a:rPr>
              <a:t>12keV-120keV</a:t>
            </a:r>
          </a:p>
        </p:txBody>
      </p:sp>
      <p:sp>
        <p:nvSpPr>
          <p:cNvPr id="418819" name="Rectangle 4"/>
          <p:cNvSpPr>
            <a:spLocks noChangeArrowheads="1"/>
          </p:cNvSpPr>
          <p:nvPr/>
        </p:nvSpPr>
        <p:spPr bwMode="auto">
          <a:xfrm>
            <a:off x="2914650" y="3332163"/>
            <a:ext cx="4545013" cy="29591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eaLnBrk="0" hangingPunct="0"/>
            <a:endParaRPr lang="en-US" sz="1400" b="1">
              <a:latin typeface="Book Antiqua" pitchFamily="18" charset="0"/>
            </a:endParaRPr>
          </a:p>
        </p:txBody>
      </p:sp>
      <p:sp>
        <p:nvSpPr>
          <p:cNvPr id="418820" name="Freeform 5"/>
          <p:cNvSpPr>
            <a:spLocks/>
          </p:cNvSpPr>
          <p:nvPr/>
        </p:nvSpPr>
        <p:spPr bwMode="auto">
          <a:xfrm>
            <a:off x="3622675" y="3767138"/>
            <a:ext cx="1412875" cy="2236787"/>
          </a:xfrm>
          <a:custGeom>
            <a:avLst/>
            <a:gdLst>
              <a:gd name="T0" fmla="*/ 0 w 890"/>
              <a:gd name="T1" fmla="*/ 0 h 1409"/>
              <a:gd name="T2" fmla="*/ 2147483647 w 890"/>
              <a:gd name="T3" fmla="*/ 2147483647 h 1409"/>
              <a:gd name="T4" fmla="*/ 2147483647 w 890"/>
              <a:gd name="T5" fmla="*/ 2147483647 h 1409"/>
              <a:gd name="T6" fmla="*/ 0 60000 65536"/>
              <a:gd name="T7" fmla="*/ 0 60000 65536"/>
              <a:gd name="T8" fmla="*/ 0 60000 65536"/>
              <a:gd name="T9" fmla="*/ 0 w 890"/>
              <a:gd name="T10" fmla="*/ 0 h 1409"/>
              <a:gd name="T11" fmla="*/ 890 w 890"/>
              <a:gd name="T12" fmla="*/ 1409 h 1409"/>
            </a:gdLst>
            <a:ahLst/>
            <a:cxnLst>
              <a:cxn ang="T6">
                <a:pos x="T0" y="T1"/>
              </a:cxn>
              <a:cxn ang="T7">
                <a:pos x="T2" y="T3"/>
              </a:cxn>
              <a:cxn ang="T8">
                <a:pos x="T4" y="T5"/>
              </a:cxn>
            </a:cxnLst>
            <a:rect l="T9" t="T10" r="T11" b="T12"/>
            <a:pathLst>
              <a:path w="890" h="1409">
                <a:moveTo>
                  <a:pt x="0" y="0"/>
                </a:moveTo>
                <a:cubicBezTo>
                  <a:pt x="266" y="82"/>
                  <a:pt x="533" y="165"/>
                  <a:pt x="681" y="400"/>
                </a:cubicBezTo>
                <a:cubicBezTo>
                  <a:pt x="829" y="635"/>
                  <a:pt x="855" y="1241"/>
                  <a:pt x="890" y="1409"/>
                </a:cubicBezTo>
              </a:path>
            </a:pathLst>
          </a:custGeom>
          <a:noFill/>
          <a:ln w="28575">
            <a:solidFill>
              <a:schemeClr val="tx1"/>
            </a:solidFill>
            <a:round/>
            <a:headEnd type="none" w="sm" len="sm"/>
            <a:tailEnd type="none" w="sm" len="sm"/>
          </a:ln>
        </p:spPr>
        <p:txBody>
          <a:bodyPr wrap="none" anchor="ctr"/>
          <a:lstStyle/>
          <a:p>
            <a:endParaRPr lang="en-US"/>
          </a:p>
        </p:txBody>
      </p:sp>
      <p:sp>
        <p:nvSpPr>
          <p:cNvPr id="418821" name="Freeform 6"/>
          <p:cNvSpPr>
            <a:spLocks/>
          </p:cNvSpPr>
          <p:nvPr/>
        </p:nvSpPr>
        <p:spPr bwMode="auto">
          <a:xfrm>
            <a:off x="5772150" y="3767138"/>
            <a:ext cx="1154113" cy="2279650"/>
          </a:xfrm>
          <a:custGeom>
            <a:avLst/>
            <a:gdLst>
              <a:gd name="T0" fmla="*/ 2147483647 w 727"/>
              <a:gd name="T1" fmla="*/ 0 h 1436"/>
              <a:gd name="T2" fmla="*/ 2147483647 w 727"/>
              <a:gd name="T3" fmla="*/ 2147483647 h 1436"/>
              <a:gd name="T4" fmla="*/ 0 w 727"/>
              <a:gd name="T5" fmla="*/ 2147483647 h 1436"/>
              <a:gd name="T6" fmla="*/ 0 60000 65536"/>
              <a:gd name="T7" fmla="*/ 0 60000 65536"/>
              <a:gd name="T8" fmla="*/ 0 60000 65536"/>
              <a:gd name="T9" fmla="*/ 0 w 727"/>
              <a:gd name="T10" fmla="*/ 0 h 1436"/>
              <a:gd name="T11" fmla="*/ 727 w 727"/>
              <a:gd name="T12" fmla="*/ 1436 h 1436"/>
            </a:gdLst>
            <a:ahLst/>
            <a:cxnLst>
              <a:cxn ang="T6">
                <a:pos x="T0" y="T1"/>
              </a:cxn>
              <a:cxn ang="T7">
                <a:pos x="T2" y="T3"/>
              </a:cxn>
              <a:cxn ang="T8">
                <a:pos x="T4" y="T5"/>
              </a:cxn>
            </a:cxnLst>
            <a:rect l="T9" t="T10" r="T11" b="T12"/>
            <a:pathLst>
              <a:path w="727" h="1436">
                <a:moveTo>
                  <a:pt x="727" y="0"/>
                </a:moveTo>
                <a:cubicBezTo>
                  <a:pt x="506" y="17"/>
                  <a:pt x="285" y="34"/>
                  <a:pt x="164" y="273"/>
                </a:cubicBezTo>
                <a:cubicBezTo>
                  <a:pt x="43" y="512"/>
                  <a:pt x="21" y="974"/>
                  <a:pt x="0" y="1436"/>
                </a:cubicBezTo>
              </a:path>
            </a:pathLst>
          </a:custGeom>
          <a:noFill/>
          <a:ln w="28575">
            <a:solidFill>
              <a:schemeClr val="tx1"/>
            </a:solidFill>
            <a:round/>
            <a:headEnd type="none" w="sm" len="sm"/>
            <a:tailEnd type="none" w="sm" len="sm"/>
          </a:ln>
        </p:spPr>
        <p:txBody>
          <a:bodyPr wrap="none" anchor="ctr"/>
          <a:lstStyle/>
          <a:p>
            <a:endParaRPr lang="en-US"/>
          </a:p>
        </p:txBody>
      </p:sp>
      <p:sp>
        <p:nvSpPr>
          <p:cNvPr id="418822" name="Line 7"/>
          <p:cNvSpPr>
            <a:spLocks noChangeShapeType="1"/>
          </p:cNvSpPr>
          <p:nvPr/>
        </p:nvSpPr>
        <p:spPr bwMode="auto">
          <a:xfrm>
            <a:off x="3275013" y="3521075"/>
            <a:ext cx="0" cy="2555875"/>
          </a:xfrm>
          <a:prstGeom prst="line">
            <a:avLst/>
          </a:prstGeom>
          <a:noFill/>
          <a:ln w="38100">
            <a:solidFill>
              <a:schemeClr val="tx1"/>
            </a:solidFill>
            <a:round/>
            <a:headEnd type="none" w="sm" len="sm"/>
            <a:tailEnd type="none" w="sm" len="sm"/>
          </a:ln>
        </p:spPr>
        <p:txBody>
          <a:bodyPr wrap="none" anchor="ctr"/>
          <a:lstStyle/>
          <a:p>
            <a:endParaRPr lang="en-US"/>
          </a:p>
        </p:txBody>
      </p:sp>
      <p:sp>
        <p:nvSpPr>
          <p:cNvPr id="418823" name="Line 8"/>
          <p:cNvSpPr>
            <a:spLocks noChangeShapeType="1"/>
          </p:cNvSpPr>
          <p:nvPr/>
        </p:nvSpPr>
        <p:spPr bwMode="auto">
          <a:xfrm flipV="1">
            <a:off x="3275013" y="6061075"/>
            <a:ext cx="1978025" cy="15875"/>
          </a:xfrm>
          <a:prstGeom prst="line">
            <a:avLst/>
          </a:prstGeom>
          <a:noFill/>
          <a:ln w="57150">
            <a:solidFill>
              <a:schemeClr val="tx1"/>
            </a:solidFill>
            <a:round/>
            <a:headEnd type="none" w="sm" len="sm"/>
            <a:tailEnd type="none" w="sm" len="sm"/>
          </a:ln>
        </p:spPr>
        <p:txBody>
          <a:bodyPr wrap="none" anchor="ctr"/>
          <a:lstStyle/>
          <a:p>
            <a:endParaRPr lang="en-US"/>
          </a:p>
        </p:txBody>
      </p:sp>
      <p:sp>
        <p:nvSpPr>
          <p:cNvPr id="418824" name="Line 9"/>
          <p:cNvSpPr>
            <a:spLocks noChangeShapeType="1"/>
          </p:cNvSpPr>
          <p:nvPr/>
        </p:nvSpPr>
        <p:spPr bwMode="auto">
          <a:xfrm>
            <a:off x="5497513" y="6076950"/>
            <a:ext cx="1731962" cy="0"/>
          </a:xfrm>
          <a:prstGeom prst="line">
            <a:avLst/>
          </a:prstGeom>
          <a:noFill/>
          <a:ln w="57150">
            <a:solidFill>
              <a:schemeClr val="tx1"/>
            </a:solidFill>
            <a:round/>
            <a:headEnd type="none" w="sm" len="sm"/>
            <a:tailEnd type="none" w="sm" len="sm"/>
          </a:ln>
        </p:spPr>
        <p:txBody>
          <a:bodyPr wrap="none" anchor="ctr"/>
          <a:lstStyle/>
          <a:p>
            <a:endParaRPr lang="en-US"/>
          </a:p>
        </p:txBody>
      </p:sp>
      <p:sp>
        <p:nvSpPr>
          <p:cNvPr id="418825" name="Text Box 10"/>
          <p:cNvSpPr txBox="1">
            <a:spLocks noChangeArrowheads="1"/>
          </p:cNvSpPr>
          <p:nvPr/>
        </p:nvSpPr>
        <p:spPr bwMode="auto">
          <a:xfrm>
            <a:off x="6242050" y="5576888"/>
            <a:ext cx="1158875" cy="304800"/>
          </a:xfrm>
          <a:prstGeom prst="rect">
            <a:avLst/>
          </a:prstGeom>
          <a:noFill/>
          <a:ln w="12700">
            <a:noFill/>
            <a:miter lim="800000"/>
            <a:headEnd type="none" w="sm" len="sm"/>
            <a:tailEnd type="none" w="sm" len="sm"/>
          </a:ln>
        </p:spPr>
        <p:txBody>
          <a:bodyPr wrap="none">
            <a:spAutoFit/>
          </a:bodyPr>
          <a:lstStyle/>
          <a:p>
            <a:pPr eaLnBrk="0" hangingPunct="0"/>
            <a:r>
              <a:rPr lang="en-US" sz="1400" b="1">
                <a:latin typeface="Book Antiqua" pitchFamily="18" charset="0"/>
              </a:rPr>
              <a:t>Wavelength</a:t>
            </a:r>
          </a:p>
        </p:txBody>
      </p:sp>
      <p:sp>
        <p:nvSpPr>
          <p:cNvPr id="418826" name="Text Box 11"/>
          <p:cNvSpPr txBox="1">
            <a:spLocks noChangeArrowheads="1"/>
          </p:cNvSpPr>
          <p:nvPr/>
        </p:nvSpPr>
        <p:spPr bwMode="auto">
          <a:xfrm>
            <a:off x="3327400" y="3411538"/>
            <a:ext cx="1290638" cy="304800"/>
          </a:xfrm>
          <a:prstGeom prst="rect">
            <a:avLst/>
          </a:prstGeom>
          <a:noFill/>
          <a:ln w="12700">
            <a:noFill/>
            <a:miter lim="800000"/>
            <a:headEnd type="none" w="sm" len="sm"/>
            <a:tailEnd type="none" w="sm" len="sm"/>
          </a:ln>
        </p:spPr>
        <p:txBody>
          <a:bodyPr wrap="none">
            <a:spAutoFit/>
          </a:bodyPr>
          <a:lstStyle/>
          <a:p>
            <a:pPr eaLnBrk="0" hangingPunct="0"/>
            <a:r>
              <a:rPr lang="en-US" sz="1400" b="1">
                <a:latin typeface="Book Antiqua" pitchFamily="18" charset="0"/>
              </a:rPr>
              <a:t>Transmission</a:t>
            </a:r>
          </a:p>
        </p:txBody>
      </p:sp>
      <p:sp>
        <p:nvSpPr>
          <p:cNvPr id="418827" name="Text Box 12"/>
          <p:cNvSpPr txBox="1">
            <a:spLocks noChangeArrowheads="1"/>
          </p:cNvSpPr>
          <p:nvPr/>
        </p:nvSpPr>
        <p:spPr bwMode="auto">
          <a:xfrm>
            <a:off x="3414713" y="5721350"/>
            <a:ext cx="654050" cy="304800"/>
          </a:xfrm>
          <a:prstGeom prst="rect">
            <a:avLst/>
          </a:prstGeom>
          <a:noFill/>
          <a:ln w="12700">
            <a:noFill/>
            <a:miter lim="800000"/>
            <a:headEnd type="none" w="sm" len="sm"/>
            <a:tailEnd type="none" w="sm" len="sm"/>
          </a:ln>
        </p:spPr>
        <p:txBody>
          <a:bodyPr wrap="none">
            <a:spAutoFit/>
          </a:bodyPr>
          <a:lstStyle/>
          <a:p>
            <a:pPr eaLnBrk="0" hangingPunct="0"/>
            <a:r>
              <a:rPr lang="en-US" sz="1400" b="1">
                <a:latin typeface="Book Antiqua" pitchFamily="18" charset="0"/>
              </a:rPr>
              <a:t>100 m</a:t>
            </a:r>
          </a:p>
        </p:txBody>
      </p:sp>
      <p:sp>
        <p:nvSpPr>
          <p:cNvPr id="418828" name="Text Box 13"/>
          <p:cNvSpPr txBox="1">
            <a:spLocks noChangeArrowheads="1"/>
          </p:cNvSpPr>
          <p:nvPr/>
        </p:nvSpPr>
        <p:spPr bwMode="auto">
          <a:xfrm>
            <a:off x="4987925" y="5707063"/>
            <a:ext cx="555625" cy="304800"/>
          </a:xfrm>
          <a:prstGeom prst="rect">
            <a:avLst/>
          </a:prstGeom>
          <a:noFill/>
          <a:ln w="12700">
            <a:noFill/>
            <a:miter lim="800000"/>
            <a:headEnd type="none" w="sm" len="sm"/>
            <a:tailEnd type="none" w="sm" len="sm"/>
          </a:ln>
        </p:spPr>
        <p:txBody>
          <a:bodyPr wrap="none">
            <a:spAutoFit/>
          </a:bodyPr>
          <a:lstStyle/>
          <a:p>
            <a:pPr eaLnBrk="0" hangingPunct="0"/>
            <a:r>
              <a:rPr lang="en-US" sz="1400" b="1">
                <a:latin typeface="Book Antiqua" pitchFamily="18" charset="0"/>
              </a:rPr>
              <a:t>1 cm</a:t>
            </a:r>
          </a:p>
        </p:txBody>
      </p:sp>
      <p:sp>
        <p:nvSpPr>
          <p:cNvPr id="418829" name="Text Box 14"/>
          <p:cNvSpPr txBox="1">
            <a:spLocks noChangeArrowheads="1"/>
          </p:cNvSpPr>
          <p:nvPr/>
        </p:nvSpPr>
        <p:spPr bwMode="auto">
          <a:xfrm>
            <a:off x="5767388" y="5792788"/>
            <a:ext cx="455612" cy="304800"/>
          </a:xfrm>
          <a:prstGeom prst="rect">
            <a:avLst/>
          </a:prstGeom>
          <a:noFill/>
          <a:ln w="12700">
            <a:noFill/>
            <a:miter lim="800000"/>
            <a:headEnd type="none" w="sm" len="sm"/>
            <a:tailEnd type="none" w="sm" len="sm"/>
          </a:ln>
        </p:spPr>
        <p:txBody>
          <a:bodyPr wrap="none">
            <a:spAutoFit/>
          </a:bodyPr>
          <a:lstStyle/>
          <a:p>
            <a:pPr eaLnBrk="0" hangingPunct="0"/>
            <a:r>
              <a:rPr lang="en-US" sz="1400" b="1">
                <a:latin typeface="Book Antiqua" pitchFamily="18" charset="0"/>
              </a:rPr>
              <a:t>1 A</a:t>
            </a:r>
          </a:p>
        </p:txBody>
      </p:sp>
      <p:sp>
        <p:nvSpPr>
          <p:cNvPr id="418830" name="Text Box 15"/>
          <p:cNvSpPr txBox="1">
            <a:spLocks noChangeArrowheads="1"/>
          </p:cNvSpPr>
          <p:nvPr/>
        </p:nvSpPr>
        <p:spPr bwMode="auto">
          <a:xfrm>
            <a:off x="6634163" y="5792788"/>
            <a:ext cx="766762" cy="304800"/>
          </a:xfrm>
          <a:prstGeom prst="rect">
            <a:avLst/>
          </a:prstGeom>
          <a:noFill/>
          <a:ln w="12700">
            <a:noFill/>
            <a:miter lim="800000"/>
            <a:headEnd type="none" w="sm" len="sm"/>
            <a:tailEnd type="none" w="sm" len="sm"/>
          </a:ln>
        </p:spPr>
        <p:txBody>
          <a:bodyPr wrap="none">
            <a:spAutoFit/>
          </a:bodyPr>
          <a:lstStyle/>
          <a:p>
            <a:pPr eaLnBrk="0" hangingPunct="0"/>
            <a:r>
              <a:rPr lang="en-US" sz="1400" b="1">
                <a:latin typeface="Book Antiqua" pitchFamily="18" charset="0"/>
              </a:rPr>
              <a:t>.0001 A</a:t>
            </a:r>
          </a:p>
        </p:txBody>
      </p:sp>
      <p:sp>
        <p:nvSpPr>
          <p:cNvPr id="418831" name="Line 16"/>
          <p:cNvSpPr>
            <a:spLocks noChangeShapeType="1"/>
          </p:cNvSpPr>
          <p:nvPr/>
        </p:nvSpPr>
        <p:spPr bwMode="auto">
          <a:xfrm>
            <a:off x="6096000" y="3657600"/>
            <a:ext cx="30163" cy="1182688"/>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18832" name="Line 17"/>
          <p:cNvSpPr>
            <a:spLocks noChangeShapeType="1"/>
          </p:cNvSpPr>
          <p:nvPr/>
        </p:nvSpPr>
        <p:spPr bwMode="auto">
          <a:xfrm>
            <a:off x="5761038" y="3733800"/>
            <a:ext cx="30162" cy="1487488"/>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18833" name="Text Box 18"/>
          <p:cNvSpPr txBox="1">
            <a:spLocks noChangeArrowheads="1"/>
          </p:cNvSpPr>
          <p:nvPr/>
        </p:nvSpPr>
        <p:spPr bwMode="auto">
          <a:xfrm>
            <a:off x="6248400" y="4191000"/>
            <a:ext cx="825500" cy="304800"/>
          </a:xfrm>
          <a:prstGeom prst="rect">
            <a:avLst/>
          </a:prstGeom>
          <a:noFill/>
          <a:ln w="12700">
            <a:noFill/>
            <a:miter lim="800000"/>
            <a:headEnd type="none" w="sm" len="sm"/>
            <a:tailEnd type="none" w="sm" len="sm"/>
          </a:ln>
        </p:spPr>
        <p:txBody>
          <a:bodyPr wrap="none">
            <a:spAutoFit/>
          </a:bodyPr>
          <a:lstStyle/>
          <a:p>
            <a:pPr eaLnBrk="0" hangingPunct="0"/>
            <a:r>
              <a:rPr lang="en-US" sz="1400" b="1">
                <a:latin typeface="Book Antiqua" pitchFamily="18" charset="0"/>
              </a:rPr>
              <a:t>1 - .01 A</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baseline="30000" smtClean="0"/>
              <a:t>99m</a:t>
            </a:r>
            <a:r>
              <a:rPr lang="en-US" smtClean="0"/>
              <a:t>T</a:t>
            </a:r>
            <a:r>
              <a:rPr lang="en-US" baseline="-25000" smtClean="0"/>
              <a:t>c</a:t>
            </a:r>
            <a:r>
              <a:rPr lang="en-US" smtClean="0"/>
              <a:t> (140 keV) SPECT Image</a:t>
            </a:r>
            <a:endParaRPr lang="en-US" baseline="30000" smtClean="0"/>
          </a:p>
        </p:txBody>
      </p:sp>
      <p:graphicFrame>
        <p:nvGraphicFramePr>
          <p:cNvPr id="32770" name="Object 3"/>
          <p:cNvGraphicFramePr>
            <a:graphicFrameLocks noChangeAspect="1"/>
          </p:cNvGraphicFramePr>
          <p:nvPr/>
        </p:nvGraphicFramePr>
        <p:xfrm>
          <a:off x="3048000" y="2590800"/>
          <a:ext cx="3162300" cy="3162300"/>
        </p:xfrm>
        <a:graphic>
          <a:graphicData uri="http://schemas.openxmlformats.org/presentationml/2006/ole">
            <p:oleObj spid="_x0000_s32770" name="Image" r:id="rId4" imgW="3161905" imgH="3161905" progId="">
              <p:embed/>
            </p:oleObj>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5" name="Rectangle 2"/>
          <p:cNvSpPr>
            <a:spLocks noGrp="1" noChangeArrowheads="1"/>
          </p:cNvSpPr>
          <p:nvPr>
            <p:ph type="title"/>
          </p:nvPr>
        </p:nvSpPr>
        <p:spPr/>
        <p:txBody>
          <a:bodyPr/>
          <a:lstStyle/>
          <a:p>
            <a:pPr eaLnBrk="1" hangingPunct="1"/>
            <a:r>
              <a:rPr lang="en-US" smtClean="0"/>
              <a:t>Nuclear Medicine Images</a:t>
            </a:r>
          </a:p>
        </p:txBody>
      </p:sp>
      <p:sp>
        <p:nvSpPr>
          <p:cNvPr id="548866" name="Rectangle 3"/>
          <p:cNvSpPr>
            <a:spLocks noChangeArrowheads="1"/>
          </p:cNvSpPr>
          <p:nvPr/>
        </p:nvSpPr>
        <p:spPr bwMode="auto">
          <a:xfrm>
            <a:off x="609600" y="1905000"/>
            <a:ext cx="8115300" cy="46482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1800" b="1">
                <a:solidFill>
                  <a:schemeClr val="folHlink"/>
                </a:solidFill>
                <a:latin typeface="Arial" charset="0"/>
              </a:rPr>
              <a:t>In general, the resolution of the emission images are poor because of inherent uncertainty of the computation of the source of emission, which is corrupted by the scattering and absorption effects.</a:t>
            </a:r>
          </a:p>
          <a:p>
            <a:pPr marL="342900" indent="-342900">
              <a:spcBef>
                <a:spcPct val="20000"/>
              </a:spcBef>
              <a:buClr>
                <a:schemeClr val="folHlink"/>
              </a:buClr>
              <a:buSzPct val="60000"/>
              <a:buFont typeface="Wingdings" pitchFamily="2" charset="2"/>
              <a:buChar char="n"/>
            </a:pPr>
            <a:r>
              <a:rPr lang="en-US" sz="1800" b="1">
                <a:solidFill>
                  <a:schemeClr val="folHlink"/>
                </a:solidFill>
                <a:latin typeface="Arial" charset="0"/>
              </a:rPr>
              <a:t>The photon energy of gamma rays must be high enough to escape the body but energy photons are difficult to detect.  The energy range between 25 kev to 1.0 Mev is usually used.</a:t>
            </a:r>
          </a:p>
          <a:p>
            <a:pPr marL="342900" indent="-342900">
              <a:spcBef>
                <a:spcPct val="20000"/>
              </a:spcBef>
              <a:buClr>
                <a:schemeClr val="folHlink"/>
              </a:buClr>
              <a:buSzPct val="60000"/>
              <a:buFont typeface="Wingdings" pitchFamily="2" charset="2"/>
              <a:buChar char="n"/>
            </a:pPr>
            <a:r>
              <a:rPr lang="en-US" sz="1800" b="1">
                <a:solidFill>
                  <a:schemeClr val="folHlink"/>
                </a:solidFill>
                <a:latin typeface="Arial" charset="0"/>
              </a:rPr>
              <a:t>The main advantage of nuclear medicine imaging is its capability to provide information about the specific metabolism to study the functional aspects of the human body.</a:t>
            </a:r>
          </a:p>
          <a:p>
            <a:pPr marL="342900" indent="-342900">
              <a:spcBef>
                <a:spcPct val="20000"/>
              </a:spcBef>
              <a:buClr>
                <a:schemeClr val="folHlink"/>
              </a:buClr>
              <a:buSzPct val="60000"/>
              <a:buFont typeface="Wingdings" pitchFamily="2" charset="2"/>
              <a:buChar char="n"/>
            </a:pPr>
            <a:r>
              <a:rPr lang="en-US" sz="1800" b="1">
                <a:solidFill>
                  <a:schemeClr val="folHlink"/>
                </a:solidFill>
                <a:latin typeface="Arial" charset="0"/>
              </a:rPr>
              <a:t>The radioactive pharmaceuticals can be produced in a manner so that they are only taken by the diseased part of the organ or tissue or a specific biomaterial, which helps in studying the functional aspects.</a:t>
            </a:r>
          </a:p>
          <a:p>
            <a:pPr marL="342900" indent="-342900">
              <a:spcBef>
                <a:spcPct val="20000"/>
              </a:spcBef>
              <a:buClr>
                <a:schemeClr val="folHlink"/>
              </a:buClr>
              <a:buSzPct val="60000"/>
              <a:buFont typeface="Wingdings" pitchFamily="2" charset="2"/>
              <a:buChar char="n"/>
            </a:pPr>
            <a:r>
              <a:rPr lang="en-US" sz="1800" b="1">
                <a:solidFill>
                  <a:schemeClr val="folHlink"/>
                </a:solidFill>
                <a:latin typeface="Arial" charset="0"/>
              </a:rPr>
              <a:t>However, the nuclear medicine images provide poor resolution and poor anatomical information making them complementary to anatomical or radiographic imaging.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3" name="Rectangle 2"/>
          <p:cNvSpPr>
            <a:spLocks noGrp="1" noChangeArrowheads="1"/>
          </p:cNvSpPr>
          <p:nvPr>
            <p:ph type="title"/>
          </p:nvPr>
        </p:nvSpPr>
        <p:spPr/>
        <p:txBody>
          <a:bodyPr/>
          <a:lstStyle/>
          <a:p>
            <a:pPr eaLnBrk="1" hangingPunct="1"/>
            <a:r>
              <a:rPr lang="en-US" smtClean="0"/>
              <a:t>PET</a:t>
            </a:r>
          </a:p>
        </p:txBody>
      </p:sp>
      <p:sp>
        <p:nvSpPr>
          <p:cNvPr id="550914" name="Rectangle 5"/>
          <p:cNvSpPr>
            <a:spLocks noChangeArrowheads="1"/>
          </p:cNvSpPr>
          <p:nvPr/>
        </p:nvSpPr>
        <p:spPr bwMode="auto">
          <a:xfrm>
            <a:off x="330200" y="2006600"/>
            <a:ext cx="8293100" cy="4292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1800" b="1">
                <a:solidFill>
                  <a:schemeClr val="folHlink"/>
                </a:solidFill>
                <a:latin typeface="Arial" charset="0"/>
              </a:rPr>
              <a:t>In PET imaging, the radioactive pharmaceuticals which decay by emitting positrons are administered in the body.  When these radioactive materials are taken up by the body, positrons are emitted which, after losing some energy through kinetic motion, annihilates with the free electrons of the biomaterial within the body.  The annihilation results in the emission of two photons, which travel in almost opposite directions and escape from the body to be detected by external detectors.  This is called the coincidence detection.</a:t>
            </a:r>
          </a:p>
          <a:p>
            <a:pPr marL="342900" indent="-342900">
              <a:spcBef>
                <a:spcPct val="20000"/>
              </a:spcBef>
              <a:buClr>
                <a:schemeClr val="folHlink"/>
              </a:buClr>
              <a:buSzPct val="60000"/>
              <a:buFont typeface="Wingdings" pitchFamily="2" charset="2"/>
              <a:buChar char="n"/>
            </a:pPr>
            <a:r>
              <a:rPr lang="en-US" sz="1800" b="1">
                <a:solidFill>
                  <a:schemeClr val="folHlink"/>
                </a:solidFill>
                <a:latin typeface="Arial" charset="0"/>
              </a:rPr>
              <a:t>In PET, images are reconstructed from the coincidence detection to represent the distribution of the emission of photons within the body.  Since the emission of photons is very close to the emission of positron, the reconstructed images are considered the representation of the radioactivity source or tracer.</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1" name="Rectangle 2"/>
          <p:cNvSpPr>
            <a:spLocks noGrp="1" noChangeArrowheads="1"/>
          </p:cNvSpPr>
          <p:nvPr>
            <p:ph type="title"/>
          </p:nvPr>
        </p:nvSpPr>
        <p:spPr/>
        <p:txBody>
          <a:bodyPr/>
          <a:lstStyle/>
          <a:p>
            <a:pPr eaLnBrk="1" hangingPunct="1"/>
            <a:r>
              <a:rPr lang="en-US" smtClean="0"/>
              <a:t>SPECT Imaging</a:t>
            </a:r>
          </a:p>
        </p:txBody>
      </p:sp>
      <p:grpSp>
        <p:nvGrpSpPr>
          <p:cNvPr id="552962" name="Group 3"/>
          <p:cNvGrpSpPr>
            <a:grpSpLocks/>
          </p:cNvGrpSpPr>
          <p:nvPr/>
        </p:nvGrpSpPr>
        <p:grpSpPr bwMode="auto">
          <a:xfrm>
            <a:off x="2667000" y="2514600"/>
            <a:ext cx="3686175" cy="3609975"/>
            <a:chOff x="2903" y="5805"/>
            <a:chExt cx="5805" cy="5685"/>
          </a:xfrm>
        </p:grpSpPr>
        <p:sp>
          <p:nvSpPr>
            <p:cNvPr id="552963" name="Oval 4"/>
            <p:cNvSpPr>
              <a:spLocks noChangeArrowheads="1"/>
            </p:cNvSpPr>
            <p:nvPr/>
          </p:nvSpPr>
          <p:spPr bwMode="auto">
            <a:xfrm>
              <a:off x="4485" y="7335"/>
              <a:ext cx="2745" cy="2565"/>
            </a:xfrm>
            <a:prstGeom prst="ellipse">
              <a:avLst/>
            </a:prstGeom>
            <a:solidFill>
              <a:srgbClr val="FFFFFF"/>
            </a:solidFill>
            <a:ln w="9525">
              <a:solidFill>
                <a:srgbClr val="000000"/>
              </a:solidFill>
              <a:round/>
              <a:headEnd/>
              <a:tailEnd/>
            </a:ln>
          </p:spPr>
          <p:txBody>
            <a:bodyPr/>
            <a:lstStyle/>
            <a:p>
              <a:endParaRPr lang="en-US"/>
            </a:p>
          </p:txBody>
        </p:sp>
        <p:sp>
          <p:nvSpPr>
            <p:cNvPr id="552964" name="AutoShape 5"/>
            <p:cNvSpPr>
              <a:spLocks noChangeArrowheads="1"/>
            </p:cNvSpPr>
            <p:nvPr/>
          </p:nvSpPr>
          <p:spPr bwMode="auto">
            <a:xfrm>
              <a:off x="5175" y="7845"/>
              <a:ext cx="1590" cy="1335"/>
            </a:xfrm>
            <a:prstGeom prst="sun">
              <a:avLst>
                <a:gd name="adj" fmla="val 25000"/>
              </a:avLst>
            </a:prstGeom>
            <a:solidFill>
              <a:srgbClr val="FFFFFF"/>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FFFF"/>
              </a:extrusionClr>
            </a:sp3d>
          </p:spPr>
          <p:txBody>
            <a:bodyPr>
              <a:flatTx/>
            </a:bodyPr>
            <a:lstStyle/>
            <a:p>
              <a:endParaRPr lang="en-US"/>
            </a:p>
          </p:txBody>
        </p:sp>
        <p:grpSp>
          <p:nvGrpSpPr>
            <p:cNvPr id="552965" name="Group 6"/>
            <p:cNvGrpSpPr>
              <a:grpSpLocks/>
            </p:cNvGrpSpPr>
            <p:nvPr/>
          </p:nvGrpSpPr>
          <p:grpSpPr bwMode="auto">
            <a:xfrm rot="-5400000">
              <a:off x="2235" y="8490"/>
              <a:ext cx="1905" cy="570"/>
              <a:chOff x="4155" y="1755"/>
              <a:chExt cx="1905" cy="570"/>
            </a:xfrm>
          </p:grpSpPr>
          <p:sp>
            <p:nvSpPr>
              <p:cNvPr id="553003" name="Rectangle 7"/>
              <p:cNvSpPr>
                <a:spLocks noChangeArrowheads="1"/>
              </p:cNvSpPr>
              <p:nvPr/>
            </p:nvSpPr>
            <p:spPr bwMode="auto">
              <a:xfrm>
                <a:off x="4155" y="1755"/>
                <a:ext cx="1905" cy="570"/>
              </a:xfrm>
              <a:prstGeom prst="rect">
                <a:avLst/>
              </a:prstGeom>
              <a:gradFill rotWithShape="0">
                <a:gsLst>
                  <a:gs pos="0">
                    <a:srgbClr val="767676"/>
                  </a:gs>
                  <a:gs pos="100000">
                    <a:srgbClr val="FFFFFF"/>
                  </a:gs>
                </a:gsLst>
                <a:lin ang="0" scaled="1"/>
              </a:gradFill>
              <a:ln w="9525">
                <a:solidFill>
                  <a:srgbClr val="000000"/>
                </a:solidFill>
                <a:miter lim="800000"/>
                <a:headEnd/>
                <a:tailEnd/>
              </a:ln>
            </p:spPr>
            <p:txBody>
              <a:bodyPr/>
              <a:lstStyle/>
              <a:p>
                <a:endParaRPr lang="en-US"/>
              </a:p>
            </p:txBody>
          </p:sp>
          <p:sp>
            <p:nvSpPr>
              <p:cNvPr id="553004" name="Rectangle 8"/>
              <p:cNvSpPr>
                <a:spLocks noChangeArrowheads="1"/>
              </p:cNvSpPr>
              <p:nvPr/>
            </p:nvSpPr>
            <p:spPr bwMode="auto">
              <a:xfrm>
                <a:off x="4425" y="1755"/>
                <a:ext cx="1365" cy="570"/>
              </a:xfrm>
              <a:prstGeom prst="rect">
                <a:avLst/>
              </a:prstGeom>
              <a:gradFill rotWithShape="0">
                <a:gsLst>
                  <a:gs pos="0">
                    <a:srgbClr val="767676"/>
                  </a:gs>
                  <a:gs pos="100000">
                    <a:srgbClr val="FFFFFF"/>
                  </a:gs>
                </a:gsLst>
                <a:lin ang="0" scaled="1"/>
              </a:gradFill>
              <a:ln w="9525">
                <a:solidFill>
                  <a:srgbClr val="000000"/>
                </a:solidFill>
                <a:miter lim="800000"/>
                <a:headEnd/>
                <a:tailEnd/>
              </a:ln>
            </p:spPr>
            <p:txBody>
              <a:bodyPr/>
              <a:lstStyle/>
              <a:p>
                <a:endParaRPr lang="en-US"/>
              </a:p>
            </p:txBody>
          </p:sp>
          <p:sp>
            <p:nvSpPr>
              <p:cNvPr id="553005" name="Rectangle 9"/>
              <p:cNvSpPr>
                <a:spLocks noChangeArrowheads="1"/>
              </p:cNvSpPr>
              <p:nvPr/>
            </p:nvSpPr>
            <p:spPr bwMode="auto">
              <a:xfrm>
                <a:off x="4695" y="1755"/>
                <a:ext cx="840" cy="570"/>
              </a:xfrm>
              <a:prstGeom prst="rect">
                <a:avLst/>
              </a:prstGeom>
              <a:gradFill rotWithShape="0">
                <a:gsLst>
                  <a:gs pos="0">
                    <a:srgbClr val="767676"/>
                  </a:gs>
                  <a:gs pos="100000">
                    <a:srgbClr val="FFFFFF"/>
                  </a:gs>
                </a:gsLst>
                <a:lin ang="0" scaled="1"/>
              </a:gradFill>
              <a:ln w="9525">
                <a:solidFill>
                  <a:srgbClr val="000000"/>
                </a:solidFill>
                <a:miter lim="800000"/>
                <a:headEnd/>
                <a:tailEnd/>
              </a:ln>
            </p:spPr>
            <p:txBody>
              <a:bodyPr/>
              <a:lstStyle/>
              <a:p>
                <a:endParaRPr lang="en-US"/>
              </a:p>
            </p:txBody>
          </p:sp>
          <p:sp>
            <p:nvSpPr>
              <p:cNvPr id="553006" name="Rectangle 10"/>
              <p:cNvSpPr>
                <a:spLocks noChangeArrowheads="1"/>
              </p:cNvSpPr>
              <p:nvPr/>
            </p:nvSpPr>
            <p:spPr bwMode="auto">
              <a:xfrm>
                <a:off x="4965" y="1755"/>
                <a:ext cx="285" cy="570"/>
              </a:xfrm>
              <a:prstGeom prst="rect">
                <a:avLst/>
              </a:prstGeom>
              <a:gradFill rotWithShape="0">
                <a:gsLst>
                  <a:gs pos="0">
                    <a:srgbClr val="767676"/>
                  </a:gs>
                  <a:gs pos="100000">
                    <a:srgbClr val="FFFFFF"/>
                  </a:gs>
                </a:gsLst>
                <a:lin ang="0" scaled="1"/>
              </a:gradFill>
              <a:ln w="9525">
                <a:solidFill>
                  <a:srgbClr val="000000"/>
                </a:solidFill>
                <a:miter lim="800000"/>
                <a:headEnd/>
                <a:tailEnd/>
              </a:ln>
            </p:spPr>
            <p:txBody>
              <a:bodyPr/>
              <a:lstStyle/>
              <a:p>
                <a:endParaRPr lang="en-US"/>
              </a:p>
            </p:txBody>
          </p:sp>
        </p:grpSp>
        <p:grpSp>
          <p:nvGrpSpPr>
            <p:cNvPr id="552966" name="Group 11"/>
            <p:cNvGrpSpPr>
              <a:grpSpLocks/>
            </p:cNvGrpSpPr>
            <p:nvPr/>
          </p:nvGrpSpPr>
          <p:grpSpPr bwMode="auto">
            <a:xfrm rot="2297960">
              <a:off x="6615" y="6477"/>
              <a:ext cx="1905" cy="570"/>
              <a:chOff x="4155" y="1755"/>
              <a:chExt cx="1905" cy="570"/>
            </a:xfrm>
          </p:grpSpPr>
          <p:sp>
            <p:nvSpPr>
              <p:cNvPr id="552999" name="Rectangle 12"/>
              <p:cNvSpPr>
                <a:spLocks noChangeArrowheads="1"/>
              </p:cNvSpPr>
              <p:nvPr/>
            </p:nvSpPr>
            <p:spPr bwMode="auto">
              <a:xfrm>
                <a:off x="4155" y="1755"/>
                <a:ext cx="1905" cy="570"/>
              </a:xfrm>
              <a:prstGeom prst="rect">
                <a:avLst/>
              </a:prstGeom>
              <a:gradFill rotWithShape="0">
                <a:gsLst>
                  <a:gs pos="0">
                    <a:srgbClr val="FFFFFF"/>
                  </a:gs>
                  <a:gs pos="100000">
                    <a:srgbClr val="767676"/>
                  </a:gs>
                </a:gsLst>
                <a:lin ang="18900000" scaled="1"/>
              </a:gradFill>
              <a:ln w="9525">
                <a:solidFill>
                  <a:srgbClr val="000000"/>
                </a:solidFill>
                <a:miter lim="800000"/>
                <a:headEnd/>
                <a:tailEnd/>
              </a:ln>
            </p:spPr>
            <p:txBody>
              <a:bodyPr/>
              <a:lstStyle/>
              <a:p>
                <a:endParaRPr lang="en-US"/>
              </a:p>
            </p:txBody>
          </p:sp>
          <p:sp>
            <p:nvSpPr>
              <p:cNvPr id="553000" name="Rectangle 13"/>
              <p:cNvSpPr>
                <a:spLocks noChangeArrowheads="1"/>
              </p:cNvSpPr>
              <p:nvPr/>
            </p:nvSpPr>
            <p:spPr bwMode="auto">
              <a:xfrm>
                <a:off x="4425" y="1755"/>
                <a:ext cx="1365" cy="570"/>
              </a:xfrm>
              <a:prstGeom prst="rect">
                <a:avLst/>
              </a:prstGeom>
              <a:gradFill rotWithShape="0">
                <a:gsLst>
                  <a:gs pos="0">
                    <a:srgbClr val="FFFFFF"/>
                  </a:gs>
                  <a:gs pos="100000">
                    <a:srgbClr val="767676"/>
                  </a:gs>
                </a:gsLst>
                <a:lin ang="18900000" scaled="1"/>
              </a:gradFill>
              <a:ln w="9525">
                <a:solidFill>
                  <a:srgbClr val="000000"/>
                </a:solidFill>
                <a:miter lim="800000"/>
                <a:headEnd/>
                <a:tailEnd/>
              </a:ln>
            </p:spPr>
            <p:txBody>
              <a:bodyPr/>
              <a:lstStyle/>
              <a:p>
                <a:endParaRPr lang="en-US"/>
              </a:p>
            </p:txBody>
          </p:sp>
          <p:sp>
            <p:nvSpPr>
              <p:cNvPr id="553001" name="Rectangle 14"/>
              <p:cNvSpPr>
                <a:spLocks noChangeArrowheads="1"/>
              </p:cNvSpPr>
              <p:nvPr/>
            </p:nvSpPr>
            <p:spPr bwMode="auto">
              <a:xfrm>
                <a:off x="4695" y="1755"/>
                <a:ext cx="840" cy="570"/>
              </a:xfrm>
              <a:prstGeom prst="rect">
                <a:avLst/>
              </a:prstGeom>
              <a:gradFill rotWithShape="0">
                <a:gsLst>
                  <a:gs pos="0">
                    <a:srgbClr val="FFFFFF"/>
                  </a:gs>
                  <a:gs pos="100000">
                    <a:srgbClr val="767676"/>
                  </a:gs>
                </a:gsLst>
                <a:lin ang="18900000" scaled="1"/>
              </a:gradFill>
              <a:ln w="9525">
                <a:solidFill>
                  <a:srgbClr val="000000"/>
                </a:solidFill>
                <a:miter lim="800000"/>
                <a:headEnd/>
                <a:tailEnd/>
              </a:ln>
            </p:spPr>
            <p:txBody>
              <a:bodyPr/>
              <a:lstStyle/>
              <a:p>
                <a:endParaRPr lang="en-US"/>
              </a:p>
            </p:txBody>
          </p:sp>
          <p:sp>
            <p:nvSpPr>
              <p:cNvPr id="553002" name="Rectangle 15"/>
              <p:cNvSpPr>
                <a:spLocks noChangeArrowheads="1"/>
              </p:cNvSpPr>
              <p:nvPr/>
            </p:nvSpPr>
            <p:spPr bwMode="auto">
              <a:xfrm>
                <a:off x="4965" y="1755"/>
                <a:ext cx="285" cy="570"/>
              </a:xfrm>
              <a:prstGeom prst="rect">
                <a:avLst/>
              </a:prstGeom>
              <a:gradFill rotWithShape="0">
                <a:gsLst>
                  <a:gs pos="0">
                    <a:srgbClr val="FFFFFF"/>
                  </a:gs>
                  <a:gs pos="100000">
                    <a:srgbClr val="767676"/>
                  </a:gs>
                </a:gsLst>
                <a:lin ang="18900000" scaled="1"/>
              </a:gradFill>
              <a:ln w="9525">
                <a:solidFill>
                  <a:srgbClr val="000000"/>
                </a:solidFill>
                <a:miter lim="800000"/>
                <a:headEnd/>
                <a:tailEnd/>
              </a:ln>
            </p:spPr>
            <p:txBody>
              <a:bodyPr/>
              <a:lstStyle/>
              <a:p>
                <a:endParaRPr lang="en-US"/>
              </a:p>
            </p:txBody>
          </p:sp>
        </p:grpSp>
        <p:grpSp>
          <p:nvGrpSpPr>
            <p:cNvPr id="552967" name="Group 16"/>
            <p:cNvGrpSpPr>
              <a:grpSpLocks/>
            </p:cNvGrpSpPr>
            <p:nvPr/>
          </p:nvGrpSpPr>
          <p:grpSpPr bwMode="auto">
            <a:xfrm>
              <a:off x="4995" y="10920"/>
              <a:ext cx="1905" cy="570"/>
              <a:chOff x="4155" y="1755"/>
              <a:chExt cx="1905" cy="570"/>
            </a:xfrm>
          </p:grpSpPr>
          <p:sp>
            <p:nvSpPr>
              <p:cNvPr id="552995" name="Rectangle 17"/>
              <p:cNvSpPr>
                <a:spLocks noChangeArrowheads="1"/>
              </p:cNvSpPr>
              <p:nvPr/>
            </p:nvSpPr>
            <p:spPr bwMode="auto">
              <a:xfrm>
                <a:off x="4155" y="1755"/>
                <a:ext cx="1905"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sp>
            <p:nvSpPr>
              <p:cNvPr id="552996" name="Rectangle 18"/>
              <p:cNvSpPr>
                <a:spLocks noChangeArrowheads="1"/>
              </p:cNvSpPr>
              <p:nvPr/>
            </p:nvSpPr>
            <p:spPr bwMode="auto">
              <a:xfrm>
                <a:off x="4425" y="1755"/>
                <a:ext cx="1365"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sp>
            <p:nvSpPr>
              <p:cNvPr id="552997" name="Rectangle 19"/>
              <p:cNvSpPr>
                <a:spLocks noChangeArrowheads="1"/>
              </p:cNvSpPr>
              <p:nvPr/>
            </p:nvSpPr>
            <p:spPr bwMode="auto">
              <a:xfrm>
                <a:off x="4695" y="1755"/>
                <a:ext cx="840"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sp>
            <p:nvSpPr>
              <p:cNvPr id="552998" name="Rectangle 20"/>
              <p:cNvSpPr>
                <a:spLocks noChangeArrowheads="1"/>
              </p:cNvSpPr>
              <p:nvPr/>
            </p:nvSpPr>
            <p:spPr bwMode="auto">
              <a:xfrm>
                <a:off x="4965" y="1755"/>
                <a:ext cx="285"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grpSp>
        <p:grpSp>
          <p:nvGrpSpPr>
            <p:cNvPr id="552968" name="Group 21"/>
            <p:cNvGrpSpPr>
              <a:grpSpLocks/>
            </p:cNvGrpSpPr>
            <p:nvPr/>
          </p:nvGrpSpPr>
          <p:grpSpPr bwMode="auto">
            <a:xfrm rot="-5400000">
              <a:off x="7470" y="8250"/>
              <a:ext cx="1905" cy="570"/>
              <a:chOff x="4155" y="1755"/>
              <a:chExt cx="1905" cy="570"/>
            </a:xfrm>
          </p:grpSpPr>
          <p:sp>
            <p:nvSpPr>
              <p:cNvPr id="552991" name="Rectangle 22"/>
              <p:cNvSpPr>
                <a:spLocks noChangeArrowheads="1"/>
              </p:cNvSpPr>
              <p:nvPr/>
            </p:nvSpPr>
            <p:spPr bwMode="auto">
              <a:xfrm>
                <a:off x="4155" y="1755"/>
                <a:ext cx="1905" cy="570"/>
              </a:xfrm>
              <a:prstGeom prst="rect">
                <a:avLst/>
              </a:prstGeom>
              <a:gradFill rotWithShape="0">
                <a:gsLst>
                  <a:gs pos="0">
                    <a:srgbClr val="FFFFFF"/>
                  </a:gs>
                  <a:gs pos="100000">
                    <a:srgbClr val="767676"/>
                  </a:gs>
                </a:gsLst>
                <a:lin ang="0" scaled="1"/>
              </a:gradFill>
              <a:ln w="9525">
                <a:solidFill>
                  <a:srgbClr val="000000"/>
                </a:solidFill>
                <a:miter lim="800000"/>
                <a:headEnd/>
                <a:tailEnd/>
              </a:ln>
            </p:spPr>
            <p:txBody>
              <a:bodyPr/>
              <a:lstStyle/>
              <a:p>
                <a:endParaRPr lang="en-US"/>
              </a:p>
            </p:txBody>
          </p:sp>
          <p:sp>
            <p:nvSpPr>
              <p:cNvPr id="552992" name="Rectangle 23"/>
              <p:cNvSpPr>
                <a:spLocks noChangeArrowheads="1"/>
              </p:cNvSpPr>
              <p:nvPr/>
            </p:nvSpPr>
            <p:spPr bwMode="auto">
              <a:xfrm>
                <a:off x="4425" y="1755"/>
                <a:ext cx="1365" cy="570"/>
              </a:xfrm>
              <a:prstGeom prst="rect">
                <a:avLst/>
              </a:prstGeom>
              <a:gradFill rotWithShape="0">
                <a:gsLst>
                  <a:gs pos="0">
                    <a:srgbClr val="FFFFFF"/>
                  </a:gs>
                  <a:gs pos="100000">
                    <a:srgbClr val="767676"/>
                  </a:gs>
                </a:gsLst>
                <a:lin ang="0" scaled="1"/>
              </a:gradFill>
              <a:ln w="9525">
                <a:solidFill>
                  <a:srgbClr val="000000"/>
                </a:solidFill>
                <a:miter lim="800000"/>
                <a:headEnd/>
                <a:tailEnd/>
              </a:ln>
            </p:spPr>
            <p:txBody>
              <a:bodyPr/>
              <a:lstStyle/>
              <a:p>
                <a:endParaRPr lang="en-US"/>
              </a:p>
            </p:txBody>
          </p:sp>
          <p:sp>
            <p:nvSpPr>
              <p:cNvPr id="552993" name="Rectangle 24"/>
              <p:cNvSpPr>
                <a:spLocks noChangeArrowheads="1"/>
              </p:cNvSpPr>
              <p:nvPr/>
            </p:nvSpPr>
            <p:spPr bwMode="auto">
              <a:xfrm>
                <a:off x="4695" y="1755"/>
                <a:ext cx="840" cy="570"/>
              </a:xfrm>
              <a:prstGeom prst="rect">
                <a:avLst/>
              </a:prstGeom>
              <a:gradFill rotWithShape="0">
                <a:gsLst>
                  <a:gs pos="0">
                    <a:srgbClr val="FFFFFF"/>
                  </a:gs>
                  <a:gs pos="100000">
                    <a:srgbClr val="767676"/>
                  </a:gs>
                </a:gsLst>
                <a:lin ang="0" scaled="1"/>
              </a:gradFill>
              <a:ln w="9525">
                <a:solidFill>
                  <a:srgbClr val="000000"/>
                </a:solidFill>
                <a:miter lim="800000"/>
                <a:headEnd/>
                <a:tailEnd/>
              </a:ln>
            </p:spPr>
            <p:txBody>
              <a:bodyPr/>
              <a:lstStyle/>
              <a:p>
                <a:endParaRPr lang="en-US"/>
              </a:p>
            </p:txBody>
          </p:sp>
          <p:sp>
            <p:nvSpPr>
              <p:cNvPr id="552994" name="Rectangle 25"/>
              <p:cNvSpPr>
                <a:spLocks noChangeArrowheads="1"/>
              </p:cNvSpPr>
              <p:nvPr/>
            </p:nvSpPr>
            <p:spPr bwMode="auto">
              <a:xfrm>
                <a:off x="4965" y="1755"/>
                <a:ext cx="285" cy="570"/>
              </a:xfrm>
              <a:prstGeom prst="rect">
                <a:avLst/>
              </a:prstGeom>
              <a:gradFill rotWithShape="0">
                <a:gsLst>
                  <a:gs pos="0">
                    <a:srgbClr val="FFFFFF"/>
                  </a:gs>
                  <a:gs pos="100000">
                    <a:srgbClr val="767676"/>
                  </a:gs>
                </a:gsLst>
                <a:lin ang="0" scaled="1"/>
              </a:gradFill>
              <a:ln w="9525">
                <a:solidFill>
                  <a:srgbClr val="000000"/>
                </a:solidFill>
                <a:miter lim="800000"/>
                <a:headEnd/>
                <a:tailEnd/>
              </a:ln>
            </p:spPr>
            <p:txBody>
              <a:bodyPr/>
              <a:lstStyle/>
              <a:p>
                <a:endParaRPr lang="en-US"/>
              </a:p>
            </p:txBody>
          </p:sp>
        </p:grpSp>
        <p:grpSp>
          <p:nvGrpSpPr>
            <p:cNvPr id="552969" name="Group 26"/>
            <p:cNvGrpSpPr>
              <a:grpSpLocks/>
            </p:cNvGrpSpPr>
            <p:nvPr/>
          </p:nvGrpSpPr>
          <p:grpSpPr bwMode="auto">
            <a:xfrm>
              <a:off x="4725" y="5805"/>
              <a:ext cx="1905" cy="570"/>
              <a:chOff x="4155" y="1755"/>
              <a:chExt cx="1905" cy="570"/>
            </a:xfrm>
          </p:grpSpPr>
          <p:sp>
            <p:nvSpPr>
              <p:cNvPr id="552987" name="Rectangle 27"/>
              <p:cNvSpPr>
                <a:spLocks noChangeArrowheads="1"/>
              </p:cNvSpPr>
              <p:nvPr/>
            </p:nvSpPr>
            <p:spPr bwMode="auto">
              <a:xfrm>
                <a:off x="4155" y="1755"/>
                <a:ext cx="1905"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sp>
            <p:nvSpPr>
              <p:cNvPr id="552988" name="Rectangle 28"/>
              <p:cNvSpPr>
                <a:spLocks noChangeArrowheads="1"/>
              </p:cNvSpPr>
              <p:nvPr/>
            </p:nvSpPr>
            <p:spPr bwMode="auto">
              <a:xfrm>
                <a:off x="4425" y="1755"/>
                <a:ext cx="1365"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sp>
            <p:nvSpPr>
              <p:cNvPr id="552989" name="Rectangle 29"/>
              <p:cNvSpPr>
                <a:spLocks noChangeArrowheads="1"/>
              </p:cNvSpPr>
              <p:nvPr/>
            </p:nvSpPr>
            <p:spPr bwMode="auto">
              <a:xfrm>
                <a:off x="4695" y="1755"/>
                <a:ext cx="840"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sp>
            <p:nvSpPr>
              <p:cNvPr id="552990" name="Rectangle 30"/>
              <p:cNvSpPr>
                <a:spLocks noChangeArrowheads="1"/>
              </p:cNvSpPr>
              <p:nvPr/>
            </p:nvSpPr>
            <p:spPr bwMode="auto">
              <a:xfrm>
                <a:off x="4965" y="1755"/>
                <a:ext cx="285"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grpSp>
        <p:grpSp>
          <p:nvGrpSpPr>
            <p:cNvPr id="552970" name="Group 31"/>
            <p:cNvGrpSpPr>
              <a:grpSpLocks/>
            </p:cNvGrpSpPr>
            <p:nvPr/>
          </p:nvGrpSpPr>
          <p:grpSpPr bwMode="auto">
            <a:xfrm rot="2297960">
              <a:off x="3120" y="10257"/>
              <a:ext cx="1905" cy="570"/>
              <a:chOff x="4155" y="1755"/>
              <a:chExt cx="1905" cy="570"/>
            </a:xfrm>
          </p:grpSpPr>
          <p:sp>
            <p:nvSpPr>
              <p:cNvPr id="552983" name="Rectangle 32"/>
              <p:cNvSpPr>
                <a:spLocks noChangeArrowheads="1"/>
              </p:cNvSpPr>
              <p:nvPr/>
            </p:nvSpPr>
            <p:spPr bwMode="auto">
              <a:xfrm>
                <a:off x="4155" y="1755"/>
                <a:ext cx="1905" cy="570"/>
              </a:xfrm>
              <a:prstGeom prst="rect">
                <a:avLst/>
              </a:prstGeom>
              <a:gradFill rotWithShape="0">
                <a:gsLst>
                  <a:gs pos="0">
                    <a:srgbClr val="767676"/>
                  </a:gs>
                  <a:gs pos="100000">
                    <a:srgbClr val="FFFFFF"/>
                  </a:gs>
                </a:gsLst>
                <a:lin ang="18900000" scaled="1"/>
              </a:gradFill>
              <a:ln w="9525">
                <a:solidFill>
                  <a:srgbClr val="000000"/>
                </a:solidFill>
                <a:miter lim="800000"/>
                <a:headEnd/>
                <a:tailEnd/>
              </a:ln>
            </p:spPr>
            <p:txBody>
              <a:bodyPr/>
              <a:lstStyle/>
              <a:p>
                <a:endParaRPr lang="en-US"/>
              </a:p>
            </p:txBody>
          </p:sp>
          <p:sp>
            <p:nvSpPr>
              <p:cNvPr id="552984" name="Rectangle 33"/>
              <p:cNvSpPr>
                <a:spLocks noChangeArrowheads="1"/>
              </p:cNvSpPr>
              <p:nvPr/>
            </p:nvSpPr>
            <p:spPr bwMode="auto">
              <a:xfrm>
                <a:off x="4425" y="1755"/>
                <a:ext cx="1365" cy="570"/>
              </a:xfrm>
              <a:prstGeom prst="rect">
                <a:avLst/>
              </a:prstGeom>
              <a:gradFill rotWithShape="0">
                <a:gsLst>
                  <a:gs pos="0">
                    <a:srgbClr val="767676"/>
                  </a:gs>
                  <a:gs pos="100000">
                    <a:srgbClr val="FFFFFF"/>
                  </a:gs>
                </a:gsLst>
                <a:lin ang="18900000" scaled="1"/>
              </a:gradFill>
              <a:ln w="9525">
                <a:solidFill>
                  <a:srgbClr val="000000"/>
                </a:solidFill>
                <a:miter lim="800000"/>
                <a:headEnd/>
                <a:tailEnd/>
              </a:ln>
            </p:spPr>
            <p:txBody>
              <a:bodyPr/>
              <a:lstStyle/>
              <a:p>
                <a:endParaRPr lang="en-US"/>
              </a:p>
            </p:txBody>
          </p:sp>
          <p:sp>
            <p:nvSpPr>
              <p:cNvPr id="552985" name="Rectangle 34"/>
              <p:cNvSpPr>
                <a:spLocks noChangeArrowheads="1"/>
              </p:cNvSpPr>
              <p:nvPr/>
            </p:nvSpPr>
            <p:spPr bwMode="auto">
              <a:xfrm>
                <a:off x="4695" y="1755"/>
                <a:ext cx="840" cy="570"/>
              </a:xfrm>
              <a:prstGeom prst="rect">
                <a:avLst/>
              </a:prstGeom>
              <a:gradFill rotWithShape="0">
                <a:gsLst>
                  <a:gs pos="0">
                    <a:srgbClr val="767676"/>
                  </a:gs>
                  <a:gs pos="100000">
                    <a:srgbClr val="FFFFFF"/>
                  </a:gs>
                </a:gsLst>
                <a:lin ang="18900000" scaled="1"/>
              </a:gradFill>
              <a:ln w="9525">
                <a:solidFill>
                  <a:srgbClr val="000000"/>
                </a:solidFill>
                <a:miter lim="800000"/>
                <a:headEnd/>
                <a:tailEnd/>
              </a:ln>
            </p:spPr>
            <p:txBody>
              <a:bodyPr/>
              <a:lstStyle/>
              <a:p>
                <a:endParaRPr lang="en-US"/>
              </a:p>
            </p:txBody>
          </p:sp>
          <p:sp>
            <p:nvSpPr>
              <p:cNvPr id="552986" name="Rectangle 35"/>
              <p:cNvSpPr>
                <a:spLocks noChangeArrowheads="1"/>
              </p:cNvSpPr>
              <p:nvPr/>
            </p:nvSpPr>
            <p:spPr bwMode="auto">
              <a:xfrm>
                <a:off x="4965" y="1755"/>
                <a:ext cx="285" cy="570"/>
              </a:xfrm>
              <a:prstGeom prst="rect">
                <a:avLst/>
              </a:prstGeom>
              <a:gradFill rotWithShape="0">
                <a:gsLst>
                  <a:gs pos="0">
                    <a:srgbClr val="767676"/>
                  </a:gs>
                  <a:gs pos="100000">
                    <a:srgbClr val="FFFFFF"/>
                  </a:gs>
                </a:gsLst>
                <a:lin ang="18900000" scaled="1"/>
              </a:gradFill>
              <a:ln w="9525">
                <a:solidFill>
                  <a:srgbClr val="000000"/>
                </a:solidFill>
                <a:miter lim="800000"/>
                <a:headEnd/>
                <a:tailEnd/>
              </a:ln>
            </p:spPr>
            <p:txBody>
              <a:bodyPr/>
              <a:lstStyle/>
              <a:p>
                <a:endParaRPr lang="en-US"/>
              </a:p>
            </p:txBody>
          </p:sp>
        </p:grpSp>
        <p:grpSp>
          <p:nvGrpSpPr>
            <p:cNvPr id="552971" name="Group 36"/>
            <p:cNvGrpSpPr>
              <a:grpSpLocks/>
            </p:cNvGrpSpPr>
            <p:nvPr/>
          </p:nvGrpSpPr>
          <p:grpSpPr bwMode="auto">
            <a:xfrm rot="7812219">
              <a:off x="2910" y="6615"/>
              <a:ext cx="1905" cy="570"/>
              <a:chOff x="4155" y="1755"/>
              <a:chExt cx="1905" cy="570"/>
            </a:xfrm>
          </p:grpSpPr>
          <p:sp>
            <p:nvSpPr>
              <p:cNvPr id="552979" name="Rectangle 37"/>
              <p:cNvSpPr>
                <a:spLocks noChangeArrowheads="1"/>
              </p:cNvSpPr>
              <p:nvPr/>
            </p:nvSpPr>
            <p:spPr bwMode="auto">
              <a:xfrm>
                <a:off x="4155" y="1755"/>
                <a:ext cx="1905" cy="570"/>
              </a:xfrm>
              <a:prstGeom prst="rect">
                <a:avLst/>
              </a:prstGeom>
              <a:gradFill rotWithShape="0">
                <a:gsLst>
                  <a:gs pos="0">
                    <a:srgbClr val="767676"/>
                  </a:gs>
                  <a:gs pos="100000">
                    <a:srgbClr val="FFFFFF"/>
                  </a:gs>
                </a:gsLst>
                <a:lin ang="2700000" scaled="1"/>
              </a:gradFill>
              <a:ln w="9525">
                <a:solidFill>
                  <a:srgbClr val="000000"/>
                </a:solidFill>
                <a:miter lim="800000"/>
                <a:headEnd/>
                <a:tailEnd/>
              </a:ln>
            </p:spPr>
            <p:txBody>
              <a:bodyPr/>
              <a:lstStyle/>
              <a:p>
                <a:endParaRPr lang="en-US"/>
              </a:p>
            </p:txBody>
          </p:sp>
          <p:sp>
            <p:nvSpPr>
              <p:cNvPr id="552980" name="Rectangle 38"/>
              <p:cNvSpPr>
                <a:spLocks noChangeArrowheads="1"/>
              </p:cNvSpPr>
              <p:nvPr/>
            </p:nvSpPr>
            <p:spPr bwMode="auto">
              <a:xfrm>
                <a:off x="4425" y="1755"/>
                <a:ext cx="1365" cy="570"/>
              </a:xfrm>
              <a:prstGeom prst="rect">
                <a:avLst/>
              </a:prstGeom>
              <a:gradFill rotWithShape="0">
                <a:gsLst>
                  <a:gs pos="0">
                    <a:srgbClr val="767676"/>
                  </a:gs>
                  <a:gs pos="100000">
                    <a:srgbClr val="FFFFFF"/>
                  </a:gs>
                </a:gsLst>
                <a:lin ang="2700000" scaled="1"/>
              </a:gradFill>
              <a:ln w="9525">
                <a:solidFill>
                  <a:srgbClr val="000000"/>
                </a:solidFill>
                <a:miter lim="800000"/>
                <a:headEnd/>
                <a:tailEnd/>
              </a:ln>
            </p:spPr>
            <p:txBody>
              <a:bodyPr/>
              <a:lstStyle/>
              <a:p>
                <a:endParaRPr lang="en-US"/>
              </a:p>
            </p:txBody>
          </p:sp>
          <p:sp>
            <p:nvSpPr>
              <p:cNvPr id="552981" name="Rectangle 39"/>
              <p:cNvSpPr>
                <a:spLocks noChangeArrowheads="1"/>
              </p:cNvSpPr>
              <p:nvPr/>
            </p:nvSpPr>
            <p:spPr bwMode="auto">
              <a:xfrm>
                <a:off x="4695" y="1755"/>
                <a:ext cx="840" cy="570"/>
              </a:xfrm>
              <a:prstGeom prst="rect">
                <a:avLst/>
              </a:prstGeom>
              <a:gradFill rotWithShape="0">
                <a:gsLst>
                  <a:gs pos="0">
                    <a:srgbClr val="767676"/>
                  </a:gs>
                  <a:gs pos="100000">
                    <a:srgbClr val="FFFFFF"/>
                  </a:gs>
                </a:gsLst>
                <a:lin ang="2700000" scaled="1"/>
              </a:gradFill>
              <a:ln w="9525">
                <a:solidFill>
                  <a:srgbClr val="000000"/>
                </a:solidFill>
                <a:miter lim="800000"/>
                <a:headEnd/>
                <a:tailEnd/>
              </a:ln>
            </p:spPr>
            <p:txBody>
              <a:bodyPr/>
              <a:lstStyle/>
              <a:p>
                <a:endParaRPr lang="en-US"/>
              </a:p>
            </p:txBody>
          </p:sp>
          <p:sp>
            <p:nvSpPr>
              <p:cNvPr id="552982" name="Rectangle 40"/>
              <p:cNvSpPr>
                <a:spLocks noChangeArrowheads="1"/>
              </p:cNvSpPr>
              <p:nvPr/>
            </p:nvSpPr>
            <p:spPr bwMode="auto">
              <a:xfrm>
                <a:off x="4965" y="1755"/>
                <a:ext cx="285" cy="570"/>
              </a:xfrm>
              <a:prstGeom prst="rect">
                <a:avLst/>
              </a:prstGeom>
              <a:gradFill rotWithShape="0">
                <a:gsLst>
                  <a:gs pos="0">
                    <a:srgbClr val="767676"/>
                  </a:gs>
                  <a:gs pos="100000">
                    <a:srgbClr val="FFFFFF"/>
                  </a:gs>
                </a:gsLst>
                <a:lin ang="2700000" scaled="1"/>
              </a:gradFill>
              <a:ln w="9525">
                <a:solidFill>
                  <a:srgbClr val="000000"/>
                </a:solidFill>
                <a:miter lim="800000"/>
                <a:headEnd/>
                <a:tailEnd/>
              </a:ln>
            </p:spPr>
            <p:txBody>
              <a:bodyPr/>
              <a:lstStyle/>
              <a:p>
                <a:endParaRPr lang="en-US"/>
              </a:p>
            </p:txBody>
          </p:sp>
        </p:grpSp>
        <p:grpSp>
          <p:nvGrpSpPr>
            <p:cNvPr id="552972" name="Group 41"/>
            <p:cNvGrpSpPr>
              <a:grpSpLocks/>
            </p:cNvGrpSpPr>
            <p:nvPr/>
          </p:nvGrpSpPr>
          <p:grpSpPr bwMode="auto">
            <a:xfrm rot="7812219">
              <a:off x="6780" y="10125"/>
              <a:ext cx="1905" cy="570"/>
              <a:chOff x="4155" y="1755"/>
              <a:chExt cx="1905" cy="570"/>
            </a:xfrm>
          </p:grpSpPr>
          <p:sp>
            <p:nvSpPr>
              <p:cNvPr id="552975" name="Rectangle 42"/>
              <p:cNvSpPr>
                <a:spLocks noChangeArrowheads="1"/>
              </p:cNvSpPr>
              <p:nvPr/>
            </p:nvSpPr>
            <p:spPr bwMode="auto">
              <a:xfrm>
                <a:off x="4155" y="1755"/>
                <a:ext cx="1905" cy="570"/>
              </a:xfrm>
              <a:prstGeom prst="rect">
                <a:avLst/>
              </a:prstGeom>
              <a:gradFill rotWithShape="0">
                <a:gsLst>
                  <a:gs pos="0">
                    <a:srgbClr val="FFFFFF"/>
                  </a:gs>
                  <a:gs pos="100000">
                    <a:srgbClr val="767676"/>
                  </a:gs>
                </a:gsLst>
                <a:lin ang="2700000" scaled="1"/>
              </a:gradFill>
              <a:ln w="9525">
                <a:solidFill>
                  <a:srgbClr val="000000"/>
                </a:solidFill>
                <a:miter lim="800000"/>
                <a:headEnd/>
                <a:tailEnd/>
              </a:ln>
            </p:spPr>
            <p:txBody>
              <a:bodyPr/>
              <a:lstStyle/>
              <a:p>
                <a:endParaRPr lang="en-US"/>
              </a:p>
            </p:txBody>
          </p:sp>
          <p:sp>
            <p:nvSpPr>
              <p:cNvPr id="552976" name="Rectangle 43"/>
              <p:cNvSpPr>
                <a:spLocks noChangeArrowheads="1"/>
              </p:cNvSpPr>
              <p:nvPr/>
            </p:nvSpPr>
            <p:spPr bwMode="auto">
              <a:xfrm>
                <a:off x="4425" y="1755"/>
                <a:ext cx="1365" cy="570"/>
              </a:xfrm>
              <a:prstGeom prst="rect">
                <a:avLst/>
              </a:prstGeom>
              <a:gradFill rotWithShape="0">
                <a:gsLst>
                  <a:gs pos="0">
                    <a:srgbClr val="FFFFFF"/>
                  </a:gs>
                  <a:gs pos="100000">
                    <a:srgbClr val="767676"/>
                  </a:gs>
                </a:gsLst>
                <a:lin ang="2700000" scaled="1"/>
              </a:gradFill>
              <a:ln w="9525">
                <a:solidFill>
                  <a:srgbClr val="000000"/>
                </a:solidFill>
                <a:miter lim="800000"/>
                <a:headEnd/>
                <a:tailEnd/>
              </a:ln>
            </p:spPr>
            <p:txBody>
              <a:bodyPr/>
              <a:lstStyle/>
              <a:p>
                <a:endParaRPr lang="en-US"/>
              </a:p>
            </p:txBody>
          </p:sp>
          <p:sp>
            <p:nvSpPr>
              <p:cNvPr id="552977" name="Rectangle 44"/>
              <p:cNvSpPr>
                <a:spLocks noChangeArrowheads="1"/>
              </p:cNvSpPr>
              <p:nvPr/>
            </p:nvSpPr>
            <p:spPr bwMode="auto">
              <a:xfrm>
                <a:off x="4695" y="1755"/>
                <a:ext cx="840" cy="570"/>
              </a:xfrm>
              <a:prstGeom prst="rect">
                <a:avLst/>
              </a:prstGeom>
              <a:gradFill rotWithShape="0">
                <a:gsLst>
                  <a:gs pos="0">
                    <a:srgbClr val="FFFFFF"/>
                  </a:gs>
                  <a:gs pos="100000">
                    <a:srgbClr val="767676"/>
                  </a:gs>
                </a:gsLst>
                <a:lin ang="2700000" scaled="1"/>
              </a:gradFill>
              <a:ln w="9525">
                <a:solidFill>
                  <a:srgbClr val="000000"/>
                </a:solidFill>
                <a:miter lim="800000"/>
                <a:headEnd/>
                <a:tailEnd/>
              </a:ln>
            </p:spPr>
            <p:txBody>
              <a:bodyPr/>
              <a:lstStyle/>
              <a:p>
                <a:endParaRPr lang="en-US"/>
              </a:p>
            </p:txBody>
          </p:sp>
          <p:sp>
            <p:nvSpPr>
              <p:cNvPr id="552978" name="Rectangle 45"/>
              <p:cNvSpPr>
                <a:spLocks noChangeArrowheads="1"/>
              </p:cNvSpPr>
              <p:nvPr/>
            </p:nvSpPr>
            <p:spPr bwMode="auto">
              <a:xfrm>
                <a:off x="4965" y="1755"/>
                <a:ext cx="285" cy="570"/>
              </a:xfrm>
              <a:prstGeom prst="rect">
                <a:avLst/>
              </a:prstGeom>
              <a:gradFill rotWithShape="0">
                <a:gsLst>
                  <a:gs pos="0">
                    <a:srgbClr val="FFFFFF"/>
                  </a:gs>
                  <a:gs pos="100000">
                    <a:srgbClr val="767676"/>
                  </a:gs>
                </a:gsLst>
                <a:lin ang="2700000" scaled="1"/>
              </a:gradFill>
              <a:ln w="9525">
                <a:solidFill>
                  <a:srgbClr val="000000"/>
                </a:solidFill>
                <a:miter lim="800000"/>
                <a:headEnd/>
                <a:tailEnd/>
              </a:ln>
            </p:spPr>
            <p:txBody>
              <a:bodyPr/>
              <a:lstStyle/>
              <a:p>
                <a:endParaRPr lang="en-US"/>
              </a:p>
            </p:txBody>
          </p:sp>
        </p:grpSp>
        <p:sp>
          <p:nvSpPr>
            <p:cNvPr id="552973" name="Text Box 46"/>
            <p:cNvSpPr txBox="1">
              <a:spLocks noChangeArrowheads="1"/>
            </p:cNvSpPr>
            <p:nvPr/>
          </p:nvSpPr>
          <p:spPr bwMode="auto">
            <a:xfrm>
              <a:off x="4800" y="7455"/>
              <a:ext cx="2100" cy="780"/>
            </a:xfrm>
            <a:prstGeom prst="rect">
              <a:avLst/>
            </a:prstGeom>
            <a:noFill/>
            <a:ln w="9525">
              <a:noFill/>
              <a:miter lim="800000"/>
              <a:headEnd/>
              <a:tailEnd/>
            </a:ln>
          </p:spPr>
          <p:txBody>
            <a:bodyPr/>
            <a:lstStyle/>
            <a:p>
              <a:pPr algn="ctr" eaLnBrk="0" hangingPunct="0"/>
              <a:r>
                <a:rPr lang="en-US" sz="1000">
                  <a:latin typeface="Times New Roman" pitchFamily="18" charset="0"/>
                </a:rPr>
                <a:t>Object Emitting</a:t>
              </a:r>
            </a:p>
            <a:p>
              <a:pPr algn="ctr" eaLnBrk="0" hangingPunct="0"/>
              <a:r>
                <a:rPr lang="en-US" sz="1000">
                  <a:latin typeface="Times New Roman" pitchFamily="18" charset="0"/>
                </a:rPr>
                <a:t>Gamma Photons</a:t>
              </a:r>
            </a:p>
          </p:txBody>
        </p:sp>
        <p:sp>
          <p:nvSpPr>
            <p:cNvPr id="552974" name="Text Box 47"/>
            <p:cNvSpPr txBox="1">
              <a:spLocks noChangeArrowheads="1"/>
            </p:cNvSpPr>
            <p:nvPr/>
          </p:nvSpPr>
          <p:spPr bwMode="auto">
            <a:xfrm>
              <a:off x="4380" y="10125"/>
              <a:ext cx="3060" cy="885"/>
            </a:xfrm>
            <a:prstGeom prst="rect">
              <a:avLst/>
            </a:prstGeom>
            <a:noFill/>
            <a:ln w="9525">
              <a:noFill/>
              <a:miter lim="800000"/>
              <a:headEnd/>
              <a:tailEnd/>
            </a:ln>
          </p:spPr>
          <p:txBody>
            <a:bodyPr/>
            <a:lstStyle/>
            <a:p>
              <a:pPr algn="ctr" eaLnBrk="0" hangingPunct="0"/>
              <a:r>
                <a:rPr lang="en-US" sz="1000">
                  <a:latin typeface="Times New Roman" pitchFamily="18" charset="0"/>
                </a:rPr>
                <a:t>Scintillation </a:t>
              </a:r>
            </a:p>
            <a:p>
              <a:pPr algn="ctr" eaLnBrk="0" hangingPunct="0"/>
              <a:r>
                <a:rPr lang="en-US" sz="1000">
                  <a:latin typeface="Times New Roman" pitchFamily="18" charset="0"/>
                </a:rPr>
                <a:t>Detector Arrays Coupled with</a:t>
              </a:r>
            </a:p>
            <a:p>
              <a:pPr algn="ctr" eaLnBrk="0" hangingPunct="0"/>
              <a:r>
                <a:rPr lang="en-US" sz="1000">
                  <a:latin typeface="Times New Roman" pitchFamily="18" charset="0"/>
                </a:rPr>
                <a:t>Photomultiplier Tubes</a:t>
              </a: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09" name="Rectangle 2"/>
          <p:cNvSpPr>
            <a:spLocks noGrp="1" noChangeArrowheads="1"/>
          </p:cNvSpPr>
          <p:nvPr>
            <p:ph type="title"/>
          </p:nvPr>
        </p:nvSpPr>
        <p:spPr/>
        <p:txBody>
          <a:bodyPr/>
          <a:lstStyle/>
          <a:p>
            <a:pPr eaLnBrk="1" hangingPunct="1"/>
            <a:r>
              <a:rPr lang="en-US" smtClean="0"/>
              <a:t>PET Imaging</a:t>
            </a:r>
          </a:p>
        </p:txBody>
      </p:sp>
      <p:grpSp>
        <p:nvGrpSpPr>
          <p:cNvPr id="555010" name="Group 3"/>
          <p:cNvGrpSpPr>
            <a:grpSpLocks/>
          </p:cNvGrpSpPr>
          <p:nvPr/>
        </p:nvGrpSpPr>
        <p:grpSpPr bwMode="auto">
          <a:xfrm>
            <a:off x="1600200" y="1981200"/>
            <a:ext cx="6096000" cy="4321175"/>
            <a:chOff x="1425" y="1710"/>
            <a:chExt cx="9600" cy="6806"/>
          </a:xfrm>
        </p:grpSpPr>
        <p:sp>
          <p:nvSpPr>
            <p:cNvPr id="555011" name="Oval 4"/>
            <p:cNvSpPr>
              <a:spLocks noChangeArrowheads="1"/>
            </p:cNvSpPr>
            <p:nvPr/>
          </p:nvSpPr>
          <p:spPr bwMode="auto">
            <a:xfrm>
              <a:off x="2520" y="2550"/>
              <a:ext cx="4995" cy="4935"/>
            </a:xfrm>
            <a:prstGeom prst="ellipse">
              <a:avLst/>
            </a:prstGeom>
            <a:noFill/>
            <a:ln w="12700" cap="rnd">
              <a:solidFill>
                <a:srgbClr val="000000"/>
              </a:solidFill>
              <a:prstDash val="sysDot"/>
              <a:round/>
              <a:headEnd/>
              <a:tailEnd/>
            </a:ln>
          </p:spPr>
          <p:txBody>
            <a:bodyPr/>
            <a:lstStyle/>
            <a:p>
              <a:endParaRPr lang="en-US"/>
            </a:p>
          </p:txBody>
        </p:sp>
        <p:grpSp>
          <p:nvGrpSpPr>
            <p:cNvPr id="555012" name="Group 5"/>
            <p:cNvGrpSpPr>
              <a:grpSpLocks/>
            </p:cNvGrpSpPr>
            <p:nvPr/>
          </p:nvGrpSpPr>
          <p:grpSpPr bwMode="auto">
            <a:xfrm>
              <a:off x="1425" y="1841"/>
              <a:ext cx="9600" cy="6675"/>
              <a:chOff x="2265" y="5505"/>
              <a:chExt cx="9600" cy="6675"/>
            </a:xfrm>
          </p:grpSpPr>
          <p:sp>
            <p:nvSpPr>
              <p:cNvPr id="555015" name="Line 6"/>
              <p:cNvSpPr>
                <a:spLocks noChangeShapeType="1"/>
              </p:cNvSpPr>
              <p:nvPr/>
            </p:nvSpPr>
            <p:spPr bwMode="auto">
              <a:xfrm>
                <a:off x="6885" y="11640"/>
                <a:ext cx="1755" cy="0"/>
              </a:xfrm>
              <a:prstGeom prst="line">
                <a:avLst/>
              </a:prstGeom>
              <a:noFill/>
              <a:ln w="9525">
                <a:solidFill>
                  <a:srgbClr val="000000"/>
                </a:solidFill>
                <a:round/>
                <a:headEnd/>
                <a:tailEnd/>
              </a:ln>
            </p:spPr>
            <p:txBody>
              <a:bodyPr/>
              <a:lstStyle/>
              <a:p>
                <a:endParaRPr lang="en-US"/>
              </a:p>
            </p:txBody>
          </p:sp>
          <p:sp>
            <p:nvSpPr>
              <p:cNvPr id="555016" name="Oval 7"/>
              <p:cNvSpPr>
                <a:spLocks noChangeArrowheads="1"/>
              </p:cNvSpPr>
              <p:nvPr/>
            </p:nvSpPr>
            <p:spPr bwMode="auto">
              <a:xfrm>
                <a:off x="4485" y="7335"/>
                <a:ext cx="2745" cy="2565"/>
              </a:xfrm>
              <a:prstGeom prst="ellipse">
                <a:avLst/>
              </a:prstGeom>
              <a:solidFill>
                <a:srgbClr val="FFFFFF"/>
              </a:solidFill>
              <a:ln w="9525">
                <a:solidFill>
                  <a:srgbClr val="000000"/>
                </a:solidFill>
                <a:round/>
                <a:headEnd/>
                <a:tailEnd/>
              </a:ln>
            </p:spPr>
            <p:txBody>
              <a:bodyPr/>
              <a:lstStyle/>
              <a:p>
                <a:endParaRPr lang="en-US"/>
              </a:p>
            </p:txBody>
          </p:sp>
          <p:grpSp>
            <p:nvGrpSpPr>
              <p:cNvPr id="555017" name="Group 8"/>
              <p:cNvGrpSpPr>
                <a:grpSpLocks/>
              </p:cNvGrpSpPr>
              <p:nvPr/>
            </p:nvGrpSpPr>
            <p:grpSpPr bwMode="auto">
              <a:xfrm>
                <a:off x="5025" y="10905"/>
                <a:ext cx="1905" cy="570"/>
                <a:chOff x="4155" y="1755"/>
                <a:chExt cx="1905" cy="570"/>
              </a:xfrm>
            </p:grpSpPr>
            <p:sp>
              <p:nvSpPr>
                <p:cNvPr id="555045" name="Rectangle 9"/>
                <p:cNvSpPr>
                  <a:spLocks noChangeArrowheads="1"/>
                </p:cNvSpPr>
                <p:nvPr/>
              </p:nvSpPr>
              <p:spPr bwMode="auto">
                <a:xfrm>
                  <a:off x="4155" y="1755"/>
                  <a:ext cx="1905"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sp>
              <p:nvSpPr>
                <p:cNvPr id="555046" name="Rectangle 10"/>
                <p:cNvSpPr>
                  <a:spLocks noChangeArrowheads="1"/>
                </p:cNvSpPr>
                <p:nvPr/>
              </p:nvSpPr>
              <p:spPr bwMode="auto">
                <a:xfrm>
                  <a:off x="4425" y="1755"/>
                  <a:ext cx="1365"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sp>
              <p:nvSpPr>
                <p:cNvPr id="555047" name="Rectangle 11"/>
                <p:cNvSpPr>
                  <a:spLocks noChangeArrowheads="1"/>
                </p:cNvSpPr>
                <p:nvPr/>
              </p:nvSpPr>
              <p:spPr bwMode="auto">
                <a:xfrm>
                  <a:off x="4695" y="1755"/>
                  <a:ext cx="840"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sp>
              <p:nvSpPr>
                <p:cNvPr id="555048" name="Rectangle 12"/>
                <p:cNvSpPr>
                  <a:spLocks noChangeArrowheads="1"/>
                </p:cNvSpPr>
                <p:nvPr/>
              </p:nvSpPr>
              <p:spPr bwMode="auto">
                <a:xfrm>
                  <a:off x="4965" y="1755"/>
                  <a:ext cx="285" cy="570"/>
                </a:xfrm>
                <a:prstGeom prst="rect">
                  <a:avLst/>
                </a:prstGeom>
                <a:gradFill rotWithShape="0">
                  <a:gsLst>
                    <a:gs pos="0">
                      <a:srgbClr val="FFFFFF"/>
                    </a:gs>
                    <a:gs pos="100000">
                      <a:srgbClr val="767676"/>
                    </a:gs>
                  </a:gsLst>
                  <a:lin ang="5400000" scaled="1"/>
                </a:gradFill>
                <a:ln w="9525">
                  <a:solidFill>
                    <a:srgbClr val="000000"/>
                  </a:solidFill>
                  <a:miter lim="800000"/>
                  <a:headEnd/>
                  <a:tailEnd/>
                </a:ln>
              </p:spPr>
              <p:txBody>
                <a:bodyPr/>
                <a:lstStyle/>
                <a:p>
                  <a:endParaRPr lang="en-US"/>
                </a:p>
              </p:txBody>
            </p:sp>
          </p:grpSp>
          <p:grpSp>
            <p:nvGrpSpPr>
              <p:cNvPr id="555018" name="Group 13"/>
              <p:cNvGrpSpPr>
                <a:grpSpLocks/>
              </p:cNvGrpSpPr>
              <p:nvPr/>
            </p:nvGrpSpPr>
            <p:grpSpPr bwMode="auto">
              <a:xfrm>
                <a:off x="4740" y="5910"/>
                <a:ext cx="1905" cy="570"/>
                <a:chOff x="4155" y="1755"/>
                <a:chExt cx="1905" cy="570"/>
              </a:xfrm>
            </p:grpSpPr>
            <p:sp>
              <p:nvSpPr>
                <p:cNvPr id="555041" name="Rectangle 14"/>
                <p:cNvSpPr>
                  <a:spLocks noChangeArrowheads="1"/>
                </p:cNvSpPr>
                <p:nvPr/>
              </p:nvSpPr>
              <p:spPr bwMode="auto">
                <a:xfrm>
                  <a:off x="4155" y="1755"/>
                  <a:ext cx="1905"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sp>
              <p:nvSpPr>
                <p:cNvPr id="555042" name="Rectangle 15"/>
                <p:cNvSpPr>
                  <a:spLocks noChangeArrowheads="1"/>
                </p:cNvSpPr>
                <p:nvPr/>
              </p:nvSpPr>
              <p:spPr bwMode="auto">
                <a:xfrm>
                  <a:off x="4425" y="1755"/>
                  <a:ext cx="1365"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sp>
              <p:nvSpPr>
                <p:cNvPr id="555043" name="Rectangle 16"/>
                <p:cNvSpPr>
                  <a:spLocks noChangeArrowheads="1"/>
                </p:cNvSpPr>
                <p:nvPr/>
              </p:nvSpPr>
              <p:spPr bwMode="auto">
                <a:xfrm>
                  <a:off x="4695" y="1755"/>
                  <a:ext cx="840"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sp>
              <p:nvSpPr>
                <p:cNvPr id="555044" name="Rectangle 17"/>
                <p:cNvSpPr>
                  <a:spLocks noChangeArrowheads="1"/>
                </p:cNvSpPr>
                <p:nvPr/>
              </p:nvSpPr>
              <p:spPr bwMode="auto">
                <a:xfrm>
                  <a:off x="4965" y="1755"/>
                  <a:ext cx="285" cy="570"/>
                </a:xfrm>
                <a:prstGeom prst="rect">
                  <a:avLst/>
                </a:prstGeom>
                <a:gradFill rotWithShape="0">
                  <a:gsLst>
                    <a:gs pos="0">
                      <a:srgbClr val="767676"/>
                    </a:gs>
                    <a:gs pos="100000">
                      <a:srgbClr val="FFFFFF"/>
                    </a:gs>
                  </a:gsLst>
                  <a:lin ang="5400000" scaled="1"/>
                </a:gradFill>
                <a:ln w="9525">
                  <a:solidFill>
                    <a:srgbClr val="000000"/>
                  </a:solidFill>
                  <a:miter lim="800000"/>
                  <a:headEnd/>
                  <a:tailEnd/>
                </a:ln>
              </p:spPr>
              <p:txBody>
                <a:bodyPr/>
                <a:lstStyle/>
                <a:p>
                  <a:endParaRPr lang="en-US"/>
                </a:p>
              </p:txBody>
            </p:sp>
          </p:grpSp>
          <p:sp>
            <p:nvSpPr>
              <p:cNvPr id="555019" name="Text Box 18"/>
              <p:cNvSpPr txBox="1">
                <a:spLocks noChangeArrowheads="1"/>
              </p:cNvSpPr>
              <p:nvPr/>
            </p:nvSpPr>
            <p:spPr bwMode="auto">
              <a:xfrm>
                <a:off x="4800" y="7455"/>
                <a:ext cx="2100" cy="780"/>
              </a:xfrm>
              <a:prstGeom prst="rect">
                <a:avLst/>
              </a:prstGeom>
              <a:noFill/>
              <a:ln w="9525">
                <a:noFill/>
                <a:miter lim="800000"/>
                <a:headEnd/>
                <a:tailEnd/>
              </a:ln>
            </p:spPr>
            <p:txBody>
              <a:bodyPr/>
              <a:lstStyle/>
              <a:p>
                <a:pPr algn="ctr" eaLnBrk="0" hangingPunct="0"/>
                <a:r>
                  <a:rPr lang="en-US" sz="1200">
                    <a:latin typeface="Times New Roman" pitchFamily="18" charset="0"/>
                  </a:rPr>
                  <a:t>Object Emitting</a:t>
                </a:r>
              </a:p>
              <a:p>
                <a:pPr algn="ctr" eaLnBrk="0" hangingPunct="0"/>
                <a:r>
                  <a:rPr lang="en-US" sz="1200">
                    <a:latin typeface="Times New Roman" pitchFamily="18" charset="0"/>
                  </a:rPr>
                  <a:t>Positrons</a:t>
                </a:r>
              </a:p>
            </p:txBody>
          </p:sp>
          <p:sp>
            <p:nvSpPr>
              <p:cNvPr id="555020" name="Text Box 19"/>
              <p:cNvSpPr txBox="1">
                <a:spLocks noChangeArrowheads="1"/>
              </p:cNvSpPr>
              <p:nvPr/>
            </p:nvSpPr>
            <p:spPr bwMode="auto">
              <a:xfrm>
                <a:off x="2295" y="10770"/>
                <a:ext cx="2460" cy="735"/>
              </a:xfrm>
              <a:prstGeom prst="rect">
                <a:avLst/>
              </a:prstGeom>
              <a:noFill/>
              <a:ln w="9525">
                <a:noFill/>
                <a:miter lim="800000"/>
                <a:headEnd/>
                <a:tailEnd/>
              </a:ln>
            </p:spPr>
            <p:txBody>
              <a:bodyPr/>
              <a:lstStyle/>
              <a:p>
                <a:pPr algn="ctr" eaLnBrk="0" hangingPunct="0"/>
                <a:r>
                  <a:rPr lang="en-US" sz="1200">
                    <a:latin typeface="Times New Roman" pitchFamily="18" charset="0"/>
                  </a:rPr>
                  <a:t>Scintillation </a:t>
                </a:r>
              </a:p>
              <a:p>
                <a:pPr algn="ctr" eaLnBrk="0" hangingPunct="0"/>
                <a:r>
                  <a:rPr lang="en-US" sz="1200">
                    <a:latin typeface="Times New Roman" pitchFamily="18" charset="0"/>
                  </a:rPr>
                  <a:t>Detector Arrays </a:t>
                </a:r>
              </a:p>
              <a:p>
                <a:pPr algn="ctr" eaLnBrk="0" hangingPunct="0"/>
                <a:endParaRPr lang="en-US" sz="1200">
                  <a:latin typeface="Times New Roman" pitchFamily="18" charset="0"/>
                </a:endParaRPr>
              </a:p>
            </p:txBody>
          </p:sp>
          <p:sp>
            <p:nvSpPr>
              <p:cNvPr id="555021" name="AutoShape 20"/>
              <p:cNvSpPr>
                <a:spLocks noChangeArrowheads="1"/>
              </p:cNvSpPr>
              <p:nvPr/>
            </p:nvSpPr>
            <p:spPr bwMode="auto">
              <a:xfrm>
                <a:off x="5310" y="8040"/>
                <a:ext cx="1245" cy="1140"/>
              </a:xfrm>
              <a:prstGeom prst="sun">
                <a:avLst>
                  <a:gd name="adj" fmla="val 25000"/>
                </a:avLst>
              </a:prstGeom>
              <a:solidFill>
                <a:srgbClr val="FFFFFF"/>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FFFF"/>
                </a:extrusionClr>
              </a:sp3d>
            </p:spPr>
            <p:txBody>
              <a:bodyPr>
                <a:flatTx/>
              </a:bodyPr>
              <a:lstStyle/>
              <a:p>
                <a:endParaRPr lang="en-US"/>
              </a:p>
            </p:txBody>
          </p:sp>
          <p:sp>
            <p:nvSpPr>
              <p:cNvPr id="555022" name="Line 21"/>
              <p:cNvSpPr>
                <a:spLocks noChangeShapeType="1"/>
              </p:cNvSpPr>
              <p:nvPr/>
            </p:nvSpPr>
            <p:spPr bwMode="auto">
              <a:xfrm flipV="1">
                <a:off x="5865" y="6510"/>
                <a:ext cx="360" cy="2085"/>
              </a:xfrm>
              <a:prstGeom prst="line">
                <a:avLst/>
              </a:prstGeom>
              <a:noFill/>
              <a:ln w="9525">
                <a:solidFill>
                  <a:srgbClr val="000000"/>
                </a:solidFill>
                <a:round/>
                <a:headEnd/>
                <a:tailEnd type="triangle" w="med" len="med"/>
              </a:ln>
            </p:spPr>
            <p:txBody>
              <a:bodyPr/>
              <a:lstStyle/>
              <a:p>
                <a:endParaRPr lang="en-US"/>
              </a:p>
            </p:txBody>
          </p:sp>
          <p:sp>
            <p:nvSpPr>
              <p:cNvPr id="555023" name="Line 22"/>
              <p:cNvSpPr>
                <a:spLocks noChangeShapeType="1"/>
              </p:cNvSpPr>
              <p:nvPr/>
            </p:nvSpPr>
            <p:spPr bwMode="auto">
              <a:xfrm flipH="1">
                <a:off x="5475" y="8595"/>
                <a:ext cx="390" cy="2310"/>
              </a:xfrm>
              <a:prstGeom prst="line">
                <a:avLst/>
              </a:prstGeom>
              <a:noFill/>
              <a:ln w="9525">
                <a:solidFill>
                  <a:srgbClr val="000000"/>
                </a:solidFill>
                <a:round/>
                <a:headEnd/>
                <a:tailEnd type="triangle" w="med" len="med"/>
              </a:ln>
            </p:spPr>
            <p:txBody>
              <a:bodyPr/>
              <a:lstStyle/>
              <a:p>
                <a:endParaRPr lang="en-US"/>
              </a:p>
            </p:txBody>
          </p:sp>
          <p:sp>
            <p:nvSpPr>
              <p:cNvPr id="555024" name="Oval 23"/>
              <p:cNvSpPr>
                <a:spLocks noChangeArrowheads="1"/>
              </p:cNvSpPr>
              <p:nvPr/>
            </p:nvSpPr>
            <p:spPr bwMode="auto">
              <a:xfrm>
                <a:off x="5617" y="8505"/>
                <a:ext cx="143" cy="143"/>
              </a:xfrm>
              <a:prstGeom prst="ellipse">
                <a:avLst/>
              </a:prstGeom>
              <a:solidFill>
                <a:srgbClr val="808080"/>
              </a:solidFill>
              <a:ln w="9525">
                <a:solidFill>
                  <a:srgbClr val="000000"/>
                </a:solidFill>
                <a:round/>
                <a:headEnd/>
                <a:tailEnd/>
              </a:ln>
            </p:spPr>
            <p:txBody>
              <a:bodyPr/>
              <a:lstStyle/>
              <a:p>
                <a:endParaRPr lang="en-US"/>
              </a:p>
            </p:txBody>
          </p:sp>
          <p:sp>
            <p:nvSpPr>
              <p:cNvPr id="555025" name="Oval 24"/>
              <p:cNvSpPr>
                <a:spLocks noChangeArrowheads="1"/>
              </p:cNvSpPr>
              <p:nvPr/>
            </p:nvSpPr>
            <p:spPr bwMode="auto">
              <a:xfrm>
                <a:off x="5752" y="8715"/>
                <a:ext cx="143" cy="143"/>
              </a:xfrm>
              <a:prstGeom prst="ellipse">
                <a:avLst/>
              </a:prstGeom>
              <a:solidFill>
                <a:srgbClr val="808080"/>
              </a:solidFill>
              <a:ln w="9525">
                <a:solidFill>
                  <a:srgbClr val="000000"/>
                </a:solidFill>
                <a:round/>
                <a:headEnd/>
                <a:tailEnd/>
              </a:ln>
            </p:spPr>
            <p:txBody>
              <a:bodyPr/>
              <a:lstStyle/>
              <a:p>
                <a:endParaRPr lang="en-US"/>
              </a:p>
            </p:txBody>
          </p:sp>
          <p:sp>
            <p:nvSpPr>
              <p:cNvPr id="555026" name="Text Box 25"/>
              <p:cNvSpPr txBox="1">
                <a:spLocks noChangeArrowheads="1"/>
              </p:cNvSpPr>
              <p:nvPr/>
            </p:nvSpPr>
            <p:spPr bwMode="auto">
              <a:xfrm>
                <a:off x="2265" y="7560"/>
                <a:ext cx="1935" cy="645"/>
              </a:xfrm>
              <a:prstGeom prst="rect">
                <a:avLst/>
              </a:prstGeom>
              <a:noFill/>
              <a:ln w="9525">
                <a:noFill/>
                <a:miter lim="800000"/>
                <a:headEnd/>
                <a:tailEnd/>
              </a:ln>
            </p:spPr>
            <p:txBody>
              <a:bodyPr/>
              <a:lstStyle/>
              <a:p>
                <a:pPr eaLnBrk="0" hangingPunct="0"/>
                <a:r>
                  <a:rPr lang="en-US" sz="1200">
                    <a:latin typeface="Times New Roman" pitchFamily="18" charset="0"/>
                  </a:rPr>
                  <a:t>Point of Positron Emission</a:t>
                </a:r>
              </a:p>
            </p:txBody>
          </p:sp>
          <p:sp>
            <p:nvSpPr>
              <p:cNvPr id="555027" name="Text Box 26"/>
              <p:cNvSpPr txBox="1">
                <a:spLocks noChangeArrowheads="1"/>
              </p:cNvSpPr>
              <p:nvPr/>
            </p:nvSpPr>
            <p:spPr bwMode="auto">
              <a:xfrm>
                <a:off x="2430" y="9420"/>
                <a:ext cx="1935" cy="645"/>
              </a:xfrm>
              <a:prstGeom prst="rect">
                <a:avLst/>
              </a:prstGeom>
              <a:noFill/>
              <a:ln w="9525">
                <a:noFill/>
                <a:miter lim="800000"/>
                <a:headEnd/>
                <a:tailEnd/>
              </a:ln>
            </p:spPr>
            <p:txBody>
              <a:bodyPr/>
              <a:lstStyle/>
              <a:p>
                <a:pPr eaLnBrk="0" hangingPunct="0"/>
                <a:r>
                  <a:rPr lang="en-US" sz="1200">
                    <a:latin typeface="Times New Roman" pitchFamily="18" charset="0"/>
                  </a:rPr>
                  <a:t>Point of Positron Annihilation</a:t>
                </a:r>
              </a:p>
            </p:txBody>
          </p:sp>
          <p:sp>
            <p:nvSpPr>
              <p:cNvPr id="555028" name="Line 27"/>
              <p:cNvSpPr>
                <a:spLocks noChangeShapeType="1"/>
              </p:cNvSpPr>
              <p:nvPr/>
            </p:nvSpPr>
            <p:spPr bwMode="auto">
              <a:xfrm>
                <a:off x="4065" y="7890"/>
                <a:ext cx="1515" cy="645"/>
              </a:xfrm>
              <a:prstGeom prst="line">
                <a:avLst/>
              </a:prstGeom>
              <a:noFill/>
              <a:ln w="9525">
                <a:solidFill>
                  <a:srgbClr val="000000"/>
                </a:solidFill>
                <a:prstDash val="sysDot"/>
                <a:round/>
                <a:headEnd/>
                <a:tailEnd type="triangle" w="med" len="med"/>
              </a:ln>
            </p:spPr>
            <p:txBody>
              <a:bodyPr/>
              <a:lstStyle/>
              <a:p>
                <a:endParaRPr lang="en-US"/>
              </a:p>
            </p:txBody>
          </p:sp>
          <p:sp>
            <p:nvSpPr>
              <p:cNvPr id="555029" name="Line 28"/>
              <p:cNvSpPr>
                <a:spLocks noChangeShapeType="1"/>
              </p:cNvSpPr>
              <p:nvPr/>
            </p:nvSpPr>
            <p:spPr bwMode="auto">
              <a:xfrm flipV="1">
                <a:off x="4125" y="8850"/>
                <a:ext cx="1590" cy="810"/>
              </a:xfrm>
              <a:prstGeom prst="line">
                <a:avLst/>
              </a:prstGeom>
              <a:noFill/>
              <a:ln w="9525">
                <a:solidFill>
                  <a:srgbClr val="000000"/>
                </a:solidFill>
                <a:prstDash val="sysDot"/>
                <a:round/>
                <a:headEnd/>
                <a:tailEnd type="triangle" w="med" len="med"/>
              </a:ln>
            </p:spPr>
            <p:txBody>
              <a:bodyPr/>
              <a:lstStyle/>
              <a:p>
                <a:endParaRPr lang="en-US"/>
              </a:p>
            </p:txBody>
          </p:sp>
          <p:sp>
            <p:nvSpPr>
              <p:cNvPr id="555030" name="Rectangle 29"/>
              <p:cNvSpPr>
                <a:spLocks noChangeArrowheads="1"/>
              </p:cNvSpPr>
              <p:nvPr/>
            </p:nvSpPr>
            <p:spPr bwMode="auto">
              <a:xfrm>
                <a:off x="5025" y="11475"/>
                <a:ext cx="1905" cy="405"/>
              </a:xfrm>
              <a:prstGeom prst="rect">
                <a:avLst/>
              </a:prstGeom>
              <a:solidFill>
                <a:srgbClr val="414141"/>
              </a:solidFill>
              <a:ln w="9525">
                <a:solidFill>
                  <a:srgbClr val="333333"/>
                </a:solidFill>
                <a:miter lim="800000"/>
                <a:headEnd/>
                <a:tailEnd/>
              </a:ln>
            </p:spPr>
            <p:txBody>
              <a:bodyPr/>
              <a:lstStyle/>
              <a:p>
                <a:endParaRPr lang="en-US"/>
              </a:p>
            </p:txBody>
          </p:sp>
          <p:sp>
            <p:nvSpPr>
              <p:cNvPr id="555031" name="Rectangle 30"/>
              <p:cNvSpPr>
                <a:spLocks noChangeArrowheads="1"/>
              </p:cNvSpPr>
              <p:nvPr/>
            </p:nvSpPr>
            <p:spPr bwMode="auto">
              <a:xfrm>
                <a:off x="4740" y="5505"/>
                <a:ext cx="1905" cy="405"/>
              </a:xfrm>
              <a:prstGeom prst="rect">
                <a:avLst/>
              </a:prstGeom>
              <a:solidFill>
                <a:srgbClr val="414141"/>
              </a:solidFill>
              <a:ln w="9525">
                <a:solidFill>
                  <a:srgbClr val="333333"/>
                </a:solidFill>
                <a:miter lim="800000"/>
                <a:headEnd/>
                <a:tailEnd/>
              </a:ln>
            </p:spPr>
            <p:txBody>
              <a:bodyPr/>
              <a:lstStyle/>
              <a:p>
                <a:endParaRPr lang="en-US"/>
              </a:p>
            </p:txBody>
          </p:sp>
          <p:sp>
            <p:nvSpPr>
              <p:cNvPr id="555032" name="Text Box 31"/>
              <p:cNvSpPr txBox="1">
                <a:spLocks noChangeArrowheads="1"/>
              </p:cNvSpPr>
              <p:nvPr/>
            </p:nvSpPr>
            <p:spPr bwMode="auto">
              <a:xfrm>
                <a:off x="2340" y="11445"/>
                <a:ext cx="2460" cy="735"/>
              </a:xfrm>
              <a:prstGeom prst="rect">
                <a:avLst/>
              </a:prstGeom>
              <a:noFill/>
              <a:ln w="9525">
                <a:noFill/>
                <a:miter lim="800000"/>
                <a:headEnd/>
                <a:tailEnd/>
              </a:ln>
            </p:spPr>
            <p:txBody>
              <a:bodyPr/>
              <a:lstStyle/>
              <a:p>
                <a:pPr algn="ctr" eaLnBrk="0" hangingPunct="0"/>
                <a:r>
                  <a:rPr lang="en-US" sz="1200">
                    <a:latin typeface="Times New Roman" pitchFamily="18" charset="0"/>
                  </a:rPr>
                  <a:t>Position Dependent </a:t>
                </a:r>
              </a:p>
              <a:p>
                <a:pPr algn="ctr" eaLnBrk="0" hangingPunct="0"/>
                <a:r>
                  <a:rPr lang="en-US" sz="1200">
                    <a:latin typeface="Times New Roman" pitchFamily="18" charset="0"/>
                  </a:rPr>
                  <a:t>Photomultiplier Tubes </a:t>
                </a:r>
              </a:p>
              <a:p>
                <a:pPr algn="ctr" eaLnBrk="0" hangingPunct="0"/>
                <a:endParaRPr lang="en-US" sz="1200">
                  <a:latin typeface="Times New Roman" pitchFamily="18" charset="0"/>
                </a:endParaRPr>
              </a:p>
            </p:txBody>
          </p:sp>
          <p:sp>
            <p:nvSpPr>
              <p:cNvPr id="555033" name="Line 32"/>
              <p:cNvSpPr>
                <a:spLocks noChangeShapeType="1"/>
              </p:cNvSpPr>
              <p:nvPr/>
            </p:nvSpPr>
            <p:spPr bwMode="auto">
              <a:xfrm>
                <a:off x="6645" y="5670"/>
                <a:ext cx="1965" cy="0"/>
              </a:xfrm>
              <a:prstGeom prst="line">
                <a:avLst/>
              </a:prstGeom>
              <a:noFill/>
              <a:ln w="9525">
                <a:solidFill>
                  <a:srgbClr val="000000"/>
                </a:solidFill>
                <a:round/>
                <a:headEnd/>
                <a:tailEnd/>
              </a:ln>
            </p:spPr>
            <p:txBody>
              <a:bodyPr/>
              <a:lstStyle/>
              <a:p>
                <a:endParaRPr lang="en-US"/>
              </a:p>
            </p:txBody>
          </p:sp>
          <p:sp>
            <p:nvSpPr>
              <p:cNvPr id="555034" name="Rectangle 33"/>
              <p:cNvSpPr>
                <a:spLocks noChangeArrowheads="1"/>
              </p:cNvSpPr>
              <p:nvPr/>
            </p:nvSpPr>
            <p:spPr bwMode="auto">
              <a:xfrm>
                <a:off x="7695" y="8100"/>
                <a:ext cx="1875" cy="885"/>
              </a:xfrm>
              <a:prstGeom prst="rect">
                <a:avLst/>
              </a:prstGeom>
              <a:solidFill>
                <a:srgbClr val="FFFFFF"/>
              </a:solidFill>
              <a:ln w="9525">
                <a:solidFill>
                  <a:srgbClr val="000000"/>
                </a:solidFill>
                <a:miter lim="800000"/>
                <a:headEnd/>
                <a:tailEnd/>
              </a:ln>
            </p:spPr>
            <p:txBody>
              <a:bodyPr/>
              <a:lstStyle/>
              <a:p>
                <a:pPr algn="ctr" eaLnBrk="0" hangingPunct="0"/>
                <a:r>
                  <a:rPr lang="en-US" sz="1200">
                    <a:latin typeface="Times New Roman" pitchFamily="18" charset="0"/>
                  </a:rPr>
                  <a:t>Coincidence</a:t>
                </a:r>
              </a:p>
              <a:p>
                <a:pPr algn="ctr" eaLnBrk="0" hangingPunct="0"/>
                <a:r>
                  <a:rPr lang="en-US" sz="1200">
                    <a:latin typeface="Times New Roman" pitchFamily="18" charset="0"/>
                  </a:rPr>
                  <a:t>Detection</a:t>
                </a:r>
              </a:p>
              <a:p>
                <a:pPr algn="ctr" eaLnBrk="0" hangingPunct="0"/>
                <a:r>
                  <a:rPr lang="en-US" sz="1200">
                    <a:latin typeface="Times New Roman" pitchFamily="18" charset="0"/>
                  </a:rPr>
                  <a:t>System</a:t>
                </a:r>
              </a:p>
            </p:txBody>
          </p:sp>
          <p:sp>
            <p:nvSpPr>
              <p:cNvPr id="555035" name="Rectangle 34"/>
              <p:cNvSpPr>
                <a:spLocks noChangeArrowheads="1"/>
              </p:cNvSpPr>
              <p:nvPr/>
            </p:nvSpPr>
            <p:spPr bwMode="auto">
              <a:xfrm>
                <a:off x="9975" y="8100"/>
                <a:ext cx="1875" cy="885"/>
              </a:xfrm>
              <a:prstGeom prst="rect">
                <a:avLst/>
              </a:prstGeom>
              <a:solidFill>
                <a:srgbClr val="FFFFFF"/>
              </a:solidFill>
              <a:ln w="9525">
                <a:solidFill>
                  <a:srgbClr val="000000"/>
                </a:solidFill>
                <a:miter lim="800000"/>
                <a:headEnd/>
                <a:tailEnd/>
              </a:ln>
            </p:spPr>
            <p:txBody>
              <a:bodyPr/>
              <a:lstStyle/>
              <a:p>
                <a:pPr algn="ctr" eaLnBrk="0" hangingPunct="0"/>
                <a:endParaRPr lang="en-US" sz="1200">
                  <a:latin typeface="Times New Roman" pitchFamily="18" charset="0"/>
                </a:endParaRPr>
              </a:p>
              <a:p>
                <a:pPr algn="ctr" eaLnBrk="0" hangingPunct="0"/>
                <a:r>
                  <a:rPr lang="en-US" sz="1200">
                    <a:latin typeface="Times New Roman" pitchFamily="18" charset="0"/>
                  </a:rPr>
                  <a:t>Computer</a:t>
                </a:r>
              </a:p>
            </p:txBody>
          </p:sp>
          <p:sp>
            <p:nvSpPr>
              <p:cNvPr id="555036" name="Rectangle 35"/>
              <p:cNvSpPr>
                <a:spLocks noChangeArrowheads="1"/>
              </p:cNvSpPr>
              <p:nvPr/>
            </p:nvSpPr>
            <p:spPr bwMode="auto">
              <a:xfrm>
                <a:off x="9990" y="9735"/>
                <a:ext cx="1875" cy="885"/>
              </a:xfrm>
              <a:prstGeom prst="rect">
                <a:avLst/>
              </a:prstGeom>
              <a:solidFill>
                <a:srgbClr val="FFFFFF"/>
              </a:solidFill>
              <a:ln w="9525">
                <a:solidFill>
                  <a:srgbClr val="000000"/>
                </a:solidFill>
                <a:miter lim="800000"/>
                <a:headEnd/>
                <a:tailEnd/>
              </a:ln>
            </p:spPr>
            <p:txBody>
              <a:bodyPr/>
              <a:lstStyle/>
              <a:p>
                <a:pPr algn="ctr" eaLnBrk="0" hangingPunct="0"/>
                <a:endParaRPr lang="en-US" sz="1200">
                  <a:latin typeface="Times New Roman" pitchFamily="18" charset="0"/>
                </a:endParaRPr>
              </a:p>
              <a:p>
                <a:pPr algn="ctr" eaLnBrk="0" hangingPunct="0"/>
                <a:r>
                  <a:rPr lang="en-US" sz="1200">
                    <a:latin typeface="Times New Roman" pitchFamily="18" charset="0"/>
                  </a:rPr>
                  <a:t>Display</a:t>
                </a:r>
              </a:p>
            </p:txBody>
          </p:sp>
          <p:sp>
            <p:nvSpPr>
              <p:cNvPr id="555037" name="Line 36"/>
              <p:cNvSpPr>
                <a:spLocks noChangeShapeType="1"/>
              </p:cNvSpPr>
              <p:nvPr/>
            </p:nvSpPr>
            <p:spPr bwMode="auto">
              <a:xfrm>
                <a:off x="9555" y="8580"/>
                <a:ext cx="435" cy="0"/>
              </a:xfrm>
              <a:prstGeom prst="line">
                <a:avLst/>
              </a:prstGeom>
              <a:noFill/>
              <a:ln w="9525">
                <a:solidFill>
                  <a:srgbClr val="000000"/>
                </a:solidFill>
                <a:round/>
                <a:headEnd/>
                <a:tailEnd type="triangle" w="med" len="med"/>
              </a:ln>
            </p:spPr>
            <p:txBody>
              <a:bodyPr/>
              <a:lstStyle/>
              <a:p>
                <a:endParaRPr lang="en-US"/>
              </a:p>
            </p:txBody>
          </p:sp>
          <p:sp>
            <p:nvSpPr>
              <p:cNvPr id="555038" name="Line 37"/>
              <p:cNvSpPr>
                <a:spLocks noChangeShapeType="1"/>
              </p:cNvSpPr>
              <p:nvPr/>
            </p:nvSpPr>
            <p:spPr bwMode="auto">
              <a:xfrm>
                <a:off x="10920" y="8985"/>
                <a:ext cx="0" cy="750"/>
              </a:xfrm>
              <a:prstGeom prst="line">
                <a:avLst/>
              </a:prstGeom>
              <a:noFill/>
              <a:ln w="9525">
                <a:solidFill>
                  <a:srgbClr val="000000"/>
                </a:solidFill>
                <a:round/>
                <a:headEnd/>
                <a:tailEnd type="triangle" w="med" len="med"/>
              </a:ln>
            </p:spPr>
            <p:txBody>
              <a:bodyPr/>
              <a:lstStyle/>
              <a:p>
                <a:endParaRPr lang="en-US"/>
              </a:p>
            </p:txBody>
          </p:sp>
          <p:sp>
            <p:nvSpPr>
              <p:cNvPr id="555039" name="Line 38"/>
              <p:cNvSpPr>
                <a:spLocks noChangeShapeType="1"/>
              </p:cNvSpPr>
              <p:nvPr/>
            </p:nvSpPr>
            <p:spPr bwMode="auto">
              <a:xfrm flipV="1">
                <a:off x="8640" y="8985"/>
                <a:ext cx="0" cy="2640"/>
              </a:xfrm>
              <a:prstGeom prst="line">
                <a:avLst/>
              </a:prstGeom>
              <a:noFill/>
              <a:ln w="9525">
                <a:solidFill>
                  <a:srgbClr val="000000"/>
                </a:solidFill>
                <a:round/>
                <a:headEnd/>
                <a:tailEnd type="triangle" w="med" len="med"/>
              </a:ln>
            </p:spPr>
            <p:txBody>
              <a:bodyPr/>
              <a:lstStyle/>
              <a:p>
                <a:endParaRPr lang="en-US"/>
              </a:p>
            </p:txBody>
          </p:sp>
          <p:sp>
            <p:nvSpPr>
              <p:cNvPr id="555040" name="Line 39"/>
              <p:cNvSpPr>
                <a:spLocks noChangeShapeType="1"/>
              </p:cNvSpPr>
              <p:nvPr/>
            </p:nvSpPr>
            <p:spPr bwMode="auto">
              <a:xfrm>
                <a:off x="8610" y="5670"/>
                <a:ext cx="0" cy="2415"/>
              </a:xfrm>
              <a:prstGeom prst="line">
                <a:avLst/>
              </a:prstGeom>
              <a:noFill/>
              <a:ln w="9525">
                <a:solidFill>
                  <a:srgbClr val="000000"/>
                </a:solidFill>
                <a:round/>
                <a:headEnd/>
                <a:tailEnd type="triangle" w="med" len="med"/>
              </a:ln>
            </p:spPr>
            <p:txBody>
              <a:bodyPr/>
              <a:lstStyle/>
              <a:p>
                <a:endParaRPr lang="en-US"/>
              </a:p>
            </p:txBody>
          </p:sp>
        </p:grpSp>
        <p:sp>
          <p:nvSpPr>
            <p:cNvPr id="555013" name="Oval 40"/>
            <p:cNvSpPr>
              <a:spLocks noChangeArrowheads="1"/>
            </p:cNvSpPr>
            <p:nvPr/>
          </p:nvSpPr>
          <p:spPr bwMode="auto">
            <a:xfrm>
              <a:off x="1695" y="1710"/>
              <a:ext cx="6645" cy="6555"/>
            </a:xfrm>
            <a:prstGeom prst="ellipse">
              <a:avLst/>
            </a:prstGeom>
            <a:noFill/>
            <a:ln w="12700" cap="rnd">
              <a:solidFill>
                <a:srgbClr val="000000"/>
              </a:solidFill>
              <a:prstDash val="sysDot"/>
              <a:round/>
              <a:headEnd/>
              <a:tailEnd/>
            </a:ln>
          </p:spPr>
          <p:txBody>
            <a:bodyPr/>
            <a:lstStyle/>
            <a:p>
              <a:endParaRPr lang="en-US"/>
            </a:p>
          </p:txBody>
        </p:sp>
        <p:sp>
          <p:nvSpPr>
            <p:cNvPr id="555014" name="Text Box 41"/>
            <p:cNvSpPr txBox="1">
              <a:spLocks noChangeArrowheads="1"/>
            </p:cNvSpPr>
            <p:nvPr/>
          </p:nvSpPr>
          <p:spPr bwMode="auto">
            <a:xfrm>
              <a:off x="2070" y="2835"/>
              <a:ext cx="1440" cy="480"/>
            </a:xfrm>
            <a:prstGeom prst="rect">
              <a:avLst/>
            </a:prstGeom>
            <a:solidFill>
              <a:srgbClr val="FFFFFF"/>
            </a:solidFill>
            <a:ln w="9525">
              <a:noFill/>
              <a:miter lim="800000"/>
              <a:headEnd/>
              <a:tailEnd/>
            </a:ln>
          </p:spPr>
          <p:txBody>
            <a:bodyPr/>
            <a:lstStyle/>
            <a:p>
              <a:pPr eaLnBrk="0" hangingPunct="0"/>
              <a:r>
                <a:rPr lang="en-US" sz="1200">
                  <a:latin typeface="Times New Roman" pitchFamily="18" charset="0"/>
                </a:rPr>
                <a:t>Detector Ring </a:t>
              </a: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7" name="Rectangle 2"/>
          <p:cNvSpPr>
            <a:spLocks noGrp="1" noChangeArrowheads="1"/>
          </p:cNvSpPr>
          <p:nvPr>
            <p:ph type="title"/>
          </p:nvPr>
        </p:nvSpPr>
        <p:spPr/>
        <p:txBody>
          <a:bodyPr/>
          <a:lstStyle/>
          <a:p>
            <a:pPr eaLnBrk="1" hangingPunct="1"/>
            <a:r>
              <a:rPr lang="en-US" smtClean="0"/>
              <a:t>FDG PET Imaging</a:t>
            </a:r>
          </a:p>
        </p:txBody>
      </p:sp>
      <p:pic>
        <p:nvPicPr>
          <p:cNvPr id="557058" name="Picture 3" descr="brain_epilepsy_FDG%09%09%2B"/>
          <p:cNvPicPr>
            <a:picLocks noChangeAspect="1" noChangeArrowheads="1"/>
          </p:cNvPicPr>
          <p:nvPr/>
        </p:nvPicPr>
        <p:blipFill>
          <a:blip r:embed="rId3"/>
          <a:srcRect/>
          <a:stretch>
            <a:fillRect/>
          </a:stretch>
        </p:blipFill>
        <p:spPr bwMode="auto">
          <a:xfrm>
            <a:off x="914400" y="2362200"/>
            <a:ext cx="7315200" cy="3657600"/>
          </a:xfrm>
          <a:prstGeom prst="rect">
            <a:avLst/>
          </a:prstGeom>
          <a:noFill/>
          <a:ln w="9525">
            <a:noFill/>
            <a:miter lim="800000"/>
            <a:headEnd/>
            <a:tailEnd/>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en-US" smtClean="0"/>
              <a:t>Ultrasound Imaging</a:t>
            </a:r>
          </a:p>
        </p:txBody>
      </p:sp>
      <p:graphicFrame>
        <p:nvGraphicFramePr>
          <p:cNvPr id="33794" name="Object 3"/>
          <p:cNvGraphicFramePr>
            <a:graphicFrameLocks/>
          </p:cNvGraphicFramePr>
          <p:nvPr/>
        </p:nvGraphicFramePr>
        <p:xfrm>
          <a:off x="2182813" y="3821113"/>
          <a:ext cx="4624387" cy="2449512"/>
        </p:xfrm>
        <a:graphic>
          <a:graphicData uri="http://schemas.openxmlformats.org/presentationml/2006/ole">
            <p:oleObj spid="_x0000_s33794" name="MS Org Chart" r:id="rId4" imgW="4152600" imgH="2431800" progId="">
              <p:embed followColorScheme="full"/>
            </p:oleObj>
          </a:graphicData>
        </a:graphic>
      </p:graphicFrame>
      <p:sp>
        <p:nvSpPr>
          <p:cNvPr id="33796" name="Rectangle 4"/>
          <p:cNvSpPr>
            <a:spLocks noChangeArrowheads="1"/>
          </p:cNvSpPr>
          <p:nvPr/>
        </p:nvSpPr>
        <p:spPr bwMode="auto">
          <a:xfrm>
            <a:off x="609600" y="2057400"/>
            <a:ext cx="7826375" cy="1739900"/>
          </a:xfrm>
          <a:prstGeom prst="rect">
            <a:avLst/>
          </a:prstGeom>
          <a:noFill/>
          <a:ln w="9525">
            <a:noFill/>
            <a:miter lim="800000"/>
            <a:headEnd/>
            <a:tailEnd/>
          </a:ln>
        </p:spPr>
        <p:txBody>
          <a:bodyPr lIns="92075" tIns="46038" rIns="92075" bIns="46038">
            <a:spAutoFit/>
          </a:bodyPr>
          <a:lstStyle/>
          <a:p>
            <a:pPr eaLnBrk="0" hangingPunct="0"/>
            <a:r>
              <a:rPr lang="en-US" sz="1800" b="1">
                <a:solidFill>
                  <a:schemeClr val="tx2"/>
                </a:solidFill>
                <a:latin typeface="Book Antiqua" pitchFamily="18" charset="0"/>
              </a:rPr>
              <a:t>Basic Principle:  Backscattered echo and Doppler shift principles are more commonly used with the interaction of sound waves with human tissue.  Sometimes the scattering information is complemented with transmission or attenuation related information such as velocity in the tissue.</a:t>
            </a:r>
          </a:p>
          <a:p>
            <a:pPr eaLnBrk="0" hangingPunct="0"/>
            <a:endParaRPr lang="en-US" sz="1800" b="1">
              <a:solidFill>
                <a:schemeClr val="tx2"/>
              </a:solidFill>
              <a:latin typeface="Book Antiqua"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7" name="Rectangle 2"/>
          <p:cNvSpPr>
            <a:spLocks noGrp="1" noChangeArrowheads="1"/>
          </p:cNvSpPr>
          <p:nvPr>
            <p:ph type="title"/>
          </p:nvPr>
        </p:nvSpPr>
        <p:spPr/>
        <p:txBody>
          <a:bodyPr/>
          <a:lstStyle/>
          <a:p>
            <a:pPr eaLnBrk="1" hangingPunct="1"/>
            <a:r>
              <a:rPr lang="en-US" smtClean="0"/>
              <a:t>Acoustic Energy</a:t>
            </a:r>
          </a:p>
        </p:txBody>
      </p:sp>
      <p:sp>
        <p:nvSpPr>
          <p:cNvPr id="562178" name="Rectangle 3"/>
          <p:cNvSpPr>
            <a:spLocks noChangeArrowheads="1"/>
          </p:cNvSpPr>
          <p:nvPr/>
        </p:nvSpPr>
        <p:spPr bwMode="auto">
          <a:xfrm>
            <a:off x="381000" y="2336800"/>
            <a:ext cx="8293100" cy="32131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Velocity of propagation of sound in water and in most body tissues is about 1.5 X 10</a:t>
            </a:r>
            <a:r>
              <a:rPr lang="en-US" sz="2000" b="1" baseline="30000">
                <a:solidFill>
                  <a:schemeClr val="folHlink"/>
                </a:solidFill>
                <a:latin typeface="Arial" charset="0"/>
              </a:rPr>
              <a:t>3</a:t>
            </a:r>
            <a:r>
              <a:rPr lang="en-US" sz="2000" b="1">
                <a:solidFill>
                  <a:schemeClr val="folHlink"/>
                </a:solidFill>
                <a:latin typeface="Arial" charset="0"/>
              </a:rPr>
              <a:t> m/sec.  Thus, the wavelength based resolution criterion is not satisfied from electromagnetic radiation concept.</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 resolution capability of acoustic energy is therefore dependent on the frequency spectrum.</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 attenuation coefficient in body tissues varies approximately proportional to the acoustic frequency at about 1.5 dB/cm/MHz.</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Thus, at much higher frequencies, the imaging will not be meaningful because of excessive attenuation.</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5" name="Rectangle 2"/>
          <p:cNvSpPr>
            <a:spLocks noGrp="1" noChangeArrowheads="1"/>
          </p:cNvSpPr>
          <p:nvPr>
            <p:ph type="title"/>
          </p:nvPr>
        </p:nvSpPr>
        <p:spPr/>
        <p:txBody>
          <a:bodyPr/>
          <a:lstStyle/>
          <a:p>
            <a:pPr eaLnBrk="1" hangingPunct="1"/>
            <a:r>
              <a:rPr lang="en-US" smtClean="0"/>
              <a:t>Ultrasound Imaging</a:t>
            </a:r>
          </a:p>
        </p:txBody>
      </p:sp>
      <p:sp>
        <p:nvSpPr>
          <p:cNvPr id="564226" name="Rectangle 3"/>
          <p:cNvSpPr>
            <a:spLocks noChangeArrowheads="1"/>
          </p:cNvSpPr>
          <p:nvPr/>
        </p:nvSpPr>
        <p:spPr bwMode="auto">
          <a:xfrm>
            <a:off x="431800" y="2400300"/>
            <a:ext cx="8293100" cy="36068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For thicker parts of the body such as abdominal imaging, frequencies of about 1.0 to 3.0 MHz are used to provide reasonable attenuation.</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Unlike X-rays, in ultrasound imaging, the images are produced through the reflection or echo using the known velocity of propagation to calculate the depth.</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In ultrasound imaging, air causes excessive attenuation and therefore cannot be used to study some anatomical structures, such as lungs.</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Ultrasound imaging operates close to the diffraction limit because of its larger wavelength compared to X-rays.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3" name="Rectangle 2"/>
          <p:cNvSpPr>
            <a:spLocks noGrp="1" noChangeArrowheads="1"/>
          </p:cNvSpPr>
          <p:nvPr>
            <p:ph type="title"/>
          </p:nvPr>
        </p:nvSpPr>
        <p:spPr/>
        <p:txBody>
          <a:bodyPr/>
          <a:lstStyle/>
          <a:p>
            <a:pPr eaLnBrk="1" hangingPunct="1"/>
            <a:r>
              <a:rPr lang="en-US" smtClean="0"/>
              <a:t>Ultrasound Imaging</a:t>
            </a:r>
          </a:p>
        </p:txBody>
      </p:sp>
      <p:grpSp>
        <p:nvGrpSpPr>
          <p:cNvPr id="566274" name="Group 3"/>
          <p:cNvGrpSpPr>
            <a:grpSpLocks/>
          </p:cNvGrpSpPr>
          <p:nvPr/>
        </p:nvGrpSpPr>
        <p:grpSpPr bwMode="auto">
          <a:xfrm>
            <a:off x="990600" y="2590800"/>
            <a:ext cx="7239000" cy="2724150"/>
            <a:chOff x="390" y="4545"/>
            <a:chExt cx="11400" cy="4290"/>
          </a:xfrm>
        </p:grpSpPr>
        <p:sp>
          <p:nvSpPr>
            <p:cNvPr id="566275" name="Rectangle 4"/>
            <p:cNvSpPr>
              <a:spLocks noChangeArrowheads="1"/>
            </p:cNvSpPr>
            <p:nvPr/>
          </p:nvSpPr>
          <p:spPr bwMode="auto">
            <a:xfrm>
              <a:off x="2175" y="6015"/>
              <a:ext cx="570" cy="1335"/>
            </a:xfrm>
            <a:prstGeom prst="rect">
              <a:avLst/>
            </a:prstGeom>
            <a:solidFill>
              <a:srgbClr val="FFFFFF"/>
            </a:solidFill>
            <a:ln w="9525">
              <a:solidFill>
                <a:srgbClr val="000000"/>
              </a:solidFill>
              <a:miter lim="800000"/>
              <a:headEnd/>
              <a:tailEnd/>
            </a:ln>
          </p:spPr>
          <p:txBody>
            <a:bodyPr/>
            <a:lstStyle/>
            <a:p>
              <a:endParaRPr lang="en-US"/>
            </a:p>
          </p:txBody>
        </p:sp>
        <p:sp>
          <p:nvSpPr>
            <p:cNvPr id="566276" name="Rectangle 5"/>
            <p:cNvSpPr>
              <a:spLocks noChangeArrowheads="1"/>
            </p:cNvSpPr>
            <p:nvPr/>
          </p:nvSpPr>
          <p:spPr bwMode="auto">
            <a:xfrm>
              <a:off x="2175" y="6750"/>
              <a:ext cx="570" cy="300"/>
            </a:xfrm>
            <a:prstGeom prst="rect">
              <a:avLst/>
            </a:prstGeom>
            <a:solidFill>
              <a:srgbClr val="333333"/>
            </a:solidFill>
            <a:ln w="9525">
              <a:solidFill>
                <a:srgbClr val="000000"/>
              </a:solidFill>
              <a:miter lim="800000"/>
              <a:headEnd/>
              <a:tailEnd/>
            </a:ln>
          </p:spPr>
          <p:txBody>
            <a:bodyPr/>
            <a:lstStyle/>
            <a:p>
              <a:endParaRPr lang="en-US"/>
            </a:p>
          </p:txBody>
        </p:sp>
        <p:sp>
          <p:nvSpPr>
            <p:cNvPr id="566277" name="Rectangle 6"/>
            <p:cNvSpPr>
              <a:spLocks noChangeArrowheads="1"/>
            </p:cNvSpPr>
            <p:nvPr/>
          </p:nvSpPr>
          <p:spPr bwMode="auto">
            <a:xfrm>
              <a:off x="2175" y="7050"/>
              <a:ext cx="570" cy="300"/>
            </a:xfrm>
            <a:prstGeom prst="rect">
              <a:avLst/>
            </a:prstGeom>
            <a:solidFill>
              <a:srgbClr val="808080"/>
            </a:solidFill>
            <a:ln w="9525">
              <a:solidFill>
                <a:srgbClr val="000000"/>
              </a:solidFill>
              <a:miter lim="800000"/>
              <a:headEnd/>
              <a:tailEnd/>
            </a:ln>
          </p:spPr>
          <p:txBody>
            <a:bodyPr/>
            <a:lstStyle/>
            <a:p>
              <a:endParaRPr lang="en-US"/>
            </a:p>
          </p:txBody>
        </p:sp>
        <p:sp>
          <p:nvSpPr>
            <p:cNvPr id="566278" name="Rectangle 7"/>
            <p:cNvSpPr>
              <a:spLocks noChangeArrowheads="1"/>
            </p:cNvSpPr>
            <p:nvPr/>
          </p:nvSpPr>
          <p:spPr bwMode="auto">
            <a:xfrm>
              <a:off x="2175" y="6450"/>
              <a:ext cx="570" cy="300"/>
            </a:xfrm>
            <a:prstGeom prst="rect">
              <a:avLst/>
            </a:prstGeom>
            <a:solidFill>
              <a:srgbClr val="C0C0C0"/>
            </a:solidFill>
            <a:ln w="9525">
              <a:solidFill>
                <a:srgbClr val="000000"/>
              </a:solidFill>
              <a:miter lim="800000"/>
              <a:headEnd/>
              <a:tailEnd/>
            </a:ln>
          </p:spPr>
          <p:txBody>
            <a:bodyPr/>
            <a:lstStyle/>
            <a:p>
              <a:endParaRPr lang="en-US"/>
            </a:p>
          </p:txBody>
        </p:sp>
        <p:sp>
          <p:nvSpPr>
            <p:cNvPr id="566279" name="Text Box 8"/>
            <p:cNvSpPr txBox="1">
              <a:spLocks noChangeArrowheads="1"/>
            </p:cNvSpPr>
            <p:nvPr/>
          </p:nvSpPr>
          <p:spPr bwMode="auto">
            <a:xfrm>
              <a:off x="405" y="7050"/>
              <a:ext cx="2070" cy="735"/>
            </a:xfrm>
            <a:prstGeom prst="rect">
              <a:avLst/>
            </a:prstGeom>
            <a:noFill/>
            <a:ln w="9525">
              <a:noFill/>
              <a:miter lim="800000"/>
              <a:headEnd/>
              <a:tailEnd/>
            </a:ln>
          </p:spPr>
          <p:txBody>
            <a:bodyPr/>
            <a:lstStyle/>
            <a:p>
              <a:pPr eaLnBrk="0" hangingPunct="0"/>
              <a:r>
                <a:rPr lang="en-US" sz="900">
                  <a:latin typeface="Times New Roman" pitchFamily="18" charset="0"/>
                </a:rPr>
                <a:t>Piezoelectric crystal</a:t>
              </a:r>
            </a:p>
          </p:txBody>
        </p:sp>
        <p:sp>
          <p:nvSpPr>
            <p:cNvPr id="566280" name="Text Box 9"/>
            <p:cNvSpPr txBox="1">
              <a:spLocks noChangeArrowheads="1"/>
            </p:cNvSpPr>
            <p:nvPr/>
          </p:nvSpPr>
          <p:spPr bwMode="auto">
            <a:xfrm>
              <a:off x="405" y="6300"/>
              <a:ext cx="1785" cy="735"/>
            </a:xfrm>
            <a:prstGeom prst="rect">
              <a:avLst/>
            </a:prstGeom>
            <a:noFill/>
            <a:ln w="9525">
              <a:noFill/>
              <a:miter lim="800000"/>
              <a:headEnd/>
              <a:tailEnd/>
            </a:ln>
          </p:spPr>
          <p:txBody>
            <a:bodyPr/>
            <a:lstStyle/>
            <a:p>
              <a:pPr eaLnBrk="0" hangingPunct="0"/>
              <a:r>
                <a:rPr lang="en-US" sz="900">
                  <a:latin typeface="Times New Roman" pitchFamily="18" charset="0"/>
                </a:rPr>
                <a:t>Acoustic absorbers</a:t>
              </a:r>
            </a:p>
          </p:txBody>
        </p:sp>
        <p:sp>
          <p:nvSpPr>
            <p:cNvPr id="566281" name="Text Box 10"/>
            <p:cNvSpPr txBox="1">
              <a:spLocks noChangeArrowheads="1"/>
            </p:cNvSpPr>
            <p:nvPr/>
          </p:nvSpPr>
          <p:spPr bwMode="auto">
            <a:xfrm>
              <a:off x="390" y="6690"/>
              <a:ext cx="1785" cy="735"/>
            </a:xfrm>
            <a:prstGeom prst="rect">
              <a:avLst/>
            </a:prstGeom>
            <a:noFill/>
            <a:ln w="9525">
              <a:noFill/>
              <a:miter lim="800000"/>
              <a:headEnd/>
              <a:tailEnd/>
            </a:ln>
          </p:spPr>
          <p:txBody>
            <a:bodyPr/>
            <a:lstStyle/>
            <a:p>
              <a:pPr eaLnBrk="0" hangingPunct="0"/>
              <a:r>
                <a:rPr lang="en-US" sz="900">
                  <a:latin typeface="Times New Roman" pitchFamily="18" charset="0"/>
                </a:rPr>
                <a:t>Blockers</a:t>
              </a:r>
            </a:p>
          </p:txBody>
        </p:sp>
        <p:sp>
          <p:nvSpPr>
            <p:cNvPr id="566282" name="AutoShape 11"/>
            <p:cNvSpPr>
              <a:spLocks noChangeArrowheads="1"/>
            </p:cNvSpPr>
            <p:nvPr/>
          </p:nvSpPr>
          <p:spPr bwMode="auto">
            <a:xfrm>
              <a:off x="1740" y="7935"/>
              <a:ext cx="1545" cy="675"/>
            </a:xfrm>
            <a:prstGeom prst="sun">
              <a:avLst>
                <a:gd name="adj" fmla="val 25000"/>
              </a:avLst>
            </a:prstGeom>
            <a:solidFill>
              <a:srgbClr val="FFFFFF"/>
            </a:solidFill>
            <a:ln w="9525">
              <a:miter lim="800000"/>
              <a:headEnd/>
              <a:tailEnd/>
            </a:ln>
            <a:scene3d>
              <a:camera prst="legacyObliqueBottomLeft"/>
              <a:lightRig rig="legacyFlat3" dir="t"/>
            </a:scene3d>
            <a:sp3d extrusionH="430200" prstMaterial="legacyMatte">
              <a:bevelT w="13500" h="13500" prst="angle"/>
              <a:bevelB w="13500" h="13500" prst="angle"/>
              <a:extrusionClr>
                <a:srgbClr val="FFFFFF"/>
              </a:extrusionClr>
            </a:sp3d>
          </p:spPr>
          <p:txBody>
            <a:bodyPr>
              <a:flatTx/>
            </a:bodyPr>
            <a:lstStyle/>
            <a:p>
              <a:endParaRPr lang="en-US"/>
            </a:p>
          </p:txBody>
        </p:sp>
        <p:sp>
          <p:nvSpPr>
            <p:cNvPr id="566283" name="Text Box 12"/>
            <p:cNvSpPr txBox="1">
              <a:spLocks noChangeArrowheads="1"/>
            </p:cNvSpPr>
            <p:nvPr/>
          </p:nvSpPr>
          <p:spPr bwMode="auto">
            <a:xfrm>
              <a:off x="570" y="8100"/>
              <a:ext cx="1785" cy="735"/>
            </a:xfrm>
            <a:prstGeom prst="rect">
              <a:avLst/>
            </a:prstGeom>
            <a:noFill/>
            <a:ln w="9525">
              <a:noFill/>
              <a:miter lim="800000"/>
              <a:headEnd/>
              <a:tailEnd/>
            </a:ln>
          </p:spPr>
          <p:txBody>
            <a:bodyPr/>
            <a:lstStyle/>
            <a:p>
              <a:pPr eaLnBrk="0" hangingPunct="0"/>
              <a:r>
                <a:rPr lang="en-US" sz="900">
                  <a:latin typeface="Times New Roman" pitchFamily="18" charset="0"/>
                </a:rPr>
                <a:t>Imaging</a:t>
              </a:r>
            </a:p>
            <a:p>
              <a:pPr eaLnBrk="0" hangingPunct="0"/>
              <a:r>
                <a:rPr lang="en-US" sz="900">
                  <a:latin typeface="Times New Roman" pitchFamily="18" charset="0"/>
                </a:rPr>
                <a:t>Object</a:t>
              </a:r>
            </a:p>
          </p:txBody>
        </p:sp>
        <p:sp>
          <p:nvSpPr>
            <p:cNvPr id="566284" name="Rectangle 13"/>
            <p:cNvSpPr>
              <a:spLocks noChangeArrowheads="1"/>
            </p:cNvSpPr>
            <p:nvPr/>
          </p:nvSpPr>
          <p:spPr bwMode="auto">
            <a:xfrm>
              <a:off x="4455" y="6015"/>
              <a:ext cx="1755" cy="900"/>
            </a:xfrm>
            <a:prstGeom prst="rect">
              <a:avLst/>
            </a:prstGeom>
            <a:solidFill>
              <a:srgbClr val="FFFFFF"/>
            </a:solidFill>
            <a:ln w="9525">
              <a:solidFill>
                <a:srgbClr val="000000"/>
              </a:solidFill>
              <a:miter lim="800000"/>
              <a:headEnd/>
              <a:tailEnd/>
            </a:ln>
          </p:spPr>
          <p:txBody>
            <a:bodyPr/>
            <a:lstStyle/>
            <a:p>
              <a:pPr algn="ctr" eaLnBrk="0" hangingPunct="0"/>
              <a:r>
                <a:rPr lang="en-US" sz="1200">
                  <a:latin typeface="Times New Roman" pitchFamily="18" charset="0"/>
                </a:rPr>
                <a:t>Transmitter/</a:t>
              </a:r>
            </a:p>
            <a:p>
              <a:pPr algn="ctr" eaLnBrk="0" hangingPunct="0"/>
              <a:r>
                <a:rPr lang="en-US" sz="1200">
                  <a:latin typeface="Times New Roman" pitchFamily="18" charset="0"/>
                </a:rPr>
                <a:t>Receiver </a:t>
              </a:r>
            </a:p>
            <a:p>
              <a:pPr algn="ctr" eaLnBrk="0" hangingPunct="0"/>
              <a:r>
                <a:rPr lang="en-US" sz="1200">
                  <a:latin typeface="Times New Roman" pitchFamily="18" charset="0"/>
                </a:rPr>
                <a:t>Circuit</a:t>
              </a:r>
            </a:p>
          </p:txBody>
        </p:sp>
        <p:sp>
          <p:nvSpPr>
            <p:cNvPr id="566285" name="Rectangle 14"/>
            <p:cNvSpPr>
              <a:spLocks noChangeArrowheads="1"/>
            </p:cNvSpPr>
            <p:nvPr/>
          </p:nvSpPr>
          <p:spPr bwMode="auto">
            <a:xfrm>
              <a:off x="7275" y="6075"/>
              <a:ext cx="1755" cy="735"/>
            </a:xfrm>
            <a:prstGeom prst="rect">
              <a:avLst/>
            </a:prstGeom>
            <a:solidFill>
              <a:srgbClr val="FFFFFF"/>
            </a:solidFill>
            <a:ln w="9525">
              <a:solidFill>
                <a:srgbClr val="000000"/>
              </a:solidFill>
              <a:miter lim="800000"/>
              <a:headEnd/>
              <a:tailEnd/>
            </a:ln>
          </p:spPr>
          <p:txBody>
            <a:bodyPr/>
            <a:lstStyle/>
            <a:p>
              <a:pPr algn="ctr" eaLnBrk="0" hangingPunct="0"/>
              <a:r>
                <a:rPr lang="en-US" sz="1200">
                  <a:latin typeface="Times New Roman" pitchFamily="18" charset="0"/>
                </a:rPr>
                <a:t>Control</a:t>
              </a:r>
            </a:p>
            <a:p>
              <a:pPr algn="ctr" eaLnBrk="0" hangingPunct="0"/>
              <a:r>
                <a:rPr lang="en-US" sz="1200">
                  <a:latin typeface="Times New Roman" pitchFamily="18" charset="0"/>
                </a:rPr>
                <a:t>Circuit</a:t>
              </a:r>
            </a:p>
          </p:txBody>
        </p:sp>
        <p:sp>
          <p:nvSpPr>
            <p:cNvPr id="566286" name="Rectangle 15"/>
            <p:cNvSpPr>
              <a:spLocks noChangeArrowheads="1"/>
            </p:cNvSpPr>
            <p:nvPr/>
          </p:nvSpPr>
          <p:spPr bwMode="auto">
            <a:xfrm>
              <a:off x="4425" y="4545"/>
              <a:ext cx="1755" cy="900"/>
            </a:xfrm>
            <a:prstGeom prst="rect">
              <a:avLst/>
            </a:prstGeom>
            <a:solidFill>
              <a:srgbClr val="FFFFFF"/>
            </a:solidFill>
            <a:ln w="9525">
              <a:solidFill>
                <a:srgbClr val="000000"/>
              </a:solidFill>
              <a:miter lim="800000"/>
              <a:headEnd/>
              <a:tailEnd/>
            </a:ln>
          </p:spPr>
          <p:txBody>
            <a:bodyPr/>
            <a:lstStyle/>
            <a:p>
              <a:pPr algn="ctr" eaLnBrk="0" hangingPunct="0"/>
              <a:r>
                <a:rPr lang="en-US" sz="1200">
                  <a:latin typeface="Times New Roman" pitchFamily="18" charset="0"/>
                </a:rPr>
                <a:t>Pulse</a:t>
              </a:r>
            </a:p>
            <a:p>
              <a:pPr algn="ctr" eaLnBrk="0" hangingPunct="0"/>
              <a:r>
                <a:rPr lang="en-US" sz="1200">
                  <a:latin typeface="Times New Roman" pitchFamily="18" charset="0"/>
                </a:rPr>
                <a:t>Generation and Timing</a:t>
              </a:r>
            </a:p>
          </p:txBody>
        </p:sp>
        <p:sp>
          <p:nvSpPr>
            <p:cNvPr id="566287" name="Rectangle 16"/>
            <p:cNvSpPr>
              <a:spLocks noChangeArrowheads="1"/>
            </p:cNvSpPr>
            <p:nvPr/>
          </p:nvSpPr>
          <p:spPr bwMode="auto">
            <a:xfrm>
              <a:off x="4545" y="7740"/>
              <a:ext cx="1755" cy="900"/>
            </a:xfrm>
            <a:prstGeom prst="rect">
              <a:avLst/>
            </a:prstGeom>
            <a:solidFill>
              <a:srgbClr val="FFFFFF"/>
            </a:solidFill>
            <a:ln w="9525">
              <a:solidFill>
                <a:srgbClr val="000000"/>
              </a:solidFill>
              <a:miter lim="800000"/>
              <a:headEnd/>
              <a:tailEnd/>
            </a:ln>
          </p:spPr>
          <p:txBody>
            <a:bodyPr/>
            <a:lstStyle/>
            <a:p>
              <a:pPr algn="ctr" eaLnBrk="0" hangingPunct="0"/>
              <a:r>
                <a:rPr lang="en-US" sz="1200">
                  <a:latin typeface="Times New Roman" pitchFamily="18" charset="0"/>
                </a:rPr>
                <a:t>Data-Acquisition </a:t>
              </a:r>
            </a:p>
            <a:p>
              <a:pPr algn="ctr" eaLnBrk="0" hangingPunct="0"/>
              <a:r>
                <a:rPr lang="en-US" sz="1200">
                  <a:latin typeface="Times New Roman" pitchFamily="18" charset="0"/>
                </a:rPr>
                <a:t>Analog to Digital Converter</a:t>
              </a:r>
            </a:p>
          </p:txBody>
        </p:sp>
        <p:sp>
          <p:nvSpPr>
            <p:cNvPr id="566288" name="Line 17"/>
            <p:cNvSpPr>
              <a:spLocks noChangeShapeType="1"/>
            </p:cNvSpPr>
            <p:nvPr/>
          </p:nvSpPr>
          <p:spPr bwMode="auto">
            <a:xfrm flipV="1">
              <a:off x="2445" y="5355"/>
              <a:ext cx="0" cy="660"/>
            </a:xfrm>
            <a:prstGeom prst="line">
              <a:avLst/>
            </a:prstGeom>
            <a:noFill/>
            <a:ln w="9525">
              <a:solidFill>
                <a:srgbClr val="000000"/>
              </a:solidFill>
              <a:round/>
              <a:headEnd type="triangle" w="med" len="med"/>
              <a:tailEnd/>
            </a:ln>
          </p:spPr>
          <p:txBody>
            <a:bodyPr/>
            <a:lstStyle/>
            <a:p>
              <a:endParaRPr lang="en-US"/>
            </a:p>
          </p:txBody>
        </p:sp>
        <p:sp>
          <p:nvSpPr>
            <p:cNvPr id="566289" name="Line 18"/>
            <p:cNvSpPr>
              <a:spLocks noChangeShapeType="1"/>
            </p:cNvSpPr>
            <p:nvPr/>
          </p:nvSpPr>
          <p:spPr bwMode="auto">
            <a:xfrm>
              <a:off x="2445" y="5355"/>
              <a:ext cx="1485" cy="0"/>
            </a:xfrm>
            <a:prstGeom prst="line">
              <a:avLst/>
            </a:prstGeom>
            <a:noFill/>
            <a:ln w="9525">
              <a:solidFill>
                <a:srgbClr val="000000"/>
              </a:solidFill>
              <a:round/>
              <a:headEnd/>
              <a:tailEnd/>
            </a:ln>
          </p:spPr>
          <p:txBody>
            <a:bodyPr/>
            <a:lstStyle/>
            <a:p>
              <a:endParaRPr lang="en-US"/>
            </a:p>
          </p:txBody>
        </p:sp>
        <p:sp>
          <p:nvSpPr>
            <p:cNvPr id="566290" name="Line 19"/>
            <p:cNvSpPr>
              <a:spLocks noChangeShapeType="1"/>
            </p:cNvSpPr>
            <p:nvPr/>
          </p:nvSpPr>
          <p:spPr bwMode="auto">
            <a:xfrm>
              <a:off x="3915" y="5325"/>
              <a:ext cx="0" cy="1065"/>
            </a:xfrm>
            <a:prstGeom prst="line">
              <a:avLst/>
            </a:prstGeom>
            <a:noFill/>
            <a:ln w="9525">
              <a:solidFill>
                <a:srgbClr val="000000"/>
              </a:solidFill>
              <a:round/>
              <a:headEnd/>
              <a:tailEnd/>
            </a:ln>
          </p:spPr>
          <p:txBody>
            <a:bodyPr/>
            <a:lstStyle/>
            <a:p>
              <a:endParaRPr lang="en-US"/>
            </a:p>
          </p:txBody>
        </p:sp>
        <p:sp>
          <p:nvSpPr>
            <p:cNvPr id="566291" name="Line 20"/>
            <p:cNvSpPr>
              <a:spLocks noChangeShapeType="1"/>
            </p:cNvSpPr>
            <p:nvPr/>
          </p:nvSpPr>
          <p:spPr bwMode="auto">
            <a:xfrm flipV="1">
              <a:off x="3915" y="6375"/>
              <a:ext cx="555" cy="0"/>
            </a:xfrm>
            <a:prstGeom prst="line">
              <a:avLst/>
            </a:prstGeom>
            <a:noFill/>
            <a:ln w="9525">
              <a:solidFill>
                <a:srgbClr val="000000"/>
              </a:solidFill>
              <a:round/>
              <a:headEnd/>
              <a:tailEnd type="triangle" w="med" len="med"/>
            </a:ln>
          </p:spPr>
          <p:txBody>
            <a:bodyPr/>
            <a:lstStyle/>
            <a:p>
              <a:endParaRPr lang="en-US"/>
            </a:p>
          </p:txBody>
        </p:sp>
        <p:sp>
          <p:nvSpPr>
            <p:cNvPr id="566292" name="Line 21"/>
            <p:cNvSpPr>
              <a:spLocks noChangeShapeType="1"/>
            </p:cNvSpPr>
            <p:nvPr/>
          </p:nvSpPr>
          <p:spPr bwMode="auto">
            <a:xfrm>
              <a:off x="5310" y="5445"/>
              <a:ext cx="0" cy="585"/>
            </a:xfrm>
            <a:prstGeom prst="line">
              <a:avLst/>
            </a:prstGeom>
            <a:noFill/>
            <a:ln w="9525">
              <a:solidFill>
                <a:srgbClr val="000000"/>
              </a:solidFill>
              <a:round/>
              <a:headEnd/>
              <a:tailEnd type="triangle" w="med" len="med"/>
            </a:ln>
          </p:spPr>
          <p:txBody>
            <a:bodyPr/>
            <a:lstStyle/>
            <a:p>
              <a:endParaRPr lang="en-US"/>
            </a:p>
          </p:txBody>
        </p:sp>
        <p:sp>
          <p:nvSpPr>
            <p:cNvPr id="566293" name="Line 22"/>
            <p:cNvSpPr>
              <a:spLocks noChangeShapeType="1"/>
            </p:cNvSpPr>
            <p:nvPr/>
          </p:nvSpPr>
          <p:spPr bwMode="auto">
            <a:xfrm flipV="1">
              <a:off x="3915" y="4875"/>
              <a:ext cx="0" cy="435"/>
            </a:xfrm>
            <a:prstGeom prst="line">
              <a:avLst/>
            </a:prstGeom>
            <a:noFill/>
            <a:ln w="9525">
              <a:solidFill>
                <a:srgbClr val="000000"/>
              </a:solidFill>
              <a:round/>
              <a:headEnd/>
              <a:tailEnd/>
            </a:ln>
          </p:spPr>
          <p:txBody>
            <a:bodyPr/>
            <a:lstStyle/>
            <a:p>
              <a:endParaRPr lang="en-US"/>
            </a:p>
          </p:txBody>
        </p:sp>
        <p:sp>
          <p:nvSpPr>
            <p:cNvPr id="566294" name="Line 23"/>
            <p:cNvSpPr>
              <a:spLocks noChangeShapeType="1"/>
            </p:cNvSpPr>
            <p:nvPr/>
          </p:nvSpPr>
          <p:spPr bwMode="auto">
            <a:xfrm>
              <a:off x="3930" y="4875"/>
              <a:ext cx="495" cy="0"/>
            </a:xfrm>
            <a:prstGeom prst="line">
              <a:avLst/>
            </a:prstGeom>
            <a:noFill/>
            <a:ln w="9525">
              <a:solidFill>
                <a:srgbClr val="000000"/>
              </a:solidFill>
              <a:round/>
              <a:headEnd/>
              <a:tailEnd type="triangle" w="med" len="med"/>
            </a:ln>
          </p:spPr>
          <p:txBody>
            <a:bodyPr/>
            <a:lstStyle/>
            <a:p>
              <a:endParaRPr lang="en-US"/>
            </a:p>
          </p:txBody>
        </p:sp>
        <p:sp>
          <p:nvSpPr>
            <p:cNvPr id="566295" name="Line 24"/>
            <p:cNvSpPr>
              <a:spLocks noChangeShapeType="1"/>
            </p:cNvSpPr>
            <p:nvPr/>
          </p:nvSpPr>
          <p:spPr bwMode="auto">
            <a:xfrm>
              <a:off x="6180" y="4935"/>
              <a:ext cx="1890" cy="0"/>
            </a:xfrm>
            <a:prstGeom prst="line">
              <a:avLst/>
            </a:prstGeom>
            <a:noFill/>
            <a:ln w="9525">
              <a:solidFill>
                <a:srgbClr val="000000"/>
              </a:solidFill>
              <a:round/>
              <a:headEnd type="triangle" w="med" len="med"/>
              <a:tailEnd/>
            </a:ln>
          </p:spPr>
          <p:txBody>
            <a:bodyPr/>
            <a:lstStyle/>
            <a:p>
              <a:endParaRPr lang="en-US"/>
            </a:p>
          </p:txBody>
        </p:sp>
        <p:sp>
          <p:nvSpPr>
            <p:cNvPr id="566296" name="Line 25"/>
            <p:cNvSpPr>
              <a:spLocks noChangeShapeType="1"/>
            </p:cNvSpPr>
            <p:nvPr/>
          </p:nvSpPr>
          <p:spPr bwMode="auto">
            <a:xfrm>
              <a:off x="8085" y="4920"/>
              <a:ext cx="0" cy="1155"/>
            </a:xfrm>
            <a:prstGeom prst="line">
              <a:avLst/>
            </a:prstGeom>
            <a:noFill/>
            <a:ln w="9525">
              <a:solidFill>
                <a:srgbClr val="000000"/>
              </a:solidFill>
              <a:round/>
              <a:headEnd/>
              <a:tailEnd type="triangle" w="med" len="med"/>
            </a:ln>
          </p:spPr>
          <p:txBody>
            <a:bodyPr/>
            <a:lstStyle/>
            <a:p>
              <a:endParaRPr lang="en-US"/>
            </a:p>
          </p:txBody>
        </p:sp>
        <p:sp>
          <p:nvSpPr>
            <p:cNvPr id="566297" name="Line 26"/>
            <p:cNvSpPr>
              <a:spLocks noChangeShapeType="1"/>
            </p:cNvSpPr>
            <p:nvPr/>
          </p:nvSpPr>
          <p:spPr bwMode="auto">
            <a:xfrm>
              <a:off x="6225" y="6465"/>
              <a:ext cx="1065" cy="0"/>
            </a:xfrm>
            <a:prstGeom prst="line">
              <a:avLst/>
            </a:prstGeom>
            <a:noFill/>
            <a:ln w="9525">
              <a:solidFill>
                <a:srgbClr val="000000"/>
              </a:solidFill>
              <a:round/>
              <a:headEnd type="triangle" w="med" len="med"/>
              <a:tailEnd type="triangle" w="med" len="med"/>
            </a:ln>
          </p:spPr>
          <p:txBody>
            <a:bodyPr/>
            <a:lstStyle/>
            <a:p>
              <a:endParaRPr lang="en-US"/>
            </a:p>
          </p:txBody>
        </p:sp>
        <p:sp>
          <p:nvSpPr>
            <p:cNvPr id="566298" name="Rectangle 27"/>
            <p:cNvSpPr>
              <a:spLocks noChangeArrowheads="1"/>
            </p:cNvSpPr>
            <p:nvPr/>
          </p:nvSpPr>
          <p:spPr bwMode="auto">
            <a:xfrm>
              <a:off x="7290" y="7740"/>
              <a:ext cx="1755" cy="900"/>
            </a:xfrm>
            <a:prstGeom prst="rect">
              <a:avLst/>
            </a:prstGeom>
            <a:solidFill>
              <a:srgbClr val="FFFFFF"/>
            </a:solidFill>
            <a:ln w="9525">
              <a:solidFill>
                <a:srgbClr val="000000"/>
              </a:solidFill>
              <a:miter lim="800000"/>
              <a:headEnd/>
              <a:tailEnd/>
            </a:ln>
          </p:spPr>
          <p:txBody>
            <a:bodyPr/>
            <a:lstStyle/>
            <a:p>
              <a:pPr algn="ctr" eaLnBrk="0" hangingPunct="0"/>
              <a:r>
                <a:rPr lang="en-US" sz="1200">
                  <a:latin typeface="Times New Roman" pitchFamily="18" charset="0"/>
                </a:rPr>
                <a:t>Computer </a:t>
              </a:r>
            </a:p>
            <a:p>
              <a:pPr algn="ctr" eaLnBrk="0" hangingPunct="0"/>
              <a:r>
                <a:rPr lang="en-US" sz="1200">
                  <a:latin typeface="Times New Roman" pitchFamily="18" charset="0"/>
                </a:rPr>
                <a:t>Imaging Storage and Processing</a:t>
              </a:r>
            </a:p>
          </p:txBody>
        </p:sp>
        <p:sp>
          <p:nvSpPr>
            <p:cNvPr id="566299" name="Rectangle 28"/>
            <p:cNvSpPr>
              <a:spLocks noChangeArrowheads="1"/>
            </p:cNvSpPr>
            <p:nvPr/>
          </p:nvSpPr>
          <p:spPr bwMode="auto">
            <a:xfrm>
              <a:off x="10035" y="7740"/>
              <a:ext cx="1755" cy="900"/>
            </a:xfrm>
            <a:prstGeom prst="rect">
              <a:avLst/>
            </a:prstGeom>
            <a:solidFill>
              <a:srgbClr val="FFFFFF"/>
            </a:solidFill>
            <a:ln w="9525">
              <a:solidFill>
                <a:srgbClr val="000000"/>
              </a:solidFill>
              <a:miter lim="800000"/>
              <a:headEnd/>
              <a:tailEnd/>
            </a:ln>
          </p:spPr>
          <p:txBody>
            <a:bodyPr/>
            <a:lstStyle/>
            <a:p>
              <a:pPr algn="ctr" eaLnBrk="0" hangingPunct="0"/>
              <a:endParaRPr lang="en-US" sz="1200">
                <a:latin typeface="Times New Roman" pitchFamily="18" charset="0"/>
              </a:endParaRPr>
            </a:p>
            <a:p>
              <a:pPr algn="ctr" eaLnBrk="0" hangingPunct="0"/>
              <a:r>
                <a:rPr lang="en-US" sz="1200">
                  <a:latin typeface="Times New Roman" pitchFamily="18" charset="0"/>
                </a:rPr>
                <a:t>Display</a:t>
              </a:r>
            </a:p>
          </p:txBody>
        </p:sp>
        <p:sp>
          <p:nvSpPr>
            <p:cNvPr id="566300" name="Line 29"/>
            <p:cNvSpPr>
              <a:spLocks noChangeShapeType="1"/>
            </p:cNvSpPr>
            <p:nvPr/>
          </p:nvSpPr>
          <p:spPr bwMode="auto">
            <a:xfrm>
              <a:off x="6285" y="8160"/>
              <a:ext cx="1020" cy="0"/>
            </a:xfrm>
            <a:prstGeom prst="line">
              <a:avLst/>
            </a:prstGeom>
            <a:noFill/>
            <a:ln w="9525">
              <a:solidFill>
                <a:srgbClr val="000000"/>
              </a:solidFill>
              <a:round/>
              <a:headEnd/>
              <a:tailEnd type="triangle" w="med" len="med"/>
            </a:ln>
          </p:spPr>
          <p:txBody>
            <a:bodyPr/>
            <a:lstStyle/>
            <a:p>
              <a:endParaRPr lang="en-US"/>
            </a:p>
          </p:txBody>
        </p:sp>
        <p:sp>
          <p:nvSpPr>
            <p:cNvPr id="566301" name="Line 30"/>
            <p:cNvSpPr>
              <a:spLocks noChangeShapeType="1"/>
            </p:cNvSpPr>
            <p:nvPr/>
          </p:nvSpPr>
          <p:spPr bwMode="auto">
            <a:xfrm>
              <a:off x="9045" y="8190"/>
              <a:ext cx="990" cy="0"/>
            </a:xfrm>
            <a:prstGeom prst="line">
              <a:avLst/>
            </a:prstGeom>
            <a:noFill/>
            <a:ln w="9525">
              <a:solidFill>
                <a:srgbClr val="000000"/>
              </a:solidFill>
              <a:round/>
              <a:headEnd/>
              <a:tailEnd type="triangle" w="med" len="med"/>
            </a:ln>
          </p:spPr>
          <p:txBody>
            <a:bodyPr/>
            <a:lstStyle/>
            <a:p>
              <a:endParaRPr lang="en-US"/>
            </a:p>
          </p:txBody>
        </p:sp>
        <p:sp>
          <p:nvSpPr>
            <p:cNvPr id="566302" name="Line 31"/>
            <p:cNvSpPr>
              <a:spLocks noChangeShapeType="1"/>
            </p:cNvSpPr>
            <p:nvPr/>
          </p:nvSpPr>
          <p:spPr bwMode="auto">
            <a:xfrm>
              <a:off x="5340" y="6915"/>
              <a:ext cx="0" cy="855"/>
            </a:xfrm>
            <a:prstGeom prst="line">
              <a:avLst/>
            </a:prstGeom>
            <a:noFill/>
            <a:ln w="9525">
              <a:solidFill>
                <a:srgbClr val="000000"/>
              </a:solidFill>
              <a:round/>
              <a:headEnd/>
              <a:tailEnd type="triangle" w="med" len="med"/>
            </a:ln>
          </p:spPr>
          <p:txBody>
            <a:bodyPr/>
            <a:lstStyle/>
            <a:p>
              <a:endParaRPr lang="en-US"/>
            </a:p>
          </p:txBody>
        </p:sp>
        <p:sp>
          <p:nvSpPr>
            <p:cNvPr id="566303" name="Line 32"/>
            <p:cNvSpPr>
              <a:spLocks noChangeShapeType="1"/>
            </p:cNvSpPr>
            <p:nvPr/>
          </p:nvSpPr>
          <p:spPr bwMode="auto">
            <a:xfrm>
              <a:off x="8145" y="6825"/>
              <a:ext cx="0" cy="915"/>
            </a:xfrm>
            <a:prstGeom prst="line">
              <a:avLst/>
            </a:prstGeom>
            <a:noFill/>
            <a:ln w="9525">
              <a:solidFill>
                <a:srgbClr val="000000"/>
              </a:solidFill>
              <a:round/>
              <a:headEnd/>
              <a:tailEnd type="triangle" w="med" len="med"/>
            </a:ln>
          </p:spPr>
          <p:txBody>
            <a:bodyPr/>
            <a:lstStyle/>
            <a:p>
              <a:endParaRPr lang="en-US"/>
            </a:p>
          </p:txBody>
        </p:sp>
        <p:sp>
          <p:nvSpPr>
            <p:cNvPr id="566304" name="Line 33"/>
            <p:cNvSpPr>
              <a:spLocks noChangeShapeType="1"/>
            </p:cNvSpPr>
            <p:nvPr/>
          </p:nvSpPr>
          <p:spPr bwMode="auto">
            <a:xfrm flipH="1">
              <a:off x="5835" y="7230"/>
              <a:ext cx="2295" cy="0"/>
            </a:xfrm>
            <a:prstGeom prst="line">
              <a:avLst/>
            </a:prstGeom>
            <a:noFill/>
            <a:ln w="9525">
              <a:solidFill>
                <a:srgbClr val="000000"/>
              </a:solidFill>
              <a:round/>
              <a:headEnd/>
              <a:tailEnd/>
            </a:ln>
          </p:spPr>
          <p:txBody>
            <a:bodyPr/>
            <a:lstStyle/>
            <a:p>
              <a:endParaRPr lang="en-US"/>
            </a:p>
          </p:txBody>
        </p:sp>
        <p:sp>
          <p:nvSpPr>
            <p:cNvPr id="566305" name="Line 34"/>
            <p:cNvSpPr>
              <a:spLocks noChangeShapeType="1"/>
            </p:cNvSpPr>
            <p:nvPr/>
          </p:nvSpPr>
          <p:spPr bwMode="auto">
            <a:xfrm>
              <a:off x="5820" y="7230"/>
              <a:ext cx="0" cy="510"/>
            </a:xfrm>
            <a:prstGeom prst="line">
              <a:avLst/>
            </a:prstGeom>
            <a:noFill/>
            <a:ln w="9525">
              <a:solidFill>
                <a:srgbClr val="000000"/>
              </a:solidFill>
              <a:round/>
              <a:headEnd/>
              <a:tailEnd type="triangle" w="med" len="med"/>
            </a:ln>
          </p:spPr>
          <p:txBody>
            <a:bodyPr/>
            <a:lstStyle/>
            <a:p>
              <a:endParaRPr 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5" name="Rectangle 2"/>
          <p:cNvSpPr>
            <a:spLocks noGrp="1" noChangeArrowheads="1"/>
          </p:cNvSpPr>
          <p:nvPr>
            <p:ph type="title" idx="4294967295"/>
          </p:nvPr>
        </p:nvSpPr>
        <p:spPr/>
        <p:txBody>
          <a:bodyPr/>
          <a:lstStyle/>
          <a:p>
            <a:pPr eaLnBrk="1" hangingPunct="1"/>
            <a:r>
              <a:rPr lang="en-US" smtClean="0"/>
              <a:t>X-ray Imaging</a:t>
            </a:r>
          </a:p>
        </p:txBody>
      </p:sp>
      <p:sp>
        <p:nvSpPr>
          <p:cNvPr id="420866" name="Rectangle 3"/>
          <p:cNvSpPr>
            <a:spLocks noChangeArrowheads="1"/>
          </p:cNvSpPr>
          <p:nvPr/>
        </p:nvSpPr>
        <p:spPr bwMode="auto">
          <a:xfrm>
            <a:off x="330200" y="2022475"/>
            <a:ext cx="8293100" cy="42926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The diagnostic range of X-rays is used between 1 and around 0.1  A wavelength which corresponds to the photon energy of approximately 12.4 keV to 124 keV.  In this range the attenuation is quite reasonable to discriminate bones, soft tissue and air.  In addition, the wavelength is short enough for providing excellent resolution of images even with sub mm accuracy.</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The diagnostic X-rays wavelength range provides higher energy per photons and provides a refractive index of unity for almost all materials in the body.  This guarantees that the diffraction will not distort the image and rays will travel in straight lines.</a:t>
            </a:r>
          </a:p>
          <a:p>
            <a:pPr marL="342900" indent="-342900">
              <a:spcBef>
                <a:spcPct val="20000"/>
              </a:spcBef>
              <a:buClr>
                <a:schemeClr val="folHlink"/>
              </a:buClr>
              <a:buSzPct val="60000"/>
              <a:buFont typeface="Wingdings" pitchFamily="2" charset="2"/>
              <a:buChar char="n"/>
            </a:pPr>
            <a:r>
              <a:rPr lang="en-US" sz="2000">
                <a:solidFill>
                  <a:schemeClr val="folHlink"/>
                </a:solidFill>
                <a:latin typeface="Arial" charset="0"/>
              </a:rPr>
              <a:t>Shorter wavelengths than diagnostic range of X-rays provides much higher photon energy and therefore less attenuation.  Increasing photon energy makes the human body transparent for the loss of any contrast in the image.</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pPr eaLnBrk="1" hangingPunct="1"/>
            <a:r>
              <a:rPr lang="en-US" smtClean="0"/>
              <a:t>B-Mode Imaging of Heart</a:t>
            </a:r>
          </a:p>
        </p:txBody>
      </p:sp>
      <p:graphicFrame>
        <p:nvGraphicFramePr>
          <p:cNvPr id="34818" name="Object 3"/>
          <p:cNvGraphicFramePr>
            <a:graphicFrameLocks noChangeAspect="1"/>
          </p:cNvGraphicFramePr>
          <p:nvPr/>
        </p:nvGraphicFramePr>
        <p:xfrm>
          <a:off x="2362200" y="2133600"/>
          <a:ext cx="4381500" cy="4178300"/>
        </p:xfrm>
        <a:graphic>
          <a:graphicData uri="http://schemas.openxmlformats.org/presentationml/2006/ole">
            <p:oleObj spid="_x0000_s34818" name="Image" r:id="rId4" imgW="4380952" imgH="4177778" progId="">
              <p:embed/>
            </p:oleObj>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pPr eaLnBrk="1" hangingPunct="1"/>
            <a:r>
              <a:rPr lang="en-US" smtClean="0"/>
              <a:t>Doppler Imaging of Beating Heart</a:t>
            </a:r>
          </a:p>
        </p:txBody>
      </p:sp>
      <p:graphicFrame>
        <p:nvGraphicFramePr>
          <p:cNvPr id="35842" name="Object 3"/>
          <p:cNvGraphicFramePr>
            <a:graphicFrameLocks noChangeAspect="1"/>
          </p:cNvGraphicFramePr>
          <p:nvPr/>
        </p:nvGraphicFramePr>
        <p:xfrm>
          <a:off x="2438400" y="2133600"/>
          <a:ext cx="3579813" cy="4044950"/>
        </p:xfrm>
        <a:graphic>
          <a:graphicData uri="http://schemas.openxmlformats.org/presentationml/2006/ole">
            <p:oleObj spid="_x0000_s35842" name="Image" r:id="rId4" imgW="2438095" imgH="2755556" progId="">
              <p:embed/>
            </p:oleObj>
          </a:graphicData>
        </a:graphic>
      </p:graphicFrame>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5" name="Rectangle 2"/>
          <p:cNvSpPr>
            <a:spLocks noGrp="1" noChangeArrowheads="1"/>
          </p:cNvSpPr>
          <p:nvPr>
            <p:ph type="title"/>
          </p:nvPr>
        </p:nvSpPr>
        <p:spPr/>
        <p:txBody>
          <a:bodyPr/>
          <a:lstStyle/>
          <a:p>
            <a:pPr eaLnBrk="1" hangingPunct="1"/>
            <a:r>
              <a:rPr lang="en-US" smtClean="0"/>
              <a:t>Ultrasound Advantage</a:t>
            </a:r>
          </a:p>
        </p:txBody>
      </p:sp>
      <p:sp>
        <p:nvSpPr>
          <p:cNvPr id="574466" name="Rectangle 3"/>
          <p:cNvSpPr>
            <a:spLocks noChangeArrowheads="1"/>
          </p:cNvSpPr>
          <p:nvPr/>
        </p:nvSpPr>
        <p:spPr bwMode="auto">
          <a:xfrm>
            <a:off x="698500" y="2070100"/>
            <a:ext cx="7772400" cy="43307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 main advantage of ultrasound imaging is its non-invasive nature and capability of providing excellent information for imaging objects immersed in fluids.</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Another advantage of using ultrasound is its low velocity of propagation as compared to the free-space velocity of X-rays which is 3X10</a:t>
            </a:r>
            <a:r>
              <a:rPr lang="en-US" sz="2000" b="1" baseline="30000">
                <a:solidFill>
                  <a:schemeClr val="folHlink"/>
                </a:solidFill>
                <a:latin typeface="Arial" charset="0"/>
              </a:rPr>
              <a:t>8</a:t>
            </a:r>
            <a:r>
              <a:rPr lang="en-US" sz="2000" b="1">
                <a:solidFill>
                  <a:schemeClr val="folHlink"/>
                </a:solidFill>
                <a:latin typeface="Arial" charset="0"/>
              </a:rPr>
              <a:t> m/sec.  This makes the time of flight measurements possible using ultrasound with pulse echo techniques.</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Unlike X-rays, the velocity of propagation of ultrasound is dependent on the material.  Ultrasound provides a variety of refractive indices of materials.  Thus, selective imaging of specific planes is feasible with ultrasound through the construction of so-called lens systems to provide images of focused structures.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p:nvPr>
        </p:nvSpPr>
        <p:spPr/>
        <p:txBody>
          <a:bodyPr/>
          <a:lstStyle/>
          <a:p>
            <a:pPr eaLnBrk="1" hangingPunct="1"/>
            <a:r>
              <a:rPr lang="en-US" smtClean="0"/>
              <a:t>Optical Imaging</a:t>
            </a:r>
          </a:p>
        </p:txBody>
      </p:sp>
      <p:graphicFrame>
        <p:nvGraphicFramePr>
          <p:cNvPr id="36866" name="Object 3"/>
          <p:cNvGraphicFramePr>
            <a:graphicFrameLocks/>
          </p:cNvGraphicFramePr>
          <p:nvPr/>
        </p:nvGraphicFramePr>
        <p:xfrm>
          <a:off x="1447800" y="4114800"/>
          <a:ext cx="6107113" cy="1830388"/>
        </p:xfrm>
        <a:graphic>
          <a:graphicData uri="http://schemas.openxmlformats.org/presentationml/2006/ole">
            <p:oleObj spid="_x0000_s36866" name="MS Org Chart" r:id="rId4" imgW="1638000" imgH="406080" progId="">
              <p:embed followColorScheme="full"/>
            </p:oleObj>
          </a:graphicData>
        </a:graphic>
      </p:graphicFrame>
      <p:sp>
        <p:nvSpPr>
          <p:cNvPr id="36868" name="Rectangle 4"/>
          <p:cNvSpPr>
            <a:spLocks noChangeArrowheads="1"/>
          </p:cNvSpPr>
          <p:nvPr/>
        </p:nvSpPr>
        <p:spPr bwMode="auto">
          <a:xfrm>
            <a:off x="381000" y="2057400"/>
            <a:ext cx="8232775" cy="2014538"/>
          </a:xfrm>
          <a:prstGeom prst="rect">
            <a:avLst/>
          </a:prstGeom>
          <a:noFill/>
          <a:ln w="9525">
            <a:noFill/>
            <a:miter lim="800000"/>
            <a:headEnd/>
            <a:tailEnd/>
          </a:ln>
        </p:spPr>
        <p:txBody>
          <a:bodyPr lIns="92075" tIns="46038" rIns="92075" bIns="46038">
            <a:spAutoFit/>
          </a:bodyPr>
          <a:lstStyle/>
          <a:p>
            <a:pPr eaLnBrk="0" hangingPunct="0"/>
            <a:r>
              <a:rPr lang="en-US" sz="1800" b="1">
                <a:solidFill>
                  <a:schemeClr val="tx2"/>
                </a:solidFill>
                <a:latin typeface="Book Antiqua" pitchFamily="18" charset="0"/>
              </a:rPr>
              <a:t>Basic Principle:  Optical photons are transmitted into the tissue for transillumination.  As a result of photon-cell interaction, diffusion of photons results in forward and backward scattering, and absorption.  The </a:t>
            </a:r>
          </a:p>
          <a:p>
            <a:pPr eaLnBrk="0" hangingPunct="0"/>
            <a:r>
              <a:rPr lang="en-US" sz="1800" b="1">
                <a:solidFill>
                  <a:schemeClr val="tx2"/>
                </a:solidFill>
                <a:latin typeface="Book Antiqua" pitchFamily="18" charset="0"/>
              </a:rPr>
              <a:t>backscattered light photons are recovered as remittance to provide data for imaging.  Examples include Nevoscopy and breast imaging through </a:t>
            </a:r>
          </a:p>
          <a:p>
            <a:pPr eaLnBrk="0" hangingPunct="0"/>
            <a:r>
              <a:rPr lang="en-US" sz="1800" b="1">
                <a:solidFill>
                  <a:schemeClr val="tx2"/>
                </a:solidFill>
                <a:latin typeface="Book Antiqua" pitchFamily="18" charset="0"/>
              </a:rPr>
              <a:t>transillumination.</a:t>
            </a:r>
          </a:p>
          <a:p>
            <a:pPr eaLnBrk="0" hangingPunct="0"/>
            <a:endParaRPr lang="en-US" sz="1800" b="1">
              <a:solidFill>
                <a:schemeClr val="tx2"/>
              </a:solidFill>
              <a:latin typeface="Book Antiqua"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1" name="Rectangle 2"/>
          <p:cNvSpPr>
            <a:spLocks noGrp="1" noChangeArrowheads="1"/>
          </p:cNvSpPr>
          <p:nvPr>
            <p:ph type="title"/>
          </p:nvPr>
        </p:nvSpPr>
        <p:spPr/>
        <p:txBody>
          <a:bodyPr/>
          <a:lstStyle/>
          <a:p>
            <a:pPr eaLnBrk="1" hangingPunct="1"/>
            <a:r>
              <a:rPr lang="en-US" smtClean="0"/>
              <a:t>Optical Imaging..</a:t>
            </a:r>
          </a:p>
        </p:txBody>
      </p:sp>
      <p:sp>
        <p:nvSpPr>
          <p:cNvPr id="578562" name="Rectangle 3"/>
          <p:cNvSpPr>
            <a:spLocks noChangeArrowheads="1"/>
          </p:cNvSpPr>
          <p:nvPr/>
        </p:nvSpPr>
        <p:spPr bwMode="auto">
          <a:xfrm>
            <a:off x="660400" y="2590800"/>
            <a:ext cx="7772400" cy="34671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Range of visible light provides an attractive alternative for non-invasive imaging.</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Because of the nm wavelength range, the photon energy is not very high to guarantee straight line transmission.</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 light photons interact with the cells and other objects in the body resulting in several types of forward and backward scattering including Rayleigh and Mie scattering.</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 reflection is thus a dominant phenomenon in optical imaging.</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09" name="Rectangle 2"/>
          <p:cNvSpPr>
            <a:spLocks noGrp="1" noChangeArrowheads="1"/>
          </p:cNvSpPr>
          <p:nvPr>
            <p:ph type="title"/>
          </p:nvPr>
        </p:nvSpPr>
        <p:spPr/>
        <p:txBody>
          <a:bodyPr/>
          <a:lstStyle/>
          <a:p>
            <a:pPr eaLnBrk="1" hangingPunct="1"/>
            <a:r>
              <a:rPr lang="en-US" smtClean="0"/>
              <a:t>Optical Imaging …</a:t>
            </a:r>
          </a:p>
        </p:txBody>
      </p:sp>
      <p:sp>
        <p:nvSpPr>
          <p:cNvPr id="580610" name="Rectangle 3"/>
          <p:cNvSpPr>
            <a:spLocks noChangeArrowheads="1"/>
          </p:cNvSpPr>
          <p:nvPr/>
        </p:nvSpPr>
        <p:spPr bwMode="auto">
          <a:xfrm>
            <a:off x="533400" y="2362200"/>
            <a:ext cx="8293100" cy="32639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The imaging resolution is not as good as X-rays, but for certain kinds of non-invasive imaging, it is sufficient to provide meaningful information.  Examples include endoscopic and Nevoscopic imaging.</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Infrared imaging specifically provides additional information about the temperature of the object because of its smaller photon energy.</a:t>
            </a:r>
          </a:p>
          <a:p>
            <a:pPr marL="342900" indent="-342900">
              <a:spcBef>
                <a:spcPct val="20000"/>
              </a:spcBef>
              <a:buClr>
                <a:schemeClr val="folHlink"/>
              </a:buClr>
              <a:buSzPct val="60000"/>
              <a:buFont typeface="Wingdings" pitchFamily="2" charset="2"/>
              <a:buChar char="n"/>
            </a:pPr>
            <a:r>
              <a:rPr lang="en-US" sz="2000" b="1">
                <a:solidFill>
                  <a:schemeClr val="folHlink"/>
                </a:solidFill>
                <a:latin typeface="Arial" charset="0"/>
              </a:rPr>
              <a:t>Ultraviolet rays, along with dyes, are used for fluorescence imaging.  The dyes absorbed by the tissue cause the tissue or cell to absorb ultraviolet radiation resulting in the emission of electromagnetic radiation in visible range to form the image.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7" name="Rectangle 2"/>
          <p:cNvSpPr>
            <a:spLocks noGrp="1" noChangeArrowheads="1"/>
          </p:cNvSpPr>
          <p:nvPr>
            <p:ph type="title"/>
          </p:nvPr>
        </p:nvSpPr>
        <p:spPr/>
        <p:txBody>
          <a:bodyPr/>
          <a:lstStyle/>
          <a:p>
            <a:pPr eaLnBrk="1" hangingPunct="1"/>
            <a:r>
              <a:rPr lang="en-US" sz="3200" smtClean="0"/>
              <a:t>Nevoscopy: Imaging by Transillumination</a:t>
            </a:r>
          </a:p>
        </p:txBody>
      </p:sp>
      <p:sp>
        <p:nvSpPr>
          <p:cNvPr id="582658" name="Rectangle 3"/>
          <p:cNvSpPr>
            <a:spLocks noChangeArrowheads="1"/>
          </p:cNvSpPr>
          <p:nvPr/>
        </p:nvSpPr>
        <p:spPr bwMode="auto">
          <a:xfrm>
            <a:off x="685800" y="2286000"/>
            <a:ext cx="7772400" cy="4114800"/>
          </a:xfrm>
          <a:prstGeom prst="rect">
            <a:avLst/>
          </a:prstGeom>
          <a:noFill/>
          <a:ln w="9525">
            <a:noFill/>
            <a:miter lim="800000"/>
            <a:headEnd/>
            <a:tailEnd/>
          </a:ln>
        </p:spPr>
        <p:txBody>
          <a:bodyPr lIns="92075" tIns="46038" rIns="92075" bIns="46038"/>
          <a:lstStyle/>
          <a:p>
            <a:pPr marL="342900" indent="-342900">
              <a:spcBef>
                <a:spcPct val="20000"/>
              </a:spcBef>
              <a:buClr>
                <a:schemeClr val="folHlink"/>
              </a:buClr>
              <a:buSzPct val="60000"/>
              <a:buFont typeface="Wingdings" pitchFamily="2" charset="2"/>
              <a:buChar char="n"/>
            </a:pPr>
            <a:r>
              <a:rPr lang="en-US" sz="2000">
                <a:solidFill>
                  <a:schemeClr val="folHlink"/>
                </a:solidFill>
              </a:rPr>
              <a:t>Optical Imaging Technology for Imaging Skin-Lesions</a:t>
            </a:r>
          </a:p>
          <a:p>
            <a:pPr marL="342900" indent="-342900">
              <a:spcBef>
                <a:spcPct val="20000"/>
              </a:spcBef>
              <a:buClr>
                <a:schemeClr val="folHlink"/>
              </a:buClr>
              <a:buSzPct val="60000"/>
              <a:buFont typeface="Wingdings" pitchFamily="2" charset="2"/>
              <a:buChar char="n"/>
            </a:pPr>
            <a:r>
              <a:rPr lang="en-US" sz="2000">
                <a:solidFill>
                  <a:schemeClr val="folHlink"/>
                </a:solidFill>
              </a:rPr>
              <a:t>Non-Invasive, Cost Effective, Easy-to-Use for Screening</a:t>
            </a:r>
          </a:p>
          <a:p>
            <a:pPr marL="342900" indent="-342900">
              <a:spcBef>
                <a:spcPct val="20000"/>
              </a:spcBef>
              <a:buClr>
                <a:schemeClr val="folHlink"/>
              </a:buClr>
              <a:buSzPct val="60000"/>
              <a:buFont typeface="Wingdings" pitchFamily="2" charset="2"/>
              <a:buChar char="n"/>
            </a:pPr>
            <a:r>
              <a:rPr lang="en-US" sz="2000">
                <a:solidFill>
                  <a:schemeClr val="folHlink"/>
                </a:solidFill>
              </a:rPr>
              <a:t>Light (complete visible or narrow band spectrum) penetrates skin area surrounding the lesion.</a:t>
            </a:r>
          </a:p>
          <a:p>
            <a:pPr marL="342900" indent="-342900">
              <a:spcBef>
                <a:spcPct val="20000"/>
              </a:spcBef>
              <a:buClr>
                <a:schemeClr val="folHlink"/>
              </a:buClr>
              <a:buSzPct val="60000"/>
              <a:buFont typeface="Wingdings" pitchFamily="2" charset="2"/>
              <a:buChar char="n"/>
            </a:pPr>
            <a:r>
              <a:rPr lang="en-US" sz="2000">
                <a:solidFill>
                  <a:schemeClr val="folHlink"/>
                </a:solidFill>
              </a:rPr>
              <a:t>Backscattered light re-emerges from the skin forming images of the transilluminated skin-lesion.</a:t>
            </a:r>
          </a:p>
          <a:p>
            <a:pPr marL="342900" indent="-342900">
              <a:spcBef>
                <a:spcPct val="20000"/>
              </a:spcBef>
              <a:buClr>
                <a:schemeClr val="folHlink"/>
              </a:buClr>
              <a:buSzPct val="60000"/>
              <a:buFont typeface="Wingdings" pitchFamily="2" charset="2"/>
              <a:buChar char="n"/>
            </a:pPr>
            <a:r>
              <a:rPr lang="en-US" sz="2000">
                <a:solidFill>
                  <a:schemeClr val="folHlink"/>
                </a:solidFill>
              </a:rPr>
              <a:t>Images of skin-lesions can be captured through rotatble optical mirror geometry from different angles.</a:t>
            </a:r>
          </a:p>
          <a:p>
            <a:pPr marL="342900" indent="-342900">
              <a:spcBef>
                <a:spcPct val="20000"/>
              </a:spcBef>
              <a:buClr>
                <a:schemeClr val="folHlink"/>
              </a:buClr>
              <a:buSzPct val="60000"/>
              <a:buFont typeface="Wingdings" pitchFamily="2" charset="2"/>
              <a:buChar char="n"/>
            </a:pPr>
            <a:r>
              <a:rPr lang="en-US" sz="2000">
                <a:solidFill>
                  <a:schemeClr val="folHlink"/>
                </a:solidFill>
              </a:rPr>
              <a:t>Images are treated as 2-D projections of 3-D transilluminated lesion for 3-D reconstruction using  Photon Diffusion Model and iterative reconstruction algorithms.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5" name="Rectangle 2"/>
          <p:cNvSpPr>
            <a:spLocks noGrp="1" noChangeArrowheads="1"/>
          </p:cNvSpPr>
          <p:nvPr>
            <p:ph type="title"/>
          </p:nvPr>
        </p:nvSpPr>
        <p:spPr/>
        <p:txBody>
          <a:bodyPr/>
          <a:lstStyle/>
          <a:p>
            <a:pPr eaLnBrk="1" hangingPunct="1"/>
            <a:r>
              <a:rPr lang="en-US" smtClean="0"/>
              <a:t>Optical Transillumination Imaging</a:t>
            </a:r>
          </a:p>
        </p:txBody>
      </p:sp>
      <p:sp>
        <p:nvSpPr>
          <p:cNvPr id="165891" name="AutoShape 3"/>
          <p:cNvSpPr>
            <a:spLocks noChangeArrowheads="1"/>
          </p:cNvSpPr>
          <p:nvPr/>
        </p:nvSpPr>
        <p:spPr bwMode="auto">
          <a:xfrm>
            <a:off x="1633538" y="4675188"/>
            <a:ext cx="5737225" cy="1285875"/>
          </a:xfrm>
          <a:prstGeom prst="roundRect">
            <a:avLst>
              <a:gd name="adj" fmla="val 12495"/>
            </a:avLst>
          </a:prstGeom>
          <a:solidFill>
            <a:schemeClr val="accent1"/>
          </a:solidFill>
          <a:ln w="12700">
            <a:solidFill>
              <a:schemeClr val="tx1"/>
            </a:solidFill>
            <a:round/>
            <a:headEnd/>
            <a:tailEnd/>
          </a:ln>
        </p:spPr>
        <p:txBody>
          <a:bodyPr wrap="none" anchor="ctr"/>
          <a:lstStyle/>
          <a:p>
            <a:endParaRPr lang="en-US"/>
          </a:p>
        </p:txBody>
      </p:sp>
      <p:sp>
        <p:nvSpPr>
          <p:cNvPr id="165892" name="AutoShape 4" descr="Granite"/>
          <p:cNvSpPr>
            <a:spLocks noChangeArrowheads="1"/>
          </p:cNvSpPr>
          <p:nvPr/>
        </p:nvSpPr>
        <p:spPr bwMode="auto">
          <a:xfrm>
            <a:off x="3200400" y="3886200"/>
            <a:ext cx="2293938" cy="1481138"/>
          </a:xfrm>
          <a:prstGeom prst="star16">
            <a:avLst>
              <a:gd name="adj" fmla="val 37500"/>
            </a:avLst>
          </a:prstGeom>
          <a:blipFill dpi="0" rotWithShape="0">
            <a:blip r:embed="rId3"/>
            <a:srcRect/>
            <a:tile tx="0" ty="0" sx="100000" sy="100000" flip="none" algn="tl"/>
          </a:blipFill>
          <a:ln w="25400">
            <a:solidFill>
              <a:schemeClr val="bg2"/>
            </a:solidFill>
            <a:miter lim="800000"/>
            <a:headEnd/>
            <a:tailEnd/>
          </a:ln>
        </p:spPr>
        <p:txBody>
          <a:bodyPr wrap="none" anchor="ctr"/>
          <a:lstStyle/>
          <a:p>
            <a:endParaRPr lang="en-US"/>
          </a:p>
        </p:txBody>
      </p:sp>
      <p:sp>
        <p:nvSpPr>
          <p:cNvPr id="165893" name="Line 5"/>
          <p:cNvSpPr>
            <a:spLocks noChangeShapeType="1"/>
          </p:cNvSpPr>
          <p:nvPr/>
        </p:nvSpPr>
        <p:spPr bwMode="auto">
          <a:xfrm>
            <a:off x="1784350" y="2746375"/>
            <a:ext cx="985838" cy="1974850"/>
          </a:xfrm>
          <a:prstGeom prst="line">
            <a:avLst/>
          </a:prstGeom>
          <a:noFill/>
          <a:ln w="101600">
            <a:solidFill>
              <a:schemeClr val="tx1"/>
            </a:solidFill>
            <a:round/>
            <a:headEnd type="none" w="sm" len="sm"/>
            <a:tailEnd type="stealth" w="med" len="lg"/>
          </a:ln>
        </p:spPr>
        <p:txBody>
          <a:bodyPr wrap="none" anchor="ctr"/>
          <a:lstStyle/>
          <a:p>
            <a:endParaRPr lang="en-US"/>
          </a:p>
        </p:txBody>
      </p:sp>
      <p:sp>
        <p:nvSpPr>
          <p:cNvPr id="165894" name="Line 6"/>
          <p:cNvSpPr>
            <a:spLocks noChangeShapeType="1"/>
          </p:cNvSpPr>
          <p:nvPr/>
        </p:nvSpPr>
        <p:spPr bwMode="auto">
          <a:xfrm flipH="1">
            <a:off x="6096000" y="2833688"/>
            <a:ext cx="744538" cy="1817687"/>
          </a:xfrm>
          <a:prstGeom prst="line">
            <a:avLst/>
          </a:prstGeom>
          <a:noFill/>
          <a:ln w="101600">
            <a:solidFill>
              <a:schemeClr val="tx1"/>
            </a:solidFill>
            <a:round/>
            <a:headEnd type="none" w="sm" len="sm"/>
            <a:tailEnd type="stealth" w="med" len="lg"/>
          </a:ln>
        </p:spPr>
        <p:txBody>
          <a:bodyPr wrap="none" anchor="ctr"/>
          <a:lstStyle/>
          <a:p>
            <a:endParaRPr lang="en-US"/>
          </a:p>
        </p:txBody>
      </p:sp>
      <p:grpSp>
        <p:nvGrpSpPr>
          <p:cNvPr id="2" name="Group 7"/>
          <p:cNvGrpSpPr>
            <a:grpSpLocks/>
          </p:cNvGrpSpPr>
          <p:nvPr/>
        </p:nvGrpSpPr>
        <p:grpSpPr bwMode="auto">
          <a:xfrm>
            <a:off x="4033838" y="5259388"/>
            <a:ext cx="588962" cy="485775"/>
            <a:chOff x="2672" y="3012"/>
            <a:chExt cx="371" cy="306"/>
          </a:xfrm>
        </p:grpSpPr>
        <p:sp>
          <p:nvSpPr>
            <p:cNvPr id="584728" name="Line 8"/>
            <p:cNvSpPr>
              <a:spLocks noChangeShapeType="1"/>
            </p:cNvSpPr>
            <p:nvPr/>
          </p:nvSpPr>
          <p:spPr bwMode="auto">
            <a:xfrm>
              <a:off x="2858" y="3121"/>
              <a:ext cx="0" cy="197"/>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4729" name="Line 9"/>
            <p:cNvSpPr>
              <a:spLocks noChangeShapeType="1"/>
            </p:cNvSpPr>
            <p:nvPr/>
          </p:nvSpPr>
          <p:spPr bwMode="auto">
            <a:xfrm flipV="1">
              <a:off x="2858" y="3012"/>
              <a:ext cx="185" cy="109"/>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4730" name="Line 10"/>
            <p:cNvSpPr>
              <a:spLocks noChangeShapeType="1"/>
            </p:cNvSpPr>
            <p:nvPr/>
          </p:nvSpPr>
          <p:spPr bwMode="auto">
            <a:xfrm flipH="1" flipV="1">
              <a:off x="2672" y="3034"/>
              <a:ext cx="175" cy="98"/>
            </a:xfrm>
            <a:prstGeom prst="line">
              <a:avLst/>
            </a:prstGeom>
            <a:noFill/>
            <a:ln w="12700">
              <a:solidFill>
                <a:schemeClr val="tx1"/>
              </a:solidFill>
              <a:round/>
              <a:headEnd type="none" w="sm" len="sm"/>
              <a:tailEnd type="stealth" w="med" len="lg"/>
            </a:ln>
          </p:spPr>
          <p:txBody>
            <a:bodyPr wrap="none" anchor="ctr"/>
            <a:lstStyle/>
            <a:p>
              <a:endParaRPr lang="en-US"/>
            </a:p>
          </p:txBody>
        </p:sp>
      </p:grpSp>
      <p:grpSp>
        <p:nvGrpSpPr>
          <p:cNvPr id="3" name="Group 11"/>
          <p:cNvGrpSpPr>
            <a:grpSpLocks/>
          </p:cNvGrpSpPr>
          <p:nvPr/>
        </p:nvGrpSpPr>
        <p:grpSpPr bwMode="auto">
          <a:xfrm>
            <a:off x="5432425" y="5099050"/>
            <a:ext cx="588963" cy="485775"/>
            <a:chOff x="3553" y="2911"/>
            <a:chExt cx="371" cy="306"/>
          </a:xfrm>
        </p:grpSpPr>
        <p:sp>
          <p:nvSpPr>
            <p:cNvPr id="584725" name="Line 12"/>
            <p:cNvSpPr>
              <a:spLocks noChangeShapeType="1"/>
            </p:cNvSpPr>
            <p:nvPr/>
          </p:nvSpPr>
          <p:spPr bwMode="auto">
            <a:xfrm>
              <a:off x="3739" y="3020"/>
              <a:ext cx="0" cy="197"/>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4726" name="Line 13"/>
            <p:cNvSpPr>
              <a:spLocks noChangeShapeType="1"/>
            </p:cNvSpPr>
            <p:nvPr/>
          </p:nvSpPr>
          <p:spPr bwMode="auto">
            <a:xfrm flipV="1">
              <a:off x="3739" y="2911"/>
              <a:ext cx="185" cy="109"/>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4727" name="Line 14"/>
            <p:cNvSpPr>
              <a:spLocks noChangeShapeType="1"/>
            </p:cNvSpPr>
            <p:nvPr/>
          </p:nvSpPr>
          <p:spPr bwMode="auto">
            <a:xfrm flipH="1" flipV="1">
              <a:off x="3553" y="2933"/>
              <a:ext cx="175" cy="98"/>
            </a:xfrm>
            <a:prstGeom prst="line">
              <a:avLst/>
            </a:prstGeom>
            <a:noFill/>
            <a:ln w="12700">
              <a:solidFill>
                <a:schemeClr val="tx1"/>
              </a:solidFill>
              <a:round/>
              <a:headEnd type="none" w="sm" len="sm"/>
              <a:tailEnd type="stealth" w="med" len="lg"/>
            </a:ln>
          </p:spPr>
          <p:txBody>
            <a:bodyPr wrap="none" anchor="ctr"/>
            <a:lstStyle/>
            <a:p>
              <a:endParaRPr lang="en-US"/>
            </a:p>
          </p:txBody>
        </p:sp>
      </p:grpSp>
      <p:grpSp>
        <p:nvGrpSpPr>
          <p:cNvPr id="4" name="Group 15"/>
          <p:cNvGrpSpPr>
            <a:grpSpLocks/>
          </p:cNvGrpSpPr>
          <p:nvPr/>
        </p:nvGrpSpPr>
        <p:grpSpPr bwMode="auto">
          <a:xfrm>
            <a:off x="2867025" y="5129213"/>
            <a:ext cx="588963" cy="485775"/>
            <a:chOff x="1937" y="2930"/>
            <a:chExt cx="371" cy="306"/>
          </a:xfrm>
        </p:grpSpPr>
        <p:sp>
          <p:nvSpPr>
            <p:cNvPr id="584722" name="Line 16"/>
            <p:cNvSpPr>
              <a:spLocks noChangeShapeType="1"/>
            </p:cNvSpPr>
            <p:nvPr/>
          </p:nvSpPr>
          <p:spPr bwMode="auto">
            <a:xfrm>
              <a:off x="2123" y="3039"/>
              <a:ext cx="0" cy="197"/>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4723" name="Line 17"/>
            <p:cNvSpPr>
              <a:spLocks noChangeShapeType="1"/>
            </p:cNvSpPr>
            <p:nvPr/>
          </p:nvSpPr>
          <p:spPr bwMode="auto">
            <a:xfrm flipV="1">
              <a:off x="2123" y="2930"/>
              <a:ext cx="185" cy="109"/>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4724" name="Line 18"/>
            <p:cNvSpPr>
              <a:spLocks noChangeShapeType="1"/>
            </p:cNvSpPr>
            <p:nvPr/>
          </p:nvSpPr>
          <p:spPr bwMode="auto">
            <a:xfrm flipH="1" flipV="1">
              <a:off x="1937" y="2952"/>
              <a:ext cx="175" cy="98"/>
            </a:xfrm>
            <a:prstGeom prst="line">
              <a:avLst/>
            </a:prstGeom>
            <a:noFill/>
            <a:ln w="12700">
              <a:solidFill>
                <a:schemeClr val="tx1"/>
              </a:solidFill>
              <a:round/>
              <a:headEnd type="none" w="sm" len="sm"/>
              <a:tailEnd type="stealth" w="med" len="lg"/>
            </a:ln>
          </p:spPr>
          <p:txBody>
            <a:bodyPr wrap="none" anchor="ctr"/>
            <a:lstStyle/>
            <a:p>
              <a:endParaRPr lang="en-US"/>
            </a:p>
          </p:txBody>
        </p:sp>
      </p:grpSp>
      <p:sp>
        <p:nvSpPr>
          <p:cNvPr id="165907" name="Line 19"/>
          <p:cNvSpPr>
            <a:spLocks noChangeShapeType="1"/>
          </p:cNvSpPr>
          <p:nvPr/>
        </p:nvSpPr>
        <p:spPr bwMode="auto">
          <a:xfrm flipH="1" flipV="1">
            <a:off x="2701925" y="3387725"/>
            <a:ext cx="1316038" cy="847725"/>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165908" name="Line 20"/>
          <p:cNvSpPr>
            <a:spLocks noChangeShapeType="1"/>
          </p:cNvSpPr>
          <p:nvPr/>
        </p:nvSpPr>
        <p:spPr bwMode="auto">
          <a:xfrm flipH="1" flipV="1">
            <a:off x="4554538" y="3041650"/>
            <a:ext cx="242887" cy="1747838"/>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165909" name="Line 21"/>
          <p:cNvSpPr>
            <a:spLocks noChangeShapeType="1"/>
          </p:cNvSpPr>
          <p:nvPr/>
        </p:nvSpPr>
        <p:spPr bwMode="auto">
          <a:xfrm flipH="1" flipV="1">
            <a:off x="3862388" y="3109913"/>
            <a:ext cx="744537" cy="1489075"/>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165910" name="Line 22"/>
          <p:cNvSpPr>
            <a:spLocks noChangeShapeType="1"/>
          </p:cNvSpPr>
          <p:nvPr/>
        </p:nvSpPr>
        <p:spPr bwMode="auto">
          <a:xfrm flipV="1">
            <a:off x="4294188" y="3248025"/>
            <a:ext cx="1350962" cy="1333500"/>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165911" name="Rectangle 23"/>
          <p:cNvSpPr>
            <a:spLocks noChangeArrowheads="1"/>
          </p:cNvSpPr>
          <p:nvPr/>
        </p:nvSpPr>
        <p:spPr bwMode="auto">
          <a:xfrm>
            <a:off x="196850" y="4954588"/>
            <a:ext cx="930275"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SKIN</a:t>
            </a:r>
          </a:p>
        </p:txBody>
      </p:sp>
      <p:sp>
        <p:nvSpPr>
          <p:cNvPr id="165912" name="Rectangle 24"/>
          <p:cNvSpPr>
            <a:spLocks noChangeArrowheads="1"/>
          </p:cNvSpPr>
          <p:nvPr/>
        </p:nvSpPr>
        <p:spPr bwMode="auto">
          <a:xfrm>
            <a:off x="6705600" y="4262438"/>
            <a:ext cx="1979613"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Str. Corneum</a:t>
            </a:r>
          </a:p>
        </p:txBody>
      </p:sp>
      <p:sp>
        <p:nvSpPr>
          <p:cNvPr id="165913" name="Rectangle 25"/>
          <p:cNvSpPr>
            <a:spLocks noChangeArrowheads="1"/>
          </p:cNvSpPr>
          <p:nvPr/>
        </p:nvSpPr>
        <p:spPr bwMode="auto">
          <a:xfrm>
            <a:off x="7340600" y="5370513"/>
            <a:ext cx="1538288"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Epidermis</a:t>
            </a:r>
          </a:p>
        </p:txBody>
      </p:sp>
      <p:sp>
        <p:nvSpPr>
          <p:cNvPr id="165914" name="Rectangle 26"/>
          <p:cNvSpPr>
            <a:spLocks noChangeArrowheads="1"/>
          </p:cNvSpPr>
          <p:nvPr/>
        </p:nvSpPr>
        <p:spPr bwMode="auto">
          <a:xfrm>
            <a:off x="6748463" y="2287588"/>
            <a:ext cx="1268412" cy="822325"/>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Incident</a:t>
            </a:r>
          </a:p>
          <a:p>
            <a:pPr algn="ctr" eaLnBrk="0" hangingPunct="0"/>
            <a:r>
              <a:rPr lang="en-US" b="1">
                <a:solidFill>
                  <a:schemeClr val="accent2"/>
                </a:solidFill>
                <a:latin typeface="Times New Roman" pitchFamily="18" charset="0"/>
              </a:rPr>
              <a:t>Light</a:t>
            </a:r>
          </a:p>
        </p:txBody>
      </p:sp>
      <p:sp>
        <p:nvSpPr>
          <p:cNvPr id="165915" name="Rectangle 27"/>
          <p:cNvSpPr>
            <a:spLocks noChangeArrowheads="1"/>
          </p:cNvSpPr>
          <p:nvPr/>
        </p:nvSpPr>
        <p:spPr bwMode="auto">
          <a:xfrm>
            <a:off x="3484563" y="2390775"/>
            <a:ext cx="1909762"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Re-emittance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589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65911"/>
                                        </p:tgtEl>
                                        <p:attrNameLst>
                                          <p:attrName>style.visibility</p:attrName>
                                        </p:attrNameLst>
                                      </p:cBhvr>
                                      <p:to>
                                        <p:strVal val="visible"/>
                                      </p:to>
                                    </p:set>
                                    <p:anim calcmode="lin" valueType="num">
                                      <p:cBhvr additive="base">
                                        <p:cTn id="11" dur="500" fill="hold"/>
                                        <p:tgtEl>
                                          <p:spTgt spid="165911"/>
                                        </p:tgtEl>
                                        <p:attrNameLst>
                                          <p:attrName>ppt_x</p:attrName>
                                        </p:attrNameLst>
                                      </p:cBhvr>
                                      <p:tavLst>
                                        <p:tav tm="0">
                                          <p:val>
                                            <p:strVal val="0-#ppt_w/2"/>
                                          </p:val>
                                        </p:tav>
                                        <p:tav tm="100000">
                                          <p:val>
                                            <p:strVal val="#ppt_x"/>
                                          </p:val>
                                        </p:tav>
                                      </p:tavLst>
                                    </p:anim>
                                    <p:anim calcmode="lin" valueType="num">
                                      <p:cBhvr additive="base">
                                        <p:cTn id="12" dur="500" fill="hold"/>
                                        <p:tgtEl>
                                          <p:spTgt spid="165911"/>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165912"/>
                                        </p:tgtEl>
                                        <p:attrNameLst>
                                          <p:attrName>style.visibility</p:attrName>
                                        </p:attrNameLst>
                                      </p:cBhvr>
                                      <p:to>
                                        <p:strVal val="visible"/>
                                      </p:to>
                                    </p:set>
                                    <p:anim calcmode="lin" valueType="num">
                                      <p:cBhvr additive="base">
                                        <p:cTn id="17" dur="500" fill="hold"/>
                                        <p:tgtEl>
                                          <p:spTgt spid="165912"/>
                                        </p:tgtEl>
                                        <p:attrNameLst>
                                          <p:attrName>ppt_x</p:attrName>
                                        </p:attrNameLst>
                                      </p:cBhvr>
                                      <p:tavLst>
                                        <p:tav tm="0">
                                          <p:val>
                                            <p:strVal val="1+#ppt_w/2"/>
                                          </p:val>
                                        </p:tav>
                                        <p:tav tm="100000">
                                          <p:val>
                                            <p:strVal val="#ppt_x"/>
                                          </p:val>
                                        </p:tav>
                                      </p:tavLst>
                                    </p:anim>
                                    <p:anim calcmode="lin" valueType="num">
                                      <p:cBhvr additive="base">
                                        <p:cTn id="18" dur="500" fill="hold"/>
                                        <p:tgtEl>
                                          <p:spTgt spid="16591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65913"/>
                                        </p:tgtEl>
                                        <p:attrNameLst>
                                          <p:attrName>style.visibility</p:attrName>
                                        </p:attrNameLst>
                                      </p:cBhvr>
                                      <p:to>
                                        <p:strVal val="visible"/>
                                      </p:to>
                                    </p:set>
                                    <p:anim calcmode="lin" valueType="num">
                                      <p:cBhvr additive="base">
                                        <p:cTn id="23" dur="500" fill="hold"/>
                                        <p:tgtEl>
                                          <p:spTgt spid="165913"/>
                                        </p:tgtEl>
                                        <p:attrNameLst>
                                          <p:attrName>ppt_x</p:attrName>
                                        </p:attrNameLst>
                                      </p:cBhvr>
                                      <p:tavLst>
                                        <p:tav tm="0">
                                          <p:val>
                                            <p:strVal val="1+#ppt_w/2"/>
                                          </p:val>
                                        </p:tav>
                                        <p:tav tm="100000">
                                          <p:val>
                                            <p:strVal val="#ppt_x"/>
                                          </p:val>
                                        </p:tav>
                                      </p:tavLst>
                                    </p:anim>
                                    <p:anim calcmode="lin" valueType="num">
                                      <p:cBhvr additive="base">
                                        <p:cTn id="24" dur="500" fill="hold"/>
                                        <p:tgtEl>
                                          <p:spTgt spid="16591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16589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16589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16589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65914"/>
                                        </p:tgtEl>
                                        <p:attrNameLst>
                                          <p:attrName>style.visibility</p:attrName>
                                        </p:attrNameLst>
                                      </p:cBhvr>
                                      <p:to>
                                        <p:strVal val="visible"/>
                                      </p:to>
                                    </p:set>
                                    <p:anim calcmode="lin" valueType="num">
                                      <p:cBhvr additive="base">
                                        <p:cTn id="41" dur="500" fill="hold"/>
                                        <p:tgtEl>
                                          <p:spTgt spid="165914"/>
                                        </p:tgtEl>
                                        <p:attrNameLst>
                                          <p:attrName>ppt_x</p:attrName>
                                        </p:attrNameLst>
                                      </p:cBhvr>
                                      <p:tavLst>
                                        <p:tav tm="0">
                                          <p:val>
                                            <p:strVal val="1+#ppt_w/2"/>
                                          </p:val>
                                        </p:tav>
                                        <p:tav tm="100000">
                                          <p:val>
                                            <p:strVal val="#ppt_x"/>
                                          </p:val>
                                        </p:tav>
                                      </p:tavLst>
                                    </p:anim>
                                    <p:anim calcmode="lin" valueType="num">
                                      <p:cBhvr additive="base">
                                        <p:cTn id="42" dur="500" fill="hold"/>
                                        <p:tgtEl>
                                          <p:spTgt spid="165914"/>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499"/>
                                          </p:stCondLst>
                                        </p:cTn>
                                        <p:tgtEl>
                                          <p:spTgt spid="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499"/>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499"/>
                                          </p:stCondLst>
                                        </p:cTn>
                                        <p:tgtEl>
                                          <p:spTgt spid="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165907"/>
                                        </p:tgtEl>
                                        <p:attrNameLst>
                                          <p:attrName>style.visibility</p:attrName>
                                        </p:attrNameLst>
                                      </p:cBhvr>
                                      <p:to>
                                        <p:strVal val="visible"/>
                                      </p:to>
                                    </p:set>
                                    <p:animEffect transition="in" filter="wipe(down)">
                                      <p:cBhvr>
                                        <p:cTn id="59" dur="500"/>
                                        <p:tgtEl>
                                          <p:spTgt spid="16590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65908"/>
                                        </p:tgtEl>
                                        <p:attrNameLst>
                                          <p:attrName>style.visibility</p:attrName>
                                        </p:attrNameLst>
                                      </p:cBhvr>
                                      <p:to>
                                        <p:strVal val="visible"/>
                                      </p:to>
                                    </p:set>
                                    <p:animEffect transition="in" filter="wipe(down)">
                                      <p:cBhvr>
                                        <p:cTn id="64" dur="500"/>
                                        <p:tgtEl>
                                          <p:spTgt spid="165908"/>
                                        </p:tgtEl>
                                      </p:cBhvr>
                                    </p:animEffec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65915"/>
                                        </p:tgtEl>
                                        <p:attrNameLst>
                                          <p:attrName>style.visibility</p:attrName>
                                        </p:attrNameLst>
                                      </p:cBhvr>
                                      <p:to>
                                        <p:strVal val="visible"/>
                                      </p:to>
                                    </p:set>
                                    <p:anim calcmode="lin" valueType="num">
                                      <p:cBhvr additive="base">
                                        <p:cTn id="69" dur="500" fill="hold"/>
                                        <p:tgtEl>
                                          <p:spTgt spid="165915"/>
                                        </p:tgtEl>
                                        <p:attrNameLst>
                                          <p:attrName>ppt_x</p:attrName>
                                        </p:attrNameLst>
                                      </p:cBhvr>
                                      <p:tavLst>
                                        <p:tav tm="0">
                                          <p:val>
                                            <p:strVal val="#ppt_x"/>
                                          </p:val>
                                        </p:tav>
                                        <p:tav tm="100000">
                                          <p:val>
                                            <p:strVal val="#ppt_x"/>
                                          </p:val>
                                        </p:tav>
                                      </p:tavLst>
                                    </p:anim>
                                    <p:anim calcmode="lin" valueType="num">
                                      <p:cBhvr additive="base">
                                        <p:cTn id="70" dur="500" fill="hold"/>
                                        <p:tgtEl>
                                          <p:spTgt spid="165915"/>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165909"/>
                                        </p:tgtEl>
                                        <p:attrNameLst>
                                          <p:attrName>style.visibility</p:attrName>
                                        </p:attrNameLst>
                                      </p:cBhvr>
                                      <p:to>
                                        <p:strVal val="visible"/>
                                      </p:to>
                                    </p:set>
                                    <p:animEffect transition="in" filter="wipe(down)">
                                      <p:cBhvr>
                                        <p:cTn id="75" dur="500"/>
                                        <p:tgtEl>
                                          <p:spTgt spid="165909"/>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165910"/>
                                        </p:tgtEl>
                                        <p:attrNameLst>
                                          <p:attrName>style.visibility</p:attrName>
                                        </p:attrNameLst>
                                      </p:cBhvr>
                                      <p:to>
                                        <p:strVal val="visible"/>
                                      </p:to>
                                    </p:set>
                                    <p:animEffect transition="in" filter="wipe(down)">
                                      <p:cBhvr>
                                        <p:cTn id="80" dur="500"/>
                                        <p:tgtEl>
                                          <p:spTgt spid="1659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animBg="1"/>
      <p:bldP spid="165892" grpId="0" animBg="1"/>
      <p:bldP spid="165893" grpId="0" animBg="1"/>
      <p:bldP spid="165894" grpId="0" animBg="1"/>
      <p:bldP spid="165907" grpId="0" animBg="1"/>
      <p:bldP spid="165908" grpId="0" animBg="1"/>
      <p:bldP spid="165909" grpId="0" animBg="1"/>
      <p:bldP spid="165910" grpId="0" animBg="1"/>
      <p:bldP spid="165911" grpId="0" autoUpdateAnimBg="0"/>
      <p:bldP spid="165912" grpId="0" autoUpdateAnimBg="0"/>
      <p:bldP spid="165913" grpId="0" autoUpdateAnimBg="0"/>
      <p:bldP spid="165914" grpId="0" autoUpdateAnimBg="0"/>
      <p:bldP spid="165915"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3" name="Rectangle 2"/>
          <p:cNvSpPr>
            <a:spLocks noGrp="1" noChangeArrowheads="1"/>
          </p:cNvSpPr>
          <p:nvPr>
            <p:ph type="title"/>
          </p:nvPr>
        </p:nvSpPr>
        <p:spPr/>
        <p:txBody>
          <a:bodyPr/>
          <a:lstStyle/>
          <a:p>
            <a:pPr eaLnBrk="1" hangingPunct="1"/>
            <a:r>
              <a:rPr lang="en-US" smtClean="0"/>
              <a:t>Nevoscope</a:t>
            </a:r>
          </a:p>
        </p:txBody>
      </p:sp>
      <p:sp>
        <p:nvSpPr>
          <p:cNvPr id="586754" name="Freeform 3"/>
          <p:cNvSpPr>
            <a:spLocks/>
          </p:cNvSpPr>
          <p:nvPr/>
        </p:nvSpPr>
        <p:spPr bwMode="auto">
          <a:xfrm>
            <a:off x="2216150" y="1749425"/>
            <a:ext cx="4365625" cy="2478088"/>
          </a:xfrm>
          <a:custGeom>
            <a:avLst/>
            <a:gdLst>
              <a:gd name="T0" fmla="*/ 0 w 2750"/>
              <a:gd name="T1" fmla="*/ 2147483647 h 1561"/>
              <a:gd name="T2" fmla="*/ 0 w 2750"/>
              <a:gd name="T3" fmla="*/ 2147483647 h 1561"/>
              <a:gd name="T4" fmla="*/ 2147483647 w 2750"/>
              <a:gd name="T5" fmla="*/ 2147483647 h 1561"/>
              <a:gd name="T6" fmla="*/ 2147483647 w 2750"/>
              <a:gd name="T7" fmla="*/ 2147483647 h 1561"/>
              <a:gd name="T8" fmla="*/ 2147483647 w 2750"/>
              <a:gd name="T9" fmla="*/ 2147483647 h 1561"/>
              <a:gd name="T10" fmla="*/ 2147483647 w 2750"/>
              <a:gd name="T11" fmla="*/ 0 h 1561"/>
              <a:gd name="T12" fmla="*/ 0 w 2750"/>
              <a:gd name="T13" fmla="*/ 2147483647 h 1561"/>
              <a:gd name="T14" fmla="*/ 0 60000 65536"/>
              <a:gd name="T15" fmla="*/ 0 60000 65536"/>
              <a:gd name="T16" fmla="*/ 0 60000 65536"/>
              <a:gd name="T17" fmla="*/ 0 60000 65536"/>
              <a:gd name="T18" fmla="*/ 0 60000 65536"/>
              <a:gd name="T19" fmla="*/ 0 60000 65536"/>
              <a:gd name="T20" fmla="*/ 0 60000 65536"/>
              <a:gd name="T21" fmla="*/ 0 w 2750"/>
              <a:gd name="T22" fmla="*/ 0 h 1561"/>
              <a:gd name="T23" fmla="*/ 2750 w 2750"/>
              <a:gd name="T24" fmla="*/ 1561 h 15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50" h="1561">
                <a:moveTo>
                  <a:pt x="0" y="43"/>
                </a:moveTo>
                <a:lnTo>
                  <a:pt x="0" y="863"/>
                </a:lnTo>
                <a:lnTo>
                  <a:pt x="404" y="1560"/>
                </a:lnTo>
                <a:lnTo>
                  <a:pt x="2444" y="1537"/>
                </a:lnTo>
                <a:lnTo>
                  <a:pt x="2749" y="906"/>
                </a:lnTo>
                <a:lnTo>
                  <a:pt x="2749" y="0"/>
                </a:lnTo>
                <a:lnTo>
                  <a:pt x="0" y="43"/>
                </a:lnTo>
              </a:path>
            </a:pathLst>
          </a:custGeom>
          <a:solidFill>
            <a:srgbClr val="CCCCFF"/>
          </a:solidFill>
          <a:ln w="12700" cap="rnd">
            <a:solidFill>
              <a:schemeClr val="tx1"/>
            </a:solidFill>
            <a:round/>
            <a:headEnd/>
            <a:tailEnd/>
          </a:ln>
        </p:spPr>
        <p:txBody>
          <a:bodyPr/>
          <a:lstStyle/>
          <a:p>
            <a:endParaRPr lang="en-US"/>
          </a:p>
        </p:txBody>
      </p:sp>
      <p:sp>
        <p:nvSpPr>
          <p:cNvPr id="586755" name="AutoShape 4"/>
          <p:cNvSpPr>
            <a:spLocks noChangeArrowheads="1"/>
          </p:cNvSpPr>
          <p:nvPr/>
        </p:nvSpPr>
        <p:spPr bwMode="auto">
          <a:xfrm>
            <a:off x="1374775" y="4197350"/>
            <a:ext cx="6203950" cy="1285875"/>
          </a:xfrm>
          <a:prstGeom prst="roundRect">
            <a:avLst>
              <a:gd name="adj" fmla="val 12495"/>
            </a:avLst>
          </a:prstGeom>
          <a:solidFill>
            <a:schemeClr val="accent1"/>
          </a:solidFill>
          <a:ln w="12700">
            <a:solidFill>
              <a:schemeClr val="tx1"/>
            </a:solidFill>
            <a:round/>
            <a:headEnd/>
            <a:tailEnd/>
          </a:ln>
        </p:spPr>
        <p:txBody>
          <a:bodyPr wrap="none" anchor="ctr"/>
          <a:lstStyle/>
          <a:p>
            <a:endParaRPr lang="en-US"/>
          </a:p>
        </p:txBody>
      </p:sp>
      <p:sp>
        <p:nvSpPr>
          <p:cNvPr id="586756" name="AutoShape 5" descr="Granite"/>
          <p:cNvSpPr>
            <a:spLocks noChangeArrowheads="1"/>
          </p:cNvSpPr>
          <p:nvPr/>
        </p:nvSpPr>
        <p:spPr bwMode="auto">
          <a:xfrm>
            <a:off x="3408363" y="3408363"/>
            <a:ext cx="2293937" cy="1481137"/>
          </a:xfrm>
          <a:prstGeom prst="star16">
            <a:avLst>
              <a:gd name="adj" fmla="val 37500"/>
            </a:avLst>
          </a:prstGeom>
          <a:blipFill dpi="0" rotWithShape="0">
            <a:blip r:embed="rId3"/>
            <a:srcRect/>
            <a:tile tx="0" ty="0" sx="100000" sy="100000" flip="none" algn="tl"/>
          </a:blipFill>
          <a:ln w="25400">
            <a:solidFill>
              <a:schemeClr val="bg2"/>
            </a:solidFill>
            <a:miter lim="800000"/>
            <a:headEnd/>
            <a:tailEnd/>
          </a:ln>
        </p:spPr>
        <p:txBody>
          <a:bodyPr wrap="none" anchor="ctr"/>
          <a:lstStyle/>
          <a:p>
            <a:endParaRPr lang="en-US"/>
          </a:p>
        </p:txBody>
      </p:sp>
      <p:sp>
        <p:nvSpPr>
          <p:cNvPr id="586757" name="Line 6"/>
          <p:cNvSpPr>
            <a:spLocks noChangeShapeType="1"/>
          </p:cNvSpPr>
          <p:nvPr/>
        </p:nvSpPr>
        <p:spPr bwMode="auto">
          <a:xfrm>
            <a:off x="1957388" y="2960688"/>
            <a:ext cx="569912" cy="1195387"/>
          </a:xfrm>
          <a:prstGeom prst="line">
            <a:avLst/>
          </a:prstGeom>
          <a:noFill/>
          <a:ln w="101600">
            <a:solidFill>
              <a:schemeClr val="tx1"/>
            </a:solidFill>
            <a:round/>
            <a:headEnd type="none" w="sm" len="sm"/>
            <a:tailEnd type="stealth" w="med" len="lg"/>
          </a:ln>
        </p:spPr>
        <p:txBody>
          <a:bodyPr wrap="none" anchor="ctr"/>
          <a:lstStyle/>
          <a:p>
            <a:endParaRPr lang="en-US"/>
          </a:p>
        </p:txBody>
      </p:sp>
      <p:sp>
        <p:nvSpPr>
          <p:cNvPr id="586758" name="Line 7"/>
          <p:cNvSpPr>
            <a:spLocks noChangeShapeType="1"/>
          </p:cNvSpPr>
          <p:nvPr/>
        </p:nvSpPr>
        <p:spPr bwMode="auto">
          <a:xfrm flipH="1">
            <a:off x="6424613" y="3151188"/>
            <a:ext cx="450850" cy="1057275"/>
          </a:xfrm>
          <a:prstGeom prst="line">
            <a:avLst/>
          </a:prstGeom>
          <a:noFill/>
          <a:ln w="101600">
            <a:solidFill>
              <a:schemeClr val="tx1"/>
            </a:solidFill>
            <a:round/>
            <a:headEnd type="none" w="sm" len="sm"/>
            <a:tailEnd type="stealth" w="med" len="lg"/>
          </a:ln>
        </p:spPr>
        <p:txBody>
          <a:bodyPr wrap="none" anchor="ctr"/>
          <a:lstStyle/>
          <a:p>
            <a:endParaRPr lang="en-US"/>
          </a:p>
        </p:txBody>
      </p:sp>
      <p:grpSp>
        <p:nvGrpSpPr>
          <p:cNvPr id="586759" name="Group 8"/>
          <p:cNvGrpSpPr>
            <a:grpSpLocks/>
          </p:cNvGrpSpPr>
          <p:nvPr/>
        </p:nvGrpSpPr>
        <p:grpSpPr bwMode="auto">
          <a:xfrm>
            <a:off x="4241800" y="4781550"/>
            <a:ext cx="588963" cy="485775"/>
            <a:chOff x="2672" y="3012"/>
            <a:chExt cx="371" cy="306"/>
          </a:xfrm>
        </p:grpSpPr>
        <p:sp>
          <p:nvSpPr>
            <p:cNvPr id="586790" name="Line 9"/>
            <p:cNvSpPr>
              <a:spLocks noChangeShapeType="1"/>
            </p:cNvSpPr>
            <p:nvPr/>
          </p:nvSpPr>
          <p:spPr bwMode="auto">
            <a:xfrm>
              <a:off x="2858" y="3121"/>
              <a:ext cx="0" cy="197"/>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6791" name="Line 10"/>
            <p:cNvSpPr>
              <a:spLocks noChangeShapeType="1"/>
            </p:cNvSpPr>
            <p:nvPr/>
          </p:nvSpPr>
          <p:spPr bwMode="auto">
            <a:xfrm flipV="1">
              <a:off x="2858" y="3012"/>
              <a:ext cx="185" cy="109"/>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6792" name="Line 11"/>
            <p:cNvSpPr>
              <a:spLocks noChangeShapeType="1"/>
            </p:cNvSpPr>
            <p:nvPr/>
          </p:nvSpPr>
          <p:spPr bwMode="auto">
            <a:xfrm flipH="1" flipV="1">
              <a:off x="2672" y="3034"/>
              <a:ext cx="175" cy="98"/>
            </a:xfrm>
            <a:prstGeom prst="line">
              <a:avLst/>
            </a:prstGeom>
            <a:noFill/>
            <a:ln w="12700">
              <a:solidFill>
                <a:schemeClr val="tx1"/>
              </a:solidFill>
              <a:round/>
              <a:headEnd type="none" w="sm" len="sm"/>
              <a:tailEnd type="stealth" w="med" len="lg"/>
            </a:ln>
          </p:spPr>
          <p:txBody>
            <a:bodyPr wrap="none" anchor="ctr"/>
            <a:lstStyle/>
            <a:p>
              <a:endParaRPr lang="en-US"/>
            </a:p>
          </p:txBody>
        </p:sp>
      </p:grpSp>
      <p:grpSp>
        <p:nvGrpSpPr>
          <p:cNvPr id="586760" name="Group 12"/>
          <p:cNvGrpSpPr>
            <a:grpSpLocks/>
          </p:cNvGrpSpPr>
          <p:nvPr/>
        </p:nvGrpSpPr>
        <p:grpSpPr bwMode="auto">
          <a:xfrm>
            <a:off x="5640388" y="4621213"/>
            <a:ext cx="588962" cy="485775"/>
            <a:chOff x="3553" y="2911"/>
            <a:chExt cx="371" cy="306"/>
          </a:xfrm>
        </p:grpSpPr>
        <p:sp>
          <p:nvSpPr>
            <p:cNvPr id="586787" name="Line 13"/>
            <p:cNvSpPr>
              <a:spLocks noChangeShapeType="1"/>
            </p:cNvSpPr>
            <p:nvPr/>
          </p:nvSpPr>
          <p:spPr bwMode="auto">
            <a:xfrm>
              <a:off x="3739" y="3020"/>
              <a:ext cx="0" cy="197"/>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6788" name="Line 14"/>
            <p:cNvSpPr>
              <a:spLocks noChangeShapeType="1"/>
            </p:cNvSpPr>
            <p:nvPr/>
          </p:nvSpPr>
          <p:spPr bwMode="auto">
            <a:xfrm flipV="1">
              <a:off x="3739" y="2911"/>
              <a:ext cx="185" cy="109"/>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6789" name="Line 15"/>
            <p:cNvSpPr>
              <a:spLocks noChangeShapeType="1"/>
            </p:cNvSpPr>
            <p:nvPr/>
          </p:nvSpPr>
          <p:spPr bwMode="auto">
            <a:xfrm flipH="1" flipV="1">
              <a:off x="3553" y="2933"/>
              <a:ext cx="175" cy="98"/>
            </a:xfrm>
            <a:prstGeom prst="line">
              <a:avLst/>
            </a:prstGeom>
            <a:noFill/>
            <a:ln w="12700">
              <a:solidFill>
                <a:schemeClr val="tx1"/>
              </a:solidFill>
              <a:round/>
              <a:headEnd type="none" w="sm" len="sm"/>
              <a:tailEnd type="stealth" w="med" len="lg"/>
            </a:ln>
          </p:spPr>
          <p:txBody>
            <a:bodyPr wrap="none" anchor="ctr"/>
            <a:lstStyle/>
            <a:p>
              <a:endParaRPr lang="en-US"/>
            </a:p>
          </p:txBody>
        </p:sp>
      </p:grpSp>
      <p:grpSp>
        <p:nvGrpSpPr>
          <p:cNvPr id="586761" name="Group 16"/>
          <p:cNvGrpSpPr>
            <a:grpSpLocks/>
          </p:cNvGrpSpPr>
          <p:nvPr/>
        </p:nvGrpSpPr>
        <p:grpSpPr bwMode="auto">
          <a:xfrm>
            <a:off x="3074988" y="4651375"/>
            <a:ext cx="588962" cy="485775"/>
            <a:chOff x="1937" y="2930"/>
            <a:chExt cx="371" cy="306"/>
          </a:xfrm>
        </p:grpSpPr>
        <p:sp>
          <p:nvSpPr>
            <p:cNvPr id="586784" name="Line 17"/>
            <p:cNvSpPr>
              <a:spLocks noChangeShapeType="1"/>
            </p:cNvSpPr>
            <p:nvPr/>
          </p:nvSpPr>
          <p:spPr bwMode="auto">
            <a:xfrm>
              <a:off x="2123" y="3039"/>
              <a:ext cx="0" cy="197"/>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6785" name="Line 18"/>
            <p:cNvSpPr>
              <a:spLocks noChangeShapeType="1"/>
            </p:cNvSpPr>
            <p:nvPr/>
          </p:nvSpPr>
          <p:spPr bwMode="auto">
            <a:xfrm flipV="1">
              <a:off x="2123" y="2930"/>
              <a:ext cx="185" cy="109"/>
            </a:xfrm>
            <a:prstGeom prst="line">
              <a:avLst/>
            </a:prstGeom>
            <a:noFill/>
            <a:ln w="12700">
              <a:solidFill>
                <a:schemeClr val="tx1"/>
              </a:solidFill>
              <a:round/>
              <a:headEnd type="oval" w="med" len="med"/>
              <a:tailEnd type="stealth" w="med" len="lg"/>
            </a:ln>
          </p:spPr>
          <p:txBody>
            <a:bodyPr wrap="none" anchor="ctr"/>
            <a:lstStyle/>
            <a:p>
              <a:endParaRPr lang="en-US"/>
            </a:p>
          </p:txBody>
        </p:sp>
        <p:sp>
          <p:nvSpPr>
            <p:cNvPr id="586786" name="Line 19"/>
            <p:cNvSpPr>
              <a:spLocks noChangeShapeType="1"/>
            </p:cNvSpPr>
            <p:nvPr/>
          </p:nvSpPr>
          <p:spPr bwMode="auto">
            <a:xfrm flipH="1" flipV="1">
              <a:off x="1937" y="2952"/>
              <a:ext cx="175" cy="98"/>
            </a:xfrm>
            <a:prstGeom prst="line">
              <a:avLst/>
            </a:prstGeom>
            <a:noFill/>
            <a:ln w="12700">
              <a:solidFill>
                <a:schemeClr val="tx1"/>
              </a:solidFill>
              <a:round/>
              <a:headEnd type="none" w="sm" len="sm"/>
              <a:tailEnd type="stealth" w="med" len="lg"/>
            </a:ln>
          </p:spPr>
          <p:txBody>
            <a:bodyPr wrap="none" anchor="ctr"/>
            <a:lstStyle/>
            <a:p>
              <a:endParaRPr lang="en-US"/>
            </a:p>
          </p:txBody>
        </p:sp>
      </p:grpSp>
      <p:sp>
        <p:nvSpPr>
          <p:cNvPr id="586762" name="Line 20"/>
          <p:cNvSpPr>
            <a:spLocks noChangeShapeType="1"/>
          </p:cNvSpPr>
          <p:nvPr/>
        </p:nvSpPr>
        <p:spPr bwMode="auto">
          <a:xfrm flipH="1" flipV="1">
            <a:off x="3481388" y="2822575"/>
            <a:ext cx="744537" cy="935038"/>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586763" name="Line 21"/>
          <p:cNvSpPr>
            <a:spLocks noChangeShapeType="1"/>
          </p:cNvSpPr>
          <p:nvPr/>
        </p:nvSpPr>
        <p:spPr bwMode="auto">
          <a:xfrm flipH="1" flipV="1">
            <a:off x="4762500" y="2563813"/>
            <a:ext cx="242888" cy="1747837"/>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586764" name="Line 22"/>
          <p:cNvSpPr>
            <a:spLocks noChangeShapeType="1"/>
          </p:cNvSpPr>
          <p:nvPr/>
        </p:nvSpPr>
        <p:spPr bwMode="auto">
          <a:xfrm flipH="1" flipV="1">
            <a:off x="4070350" y="2632075"/>
            <a:ext cx="744538" cy="1489075"/>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586765" name="Line 23"/>
          <p:cNvSpPr>
            <a:spLocks noChangeShapeType="1"/>
          </p:cNvSpPr>
          <p:nvPr/>
        </p:nvSpPr>
        <p:spPr bwMode="auto">
          <a:xfrm flipV="1">
            <a:off x="4502150" y="2787650"/>
            <a:ext cx="762000" cy="1316038"/>
          </a:xfrm>
          <a:prstGeom prst="line">
            <a:avLst/>
          </a:prstGeom>
          <a:noFill/>
          <a:ln w="12700">
            <a:solidFill>
              <a:srgbClr val="F35B1B"/>
            </a:solidFill>
            <a:round/>
            <a:headEnd type="none" w="sm" len="sm"/>
            <a:tailEnd type="stealth" w="med" len="lg"/>
          </a:ln>
        </p:spPr>
        <p:txBody>
          <a:bodyPr wrap="none" anchor="ctr"/>
          <a:lstStyle/>
          <a:p>
            <a:endParaRPr lang="en-US"/>
          </a:p>
        </p:txBody>
      </p:sp>
      <p:sp>
        <p:nvSpPr>
          <p:cNvPr id="586766" name="Rectangle 24"/>
          <p:cNvSpPr>
            <a:spLocks noChangeArrowheads="1"/>
          </p:cNvSpPr>
          <p:nvPr/>
        </p:nvSpPr>
        <p:spPr bwMode="auto">
          <a:xfrm>
            <a:off x="404813" y="4476750"/>
            <a:ext cx="930275"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SKIN</a:t>
            </a:r>
          </a:p>
        </p:txBody>
      </p:sp>
      <p:sp>
        <p:nvSpPr>
          <p:cNvPr id="586767" name="Rectangle 25"/>
          <p:cNvSpPr>
            <a:spLocks noChangeArrowheads="1"/>
          </p:cNvSpPr>
          <p:nvPr/>
        </p:nvSpPr>
        <p:spPr bwMode="auto">
          <a:xfrm>
            <a:off x="6913563" y="3784600"/>
            <a:ext cx="1979612"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Str. Corneum</a:t>
            </a:r>
          </a:p>
        </p:txBody>
      </p:sp>
      <p:sp>
        <p:nvSpPr>
          <p:cNvPr id="586768" name="Rectangle 26"/>
          <p:cNvSpPr>
            <a:spLocks noChangeArrowheads="1"/>
          </p:cNvSpPr>
          <p:nvPr/>
        </p:nvSpPr>
        <p:spPr bwMode="auto">
          <a:xfrm>
            <a:off x="7548563" y="4892675"/>
            <a:ext cx="1538287"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Epidermis</a:t>
            </a:r>
          </a:p>
        </p:txBody>
      </p:sp>
      <p:sp>
        <p:nvSpPr>
          <p:cNvPr id="586769" name="Line 27"/>
          <p:cNvSpPr>
            <a:spLocks noChangeShapeType="1"/>
          </p:cNvSpPr>
          <p:nvPr/>
        </p:nvSpPr>
        <p:spPr bwMode="auto">
          <a:xfrm>
            <a:off x="2511425" y="3135313"/>
            <a:ext cx="674688" cy="1038225"/>
          </a:xfrm>
          <a:prstGeom prst="line">
            <a:avLst/>
          </a:prstGeom>
          <a:noFill/>
          <a:ln w="76200">
            <a:solidFill>
              <a:srgbClr val="2A0089"/>
            </a:solidFill>
            <a:round/>
            <a:headEnd type="none" w="sm" len="sm"/>
            <a:tailEnd type="none" w="sm" len="sm"/>
          </a:ln>
        </p:spPr>
        <p:txBody>
          <a:bodyPr wrap="none" anchor="ctr"/>
          <a:lstStyle/>
          <a:p>
            <a:endParaRPr lang="en-US"/>
          </a:p>
        </p:txBody>
      </p:sp>
      <p:sp>
        <p:nvSpPr>
          <p:cNvPr id="586770" name="Line 28"/>
          <p:cNvSpPr>
            <a:spLocks noChangeShapeType="1"/>
          </p:cNvSpPr>
          <p:nvPr/>
        </p:nvSpPr>
        <p:spPr bwMode="auto">
          <a:xfrm flipV="1">
            <a:off x="5905500" y="3186113"/>
            <a:ext cx="260350" cy="987425"/>
          </a:xfrm>
          <a:prstGeom prst="line">
            <a:avLst/>
          </a:prstGeom>
          <a:noFill/>
          <a:ln w="76200">
            <a:solidFill>
              <a:srgbClr val="2A0089"/>
            </a:solidFill>
            <a:round/>
            <a:headEnd type="none" w="sm" len="sm"/>
            <a:tailEnd type="none" w="sm" len="sm"/>
          </a:ln>
        </p:spPr>
        <p:txBody>
          <a:bodyPr wrap="none" anchor="ctr"/>
          <a:lstStyle/>
          <a:p>
            <a:endParaRPr lang="en-US"/>
          </a:p>
        </p:txBody>
      </p:sp>
      <p:sp>
        <p:nvSpPr>
          <p:cNvPr id="586771" name="Line 29"/>
          <p:cNvSpPr>
            <a:spLocks noChangeShapeType="1"/>
          </p:cNvSpPr>
          <p:nvPr/>
        </p:nvSpPr>
        <p:spPr bwMode="auto">
          <a:xfrm flipV="1">
            <a:off x="1939925" y="1992313"/>
            <a:ext cx="0" cy="952500"/>
          </a:xfrm>
          <a:prstGeom prst="line">
            <a:avLst/>
          </a:prstGeom>
          <a:noFill/>
          <a:ln w="101600">
            <a:solidFill>
              <a:schemeClr val="tx1"/>
            </a:solidFill>
            <a:round/>
            <a:headEnd type="none" w="sm" len="sm"/>
            <a:tailEnd type="none" w="sm" len="sm"/>
          </a:ln>
        </p:spPr>
        <p:txBody>
          <a:bodyPr wrap="none" anchor="ctr"/>
          <a:lstStyle/>
          <a:p>
            <a:endParaRPr lang="en-US"/>
          </a:p>
        </p:txBody>
      </p:sp>
      <p:sp>
        <p:nvSpPr>
          <p:cNvPr id="586772" name="Line 30"/>
          <p:cNvSpPr>
            <a:spLocks noChangeShapeType="1"/>
          </p:cNvSpPr>
          <p:nvPr/>
        </p:nvSpPr>
        <p:spPr bwMode="auto">
          <a:xfrm flipV="1">
            <a:off x="6872288" y="1870075"/>
            <a:ext cx="3175" cy="1260475"/>
          </a:xfrm>
          <a:prstGeom prst="line">
            <a:avLst/>
          </a:prstGeom>
          <a:noFill/>
          <a:ln w="101600">
            <a:solidFill>
              <a:schemeClr val="tx1"/>
            </a:solidFill>
            <a:round/>
            <a:headEnd type="none" w="sm" len="sm"/>
            <a:tailEnd type="none" w="sm" len="sm"/>
          </a:ln>
        </p:spPr>
        <p:txBody>
          <a:bodyPr wrap="none" anchor="ctr"/>
          <a:lstStyle/>
          <a:p>
            <a:endParaRPr lang="en-US"/>
          </a:p>
        </p:txBody>
      </p:sp>
      <p:sp>
        <p:nvSpPr>
          <p:cNvPr id="586773" name="Line 31"/>
          <p:cNvSpPr>
            <a:spLocks noChangeShapeType="1"/>
          </p:cNvSpPr>
          <p:nvPr/>
        </p:nvSpPr>
        <p:spPr bwMode="auto">
          <a:xfrm>
            <a:off x="6858000" y="1939925"/>
            <a:ext cx="1333500" cy="0"/>
          </a:xfrm>
          <a:prstGeom prst="line">
            <a:avLst/>
          </a:prstGeom>
          <a:noFill/>
          <a:ln w="127000">
            <a:solidFill>
              <a:schemeClr val="tx1"/>
            </a:solidFill>
            <a:round/>
            <a:headEnd type="none" w="sm" len="sm"/>
            <a:tailEnd type="none" w="sm" len="sm"/>
          </a:ln>
        </p:spPr>
        <p:txBody>
          <a:bodyPr wrap="none" anchor="ctr"/>
          <a:lstStyle/>
          <a:p>
            <a:endParaRPr lang="en-US"/>
          </a:p>
        </p:txBody>
      </p:sp>
      <p:sp>
        <p:nvSpPr>
          <p:cNvPr id="586774" name="Rectangle 32"/>
          <p:cNvSpPr>
            <a:spLocks noChangeArrowheads="1"/>
          </p:cNvSpPr>
          <p:nvPr/>
        </p:nvSpPr>
        <p:spPr bwMode="auto">
          <a:xfrm>
            <a:off x="7010400" y="2155825"/>
            <a:ext cx="1893888" cy="822325"/>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chemeClr val="accent2"/>
                </a:solidFill>
                <a:latin typeface="Times New Roman" pitchFamily="18" charset="0"/>
              </a:rPr>
              <a:t>Fiber Optics </a:t>
            </a:r>
          </a:p>
          <a:p>
            <a:pPr algn="ctr" eaLnBrk="0" hangingPunct="0"/>
            <a:r>
              <a:rPr lang="en-US" b="1">
                <a:solidFill>
                  <a:schemeClr val="accent2"/>
                </a:solidFill>
                <a:latin typeface="Times New Roman" pitchFamily="18" charset="0"/>
              </a:rPr>
              <a:t>Bundle</a:t>
            </a:r>
          </a:p>
        </p:txBody>
      </p:sp>
      <p:sp>
        <p:nvSpPr>
          <p:cNvPr id="586775" name="Rectangle 33"/>
          <p:cNvSpPr>
            <a:spLocks noChangeArrowheads="1"/>
          </p:cNvSpPr>
          <p:nvPr/>
        </p:nvSpPr>
        <p:spPr bwMode="auto">
          <a:xfrm>
            <a:off x="2182813" y="2589213"/>
            <a:ext cx="623887"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rgbClr val="2A0089"/>
                </a:solidFill>
                <a:latin typeface="Times New Roman" pitchFamily="18" charset="0"/>
              </a:rPr>
              <a:t>M1</a:t>
            </a:r>
          </a:p>
        </p:txBody>
      </p:sp>
      <p:sp>
        <p:nvSpPr>
          <p:cNvPr id="586776" name="Rectangle 34"/>
          <p:cNvSpPr>
            <a:spLocks noChangeArrowheads="1"/>
          </p:cNvSpPr>
          <p:nvPr/>
        </p:nvSpPr>
        <p:spPr bwMode="auto">
          <a:xfrm>
            <a:off x="5919788" y="2638425"/>
            <a:ext cx="623887"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rgbClr val="2A0089"/>
                </a:solidFill>
                <a:latin typeface="Times New Roman" pitchFamily="18" charset="0"/>
              </a:rPr>
              <a:t>M4</a:t>
            </a:r>
          </a:p>
        </p:txBody>
      </p:sp>
      <p:sp>
        <p:nvSpPr>
          <p:cNvPr id="586777" name="Oval 35"/>
          <p:cNvSpPr>
            <a:spLocks noChangeArrowheads="1"/>
          </p:cNvSpPr>
          <p:nvPr/>
        </p:nvSpPr>
        <p:spPr bwMode="auto">
          <a:xfrm>
            <a:off x="2292350" y="1824038"/>
            <a:ext cx="4265613" cy="352425"/>
          </a:xfrm>
          <a:prstGeom prst="ellipse">
            <a:avLst/>
          </a:prstGeom>
          <a:solidFill>
            <a:srgbClr val="6699FF"/>
          </a:solidFill>
          <a:ln w="12700">
            <a:solidFill>
              <a:schemeClr val="tx1"/>
            </a:solidFill>
            <a:round/>
            <a:headEnd/>
            <a:tailEnd/>
          </a:ln>
        </p:spPr>
        <p:txBody>
          <a:bodyPr wrap="none" anchor="ctr"/>
          <a:lstStyle/>
          <a:p>
            <a:endParaRPr lang="en-US"/>
          </a:p>
        </p:txBody>
      </p:sp>
      <p:sp>
        <p:nvSpPr>
          <p:cNvPr id="586778" name="Rectangle 36"/>
          <p:cNvSpPr>
            <a:spLocks noChangeArrowheads="1"/>
          </p:cNvSpPr>
          <p:nvPr/>
        </p:nvSpPr>
        <p:spPr bwMode="auto">
          <a:xfrm>
            <a:off x="3527425" y="1792288"/>
            <a:ext cx="1817688" cy="457200"/>
          </a:xfrm>
          <a:prstGeom prst="rect">
            <a:avLst/>
          </a:prstGeom>
          <a:noFill/>
          <a:ln w="9525">
            <a:noFill/>
            <a:miter lim="800000"/>
            <a:headEnd/>
            <a:tailEnd/>
          </a:ln>
        </p:spPr>
        <p:txBody>
          <a:bodyPr wrap="none" lIns="92075" tIns="46038" rIns="92075" bIns="46038">
            <a:spAutoFit/>
          </a:bodyPr>
          <a:lstStyle/>
          <a:p>
            <a:pPr algn="ctr" eaLnBrk="0" hangingPunct="0"/>
            <a:r>
              <a:rPr lang="en-US" b="1">
                <a:solidFill>
                  <a:srgbClr val="2A0089"/>
                </a:solidFill>
                <a:latin typeface="Times New Roman" pitchFamily="18" charset="0"/>
              </a:rPr>
              <a:t>Lens System</a:t>
            </a:r>
          </a:p>
        </p:txBody>
      </p:sp>
      <p:sp>
        <p:nvSpPr>
          <p:cNvPr id="586779" name="Line 37"/>
          <p:cNvSpPr>
            <a:spLocks noChangeShapeType="1"/>
          </p:cNvSpPr>
          <p:nvPr/>
        </p:nvSpPr>
        <p:spPr bwMode="auto">
          <a:xfrm flipH="1" flipV="1">
            <a:off x="2909888" y="3757613"/>
            <a:ext cx="1038225" cy="190500"/>
          </a:xfrm>
          <a:prstGeom prst="line">
            <a:avLst/>
          </a:prstGeom>
          <a:noFill/>
          <a:ln w="12700">
            <a:solidFill>
              <a:schemeClr val="hlink"/>
            </a:solidFill>
            <a:round/>
            <a:headEnd type="none" w="sm" len="sm"/>
            <a:tailEnd type="stealth" w="med" len="lg"/>
          </a:ln>
        </p:spPr>
        <p:txBody>
          <a:bodyPr wrap="none" anchor="ctr"/>
          <a:lstStyle/>
          <a:p>
            <a:endParaRPr lang="en-US"/>
          </a:p>
        </p:txBody>
      </p:sp>
      <p:sp>
        <p:nvSpPr>
          <p:cNvPr id="586780" name="Line 38"/>
          <p:cNvSpPr>
            <a:spLocks noChangeShapeType="1"/>
          </p:cNvSpPr>
          <p:nvPr/>
        </p:nvSpPr>
        <p:spPr bwMode="auto">
          <a:xfrm flipV="1">
            <a:off x="2978150" y="2373313"/>
            <a:ext cx="104775" cy="1419225"/>
          </a:xfrm>
          <a:prstGeom prst="line">
            <a:avLst/>
          </a:prstGeom>
          <a:noFill/>
          <a:ln w="12700">
            <a:solidFill>
              <a:schemeClr val="hlink"/>
            </a:solidFill>
            <a:round/>
            <a:headEnd type="none" w="sm" len="sm"/>
            <a:tailEnd type="stealth" w="med" len="lg"/>
          </a:ln>
        </p:spPr>
        <p:txBody>
          <a:bodyPr wrap="none" anchor="ctr"/>
          <a:lstStyle/>
          <a:p>
            <a:endParaRPr lang="en-US"/>
          </a:p>
        </p:txBody>
      </p:sp>
      <p:sp>
        <p:nvSpPr>
          <p:cNvPr id="586781" name="Line 39"/>
          <p:cNvSpPr>
            <a:spLocks noChangeShapeType="1"/>
          </p:cNvSpPr>
          <p:nvPr/>
        </p:nvSpPr>
        <p:spPr bwMode="auto">
          <a:xfrm flipV="1">
            <a:off x="4537075" y="3671888"/>
            <a:ext cx="1455738" cy="449262"/>
          </a:xfrm>
          <a:prstGeom prst="line">
            <a:avLst/>
          </a:prstGeom>
          <a:noFill/>
          <a:ln w="12700">
            <a:solidFill>
              <a:schemeClr val="hlink"/>
            </a:solidFill>
            <a:round/>
            <a:headEnd type="none" w="sm" len="sm"/>
            <a:tailEnd type="stealth" w="med" len="lg"/>
          </a:ln>
        </p:spPr>
        <p:txBody>
          <a:bodyPr wrap="none" anchor="ctr"/>
          <a:lstStyle/>
          <a:p>
            <a:endParaRPr lang="en-US"/>
          </a:p>
        </p:txBody>
      </p:sp>
      <p:sp>
        <p:nvSpPr>
          <p:cNvPr id="586782" name="Line 40"/>
          <p:cNvSpPr>
            <a:spLocks noChangeShapeType="1"/>
          </p:cNvSpPr>
          <p:nvPr/>
        </p:nvSpPr>
        <p:spPr bwMode="auto">
          <a:xfrm flipH="1" flipV="1">
            <a:off x="5594350" y="2338388"/>
            <a:ext cx="363538" cy="1298575"/>
          </a:xfrm>
          <a:prstGeom prst="line">
            <a:avLst/>
          </a:prstGeom>
          <a:noFill/>
          <a:ln w="12700">
            <a:solidFill>
              <a:schemeClr val="hlink"/>
            </a:solidFill>
            <a:round/>
            <a:headEnd type="none" w="sm" len="sm"/>
            <a:tailEnd type="stealth" w="med" len="lg"/>
          </a:ln>
        </p:spPr>
        <p:txBody>
          <a:bodyPr wrap="none" anchor="ctr"/>
          <a:lstStyle/>
          <a:p>
            <a:endParaRPr lang="en-US"/>
          </a:p>
        </p:txBody>
      </p:sp>
      <p:sp>
        <p:nvSpPr>
          <p:cNvPr id="586783" name="Rectangle 41"/>
          <p:cNvSpPr>
            <a:spLocks noChangeArrowheads="1"/>
          </p:cNvSpPr>
          <p:nvPr/>
        </p:nvSpPr>
        <p:spPr bwMode="auto">
          <a:xfrm>
            <a:off x="685800" y="5791200"/>
            <a:ext cx="7559675" cy="701675"/>
          </a:xfrm>
          <a:prstGeom prst="rect">
            <a:avLst/>
          </a:prstGeom>
          <a:noFill/>
          <a:ln w="9525">
            <a:noFill/>
            <a:miter lim="800000"/>
            <a:headEnd/>
            <a:tailEnd/>
          </a:ln>
        </p:spPr>
        <p:txBody>
          <a:bodyPr wrap="none" lIns="92075" tIns="46038" rIns="92075" bIns="46038">
            <a:spAutoFit/>
          </a:bodyPr>
          <a:lstStyle/>
          <a:p>
            <a:pPr eaLnBrk="0" hangingPunct="0"/>
            <a:r>
              <a:rPr lang="en-US" sz="2000" b="1">
                <a:solidFill>
                  <a:schemeClr val="tx2"/>
                </a:solidFill>
                <a:latin typeface="Times New Roman" pitchFamily="18" charset="0"/>
              </a:rPr>
              <a:t>Nevoscope provides both transillumination and surface-illumination</a:t>
            </a:r>
          </a:p>
          <a:p>
            <a:pPr eaLnBrk="0" hangingPunct="0"/>
            <a:r>
              <a:rPr lang="en-US" sz="2000" b="1">
                <a:solidFill>
                  <a:schemeClr val="tx2"/>
                </a:solidFill>
                <a:latin typeface="Times New Roman" pitchFamily="18" charset="0"/>
              </a:rPr>
              <a:t>and any regulated combination of these two illumination methods.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1" name="Rectangle 2"/>
          <p:cNvSpPr>
            <a:spLocks noGrp="1" noChangeArrowheads="1"/>
          </p:cNvSpPr>
          <p:nvPr>
            <p:ph type="title"/>
          </p:nvPr>
        </p:nvSpPr>
        <p:spPr/>
        <p:txBody>
          <a:bodyPr/>
          <a:lstStyle/>
          <a:p>
            <a:pPr eaLnBrk="1" hangingPunct="1"/>
            <a:r>
              <a:rPr lang="en-US" smtClean="0"/>
              <a:t>Nevoscope Imaging</a:t>
            </a:r>
          </a:p>
        </p:txBody>
      </p:sp>
      <p:pic>
        <p:nvPicPr>
          <p:cNvPr id="588802" name="Picture 3"/>
          <p:cNvPicPr>
            <a:picLocks noChangeAspect="1" noChangeArrowheads="1"/>
          </p:cNvPicPr>
          <p:nvPr/>
        </p:nvPicPr>
        <p:blipFill>
          <a:blip r:embed="rId3"/>
          <a:srcRect/>
          <a:stretch>
            <a:fillRect/>
          </a:stretch>
        </p:blipFill>
        <p:spPr bwMode="auto">
          <a:xfrm>
            <a:off x="2362200" y="1828800"/>
            <a:ext cx="4552950" cy="4876800"/>
          </a:xfrm>
          <a:prstGeom prst="rect">
            <a:avLst/>
          </a:prstGeom>
          <a:noFill/>
          <a:ln w="12700">
            <a:noFill/>
            <a:miter lim="800000"/>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3" name="Rectangle 2"/>
          <p:cNvSpPr>
            <a:spLocks noGrp="1" noChangeArrowheads="1"/>
          </p:cNvSpPr>
          <p:nvPr>
            <p:ph type="title" idx="4294967295"/>
          </p:nvPr>
        </p:nvSpPr>
        <p:spPr/>
        <p:txBody>
          <a:bodyPr/>
          <a:lstStyle/>
          <a:p>
            <a:pPr eaLnBrk="1" hangingPunct="1"/>
            <a:r>
              <a:rPr lang="en-US" smtClean="0"/>
              <a:t>X-ray Radiography</a:t>
            </a:r>
          </a:p>
        </p:txBody>
      </p:sp>
      <p:grpSp>
        <p:nvGrpSpPr>
          <p:cNvPr id="422914" name="Group 3"/>
          <p:cNvGrpSpPr>
            <a:grpSpLocks/>
          </p:cNvGrpSpPr>
          <p:nvPr/>
        </p:nvGrpSpPr>
        <p:grpSpPr bwMode="auto">
          <a:xfrm>
            <a:off x="2590800" y="1828800"/>
            <a:ext cx="4200525" cy="4800600"/>
            <a:chOff x="3915" y="1800"/>
            <a:chExt cx="6615" cy="7560"/>
          </a:xfrm>
        </p:grpSpPr>
        <p:sp>
          <p:nvSpPr>
            <p:cNvPr id="422915" name="Line 4"/>
            <p:cNvSpPr>
              <a:spLocks noChangeShapeType="1"/>
            </p:cNvSpPr>
            <p:nvPr/>
          </p:nvSpPr>
          <p:spPr bwMode="auto">
            <a:xfrm flipH="1">
              <a:off x="4320" y="2340"/>
              <a:ext cx="1800" cy="4140"/>
            </a:xfrm>
            <a:prstGeom prst="line">
              <a:avLst/>
            </a:prstGeom>
            <a:noFill/>
            <a:ln w="9525">
              <a:solidFill>
                <a:srgbClr val="000000"/>
              </a:solidFill>
              <a:round/>
              <a:headEnd/>
              <a:tailEnd type="triangle" w="med" len="med"/>
            </a:ln>
          </p:spPr>
          <p:txBody>
            <a:bodyPr/>
            <a:lstStyle/>
            <a:p>
              <a:endParaRPr lang="en-US"/>
            </a:p>
          </p:txBody>
        </p:sp>
        <p:sp>
          <p:nvSpPr>
            <p:cNvPr id="422916" name="Line 5"/>
            <p:cNvSpPr>
              <a:spLocks noChangeShapeType="1"/>
            </p:cNvSpPr>
            <p:nvPr/>
          </p:nvSpPr>
          <p:spPr bwMode="auto">
            <a:xfrm flipH="1">
              <a:off x="5040" y="2340"/>
              <a:ext cx="1080" cy="4140"/>
            </a:xfrm>
            <a:prstGeom prst="line">
              <a:avLst/>
            </a:prstGeom>
            <a:noFill/>
            <a:ln w="9525">
              <a:solidFill>
                <a:srgbClr val="000000"/>
              </a:solidFill>
              <a:round/>
              <a:headEnd/>
              <a:tailEnd type="triangle" w="med" len="med"/>
            </a:ln>
          </p:spPr>
          <p:txBody>
            <a:bodyPr/>
            <a:lstStyle/>
            <a:p>
              <a:endParaRPr lang="en-US"/>
            </a:p>
          </p:txBody>
        </p:sp>
        <p:sp>
          <p:nvSpPr>
            <p:cNvPr id="422917" name="Line 6"/>
            <p:cNvSpPr>
              <a:spLocks noChangeShapeType="1"/>
            </p:cNvSpPr>
            <p:nvPr/>
          </p:nvSpPr>
          <p:spPr bwMode="auto">
            <a:xfrm flipH="1">
              <a:off x="5685" y="2340"/>
              <a:ext cx="435" cy="4170"/>
            </a:xfrm>
            <a:prstGeom prst="line">
              <a:avLst/>
            </a:prstGeom>
            <a:noFill/>
            <a:ln w="9525">
              <a:solidFill>
                <a:srgbClr val="000000"/>
              </a:solidFill>
              <a:round/>
              <a:headEnd/>
              <a:tailEnd type="triangle" w="med" len="med"/>
            </a:ln>
          </p:spPr>
          <p:txBody>
            <a:bodyPr/>
            <a:lstStyle/>
            <a:p>
              <a:endParaRPr lang="en-US"/>
            </a:p>
          </p:txBody>
        </p:sp>
        <p:sp>
          <p:nvSpPr>
            <p:cNvPr id="422918" name="Line 7"/>
            <p:cNvSpPr>
              <a:spLocks noChangeShapeType="1"/>
            </p:cNvSpPr>
            <p:nvPr/>
          </p:nvSpPr>
          <p:spPr bwMode="auto">
            <a:xfrm>
              <a:off x="6120" y="2400"/>
              <a:ext cx="225" cy="4110"/>
            </a:xfrm>
            <a:prstGeom prst="line">
              <a:avLst/>
            </a:prstGeom>
            <a:noFill/>
            <a:ln w="9525">
              <a:solidFill>
                <a:srgbClr val="000000"/>
              </a:solidFill>
              <a:round/>
              <a:headEnd/>
              <a:tailEnd type="triangle" w="med" len="med"/>
            </a:ln>
          </p:spPr>
          <p:txBody>
            <a:bodyPr/>
            <a:lstStyle/>
            <a:p>
              <a:endParaRPr lang="en-US"/>
            </a:p>
          </p:txBody>
        </p:sp>
        <p:sp>
          <p:nvSpPr>
            <p:cNvPr id="422919" name="Line 8"/>
            <p:cNvSpPr>
              <a:spLocks noChangeShapeType="1"/>
            </p:cNvSpPr>
            <p:nvPr/>
          </p:nvSpPr>
          <p:spPr bwMode="auto">
            <a:xfrm>
              <a:off x="6120" y="2340"/>
              <a:ext cx="1500" cy="4125"/>
            </a:xfrm>
            <a:prstGeom prst="line">
              <a:avLst/>
            </a:prstGeom>
            <a:noFill/>
            <a:ln w="9525">
              <a:solidFill>
                <a:srgbClr val="000000"/>
              </a:solidFill>
              <a:round/>
              <a:headEnd/>
              <a:tailEnd type="triangle" w="med" len="med"/>
            </a:ln>
          </p:spPr>
          <p:txBody>
            <a:bodyPr/>
            <a:lstStyle/>
            <a:p>
              <a:endParaRPr lang="en-US"/>
            </a:p>
          </p:txBody>
        </p:sp>
        <p:sp>
          <p:nvSpPr>
            <p:cNvPr id="422920" name="AutoShape 9"/>
            <p:cNvSpPr>
              <a:spLocks noChangeArrowheads="1"/>
            </p:cNvSpPr>
            <p:nvPr/>
          </p:nvSpPr>
          <p:spPr bwMode="auto">
            <a:xfrm>
              <a:off x="5040" y="4500"/>
              <a:ext cx="1980" cy="1080"/>
            </a:xfrm>
            <a:prstGeom prst="sun">
              <a:avLst>
                <a:gd name="adj" fmla="val 25000"/>
              </a:avLst>
            </a:prstGeom>
            <a:solidFill>
              <a:srgbClr val="FFFFFF"/>
            </a:solidFill>
            <a:ln w="9525">
              <a:miter lim="800000"/>
              <a:headEnd/>
              <a:tailEnd/>
            </a:ln>
            <a:scene3d>
              <a:camera prst="legacyPerspectiveBottom"/>
              <a:lightRig rig="legacyFlat3" dir="t"/>
            </a:scene3d>
            <a:sp3d extrusionH="887400" prstMaterial="legacyMatte">
              <a:bevelT w="13500" h="13500" prst="angle"/>
              <a:bevelB w="13500" h="13500" prst="angle"/>
              <a:extrusionClr>
                <a:srgbClr val="FFFFFF"/>
              </a:extrusionClr>
            </a:sp3d>
          </p:spPr>
          <p:txBody>
            <a:bodyPr>
              <a:flatTx/>
            </a:bodyPr>
            <a:lstStyle/>
            <a:p>
              <a:endParaRPr lang="en-US"/>
            </a:p>
          </p:txBody>
        </p:sp>
        <p:sp>
          <p:nvSpPr>
            <p:cNvPr id="422921" name="Rectangle 10"/>
            <p:cNvSpPr>
              <a:spLocks noChangeArrowheads="1"/>
            </p:cNvSpPr>
            <p:nvPr/>
          </p:nvSpPr>
          <p:spPr bwMode="auto">
            <a:xfrm>
              <a:off x="3960" y="6480"/>
              <a:ext cx="3960" cy="900"/>
            </a:xfrm>
            <a:prstGeom prst="rect">
              <a:avLst/>
            </a:prstGeom>
            <a:solidFill>
              <a:srgbClr val="FFFFFF"/>
            </a:solidFill>
            <a:ln w="9525">
              <a:solidFill>
                <a:srgbClr val="000000"/>
              </a:solidFill>
              <a:miter lim="800000"/>
              <a:headEnd/>
              <a:tailEnd/>
            </a:ln>
          </p:spPr>
          <p:txBody>
            <a:bodyPr/>
            <a:lstStyle/>
            <a:p>
              <a:endParaRPr lang="en-US"/>
            </a:p>
          </p:txBody>
        </p:sp>
        <p:sp>
          <p:nvSpPr>
            <p:cNvPr id="422922" name="Rectangle 11"/>
            <p:cNvSpPr>
              <a:spLocks noChangeArrowheads="1"/>
            </p:cNvSpPr>
            <p:nvPr/>
          </p:nvSpPr>
          <p:spPr bwMode="auto">
            <a:xfrm flipH="1">
              <a:off x="3960" y="6840"/>
              <a:ext cx="3960" cy="180"/>
            </a:xfrm>
            <a:prstGeom prst="rect">
              <a:avLst/>
            </a:prstGeom>
            <a:solidFill>
              <a:srgbClr val="C0C0C0"/>
            </a:solidFill>
            <a:ln w="38100">
              <a:solidFill>
                <a:srgbClr val="000000"/>
              </a:solidFill>
              <a:miter lim="800000"/>
              <a:headEnd/>
              <a:tailEnd/>
            </a:ln>
          </p:spPr>
          <p:txBody>
            <a:bodyPr/>
            <a:lstStyle/>
            <a:p>
              <a:endParaRPr lang="en-US"/>
            </a:p>
          </p:txBody>
        </p:sp>
        <p:sp>
          <p:nvSpPr>
            <p:cNvPr id="422923" name="Line 12"/>
            <p:cNvSpPr>
              <a:spLocks noChangeShapeType="1"/>
            </p:cNvSpPr>
            <p:nvPr/>
          </p:nvSpPr>
          <p:spPr bwMode="auto">
            <a:xfrm>
              <a:off x="3960" y="6660"/>
              <a:ext cx="3960" cy="0"/>
            </a:xfrm>
            <a:prstGeom prst="line">
              <a:avLst/>
            </a:prstGeom>
            <a:noFill/>
            <a:ln w="57150">
              <a:solidFill>
                <a:srgbClr val="808080"/>
              </a:solidFill>
              <a:round/>
              <a:headEnd/>
              <a:tailEnd/>
            </a:ln>
          </p:spPr>
          <p:txBody>
            <a:bodyPr/>
            <a:lstStyle/>
            <a:p>
              <a:endParaRPr lang="en-US"/>
            </a:p>
          </p:txBody>
        </p:sp>
        <p:sp>
          <p:nvSpPr>
            <p:cNvPr id="422924" name="Line 13"/>
            <p:cNvSpPr>
              <a:spLocks noChangeShapeType="1"/>
            </p:cNvSpPr>
            <p:nvPr/>
          </p:nvSpPr>
          <p:spPr bwMode="auto">
            <a:xfrm>
              <a:off x="3960" y="7200"/>
              <a:ext cx="3960" cy="0"/>
            </a:xfrm>
            <a:prstGeom prst="line">
              <a:avLst/>
            </a:prstGeom>
            <a:noFill/>
            <a:ln w="57150">
              <a:solidFill>
                <a:srgbClr val="808080"/>
              </a:solidFill>
              <a:round/>
              <a:headEnd/>
              <a:tailEnd/>
            </a:ln>
          </p:spPr>
          <p:txBody>
            <a:bodyPr/>
            <a:lstStyle/>
            <a:p>
              <a:endParaRPr lang="en-US"/>
            </a:p>
          </p:txBody>
        </p:sp>
        <p:sp>
          <p:nvSpPr>
            <p:cNvPr id="422925" name="AutoShape 14"/>
            <p:cNvSpPr>
              <a:spLocks noChangeArrowheads="1"/>
            </p:cNvSpPr>
            <p:nvPr/>
          </p:nvSpPr>
          <p:spPr bwMode="auto">
            <a:xfrm>
              <a:off x="5040" y="7920"/>
              <a:ext cx="1980" cy="1080"/>
            </a:xfrm>
            <a:prstGeom prst="sun">
              <a:avLst>
                <a:gd name="adj" fmla="val 25000"/>
              </a:avLst>
            </a:prstGeom>
            <a:solidFill>
              <a:srgbClr val="808080"/>
            </a:solidFill>
            <a:ln w="9525">
              <a:solidFill>
                <a:srgbClr val="000000"/>
              </a:solidFill>
              <a:miter lim="800000"/>
              <a:headEnd/>
              <a:tailEnd/>
            </a:ln>
          </p:spPr>
          <p:txBody>
            <a:bodyPr/>
            <a:lstStyle/>
            <a:p>
              <a:endParaRPr lang="en-US"/>
            </a:p>
          </p:txBody>
        </p:sp>
        <p:sp>
          <p:nvSpPr>
            <p:cNvPr id="422926" name="Rectangle 15"/>
            <p:cNvSpPr>
              <a:spLocks noChangeArrowheads="1"/>
            </p:cNvSpPr>
            <p:nvPr/>
          </p:nvSpPr>
          <p:spPr bwMode="auto">
            <a:xfrm>
              <a:off x="3960" y="7740"/>
              <a:ext cx="3960" cy="1620"/>
            </a:xfrm>
            <a:prstGeom prst="rect">
              <a:avLst/>
            </a:prstGeom>
            <a:noFill/>
            <a:ln w="9525">
              <a:solidFill>
                <a:srgbClr val="000000"/>
              </a:solidFill>
              <a:miter lim="800000"/>
              <a:headEnd/>
              <a:tailEnd/>
            </a:ln>
          </p:spPr>
          <p:txBody>
            <a:bodyPr/>
            <a:lstStyle/>
            <a:p>
              <a:endParaRPr lang="en-US"/>
            </a:p>
          </p:txBody>
        </p:sp>
        <p:sp>
          <p:nvSpPr>
            <p:cNvPr id="422927" name="Text Box 16"/>
            <p:cNvSpPr txBox="1">
              <a:spLocks noChangeArrowheads="1"/>
            </p:cNvSpPr>
            <p:nvPr/>
          </p:nvSpPr>
          <p:spPr bwMode="auto">
            <a:xfrm>
              <a:off x="5220" y="1800"/>
              <a:ext cx="1800" cy="720"/>
            </a:xfrm>
            <a:prstGeom prst="rect">
              <a:avLst/>
            </a:prstGeom>
            <a:noFill/>
            <a:ln w="9525">
              <a:noFill/>
              <a:miter lim="800000"/>
              <a:headEnd/>
              <a:tailEnd/>
            </a:ln>
          </p:spPr>
          <p:txBody>
            <a:bodyPr/>
            <a:lstStyle/>
            <a:p>
              <a:pPr eaLnBrk="0" hangingPunct="0"/>
              <a:r>
                <a:rPr lang="en-US" sz="1000">
                  <a:latin typeface="Times New Roman" pitchFamily="18" charset="0"/>
                </a:rPr>
                <a:t>  X-ray Source</a:t>
              </a:r>
            </a:p>
          </p:txBody>
        </p:sp>
        <p:sp>
          <p:nvSpPr>
            <p:cNvPr id="422928" name="Text Box 17"/>
            <p:cNvSpPr txBox="1">
              <a:spLocks noChangeArrowheads="1"/>
            </p:cNvSpPr>
            <p:nvPr/>
          </p:nvSpPr>
          <p:spPr bwMode="auto">
            <a:xfrm>
              <a:off x="8460" y="6480"/>
              <a:ext cx="1800" cy="900"/>
            </a:xfrm>
            <a:prstGeom prst="rect">
              <a:avLst/>
            </a:prstGeom>
            <a:noFill/>
            <a:ln w="9525">
              <a:noFill/>
              <a:miter lim="800000"/>
              <a:headEnd/>
              <a:tailEnd/>
            </a:ln>
          </p:spPr>
          <p:txBody>
            <a:bodyPr/>
            <a:lstStyle/>
            <a:p>
              <a:pPr eaLnBrk="0" hangingPunct="0"/>
              <a:r>
                <a:rPr lang="en-US" sz="1000">
                  <a:latin typeface="Times New Roman" pitchFamily="18" charset="0"/>
                </a:rPr>
                <a:t>X-ray Screen</a:t>
              </a:r>
            </a:p>
            <a:p>
              <a:pPr eaLnBrk="0" hangingPunct="0"/>
              <a:r>
                <a:rPr lang="en-US" sz="1000">
                  <a:latin typeface="Times New Roman" pitchFamily="18" charset="0"/>
                </a:rPr>
                <a:t>Film</a:t>
              </a:r>
            </a:p>
            <a:p>
              <a:pPr eaLnBrk="0" hangingPunct="0"/>
              <a:r>
                <a:rPr lang="en-US" sz="1000">
                  <a:latin typeface="Times New Roman" pitchFamily="18" charset="0"/>
                </a:rPr>
                <a:t>X-ray Screen</a:t>
              </a:r>
            </a:p>
          </p:txBody>
        </p:sp>
        <p:sp>
          <p:nvSpPr>
            <p:cNvPr id="422929" name="Text Box 18"/>
            <p:cNvSpPr txBox="1">
              <a:spLocks noChangeArrowheads="1"/>
            </p:cNvSpPr>
            <p:nvPr/>
          </p:nvSpPr>
          <p:spPr bwMode="auto">
            <a:xfrm>
              <a:off x="7560" y="4500"/>
              <a:ext cx="1800" cy="720"/>
            </a:xfrm>
            <a:prstGeom prst="rect">
              <a:avLst/>
            </a:prstGeom>
            <a:noFill/>
            <a:ln w="9525">
              <a:noFill/>
              <a:miter lim="800000"/>
              <a:headEnd/>
              <a:tailEnd/>
            </a:ln>
          </p:spPr>
          <p:txBody>
            <a:bodyPr/>
            <a:lstStyle/>
            <a:p>
              <a:pPr eaLnBrk="0" hangingPunct="0"/>
              <a:r>
                <a:rPr lang="en-US" sz="1000">
                  <a:latin typeface="Times New Roman" pitchFamily="18" charset="0"/>
                </a:rPr>
                <a:t>3-D Object or</a:t>
              </a:r>
            </a:p>
            <a:p>
              <a:pPr eaLnBrk="0" hangingPunct="0"/>
              <a:r>
                <a:rPr lang="en-US" sz="1000">
                  <a:latin typeface="Times New Roman" pitchFamily="18" charset="0"/>
                </a:rPr>
                <a:t>Patient</a:t>
              </a:r>
            </a:p>
          </p:txBody>
        </p:sp>
        <p:sp>
          <p:nvSpPr>
            <p:cNvPr id="422930" name="Text Box 19"/>
            <p:cNvSpPr txBox="1">
              <a:spLocks noChangeArrowheads="1"/>
            </p:cNvSpPr>
            <p:nvPr/>
          </p:nvSpPr>
          <p:spPr bwMode="auto">
            <a:xfrm>
              <a:off x="8280" y="8100"/>
              <a:ext cx="1800" cy="720"/>
            </a:xfrm>
            <a:prstGeom prst="rect">
              <a:avLst/>
            </a:prstGeom>
            <a:noFill/>
            <a:ln w="9525">
              <a:noFill/>
              <a:miter lim="800000"/>
              <a:headEnd/>
              <a:tailEnd/>
            </a:ln>
          </p:spPr>
          <p:txBody>
            <a:bodyPr/>
            <a:lstStyle/>
            <a:p>
              <a:pPr eaLnBrk="0" hangingPunct="0"/>
              <a:r>
                <a:rPr lang="en-US" sz="1000">
                  <a:latin typeface="Times New Roman" pitchFamily="18" charset="0"/>
                </a:rPr>
                <a:t>2-D Projection</a:t>
              </a:r>
            </a:p>
            <a:p>
              <a:pPr eaLnBrk="0" hangingPunct="0"/>
              <a:r>
                <a:rPr lang="en-US" sz="1000">
                  <a:latin typeface="Times New Roman" pitchFamily="18" charset="0"/>
                </a:rPr>
                <a:t>Image</a:t>
              </a:r>
            </a:p>
          </p:txBody>
        </p:sp>
        <p:sp>
          <p:nvSpPr>
            <p:cNvPr id="422931" name="Line 20"/>
            <p:cNvSpPr>
              <a:spLocks noChangeShapeType="1"/>
            </p:cNvSpPr>
            <p:nvPr/>
          </p:nvSpPr>
          <p:spPr bwMode="auto">
            <a:xfrm flipH="1">
              <a:off x="8100" y="6660"/>
              <a:ext cx="360" cy="0"/>
            </a:xfrm>
            <a:prstGeom prst="line">
              <a:avLst/>
            </a:prstGeom>
            <a:noFill/>
            <a:ln w="9525">
              <a:solidFill>
                <a:srgbClr val="000000"/>
              </a:solidFill>
              <a:round/>
              <a:headEnd/>
              <a:tailEnd type="triangle" w="med" len="med"/>
            </a:ln>
          </p:spPr>
          <p:txBody>
            <a:bodyPr/>
            <a:lstStyle/>
            <a:p>
              <a:endParaRPr lang="en-US"/>
            </a:p>
          </p:txBody>
        </p:sp>
        <p:sp>
          <p:nvSpPr>
            <p:cNvPr id="422932" name="Line 21"/>
            <p:cNvSpPr>
              <a:spLocks noChangeShapeType="1"/>
            </p:cNvSpPr>
            <p:nvPr/>
          </p:nvSpPr>
          <p:spPr bwMode="auto">
            <a:xfrm flipH="1">
              <a:off x="8100" y="7200"/>
              <a:ext cx="360" cy="0"/>
            </a:xfrm>
            <a:prstGeom prst="line">
              <a:avLst/>
            </a:prstGeom>
            <a:noFill/>
            <a:ln w="9525">
              <a:solidFill>
                <a:srgbClr val="000000"/>
              </a:solidFill>
              <a:round/>
              <a:headEnd/>
              <a:tailEnd type="triangle" w="med" len="med"/>
            </a:ln>
          </p:spPr>
          <p:txBody>
            <a:bodyPr/>
            <a:lstStyle/>
            <a:p>
              <a:endParaRPr lang="en-US"/>
            </a:p>
          </p:txBody>
        </p:sp>
        <p:sp>
          <p:nvSpPr>
            <p:cNvPr id="422933" name="Line 22"/>
            <p:cNvSpPr>
              <a:spLocks noChangeShapeType="1"/>
            </p:cNvSpPr>
            <p:nvPr/>
          </p:nvSpPr>
          <p:spPr bwMode="auto">
            <a:xfrm flipH="1">
              <a:off x="8100" y="6900"/>
              <a:ext cx="360" cy="0"/>
            </a:xfrm>
            <a:prstGeom prst="line">
              <a:avLst/>
            </a:prstGeom>
            <a:noFill/>
            <a:ln w="9525">
              <a:solidFill>
                <a:srgbClr val="000000"/>
              </a:solidFill>
              <a:round/>
              <a:headEnd/>
              <a:tailEnd type="triangle" w="med" len="med"/>
            </a:ln>
          </p:spPr>
          <p:txBody>
            <a:bodyPr/>
            <a:lstStyle/>
            <a:p>
              <a:endParaRPr lang="en-US"/>
            </a:p>
          </p:txBody>
        </p:sp>
        <p:sp>
          <p:nvSpPr>
            <p:cNvPr id="422934" name="Line 23"/>
            <p:cNvSpPr>
              <a:spLocks noChangeShapeType="1"/>
            </p:cNvSpPr>
            <p:nvPr/>
          </p:nvSpPr>
          <p:spPr bwMode="auto">
            <a:xfrm>
              <a:off x="3915" y="6240"/>
              <a:ext cx="4140" cy="0"/>
            </a:xfrm>
            <a:prstGeom prst="line">
              <a:avLst/>
            </a:prstGeom>
            <a:noFill/>
            <a:ln w="57150">
              <a:solidFill>
                <a:srgbClr val="000000"/>
              </a:solidFill>
              <a:prstDash val="dash"/>
              <a:round/>
              <a:headEnd/>
              <a:tailEnd/>
            </a:ln>
          </p:spPr>
          <p:txBody>
            <a:bodyPr/>
            <a:lstStyle/>
            <a:p>
              <a:endParaRPr lang="en-US"/>
            </a:p>
          </p:txBody>
        </p:sp>
        <p:sp>
          <p:nvSpPr>
            <p:cNvPr id="422935" name="Line 24"/>
            <p:cNvSpPr>
              <a:spLocks noChangeShapeType="1"/>
            </p:cNvSpPr>
            <p:nvPr/>
          </p:nvSpPr>
          <p:spPr bwMode="auto">
            <a:xfrm>
              <a:off x="6120" y="2400"/>
              <a:ext cx="870" cy="4080"/>
            </a:xfrm>
            <a:prstGeom prst="line">
              <a:avLst/>
            </a:prstGeom>
            <a:noFill/>
            <a:ln w="9525">
              <a:solidFill>
                <a:srgbClr val="000000"/>
              </a:solidFill>
              <a:round/>
              <a:headEnd/>
              <a:tailEnd type="triangle" w="med" len="med"/>
            </a:ln>
          </p:spPr>
          <p:txBody>
            <a:bodyPr/>
            <a:lstStyle/>
            <a:p>
              <a:endParaRPr lang="en-US"/>
            </a:p>
          </p:txBody>
        </p:sp>
        <p:sp>
          <p:nvSpPr>
            <p:cNvPr id="422936" name="Text Box 25"/>
            <p:cNvSpPr txBox="1">
              <a:spLocks noChangeArrowheads="1"/>
            </p:cNvSpPr>
            <p:nvPr/>
          </p:nvSpPr>
          <p:spPr bwMode="auto">
            <a:xfrm>
              <a:off x="8190" y="5955"/>
              <a:ext cx="2340" cy="720"/>
            </a:xfrm>
            <a:prstGeom prst="rect">
              <a:avLst/>
            </a:prstGeom>
            <a:noFill/>
            <a:ln w="9525">
              <a:noFill/>
              <a:miter lim="800000"/>
              <a:headEnd/>
              <a:tailEnd/>
            </a:ln>
          </p:spPr>
          <p:txBody>
            <a:bodyPr/>
            <a:lstStyle/>
            <a:p>
              <a:pPr eaLnBrk="0" hangingPunct="0"/>
              <a:r>
                <a:rPr lang="en-US" sz="1000">
                  <a:latin typeface="Times New Roman" pitchFamily="18" charset="0"/>
                </a:rPr>
                <a:t>Anti-scatter Grid</a:t>
              </a:r>
            </a:p>
          </p:txBody>
        </p: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49" name="Rectangle 2"/>
          <p:cNvSpPr>
            <a:spLocks noGrp="1" noChangeArrowheads="1"/>
          </p:cNvSpPr>
          <p:nvPr>
            <p:ph type="title"/>
          </p:nvPr>
        </p:nvSpPr>
        <p:spPr/>
        <p:txBody>
          <a:bodyPr/>
          <a:lstStyle/>
          <a:p>
            <a:pPr eaLnBrk="1" hangingPunct="1"/>
            <a:r>
              <a:rPr lang="en-US" smtClean="0"/>
              <a:t>Nevoscope Imaging..</a:t>
            </a:r>
          </a:p>
        </p:txBody>
      </p:sp>
      <p:pic>
        <p:nvPicPr>
          <p:cNvPr id="590850" name="Picture 3"/>
          <p:cNvPicPr>
            <a:picLocks noChangeAspect="1" noChangeArrowheads="1"/>
          </p:cNvPicPr>
          <p:nvPr/>
        </p:nvPicPr>
        <p:blipFill>
          <a:blip r:embed="rId3"/>
          <a:srcRect/>
          <a:stretch>
            <a:fillRect/>
          </a:stretch>
        </p:blipFill>
        <p:spPr bwMode="auto">
          <a:xfrm>
            <a:off x="4572000" y="2743200"/>
            <a:ext cx="4152900" cy="3114675"/>
          </a:xfrm>
          <a:prstGeom prst="rect">
            <a:avLst/>
          </a:prstGeom>
          <a:noFill/>
          <a:ln w="12700">
            <a:noFill/>
            <a:miter lim="800000"/>
            <a:headEnd type="none" w="sm" len="sm"/>
            <a:tailEnd type="none" w="sm" len="sm"/>
          </a:ln>
        </p:spPr>
      </p:pic>
      <p:pic>
        <p:nvPicPr>
          <p:cNvPr id="590851" name="Picture 4"/>
          <p:cNvPicPr>
            <a:picLocks noChangeAspect="1" noChangeArrowheads="1"/>
          </p:cNvPicPr>
          <p:nvPr/>
        </p:nvPicPr>
        <p:blipFill>
          <a:blip r:embed="rId4"/>
          <a:srcRect/>
          <a:stretch>
            <a:fillRect/>
          </a:stretch>
        </p:blipFill>
        <p:spPr bwMode="auto">
          <a:xfrm>
            <a:off x="152400" y="2763838"/>
            <a:ext cx="4267200" cy="3140075"/>
          </a:xfrm>
          <a:prstGeom prst="rect">
            <a:avLst/>
          </a:prstGeom>
          <a:noFill/>
          <a:ln w="12700">
            <a:noFill/>
            <a:miter lim="800000"/>
            <a:headEnd type="none" w="sm" len="sm"/>
            <a:tailEnd type="none" w="sm" len="sm"/>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smtClean="0"/>
              <a:t>Multispectral Nevoscopy</a:t>
            </a:r>
          </a:p>
        </p:txBody>
      </p:sp>
      <p:pic>
        <p:nvPicPr>
          <p:cNvPr id="37892" name="Picture 3"/>
          <p:cNvPicPr>
            <a:picLocks noChangeAspect="1" noChangeArrowheads="1"/>
          </p:cNvPicPr>
          <p:nvPr/>
        </p:nvPicPr>
        <p:blipFill>
          <a:blip r:embed="rId4"/>
          <a:srcRect/>
          <a:stretch>
            <a:fillRect/>
          </a:stretch>
        </p:blipFill>
        <p:spPr bwMode="auto">
          <a:xfrm>
            <a:off x="0" y="1905000"/>
            <a:ext cx="3159125" cy="2386013"/>
          </a:xfrm>
          <a:prstGeom prst="rect">
            <a:avLst/>
          </a:prstGeom>
          <a:noFill/>
          <a:ln w="9525">
            <a:noFill/>
            <a:miter lim="800000"/>
            <a:headEnd/>
            <a:tailEnd/>
          </a:ln>
        </p:spPr>
      </p:pic>
      <p:pic>
        <p:nvPicPr>
          <p:cNvPr id="37893" name="Picture 4"/>
          <p:cNvPicPr>
            <a:picLocks noChangeAspect="1" noChangeArrowheads="1"/>
          </p:cNvPicPr>
          <p:nvPr/>
        </p:nvPicPr>
        <p:blipFill>
          <a:blip r:embed="rId5"/>
          <a:srcRect/>
          <a:stretch>
            <a:fillRect/>
          </a:stretch>
        </p:blipFill>
        <p:spPr bwMode="auto">
          <a:xfrm>
            <a:off x="2884488" y="1905000"/>
            <a:ext cx="3175000" cy="2386013"/>
          </a:xfrm>
          <a:prstGeom prst="rect">
            <a:avLst/>
          </a:prstGeom>
          <a:noFill/>
          <a:ln w="9525">
            <a:noFill/>
            <a:miter lim="800000"/>
            <a:headEnd/>
            <a:tailEnd/>
          </a:ln>
        </p:spPr>
      </p:pic>
      <p:pic>
        <p:nvPicPr>
          <p:cNvPr id="37894" name="Picture 5"/>
          <p:cNvPicPr>
            <a:picLocks noChangeAspect="1" noChangeArrowheads="1"/>
          </p:cNvPicPr>
          <p:nvPr/>
        </p:nvPicPr>
        <p:blipFill>
          <a:blip r:embed="rId6"/>
          <a:srcRect/>
          <a:stretch>
            <a:fillRect/>
          </a:stretch>
        </p:blipFill>
        <p:spPr bwMode="auto">
          <a:xfrm>
            <a:off x="5821363" y="1943100"/>
            <a:ext cx="3178175" cy="2386013"/>
          </a:xfrm>
          <a:prstGeom prst="rect">
            <a:avLst/>
          </a:prstGeom>
          <a:noFill/>
          <a:ln w="9525">
            <a:noFill/>
            <a:miter lim="800000"/>
            <a:headEnd/>
            <a:tailEnd/>
          </a:ln>
        </p:spPr>
      </p:pic>
      <p:pic>
        <p:nvPicPr>
          <p:cNvPr id="37895" name="Picture 6"/>
          <p:cNvPicPr>
            <a:picLocks noChangeAspect="1" noChangeArrowheads="1"/>
          </p:cNvPicPr>
          <p:nvPr/>
        </p:nvPicPr>
        <p:blipFill>
          <a:blip r:embed="rId7"/>
          <a:srcRect/>
          <a:stretch>
            <a:fillRect/>
          </a:stretch>
        </p:blipFill>
        <p:spPr bwMode="auto">
          <a:xfrm>
            <a:off x="14288" y="4211638"/>
            <a:ext cx="3186112" cy="2387600"/>
          </a:xfrm>
          <a:prstGeom prst="rect">
            <a:avLst/>
          </a:prstGeom>
          <a:noFill/>
          <a:ln w="9525">
            <a:noFill/>
            <a:miter lim="800000"/>
            <a:headEnd/>
            <a:tailEnd/>
          </a:ln>
        </p:spPr>
      </p:pic>
      <p:pic>
        <p:nvPicPr>
          <p:cNvPr id="37896" name="Picture 7"/>
          <p:cNvPicPr>
            <a:picLocks noChangeAspect="1" noChangeArrowheads="1"/>
          </p:cNvPicPr>
          <p:nvPr/>
        </p:nvPicPr>
        <p:blipFill>
          <a:blip r:embed="rId8"/>
          <a:srcRect/>
          <a:stretch>
            <a:fillRect/>
          </a:stretch>
        </p:blipFill>
        <p:spPr bwMode="auto">
          <a:xfrm>
            <a:off x="5816600" y="4224338"/>
            <a:ext cx="3182938" cy="2387600"/>
          </a:xfrm>
          <a:prstGeom prst="rect">
            <a:avLst/>
          </a:prstGeom>
          <a:noFill/>
          <a:ln w="9525">
            <a:noFill/>
            <a:miter lim="800000"/>
            <a:headEnd/>
            <a:tailEnd/>
          </a:ln>
        </p:spPr>
      </p:pic>
      <p:graphicFrame>
        <p:nvGraphicFramePr>
          <p:cNvPr id="37890" name="Object 8"/>
          <p:cNvGraphicFramePr>
            <a:graphicFrameLocks noChangeAspect="1"/>
          </p:cNvGraphicFramePr>
          <p:nvPr/>
        </p:nvGraphicFramePr>
        <p:xfrm>
          <a:off x="2962275" y="4237038"/>
          <a:ext cx="3178175" cy="2386012"/>
        </p:xfrm>
        <a:graphic>
          <a:graphicData uri="http://schemas.openxmlformats.org/presentationml/2006/ole">
            <p:oleObj spid="_x0000_s37890" name="Image" r:id="rId9" imgW="4549241" imgH="3418285" progId="">
              <p:embed/>
            </p:oleObj>
          </a:graphicData>
        </a:graphic>
      </p:graphicFrame>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smtClean="0"/>
              <a:t>Emerging Technologies</a:t>
            </a:r>
          </a:p>
        </p:txBody>
      </p:sp>
      <p:graphicFrame>
        <p:nvGraphicFramePr>
          <p:cNvPr id="38914" name="Object 3"/>
          <p:cNvGraphicFramePr>
            <a:graphicFrameLocks/>
          </p:cNvGraphicFramePr>
          <p:nvPr/>
        </p:nvGraphicFramePr>
        <p:xfrm>
          <a:off x="1390650" y="3759200"/>
          <a:ext cx="6467475" cy="2212975"/>
        </p:xfrm>
        <a:graphic>
          <a:graphicData uri="http://schemas.openxmlformats.org/presentationml/2006/ole">
            <p:oleObj spid="_x0000_s38914" name="MS Org Chart" r:id="rId4" imgW="1701720" imgH="583920" progId="">
              <p:embed followColorScheme="full"/>
            </p:oleObj>
          </a:graphicData>
        </a:graphic>
      </p:graphicFrame>
      <p:sp>
        <p:nvSpPr>
          <p:cNvPr id="38916" name="Rectangle 4"/>
          <p:cNvSpPr>
            <a:spLocks noChangeArrowheads="1"/>
          </p:cNvSpPr>
          <p:nvPr/>
        </p:nvSpPr>
        <p:spPr bwMode="auto">
          <a:xfrm>
            <a:off x="250825" y="2155825"/>
            <a:ext cx="8715375" cy="1739900"/>
          </a:xfrm>
          <a:prstGeom prst="rect">
            <a:avLst/>
          </a:prstGeom>
          <a:noFill/>
          <a:ln w="9525">
            <a:noFill/>
            <a:miter lim="800000"/>
            <a:headEnd/>
            <a:tailEnd/>
          </a:ln>
        </p:spPr>
        <p:txBody>
          <a:bodyPr lIns="92075" tIns="46038" rIns="92075" bIns="46038">
            <a:spAutoFit/>
          </a:bodyPr>
          <a:lstStyle/>
          <a:p>
            <a:pPr eaLnBrk="0" hangingPunct="0"/>
            <a:r>
              <a:rPr lang="en-US" sz="1800" b="1">
                <a:solidFill>
                  <a:schemeClr val="tx2"/>
                </a:solidFill>
                <a:latin typeface="Book Antiqua" pitchFamily="18" charset="0"/>
              </a:rPr>
              <a:t>Basic Principle:  The cells in the human body and organs generate electric currents and potentials as well as magnetic fields.  The bioelectric current or potential and biomagnetic fields can be measured through very sensitive instrumentation to provide information about the underlying physiological process.</a:t>
            </a:r>
          </a:p>
          <a:p>
            <a:pPr eaLnBrk="0" hangingPunct="0"/>
            <a:endParaRPr lang="en-US" sz="1800" b="1">
              <a:solidFill>
                <a:schemeClr val="tx2"/>
              </a:solidFill>
              <a:latin typeface="Book Antiqua"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4" name="Rectangle 2"/>
          <p:cNvSpPr>
            <a:spLocks noGrp="1" noChangeArrowheads="1"/>
          </p:cNvSpPr>
          <p:nvPr>
            <p:ph type="title" idx="4294967295"/>
          </p:nvPr>
        </p:nvSpPr>
        <p:spPr/>
        <p:txBody>
          <a:bodyPr/>
          <a:lstStyle/>
          <a:p>
            <a:pPr eaLnBrk="1" hangingPunct="1"/>
            <a:r>
              <a:rPr lang="en-US" smtClean="0"/>
              <a:t>Chest Radiograph</a:t>
            </a:r>
          </a:p>
        </p:txBody>
      </p:sp>
      <p:graphicFrame>
        <p:nvGraphicFramePr>
          <p:cNvPr id="373763" name="Object 3"/>
          <p:cNvGraphicFramePr>
            <a:graphicFrameLocks noChangeAspect="1"/>
          </p:cNvGraphicFramePr>
          <p:nvPr/>
        </p:nvGraphicFramePr>
        <p:xfrm>
          <a:off x="2209800" y="2362200"/>
          <a:ext cx="4533900" cy="3810000"/>
        </p:xfrm>
        <a:graphic>
          <a:graphicData uri="http://schemas.openxmlformats.org/presentationml/2006/ole">
            <p:oleObj spid="_x0000_s373763" name="Image" r:id="rId4" imgW="4533333" imgH="3809524" progId="">
              <p:embed/>
            </p:oleObj>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Designs\Blends.pot</Template>
  <TotalTime>737</TotalTime>
  <Words>3063</Words>
  <Application>Microsoft PowerPoint</Application>
  <PresentationFormat>On-screen Show (4:3)</PresentationFormat>
  <Paragraphs>527</Paragraphs>
  <Slides>82</Slides>
  <Notes>82</Notes>
  <HiddenSlides>7</HiddenSlides>
  <MMClips>4</MMClips>
  <ScaleCrop>false</ScaleCrop>
  <HeadingPairs>
    <vt:vector size="8" baseType="variant">
      <vt:variant>
        <vt:lpstr>Fonts Used</vt:lpstr>
      </vt:variant>
      <vt:variant>
        <vt:i4>7</vt:i4>
      </vt:variant>
      <vt:variant>
        <vt:lpstr>Design Template</vt:lpstr>
      </vt:variant>
      <vt:variant>
        <vt:i4>2</vt:i4>
      </vt:variant>
      <vt:variant>
        <vt:lpstr>Embedded OLE Servers</vt:lpstr>
      </vt:variant>
      <vt:variant>
        <vt:i4>5</vt:i4>
      </vt:variant>
      <vt:variant>
        <vt:lpstr>Slide Titles</vt:lpstr>
      </vt:variant>
      <vt:variant>
        <vt:i4>82</vt:i4>
      </vt:variant>
    </vt:vector>
  </HeadingPairs>
  <TitlesOfParts>
    <vt:vector size="96" baseType="lpstr">
      <vt:lpstr>Tahoma</vt:lpstr>
      <vt:lpstr>Arial</vt:lpstr>
      <vt:lpstr>Wingdings</vt:lpstr>
      <vt:lpstr>Calibri</vt:lpstr>
      <vt:lpstr>Symbol</vt:lpstr>
      <vt:lpstr>Times New Roman</vt:lpstr>
      <vt:lpstr>Book Antiqua</vt:lpstr>
      <vt:lpstr>Blends</vt:lpstr>
      <vt:lpstr>Blends</vt:lpstr>
      <vt:lpstr>Image</vt:lpstr>
      <vt:lpstr>MS Org Chart</vt:lpstr>
      <vt:lpstr>Equation</vt:lpstr>
      <vt:lpstr>Clip</vt:lpstr>
      <vt:lpstr>Document</vt:lpstr>
      <vt:lpstr>Medical Imaging Instrumentation &amp; Image Analysis</vt:lpstr>
      <vt:lpstr>X-rays</vt:lpstr>
      <vt:lpstr>Slide 3</vt:lpstr>
      <vt:lpstr>Transmission Imaging</vt:lpstr>
      <vt:lpstr>EM Radiation and Imaging</vt:lpstr>
      <vt:lpstr>X-ray Imaging</vt:lpstr>
      <vt:lpstr>X-ray Imaging</vt:lpstr>
      <vt:lpstr>X-ray Radiography</vt:lpstr>
      <vt:lpstr>Chest Radiograph</vt:lpstr>
      <vt:lpstr>3-D Configuration</vt:lpstr>
      <vt:lpstr>First Generation Scanners</vt:lpstr>
      <vt:lpstr>CT Scanner</vt:lpstr>
      <vt:lpstr>CT Chest Images</vt:lpstr>
      <vt:lpstr>Slide 14</vt:lpstr>
      <vt:lpstr>Magnetic Resonance Imaging</vt:lpstr>
      <vt:lpstr>NMR</vt:lpstr>
      <vt:lpstr>NMR…</vt:lpstr>
      <vt:lpstr>NMR….</vt:lpstr>
      <vt:lpstr>NMR…..</vt:lpstr>
      <vt:lpstr>Slide 20</vt:lpstr>
      <vt:lpstr>Spinning Protons</vt:lpstr>
      <vt:lpstr>Spinning Proton</vt:lpstr>
      <vt:lpstr>Protons With Random Effect</vt:lpstr>
      <vt:lpstr>Protons Under External Magnetic Field</vt:lpstr>
      <vt:lpstr>Net Vector Under Thermal Equilibrium</vt:lpstr>
      <vt:lpstr>Protons Under Thermal Equilibrium</vt:lpstr>
      <vt:lpstr>Protons With External RF Excitation:  90 Degree Pulse</vt:lpstr>
      <vt:lpstr>Protons With External RF Excitation:  180 Degree Pulse</vt:lpstr>
      <vt:lpstr>Longitudinal Relaxation Parameter: T1</vt:lpstr>
      <vt:lpstr>Transverse Relaxation Parameter: T2</vt:lpstr>
      <vt:lpstr>Relaxation Process Provides FID or MR Signal</vt:lpstr>
      <vt:lpstr>Spin Echo Imaging Sequence</vt:lpstr>
      <vt:lpstr>Magnetic moment</vt:lpstr>
      <vt:lpstr>Angular Momentum</vt:lpstr>
      <vt:lpstr>Total Magnetic Moment</vt:lpstr>
      <vt:lpstr>Rotating Field</vt:lpstr>
      <vt:lpstr>Oscillating RF Field</vt:lpstr>
      <vt:lpstr>Bloch Equation</vt:lpstr>
      <vt:lpstr>Total Response</vt:lpstr>
      <vt:lpstr>Relaxation Process</vt:lpstr>
      <vt:lpstr>Signal Induction</vt:lpstr>
      <vt:lpstr>Relaxation Vectors</vt:lpstr>
      <vt:lpstr>Relaxation Times</vt:lpstr>
      <vt:lpstr>Signal Coding</vt:lpstr>
      <vt:lpstr>3-D Imaging</vt:lpstr>
      <vt:lpstr>MR Imaging</vt:lpstr>
      <vt:lpstr>Spin-Echo Imaging Sequence</vt:lpstr>
      <vt:lpstr>Imaging Through MR: Spin Echo</vt:lpstr>
      <vt:lpstr>MR Imaging: Single Shot EPI</vt:lpstr>
      <vt:lpstr>T1 and T2 Contrast</vt:lpstr>
      <vt:lpstr>MR Images</vt:lpstr>
      <vt:lpstr>3-D Imaging</vt:lpstr>
      <vt:lpstr>3-D MR Imaging</vt:lpstr>
      <vt:lpstr>SEPI MR  Imaging</vt:lpstr>
      <vt:lpstr>MRI</vt:lpstr>
      <vt:lpstr>MRI Advantage</vt:lpstr>
      <vt:lpstr>MR Angiography</vt:lpstr>
      <vt:lpstr>Nuclear Medicine Imaging</vt:lpstr>
      <vt:lpstr>SPECT</vt:lpstr>
      <vt:lpstr>99mTc (140 keV) SPECT Image</vt:lpstr>
      <vt:lpstr>Nuclear Medicine Images</vt:lpstr>
      <vt:lpstr>PET</vt:lpstr>
      <vt:lpstr>SPECT Imaging</vt:lpstr>
      <vt:lpstr>PET Imaging</vt:lpstr>
      <vt:lpstr>FDG PET Imaging</vt:lpstr>
      <vt:lpstr>Ultrasound Imaging</vt:lpstr>
      <vt:lpstr>Acoustic Energy</vt:lpstr>
      <vt:lpstr>Ultrasound Imaging</vt:lpstr>
      <vt:lpstr>Ultrasound Imaging</vt:lpstr>
      <vt:lpstr>B-Mode Imaging of Heart</vt:lpstr>
      <vt:lpstr>Doppler Imaging of Beating Heart</vt:lpstr>
      <vt:lpstr>Ultrasound Advantage</vt:lpstr>
      <vt:lpstr>Optical Imaging</vt:lpstr>
      <vt:lpstr>Optical Imaging..</vt:lpstr>
      <vt:lpstr>Optical Imaging …</vt:lpstr>
      <vt:lpstr>Nevoscopy: Imaging by Transillumination</vt:lpstr>
      <vt:lpstr>Optical Transillumination Imaging</vt:lpstr>
      <vt:lpstr>Nevoscope</vt:lpstr>
      <vt:lpstr>Nevoscope Imaging</vt:lpstr>
      <vt:lpstr>Nevoscope Imaging..</vt:lpstr>
      <vt:lpstr>Multispectral Nevoscopy</vt:lpstr>
      <vt:lpstr>Emerging Technologies</vt:lpstr>
    </vt:vector>
  </TitlesOfParts>
  <Company>NJIT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Medical Image Analysis</dc:title>
  <dc:creator>Atam Dhawan</dc:creator>
  <cp:lastModifiedBy>HSS</cp:lastModifiedBy>
  <cp:revision>67</cp:revision>
  <dcterms:created xsi:type="dcterms:W3CDTF">2003-09-15T12:21:44Z</dcterms:created>
  <dcterms:modified xsi:type="dcterms:W3CDTF">2010-11-10T17:24:21Z</dcterms:modified>
</cp:coreProperties>
</file>