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8"/>
  </p:notesMasterIdLst>
  <p:sldIdLst>
    <p:sldId id="256" r:id="rId2"/>
    <p:sldId id="265" r:id="rId3"/>
    <p:sldId id="258" r:id="rId4"/>
    <p:sldId id="259" r:id="rId5"/>
    <p:sldId id="260" r:id="rId6"/>
    <p:sldId id="436" r:id="rId7"/>
    <p:sldId id="404" r:id="rId8"/>
    <p:sldId id="262" r:id="rId9"/>
    <p:sldId id="266" r:id="rId10"/>
    <p:sldId id="396" r:id="rId11"/>
    <p:sldId id="363" r:id="rId12"/>
    <p:sldId id="454" r:id="rId13"/>
    <p:sldId id="455" r:id="rId14"/>
    <p:sldId id="456" r:id="rId15"/>
    <p:sldId id="457" r:id="rId16"/>
    <p:sldId id="458" r:id="rId17"/>
    <p:sldId id="459" r:id="rId18"/>
    <p:sldId id="418" r:id="rId19"/>
    <p:sldId id="419" r:id="rId20"/>
    <p:sldId id="420" r:id="rId21"/>
    <p:sldId id="421" r:id="rId22"/>
    <p:sldId id="422" r:id="rId23"/>
    <p:sldId id="423" r:id="rId24"/>
    <p:sldId id="424" r:id="rId25"/>
    <p:sldId id="425" r:id="rId26"/>
    <p:sldId id="426" r:id="rId27"/>
    <p:sldId id="427" r:id="rId28"/>
    <p:sldId id="428" r:id="rId29"/>
    <p:sldId id="429" r:id="rId30"/>
    <p:sldId id="430" r:id="rId31"/>
    <p:sldId id="431" r:id="rId32"/>
    <p:sldId id="432" r:id="rId33"/>
    <p:sldId id="433" r:id="rId34"/>
    <p:sldId id="435" r:id="rId35"/>
    <p:sldId id="460" r:id="rId36"/>
    <p:sldId id="461" r:id="rId37"/>
    <p:sldId id="462" r:id="rId38"/>
    <p:sldId id="463" r:id="rId39"/>
    <p:sldId id="464" r:id="rId40"/>
    <p:sldId id="465" r:id="rId41"/>
    <p:sldId id="466" r:id="rId42"/>
    <p:sldId id="467" r:id="rId43"/>
    <p:sldId id="468" r:id="rId44"/>
    <p:sldId id="469" r:id="rId45"/>
    <p:sldId id="470" r:id="rId46"/>
    <p:sldId id="471" r:id="rId4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90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wmf"/><Relationship Id="rId1" Type="http://schemas.openxmlformats.org/officeDocument/2006/relationships/image" Target="../media/image30.emf"/><Relationship Id="rId4" Type="http://schemas.openxmlformats.org/officeDocument/2006/relationships/image" Target="../media/image3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55A6E50-621B-4785-9292-1A1F7C508DCB}" type="datetimeFigureOut">
              <a:rPr lang="en-US"/>
              <a:pPr>
                <a:defRPr/>
              </a:pPr>
              <a:t>11/10/2010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8E8B7FC-D99A-440F-AA92-55F42F7F4F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7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7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06C6575-7F61-4CA5-96B6-56989154FE3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02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02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8264F7-AADA-4A9B-827F-8F983376BAAC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46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46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9A3293-58F5-4A26-8B9A-4EEFECA36B5A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70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707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952DEBE-3FDD-461E-8951-8D4A4BC0BC50}" type="slidenum">
              <a:rPr lang="en-US" sz="1200"/>
              <a:pPr algn="r"/>
              <a:t>12</a:t>
            </a:fld>
            <a:endParaRPr 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1E5F39E-7684-411F-883F-B97F6DBE8F5D}" type="slidenum">
              <a:rPr lang="en-US" sz="1200"/>
              <a:pPr algn="r"/>
              <a:t>13</a:t>
            </a:fld>
            <a:endParaRPr 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1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117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ADA65A9-2541-46FE-87EF-564A9BA11AF2}" type="slidenum">
              <a:rPr lang="en-US" sz="1200"/>
              <a:pPr algn="r"/>
              <a:t>14</a:t>
            </a:fld>
            <a:endParaRPr 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3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322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3D5D198-B33A-4AD8-ACF6-4BDDEA70CC95}" type="slidenum">
              <a:rPr lang="en-US" sz="1200"/>
              <a:pPr algn="r"/>
              <a:t>15</a:t>
            </a:fld>
            <a:endParaRPr 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5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526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A380D71-5BC8-405B-BA8D-21F359E6FB4F}" type="slidenum">
              <a:rPr lang="en-US" sz="1200"/>
              <a:pPr algn="r"/>
              <a:t>16</a:t>
            </a:fld>
            <a:endParaRPr 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731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9476D0-DE9B-4FAB-9AF2-470299A11340}" type="slidenum">
              <a:rPr lang="en-US" sz="1200"/>
              <a:pPr algn="r"/>
              <a:t>17</a:t>
            </a:fld>
            <a:endParaRPr 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BAEA85-BFCA-4CF8-AEED-E6F09704CBB1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4F82FC5-B8E9-45EE-9F25-73EECD1B19C0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17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D9A70F0-B764-4729-88D7-72782F8D25EA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39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722DDBE-DA84-43D2-ACC9-D8082EB51C0E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836914-C70D-47FF-ACA7-ADC9BEC9EB5A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90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33AE91-53F3-4E92-BFA9-4AA8D5C01CA0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11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57EB75-47B1-4A50-9C62-62C611E51C87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BF59C5-2758-4597-9C13-4FE6A892730E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72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D4C219-70C3-4002-8B7F-B29ADCAE99B9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8C0431B-A429-4317-97B6-3C92D0C7F7BB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34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0912B50-AA0D-4A84-84E8-953A8B9E733D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54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D80A6D0-5E3E-4705-8B58-21A2CAD77983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85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B4AB49-98BC-4E0A-BE8B-F922A15BF584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19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19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122ECF-3E48-4674-AC23-CF3D28E64A1C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16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DE056FC-67F3-4BC3-87FA-722B611860FB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777BBE-AED2-43E0-B610-0BB3B5CB34FA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905DA2-49CC-4020-9EEA-ACA6DF194556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98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7A2124F-855E-4850-BE73-157E4AD5036F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8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F8B066-9079-4CF1-8193-9388E64538F7}" type="slidenum">
              <a:rPr lang="en-US" smtClean="0"/>
              <a:pPr/>
              <a:t>34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42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42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89B9D5-6B33-4D6A-972E-EDC8D12F2D3C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26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26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3F5E29-94AE-4E63-9B0E-57CD920EE48B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11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2611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B868D8-EBB0-49E2-89C4-8729007567EB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3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3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5D8DFE4-B94C-40B0-86DC-36F059C5C094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5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5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FFD5C03-C6CA-4F76-B53F-BF41D3C88D3F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41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41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35F4DB-CED0-4E91-8972-83642C0CEDC4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1027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1030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7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108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9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038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039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04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D66B13C2-7DA5-446A-BF53-5F517D9CB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D9F46-05AE-49BF-93BA-7E86479855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F1D8E-BAC4-4F6E-976F-867C34109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9758B-41AF-4651-9357-CCE83CB9CF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B00B3-C3FD-40F5-833E-10A73E5F3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CC855-C21C-417C-8589-5D1474BAF5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BAF65-B8BE-4943-B7BD-4ECC3471C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DF313-88D1-4165-8ADF-83C871237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AE13-9DD7-4210-82C6-E59C8BD9E6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AD401-4AF3-46A3-9C4A-B29E6A8442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6593B-9F12-4A97-87F9-205A11778F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624B9-C4BE-4CD0-B1E6-9D829A8B6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66D8E-22B1-42A9-9153-B6A8788A2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31540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540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D8603E8-6CF7-43D8-8706-AE85E8D25F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52" r:id="rId12"/>
    <p:sldLayoutId id="214748365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folHlink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folHlink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folHlink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1600">
          <a:solidFill>
            <a:schemeClr val="folHlink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folHlink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folHlink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folHlink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folHlink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hawan@adm.njit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oleObject" Target="../embeddings/oleObject9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1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8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27.bin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31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tam%20Dhawan\Documents\ECE%20698-668%20Medical%20Imaging\Lecture%20ppt%20files\WWDC%202008%20App%20Demonstration%20-%20Medical%20Imaging.wmv" TargetMode="Externa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102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Medical Imaging Instrumentation &amp; Image Analysis</a:t>
            </a:r>
          </a:p>
        </p:txBody>
      </p:sp>
      <p:sp>
        <p:nvSpPr>
          <p:cNvPr id="139266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505200"/>
            <a:ext cx="6400800" cy="2514600"/>
          </a:xfrm>
        </p:spPr>
        <p:txBody>
          <a:bodyPr/>
          <a:lstStyle/>
          <a:p>
            <a:pPr eaLnBrk="1" hangingPunct="1"/>
            <a:r>
              <a:rPr lang="en-US" smtClean="0"/>
              <a:t>Atam P. Dhawan, Ph.D.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Dept. of Electrical &amp; Computer Engineering</a:t>
            </a:r>
          </a:p>
          <a:p>
            <a:pPr eaLnBrk="1" hangingPunct="1"/>
            <a:r>
              <a:rPr lang="en-US" sz="1800" smtClean="0"/>
              <a:t>Dept. of Biomedical Engineering</a:t>
            </a:r>
          </a:p>
          <a:p>
            <a:pPr eaLnBrk="1" hangingPunct="1"/>
            <a:r>
              <a:rPr lang="en-US" sz="1800" smtClean="0"/>
              <a:t>New Jersey Institute of Technology</a:t>
            </a:r>
          </a:p>
          <a:p>
            <a:pPr eaLnBrk="1" hangingPunct="1"/>
            <a:r>
              <a:rPr lang="en-US" sz="1800" smtClean="0"/>
              <a:t>Newark, NJ, 07102</a:t>
            </a:r>
          </a:p>
          <a:p>
            <a:pPr eaLnBrk="1" hangingPunct="1"/>
            <a:r>
              <a:rPr lang="en-US" sz="1800" smtClean="0">
                <a:hlinkClick r:id="rId3"/>
              </a:rPr>
              <a:t>Dhawan@adm.njit.edu</a:t>
            </a:r>
            <a:endParaRPr lang="en-US" sz="1800" smtClean="0"/>
          </a:p>
          <a:p>
            <a:pPr eaLnBrk="1" hangingPunct="1"/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Medical Imaging Modalities</a:t>
            </a:r>
          </a:p>
        </p:txBody>
      </p:sp>
      <p:sp>
        <p:nvSpPr>
          <p:cNvPr id="307202" name="Text Box 110"/>
          <p:cNvSpPr txBox="1">
            <a:spLocks noChangeArrowheads="1"/>
          </p:cNvSpPr>
          <p:nvPr/>
        </p:nvSpPr>
        <p:spPr bwMode="auto">
          <a:xfrm>
            <a:off x="3429000" y="1905000"/>
            <a:ext cx="2514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Medical Imaging Methods</a:t>
            </a:r>
          </a:p>
        </p:txBody>
      </p:sp>
      <p:sp>
        <p:nvSpPr>
          <p:cNvPr id="307203" name="Text Box 111"/>
          <p:cNvSpPr txBox="1">
            <a:spLocks noChangeArrowheads="1"/>
          </p:cNvSpPr>
          <p:nvPr/>
        </p:nvSpPr>
        <p:spPr bwMode="auto">
          <a:xfrm>
            <a:off x="1143000" y="38862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Internal</a:t>
            </a:r>
          </a:p>
        </p:txBody>
      </p:sp>
      <p:sp>
        <p:nvSpPr>
          <p:cNvPr id="307204" name="Text Box 112"/>
          <p:cNvSpPr txBox="1">
            <a:spLocks noChangeArrowheads="1"/>
          </p:cNvSpPr>
          <p:nvPr/>
        </p:nvSpPr>
        <p:spPr bwMode="auto">
          <a:xfrm>
            <a:off x="6477000" y="3962400"/>
            <a:ext cx="18288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Combination:</a:t>
            </a:r>
          </a:p>
          <a:p>
            <a:pPr>
              <a:spcBef>
                <a:spcPct val="50000"/>
              </a:spcBef>
            </a:pPr>
            <a:r>
              <a:rPr lang="en-US" sz="1400"/>
              <a:t>Internal</a:t>
            </a:r>
          </a:p>
          <a:p>
            <a:pPr>
              <a:spcBef>
                <a:spcPct val="50000"/>
              </a:spcBef>
            </a:pPr>
            <a:r>
              <a:rPr lang="en-US" sz="1400"/>
              <a:t>&amp; External</a:t>
            </a:r>
          </a:p>
        </p:txBody>
      </p:sp>
      <p:sp>
        <p:nvSpPr>
          <p:cNvPr id="307205" name="Text Box 113"/>
          <p:cNvSpPr txBox="1">
            <a:spLocks noChangeArrowheads="1"/>
          </p:cNvSpPr>
          <p:nvPr/>
        </p:nvSpPr>
        <p:spPr bwMode="auto">
          <a:xfrm>
            <a:off x="4038600" y="38862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External</a:t>
            </a:r>
          </a:p>
        </p:txBody>
      </p:sp>
      <p:sp>
        <p:nvSpPr>
          <p:cNvPr id="307206" name="AutoShape 115"/>
          <p:cNvSpPr>
            <a:spLocks noChangeArrowheads="1"/>
          </p:cNvSpPr>
          <p:nvPr/>
        </p:nvSpPr>
        <p:spPr bwMode="auto">
          <a:xfrm>
            <a:off x="3733800" y="2743200"/>
            <a:ext cx="1828800" cy="1066800"/>
          </a:xfrm>
          <a:prstGeom prst="flowChartMerg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400"/>
          </a:p>
          <a:p>
            <a:pPr algn="ctr"/>
            <a:r>
              <a:rPr lang="en-US" sz="1400"/>
              <a:t>Using</a:t>
            </a:r>
          </a:p>
          <a:p>
            <a:pPr algn="ctr"/>
            <a:r>
              <a:rPr lang="en-US" sz="1400"/>
              <a:t>Energy </a:t>
            </a:r>
          </a:p>
          <a:p>
            <a:pPr algn="ctr"/>
            <a:r>
              <a:rPr lang="en-US" sz="1400"/>
              <a:t>Source</a:t>
            </a:r>
          </a:p>
        </p:txBody>
      </p:sp>
      <p:sp>
        <p:nvSpPr>
          <p:cNvPr id="307207" name="Text Box 117"/>
          <p:cNvSpPr txBox="1">
            <a:spLocks noChangeArrowheads="1"/>
          </p:cNvSpPr>
          <p:nvPr/>
        </p:nvSpPr>
        <p:spPr bwMode="auto">
          <a:xfrm>
            <a:off x="1219200" y="5257800"/>
            <a:ext cx="8350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2"/>
                </a:solidFill>
              </a:rPr>
              <a:t>SPECT</a:t>
            </a:r>
          </a:p>
          <a:p>
            <a:r>
              <a:rPr lang="en-US" sz="1800">
                <a:solidFill>
                  <a:schemeClr val="tx2"/>
                </a:solidFill>
              </a:rPr>
              <a:t>PET</a:t>
            </a:r>
          </a:p>
          <a:p>
            <a:endParaRPr lang="en-US" sz="1800">
              <a:solidFill>
                <a:schemeClr val="tx2"/>
              </a:solidFill>
            </a:endParaRPr>
          </a:p>
        </p:txBody>
      </p:sp>
      <p:sp>
        <p:nvSpPr>
          <p:cNvPr id="307208" name="Text Box 118"/>
          <p:cNvSpPr txBox="1">
            <a:spLocks noChangeArrowheads="1"/>
          </p:cNvSpPr>
          <p:nvPr/>
        </p:nvSpPr>
        <p:spPr bwMode="auto">
          <a:xfrm>
            <a:off x="6553200" y="5181600"/>
            <a:ext cx="14890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2"/>
                </a:solidFill>
              </a:rPr>
              <a:t>MRI</a:t>
            </a:r>
          </a:p>
          <a:p>
            <a:r>
              <a:rPr lang="en-US" sz="1800">
                <a:solidFill>
                  <a:schemeClr val="tx2"/>
                </a:solidFill>
              </a:rPr>
              <a:t>Fluorescence</a:t>
            </a:r>
          </a:p>
          <a:p>
            <a:r>
              <a:rPr lang="en-US" sz="1800">
                <a:solidFill>
                  <a:schemeClr val="tx2"/>
                </a:solidFill>
              </a:rPr>
              <a:t>EI</a:t>
            </a:r>
          </a:p>
          <a:p>
            <a:endParaRPr lang="en-US" sz="1800">
              <a:solidFill>
                <a:schemeClr val="tx2"/>
              </a:solidFill>
            </a:endParaRPr>
          </a:p>
        </p:txBody>
      </p:sp>
      <p:sp>
        <p:nvSpPr>
          <p:cNvPr id="307209" name="Text Box 119"/>
          <p:cNvSpPr txBox="1">
            <a:spLocks noChangeArrowheads="1"/>
          </p:cNvSpPr>
          <p:nvPr/>
        </p:nvSpPr>
        <p:spPr bwMode="auto">
          <a:xfrm>
            <a:off x="4114800" y="5181600"/>
            <a:ext cx="12715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2"/>
                </a:solidFill>
              </a:rPr>
              <a:t>X-Ray</a:t>
            </a:r>
          </a:p>
          <a:p>
            <a:r>
              <a:rPr lang="en-US" sz="1800">
                <a:solidFill>
                  <a:schemeClr val="tx2"/>
                </a:solidFill>
              </a:rPr>
              <a:t>Ultrasound</a:t>
            </a:r>
          </a:p>
          <a:p>
            <a:r>
              <a:rPr lang="en-US" sz="1800">
                <a:solidFill>
                  <a:schemeClr val="tx2"/>
                </a:solidFill>
              </a:rPr>
              <a:t>Optical</a:t>
            </a:r>
          </a:p>
          <a:p>
            <a:endParaRPr lang="en-US" sz="1800">
              <a:solidFill>
                <a:schemeClr val="tx2"/>
              </a:solidFill>
            </a:endParaRPr>
          </a:p>
        </p:txBody>
      </p:sp>
      <p:sp>
        <p:nvSpPr>
          <p:cNvPr id="307210" name="Line 120"/>
          <p:cNvSpPr>
            <a:spLocks noChangeShapeType="1"/>
          </p:cNvSpPr>
          <p:nvPr/>
        </p:nvSpPr>
        <p:spPr bwMode="auto">
          <a:xfrm>
            <a:off x="1219200" y="3810000"/>
            <a:ext cx="6858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Medical Imaging Thru Transmission</a:t>
            </a:r>
          </a:p>
        </p:txBody>
      </p:sp>
      <p:graphicFrame>
        <p:nvGraphicFramePr>
          <p:cNvPr id="1026" name="Object 3"/>
          <p:cNvGraphicFramePr>
            <a:graphicFrameLocks/>
          </p:cNvGraphicFramePr>
          <p:nvPr/>
        </p:nvGraphicFramePr>
        <p:xfrm>
          <a:off x="304800" y="2819400"/>
          <a:ext cx="8589963" cy="3267075"/>
        </p:xfrm>
        <a:graphic>
          <a:graphicData uri="http://schemas.openxmlformats.org/presentationml/2006/ole">
            <p:oleObj spid="_x0000_s1026" name="MS Org Chart" r:id="rId4" imgW="7391160" imgH="2819160" progId="">
              <p:embed followColorScheme="full"/>
            </p:oleObj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33400" y="2133600"/>
            <a:ext cx="8220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2000" b="1">
                <a:solidFill>
                  <a:schemeClr val="tx2"/>
                </a:solidFill>
                <a:latin typeface="Book Antiqua" pitchFamily="18" charset="0"/>
              </a:rPr>
              <a:t>Basic Principle:  Radiation is attenuated when passed through the body.</a:t>
            </a:r>
          </a:p>
          <a:p>
            <a:pPr eaLnBrk="0" hangingPunct="0"/>
            <a:endParaRPr lang="en-US" sz="2000" b="1">
              <a:solidFill>
                <a:schemeClr val="tx2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ROC: Performance Measure</a:t>
            </a:r>
          </a:p>
        </p:txBody>
      </p:sp>
      <p:pic>
        <p:nvPicPr>
          <p:cNvPr id="386051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2362200"/>
            <a:ext cx="458152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6052" name="Rectangle 21"/>
          <p:cNvSpPr>
            <a:spLocks noChangeArrowheads="1"/>
          </p:cNvSpPr>
          <p:nvPr/>
        </p:nvSpPr>
        <p:spPr bwMode="auto">
          <a:xfrm>
            <a:off x="1371600" y="5638800"/>
            <a:ext cx="6208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Ntp = Notp + Nofn   and Ntn = Nofp + Notn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Fractions</a:t>
            </a:r>
          </a:p>
        </p:txBody>
      </p:sp>
      <p:sp>
        <p:nvSpPr>
          <p:cNvPr id="388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90600" y="1828800"/>
            <a:ext cx="7772400" cy="4114800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smtClean="0">
                <a:solidFill>
                  <a:srgbClr val="CC3300"/>
                </a:solidFill>
              </a:rPr>
              <a:t>True Positive Fraction (TPF):</a:t>
            </a:r>
            <a:r>
              <a:rPr lang="en-US" sz="1400" smtClean="0"/>
              <a:t> ratio of the number of positive observations to the number of positive true-condition cases.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400" smtClean="0"/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			TPF = Notp/Ntp								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smtClean="0">
                <a:solidFill>
                  <a:srgbClr val="CC3300"/>
                </a:solidFill>
              </a:rPr>
              <a:t>False Negative Fraction (FNF):</a:t>
            </a:r>
            <a:r>
              <a:rPr lang="en-US" sz="1400" smtClean="0"/>
              <a:t> ratio of the number of negative observations to the number of positive true-condition cases.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400" smtClean="0"/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			FNF = Nofn/Ntp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							\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smtClean="0">
                <a:solidFill>
                  <a:srgbClr val="CC3300"/>
                </a:solidFill>
              </a:rPr>
              <a:t>False Positive Fraction (FPF):</a:t>
            </a:r>
            <a:r>
              <a:rPr lang="en-US" sz="1400" smtClean="0"/>
              <a:t> ratio of the number of positive observations to the number of negative true-condition cases.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400" smtClean="0"/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			FPF = Nofp/Ntn								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smtClean="0">
                <a:solidFill>
                  <a:srgbClr val="CC3300"/>
                </a:solidFill>
              </a:rPr>
              <a:t>True Negative Fraction (TNF):</a:t>
            </a:r>
            <a:r>
              <a:rPr lang="en-US" sz="1400" smtClean="0"/>
              <a:t> ratio of the number of negative observations to the number of negative true-condition cases.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400" smtClean="0"/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			TNF = Notn/Ntn							</a:t>
            </a:r>
          </a:p>
        </p:txBody>
      </p:sp>
      <p:sp>
        <p:nvSpPr>
          <p:cNvPr id="388100" name="Text Box 4"/>
          <p:cNvSpPr txBox="1">
            <a:spLocks noChangeArrowheads="1"/>
          </p:cNvSpPr>
          <p:nvPr/>
        </p:nvSpPr>
        <p:spPr bwMode="auto">
          <a:xfrm>
            <a:off x="1524000" y="5943600"/>
            <a:ext cx="6019800" cy="4667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CC3300"/>
                </a:solidFill>
              </a:rPr>
              <a:t>TPF + FNF = 1     and   TNF + FPF =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Measures</a:t>
            </a:r>
          </a:p>
        </p:txBody>
      </p:sp>
      <p:sp>
        <p:nvSpPr>
          <p:cNvPr id="3901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Sensitivity is TPF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Specificity is TNF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Accuracy = (TPF+TNF)/Ntotal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ROC Curve</a:t>
            </a:r>
          </a:p>
        </p:txBody>
      </p:sp>
      <p:grpSp>
        <p:nvGrpSpPr>
          <p:cNvPr id="392195" name="Group 5"/>
          <p:cNvGrpSpPr>
            <a:grpSpLocks/>
          </p:cNvGrpSpPr>
          <p:nvPr/>
        </p:nvGrpSpPr>
        <p:grpSpPr bwMode="auto">
          <a:xfrm>
            <a:off x="2514600" y="2362200"/>
            <a:ext cx="3962400" cy="2693988"/>
            <a:chOff x="2280" y="3880"/>
            <a:chExt cx="4245" cy="2804"/>
          </a:xfrm>
        </p:grpSpPr>
        <p:sp>
          <p:nvSpPr>
            <p:cNvPr id="392196" name="Text Box 6"/>
            <p:cNvSpPr txBox="1">
              <a:spLocks noChangeArrowheads="1"/>
            </p:cNvSpPr>
            <p:nvPr/>
          </p:nvSpPr>
          <p:spPr bwMode="auto">
            <a:xfrm>
              <a:off x="5085" y="6165"/>
              <a:ext cx="1440" cy="4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/>
                <a:t>FPF=1-TNF</a:t>
              </a:r>
              <a:endParaRPr lang="en-US"/>
            </a:p>
          </p:txBody>
        </p:sp>
        <p:grpSp>
          <p:nvGrpSpPr>
            <p:cNvPr id="392197" name="Group 7"/>
            <p:cNvGrpSpPr>
              <a:grpSpLocks/>
            </p:cNvGrpSpPr>
            <p:nvPr/>
          </p:nvGrpSpPr>
          <p:grpSpPr bwMode="auto">
            <a:xfrm>
              <a:off x="2280" y="3880"/>
              <a:ext cx="2757" cy="2804"/>
              <a:chOff x="2520" y="10834"/>
              <a:chExt cx="2757" cy="2804"/>
            </a:xfrm>
          </p:grpSpPr>
          <p:grpSp>
            <p:nvGrpSpPr>
              <p:cNvPr id="392198" name="Group 8"/>
              <p:cNvGrpSpPr>
                <a:grpSpLocks/>
              </p:cNvGrpSpPr>
              <p:nvPr/>
            </p:nvGrpSpPr>
            <p:grpSpPr bwMode="auto">
              <a:xfrm>
                <a:off x="2642" y="11283"/>
                <a:ext cx="2635" cy="2355"/>
                <a:chOff x="2540" y="7800"/>
                <a:chExt cx="2635" cy="2355"/>
              </a:xfrm>
            </p:grpSpPr>
            <p:sp>
              <p:nvSpPr>
                <p:cNvPr id="392199" name="Rectangle 9"/>
                <p:cNvSpPr>
                  <a:spLocks noChangeArrowheads="1"/>
                </p:cNvSpPr>
                <p:nvPr/>
              </p:nvSpPr>
              <p:spPr bwMode="auto">
                <a:xfrm>
                  <a:off x="2580" y="7800"/>
                  <a:ext cx="2565" cy="23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2200" name="Freeform 10"/>
                <p:cNvSpPr>
                  <a:spLocks/>
                </p:cNvSpPr>
                <p:nvPr/>
              </p:nvSpPr>
              <p:spPr bwMode="auto">
                <a:xfrm>
                  <a:off x="2540" y="7815"/>
                  <a:ext cx="2635" cy="2325"/>
                </a:xfrm>
                <a:custGeom>
                  <a:avLst/>
                  <a:gdLst>
                    <a:gd name="T0" fmla="*/ 40 w 2635"/>
                    <a:gd name="T1" fmla="*/ 2325 h 2325"/>
                    <a:gd name="T2" fmla="*/ 160 w 2635"/>
                    <a:gd name="T3" fmla="*/ 735 h 2325"/>
                    <a:gd name="T4" fmla="*/ 1000 w 2635"/>
                    <a:gd name="T5" fmla="*/ 270 h 2325"/>
                    <a:gd name="T6" fmla="*/ 2635 w 2635"/>
                    <a:gd name="T7" fmla="*/ 0 h 232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635"/>
                    <a:gd name="T13" fmla="*/ 0 h 2325"/>
                    <a:gd name="T14" fmla="*/ 2635 w 2635"/>
                    <a:gd name="T15" fmla="*/ 2325 h 232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635" h="2325">
                      <a:moveTo>
                        <a:pt x="40" y="2325"/>
                      </a:moveTo>
                      <a:cubicBezTo>
                        <a:pt x="20" y="1701"/>
                        <a:pt x="0" y="1077"/>
                        <a:pt x="160" y="735"/>
                      </a:cubicBezTo>
                      <a:cubicBezTo>
                        <a:pt x="320" y="393"/>
                        <a:pt x="588" y="392"/>
                        <a:pt x="1000" y="270"/>
                      </a:cubicBezTo>
                      <a:cubicBezTo>
                        <a:pt x="1412" y="148"/>
                        <a:pt x="2023" y="74"/>
                        <a:pt x="2635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2201" name="Freeform 11"/>
                <p:cNvSpPr>
                  <a:spLocks/>
                </p:cNvSpPr>
                <p:nvPr/>
              </p:nvSpPr>
              <p:spPr bwMode="auto">
                <a:xfrm>
                  <a:off x="2565" y="7890"/>
                  <a:ext cx="2565" cy="2265"/>
                </a:xfrm>
                <a:custGeom>
                  <a:avLst/>
                  <a:gdLst>
                    <a:gd name="T0" fmla="*/ 0 w 2565"/>
                    <a:gd name="T1" fmla="*/ 2265 h 2265"/>
                    <a:gd name="T2" fmla="*/ 2565 w 2565"/>
                    <a:gd name="T3" fmla="*/ 0 h 2265"/>
                    <a:gd name="T4" fmla="*/ 0 60000 65536"/>
                    <a:gd name="T5" fmla="*/ 0 60000 65536"/>
                    <a:gd name="T6" fmla="*/ 0 w 2565"/>
                    <a:gd name="T7" fmla="*/ 0 h 2265"/>
                    <a:gd name="T8" fmla="*/ 2565 w 2565"/>
                    <a:gd name="T9" fmla="*/ 2265 h 2265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2565" h="2265">
                      <a:moveTo>
                        <a:pt x="0" y="2265"/>
                      </a:moveTo>
                      <a:cubicBezTo>
                        <a:pt x="0" y="2265"/>
                        <a:pt x="1282" y="1132"/>
                        <a:pt x="2565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2202" name="Freeform 12"/>
                <p:cNvSpPr>
                  <a:spLocks/>
                </p:cNvSpPr>
                <p:nvPr/>
              </p:nvSpPr>
              <p:spPr bwMode="auto">
                <a:xfrm>
                  <a:off x="2565" y="7815"/>
                  <a:ext cx="2595" cy="2340"/>
                </a:xfrm>
                <a:custGeom>
                  <a:avLst/>
                  <a:gdLst>
                    <a:gd name="T0" fmla="*/ 0 w 2595"/>
                    <a:gd name="T1" fmla="*/ 2340 h 2340"/>
                    <a:gd name="T2" fmla="*/ 435 w 2595"/>
                    <a:gd name="T3" fmla="*/ 1005 h 2340"/>
                    <a:gd name="T4" fmla="*/ 1380 w 2595"/>
                    <a:gd name="T5" fmla="*/ 345 h 2340"/>
                    <a:gd name="T6" fmla="*/ 2595 w 2595"/>
                    <a:gd name="T7" fmla="*/ 0 h 23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595"/>
                    <a:gd name="T13" fmla="*/ 0 h 2340"/>
                    <a:gd name="T14" fmla="*/ 2595 w 2595"/>
                    <a:gd name="T15" fmla="*/ 2340 h 23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595" h="2340">
                      <a:moveTo>
                        <a:pt x="0" y="2340"/>
                      </a:moveTo>
                      <a:cubicBezTo>
                        <a:pt x="102" y="1838"/>
                        <a:pt x="205" y="1337"/>
                        <a:pt x="435" y="1005"/>
                      </a:cubicBezTo>
                      <a:cubicBezTo>
                        <a:pt x="665" y="673"/>
                        <a:pt x="1020" y="513"/>
                        <a:pt x="1380" y="345"/>
                      </a:cubicBezTo>
                      <a:cubicBezTo>
                        <a:pt x="1740" y="177"/>
                        <a:pt x="2167" y="88"/>
                        <a:pt x="2595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92203" name="Text Box 13"/>
              <p:cNvSpPr txBox="1">
                <a:spLocks noChangeArrowheads="1"/>
              </p:cNvSpPr>
              <p:nvPr/>
            </p:nvSpPr>
            <p:spPr bwMode="auto">
              <a:xfrm>
                <a:off x="2520" y="10834"/>
                <a:ext cx="1440" cy="4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/>
                  <a:t>TPF</a:t>
                </a:r>
                <a:endParaRPr lang="en-US"/>
              </a:p>
            </p:txBody>
          </p:sp>
          <p:sp>
            <p:nvSpPr>
              <p:cNvPr id="392204" name="Text Box 14"/>
              <p:cNvSpPr txBox="1">
                <a:spLocks noChangeArrowheads="1"/>
              </p:cNvSpPr>
              <p:nvPr/>
            </p:nvSpPr>
            <p:spPr bwMode="auto">
              <a:xfrm>
                <a:off x="2950" y="11899"/>
                <a:ext cx="405" cy="4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/>
                  <a:t>b</a:t>
                </a:r>
                <a:endParaRPr lang="en-US"/>
              </a:p>
            </p:txBody>
          </p:sp>
          <p:sp>
            <p:nvSpPr>
              <p:cNvPr id="392205" name="Text Box 15"/>
              <p:cNvSpPr txBox="1">
                <a:spLocks noChangeArrowheads="1"/>
              </p:cNvSpPr>
              <p:nvPr/>
            </p:nvSpPr>
            <p:spPr bwMode="auto">
              <a:xfrm>
                <a:off x="2775" y="11444"/>
                <a:ext cx="405" cy="4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/>
                  <a:t>a</a:t>
                </a:r>
                <a:endParaRPr lang="en-US"/>
              </a:p>
            </p:txBody>
          </p:sp>
          <p:sp>
            <p:nvSpPr>
              <p:cNvPr id="392206" name="Text Box 16"/>
              <p:cNvSpPr txBox="1">
                <a:spLocks noChangeArrowheads="1"/>
              </p:cNvSpPr>
              <p:nvPr/>
            </p:nvSpPr>
            <p:spPr bwMode="auto">
              <a:xfrm>
                <a:off x="3550" y="12274"/>
                <a:ext cx="405" cy="4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/>
                  <a:t>c</a:t>
                </a:r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Case Study</a:t>
            </a:r>
          </a:p>
        </p:txBody>
      </p:sp>
      <p:sp>
        <p:nvSpPr>
          <p:cNvPr id="394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2017713"/>
            <a:ext cx="8269288" cy="4459287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 smtClean="0">
                <a:latin typeface="Times New Roman" pitchFamily="18" charset="0"/>
              </a:rPr>
              <a:t>Total number of patients =  Ntot=100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smtClean="0">
              <a:latin typeface="Times New Roman" pitchFamily="18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 smtClean="0">
                <a:latin typeface="Times New Roman" pitchFamily="18" charset="0"/>
              </a:rPr>
              <a:t>Total number of patients with biopsy proven cancer (true condition of object present) = Ntp=10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smtClean="0">
              <a:latin typeface="Times New Roman" pitchFamily="18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 smtClean="0">
                <a:latin typeface="Times New Roman" pitchFamily="18" charset="0"/>
              </a:rPr>
              <a:t>Total number of patients with biopsy proven normal tissue (true condition of object NOT present) = Ntn=90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smtClean="0">
              <a:latin typeface="Times New Roman" pitchFamily="18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 smtClean="0">
                <a:latin typeface="Times New Roman" pitchFamily="18" charset="0"/>
              </a:rPr>
              <a:t>Out of the patients with cancer Ntp , the number of patients diagnosed by the physician as having cancer  = Number of True Positive cases = Notp=8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smtClean="0">
              <a:latin typeface="Times New Roman" pitchFamily="18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 smtClean="0">
                <a:latin typeface="Times New Roman" pitchFamily="18" charset="0"/>
              </a:rPr>
              <a:t>Out of the patients with cancer Ntp, the number of patients diagnosed by the physician as normal  = Number of False Negative cases = Nofn=2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smtClean="0">
              <a:latin typeface="Times New Roman" pitchFamily="18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 smtClean="0">
                <a:latin typeface="Times New Roman" pitchFamily="18" charset="0"/>
              </a:rPr>
              <a:t>Out of the normal patients Ntn, the number of patients rated by the physician as normal  = Number of True Negative cases = Notn=85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smtClean="0">
              <a:latin typeface="Times New Roman" pitchFamily="18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 smtClean="0">
                <a:latin typeface="Times New Roman" pitchFamily="18" charset="0"/>
              </a:rPr>
              <a:t>Out of the normal patients Ntn, the number of patients rated by the physician as having cancer = Number of False Positive cases = Nofp=5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</a:t>
            </a:r>
          </a:p>
        </p:txBody>
      </p:sp>
      <p:sp>
        <p:nvSpPr>
          <p:cNvPr id="39629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</a:rPr>
              <a:t>True Positive Fraction (TPF) = 8/10 = 0.8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</a:rPr>
              <a:t>False Negative Fraction (FNF) = 2/10 = 0.2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</a:rPr>
              <a:t>False Positive Fraction (FPF) = 5/90 = 0.0556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</a:rPr>
              <a:t>True Negative Fraction (TNF) = 85/90 = 0.9444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Linear System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1639887"/>
          </a:xfrm>
        </p:spPr>
        <p:txBody>
          <a:bodyPr/>
          <a:lstStyle/>
          <a:p>
            <a:pPr eaLnBrk="1" hangingPunct="1"/>
            <a:r>
              <a:rPr lang="en-US" smtClean="0"/>
              <a:t>A system is said to be linear if it follows two properties: scaling and superposition. </a:t>
            </a: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1066800" y="3841750"/>
          <a:ext cx="7010400" cy="484188"/>
        </p:xfrm>
        <a:graphic>
          <a:graphicData uri="http://schemas.openxmlformats.org/presentationml/2006/ole">
            <p:oleObj spid="_x0000_s3074" name="Equation" r:id="rId4" imgW="3721100" imgH="2159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Image Formation: Object f, Image g</a:t>
            </a:r>
          </a:p>
        </p:txBody>
      </p:sp>
      <p:sp>
        <p:nvSpPr>
          <p:cNvPr id="4102" name="Rectangle 3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3200400" y="2057400"/>
          <a:ext cx="1905000" cy="901700"/>
        </p:xfrm>
        <a:graphic>
          <a:graphicData uri="http://schemas.openxmlformats.org/presentationml/2006/ole">
            <p:oleObj spid="_x0000_s4098" name="Equation" r:id="rId4" imgW="901309" imgH="431613" progId="Equation.3">
              <p:embed/>
            </p:oleObj>
          </a:graphicData>
        </a:graphic>
      </p:graphicFrame>
      <p:pic>
        <p:nvPicPr>
          <p:cNvPr id="410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3200400"/>
            <a:ext cx="800100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3962400"/>
            <a:ext cx="86868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Text Box 7"/>
          <p:cNvSpPr txBox="1">
            <a:spLocks noChangeArrowheads="1"/>
          </p:cNvSpPr>
          <p:nvPr/>
        </p:nvSpPr>
        <p:spPr bwMode="auto">
          <a:xfrm>
            <a:off x="5851525" y="2165350"/>
            <a:ext cx="165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/>
              <a:t>Non-negativity</a:t>
            </a:r>
          </a:p>
        </p:txBody>
      </p:sp>
      <p:sp>
        <p:nvSpPr>
          <p:cNvPr id="4106" name="Text Box 8"/>
          <p:cNvSpPr txBox="1">
            <a:spLocks noChangeArrowheads="1"/>
          </p:cNvSpPr>
          <p:nvPr/>
        </p:nvSpPr>
        <p:spPr bwMode="auto">
          <a:xfrm>
            <a:off x="6858000" y="3505200"/>
            <a:ext cx="1624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/>
              <a:t>Superposition </a:t>
            </a:r>
          </a:p>
        </p:txBody>
      </p:sp>
      <p:sp>
        <p:nvSpPr>
          <p:cNvPr id="4107" name="Text Box 9"/>
          <p:cNvSpPr txBox="1">
            <a:spLocks noChangeArrowheads="1"/>
          </p:cNvSpPr>
          <p:nvPr/>
        </p:nvSpPr>
        <p:spPr bwMode="auto">
          <a:xfrm>
            <a:off x="6378575" y="4267200"/>
            <a:ext cx="2765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/>
              <a:t>Linear Response Function</a:t>
            </a:r>
          </a:p>
        </p:txBody>
      </p:sp>
      <p:sp>
        <p:nvSpPr>
          <p:cNvPr id="4108" name="Rectangle 10"/>
          <p:cNvSpPr>
            <a:spLocks noChangeArrowheads="1"/>
          </p:cNvSpPr>
          <p:nvPr/>
        </p:nvSpPr>
        <p:spPr bwMode="auto">
          <a:xfrm>
            <a:off x="0" y="3262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099" name="Object 11"/>
          <p:cNvGraphicFramePr>
            <a:graphicFrameLocks noChangeAspect="1"/>
          </p:cNvGraphicFramePr>
          <p:nvPr/>
        </p:nvGraphicFramePr>
        <p:xfrm>
          <a:off x="1295400" y="4648200"/>
          <a:ext cx="6248400" cy="587375"/>
        </p:xfrm>
        <a:graphic>
          <a:graphicData uri="http://schemas.openxmlformats.org/presentationml/2006/ole">
            <p:oleObj spid="_x0000_s4099" name="Equation" r:id="rId7" imgW="3543300" imgH="330200" progId="Equation.3">
              <p:embed/>
            </p:oleObj>
          </a:graphicData>
        </a:graphic>
      </p:graphicFrame>
      <p:sp>
        <p:nvSpPr>
          <p:cNvPr id="4109" name="Text Box 12"/>
          <p:cNvSpPr txBox="1">
            <a:spLocks noChangeArrowheads="1"/>
          </p:cNvSpPr>
          <p:nvPr/>
        </p:nvSpPr>
        <p:spPr bwMode="auto">
          <a:xfrm>
            <a:off x="6629400" y="5105400"/>
            <a:ext cx="1919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/>
              <a:t>Image Formation</a:t>
            </a:r>
          </a:p>
        </p:txBody>
      </p:sp>
      <p:sp>
        <p:nvSpPr>
          <p:cNvPr id="4110" name="Rectangle 13"/>
          <p:cNvSpPr>
            <a:spLocks noChangeArrowheads="1"/>
          </p:cNvSpPr>
          <p:nvPr/>
        </p:nvSpPr>
        <p:spPr bwMode="auto">
          <a:xfrm>
            <a:off x="0" y="3262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100" name="Object 14"/>
          <p:cNvGraphicFramePr>
            <a:graphicFrameLocks noChangeAspect="1"/>
          </p:cNvGraphicFramePr>
          <p:nvPr/>
        </p:nvGraphicFramePr>
        <p:xfrm>
          <a:off x="1371600" y="5486400"/>
          <a:ext cx="6400800" cy="611188"/>
        </p:xfrm>
        <a:graphic>
          <a:graphicData uri="http://schemas.openxmlformats.org/presentationml/2006/ole">
            <p:oleObj spid="_x0000_s4100" name="Equation" r:id="rId8" imgW="3492500" imgH="330200" progId="Equation.3">
              <p:embed/>
            </p:oleObj>
          </a:graphicData>
        </a:graphic>
      </p:graphicFrame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6248400" y="5943600"/>
            <a:ext cx="2608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/>
              <a:t>Linear Image 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Imaging in Medical Sciences</a:t>
            </a:r>
          </a:p>
        </p:txBody>
      </p:sp>
      <p:sp>
        <p:nvSpPr>
          <p:cNvPr id="1986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</a:rPr>
              <a:t>Imaging is an essential aspect of medical sciences for visualization of anatomical structures and functional or metabolic information of the human body.</a:t>
            </a:r>
          </a:p>
          <a:p>
            <a:pPr eaLnBrk="1" hangingPunct="1"/>
            <a:r>
              <a:rPr lang="en-US" smtClean="0">
                <a:latin typeface="Arial" charset="0"/>
              </a:rPr>
              <a:t>Structural and functional imaging of human body is important for understanding the human body anatomy, physiological processes, function of organs, and behavior of whole or a part of organ under the influence of abnormal physiological conditions or a disease.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Image Formation</a:t>
            </a:r>
          </a:p>
        </p:txBody>
      </p:sp>
      <p:grpSp>
        <p:nvGrpSpPr>
          <p:cNvPr id="5125" name="Group 3"/>
          <p:cNvGrpSpPr>
            <a:grpSpLocks/>
          </p:cNvGrpSpPr>
          <p:nvPr/>
        </p:nvGrpSpPr>
        <p:grpSpPr bwMode="auto">
          <a:xfrm>
            <a:off x="1524000" y="2286000"/>
            <a:ext cx="6391275" cy="2333625"/>
            <a:chOff x="915" y="3547"/>
            <a:chExt cx="10065" cy="3676"/>
          </a:xfrm>
        </p:grpSpPr>
        <p:sp>
          <p:nvSpPr>
            <p:cNvPr id="5128" name="Text Box 4"/>
            <p:cNvSpPr txBox="1">
              <a:spLocks noChangeArrowheads="1"/>
            </p:cNvSpPr>
            <p:nvPr/>
          </p:nvSpPr>
          <p:spPr bwMode="auto">
            <a:xfrm>
              <a:off x="2985" y="5473"/>
              <a:ext cx="45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Symbol" pitchFamily="18" charset="2"/>
                </a:rPr>
                <a:t>g</a:t>
              </a:r>
            </a:p>
          </p:txBody>
        </p:sp>
        <p:sp>
          <p:nvSpPr>
            <p:cNvPr id="5129" name="Text Box 5"/>
            <p:cNvSpPr txBox="1">
              <a:spLocks noChangeArrowheads="1"/>
            </p:cNvSpPr>
            <p:nvPr/>
          </p:nvSpPr>
          <p:spPr bwMode="auto">
            <a:xfrm>
              <a:off x="10245" y="5483"/>
              <a:ext cx="45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z</a:t>
              </a:r>
            </a:p>
          </p:txBody>
        </p:sp>
        <p:sp>
          <p:nvSpPr>
            <p:cNvPr id="5130" name="Line 6"/>
            <p:cNvSpPr>
              <a:spLocks noChangeShapeType="1"/>
            </p:cNvSpPr>
            <p:nvPr/>
          </p:nvSpPr>
          <p:spPr bwMode="auto">
            <a:xfrm flipV="1">
              <a:off x="1650" y="5708"/>
              <a:ext cx="1245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Line 7"/>
            <p:cNvSpPr>
              <a:spLocks noChangeShapeType="1"/>
            </p:cNvSpPr>
            <p:nvPr/>
          </p:nvSpPr>
          <p:spPr bwMode="auto">
            <a:xfrm flipH="1">
              <a:off x="915" y="5753"/>
              <a:ext cx="75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AutoShape 8"/>
            <p:cNvSpPr>
              <a:spLocks noChangeArrowheads="1"/>
            </p:cNvSpPr>
            <p:nvPr/>
          </p:nvSpPr>
          <p:spPr bwMode="auto">
            <a:xfrm>
              <a:off x="1890" y="4838"/>
              <a:ext cx="495" cy="990"/>
            </a:xfrm>
            <a:prstGeom prst="can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AutoShape 9"/>
            <p:cNvSpPr>
              <a:spLocks noChangeArrowheads="1"/>
            </p:cNvSpPr>
            <p:nvPr/>
          </p:nvSpPr>
          <p:spPr bwMode="auto">
            <a:xfrm>
              <a:off x="2040" y="5198"/>
              <a:ext cx="188" cy="390"/>
            </a:xfrm>
            <a:prstGeom prst="can">
              <a:avLst>
                <a:gd name="adj" fmla="val 51862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Line 10"/>
            <p:cNvSpPr>
              <a:spLocks noChangeShapeType="1"/>
            </p:cNvSpPr>
            <p:nvPr/>
          </p:nvSpPr>
          <p:spPr bwMode="auto">
            <a:xfrm rot="6165" flipV="1">
              <a:off x="8801" y="5658"/>
              <a:ext cx="1454" cy="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Line 11"/>
            <p:cNvSpPr>
              <a:spLocks noChangeShapeType="1"/>
            </p:cNvSpPr>
            <p:nvPr/>
          </p:nvSpPr>
          <p:spPr bwMode="auto">
            <a:xfrm rot="6165" flipH="1">
              <a:off x="8112" y="5720"/>
              <a:ext cx="705" cy="10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AutoShape 12"/>
            <p:cNvSpPr>
              <a:spLocks noChangeArrowheads="1"/>
            </p:cNvSpPr>
            <p:nvPr/>
          </p:nvSpPr>
          <p:spPr bwMode="auto">
            <a:xfrm rot="6165">
              <a:off x="9044" y="4807"/>
              <a:ext cx="615" cy="1079"/>
            </a:xfrm>
            <a:prstGeom prst="can">
              <a:avLst>
                <a:gd name="adj" fmla="val 43862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AutoShape 13"/>
            <p:cNvSpPr>
              <a:spLocks noChangeArrowheads="1"/>
            </p:cNvSpPr>
            <p:nvPr/>
          </p:nvSpPr>
          <p:spPr bwMode="auto">
            <a:xfrm rot="6165">
              <a:off x="9194" y="5167"/>
              <a:ext cx="338" cy="479"/>
            </a:xfrm>
            <a:prstGeom prst="can">
              <a:avLst>
                <a:gd name="adj" fmla="val 35429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4"/>
            <p:cNvSpPr>
              <a:spLocks noChangeArrowheads="1"/>
            </p:cNvSpPr>
            <p:nvPr/>
          </p:nvSpPr>
          <p:spPr bwMode="auto">
            <a:xfrm>
              <a:off x="4260" y="4298"/>
              <a:ext cx="3315" cy="153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800" b="1">
                  <a:latin typeface="Book Antiqua" pitchFamily="18" charset="0"/>
                </a:rPr>
                <a:t>Image Formation System </a:t>
              </a:r>
            </a:p>
            <a:p>
              <a:pPr algn="ctr" eaLnBrk="0" hangingPunct="0"/>
              <a:r>
                <a:rPr lang="en-US" sz="1800" b="1" i="1">
                  <a:latin typeface="Book Antiqua" pitchFamily="18" charset="0"/>
                </a:rPr>
                <a:t>h</a:t>
              </a:r>
            </a:p>
            <a:p>
              <a:pPr eaLnBrk="0" hangingPunct="0"/>
              <a:endParaRPr lang="en-US" sz="1200" b="1">
                <a:latin typeface="Book Antiqua" pitchFamily="18" charset="0"/>
              </a:endParaRPr>
            </a:p>
          </p:txBody>
        </p:sp>
        <p:sp>
          <p:nvSpPr>
            <p:cNvPr id="5139" name="Text Box 15"/>
            <p:cNvSpPr txBox="1">
              <a:spLocks noChangeArrowheads="1"/>
            </p:cNvSpPr>
            <p:nvPr/>
          </p:nvSpPr>
          <p:spPr bwMode="auto">
            <a:xfrm>
              <a:off x="2460" y="6053"/>
              <a:ext cx="1440" cy="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Object Domain</a:t>
              </a:r>
            </a:p>
          </p:txBody>
        </p:sp>
        <p:sp>
          <p:nvSpPr>
            <p:cNvPr id="5140" name="Text Box 16"/>
            <p:cNvSpPr txBox="1">
              <a:spLocks noChangeArrowheads="1"/>
            </p:cNvSpPr>
            <p:nvPr/>
          </p:nvSpPr>
          <p:spPr bwMode="auto">
            <a:xfrm>
              <a:off x="9540" y="5963"/>
              <a:ext cx="1440" cy="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Image Domain</a:t>
              </a:r>
            </a:p>
          </p:txBody>
        </p:sp>
        <p:sp>
          <p:nvSpPr>
            <p:cNvPr id="5141" name="AutoShape 17"/>
            <p:cNvSpPr>
              <a:spLocks noChangeArrowheads="1"/>
            </p:cNvSpPr>
            <p:nvPr/>
          </p:nvSpPr>
          <p:spPr bwMode="auto">
            <a:xfrm>
              <a:off x="3150" y="5048"/>
              <a:ext cx="600" cy="143"/>
            </a:xfrm>
            <a:prstGeom prst="rightArrow">
              <a:avLst>
                <a:gd name="adj1" fmla="val 50000"/>
                <a:gd name="adj2" fmla="val 10489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AutoShape 18"/>
            <p:cNvSpPr>
              <a:spLocks noChangeArrowheads="1"/>
            </p:cNvSpPr>
            <p:nvPr/>
          </p:nvSpPr>
          <p:spPr bwMode="auto">
            <a:xfrm>
              <a:off x="7905" y="4943"/>
              <a:ext cx="600" cy="143"/>
            </a:xfrm>
            <a:prstGeom prst="rightArrow">
              <a:avLst>
                <a:gd name="adj1" fmla="val 50000"/>
                <a:gd name="adj2" fmla="val 10489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Text Box 19"/>
            <p:cNvSpPr txBox="1">
              <a:spLocks noChangeArrowheads="1"/>
            </p:cNvSpPr>
            <p:nvPr/>
          </p:nvSpPr>
          <p:spPr bwMode="auto">
            <a:xfrm>
              <a:off x="915" y="6698"/>
              <a:ext cx="450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Symbol" pitchFamily="18" charset="2"/>
                </a:rPr>
                <a:t>a</a:t>
              </a:r>
            </a:p>
          </p:txBody>
        </p:sp>
        <p:sp>
          <p:nvSpPr>
            <p:cNvPr id="5144" name="Text Box 20"/>
            <p:cNvSpPr txBox="1">
              <a:spLocks noChangeArrowheads="1"/>
            </p:cNvSpPr>
            <p:nvPr/>
          </p:nvSpPr>
          <p:spPr bwMode="auto">
            <a:xfrm>
              <a:off x="1410" y="3592"/>
              <a:ext cx="45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Symbol" pitchFamily="18" charset="2"/>
                </a:rPr>
                <a:t>b</a:t>
              </a:r>
            </a:p>
          </p:txBody>
        </p:sp>
        <p:sp>
          <p:nvSpPr>
            <p:cNvPr id="5145" name="Text Box 21"/>
            <p:cNvSpPr txBox="1">
              <a:spLocks noChangeArrowheads="1"/>
            </p:cNvSpPr>
            <p:nvPr/>
          </p:nvSpPr>
          <p:spPr bwMode="auto">
            <a:xfrm>
              <a:off x="7620" y="6668"/>
              <a:ext cx="45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5146" name="Text Box 22"/>
            <p:cNvSpPr txBox="1">
              <a:spLocks noChangeArrowheads="1"/>
            </p:cNvSpPr>
            <p:nvPr/>
          </p:nvSpPr>
          <p:spPr bwMode="auto">
            <a:xfrm>
              <a:off x="8670" y="3547"/>
              <a:ext cx="45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y</a:t>
              </a:r>
            </a:p>
          </p:txBody>
        </p:sp>
        <p:sp>
          <p:nvSpPr>
            <p:cNvPr id="5147" name="Text Box 23"/>
            <p:cNvSpPr txBox="1">
              <a:spLocks noChangeArrowheads="1"/>
            </p:cNvSpPr>
            <p:nvPr/>
          </p:nvSpPr>
          <p:spPr bwMode="auto">
            <a:xfrm>
              <a:off x="1905" y="3908"/>
              <a:ext cx="1860" cy="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Radiating Object </a:t>
              </a:r>
              <a:r>
                <a:rPr lang="en-US" sz="1200" i="1">
                  <a:latin typeface="Times New Roman" pitchFamily="18" charset="0"/>
                </a:rPr>
                <a:t>f(</a:t>
              </a:r>
              <a:r>
                <a:rPr lang="en-US" sz="1200" i="1">
                  <a:latin typeface="Symbol" pitchFamily="18" charset="2"/>
                </a:rPr>
                <a:t>a,b,g</a:t>
              </a:r>
              <a:r>
                <a:rPr lang="en-US" sz="1200" i="1"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5148" name="Line 24"/>
            <p:cNvSpPr>
              <a:spLocks noChangeShapeType="1"/>
            </p:cNvSpPr>
            <p:nvPr/>
          </p:nvSpPr>
          <p:spPr bwMode="auto">
            <a:xfrm flipH="1" flipV="1">
              <a:off x="1650" y="4066"/>
              <a:ext cx="0" cy="16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Line 25"/>
            <p:cNvSpPr>
              <a:spLocks noChangeShapeType="1"/>
            </p:cNvSpPr>
            <p:nvPr/>
          </p:nvSpPr>
          <p:spPr bwMode="auto">
            <a:xfrm flipH="1" flipV="1">
              <a:off x="8805" y="4021"/>
              <a:ext cx="0" cy="16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Text Box 26"/>
            <p:cNvSpPr txBox="1">
              <a:spLocks noChangeArrowheads="1"/>
            </p:cNvSpPr>
            <p:nvPr/>
          </p:nvSpPr>
          <p:spPr bwMode="auto">
            <a:xfrm>
              <a:off x="9225" y="4208"/>
              <a:ext cx="1725" cy="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Image </a:t>
              </a:r>
              <a:r>
                <a:rPr lang="en-US" sz="1200" i="1">
                  <a:latin typeface="Times New Roman" pitchFamily="18" charset="0"/>
                </a:rPr>
                <a:t>g(x,y,z)</a:t>
              </a:r>
            </a:p>
          </p:txBody>
        </p:sp>
      </p:grpSp>
      <p:sp>
        <p:nvSpPr>
          <p:cNvPr id="5126" name="Rectangle 27"/>
          <p:cNvSpPr>
            <a:spLocks noChangeArrowheads="1"/>
          </p:cNvSpPr>
          <p:nvPr/>
        </p:nvSpPr>
        <p:spPr bwMode="auto">
          <a:xfrm>
            <a:off x="2824163" y="3262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5122" name="Object 28"/>
          <p:cNvGraphicFramePr>
            <a:graphicFrameLocks noChangeAspect="1"/>
          </p:cNvGraphicFramePr>
          <p:nvPr/>
        </p:nvGraphicFramePr>
        <p:xfrm>
          <a:off x="1143000" y="4648200"/>
          <a:ext cx="6772275" cy="646113"/>
        </p:xfrm>
        <a:graphic>
          <a:graphicData uri="http://schemas.openxmlformats.org/presentationml/2006/ole">
            <p:oleObj spid="_x0000_s5122" r:id="rId4" imgW="3492500" imgH="330200" progId="Equation.3">
              <p:embed/>
            </p:oleObj>
          </a:graphicData>
        </a:graphic>
      </p:graphicFrame>
      <p:sp>
        <p:nvSpPr>
          <p:cNvPr id="5127" name="Rectangle 29"/>
          <p:cNvSpPr>
            <a:spLocks noChangeArrowheads="1"/>
          </p:cNvSpPr>
          <p:nvPr/>
        </p:nvSpPr>
        <p:spPr bwMode="auto">
          <a:xfrm>
            <a:off x="2690813" y="3262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5123" name="Object 30"/>
          <p:cNvGraphicFramePr>
            <a:graphicFrameLocks noChangeAspect="1"/>
          </p:cNvGraphicFramePr>
          <p:nvPr/>
        </p:nvGraphicFramePr>
        <p:xfrm>
          <a:off x="1143000" y="5334000"/>
          <a:ext cx="6734175" cy="596900"/>
        </p:xfrm>
        <a:graphic>
          <a:graphicData uri="http://schemas.openxmlformats.org/presentationml/2006/ole">
            <p:oleObj spid="_x0000_s5123" r:id="rId5" imgW="3759200" imgH="330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Simple Case: LSI Image Formation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0" y="3262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1295400" y="2590800"/>
          <a:ext cx="6477000" cy="790575"/>
        </p:xfrm>
        <a:graphic>
          <a:graphicData uri="http://schemas.openxmlformats.org/presentationml/2006/ole">
            <p:oleObj spid="_x0000_s6146" name="Equation" r:id="rId4" imgW="2730500" imgH="330200" progId="Equation.3">
              <p:embed/>
            </p:oleObj>
          </a:graphicData>
        </a:graphic>
      </p:graphicFrame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962400" y="41910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800" i="1"/>
              <a:t>g=h**f</a:t>
            </a:r>
            <a:r>
              <a:rPr lang="en-US" sz="180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Image Formation: External Source</a:t>
            </a:r>
          </a:p>
        </p:txBody>
      </p:sp>
      <p:grpSp>
        <p:nvGrpSpPr>
          <p:cNvPr id="88066" name="Group 3"/>
          <p:cNvGrpSpPr>
            <a:grpSpLocks/>
          </p:cNvGrpSpPr>
          <p:nvPr/>
        </p:nvGrpSpPr>
        <p:grpSpPr bwMode="auto">
          <a:xfrm>
            <a:off x="1143000" y="2133600"/>
            <a:ext cx="6705600" cy="4171950"/>
            <a:chOff x="1020" y="4744"/>
            <a:chExt cx="10560" cy="6571"/>
          </a:xfrm>
        </p:grpSpPr>
        <p:sp>
          <p:nvSpPr>
            <p:cNvPr id="88067" name="Text Box 4"/>
            <p:cNvSpPr txBox="1">
              <a:spLocks noChangeArrowheads="1"/>
            </p:cNvSpPr>
            <p:nvPr/>
          </p:nvSpPr>
          <p:spPr bwMode="auto">
            <a:xfrm>
              <a:off x="9150" y="10595"/>
              <a:ext cx="210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Reconstructed Cross-Sectional Image</a:t>
              </a:r>
            </a:p>
          </p:txBody>
        </p:sp>
        <p:sp>
          <p:nvSpPr>
            <p:cNvPr id="88068" name="Rectangle 5"/>
            <p:cNvSpPr>
              <a:spLocks noChangeArrowheads="1"/>
            </p:cNvSpPr>
            <p:nvPr/>
          </p:nvSpPr>
          <p:spPr bwMode="auto">
            <a:xfrm>
              <a:off x="9045" y="8495"/>
              <a:ext cx="1920" cy="19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69" name="Oval 6"/>
            <p:cNvSpPr>
              <a:spLocks noChangeArrowheads="1"/>
            </p:cNvSpPr>
            <p:nvPr/>
          </p:nvSpPr>
          <p:spPr bwMode="auto">
            <a:xfrm>
              <a:off x="9540" y="8930"/>
              <a:ext cx="1005" cy="10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70" name="Oval 7"/>
            <p:cNvSpPr>
              <a:spLocks noChangeArrowheads="1"/>
            </p:cNvSpPr>
            <p:nvPr/>
          </p:nvSpPr>
          <p:spPr bwMode="auto">
            <a:xfrm>
              <a:off x="9855" y="9245"/>
              <a:ext cx="390" cy="42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71" name="AutoShape 8"/>
            <p:cNvSpPr>
              <a:spLocks noChangeArrowheads="1"/>
            </p:cNvSpPr>
            <p:nvPr/>
          </p:nvSpPr>
          <p:spPr bwMode="auto">
            <a:xfrm>
              <a:off x="1665" y="9125"/>
              <a:ext cx="2070" cy="150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200">
                <a:latin typeface="Times New Roman" pitchFamily="18" charset="0"/>
              </a:endParaRPr>
            </a:p>
            <a:p>
              <a:pPr algn="ctr" eaLnBrk="0" hangingPunct="0"/>
              <a:r>
                <a:rPr lang="en-US" sz="1400">
                  <a:latin typeface="Times New Roman" pitchFamily="18" charset="0"/>
                </a:rPr>
                <a:t>Radiation Source</a:t>
              </a:r>
            </a:p>
          </p:txBody>
        </p:sp>
        <p:sp>
          <p:nvSpPr>
            <p:cNvPr id="88072" name="AutoShape 9"/>
            <p:cNvSpPr>
              <a:spLocks noChangeArrowheads="1"/>
            </p:cNvSpPr>
            <p:nvPr/>
          </p:nvSpPr>
          <p:spPr bwMode="auto">
            <a:xfrm>
              <a:off x="2385" y="8645"/>
              <a:ext cx="555" cy="720"/>
            </a:xfrm>
            <a:prstGeom prst="can">
              <a:avLst>
                <a:gd name="adj" fmla="val 32432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73" name="AutoShape 10"/>
            <p:cNvSpPr>
              <a:spLocks noChangeArrowheads="1"/>
            </p:cNvSpPr>
            <p:nvPr/>
          </p:nvSpPr>
          <p:spPr bwMode="auto">
            <a:xfrm>
              <a:off x="2542" y="8060"/>
              <a:ext cx="143" cy="450"/>
            </a:xfrm>
            <a:prstGeom prst="upArrow">
              <a:avLst>
                <a:gd name="adj1" fmla="val 50000"/>
                <a:gd name="adj2" fmla="val 78671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74" name="Text Box 11"/>
            <p:cNvSpPr txBox="1">
              <a:spLocks noChangeArrowheads="1"/>
            </p:cNvSpPr>
            <p:nvPr/>
          </p:nvSpPr>
          <p:spPr bwMode="auto">
            <a:xfrm>
              <a:off x="3510" y="6684"/>
              <a:ext cx="45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Symbol" pitchFamily="18" charset="2"/>
                </a:rPr>
                <a:t>g</a:t>
              </a:r>
            </a:p>
          </p:txBody>
        </p:sp>
        <p:sp>
          <p:nvSpPr>
            <p:cNvPr id="88075" name="Text Box 12"/>
            <p:cNvSpPr txBox="1">
              <a:spLocks noChangeArrowheads="1"/>
            </p:cNvSpPr>
            <p:nvPr/>
          </p:nvSpPr>
          <p:spPr bwMode="auto">
            <a:xfrm>
              <a:off x="10665" y="6859"/>
              <a:ext cx="45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z</a:t>
              </a:r>
            </a:p>
          </p:txBody>
        </p:sp>
        <p:sp>
          <p:nvSpPr>
            <p:cNvPr id="88076" name="Line 13"/>
            <p:cNvSpPr>
              <a:spLocks noChangeShapeType="1"/>
            </p:cNvSpPr>
            <p:nvPr/>
          </p:nvSpPr>
          <p:spPr bwMode="auto">
            <a:xfrm flipV="1">
              <a:off x="1755" y="5079"/>
              <a:ext cx="0" cy="17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77" name="Line 14"/>
            <p:cNvSpPr>
              <a:spLocks noChangeShapeType="1"/>
            </p:cNvSpPr>
            <p:nvPr/>
          </p:nvSpPr>
          <p:spPr bwMode="auto">
            <a:xfrm flipH="1">
              <a:off x="1155" y="6799"/>
              <a:ext cx="615" cy="14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78" name="Line 15"/>
            <p:cNvSpPr>
              <a:spLocks noChangeShapeType="1"/>
            </p:cNvSpPr>
            <p:nvPr/>
          </p:nvSpPr>
          <p:spPr bwMode="auto">
            <a:xfrm flipV="1">
              <a:off x="1785" y="6814"/>
              <a:ext cx="1545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79" name="AutoShape 16"/>
            <p:cNvSpPr>
              <a:spLocks noChangeArrowheads="1"/>
            </p:cNvSpPr>
            <p:nvPr/>
          </p:nvSpPr>
          <p:spPr bwMode="auto">
            <a:xfrm>
              <a:off x="2010" y="5914"/>
              <a:ext cx="495" cy="990"/>
            </a:xfrm>
            <a:prstGeom prst="can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80" name="AutoShape 17"/>
            <p:cNvSpPr>
              <a:spLocks noChangeArrowheads="1"/>
            </p:cNvSpPr>
            <p:nvPr/>
          </p:nvSpPr>
          <p:spPr bwMode="auto">
            <a:xfrm>
              <a:off x="2160" y="6274"/>
              <a:ext cx="188" cy="390"/>
            </a:xfrm>
            <a:prstGeom prst="can">
              <a:avLst>
                <a:gd name="adj" fmla="val 51862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81" name="Line 18"/>
            <p:cNvSpPr>
              <a:spLocks noChangeShapeType="1"/>
            </p:cNvSpPr>
            <p:nvPr/>
          </p:nvSpPr>
          <p:spPr bwMode="auto">
            <a:xfrm rot="6165" flipV="1">
              <a:off x="8925" y="5073"/>
              <a:ext cx="0" cy="17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82" name="Line 19"/>
            <p:cNvSpPr>
              <a:spLocks noChangeShapeType="1"/>
            </p:cNvSpPr>
            <p:nvPr/>
          </p:nvSpPr>
          <p:spPr bwMode="auto">
            <a:xfrm rot="6165" flipV="1">
              <a:off x="8924" y="6766"/>
              <a:ext cx="1890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83" name="Line 20"/>
            <p:cNvSpPr>
              <a:spLocks noChangeShapeType="1"/>
            </p:cNvSpPr>
            <p:nvPr/>
          </p:nvSpPr>
          <p:spPr bwMode="auto">
            <a:xfrm rot="6165" flipH="1">
              <a:off x="8202" y="6796"/>
              <a:ext cx="735" cy="11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84" name="AutoShape 21"/>
            <p:cNvSpPr>
              <a:spLocks noChangeArrowheads="1"/>
            </p:cNvSpPr>
            <p:nvPr/>
          </p:nvSpPr>
          <p:spPr bwMode="auto">
            <a:xfrm rot="6165">
              <a:off x="9164" y="5883"/>
              <a:ext cx="615" cy="1079"/>
            </a:xfrm>
            <a:prstGeom prst="can">
              <a:avLst>
                <a:gd name="adj" fmla="val 43862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85" name="AutoShape 22"/>
            <p:cNvSpPr>
              <a:spLocks noChangeArrowheads="1"/>
            </p:cNvSpPr>
            <p:nvPr/>
          </p:nvSpPr>
          <p:spPr bwMode="auto">
            <a:xfrm rot="6165">
              <a:off x="9314" y="6243"/>
              <a:ext cx="338" cy="479"/>
            </a:xfrm>
            <a:prstGeom prst="can">
              <a:avLst>
                <a:gd name="adj" fmla="val 35429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86" name="Rectangle 23"/>
            <p:cNvSpPr>
              <a:spLocks noChangeArrowheads="1"/>
            </p:cNvSpPr>
            <p:nvPr/>
          </p:nvSpPr>
          <p:spPr bwMode="auto">
            <a:xfrm>
              <a:off x="4380" y="5374"/>
              <a:ext cx="3315" cy="153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800" b="1">
                  <a:latin typeface="Book Antiqua" pitchFamily="18" charset="0"/>
                </a:rPr>
                <a:t>Image Formation System</a:t>
              </a:r>
            </a:p>
            <a:p>
              <a:pPr algn="ctr" eaLnBrk="0" hangingPunct="0"/>
              <a:r>
                <a:rPr lang="en-US" sz="1800" b="1" i="1">
                  <a:latin typeface="Book Antiqua" pitchFamily="18" charset="0"/>
                </a:rPr>
                <a:t>h</a:t>
              </a:r>
            </a:p>
            <a:p>
              <a:pPr eaLnBrk="0" hangingPunct="0"/>
              <a:endParaRPr lang="en-US" sz="1200" b="1">
                <a:latin typeface="Book Antiqua" pitchFamily="18" charset="0"/>
              </a:endParaRPr>
            </a:p>
          </p:txBody>
        </p:sp>
        <p:sp>
          <p:nvSpPr>
            <p:cNvPr id="88087" name="Text Box 24"/>
            <p:cNvSpPr txBox="1">
              <a:spLocks noChangeArrowheads="1"/>
            </p:cNvSpPr>
            <p:nvPr/>
          </p:nvSpPr>
          <p:spPr bwMode="auto">
            <a:xfrm>
              <a:off x="2580" y="7129"/>
              <a:ext cx="1440" cy="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Object Domain</a:t>
              </a:r>
            </a:p>
          </p:txBody>
        </p:sp>
        <p:sp>
          <p:nvSpPr>
            <p:cNvPr id="88088" name="Text Box 25"/>
            <p:cNvSpPr txBox="1">
              <a:spLocks noChangeArrowheads="1"/>
            </p:cNvSpPr>
            <p:nvPr/>
          </p:nvSpPr>
          <p:spPr bwMode="auto">
            <a:xfrm>
              <a:off x="9660" y="7039"/>
              <a:ext cx="1440" cy="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Image Domain</a:t>
              </a:r>
            </a:p>
          </p:txBody>
        </p:sp>
        <p:sp>
          <p:nvSpPr>
            <p:cNvPr id="88089" name="Text Box 26"/>
            <p:cNvSpPr txBox="1">
              <a:spLocks noChangeArrowheads="1"/>
            </p:cNvSpPr>
            <p:nvPr/>
          </p:nvSpPr>
          <p:spPr bwMode="auto">
            <a:xfrm>
              <a:off x="10140" y="5929"/>
              <a:ext cx="1440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000">
                  <a:latin typeface="Times New Roman" pitchFamily="18" charset="0"/>
                </a:rPr>
                <a:t>Selected </a:t>
              </a:r>
            </a:p>
            <a:p>
              <a:pPr eaLnBrk="0" hangingPunct="0"/>
              <a:r>
                <a:rPr lang="en-US" sz="1000">
                  <a:latin typeface="Times New Roman" pitchFamily="18" charset="0"/>
                </a:rPr>
                <a:t>Cross-Section</a:t>
              </a:r>
            </a:p>
          </p:txBody>
        </p:sp>
        <p:sp>
          <p:nvSpPr>
            <p:cNvPr id="88090" name="Line 27"/>
            <p:cNvSpPr>
              <a:spLocks noChangeShapeType="1"/>
            </p:cNvSpPr>
            <p:nvPr/>
          </p:nvSpPr>
          <p:spPr bwMode="auto">
            <a:xfrm>
              <a:off x="8745" y="6514"/>
              <a:ext cx="15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91" name="AutoShape 28"/>
            <p:cNvSpPr>
              <a:spLocks noChangeArrowheads="1"/>
            </p:cNvSpPr>
            <p:nvPr/>
          </p:nvSpPr>
          <p:spPr bwMode="auto">
            <a:xfrm>
              <a:off x="3270" y="6124"/>
              <a:ext cx="600" cy="143"/>
            </a:xfrm>
            <a:prstGeom prst="rightArrow">
              <a:avLst>
                <a:gd name="adj1" fmla="val 50000"/>
                <a:gd name="adj2" fmla="val 10489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92" name="AutoShape 29"/>
            <p:cNvSpPr>
              <a:spLocks noChangeArrowheads="1"/>
            </p:cNvSpPr>
            <p:nvPr/>
          </p:nvSpPr>
          <p:spPr bwMode="auto">
            <a:xfrm>
              <a:off x="8025" y="6019"/>
              <a:ext cx="600" cy="143"/>
            </a:xfrm>
            <a:prstGeom prst="rightArrow">
              <a:avLst>
                <a:gd name="adj1" fmla="val 50000"/>
                <a:gd name="adj2" fmla="val 10489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93" name="AutoShape 30"/>
            <p:cNvSpPr>
              <a:spLocks noChangeArrowheads="1"/>
            </p:cNvSpPr>
            <p:nvPr/>
          </p:nvSpPr>
          <p:spPr bwMode="auto">
            <a:xfrm>
              <a:off x="9870" y="7909"/>
              <a:ext cx="143" cy="420"/>
            </a:xfrm>
            <a:prstGeom prst="downArrow">
              <a:avLst>
                <a:gd name="adj1" fmla="val 50000"/>
                <a:gd name="adj2" fmla="val 7342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94" name="Text Box 31"/>
            <p:cNvSpPr txBox="1">
              <a:spLocks noChangeArrowheads="1"/>
            </p:cNvSpPr>
            <p:nvPr/>
          </p:nvSpPr>
          <p:spPr bwMode="auto">
            <a:xfrm>
              <a:off x="1380" y="4744"/>
              <a:ext cx="45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Symbol" pitchFamily="18" charset="2"/>
                </a:rPr>
                <a:t>b</a:t>
              </a:r>
            </a:p>
          </p:txBody>
        </p:sp>
        <p:sp>
          <p:nvSpPr>
            <p:cNvPr id="88095" name="Text Box 32"/>
            <p:cNvSpPr txBox="1">
              <a:spLocks noChangeArrowheads="1"/>
            </p:cNvSpPr>
            <p:nvPr/>
          </p:nvSpPr>
          <p:spPr bwMode="auto">
            <a:xfrm>
              <a:off x="8535" y="7684"/>
              <a:ext cx="45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88096" name="Text Box 33"/>
            <p:cNvSpPr txBox="1">
              <a:spLocks noChangeArrowheads="1"/>
            </p:cNvSpPr>
            <p:nvPr/>
          </p:nvSpPr>
          <p:spPr bwMode="auto">
            <a:xfrm>
              <a:off x="8985" y="4834"/>
              <a:ext cx="45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y</a:t>
              </a:r>
            </a:p>
          </p:txBody>
        </p:sp>
        <p:sp>
          <p:nvSpPr>
            <p:cNvPr id="88097" name="Text Box 34"/>
            <p:cNvSpPr txBox="1">
              <a:spLocks noChangeArrowheads="1"/>
            </p:cNvSpPr>
            <p:nvPr/>
          </p:nvSpPr>
          <p:spPr bwMode="auto">
            <a:xfrm>
              <a:off x="1935" y="5149"/>
              <a:ext cx="1260" cy="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Radiating Object</a:t>
              </a:r>
            </a:p>
          </p:txBody>
        </p:sp>
        <p:sp>
          <p:nvSpPr>
            <p:cNvPr id="88098" name="Text Box 35"/>
            <p:cNvSpPr txBox="1">
              <a:spLocks noChangeArrowheads="1"/>
            </p:cNvSpPr>
            <p:nvPr/>
          </p:nvSpPr>
          <p:spPr bwMode="auto">
            <a:xfrm>
              <a:off x="1020" y="8314"/>
              <a:ext cx="45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Symbol" pitchFamily="18" charset="2"/>
                </a:rPr>
                <a:t>a</a:t>
              </a:r>
            </a:p>
          </p:txBody>
        </p:sp>
        <p:sp>
          <p:nvSpPr>
            <p:cNvPr id="88099" name="Text Box 36"/>
            <p:cNvSpPr txBox="1">
              <a:spLocks noChangeArrowheads="1"/>
            </p:cNvSpPr>
            <p:nvPr/>
          </p:nvSpPr>
          <p:spPr bwMode="auto">
            <a:xfrm>
              <a:off x="9510" y="5149"/>
              <a:ext cx="1260" cy="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Image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Image Formation: Internal Source</a:t>
            </a:r>
          </a:p>
        </p:txBody>
      </p:sp>
      <p:grpSp>
        <p:nvGrpSpPr>
          <p:cNvPr id="90114" name="Group 3"/>
          <p:cNvGrpSpPr>
            <a:grpSpLocks/>
          </p:cNvGrpSpPr>
          <p:nvPr/>
        </p:nvGrpSpPr>
        <p:grpSpPr bwMode="auto">
          <a:xfrm>
            <a:off x="1371600" y="1828800"/>
            <a:ext cx="6619875" cy="4184650"/>
            <a:chOff x="1065" y="1632"/>
            <a:chExt cx="10425" cy="6590"/>
          </a:xfrm>
        </p:grpSpPr>
        <p:sp>
          <p:nvSpPr>
            <p:cNvPr id="90115" name="Text Box 4"/>
            <p:cNvSpPr txBox="1">
              <a:spLocks noChangeArrowheads="1"/>
            </p:cNvSpPr>
            <p:nvPr/>
          </p:nvSpPr>
          <p:spPr bwMode="auto">
            <a:xfrm>
              <a:off x="1095" y="4887"/>
              <a:ext cx="45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Symbol" pitchFamily="18" charset="2"/>
                </a:rPr>
                <a:t>a</a:t>
              </a:r>
            </a:p>
          </p:txBody>
        </p:sp>
        <p:grpSp>
          <p:nvGrpSpPr>
            <p:cNvPr id="90116" name="Group 5"/>
            <p:cNvGrpSpPr>
              <a:grpSpLocks/>
            </p:cNvGrpSpPr>
            <p:nvPr/>
          </p:nvGrpSpPr>
          <p:grpSpPr bwMode="auto">
            <a:xfrm>
              <a:off x="1065" y="1632"/>
              <a:ext cx="10425" cy="6590"/>
              <a:chOff x="1080" y="1462"/>
              <a:chExt cx="10425" cy="6590"/>
            </a:xfrm>
          </p:grpSpPr>
          <p:sp>
            <p:nvSpPr>
              <p:cNvPr id="90117" name="Text Box 6"/>
              <p:cNvSpPr txBox="1">
                <a:spLocks noChangeArrowheads="1"/>
              </p:cNvSpPr>
              <p:nvPr/>
            </p:nvSpPr>
            <p:spPr bwMode="auto">
              <a:xfrm>
                <a:off x="3435" y="3402"/>
                <a:ext cx="450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200">
                    <a:latin typeface="Symbol" pitchFamily="18" charset="2"/>
                  </a:rPr>
                  <a:t>g</a:t>
                </a:r>
              </a:p>
            </p:txBody>
          </p:sp>
          <p:sp>
            <p:nvSpPr>
              <p:cNvPr id="90118" name="Text Box 7"/>
              <p:cNvSpPr txBox="1">
                <a:spLocks noChangeArrowheads="1"/>
              </p:cNvSpPr>
              <p:nvPr/>
            </p:nvSpPr>
            <p:spPr bwMode="auto">
              <a:xfrm>
                <a:off x="10590" y="3577"/>
                <a:ext cx="450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200">
                    <a:latin typeface="Times New Roman" pitchFamily="18" charset="0"/>
                  </a:rPr>
                  <a:t>z</a:t>
                </a:r>
              </a:p>
            </p:txBody>
          </p:sp>
          <p:sp>
            <p:nvSpPr>
              <p:cNvPr id="90119" name="Text Box 8"/>
              <p:cNvSpPr txBox="1">
                <a:spLocks noChangeArrowheads="1"/>
              </p:cNvSpPr>
              <p:nvPr/>
            </p:nvSpPr>
            <p:spPr bwMode="auto">
              <a:xfrm>
                <a:off x="8955" y="7332"/>
                <a:ext cx="2100" cy="72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200">
                    <a:latin typeface="Times New Roman" pitchFamily="18" charset="0"/>
                  </a:rPr>
                  <a:t>Reconstructed Cross-Sectional Image</a:t>
                </a:r>
              </a:p>
            </p:txBody>
          </p:sp>
          <p:sp>
            <p:nvSpPr>
              <p:cNvPr id="90120" name="Line 9"/>
              <p:cNvSpPr>
                <a:spLocks noChangeShapeType="1"/>
              </p:cNvSpPr>
              <p:nvPr/>
            </p:nvSpPr>
            <p:spPr bwMode="auto">
              <a:xfrm flipV="1">
                <a:off x="1680" y="1797"/>
                <a:ext cx="0" cy="171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21" name="Line 10"/>
              <p:cNvSpPr>
                <a:spLocks noChangeShapeType="1"/>
              </p:cNvSpPr>
              <p:nvPr/>
            </p:nvSpPr>
            <p:spPr bwMode="auto">
              <a:xfrm flipH="1">
                <a:off x="1080" y="3517"/>
                <a:ext cx="615" cy="141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22" name="Line 11"/>
              <p:cNvSpPr>
                <a:spLocks noChangeShapeType="1"/>
              </p:cNvSpPr>
              <p:nvPr/>
            </p:nvSpPr>
            <p:spPr bwMode="auto">
              <a:xfrm flipV="1">
                <a:off x="1710" y="3532"/>
                <a:ext cx="1545" cy="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23" name="AutoShape 12"/>
              <p:cNvSpPr>
                <a:spLocks noChangeArrowheads="1"/>
              </p:cNvSpPr>
              <p:nvPr/>
            </p:nvSpPr>
            <p:spPr bwMode="auto">
              <a:xfrm>
                <a:off x="1935" y="2632"/>
                <a:ext cx="495" cy="990"/>
              </a:xfrm>
              <a:prstGeom prst="can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24" name="AutoShape 13"/>
              <p:cNvSpPr>
                <a:spLocks noChangeArrowheads="1"/>
              </p:cNvSpPr>
              <p:nvPr/>
            </p:nvSpPr>
            <p:spPr bwMode="auto">
              <a:xfrm>
                <a:off x="2085" y="2992"/>
                <a:ext cx="188" cy="390"/>
              </a:xfrm>
              <a:prstGeom prst="can">
                <a:avLst>
                  <a:gd name="adj" fmla="val 51862"/>
                </a:avLst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25" name="Line 14"/>
              <p:cNvSpPr>
                <a:spLocks noChangeShapeType="1"/>
              </p:cNvSpPr>
              <p:nvPr/>
            </p:nvSpPr>
            <p:spPr bwMode="auto">
              <a:xfrm rot="6165" flipV="1">
                <a:off x="8850" y="1791"/>
                <a:ext cx="0" cy="171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26" name="Line 15"/>
              <p:cNvSpPr>
                <a:spLocks noChangeShapeType="1"/>
              </p:cNvSpPr>
              <p:nvPr/>
            </p:nvSpPr>
            <p:spPr bwMode="auto">
              <a:xfrm rot="6165" flipV="1">
                <a:off x="8849" y="3484"/>
                <a:ext cx="1890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27" name="Line 16"/>
              <p:cNvSpPr>
                <a:spLocks noChangeShapeType="1"/>
              </p:cNvSpPr>
              <p:nvPr/>
            </p:nvSpPr>
            <p:spPr bwMode="auto">
              <a:xfrm rot="6165" flipH="1">
                <a:off x="8127" y="3514"/>
                <a:ext cx="735" cy="11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28" name="AutoShape 17"/>
              <p:cNvSpPr>
                <a:spLocks noChangeArrowheads="1"/>
              </p:cNvSpPr>
              <p:nvPr/>
            </p:nvSpPr>
            <p:spPr bwMode="auto">
              <a:xfrm rot="6165">
                <a:off x="9089" y="2601"/>
                <a:ext cx="615" cy="1079"/>
              </a:xfrm>
              <a:prstGeom prst="can">
                <a:avLst>
                  <a:gd name="adj" fmla="val 43862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29" name="AutoShape 18"/>
              <p:cNvSpPr>
                <a:spLocks noChangeArrowheads="1"/>
              </p:cNvSpPr>
              <p:nvPr/>
            </p:nvSpPr>
            <p:spPr bwMode="auto">
              <a:xfrm rot="6165">
                <a:off x="9239" y="2961"/>
                <a:ext cx="338" cy="479"/>
              </a:xfrm>
              <a:prstGeom prst="can">
                <a:avLst>
                  <a:gd name="adj" fmla="val 35429"/>
                </a:avLst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30" name="Rectangle 19"/>
              <p:cNvSpPr>
                <a:spLocks noChangeArrowheads="1"/>
              </p:cNvSpPr>
              <p:nvPr/>
            </p:nvSpPr>
            <p:spPr bwMode="auto">
              <a:xfrm>
                <a:off x="4305" y="2092"/>
                <a:ext cx="3315" cy="153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en-US" sz="1800" b="1">
                    <a:latin typeface="Book Antiqua" pitchFamily="18" charset="0"/>
                  </a:rPr>
                  <a:t>Image Formation System</a:t>
                </a:r>
              </a:p>
              <a:p>
                <a:pPr algn="ctr" eaLnBrk="0" hangingPunct="0"/>
                <a:r>
                  <a:rPr lang="en-US" sz="1800" b="1" i="1">
                    <a:latin typeface="Book Antiqua" pitchFamily="18" charset="0"/>
                  </a:rPr>
                  <a:t>h</a:t>
                </a:r>
              </a:p>
              <a:p>
                <a:pPr eaLnBrk="0" hangingPunct="0"/>
                <a:endParaRPr lang="en-US" sz="1200" b="1">
                  <a:latin typeface="Book Antiqua" pitchFamily="18" charset="0"/>
                </a:endParaRPr>
              </a:p>
            </p:txBody>
          </p:sp>
          <p:sp>
            <p:nvSpPr>
              <p:cNvPr id="90131" name="Text Box 20"/>
              <p:cNvSpPr txBox="1">
                <a:spLocks noChangeArrowheads="1"/>
              </p:cNvSpPr>
              <p:nvPr/>
            </p:nvSpPr>
            <p:spPr bwMode="auto">
              <a:xfrm>
                <a:off x="2505" y="3847"/>
                <a:ext cx="1440" cy="6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200">
                    <a:latin typeface="Times New Roman" pitchFamily="18" charset="0"/>
                  </a:rPr>
                  <a:t>Object Domain</a:t>
                </a:r>
              </a:p>
            </p:txBody>
          </p:sp>
          <p:sp>
            <p:nvSpPr>
              <p:cNvPr id="90132" name="Text Box 21"/>
              <p:cNvSpPr txBox="1">
                <a:spLocks noChangeArrowheads="1"/>
              </p:cNvSpPr>
              <p:nvPr/>
            </p:nvSpPr>
            <p:spPr bwMode="auto">
              <a:xfrm>
                <a:off x="9585" y="3757"/>
                <a:ext cx="1440" cy="6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200">
                    <a:latin typeface="Times New Roman" pitchFamily="18" charset="0"/>
                  </a:rPr>
                  <a:t>Image Domain</a:t>
                </a:r>
              </a:p>
            </p:txBody>
          </p:sp>
          <p:sp>
            <p:nvSpPr>
              <p:cNvPr id="90133" name="Text Box 22"/>
              <p:cNvSpPr txBox="1">
                <a:spLocks noChangeArrowheads="1"/>
              </p:cNvSpPr>
              <p:nvPr/>
            </p:nvSpPr>
            <p:spPr bwMode="auto">
              <a:xfrm>
                <a:off x="10065" y="2647"/>
                <a:ext cx="1440" cy="6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>
                    <a:latin typeface="Times New Roman" pitchFamily="18" charset="0"/>
                  </a:rPr>
                  <a:t>Selected </a:t>
                </a:r>
              </a:p>
              <a:p>
                <a:pPr eaLnBrk="0" hangingPunct="0"/>
                <a:r>
                  <a:rPr lang="en-US" sz="1000">
                    <a:latin typeface="Times New Roman" pitchFamily="18" charset="0"/>
                  </a:rPr>
                  <a:t>Cross-Section</a:t>
                </a:r>
              </a:p>
            </p:txBody>
          </p:sp>
          <p:sp>
            <p:nvSpPr>
              <p:cNvPr id="90134" name="Line 23"/>
              <p:cNvSpPr>
                <a:spLocks noChangeShapeType="1"/>
              </p:cNvSpPr>
              <p:nvPr/>
            </p:nvSpPr>
            <p:spPr bwMode="auto">
              <a:xfrm>
                <a:off x="8670" y="3232"/>
                <a:ext cx="15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35" name="Rectangle 24"/>
              <p:cNvSpPr>
                <a:spLocks noChangeArrowheads="1"/>
              </p:cNvSpPr>
              <p:nvPr/>
            </p:nvSpPr>
            <p:spPr bwMode="auto">
              <a:xfrm>
                <a:off x="8850" y="5212"/>
                <a:ext cx="1920" cy="19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36" name="Oval 25"/>
              <p:cNvSpPr>
                <a:spLocks noChangeArrowheads="1"/>
              </p:cNvSpPr>
              <p:nvPr/>
            </p:nvSpPr>
            <p:spPr bwMode="auto">
              <a:xfrm>
                <a:off x="9345" y="5647"/>
                <a:ext cx="1005" cy="1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37" name="Oval 26"/>
              <p:cNvSpPr>
                <a:spLocks noChangeArrowheads="1"/>
              </p:cNvSpPr>
              <p:nvPr/>
            </p:nvSpPr>
            <p:spPr bwMode="auto">
              <a:xfrm>
                <a:off x="9660" y="5962"/>
                <a:ext cx="390" cy="420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38" name="AutoShape 27"/>
              <p:cNvSpPr>
                <a:spLocks noChangeArrowheads="1"/>
              </p:cNvSpPr>
              <p:nvPr/>
            </p:nvSpPr>
            <p:spPr bwMode="auto">
              <a:xfrm>
                <a:off x="3195" y="2842"/>
                <a:ext cx="600" cy="143"/>
              </a:xfrm>
              <a:prstGeom prst="rightArrow">
                <a:avLst>
                  <a:gd name="adj1" fmla="val 50000"/>
                  <a:gd name="adj2" fmla="val 1048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39" name="AutoShape 28"/>
              <p:cNvSpPr>
                <a:spLocks noChangeArrowheads="1"/>
              </p:cNvSpPr>
              <p:nvPr/>
            </p:nvSpPr>
            <p:spPr bwMode="auto">
              <a:xfrm>
                <a:off x="7950" y="2737"/>
                <a:ext cx="600" cy="143"/>
              </a:xfrm>
              <a:prstGeom prst="rightArrow">
                <a:avLst>
                  <a:gd name="adj1" fmla="val 50000"/>
                  <a:gd name="adj2" fmla="val 1048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40" name="AutoShape 29"/>
              <p:cNvSpPr>
                <a:spLocks noChangeArrowheads="1"/>
              </p:cNvSpPr>
              <p:nvPr/>
            </p:nvSpPr>
            <p:spPr bwMode="auto">
              <a:xfrm>
                <a:off x="9795" y="4627"/>
                <a:ext cx="143" cy="420"/>
              </a:xfrm>
              <a:prstGeom prst="downArrow">
                <a:avLst>
                  <a:gd name="adj1" fmla="val 50000"/>
                  <a:gd name="adj2" fmla="val 7342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41" name="Text Box 30"/>
              <p:cNvSpPr txBox="1">
                <a:spLocks noChangeArrowheads="1"/>
              </p:cNvSpPr>
              <p:nvPr/>
            </p:nvSpPr>
            <p:spPr bwMode="auto">
              <a:xfrm>
                <a:off x="1305" y="1462"/>
                <a:ext cx="450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200">
                    <a:latin typeface="Symbol" pitchFamily="18" charset="2"/>
                  </a:rPr>
                  <a:t>b</a:t>
                </a:r>
              </a:p>
            </p:txBody>
          </p:sp>
          <p:sp>
            <p:nvSpPr>
              <p:cNvPr id="90142" name="Text Box 31"/>
              <p:cNvSpPr txBox="1">
                <a:spLocks noChangeArrowheads="1"/>
              </p:cNvSpPr>
              <p:nvPr/>
            </p:nvSpPr>
            <p:spPr bwMode="auto">
              <a:xfrm>
                <a:off x="8460" y="4402"/>
                <a:ext cx="450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200">
                    <a:latin typeface="Times New Roman" pitchFamily="18" charset="0"/>
                  </a:rPr>
                  <a:t>x</a:t>
                </a:r>
              </a:p>
            </p:txBody>
          </p:sp>
          <p:sp>
            <p:nvSpPr>
              <p:cNvPr id="90143" name="Text Box 32"/>
              <p:cNvSpPr txBox="1">
                <a:spLocks noChangeArrowheads="1"/>
              </p:cNvSpPr>
              <p:nvPr/>
            </p:nvSpPr>
            <p:spPr bwMode="auto">
              <a:xfrm>
                <a:off x="8910" y="1552"/>
                <a:ext cx="450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200">
                    <a:latin typeface="Times New Roman" pitchFamily="18" charset="0"/>
                  </a:rPr>
                  <a:t>y</a:t>
                </a:r>
              </a:p>
            </p:txBody>
          </p:sp>
          <p:sp>
            <p:nvSpPr>
              <p:cNvPr id="90144" name="Text Box 33"/>
              <p:cNvSpPr txBox="1">
                <a:spLocks noChangeArrowheads="1"/>
              </p:cNvSpPr>
              <p:nvPr/>
            </p:nvSpPr>
            <p:spPr bwMode="auto">
              <a:xfrm>
                <a:off x="1935" y="1972"/>
                <a:ext cx="1260" cy="6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200">
                    <a:latin typeface="Times New Roman" pitchFamily="18" charset="0"/>
                  </a:rPr>
                  <a:t>Radiating Object</a:t>
                </a:r>
              </a:p>
            </p:txBody>
          </p:sp>
          <p:sp>
            <p:nvSpPr>
              <p:cNvPr id="90145" name="Text Box 34"/>
              <p:cNvSpPr txBox="1">
                <a:spLocks noChangeArrowheads="1"/>
              </p:cNvSpPr>
              <p:nvPr/>
            </p:nvSpPr>
            <p:spPr bwMode="auto">
              <a:xfrm>
                <a:off x="9615" y="1912"/>
                <a:ext cx="1260" cy="6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200">
                    <a:latin typeface="Times New Roman" pitchFamily="18" charset="0"/>
                  </a:rPr>
                  <a:t>Image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Fourier Transform</a:t>
            </a:r>
          </a:p>
        </p:txBody>
      </p:sp>
      <p:sp>
        <p:nvSpPr>
          <p:cNvPr id="7173" name="Rectangle 3"/>
          <p:cNvSpPr>
            <a:spLocks noChangeArrowheads="1"/>
          </p:cNvSpPr>
          <p:nvPr/>
        </p:nvSpPr>
        <p:spPr bwMode="auto">
          <a:xfrm>
            <a:off x="2995613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1828800" y="2286000"/>
          <a:ext cx="4929188" cy="730250"/>
        </p:xfrm>
        <a:graphic>
          <a:graphicData uri="http://schemas.openxmlformats.org/presentationml/2006/ole">
            <p:oleObj spid="_x0000_s7170" r:id="rId4" imgW="3149600" imgH="469900" progId="Equation.3">
              <p:embed/>
            </p:oleObj>
          </a:graphicData>
        </a:graphic>
      </p:graphicFrame>
      <p:pic>
        <p:nvPicPr>
          <p:cNvPr id="717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14600" y="3886200"/>
            <a:ext cx="121920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57800" y="3810000"/>
            <a:ext cx="120967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171" name="Object 7"/>
          <p:cNvGraphicFramePr>
            <a:graphicFrameLocks noChangeAspect="1"/>
          </p:cNvGraphicFramePr>
          <p:nvPr>
            <p:ph idx="1"/>
          </p:nvPr>
        </p:nvGraphicFramePr>
        <p:xfrm>
          <a:off x="2057400" y="5486400"/>
          <a:ext cx="5486400" cy="819150"/>
        </p:xfrm>
        <a:graphic>
          <a:graphicData uri="http://schemas.openxmlformats.org/presentationml/2006/ole">
            <p:oleObj spid="_x0000_s7171" name="Equation" r:id="rId7" imgW="3149600" imgH="4699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Properties of FT</a:t>
            </a: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2614613" y="2557463"/>
            <a:ext cx="39163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bIns="0" anchor="ctr">
            <a:spAutoFit/>
          </a:bodyPr>
          <a:lstStyle/>
          <a:p>
            <a:endParaRPr lang="en-US" sz="1800">
              <a:latin typeface="Arial" charset="0"/>
            </a:endParaRPr>
          </a:p>
          <a:p>
            <a:pPr eaLnBrk="0" hangingPunct="0"/>
            <a:endParaRPr lang="en-US" sz="1800">
              <a:latin typeface="Arial" charset="0"/>
            </a:endParaRPr>
          </a:p>
        </p:txBody>
      </p:sp>
      <p:graphicFrame>
        <p:nvGraphicFramePr>
          <p:cNvPr id="8194" name="Object 5"/>
          <p:cNvGraphicFramePr>
            <a:graphicFrameLocks noChangeAspect="1"/>
          </p:cNvGraphicFramePr>
          <p:nvPr/>
        </p:nvGraphicFramePr>
        <p:xfrm>
          <a:off x="2667000" y="4648200"/>
          <a:ext cx="3352800" cy="790575"/>
        </p:xfrm>
        <a:graphic>
          <a:graphicData uri="http://schemas.openxmlformats.org/presentationml/2006/ole">
            <p:oleObj spid="_x0000_s8194" name="Equation" r:id="rId4" imgW="1816100" imgH="431800" progId="Equation.3">
              <p:embed/>
            </p:oleObj>
          </a:graphicData>
        </a:graphic>
      </p:graphicFrame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2209800" y="4038600"/>
            <a:ext cx="4440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/>
              <a:t>Scaling: It provides a proportional scaling.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752600" y="2819400"/>
            <a:ext cx="4983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/>
              <a:t>FT {ag(x,y)+bh(x,y)}= aFT{g(x,y)+ bFT{h(x,y)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524000" y="2286000"/>
            <a:ext cx="6477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50000"/>
              </a:spcBef>
            </a:pPr>
            <a:r>
              <a:rPr lang="en-US" sz="1800"/>
              <a:t>Linearity: Fourier transform, </a:t>
            </a:r>
            <a:r>
              <a:rPr lang="en-US" sz="1800" i="1"/>
              <a:t>FT, </a:t>
            </a:r>
            <a:r>
              <a:rPr lang="en-US" sz="1800"/>
              <a:t> is a linear transform.</a:t>
            </a:r>
          </a:p>
          <a:p>
            <a:pPr marL="342900" indent="-342900" eaLnBrk="0" hangingPunct="0">
              <a:spcBef>
                <a:spcPct val="50000"/>
              </a:spcBef>
              <a:buFontTx/>
              <a:buChar char="•"/>
            </a:pPr>
            <a:endParaRPr lang="en-US" sz="6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FT Properties </a:t>
            </a:r>
          </a:p>
        </p:txBody>
      </p:sp>
      <p:sp>
        <p:nvSpPr>
          <p:cNvPr id="9222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endParaRPr lang="en-US" sz="1800"/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/>
        </p:nvGraphicFramePr>
        <p:xfrm>
          <a:off x="1981200" y="2286000"/>
          <a:ext cx="4724400" cy="444500"/>
        </p:xfrm>
        <a:graphic>
          <a:graphicData uri="http://schemas.openxmlformats.org/presentationml/2006/ole">
            <p:oleObj spid="_x0000_s9218" name="Equation" r:id="rId4" imgW="2425700" imgH="228600" progId="Equation.3">
              <p:embed/>
            </p:oleObj>
          </a:graphicData>
        </a:graphic>
      </p:graphicFrame>
      <p:sp>
        <p:nvSpPr>
          <p:cNvPr id="922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219" name="Object 6"/>
          <p:cNvGraphicFramePr>
            <a:graphicFrameLocks noChangeAspect="1"/>
          </p:cNvGraphicFramePr>
          <p:nvPr/>
        </p:nvGraphicFramePr>
        <p:xfrm>
          <a:off x="1981200" y="3124200"/>
          <a:ext cx="5943600" cy="884238"/>
        </p:xfrm>
        <a:graphic>
          <a:graphicData uri="http://schemas.openxmlformats.org/presentationml/2006/ole">
            <p:oleObj spid="_x0000_s9219" name="Equation" r:id="rId5" imgW="3390900" imgH="508000" progId="Equation.3">
              <p:embed/>
            </p:oleObj>
          </a:graphicData>
        </a:graphic>
      </p:graphicFrame>
      <p:sp>
        <p:nvSpPr>
          <p:cNvPr id="9224" name="Rectangle 7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220" name="Object 8"/>
          <p:cNvGraphicFramePr>
            <a:graphicFrameLocks noChangeAspect="1"/>
          </p:cNvGraphicFramePr>
          <p:nvPr/>
        </p:nvGraphicFramePr>
        <p:xfrm>
          <a:off x="2286000" y="4572000"/>
          <a:ext cx="5867400" cy="817563"/>
        </p:xfrm>
        <a:graphic>
          <a:graphicData uri="http://schemas.openxmlformats.org/presentationml/2006/ole">
            <p:oleObj spid="_x0000_s9220" name="Equation" r:id="rId6" imgW="3619500" imgH="508000" progId="Equation.3">
              <p:embed/>
            </p:oleObj>
          </a:graphicData>
        </a:graphic>
      </p:graphicFrame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288925" y="2089150"/>
            <a:ext cx="130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/>
              <a:t>Translation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65125" y="3155950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/>
              <a:t>Convolution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65125" y="4451350"/>
            <a:ext cx="191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/>
              <a:t>Cross-Correlation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FT Properties….</a:t>
            </a:r>
          </a:p>
        </p:txBody>
      </p:sp>
      <p:sp>
        <p:nvSpPr>
          <p:cNvPr id="10246" name="Rectangle 3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1828800" y="2362200"/>
          <a:ext cx="6781800" cy="796925"/>
        </p:xfrm>
        <a:graphic>
          <a:graphicData uri="http://schemas.openxmlformats.org/presentationml/2006/ole">
            <p:oleObj spid="_x0000_s10242" name="Equation" r:id="rId4" imgW="4292600" imgH="508000" progId="Equation.3">
              <p:embed/>
            </p:oleObj>
          </a:graphicData>
        </a:graphic>
      </p:graphicFrame>
      <p:sp>
        <p:nvSpPr>
          <p:cNvPr id="10247" name="Rectangle 5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43" name="Object 6"/>
          <p:cNvGraphicFramePr>
            <a:graphicFrameLocks noChangeAspect="1"/>
          </p:cNvGraphicFramePr>
          <p:nvPr/>
        </p:nvGraphicFramePr>
        <p:xfrm>
          <a:off x="2286000" y="3505200"/>
          <a:ext cx="5334000" cy="779463"/>
        </p:xfrm>
        <a:graphic>
          <a:graphicData uri="http://schemas.openxmlformats.org/presentationml/2006/ole">
            <p:oleObj spid="_x0000_s10243" name="Equation" r:id="rId5" imgW="3187700" imgH="469900" progId="Equation.3">
              <p:embed/>
            </p:oleObj>
          </a:graphicData>
        </a:graphic>
      </p:graphicFrame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30718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44" name="Object 8"/>
          <p:cNvGraphicFramePr>
            <a:graphicFrameLocks noChangeAspect="1"/>
          </p:cNvGraphicFramePr>
          <p:nvPr/>
        </p:nvGraphicFramePr>
        <p:xfrm>
          <a:off x="2895600" y="4876800"/>
          <a:ext cx="3581400" cy="1062038"/>
        </p:xfrm>
        <a:graphic>
          <a:graphicData uri="http://schemas.openxmlformats.org/presentationml/2006/ole">
            <p:oleObj spid="_x0000_s10244" name="Equation" r:id="rId6" imgW="2413000" imgH="711200" progId="Equation.3">
              <p:embed/>
            </p:oleObj>
          </a:graphicData>
        </a:graphic>
      </p:graphicFrame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04800" y="22098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/>
              <a:t>Auto-Correlation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28600" y="3276600"/>
            <a:ext cx="221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/>
              <a:t>Parseval’s Theorem 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17525" y="4679950"/>
            <a:ext cx="1357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/>
              <a:t>Separability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Radon Transform</a:t>
            </a:r>
          </a:p>
        </p:txBody>
      </p:sp>
      <p:grpSp>
        <p:nvGrpSpPr>
          <p:cNvPr id="104450" name="Group 3"/>
          <p:cNvGrpSpPr>
            <a:grpSpLocks/>
          </p:cNvGrpSpPr>
          <p:nvPr/>
        </p:nvGrpSpPr>
        <p:grpSpPr bwMode="auto">
          <a:xfrm>
            <a:off x="2133600" y="1371600"/>
            <a:ext cx="5238750" cy="5486400"/>
            <a:chOff x="2550" y="1410"/>
            <a:chExt cx="8250" cy="8640"/>
          </a:xfrm>
        </p:grpSpPr>
        <p:sp>
          <p:nvSpPr>
            <p:cNvPr id="104451" name="Text Box 4"/>
            <p:cNvSpPr txBox="1">
              <a:spLocks noChangeArrowheads="1"/>
            </p:cNvSpPr>
            <p:nvPr/>
          </p:nvSpPr>
          <p:spPr bwMode="auto">
            <a:xfrm>
              <a:off x="9315" y="4170"/>
              <a:ext cx="54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104452" name="Text Box 5"/>
            <p:cNvSpPr txBox="1">
              <a:spLocks noChangeArrowheads="1"/>
            </p:cNvSpPr>
            <p:nvPr/>
          </p:nvSpPr>
          <p:spPr bwMode="auto">
            <a:xfrm>
              <a:off x="5640" y="1410"/>
              <a:ext cx="54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y</a:t>
              </a:r>
            </a:p>
          </p:txBody>
        </p:sp>
        <p:sp>
          <p:nvSpPr>
            <p:cNvPr id="104453" name="Freeform 6"/>
            <p:cNvSpPr>
              <a:spLocks/>
            </p:cNvSpPr>
            <p:nvPr/>
          </p:nvSpPr>
          <p:spPr bwMode="auto">
            <a:xfrm>
              <a:off x="4230" y="2880"/>
              <a:ext cx="3390" cy="2895"/>
            </a:xfrm>
            <a:custGeom>
              <a:avLst/>
              <a:gdLst>
                <a:gd name="T0" fmla="*/ 375 w 3390"/>
                <a:gd name="T1" fmla="*/ 1080 h 2895"/>
                <a:gd name="T2" fmla="*/ 1230 w 3390"/>
                <a:gd name="T3" fmla="*/ 45 h 2895"/>
                <a:gd name="T4" fmla="*/ 2025 w 3390"/>
                <a:gd name="T5" fmla="*/ 0 h 2895"/>
                <a:gd name="T6" fmla="*/ 2295 w 3390"/>
                <a:gd name="T7" fmla="*/ 120 h 2895"/>
                <a:gd name="T8" fmla="*/ 2685 w 3390"/>
                <a:gd name="T9" fmla="*/ 465 h 2895"/>
                <a:gd name="T10" fmla="*/ 2940 w 3390"/>
                <a:gd name="T11" fmla="*/ 510 h 2895"/>
                <a:gd name="T12" fmla="*/ 3225 w 3390"/>
                <a:gd name="T13" fmla="*/ 525 h 2895"/>
                <a:gd name="T14" fmla="*/ 3360 w 3390"/>
                <a:gd name="T15" fmla="*/ 690 h 2895"/>
                <a:gd name="T16" fmla="*/ 3390 w 3390"/>
                <a:gd name="T17" fmla="*/ 1050 h 2895"/>
                <a:gd name="T18" fmla="*/ 3360 w 3390"/>
                <a:gd name="T19" fmla="*/ 1230 h 2895"/>
                <a:gd name="T20" fmla="*/ 3330 w 3390"/>
                <a:gd name="T21" fmla="*/ 1680 h 2895"/>
                <a:gd name="T22" fmla="*/ 3210 w 3390"/>
                <a:gd name="T23" fmla="*/ 1860 h 2895"/>
                <a:gd name="T24" fmla="*/ 2910 w 3390"/>
                <a:gd name="T25" fmla="*/ 2100 h 2895"/>
                <a:gd name="T26" fmla="*/ 2700 w 3390"/>
                <a:gd name="T27" fmla="*/ 2235 h 2895"/>
                <a:gd name="T28" fmla="*/ 2505 w 3390"/>
                <a:gd name="T29" fmla="*/ 2265 h 2895"/>
                <a:gd name="T30" fmla="*/ 2130 w 3390"/>
                <a:gd name="T31" fmla="*/ 2310 h 2895"/>
                <a:gd name="T32" fmla="*/ 1725 w 3390"/>
                <a:gd name="T33" fmla="*/ 2385 h 2895"/>
                <a:gd name="T34" fmla="*/ 1245 w 3390"/>
                <a:gd name="T35" fmla="*/ 2865 h 2895"/>
                <a:gd name="T36" fmla="*/ 720 w 3390"/>
                <a:gd name="T37" fmla="*/ 2895 h 2895"/>
                <a:gd name="T38" fmla="*/ 540 w 3390"/>
                <a:gd name="T39" fmla="*/ 2520 h 2895"/>
                <a:gd name="T40" fmla="*/ 540 w 3390"/>
                <a:gd name="T41" fmla="*/ 2250 h 2895"/>
                <a:gd name="T42" fmla="*/ 585 w 3390"/>
                <a:gd name="T43" fmla="*/ 2010 h 2895"/>
                <a:gd name="T44" fmla="*/ 540 w 3390"/>
                <a:gd name="T45" fmla="*/ 1920 h 2895"/>
                <a:gd name="T46" fmla="*/ 270 w 3390"/>
                <a:gd name="T47" fmla="*/ 1785 h 2895"/>
                <a:gd name="T48" fmla="*/ 30 w 3390"/>
                <a:gd name="T49" fmla="*/ 1575 h 2895"/>
                <a:gd name="T50" fmla="*/ 0 w 3390"/>
                <a:gd name="T51" fmla="*/ 1350 h 2895"/>
                <a:gd name="T52" fmla="*/ 135 w 3390"/>
                <a:gd name="T53" fmla="*/ 1230 h 2895"/>
                <a:gd name="T54" fmla="*/ 375 w 3390"/>
                <a:gd name="T55" fmla="*/ 1080 h 289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390"/>
                <a:gd name="T85" fmla="*/ 0 h 2895"/>
                <a:gd name="T86" fmla="*/ 3390 w 3390"/>
                <a:gd name="T87" fmla="*/ 2895 h 289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390" h="2895">
                  <a:moveTo>
                    <a:pt x="375" y="1080"/>
                  </a:moveTo>
                  <a:lnTo>
                    <a:pt x="1230" y="45"/>
                  </a:lnTo>
                  <a:lnTo>
                    <a:pt x="2025" y="0"/>
                  </a:lnTo>
                  <a:lnTo>
                    <a:pt x="2295" y="120"/>
                  </a:lnTo>
                  <a:lnTo>
                    <a:pt x="2685" y="465"/>
                  </a:lnTo>
                  <a:lnTo>
                    <a:pt x="2940" y="510"/>
                  </a:lnTo>
                  <a:lnTo>
                    <a:pt x="3225" y="525"/>
                  </a:lnTo>
                  <a:lnTo>
                    <a:pt x="3360" y="690"/>
                  </a:lnTo>
                  <a:lnTo>
                    <a:pt x="3390" y="1050"/>
                  </a:lnTo>
                  <a:lnTo>
                    <a:pt x="3360" y="1230"/>
                  </a:lnTo>
                  <a:lnTo>
                    <a:pt x="3330" y="1680"/>
                  </a:lnTo>
                  <a:lnTo>
                    <a:pt x="3210" y="1860"/>
                  </a:lnTo>
                  <a:lnTo>
                    <a:pt x="2910" y="2100"/>
                  </a:lnTo>
                  <a:lnTo>
                    <a:pt x="2700" y="2235"/>
                  </a:lnTo>
                  <a:lnTo>
                    <a:pt x="2505" y="2265"/>
                  </a:lnTo>
                  <a:lnTo>
                    <a:pt x="2130" y="2310"/>
                  </a:lnTo>
                  <a:lnTo>
                    <a:pt x="1725" y="2385"/>
                  </a:lnTo>
                  <a:lnTo>
                    <a:pt x="1245" y="2865"/>
                  </a:lnTo>
                  <a:lnTo>
                    <a:pt x="720" y="2895"/>
                  </a:lnTo>
                  <a:lnTo>
                    <a:pt x="540" y="2520"/>
                  </a:lnTo>
                  <a:lnTo>
                    <a:pt x="540" y="2250"/>
                  </a:lnTo>
                  <a:lnTo>
                    <a:pt x="585" y="2010"/>
                  </a:lnTo>
                  <a:lnTo>
                    <a:pt x="540" y="1920"/>
                  </a:lnTo>
                  <a:lnTo>
                    <a:pt x="270" y="1785"/>
                  </a:lnTo>
                  <a:lnTo>
                    <a:pt x="30" y="1575"/>
                  </a:lnTo>
                  <a:lnTo>
                    <a:pt x="0" y="1350"/>
                  </a:lnTo>
                  <a:lnTo>
                    <a:pt x="135" y="1230"/>
                  </a:lnTo>
                  <a:lnTo>
                    <a:pt x="375" y="108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54" name="Line 7"/>
            <p:cNvSpPr>
              <a:spLocks noChangeShapeType="1"/>
            </p:cNvSpPr>
            <p:nvPr/>
          </p:nvSpPr>
          <p:spPr bwMode="auto">
            <a:xfrm flipV="1">
              <a:off x="6240" y="6000"/>
              <a:ext cx="3945" cy="29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55" name="Line 8"/>
            <p:cNvSpPr>
              <a:spLocks noChangeShapeType="1"/>
            </p:cNvSpPr>
            <p:nvPr/>
          </p:nvSpPr>
          <p:spPr bwMode="auto">
            <a:xfrm>
              <a:off x="6240" y="9000"/>
              <a:ext cx="7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56" name="Text Box 9"/>
            <p:cNvSpPr txBox="1">
              <a:spLocks noChangeArrowheads="1"/>
            </p:cNvSpPr>
            <p:nvPr/>
          </p:nvSpPr>
          <p:spPr bwMode="auto">
            <a:xfrm>
              <a:off x="3840" y="2025"/>
              <a:ext cx="54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q</a:t>
              </a:r>
            </a:p>
          </p:txBody>
        </p:sp>
        <p:sp>
          <p:nvSpPr>
            <p:cNvPr id="104457" name="Text Box 10"/>
            <p:cNvSpPr txBox="1">
              <a:spLocks noChangeArrowheads="1"/>
            </p:cNvSpPr>
            <p:nvPr/>
          </p:nvSpPr>
          <p:spPr bwMode="auto">
            <a:xfrm>
              <a:off x="6585" y="8580"/>
              <a:ext cx="54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Symbol" pitchFamily="18" charset="2"/>
                </a:rPr>
                <a:t>q</a:t>
              </a:r>
            </a:p>
          </p:txBody>
        </p:sp>
        <p:sp>
          <p:nvSpPr>
            <p:cNvPr id="104458" name="Text Box 11"/>
            <p:cNvSpPr txBox="1">
              <a:spLocks noChangeArrowheads="1"/>
            </p:cNvSpPr>
            <p:nvPr/>
          </p:nvSpPr>
          <p:spPr bwMode="auto">
            <a:xfrm>
              <a:off x="10200" y="5775"/>
              <a:ext cx="54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104459" name="Line 12"/>
            <p:cNvSpPr>
              <a:spLocks noChangeShapeType="1"/>
            </p:cNvSpPr>
            <p:nvPr/>
          </p:nvSpPr>
          <p:spPr bwMode="auto">
            <a:xfrm>
              <a:off x="6510" y="2145"/>
              <a:ext cx="2655" cy="3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60" name="Line 13"/>
            <p:cNvSpPr>
              <a:spLocks noChangeShapeType="1"/>
            </p:cNvSpPr>
            <p:nvPr/>
          </p:nvSpPr>
          <p:spPr bwMode="auto">
            <a:xfrm>
              <a:off x="6165" y="2400"/>
              <a:ext cx="2655" cy="3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61" name="Line 14"/>
            <p:cNvSpPr>
              <a:spLocks noChangeShapeType="1"/>
            </p:cNvSpPr>
            <p:nvPr/>
          </p:nvSpPr>
          <p:spPr bwMode="auto">
            <a:xfrm>
              <a:off x="5820" y="2655"/>
              <a:ext cx="2655" cy="3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62" name="Line 15"/>
            <p:cNvSpPr>
              <a:spLocks noChangeShapeType="1"/>
            </p:cNvSpPr>
            <p:nvPr/>
          </p:nvSpPr>
          <p:spPr bwMode="auto">
            <a:xfrm>
              <a:off x="5460" y="2895"/>
              <a:ext cx="2655" cy="3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63" name="Line 16"/>
            <p:cNvSpPr>
              <a:spLocks noChangeShapeType="1"/>
            </p:cNvSpPr>
            <p:nvPr/>
          </p:nvSpPr>
          <p:spPr bwMode="auto">
            <a:xfrm>
              <a:off x="5100" y="3135"/>
              <a:ext cx="2655" cy="3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64" name="Line 17"/>
            <p:cNvSpPr>
              <a:spLocks noChangeShapeType="1"/>
            </p:cNvSpPr>
            <p:nvPr/>
          </p:nvSpPr>
          <p:spPr bwMode="auto">
            <a:xfrm>
              <a:off x="4740" y="3375"/>
              <a:ext cx="2655" cy="3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65" name="Line 18"/>
            <p:cNvSpPr>
              <a:spLocks noChangeShapeType="1"/>
            </p:cNvSpPr>
            <p:nvPr/>
          </p:nvSpPr>
          <p:spPr bwMode="auto">
            <a:xfrm>
              <a:off x="4380" y="3615"/>
              <a:ext cx="2655" cy="3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66" name="Line 19"/>
            <p:cNvSpPr>
              <a:spLocks noChangeShapeType="1"/>
            </p:cNvSpPr>
            <p:nvPr/>
          </p:nvSpPr>
          <p:spPr bwMode="auto">
            <a:xfrm>
              <a:off x="4050" y="3870"/>
              <a:ext cx="2655" cy="3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67" name="Line 20"/>
            <p:cNvSpPr>
              <a:spLocks noChangeShapeType="1"/>
            </p:cNvSpPr>
            <p:nvPr/>
          </p:nvSpPr>
          <p:spPr bwMode="auto">
            <a:xfrm>
              <a:off x="3690" y="4140"/>
              <a:ext cx="2655" cy="3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68" name="Freeform 21"/>
            <p:cNvSpPr>
              <a:spLocks/>
            </p:cNvSpPr>
            <p:nvPr/>
          </p:nvSpPr>
          <p:spPr bwMode="auto">
            <a:xfrm>
              <a:off x="6870" y="6300"/>
              <a:ext cx="2895" cy="2205"/>
            </a:xfrm>
            <a:custGeom>
              <a:avLst/>
              <a:gdLst>
                <a:gd name="T0" fmla="*/ 0 w 2895"/>
                <a:gd name="T1" fmla="*/ 2205 h 2205"/>
                <a:gd name="T2" fmla="*/ 240 w 2895"/>
                <a:gd name="T3" fmla="*/ 1575 h 2205"/>
                <a:gd name="T4" fmla="*/ 360 w 2895"/>
                <a:gd name="T5" fmla="*/ 1080 h 2205"/>
                <a:gd name="T6" fmla="*/ 705 w 2895"/>
                <a:gd name="T7" fmla="*/ 825 h 2205"/>
                <a:gd name="T8" fmla="*/ 1005 w 2895"/>
                <a:gd name="T9" fmla="*/ 525 h 2205"/>
                <a:gd name="T10" fmla="*/ 1320 w 2895"/>
                <a:gd name="T11" fmla="*/ 195 h 2205"/>
                <a:gd name="T12" fmla="*/ 1740 w 2895"/>
                <a:gd name="T13" fmla="*/ 0 h 2205"/>
                <a:gd name="T14" fmla="*/ 2310 w 2895"/>
                <a:gd name="T15" fmla="*/ 0 h 2205"/>
                <a:gd name="T16" fmla="*/ 2895 w 2895"/>
                <a:gd name="T17" fmla="*/ 0 h 22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95"/>
                <a:gd name="T28" fmla="*/ 0 h 2205"/>
                <a:gd name="T29" fmla="*/ 2895 w 2895"/>
                <a:gd name="T30" fmla="*/ 2205 h 22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95" h="2205">
                  <a:moveTo>
                    <a:pt x="0" y="2205"/>
                  </a:moveTo>
                  <a:lnTo>
                    <a:pt x="240" y="1575"/>
                  </a:lnTo>
                  <a:lnTo>
                    <a:pt x="360" y="1080"/>
                  </a:lnTo>
                  <a:lnTo>
                    <a:pt x="705" y="825"/>
                  </a:lnTo>
                  <a:lnTo>
                    <a:pt x="1005" y="525"/>
                  </a:lnTo>
                  <a:lnTo>
                    <a:pt x="1320" y="195"/>
                  </a:lnTo>
                  <a:lnTo>
                    <a:pt x="1740" y="0"/>
                  </a:lnTo>
                  <a:lnTo>
                    <a:pt x="2310" y="0"/>
                  </a:lnTo>
                  <a:lnTo>
                    <a:pt x="289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69" name="Text Box 22"/>
            <p:cNvSpPr txBox="1">
              <a:spLocks noChangeArrowheads="1"/>
            </p:cNvSpPr>
            <p:nvPr/>
          </p:nvSpPr>
          <p:spPr bwMode="auto">
            <a:xfrm>
              <a:off x="6165" y="4035"/>
              <a:ext cx="54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Symbol" pitchFamily="18" charset="2"/>
                </a:rPr>
                <a:t>q</a:t>
              </a:r>
            </a:p>
          </p:txBody>
        </p:sp>
        <p:sp>
          <p:nvSpPr>
            <p:cNvPr id="104470" name="Line 23"/>
            <p:cNvSpPr>
              <a:spLocks noChangeShapeType="1"/>
            </p:cNvSpPr>
            <p:nvPr/>
          </p:nvSpPr>
          <p:spPr bwMode="auto">
            <a:xfrm flipV="1">
              <a:off x="3120" y="2730"/>
              <a:ext cx="4890" cy="388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lgDash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71" name="Line 24"/>
            <p:cNvSpPr>
              <a:spLocks noChangeShapeType="1"/>
            </p:cNvSpPr>
            <p:nvPr/>
          </p:nvSpPr>
          <p:spPr bwMode="auto">
            <a:xfrm>
              <a:off x="2550" y="4395"/>
              <a:ext cx="670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72" name="Line 25"/>
            <p:cNvSpPr>
              <a:spLocks noChangeShapeType="1"/>
            </p:cNvSpPr>
            <p:nvPr/>
          </p:nvSpPr>
          <p:spPr bwMode="auto">
            <a:xfrm flipV="1">
              <a:off x="5895" y="1890"/>
              <a:ext cx="0" cy="48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73" name="Text Box 26"/>
            <p:cNvSpPr txBox="1">
              <a:spLocks noChangeArrowheads="1"/>
            </p:cNvSpPr>
            <p:nvPr/>
          </p:nvSpPr>
          <p:spPr bwMode="auto">
            <a:xfrm>
              <a:off x="8025" y="2430"/>
              <a:ext cx="54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104474" name="Line 27"/>
            <p:cNvSpPr>
              <a:spLocks noChangeShapeType="1"/>
            </p:cNvSpPr>
            <p:nvPr/>
          </p:nvSpPr>
          <p:spPr bwMode="auto">
            <a:xfrm flipH="1" flipV="1">
              <a:off x="4215" y="2235"/>
              <a:ext cx="3330" cy="429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lgDash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75" name="Text Box 28"/>
            <p:cNvSpPr txBox="1">
              <a:spLocks noChangeArrowheads="1"/>
            </p:cNvSpPr>
            <p:nvPr/>
          </p:nvSpPr>
          <p:spPr bwMode="auto">
            <a:xfrm>
              <a:off x="3225" y="3600"/>
              <a:ext cx="1155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f(x,y)</a:t>
              </a:r>
            </a:p>
          </p:txBody>
        </p:sp>
        <p:sp>
          <p:nvSpPr>
            <p:cNvPr id="104476" name="Text Box 29"/>
            <p:cNvSpPr txBox="1">
              <a:spLocks noChangeArrowheads="1"/>
            </p:cNvSpPr>
            <p:nvPr/>
          </p:nvSpPr>
          <p:spPr bwMode="auto">
            <a:xfrm>
              <a:off x="8700" y="6225"/>
              <a:ext cx="1155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P(p,</a:t>
              </a:r>
              <a:r>
                <a:rPr lang="en-US" sz="1200">
                  <a:latin typeface="Symbol" pitchFamily="18" charset="2"/>
                </a:rPr>
                <a:t>q</a:t>
              </a:r>
              <a:r>
                <a:rPr lang="en-US" sz="1200"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104477" name="Text Box 30"/>
            <p:cNvSpPr txBox="1">
              <a:spLocks noChangeArrowheads="1"/>
            </p:cNvSpPr>
            <p:nvPr/>
          </p:nvSpPr>
          <p:spPr bwMode="auto">
            <a:xfrm>
              <a:off x="2625" y="9360"/>
              <a:ext cx="8175" cy="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Line integral projection P(p,</a:t>
              </a:r>
              <a:r>
                <a:rPr lang="en-US" sz="1200">
                  <a:latin typeface="Symbol" pitchFamily="18" charset="2"/>
                </a:rPr>
                <a:t>q</a:t>
              </a:r>
              <a:r>
                <a:rPr lang="en-US" sz="1200">
                  <a:latin typeface="Times New Roman" pitchFamily="18" charset="0"/>
                </a:rPr>
                <a:t>) of the two-dimensional Radon transform.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Radon Transform</a:t>
            </a:r>
          </a:p>
        </p:txBody>
      </p:sp>
      <p:grpSp>
        <p:nvGrpSpPr>
          <p:cNvPr id="11268" name="Group 3"/>
          <p:cNvGrpSpPr>
            <a:grpSpLocks/>
          </p:cNvGrpSpPr>
          <p:nvPr/>
        </p:nvGrpSpPr>
        <p:grpSpPr bwMode="auto">
          <a:xfrm>
            <a:off x="1828800" y="1981200"/>
            <a:ext cx="4953000" cy="2943225"/>
            <a:chOff x="2670" y="5715"/>
            <a:chExt cx="7800" cy="4635"/>
          </a:xfrm>
        </p:grpSpPr>
        <p:grpSp>
          <p:nvGrpSpPr>
            <p:cNvPr id="11272" name="Group 4"/>
            <p:cNvGrpSpPr>
              <a:grpSpLocks/>
            </p:cNvGrpSpPr>
            <p:nvPr/>
          </p:nvGrpSpPr>
          <p:grpSpPr bwMode="auto">
            <a:xfrm>
              <a:off x="4635" y="5977"/>
              <a:ext cx="4230" cy="4253"/>
              <a:chOff x="4635" y="5977"/>
              <a:chExt cx="4230" cy="4253"/>
            </a:xfrm>
          </p:grpSpPr>
          <p:sp>
            <p:nvSpPr>
              <p:cNvPr id="11279" name="Rectangle 5"/>
              <p:cNvSpPr>
                <a:spLocks noChangeArrowheads="1"/>
              </p:cNvSpPr>
              <p:nvPr/>
            </p:nvSpPr>
            <p:spPr bwMode="auto">
              <a:xfrm>
                <a:off x="4635" y="6135"/>
                <a:ext cx="2865" cy="294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0" name="Freeform 6"/>
              <p:cNvSpPr>
                <a:spLocks/>
              </p:cNvSpPr>
              <p:nvPr/>
            </p:nvSpPr>
            <p:spPr bwMode="auto">
              <a:xfrm>
                <a:off x="7860" y="6060"/>
                <a:ext cx="540" cy="2910"/>
              </a:xfrm>
              <a:custGeom>
                <a:avLst/>
                <a:gdLst>
                  <a:gd name="T0" fmla="*/ 540 w 540"/>
                  <a:gd name="T1" fmla="*/ 0 h 2910"/>
                  <a:gd name="T2" fmla="*/ 540 w 540"/>
                  <a:gd name="T3" fmla="*/ 720 h 2910"/>
                  <a:gd name="T4" fmla="*/ 0 w 540"/>
                  <a:gd name="T5" fmla="*/ 720 h 2910"/>
                  <a:gd name="T6" fmla="*/ 0 w 540"/>
                  <a:gd name="T7" fmla="*/ 1050 h 2910"/>
                  <a:gd name="T8" fmla="*/ 540 w 540"/>
                  <a:gd name="T9" fmla="*/ 1050 h 2910"/>
                  <a:gd name="T10" fmla="*/ 540 w 540"/>
                  <a:gd name="T11" fmla="*/ 1680 h 2910"/>
                  <a:gd name="T12" fmla="*/ 285 w 540"/>
                  <a:gd name="T13" fmla="*/ 1680 h 2910"/>
                  <a:gd name="T14" fmla="*/ 285 w 540"/>
                  <a:gd name="T15" fmla="*/ 1980 h 2910"/>
                  <a:gd name="T16" fmla="*/ 540 w 540"/>
                  <a:gd name="T17" fmla="*/ 1980 h 2910"/>
                  <a:gd name="T18" fmla="*/ 540 w 540"/>
                  <a:gd name="T19" fmla="*/ 2910 h 29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40"/>
                  <a:gd name="T31" fmla="*/ 0 h 2910"/>
                  <a:gd name="T32" fmla="*/ 540 w 540"/>
                  <a:gd name="T33" fmla="*/ 2910 h 29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40" h="2910">
                    <a:moveTo>
                      <a:pt x="540" y="0"/>
                    </a:moveTo>
                    <a:lnTo>
                      <a:pt x="540" y="720"/>
                    </a:lnTo>
                    <a:lnTo>
                      <a:pt x="0" y="720"/>
                    </a:lnTo>
                    <a:lnTo>
                      <a:pt x="0" y="1050"/>
                    </a:lnTo>
                    <a:lnTo>
                      <a:pt x="540" y="1050"/>
                    </a:lnTo>
                    <a:lnTo>
                      <a:pt x="540" y="1680"/>
                    </a:lnTo>
                    <a:lnTo>
                      <a:pt x="285" y="1680"/>
                    </a:lnTo>
                    <a:lnTo>
                      <a:pt x="285" y="1980"/>
                    </a:lnTo>
                    <a:lnTo>
                      <a:pt x="540" y="1980"/>
                    </a:lnTo>
                    <a:lnTo>
                      <a:pt x="540" y="291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1" name="Freeform 7"/>
              <p:cNvSpPr>
                <a:spLocks/>
              </p:cNvSpPr>
              <p:nvPr/>
            </p:nvSpPr>
            <p:spPr bwMode="auto">
              <a:xfrm rot="5400000">
                <a:off x="5820" y="8370"/>
                <a:ext cx="540" cy="2910"/>
              </a:xfrm>
              <a:custGeom>
                <a:avLst/>
                <a:gdLst>
                  <a:gd name="T0" fmla="*/ 540 w 540"/>
                  <a:gd name="T1" fmla="*/ 0 h 2910"/>
                  <a:gd name="T2" fmla="*/ 540 w 540"/>
                  <a:gd name="T3" fmla="*/ 720 h 2910"/>
                  <a:gd name="T4" fmla="*/ 0 w 540"/>
                  <a:gd name="T5" fmla="*/ 720 h 2910"/>
                  <a:gd name="T6" fmla="*/ 0 w 540"/>
                  <a:gd name="T7" fmla="*/ 1050 h 2910"/>
                  <a:gd name="T8" fmla="*/ 540 w 540"/>
                  <a:gd name="T9" fmla="*/ 1050 h 2910"/>
                  <a:gd name="T10" fmla="*/ 540 w 540"/>
                  <a:gd name="T11" fmla="*/ 1680 h 2910"/>
                  <a:gd name="T12" fmla="*/ 285 w 540"/>
                  <a:gd name="T13" fmla="*/ 1680 h 2910"/>
                  <a:gd name="T14" fmla="*/ 285 w 540"/>
                  <a:gd name="T15" fmla="*/ 1980 h 2910"/>
                  <a:gd name="T16" fmla="*/ 540 w 540"/>
                  <a:gd name="T17" fmla="*/ 1980 h 2910"/>
                  <a:gd name="T18" fmla="*/ 540 w 540"/>
                  <a:gd name="T19" fmla="*/ 2910 h 29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40"/>
                  <a:gd name="T31" fmla="*/ 0 h 2910"/>
                  <a:gd name="T32" fmla="*/ 540 w 540"/>
                  <a:gd name="T33" fmla="*/ 2910 h 29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40" h="2910">
                    <a:moveTo>
                      <a:pt x="540" y="0"/>
                    </a:moveTo>
                    <a:lnTo>
                      <a:pt x="540" y="720"/>
                    </a:lnTo>
                    <a:lnTo>
                      <a:pt x="0" y="720"/>
                    </a:lnTo>
                    <a:lnTo>
                      <a:pt x="0" y="1050"/>
                    </a:lnTo>
                    <a:lnTo>
                      <a:pt x="540" y="1050"/>
                    </a:lnTo>
                    <a:lnTo>
                      <a:pt x="540" y="1680"/>
                    </a:lnTo>
                    <a:lnTo>
                      <a:pt x="285" y="1680"/>
                    </a:lnTo>
                    <a:lnTo>
                      <a:pt x="285" y="1980"/>
                    </a:lnTo>
                    <a:lnTo>
                      <a:pt x="540" y="1980"/>
                    </a:lnTo>
                    <a:lnTo>
                      <a:pt x="540" y="291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2" name="Line 8"/>
              <p:cNvSpPr>
                <a:spLocks noChangeShapeType="1"/>
              </p:cNvSpPr>
              <p:nvPr/>
            </p:nvSpPr>
            <p:spPr bwMode="auto">
              <a:xfrm>
                <a:off x="4710" y="6780"/>
                <a:ext cx="274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3" name="Line 9"/>
              <p:cNvSpPr>
                <a:spLocks noChangeShapeType="1"/>
              </p:cNvSpPr>
              <p:nvPr/>
            </p:nvSpPr>
            <p:spPr bwMode="auto">
              <a:xfrm>
                <a:off x="4695" y="7095"/>
                <a:ext cx="274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4" name="Line 10"/>
              <p:cNvSpPr>
                <a:spLocks noChangeShapeType="1"/>
              </p:cNvSpPr>
              <p:nvPr/>
            </p:nvSpPr>
            <p:spPr bwMode="auto">
              <a:xfrm rot="-5400000">
                <a:off x="4170" y="7620"/>
                <a:ext cx="274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5" name="Line 11"/>
              <p:cNvSpPr>
                <a:spLocks noChangeShapeType="1"/>
              </p:cNvSpPr>
              <p:nvPr/>
            </p:nvSpPr>
            <p:spPr bwMode="auto">
              <a:xfrm>
                <a:off x="4725" y="7710"/>
                <a:ext cx="274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6" name="Line 12"/>
              <p:cNvSpPr>
                <a:spLocks noChangeShapeType="1"/>
              </p:cNvSpPr>
              <p:nvPr/>
            </p:nvSpPr>
            <p:spPr bwMode="auto">
              <a:xfrm>
                <a:off x="4710" y="8040"/>
                <a:ext cx="274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7" name="Line 13"/>
              <p:cNvSpPr>
                <a:spLocks noChangeShapeType="1"/>
              </p:cNvSpPr>
              <p:nvPr/>
            </p:nvSpPr>
            <p:spPr bwMode="auto">
              <a:xfrm rot="-5400000">
                <a:off x="4515" y="7605"/>
                <a:ext cx="274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8" name="Line 14"/>
              <p:cNvSpPr>
                <a:spLocks noChangeShapeType="1"/>
              </p:cNvSpPr>
              <p:nvPr/>
            </p:nvSpPr>
            <p:spPr bwMode="auto">
              <a:xfrm rot="-5400000">
                <a:off x="5130" y="7635"/>
                <a:ext cx="274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9" name="Line 15"/>
              <p:cNvSpPr>
                <a:spLocks noChangeShapeType="1"/>
              </p:cNvSpPr>
              <p:nvPr/>
            </p:nvSpPr>
            <p:spPr bwMode="auto">
              <a:xfrm rot="-5400000">
                <a:off x="5460" y="7635"/>
                <a:ext cx="274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0" name="Line 16"/>
              <p:cNvSpPr>
                <a:spLocks noChangeShapeType="1"/>
              </p:cNvSpPr>
              <p:nvPr/>
            </p:nvSpPr>
            <p:spPr bwMode="auto">
              <a:xfrm rot="-7965920">
                <a:off x="4666" y="8399"/>
                <a:ext cx="2745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1" name="Line 17"/>
              <p:cNvSpPr>
                <a:spLocks noChangeShapeType="1"/>
              </p:cNvSpPr>
              <p:nvPr/>
            </p:nvSpPr>
            <p:spPr bwMode="auto">
              <a:xfrm rot="-7965920">
                <a:off x="4786" y="8114"/>
                <a:ext cx="2745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2" name="Line 18"/>
              <p:cNvSpPr>
                <a:spLocks noChangeShapeType="1"/>
              </p:cNvSpPr>
              <p:nvPr/>
            </p:nvSpPr>
            <p:spPr bwMode="auto">
              <a:xfrm rot="-7965920">
                <a:off x="5656" y="7604"/>
                <a:ext cx="2745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3" name="Line 19"/>
              <p:cNvSpPr>
                <a:spLocks noChangeShapeType="1"/>
              </p:cNvSpPr>
              <p:nvPr/>
            </p:nvSpPr>
            <p:spPr bwMode="auto">
              <a:xfrm rot="-7965920">
                <a:off x="5866" y="7349"/>
                <a:ext cx="2745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4" name="Freeform 20"/>
              <p:cNvSpPr>
                <a:spLocks/>
              </p:cNvSpPr>
              <p:nvPr/>
            </p:nvSpPr>
            <p:spPr bwMode="auto">
              <a:xfrm>
                <a:off x="6855" y="8220"/>
                <a:ext cx="2010" cy="2010"/>
              </a:xfrm>
              <a:custGeom>
                <a:avLst/>
                <a:gdLst>
                  <a:gd name="T0" fmla="*/ 2010 w 2010"/>
                  <a:gd name="T1" fmla="*/ 0 h 2010"/>
                  <a:gd name="T2" fmla="*/ 1575 w 2010"/>
                  <a:gd name="T3" fmla="*/ 435 h 2010"/>
                  <a:gd name="T4" fmla="*/ 1200 w 2010"/>
                  <a:gd name="T5" fmla="*/ 45 h 2010"/>
                  <a:gd name="T6" fmla="*/ 990 w 2010"/>
                  <a:gd name="T7" fmla="*/ 255 h 2010"/>
                  <a:gd name="T8" fmla="*/ 1365 w 2010"/>
                  <a:gd name="T9" fmla="*/ 630 h 2010"/>
                  <a:gd name="T10" fmla="*/ 705 w 2010"/>
                  <a:gd name="T11" fmla="*/ 1290 h 2010"/>
                  <a:gd name="T12" fmla="*/ 465 w 2010"/>
                  <a:gd name="T13" fmla="*/ 1065 h 2010"/>
                  <a:gd name="T14" fmla="*/ 300 w 2010"/>
                  <a:gd name="T15" fmla="*/ 1260 h 2010"/>
                  <a:gd name="T16" fmla="*/ 525 w 2010"/>
                  <a:gd name="T17" fmla="*/ 1485 h 2010"/>
                  <a:gd name="T18" fmla="*/ 0 w 2010"/>
                  <a:gd name="T19" fmla="*/ 2010 h 20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10"/>
                  <a:gd name="T31" fmla="*/ 0 h 2010"/>
                  <a:gd name="T32" fmla="*/ 2010 w 2010"/>
                  <a:gd name="T33" fmla="*/ 2010 h 20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10" h="2010">
                    <a:moveTo>
                      <a:pt x="2010" y="0"/>
                    </a:moveTo>
                    <a:lnTo>
                      <a:pt x="1575" y="435"/>
                    </a:lnTo>
                    <a:lnTo>
                      <a:pt x="1200" y="45"/>
                    </a:lnTo>
                    <a:lnTo>
                      <a:pt x="990" y="255"/>
                    </a:lnTo>
                    <a:lnTo>
                      <a:pt x="1365" y="630"/>
                    </a:lnTo>
                    <a:lnTo>
                      <a:pt x="705" y="1290"/>
                    </a:lnTo>
                    <a:lnTo>
                      <a:pt x="465" y="1065"/>
                    </a:lnTo>
                    <a:lnTo>
                      <a:pt x="300" y="1260"/>
                    </a:lnTo>
                    <a:lnTo>
                      <a:pt x="525" y="1485"/>
                    </a:lnTo>
                    <a:lnTo>
                      <a:pt x="0" y="201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5" name="Freeform 21"/>
              <p:cNvSpPr>
                <a:spLocks/>
              </p:cNvSpPr>
              <p:nvPr/>
            </p:nvSpPr>
            <p:spPr bwMode="auto">
              <a:xfrm>
                <a:off x="6510" y="6750"/>
                <a:ext cx="360" cy="345"/>
              </a:xfrm>
              <a:custGeom>
                <a:avLst/>
                <a:gdLst>
                  <a:gd name="T0" fmla="*/ 0 w 345"/>
                  <a:gd name="T1" fmla="*/ 345 h 315"/>
                  <a:gd name="T2" fmla="*/ 19 w 345"/>
                  <a:gd name="T3" fmla="*/ 0 h 315"/>
                  <a:gd name="T4" fmla="*/ 231 w 345"/>
                  <a:gd name="T5" fmla="*/ 22 h 315"/>
                  <a:gd name="T6" fmla="*/ 409 w 345"/>
                  <a:gd name="T7" fmla="*/ 194 h 315"/>
                  <a:gd name="T8" fmla="*/ 409 w 345"/>
                  <a:gd name="T9" fmla="*/ 453 h 315"/>
                  <a:gd name="T10" fmla="*/ 106 w 345"/>
                  <a:gd name="T11" fmla="*/ 453 h 315"/>
                  <a:gd name="T12" fmla="*/ 0 w 345"/>
                  <a:gd name="T13" fmla="*/ 345 h 3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5"/>
                  <a:gd name="T22" fmla="*/ 0 h 315"/>
                  <a:gd name="T23" fmla="*/ 345 w 345"/>
                  <a:gd name="T24" fmla="*/ 315 h 31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5" h="315">
                    <a:moveTo>
                      <a:pt x="0" y="240"/>
                    </a:moveTo>
                    <a:lnTo>
                      <a:pt x="15" y="0"/>
                    </a:lnTo>
                    <a:lnTo>
                      <a:pt x="195" y="15"/>
                    </a:lnTo>
                    <a:lnTo>
                      <a:pt x="345" y="135"/>
                    </a:lnTo>
                    <a:lnTo>
                      <a:pt x="345" y="315"/>
                    </a:lnTo>
                    <a:lnTo>
                      <a:pt x="90" y="315"/>
                    </a:lnTo>
                    <a:lnTo>
                      <a:pt x="0" y="2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6" name="Freeform 22"/>
              <p:cNvSpPr>
                <a:spLocks/>
              </p:cNvSpPr>
              <p:nvPr/>
            </p:nvSpPr>
            <p:spPr bwMode="auto">
              <a:xfrm>
                <a:off x="5565" y="7710"/>
                <a:ext cx="345" cy="360"/>
              </a:xfrm>
              <a:custGeom>
                <a:avLst/>
                <a:gdLst>
                  <a:gd name="T0" fmla="*/ 90 w 345"/>
                  <a:gd name="T1" fmla="*/ 345 h 360"/>
                  <a:gd name="T2" fmla="*/ 0 w 345"/>
                  <a:gd name="T3" fmla="*/ 240 h 360"/>
                  <a:gd name="T4" fmla="*/ 0 w 345"/>
                  <a:gd name="T5" fmla="*/ 0 h 360"/>
                  <a:gd name="T6" fmla="*/ 210 w 345"/>
                  <a:gd name="T7" fmla="*/ 0 h 360"/>
                  <a:gd name="T8" fmla="*/ 345 w 345"/>
                  <a:gd name="T9" fmla="*/ 135 h 360"/>
                  <a:gd name="T10" fmla="*/ 330 w 345"/>
                  <a:gd name="T11" fmla="*/ 360 h 360"/>
                  <a:gd name="T12" fmla="*/ 90 w 345"/>
                  <a:gd name="T13" fmla="*/ 345 h 3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5"/>
                  <a:gd name="T22" fmla="*/ 0 h 360"/>
                  <a:gd name="T23" fmla="*/ 345 w 345"/>
                  <a:gd name="T24" fmla="*/ 360 h 3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5" h="360">
                    <a:moveTo>
                      <a:pt x="90" y="345"/>
                    </a:moveTo>
                    <a:lnTo>
                      <a:pt x="0" y="240"/>
                    </a:lnTo>
                    <a:lnTo>
                      <a:pt x="0" y="0"/>
                    </a:lnTo>
                    <a:lnTo>
                      <a:pt x="210" y="0"/>
                    </a:lnTo>
                    <a:lnTo>
                      <a:pt x="345" y="135"/>
                    </a:lnTo>
                    <a:lnTo>
                      <a:pt x="330" y="360"/>
                    </a:lnTo>
                    <a:lnTo>
                      <a:pt x="90" y="345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273" name="Text Box 23"/>
            <p:cNvSpPr txBox="1">
              <a:spLocks noChangeArrowheads="1"/>
            </p:cNvSpPr>
            <p:nvPr/>
          </p:nvSpPr>
          <p:spPr bwMode="auto">
            <a:xfrm>
              <a:off x="8550" y="5715"/>
              <a:ext cx="1920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Projection </a:t>
              </a:r>
              <a:r>
                <a:rPr lang="en-US" sz="1200" i="1">
                  <a:latin typeface="Times New Roman" pitchFamily="18" charset="0"/>
                </a:rPr>
                <a:t>p</a:t>
              </a:r>
              <a:r>
                <a:rPr lang="en-US" sz="1200" i="1" baseline="-250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11274" name="Text Box 24"/>
            <p:cNvSpPr txBox="1">
              <a:spLocks noChangeArrowheads="1"/>
            </p:cNvSpPr>
            <p:nvPr/>
          </p:nvSpPr>
          <p:spPr bwMode="auto">
            <a:xfrm>
              <a:off x="3135" y="9825"/>
              <a:ext cx="1920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Projection </a:t>
              </a:r>
              <a:r>
                <a:rPr lang="en-US" sz="1200" i="1">
                  <a:latin typeface="Times New Roman" pitchFamily="18" charset="0"/>
                </a:rPr>
                <a:t>p</a:t>
              </a:r>
              <a:r>
                <a:rPr lang="en-US" sz="1200" i="1" baseline="-250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1275" name="Text Box 25"/>
            <p:cNvSpPr txBox="1">
              <a:spLocks noChangeArrowheads="1"/>
            </p:cNvSpPr>
            <p:nvPr/>
          </p:nvSpPr>
          <p:spPr bwMode="auto">
            <a:xfrm>
              <a:off x="7740" y="9240"/>
              <a:ext cx="1920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Projection </a:t>
              </a:r>
              <a:r>
                <a:rPr lang="en-US" sz="1200" i="1">
                  <a:latin typeface="Times New Roman" pitchFamily="18" charset="0"/>
                </a:rPr>
                <a:t>p</a:t>
              </a:r>
              <a:r>
                <a:rPr lang="en-US" sz="1200" i="1" baseline="-250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11276" name="Text Box 26"/>
            <p:cNvSpPr txBox="1">
              <a:spLocks noChangeArrowheads="1"/>
            </p:cNvSpPr>
            <p:nvPr/>
          </p:nvSpPr>
          <p:spPr bwMode="auto">
            <a:xfrm>
              <a:off x="2670" y="6855"/>
              <a:ext cx="19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Reconstruction Space</a:t>
              </a:r>
              <a:endParaRPr lang="en-US" sz="1200" i="1" baseline="-25000">
                <a:latin typeface="Times New Roman" pitchFamily="18" charset="0"/>
              </a:endParaRPr>
            </a:p>
          </p:txBody>
        </p:sp>
        <p:sp>
          <p:nvSpPr>
            <p:cNvPr id="11277" name="Text Box 27"/>
            <p:cNvSpPr txBox="1">
              <a:spLocks noChangeArrowheads="1"/>
            </p:cNvSpPr>
            <p:nvPr/>
          </p:nvSpPr>
          <p:spPr bwMode="auto">
            <a:xfrm>
              <a:off x="6150" y="6405"/>
              <a:ext cx="48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1278" name="Text Box 28"/>
            <p:cNvSpPr txBox="1">
              <a:spLocks noChangeArrowheads="1"/>
            </p:cNvSpPr>
            <p:nvPr/>
          </p:nvSpPr>
          <p:spPr bwMode="auto">
            <a:xfrm>
              <a:off x="5190" y="7335"/>
              <a:ext cx="48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B</a:t>
              </a:r>
            </a:p>
          </p:txBody>
        </p:sp>
      </p:grpSp>
      <p:sp>
        <p:nvSpPr>
          <p:cNvPr id="11269" name="Rectangle 29"/>
          <p:cNvSpPr>
            <a:spLocks noChangeArrowheads="1"/>
          </p:cNvSpPr>
          <p:nvPr/>
        </p:nvSpPr>
        <p:spPr bwMode="auto">
          <a:xfrm>
            <a:off x="2909888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270" name="Rectangle 30"/>
          <p:cNvSpPr>
            <a:spLocks noChangeArrowheads="1"/>
          </p:cNvSpPr>
          <p:nvPr/>
        </p:nvSpPr>
        <p:spPr bwMode="auto">
          <a:xfrm>
            <a:off x="2909888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271" name="Rectangle 31"/>
          <p:cNvSpPr>
            <a:spLocks noChangeArrowheads="1"/>
          </p:cNvSpPr>
          <p:nvPr/>
        </p:nvSpPr>
        <p:spPr bwMode="auto">
          <a:xfrm>
            <a:off x="2643188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1266" name="Object 32"/>
          <p:cNvGraphicFramePr>
            <a:graphicFrameLocks noChangeAspect="1"/>
          </p:cNvGraphicFramePr>
          <p:nvPr/>
        </p:nvGraphicFramePr>
        <p:xfrm>
          <a:off x="1295400" y="5029200"/>
          <a:ext cx="6143625" cy="742950"/>
        </p:xfrm>
        <a:graphic>
          <a:graphicData uri="http://schemas.openxmlformats.org/presentationml/2006/ole">
            <p:oleObj spid="_x0000_s11266" r:id="rId4" imgW="3860800" imgH="4699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Medical Imaging</a:t>
            </a:r>
          </a:p>
        </p:txBody>
      </p:sp>
      <p:sp>
        <p:nvSpPr>
          <p:cNvPr id="2088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>
                <a:cs typeface="Times New Roman" pitchFamily="18" charset="0"/>
              </a:rPr>
              <a:t>Radiological sciences in the last two decades have witnessed a revolutionary progress in medical imaging and computerized medical image processing.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>
                <a:cs typeface="Times New Roman" pitchFamily="18" charset="0"/>
              </a:rPr>
              <a:t>Advances in multi-dimensional medical imaging modalities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>
                <a:cs typeface="Times New Roman" pitchFamily="18" charset="0"/>
              </a:rPr>
              <a:t>X-ray Mammography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>
                <a:cs typeface="Times New Roman" pitchFamily="18" charset="0"/>
              </a:rPr>
              <a:t>X-ray Computed Tomography (CT)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>
                <a:cs typeface="Times New Roman" pitchFamily="18" charset="0"/>
              </a:rPr>
              <a:t>Single Photon Computed Tomography (SPECT)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>
                <a:cs typeface="Times New Roman" pitchFamily="18" charset="0"/>
              </a:rPr>
              <a:t>Positron Emission Tomography (PET)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>
                <a:cs typeface="Times New Roman" pitchFamily="18" charset="0"/>
              </a:rPr>
              <a:t>Ultrasound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>
                <a:cs typeface="Times New Roman" pitchFamily="18" charset="0"/>
              </a:rPr>
              <a:t>Magnetic Resonance Imaging (MRI)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>
                <a:cs typeface="Times New Roman" pitchFamily="18" charset="0"/>
              </a:rPr>
              <a:t>functional Magnetic Resonance Imaging (fMRI)</a:t>
            </a:r>
            <a:r>
              <a:rPr lang="en-US" sz="1800" smtClean="0"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>
                <a:cs typeface="Times New Roman" pitchFamily="18" charset="0"/>
              </a:rPr>
              <a:t>Important radiological tools in diagnosis and treatment evaluation and intervention of critical diseases for significant improvement in health care.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Backprojection Reconstruction Method</a:t>
            </a:r>
          </a:p>
        </p:txBody>
      </p:sp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3619500" y="297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2667000" y="2209800"/>
          <a:ext cx="3238500" cy="1554163"/>
        </p:xfrm>
        <a:graphic>
          <a:graphicData uri="http://schemas.openxmlformats.org/presentationml/2006/ole">
            <p:oleObj spid="_x0000_s12290" r:id="rId4" imgW="1905000" imgH="914400" progId="Equation.3">
              <p:embed/>
            </p:oleObj>
          </a:graphicData>
        </a:graphic>
      </p:graphicFrame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838200" y="4495800"/>
            <a:ext cx="701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where L is the total number of projections acquired during the imaging process at viewing angles</a:t>
            </a:r>
            <a:endParaRPr lang="en-US" sz="4800">
              <a:latin typeface="Times New Roman" pitchFamily="18" charset="0"/>
            </a:endParaRPr>
          </a:p>
        </p:txBody>
      </p:sp>
      <p:graphicFrame>
        <p:nvGraphicFramePr>
          <p:cNvPr id="12291" name="Object 6"/>
          <p:cNvGraphicFramePr>
            <a:graphicFrameLocks noChangeAspect="1"/>
          </p:cNvGraphicFramePr>
          <p:nvPr/>
        </p:nvGraphicFramePr>
        <p:xfrm>
          <a:off x="3200400" y="5334000"/>
          <a:ext cx="2743200" cy="615950"/>
        </p:xfrm>
        <a:graphic>
          <a:graphicData uri="http://schemas.openxmlformats.org/presentationml/2006/ole">
            <p:oleObj spid="_x0000_s12291" r:id="rId5" imgW="10160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Sampling Theorem</a:t>
            </a:r>
          </a:p>
        </p:txBody>
      </p:sp>
      <p:sp>
        <p:nvSpPr>
          <p:cNvPr id="1126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sampling theorem provides the mathematical foundation of Nyquist criterion to determine the optimal sampling rate for discretization of an analog signal without the loss of any frequency information. </a:t>
            </a:r>
          </a:p>
          <a:p>
            <a:pPr eaLnBrk="1" hangingPunct="1"/>
            <a:r>
              <a:rPr lang="en-US" smtClean="0"/>
              <a:t>The Nyquist criterion states that to avoid any loss of information or aliasing artifact, an analog signal must be sampled with a sampling frequency that is at least twice the maximum frequency present in the original signal.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Sampling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/>
        </p:nvGraphicFramePr>
        <p:xfrm>
          <a:off x="1828800" y="2057400"/>
          <a:ext cx="6096000" cy="1160463"/>
        </p:xfrm>
        <a:graphic>
          <a:graphicData uri="http://schemas.openxmlformats.org/presentationml/2006/ole">
            <p:oleObj spid="_x0000_s13314" name="Equation" r:id="rId4" imgW="2400300" imgH="457200" progId="Equation.DSMT4">
              <p:embed/>
            </p:oleObj>
          </a:graphicData>
        </a:graphic>
      </p:graphicFrame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3315" name="Object 6"/>
          <p:cNvGraphicFramePr>
            <a:graphicFrameLocks noChangeAspect="1"/>
          </p:cNvGraphicFramePr>
          <p:nvPr/>
        </p:nvGraphicFramePr>
        <p:xfrm>
          <a:off x="381000" y="5029200"/>
          <a:ext cx="8001000" cy="844550"/>
        </p:xfrm>
        <a:graphic>
          <a:graphicData uri="http://schemas.openxmlformats.org/presentationml/2006/ole">
            <p:oleObj spid="_x0000_s13315" name="Equation" r:id="rId5" imgW="4330700" imgH="457200" progId="Equation.DSMT4">
              <p:embed/>
            </p:oleObj>
          </a:graphicData>
        </a:graphic>
      </p:graphicFrame>
      <p:sp>
        <p:nvSpPr>
          <p:cNvPr id="13319" name="Text Box 8"/>
          <p:cNvSpPr txBox="1">
            <a:spLocks noChangeArrowheads="1"/>
          </p:cNvSpPr>
          <p:nvPr/>
        </p:nvSpPr>
        <p:spPr bwMode="auto">
          <a:xfrm>
            <a:off x="457200" y="3962400"/>
            <a:ext cx="8220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The sampled version of the image, </a:t>
            </a:r>
            <a:r>
              <a:rPr lang="en-US" i="1"/>
              <a:t>fd[x,y]</a:t>
            </a:r>
            <a:r>
              <a:rPr lang="en-US"/>
              <a:t> is obtained from </a:t>
            </a:r>
          </a:p>
          <a:p>
            <a:r>
              <a:rPr lang="en-US"/>
              <a:t>sampling the analog version 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Sampling Effect</a:t>
            </a:r>
          </a:p>
        </p:txBody>
      </p:sp>
      <p:sp>
        <p:nvSpPr>
          <p:cNvPr id="143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017713"/>
            <a:ext cx="7772400" cy="1563687"/>
          </a:xfrm>
        </p:spPr>
        <p:txBody>
          <a:bodyPr/>
          <a:lstStyle/>
          <a:p>
            <a:pPr eaLnBrk="1" hangingPunct="1"/>
            <a:r>
              <a:rPr lang="en-US" sz="2000" smtClean="0"/>
              <a:t>In Fourier domain the spectrum overlapping has to be avoided by proper sampling of the image in spatial domain.</a:t>
            </a:r>
          </a:p>
          <a:p>
            <a:pPr lvl="1" eaLnBrk="1" hangingPunct="1"/>
            <a:r>
              <a:rPr lang="en-US" sz="1800" smtClean="0"/>
              <a:t>Sampling in spatial domain produces a convolution in the frequency domain.  </a:t>
            </a:r>
          </a:p>
        </p:txBody>
      </p:sp>
      <p:graphicFrame>
        <p:nvGraphicFramePr>
          <p:cNvPr id="14338" name="Object 12"/>
          <p:cNvGraphicFramePr>
            <a:graphicFrameLocks noChangeAspect="1"/>
          </p:cNvGraphicFramePr>
          <p:nvPr>
            <p:ph sz="quarter" idx="2"/>
          </p:nvPr>
        </p:nvGraphicFramePr>
        <p:xfrm>
          <a:off x="2743200" y="4800600"/>
          <a:ext cx="3505200" cy="676275"/>
        </p:xfrm>
        <a:graphic>
          <a:graphicData uri="http://schemas.openxmlformats.org/presentationml/2006/ole">
            <p:oleObj spid="_x0000_s14338" name="Document" r:id="rId4" imgW="1941881" imgH="374216" progId="Word.Document.8">
              <p:embed/>
            </p:oleObj>
          </a:graphicData>
        </a:graphic>
      </p:graphicFrame>
      <p:sp>
        <p:nvSpPr>
          <p:cNvPr id="14344" name="Rectangle 5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4339" name="Object 4"/>
          <p:cNvGraphicFramePr>
            <a:graphicFrameLocks noChangeAspect="1"/>
          </p:cNvGraphicFramePr>
          <p:nvPr/>
        </p:nvGraphicFramePr>
        <p:xfrm>
          <a:off x="1676400" y="3352800"/>
          <a:ext cx="5867400" cy="790575"/>
        </p:xfrm>
        <a:graphic>
          <a:graphicData uri="http://schemas.openxmlformats.org/presentationml/2006/ole">
            <p:oleObj spid="_x0000_s14339" name="Equation" r:id="rId5" imgW="3390900" imgH="457200" progId="Equation.DSMT4">
              <p:embed/>
            </p:oleObj>
          </a:graphicData>
        </a:graphic>
      </p:graphicFrame>
      <p:sp>
        <p:nvSpPr>
          <p:cNvPr id="14345" name="Text Box 6"/>
          <p:cNvSpPr txBox="1">
            <a:spLocks noChangeArrowheads="1"/>
          </p:cNvSpPr>
          <p:nvPr/>
        </p:nvSpPr>
        <p:spPr bwMode="auto">
          <a:xfrm>
            <a:off x="228600" y="4722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800"/>
          </a:p>
        </p:txBody>
      </p:sp>
      <p:sp>
        <p:nvSpPr>
          <p:cNvPr id="14346" name="Text Box 11"/>
          <p:cNvSpPr txBox="1">
            <a:spLocks noChangeArrowheads="1"/>
          </p:cNvSpPr>
          <p:nvPr/>
        </p:nvSpPr>
        <p:spPr bwMode="auto">
          <a:xfrm>
            <a:off x="1431925" y="56721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14340" name="Object 15"/>
          <p:cNvGraphicFramePr>
            <a:graphicFrameLocks noChangeAspect="1"/>
          </p:cNvGraphicFramePr>
          <p:nvPr>
            <p:ph sz="quarter" idx="3"/>
          </p:nvPr>
        </p:nvGraphicFramePr>
        <p:xfrm>
          <a:off x="685800" y="4267200"/>
          <a:ext cx="7772400" cy="511175"/>
        </p:xfrm>
        <a:graphic>
          <a:graphicData uri="http://schemas.openxmlformats.org/presentationml/2006/ole">
            <p:oleObj spid="_x0000_s14340" name="Document" r:id="rId6" imgW="5483500" imgH="361958" progId="Word.Document.8">
              <p:embed/>
            </p:oleObj>
          </a:graphicData>
        </a:graphic>
      </p:graphicFrame>
      <p:sp>
        <p:nvSpPr>
          <p:cNvPr id="14347" name="Text Box 18"/>
          <p:cNvSpPr txBox="1">
            <a:spLocks noChangeArrowheads="1"/>
          </p:cNvSpPr>
          <p:nvPr/>
        </p:nvSpPr>
        <p:spPr bwMode="auto">
          <a:xfrm>
            <a:off x="974725" y="55197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14341" name="Object 19"/>
          <p:cNvGraphicFramePr>
            <a:graphicFrameLocks noChangeAspect="1"/>
          </p:cNvGraphicFramePr>
          <p:nvPr/>
        </p:nvGraphicFramePr>
        <p:xfrm>
          <a:off x="1524000" y="5334000"/>
          <a:ext cx="6786563" cy="1403350"/>
        </p:xfrm>
        <a:graphic>
          <a:graphicData uri="http://schemas.openxmlformats.org/presentationml/2006/ole">
            <p:oleObj spid="_x0000_s14341" name="Document" r:id="rId7" imgW="3818477" imgH="79133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Nyquist (Optimal) Sampling</a:t>
            </a:r>
          </a:p>
        </p:txBody>
      </p:sp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457200" y="2667000"/>
            <a:ext cx="2733675" cy="2746375"/>
            <a:chOff x="4110" y="1194"/>
            <a:chExt cx="4305" cy="4326"/>
          </a:xfrm>
        </p:grpSpPr>
        <p:grpSp>
          <p:nvGrpSpPr>
            <p:cNvPr id="15402" name="Group 5"/>
            <p:cNvGrpSpPr>
              <a:grpSpLocks/>
            </p:cNvGrpSpPr>
            <p:nvPr/>
          </p:nvGrpSpPr>
          <p:grpSpPr bwMode="auto">
            <a:xfrm>
              <a:off x="4110" y="1194"/>
              <a:ext cx="4305" cy="3450"/>
              <a:chOff x="3945" y="8280"/>
              <a:chExt cx="4305" cy="3450"/>
            </a:xfrm>
          </p:grpSpPr>
          <p:sp>
            <p:nvSpPr>
              <p:cNvPr id="15404" name="Line 6"/>
              <p:cNvSpPr>
                <a:spLocks noChangeShapeType="1"/>
              </p:cNvSpPr>
              <p:nvPr/>
            </p:nvSpPr>
            <p:spPr bwMode="auto">
              <a:xfrm flipV="1">
                <a:off x="5805" y="8850"/>
                <a:ext cx="0" cy="28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5" name="Line 7"/>
              <p:cNvSpPr>
                <a:spLocks noChangeShapeType="1"/>
              </p:cNvSpPr>
              <p:nvPr/>
            </p:nvSpPr>
            <p:spPr bwMode="auto">
              <a:xfrm>
                <a:off x="3945" y="10350"/>
                <a:ext cx="379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6" name="Freeform 8"/>
              <p:cNvSpPr>
                <a:spLocks/>
              </p:cNvSpPr>
              <p:nvPr/>
            </p:nvSpPr>
            <p:spPr bwMode="auto">
              <a:xfrm rot="396762">
                <a:off x="4983" y="9473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7" name="Text Box 9"/>
              <p:cNvSpPr txBox="1">
                <a:spLocks noChangeArrowheads="1"/>
              </p:cNvSpPr>
              <p:nvPr/>
            </p:nvSpPr>
            <p:spPr bwMode="auto">
              <a:xfrm>
                <a:off x="7635" y="10110"/>
                <a:ext cx="615" cy="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>
                    <a:latin typeface="Symbol" pitchFamily="18" charset="2"/>
                  </a:rPr>
                  <a:t>w</a:t>
                </a:r>
                <a:r>
                  <a:rPr lang="en-US" sz="1200" baseline="-25000">
                    <a:latin typeface="Times New Roman" pitchFamily="18" charset="0"/>
                  </a:rPr>
                  <a:t>x</a:t>
                </a:r>
                <a:endParaRPr lang="en-US"/>
              </a:p>
            </p:txBody>
          </p:sp>
          <p:sp>
            <p:nvSpPr>
              <p:cNvPr id="15408" name="Text Box 10"/>
              <p:cNvSpPr txBox="1">
                <a:spLocks noChangeArrowheads="1"/>
              </p:cNvSpPr>
              <p:nvPr/>
            </p:nvSpPr>
            <p:spPr bwMode="auto">
              <a:xfrm>
                <a:off x="5505" y="8280"/>
                <a:ext cx="615" cy="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>
                    <a:latin typeface="Symbol" pitchFamily="18" charset="2"/>
                  </a:rPr>
                  <a:t>w</a:t>
                </a:r>
                <a:r>
                  <a:rPr lang="en-US" sz="1200" baseline="-25000">
                    <a:latin typeface="Times New Roman" pitchFamily="18" charset="0"/>
                  </a:rPr>
                  <a:t>y</a:t>
                </a:r>
                <a:endParaRPr lang="en-US"/>
              </a:p>
            </p:txBody>
          </p:sp>
          <p:sp>
            <p:nvSpPr>
              <p:cNvPr id="15409" name="Text Box 11"/>
              <p:cNvSpPr txBox="1">
                <a:spLocks noChangeArrowheads="1"/>
              </p:cNvSpPr>
              <p:nvPr/>
            </p:nvSpPr>
            <p:spPr bwMode="auto">
              <a:xfrm>
                <a:off x="5835" y="9150"/>
                <a:ext cx="810" cy="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>
                    <a:latin typeface="Symbol" pitchFamily="18" charset="2"/>
                  </a:rPr>
                  <a:t>w</a:t>
                </a:r>
                <a:r>
                  <a:rPr lang="en-US" sz="1200" baseline="-25000">
                    <a:latin typeface="Times New Roman" pitchFamily="18" charset="0"/>
                  </a:rPr>
                  <a:t>ymax</a:t>
                </a:r>
                <a:endParaRPr lang="en-US"/>
              </a:p>
            </p:txBody>
          </p:sp>
          <p:sp>
            <p:nvSpPr>
              <p:cNvPr id="15410" name="Text Box 12"/>
              <p:cNvSpPr txBox="1">
                <a:spLocks noChangeArrowheads="1"/>
              </p:cNvSpPr>
              <p:nvPr/>
            </p:nvSpPr>
            <p:spPr bwMode="auto">
              <a:xfrm>
                <a:off x="6420" y="10230"/>
                <a:ext cx="810" cy="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>
                    <a:latin typeface="Symbol" pitchFamily="18" charset="2"/>
                  </a:rPr>
                  <a:t>w</a:t>
                </a:r>
                <a:r>
                  <a:rPr lang="en-US" sz="1200" baseline="-25000">
                    <a:latin typeface="Times New Roman" pitchFamily="18" charset="0"/>
                  </a:rPr>
                  <a:t>xmax</a:t>
                </a:r>
                <a:endParaRPr lang="en-US"/>
              </a:p>
            </p:txBody>
          </p:sp>
          <p:sp>
            <p:nvSpPr>
              <p:cNvPr id="15411" name="Text Box 13"/>
              <p:cNvSpPr txBox="1">
                <a:spLocks noChangeArrowheads="1"/>
              </p:cNvSpPr>
              <p:nvPr/>
            </p:nvSpPr>
            <p:spPr bwMode="auto">
              <a:xfrm>
                <a:off x="4230" y="10305"/>
                <a:ext cx="960" cy="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>
                    <a:latin typeface="Symbol" pitchFamily="18" charset="2"/>
                  </a:rPr>
                  <a:t>-w</a:t>
                </a:r>
                <a:r>
                  <a:rPr lang="en-US" sz="1200" baseline="-25000">
                    <a:latin typeface="Times New Roman" pitchFamily="18" charset="0"/>
                  </a:rPr>
                  <a:t>xmax</a:t>
                </a:r>
                <a:endParaRPr lang="en-US"/>
              </a:p>
            </p:txBody>
          </p:sp>
          <p:sp>
            <p:nvSpPr>
              <p:cNvPr id="15412" name="Text Box 14"/>
              <p:cNvSpPr txBox="1">
                <a:spLocks noChangeArrowheads="1"/>
              </p:cNvSpPr>
              <p:nvPr/>
            </p:nvSpPr>
            <p:spPr bwMode="auto">
              <a:xfrm>
                <a:off x="5640" y="10995"/>
                <a:ext cx="1020" cy="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>
                    <a:latin typeface="Symbol" pitchFamily="18" charset="2"/>
                  </a:rPr>
                  <a:t>-w</a:t>
                </a:r>
                <a:r>
                  <a:rPr lang="en-US" sz="1200" baseline="-25000">
                    <a:latin typeface="Times New Roman" pitchFamily="18" charset="0"/>
                  </a:rPr>
                  <a:t>ymax</a:t>
                </a:r>
                <a:endParaRPr lang="en-US"/>
              </a:p>
            </p:txBody>
          </p:sp>
          <p:sp>
            <p:nvSpPr>
              <p:cNvPr id="15413" name="Text Box 15"/>
              <p:cNvSpPr txBox="1">
                <a:spLocks noChangeArrowheads="1"/>
              </p:cNvSpPr>
              <p:nvPr/>
            </p:nvSpPr>
            <p:spPr bwMode="auto">
              <a:xfrm>
                <a:off x="6345" y="9690"/>
                <a:ext cx="1350" cy="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>
                    <a:latin typeface="Times New Roman" pitchFamily="18" charset="0"/>
                  </a:rPr>
                  <a:t>F</a:t>
                </a:r>
                <a:r>
                  <a:rPr lang="en-US" sz="1200" baseline="-25000">
                    <a:latin typeface="Times New Roman" pitchFamily="18" charset="0"/>
                  </a:rPr>
                  <a:t>a</a:t>
                </a:r>
                <a:r>
                  <a:rPr lang="en-US" sz="1200">
                    <a:latin typeface="Times New Roman" pitchFamily="18" charset="0"/>
                  </a:rPr>
                  <a:t>(</a:t>
                </a:r>
                <a:r>
                  <a:rPr lang="en-US" sz="1200">
                    <a:latin typeface="Symbol" pitchFamily="18" charset="2"/>
                  </a:rPr>
                  <a:t>w</a:t>
                </a:r>
                <a:r>
                  <a:rPr lang="en-US" sz="1200" baseline="-25000">
                    <a:latin typeface="Times New Roman" pitchFamily="18" charset="0"/>
                  </a:rPr>
                  <a:t>x,</a:t>
                </a:r>
                <a:r>
                  <a:rPr lang="en-US" sz="1200">
                    <a:latin typeface="Symbol" pitchFamily="18" charset="2"/>
                  </a:rPr>
                  <a:t> w</a:t>
                </a:r>
                <a:r>
                  <a:rPr lang="en-US" sz="1200" baseline="-25000">
                    <a:latin typeface="Times New Roman" pitchFamily="18" charset="0"/>
                  </a:rPr>
                  <a:t>y</a:t>
                </a:r>
                <a:r>
                  <a:rPr lang="en-US" sz="1200">
                    <a:latin typeface="Times New Roman" pitchFamily="18" charset="0"/>
                  </a:rPr>
                  <a:t>)</a:t>
                </a:r>
                <a:endParaRPr lang="en-US"/>
              </a:p>
            </p:txBody>
          </p:sp>
        </p:grpSp>
        <p:sp>
          <p:nvSpPr>
            <p:cNvPr id="15403" name="Text Box 16"/>
            <p:cNvSpPr txBox="1">
              <a:spLocks noChangeArrowheads="1"/>
            </p:cNvSpPr>
            <p:nvPr/>
          </p:nvSpPr>
          <p:spPr bwMode="auto">
            <a:xfrm>
              <a:off x="5560" y="4960"/>
              <a:ext cx="1000" cy="5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>
                  <a:latin typeface="Times New Roman" pitchFamily="18" charset="0"/>
                </a:rPr>
                <a:t>(a)</a:t>
              </a:r>
              <a:endParaRPr lang="en-US"/>
            </a:p>
          </p:txBody>
        </p:sp>
      </p:grpSp>
      <p:grpSp>
        <p:nvGrpSpPr>
          <p:cNvPr id="15365" name="Group 17"/>
          <p:cNvGrpSpPr>
            <a:grpSpLocks/>
          </p:cNvGrpSpPr>
          <p:nvPr/>
        </p:nvGrpSpPr>
        <p:grpSpPr bwMode="auto">
          <a:xfrm>
            <a:off x="3733800" y="1905000"/>
            <a:ext cx="3352800" cy="2286000"/>
            <a:chOff x="1335" y="6045"/>
            <a:chExt cx="9255" cy="8115"/>
          </a:xfrm>
        </p:grpSpPr>
        <p:grpSp>
          <p:nvGrpSpPr>
            <p:cNvPr id="15385" name="Group 18"/>
            <p:cNvGrpSpPr>
              <a:grpSpLocks/>
            </p:cNvGrpSpPr>
            <p:nvPr/>
          </p:nvGrpSpPr>
          <p:grpSpPr bwMode="auto">
            <a:xfrm>
              <a:off x="1335" y="6045"/>
              <a:ext cx="9255" cy="7305"/>
              <a:chOff x="1335" y="6045"/>
              <a:chExt cx="9255" cy="7305"/>
            </a:xfrm>
          </p:grpSpPr>
          <p:sp>
            <p:nvSpPr>
              <p:cNvPr id="15387" name="Line 19"/>
              <p:cNvSpPr>
                <a:spLocks noChangeShapeType="1"/>
              </p:cNvSpPr>
              <p:nvPr/>
            </p:nvSpPr>
            <p:spPr bwMode="auto">
              <a:xfrm>
                <a:off x="1365" y="9750"/>
                <a:ext cx="912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8" name="Line 20"/>
              <p:cNvSpPr>
                <a:spLocks noChangeShapeType="1"/>
              </p:cNvSpPr>
              <p:nvPr/>
            </p:nvSpPr>
            <p:spPr bwMode="auto">
              <a:xfrm flipV="1">
                <a:off x="5985" y="6060"/>
                <a:ext cx="0" cy="72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9" name="Line 21"/>
              <p:cNvSpPr>
                <a:spLocks noChangeShapeType="1"/>
              </p:cNvSpPr>
              <p:nvPr/>
            </p:nvSpPr>
            <p:spPr bwMode="auto">
              <a:xfrm flipV="1">
                <a:off x="7905" y="6045"/>
                <a:ext cx="0" cy="72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0" name="Line 22"/>
              <p:cNvSpPr>
                <a:spLocks noChangeShapeType="1"/>
              </p:cNvSpPr>
              <p:nvPr/>
            </p:nvSpPr>
            <p:spPr bwMode="auto">
              <a:xfrm flipV="1">
                <a:off x="4170" y="6135"/>
                <a:ext cx="0" cy="72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1" name="Line 23"/>
              <p:cNvSpPr>
                <a:spLocks noChangeShapeType="1"/>
              </p:cNvSpPr>
              <p:nvPr/>
            </p:nvSpPr>
            <p:spPr bwMode="auto">
              <a:xfrm>
                <a:off x="1350" y="7995"/>
                <a:ext cx="903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2" name="Line 24"/>
              <p:cNvSpPr>
                <a:spLocks noChangeShapeType="1"/>
              </p:cNvSpPr>
              <p:nvPr/>
            </p:nvSpPr>
            <p:spPr bwMode="auto">
              <a:xfrm>
                <a:off x="1335" y="11535"/>
                <a:ext cx="9255" cy="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3" name="Freeform 25"/>
              <p:cNvSpPr>
                <a:spLocks/>
              </p:cNvSpPr>
              <p:nvPr/>
            </p:nvSpPr>
            <p:spPr bwMode="auto">
              <a:xfrm rot="396762">
                <a:off x="7083" y="7127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4" name="Freeform 26"/>
              <p:cNvSpPr>
                <a:spLocks/>
              </p:cNvSpPr>
              <p:nvPr/>
            </p:nvSpPr>
            <p:spPr bwMode="auto">
              <a:xfrm rot="396762">
                <a:off x="5163" y="7112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5" name="Freeform 27"/>
              <p:cNvSpPr>
                <a:spLocks/>
              </p:cNvSpPr>
              <p:nvPr/>
            </p:nvSpPr>
            <p:spPr bwMode="auto">
              <a:xfrm rot="396762">
                <a:off x="5178" y="8912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6" name="Freeform 28"/>
              <p:cNvSpPr>
                <a:spLocks/>
              </p:cNvSpPr>
              <p:nvPr/>
            </p:nvSpPr>
            <p:spPr bwMode="auto">
              <a:xfrm rot="396762">
                <a:off x="7083" y="8912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7" name="Freeform 29"/>
              <p:cNvSpPr>
                <a:spLocks/>
              </p:cNvSpPr>
              <p:nvPr/>
            </p:nvSpPr>
            <p:spPr bwMode="auto">
              <a:xfrm rot="396762">
                <a:off x="5193" y="10652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8" name="Freeform 30"/>
              <p:cNvSpPr>
                <a:spLocks/>
              </p:cNvSpPr>
              <p:nvPr/>
            </p:nvSpPr>
            <p:spPr bwMode="auto">
              <a:xfrm rot="396762">
                <a:off x="3258" y="8927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9" name="Freeform 31"/>
              <p:cNvSpPr>
                <a:spLocks/>
              </p:cNvSpPr>
              <p:nvPr/>
            </p:nvSpPr>
            <p:spPr bwMode="auto">
              <a:xfrm rot="396762">
                <a:off x="7113" y="10682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0" name="Freeform 32"/>
              <p:cNvSpPr>
                <a:spLocks/>
              </p:cNvSpPr>
              <p:nvPr/>
            </p:nvSpPr>
            <p:spPr bwMode="auto">
              <a:xfrm rot="396762">
                <a:off x="3318" y="10712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1" name="Freeform 33"/>
              <p:cNvSpPr>
                <a:spLocks/>
              </p:cNvSpPr>
              <p:nvPr/>
            </p:nvSpPr>
            <p:spPr bwMode="auto">
              <a:xfrm rot="396762">
                <a:off x="3258" y="7127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386" name="Text Box 34"/>
            <p:cNvSpPr txBox="1">
              <a:spLocks noChangeArrowheads="1"/>
            </p:cNvSpPr>
            <p:nvPr/>
          </p:nvSpPr>
          <p:spPr bwMode="auto">
            <a:xfrm>
              <a:off x="5640" y="13640"/>
              <a:ext cx="900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>
                  <a:latin typeface="Times New Roman" pitchFamily="18" charset="0"/>
                </a:rPr>
                <a:t>(b)</a:t>
              </a:r>
              <a:endParaRPr lang="en-US"/>
            </a:p>
          </p:txBody>
        </p:sp>
      </p:grpSp>
      <p:sp>
        <p:nvSpPr>
          <p:cNvPr id="15366" name="Rectangle 53"/>
          <p:cNvSpPr>
            <a:spLocks noChangeArrowheads="1"/>
          </p:cNvSpPr>
          <p:nvPr/>
        </p:nvSpPr>
        <p:spPr bwMode="auto">
          <a:xfrm>
            <a:off x="3886200" y="3962400"/>
            <a:ext cx="3657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367" name="Group 35"/>
          <p:cNvGrpSpPr>
            <a:grpSpLocks/>
          </p:cNvGrpSpPr>
          <p:nvPr/>
        </p:nvGrpSpPr>
        <p:grpSpPr bwMode="auto">
          <a:xfrm>
            <a:off x="3733800" y="4114800"/>
            <a:ext cx="3276600" cy="2514600"/>
            <a:chOff x="1515" y="3150"/>
            <a:chExt cx="9255" cy="8390"/>
          </a:xfrm>
        </p:grpSpPr>
        <p:grpSp>
          <p:nvGrpSpPr>
            <p:cNvPr id="15368" name="Group 36"/>
            <p:cNvGrpSpPr>
              <a:grpSpLocks/>
            </p:cNvGrpSpPr>
            <p:nvPr/>
          </p:nvGrpSpPr>
          <p:grpSpPr bwMode="auto">
            <a:xfrm>
              <a:off x="1515" y="3150"/>
              <a:ext cx="9255" cy="7305"/>
              <a:chOff x="1755" y="6330"/>
              <a:chExt cx="9255" cy="7305"/>
            </a:xfrm>
          </p:grpSpPr>
          <p:sp>
            <p:nvSpPr>
              <p:cNvPr id="15370" name="Line 37"/>
              <p:cNvSpPr>
                <a:spLocks noChangeShapeType="1"/>
              </p:cNvSpPr>
              <p:nvPr/>
            </p:nvSpPr>
            <p:spPr bwMode="auto">
              <a:xfrm>
                <a:off x="1800" y="10020"/>
                <a:ext cx="912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1" name="Line 38"/>
              <p:cNvSpPr>
                <a:spLocks noChangeShapeType="1"/>
              </p:cNvSpPr>
              <p:nvPr/>
            </p:nvSpPr>
            <p:spPr bwMode="auto">
              <a:xfrm flipV="1">
                <a:off x="6420" y="6330"/>
                <a:ext cx="0" cy="72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2" name="Line 39"/>
              <p:cNvSpPr>
                <a:spLocks noChangeShapeType="1"/>
              </p:cNvSpPr>
              <p:nvPr/>
            </p:nvSpPr>
            <p:spPr bwMode="auto">
              <a:xfrm flipV="1">
                <a:off x="7740" y="6375"/>
                <a:ext cx="0" cy="72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3" name="Line 40"/>
              <p:cNvSpPr>
                <a:spLocks noChangeShapeType="1"/>
              </p:cNvSpPr>
              <p:nvPr/>
            </p:nvSpPr>
            <p:spPr bwMode="auto">
              <a:xfrm flipV="1">
                <a:off x="5100" y="6420"/>
                <a:ext cx="0" cy="72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4" name="Line 41"/>
              <p:cNvSpPr>
                <a:spLocks noChangeShapeType="1"/>
              </p:cNvSpPr>
              <p:nvPr/>
            </p:nvSpPr>
            <p:spPr bwMode="auto">
              <a:xfrm>
                <a:off x="1890" y="8865"/>
                <a:ext cx="903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5" name="Line 42"/>
              <p:cNvSpPr>
                <a:spLocks noChangeShapeType="1"/>
              </p:cNvSpPr>
              <p:nvPr/>
            </p:nvSpPr>
            <p:spPr bwMode="auto">
              <a:xfrm>
                <a:off x="1755" y="11145"/>
                <a:ext cx="9255" cy="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6" name="Freeform 43"/>
              <p:cNvSpPr>
                <a:spLocks/>
              </p:cNvSpPr>
              <p:nvPr/>
            </p:nvSpPr>
            <p:spPr bwMode="auto">
              <a:xfrm rot="396762">
                <a:off x="6978" y="8012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7" name="Freeform 44"/>
              <p:cNvSpPr>
                <a:spLocks/>
              </p:cNvSpPr>
              <p:nvPr/>
            </p:nvSpPr>
            <p:spPr bwMode="auto">
              <a:xfrm rot="396762">
                <a:off x="5583" y="8012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8" name="Freeform 45"/>
              <p:cNvSpPr>
                <a:spLocks/>
              </p:cNvSpPr>
              <p:nvPr/>
            </p:nvSpPr>
            <p:spPr bwMode="auto">
              <a:xfrm rot="396762">
                <a:off x="5613" y="9182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9" name="Freeform 46"/>
              <p:cNvSpPr>
                <a:spLocks/>
              </p:cNvSpPr>
              <p:nvPr/>
            </p:nvSpPr>
            <p:spPr bwMode="auto">
              <a:xfrm rot="396762">
                <a:off x="6918" y="9107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0" name="Freeform 47"/>
              <p:cNvSpPr>
                <a:spLocks/>
              </p:cNvSpPr>
              <p:nvPr/>
            </p:nvSpPr>
            <p:spPr bwMode="auto">
              <a:xfrm rot="396762">
                <a:off x="5673" y="10337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1" name="Freeform 48"/>
              <p:cNvSpPr>
                <a:spLocks/>
              </p:cNvSpPr>
              <p:nvPr/>
            </p:nvSpPr>
            <p:spPr bwMode="auto">
              <a:xfrm rot="396762">
                <a:off x="4278" y="9212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2" name="Freeform 49"/>
              <p:cNvSpPr>
                <a:spLocks/>
              </p:cNvSpPr>
              <p:nvPr/>
            </p:nvSpPr>
            <p:spPr bwMode="auto">
              <a:xfrm rot="396762">
                <a:off x="6963" y="10322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3" name="Freeform 50"/>
              <p:cNvSpPr>
                <a:spLocks/>
              </p:cNvSpPr>
              <p:nvPr/>
            </p:nvSpPr>
            <p:spPr bwMode="auto">
              <a:xfrm rot="396762">
                <a:off x="4278" y="10352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4" name="Freeform 51"/>
              <p:cNvSpPr>
                <a:spLocks/>
              </p:cNvSpPr>
              <p:nvPr/>
            </p:nvSpPr>
            <p:spPr bwMode="auto">
              <a:xfrm rot="396762">
                <a:off x="4233" y="8027"/>
                <a:ext cx="1551" cy="1595"/>
              </a:xfrm>
              <a:custGeom>
                <a:avLst/>
                <a:gdLst>
                  <a:gd name="T0" fmla="*/ 25 w 1819"/>
                  <a:gd name="T1" fmla="*/ 467 h 1942"/>
                  <a:gd name="T2" fmla="*/ 167 w 1819"/>
                  <a:gd name="T3" fmla="*/ 236 h 1942"/>
                  <a:gd name="T4" fmla="*/ 246 w 1819"/>
                  <a:gd name="T5" fmla="*/ 228 h 1942"/>
                  <a:gd name="T6" fmla="*/ 279 w 1819"/>
                  <a:gd name="T7" fmla="*/ 119 h 1942"/>
                  <a:gd name="T8" fmla="*/ 366 w 1819"/>
                  <a:gd name="T9" fmla="*/ 37 h 1942"/>
                  <a:gd name="T10" fmla="*/ 564 w 1819"/>
                  <a:gd name="T11" fmla="*/ 17 h 1942"/>
                  <a:gd name="T12" fmla="*/ 667 w 1819"/>
                  <a:gd name="T13" fmla="*/ 140 h 1942"/>
                  <a:gd name="T14" fmla="*/ 715 w 1819"/>
                  <a:gd name="T15" fmla="*/ 236 h 1942"/>
                  <a:gd name="T16" fmla="*/ 849 w 1819"/>
                  <a:gd name="T17" fmla="*/ 277 h 1942"/>
                  <a:gd name="T18" fmla="*/ 945 w 1819"/>
                  <a:gd name="T19" fmla="*/ 372 h 1942"/>
                  <a:gd name="T20" fmla="*/ 953 w 1819"/>
                  <a:gd name="T21" fmla="*/ 481 h 1942"/>
                  <a:gd name="T22" fmla="*/ 913 w 1819"/>
                  <a:gd name="T23" fmla="*/ 563 h 1942"/>
                  <a:gd name="T24" fmla="*/ 906 w 1819"/>
                  <a:gd name="T25" fmla="*/ 754 h 1942"/>
                  <a:gd name="T26" fmla="*/ 747 w 1819"/>
                  <a:gd name="T27" fmla="*/ 747 h 1942"/>
                  <a:gd name="T28" fmla="*/ 675 w 1819"/>
                  <a:gd name="T29" fmla="*/ 822 h 1942"/>
                  <a:gd name="T30" fmla="*/ 556 w 1819"/>
                  <a:gd name="T31" fmla="*/ 877 h 1942"/>
                  <a:gd name="T32" fmla="*/ 453 w 1819"/>
                  <a:gd name="T33" fmla="*/ 863 h 1942"/>
                  <a:gd name="T34" fmla="*/ 303 w 1819"/>
                  <a:gd name="T35" fmla="*/ 775 h 1942"/>
                  <a:gd name="T36" fmla="*/ 160 w 1819"/>
                  <a:gd name="T37" fmla="*/ 665 h 1942"/>
                  <a:gd name="T38" fmla="*/ 32 w 1819"/>
                  <a:gd name="T39" fmla="*/ 591 h 1942"/>
                  <a:gd name="T40" fmla="*/ 17 w 1819"/>
                  <a:gd name="T41" fmla="*/ 542 h 1942"/>
                  <a:gd name="T42" fmla="*/ 25 w 1819"/>
                  <a:gd name="T43" fmla="*/ 467 h 19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19"/>
                  <a:gd name="T67" fmla="*/ 0 h 1942"/>
                  <a:gd name="T68" fmla="*/ 1819 w 1819"/>
                  <a:gd name="T69" fmla="*/ 1942 h 19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19" h="1942">
                    <a:moveTo>
                      <a:pt x="47" y="1027"/>
                    </a:moveTo>
                    <a:cubicBezTo>
                      <a:pt x="94" y="915"/>
                      <a:pt x="247" y="604"/>
                      <a:pt x="317" y="517"/>
                    </a:cubicBezTo>
                    <a:cubicBezTo>
                      <a:pt x="387" y="430"/>
                      <a:pt x="432" y="544"/>
                      <a:pt x="467" y="502"/>
                    </a:cubicBezTo>
                    <a:cubicBezTo>
                      <a:pt x="502" y="460"/>
                      <a:pt x="489" y="332"/>
                      <a:pt x="527" y="262"/>
                    </a:cubicBezTo>
                    <a:cubicBezTo>
                      <a:pt x="565" y="192"/>
                      <a:pt x="602" y="119"/>
                      <a:pt x="692" y="82"/>
                    </a:cubicBezTo>
                    <a:cubicBezTo>
                      <a:pt x="782" y="45"/>
                      <a:pt x="972" y="0"/>
                      <a:pt x="1067" y="37"/>
                    </a:cubicBezTo>
                    <a:cubicBezTo>
                      <a:pt x="1162" y="74"/>
                      <a:pt x="1215" y="227"/>
                      <a:pt x="1262" y="307"/>
                    </a:cubicBezTo>
                    <a:cubicBezTo>
                      <a:pt x="1309" y="387"/>
                      <a:pt x="1295" y="467"/>
                      <a:pt x="1352" y="517"/>
                    </a:cubicBezTo>
                    <a:cubicBezTo>
                      <a:pt x="1409" y="567"/>
                      <a:pt x="1535" y="557"/>
                      <a:pt x="1607" y="607"/>
                    </a:cubicBezTo>
                    <a:cubicBezTo>
                      <a:pt x="1679" y="657"/>
                      <a:pt x="1755" y="742"/>
                      <a:pt x="1787" y="817"/>
                    </a:cubicBezTo>
                    <a:cubicBezTo>
                      <a:pt x="1819" y="892"/>
                      <a:pt x="1812" y="987"/>
                      <a:pt x="1802" y="1057"/>
                    </a:cubicBezTo>
                    <a:cubicBezTo>
                      <a:pt x="1792" y="1127"/>
                      <a:pt x="1742" y="1137"/>
                      <a:pt x="1727" y="1237"/>
                    </a:cubicBezTo>
                    <a:cubicBezTo>
                      <a:pt x="1712" y="1337"/>
                      <a:pt x="1765" y="1590"/>
                      <a:pt x="1712" y="1657"/>
                    </a:cubicBezTo>
                    <a:cubicBezTo>
                      <a:pt x="1659" y="1724"/>
                      <a:pt x="1484" y="1617"/>
                      <a:pt x="1412" y="1642"/>
                    </a:cubicBezTo>
                    <a:cubicBezTo>
                      <a:pt x="1340" y="1667"/>
                      <a:pt x="1337" y="1760"/>
                      <a:pt x="1277" y="1807"/>
                    </a:cubicBezTo>
                    <a:cubicBezTo>
                      <a:pt x="1217" y="1854"/>
                      <a:pt x="1122" y="1912"/>
                      <a:pt x="1052" y="1927"/>
                    </a:cubicBezTo>
                    <a:cubicBezTo>
                      <a:pt x="982" y="1942"/>
                      <a:pt x="937" y="1934"/>
                      <a:pt x="857" y="1897"/>
                    </a:cubicBezTo>
                    <a:cubicBezTo>
                      <a:pt x="777" y="1860"/>
                      <a:pt x="664" y="1774"/>
                      <a:pt x="572" y="1702"/>
                    </a:cubicBezTo>
                    <a:cubicBezTo>
                      <a:pt x="480" y="1630"/>
                      <a:pt x="387" y="1530"/>
                      <a:pt x="302" y="1462"/>
                    </a:cubicBezTo>
                    <a:cubicBezTo>
                      <a:pt x="217" y="1394"/>
                      <a:pt x="107" y="1342"/>
                      <a:pt x="62" y="1297"/>
                    </a:cubicBezTo>
                    <a:cubicBezTo>
                      <a:pt x="17" y="1252"/>
                      <a:pt x="37" y="1234"/>
                      <a:pt x="32" y="1192"/>
                    </a:cubicBezTo>
                    <a:cubicBezTo>
                      <a:pt x="27" y="1150"/>
                      <a:pt x="0" y="1139"/>
                      <a:pt x="47" y="1027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369" name="Text Box 52"/>
            <p:cNvSpPr txBox="1">
              <a:spLocks noChangeArrowheads="1"/>
            </p:cNvSpPr>
            <p:nvPr/>
          </p:nvSpPr>
          <p:spPr bwMode="auto">
            <a:xfrm>
              <a:off x="5940" y="10980"/>
              <a:ext cx="900" cy="5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>
                  <a:latin typeface="Times New Roman" pitchFamily="18" charset="0"/>
                </a:rPr>
                <a:t>(c)</a:t>
              </a:r>
              <a:endParaRPr lang="en-US"/>
            </a:p>
          </p:txBody>
        </p:sp>
      </p:grpSp>
      <p:graphicFrame>
        <p:nvGraphicFramePr>
          <p:cNvPr id="15362" name="Object 54"/>
          <p:cNvGraphicFramePr>
            <a:graphicFrameLocks noChangeAspect="1"/>
          </p:cNvGraphicFramePr>
          <p:nvPr>
            <p:ph idx="1"/>
          </p:nvPr>
        </p:nvGraphicFramePr>
        <p:xfrm>
          <a:off x="5778500" y="1828800"/>
          <a:ext cx="3365500" cy="390525"/>
        </p:xfrm>
        <a:graphic>
          <a:graphicData uri="http://schemas.openxmlformats.org/presentationml/2006/ole">
            <p:oleObj spid="_x0000_s15362" name="Document" r:id="rId4" imgW="3210266" imgH="373495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Wavelet Transform</a:t>
            </a:r>
          </a:p>
        </p:txBody>
      </p:sp>
      <p:sp>
        <p:nvSpPr>
          <p:cNvPr id="398339" name="Rectangle 3"/>
          <p:cNvSpPr>
            <a:spLocks noChangeArrowheads="1"/>
          </p:cNvSpPr>
          <p:nvPr/>
        </p:nvSpPr>
        <p:spPr bwMode="auto">
          <a:xfrm>
            <a:off x="609600" y="2133600"/>
            <a:ext cx="81629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3200">
                <a:solidFill>
                  <a:schemeClr val="folHlink"/>
                </a:solidFill>
              </a:rPr>
              <a:t>Fourier Transform only provides frequency information. 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3200">
                <a:solidFill>
                  <a:schemeClr val="folHlink"/>
                </a:solidFill>
              </a:rPr>
              <a:t>Windowed Fourier Transform can provide time-frequency localization limited by the window size.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3200">
                <a:solidFill>
                  <a:schemeClr val="folHlink"/>
                </a:solidFill>
              </a:rPr>
              <a:t>Wavelet Transform is a method for complete time-frequency localization for signal analysis and characterization.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Wavelet Transform..</a:t>
            </a:r>
          </a:p>
        </p:txBody>
      </p:sp>
      <p:sp>
        <p:nvSpPr>
          <p:cNvPr id="399363" name="Rectangle 3"/>
          <p:cNvSpPr>
            <a:spLocks noChangeArrowheads="1"/>
          </p:cNvSpPr>
          <p:nvPr/>
        </p:nvSpPr>
        <p:spPr bwMode="auto">
          <a:xfrm>
            <a:off x="533400" y="2133600"/>
            <a:ext cx="81597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>
                <a:solidFill>
                  <a:schemeClr val="folHlink"/>
                </a:solidFill>
              </a:rPr>
              <a:t>Wavelet Transform : works like a microscope focusing on finer time resolution as the scale becomes small to see how the impulse gets better localized at higher frequency permitting a local characterization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>
                <a:solidFill>
                  <a:schemeClr val="folHlink"/>
                </a:solidFill>
              </a:rPr>
              <a:t>Provides Orthonormal bases while STFT does not.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>
                <a:solidFill>
                  <a:schemeClr val="folHlink"/>
                </a:solidFill>
              </a:rPr>
              <a:t>Provides a multi-resolution signal analysis approach.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80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Wavelet Transform…</a:t>
            </a:r>
          </a:p>
        </p:txBody>
      </p:sp>
      <p:sp>
        <p:nvSpPr>
          <p:cNvPr id="400387" name="Rectangle 3"/>
          <p:cNvSpPr>
            <a:spLocks noChangeArrowheads="1"/>
          </p:cNvSpPr>
          <p:nvPr/>
        </p:nvSpPr>
        <p:spPr bwMode="auto">
          <a:xfrm>
            <a:off x="457200" y="2286000"/>
            <a:ext cx="830421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>
                <a:solidFill>
                  <a:schemeClr val="folHlink"/>
                </a:solidFill>
              </a:rPr>
              <a:t>Using scales and shifts of a prototype wavelet, a linear expansion of a signal is obtained.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>
                <a:solidFill>
                  <a:schemeClr val="folHlink"/>
                </a:solidFill>
              </a:rPr>
              <a:t>Lower frequencies, where the bandwidth is narrow (corresponding to a longer basis function) are sampled with a large time step.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>
                <a:solidFill>
                  <a:schemeClr val="folHlink"/>
                </a:solidFill>
              </a:rPr>
              <a:t>Higher frequencies corresponding to a short basis function are sampled with a smaller time step.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Continuous Wavelet Transform</a:t>
            </a:r>
          </a:p>
        </p:txBody>
      </p:sp>
      <p:sp>
        <p:nvSpPr>
          <p:cNvPr id="401411" name="Rectangle 3"/>
          <p:cNvSpPr>
            <a:spLocks noChangeArrowheads="1"/>
          </p:cNvSpPr>
          <p:nvPr/>
        </p:nvSpPr>
        <p:spPr bwMode="auto">
          <a:xfrm>
            <a:off x="381000" y="2133600"/>
            <a:ext cx="85217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1600" b="1">
                <a:solidFill>
                  <a:schemeClr val="folHlink"/>
                </a:solidFill>
              </a:rPr>
              <a:t>Shifting and scaling of a prototype wavelet function can provide both time and frequency localization.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1600" b="1">
                <a:solidFill>
                  <a:schemeClr val="folHlink"/>
                </a:solidFill>
              </a:rPr>
              <a:t>Let us define a real bandpass filter with impulse response </a:t>
            </a:r>
            <a:r>
              <a:rPr lang="en-US" sz="1600" b="1">
                <a:solidFill>
                  <a:schemeClr val="folHlink"/>
                </a:solidFill>
                <a:latin typeface="Symbol" pitchFamily="18" charset="2"/>
              </a:rPr>
              <a:t>y</a:t>
            </a:r>
            <a:r>
              <a:rPr lang="en-US" sz="1600" b="1">
                <a:solidFill>
                  <a:schemeClr val="folHlink"/>
                </a:solidFill>
              </a:rPr>
              <a:t>(t) and zero mean: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000" b="1">
              <a:solidFill>
                <a:schemeClr val="folHlink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000" b="1">
              <a:solidFill>
                <a:schemeClr val="folHlink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000" b="1">
              <a:solidFill>
                <a:schemeClr val="folHlink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000" b="1">
              <a:solidFill>
                <a:schemeClr val="folHlink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000" b="1">
              <a:solidFill>
                <a:schemeClr val="folHlink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000" b="1">
              <a:solidFill>
                <a:schemeClr val="folHlink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000" b="1">
              <a:solidFill>
                <a:schemeClr val="folHlink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1600" b="1">
                <a:solidFill>
                  <a:schemeClr val="folHlink"/>
                </a:solidFill>
              </a:rPr>
              <a:t>This function now has changing time-frequency tiles because of scaling.</a:t>
            </a:r>
          </a:p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</a:pPr>
            <a:r>
              <a:rPr lang="en-US" sz="1400" b="1">
                <a:solidFill>
                  <a:schemeClr val="folHlink"/>
                </a:solidFill>
              </a:rPr>
              <a:t>a&lt;1: </a:t>
            </a:r>
            <a:r>
              <a:rPr lang="en-US" sz="1400" b="1">
                <a:solidFill>
                  <a:schemeClr val="folHlink"/>
                </a:solidFill>
                <a:latin typeface="Symbol" pitchFamily="18" charset="2"/>
              </a:rPr>
              <a:t>y</a:t>
            </a:r>
            <a:r>
              <a:rPr lang="en-US" sz="1400" b="1">
                <a:solidFill>
                  <a:schemeClr val="folHlink"/>
                </a:solidFill>
              </a:rPr>
              <a:t>(a,b) will be short and of high frequency</a:t>
            </a:r>
          </a:p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</a:pPr>
            <a:r>
              <a:rPr lang="en-US" sz="1400" b="1">
                <a:solidFill>
                  <a:schemeClr val="folHlink"/>
                </a:solidFill>
              </a:rPr>
              <a:t>a&gt;1: </a:t>
            </a:r>
            <a:r>
              <a:rPr lang="en-US" sz="1400" b="1">
                <a:solidFill>
                  <a:schemeClr val="folHlink"/>
                </a:solidFill>
                <a:latin typeface="Symbol" pitchFamily="18" charset="2"/>
              </a:rPr>
              <a:t>y</a:t>
            </a:r>
            <a:r>
              <a:rPr lang="en-US" sz="1400" b="1">
                <a:solidFill>
                  <a:schemeClr val="folHlink"/>
                </a:solidFill>
              </a:rPr>
              <a:t>(a,b) will be long and of low frequency</a:t>
            </a:r>
          </a:p>
        </p:txBody>
      </p:sp>
      <p:graphicFrame>
        <p:nvGraphicFramePr>
          <p:cNvPr id="401412" name="Object 4"/>
          <p:cNvGraphicFramePr>
            <a:graphicFrameLocks/>
          </p:cNvGraphicFramePr>
          <p:nvPr/>
        </p:nvGraphicFramePr>
        <p:xfrm>
          <a:off x="2514600" y="3048000"/>
          <a:ext cx="4673600" cy="2714625"/>
        </p:xfrm>
        <a:graphic>
          <a:graphicData uri="http://schemas.openxmlformats.org/presentationml/2006/ole">
            <p:oleObj spid="_x0000_s401412" name="Equation" r:id="rId3" imgW="4673520" imgH="2714400" progId="Equation.3">
              <p:embed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Wavelet Decomposition</a:t>
            </a:r>
          </a:p>
        </p:txBody>
      </p:sp>
      <p:graphicFrame>
        <p:nvGraphicFramePr>
          <p:cNvPr id="402435" name="Object 3"/>
          <p:cNvGraphicFramePr>
            <a:graphicFrameLocks/>
          </p:cNvGraphicFramePr>
          <p:nvPr/>
        </p:nvGraphicFramePr>
        <p:xfrm>
          <a:off x="660400" y="2057400"/>
          <a:ext cx="8483600" cy="3962400"/>
        </p:xfrm>
        <a:graphic>
          <a:graphicData uri="http://schemas.openxmlformats.org/presentationml/2006/ole">
            <p:oleObj spid="_x0000_s402435" name="Document" r:id="rId3" imgW="8483400" imgH="396216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Medical Imaging and Image Analysis</a:t>
            </a:r>
          </a:p>
        </p:txBody>
      </p:sp>
      <p:sp>
        <p:nvSpPr>
          <p:cNvPr id="2170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000" smtClean="0">
                <a:cs typeface="Times New Roman" pitchFamily="18" charset="0"/>
              </a:rPr>
              <a:t>The development of imaging instrumentation has inspired the evolution of new computerized image reconstruction, processing and analysis methods for better understanding and interpretation of medical images. </a:t>
            </a:r>
          </a:p>
          <a:p>
            <a:pPr eaLnBrk="1" hangingPunct="1"/>
            <a:r>
              <a:rPr lang="en-US" sz="2000" smtClean="0">
                <a:cs typeface="Times New Roman" pitchFamily="18" charset="0"/>
              </a:rPr>
              <a:t>The image processing and analysis methods have been used to help physicians to make important medical decision through physician-computer interaction. </a:t>
            </a:r>
          </a:p>
          <a:p>
            <a:pPr eaLnBrk="1" hangingPunct="1"/>
            <a:r>
              <a:rPr lang="en-US" sz="2000" smtClean="0">
                <a:cs typeface="Times New Roman" pitchFamily="18" charset="0"/>
              </a:rPr>
              <a:t>Recently, intelligent or model-based quantitative image analysis approaches have been explored for computer-aided diagnosis to improve the sensitivity and specificity of  radiological tests involving medical images.</a:t>
            </a:r>
          </a:p>
          <a:p>
            <a:pPr eaLnBrk="1" hangingPunct="1"/>
            <a:endParaRPr lang="en-US" sz="2000" smtClean="0">
              <a:cs typeface="Times New Roman" pitchFamily="18" charset="0"/>
            </a:endParaRPr>
          </a:p>
          <a:p>
            <a:pPr eaLnBrk="1" hangingPunct="1"/>
            <a:endParaRPr lang="en-US" sz="2000" smtClean="0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Wavelet Coefficients</a:t>
            </a:r>
          </a:p>
        </p:txBody>
      </p:sp>
      <p:sp>
        <p:nvSpPr>
          <p:cNvPr id="403459" name="Rectangle 3"/>
          <p:cNvSpPr>
            <a:spLocks noChangeArrowheads="1"/>
          </p:cNvSpPr>
          <p:nvPr/>
        </p:nvSpPr>
        <p:spPr bwMode="auto">
          <a:xfrm>
            <a:off x="658813" y="210185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>
                <a:solidFill>
                  <a:schemeClr val="bg2"/>
                </a:solidFill>
              </a:rPr>
              <a:t>Using orthonormal property of the basis functions, wavelet coefficients of a signal f(x) can be computed as </a:t>
            </a:r>
            <a:r>
              <a:rPr lang="en-US" b="1">
                <a:solidFill>
                  <a:schemeClr val="bg2"/>
                </a:solidFill>
              </a:rPr>
              <a:t>	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b="1">
              <a:solidFill>
                <a:schemeClr val="bg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b="1">
              <a:solidFill>
                <a:schemeClr val="bg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b="1">
              <a:solidFill>
                <a:schemeClr val="bg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>
                <a:solidFill>
                  <a:schemeClr val="bg2"/>
                </a:solidFill>
              </a:rPr>
              <a:t>The signal can be reconstructed from the coefficients as	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>
              <a:solidFill>
                <a:schemeClr val="bg2"/>
              </a:solidFill>
            </a:endParaRPr>
          </a:p>
        </p:txBody>
      </p:sp>
      <p:graphicFrame>
        <p:nvGraphicFramePr>
          <p:cNvPr id="403460" name="Object 4"/>
          <p:cNvGraphicFramePr>
            <a:graphicFrameLocks/>
          </p:cNvGraphicFramePr>
          <p:nvPr/>
        </p:nvGraphicFramePr>
        <p:xfrm>
          <a:off x="2095500" y="3246438"/>
          <a:ext cx="4470400" cy="911225"/>
        </p:xfrm>
        <a:graphic>
          <a:graphicData uri="http://schemas.openxmlformats.org/presentationml/2006/ole">
            <p:oleObj spid="_x0000_s403460" name="Equation" r:id="rId3" imgW="4470120" imgH="911160" progId="Equation.3">
              <p:embed/>
            </p:oleObj>
          </a:graphicData>
        </a:graphic>
      </p:graphicFrame>
      <p:graphicFrame>
        <p:nvGraphicFramePr>
          <p:cNvPr id="403461" name="Object 5"/>
          <p:cNvGraphicFramePr>
            <a:graphicFrameLocks/>
          </p:cNvGraphicFramePr>
          <p:nvPr/>
        </p:nvGraphicFramePr>
        <p:xfrm>
          <a:off x="2286000" y="5181600"/>
          <a:ext cx="4125913" cy="925513"/>
        </p:xfrm>
        <a:graphic>
          <a:graphicData uri="http://schemas.openxmlformats.org/presentationml/2006/ole">
            <p:oleObj spid="_x0000_s403461" name="Equation" r:id="rId4" imgW="4125600" imgH="925200" progId="Equation.3">
              <p:embed/>
            </p:oleObj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Wavelet Transform with Filters</a:t>
            </a:r>
          </a:p>
        </p:txBody>
      </p:sp>
      <p:sp>
        <p:nvSpPr>
          <p:cNvPr id="404483" name="Rectangle 3"/>
          <p:cNvSpPr>
            <a:spLocks noChangeArrowheads="1"/>
          </p:cNvSpPr>
          <p:nvPr/>
        </p:nvSpPr>
        <p:spPr bwMode="auto">
          <a:xfrm>
            <a:off x="228600" y="1905000"/>
            <a:ext cx="858678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solidFill>
                  <a:schemeClr val="bg2"/>
                </a:solidFill>
              </a:rPr>
              <a:t>The mother wavelet can be constructed using a scaling function </a:t>
            </a:r>
            <a:r>
              <a:rPr lang="en-US" sz="2000">
                <a:solidFill>
                  <a:schemeClr val="bg2"/>
                </a:solidFill>
                <a:latin typeface="Symbol" pitchFamily="18" charset="2"/>
              </a:rPr>
              <a:t>f</a:t>
            </a:r>
            <a:r>
              <a:rPr lang="en-US" sz="2000">
                <a:solidFill>
                  <a:schemeClr val="bg2"/>
                </a:solidFill>
              </a:rPr>
              <a:t>(x) which satisfies the two-scale equation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000">
              <a:solidFill>
                <a:schemeClr val="bg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000">
              <a:solidFill>
                <a:schemeClr val="bg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000">
              <a:solidFill>
                <a:schemeClr val="bg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000">
              <a:solidFill>
                <a:schemeClr val="bg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000">
              <a:solidFill>
                <a:schemeClr val="bg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000">
              <a:solidFill>
                <a:schemeClr val="bg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000">
              <a:solidFill>
                <a:schemeClr val="bg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solidFill>
                  <a:schemeClr val="bg2"/>
                </a:solidFill>
              </a:rPr>
              <a:t>Coefficients </a:t>
            </a:r>
            <a:r>
              <a:rPr lang="en-US" sz="2000" b="1">
                <a:solidFill>
                  <a:schemeClr val="bg2"/>
                </a:solidFill>
              </a:rPr>
              <a:t>h</a:t>
            </a:r>
            <a:r>
              <a:rPr lang="en-US" sz="2000">
                <a:solidFill>
                  <a:schemeClr val="bg2"/>
                </a:solidFill>
              </a:rPr>
              <a:t>(k) have to meet several conditions for the set of basis functions to be unique, orthonormal and have a certain degree of regularity.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solidFill>
                  <a:schemeClr val="bg2"/>
                </a:solidFill>
              </a:rPr>
              <a:t>For filtering operations, </a:t>
            </a:r>
            <a:r>
              <a:rPr lang="en-US" sz="2000" b="1">
                <a:solidFill>
                  <a:schemeClr val="bg2"/>
                </a:solidFill>
              </a:rPr>
              <a:t>h</a:t>
            </a:r>
            <a:r>
              <a:rPr lang="en-US" sz="2000">
                <a:solidFill>
                  <a:schemeClr val="bg2"/>
                </a:solidFill>
              </a:rPr>
              <a:t>(k) and </a:t>
            </a:r>
            <a:r>
              <a:rPr lang="en-US" sz="2000" b="1">
                <a:solidFill>
                  <a:schemeClr val="bg2"/>
                </a:solidFill>
              </a:rPr>
              <a:t>g</a:t>
            </a:r>
            <a:r>
              <a:rPr lang="en-US" sz="2000">
                <a:solidFill>
                  <a:schemeClr val="bg2"/>
                </a:solidFill>
              </a:rPr>
              <a:t>(k) coefficients can be used as the impulse responses correspond to the low and high pass operations.</a:t>
            </a:r>
          </a:p>
        </p:txBody>
      </p:sp>
      <p:graphicFrame>
        <p:nvGraphicFramePr>
          <p:cNvPr id="404484" name="Object 4"/>
          <p:cNvGraphicFramePr>
            <a:graphicFrameLocks/>
          </p:cNvGraphicFramePr>
          <p:nvPr/>
        </p:nvGraphicFramePr>
        <p:xfrm>
          <a:off x="2744788" y="2862263"/>
          <a:ext cx="2970212" cy="2132012"/>
        </p:xfrm>
        <a:graphic>
          <a:graphicData uri="http://schemas.openxmlformats.org/presentationml/2006/ole">
            <p:oleObj spid="_x0000_s404484" name="Equation" r:id="rId3" imgW="2970000" imgH="2131920" progId="Equation.3">
              <p:embed/>
            </p:oleObj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Decomposition</a:t>
            </a:r>
          </a:p>
        </p:txBody>
      </p:sp>
      <p:grpSp>
        <p:nvGrpSpPr>
          <p:cNvPr id="405507" name="Group 3"/>
          <p:cNvGrpSpPr>
            <a:grpSpLocks/>
          </p:cNvGrpSpPr>
          <p:nvPr/>
        </p:nvGrpSpPr>
        <p:grpSpPr bwMode="auto">
          <a:xfrm>
            <a:off x="609600" y="1905000"/>
            <a:ext cx="8204200" cy="4699000"/>
            <a:chOff x="336" y="1120"/>
            <a:chExt cx="5168" cy="2960"/>
          </a:xfrm>
        </p:grpSpPr>
        <p:sp>
          <p:nvSpPr>
            <p:cNvPr id="405508" name="Rectangle 4"/>
            <p:cNvSpPr>
              <a:spLocks noChangeArrowheads="1"/>
            </p:cNvSpPr>
            <p:nvPr/>
          </p:nvSpPr>
          <p:spPr bwMode="auto">
            <a:xfrm>
              <a:off x="336" y="1120"/>
              <a:ext cx="5168" cy="296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endParaRPr lang="en-US">
                <a:latin typeface="Times New Roman" pitchFamily="18" charset="0"/>
              </a:endParaRPr>
            </a:p>
          </p:txBody>
        </p:sp>
        <p:sp>
          <p:nvSpPr>
            <p:cNvPr id="405509" name="Rectangle 5"/>
            <p:cNvSpPr>
              <a:spLocks noChangeArrowheads="1"/>
            </p:cNvSpPr>
            <p:nvPr/>
          </p:nvSpPr>
          <p:spPr bwMode="auto">
            <a:xfrm>
              <a:off x="1192" y="1440"/>
              <a:ext cx="504" cy="35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eaLnBrk="0" hangingPunct="0"/>
              <a:r>
                <a:rPr lang="en-US" sz="2800">
                  <a:solidFill>
                    <a:schemeClr val="bg2"/>
                  </a:solidFill>
                  <a:latin typeface="Times New Roman" pitchFamily="18" charset="0"/>
                </a:rPr>
                <a:t>H</a:t>
              </a:r>
            </a:p>
          </p:txBody>
        </p:sp>
        <p:sp>
          <p:nvSpPr>
            <p:cNvPr id="405510" name="Rectangle 6"/>
            <p:cNvSpPr>
              <a:spLocks noChangeArrowheads="1"/>
            </p:cNvSpPr>
            <p:nvPr/>
          </p:nvSpPr>
          <p:spPr bwMode="auto">
            <a:xfrm>
              <a:off x="2688" y="1416"/>
              <a:ext cx="504" cy="35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eaLnBrk="0" hangingPunct="0"/>
              <a:r>
                <a:rPr lang="en-US" sz="2800">
                  <a:solidFill>
                    <a:schemeClr val="bg2"/>
                  </a:solidFill>
                  <a:latin typeface="Times New Roman" pitchFamily="18" charset="0"/>
                </a:rPr>
                <a:t>H</a:t>
              </a:r>
            </a:p>
          </p:txBody>
        </p:sp>
        <p:sp>
          <p:nvSpPr>
            <p:cNvPr id="405511" name="Rectangle 7"/>
            <p:cNvSpPr>
              <a:spLocks noChangeArrowheads="1"/>
            </p:cNvSpPr>
            <p:nvPr/>
          </p:nvSpPr>
          <p:spPr bwMode="auto">
            <a:xfrm>
              <a:off x="1952" y="2320"/>
              <a:ext cx="504" cy="35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eaLnBrk="0" hangingPunct="0"/>
              <a:r>
                <a:rPr lang="en-US" sz="2800">
                  <a:solidFill>
                    <a:schemeClr val="bg2"/>
                  </a:solidFill>
                  <a:latin typeface="Times New Roman" pitchFamily="18" charset="0"/>
                </a:rPr>
                <a:t>G</a:t>
              </a:r>
            </a:p>
          </p:txBody>
        </p:sp>
        <p:sp>
          <p:nvSpPr>
            <p:cNvPr id="405512" name="Rectangle 8"/>
            <p:cNvSpPr>
              <a:spLocks noChangeArrowheads="1"/>
            </p:cNvSpPr>
            <p:nvPr/>
          </p:nvSpPr>
          <p:spPr bwMode="auto">
            <a:xfrm>
              <a:off x="4192" y="1416"/>
              <a:ext cx="504" cy="35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eaLnBrk="0" hangingPunct="0"/>
              <a:r>
                <a:rPr lang="en-US" sz="2800">
                  <a:solidFill>
                    <a:schemeClr val="bg2"/>
                  </a:solidFill>
                  <a:latin typeface="Times New Roman" pitchFamily="18" charset="0"/>
                </a:rPr>
                <a:t>H</a:t>
              </a:r>
            </a:p>
          </p:txBody>
        </p:sp>
        <p:sp>
          <p:nvSpPr>
            <p:cNvPr id="405513" name="Rectangle 9"/>
            <p:cNvSpPr>
              <a:spLocks noChangeArrowheads="1"/>
            </p:cNvSpPr>
            <p:nvPr/>
          </p:nvSpPr>
          <p:spPr bwMode="auto">
            <a:xfrm>
              <a:off x="3536" y="2296"/>
              <a:ext cx="504" cy="35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eaLnBrk="0" hangingPunct="0"/>
              <a:r>
                <a:rPr lang="en-US" sz="2800">
                  <a:solidFill>
                    <a:schemeClr val="bg2"/>
                  </a:solidFill>
                  <a:latin typeface="Times New Roman" pitchFamily="18" charset="0"/>
                </a:rPr>
                <a:t>G</a:t>
              </a:r>
            </a:p>
          </p:txBody>
        </p:sp>
        <p:sp>
          <p:nvSpPr>
            <p:cNvPr id="405514" name="Rectangle 10"/>
            <p:cNvSpPr>
              <a:spLocks noChangeArrowheads="1"/>
            </p:cNvSpPr>
            <p:nvPr/>
          </p:nvSpPr>
          <p:spPr bwMode="auto">
            <a:xfrm>
              <a:off x="1224" y="3128"/>
              <a:ext cx="504" cy="35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eaLnBrk="0" hangingPunct="0"/>
              <a:r>
                <a:rPr lang="en-US" sz="2800">
                  <a:solidFill>
                    <a:schemeClr val="bg2"/>
                  </a:solidFill>
                  <a:latin typeface="Times New Roman" pitchFamily="18" charset="0"/>
                </a:rPr>
                <a:t>G</a:t>
              </a:r>
            </a:p>
          </p:txBody>
        </p:sp>
        <p:grpSp>
          <p:nvGrpSpPr>
            <p:cNvPr id="405515" name="Group 11"/>
            <p:cNvGrpSpPr>
              <a:grpSpLocks/>
            </p:cNvGrpSpPr>
            <p:nvPr/>
          </p:nvGrpSpPr>
          <p:grpSpPr bwMode="auto">
            <a:xfrm>
              <a:off x="2712" y="2344"/>
              <a:ext cx="512" cy="312"/>
              <a:chOff x="2712" y="2344"/>
              <a:chExt cx="512" cy="312"/>
            </a:xfrm>
          </p:grpSpPr>
          <p:sp>
            <p:nvSpPr>
              <p:cNvPr id="405516" name="Oval 12"/>
              <p:cNvSpPr>
                <a:spLocks noChangeArrowheads="1"/>
              </p:cNvSpPr>
              <p:nvPr/>
            </p:nvSpPr>
            <p:spPr bwMode="auto">
              <a:xfrm>
                <a:off x="2712" y="2344"/>
                <a:ext cx="512" cy="31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algn="ctr" eaLnBrk="0" hangingPunct="0"/>
                <a:r>
                  <a:rPr lang="en-US" sz="2800">
                    <a:solidFill>
                      <a:schemeClr val="bg2"/>
                    </a:solidFill>
                    <a:latin typeface="Times New Roman" pitchFamily="18" charset="0"/>
                  </a:rPr>
                  <a:t>2</a:t>
                </a:r>
              </a:p>
            </p:txBody>
          </p:sp>
          <p:sp>
            <p:nvSpPr>
              <p:cNvPr id="405517" name="Line 13"/>
              <p:cNvSpPr>
                <a:spLocks noChangeShapeType="1"/>
              </p:cNvSpPr>
              <p:nvPr/>
            </p:nvSpPr>
            <p:spPr bwMode="auto">
              <a:xfrm>
                <a:off x="3079" y="2447"/>
                <a:ext cx="0" cy="133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 type="oval" w="med" len="med"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5518" name="Group 14"/>
            <p:cNvGrpSpPr>
              <a:grpSpLocks/>
            </p:cNvGrpSpPr>
            <p:nvPr/>
          </p:nvGrpSpPr>
          <p:grpSpPr bwMode="auto">
            <a:xfrm>
              <a:off x="4328" y="2296"/>
              <a:ext cx="512" cy="312"/>
              <a:chOff x="4328" y="2296"/>
              <a:chExt cx="512" cy="312"/>
            </a:xfrm>
          </p:grpSpPr>
          <p:sp>
            <p:nvSpPr>
              <p:cNvPr id="405519" name="Oval 15"/>
              <p:cNvSpPr>
                <a:spLocks noChangeArrowheads="1"/>
              </p:cNvSpPr>
              <p:nvPr/>
            </p:nvSpPr>
            <p:spPr bwMode="auto">
              <a:xfrm>
                <a:off x="4328" y="2296"/>
                <a:ext cx="512" cy="31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algn="ctr" eaLnBrk="0" hangingPunct="0"/>
                <a:r>
                  <a:rPr lang="en-US" sz="2800">
                    <a:solidFill>
                      <a:schemeClr val="bg2"/>
                    </a:solidFill>
                    <a:latin typeface="Times New Roman" pitchFamily="18" charset="0"/>
                  </a:rPr>
                  <a:t>2</a:t>
                </a:r>
              </a:p>
            </p:txBody>
          </p:sp>
          <p:sp>
            <p:nvSpPr>
              <p:cNvPr id="405520" name="Line 16"/>
              <p:cNvSpPr>
                <a:spLocks noChangeShapeType="1"/>
              </p:cNvSpPr>
              <p:nvPr/>
            </p:nvSpPr>
            <p:spPr bwMode="auto">
              <a:xfrm>
                <a:off x="4695" y="2399"/>
                <a:ext cx="0" cy="133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 type="oval" w="med" len="med"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5521" name="Group 17"/>
            <p:cNvGrpSpPr>
              <a:grpSpLocks/>
            </p:cNvGrpSpPr>
            <p:nvPr/>
          </p:nvGrpSpPr>
          <p:grpSpPr bwMode="auto">
            <a:xfrm>
              <a:off x="3440" y="1432"/>
              <a:ext cx="512" cy="312"/>
              <a:chOff x="3440" y="1432"/>
              <a:chExt cx="512" cy="312"/>
            </a:xfrm>
          </p:grpSpPr>
          <p:sp>
            <p:nvSpPr>
              <p:cNvPr id="405522" name="Oval 18"/>
              <p:cNvSpPr>
                <a:spLocks noChangeArrowheads="1"/>
              </p:cNvSpPr>
              <p:nvPr/>
            </p:nvSpPr>
            <p:spPr bwMode="auto">
              <a:xfrm>
                <a:off x="3440" y="1432"/>
                <a:ext cx="512" cy="31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algn="ctr" eaLnBrk="0" hangingPunct="0"/>
                <a:r>
                  <a:rPr lang="en-US" sz="2800">
                    <a:solidFill>
                      <a:schemeClr val="bg2"/>
                    </a:solidFill>
                    <a:latin typeface="Times New Roman" pitchFamily="18" charset="0"/>
                  </a:rPr>
                  <a:t>2</a:t>
                </a:r>
              </a:p>
            </p:txBody>
          </p:sp>
          <p:sp>
            <p:nvSpPr>
              <p:cNvPr id="405523" name="Line 19"/>
              <p:cNvSpPr>
                <a:spLocks noChangeShapeType="1"/>
              </p:cNvSpPr>
              <p:nvPr/>
            </p:nvSpPr>
            <p:spPr bwMode="auto">
              <a:xfrm>
                <a:off x="3807" y="1535"/>
                <a:ext cx="0" cy="133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 type="oval" w="med" len="med"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5524" name="Group 20"/>
            <p:cNvGrpSpPr>
              <a:grpSpLocks/>
            </p:cNvGrpSpPr>
            <p:nvPr/>
          </p:nvGrpSpPr>
          <p:grpSpPr bwMode="auto">
            <a:xfrm>
              <a:off x="1960" y="3136"/>
              <a:ext cx="512" cy="312"/>
              <a:chOff x="1960" y="3136"/>
              <a:chExt cx="512" cy="312"/>
            </a:xfrm>
          </p:grpSpPr>
          <p:sp>
            <p:nvSpPr>
              <p:cNvPr id="405525" name="Oval 21"/>
              <p:cNvSpPr>
                <a:spLocks noChangeArrowheads="1"/>
              </p:cNvSpPr>
              <p:nvPr/>
            </p:nvSpPr>
            <p:spPr bwMode="auto">
              <a:xfrm>
                <a:off x="1960" y="3136"/>
                <a:ext cx="512" cy="31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algn="ctr" eaLnBrk="0" hangingPunct="0"/>
                <a:r>
                  <a:rPr lang="en-US" sz="2800">
                    <a:solidFill>
                      <a:schemeClr val="bg2"/>
                    </a:solidFill>
                    <a:latin typeface="Times New Roman" pitchFamily="18" charset="0"/>
                  </a:rPr>
                  <a:t>2</a:t>
                </a:r>
              </a:p>
            </p:txBody>
          </p:sp>
          <p:sp>
            <p:nvSpPr>
              <p:cNvPr id="405526" name="Line 22"/>
              <p:cNvSpPr>
                <a:spLocks noChangeShapeType="1"/>
              </p:cNvSpPr>
              <p:nvPr/>
            </p:nvSpPr>
            <p:spPr bwMode="auto">
              <a:xfrm>
                <a:off x="2327" y="3239"/>
                <a:ext cx="0" cy="133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 type="oval" w="med" len="med"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05527" name="Line 23"/>
            <p:cNvSpPr>
              <a:spLocks noChangeShapeType="1"/>
            </p:cNvSpPr>
            <p:nvPr/>
          </p:nvSpPr>
          <p:spPr bwMode="auto">
            <a:xfrm>
              <a:off x="1689" y="1608"/>
              <a:ext cx="271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28" name="Line 24"/>
            <p:cNvSpPr>
              <a:spLocks noChangeShapeType="1"/>
            </p:cNvSpPr>
            <p:nvPr/>
          </p:nvSpPr>
          <p:spPr bwMode="auto">
            <a:xfrm>
              <a:off x="3169" y="1600"/>
              <a:ext cx="271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29" name="Line 25"/>
            <p:cNvSpPr>
              <a:spLocks noChangeShapeType="1"/>
            </p:cNvSpPr>
            <p:nvPr/>
          </p:nvSpPr>
          <p:spPr bwMode="auto">
            <a:xfrm>
              <a:off x="3929" y="1608"/>
              <a:ext cx="271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30" name="Line 26"/>
            <p:cNvSpPr>
              <a:spLocks noChangeShapeType="1"/>
            </p:cNvSpPr>
            <p:nvPr/>
          </p:nvSpPr>
          <p:spPr bwMode="auto">
            <a:xfrm>
              <a:off x="4697" y="1592"/>
              <a:ext cx="271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31" name="Line 27"/>
            <p:cNvSpPr>
              <a:spLocks noChangeShapeType="1"/>
            </p:cNvSpPr>
            <p:nvPr/>
          </p:nvSpPr>
          <p:spPr bwMode="auto">
            <a:xfrm>
              <a:off x="4049" y="2472"/>
              <a:ext cx="271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32" name="Line 28"/>
            <p:cNvSpPr>
              <a:spLocks noChangeShapeType="1"/>
            </p:cNvSpPr>
            <p:nvPr/>
          </p:nvSpPr>
          <p:spPr bwMode="auto">
            <a:xfrm>
              <a:off x="2425" y="1600"/>
              <a:ext cx="271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33" name="Line 29"/>
            <p:cNvSpPr>
              <a:spLocks noChangeShapeType="1"/>
            </p:cNvSpPr>
            <p:nvPr/>
          </p:nvSpPr>
          <p:spPr bwMode="auto">
            <a:xfrm>
              <a:off x="4841" y="2448"/>
              <a:ext cx="271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05534" name="Group 30"/>
            <p:cNvGrpSpPr>
              <a:grpSpLocks/>
            </p:cNvGrpSpPr>
            <p:nvPr/>
          </p:nvGrpSpPr>
          <p:grpSpPr bwMode="auto">
            <a:xfrm>
              <a:off x="1952" y="1456"/>
              <a:ext cx="512" cy="312"/>
              <a:chOff x="1952" y="1456"/>
              <a:chExt cx="512" cy="312"/>
            </a:xfrm>
          </p:grpSpPr>
          <p:sp>
            <p:nvSpPr>
              <p:cNvPr id="405535" name="Oval 31"/>
              <p:cNvSpPr>
                <a:spLocks noChangeArrowheads="1"/>
              </p:cNvSpPr>
              <p:nvPr/>
            </p:nvSpPr>
            <p:spPr bwMode="auto">
              <a:xfrm>
                <a:off x="1952" y="1456"/>
                <a:ext cx="512" cy="31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algn="ctr" eaLnBrk="0" hangingPunct="0"/>
                <a:r>
                  <a:rPr lang="en-US" sz="2800">
                    <a:solidFill>
                      <a:schemeClr val="bg2"/>
                    </a:solidFill>
                    <a:latin typeface="Times New Roman" pitchFamily="18" charset="0"/>
                  </a:rPr>
                  <a:t>2</a:t>
                </a:r>
              </a:p>
            </p:txBody>
          </p:sp>
          <p:sp>
            <p:nvSpPr>
              <p:cNvPr id="405536" name="Line 32"/>
              <p:cNvSpPr>
                <a:spLocks noChangeShapeType="1"/>
              </p:cNvSpPr>
              <p:nvPr/>
            </p:nvSpPr>
            <p:spPr bwMode="auto">
              <a:xfrm>
                <a:off x="2319" y="1559"/>
                <a:ext cx="0" cy="133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 type="oval" w="med" len="med"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05537" name="Line 33"/>
            <p:cNvSpPr>
              <a:spLocks noChangeShapeType="1"/>
            </p:cNvSpPr>
            <p:nvPr/>
          </p:nvSpPr>
          <p:spPr bwMode="auto">
            <a:xfrm>
              <a:off x="3217" y="2488"/>
              <a:ext cx="103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38" name="Line 34"/>
            <p:cNvSpPr>
              <a:spLocks noChangeShapeType="1"/>
            </p:cNvSpPr>
            <p:nvPr/>
          </p:nvSpPr>
          <p:spPr bwMode="auto">
            <a:xfrm>
              <a:off x="2457" y="2504"/>
              <a:ext cx="271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39" name="Line 35"/>
            <p:cNvSpPr>
              <a:spLocks noChangeShapeType="1"/>
            </p:cNvSpPr>
            <p:nvPr/>
          </p:nvSpPr>
          <p:spPr bwMode="auto">
            <a:xfrm>
              <a:off x="2505" y="3272"/>
              <a:ext cx="271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40" name="Line 36"/>
            <p:cNvSpPr>
              <a:spLocks noChangeShapeType="1"/>
            </p:cNvSpPr>
            <p:nvPr/>
          </p:nvSpPr>
          <p:spPr bwMode="auto">
            <a:xfrm>
              <a:off x="1744" y="1617"/>
              <a:ext cx="0" cy="855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41" name="Line 37"/>
            <p:cNvSpPr>
              <a:spLocks noChangeShapeType="1"/>
            </p:cNvSpPr>
            <p:nvPr/>
          </p:nvSpPr>
          <p:spPr bwMode="auto">
            <a:xfrm>
              <a:off x="1745" y="2456"/>
              <a:ext cx="215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42" name="Line 38"/>
            <p:cNvSpPr>
              <a:spLocks noChangeShapeType="1"/>
            </p:cNvSpPr>
            <p:nvPr/>
          </p:nvSpPr>
          <p:spPr bwMode="auto">
            <a:xfrm>
              <a:off x="3352" y="1609"/>
              <a:ext cx="0" cy="855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43" name="Line 39"/>
            <p:cNvSpPr>
              <a:spLocks noChangeShapeType="1"/>
            </p:cNvSpPr>
            <p:nvPr/>
          </p:nvSpPr>
          <p:spPr bwMode="auto">
            <a:xfrm>
              <a:off x="3345" y="2464"/>
              <a:ext cx="215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44" name="Line 40"/>
            <p:cNvSpPr>
              <a:spLocks noChangeShapeType="1"/>
            </p:cNvSpPr>
            <p:nvPr/>
          </p:nvSpPr>
          <p:spPr bwMode="auto">
            <a:xfrm>
              <a:off x="921" y="3304"/>
              <a:ext cx="335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45" name="Line 41"/>
            <p:cNvSpPr>
              <a:spLocks noChangeShapeType="1"/>
            </p:cNvSpPr>
            <p:nvPr/>
          </p:nvSpPr>
          <p:spPr bwMode="auto">
            <a:xfrm>
              <a:off x="905" y="1616"/>
              <a:ext cx="271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46" name="Line 42"/>
            <p:cNvSpPr>
              <a:spLocks noChangeShapeType="1"/>
            </p:cNvSpPr>
            <p:nvPr/>
          </p:nvSpPr>
          <p:spPr bwMode="auto">
            <a:xfrm>
              <a:off x="1697" y="3312"/>
              <a:ext cx="271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47" name="Line 43"/>
            <p:cNvSpPr>
              <a:spLocks noChangeShapeType="1"/>
            </p:cNvSpPr>
            <p:nvPr/>
          </p:nvSpPr>
          <p:spPr bwMode="auto">
            <a:xfrm>
              <a:off x="641" y="2504"/>
              <a:ext cx="271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48" name="Line 44"/>
            <p:cNvSpPr>
              <a:spLocks noChangeShapeType="1"/>
            </p:cNvSpPr>
            <p:nvPr/>
          </p:nvSpPr>
          <p:spPr bwMode="auto">
            <a:xfrm>
              <a:off x="912" y="1617"/>
              <a:ext cx="0" cy="1695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549" name="Rectangle 45"/>
            <p:cNvSpPr>
              <a:spLocks noChangeArrowheads="1"/>
            </p:cNvSpPr>
            <p:nvPr/>
          </p:nvSpPr>
          <p:spPr bwMode="auto">
            <a:xfrm>
              <a:off x="467" y="2184"/>
              <a:ext cx="3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  <a:latin typeface="Times New Roman" pitchFamily="18" charset="0"/>
                </a:rPr>
                <a:t>Data</a:t>
              </a:r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Wavelet Decomposition Space</a:t>
            </a:r>
          </a:p>
        </p:txBody>
      </p:sp>
      <p:pic>
        <p:nvPicPr>
          <p:cNvPr id="406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362200"/>
            <a:ext cx="7235825" cy="26257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Image Decomposition</a:t>
            </a:r>
          </a:p>
        </p:txBody>
      </p:sp>
      <p:grpSp>
        <p:nvGrpSpPr>
          <p:cNvPr id="407555" name="Group 3"/>
          <p:cNvGrpSpPr>
            <a:grpSpLocks/>
          </p:cNvGrpSpPr>
          <p:nvPr/>
        </p:nvGrpSpPr>
        <p:grpSpPr bwMode="auto">
          <a:xfrm>
            <a:off x="152400" y="2247900"/>
            <a:ext cx="8731250" cy="3587750"/>
            <a:chOff x="96" y="1416"/>
            <a:chExt cx="5500" cy="2260"/>
          </a:xfrm>
        </p:grpSpPr>
        <p:sp>
          <p:nvSpPr>
            <p:cNvPr id="407556" name="Rectangle 4"/>
            <p:cNvSpPr>
              <a:spLocks noChangeArrowheads="1"/>
            </p:cNvSpPr>
            <p:nvPr/>
          </p:nvSpPr>
          <p:spPr bwMode="auto">
            <a:xfrm>
              <a:off x="96" y="1416"/>
              <a:ext cx="5500" cy="2260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07557" name="Group 5"/>
            <p:cNvGrpSpPr>
              <a:grpSpLocks/>
            </p:cNvGrpSpPr>
            <p:nvPr/>
          </p:nvGrpSpPr>
          <p:grpSpPr bwMode="auto">
            <a:xfrm>
              <a:off x="965" y="1555"/>
              <a:ext cx="3407" cy="2117"/>
              <a:chOff x="965" y="1555"/>
              <a:chExt cx="3407" cy="2117"/>
            </a:xfrm>
          </p:grpSpPr>
          <p:grpSp>
            <p:nvGrpSpPr>
              <p:cNvPr id="407558" name="Group 6"/>
              <p:cNvGrpSpPr>
                <a:grpSpLocks/>
              </p:cNvGrpSpPr>
              <p:nvPr/>
            </p:nvGrpSpPr>
            <p:grpSpPr bwMode="auto">
              <a:xfrm>
                <a:off x="1084" y="1555"/>
                <a:ext cx="3288" cy="2117"/>
                <a:chOff x="1084" y="1555"/>
                <a:chExt cx="3288" cy="2117"/>
              </a:xfrm>
            </p:grpSpPr>
            <p:sp>
              <p:nvSpPr>
                <p:cNvPr id="407559" name="Freeform 7"/>
                <p:cNvSpPr>
                  <a:spLocks/>
                </p:cNvSpPr>
                <p:nvPr/>
              </p:nvSpPr>
              <p:spPr bwMode="auto">
                <a:xfrm>
                  <a:off x="1084" y="2498"/>
                  <a:ext cx="126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5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6" h="1">
                      <a:moveTo>
                        <a:pt x="0" y="0"/>
                      </a:moveTo>
                      <a:lnTo>
                        <a:pt x="125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560" name="Line 8"/>
                <p:cNvSpPr>
                  <a:spLocks noChangeShapeType="1"/>
                </p:cNvSpPr>
                <p:nvPr/>
              </p:nvSpPr>
              <p:spPr bwMode="auto">
                <a:xfrm>
                  <a:off x="1085" y="2498"/>
                  <a:ext cx="124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61" name="Freeform 9"/>
                <p:cNvSpPr>
                  <a:spLocks/>
                </p:cNvSpPr>
                <p:nvPr/>
              </p:nvSpPr>
              <p:spPr bwMode="auto">
                <a:xfrm>
                  <a:off x="1209" y="2254"/>
                  <a:ext cx="1" cy="245"/>
                </a:xfrm>
                <a:custGeom>
                  <a:avLst/>
                  <a:gdLst/>
                  <a:ahLst/>
                  <a:cxnLst>
                    <a:cxn ang="0">
                      <a:pos x="0" y="244"/>
                    </a:cxn>
                    <a:cxn ang="0">
                      <a:pos x="0" y="0"/>
                    </a:cxn>
                    <a:cxn ang="0">
                      <a:pos x="0" y="244"/>
                    </a:cxn>
                  </a:cxnLst>
                  <a:rect l="0" t="0" r="r" b="b"/>
                  <a:pathLst>
                    <a:path w="1" h="245">
                      <a:moveTo>
                        <a:pt x="0" y="244"/>
                      </a:moveTo>
                      <a:lnTo>
                        <a:pt x="0" y="0"/>
                      </a:lnTo>
                      <a:lnTo>
                        <a:pt x="0" y="244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562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1209" y="2255"/>
                  <a:ext cx="0" cy="243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63" name="Freeform 11"/>
                <p:cNvSpPr>
                  <a:spLocks/>
                </p:cNvSpPr>
                <p:nvPr/>
              </p:nvSpPr>
              <p:spPr bwMode="auto">
                <a:xfrm>
                  <a:off x="1209" y="2254"/>
                  <a:ext cx="434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33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34" h="1">
                      <a:moveTo>
                        <a:pt x="0" y="0"/>
                      </a:moveTo>
                      <a:lnTo>
                        <a:pt x="433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564" name="Line 12"/>
                <p:cNvSpPr>
                  <a:spLocks noChangeShapeType="1"/>
                </p:cNvSpPr>
                <p:nvPr/>
              </p:nvSpPr>
              <p:spPr bwMode="auto">
                <a:xfrm>
                  <a:off x="1210" y="2254"/>
                  <a:ext cx="432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65" name="Freeform 13"/>
                <p:cNvSpPr>
                  <a:spLocks/>
                </p:cNvSpPr>
                <p:nvPr/>
              </p:nvSpPr>
              <p:spPr bwMode="auto">
                <a:xfrm>
                  <a:off x="1209" y="2498"/>
                  <a:ext cx="1" cy="25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5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" h="259">
                      <a:moveTo>
                        <a:pt x="0" y="0"/>
                      </a:moveTo>
                      <a:lnTo>
                        <a:pt x="0" y="2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566" name="Line 14"/>
                <p:cNvSpPr>
                  <a:spLocks noChangeShapeType="1"/>
                </p:cNvSpPr>
                <p:nvPr/>
              </p:nvSpPr>
              <p:spPr bwMode="auto">
                <a:xfrm>
                  <a:off x="1209" y="2499"/>
                  <a:ext cx="1" cy="257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67" name="Freeform 15"/>
                <p:cNvSpPr>
                  <a:spLocks/>
                </p:cNvSpPr>
                <p:nvPr/>
              </p:nvSpPr>
              <p:spPr bwMode="auto">
                <a:xfrm>
                  <a:off x="1209" y="2756"/>
                  <a:ext cx="434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33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34" h="1">
                      <a:moveTo>
                        <a:pt x="0" y="0"/>
                      </a:moveTo>
                      <a:lnTo>
                        <a:pt x="433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568" name="Line 16"/>
                <p:cNvSpPr>
                  <a:spLocks noChangeShapeType="1"/>
                </p:cNvSpPr>
                <p:nvPr/>
              </p:nvSpPr>
              <p:spPr bwMode="auto">
                <a:xfrm>
                  <a:off x="1210" y="2756"/>
                  <a:ext cx="432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69" name="Oval 17"/>
                <p:cNvSpPr>
                  <a:spLocks noChangeArrowheads="1"/>
                </p:cNvSpPr>
                <p:nvPr/>
              </p:nvSpPr>
              <p:spPr bwMode="auto">
                <a:xfrm>
                  <a:off x="2194" y="2172"/>
                  <a:ext cx="328" cy="150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70" name="Oval 18"/>
                <p:cNvSpPr>
                  <a:spLocks noChangeArrowheads="1"/>
                </p:cNvSpPr>
                <p:nvPr/>
              </p:nvSpPr>
              <p:spPr bwMode="auto">
                <a:xfrm>
                  <a:off x="2184" y="2163"/>
                  <a:ext cx="348" cy="168"/>
                </a:xfrm>
                <a:prstGeom prst="ellips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71" name="Oval 19"/>
                <p:cNvSpPr>
                  <a:spLocks noChangeArrowheads="1"/>
                </p:cNvSpPr>
                <p:nvPr/>
              </p:nvSpPr>
              <p:spPr bwMode="auto">
                <a:xfrm>
                  <a:off x="2194" y="2681"/>
                  <a:ext cx="328" cy="150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72" name="Oval 20"/>
                <p:cNvSpPr>
                  <a:spLocks noChangeArrowheads="1"/>
                </p:cNvSpPr>
                <p:nvPr/>
              </p:nvSpPr>
              <p:spPr bwMode="auto">
                <a:xfrm>
                  <a:off x="2184" y="2672"/>
                  <a:ext cx="348" cy="168"/>
                </a:xfrm>
                <a:prstGeom prst="ellips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73" name="Oval 21"/>
                <p:cNvSpPr>
                  <a:spLocks noChangeArrowheads="1"/>
                </p:cNvSpPr>
                <p:nvPr/>
              </p:nvSpPr>
              <p:spPr bwMode="auto">
                <a:xfrm>
                  <a:off x="3632" y="1806"/>
                  <a:ext cx="356" cy="176"/>
                </a:xfrm>
                <a:prstGeom prst="ellipse">
                  <a:avLst/>
                </a:prstGeom>
                <a:solidFill>
                  <a:srgbClr val="9999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74" name="Oval 22"/>
                <p:cNvSpPr>
                  <a:spLocks noChangeArrowheads="1"/>
                </p:cNvSpPr>
                <p:nvPr/>
              </p:nvSpPr>
              <p:spPr bwMode="auto">
                <a:xfrm>
                  <a:off x="3622" y="1796"/>
                  <a:ext cx="376" cy="196"/>
                </a:xfrm>
                <a:prstGeom prst="ellips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75" name="Oval 23"/>
                <p:cNvSpPr>
                  <a:spLocks noChangeArrowheads="1"/>
                </p:cNvSpPr>
                <p:nvPr/>
              </p:nvSpPr>
              <p:spPr bwMode="auto">
                <a:xfrm>
                  <a:off x="3632" y="2172"/>
                  <a:ext cx="398" cy="190"/>
                </a:xfrm>
                <a:prstGeom prst="ellipse">
                  <a:avLst/>
                </a:prstGeom>
                <a:solidFill>
                  <a:srgbClr val="9999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76" name="Oval 24"/>
                <p:cNvSpPr>
                  <a:spLocks noChangeArrowheads="1"/>
                </p:cNvSpPr>
                <p:nvPr/>
              </p:nvSpPr>
              <p:spPr bwMode="auto">
                <a:xfrm>
                  <a:off x="3622" y="2163"/>
                  <a:ext cx="418" cy="209"/>
                </a:xfrm>
                <a:prstGeom prst="ellips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77" name="Oval 25"/>
                <p:cNvSpPr>
                  <a:spLocks noChangeArrowheads="1"/>
                </p:cNvSpPr>
                <p:nvPr/>
              </p:nvSpPr>
              <p:spPr bwMode="auto">
                <a:xfrm>
                  <a:off x="3632" y="2681"/>
                  <a:ext cx="398" cy="184"/>
                </a:xfrm>
                <a:prstGeom prst="ellipse">
                  <a:avLst/>
                </a:prstGeom>
                <a:solidFill>
                  <a:srgbClr val="9999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78" name="Oval 26"/>
                <p:cNvSpPr>
                  <a:spLocks noChangeArrowheads="1"/>
                </p:cNvSpPr>
                <p:nvPr/>
              </p:nvSpPr>
              <p:spPr bwMode="auto">
                <a:xfrm>
                  <a:off x="3622" y="2672"/>
                  <a:ext cx="418" cy="202"/>
                </a:xfrm>
                <a:prstGeom prst="ellips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79" name="Oval 27"/>
                <p:cNvSpPr>
                  <a:spLocks noChangeArrowheads="1"/>
                </p:cNvSpPr>
                <p:nvPr/>
              </p:nvSpPr>
              <p:spPr bwMode="auto">
                <a:xfrm>
                  <a:off x="3632" y="2946"/>
                  <a:ext cx="398" cy="176"/>
                </a:xfrm>
                <a:prstGeom prst="ellipse">
                  <a:avLst/>
                </a:prstGeom>
                <a:solidFill>
                  <a:srgbClr val="88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80" name="Oval 28"/>
                <p:cNvSpPr>
                  <a:spLocks noChangeArrowheads="1"/>
                </p:cNvSpPr>
                <p:nvPr/>
              </p:nvSpPr>
              <p:spPr bwMode="auto">
                <a:xfrm>
                  <a:off x="3622" y="2936"/>
                  <a:ext cx="418" cy="196"/>
                </a:xfrm>
                <a:prstGeom prst="ellips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81" name="Freeform 29"/>
                <p:cNvSpPr>
                  <a:spLocks/>
                </p:cNvSpPr>
                <p:nvPr/>
              </p:nvSpPr>
              <p:spPr bwMode="auto">
                <a:xfrm>
                  <a:off x="1963" y="2254"/>
                  <a:ext cx="239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38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39" h="1">
                      <a:moveTo>
                        <a:pt x="0" y="0"/>
                      </a:moveTo>
                      <a:lnTo>
                        <a:pt x="238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582" name="Line 30"/>
                <p:cNvSpPr>
                  <a:spLocks noChangeShapeType="1"/>
                </p:cNvSpPr>
                <p:nvPr/>
              </p:nvSpPr>
              <p:spPr bwMode="auto">
                <a:xfrm>
                  <a:off x="1964" y="2254"/>
                  <a:ext cx="237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83" name="Freeform 31"/>
                <p:cNvSpPr>
                  <a:spLocks/>
                </p:cNvSpPr>
                <p:nvPr/>
              </p:nvSpPr>
              <p:spPr bwMode="auto">
                <a:xfrm>
                  <a:off x="1963" y="2756"/>
                  <a:ext cx="239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38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39" h="1">
                      <a:moveTo>
                        <a:pt x="0" y="0"/>
                      </a:moveTo>
                      <a:lnTo>
                        <a:pt x="238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584" name="Line 32"/>
                <p:cNvSpPr>
                  <a:spLocks noChangeShapeType="1"/>
                </p:cNvSpPr>
                <p:nvPr/>
              </p:nvSpPr>
              <p:spPr bwMode="auto">
                <a:xfrm>
                  <a:off x="1964" y="2756"/>
                  <a:ext cx="237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85" name="Freeform 33"/>
                <p:cNvSpPr>
                  <a:spLocks/>
                </p:cNvSpPr>
                <p:nvPr/>
              </p:nvSpPr>
              <p:spPr bwMode="auto">
                <a:xfrm>
                  <a:off x="3360" y="1874"/>
                  <a:ext cx="280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79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80" h="1">
                      <a:moveTo>
                        <a:pt x="0" y="0"/>
                      </a:moveTo>
                      <a:lnTo>
                        <a:pt x="279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586" name="Line 34"/>
                <p:cNvSpPr>
                  <a:spLocks noChangeShapeType="1"/>
                </p:cNvSpPr>
                <p:nvPr/>
              </p:nvSpPr>
              <p:spPr bwMode="auto">
                <a:xfrm>
                  <a:off x="3361" y="1874"/>
                  <a:ext cx="278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87" name="Freeform 35"/>
                <p:cNvSpPr>
                  <a:spLocks/>
                </p:cNvSpPr>
                <p:nvPr/>
              </p:nvSpPr>
              <p:spPr bwMode="auto">
                <a:xfrm>
                  <a:off x="3988" y="1874"/>
                  <a:ext cx="85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5" h="1">
                      <a:moveTo>
                        <a:pt x="0" y="0"/>
                      </a:moveTo>
                      <a:lnTo>
                        <a:pt x="84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588" name="Line 36"/>
                <p:cNvSpPr>
                  <a:spLocks noChangeShapeType="1"/>
                </p:cNvSpPr>
                <p:nvPr/>
              </p:nvSpPr>
              <p:spPr bwMode="auto">
                <a:xfrm>
                  <a:off x="3989" y="1874"/>
                  <a:ext cx="83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89" name="Freeform 37"/>
                <p:cNvSpPr>
                  <a:spLocks/>
                </p:cNvSpPr>
                <p:nvPr/>
              </p:nvSpPr>
              <p:spPr bwMode="auto">
                <a:xfrm>
                  <a:off x="3360" y="2254"/>
                  <a:ext cx="280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79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80" h="1">
                      <a:moveTo>
                        <a:pt x="0" y="0"/>
                      </a:moveTo>
                      <a:lnTo>
                        <a:pt x="279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590" name="Line 38"/>
                <p:cNvSpPr>
                  <a:spLocks noChangeShapeType="1"/>
                </p:cNvSpPr>
                <p:nvPr/>
              </p:nvSpPr>
              <p:spPr bwMode="auto">
                <a:xfrm>
                  <a:off x="3361" y="2254"/>
                  <a:ext cx="278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91" name="Freeform 39"/>
                <p:cNvSpPr>
                  <a:spLocks/>
                </p:cNvSpPr>
                <p:nvPr/>
              </p:nvSpPr>
              <p:spPr bwMode="auto">
                <a:xfrm>
                  <a:off x="3360" y="2756"/>
                  <a:ext cx="280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79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80" h="1">
                      <a:moveTo>
                        <a:pt x="0" y="0"/>
                      </a:moveTo>
                      <a:lnTo>
                        <a:pt x="279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592" name="Line 40"/>
                <p:cNvSpPr>
                  <a:spLocks noChangeShapeType="1"/>
                </p:cNvSpPr>
                <p:nvPr/>
              </p:nvSpPr>
              <p:spPr bwMode="auto">
                <a:xfrm>
                  <a:off x="3361" y="2756"/>
                  <a:ext cx="278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93" name="Freeform 41"/>
                <p:cNvSpPr>
                  <a:spLocks/>
                </p:cNvSpPr>
                <p:nvPr/>
              </p:nvSpPr>
              <p:spPr bwMode="auto">
                <a:xfrm>
                  <a:off x="3360" y="3055"/>
                  <a:ext cx="280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79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80" h="1">
                      <a:moveTo>
                        <a:pt x="0" y="0"/>
                      </a:moveTo>
                      <a:lnTo>
                        <a:pt x="279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594" name="Line 42"/>
                <p:cNvSpPr>
                  <a:spLocks noChangeShapeType="1"/>
                </p:cNvSpPr>
                <p:nvPr/>
              </p:nvSpPr>
              <p:spPr bwMode="auto">
                <a:xfrm>
                  <a:off x="3361" y="3055"/>
                  <a:ext cx="278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95" name="Freeform 43"/>
                <p:cNvSpPr>
                  <a:spLocks/>
                </p:cNvSpPr>
                <p:nvPr/>
              </p:nvSpPr>
              <p:spPr bwMode="auto">
                <a:xfrm>
                  <a:off x="2522" y="2254"/>
                  <a:ext cx="476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75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6" h="1">
                      <a:moveTo>
                        <a:pt x="0" y="0"/>
                      </a:moveTo>
                      <a:lnTo>
                        <a:pt x="475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596" name="Line 44"/>
                <p:cNvSpPr>
                  <a:spLocks noChangeShapeType="1"/>
                </p:cNvSpPr>
                <p:nvPr/>
              </p:nvSpPr>
              <p:spPr bwMode="auto">
                <a:xfrm>
                  <a:off x="2523" y="2254"/>
                  <a:ext cx="474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97" name="Freeform 45"/>
                <p:cNvSpPr>
                  <a:spLocks/>
                </p:cNvSpPr>
                <p:nvPr/>
              </p:nvSpPr>
              <p:spPr bwMode="auto">
                <a:xfrm>
                  <a:off x="2718" y="1914"/>
                  <a:ext cx="1" cy="341"/>
                </a:xfrm>
                <a:custGeom>
                  <a:avLst/>
                  <a:gdLst/>
                  <a:ahLst/>
                  <a:cxnLst>
                    <a:cxn ang="0">
                      <a:pos x="0" y="340"/>
                    </a:cxn>
                    <a:cxn ang="0">
                      <a:pos x="0" y="0"/>
                    </a:cxn>
                    <a:cxn ang="0">
                      <a:pos x="0" y="340"/>
                    </a:cxn>
                  </a:cxnLst>
                  <a:rect l="0" t="0" r="r" b="b"/>
                  <a:pathLst>
                    <a:path w="1" h="341">
                      <a:moveTo>
                        <a:pt x="0" y="340"/>
                      </a:moveTo>
                      <a:lnTo>
                        <a:pt x="0" y="0"/>
                      </a:lnTo>
                      <a:lnTo>
                        <a:pt x="0" y="34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598" name="Line 46"/>
                <p:cNvSpPr>
                  <a:spLocks noChangeShapeType="1"/>
                </p:cNvSpPr>
                <p:nvPr/>
              </p:nvSpPr>
              <p:spPr bwMode="auto">
                <a:xfrm flipV="1">
                  <a:off x="2718" y="1915"/>
                  <a:ext cx="0" cy="339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599" name="Freeform 47"/>
                <p:cNvSpPr>
                  <a:spLocks/>
                </p:cNvSpPr>
                <p:nvPr/>
              </p:nvSpPr>
              <p:spPr bwMode="auto">
                <a:xfrm>
                  <a:off x="2718" y="1914"/>
                  <a:ext cx="280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79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80" h="1">
                      <a:moveTo>
                        <a:pt x="0" y="0"/>
                      </a:moveTo>
                      <a:lnTo>
                        <a:pt x="279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600" name="Line 48"/>
                <p:cNvSpPr>
                  <a:spLocks noChangeShapeType="1"/>
                </p:cNvSpPr>
                <p:nvPr/>
              </p:nvSpPr>
              <p:spPr bwMode="auto">
                <a:xfrm>
                  <a:off x="2719" y="1914"/>
                  <a:ext cx="278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01" name="Freeform 49"/>
                <p:cNvSpPr>
                  <a:spLocks/>
                </p:cNvSpPr>
                <p:nvPr/>
              </p:nvSpPr>
              <p:spPr bwMode="auto">
                <a:xfrm>
                  <a:off x="2522" y="2756"/>
                  <a:ext cx="476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75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6" h="1">
                      <a:moveTo>
                        <a:pt x="0" y="0"/>
                      </a:moveTo>
                      <a:lnTo>
                        <a:pt x="475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602" name="Line 50"/>
                <p:cNvSpPr>
                  <a:spLocks noChangeShapeType="1"/>
                </p:cNvSpPr>
                <p:nvPr/>
              </p:nvSpPr>
              <p:spPr bwMode="auto">
                <a:xfrm>
                  <a:off x="2523" y="2756"/>
                  <a:ext cx="474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03" name="Freeform 51"/>
                <p:cNvSpPr>
                  <a:spLocks/>
                </p:cNvSpPr>
                <p:nvPr/>
              </p:nvSpPr>
              <p:spPr bwMode="auto">
                <a:xfrm>
                  <a:off x="2718" y="2756"/>
                  <a:ext cx="1" cy="32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" h="327">
                      <a:moveTo>
                        <a:pt x="0" y="0"/>
                      </a:moveTo>
                      <a:lnTo>
                        <a:pt x="0" y="32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604" name="Line 52"/>
                <p:cNvSpPr>
                  <a:spLocks noChangeShapeType="1"/>
                </p:cNvSpPr>
                <p:nvPr/>
              </p:nvSpPr>
              <p:spPr bwMode="auto">
                <a:xfrm>
                  <a:off x="2718" y="2757"/>
                  <a:ext cx="1" cy="325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05" name="Freeform 53"/>
                <p:cNvSpPr>
                  <a:spLocks/>
                </p:cNvSpPr>
                <p:nvPr/>
              </p:nvSpPr>
              <p:spPr bwMode="auto">
                <a:xfrm>
                  <a:off x="2718" y="3082"/>
                  <a:ext cx="280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79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80" h="1">
                      <a:moveTo>
                        <a:pt x="0" y="0"/>
                      </a:moveTo>
                      <a:lnTo>
                        <a:pt x="279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606" name="Line 54"/>
                <p:cNvSpPr>
                  <a:spLocks noChangeShapeType="1"/>
                </p:cNvSpPr>
                <p:nvPr/>
              </p:nvSpPr>
              <p:spPr bwMode="auto">
                <a:xfrm>
                  <a:off x="2719" y="3082"/>
                  <a:ext cx="278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07" name="Rectangle 55"/>
                <p:cNvSpPr>
                  <a:spLocks noChangeArrowheads="1"/>
                </p:cNvSpPr>
                <p:nvPr/>
              </p:nvSpPr>
              <p:spPr bwMode="auto">
                <a:xfrm>
                  <a:off x="1642" y="2138"/>
                  <a:ext cx="370" cy="245"/>
                </a:xfrm>
                <a:prstGeom prst="rect">
                  <a:avLst/>
                </a:prstGeom>
                <a:solidFill>
                  <a:srgbClr val="00CC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08" name="Rectangle 56"/>
                <p:cNvSpPr>
                  <a:spLocks noChangeArrowheads="1"/>
                </p:cNvSpPr>
                <p:nvPr/>
              </p:nvSpPr>
              <p:spPr bwMode="auto">
                <a:xfrm>
                  <a:off x="1632" y="2129"/>
                  <a:ext cx="390" cy="263"/>
                </a:xfrm>
                <a:prstGeom prst="rect">
                  <a:avLst/>
                </a:prstGeom>
                <a:noFill/>
                <a:ln w="12700">
                  <a:solidFill>
                    <a:srgbClr val="88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09" name="Rectangle 57"/>
                <p:cNvSpPr>
                  <a:spLocks noChangeArrowheads="1"/>
                </p:cNvSpPr>
                <p:nvPr/>
              </p:nvSpPr>
              <p:spPr bwMode="auto">
                <a:xfrm>
                  <a:off x="1796" y="2199"/>
                  <a:ext cx="63" cy="116"/>
                </a:xfrm>
                <a:prstGeom prst="rect">
                  <a:avLst/>
                </a:prstGeom>
                <a:solidFill>
                  <a:srgbClr val="00CC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10" name="Rectangle 58"/>
                <p:cNvSpPr>
                  <a:spLocks noChangeArrowheads="1"/>
                </p:cNvSpPr>
                <p:nvPr/>
              </p:nvSpPr>
              <p:spPr bwMode="auto">
                <a:xfrm>
                  <a:off x="1818" y="2199"/>
                  <a:ext cx="4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h</a:t>
                  </a:r>
                </a:p>
              </p:txBody>
            </p:sp>
            <p:sp>
              <p:nvSpPr>
                <p:cNvPr id="407611" name="Rectangle 59"/>
                <p:cNvSpPr>
                  <a:spLocks noChangeArrowheads="1"/>
                </p:cNvSpPr>
                <p:nvPr/>
              </p:nvSpPr>
              <p:spPr bwMode="auto">
                <a:xfrm>
                  <a:off x="1768" y="2932"/>
                  <a:ext cx="84" cy="10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12" name="Rectangle 60"/>
                <p:cNvSpPr>
                  <a:spLocks noChangeArrowheads="1"/>
                </p:cNvSpPr>
                <p:nvPr/>
              </p:nvSpPr>
              <p:spPr bwMode="auto">
                <a:xfrm>
                  <a:off x="2983" y="2152"/>
                  <a:ext cx="370" cy="251"/>
                </a:xfrm>
                <a:prstGeom prst="rect">
                  <a:avLst/>
                </a:prstGeom>
                <a:solidFill>
                  <a:srgbClr val="0099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13" name="Rectangle 61"/>
                <p:cNvSpPr>
                  <a:spLocks noChangeArrowheads="1"/>
                </p:cNvSpPr>
                <p:nvPr/>
              </p:nvSpPr>
              <p:spPr bwMode="auto">
                <a:xfrm>
                  <a:off x="2973" y="2142"/>
                  <a:ext cx="390" cy="271"/>
                </a:xfrm>
                <a:prstGeom prst="rect">
                  <a:avLst/>
                </a:prstGeom>
                <a:noFill/>
                <a:ln w="12700">
                  <a:solidFill>
                    <a:srgbClr val="88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14" name="Rectangle 62"/>
                <p:cNvSpPr>
                  <a:spLocks noChangeArrowheads="1"/>
                </p:cNvSpPr>
                <p:nvPr/>
              </p:nvSpPr>
              <p:spPr bwMode="auto">
                <a:xfrm>
                  <a:off x="3123" y="2233"/>
                  <a:ext cx="76" cy="109"/>
                </a:xfrm>
                <a:prstGeom prst="rect">
                  <a:avLst/>
                </a:prstGeom>
                <a:solidFill>
                  <a:srgbClr val="0099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15" name="Rectangle 63"/>
                <p:cNvSpPr>
                  <a:spLocks noChangeArrowheads="1"/>
                </p:cNvSpPr>
                <p:nvPr/>
              </p:nvSpPr>
              <p:spPr bwMode="auto">
                <a:xfrm>
                  <a:off x="3147" y="2233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g</a:t>
                  </a:r>
                </a:p>
              </p:txBody>
            </p:sp>
            <p:sp>
              <p:nvSpPr>
                <p:cNvPr id="407616" name="Rectangle 64"/>
                <p:cNvSpPr>
                  <a:spLocks noChangeArrowheads="1"/>
                </p:cNvSpPr>
                <p:nvPr/>
              </p:nvSpPr>
              <p:spPr bwMode="auto">
                <a:xfrm>
                  <a:off x="2075" y="1853"/>
                  <a:ext cx="531" cy="10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17" name="Rectangle 65"/>
                <p:cNvSpPr>
                  <a:spLocks noChangeArrowheads="1"/>
                </p:cNvSpPr>
                <p:nvPr/>
              </p:nvSpPr>
              <p:spPr bwMode="auto">
                <a:xfrm>
                  <a:off x="2103" y="1853"/>
                  <a:ext cx="28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s</a:t>
                  </a:r>
                </a:p>
              </p:txBody>
            </p:sp>
            <p:sp>
              <p:nvSpPr>
                <p:cNvPr id="407618" name="Rectangle 66"/>
                <p:cNvSpPr>
                  <a:spLocks noChangeArrowheads="1"/>
                </p:cNvSpPr>
                <p:nvPr/>
              </p:nvSpPr>
              <p:spPr bwMode="auto">
                <a:xfrm>
                  <a:off x="2139" y="1853"/>
                  <a:ext cx="4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u</a:t>
                  </a:r>
                </a:p>
              </p:txBody>
            </p:sp>
            <p:sp>
              <p:nvSpPr>
                <p:cNvPr id="407619" name="Rectangle 67"/>
                <p:cNvSpPr>
                  <a:spLocks noChangeArrowheads="1"/>
                </p:cNvSpPr>
                <p:nvPr/>
              </p:nvSpPr>
              <p:spPr bwMode="auto">
                <a:xfrm>
                  <a:off x="2188" y="1853"/>
                  <a:ext cx="4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b</a:t>
                  </a:r>
                </a:p>
              </p:txBody>
            </p:sp>
            <p:sp>
              <p:nvSpPr>
                <p:cNvPr id="407620" name="Rectangle 68"/>
                <p:cNvSpPr>
                  <a:spLocks noChangeArrowheads="1"/>
                </p:cNvSpPr>
                <p:nvPr/>
              </p:nvSpPr>
              <p:spPr bwMode="auto">
                <a:xfrm>
                  <a:off x="2234" y="1853"/>
                  <a:ext cx="24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-</a:t>
                  </a:r>
                </a:p>
              </p:txBody>
            </p:sp>
            <p:sp>
              <p:nvSpPr>
                <p:cNvPr id="407621" name="Rectangle 69"/>
                <p:cNvSpPr>
                  <a:spLocks noChangeArrowheads="1"/>
                </p:cNvSpPr>
                <p:nvPr/>
              </p:nvSpPr>
              <p:spPr bwMode="auto">
                <a:xfrm>
                  <a:off x="2271" y="1853"/>
                  <a:ext cx="28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s</a:t>
                  </a:r>
                </a:p>
              </p:txBody>
            </p:sp>
            <p:sp>
              <p:nvSpPr>
                <p:cNvPr id="407622" name="Rectangle 70"/>
                <p:cNvSpPr>
                  <a:spLocks noChangeArrowheads="1"/>
                </p:cNvSpPr>
                <p:nvPr/>
              </p:nvSpPr>
              <p:spPr bwMode="auto">
                <a:xfrm>
                  <a:off x="2305" y="1853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a</a:t>
                  </a:r>
                </a:p>
              </p:txBody>
            </p:sp>
            <p:sp>
              <p:nvSpPr>
                <p:cNvPr id="407623" name="Rectangle 71"/>
                <p:cNvSpPr>
                  <a:spLocks noChangeArrowheads="1"/>
                </p:cNvSpPr>
                <p:nvPr/>
              </p:nvSpPr>
              <p:spPr bwMode="auto">
                <a:xfrm>
                  <a:off x="2352" y="1853"/>
                  <a:ext cx="6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m</a:t>
                  </a:r>
                </a:p>
              </p:txBody>
            </p:sp>
            <p:sp>
              <p:nvSpPr>
                <p:cNvPr id="407624" name="Rectangle 72"/>
                <p:cNvSpPr>
                  <a:spLocks noChangeArrowheads="1"/>
                </p:cNvSpPr>
                <p:nvPr/>
              </p:nvSpPr>
              <p:spPr bwMode="auto">
                <a:xfrm>
                  <a:off x="2411" y="1853"/>
                  <a:ext cx="4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p</a:t>
                  </a:r>
                </a:p>
              </p:txBody>
            </p:sp>
            <p:sp>
              <p:nvSpPr>
                <p:cNvPr id="407625" name="Rectangle 73"/>
                <p:cNvSpPr>
                  <a:spLocks noChangeArrowheads="1"/>
                </p:cNvSpPr>
                <p:nvPr/>
              </p:nvSpPr>
              <p:spPr bwMode="auto">
                <a:xfrm>
                  <a:off x="2456" y="1853"/>
                  <a:ext cx="2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l</a:t>
                  </a:r>
                </a:p>
              </p:txBody>
            </p:sp>
            <p:sp>
              <p:nvSpPr>
                <p:cNvPr id="407626" name="Rectangle 74"/>
                <p:cNvSpPr>
                  <a:spLocks noChangeArrowheads="1"/>
                </p:cNvSpPr>
                <p:nvPr/>
              </p:nvSpPr>
              <p:spPr bwMode="auto">
                <a:xfrm>
                  <a:off x="2485" y="1853"/>
                  <a:ext cx="32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e</a:t>
                  </a:r>
                </a:p>
              </p:txBody>
            </p:sp>
            <p:sp>
              <p:nvSpPr>
                <p:cNvPr id="407627" name="Rectangle 75"/>
                <p:cNvSpPr>
                  <a:spLocks noChangeArrowheads="1"/>
                </p:cNvSpPr>
                <p:nvPr/>
              </p:nvSpPr>
              <p:spPr bwMode="auto">
                <a:xfrm>
                  <a:off x="1922" y="3564"/>
                  <a:ext cx="342" cy="10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28" name="Rectangle 76"/>
                <p:cNvSpPr>
                  <a:spLocks noChangeArrowheads="1"/>
                </p:cNvSpPr>
                <p:nvPr/>
              </p:nvSpPr>
              <p:spPr bwMode="auto">
                <a:xfrm>
                  <a:off x="1940" y="3563"/>
                  <a:ext cx="48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L</a:t>
                  </a:r>
                </a:p>
              </p:txBody>
            </p:sp>
            <p:sp>
              <p:nvSpPr>
                <p:cNvPr id="407629" name="Rectangle 77"/>
                <p:cNvSpPr>
                  <a:spLocks noChangeArrowheads="1"/>
                </p:cNvSpPr>
                <p:nvPr/>
              </p:nvSpPr>
              <p:spPr bwMode="auto">
                <a:xfrm>
                  <a:off x="1996" y="3563"/>
                  <a:ext cx="32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e</a:t>
                  </a:r>
                </a:p>
              </p:txBody>
            </p:sp>
            <p:sp>
              <p:nvSpPr>
                <p:cNvPr id="407630" name="Rectangle 78"/>
                <p:cNvSpPr>
                  <a:spLocks noChangeArrowheads="1"/>
                </p:cNvSpPr>
                <p:nvPr/>
              </p:nvSpPr>
              <p:spPr bwMode="auto">
                <a:xfrm>
                  <a:off x="2039" y="3563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v</a:t>
                  </a:r>
                </a:p>
              </p:txBody>
            </p:sp>
            <p:sp>
              <p:nvSpPr>
                <p:cNvPr id="407631" name="Rectangle 79"/>
                <p:cNvSpPr>
                  <a:spLocks noChangeArrowheads="1"/>
                </p:cNvSpPr>
                <p:nvPr/>
              </p:nvSpPr>
              <p:spPr bwMode="auto">
                <a:xfrm>
                  <a:off x="2087" y="3563"/>
                  <a:ext cx="32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e</a:t>
                  </a:r>
                </a:p>
              </p:txBody>
            </p:sp>
            <p:sp>
              <p:nvSpPr>
                <p:cNvPr id="407632" name="Rectangle 80"/>
                <p:cNvSpPr>
                  <a:spLocks noChangeArrowheads="1"/>
                </p:cNvSpPr>
                <p:nvPr/>
              </p:nvSpPr>
              <p:spPr bwMode="auto">
                <a:xfrm>
                  <a:off x="2128" y="3563"/>
                  <a:ext cx="2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l</a:t>
                  </a:r>
                </a:p>
              </p:txBody>
            </p:sp>
            <p:sp>
              <p:nvSpPr>
                <p:cNvPr id="407633" name="Rectangle 81"/>
                <p:cNvSpPr>
                  <a:spLocks noChangeArrowheads="1"/>
                </p:cNvSpPr>
                <p:nvPr/>
              </p:nvSpPr>
              <p:spPr bwMode="auto">
                <a:xfrm>
                  <a:off x="2150" y="3563"/>
                  <a:ext cx="18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 </a:t>
                  </a:r>
                </a:p>
              </p:txBody>
            </p:sp>
            <p:sp>
              <p:nvSpPr>
                <p:cNvPr id="407634" name="Rectangle 82"/>
                <p:cNvSpPr>
                  <a:spLocks noChangeArrowheads="1"/>
                </p:cNvSpPr>
                <p:nvPr/>
              </p:nvSpPr>
              <p:spPr bwMode="auto">
                <a:xfrm>
                  <a:off x="2172" y="3563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0</a:t>
                  </a:r>
                </a:p>
              </p:txBody>
            </p:sp>
            <p:sp>
              <p:nvSpPr>
                <p:cNvPr id="407635" name="Rectangle 83"/>
                <p:cNvSpPr>
                  <a:spLocks noChangeArrowheads="1"/>
                </p:cNvSpPr>
                <p:nvPr/>
              </p:nvSpPr>
              <p:spPr bwMode="auto">
                <a:xfrm>
                  <a:off x="3332" y="3564"/>
                  <a:ext cx="335" cy="10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36" name="Rectangle 84"/>
                <p:cNvSpPr>
                  <a:spLocks noChangeArrowheads="1"/>
                </p:cNvSpPr>
                <p:nvPr/>
              </p:nvSpPr>
              <p:spPr bwMode="auto">
                <a:xfrm>
                  <a:off x="3350" y="3563"/>
                  <a:ext cx="48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L</a:t>
                  </a:r>
                </a:p>
              </p:txBody>
            </p:sp>
            <p:sp>
              <p:nvSpPr>
                <p:cNvPr id="407637" name="Rectangle 85"/>
                <p:cNvSpPr>
                  <a:spLocks noChangeArrowheads="1"/>
                </p:cNvSpPr>
                <p:nvPr/>
              </p:nvSpPr>
              <p:spPr bwMode="auto">
                <a:xfrm>
                  <a:off x="3407" y="3563"/>
                  <a:ext cx="32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e</a:t>
                  </a:r>
                </a:p>
              </p:txBody>
            </p:sp>
            <p:sp>
              <p:nvSpPr>
                <p:cNvPr id="407638" name="Rectangle 86"/>
                <p:cNvSpPr>
                  <a:spLocks noChangeArrowheads="1"/>
                </p:cNvSpPr>
                <p:nvPr/>
              </p:nvSpPr>
              <p:spPr bwMode="auto">
                <a:xfrm>
                  <a:off x="3450" y="3563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v</a:t>
                  </a:r>
                </a:p>
              </p:txBody>
            </p:sp>
            <p:sp>
              <p:nvSpPr>
                <p:cNvPr id="407639" name="Rectangle 87"/>
                <p:cNvSpPr>
                  <a:spLocks noChangeArrowheads="1"/>
                </p:cNvSpPr>
                <p:nvPr/>
              </p:nvSpPr>
              <p:spPr bwMode="auto">
                <a:xfrm>
                  <a:off x="3498" y="3563"/>
                  <a:ext cx="32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e</a:t>
                  </a:r>
                </a:p>
              </p:txBody>
            </p:sp>
            <p:sp>
              <p:nvSpPr>
                <p:cNvPr id="407640" name="Rectangle 88"/>
                <p:cNvSpPr>
                  <a:spLocks noChangeArrowheads="1"/>
                </p:cNvSpPr>
                <p:nvPr/>
              </p:nvSpPr>
              <p:spPr bwMode="auto">
                <a:xfrm>
                  <a:off x="3539" y="3563"/>
                  <a:ext cx="2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l</a:t>
                  </a:r>
                </a:p>
              </p:txBody>
            </p:sp>
            <p:sp>
              <p:nvSpPr>
                <p:cNvPr id="407641" name="Rectangle 89"/>
                <p:cNvSpPr>
                  <a:spLocks noChangeArrowheads="1"/>
                </p:cNvSpPr>
                <p:nvPr/>
              </p:nvSpPr>
              <p:spPr bwMode="auto">
                <a:xfrm>
                  <a:off x="3560" y="3563"/>
                  <a:ext cx="18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 </a:t>
                  </a:r>
                </a:p>
              </p:txBody>
            </p:sp>
            <p:sp>
              <p:nvSpPr>
                <p:cNvPr id="407642" name="Rectangle 90"/>
                <p:cNvSpPr>
                  <a:spLocks noChangeArrowheads="1"/>
                </p:cNvSpPr>
                <p:nvPr/>
              </p:nvSpPr>
              <p:spPr bwMode="auto">
                <a:xfrm>
                  <a:off x="3582" y="3563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1</a:t>
                  </a:r>
                </a:p>
              </p:txBody>
            </p:sp>
            <p:sp>
              <p:nvSpPr>
                <p:cNvPr id="407643" name="Freeform 91"/>
                <p:cNvSpPr>
                  <a:spLocks/>
                </p:cNvSpPr>
                <p:nvPr/>
              </p:nvSpPr>
              <p:spPr bwMode="auto">
                <a:xfrm>
                  <a:off x="4030" y="2756"/>
                  <a:ext cx="85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5" h="1">
                      <a:moveTo>
                        <a:pt x="0" y="0"/>
                      </a:moveTo>
                      <a:lnTo>
                        <a:pt x="84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644" name="Line 92"/>
                <p:cNvSpPr>
                  <a:spLocks noChangeShapeType="1"/>
                </p:cNvSpPr>
                <p:nvPr/>
              </p:nvSpPr>
              <p:spPr bwMode="auto">
                <a:xfrm>
                  <a:off x="4031" y="2756"/>
                  <a:ext cx="83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45" name="Freeform 93"/>
                <p:cNvSpPr>
                  <a:spLocks/>
                </p:cNvSpPr>
                <p:nvPr/>
              </p:nvSpPr>
              <p:spPr bwMode="auto">
                <a:xfrm>
                  <a:off x="4030" y="2254"/>
                  <a:ext cx="85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5" h="1">
                      <a:moveTo>
                        <a:pt x="0" y="0"/>
                      </a:moveTo>
                      <a:lnTo>
                        <a:pt x="84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646" name="Line 94"/>
                <p:cNvSpPr>
                  <a:spLocks noChangeShapeType="1"/>
                </p:cNvSpPr>
                <p:nvPr/>
              </p:nvSpPr>
              <p:spPr bwMode="auto">
                <a:xfrm>
                  <a:off x="4031" y="2254"/>
                  <a:ext cx="83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47" name="Freeform 95"/>
                <p:cNvSpPr>
                  <a:spLocks/>
                </p:cNvSpPr>
                <p:nvPr/>
              </p:nvSpPr>
              <p:spPr bwMode="auto">
                <a:xfrm>
                  <a:off x="4030" y="3014"/>
                  <a:ext cx="85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5" h="1">
                      <a:moveTo>
                        <a:pt x="0" y="0"/>
                      </a:moveTo>
                      <a:lnTo>
                        <a:pt x="84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CCF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648" name="Line 96"/>
                <p:cNvSpPr>
                  <a:spLocks noChangeShapeType="1"/>
                </p:cNvSpPr>
                <p:nvPr/>
              </p:nvSpPr>
              <p:spPr bwMode="auto">
                <a:xfrm>
                  <a:off x="4031" y="3014"/>
                  <a:ext cx="83" cy="1"/>
                </a:xfrm>
                <a:prstGeom prst="line">
                  <a:avLst/>
                </a:prstGeom>
                <a:noFill/>
                <a:ln w="12700">
                  <a:solidFill>
                    <a:srgbClr val="8800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49" name="Rectangle 97"/>
                <p:cNvSpPr>
                  <a:spLocks noChangeArrowheads="1"/>
                </p:cNvSpPr>
                <p:nvPr/>
              </p:nvSpPr>
              <p:spPr bwMode="auto">
                <a:xfrm>
                  <a:off x="4135" y="1799"/>
                  <a:ext cx="168" cy="10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50" name="Rectangle 98"/>
                <p:cNvSpPr>
                  <a:spLocks noChangeArrowheads="1"/>
                </p:cNvSpPr>
                <p:nvPr/>
              </p:nvSpPr>
              <p:spPr bwMode="auto">
                <a:xfrm>
                  <a:off x="4162" y="1793"/>
                  <a:ext cx="44" cy="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1000" b="1">
                      <a:solidFill>
                        <a:srgbClr val="000000"/>
                      </a:solidFill>
                      <a:latin typeface="Helvetica" pitchFamily="34" charset="0"/>
                    </a:rPr>
                    <a:t>h</a:t>
                  </a:r>
                </a:p>
              </p:txBody>
            </p:sp>
            <p:sp>
              <p:nvSpPr>
                <p:cNvPr id="407651" name="Rectangle 99"/>
                <p:cNvSpPr>
                  <a:spLocks noChangeArrowheads="1"/>
                </p:cNvSpPr>
                <p:nvPr/>
              </p:nvSpPr>
              <p:spPr bwMode="auto">
                <a:xfrm>
                  <a:off x="4212" y="1793"/>
                  <a:ext cx="27" cy="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1000" b="1">
                      <a:solidFill>
                        <a:srgbClr val="000000"/>
                      </a:solidFill>
                      <a:latin typeface="Helvetica" pitchFamily="34" charset="0"/>
                    </a:rPr>
                    <a:t>-</a:t>
                  </a:r>
                </a:p>
              </p:txBody>
            </p:sp>
            <p:sp>
              <p:nvSpPr>
                <p:cNvPr id="407652" name="Rectangle 100"/>
                <p:cNvSpPr>
                  <a:spLocks noChangeArrowheads="1"/>
                </p:cNvSpPr>
                <p:nvPr/>
              </p:nvSpPr>
              <p:spPr bwMode="auto">
                <a:xfrm>
                  <a:off x="4253" y="1793"/>
                  <a:ext cx="44" cy="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1000" b="1">
                      <a:solidFill>
                        <a:srgbClr val="000000"/>
                      </a:solidFill>
                      <a:latin typeface="Helvetica" pitchFamily="34" charset="0"/>
                    </a:rPr>
                    <a:t>h</a:t>
                  </a:r>
                </a:p>
              </p:txBody>
            </p:sp>
            <p:sp>
              <p:nvSpPr>
                <p:cNvPr id="407653" name="Rectangle 101"/>
                <p:cNvSpPr>
                  <a:spLocks noChangeArrowheads="1"/>
                </p:cNvSpPr>
                <p:nvPr/>
              </p:nvSpPr>
              <p:spPr bwMode="auto">
                <a:xfrm>
                  <a:off x="4191" y="2152"/>
                  <a:ext cx="167" cy="10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54" name="Rectangle 102"/>
                <p:cNvSpPr>
                  <a:spLocks noChangeArrowheads="1"/>
                </p:cNvSpPr>
                <p:nvPr/>
              </p:nvSpPr>
              <p:spPr bwMode="auto">
                <a:xfrm>
                  <a:off x="4213" y="2152"/>
                  <a:ext cx="4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h</a:t>
                  </a:r>
                </a:p>
              </p:txBody>
            </p:sp>
            <p:sp>
              <p:nvSpPr>
                <p:cNvPr id="407655" name="Rectangle 103"/>
                <p:cNvSpPr>
                  <a:spLocks noChangeArrowheads="1"/>
                </p:cNvSpPr>
                <p:nvPr/>
              </p:nvSpPr>
              <p:spPr bwMode="auto">
                <a:xfrm>
                  <a:off x="4259" y="2152"/>
                  <a:ext cx="24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-</a:t>
                  </a:r>
                </a:p>
              </p:txBody>
            </p:sp>
            <p:sp>
              <p:nvSpPr>
                <p:cNvPr id="407656" name="Rectangle 104"/>
                <p:cNvSpPr>
                  <a:spLocks noChangeArrowheads="1"/>
                </p:cNvSpPr>
                <p:nvPr/>
              </p:nvSpPr>
              <p:spPr bwMode="auto">
                <a:xfrm>
                  <a:off x="4292" y="2152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g</a:t>
                  </a:r>
                </a:p>
              </p:txBody>
            </p:sp>
            <p:sp>
              <p:nvSpPr>
                <p:cNvPr id="407657" name="Rectangle 105"/>
                <p:cNvSpPr>
                  <a:spLocks noChangeArrowheads="1"/>
                </p:cNvSpPr>
                <p:nvPr/>
              </p:nvSpPr>
              <p:spPr bwMode="auto">
                <a:xfrm>
                  <a:off x="4205" y="2654"/>
                  <a:ext cx="167" cy="10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58" name="Rectangle 106"/>
                <p:cNvSpPr>
                  <a:spLocks noChangeArrowheads="1"/>
                </p:cNvSpPr>
                <p:nvPr/>
              </p:nvSpPr>
              <p:spPr bwMode="auto">
                <a:xfrm>
                  <a:off x="4229" y="2654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g</a:t>
                  </a:r>
                </a:p>
              </p:txBody>
            </p:sp>
            <p:sp>
              <p:nvSpPr>
                <p:cNvPr id="407659" name="Rectangle 107"/>
                <p:cNvSpPr>
                  <a:spLocks noChangeArrowheads="1"/>
                </p:cNvSpPr>
                <p:nvPr/>
              </p:nvSpPr>
              <p:spPr bwMode="auto">
                <a:xfrm>
                  <a:off x="4273" y="2654"/>
                  <a:ext cx="24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-</a:t>
                  </a:r>
                </a:p>
              </p:txBody>
            </p:sp>
            <p:sp>
              <p:nvSpPr>
                <p:cNvPr id="407660" name="Rectangle 108"/>
                <p:cNvSpPr>
                  <a:spLocks noChangeArrowheads="1"/>
                </p:cNvSpPr>
                <p:nvPr/>
              </p:nvSpPr>
              <p:spPr bwMode="auto">
                <a:xfrm>
                  <a:off x="4304" y="2654"/>
                  <a:ext cx="4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h</a:t>
                  </a:r>
                </a:p>
              </p:txBody>
            </p:sp>
            <p:sp>
              <p:nvSpPr>
                <p:cNvPr id="407661" name="Rectangle 109"/>
                <p:cNvSpPr>
                  <a:spLocks noChangeArrowheads="1"/>
                </p:cNvSpPr>
                <p:nvPr/>
              </p:nvSpPr>
              <p:spPr bwMode="auto">
                <a:xfrm>
                  <a:off x="4191" y="2960"/>
                  <a:ext cx="167" cy="10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62" name="Rectangle 110"/>
                <p:cNvSpPr>
                  <a:spLocks noChangeArrowheads="1"/>
                </p:cNvSpPr>
                <p:nvPr/>
              </p:nvSpPr>
              <p:spPr bwMode="auto">
                <a:xfrm>
                  <a:off x="4215" y="2959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g</a:t>
                  </a:r>
                </a:p>
              </p:txBody>
            </p:sp>
            <p:sp>
              <p:nvSpPr>
                <p:cNvPr id="407663" name="Rectangle 111"/>
                <p:cNvSpPr>
                  <a:spLocks noChangeArrowheads="1"/>
                </p:cNvSpPr>
                <p:nvPr/>
              </p:nvSpPr>
              <p:spPr bwMode="auto">
                <a:xfrm>
                  <a:off x="4259" y="2959"/>
                  <a:ext cx="24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-</a:t>
                  </a:r>
                </a:p>
              </p:txBody>
            </p:sp>
            <p:sp>
              <p:nvSpPr>
                <p:cNvPr id="407664" name="Rectangle 112"/>
                <p:cNvSpPr>
                  <a:spLocks noChangeArrowheads="1"/>
                </p:cNvSpPr>
                <p:nvPr/>
              </p:nvSpPr>
              <p:spPr bwMode="auto">
                <a:xfrm>
                  <a:off x="4292" y="2959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g</a:t>
                  </a:r>
                </a:p>
              </p:txBody>
            </p:sp>
            <p:sp>
              <p:nvSpPr>
                <p:cNvPr id="407665" name="Rectangle 113"/>
                <p:cNvSpPr>
                  <a:spLocks noChangeArrowheads="1"/>
                </p:cNvSpPr>
                <p:nvPr/>
              </p:nvSpPr>
              <p:spPr bwMode="auto">
                <a:xfrm>
                  <a:off x="2075" y="3265"/>
                  <a:ext cx="524" cy="10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66" name="Rectangle 114"/>
                <p:cNvSpPr>
                  <a:spLocks noChangeArrowheads="1"/>
                </p:cNvSpPr>
                <p:nvPr/>
              </p:nvSpPr>
              <p:spPr bwMode="auto">
                <a:xfrm>
                  <a:off x="2097" y="3265"/>
                  <a:ext cx="4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h</a:t>
                  </a:r>
                </a:p>
              </p:txBody>
            </p:sp>
            <p:sp>
              <p:nvSpPr>
                <p:cNvPr id="407667" name="Rectangle 115"/>
                <p:cNvSpPr>
                  <a:spLocks noChangeArrowheads="1"/>
                </p:cNvSpPr>
                <p:nvPr/>
              </p:nvSpPr>
              <p:spPr bwMode="auto">
                <a:xfrm>
                  <a:off x="2148" y="3265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o</a:t>
                  </a:r>
                </a:p>
              </p:txBody>
            </p:sp>
            <p:sp>
              <p:nvSpPr>
                <p:cNvPr id="407668" name="Rectangle 116"/>
                <p:cNvSpPr>
                  <a:spLocks noChangeArrowheads="1"/>
                </p:cNvSpPr>
                <p:nvPr/>
              </p:nvSpPr>
              <p:spPr bwMode="auto">
                <a:xfrm>
                  <a:off x="2192" y="3265"/>
                  <a:ext cx="32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r</a:t>
                  </a:r>
                </a:p>
              </p:txBody>
            </p:sp>
            <p:sp>
              <p:nvSpPr>
                <p:cNvPr id="407669" name="Rectangle 117"/>
                <p:cNvSpPr>
                  <a:spLocks noChangeArrowheads="1"/>
                </p:cNvSpPr>
                <p:nvPr/>
              </p:nvSpPr>
              <p:spPr bwMode="auto">
                <a:xfrm>
                  <a:off x="2219" y="3265"/>
                  <a:ext cx="2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i</a:t>
                  </a:r>
                </a:p>
              </p:txBody>
            </p:sp>
            <p:sp>
              <p:nvSpPr>
                <p:cNvPr id="407670" name="Rectangle 118"/>
                <p:cNvSpPr>
                  <a:spLocks noChangeArrowheads="1"/>
                </p:cNvSpPr>
                <p:nvPr/>
              </p:nvSpPr>
              <p:spPr bwMode="auto">
                <a:xfrm>
                  <a:off x="2244" y="3265"/>
                  <a:ext cx="32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z</a:t>
                  </a:r>
                </a:p>
              </p:txBody>
            </p:sp>
            <p:sp>
              <p:nvSpPr>
                <p:cNvPr id="407671" name="Rectangle 119"/>
                <p:cNvSpPr>
                  <a:spLocks noChangeArrowheads="1"/>
                </p:cNvSpPr>
                <p:nvPr/>
              </p:nvSpPr>
              <p:spPr bwMode="auto">
                <a:xfrm>
                  <a:off x="2288" y="3265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o</a:t>
                  </a:r>
                </a:p>
              </p:txBody>
            </p:sp>
            <p:sp>
              <p:nvSpPr>
                <p:cNvPr id="407672" name="Rectangle 120"/>
                <p:cNvSpPr>
                  <a:spLocks noChangeArrowheads="1"/>
                </p:cNvSpPr>
                <p:nvPr/>
              </p:nvSpPr>
              <p:spPr bwMode="auto">
                <a:xfrm>
                  <a:off x="2335" y="3265"/>
                  <a:ext cx="4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n</a:t>
                  </a:r>
                </a:p>
              </p:txBody>
            </p:sp>
            <p:sp>
              <p:nvSpPr>
                <p:cNvPr id="407673" name="Rectangle 121"/>
                <p:cNvSpPr>
                  <a:spLocks noChangeArrowheads="1"/>
                </p:cNvSpPr>
                <p:nvPr/>
              </p:nvSpPr>
              <p:spPr bwMode="auto">
                <a:xfrm>
                  <a:off x="2380" y="3265"/>
                  <a:ext cx="24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t</a:t>
                  </a:r>
                </a:p>
              </p:txBody>
            </p:sp>
            <p:sp>
              <p:nvSpPr>
                <p:cNvPr id="407674" name="Rectangle 122"/>
                <p:cNvSpPr>
                  <a:spLocks noChangeArrowheads="1"/>
                </p:cNvSpPr>
                <p:nvPr/>
              </p:nvSpPr>
              <p:spPr bwMode="auto">
                <a:xfrm>
                  <a:off x="2409" y="3265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a</a:t>
                  </a:r>
                </a:p>
              </p:txBody>
            </p:sp>
            <p:sp>
              <p:nvSpPr>
                <p:cNvPr id="407675" name="Rectangle 123"/>
                <p:cNvSpPr>
                  <a:spLocks noChangeArrowheads="1"/>
                </p:cNvSpPr>
                <p:nvPr/>
              </p:nvSpPr>
              <p:spPr bwMode="auto">
                <a:xfrm>
                  <a:off x="2449" y="3265"/>
                  <a:ext cx="2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l</a:t>
                  </a:r>
                </a:p>
              </p:txBody>
            </p:sp>
            <p:sp>
              <p:nvSpPr>
                <p:cNvPr id="407676" name="Rectangle 124"/>
                <p:cNvSpPr>
                  <a:spLocks noChangeArrowheads="1"/>
                </p:cNvSpPr>
                <p:nvPr/>
              </p:nvSpPr>
              <p:spPr bwMode="auto">
                <a:xfrm>
                  <a:off x="2470" y="3265"/>
                  <a:ext cx="2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l</a:t>
                  </a:r>
                </a:p>
              </p:txBody>
            </p:sp>
            <p:sp>
              <p:nvSpPr>
                <p:cNvPr id="407677" name="Rectangle 125"/>
                <p:cNvSpPr>
                  <a:spLocks noChangeArrowheads="1"/>
                </p:cNvSpPr>
                <p:nvPr/>
              </p:nvSpPr>
              <p:spPr bwMode="auto">
                <a:xfrm>
                  <a:off x="2493" y="3265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y</a:t>
                  </a:r>
                </a:p>
              </p:txBody>
            </p:sp>
            <p:sp>
              <p:nvSpPr>
                <p:cNvPr id="407678" name="Rectangle 126"/>
                <p:cNvSpPr>
                  <a:spLocks noChangeArrowheads="1"/>
                </p:cNvSpPr>
                <p:nvPr/>
              </p:nvSpPr>
              <p:spPr bwMode="auto">
                <a:xfrm>
                  <a:off x="3632" y="3265"/>
                  <a:ext cx="405" cy="10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79" name="Rectangle 127"/>
                <p:cNvSpPr>
                  <a:spLocks noChangeArrowheads="1"/>
                </p:cNvSpPr>
                <p:nvPr/>
              </p:nvSpPr>
              <p:spPr bwMode="auto">
                <a:xfrm>
                  <a:off x="3652" y="3265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v</a:t>
                  </a:r>
                </a:p>
              </p:txBody>
            </p:sp>
            <p:sp>
              <p:nvSpPr>
                <p:cNvPr id="407680" name="Rectangle 128"/>
                <p:cNvSpPr>
                  <a:spLocks noChangeArrowheads="1"/>
                </p:cNvSpPr>
                <p:nvPr/>
              </p:nvSpPr>
              <p:spPr bwMode="auto">
                <a:xfrm>
                  <a:off x="3700" y="3265"/>
                  <a:ext cx="32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e</a:t>
                  </a:r>
                </a:p>
              </p:txBody>
            </p:sp>
            <p:sp>
              <p:nvSpPr>
                <p:cNvPr id="407681" name="Rectangle 129"/>
                <p:cNvSpPr>
                  <a:spLocks noChangeArrowheads="1"/>
                </p:cNvSpPr>
                <p:nvPr/>
              </p:nvSpPr>
              <p:spPr bwMode="auto">
                <a:xfrm>
                  <a:off x="3742" y="3265"/>
                  <a:ext cx="32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r</a:t>
                  </a:r>
                </a:p>
              </p:txBody>
            </p:sp>
            <p:sp>
              <p:nvSpPr>
                <p:cNvPr id="407682" name="Rectangle 130"/>
                <p:cNvSpPr>
                  <a:spLocks noChangeArrowheads="1"/>
                </p:cNvSpPr>
                <p:nvPr/>
              </p:nvSpPr>
              <p:spPr bwMode="auto">
                <a:xfrm>
                  <a:off x="3770" y="3265"/>
                  <a:ext cx="24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t</a:t>
                  </a:r>
                </a:p>
              </p:txBody>
            </p:sp>
            <p:sp>
              <p:nvSpPr>
                <p:cNvPr id="407683" name="Rectangle 131"/>
                <p:cNvSpPr>
                  <a:spLocks noChangeArrowheads="1"/>
                </p:cNvSpPr>
                <p:nvPr/>
              </p:nvSpPr>
              <p:spPr bwMode="auto">
                <a:xfrm>
                  <a:off x="3797" y="3265"/>
                  <a:ext cx="2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i</a:t>
                  </a:r>
                </a:p>
              </p:txBody>
            </p:sp>
            <p:sp>
              <p:nvSpPr>
                <p:cNvPr id="407684" name="Rectangle 132"/>
                <p:cNvSpPr>
                  <a:spLocks noChangeArrowheads="1"/>
                </p:cNvSpPr>
                <p:nvPr/>
              </p:nvSpPr>
              <p:spPr bwMode="auto">
                <a:xfrm>
                  <a:off x="3822" y="3265"/>
                  <a:ext cx="32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c</a:t>
                  </a:r>
                </a:p>
              </p:txBody>
            </p:sp>
            <p:sp>
              <p:nvSpPr>
                <p:cNvPr id="407685" name="Rectangle 133"/>
                <p:cNvSpPr>
                  <a:spLocks noChangeArrowheads="1"/>
                </p:cNvSpPr>
                <p:nvPr/>
              </p:nvSpPr>
              <p:spPr bwMode="auto">
                <a:xfrm>
                  <a:off x="3862" y="3265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a</a:t>
                  </a:r>
                </a:p>
              </p:txBody>
            </p:sp>
            <p:sp>
              <p:nvSpPr>
                <p:cNvPr id="407686" name="Rectangle 134"/>
                <p:cNvSpPr>
                  <a:spLocks noChangeArrowheads="1"/>
                </p:cNvSpPr>
                <p:nvPr/>
              </p:nvSpPr>
              <p:spPr bwMode="auto">
                <a:xfrm>
                  <a:off x="3902" y="3265"/>
                  <a:ext cx="2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l</a:t>
                  </a:r>
                </a:p>
              </p:txBody>
            </p:sp>
            <p:sp>
              <p:nvSpPr>
                <p:cNvPr id="407687" name="Rectangle 135"/>
                <p:cNvSpPr>
                  <a:spLocks noChangeArrowheads="1"/>
                </p:cNvSpPr>
                <p:nvPr/>
              </p:nvSpPr>
              <p:spPr bwMode="auto">
                <a:xfrm>
                  <a:off x="3923" y="3265"/>
                  <a:ext cx="2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l</a:t>
                  </a:r>
                </a:p>
              </p:txBody>
            </p:sp>
            <p:sp>
              <p:nvSpPr>
                <p:cNvPr id="407688" name="Rectangle 136"/>
                <p:cNvSpPr>
                  <a:spLocks noChangeArrowheads="1"/>
                </p:cNvSpPr>
                <p:nvPr/>
              </p:nvSpPr>
              <p:spPr bwMode="auto">
                <a:xfrm>
                  <a:off x="3946" y="3265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y</a:t>
                  </a:r>
                </a:p>
              </p:txBody>
            </p:sp>
            <p:sp>
              <p:nvSpPr>
                <p:cNvPr id="407689" name="Rectangle 137"/>
                <p:cNvSpPr>
                  <a:spLocks noChangeArrowheads="1"/>
                </p:cNvSpPr>
                <p:nvPr/>
              </p:nvSpPr>
              <p:spPr bwMode="auto">
                <a:xfrm>
                  <a:off x="3479" y="1555"/>
                  <a:ext cx="530" cy="10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690" name="Rectangle 138"/>
                <p:cNvSpPr>
                  <a:spLocks noChangeArrowheads="1"/>
                </p:cNvSpPr>
                <p:nvPr/>
              </p:nvSpPr>
              <p:spPr bwMode="auto">
                <a:xfrm>
                  <a:off x="3507" y="1555"/>
                  <a:ext cx="28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s</a:t>
                  </a:r>
                </a:p>
              </p:txBody>
            </p:sp>
            <p:sp>
              <p:nvSpPr>
                <p:cNvPr id="407691" name="Rectangle 139"/>
                <p:cNvSpPr>
                  <a:spLocks noChangeArrowheads="1"/>
                </p:cNvSpPr>
                <p:nvPr/>
              </p:nvSpPr>
              <p:spPr bwMode="auto">
                <a:xfrm>
                  <a:off x="3543" y="1555"/>
                  <a:ext cx="4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u</a:t>
                  </a:r>
                </a:p>
              </p:txBody>
            </p:sp>
            <p:sp>
              <p:nvSpPr>
                <p:cNvPr id="407692" name="Rectangle 140"/>
                <p:cNvSpPr>
                  <a:spLocks noChangeArrowheads="1"/>
                </p:cNvSpPr>
                <p:nvPr/>
              </p:nvSpPr>
              <p:spPr bwMode="auto">
                <a:xfrm>
                  <a:off x="3591" y="1555"/>
                  <a:ext cx="4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b</a:t>
                  </a:r>
                </a:p>
              </p:txBody>
            </p:sp>
            <p:sp>
              <p:nvSpPr>
                <p:cNvPr id="407693" name="Rectangle 141"/>
                <p:cNvSpPr>
                  <a:spLocks noChangeArrowheads="1"/>
                </p:cNvSpPr>
                <p:nvPr/>
              </p:nvSpPr>
              <p:spPr bwMode="auto">
                <a:xfrm>
                  <a:off x="3637" y="1555"/>
                  <a:ext cx="24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-</a:t>
                  </a:r>
                </a:p>
              </p:txBody>
            </p:sp>
            <p:sp>
              <p:nvSpPr>
                <p:cNvPr id="407694" name="Rectangle 142"/>
                <p:cNvSpPr>
                  <a:spLocks noChangeArrowheads="1"/>
                </p:cNvSpPr>
                <p:nvPr/>
              </p:nvSpPr>
              <p:spPr bwMode="auto">
                <a:xfrm>
                  <a:off x="3674" y="1555"/>
                  <a:ext cx="28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s</a:t>
                  </a:r>
                </a:p>
              </p:txBody>
            </p:sp>
            <p:sp>
              <p:nvSpPr>
                <p:cNvPr id="407695" name="Rectangle 143"/>
                <p:cNvSpPr>
                  <a:spLocks noChangeArrowheads="1"/>
                </p:cNvSpPr>
                <p:nvPr/>
              </p:nvSpPr>
              <p:spPr bwMode="auto">
                <a:xfrm>
                  <a:off x="3708" y="1555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a</a:t>
                  </a:r>
                </a:p>
              </p:txBody>
            </p:sp>
            <p:sp>
              <p:nvSpPr>
                <p:cNvPr id="407696" name="Rectangle 144"/>
                <p:cNvSpPr>
                  <a:spLocks noChangeArrowheads="1"/>
                </p:cNvSpPr>
                <p:nvPr/>
              </p:nvSpPr>
              <p:spPr bwMode="auto">
                <a:xfrm>
                  <a:off x="3756" y="1555"/>
                  <a:ext cx="6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m</a:t>
                  </a:r>
                </a:p>
              </p:txBody>
            </p:sp>
            <p:sp>
              <p:nvSpPr>
                <p:cNvPr id="407697" name="Rectangle 145"/>
                <p:cNvSpPr>
                  <a:spLocks noChangeArrowheads="1"/>
                </p:cNvSpPr>
                <p:nvPr/>
              </p:nvSpPr>
              <p:spPr bwMode="auto">
                <a:xfrm>
                  <a:off x="3815" y="1555"/>
                  <a:ext cx="4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p</a:t>
                  </a:r>
                </a:p>
              </p:txBody>
            </p:sp>
            <p:sp>
              <p:nvSpPr>
                <p:cNvPr id="407698" name="Rectangle 146"/>
                <p:cNvSpPr>
                  <a:spLocks noChangeArrowheads="1"/>
                </p:cNvSpPr>
                <p:nvPr/>
              </p:nvSpPr>
              <p:spPr bwMode="auto">
                <a:xfrm>
                  <a:off x="3860" y="1555"/>
                  <a:ext cx="2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l</a:t>
                  </a:r>
                </a:p>
              </p:txBody>
            </p:sp>
            <p:sp>
              <p:nvSpPr>
                <p:cNvPr id="407699" name="Rectangle 147"/>
                <p:cNvSpPr>
                  <a:spLocks noChangeArrowheads="1"/>
                </p:cNvSpPr>
                <p:nvPr/>
              </p:nvSpPr>
              <p:spPr bwMode="auto">
                <a:xfrm>
                  <a:off x="3889" y="1555"/>
                  <a:ext cx="32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e</a:t>
                  </a:r>
                </a:p>
              </p:txBody>
            </p:sp>
            <p:sp>
              <p:nvSpPr>
                <p:cNvPr id="407700" name="Rectangle 148"/>
                <p:cNvSpPr>
                  <a:spLocks noChangeArrowheads="1"/>
                </p:cNvSpPr>
                <p:nvPr/>
              </p:nvSpPr>
              <p:spPr bwMode="auto">
                <a:xfrm>
                  <a:off x="2983" y="2932"/>
                  <a:ext cx="370" cy="252"/>
                </a:xfrm>
                <a:prstGeom prst="rect">
                  <a:avLst/>
                </a:prstGeom>
                <a:solidFill>
                  <a:srgbClr val="0099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701" name="Rectangle 149"/>
                <p:cNvSpPr>
                  <a:spLocks noChangeArrowheads="1"/>
                </p:cNvSpPr>
                <p:nvPr/>
              </p:nvSpPr>
              <p:spPr bwMode="auto">
                <a:xfrm>
                  <a:off x="2973" y="2923"/>
                  <a:ext cx="390" cy="270"/>
                </a:xfrm>
                <a:prstGeom prst="rect">
                  <a:avLst/>
                </a:prstGeom>
                <a:noFill/>
                <a:ln w="12700">
                  <a:solidFill>
                    <a:srgbClr val="88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702" name="Rectangle 150"/>
                <p:cNvSpPr>
                  <a:spLocks noChangeArrowheads="1"/>
                </p:cNvSpPr>
                <p:nvPr/>
              </p:nvSpPr>
              <p:spPr bwMode="auto">
                <a:xfrm>
                  <a:off x="3123" y="3014"/>
                  <a:ext cx="76" cy="108"/>
                </a:xfrm>
                <a:prstGeom prst="rect">
                  <a:avLst/>
                </a:prstGeom>
                <a:solidFill>
                  <a:srgbClr val="0099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703" name="Rectangle 151"/>
                <p:cNvSpPr>
                  <a:spLocks noChangeArrowheads="1"/>
                </p:cNvSpPr>
                <p:nvPr/>
              </p:nvSpPr>
              <p:spPr bwMode="auto">
                <a:xfrm>
                  <a:off x="3147" y="3014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g</a:t>
                  </a:r>
                </a:p>
              </p:txBody>
            </p:sp>
            <p:sp>
              <p:nvSpPr>
                <p:cNvPr id="407704" name="Rectangle 152"/>
                <p:cNvSpPr>
                  <a:spLocks noChangeArrowheads="1"/>
                </p:cNvSpPr>
                <p:nvPr/>
              </p:nvSpPr>
              <p:spPr bwMode="auto">
                <a:xfrm>
                  <a:off x="1628" y="2641"/>
                  <a:ext cx="370" cy="251"/>
                </a:xfrm>
                <a:prstGeom prst="rect">
                  <a:avLst/>
                </a:prstGeom>
                <a:solidFill>
                  <a:srgbClr val="0099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705" name="Rectangle 153"/>
                <p:cNvSpPr>
                  <a:spLocks noChangeArrowheads="1"/>
                </p:cNvSpPr>
                <p:nvPr/>
              </p:nvSpPr>
              <p:spPr bwMode="auto">
                <a:xfrm>
                  <a:off x="1618" y="2631"/>
                  <a:ext cx="390" cy="270"/>
                </a:xfrm>
                <a:prstGeom prst="rect">
                  <a:avLst/>
                </a:prstGeom>
                <a:noFill/>
                <a:ln w="12700">
                  <a:solidFill>
                    <a:srgbClr val="88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706" name="Rectangle 154"/>
                <p:cNvSpPr>
                  <a:spLocks noChangeArrowheads="1"/>
                </p:cNvSpPr>
                <p:nvPr/>
              </p:nvSpPr>
              <p:spPr bwMode="auto">
                <a:xfrm>
                  <a:off x="1768" y="2722"/>
                  <a:ext cx="77" cy="109"/>
                </a:xfrm>
                <a:prstGeom prst="rect">
                  <a:avLst/>
                </a:prstGeom>
                <a:solidFill>
                  <a:srgbClr val="0099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707" name="Rectangle 155"/>
                <p:cNvSpPr>
                  <a:spLocks noChangeArrowheads="1"/>
                </p:cNvSpPr>
                <p:nvPr/>
              </p:nvSpPr>
              <p:spPr bwMode="auto">
                <a:xfrm>
                  <a:off x="1792" y="2722"/>
                  <a:ext cx="3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g</a:t>
                  </a:r>
                </a:p>
              </p:txBody>
            </p:sp>
            <p:sp>
              <p:nvSpPr>
                <p:cNvPr id="407708" name="Rectangle 156"/>
                <p:cNvSpPr>
                  <a:spLocks noChangeArrowheads="1"/>
                </p:cNvSpPr>
                <p:nvPr/>
              </p:nvSpPr>
              <p:spPr bwMode="auto">
                <a:xfrm>
                  <a:off x="2983" y="2593"/>
                  <a:ext cx="377" cy="244"/>
                </a:xfrm>
                <a:prstGeom prst="rect">
                  <a:avLst/>
                </a:prstGeom>
                <a:solidFill>
                  <a:srgbClr val="00CC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709" name="Rectangle 157"/>
                <p:cNvSpPr>
                  <a:spLocks noChangeArrowheads="1"/>
                </p:cNvSpPr>
                <p:nvPr/>
              </p:nvSpPr>
              <p:spPr bwMode="auto">
                <a:xfrm>
                  <a:off x="2973" y="2584"/>
                  <a:ext cx="397" cy="263"/>
                </a:xfrm>
                <a:prstGeom prst="rect">
                  <a:avLst/>
                </a:prstGeom>
                <a:noFill/>
                <a:ln w="12700">
                  <a:solidFill>
                    <a:srgbClr val="88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710" name="Rectangle 158"/>
                <p:cNvSpPr>
                  <a:spLocks noChangeArrowheads="1"/>
                </p:cNvSpPr>
                <p:nvPr/>
              </p:nvSpPr>
              <p:spPr bwMode="auto">
                <a:xfrm>
                  <a:off x="3136" y="2654"/>
                  <a:ext cx="70" cy="116"/>
                </a:xfrm>
                <a:prstGeom prst="rect">
                  <a:avLst/>
                </a:prstGeom>
                <a:solidFill>
                  <a:srgbClr val="00CC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711" name="Rectangle 159"/>
                <p:cNvSpPr>
                  <a:spLocks noChangeArrowheads="1"/>
                </p:cNvSpPr>
                <p:nvPr/>
              </p:nvSpPr>
              <p:spPr bwMode="auto">
                <a:xfrm>
                  <a:off x="3158" y="2654"/>
                  <a:ext cx="4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h</a:t>
                  </a:r>
                </a:p>
              </p:txBody>
            </p:sp>
            <p:sp>
              <p:nvSpPr>
                <p:cNvPr id="407712" name="Rectangle 160"/>
                <p:cNvSpPr>
                  <a:spLocks noChangeArrowheads="1"/>
                </p:cNvSpPr>
                <p:nvPr/>
              </p:nvSpPr>
              <p:spPr bwMode="auto">
                <a:xfrm>
                  <a:off x="2983" y="1758"/>
                  <a:ext cx="377" cy="245"/>
                </a:xfrm>
                <a:prstGeom prst="rect">
                  <a:avLst/>
                </a:prstGeom>
                <a:solidFill>
                  <a:srgbClr val="00CC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713" name="Rectangle 161"/>
                <p:cNvSpPr>
                  <a:spLocks noChangeArrowheads="1"/>
                </p:cNvSpPr>
                <p:nvPr/>
              </p:nvSpPr>
              <p:spPr bwMode="auto">
                <a:xfrm>
                  <a:off x="2973" y="1749"/>
                  <a:ext cx="397" cy="263"/>
                </a:xfrm>
                <a:prstGeom prst="rect">
                  <a:avLst/>
                </a:prstGeom>
                <a:noFill/>
                <a:ln w="12700">
                  <a:solidFill>
                    <a:srgbClr val="88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714" name="Rectangle 162"/>
                <p:cNvSpPr>
                  <a:spLocks noChangeArrowheads="1"/>
                </p:cNvSpPr>
                <p:nvPr/>
              </p:nvSpPr>
              <p:spPr bwMode="auto">
                <a:xfrm>
                  <a:off x="3136" y="1819"/>
                  <a:ext cx="70" cy="123"/>
                </a:xfrm>
                <a:prstGeom prst="rect">
                  <a:avLst/>
                </a:prstGeom>
                <a:solidFill>
                  <a:srgbClr val="00CC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715" name="Rectangle 163"/>
                <p:cNvSpPr>
                  <a:spLocks noChangeArrowheads="1"/>
                </p:cNvSpPr>
                <p:nvPr/>
              </p:nvSpPr>
              <p:spPr bwMode="auto">
                <a:xfrm>
                  <a:off x="3158" y="1819"/>
                  <a:ext cx="40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hangingPunct="0"/>
                  <a:r>
                    <a:rPr lang="en-US" sz="900" b="1">
                      <a:solidFill>
                        <a:srgbClr val="000000"/>
                      </a:solidFill>
                      <a:latin typeface="Helvetica" pitchFamily="34" charset="0"/>
                    </a:rPr>
                    <a:t>h</a:t>
                  </a:r>
                </a:p>
              </p:txBody>
            </p:sp>
          </p:grpSp>
          <p:sp>
            <p:nvSpPr>
              <p:cNvPr id="407716" name="Rectangle 164"/>
              <p:cNvSpPr>
                <a:spLocks noChangeArrowheads="1"/>
              </p:cNvSpPr>
              <p:nvPr/>
            </p:nvSpPr>
            <p:spPr bwMode="auto">
              <a:xfrm>
                <a:off x="965" y="2437"/>
                <a:ext cx="112" cy="1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7717" name="Rectangle 165"/>
              <p:cNvSpPr>
                <a:spLocks noChangeArrowheads="1"/>
              </p:cNvSpPr>
              <p:nvPr/>
            </p:nvSpPr>
            <p:spPr bwMode="auto">
              <a:xfrm>
                <a:off x="986" y="2423"/>
                <a:ext cx="69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1200" b="1">
                    <a:solidFill>
                      <a:srgbClr val="000000"/>
                    </a:solidFill>
                    <a:latin typeface="Times" pitchFamily="18" charset="0"/>
                  </a:rPr>
                  <a:t>X</a:t>
                </a:r>
              </a:p>
            </p:txBody>
          </p:sp>
        </p:grpSp>
      </p:grpSp>
      <p:sp>
        <p:nvSpPr>
          <p:cNvPr id="407718" name="Text Box 166"/>
          <p:cNvSpPr txBox="1">
            <a:spLocks noChangeArrowheads="1"/>
          </p:cNvSpPr>
          <p:nvPr/>
        </p:nvSpPr>
        <p:spPr bwMode="auto">
          <a:xfrm>
            <a:off x="381000" y="3657600"/>
            <a:ext cx="1042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Image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Wavelet and Scaling Functions</a:t>
            </a:r>
          </a:p>
        </p:txBody>
      </p:sp>
      <p:pic>
        <p:nvPicPr>
          <p:cNvPr id="408579" name="Picture 3" descr="asym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981200"/>
            <a:ext cx="41052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Image Processing and Enhancement</a:t>
            </a:r>
          </a:p>
        </p:txBody>
      </p:sp>
      <p:pic>
        <p:nvPicPr>
          <p:cNvPr id="409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590800"/>
            <a:ext cx="3505200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828800"/>
            <a:ext cx="25908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0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4267200"/>
            <a:ext cx="2628900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Multidisciplinary Field</a:t>
            </a:r>
          </a:p>
        </p:txBody>
      </p:sp>
      <p:sp>
        <p:nvSpPr>
          <p:cNvPr id="2334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Medical imaging in diagnostic radiology has evolved as a result of the significant contributions of a number of different disciplines from basic sciences, engineering, and medicine. </a:t>
            </a:r>
          </a:p>
          <a:p>
            <a:pPr eaLnBrk="1" hangingPunct="1"/>
            <a:r>
              <a:rPr lang="en-US" smtClean="0">
                <a:cs typeface="Times New Roman" pitchFamily="18" charset="0"/>
              </a:rPr>
              <a:t>Computerized image reconstruction, processing and analysis methods have been developed for medical imaging applications </a:t>
            </a:r>
          </a:p>
          <a:p>
            <a:pPr eaLnBrk="1" hangingPunct="1"/>
            <a:r>
              <a:rPr lang="en-US" smtClean="0">
                <a:cs typeface="Times New Roman" pitchFamily="18" charset="0"/>
              </a:rPr>
              <a:t>The application-domain knowledge has been used in developing models for accurate analysis and interpretation. 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4" name="WWDC 2008 App Demonstration - Medical Imaging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228600" y="609600"/>
            <a:ext cx="8607425" cy="5715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Multidisciplinary Paradigm</a:t>
            </a:r>
          </a:p>
        </p:txBody>
      </p:sp>
      <p:pic>
        <p:nvPicPr>
          <p:cNvPr id="27033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362200"/>
            <a:ext cx="6623050" cy="355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Electromagnetic Radiation Spectrum</a:t>
            </a:r>
          </a:p>
        </p:txBody>
      </p:sp>
      <p:pic>
        <p:nvPicPr>
          <p:cNvPr id="278530" name="Picture 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735138"/>
            <a:ext cx="6169025" cy="512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Medical Imaging Information</a:t>
            </a:r>
          </a:p>
        </p:txBody>
      </p:sp>
      <p:sp>
        <p:nvSpPr>
          <p:cNvPr id="2990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b="1" smtClean="0"/>
              <a:t>Anatomical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/>
              <a:t>X-Ray Radiography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/>
              <a:t>X-Ray CT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/>
              <a:t>MRI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/>
              <a:t>Ultrasound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/>
              <a:t>Optical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smtClean="0"/>
              <a:t>Functional/Metabolic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/>
              <a:t>SPECT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/>
              <a:t>PET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/>
              <a:t>fMRI, pMRI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/>
              <a:t>Ultrasound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/>
              <a:t>Optical Fluorescence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b="1" smtClean="0"/>
              <a:t>Electrical Impedance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737</TotalTime>
  <Words>1379</Words>
  <Application>Microsoft PowerPoint</Application>
  <PresentationFormat>On-screen Show (4:3)</PresentationFormat>
  <Paragraphs>398</Paragraphs>
  <Slides>46</Slides>
  <Notes>34</Notes>
  <HiddenSlides>2</HiddenSlides>
  <MMClips>1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Design Template</vt:lpstr>
      </vt:variant>
      <vt:variant>
        <vt:i4>2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46</vt:i4>
      </vt:variant>
    </vt:vector>
  </HeadingPairs>
  <TitlesOfParts>
    <vt:vector size="62" baseType="lpstr">
      <vt:lpstr>Tahoma</vt:lpstr>
      <vt:lpstr>Arial</vt:lpstr>
      <vt:lpstr>Wingdings</vt:lpstr>
      <vt:lpstr>Calibri</vt:lpstr>
      <vt:lpstr>Times New Roman</vt:lpstr>
      <vt:lpstr>Book Antiqua</vt:lpstr>
      <vt:lpstr>Symbol</vt:lpstr>
      <vt:lpstr>Helvetica</vt:lpstr>
      <vt:lpstr>Times</vt:lpstr>
      <vt:lpstr>Blends</vt:lpstr>
      <vt:lpstr>Blends</vt:lpstr>
      <vt:lpstr>MS Org Chart</vt:lpstr>
      <vt:lpstr>Equation</vt:lpstr>
      <vt:lpstr>Microsoft Equation 3.0</vt:lpstr>
      <vt:lpstr>Document</vt:lpstr>
      <vt:lpstr>Microsoft Word Document</vt:lpstr>
      <vt:lpstr>Medical Imaging Instrumentation &amp; Image Analysis</vt:lpstr>
      <vt:lpstr>Imaging in Medical Sciences</vt:lpstr>
      <vt:lpstr>Medical Imaging</vt:lpstr>
      <vt:lpstr>Medical Imaging and Image Analysis</vt:lpstr>
      <vt:lpstr>A Multidisciplinary Field</vt:lpstr>
      <vt:lpstr>Slide 6</vt:lpstr>
      <vt:lpstr>A Multidisciplinary Paradigm</vt:lpstr>
      <vt:lpstr>Electromagnetic Radiation Spectrum</vt:lpstr>
      <vt:lpstr>Medical Imaging Information</vt:lpstr>
      <vt:lpstr>Medical Imaging Modalities</vt:lpstr>
      <vt:lpstr>Medical Imaging Thru Transmission</vt:lpstr>
      <vt:lpstr>ROC: Performance Measure</vt:lpstr>
      <vt:lpstr>Fractions</vt:lpstr>
      <vt:lpstr>Measures</vt:lpstr>
      <vt:lpstr>ROC Curve</vt:lpstr>
      <vt:lpstr>A Case Study</vt:lpstr>
      <vt:lpstr>Example</vt:lpstr>
      <vt:lpstr>Linear System</vt:lpstr>
      <vt:lpstr>Image Formation: Object f, Image g</vt:lpstr>
      <vt:lpstr>Image Formation</vt:lpstr>
      <vt:lpstr>Simple Case: LSI Image Formation</vt:lpstr>
      <vt:lpstr>Image Formation: External Source</vt:lpstr>
      <vt:lpstr>Image Formation: Internal Source</vt:lpstr>
      <vt:lpstr>Fourier Transform</vt:lpstr>
      <vt:lpstr>Properties of FT</vt:lpstr>
      <vt:lpstr>FT Properties </vt:lpstr>
      <vt:lpstr>FT Properties….</vt:lpstr>
      <vt:lpstr>Radon Transform</vt:lpstr>
      <vt:lpstr>Radon Transform</vt:lpstr>
      <vt:lpstr>Backprojection Reconstruction Method</vt:lpstr>
      <vt:lpstr>Sampling Theorem</vt:lpstr>
      <vt:lpstr>Sampling</vt:lpstr>
      <vt:lpstr>Sampling Effect</vt:lpstr>
      <vt:lpstr>Nyquist (Optimal) Sampling</vt:lpstr>
      <vt:lpstr>Wavelet Transform</vt:lpstr>
      <vt:lpstr>Wavelet Transform..</vt:lpstr>
      <vt:lpstr>Wavelet Transform…</vt:lpstr>
      <vt:lpstr>Continuous Wavelet Transform</vt:lpstr>
      <vt:lpstr>Wavelet Decomposition</vt:lpstr>
      <vt:lpstr>Wavelet Coefficients</vt:lpstr>
      <vt:lpstr>Wavelet Transform with Filters</vt:lpstr>
      <vt:lpstr>Decomposition</vt:lpstr>
      <vt:lpstr>Wavelet Decomposition Space</vt:lpstr>
      <vt:lpstr>Image Decomposition</vt:lpstr>
      <vt:lpstr>Wavelet and Scaling Functions</vt:lpstr>
      <vt:lpstr>Image Processing and Enhancement</vt:lpstr>
    </vt:vector>
  </TitlesOfParts>
  <Company>NJIT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Image Analysis</dc:title>
  <dc:creator>Atam Dhawan</dc:creator>
  <cp:lastModifiedBy>HSS</cp:lastModifiedBy>
  <cp:revision>67</cp:revision>
  <dcterms:created xsi:type="dcterms:W3CDTF">2003-09-15T12:21:44Z</dcterms:created>
  <dcterms:modified xsi:type="dcterms:W3CDTF">2010-11-10T17:21:37Z</dcterms:modified>
</cp:coreProperties>
</file>