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33" r:id="rId2"/>
    <p:sldId id="334" r:id="rId3"/>
    <p:sldId id="338" r:id="rId4"/>
    <p:sldId id="354" r:id="rId5"/>
    <p:sldId id="335" r:id="rId6"/>
    <p:sldId id="357" r:id="rId7"/>
    <p:sldId id="336" r:id="rId8"/>
    <p:sldId id="337" r:id="rId9"/>
    <p:sldId id="356" r:id="rId10"/>
    <p:sldId id="400" r:id="rId11"/>
    <p:sldId id="401" r:id="rId12"/>
    <p:sldId id="402" r:id="rId13"/>
    <p:sldId id="339" r:id="rId14"/>
    <p:sldId id="340" r:id="rId15"/>
    <p:sldId id="350" r:id="rId16"/>
    <p:sldId id="265" r:id="rId17"/>
    <p:sldId id="390" r:id="rId18"/>
    <p:sldId id="398" r:id="rId19"/>
    <p:sldId id="399" r:id="rId20"/>
    <p:sldId id="403" r:id="rId21"/>
    <p:sldId id="391" r:id="rId22"/>
    <p:sldId id="392" r:id="rId23"/>
    <p:sldId id="352" r:id="rId24"/>
    <p:sldId id="263" r:id="rId25"/>
    <p:sldId id="362" r:id="rId26"/>
    <p:sldId id="394" r:id="rId27"/>
    <p:sldId id="383" r:id="rId28"/>
    <p:sldId id="384" r:id="rId29"/>
    <p:sldId id="385" r:id="rId30"/>
    <p:sldId id="386" r:id="rId31"/>
    <p:sldId id="387" r:id="rId32"/>
    <p:sldId id="388" r:id="rId33"/>
    <p:sldId id="395" r:id="rId34"/>
    <p:sldId id="389" r:id="rId35"/>
    <p:sldId id="364" r:id="rId36"/>
    <p:sldId id="365" r:id="rId37"/>
    <p:sldId id="367" r:id="rId38"/>
    <p:sldId id="369" r:id="rId39"/>
    <p:sldId id="373" r:id="rId40"/>
    <p:sldId id="343" r:id="rId41"/>
    <p:sldId id="271" r:id="rId42"/>
    <p:sldId id="360" r:id="rId43"/>
    <p:sldId id="355" r:id="rId44"/>
  </p:sldIdLst>
  <p:sldSz cx="9144000" cy="6858000" type="screen4x3"/>
  <p:notesSz cx="6858000" cy="92964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3333CC"/>
    <a:srgbClr val="800000"/>
    <a:srgbClr val="FF0000"/>
    <a:srgbClr val="FF9966"/>
    <a:srgbClr val="993300"/>
    <a:srgbClr val="000099"/>
    <a:srgbClr val="77777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20" autoAdjust="0"/>
    <p:restoredTop sz="94595" autoAdjust="0"/>
  </p:normalViewPr>
  <p:slideViewPr>
    <p:cSldViewPr>
      <p:cViewPr varScale="1">
        <p:scale>
          <a:sx n="52" d="100"/>
          <a:sy n="52" d="100"/>
        </p:scale>
        <p:origin x="-9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3654" y="-108"/>
      </p:cViewPr>
      <p:guideLst>
        <p:guide orient="horz" pos="2928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9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12" Type="http://schemas.openxmlformats.org/officeDocument/2006/relationships/image" Target="../media/image38.wmf"/><Relationship Id="rId2" Type="http://schemas.openxmlformats.org/officeDocument/2006/relationships/image" Target="../media/image28.wmf"/><Relationship Id="rId16" Type="http://schemas.openxmlformats.org/officeDocument/2006/relationships/image" Target="../media/image42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5" Type="http://schemas.openxmlformats.org/officeDocument/2006/relationships/image" Target="../media/image4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Relationship Id="rId1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fld id="{3715174B-09CC-4B70-A990-14FC2CD591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fld id="{3DFF6491-09BC-4BCA-A9BA-542203E5364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16C82C-6606-4070-8D69-FEC3229E224F}" type="slidenum">
              <a:rPr lang="en-US"/>
              <a:pPr/>
              <a:t>1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93D66-D3CD-4AAE-A5AB-1F9CBA69BFD6}" type="slidenum">
              <a:rPr lang="en-US"/>
              <a:pPr/>
              <a:t>28</a:t>
            </a:fld>
            <a:endParaRPr lang="en-US"/>
          </a:p>
        </p:txBody>
      </p:sp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831580"/>
            <a:ext cx="2971800" cy="46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 anchor="b"/>
          <a:lstStyle/>
          <a:p>
            <a:pPr algn="r" eaLnBrk="1" hangingPunct="1"/>
            <a:fld id="{2312D7A4-4DA2-4FC9-83FD-E667FDB5F310}" type="slidenum">
              <a:rPr lang="en-US" sz="1200">
                <a:latin typeface="Arial" pitchFamily="34" charset="0"/>
              </a:rPr>
              <a:pPr algn="r" eaLnBrk="1" hangingPunct="1"/>
              <a:t>28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5790"/>
            <a:ext cx="5486400" cy="4184994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854EB-FE44-436C-8237-A114AA410265}" type="slidenum">
              <a:rPr lang="en-US"/>
              <a:pPr/>
              <a:t>38</a:t>
            </a:fld>
            <a:endParaRPr lang="en-US"/>
          </a:p>
        </p:txBody>
      </p:sp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5370BBCB-11D4-4734-A21D-813DF80AD80E}" type="slidenum">
              <a:rPr lang="en-US" sz="1200">
                <a:latin typeface="Arial" pitchFamily="34" charset="0"/>
              </a:rPr>
              <a:pPr algn="r" eaLnBrk="1" hangingPunct="1"/>
              <a:t>38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5325"/>
            <a:ext cx="4649788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5790"/>
            <a:ext cx="5486400" cy="41849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DEF6A-FDED-447E-9E2B-7C0C53C815E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759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DEF6A-FDED-447E-9E2B-7C0C53C815E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0150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DEF6A-FDED-447E-9E2B-7C0C53C815E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5619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2F527-8A47-4306-BE02-94E5CD0146CB}" type="slidenum">
              <a:rPr lang="en-US"/>
              <a:pPr/>
              <a:t>17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DEF6A-FDED-447E-9E2B-7C0C53C815E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3767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DEF6A-FDED-447E-9E2B-7C0C53C815E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89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B1B23-83D6-49AD-AE2B-27EA1F02B460}" type="slidenum">
              <a:rPr lang="en-US"/>
              <a:pPr/>
              <a:t>21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56F80-609D-48B6-A6AE-1E1DB820C6AE}" type="slidenum">
              <a:rPr lang="en-US"/>
              <a:pPr/>
              <a:t>27</a:t>
            </a:fld>
            <a:endParaRPr lang="en-US"/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831580"/>
            <a:ext cx="2971800" cy="46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 anchor="b"/>
          <a:lstStyle/>
          <a:p>
            <a:pPr algn="r" eaLnBrk="1" hangingPunct="1"/>
            <a:fld id="{9B0B5EF1-F492-448A-9134-85F17A62ECF6}" type="slidenum">
              <a:rPr lang="en-US" sz="1200">
                <a:latin typeface="Arial" pitchFamily="34" charset="0"/>
              </a:rPr>
              <a:pPr algn="r" eaLnBrk="1" hangingPunct="1"/>
              <a:t>27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5790"/>
            <a:ext cx="5486400" cy="4184994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CCDF8-1AB2-4EFA-8DCD-F3EBC562D58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44517-7A43-488E-B76B-96C56A69CF3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085BA-8FC8-4EB9-AF94-75DB3CEF075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82E1CE-3D9A-44A5-840F-240B8145D4F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D7614D-623C-4C9C-AEC7-910584A982C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1D6BDD-A8CA-4EEA-81EE-DA837D5B378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315F75-A73E-4B6B-8425-44B6C056D33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7E5FF9-8391-472B-BDAE-45789D50CF6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AC327-34C8-4B25-9F66-D4ED8470AF0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CD6E4-CED1-4DBA-8E0F-C37B558F682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1021B-66CF-4E9A-9D03-BE7419A6A33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D8B0B-C5B0-4A76-9AD1-5578D2BB75A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891D8-942B-4758-858E-0FAE6B8562E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14FA1-6775-427A-B46B-C4C6B1D8FBB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0F5B7-0564-4B0F-8A2D-915FB4C374E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0CCA6-D483-4186-A46D-BA9F1CB7D93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29CF16F-4C4F-4968-8E06-5850D7339EF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jpeg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20.bin"/><Relationship Id="rId18" Type="http://schemas.openxmlformats.org/officeDocument/2006/relationships/oleObject" Target="../embeddings/oleObject25.bin"/><Relationship Id="rId3" Type="http://schemas.openxmlformats.org/officeDocument/2006/relationships/oleObject" Target="../embeddings/oleObject10.bin"/><Relationship Id="rId21" Type="http://schemas.openxmlformats.org/officeDocument/2006/relationships/image" Target="../media/image44.png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9.bin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20" Type="http://schemas.openxmlformats.org/officeDocument/2006/relationships/image" Target="../media/image43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22.bin"/><Relationship Id="rId10" Type="http://schemas.openxmlformats.org/officeDocument/2006/relationships/oleObject" Target="../embeddings/oleObject17.bin"/><Relationship Id="rId19" Type="http://schemas.openxmlformats.org/officeDocument/2006/relationships/oleObject" Target="../embeddings/oleObject26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21.bin"/><Relationship Id="rId22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75.jpeg"/><Relationship Id="rId4" Type="http://schemas.openxmlformats.org/officeDocument/2006/relationships/oleObject" Target="../embeddings/oleObject56.bin"/><Relationship Id="rId9" Type="http://schemas.openxmlformats.org/officeDocument/2006/relationships/image" Target="../media/image74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Relationship Id="rId9" Type="http://schemas.openxmlformats.org/officeDocument/2006/relationships/oleObject" Target="../embeddings/oleObject6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Microsoft_Office_Word_97_-_2003_Document1.doc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75.jpeg"/><Relationship Id="rId4" Type="http://schemas.openxmlformats.org/officeDocument/2006/relationships/image" Target="../media/image84.jpeg"/><Relationship Id="rId9" Type="http://schemas.openxmlformats.org/officeDocument/2006/relationships/oleObject" Target="../embeddings/oleObject7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3777" y="1482179"/>
            <a:ext cx="7134607" cy="769441"/>
          </a:xfrm>
        </p:spPr>
        <p:txBody>
          <a:bodyPr wrap="none">
            <a:noAutofit/>
          </a:bodyPr>
          <a:lstStyle/>
          <a:p>
            <a:pPr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4000" b="0" dirty="0">
                <a:latin typeface="Tahoma" pitchFamily="34" charset="0"/>
              </a:rPr>
              <a:t>Introduction to Optimization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57400" y="5257800"/>
            <a:ext cx="5219700" cy="1038225"/>
            <a:chOff x="1248" y="3072"/>
            <a:chExt cx="3288" cy="654"/>
          </a:xfrm>
        </p:grpSpPr>
        <p:pic>
          <p:nvPicPr>
            <p:cNvPr id="598021" name="Picture 5" descr="CMD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8" y="3072"/>
              <a:ext cx="1200" cy="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8022" name="Picture 6" descr="CAV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4" y="3072"/>
              <a:ext cx="1752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Evolutionary (Non-gradient) algorithms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Initialization:</a:t>
            </a:r>
            <a:r>
              <a:rPr lang="en-US" sz="2800" dirty="0"/>
              <a:t> </a:t>
            </a:r>
            <a:r>
              <a:rPr lang="en-US" sz="2800" dirty="0" smtClean="0"/>
              <a:t>initialize </a:t>
            </a:r>
            <a:r>
              <a:rPr lang="en-US" sz="2800" dirty="0"/>
              <a:t>population of solutions </a:t>
            </a:r>
            <a:r>
              <a:rPr lang="en-US" sz="2800" dirty="0" smtClean="0"/>
              <a:t>(physical &amp; search parameter </a:t>
            </a:r>
            <a:r>
              <a:rPr lang="en-US" sz="2800" dirty="0"/>
              <a:t>sets)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Reproduction:</a:t>
            </a:r>
            <a:r>
              <a:rPr lang="en-US" sz="2800" dirty="0"/>
              <a:t> </a:t>
            </a:r>
            <a:r>
              <a:rPr lang="en-US" sz="2800" dirty="0" smtClean="0"/>
              <a:t>mutate </a:t>
            </a:r>
            <a:r>
              <a:rPr lang="en-US" sz="2800" dirty="0"/>
              <a:t>and/or </a:t>
            </a:r>
            <a:r>
              <a:rPr lang="en-US" sz="2800" dirty="0" smtClean="0"/>
              <a:t>recombine solutions </a:t>
            </a:r>
            <a:r>
              <a:rPr lang="en-US" sz="2800" dirty="0"/>
              <a:t>to </a:t>
            </a:r>
            <a:r>
              <a:rPr lang="en-US" sz="2800" dirty="0" smtClean="0"/>
              <a:t>produce next generation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Evaluate Fitness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smtClean="0"/>
              <a:t>compute objectives </a:t>
            </a:r>
            <a:r>
              <a:rPr lang="en-US" sz="2800" dirty="0"/>
              <a:t>&amp; fitness </a:t>
            </a:r>
            <a:r>
              <a:rPr lang="en-US" sz="2800" dirty="0" smtClean="0"/>
              <a:t>(</a:t>
            </a:r>
            <a:r>
              <a:rPr lang="en-US" sz="2800" b="1" dirty="0" smtClean="0"/>
              <a:t>DEA efficiencies</a:t>
            </a:r>
            <a:r>
              <a:rPr lang="en-US" sz="2800" dirty="0" smtClean="0"/>
              <a:t>) of </a:t>
            </a:r>
            <a:r>
              <a:rPr lang="en-US" sz="2800" dirty="0"/>
              <a:t>new generation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Selection:</a:t>
            </a:r>
            <a:r>
              <a:rPr lang="en-US" sz="2800" dirty="0"/>
              <a:t> Select which solutions survive to </a:t>
            </a:r>
            <a:r>
              <a:rPr lang="en-US" sz="2800" dirty="0" smtClean="0"/>
              <a:t>next generation and possibly reproduce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b="1" dirty="0"/>
              <a:t>Termination:</a:t>
            </a:r>
            <a:r>
              <a:rPr lang="en-US" sz="2800" dirty="0"/>
              <a:t> </a:t>
            </a:r>
            <a:r>
              <a:rPr lang="en-US" sz="2800" dirty="0" smtClean="0"/>
              <a:t>decide </a:t>
            </a:r>
            <a:r>
              <a:rPr lang="en-US" sz="2800" dirty="0"/>
              <a:t>when to </a:t>
            </a:r>
            <a:r>
              <a:rPr lang="en-US" sz="2800" dirty="0" smtClean="0"/>
              <a:t>stop evolution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82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Termination - stall criteria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Specify a maximum number of generations past which the system cannot evolve</a:t>
            </a:r>
          </a:p>
          <a:p>
            <a:r>
              <a:rPr lang="en-US" dirty="0" smtClean="0"/>
              <a:t>Retain best solutions in “elite” population; these are kept separate from solutions in “evolving” </a:t>
            </a:r>
          </a:p>
          <a:p>
            <a:r>
              <a:rPr lang="en-US" dirty="0" smtClean="0"/>
              <a:t>population and consist of best solutions obtained regardless of age</a:t>
            </a:r>
          </a:p>
          <a:p>
            <a:r>
              <a:rPr lang="en-US" dirty="0" smtClean="0"/>
              <a:t>Keep running averages of each objective of the solutions in elite population over a window of, </a:t>
            </a:r>
          </a:p>
          <a:p>
            <a:r>
              <a:rPr lang="en-US" dirty="0" smtClean="0"/>
              <a:t>say, 50 generations</a:t>
            </a:r>
          </a:p>
          <a:p>
            <a:r>
              <a:rPr lang="en-US" dirty="0" smtClean="0"/>
              <a:t>When running average stops changing by more </a:t>
            </a:r>
          </a:p>
          <a:p>
            <a:r>
              <a:rPr lang="en-US" dirty="0" smtClean="0"/>
              <a:t>than some tolerance, terminate evolution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868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Characteristics of </a:t>
            </a:r>
            <a:br>
              <a:rPr lang="en-US" dirty="0" smtClean="0"/>
            </a:br>
            <a:r>
              <a:rPr lang="en-US" dirty="0" smtClean="0"/>
              <a:t>evolutionary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Very </a:t>
            </a:r>
            <a:r>
              <a:rPr lang="en-US" b="1" dirty="0" smtClean="0"/>
              <a:t>flexible</a:t>
            </a:r>
            <a:r>
              <a:rPr lang="en-US" dirty="0" smtClean="0"/>
              <a:t>; there are very </a:t>
            </a:r>
            <a:r>
              <a:rPr lang="en-US" dirty="0"/>
              <a:t>many </a:t>
            </a:r>
            <a:r>
              <a:rPr lang="en-US" dirty="0" smtClean="0"/>
              <a:t>implementations of evolutionary algorithms</a:t>
            </a:r>
            <a:endParaRPr lang="en-US" dirty="0"/>
          </a:p>
          <a:p>
            <a:r>
              <a:rPr lang="en-US" dirty="0" smtClean="0"/>
              <a:t>Choice of </a:t>
            </a:r>
            <a:r>
              <a:rPr lang="en-US" b="1" dirty="0" smtClean="0"/>
              <a:t>implementation</a:t>
            </a:r>
            <a:r>
              <a:rPr lang="en-US" dirty="0" smtClean="0"/>
              <a:t> is often </a:t>
            </a:r>
            <a:r>
              <a:rPr lang="en-US" dirty="0"/>
              <a:t>dictated by the </a:t>
            </a:r>
            <a:r>
              <a:rPr lang="en-US" b="1" dirty="0"/>
              <a:t>representation</a:t>
            </a:r>
            <a:r>
              <a:rPr lang="en-US" dirty="0"/>
              <a:t> of the solution </a:t>
            </a:r>
            <a:r>
              <a:rPr lang="en-US" dirty="0" smtClean="0"/>
              <a:t>to a particular problem</a:t>
            </a:r>
            <a:endParaRPr lang="en-US" dirty="0"/>
          </a:p>
          <a:p>
            <a:r>
              <a:rPr lang="en-US" dirty="0" smtClean="0"/>
              <a:t>Successful </a:t>
            </a:r>
            <a:r>
              <a:rPr lang="en-US" dirty="0"/>
              <a:t>over wide range of difficult problems </a:t>
            </a:r>
            <a:r>
              <a:rPr lang="en-US" dirty="0" smtClean="0"/>
              <a:t>in </a:t>
            </a:r>
            <a:r>
              <a:rPr lang="en-US" b="1" dirty="0"/>
              <a:t>nonlinear</a:t>
            </a:r>
            <a:r>
              <a:rPr lang="en-US" dirty="0"/>
              <a:t> </a:t>
            </a:r>
            <a:r>
              <a:rPr lang="en-US" dirty="0" smtClean="0"/>
              <a:t>optimization </a:t>
            </a:r>
          </a:p>
          <a:p>
            <a:r>
              <a:rPr lang="en-US" b="1" dirty="0" smtClean="0"/>
              <a:t>Constraints</a:t>
            </a:r>
            <a:r>
              <a:rPr lang="en-US" dirty="0" smtClean="0"/>
              <a:t> problematic – </a:t>
            </a:r>
            <a:r>
              <a:rPr lang="en-US" b="1" dirty="0" smtClean="0"/>
              <a:t>multiple objective </a:t>
            </a:r>
            <a:r>
              <a:rPr lang="en-US" dirty="0" smtClean="0"/>
              <a:t>methods often employed</a:t>
            </a:r>
            <a:endParaRPr lang="en-US" dirty="0"/>
          </a:p>
          <a:p>
            <a:r>
              <a:rPr lang="en-US" dirty="0"/>
              <a:t>Require </a:t>
            </a:r>
            <a:r>
              <a:rPr lang="en-US" b="1" dirty="0"/>
              <a:t>many evaluations </a:t>
            </a:r>
            <a:r>
              <a:rPr lang="en-US" dirty="0" smtClean="0"/>
              <a:t>of objective functions but these are </a:t>
            </a:r>
            <a:r>
              <a:rPr lang="en-US" b="1" dirty="0"/>
              <a:t>inherently </a:t>
            </a:r>
            <a:r>
              <a:rPr lang="en-US" b="1" dirty="0" smtClean="0"/>
              <a:t>parallel</a:t>
            </a:r>
            <a:r>
              <a:rPr lang="en-US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81470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52CAA-5D26-4006-ACE2-89CF51AAEF66}" type="slidenum">
              <a:rPr lang="en-US"/>
              <a:pPr/>
              <a:t>13</a:t>
            </a:fld>
            <a:endParaRPr lang="en-US"/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sz="3200" b="1" dirty="0"/>
              <a:t>Gradient-/</a:t>
            </a:r>
            <a:r>
              <a:rPr lang="en-US" sz="3200" b="1" dirty="0" smtClean="0"/>
              <a:t>Population-Based </a:t>
            </a:r>
            <a:r>
              <a:rPr lang="en-US" sz="3200" b="1" dirty="0"/>
              <a:t>M</a:t>
            </a:r>
            <a:r>
              <a:rPr lang="en-US" sz="3200" b="1" dirty="0" smtClean="0"/>
              <a:t>ethods</a:t>
            </a:r>
            <a:endParaRPr lang="en-US" sz="3200" b="1" dirty="0"/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41020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Gradient-based methods are commonly 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dirty="0" smtClean="0">
                <a:latin typeface="Arial" charset="0"/>
              </a:rPr>
              <a:t>   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used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, but may suffer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from…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Dependence on the starting point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Convergence to local optima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Population-based methods are high likely to 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  find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the global optimum, but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are computation-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  ally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more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expensive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473F3-EF55-4337-9780-125AB3AF7652}" type="slidenum">
              <a:rPr lang="en-US"/>
              <a:pPr/>
              <a:t>14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306288"/>
            <a:ext cx="6408712" cy="1143000"/>
          </a:xfrm>
        </p:spPr>
        <p:txBody>
          <a:bodyPr/>
          <a:lstStyle/>
          <a:p>
            <a:r>
              <a:rPr lang="en-US" sz="3200" dirty="0"/>
              <a:t>Constrained minimization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5638800" cy="541020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000" dirty="0">
                <a:solidFill>
                  <a:srgbClr val="006600"/>
                </a:solidFill>
                <a:latin typeface="Arial" charset="0"/>
              </a:rPr>
              <a:t>Gradient projection methods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Find good direction tangent to active constraints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Move a distance and then restore to constraint boundaries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000" dirty="0">
                <a:solidFill>
                  <a:srgbClr val="006600"/>
                </a:solidFill>
                <a:latin typeface="Arial" charset="0"/>
              </a:rPr>
              <a:t>Method of feasible directions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A compromise between objective reduction and constraint avoidance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000" dirty="0">
                <a:solidFill>
                  <a:srgbClr val="006600"/>
                </a:solidFill>
                <a:latin typeface="Arial" charset="0"/>
              </a:rPr>
              <a:t>Penalty function methods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sz="2000" dirty="0">
              <a:solidFill>
                <a:srgbClr val="006600"/>
              </a:solidFill>
              <a:latin typeface="Arial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sz="2000" dirty="0">
              <a:solidFill>
                <a:srgbClr val="006600"/>
              </a:solidFill>
              <a:latin typeface="Arial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sz="2000" dirty="0">
              <a:solidFill>
                <a:srgbClr val="006600"/>
              </a:solidFill>
              <a:latin typeface="Arial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000" dirty="0">
                <a:solidFill>
                  <a:srgbClr val="006600"/>
                </a:solidFill>
                <a:latin typeface="Arial" charset="0"/>
              </a:rPr>
              <a:t>Sequential approximation methods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Sequential quadratic programming</a:t>
            </a:r>
          </a:p>
        </p:txBody>
      </p:sp>
      <p:pic>
        <p:nvPicPr>
          <p:cNvPr id="59086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838200"/>
            <a:ext cx="2514600" cy="1281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9086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057400"/>
            <a:ext cx="22098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9086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581400"/>
            <a:ext cx="2743200" cy="758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9086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5200"/>
            <a:ext cx="4038600" cy="881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90865" name="AutoShape 17"/>
          <p:cNvSpPr>
            <a:spLocks noChangeArrowheads="1"/>
          </p:cNvSpPr>
          <p:nvPr/>
        </p:nvSpPr>
        <p:spPr bwMode="auto">
          <a:xfrm>
            <a:off x="3733800" y="3810000"/>
            <a:ext cx="381000" cy="762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90869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334000"/>
            <a:ext cx="327660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90870" name="AutoShape 22"/>
          <p:cNvSpPr>
            <a:spLocks noChangeArrowheads="1"/>
          </p:cNvSpPr>
          <p:nvPr/>
        </p:nvSpPr>
        <p:spPr bwMode="auto">
          <a:xfrm>
            <a:off x="3657600" y="5486400"/>
            <a:ext cx="381000" cy="762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038600" y="5181600"/>
            <a:ext cx="4978400" cy="1143000"/>
            <a:chOff x="2544" y="3264"/>
            <a:chExt cx="3136" cy="720"/>
          </a:xfrm>
        </p:grpSpPr>
        <p:pic>
          <p:nvPicPr>
            <p:cNvPr id="590871" name="Picture 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44" y="3264"/>
              <a:ext cx="2544" cy="4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590872" name="Text Box 24"/>
            <p:cNvSpPr txBox="1">
              <a:spLocks noChangeArrowheads="1"/>
            </p:cNvSpPr>
            <p:nvPr/>
          </p:nvSpPr>
          <p:spPr bwMode="auto">
            <a:xfrm>
              <a:off x="5040" y="3312"/>
              <a:ext cx="64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Tahoma" pitchFamily="34" charset="0"/>
                </a:rPr>
                <a:t>quadratic</a:t>
              </a:r>
            </a:p>
          </p:txBody>
        </p:sp>
        <p:sp>
          <p:nvSpPr>
            <p:cNvPr id="590873" name="Text Box 25"/>
            <p:cNvSpPr txBox="1">
              <a:spLocks noChangeArrowheads="1"/>
            </p:cNvSpPr>
            <p:nvPr/>
          </p:nvSpPr>
          <p:spPr bwMode="auto">
            <a:xfrm>
              <a:off x="5191" y="3504"/>
              <a:ext cx="42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Tahoma" pitchFamily="34" charset="0"/>
                </a:rPr>
                <a:t>linear</a:t>
              </a:r>
            </a:p>
          </p:txBody>
        </p:sp>
        <p:sp>
          <p:nvSpPr>
            <p:cNvPr id="590874" name="AutoShape 26"/>
            <p:cNvSpPr>
              <a:spLocks/>
            </p:cNvSpPr>
            <p:nvPr/>
          </p:nvSpPr>
          <p:spPr bwMode="auto">
            <a:xfrm rot="5400000">
              <a:off x="3720" y="2472"/>
              <a:ext cx="168" cy="2520"/>
            </a:xfrm>
            <a:prstGeom prst="rightBrace">
              <a:avLst>
                <a:gd name="adj1" fmla="val 125000"/>
                <a:gd name="adj2" fmla="val 50278"/>
              </a:avLst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0875" name="Text Box 27"/>
            <p:cNvSpPr txBox="1">
              <a:spLocks noChangeArrowheads="1"/>
            </p:cNvSpPr>
            <p:nvPr/>
          </p:nvSpPr>
          <p:spPr bwMode="auto">
            <a:xfrm>
              <a:off x="3024" y="3792"/>
              <a:ext cx="158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0000FF"/>
                  </a:solidFill>
                  <a:latin typeface="Arial" charset="0"/>
                </a:rPr>
                <a:t>Guaranteed optimum solution</a:t>
              </a:r>
            </a:p>
          </p:txBody>
        </p:sp>
      </p:grpSp>
      <p:sp>
        <p:nvSpPr>
          <p:cNvPr id="590876" name="Text Box 28"/>
          <p:cNvSpPr txBox="1">
            <a:spLocks noChangeArrowheads="1"/>
          </p:cNvSpPr>
          <p:nvPr/>
        </p:nvSpPr>
        <p:spPr bwMode="auto">
          <a:xfrm>
            <a:off x="5181600" y="4819650"/>
            <a:ext cx="2851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FF"/>
                </a:solidFill>
                <a:latin typeface="Arial" charset="0"/>
              </a:rPr>
              <a:t>Iteratively approximate as QP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179512" y="4221088"/>
            <a:ext cx="8856984" cy="26369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856984" cy="1143000"/>
          </a:xfrm>
        </p:spPr>
        <p:txBody>
          <a:bodyPr/>
          <a:lstStyle/>
          <a:p>
            <a:r>
              <a:rPr lang="en-US" sz="4000" dirty="0" smtClean="0"/>
              <a:t>Global-Local Optimization </a:t>
            </a:r>
            <a:br>
              <a:rPr lang="en-US" sz="4000" dirty="0" smtClean="0"/>
            </a:br>
            <a:r>
              <a:rPr lang="en-US" sz="4000" dirty="0" smtClean="0"/>
              <a:t>Approaches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67544" y="1124744"/>
            <a:ext cx="3744416" cy="24482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3203684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 space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699792" y="2060848"/>
            <a:ext cx="936104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901" y="155679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58373" y="212356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67544" y="1124744"/>
            <a:ext cx="2232248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67544" y="2564904"/>
            <a:ext cx="2232248" cy="1008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V="1">
            <a:off x="3419872" y="2780928"/>
            <a:ext cx="1008112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3455876" y="1304764"/>
            <a:ext cx="936104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652120" y="1268761"/>
            <a:ext cx="2664296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Global Methods</a:t>
            </a:r>
          </a:p>
          <a:p>
            <a:r>
              <a:rPr lang="en-US" dirty="0" smtClean="0"/>
              <a:t>Population based methods</a:t>
            </a:r>
          </a:p>
          <a:p>
            <a:pPr lvl="1"/>
            <a:r>
              <a:rPr lang="en-US" sz="1400" dirty="0" smtClean="0"/>
              <a:t>Genetic algorithm</a:t>
            </a:r>
          </a:p>
          <a:p>
            <a:pPr lvl="1"/>
            <a:r>
              <a:rPr lang="en-US" sz="1400" dirty="0" err="1" smtClean="0"/>
              <a:t>Memetic</a:t>
            </a:r>
            <a:r>
              <a:rPr lang="en-US" sz="1400" dirty="0" smtClean="0"/>
              <a:t> algorithm</a:t>
            </a:r>
          </a:p>
          <a:p>
            <a:pPr lvl="1"/>
            <a:r>
              <a:rPr lang="en-US" sz="1400" dirty="0" smtClean="0"/>
              <a:t>Particle swarm optimization</a:t>
            </a:r>
          </a:p>
          <a:p>
            <a:pPr lvl="1"/>
            <a:r>
              <a:rPr lang="en-US" sz="1400" dirty="0" smtClean="0"/>
              <a:t>Ant colony</a:t>
            </a:r>
          </a:p>
          <a:p>
            <a:pPr lvl="1"/>
            <a:r>
              <a:rPr lang="en-US" sz="1400" dirty="0" smtClean="0"/>
              <a:t>Harmony search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47664" y="4221088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Local Methods</a:t>
            </a:r>
            <a:endParaRPr lang="en-US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4725144"/>
            <a:ext cx="2544351" cy="136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Evolutionary (no history)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dirty="0" smtClean="0"/>
              <a:t>Simplex Method (SM)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dirty="0" smtClean="0"/>
              <a:t>Genetic Algorithms (GA)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dirty="0" smtClean="0"/>
              <a:t>Differential Evolution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ko-KR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779912" y="4365104"/>
            <a:ext cx="5250155" cy="3083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Gradient Based</a:t>
            </a:r>
            <a:endParaRPr lang="en-US" dirty="0" smtClean="0"/>
          </a:p>
          <a:p>
            <a:r>
              <a:rPr lang="en-US" dirty="0" smtClean="0"/>
              <a:t>Newton’s method (unconstrained)</a:t>
            </a:r>
          </a:p>
          <a:p>
            <a:r>
              <a:rPr lang="en-US" dirty="0" smtClean="0"/>
              <a:t>Steepest descent (unconstrained)</a:t>
            </a:r>
          </a:p>
          <a:p>
            <a:r>
              <a:rPr lang="en-US" dirty="0" smtClean="0"/>
              <a:t>Conjugate gradient (unconstrained)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dirty="0" smtClean="0"/>
              <a:t>Sequential Unconstrained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dirty="0" smtClean="0"/>
              <a:t>     Minimization Techniques (SUMT) (constrained)</a:t>
            </a:r>
            <a:endParaRPr lang="en-US" dirty="0" smtClean="0"/>
          </a:p>
          <a:p>
            <a:r>
              <a:rPr lang="en-US" dirty="0" smtClean="0"/>
              <a:t>Sequential linear programming (constrained)</a:t>
            </a:r>
          </a:p>
          <a:p>
            <a:r>
              <a:rPr lang="en-US" dirty="0" smtClean="0"/>
              <a:t>Sequential quadratic programming (constrained)</a:t>
            </a:r>
          </a:p>
          <a:p>
            <a:r>
              <a:rPr lang="en-US" dirty="0" smtClean="0"/>
              <a:t>Modified  Method of Feasible Directions (constrained)</a:t>
            </a:r>
          </a:p>
          <a:p>
            <a:endParaRPr lang="en-US" dirty="0" smtClean="0"/>
          </a:p>
          <a:p>
            <a:endParaRPr lang="en-US" u="sng" dirty="0"/>
          </a:p>
        </p:txBody>
      </p:sp>
      <p:cxnSp>
        <p:nvCxnSpPr>
          <p:cNvPr id="22" name="Straight Arrow Connector 21"/>
          <p:cNvCxnSpPr>
            <a:stCxn id="12" idx="2"/>
          </p:cNvCxnSpPr>
          <p:nvPr/>
        </p:nvCxnSpPr>
        <p:spPr bwMode="auto">
          <a:xfrm rot="5400000">
            <a:off x="5410257" y="2647076"/>
            <a:ext cx="951779" cy="21962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50" name="Rectangle 38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51" name="Rectangle 3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54" name="Rectangle 42"/>
          <p:cNvSpPr>
            <a:spLocks noChangeArrowheads="1"/>
          </p:cNvSpPr>
          <p:nvPr/>
        </p:nvSpPr>
        <p:spPr bwMode="auto">
          <a:xfrm>
            <a:off x="399505" y="476672"/>
            <a:ext cx="4244503" cy="14754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altLang="ko-KR" dirty="0"/>
              <a:t>Identify : </a:t>
            </a:r>
          </a:p>
          <a:p>
            <a:pPr marL="342900" indent="-342900">
              <a:buFontTx/>
              <a:buAutoNum type="arabicParenBoth"/>
            </a:pPr>
            <a:r>
              <a:rPr lang="en-US" altLang="ko-KR" dirty="0"/>
              <a:t>Design </a:t>
            </a:r>
            <a:r>
              <a:rPr lang="en-US" altLang="ko-KR" dirty="0" smtClean="0"/>
              <a:t>variables (</a:t>
            </a:r>
            <a:r>
              <a:rPr lang="en-US" altLang="ko-KR" i="1" dirty="0" smtClean="0"/>
              <a:t>X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marL="342900" indent="-342900">
              <a:buFontTx/>
              <a:buAutoNum type="arabicParenBoth"/>
            </a:pPr>
            <a:r>
              <a:rPr lang="en-US" altLang="ko-KR" dirty="0"/>
              <a:t>Objective functions to be </a:t>
            </a:r>
            <a:r>
              <a:rPr lang="en-US" altLang="ko-KR" dirty="0" smtClean="0"/>
              <a:t>minimized (</a:t>
            </a:r>
            <a:r>
              <a:rPr lang="en-US" altLang="ko-KR" i="1" dirty="0" smtClean="0"/>
              <a:t>F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marL="342900" indent="-342900">
              <a:buFontTx/>
              <a:buAutoNum type="arabicParenBoth"/>
            </a:pPr>
            <a:r>
              <a:rPr lang="en-US" altLang="ko-KR" dirty="0"/>
              <a:t>Constraints that must be </a:t>
            </a:r>
            <a:r>
              <a:rPr lang="en-US" altLang="ko-KR" dirty="0" smtClean="0"/>
              <a:t>satisfied (</a:t>
            </a:r>
            <a:r>
              <a:rPr lang="en-US" altLang="ko-KR" i="1" dirty="0" smtClean="0"/>
              <a:t>g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13355" name="Rectangle 43"/>
          <p:cNvSpPr>
            <a:spLocks noChangeArrowheads="1"/>
          </p:cNvSpPr>
          <p:nvPr/>
        </p:nvSpPr>
        <p:spPr bwMode="auto">
          <a:xfrm>
            <a:off x="892664" y="2340115"/>
            <a:ext cx="3434809" cy="48392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/>
              <a:t>Initial design </a:t>
            </a:r>
          </a:p>
        </p:txBody>
      </p:sp>
      <p:sp>
        <p:nvSpPr>
          <p:cNvPr id="13356" name="Rectangle 44"/>
          <p:cNvSpPr>
            <a:spLocks noChangeArrowheads="1"/>
          </p:cNvSpPr>
          <p:nvPr/>
        </p:nvSpPr>
        <p:spPr bwMode="auto">
          <a:xfrm>
            <a:off x="892664" y="3212029"/>
            <a:ext cx="3434809" cy="5798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Analyze the system </a:t>
            </a:r>
          </a:p>
        </p:txBody>
      </p:sp>
      <p:sp>
        <p:nvSpPr>
          <p:cNvPr id="13357" name="AutoShape 45"/>
          <p:cNvSpPr>
            <a:spLocks noChangeArrowheads="1"/>
          </p:cNvSpPr>
          <p:nvPr/>
        </p:nvSpPr>
        <p:spPr bwMode="auto">
          <a:xfrm>
            <a:off x="892664" y="4081809"/>
            <a:ext cx="3532144" cy="1257771"/>
          </a:xfrm>
          <a:prstGeom prst="flowChartDecision">
            <a:avLst/>
          </a:prstGeom>
          <a:solidFill>
            <a:srgbClr val="E6ED5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600" dirty="0"/>
              <a:t>Convergence </a:t>
            </a:r>
          </a:p>
          <a:p>
            <a:pPr algn="ctr"/>
            <a:r>
              <a:rPr lang="en-US" altLang="ko-KR" sz="1600" dirty="0"/>
              <a:t>criteria ?</a:t>
            </a:r>
          </a:p>
        </p:txBody>
      </p:sp>
      <p:sp>
        <p:nvSpPr>
          <p:cNvPr id="13358" name="AutoShape 46"/>
          <p:cNvSpPr>
            <a:spLocks noChangeArrowheads="1"/>
          </p:cNvSpPr>
          <p:nvPr/>
        </p:nvSpPr>
        <p:spPr bwMode="auto">
          <a:xfrm>
            <a:off x="695834" y="5629508"/>
            <a:ext cx="4317304" cy="967844"/>
          </a:xfrm>
          <a:prstGeom prst="roundRect">
            <a:avLst>
              <a:gd name="adj" fmla="val 16667"/>
            </a:avLst>
          </a:prstGeom>
          <a:solidFill>
            <a:srgbClr val="E5CFB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000"/>
              <a:t>Change design using </a:t>
            </a:r>
          </a:p>
          <a:p>
            <a:pPr algn="ctr"/>
            <a:r>
              <a:rPr lang="en-US" altLang="ko-KR" sz="2000"/>
              <a:t>Optimization technique</a:t>
            </a:r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1969827" y="5241517"/>
            <a:ext cx="588330" cy="45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 smtClean="0"/>
              <a:t>No</a:t>
            </a:r>
            <a:endParaRPr lang="en-US" altLang="ko-KR" sz="1600" dirty="0"/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>
            <a:off x="2657654" y="1954257"/>
            <a:ext cx="0" cy="3858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>
            <a:off x="2657654" y="3791882"/>
            <a:ext cx="0" cy="2899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>
            <a:off x="2657654" y="2824038"/>
            <a:ext cx="0" cy="3879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65" name="Line 53"/>
          <p:cNvSpPr>
            <a:spLocks noChangeShapeType="1"/>
          </p:cNvSpPr>
          <p:nvPr/>
        </p:nvSpPr>
        <p:spPr bwMode="auto">
          <a:xfrm flipV="1">
            <a:off x="107504" y="3501955"/>
            <a:ext cx="0" cy="26114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64" name="Line 52"/>
          <p:cNvSpPr>
            <a:spLocks noChangeShapeType="1"/>
          </p:cNvSpPr>
          <p:nvPr/>
        </p:nvSpPr>
        <p:spPr bwMode="auto">
          <a:xfrm flipH="1">
            <a:off x="107504" y="6113429"/>
            <a:ext cx="5883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66" name="Line 54"/>
          <p:cNvSpPr>
            <a:spLocks noChangeShapeType="1"/>
          </p:cNvSpPr>
          <p:nvPr/>
        </p:nvSpPr>
        <p:spPr bwMode="auto">
          <a:xfrm>
            <a:off x="107504" y="3501955"/>
            <a:ext cx="7851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49"/>
          <p:cNvSpPr>
            <a:spLocks noChangeShapeType="1"/>
          </p:cNvSpPr>
          <p:nvPr/>
        </p:nvSpPr>
        <p:spPr bwMode="auto">
          <a:xfrm>
            <a:off x="2657764" y="5323693"/>
            <a:ext cx="0" cy="2899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5364088" y="1484783"/>
            <a:ext cx="3672656" cy="4608041"/>
            <a:chOff x="4860032" y="1196975"/>
            <a:chExt cx="4176712" cy="4895850"/>
          </a:xfrm>
        </p:grpSpPr>
        <p:sp>
          <p:nvSpPr>
            <p:cNvPr id="31" name="Rectangle 108"/>
            <p:cNvSpPr>
              <a:spLocks noChangeArrowheads="1"/>
            </p:cNvSpPr>
            <p:nvPr/>
          </p:nvSpPr>
          <p:spPr bwMode="auto">
            <a:xfrm>
              <a:off x="4860032" y="1196975"/>
              <a:ext cx="4176712" cy="48958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09"/>
            <p:cNvSpPr>
              <a:spLocks noChangeShapeType="1"/>
            </p:cNvSpPr>
            <p:nvPr/>
          </p:nvSpPr>
          <p:spPr bwMode="auto">
            <a:xfrm>
              <a:off x="7596882" y="3140075"/>
              <a:ext cx="0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10"/>
            <p:cNvSpPr>
              <a:spLocks noChangeShapeType="1"/>
            </p:cNvSpPr>
            <p:nvPr/>
          </p:nvSpPr>
          <p:spPr bwMode="auto">
            <a:xfrm>
              <a:off x="7596882" y="5302250"/>
              <a:ext cx="0" cy="433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11"/>
            <p:cNvSpPr>
              <a:spLocks noChangeShapeType="1"/>
            </p:cNvSpPr>
            <p:nvPr/>
          </p:nvSpPr>
          <p:spPr bwMode="auto">
            <a:xfrm flipH="1">
              <a:off x="5148957" y="5734050"/>
              <a:ext cx="2447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12"/>
            <p:cNvSpPr>
              <a:spLocks noChangeShapeType="1"/>
            </p:cNvSpPr>
            <p:nvPr/>
          </p:nvSpPr>
          <p:spPr bwMode="auto">
            <a:xfrm flipH="1" flipV="1">
              <a:off x="5147369" y="2635250"/>
              <a:ext cx="1588" cy="309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113"/>
            <p:cNvSpPr>
              <a:spLocks noChangeArrowheads="1"/>
            </p:cNvSpPr>
            <p:nvPr/>
          </p:nvSpPr>
          <p:spPr bwMode="auto">
            <a:xfrm>
              <a:off x="6588819" y="3716338"/>
              <a:ext cx="1871663" cy="5778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2400" b="1"/>
                <a:t>Optimizer</a:t>
              </a:r>
            </a:p>
          </p:txBody>
        </p:sp>
        <p:sp>
          <p:nvSpPr>
            <p:cNvPr id="37" name="AutoShape 114"/>
            <p:cNvSpPr>
              <a:spLocks noChangeArrowheads="1"/>
            </p:cNvSpPr>
            <p:nvPr/>
          </p:nvSpPr>
          <p:spPr bwMode="auto">
            <a:xfrm>
              <a:off x="5580757" y="2347913"/>
              <a:ext cx="2808287" cy="719137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3200"/>
                <a:t>Analysis</a:t>
              </a:r>
            </a:p>
          </p:txBody>
        </p:sp>
        <p:graphicFrame>
          <p:nvGraphicFramePr>
            <p:cNvPr id="38" name="Object 115"/>
            <p:cNvGraphicFramePr>
              <a:graphicFrameLocks noChangeAspect="1"/>
            </p:cNvGraphicFramePr>
            <p:nvPr/>
          </p:nvGraphicFramePr>
          <p:xfrm>
            <a:off x="6083994" y="3211513"/>
            <a:ext cx="1419225" cy="355600"/>
          </p:xfrm>
          <a:graphic>
            <a:graphicData uri="http://schemas.openxmlformats.org/presentationml/2006/ole">
              <p:oleObj spid="_x0000_s13372" name="Equation" r:id="rId3" imgW="812520" imgH="203040" progId="Equation.3">
                <p:embed/>
              </p:oleObj>
            </a:graphicData>
          </a:graphic>
        </p:graphicFrame>
        <p:sp>
          <p:nvSpPr>
            <p:cNvPr id="39" name="Text Box 116"/>
            <p:cNvSpPr txBox="1">
              <a:spLocks noChangeArrowheads="1"/>
            </p:cNvSpPr>
            <p:nvPr/>
          </p:nvSpPr>
          <p:spPr bwMode="auto">
            <a:xfrm>
              <a:off x="5509319" y="5230813"/>
              <a:ext cx="151288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/>
                <a:t>Updated </a:t>
              </a:r>
            </a:p>
          </p:txBody>
        </p:sp>
        <p:sp>
          <p:nvSpPr>
            <p:cNvPr id="40" name="AutoShape 117"/>
            <p:cNvSpPr>
              <a:spLocks noChangeArrowheads="1"/>
            </p:cNvSpPr>
            <p:nvPr/>
          </p:nvSpPr>
          <p:spPr bwMode="auto">
            <a:xfrm>
              <a:off x="6660257" y="4581525"/>
              <a:ext cx="1873250" cy="719138"/>
            </a:xfrm>
            <a:prstGeom prst="flowChartDecision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/>
                <a:t>Converge ?</a:t>
              </a:r>
            </a:p>
          </p:txBody>
        </p:sp>
        <p:sp>
          <p:nvSpPr>
            <p:cNvPr id="41" name="Line 118"/>
            <p:cNvSpPr>
              <a:spLocks noChangeShapeType="1"/>
            </p:cNvSpPr>
            <p:nvPr/>
          </p:nvSpPr>
          <p:spPr bwMode="auto">
            <a:xfrm>
              <a:off x="7596882" y="4292600"/>
              <a:ext cx="0" cy="290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119"/>
            <p:cNvSpPr txBox="1">
              <a:spLocks noChangeArrowheads="1"/>
            </p:cNvSpPr>
            <p:nvPr/>
          </p:nvSpPr>
          <p:spPr bwMode="auto">
            <a:xfrm>
              <a:off x="7668319" y="5373688"/>
              <a:ext cx="6477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/>
                <a:t>No</a:t>
              </a:r>
            </a:p>
          </p:txBody>
        </p:sp>
        <p:graphicFrame>
          <p:nvGraphicFramePr>
            <p:cNvPr id="43" name="Object 120"/>
            <p:cNvGraphicFramePr>
              <a:graphicFrameLocks noChangeAspect="1"/>
            </p:cNvGraphicFramePr>
            <p:nvPr/>
          </p:nvGraphicFramePr>
          <p:xfrm>
            <a:off x="6517382" y="5230813"/>
            <a:ext cx="358775" cy="331787"/>
          </p:xfrm>
          <a:graphic>
            <a:graphicData uri="http://schemas.openxmlformats.org/presentationml/2006/ole">
              <p:oleObj spid="_x0000_s13373" name="Equation" r:id="rId4" imgW="177480" imgH="164880" progId="Equation.3">
                <p:embed/>
              </p:oleObj>
            </a:graphicData>
          </a:graphic>
        </p:graphicFrame>
        <p:sp>
          <p:nvSpPr>
            <p:cNvPr id="44" name="Line 121"/>
            <p:cNvSpPr>
              <a:spLocks noChangeShapeType="1"/>
            </p:cNvSpPr>
            <p:nvPr/>
          </p:nvSpPr>
          <p:spPr bwMode="auto">
            <a:xfrm>
              <a:off x="5147369" y="2635250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123"/>
            <p:cNvSpPr>
              <a:spLocks noChangeArrowheads="1"/>
            </p:cNvSpPr>
            <p:nvPr/>
          </p:nvSpPr>
          <p:spPr bwMode="auto">
            <a:xfrm>
              <a:off x="6515794" y="1411288"/>
              <a:ext cx="1871663" cy="431800"/>
            </a:xfrm>
            <a:prstGeom prst="rect">
              <a:avLst/>
            </a:prstGeom>
            <a:solidFill>
              <a:srgbClr val="C9D3D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/>
                <a:t>Starting point</a:t>
              </a:r>
            </a:p>
          </p:txBody>
        </p:sp>
        <p:sp>
          <p:nvSpPr>
            <p:cNvPr id="46" name="Line 124"/>
            <p:cNvSpPr>
              <a:spLocks noChangeShapeType="1"/>
            </p:cNvSpPr>
            <p:nvPr/>
          </p:nvSpPr>
          <p:spPr bwMode="auto">
            <a:xfrm>
              <a:off x="7596882" y="1843088"/>
              <a:ext cx="0" cy="503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7" name="Object 125"/>
            <p:cNvGraphicFramePr>
              <a:graphicFrameLocks noChangeAspect="1"/>
            </p:cNvGraphicFramePr>
            <p:nvPr/>
          </p:nvGraphicFramePr>
          <p:xfrm>
            <a:off x="7020619" y="1916113"/>
            <a:ext cx="360363" cy="334962"/>
          </p:xfrm>
          <a:graphic>
            <a:graphicData uri="http://schemas.openxmlformats.org/presentationml/2006/ole">
              <p:oleObj spid="_x0000_s13374" name="Equation" r:id="rId5" imgW="177480" imgH="164880" progId="Equation.3">
                <p:embed/>
              </p:oleObj>
            </a:graphicData>
          </a:graphic>
        </p:graphicFrame>
      </p:grpSp>
      <p:sp>
        <p:nvSpPr>
          <p:cNvPr id="49" name="Rectangle 48"/>
          <p:cNvSpPr/>
          <p:nvPr/>
        </p:nvSpPr>
        <p:spPr>
          <a:xfrm>
            <a:off x="4706567" y="116632"/>
            <a:ext cx="4437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Constrained Optimization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E31-5870-4997-82E2-B357E455C78C}" type="slidenum">
              <a:rPr lang="en-US"/>
              <a:pPr/>
              <a:t>17</a:t>
            </a:fld>
            <a:endParaRPr lang="en-US"/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sz="3200" dirty="0"/>
              <a:t>Need for a </a:t>
            </a:r>
            <a:r>
              <a:rPr lang="en-US" sz="3200" dirty="0" err="1"/>
              <a:t>metamodel</a:t>
            </a:r>
            <a:endParaRPr lang="en-US" sz="3200" dirty="0"/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4343400" cy="48895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600">
                <a:solidFill>
                  <a:schemeClr val="tx1"/>
                </a:solidFill>
                <a:latin typeface="Arial" charset="0"/>
              </a:rPr>
              <a:t>Venkataraman and Haftka* (2004) reported that analysis models of acceptable accuracy have required at least </a:t>
            </a:r>
            <a:r>
              <a:rPr lang="en-US" sz="1600">
                <a:solidFill>
                  <a:srgbClr val="FF3300"/>
                </a:solidFill>
                <a:latin typeface="Arial" charset="0"/>
              </a:rPr>
              <a:t>six to eight hours</a:t>
            </a:r>
            <a:r>
              <a:rPr lang="en-US" sz="1600">
                <a:solidFill>
                  <a:schemeClr val="tx1"/>
                </a:solidFill>
                <a:latin typeface="Arial" charset="0"/>
              </a:rPr>
              <a:t> of computer time (an overnight run) throughout the last thirty years, </a:t>
            </a:r>
            <a:r>
              <a:rPr lang="en-US" sz="1600">
                <a:latin typeface="Arial" charset="0"/>
              </a:rPr>
              <a:t>even though computer processing power, memory and storage space have increased drastically</a:t>
            </a:r>
            <a:r>
              <a:rPr lang="en-US" sz="1600">
                <a:solidFill>
                  <a:schemeClr val="tx1"/>
                </a:solidFill>
                <a:latin typeface="Arial" charset="0"/>
              </a:rPr>
              <a:t>.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Because fidelity and complexity of analysis models required by designers increased. </a:t>
            </a: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endParaRPr lang="en-US" sz="160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600">
                <a:solidFill>
                  <a:schemeClr val="tx1"/>
                </a:solidFill>
                <a:latin typeface="Arial" charset="0"/>
              </a:rPr>
              <a:t>There has been a growing interest in replacing these </a:t>
            </a:r>
            <a:r>
              <a:rPr lang="en-US" sz="1600">
                <a:solidFill>
                  <a:srgbClr val="FF3300"/>
                </a:solidFill>
                <a:latin typeface="Arial" charset="0"/>
              </a:rPr>
              <a:t>slow</a:t>
            </a:r>
            <a:r>
              <a:rPr lang="en-US" sz="160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1600">
                <a:solidFill>
                  <a:srgbClr val="FF3300"/>
                </a:solidFill>
                <a:latin typeface="Arial" charset="0"/>
              </a:rPr>
              <a:t>expensive</a:t>
            </a:r>
            <a:r>
              <a:rPr lang="en-US" sz="1600">
                <a:solidFill>
                  <a:schemeClr val="tx1"/>
                </a:solidFill>
                <a:latin typeface="Arial" charset="0"/>
              </a:rPr>
              <a:t> and mostly </a:t>
            </a:r>
            <a:r>
              <a:rPr lang="en-US" sz="1600">
                <a:solidFill>
                  <a:srgbClr val="FF3300"/>
                </a:solidFill>
                <a:latin typeface="Arial" charset="0"/>
              </a:rPr>
              <a:t>noisy</a:t>
            </a:r>
            <a:r>
              <a:rPr lang="en-US" sz="1600">
                <a:solidFill>
                  <a:schemeClr val="tx1"/>
                </a:solidFill>
                <a:latin typeface="Arial" charset="0"/>
              </a:rPr>
              <a:t> simulations with </a:t>
            </a:r>
            <a:r>
              <a:rPr lang="en-US" sz="1600">
                <a:latin typeface="Arial" charset="0"/>
              </a:rPr>
              <a:t>smooth </a:t>
            </a:r>
            <a:r>
              <a:rPr lang="en-US" sz="1600">
                <a:solidFill>
                  <a:schemeClr val="tx1"/>
                </a:solidFill>
                <a:latin typeface="Arial" charset="0"/>
              </a:rPr>
              <a:t>approximate models that produce </a:t>
            </a:r>
            <a:r>
              <a:rPr lang="en-US" sz="1600">
                <a:latin typeface="Arial" charset="0"/>
              </a:rPr>
              <a:t>fast</a:t>
            </a:r>
            <a:r>
              <a:rPr lang="en-US" sz="1600">
                <a:solidFill>
                  <a:schemeClr val="tx1"/>
                </a:solidFill>
                <a:latin typeface="Arial" charset="0"/>
              </a:rPr>
              <a:t> results. </a:t>
            </a: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endParaRPr lang="en-US" sz="160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600">
                <a:solidFill>
                  <a:schemeClr val="tx1"/>
                </a:solidFill>
                <a:latin typeface="Arial" charset="0"/>
              </a:rPr>
              <a:t>These approximate models (functional relationships between input and output variables) are referred to as </a:t>
            </a:r>
            <a:r>
              <a:rPr lang="en-US" sz="1600">
                <a:solidFill>
                  <a:srgbClr val="A50021"/>
                </a:solidFill>
                <a:latin typeface="Arial" charset="0"/>
              </a:rPr>
              <a:t>metamodels</a:t>
            </a:r>
            <a:r>
              <a:rPr lang="en-US" sz="1600">
                <a:solidFill>
                  <a:schemeClr val="tx1"/>
                </a:solidFill>
                <a:latin typeface="Arial" charset="0"/>
              </a:rPr>
              <a:t> or </a:t>
            </a:r>
            <a:r>
              <a:rPr lang="en-US" sz="1600">
                <a:solidFill>
                  <a:srgbClr val="A50021"/>
                </a:solidFill>
                <a:latin typeface="Arial" charset="0"/>
              </a:rPr>
              <a:t>surrogate models</a:t>
            </a:r>
            <a:r>
              <a:rPr lang="en-US" sz="160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sp>
        <p:nvSpPr>
          <p:cNvPr id="593926" name="Text Box 6"/>
          <p:cNvSpPr txBox="1">
            <a:spLocks noChangeArrowheads="1"/>
          </p:cNvSpPr>
          <p:nvPr/>
        </p:nvSpPr>
        <p:spPr bwMode="auto">
          <a:xfrm>
            <a:off x="5029200" y="5257800"/>
            <a:ext cx="3733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953000" y="838200"/>
            <a:ext cx="3997325" cy="4800600"/>
            <a:chOff x="3120" y="528"/>
            <a:chExt cx="2518" cy="3024"/>
          </a:xfrm>
        </p:grpSpPr>
        <p:pic>
          <p:nvPicPr>
            <p:cNvPr id="59392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0" y="528"/>
              <a:ext cx="2518" cy="28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593927" name="Text Box 7"/>
            <p:cNvSpPr txBox="1">
              <a:spLocks noChangeArrowheads="1"/>
            </p:cNvSpPr>
            <p:nvPr/>
          </p:nvSpPr>
          <p:spPr bwMode="auto">
            <a:xfrm>
              <a:off x="3264" y="3360"/>
              <a:ext cx="222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Courtesy of Venkataraman and Haftka* (2004)</a:t>
              </a:r>
            </a:p>
          </p:txBody>
        </p:sp>
      </p:grpSp>
      <p:sp>
        <p:nvSpPr>
          <p:cNvPr id="593928" name="Text Box 8"/>
          <p:cNvSpPr txBox="1">
            <a:spLocks noChangeArrowheads="1"/>
          </p:cNvSpPr>
          <p:nvPr/>
        </p:nvSpPr>
        <p:spPr bwMode="auto">
          <a:xfrm>
            <a:off x="228600" y="6411913"/>
            <a:ext cx="8534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 Venkataraman S, and Haftka RT (2004). “Structural optimization complexity: what has Moore’s law done for us?” Structural and Multidisciplinary Optimization, 28: 375–387.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objective optimization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447800"/>
            <a:ext cx="477964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set of decision variables that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feasible solution to a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multiple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objective optimization problem is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Pareto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dominant;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if there exists no other such set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could improve one decision variable without making at least one other decision variable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worse. 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Vilfredo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Pareto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6" descr="Pareto-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3485043" cy="5087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58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136525" y="1133475"/>
            <a:ext cx="4876800" cy="5638800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ct val="0"/>
              </a:spcBef>
              <a:buFont typeface="Wingdings" pitchFamily="2" charset="2"/>
              <a:buChar char="v"/>
            </a:pPr>
            <a:r>
              <a:rPr lang="en-US" sz="1600" dirty="0" smtClean="0"/>
              <a:t>It is relatively simple to determine an optimal solution for single objective methods (solution with the lowest error function)</a:t>
            </a:r>
          </a:p>
          <a:p>
            <a:pPr marL="228600" indent="-228600">
              <a:spcBef>
                <a:spcPct val="0"/>
              </a:spcBef>
              <a:buFont typeface="Wingdings" pitchFamily="2" charset="2"/>
              <a:buChar char="v"/>
            </a:pPr>
            <a:endParaRPr lang="en-US" sz="1600" dirty="0" smtClean="0"/>
          </a:p>
          <a:p>
            <a:pPr marL="228600" indent="-228600">
              <a:spcBef>
                <a:spcPct val="0"/>
              </a:spcBef>
              <a:buFont typeface="Wingdings" pitchFamily="2" charset="2"/>
              <a:buChar char="v"/>
            </a:pPr>
            <a:r>
              <a:rPr lang="en-US" sz="1600" dirty="0" smtClean="0"/>
              <a:t>However, for multiple objectives, we must evaluate solutions on a “Pareto frontier”</a:t>
            </a:r>
          </a:p>
          <a:p>
            <a:pPr marL="228600" indent="-228600">
              <a:spcBef>
                <a:spcPct val="0"/>
              </a:spcBef>
              <a:buFont typeface="Wingdings" pitchFamily="2" charset="2"/>
              <a:buChar char="v"/>
            </a:pPr>
            <a:endParaRPr lang="en-US" sz="1600" dirty="0" smtClean="0"/>
          </a:p>
          <a:p>
            <a:pPr marL="228600" indent="-228600">
              <a:spcBef>
                <a:spcPct val="0"/>
              </a:spcBef>
              <a:buFont typeface="Wingdings" pitchFamily="2" charset="2"/>
              <a:buChar char="v"/>
            </a:pPr>
            <a:r>
              <a:rPr lang="en-US" sz="1600" dirty="0" smtClean="0"/>
              <a:t>A solution lies on the Pareto frontier when any further changes to the parameters result in one or more objectives improving with the other objective(s) suffering as a result</a:t>
            </a:r>
            <a:endParaRPr lang="en-US" sz="1400" dirty="0" smtClean="0"/>
          </a:p>
          <a:p>
            <a:pPr marL="228600" indent="-228600">
              <a:spcBef>
                <a:spcPct val="0"/>
              </a:spcBef>
              <a:buFont typeface="Wingdings" pitchFamily="2" charset="2"/>
              <a:buChar char="v"/>
            </a:pPr>
            <a:endParaRPr lang="en-US" sz="1600" dirty="0" smtClean="0"/>
          </a:p>
          <a:p>
            <a:pPr marL="228600" indent="-228600">
              <a:spcBef>
                <a:spcPct val="0"/>
              </a:spcBef>
              <a:buFont typeface="Wingdings" pitchFamily="2" charset="2"/>
              <a:buChar char="v"/>
            </a:pPr>
            <a:r>
              <a:rPr lang="en-US" sz="1600" dirty="0" smtClean="0"/>
              <a:t>Once a set of solutions have converged to the Pareto frontier, further testing is required in order to determine which candidate force field is optimal for the problems of interest</a:t>
            </a:r>
          </a:p>
          <a:p>
            <a:pPr marL="228600" indent="-228600">
              <a:spcBef>
                <a:spcPct val="0"/>
              </a:spcBef>
              <a:buFont typeface="Wingdings" pitchFamily="2" charset="2"/>
              <a:buChar char="v"/>
            </a:pPr>
            <a:endParaRPr lang="en-US" sz="1600" dirty="0" smtClean="0"/>
          </a:p>
          <a:p>
            <a:pPr marL="228600" indent="-228600">
              <a:spcBef>
                <a:spcPct val="0"/>
              </a:spcBef>
              <a:buFont typeface="Wingdings" pitchFamily="2" charset="2"/>
              <a:buChar char="v"/>
            </a:pPr>
            <a:r>
              <a:rPr lang="en-US" sz="1600" dirty="0" smtClean="0"/>
              <a:t>Be aware that searches with a limited number of parameters might “cram” a lot of important physics into a few parameters</a:t>
            </a:r>
          </a:p>
          <a:p>
            <a:pPr marL="228600" indent="-228600">
              <a:spcBef>
                <a:spcPct val="0"/>
              </a:spcBef>
              <a:buFont typeface="Wingdings" pitchFamily="2" charset="2"/>
              <a:buChar char="v"/>
            </a:pPr>
            <a:endParaRPr lang="en-US" sz="1600" dirty="0" smtClean="0"/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23802762"/>
              </p:ext>
            </p:extLst>
          </p:nvPr>
        </p:nvGraphicFramePr>
        <p:xfrm>
          <a:off x="4999623" y="3346292"/>
          <a:ext cx="4114800" cy="3649662"/>
        </p:xfrm>
        <a:graphic>
          <a:graphicData uri="http://schemas.openxmlformats.org/presentationml/2006/ole">
            <p:oleObj spid="_x0000_s108546" name="SPW 11.0 Graph" r:id="rId4" imgW="5443200" imgH="4821480" progId="">
              <p:embed/>
            </p:oleObj>
          </a:graphicData>
        </a:graphic>
      </p:graphicFrame>
      <p:sp>
        <p:nvSpPr>
          <p:cNvPr id="4" name="Freeform 3"/>
          <p:cNvSpPr>
            <a:spLocks/>
          </p:cNvSpPr>
          <p:nvPr/>
        </p:nvSpPr>
        <p:spPr bwMode="auto">
          <a:xfrm>
            <a:off x="5843588" y="3954463"/>
            <a:ext cx="2773362" cy="2209800"/>
          </a:xfrm>
          <a:custGeom>
            <a:avLst/>
            <a:gdLst>
              <a:gd name="T0" fmla="*/ 57085 w 2773981"/>
              <a:gd name="T1" fmla="*/ 65047 h 2210064"/>
              <a:gd name="T2" fmla="*/ 47628 w 2773981"/>
              <a:gd name="T3" fmla="*/ 653837 h 2210064"/>
              <a:gd name="T4" fmla="*/ 123744 w 2773981"/>
              <a:gd name="T5" fmla="*/ 863262 h 2210064"/>
              <a:gd name="T6" fmla="*/ 352063 w 2773981"/>
              <a:gd name="T7" fmla="*/ 1144431 h 2210064"/>
              <a:gd name="T8" fmla="*/ 1013342 w 2773981"/>
              <a:gd name="T9" fmla="*/ 1539132 h 2210064"/>
              <a:gd name="T10" fmla="*/ 1493819 w 2773981"/>
              <a:gd name="T11" fmla="*/ 1758078 h 2210064"/>
              <a:gd name="T12" fmla="*/ 2045655 w 2773981"/>
              <a:gd name="T13" fmla="*/ 1972260 h 2210064"/>
              <a:gd name="T14" fmla="*/ 2640068 w 2773981"/>
              <a:gd name="T15" fmla="*/ 2146078 h 2210064"/>
              <a:gd name="T16" fmla="*/ 1260717 w 2773981"/>
              <a:gd name="T17" fmla="*/ 1596247 h 2210064"/>
              <a:gd name="T18" fmla="*/ 380633 w 2773981"/>
              <a:gd name="T19" fmla="*/ 1067924 h 2210064"/>
              <a:gd name="T20" fmla="*/ 123744 w 2773981"/>
              <a:gd name="T21" fmla="*/ 668115 h 2210064"/>
              <a:gd name="T22" fmla="*/ 57085 w 2773981"/>
              <a:gd name="T23" fmla="*/ 65047 h 22100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73981"/>
              <a:gd name="T37" fmla="*/ 0 h 2210064"/>
              <a:gd name="T38" fmla="*/ 2773981 w 2773981"/>
              <a:gd name="T39" fmla="*/ 2210064 h 221006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73981" h="2210064">
                <a:moveTo>
                  <a:pt x="57150" y="65087"/>
                </a:moveTo>
                <a:cubicBezTo>
                  <a:pt x="0" y="0"/>
                  <a:pt x="36561" y="521112"/>
                  <a:pt x="47683" y="654227"/>
                </a:cubicBezTo>
                <a:cubicBezTo>
                  <a:pt x="58805" y="787342"/>
                  <a:pt x="73089" y="781962"/>
                  <a:pt x="123884" y="863777"/>
                </a:cubicBezTo>
                <a:cubicBezTo>
                  <a:pt x="174679" y="945592"/>
                  <a:pt x="207991" y="1034785"/>
                  <a:pt x="352454" y="1145116"/>
                </a:cubicBezTo>
                <a:cubicBezTo>
                  <a:pt x="608846" y="1319506"/>
                  <a:pt x="635094" y="1369837"/>
                  <a:pt x="1014472" y="1540052"/>
                </a:cubicBezTo>
                <a:cubicBezTo>
                  <a:pt x="1157352" y="1619369"/>
                  <a:pt x="1224060" y="1657910"/>
                  <a:pt x="1495483" y="1759128"/>
                </a:cubicBezTo>
                <a:cubicBezTo>
                  <a:pt x="1666139" y="1828978"/>
                  <a:pt x="1856679" y="1908735"/>
                  <a:pt x="2047934" y="1973440"/>
                </a:cubicBezTo>
                <a:cubicBezTo>
                  <a:pt x="2239189" y="2038145"/>
                  <a:pt x="2773981" y="2210064"/>
                  <a:pt x="2643012" y="2147358"/>
                </a:cubicBezTo>
                <a:cubicBezTo>
                  <a:pt x="2512043" y="2084652"/>
                  <a:pt x="1639113" y="1777001"/>
                  <a:pt x="1262121" y="1597202"/>
                </a:cubicBezTo>
                <a:cubicBezTo>
                  <a:pt x="885129" y="1417403"/>
                  <a:pt x="570764" y="1223345"/>
                  <a:pt x="381058" y="1068564"/>
                </a:cubicBezTo>
                <a:cubicBezTo>
                  <a:pt x="191352" y="913783"/>
                  <a:pt x="177869" y="835761"/>
                  <a:pt x="123884" y="668515"/>
                </a:cubicBezTo>
                <a:cubicBezTo>
                  <a:pt x="69899" y="501269"/>
                  <a:pt x="85725" y="65881"/>
                  <a:pt x="57150" y="65087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9276" tIns="49638" rIns="99276" bIns="49638">
            <a:spAutoFit/>
          </a:bodyPr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5857875" y="3927475"/>
            <a:ext cx="2941638" cy="2279650"/>
          </a:xfrm>
          <a:custGeom>
            <a:avLst/>
            <a:gdLst>
              <a:gd name="T0" fmla="*/ 57155 w 2941600"/>
              <a:gd name="T1" fmla="*/ 64977 h 2280413"/>
              <a:gd name="T2" fmla="*/ 85789 w 2941600"/>
              <a:gd name="T3" fmla="*/ 562800 h 2280413"/>
              <a:gd name="T4" fmla="*/ 147707 w 2941600"/>
              <a:gd name="T5" fmla="*/ 810034 h 2280413"/>
              <a:gd name="T6" fmla="*/ 385817 w 2941600"/>
              <a:gd name="T7" fmla="*/ 1105168 h 2280413"/>
              <a:gd name="T8" fmla="*/ 1038350 w 2941600"/>
              <a:gd name="T9" fmla="*/ 1518463 h 2280413"/>
              <a:gd name="T10" fmla="*/ 1576546 w 2941600"/>
              <a:gd name="T11" fmla="*/ 1775209 h 2280413"/>
              <a:gd name="T12" fmla="*/ 2752728 w 2941600"/>
              <a:gd name="T13" fmla="*/ 2219844 h 2280413"/>
              <a:gd name="T14" fmla="*/ 2690985 w 2941600"/>
              <a:gd name="T15" fmla="*/ 2115771 h 2280413"/>
              <a:gd name="T16" fmla="*/ 1262201 w 2941600"/>
              <a:gd name="T17" fmla="*/ 1566008 h 2280413"/>
              <a:gd name="T18" fmla="*/ 409658 w 2941600"/>
              <a:gd name="T19" fmla="*/ 1033496 h 2280413"/>
              <a:gd name="T20" fmla="*/ 142945 w 2941600"/>
              <a:gd name="T21" fmla="*/ 615098 h 2280413"/>
              <a:gd name="T22" fmla="*/ 57155 w 2941600"/>
              <a:gd name="T23" fmla="*/ 64977 h 22804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41600"/>
              <a:gd name="T37" fmla="*/ 0 h 2280413"/>
              <a:gd name="T38" fmla="*/ 2941600 w 2941600"/>
              <a:gd name="T39" fmla="*/ 2280413 h 22804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41600" h="2280413">
                <a:moveTo>
                  <a:pt x="57150" y="65087"/>
                </a:moveTo>
                <a:cubicBezTo>
                  <a:pt x="0" y="0"/>
                  <a:pt x="70693" y="439356"/>
                  <a:pt x="85784" y="563740"/>
                </a:cubicBezTo>
                <a:cubicBezTo>
                  <a:pt x="100875" y="688124"/>
                  <a:pt x="97696" y="720843"/>
                  <a:pt x="147697" y="811389"/>
                </a:cubicBezTo>
                <a:cubicBezTo>
                  <a:pt x="183411" y="906697"/>
                  <a:pt x="241329" y="996685"/>
                  <a:pt x="385792" y="1107016"/>
                </a:cubicBezTo>
                <a:cubicBezTo>
                  <a:pt x="642184" y="1281406"/>
                  <a:pt x="658907" y="1350787"/>
                  <a:pt x="1038285" y="1521002"/>
                </a:cubicBezTo>
                <a:cubicBezTo>
                  <a:pt x="1181165" y="1600319"/>
                  <a:pt x="1290735" y="1661085"/>
                  <a:pt x="1576446" y="1778178"/>
                </a:cubicBezTo>
                <a:cubicBezTo>
                  <a:pt x="1862157" y="1895271"/>
                  <a:pt x="2566823" y="2166703"/>
                  <a:pt x="2752551" y="2223558"/>
                </a:cubicBezTo>
                <a:cubicBezTo>
                  <a:pt x="2938279" y="2280413"/>
                  <a:pt x="2941600" y="2225291"/>
                  <a:pt x="2690814" y="2119311"/>
                </a:cubicBezTo>
                <a:cubicBezTo>
                  <a:pt x="2425741" y="2037143"/>
                  <a:pt x="1642318" y="1749308"/>
                  <a:pt x="1262121" y="1568627"/>
                </a:cubicBezTo>
                <a:cubicBezTo>
                  <a:pt x="881924" y="1387946"/>
                  <a:pt x="596164" y="1193976"/>
                  <a:pt x="409633" y="1035226"/>
                </a:cubicBezTo>
                <a:cubicBezTo>
                  <a:pt x="223102" y="876476"/>
                  <a:pt x="201682" y="777818"/>
                  <a:pt x="142935" y="616128"/>
                </a:cubicBezTo>
                <a:cubicBezTo>
                  <a:pt x="84188" y="454438"/>
                  <a:pt x="85725" y="65881"/>
                  <a:pt x="57150" y="65087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9276" tIns="49638" rIns="99276" bIns="49638">
            <a:spAutoFit/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883275" y="3879850"/>
            <a:ext cx="2974975" cy="2273300"/>
          </a:xfrm>
          <a:custGeom>
            <a:avLst/>
            <a:gdLst>
              <a:gd name="T0" fmla="*/ 57090 w 2975585"/>
              <a:gd name="T1" fmla="*/ 64977 h 2274064"/>
              <a:gd name="T2" fmla="*/ 90452 w 2975585"/>
              <a:gd name="T3" fmla="*/ 548531 h 2274064"/>
              <a:gd name="T4" fmla="*/ 139590 w 2975585"/>
              <a:gd name="T5" fmla="*/ 807401 h 2274064"/>
              <a:gd name="T6" fmla="*/ 384496 w 2975585"/>
              <a:gd name="T7" fmla="*/ 1121553 h 2274064"/>
              <a:gd name="T8" fmla="*/ 1046904 w 2975585"/>
              <a:gd name="T9" fmla="*/ 1539596 h 2274064"/>
              <a:gd name="T10" fmla="*/ 1593865 w 2975585"/>
              <a:gd name="T11" fmla="*/ 1779947 h 2274064"/>
              <a:gd name="T12" fmla="*/ 2787791 w 2975585"/>
              <a:gd name="T13" fmla="*/ 2210313 h 2274064"/>
              <a:gd name="T14" fmla="*/ 2711847 w 2975585"/>
              <a:gd name="T15" fmla="*/ 2091980 h 2274064"/>
              <a:gd name="T16" fmla="*/ 1284620 w 2975585"/>
              <a:gd name="T17" fmla="*/ 1542221 h 2274064"/>
              <a:gd name="T18" fmla="*/ 433001 w 2975585"/>
              <a:gd name="T19" fmla="*/ 1009714 h 2274064"/>
              <a:gd name="T20" fmla="*/ 166578 w 2975585"/>
              <a:gd name="T21" fmla="*/ 591321 h 2274064"/>
              <a:gd name="T22" fmla="*/ 57090 w 2975585"/>
              <a:gd name="T23" fmla="*/ 64977 h 22740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5585"/>
              <a:gd name="T37" fmla="*/ 0 h 2274064"/>
              <a:gd name="T38" fmla="*/ 2975585 w 2975585"/>
              <a:gd name="T39" fmla="*/ 2274064 h 227406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5585" h="2274064">
                <a:moveTo>
                  <a:pt x="57150" y="65087"/>
                </a:moveTo>
                <a:cubicBezTo>
                  <a:pt x="0" y="0"/>
                  <a:pt x="76783" y="425508"/>
                  <a:pt x="90547" y="549453"/>
                </a:cubicBezTo>
                <a:cubicBezTo>
                  <a:pt x="104311" y="673398"/>
                  <a:pt x="89734" y="718214"/>
                  <a:pt x="139735" y="808760"/>
                </a:cubicBezTo>
                <a:cubicBezTo>
                  <a:pt x="175449" y="904068"/>
                  <a:pt x="240428" y="1013107"/>
                  <a:pt x="384891" y="1123438"/>
                </a:cubicBezTo>
                <a:cubicBezTo>
                  <a:pt x="641283" y="1297828"/>
                  <a:pt x="668598" y="1371971"/>
                  <a:pt x="1047976" y="1542186"/>
                </a:cubicBezTo>
                <a:cubicBezTo>
                  <a:pt x="1190856" y="1621503"/>
                  <a:pt x="1307404" y="1672992"/>
                  <a:pt x="1595496" y="1782941"/>
                </a:cubicBezTo>
                <a:lnTo>
                  <a:pt x="2790651" y="2214033"/>
                </a:lnTo>
                <a:cubicBezTo>
                  <a:pt x="2975585" y="2274064"/>
                  <a:pt x="2965413" y="2201479"/>
                  <a:pt x="2714627" y="2095499"/>
                </a:cubicBezTo>
                <a:cubicBezTo>
                  <a:pt x="2449554" y="2013331"/>
                  <a:pt x="1666131" y="1725496"/>
                  <a:pt x="1285934" y="1544815"/>
                </a:cubicBezTo>
                <a:cubicBezTo>
                  <a:pt x="905737" y="1364134"/>
                  <a:pt x="619977" y="1170164"/>
                  <a:pt x="433446" y="1011414"/>
                </a:cubicBezTo>
                <a:cubicBezTo>
                  <a:pt x="246915" y="852664"/>
                  <a:pt x="229464" y="750037"/>
                  <a:pt x="166748" y="592316"/>
                </a:cubicBezTo>
                <a:cubicBezTo>
                  <a:pt x="104032" y="434595"/>
                  <a:pt x="85725" y="65881"/>
                  <a:pt x="57150" y="65087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9276" tIns="49638" rIns="99276" bIns="49638">
            <a:spAutoFit/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29313" y="3898900"/>
            <a:ext cx="2974975" cy="2192338"/>
          </a:xfrm>
          <a:custGeom>
            <a:avLst/>
            <a:gdLst>
              <a:gd name="T0" fmla="*/ 57090 w 2975585"/>
              <a:gd name="T1" fmla="*/ 65007 h 2192862"/>
              <a:gd name="T2" fmla="*/ 90452 w 2975585"/>
              <a:gd name="T3" fmla="*/ 467691 h 2192862"/>
              <a:gd name="T4" fmla="*/ 171335 w 2975585"/>
              <a:gd name="T5" fmla="*/ 705530 h 2192862"/>
              <a:gd name="T6" fmla="*/ 409185 w 2975585"/>
              <a:gd name="T7" fmla="*/ 1019831 h 2192862"/>
              <a:gd name="T8" fmla="*/ 1061014 w 2975585"/>
              <a:gd name="T9" fmla="*/ 1438080 h 2192862"/>
              <a:gd name="T10" fmla="*/ 1593865 w 2975585"/>
              <a:gd name="T11" fmla="*/ 1699703 h 2192862"/>
              <a:gd name="T12" fmla="*/ 2787791 w 2975585"/>
              <a:gd name="T13" fmla="*/ 2130279 h 2192862"/>
              <a:gd name="T14" fmla="*/ 2711847 w 2975585"/>
              <a:gd name="T15" fmla="*/ 2011888 h 2192862"/>
              <a:gd name="T16" fmla="*/ 2754668 w 2975585"/>
              <a:gd name="T17" fmla="*/ 1959561 h 2192862"/>
              <a:gd name="T18" fmla="*/ 2516783 w 2975585"/>
              <a:gd name="T19" fmla="*/ 1835886 h 2192862"/>
              <a:gd name="T20" fmla="*/ 2026751 w 2975585"/>
              <a:gd name="T21" fmla="*/ 1750261 h 2192862"/>
              <a:gd name="T22" fmla="*/ 1791714 w 2975585"/>
              <a:gd name="T23" fmla="*/ 1718877 h 2192862"/>
              <a:gd name="T24" fmla="*/ 1731776 w 2975585"/>
              <a:gd name="T25" fmla="*/ 1640854 h 2192862"/>
              <a:gd name="T26" fmla="*/ 1294076 w 2975585"/>
              <a:gd name="T27" fmla="*/ 1403015 h 2192862"/>
              <a:gd name="T28" fmla="*/ 932495 w 2975585"/>
              <a:gd name="T29" fmla="*/ 1212743 h 2192862"/>
              <a:gd name="T30" fmla="*/ 899193 w 2975585"/>
              <a:gd name="T31" fmla="*/ 1193718 h 2192862"/>
              <a:gd name="T32" fmla="*/ 765978 w 2975585"/>
              <a:gd name="T33" fmla="*/ 1174688 h 2192862"/>
              <a:gd name="T34" fmla="*/ 675585 w 2975585"/>
              <a:gd name="T35" fmla="*/ 1074796 h 2192862"/>
              <a:gd name="T36" fmla="*/ 632764 w 2975585"/>
              <a:gd name="T37" fmla="*/ 970146 h 2192862"/>
              <a:gd name="T38" fmla="*/ 433001 w 2975585"/>
              <a:gd name="T39" fmla="*/ 929101 h 2192862"/>
              <a:gd name="T40" fmla="*/ 412492 w 2975585"/>
              <a:gd name="T41" fmla="*/ 816062 h 2192862"/>
              <a:gd name="T42" fmla="*/ 242593 w 2975585"/>
              <a:gd name="T43" fmla="*/ 619875 h 2192862"/>
              <a:gd name="T44" fmla="*/ 166578 w 2975585"/>
              <a:gd name="T45" fmla="*/ 510504 h 2192862"/>
              <a:gd name="T46" fmla="*/ 57090 w 2975585"/>
              <a:gd name="T47" fmla="*/ 65007 h 21928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975585"/>
              <a:gd name="T73" fmla="*/ 0 h 2192862"/>
              <a:gd name="T74" fmla="*/ 2975585 w 2975585"/>
              <a:gd name="T75" fmla="*/ 2192862 h 21928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975585" h="2192862">
                <a:moveTo>
                  <a:pt x="57150" y="65087"/>
                </a:moveTo>
                <a:cubicBezTo>
                  <a:pt x="0" y="0"/>
                  <a:pt x="71487" y="361370"/>
                  <a:pt x="90547" y="468251"/>
                </a:cubicBezTo>
                <a:cubicBezTo>
                  <a:pt x="109607" y="575132"/>
                  <a:pt x="121509" y="615829"/>
                  <a:pt x="171510" y="706375"/>
                </a:cubicBezTo>
                <a:cubicBezTo>
                  <a:pt x="207224" y="801683"/>
                  <a:pt x="265142" y="910721"/>
                  <a:pt x="409605" y="1021052"/>
                </a:cubicBezTo>
                <a:cubicBezTo>
                  <a:pt x="665997" y="1195442"/>
                  <a:pt x="682720" y="1269586"/>
                  <a:pt x="1062098" y="1439801"/>
                </a:cubicBezTo>
                <a:cubicBezTo>
                  <a:pt x="1204978" y="1519118"/>
                  <a:pt x="1307404" y="1591790"/>
                  <a:pt x="1595496" y="1701739"/>
                </a:cubicBezTo>
                <a:lnTo>
                  <a:pt x="2790651" y="2132831"/>
                </a:lnTo>
                <a:cubicBezTo>
                  <a:pt x="2975585" y="2192862"/>
                  <a:pt x="2965413" y="2120277"/>
                  <a:pt x="2714627" y="2014297"/>
                </a:cubicBezTo>
                <a:cubicBezTo>
                  <a:pt x="2663856" y="1980253"/>
                  <a:pt x="2912269" y="2012707"/>
                  <a:pt x="2757488" y="1961907"/>
                </a:cubicBezTo>
                <a:cubicBezTo>
                  <a:pt x="2724944" y="1941269"/>
                  <a:pt x="2681287" y="1880151"/>
                  <a:pt x="2519362" y="1838082"/>
                </a:cubicBezTo>
                <a:cubicBezTo>
                  <a:pt x="2377281" y="1801570"/>
                  <a:pt x="2149794" y="1771882"/>
                  <a:pt x="2028825" y="1752357"/>
                </a:cubicBezTo>
                <a:cubicBezTo>
                  <a:pt x="1907856" y="1732832"/>
                  <a:pt x="1875534" y="1683434"/>
                  <a:pt x="1793548" y="1720933"/>
                </a:cubicBezTo>
                <a:cubicBezTo>
                  <a:pt x="1697824" y="1666713"/>
                  <a:pt x="1810534" y="1690943"/>
                  <a:pt x="1733550" y="1642819"/>
                </a:cubicBezTo>
                <a:cubicBezTo>
                  <a:pt x="1631960" y="1601045"/>
                  <a:pt x="1391846" y="1443669"/>
                  <a:pt x="1295400" y="1404694"/>
                </a:cubicBezTo>
                <a:lnTo>
                  <a:pt x="933450" y="1214194"/>
                </a:lnTo>
                <a:cubicBezTo>
                  <a:pt x="862797" y="1176593"/>
                  <a:pt x="983447" y="1242475"/>
                  <a:pt x="900113" y="1195145"/>
                </a:cubicBezTo>
                <a:cubicBezTo>
                  <a:pt x="879476" y="1182445"/>
                  <a:pt x="830264" y="1084813"/>
                  <a:pt x="766763" y="1176094"/>
                </a:cubicBezTo>
                <a:cubicBezTo>
                  <a:pt x="731044" y="1150694"/>
                  <a:pt x="698500" y="1110213"/>
                  <a:pt x="676275" y="1076082"/>
                </a:cubicBezTo>
                <a:cubicBezTo>
                  <a:pt x="654050" y="1041951"/>
                  <a:pt x="675472" y="990062"/>
                  <a:pt x="633413" y="971307"/>
                </a:cubicBezTo>
                <a:cubicBezTo>
                  <a:pt x="555635" y="927152"/>
                  <a:pt x="511223" y="1006911"/>
                  <a:pt x="433446" y="930212"/>
                </a:cubicBezTo>
                <a:cubicBezTo>
                  <a:pt x="384234" y="904018"/>
                  <a:pt x="457364" y="886888"/>
                  <a:pt x="412914" y="817038"/>
                </a:cubicBezTo>
                <a:cubicBezTo>
                  <a:pt x="317053" y="750365"/>
                  <a:pt x="229747" y="702937"/>
                  <a:pt x="242843" y="620616"/>
                </a:cubicBezTo>
                <a:cubicBezTo>
                  <a:pt x="201815" y="569629"/>
                  <a:pt x="194848" y="616405"/>
                  <a:pt x="166748" y="511114"/>
                </a:cubicBezTo>
                <a:cubicBezTo>
                  <a:pt x="107217" y="370356"/>
                  <a:pt x="85725" y="65881"/>
                  <a:pt x="57150" y="65087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9276" tIns="49638" rIns="99276" bIns="49638">
            <a:spAutoFit/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216650" y="4557713"/>
            <a:ext cx="92075" cy="920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/>
          <a:p>
            <a:pPr defTabSz="992188"/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411913" y="4746625"/>
            <a:ext cx="90487" cy="904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/>
          <a:p>
            <a:pPr defTabSz="992188"/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591300" y="4905375"/>
            <a:ext cx="92075" cy="904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/>
          <a:p>
            <a:pPr defTabSz="992188"/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654800" y="4951413"/>
            <a:ext cx="92075" cy="920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/>
          <a:p>
            <a:pPr defTabSz="992188"/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799263" y="5000625"/>
            <a:ext cx="92075" cy="920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/>
          <a:p>
            <a:pPr defTabSz="992188"/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470775" y="5326063"/>
            <a:ext cx="90488" cy="904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/>
          <a:p>
            <a:pPr defTabSz="992188"/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586663" y="5451475"/>
            <a:ext cx="92075" cy="904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/>
          <a:p>
            <a:pPr defTabSz="992188"/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685088" y="5538788"/>
            <a:ext cx="92075" cy="920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/>
          <a:p>
            <a:pPr defTabSz="992188"/>
            <a:endParaRPr lang="en-US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72625" y="152400"/>
            <a:ext cx="8044325" cy="838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Convergence of </a:t>
            </a:r>
            <a:r>
              <a:rPr lang="en-US" sz="2800" dirty="0" err="1" smtClean="0"/>
              <a:t>pareto</a:t>
            </a:r>
            <a:r>
              <a:rPr lang="en-US" sz="2800" dirty="0" smtClean="0"/>
              <a:t> frontier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43600" y="3589338"/>
            <a:ext cx="2613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Two dimensional objective space</a:t>
            </a: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897563" y="4005263"/>
            <a:ext cx="2560637" cy="2051050"/>
          </a:xfrm>
          <a:custGeom>
            <a:avLst/>
            <a:gdLst>
              <a:gd name="T0" fmla="*/ 17464 w 2560639"/>
              <a:gd name="T1" fmla="*/ 0 h 2051050"/>
              <a:gd name="T2" fmla="*/ 4763 w 2560639"/>
              <a:gd name="T3" fmla="*/ 346075 h 2051050"/>
              <a:gd name="T4" fmla="*/ 839789 w 2560639"/>
              <a:gd name="T5" fmla="*/ 1374775 h 2051050"/>
              <a:gd name="T6" fmla="*/ 2560631 w 2560639"/>
              <a:gd name="T7" fmla="*/ 2051050 h 2051050"/>
              <a:gd name="T8" fmla="*/ 0 60000 65536"/>
              <a:gd name="T9" fmla="*/ 0 60000 65536"/>
              <a:gd name="T10" fmla="*/ 0 60000 65536"/>
              <a:gd name="T11" fmla="*/ 0 60000 65536"/>
              <a:gd name="T12" fmla="*/ 0 w 2560639"/>
              <a:gd name="T13" fmla="*/ 0 h 2051050"/>
              <a:gd name="T14" fmla="*/ 2560639 w 2560639"/>
              <a:gd name="T15" fmla="*/ 2051050 h 20510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0639" h="2051050">
                <a:moveTo>
                  <a:pt x="17464" y="0"/>
                </a:moveTo>
                <a:cubicBezTo>
                  <a:pt x="10056" y="64029"/>
                  <a:pt x="6351" y="177271"/>
                  <a:pt x="4763" y="346075"/>
                </a:cubicBezTo>
                <a:cubicBezTo>
                  <a:pt x="0" y="1089554"/>
                  <a:pt x="795868" y="1316038"/>
                  <a:pt x="839789" y="1374775"/>
                </a:cubicBezTo>
                <a:cubicBezTo>
                  <a:pt x="1355726" y="1681692"/>
                  <a:pt x="2256368" y="1931458"/>
                  <a:pt x="2560639" y="205105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9276" tIns="49638" rIns="99276" bIns="49638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791200" y="5875338"/>
            <a:ext cx="2114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C00000"/>
                </a:solidFill>
              </a:rPr>
              <a:t>converged Pareto surface</a:t>
            </a:r>
          </a:p>
        </p:txBody>
      </p: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5605463" y="852330"/>
            <a:ext cx="2928937" cy="2493962"/>
            <a:chOff x="5534025" y="914400"/>
            <a:chExt cx="2929143" cy="2494121"/>
          </a:xfrm>
        </p:grpSpPr>
        <p:pic>
          <p:nvPicPr>
            <p:cNvPr id="21" name="Picture 27" descr="PPT52EA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219200"/>
              <a:ext cx="2667000" cy="19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8"/>
            <p:cNvSpPr txBox="1">
              <a:spLocks noChangeArrowheads="1"/>
            </p:cNvSpPr>
            <p:nvPr/>
          </p:nvSpPr>
          <p:spPr bwMode="auto">
            <a:xfrm>
              <a:off x="5848350" y="914400"/>
              <a:ext cx="261481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/>
                <a:t>One dimensional objective space</a:t>
              </a:r>
            </a:p>
          </p:txBody>
        </p:sp>
        <p:sp>
          <p:nvSpPr>
            <p:cNvPr id="23" name="TextBox 29"/>
            <p:cNvSpPr txBox="1">
              <a:spLocks noChangeArrowheads="1"/>
            </p:cNvSpPr>
            <p:nvPr/>
          </p:nvSpPr>
          <p:spPr bwMode="auto">
            <a:xfrm>
              <a:off x="6829425" y="3162300"/>
              <a:ext cx="68961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000"/>
                <a:t>Iteration</a:t>
              </a:r>
            </a:p>
          </p:txBody>
        </p:sp>
        <p:sp>
          <p:nvSpPr>
            <p:cNvPr id="24" name="TextBox 30"/>
            <p:cNvSpPr txBox="1">
              <a:spLocks noChangeArrowheads="1"/>
            </p:cNvSpPr>
            <p:nvPr/>
          </p:nvSpPr>
          <p:spPr bwMode="auto">
            <a:xfrm rot="-5400000">
              <a:off x="5137602" y="1927677"/>
              <a:ext cx="10390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000"/>
                <a:t>Error function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85327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/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B1CEA-D89B-4E77-BFFF-269A00A0FAA2}" type="slidenum">
              <a:rPr lang="en-US"/>
              <a:pPr/>
              <a:t>2</a:t>
            </a:fld>
            <a:endParaRPr lang="en-US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Outline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848600" cy="473710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Conventional design methodology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What 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is optimization?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800" dirty="0">
                <a:solidFill>
                  <a:schemeClr val="tx1"/>
                </a:solidFill>
                <a:latin typeface="Arial" charset="0"/>
              </a:rPr>
              <a:t>Unconstrained minimization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800" dirty="0">
                <a:solidFill>
                  <a:schemeClr val="tx1"/>
                </a:solidFill>
                <a:latin typeface="Arial" charset="0"/>
              </a:rPr>
              <a:t>Constrained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minimization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800" dirty="0" smtClean="0">
                <a:latin typeface="Arial" charset="0"/>
              </a:rPr>
              <a:t>Global-Local Approaches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Multi-Objective Optimization</a:t>
            </a:r>
            <a:endParaRPr lang="en-US" sz="28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800" dirty="0">
                <a:solidFill>
                  <a:schemeClr val="tx1"/>
                </a:solidFill>
                <a:latin typeface="Arial" charset="0"/>
              </a:rPr>
              <a:t>Optimization software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800" dirty="0">
                <a:solidFill>
                  <a:schemeClr val="tx1"/>
                </a:solidFill>
                <a:latin typeface="Arial" charset="0"/>
              </a:rPr>
              <a:t>Structural optimization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Surrogate optimization (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Metamodeling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800" dirty="0" smtClean="0">
                <a:latin typeface="Arial" charset="0"/>
              </a:rPr>
              <a:t>S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ummary</a:t>
            </a: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012" y="260648"/>
            <a:ext cx="47625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620688"/>
            <a:ext cx="666023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Model Calibration Optimization</a:t>
            </a:r>
          </a:p>
          <a:p>
            <a:endParaRPr lang="en-US" dirty="0" smtClean="0"/>
          </a:p>
          <a:p>
            <a:r>
              <a:rPr lang="en-US" dirty="0" smtClean="0"/>
              <a:t>Find parameters:  </a:t>
            </a:r>
            <a:r>
              <a:rPr lang="el-GR" dirty="0" smtClean="0"/>
              <a:t>λ</a:t>
            </a:r>
            <a:r>
              <a:rPr lang="el-GR" baseline="-25000" dirty="0" smtClean="0"/>
              <a:t>1</a:t>
            </a:r>
            <a:r>
              <a:rPr lang="el-GR" dirty="0" smtClean="0"/>
              <a:t>,</a:t>
            </a:r>
            <a:r>
              <a:rPr lang="en-US" dirty="0" smtClean="0"/>
              <a:t>…</a:t>
            </a:r>
            <a:r>
              <a:rPr lang="el-GR" dirty="0" smtClean="0"/>
              <a:t>,λ</a:t>
            </a:r>
            <a:r>
              <a:rPr lang="en-US" i="1" baseline="-25000" dirty="0" smtClean="0"/>
              <a:t>d</a:t>
            </a:r>
            <a:endParaRPr lang="en-US" baseline="-25000" dirty="0" smtClean="0"/>
          </a:p>
          <a:p>
            <a:r>
              <a:rPr lang="en-US" dirty="0" smtClean="0"/>
              <a:t>That reproduce properties: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 </a:t>
            </a:r>
            <a:r>
              <a:rPr lang="el-GR" i="1" dirty="0" smtClean="0"/>
              <a:t>λ</a:t>
            </a:r>
            <a:r>
              <a:rPr lang="el-GR" i="1" baseline="-25000" dirty="0" smtClean="0"/>
              <a:t>1</a:t>
            </a:r>
            <a:r>
              <a:rPr lang="el-GR" i="1" dirty="0" smtClean="0"/>
              <a:t>,</a:t>
            </a:r>
            <a:r>
              <a:rPr lang="en-US" i="1" dirty="0" smtClean="0"/>
              <a:t>…</a:t>
            </a:r>
            <a:r>
              <a:rPr lang="el-GR" i="1" dirty="0" smtClean="0"/>
              <a:t>,λ</a:t>
            </a:r>
            <a:r>
              <a:rPr lang="en-US" i="1" baseline="-25000" dirty="0" smtClean="0"/>
              <a:t>d</a:t>
            </a:r>
            <a:r>
              <a:rPr lang="en-US" i="1" dirty="0" smtClean="0"/>
              <a:t> ( )</a:t>
            </a:r>
            <a:endParaRPr lang="en-US" dirty="0" smtClean="0"/>
          </a:p>
          <a:p>
            <a:r>
              <a:rPr lang="en-US" dirty="0" smtClean="0"/>
              <a:t>Via some objective </a:t>
            </a:r>
            <a:r>
              <a:rPr lang="en-US" dirty="0" err="1" smtClean="0"/>
              <a:t>fxn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i="1" dirty="0" smtClean="0"/>
              <a:t>g( </a:t>
            </a:r>
            <a:r>
              <a:rPr lang="el-GR" i="1" dirty="0" smtClean="0"/>
              <a:t>λ</a:t>
            </a:r>
            <a:r>
              <a:rPr lang="el-GR" i="1" baseline="-25000" dirty="0" smtClean="0"/>
              <a:t>1</a:t>
            </a:r>
            <a:r>
              <a:rPr lang="el-GR" i="1" dirty="0" smtClean="0"/>
              <a:t>,</a:t>
            </a:r>
            <a:r>
              <a:rPr lang="en-US" i="1" dirty="0" smtClean="0"/>
              <a:t>…</a:t>
            </a:r>
            <a:r>
              <a:rPr lang="el-GR" i="1" dirty="0" smtClean="0"/>
              <a:t>,λ</a:t>
            </a:r>
            <a:r>
              <a:rPr lang="en-US" i="1" baseline="-25000" dirty="0" smtClean="0"/>
              <a:t>d</a:t>
            </a:r>
            <a:r>
              <a:rPr lang="en-US" i="1" dirty="0" smtClean="0"/>
              <a:t> ) = </a:t>
            </a:r>
            <a:r>
              <a:rPr lang="el-GR" dirty="0" smtClean="0"/>
              <a:t>Σ</a:t>
            </a:r>
            <a:r>
              <a:rPr lang="en-US" i="1" dirty="0" smtClean="0"/>
              <a:t>w</a:t>
            </a:r>
            <a:r>
              <a:rPr lang="en-US" i="1" baseline="-25000" dirty="0" smtClean="0"/>
              <a:t>k</a:t>
            </a:r>
            <a:r>
              <a:rPr lang="en-US" i="1" dirty="0" smtClean="0"/>
              <a:t> (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 − p*</a:t>
            </a:r>
            <a:r>
              <a:rPr lang="en-US" i="1" baseline="-25000" dirty="0" smtClean="0"/>
              <a:t>k</a:t>
            </a:r>
            <a:r>
              <a:rPr lang="en-US" dirty="0" smtClean="0"/>
              <a:t> )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But not a downhill stroll:</a:t>
            </a:r>
          </a:p>
          <a:p>
            <a:r>
              <a:rPr lang="en-US" dirty="0" smtClean="0"/>
              <a:t>- Many-dimensional</a:t>
            </a:r>
          </a:p>
          <a:p>
            <a:r>
              <a:rPr lang="en-US" dirty="0" smtClean="0"/>
              <a:t>- Expensive function evaluation</a:t>
            </a:r>
          </a:p>
          <a:p>
            <a:r>
              <a:rPr lang="en-US" dirty="0" smtClean="0"/>
              <a:t>- No analytical gradients</a:t>
            </a:r>
          </a:p>
          <a:p>
            <a:r>
              <a:rPr lang="en-US" dirty="0" smtClean="0"/>
              <a:t>- Noisy properties</a:t>
            </a:r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619500"/>
            <a:ext cx="4762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198F0-38FD-4771-BF20-A57E21B60F72}" type="slidenum">
              <a:rPr lang="en-US"/>
              <a:pPr/>
              <a:t>21</a:t>
            </a:fld>
            <a:endParaRPr lang="en-US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7966"/>
            <a:ext cx="8153400" cy="566738"/>
          </a:xfrm>
        </p:spPr>
        <p:txBody>
          <a:bodyPr/>
          <a:lstStyle/>
          <a:p>
            <a:r>
              <a:rPr lang="en-US" sz="3200" dirty="0" err="1">
                <a:latin typeface="Arial Rounded MT Bold" pitchFamily="34" charset="0"/>
              </a:rPr>
              <a:t>Metamodeling</a:t>
            </a:r>
            <a:r>
              <a:rPr lang="en-US" sz="3200" dirty="0">
                <a:latin typeface="Arial Rounded MT Bold" pitchFamily="34" charset="0"/>
              </a:rPr>
              <a:t> based optimization (</a:t>
            </a:r>
            <a:r>
              <a:rPr lang="en-US" sz="3200" dirty="0" smtClean="0">
                <a:latin typeface="Arial Rounded MT Bold" pitchFamily="34" charset="0"/>
              </a:rPr>
              <a:t>MBO)</a:t>
            </a:r>
            <a:endParaRPr lang="en-US" sz="32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50925" y="990600"/>
            <a:ext cx="7407275" cy="5334000"/>
            <a:chOff x="662" y="576"/>
            <a:chExt cx="4666" cy="3360"/>
          </a:xfrm>
        </p:grpSpPr>
        <p:sp>
          <p:nvSpPr>
            <p:cNvPr id="595972" name="Rectangle 4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1056" cy="5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1600"/>
                <a:t>Evaluate</a:t>
              </a:r>
              <a:r>
                <a:rPr lang="en-US" sz="1600" b="1" u="sng"/>
                <a:t> </a:t>
              </a:r>
              <a:r>
                <a:rPr lang="en-US" sz="1600" i="1"/>
                <a:t>f</a:t>
              </a:r>
              <a:r>
                <a:rPr lang="en-US" sz="1600" b="1"/>
                <a:t>(x), g(x), h(x)</a:t>
              </a:r>
            </a:p>
          </p:txBody>
        </p:sp>
        <p:sp>
          <p:nvSpPr>
            <p:cNvPr id="595973" name="Rectangl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264" y="576"/>
              <a:ext cx="1408" cy="7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1600" dirty="0"/>
                <a:t>Define </a:t>
              </a:r>
              <a:r>
                <a:rPr lang="en-US" sz="1600" dirty="0" smtClean="0"/>
                <a:t>optimization</a:t>
              </a:r>
            </a:p>
            <a:p>
              <a:pPr algn="ctr"/>
              <a:r>
                <a:rPr lang="en-US" sz="1600" dirty="0" smtClean="0"/>
                <a:t> </a:t>
              </a:r>
              <a:r>
                <a:rPr lang="en-US" sz="1600" dirty="0"/>
                <a:t>problem</a:t>
              </a:r>
              <a:r>
                <a:rPr lang="en-US" sz="1600" b="1" u="sng" dirty="0"/>
                <a:t> </a:t>
              </a:r>
            </a:p>
            <a:p>
              <a:pPr algn="ctr"/>
              <a:r>
                <a:rPr lang="en-US" sz="1600" b="1" dirty="0"/>
                <a:t>Min </a:t>
              </a:r>
              <a:r>
                <a:rPr lang="en-US" sz="1600" i="1" dirty="0"/>
                <a:t>f(x</a:t>
              </a:r>
              <a:r>
                <a:rPr lang="en-US" sz="1600" i="1" baseline="-25000" dirty="0"/>
                <a:t>1</a:t>
              </a:r>
              <a:r>
                <a:rPr lang="en-US" sz="1600" i="1" dirty="0"/>
                <a:t>, x</a:t>
              </a:r>
              <a:r>
                <a:rPr lang="en-US" sz="1600" i="1" baseline="-25000" dirty="0"/>
                <a:t>2</a:t>
              </a:r>
              <a:r>
                <a:rPr lang="en-US" sz="1600" i="1" dirty="0"/>
                <a:t>…</a:t>
              </a:r>
              <a:r>
                <a:rPr lang="en-US" sz="1600" i="1" dirty="0" err="1"/>
                <a:t>x</a:t>
              </a:r>
              <a:r>
                <a:rPr lang="en-US" sz="1600" i="1" baseline="-25000" dirty="0" err="1"/>
                <a:t>n</a:t>
              </a:r>
              <a:r>
                <a:rPr lang="en-US" sz="1600" i="1" dirty="0"/>
                <a:t>)</a:t>
              </a:r>
            </a:p>
            <a:p>
              <a:pPr algn="ctr"/>
              <a:r>
                <a:rPr lang="en-US" sz="1600" b="1" dirty="0" err="1"/>
                <a:t>s.t</a:t>
              </a:r>
              <a:r>
                <a:rPr lang="en-US" sz="1600" b="1" dirty="0"/>
                <a:t>. g(x) </a:t>
              </a:r>
              <a:r>
                <a:rPr lang="en-US" sz="1600" b="1" dirty="0">
                  <a:cs typeface="Times New Roman" pitchFamily="18" charset="0"/>
                </a:rPr>
                <a:t>≤ 0</a:t>
              </a:r>
            </a:p>
            <a:p>
              <a:pPr algn="ctr"/>
              <a:r>
                <a:rPr lang="en-US" sz="1600" b="1" dirty="0">
                  <a:cs typeface="Times New Roman" pitchFamily="18" charset="0"/>
                </a:rPr>
                <a:t>h(x) = 0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2232"/>
              <a:ext cx="2112" cy="768"/>
              <a:chOff x="3072" y="768"/>
              <a:chExt cx="2592" cy="864"/>
            </a:xfrm>
          </p:grpSpPr>
          <p:sp>
            <p:nvSpPr>
              <p:cNvPr id="595975" name="Rectangle 7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3072" y="768"/>
                <a:ext cx="2592" cy="86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595976" name="AutoShape 8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3700" y="1091"/>
                <a:ext cx="1282" cy="304"/>
              </a:xfrm>
              <a:prstGeom prst="cube">
                <a:avLst>
                  <a:gd name="adj" fmla="val 25000"/>
                </a:avLst>
              </a:prstGeom>
              <a:solidFill>
                <a:srgbClr val="C0C0C0">
                  <a:alpha val="3999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rgbClr val="990000"/>
                    </a:solidFill>
                  </a:rPr>
                  <a:t>Metamodel</a:t>
                </a:r>
              </a:p>
            </p:txBody>
          </p:sp>
          <p:sp>
            <p:nvSpPr>
              <p:cNvPr id="595977" name="AutoShape 9"/>
              <p:cNvSpPr>
                <a:spLocks noChangeArrowheads="1"/>
              </p:cNvSpPr>
              <p:nvPr/>
            </p:nvSpPr>
            <p:spPr bwMode="auto">
              <a:xfrm>
                <a:off x="3088" y="978"/>
                <a:ext cx="432" cy="576"/>
              </a:xfrm>
              <a:prstGeom prst="bracePair">
                <a:avLst>
                  <a:gd name="adj" fmla="val 8333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 i="1"/>
                  <a:t>x</a:t>
                </a:r>
                <a:r>
                  <a:rPr lang="en-US" sz="1600" i="1" baseline="-25000"/>
                  <a:t>1</a:t>
                </a:r>
              </a:p>
              <a:p>
                <a:pPr algn="ctr"/>
                <a:r>
                  <a:rPr lang="en-US" sz="1600" i="1"/>
                  <a:t>x</a:t>
                </a:r>
                <a:r>
                  <a:rPr lang="en-US" sz="1600" i="1" baseline="-25000"/>
                  <a:t>2</a:t>
                </a:r>
              </a:p>
              <a:p>
                <a:pPr algn="ctr"/>
                <a:r>
                  <a:rPr lang="en-US" sz="1600" i="1"/>
                  <a:t>…</a:t>
                </a:r>
              </a:p>
              <a:p>
                <a:pPr algn="ctr"/>
                <a:r>
                  <a:rPr lang="en-US" sz="1600" i="1"/>
                  <a:t>x</a:t>
                </a:r>
                <a:r>
                  <a:rPr lang="en-US" sz="1600" i="1" baseline="-25000"/>
                  <a:t>n</a:t>
                </a:r>
              </a:p>
            </p:txBody>
          </p:sp>
          <p:sp>
            <p:nvSpPr>
              <p:cNvPr id="595978" name="AutoShape 10"/>
              <p:cNvSpPr>
                <a:spLocks noChangeArrowheads="1"/>
              </p:cNvSpPr>
              <p:nvPr/>
            </p:nvSpPr>
            <p:spPr bwMode="auto">
              <a:xfrm>
                <a:off x="5188" y="951"/>
                <a:ext cx="432" cy="576"/>
              </a:xfrm>
              <a:prstGeom prst="bracePair">
                <a:avLst>
                  <a:gd name="adj" fmla="val 8333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 i="1"/>
                  <a:t>f</a:t>
                </a:r>
                <a:endParaRPr lang="en-US" sz="1600" i="1" baseline="-25000"/>
              </a:p>
              <a:p>
                <a:pPr algn="ctr"/>
                <a:r>
                  <a:rPr lang="en-US" sz="1600" b="1"/>
                  <a:t>g</a:t>
                </a:r>
                <a:endParaRPr lang="en-US" sz="1600" b="1" baseline="-25000"/>
              </a:p>
              <a:p>
                <a:pPr algn="ctr"/>
                <a:r>
                  <a:rPr lang="en-US" sz="1600" b="1"/>
                  <a:t>h</a:t>
                </a:r>
              </a:p>
            </p:txBody>
          </p:sp>
          <p:sp>
            <p:nvSpPr>
              <p:cNvPr id="595979" name="AutoShape 11"/>
              <p:cNvSpPr>
                <a:spLocks noChangeArrowheads="1"/>
              </p:cNvSpPr>
              <p:nvPr/>
            </p:nvSpPr>
            <p:spPr bwMode="auto">
              <a:xfrm>
                <a:off x="3508" y="1200"/>
                <a:ext cx="192" cy="144"/>
              </a:xfrm>
              <a:prstGeom prst="rightArrow">
                <a:avLst>
                  <a:gd name="adj1" fmla="val 50000"/>
                  <a:gd name="adj2" fmla="val 33333"/>
                </a:avLst>
              </a:prstGeom>
              <a:solidFill>
                <a:srgbClr val="0033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980" name="AutoShape 12"/>
              <p:cNvSpPr>
                <a:spLocks noChangeArrowheads="1"/>
              </p:cNvSpPr>
              <p:nvPr/>
            </p:nvSpPr>
            <p:spPr bwMode="auto">
              <a:xfrm>
                <a:off x="5056" y="1161"/>
                <a:ext cx="192" cy="144"/>
              </a:xfrm>
              <a:prstGeom prst="rightArrow">
                <a:avLst>
                  <a:gd name="adj1" fmla="val 50000"/>
                  <a:gd name="adj2" fmla="val 33333"/>
                </a:avLst>
              </a:prstGeom>
              <a:solidFill>
                <a:srgbClr val="0033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5981" name="AutoShape 13"/>
            <p:cNvSpPr>
              <a:spLocks noChangeArrowheads="1"/>
            </p:cNvSpPr>
            <p:nvPr/>
          </p:nvSpPr>
          <p:spPr bwMode="auto">
            <a:xfrm rot="5400000">
              <a:off x="1888" y="1360"/>
              <a:ext cx="160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982" name="AutoShape 14"/>
            <p:cNvSpPr>
              <a:spLocks noChangeArrowheads="1"/>
            </p:cNvSpPr>
            <p:nvPr/>
          </p:nvSpPr>
          <p:spPr bwMode="auto">
            <a:xfrm rot="2700000">
              <a:off x="1563" y="2936"/>
              <a:ext cx="240" cy="336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95983" name="Rectangle 1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256" y="3368"/>
              <a:ext cx="1106" cy="3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 dirty="0"/>
                <a:t>Perform </a:t>
              </a:r>
              <a:r>
                <a:rPr lang="en-US" sz="1600" dirty="0" err="1" smtClean="0"/>
                <a:t>optimiza</a:t>
              </a:r>
              <a:r>
                <a:rPr lang="en-US" sz="1600" dirty="0" smtClean="0"/>
                <a:t>-</a:t>
              </a:r>
            </a:p>
            <a:p>
              <a:pPr algn="ctr"/>
              <a:r>
                <a:rPr lang="en-US" sz="1600" dirty="0" err="1" smtClean="0"/>
                <a:t>tion</a:t>
              </a:r>
              <a:endParaRPr lang="en-US" sz="1600" dirty="0"/>
            </a:p>
          </p:txBody>
        </p:sp>
        <p:sp>
          <p:nvSpPr>
            <p:cNvPr id="595984" name="AutoShape 16"/>
            <p:cNvSpPr>
              <a:spLocks noChangeArrowheads="1"/>
            </p:cNvSpPr>
            <p:nvPr/>
          </p:nvSpPr>
          <p:spPr bwMode="auto">
            <a:xfrm rot="5400000">
              <a:off x="1872" y="2064"/>
              <a:ext cx="19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985" name="AutoShape 17"/>
            <p:cNvSpPr>
              <a:spLocks noChangeArrowheads="1"/>
            </p:cNvSpPr>
            <p:nvPr/>
          </p:nvSpPr>
          <p:spPr bwMode="auto">
            <a:xfrm rot="18900000">
              <a:off x="2232" y="2880"/>
              <a:ext cx="240" cy="543"/>
            </a:xfrm>
            <a:prstGeom prst="downArrow">
              <a:avLst>
                <a:gd name="adj1" fmla="val 50000"/>
                <a:gd name="adj2" fmla="val 56563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95986" name="AutoShape 18"/>
            <p:cNvSpPr>
              <a:spLocks noChangeArrowheads="1"/>
            </p:cNvSpPr>
            <p:nvPr/>
          </p:nvSpPr>
          <p:spPr bwMode="auto">
            <a:xfrm>
              <a:off x="2016" y="3504"/>
              <a:ext cx="240" cy="192"/>
            </a:xfrm>
            <a:prstGeom prst="rightArrow">
              <a:avLst>
                <a:gd name="adj1" fmla="val 50000"/>
                <a:gd name="adj2" fmla="val 3125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987" name="AutoShape 19"/>
            <p:cNvSpPr>
              <a:spLocks noChangeArrowheads="1"/>
            </p:cNvSpPr>
            <p:nvPr/>
          </p:nvSpPr>
          <p:spPr bwMode="auto">
            <a:xfrm>
              <a:off x="3600" y="3216"/>
              <a:ext cx="768" cy="624"/>
            </a:xfrm>
            <a:prstGeom prst="flowChartDecision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Validation?</a:t>
              </a:r>
            </a:p>
          </p:txBody>
        </p:sp>
        <p:sp>
          <p:nvSpPr>
            <p:cNvPr id="595988" name="Text Box 20"/>
            <p:cNvSpPr txBox="1">
              <a:spLocks noChangeArrowheads="1"/>
            </p:cNvSpPr>
            <p:nvPr/>
          </p:nvSpPr>
          <p:spPr bwMode="auto">
            <a:xfrm>
              <a:off x="3744" y="3072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No</a:t>
              </a:r>
            </a:p>
          </p:txBody>
        </p:sp>
        <p:sp>
          <p:nvSpPr>
            <p:cNvPr id="595989" name="Text Box 21"/>
            <p:cNvSpPr txBox="1">
              <a:spLocks noChangeArrowheads="1"/>
            </p:cNvSpPr>
            <p:nvPr/>
          </p:nvSpPr>
          <p:spPr bwMode="auto">
            <a:xfrm>
              <a:off x="4281" y="3360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Yes</a:t>
              </a:r>
            </a:p>
          </p:txBody>
        </p:sp>
        <p:sp>
          <p:nvSpPr>
            <p:cNvPr id="595990" name="Rectangle 2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704" y="3408"/>
              <a:ext cx="624" cy="23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/>
                <a:t>Stop</a:t>
              </a:r>
            </a:p>
          </p:txBody>
        </p:sp>
        <p:sp>
          <p:nvSpPr>
            <p:cNvPr id="595991" name="Rectangle 2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264" y="2427"/>
              <a:ext cx="1440" cy="3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buFontTx/>
                <a:buChar char="•"/>
              </a:pPr>
              <a:r>
                <a:rPr lang="en-US" sz="1600"/>
                <a:t>  Refine design space</a:t>
              </a:r>
            </a:p>
            <a:p>
              <a:pPr>
                <a:buFontTx/>
                <a:buChar char="•"/>
              </a:pPr>
              <a:r>
                <a:rPr lang="en-US" sz="1600"/>
                <a:t>  Add more data points</a:t>
              </a:r>
            </a:p>
          </p:txBody>
        </p:sp>
        <p:cxnSp>
          <p:nvCxnSpPr>
            <p:cNvPr id="595992" name="AutoShape 24"/>
            <p:cNvCxnSpPr>
              <a:cxnSpLocks noChangeShapeType="1"/>
              <a:stCxn id="595983" idx="3"/>
              <a:endCxn id="595987" idx="1"/>
            </p:cNvCxnSpPr>
            <p:nvPr/>
          </p:nvCxnSpPr>
          <p:spPr bwMode="auto">
            <a:xfrm flipV="1">
              <a:off x="3362" y="3528"/>
              <a:ext cx="238" cy="2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95993" name="AutoShape 25"/>
            <p:cNvCxnSpPr>
              <a:cxnSpLocks noChangeShapeType="1"/>
              <a:stCxn id="595987" idx="3"/>
              <a:endCxn id="595990" idx="1"/>
            </p:cNvCxnSpPr>
            <p:nvPr/>
          </p:nvCxnSpPr>
          <p:spPr bwMode="auto">
            <a:xfrm flipV="1">
              <a:off x="4376" y="3523"/>
              <a:ext cx="319" cy="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95994" name="AutoShape 26"/>
            <p:cNvCxnSpPr>
              <a:cxnSpLocks noChangeShapeType="1"/>
              <a:stCxn id="595987" idx="0"/>
              <a:endCxn id="595991" idx="2"/>
            </p:cNvCxnSpPr>
            <p:nvPr/>
          </p:nvCxnSpPr>
          <p:spPr bwMode="auto">
            <a:xfrm flipV="1">
              <a:off x="3984" y="2820"/>
              <a:ext cx="0" cy="3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662" y="3216"/>
              <a:ext cx="1421" cy="720"/>
              <a:chOff x="662" y="3216"/>
              <a:chExt cx="1421" cy="720"/>
            </a:xfrm>
          </p:grpSpPr>
          <p:sp>
            <p:nvSpPr>
              <p:cNvPr id="595996" name="Rectangle 28">
                <a:hlinkClick r:id="rId4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703" y="3216"/>
                <a:ext cx="1315" cy="5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600" dirty="0"/>
                  <a:t>Identify most and least important variables </a:t>
                </a:r>
                <a:endParaRPr lang="en-US" sz="1600" dirty="0" smtClean="0"/>
              </a:p>
              <a:p>
                <a:pPr algn="ctr"/>
                <a:r>
                  <a:rPr lang="en-US" sz="1600" dirty="0" smtClean="0"/>
                  <a:t>using </a:t>
                </a:r>
                <a:r>
                  <a:rPr lang="en-US" sz="1600" dirty="0"/>
                  <a:t>GSA</a:t>
                </a:r>
              </a:p>
            </p:txBody>
          </p:sp>
          <p:sp>
            <p:nvSpPr>
              <p:cNvPr id="595997" name="Text Box 29"/>
              <p:cNvSpPr txBox="1">
                <a:spLocks noChangeArrowheads="1"/>
              </p:cNvSpPr>
              <p:nvPr/>
            </p:nvSpPr>
            <p:spPr bwMode="auto">
              <a:xfrm>
                <a:off x="662" y="3744"/>
                <a:ext cx="1421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accent2"/>
                    </a:solidFill>
                  </a:rPr>
                  <a:t>(not necessary but advisable)</a:t>
                </a:r>
              </a:p>
            </p:txBody>
          </p: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2496" y="1776"/>
              <a:ext cx="1488" cy="624"/>
              <a:chOff x="2496" y="1776"/>
              <a:chExt cx="1488" cy="624"/>
            </a:xfrm>
          </p:grpSpPr>
          <p:cxnSp>
            <p:nvCxnSpPr>
              <p:cNvPr id="595999" name="AutoShape 31"/>
              <p:cNvCxnSpPr>
                <a:cxnSpLocks noChangeShapeType="1"/>
              </p:cNvCxnSpPr>
              <p:nvPr/>
            </p:nvCxnSpPr>
            <p:spPr bwMode="auto">
              <a:xfrm flipH="1">
                <a:off x="2496" y="1776"/>
                <a:ext cx="1488" cy="1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596000" name="Line 32"/>
              <p:cNvSpPr>
                <a:spLocks noChangeShapeType="1"/>
              </p:cNvSpPr>
              <p:nvPr/>
            </p:nvSpPr>
            <p:spPr bwMode="auto">
              <a:xfrm>
                <a:off x="3984" y="1776"/>
                <a:ext cx="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6104" y="44624"/>
            <a:ext cx="7634288" cy="1143000"/>
          </a:xfrm>
        </p:spPr>
        <p:txBody>
          <a:bodyPr/>
          <a:lstStyle/>
          <a:p>
            <a:r>
              <a:rPr lang="en-US" altLang="ko-KR" sz="2800" dirty="0" smtClean="0">
                <a:solidFill>
                  <a:schemeClr val="accent2"/>
                </a:solidFill>
                <a:latin typeface="Times New Roman" pitchFamily="18" charset="0"/>
              </a:rPr>
              <a:t>Surrogate Modeling (</a:t>
            </a:r>
            <a:r>
              <a:rPr lang="en-US" altLang="ko-KR" sz="2800" dirty="0" err="1" smtClean="0">
                <a:solidFill>
                  <a:schemeClr val="accent2"/>
                </a:solidFill>
                <a:latin typeface="Times New Roman" pitchFamily="18" charset="0"/>
              </a:rPr>
              <a:t>Metamodels</a:t>
            </a:r>
            <a:r>
              <a:rPr lang="en-US" altLang="ko-KR" sz="2800" dirty="0" smtClean="0">
                <a:solidFill>
                  <a:schemeClr val="accent2"/>
                </a:solidFill>
                <a:latin typeface="Times New Roman" pitchFamily="18" charset="0"/>
              </a:rPr>
              <a:t> or Response </a:t>
            </a:r>
            <a:r>
              <a:rPr lang="en-US" altLang="ko-KR" sz="2800" dirty="0">
                <a:solidFill>
                  <a:schemeClr val="accent2"/>
                </a:solidFill>
                <a:latin typeface="Times New Roman" pitchFamily="18" charset="0"/>
              </a:rPr>
              <a:t>Surface </a:t>
            </a:r>
            <a:r>
              <a:rPr lang="en-US" altLang="ko-KR" sz="2800" dirty="0" smtClean="0">
                <a:solidFill>
                  <a:schemeClr val="accent2"/>
                </a:solidFill>
                <a:latin typeface="Times New Roman" pitchFamily="18" charset="0"/>
              </a:rPr>
              <a:t>Methodology)</a:t>
            </a:r>
            <a:endParaRPr lang="en-US" altLang="ko-KR" sz="28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374062" cy="20161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sz="2400">
                <a:latin typeface="Times New Roman" pitchFamily="18" charset="0"/>
              </a:rPr>
              <a:t>A method for constructing global approximations to system behavior based on results calculated at various design variable sets in the design space.</a:t>
            </a:r>
          </a:p>
          <a:p>
            <a:pPr>
              <a:buFontTx/>
              <a:buNone/>
            </a:pPr>
            <a:endParaRPr lang="en-US" altLang="ko-KR" sz="240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ko-KR" sz="280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ko-KR" sz="2800">
              <a:latin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68313" y="1196975"/>
            <a:ext cx="7850187" cy="714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76" name="Line 44"/>
          <p:cNvSpPr>
            <a:spLocks noChangeShapeType="1"/>
          </p:cNvSpPr>
          <p:nvPr/>
        </p:nvSpPr>
        <p:spPr bwMode="auto">
          <a:xfrm>
            <a:off x="1763713" y="4076700"/>
            <a:ext cx="2374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77" name="Line 45"/>
          <p:cNvSpPr>
            <a:spLocks noChangeShapeType="1"/>
          </p:cNvSpPr>
          <p:nvPr/>
        </p:nvSpPr>
        <p:spPr bwMode="auto">
          <a:xfrm>
            <a:off x="4140200" y="38608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3059113" y="4076700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Linear</a:t>
            </a:r>
          </a:p>
        </p:txBody>
      </p:sp>
      <p:sp>
        <p:nvSpPr>
          <p:cNvPr id="18479" name="Line 47"/>
          <p:cNvSpPr>
            <a:spLocks noChangeShapeType="1"/>
          </p:cNvSpPr>
          <p:nvPr/>
        </p:nvSpPr>
        <p:spPr bwMode="auto">
          <a:xfrm>
            <a:off x="1763713" y="4581525"/>
            <a:ext cx="4030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80" name="Line 48"/>
          <p:cNvSpPr>
            <a:spLocks noChangeShapeType="1"/>
          </p:cNvSpPr>
          <p:nvPr/>
        </p:nvSpPr>
        <p:spPr bwMode="auto">
          <a:xfrm>
            <a:off x="5795963" y="43656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4427538" y="4652963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Elliptic</a:t>
            </a:r>
          </a:p>
        </p:txBody>
      </p:sp>
      <p:sp>
        <p:nvSpPr>
          <p:cNvPr id="18483" name="Rectangle 51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82" name="Object 50"/>
          <p:cNvGraphicFramePr>
            <a:graphicFrameLocks noChangeAspect="1"/>
          </p:cNvGraphicFramePr>
          <p:nvPr/>
        </p:nvGraphicFramePr>
        <p:xfrm>
          <a:off x="900113" y="2852738"/>
          <a:ext cx="7272337" cy="1150937"/>
        </p:xfrm>
        <a:graphic>
          <a:graphicData uri="http://schemas.openxmlformats.org/presentationml/2006/ole">
            <p:oleObj spid="_x0000_s97282" name="Equation" r:id="rId3" imgW="3327400" imgH="546100" progId="Equation.3">
              <p:embed/>
            </p:oleObj>
          </a:graphicData>
        </a:graphic>
      </p:graphicFrame>
      <p:sp>
        <p:nvSpPr>
          <p:cNvPr id="18484" name="Line 52"/>
          <p:cNvSpPr>
            <a:spLocks noChangeShapeType="1"/>
          </p:cNvSpPr>
          <p:nvPr/>
        </p:nvSpPr>
        <p:spPr bwMode="auto">
          <a:xfrm>
            <a:off x="1763713" y="5229225"/>
            <a:ext cx="604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85" name="Line 53"/>
          <p:cNvSpPr>
            <a:spLocks noChangeShapeType="1"/>
          </p:cNvSpPr>
          <p:nvPr/>
        </p:nvSpPr>
        <p:spPr bwMode="auto">
          <a:xfrm>
            <a:off x="7812088" y="49418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6084888" y="5229225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Quadratic</a:t>
            </a:r>
          </a:p>
        </p:txBody>
      </p:sp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1258888" y="5734050"/>
            <a:ext cx="7056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88" name="Text Box 56"/>
          <p:cNvSpPr txBox="1">
            <a:spLocks noChangeArrowheads="1"/>
          </p:cNvSpPr>
          <p:nvPr/>
        </p:nvSpPr>
        <p:spPr bwMode="auto">
          <a:xfrm>
            <a:off x="971550" y="5805488"/>
            <a:ext cx="6985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200"/>
              <a:t>Surface fitting to calculate coefficients,</a:t>
            </a:r>
          </a:p>
        </p:txBody>
      </p:sp>
      <p:sp>
        <p:nvSpPr>
          <p:cNvPr id="18490" name="Rectangle 5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89" name="Object 57"/>
          <p:cNvGraphicFramePr>
            <a:graphicFrameLocks noChangeAspect="1"/>
          </p:cNvGraphicFramePr>
          <p:nvPr/>
        </p:nvGraphicFramePr>
        <p:xfrm>
          <a:off x="6300788" y="5805488"/>
          <a:ext cx="2087562" cy="431800"/>
        </p:xfrm>
        <a:graphic>
          <a:graphicData uri="http://schemas.openxmlformats.org/presentationml/2006/ole">
            <p:oleObj spid="_x0000_s97283" name="Equation" r:id="rId4" imgW="863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6" name="Rectangle 10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561262" cy="673100"/>
          </a:xfrm>
          <a:noFill/>
          <a:ln/>
        </p:spPr>
        <p:txBody>
          <a:bodyPr lIns="0" tIns="0" rIns="0" bIns="0"/>
          <a:lstStyle/>
          <a:p>
            <a:pPr defTabSz="457200">
              <a:buSzPct val="61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chemeClr val="tx1"/>
                </a:solidFill>
                <a:latin typeface="Times New Roman" pitchFamily="18" charset="0"/>
              </a:rPr>
              <a:t>Procedure of </a:t>
            </a:r>
            <a:r>
              <a:rPr lang="en-GB" sz="3200" dirty="0" smtClean="0">
                <a:solidFill>
                  <a:schemeClr val="tx1"/>
                </a:solidFill>
                <a:latin typeface="Times New Roman" pitchFamily="18" charset="0"/>
              </a:rPr>
              <a:t>Surrogate Design </a:t>
            </a:r>
            <a:r>
              <a:rPr lang="en-GB" sz="3200" dirty="0">
                <a:solidFill>
                  <a:schemeClr val="tx1"/>
                </a:solidFill>
                <a:latin typeface="Times New Roman" pitchFamily="18" charset="0"/>
              </a:rPr>
              <a:t>Optimization</a:t>
            </a:r>
          </a:p>
        </p:txBody>
      </p:sp>
      <p:sp>
        <p:nvSpPr>
          <p:cNvPr id="162827" name="AutoShape 11"/>
          <p:cNvSpPr>
            <a:spLocks noChangeArrowheads="1"/>
          </p:cNvSpPr>
          <p:nvPr/>
        </p:nvSpPr>
        <p:spPr bwMode="auto">
          <a:xfrm>
            <a:off x="539750" y="765175"/>
            <a:ext cx="8013700" cy="33338"/>
          </a:xfrm>
          <a:prstGeom prst="roundRect">
            <a:avLst>
              <a:gd name="adj" fmla="val 4542"/>
            </a:avLst>
          </a:prstGeom>
          <a:solidFill>
            <a:srgbClr val="0000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28" name="AutoShape 12"/>
          <p:cNvSpPr>
            <a:spLocks noChangeArrowheads="1"/>
          </p:cNvSpPr>
          <p:nvPr/>
        </p:nvSpPr>
        <p:spPr bwMode="auto">
          <a:xfrm>
            <a:off x="179388" y="2271078"/>
            <a:ext cx="2232025" cy="4431983"/>
          </a:xfrm>
          <a:prstGeom prst="roundRect">
            <a:avLst>
              <a:gd name="adj" fmla="val 65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eaLnBrk="0" latinLnBrk="0" hangingPunct="0">
              <a:buClr>
                <a:srgbClr val="000000"/>
              </a:buClr>
              <a:buSzPct val="60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b="1" i="1" u="sng" dirty="0" smtClean="0">
                <a:solidFill>
                  <a:srgbClr val="993300"/>
                </a:solidFill>
              </a:rPr>
              <a:t>DOE methods</a:t>
            </a:r>
            <a:endParaRPr kumimoji="0" lang="en-GB" b="1" i="1" u="sng" dirty="0">
              <a:solidFill>
                <a:srgbClr val="993300"/>
              </a:solidFill>
            </a:endParaRP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dirty="0"/>
              <a:t>- Select design points that must be analyzed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endParaRPr kumimoji="0" lang="en-GB" dirty="0"/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dirty="0"/>
              <a:t>Central composite  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dirty="0"/>
              <a:t>   design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dirty="0"/>
              <a:t>Factorial design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dirty="0" err="1"/>
              <a:t>Plackett-Burman</a:t>
            </a:r>
            <a:endParaRPr kumimoji="0" lang="en-GB" dirty="0"/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dirty="0" err="1"/>
              <a:t>Koshal</a:t>
            </a:r>
            <a:r>
              <a:rPr kumimoji="0" lang="en-GB" dirty="0"/>
              <a:t> design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dirty="0"/>
              <a:t>Latin </a:t>
            </a:r>
            <a:r>
              <a:rPr kumimoji="0" lang="en-GB" dirty="0" smtClean="0"/>
              <a:t>hypercube sampling</a:t>
            </a:r>
            <a:endParaRPr kumimoji="0" lang="en-GB" dirty="0"/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dirty="0"/>
              <a:t>D-optimal design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dirty="0"/>
              <a:t>Taguchi's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dirty="0"/>
              <a:t>  orthogonal array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dirty="0"/>
              <a:t>Monte Carlo method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endParaRPr kumimoji="0" lang="en-GB" dirty="0"/>
          </a:p>
        </p:txBody>
      </p:sp>
      <p:sp>
        <p:nvSpPr>
          <p:cNvPr id="162832" name="AutoShape 16"/>
          <p:cNvSpPr>
            <a:spLocks noChangeArrowheads="1"/>
          </p:cNvSpPr>
          <p:nvPr/>
        </p:nvSpPr>
        <p:spPr bwMode="auto">
          <a:xfrm>
            <a:off x="2627313" y="2902020"/>
            <a:ext cx="2087562" cy="3170099"/>
          </a:xfrm>
          <a:prstGeom prst="roundRect">
            <a:avLst>
              <a:gd name="adj" fmla="val 6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eaLnBrk="0" latinLnBrk="0" hangingPunct="0">
              <a:buClr>
                <a:srgbClr val="000000"/>
              </a:buClr>
              <a:buSzPct val="60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sz="2000" b="1" i="1" u="sng" dirty="0">
                <a:solidFill>
                  <a:srgbClr val="993300"/>
                </a:solidFill>
              </a:rPr>
              <a:t> </a:t>
            </a:r>
            <a:r>
              <a:rPr kumimoji="0" lang="en-GB" b="1" i="1" u="sng" dirty="0" smtClean="0">
                <a:solidFill>
                  <a:srgbClr val="993300"/>
                </a:solidFill>
              </a:rPr>
              <a:t>Analysis</a:t>
            </a:r>
            <a:endParaRPr kumimoji="0" lang="en-GB" b="1" i="1" u="sng" dirty="0">
              <a:solidFill>
                <a:srgbClr val="993300"/>
              </a:solidFill>
            </a:endParaRP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dirty="0"/>
              <a:t>- Analyze system using computational methods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dirty="0"/>
              <a:t> 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sz="1600" dirty="0" smtClean="0"/>
              <a:t>ABAQUS FEA</a:t>
            </a:r>
            <a:endParaRPr kumimoji="0" lang="en-GB" sz="1600" dirty="0"/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sz="1600" dirty="0" smtClean="0"/>
              <a:t>LS-</a:t>
            </a:r>
            <a:r>
              <a:rPr kumimoji="0" lang="en-GB" sz="1600" dirty="0" err="1" smtClean="0"/>
              <a:t>Dyna</a:t>
            </a:r>
            <a:r>
              <a:rPr kumimoji="0" lang="en-GB" sz="1600" dirty="0" smtClean="0"/>
              <a:t> FEA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sz="1600" dirty="0" err="1" smtClean="0"/>
              <a:t>Pamcrash</a:t>
            </a:r>
            <a:r>
              <a:rPr kumimoji="0" lang="en-GB" sz="1600" dirty="0" smtClean="0"/>
              <a:t> FEA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sz="1600" dirty="0" err="1" smtClean="0"/>
              <a:t>MegaMas</a:t>
            </a:r>
            <a:r>
              <a:rPr kumimoji="0" lang="en-GB" sz="1600" dirty="0" smtClean="0"/>
              <a:t> DD</a:t>
            </a:r>
            <a:endParaRPr kumimoji="0" lang="en-GB" sz="1600" dirty="0"/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sz="1600" dirty="0" smtClean="0"/>
              <a:t>LAMMPS MD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sz="1600" dirty="0" smtClean="0"/>
              <a:t>VASP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endParaRPr kumimoji="0" lang="en-GB" dirty="0">
              <a:solidFill>
                <a:srgbClr val="000000"/>
              </a:solidFill>
            </a:endParaRPr>
          </a:p>
        </p:txBody>
      </p:sp>
      <p:sp>
        <p:nvSpPr>
          <p:cNvPr id="162833" name="AutoShape 17"/>
          <p:cNvSpPr>
            <a:spLocks noChangeArrowheads="1"/>
          </p:cNvSpPr>
          <p:nvPr/>
        </p:nvSpPr>
        <p:spPr bwMode="auto">
          <a:xfrm>
            <a:off x="4859338" y="2117193"/>
            <a:ext cx="2016125" cy="4740807"/>
          </a:xfrm>
          <a:prstGeom prst="roundRect">
            <a:avLst>
              <a:gd name="adj" fmla="val 6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eaLnBrk="0" latinLnBrk="0" hangingPunct="0">
              <a:buClr>
                <a:srgbClr val="000000"/>
              </a:buClr>
              <a:buSzPct val="60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i="1" u="sng" dirty="0"/>
              <a:t> </a:t>
            </a:r>
            <a:r>
              <a:rPr kumimoji="0" lang="en-GB" sz="1600" b="1" i="1" u="sng" dirty="0" err="1" smtClean="0">
                <a:solidFill>
                  <a:srgbClr val="993300"/>
                </a:solidFill>
              </a:rPr>
              <a:t>Metamodeling</a:t>
            </a:r>
            <a:endParaRPr kumimoji="0" lang="en-GB" sz="1600" b="1" i="1" u="sng" dirty="0" smtClean="0">
              <a:solidFill>
                <a:srgbClr val="993300"/>
              </a:solidFill>
            </a:endParaRPr>
          </a:p>
          <a:p>
            <a:pPr eaLnBrk="0" latinLnBrk="0" hangingPunct="0">
              <a:buClr>
                <a:srgbClr val="000000"/>
              </a:buClr>
              <a:buSzPct val="60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sz="1600" b="1" i="1" u="sng" dirty="0" smtClean="0">
                <a:solidFill>
                  <a:srgbClr val="993300"/>
                </a:solidFill>
              </a:rPr>
              <a:t>(Surrogate </a:t>
            </a:r>
            <a:r>
              <a:rPr kumimoji="0" lang="en-GB" sz="1600" b="1" i="1" u="sng" dirty="0" err="1" smtClean="0">
                <a:solidFill>
                  <a:srgbClr val="993300"/>
                </a:solidFill>
              </a:rPr>
              <a:t>Modeling</a:t>
            </a:r>
            <a:r>
              <a:rPr kumimoji="0" lang="en-GB" sz="1600" b="1" i="1" u="sng" dirty="0" smtClean="0">
                <a:solidFill>
                  <a:srgbClr val="993300"/>
                </a:solidFill>
              </a:rPr>
              <a:t>)</a:t>
            </a:r>
            <a:endParaRPr kumimoji="0" lang="en-GB" sz="1600" b="1" i="1" u="sng" dirty="0">
              <a:solidFill>
                <a:srgbClr val="993300"/>
              </a:solidFill>
            </a:endParaRP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sz="1600" b="1" dirty="0" smtClean="0"/>
              <a:t>Interpolation Methods </a:t>
            </a:r>
            <a:endParaRPr kumimoji="0" lang="en-GB" sz="1600" dirty="0" smtClean="0"/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sz="1600" dirty="0" smtClean="0"/>
              <a:t>Radial Basis Functions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sz="1600" dirty="0" smtClean="0"/>
              <a:t>Neural Networks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sz="1600" b="1" dirty="0" smtClean="0"/>
              <a:t>Regression Methods</a:t>
            </a:r>
            <a:endParaRPr kumimoji="0" lang="en-GB" sz="1600" b="1" dirty="0"/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sz="1600" dirty="0"/>
              <a:t>Polynomial 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sz="1600" dirty="0"/>
              <a:t>  </a:t>
            </a:r>
            <a:r>
              <a:rPr kumimoji="0" lang="en-GB" sz="1600" dirty="0" smtClean="0"/>
              <a:t>Response Surface (PRS) 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sz="1600" dirty="0" smtClean="0"/>
              <a:t>Support Vector  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sz="1600" dirty="0" smtClean="0"/>
              <a:t>  Regression (SVR)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sz="1600" dirty="0" smtClean="0"/>
              <a:t>Multivariate adaptive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sz="1600" dirty="0" smtClean="0"/>
              <a:t>  regression </a:t>
            </a:r>
            <a:r>
              <a:rPr kumimoji="0" lang="en-GB" sz="1600" dirty="0" err="1" smtClean="0"/>
              <a:t>splines</a:t>
            </a:r>
            <a:r>
              <a:rPr kumimoji="0" lang="en-GB" sz="1600" dirty="0" smtClean="0"/>
              <a:t> (</a:t>
            </a:r>
            <a:r>
              <a:rPr kumimoji="0" lang="en-GB" sz="1600" dirty="0" err="1" smtClean="0"/>
              <a:t>reg</a:t>
            </a:r>
            <a:r>
              <a:rPr kumimoji="0" lang="en-GB" sz="1600" dirty="0" smtClean="0"/>
              <a:t>)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sz="1600" dirty="0" smtClean="0"/>
              <a:t>Gaussian Process (GP)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sz="1600" b="1" dirty="0" smtClean="0"/>
              <a:t>Hybrids</a:t>
            </a:r>
            <a:endParaRPr kumimoji="0" lang="en-GB" sz="1600" b="1" dirty="0"/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sz="1600" dirty="0" err="1"/>
              <a:t>Kriging</a:t>
            </a:r>
            <a:r>
              <a:rPr kumimoji="0" lang="en-GB" sz="1600" dirty="0"/>
              <a:t> </a:t>
            </a:r>
            <a:r>
              <a:rPr kumimoji="0" lang="en-GB" sz="1600" dirty="0" smtClean="0"/>
              <a:t>method (</a:t>
            </a:r>
            <a:r>
              <a:rPr kumimoji="0" lang="en-GB" sz="1600" dirty="0" err="1" smtClean="0"/>
              <a:t>int+reg</a:t>
            </a:r>
            <a:r>
              <a:rPr kumimoji="0" lang="en-GB" sz="1600" dirty="0" smtClean="0"/>
              <a:t>)</a:t>
            </a:r>
            <a:endParaRPr kumimoji="0" lang="en-GB" sz="1600" dirty="0"/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sz="1600" dirty="0" smtClean="0"/>
              <a:t>Ensemble (all methods)</a:t>
            </a:r>
            <a:endParaRPr kumimoji="0" lang="en-GB" sz="1600" dirty="0"/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endParaRPr kumimoji="0" lang="en-GB" dirty="0"/>
          </a:p>
        </p:txBody>
      </p:sp>
      <p:sp>
        <p:nvSpPr>
          <p:cNvPr id="162834" name="AutoShape 18"/>
          <p:cNvSpPr>
            <a:spLocks noChangeArrowheads="1"/>
          </p:cNvSpPr>
          <p:nvPr/>
        </p:nvSpPr>
        <p:spPr bwMode="auto">
          <a:xfrm>
            <a:off x="7092950" y="2133502"/>
            <a:ext cx="1908175" cy="4616648"/>
          </a:xfrm>
          <a:prstGeom prst="roundRect">
            <a:avLst>
              <a:gd name="adj" fmla="val 6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eaLnBrk="0" latinLnBrk="0" hangingPunct="0">
              <a:buClr>
                <a:srgbClr val="000000"/>
              </a:buClr>
              <a:buSzPct val="60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b="1" i="1" u="sng" dirty="0">
                <a:solidFill>
                  <a:srgbClr val="993300"/>
                </a:solidFill>
              </a:rPr>
              <a:t>Optimization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dirty="0"/>
              <a:t>- Find an optimal design variable set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dirty="0" smtClean="0"/>
              <a:t>-Bayesian</a:t>
            </a:r>
            <a:endParaRPr kumimoji="0" lang="en-GB" dirty="0"/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dirty="0" smtClean="0"/>
              <a:t>-Optimization  </a:t>
            </a:r>
            <a:endParaRPr kumimoji="0" lang="en-GB" dirty="0"/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dirty="0"/>
              <a:t>  </a:t>
            </a:r>
            <a:r>
              <a:rPr kumimoji="0" lang="en-GB" dirty="0" smtClean="0"/>
              <a:t>algorithms (evolutionary-not gradient based)</a:t>
            </a:r>
            <a:endParaRPr kumimoji="0" lang="en-GB" dirty="0"/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sz="1600" dirty="0"/>
              <a:t>- FDM, SUMT, LP,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sz="1600" dirty="0"/>
              <a:t>    GA</a:t>
            </a:r>
            <a:r>
              <a:rPr kumimoji="0" lang="en-GB" dirty="0"/>
              <a:t> 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dirty="0"/>
              <a:t>Multi-objective 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dirty="0"/>
              <a:t>  function 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dirty="0"/>
              <a:t>  formulations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sz="1600" dirty="0"/>
              <a:t>- UFF, GCF, GTA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sz="1600" dirty="0"/>
              <a:t>- Multi-level approach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dirty="0"/>
              <a:t>Multi-start local</a:t>
            </a:r>
          </a:p>
          <a:p>
            <a:pPr eaLnBrk="0" latinLnBrk="0" hangingPunct="0">
              <a:buClr>
                <a:srgbClr val="000000"/>
              </a:buClr>
              <a:buSzPct val="67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dirty="0"/>
              <a:t> optimization</a:t>
            </a:r>
          </a:p>
        </p:txBody>
      </p:sp>
      <p:sp>
        <p:nvSpPr>
          <p:cNvPr id="162835" name="AutoShape 19"/>
          <p:cNvSpPr>
            <a:spLocks noChangeArrowheads="1"/>
          </p:cNvSpPr>
          <p:nvPr/>
        </p:nvSpPr>
        <p:spPr bwMode="auto">
          <a:xfrm>
            <a:off x="250825" y="908050"/>
            <a:ext cx="8569325" cy="1235075"/>
          </a:xfrm>
          <a:prstGeom prst="roundRect">
            <a:avLst>
              <a:gd name="adj" fmla="val 9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eaLnBrk="0" latinLnBrk="0" hangingPunct="0">
              <a:buClr>
                <a:srgbClr val="000000"/>
              </a:buClr>
              <a:buSzPct val="60000"/>
              <a:buFont typeface="StarBat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kumimoji="0" lang="en-GB" sz="1600"/>
              <a:t>Statistical process to obtain optimum design variable set to minimize (or maximize)</a:t>
            </a:r>
          </a:p>
          <a:p>
            <a:pPr eaLnBrk="0" latinLnBrk="0" hangingPunct="0">
              <a:buClr>
                <a:srgbClr val="000000"/>
              </a:buClr>
              <a:buSzPct val="60000"/>
              <a:buFont typeface="StarBat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kumimoji="0" lang="en-GB" sz="1600"/>
              <a:t>   objective functions which satisfying constraints</a:t>
            </a:r>
          </a:p>
          <a:p>
            <a:pPr eaLnBrk="0" latinLnBrk="0" hangingPunct="0">
              <a:buClr>
                <a:srgbClr val="000000"/>
              </a:buClr>
              <a:buSzPct val="60000"/>
              <a:buFont typeface="StarBat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kumimoji="0" lang="en-GB" sz="1600"/>
              <a:t>Identify :     </a:t>
            </a:r>
            <a:r>
              <a:rPr kumimoji="0" lang="en-GB" sz="1600" b="1"/>
              <a:t>Design variables</a:t>
            </a:r>
            <a:r>
              <a:rPr kumimoji="0" lang="en-GB" sz="1600"/>
              <a:t> (important controllable parameters to describe a system)</a:t>
            </a:r>
          </a:p>
          <a:p>
            <a:pPr eaLnBrk="0" latinLnBrk="0" hangingPunct="0">
              <a:buClr>
                <a:srgbClr val="000000"/>
              </a:buClr>
              <a:buSzPct val="60000"/>
              <a:buFont typeface="StarBat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kumimoji="0" lang="en-GB" sz="1600"/>
              <a:t>	     </a:t>
            </a:r>
            <a:r>
              <a:rPr kumimoji="0" lang="en-GB" sz="1600" b="1"/>
              <a:t>Objective functions</a:t>
            </a:r>
            <a:r>
              <a:rPr kumimoji="0" lang="en-GB" sz="1600"/>
              <a:t> (design goals or criteria) to be minimized or maximized</a:t>
            </a:r>
          </a:p>
          <a:p>
            <a:pPr eaLnBrk="0" latinLnBrk="0" hangingPunct="0">
              <a:buClr>
                <a:srgbClr val="000000"/>
              </a:buClr>
              <a:buSzPct val="60000"/>
              <a:buFont typeface="StarBat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kumimoji="0" lang="en-GB" sz="1600"/>
              <a:t>	     </a:t>
            </a:r>
            <a:r>
              <a:rPr kumimoji="0" lang="en-GB" sz="1600" b="1"/>
              <a:t>Constraints</a:t>
            </a:r>
            <a:r>
              <a:rPr kumimoji="0" lang="en-GB" sz="1600"/>
              <a:t> (design limitations or restrictions) that must be satisfied	</a:t>
            </a:r>
          </a:p>
        </p:txBody>
      </p:sp>
      <p:sp>
        <p:nvSpPr>
          <p:cNvPr id="162836" name="Line 20"/>
          <p:cNvSpPr>
            <a:spLocks noChangeShapeType="1"/>
          </p:cNvSpPr>
          <p:nvPr/>
        </p:nvSpPr>
        <p:spPr bwMode="auto">
          <a:xfrm>
            <a:off x="1258888" y="2133600"/>
            <a:ext cx="0" cy="301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2838" name="Line 22"/>
          <p:cNvSpPr>
            <a:spLocks noChangeShapeType="1"/>
          </p:cNvSpPr>
          <p:nvPr/>
        </p:nvSpPr>
        <p:spPr bwMode="auto">
          <a:xfrm>
            <a:off x="2411413" y="42211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39" name="Line 23"/>
          <p:cNvSpPr>
            <a:spLocks noChangeShapeType="1"/>
          </p:cNvSpPr>
          <p:nvPr/>
        </p:nvSpPr>
        <p:spPr bwMode="auto">
          <a:xfrm>
            <a:off x="4716463" y="4221163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40" name="Line 24"/>
          <p:cNvSpPr>
            <a:spLocks noChangeShapeType="1"/>
          </p:cNvSpPr>
          <p:nvPr/>
        </p:nvSpPr>
        <p:spPr bwMode="auto">
          <a:xfrm>
            <a:off x="6877050" y="42926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1152128" y="-243408"/>
            <a:ext cx="9684568" cy="6696744"/>
            <a:chOff x="0" y="0"/>
            <a:chExt cx="9144000" cy="5302102"/>
          </a:xfrm>
        </p:grpSpPr>
        <p:sp>
          <p:nvSpPr>
            <p:cNvPr id="11340" name="Rectangle 76"/>
            <p:cNvSpPr>
              <a:spLocks noChangeArrowheads="1"/>
            </p:cNvSpPr>
            <p:nvPr/>
          </p:nvSpPr>
          <p:spPr bwMode="auto">
            <a:xfrm>
              <a:off x="0" y="27813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341" name="Rectangle 77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349" name="Rectangle 85"/>
            <p:cNvSpPr>
              <a:spLocks noChangeArrowheads="1"/>
            </p:cNvSpPr>
            <p:nvPr/>
          </p:nvSpPr>
          <p:spPr bwMode="auto">
            <a:xfrm>
              <a:off x="0" y="3141663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351" name="Rectangle 87"/>
            <p:cNvSpPr>
              <a:spLocks noChangeArrowheads="1"/>
            </p:cNvSpPr>
            <p:nvPr/>
          </p:nvSpPr>
          <p:spPr bwMode="auto">
            <a:xfrm>
              <a:off x="0" y="3141663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361" name="Rectangle 97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367" name="Rectangle 103"/>
            <p:cNvSpPr>
              <a:spLocks noChangeArrowheads="1"/>
            </p:cNvSpPr>
            <p:nvPr/>
          </p:nvSpPr>
          <p:spPr bwMode="auto">
            <a:xfrm>
              <a:off x="0" y="3573463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390" name="AutoShape 126"/>
            <p:cNvSpPr>
              <a:spLocks noChangeArrowheads="1"/>
            </p:cNvSpPr>
            <p:nvPr/>
          </p:nvSpPr>
          <p:spPr bwMode="auto">
            <a:xfrm>
              <a:off x="3347814" y="1485752"/>
              <a:ext cx="2592388" cy="792162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2400" b="1"/>
                <a:t>Analysis</a:t>
              </a:r>
            </a:p>
            <a:p>
              <a:pPr algn="ctr"/>
              <a:endParaRPr lang="en-US" altLang="ko-KR"/>
            </a:p>
          </p:txBody>
        </p:sp>
        <p:graphicFrame>
          <p:nvGraphicFramePr>
            <p:cNvPr id="11391" name="Object 127"/>
            <p:cNvGraphicFramePr>
              <a:graphicFrameLocks noChangeAspect="1"/>
            </p:cNvGraphicFramePr>
            <p:nvPr/>
          </p:nvGraphicFramePr>
          <p:xfrm>
            <a:off x="3908202" y="1874689"/>
            <a:ext cx="1458912" cy="365125"/>
          </p:xfrm>
          <a:graphic>
            <a:graphicData uri="http://schemas.openxmlformats.org/presentationml/2006/ole">
              <p:oleObj spid="_x0000_s11391" name="Equation" r:id="rId3" imgW="812520" imgH="203040" progId="Equation.3">
                <p:embed/>
              </p:oleObj>
            </a:graphicData>
          </a:graphic>
        </p:graphicFrame>
        <p:graphicFrame>
          <p:nvGraphicFramePr>
            <p:cNvPr id="11392" name="Object 128"/>
            <p:cNvGraphicFramePr>
              <a:graphicFrameLocks noChangeAspect="1"/>
            </p:cNvGraphicFramePr>
            <p:nvPr/>
          </p:nvGraphicFramePr>
          <p:xfrm>
            <a:off x="4213002" y="980927"/>
            <a:ext cx="428625" cy="330200"/>
          </p:xfrm>
          <a:graphic>
            <a:graphicData uri="http://schemas.openxmlformats.org/presentationml/2006/ole">
              <p:oleObj spid="_x0000_s11392" name="Equation" r:id="rId4" imgW="177480" imgH="164880" progId="Equation.3">
                <p:embed/>
              </p:oleObj>
            </a:graphicData>
          </a:graphic>
        </p:graphicFrame>
        <p:sp>
          <p:nvSpPr>
            <p:cNvPr id="11393" name="Text Box 129"/>
            <p:cNvSpPr txBox="1">
              <a:spLocks noChangeArrowheads="1"/>
            </p:cNvSpPr>
            <p:nvPr/>
          </p:nvSpPr>
          <p:spPr bwMode="auto">
            <a:xfrm>
              <a:off x="3204939" y="980927"/>
              <a:ext cx="187166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/>
                <a:t>Selected</a:t>
              </a:r>
            </a:p>
          </p:txBody>
        </p:sp>
        <p:sp>
          <p:nvSpPr>
            <p:cNvPr id="11394" name="Line 130"/>
            <p:cNvSpPr>
              <a:spLocks noChangeShapeType="1"/>
            </p:cNvSpPr>
            <p:nvPr/>
          </p:nvSpPr>
          <p:spPr bwMode="auto">
            <a:xfrm>
              <a:off x="4213002" y="1268264"/>
              <a:ext cx="0" cy="217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95" name="AutoShape 131"/>
            <p:cNvSpPr>
              <a:spLocks noChangeArrowheads="1"/>
            </p:cNvSpPr>
            <p:nvPr/>
          </p:nvSpPr>
          <p:spPr bwMode="auto">
            <a:xfrm>
              <a:off x="2628677" y="3141514"/>
              <a:ext cx="4032250" cy="1225550"/>
            </a:xfrm>
            <a:prstGeom prst="roundRect">
              <a:avLst>
                <a:gd name="adj" fmla="val 16667"/>
              </a:avLst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2400" b="1" dirty="0" err="1" smtClean="0"/>
                <a:t>Metamodel</a:t>
              </a:r>
              <a:r>
                <a:rPr lang="en-US" altLang="ko-KR" sz="2400" b="1" dirty="0" smtClean="0"/>
                <a:t> Approximation</a:t>
              </a:r>
              <a:endParaRPr lang="en-US" altLang="ko-KR" sz="2400" b="1" dirty="0"/>
            </a:p>
            <a:p>
              <a:pPr algn="ctr"/>
              <a:endParaRPr lang="en-US" altLang="ko-KR" sz="2400" b="1" dirty="0"/>
            </a:p>
            <a:p>
              <a:pPr algn="ctr"/>
              <a:endParaRPr lang="en-US" altLang="ko-KR" dirty="0"/>
            </a:p>
            <a:p>
              <a:pPr algn="ctr"/>
              <a:endParaRPr lang="en-US" altLang="ko-KR" dirty="0"/>
            </a:p>
          </p:txBody>
        </p:sp>
        <p:sp>
          <p:nvSpPr>
            <p:cNvPr id="11396" name="Line 132"/>
            <p:cNvSpPr>
              <a:spLocks noChangeShapeType="1"/>
            </p:cNvSpPr>
            <p:nvPr/>
          </p:nvSpPr>
          <p:spPr bwMode="auto">
            <a:xfrm>
              <a:off x="2771552" y="2493814"/>
              <a:ext cx="1368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97" name="Line 133"/>
            <p:cNvSpPr>
              <a:spLocks noChangeShapeType="1"/>
            </p:cNvSpPr>
            <p:nvPr/>
          </p:nvSpPr>
          <p:spPr bwMode="auto">
            <a:xfrm flipV="1">
              <a:off x="4139977" y="2276327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98" name="Line 134"/>
            <p:cNvSpPr>
              <a:spLocks noChangeShapeType="1"/>
            </p:cNvSpPr>
            <p:nvPr/>
          </p:nvSpPr>
          <p:spPr bwMode="auto">
            <a:xfrm flipV="1">
              <a:off x="2771552" y="1196827"/>
              <a:ext cx="0" cy="1296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99" name="Line 135"/>
            <p:cNvSpPr>
              <a:spLocks noChangeShapeType="1"/>
            </p:cNvSpPr>
            <p:nvPr/>
          </p:nvSpPr>
          <p:spPr bwMode="auto">
            <a:xfrm>
              <a:off x="2771552" y="1196827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00" name="AutoShape 136"/>
            <p:cNvSpPr>
              <a:spLocks noChangeArrowheads="1"/>
            </p:cNvSpPr>
            <p:nvPr/>
          </p:nvSpPr>
          <p:spPr bwMode="auto">
            <a:xfrm>
              <a:off x="4284439" y="2709714"/>
              <a:ext cx="431800" cy="431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401" name="Rectangle 137"/>
            <p:cNvSpPr>
              <a:spLocks noChangeArrowheads="1"/>
            </p:cNvSpPr>
            <p:nvPr/>
          </p:nvSpPr>
          <p:spPr bwMode="auto">
            <a:xfrm>
              <a:off x="3779614" y="4652814"/>
              <a:ext cx="1584325" cy="504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2400" b="1"/>
                <a:t>Optimizer</a:t>
              </a:r>
            </a:p>
          </p:txBody>
        </p:sp>
        <p:sp>
          <p:nvSpPr>
            <p:cNvPr id="11402" name="Line 138"/>
            <p:cNvSpPr>
              <a:spLocks noChangeShapeType="1"/>
            </p:cNvSpPr>
            <p:nvPr/>
          </p:nvSpPr>
          <p:spPr bwMode="auto">
            <a:xfrm>
              <a:off x="2555652" y="2925614"/>
              <a:ext cx="4105275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03" name="Line 139"/>
            <p:cNvSpPr>
              <a:spLocks noChangeShapeType="1"/>
            </p:cNvSpPr>
            <p:nvPr/>
          </p:nvSpPr>
          <p:spPr bwMode="auto">
            <a:xfrm>
              <a:off x="4213002" y="4365477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04" name="Line 140"/>
            <p:cNvSpPr>
              <a:spLocks noChangeShapeType="1"/>
            </p:cNvSpPr>
            <p:nvPr/>
          </p:nvSpPr>
          <p:spPr bwMode="auto">
            <a:xfrm flipH="1">
              <a:off x="3276377" y="4868714"/>
              <a:ext cx="5032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05" name="Line 141"/>
            <p:cNvSpPr>
              <a:spLocks noChangeShapeType="1"/>
            </p:cNvSpPr>
            <p:nvPr/>
          </p:nvSpPr>
          <p:spPr bwMode="auto">
            <a:xfrm flipV="1">
              <a:off x="3276377" y="4365477"/>
              <a:ext cx="0" cy="503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406" name="Object 142"/>
            <p:cNvGraphicFramePr>
              <a:graphicFrameLocks noChangeAspect="1"/>
            </p:cNvGraphicFramePr>
            <p:nvPr/>
          </p:nvGraphicFramePr>
          <p:xfrm>
            <a:off x="2916014" y="3573314"/>
            <a:ext cx="3455988" cy="777875"/>
          </p:xfrm>
          <a:graphic>
            <a:graphicData uri="http://schemas.openxmlformats.org/presentationml/2006/ole">
              <p:oleObj spid="_x0000_s11406" name="Equation" r:id="rId5" imgW="1435100" imgH="431800" progId="Equation.3">
                <p:embed/>
              </p:oleObj>
            </a:graphicData>
          </a:graphic>
        </p:graphicFrame>
        <p:sp>
          <p:nvSpPr>
            <p:cNvPr id="11407" name="Rectangle 143"/>
            <p:cNvSpPr>
              <a:spLocks noChangeArrowheads="1"/>
            </p:cNvSpPr>
            <p:nvPr/>
          </p:nvSpPr>
          <p:spPr bwMode="auto">
            <a:xfrm>
              <a:off x="2339752" y="404664"/>
              <a:ext cx="4465637" cy="48974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8" name="Rectangle 144"/>
            <p:cNvSpPr>
              <a:spLocks noChangeArrowheads="1"/>
            </p:cNvSpPr>
            <p:nvPr/>
          </p:nvSpPr>
          <p:spPr bwMode="auto">
            <a:xfrm>
              <a:off x="2484214" y="477689"/>
              <a:ext cx="4176713" cy="2159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9" name="Rectangle 145"/>
            <p:cNvSpPr>
              <a:spLocks noChangeArrowheads="1"/>
            </p:cNvSpPr>
            <p:nvPr/>
          </p:nvSpPr>
          <p:spPr bwMode="auto">
            <a:xfrm>
              <a:off x="3276650" y="548928"/>
              <a:ext cx="2303462" cy="431800"/>
            </a:xfrm>
            <a:prstGeom prst="rect">
              <a:avLst/>
            </a:prstGeom>
            <a:solidFill>
              <a:srgbClr val="EFEC5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altLang="ko-KR" dirty="0" smtClean="0"/>
                <a:t>DOE</a:t>
              </a:r>
              <a:endParaRPr lang="en-US" altLang="ko-KR" sz="2400" b="1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35496" y="116632"/>
            <a:ext cx="356059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Surrogate-Based</a:t>
            </a:r>
          </a:p>
          <a:p>
            <a:r>
              <a:rPr lang="en-US" sz="3200" dirty="0" smtClean="0"/>
              <a:t>Optimization</a:t>
            </a:r>
          </a:p>
          <a:p>
            <a:r>
              <a:rPr lang="en-US" sz="3200" dirty="0" smtClean="0"/>
              <a:t>(</a:t>
            </a:r>
            <a:r>
              <a:rPr lang="en-US" sz="3200" dirty="0" err="1" smtClean="0"/>
              <a:t>Metamodeling</a:t>
            </a:r>
            <a:endParaRPr lang="en-US" sz="3200" dirty="0" smtClean="0"/>
          </a:p>
          <a:p>
            <a:r>
              <a:rPr lang="en-US" sz="3200" dirty="0" smtClean="0"/>
              <a:t>or Response Surface</a:t>
            </a:r>
          </a:p>
          <a:p>
            <a:r>
              <a:rPr lang="en-US" sz="3200" dirty="0" smtClean="0"/>
              <a:t>Methods)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 flipH="1">
            <a:off x="323528" y="328498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Benefit: quicker answers</a:t>
            </a:r>
          </a:p>
          <a:p>
            <a:r>
              <a:rPr lang="en-US" dirty="0" smtClean="0"/>
              <a:t>Issue: less accuracy (maybe)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5496" y="4509120"/>
            <a:ext cx="3627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a typeface="Batang" pitchFamily="18" charset="-127"/>
              </a:rPr>
              <a:t>Objective</a:t>
            </a:r>
            <a:r>
              <a:rPr lang="en-US" dirty="0" smtClean="0">
                <a:ea typeface="Batang" pitchFamily="18" charset="-127"/>
              </a:rPr>
              <a:t> – </a:t>
            </a:r>
            <a:r>
              <a:rPr lang="en-US" dirty="0" smtClean="0">
                <a:solidFill>
                  <a:srgbClr val="000000"/>
                </a:solidFill>
              </a:rPr>
              <a:t>Develop </a:t>
            </a:r>
            <a:r>
              <a:rPr lang="en-US" dirty="0" err="1" smtClean="0">
                <a:solidFill>
                  <a:srgbClr val="000000"/>
                </a:solidFill>
              </a:rPr>
              <a:t>metamodels</a:t>
            </a:r>
            <a:r>
              <a:rPr lang="en-US" dirty="0" smtClean="0">
                <a:solidFill>
                  <a:srgbClr val="000000"/>
                </a:solidFill>
              </a:rPr>
              <a:t> as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low-cost surrogates </a:t>
            </a:r>
            <a:r>
              <a:rPr lang="en-US" dirty="0" smtClean="0"/>
              <a:t>for expensive </a:t>
            </a:r>
          </a:p>
          <a:p>
            <a:r>
              <a:rPr lang="en-US" dirty="0" smtClean="0"/>
              <a:t>high-fidelity simulations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2"/>
          <p:cNvSpPr txBox="1">
            <a:spLocks noChangeArrowheads="1"/>
          </p:cNvSpPr>
          <p:nvPr/>
        </p:nvSpPr>
        <p:spPr bwMode="auto">
          <a:xfrm>
            <a:off x="4595813" y="3321050"/>
            <a:ext cx="113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pitchFamily="34" charset="0"/>
              </a:rPr>
              <a:t>Multiquadric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73063" y="2276475"/>
            <a:ext cx="302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u="sng">
                <a:latin typeface="Arial" pitchFamily="34" charset="0"/>
              </a:rPr>
              <a:t>Radial Basis Functions (RBF)</a:t>
            </a:r>
            <a:endParaRPr lang="en-US" sz="1800" b="1" u="sng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8196" name="Text Box 16"/>
          <p:cNvSpPr txBox="1">
            <a:spLocks noChangeArrowheads="1"/>
          </p:cNvSpPr>
          <p:nvPr/>
        </p:nvSpPr>
        <p:spPr bwMode="auto">
          <a:xfrm>
            <a:off x="446088" y="3119438"/>
            <a:ext cx="157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pitchFamily="34" charset="0"/>
                <a:sym typeface="Symbol" pitchFamily="18" charset="2"/>
              </a:rPr>
              <a:t>’s</a:t>
            </a:r>
            <a:r>
              <a:rPr lang="en-US" sz="12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>are found from</a:t>
            </a:r>
            <a:endParaRPr lang="en-US" sz="1200">
              <a:latin typeface="Arial" pitchFamily="34" charset="0"/>
            </a:endParaRPr>
          </a:p>
        </p:txBody>
      </p:sp>
      <p:graphicFrame>
        <p:nvGraphicFramePr>
          <p:cNvPr id="8197" name="Object 17"/>
          <p:cNvGraphicFramePr>
            <a:graphicFrameLocks noChangeAspect="1"/>
          </p:cNvGraphicFramePr>
          <p:nvPr/>
        </p:nvGraphicFramePr>
        <p:xfrm>
          <a:off x="1947863" y="3152775"/>
          <a:ext cx="950912" cy="246063"/>
        </p:xfrm>
        <a:graphic>
          <a:graphicData uri="http://schemas.openxmlformats.org/presentationml/2006/ole">
            <p:oleObj spid="_x0000_s55298" name="Equation" r:id="rId3" imgW="952500" imgH="241300" progId="Equation.3">
              <p:embed/>
            </p:oleObj>
          </a:graphicData>
        </a:graphic>
      </p:graphicFrame>
      <p:graphicFrame>
        <p:nvGraphicFramePr>
          <p:cNvPr id="8198" name="Object 18"/>
          <p:cNvGraphicFramePr>
            <a:graphicFrameLocks noChangeAspect="1"/>
          </p:cNvGraphicFramePr>
          <p:nvPr/>
        </p:nvGraphicFramePr>
        <p:xfrm>
          <a:off x="528638" y="3549650"/>
          <a:ext cx="1717675" cy="314325"/>
        </p:xfrm>
        <a:graphic>
          <a:graphicData uri="http://schemas.openxmlformats.org/presentationml/2006/ole">
            <p:oleObj spid="_x0000_s55299" name="Equation" r:id="rId4" imgW="1714500" imgH="317500" progId="Equation.3">
              <p:embed/>
            </p:oleObj>
          </a:graphicData>
        </a:graphic>
      </p:graphicFrame>
      <p:graphicFrame>
        <p:nvGraphicFramePr>
          <p:cNvPr id="8199" name="Object 24"/>
          <p:cNvGraphicFramePr>
            <a:graphicFrameLocks noChangeAspect="1"/>
          </p:cNvGraphicFramePr>
          <p:nvPr/>
        </p:nvGraphicFramePr>
        <p:xfrm>
          <a:off x="3563888" y="4017888"/>
          <a:ext cx="965200" cy="203200"/>
        </p:xfrm>
        <a:graphic>
          <a:graphicData uri="http://schemas.openxmlformats.org/presentationml/2006/ole">
            <p:oleObj spid="_x0000_s55300" name="Equation" r:id="rId5" imgW="965160" imgH="203040" progId="">
              <p:embed/>
            </p:oleObj>
          </a:graphicData>
        </a:graphic>
      </p:graphicFrame>
      <p:sp>
        <p:nvSpPr>
          <p:cNvPr id="8200" name="Text Box 26"/>
          <p:cNvSpPr txBox="1">
            <a:spLocks noChangeArrowheads="1"/>
          </p:cNvSpPr>
          <p:nvPr/>
        </p:nvSpPr>
        <p:spPr bwMode="auto">
          <a:xfrm>
            <a:off x="4595813" y="2603500"/>
            <a:ext cx="1484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pitchFamily="34" charset="0"/>
              </a:rPr>
              <a:t>Thin-plate spline</a:t>
            </a:r>
            <a:endParaRPr lang="en-US" sz="1200">
              <a:latin typeface="Arial" pitchFamily="34" charset="0"/>
            </a:endParaRPr>
          </a:p>
        </p:txBody>
      </p:sp>
      <p:graphicFrame>
        <p:nvGraphicFramePr>
          <p:cNvPr id="8201" name="Object 27"/>
          <p:cNvGraphicFramePr>
            <a:graphicFrameLocks noChangeAspect="1"/>
          </p:cNvGraphicFramePr>
          <p:nvPr/>
        </p:nvGraphicFramePr>
        <p:xfrm>
          <a:off x="3144838" y="2566988"/>
          <a:ext cx="1306512" cy="376237"/>
        </p:xfrm>
        <a:graphic>
          <a:graphicData uri="http://schemas.openxmlformats.org/presentationml/2006/ole">
            <p:oleObj spid="_x0000_s55301" name="Equation" r:id="rId6" imgW="1308100" imgH="368300" progId="Equation.3">
              <p:embed/>
            </p:oleObj>
          </a:graphicData>
        </a:graphic>
      </p:graphicFrame>
      <p:sp>
        <p:nvSpPr>
          <p:cNvPr id="8202" name="Text Box 29"/>
          <p:cNvSpPr txBox="1">
            <a:spLocks noChangeArrowheads="1"/>
          </p:cNvSpPr>
          <p:nvPr/>
        </p:nvSpPr>
        <p:spPr bwMode="auto">
          <a:xfrm>
            <a:off x="4611688" y="2962275"/>
            <a:ext cx="93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pitchFamily="34" charset="0"/>
              </a:rPr>
              <a:t>Gaussian</a:t>
            </a:r>
          </a:p>
        </p:txBody>
      </p:sp>
      <p:graphicFrame>
        <p:nvGraphicFramePr>
          <p:cNvPr id="8203" name="Object 30"/>
          <p:cNvGraphicFramePr>
            <a:graphicFrameLocks noChangeAspect="1"/>
          </p:cNvGraphicFramePr>
          <p:nvPr/>
        </p:nvGraphicFramePr>
        <p:xfrm>
          <a:off x="3163888" y="2943225"/>
          <a:ext cx="1228725" cy="376238"/>
        </p:xfrm>
        <a:graphic>
          <a:graphicData uri="http://schemas.openxmlformats.org/presentationml/2006/ole">
            <p:oleObj spid="_x0000_s55302" name="Equation" r:id="rId7" imgW="1231900" imgH="368300" progId="Equation.3">
              <p:embed/>
            </p:oleObj>
          </a:graphicData>
        </a:graphic>
      </p:graphicFrame>
      <p:graphicFrame>
        <p:nvGraphicFramePr>
          <p:cNvPr id="8204" name="Object 33"/>
          <p:cNvGraphicFramePr>
            <a:graphicFrameLocks noChangeAspect="1"/>
          </p:cNvGraphicFramePr>
          <p:nvPr/>
        </p:nvGraphicFramePr>
        <p:xfrm>
          <a:off x="3154363" y="3322638"/>
          <a:ext cx="1155700" cy="314325"/>
        </p:xfrm>
        <a:graphic>
          <a:graphicData uri="http://schemas.openxmlformats.org/presentationml/2006/ole">
            <p:oleObj spid="_x0000_s55303" name="Equation" r:id="rId8" imgW="1155700" imgH="317500" progId="Equation.3">
              <p:embed/>
            </p:oleObj>
          </a:graphicData>
        </a:graphic>
      </p:graphicFrame>
      <p:sp>
        <p:nvSpPr>
          <p:cNvPr id="8205" name="Text Box 35"/>
          <p:cNvSpPr txBox="1">
            <a:spLocks noChangeArrowheads="1"/>
          </p:cNvSpPr>
          <p:nvPr/>
        </p:nvSpPr>
        <p:spPr bwMode="auto">
          <a:xfrm>
            <a:off x="4572000" y="3657600"/>
            <a:ext cx="1770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Arial" pitchFamily="34" charset="0"/>
              </a:rPr>
              <a:t>Inverse multiquadric</a:t>
            </a:r>
            <a:endParaRPr lang="en-US" sz="1200">
              <a:latin typeface="Arial" pitchFamily="34" charset="0"/>
            </a:endParaRPr>
          </a:p>
        </p:txBody>
      </p:sp>
      <p:graphicFrame>
        <p:nvGraphicFramePr>
          <p:cNvPr id="8206" name="Object 36"/>
          <p:cNvGraphicFramePr>
            <a:graphicFrameLocks noChangeAspect="1"/>
          </p:cNvGraphicFramePr>
          <p:nvPr/>
        </p:nvGraphicFramePr>
        <p:xfrm>
          <a:off x="3152775" y="3645024"/>
          <a:ext cx="1304925" cy="314325"/>
        </p:xfrm>
        <a:graphic>
          <a:graphicData uri="http://schemas.openxmlformats.org/presentationml/2006/ole">
            <p:oleObj spid="_x0000_s55304" name="Equation" r:id="rId9" imgW="1308100" imgH="317500" progId="Equation.3">
              <p:embed/>
            </p:oleObj>
          </a:graphicData>
        </a:graphic>
      </p:graphicFrame>
      <p:graphicFrame>
        <p:nvGraphicFramePr>
          <p:cNvPr id="8207" name="Object 68"/>
          <p:cNvGraphicFramePr>
            <a:graphicFrameLocks noChangeAspect="1"/>
          </p:cNvGraphicFramePr>
          <p:nvPr/>
        </p:nvGraphicFramePr>
        <p:xfrm>
          <a:off x="552450" y="2603500"/>
          <a:ext cx="1292225" cy="508000"/>
        </p:xfrm>
        <a:graphic>
          <a:graphicData uri="http://schemas.openxmlformats.org/presentationml/2006/ole">
            <p:oleObj spid="_x0000_s55305" name="Equation" r:id="rId10" imgW="1689100" imgH="571500" progId="Equation.3">
              <p:embed/>
            </p:oleObj>
          </a:graphicData>
        </a:graphic>
      </p:graphicFrame>
      <p:sp>
        <p:nvSpPr>
          <p:cNvPr id="8208" name="Rectangle 67"/>
          <p:cNvSpPr>
            <a:spLocks noChangeArrowheads="1"/>
          </p:cNvSpPr>
          <p:nvPr/>
        </p:nvSpPr>
        <p:spPr bwMode="auto">
          <a:xfrm>
            <a:off x="179512" y="332656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2800" dirty="0" err="1" smtClean="0">
                <a:solidFill>
                  <a:srgbClr val="800000"/>
                </a:solidFill>
                <a:latin typeface="Tahoma" pitchFamily="34" charset="0"/>
              </a:rPr>
              <a:t>Metamodels</a:t>
            </a:r>
            <a:r>
              <a:rPr lang="en-US" sz="2800" dirty="0" smtClean="0">
                <a:solidFill>
                  <a:srgbClr val="800000"/>
                </a:solidFill>
                <a:latin typeface="Tahoma" pitchFamily="34" charset="0"/>
              </a:rPr>
              <a:t> (Surrogate Modeling)</a:t>
            </a:r>
            <a:endParaRPr lang="en-US" sz="2800" dirty="0">
              <a:solidFill>
                <a:srgbClr val="800000"/>
              </a:solidFill>
              <a:latin typeface="Tahoma" pitchFamily="34" charset="0"/>
            </a:endParaRPr>
          </a:p>
        </p:txBody>
      </p:sp>
      <p:grpSp>
        <p:nvGrpSpPr>
          <p:cNvPr id="2" name="Group 152"/>
          <p:cNvGrpSpPr>
            <a:grpSpLocks/>
          </p:cNvGrpSpPr>
          <p:nvPr/>
        </p:nvGrpSpPr>
        <p:grpSpPr bwMode="auto">
          <a:xfrm>
            <a:off x="304800" y="4002088"/>
            <a:ext cx="6442075" cy="2279650"/>
            <a:chOff x="192" y="2521"/>
            <a:chExt cx="4058" cy="1436"/>
          </a:xfrm>
        </p:grpSpPr>
        <p:sp>
          <p:nvSpPr>
            <p:cNvPr id="8210" name="Text Box 6"/>
            <p:cNvSpPr txBox="1">
              <a:spLocks noChangeArrowheads="1"/>
            </p:cNvSpPr>
            <p:nvPr/>
          </p:nvSpPr>
          <p:spPr bwMode="auto">
            <a:xfrm>
              <a:off x="192" y="2521"/>
              <a:ext cx="15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1" u="sng">
                  <a:latin typeface="Arial" pitchFamily="34" charset="0"/>
                </a:rPr>
                <a:t>Gaussian Process (GP)</a:t>
              </a:r>
              <a:endParaRPr lang="en-US" sz="1800" b="1" u="sng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8211" name="Text Box 43"/>
            <p:cNvSpPr txBox="1">
              <a:spLocks noChangeArrowheads="1"/>
            </p:cNvSpPr>
            <p:nvPr/>
          </p:nvSpPr>
          <p:spPr bwMode="auto">
            <a:xfrm>
              <a:off x="1280" y="3104"/>
              <a:ext cx="20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Arial" pitchFamily="34" charset="0"/>
                </a:rPr>
                <a:t>C</a:t>
              </a:r>
              <a:r>
                <a:rPr lang="en-US" sz="1400" baseline="-25000">
                  <a:latin typeface="Arial" pitchFamily="34" charset="0"/>
                </a:rPr>
                <a:t>N</a:t>
              </a:r>
              <a:r>
                <a:rPr lang="en-US" sz="1400">
                  <a:latin typeface="Arial" pitchFamily="34" charset="0"/>
                </a:rPr>
                <a:t>: covariance matrix with elements C</a:t>
              </a:r>
              <a:r>
                <a:rPr lang="en-US" sz="1400" baseline="-25000">
                  <a:latin typeface="Arial" pitchFamily="34" charset="0"/>
                </a:rPr>
                <a:t>ij</a:t>
              </a:r>
            </a:p>
          </p:txBody>
        </p:sp>
        <p:sp>
          <p:nvSpPr>
            <p:cNvPr id="8212" name="Text Box 44"/>
            <p:cNvSpPr txBox="1">
              <a:spLocks noChangeArrowheads="1"/>
            </p:cNvSpPr>
            <p:nvPr/>
          </p:nvSpPr>
          <p:spPr bwMode="auto">
            <a:xfrm>
              <a:off x="1040" y="2846"/>
              <a:ext cx="143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Arial" pitchFamily="34" charset="0"/>
                </a:rPr>
                <a:t>Prediction at the N+1 point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213" name="Text Box 50"/>
            <p:cNvSpPr txBox="1">
              <a:spLocks noChangeArrowheads="1"/>
            </p:cNvSpPr>
            <p:nvPr/>
          </p:nvSpPr>
          <p:spPr bwMode="auto">
            <a:xfrm>
              <a:off x="274" y="3387"/>
              <a:ext cx="10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u="sng">
                  <a:latin typeface="Arial" pitchFamily="34" charset="0"/>
                </a:rPr>
                <a:t>Interpolation mode</a:t>
              </a:r>
              <a:r>
                <a:rPr lang="en-US" sz="1400">
                  <a:latin typeface="Arial" pitchFamily="34" charset="0"/>
                </a:rPr>
                <a:t>:</a:t>
              </a:r>
            </a:p>
          </p:txBody>
        </p:sp>
        <p:graphicFrame>
          <p:nvGraphicFramePr>
            <p:cNvPr id="8214" name="Object 51"/>
            <p:cNvGraphicFramePr>
              <a:graphicFrameLocks noChangeAspect="1"/>
            </p:cNvGraphicFramePr>
            <p:nvPr/>
          </p:nvGraphicFramePr>
          <p:xfrm>
            <a:off x="921" y="3407"/>
            <a:ext cx="1762" cy="550"/>
          </p:xfrm>
          <a:graphic>
            <a:graphicData uri="http://schemas.openxmlformats.org/presentationml/2006/ole">
              <p:oleObj spid="_x0000_s55310" name="Equation" r:id="rId11" imgW="2794000" imgH="876300" progId="Equation.3">
                <p:embed/>
              </p:oleObj>
            </a:graphicData>
          </a:graphic>
        </p:graphicFrame>
        <p:sp>
          <p:nvSpPr>
            <p:cNvPr id="8215" name="Text Box 53"/>
            <p:cNvSpPr txBox="1">
              <a:spLocks noChangeArrowheads="1"/>
            </p:cNvSpPr>
            <p:nvPr/>
          </p:nvSpPr>
          <p:spPr bwMode="auto">
            <a:xfrm>
              <a:off x="2742" y="3437"/>
              <a:ext cx="10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u="sng">
                  <a:latin typeface="Arial" pitchFamily="34" charset="0"/>
                </a:rPr>
                <a:t>Regression mode</a:t>
              </a:r>
              <a:r>
                <a:rPr lang="en-US" sz="1400">
                  <a:latin typeface="Arial" pitchFamily="34" charset="0"/>
                </a:rPr>
                <a:t>:</a:t>
              </a:r>
            </a:p>
          </p:txBody>
        </p:sp>
        <p:graphicFrame>
          <p:nvGraphicFramePr>
            <p:cNvPr id="8216" name="Object 54"/>
            <p:cNvGraphicFramePr>
              <a:graphicFrameLocks noChangeAspect="1"/>
            </p:cNvGraphicFramePr>
            <p:nvPr/>
          </p:nvGraphicFramePr>
          <p:xfrm>
            <a:off x="3425" y="3655"/>
            <a:ext cx="745" cy="151"/>
          </p:xfrm>
          <a:graphic>
            <a:graphicData uri="http://schemas.openxmlformats.org/presentationml/2006/ole">
              <p:oleObj spid="_x0000_s55311" name="Equation" r:id="rId12" imgW="1181100" imgH="241300" progId="Equation.3">
                <p:embed/>
              </p:oleObj>
            </a:graphicData>
          </a:graphic>
        </p:graphicFrame>
        <p:grpSp>
          <p:nvGrpSpPr>
            <p:cNvPr id="3" name="Group 70"/>
            <p:cNvGrpSpPr>
              <a:grpSpLocks/>
            </p:cNvGrpSpPr>
            <p:nvPr/>
          </p:nvGrpSpPr>
          <p:grpSpPr bwMode="auto">
            <a:xfrm>
              <a:off x="3708" y="3149"/>
              <a:ext cx="542" cy="665"/>
              <a:chOff x="3558" y="3164"/>
              <a:chExt cx="542" cy="665"/>
            </a:xfrm>
          </p:grpSpPr>
          <p:sp>
            <p:nvSpPr>
              <p:cNvPr id="8218" name="Oval 56"/>
              <p:cNvSpPr>
                <a:spLocks noChangeArrowheads="1"/>
              </p:cNvSpPr>
              <p:nvPr/>
            </p:nvSpPr>
            <p:spPr bwMode="auto">
              <a:xfrm>
                <a:off x="3776" y="3637"/>
                <a:ext cx="288" cy="19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8219" name="Line 57"/>
              <p:cNvSpPr>
                <a:spLocks noChangeShapeType="1"/>
              </p:cNvSpPr>
              <p:nvPr/>
            </p:nvSpPr>
            <p:spPr bwMode="auto">
              <a:xfrm>
                <a:off x="3829" y="3445"/>
                <a:ext cx="48" cy="19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0" name="Text Box 58"/>
              <p:cNvSpPr txBox="1">
                <a:spLocks noChangeArrowheads="1"/>
              </p:cNvSpPr>
              <p:nvPr/>
            </p:nvSpPr>
            <p:spPr bwMode="auto">
              <a:xfrm>
                <a:off x="3558" y="3164"/>
                <a:ext cx="54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400" dirty="0" err="1" smtClean="0">
                    <a:solidFill>
                      <a:srgbClr val="FF0000"/>
                    </a:solidFill>
                    <a:latin typeface="Arial" pitchFamily="34" charset="0"/>
                  </a:rPr>
                  <a:t>smooths</a:t>
                </a:r>
                <a:endParaRPr lang="en-US" sz="1400" dirty="0">
                  <a:solidFill>
                    <a:srgbClr val="FF0000"/>
                  </a:solidFill>
                  <a:latin typeface="Arial" pitchFamily="34" charset="0"/>
                </a:endParaRPr>
              </a:p>
              <a:p>
                <a:pPr algn="ctr" eaLnBrk="1" hangingPunct="1"/>
                <a:r>
                  <a:rPr lang="en-US" sz="1400" dirty="0">
                    <a:solidFill>
                      <a:srgbClr val="FF0000"/>
                    </a:solidFill>
                    <a:latin typeface="Arial" pitchFamily="34" charset="0"/>
                  </a:rPr>
                  <a:t>noise</a:t>
                </a:r>
                <a:endParaRPr lang="en-US" sz="1200" dirty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</p:grpSp>
        <p:graphicFrame>
          <p:nvGraphicFramePr>
            <p:cNvPr id="8221" name="Object 61"/>
            <p:cNvGraphicFramePr>
              <a:graphicFrameLocks noChangeAspect="1"/>
            </p:cNvGraphicFramePr>
            <p:nvPr/>
          </p:nvGraphicFramePr>
          <p:xfrm>
            <a:off x="2470" y="2791"/>
            <a:ext cx="1422" cy="291"/>
          </p:xfrm>
          <a:graphic>
            <a:graphicData uri="http://schemas.openxmlformats.org/presentationml/2006/ole">
              <p:oleObj spid="_x0000_s55312" name="Equation" r:id="rId13" imgW="2260600" imgH="457200" progId="Equation.3">
                <p:embed/>
              </p:oleObj>
            </a:graphicData>
          </a:graphic>
        </p:graphicFrame>
        <p:graphicFrame>
          <p:nvGraphicFramePr>
            <p:cNvPr id="8222" name="Object 88"/>
            <p:cNvGraphicFramePr>
              <a:graphicFrameLocks noChangeAspect="1"/>
            </p:cNvGraphicFramePr>
            <p:nvPr/>
          </p:nvGraphicFramePr>
          <p:xfrm>
            <a:off x="336" y="2854"/>
            <a:ext cx="748" cy="157"/>
          </p:xfrm>
          <a:graphic>
            <a:graphicData uri="http://schemas.openxmlformats.org/presentationml/2006/ole">
              <p:oleObj spid="_x0000_s55313" name="Equation" r:id="rId14" imgW="1397000" imgH="292100" progId="Equation.3">
                <p:embed/>
              </p:oleObj>
            </a:graphicData>
          </a:graphic>
        </p:graphicFrame>
        <p:graphicFrame>
          <p:nvGraphicFramePr>
            <p:cNvPr id="8223" name="Object 89"/>
            <p:cNvGraphicFramePr>
              <a:graphicFrameLocks noChangeAspect="1"/>
            </p:cNvGraphicFramePr>
            <p:nvPr/>
          </p:nvGraphicFramePr>
          <p:xfrm>
            <a:off x="336" y="3121"/>
            <a:ext cx="952" cy="148"/>
          </p:xfrm>
          <a:graphic>
            <a:graphicData uri="http://schemas.openxmlformats.org/presentationml/2006/ole">
              <p:oleObj spid="_x0000_s55314" name="Equation" r:id="rId15" imgW="1701800" imgH="266700" progId="Equation.3">
                <p:embed/>
              </p:oleObj>
            </a:graphicData>
          </a:graphic>
        </p:graphicFrame>
      </p:grpSp>
      <p:grpSp>
        <p:nvGrpSpPr>
          <p:cNvPr id="4" name="Group 150"/>
          <p:cNvGrpSpPr>
            <a:grpSpLocks/>
          </p:cNvGrpSpPr>
          <p:nvPr/>
        </p:nvGrpSpPr>
        <p:grpSpPr bwMode="auto">
          <a:xfrm>
            <a:off x="363538" y="1165225"/>
            <a:ext cx="6416675" cy="1049338"/>
            <a:chOff x="229" y="734"/>
            <a:chExt cx="4042" cy="661"/>
          </a:xfrm>
        </p:grpSpPr>
        <p:sp>
          <p:nvSpPr>
            <p:cNvPr id="8225" name="Text Box 4"/>
            <p:cNvSpPr txBox="1">
              <a:spLocks noChangeArrowheads="1"/>
            </p:cNvSpPr>
            <p:nvPr/>
          </p:nvSpPr>
          <p:spPr bwMode="auto">
            <a:xfrm>
              <a:off x="229" y="734"/>
              <a:ext cx="23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1" u="sng">
                  <a:latin typeface="Arial" pitchFamily="34" charset="0"/>
                </a:rPr>
                <a:t>Polynomial Response Surface (PRS)</a:t>
              </a:r>
              <a:endParaRPr lang="en-US" sz="1800" b="1" u="sng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8226" name="Text Box 9"/>
            <p:cNvSpPr txBox="1">
              <a:spLocks noChangeArrowheads="1"/>
            </p:cNvSpPr>
            <p:nvPr/>
          </p:nvSpPr>
          <p:spPr bwMode="auto">
            <a:xfrm>
              <a:off x="2411" y="1069"/>
              <a:ext cx="186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Arial" pitchFamily="34" charset="0"/>
                </a:rPr>
                <a:t>b</a:t>
              </a:r>
              <a:r>
                <a:rPr lang="en-US" sz="1400" baseline="-25000">
                  <a:latin typeface="Arial" pitchFamily="34" charset="0"/>
                </a:rPr>
                <a:t>0</a:t>
              </a:r>
              <a:r>
                <a:rPr lang="en-US" sz="1400">
                  <a:latin typeface="Arial" pitchFamily="34" charset="0"/>
                </a:rPr>
                <a:t>, b</a:t>
              </a:r>
              <a:r>
                <a:rPr lang="en-US" sz="1400" baseline="-25000">
                  <a:latin typeface="Arial" pitchFamily="34" charset="0"/>
                </a:rPr>
                <a:t>i</a:t>
              </a:r>
              <a:r>
                <a:rPr lang="en-US" sz="1400">
                  <a:latin typeface="Arial" pitchFamily="34" charset="0"/>
                </a:rPr>
                <a:t>,b</a:t>
              </a:r>
              <a:r>
                <a:rPr lang="en-US" sz="1400" baseline="-25000">
                  <a:latin typeface="Arial" pitchFamily="34" charset="0"/>
                </a:rPr>
                <a:t>ij</a:t>
              </a:r>
              <a:r>
                <a:rPr lang="en-US" sz="1400">
                  <a:latin typeface="Arial" pitchFamily="34" charset="0"/>
                </a:rPr>
                <a:t> are found by least squares </a:t>
              </a:r>
            </a:p>
            <a:p>
              <a:pPr eaLnBrk="1" hangingPunct="1"/>
              <a:r>
                <a:rPr lang="en-US" sz="1400">
                  <a:latin typeface="Arial" pitchFamily="34" charset="0"/>
                </a:rPr>
                <a:t>technique</a:t>
              </a:r>
            </a:p>
          </p:txBody>
        </p:sp>
        <p:graphicFrame>
          <p:nvGraphicFramePr>
            <p:cNvPr id="8227" name="Object 10"/>
            <p:cNvGraphicFramePr>
              <a:graphicFrameLocks noChangeAspect="1"/>
            </p:cNvGraphicFramePr>
            <p:nvPr/>
          </p:nvGraphicFramePr>
          <p:xfrm>
            <a:off x="305" y="981"/>
            <a:ext cx="2067" cy="342"/>
          </p:xfrm>
          <a:graphic>
            <a:graphicData uri="http://schemas.openxmlformats.org/presentationml/2006/ole">
              <p:oleObj spid="_x0000_s55309" name="Equation" r:id="rId16" imgW="3276600" imgH="546100" progId="Equation.3">
                <p:embed/>
              </p:oleObj>
            </a:graphicData>
          </a:graphic>
        </p:graphicFrame>
      </p:grpSp>
      <p:grpSp>
        <p:nvGrpSpPr>
          <p:cNvPr id="5" name="Group 194"/>
          <p:cNvGrpSpPr>
            <a:grpSpLocks/>
          </p:cNvGrpSpPr>
          <p:nvPr/>
        </p:nvGrpSpPr>
        <p:grpSpPr bwMode="auto">
          <a:xfrm>
            <a:off x="1187624" y="900113"/>
            <a:ext cx="3608387" cy="314325"/>
            <a:chOff x="1573" y="567"/>
            <a:chExt cx="2273" cy="198"/>
          </a:xfrm>
        </p:grpSpPr>
        <p:sp>
          <p:nvSpPr>
            <p:cNvPr id="8229" name="Text Box 92"/>
            <p:cNvSpPr txBox="1">
              <a:spLocks noChangeArrowheads="1"/>
            </p:cNvSpPr>
            <p:nvPr/>
          </p:nvSpPr>
          <p:spPr bwMode="auto">
            <a:xfrm>
              <a:off x="1573" y="567"/>
              <a:ext cx="115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>
                  <a:latin typeface="Arial" pitchFamily="34" charset="0"/>
                </a:rPr>
                <a:t>True Response:</a:t>
              </a:r>
              <a:r>
                <a:rPr lang="en-US" sz="1200">
                  <a:latin typeface="Arial" pitchFamily="34" charset="0"/>
                </a:rPr>
                <a:t> </a:t>
              </a:r>
            </a:p>
          </p:txBody>
        </p:sp>
        <p:graphicFrame>
          <p:nvGraphicFramePr>
            <p:cNvPr id="8230" name="Object 93"/>
            <p:cNvGraphicFramePr>
              <a:graphicFrameLocks noChangeAspect="1"/>
            </p:cNvGraphicFramePr>
            <p:nvPr/>
          </p:nvGraphicFramePr>
          <p:xfrm>
            <a:off x="2446" y="609"/>
            <a:ext cx="232" cy="120"/>
          </p:xfrm>
          <a:graphic>
            <a:graphicData uri="http://schemas.openxmlformats.org/presentationml/2006/ole">
              <p:oleObj spid="_x0000_s55307" name="Equation" r:id="rId17" imgW="368300" imgH="190500" progId="Equation.3">
                <p:embed/>
              </p:oleObj>
            </a:graphicData>
          </a:graphic>
        </p:graphicFrame>
        <p:sp>
          <p:nvSpPr>
            <p:cNvPr id="8231" name="Text Box 95"/>
            <p:cNvSpPr txBox="1">
              <a:spLocks noChangeArrowheads="1"/>
            </p:cNvSpPr>
            <p:nvPr/>
          </p:nvSpPr>
          <p:spPr bwMode="auto">
            <a:xfrm>
              <a:off x="2764" y="573"/>
              <a:ext cx="105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>
                  <a:latin typeface="Arial" pitchFamily="34" charset="0"/>
                </a:rPr>
                <a:t>Est. Response:</a:t>
              </a:r>
              <a:r>
                <a:rPr lang="en-US" sz="1200">
                  <a:latin typeface="Arial" pitchFamily="34" charset="0"/>
                </a:rPr>
                <a:t> </a:t>
              </a:r>
            </a:p>
          </p:txBody>
        </p:sp>
        <p:graphicFrame>
          <p:nvGraphicFramePr>
            <p:cNvPr id="8232" name="Object 96"/>
            <p:cNvGraphicFramePr>
              <a:graphicFrameLocks noChangeAspect="1"/>
            </p:cNvGraphicFramePr>
            <p:nvPr/>
          </p:nvGraphicFramePr>
          <p:xfrm>
            <a:off x="3614" y="573"/>
            <a:ext cx="232" cy="152"/>
          </p:xfrm>
          <a:graphic>
            <a:graphicData uri="http://schemas.openxmlformats.org/presentationml/2006/ole">
              <p:oleObj spid="_x0000_s55308" name="Equation" r:id="rId18" imgW="368300" imgH="241300" progId="Equation.3">
                <p:embed/>
              </p:oleObj>
            </a:graphicData>
          </a:graphic>
        </p:graphicFrame>
      </p:grpSp>
      <p:grpSp>
        <p:nvGrpSpPr>
          <p:cNvPr id="6" name="Group 199"/>
          <p:cNvGrpSpPr>
            <a:grpSpLocks/>
          </p:cNvGrpSpPr>
          <p:nvPr/>
        </p:nvGrpSpPr>
        <p:grpSpPr bwMode="auto">
          <a:xfrm>
            <a:off x="6078538" y="2270125"/>
            <a:ext cx="3006725" cy="2347913"/>
            <a:chOff x="3829" y="1430"/>
            <a:chExt cx="1894" cy="1479"/>
          </a:xfrm>
        </p:grpSpPr>
        <p:sp>
          <p:nvSpPr>
            <p:cNvPr id="8234" name="Freeform 167"/>
            <p:cNvSpPr>
              <a:spLocks/>
            </p:cNvSpPr>
            <p:nvPr/>
          </p:nvSpPr>
          <p:spPr bwMode="auto">
            <a:xfrm>
              <a:off x="4032" y="2016"/>
              <a:ext cx="1397" cy="405"/>
            </a:xfrm>
            <a:custGeom>
              <a:avLst/>
              <a:gdLst>
                <a:gd name="T0" fmla="*/ 0 w 1397"/>
                <a:gd name="T1" fmla="*/ 0 h 405"/>
                <a:gd name="T2" fmla="*/ 213 w 1397"/>
                <a:gd name="T3" fmla="*/ 155 h 405"/>
                <a:gd name="T4" fmla="*/ 395 w 1397"/>
                <a:gd name="T5" fmla="*/ 203 h 405"/>
                <a:gd name="T6" fmla="*/ 608 w 1397"/>
                <a:gd name="T7" fmla="*/ 168 h 405"/>
                <a:gd name="T8" fmla="*/ 760 w 1397"/>
                <a:gd name="T9" fmla="*/ 83 h 405"/>
                <a:gd name="T10" fmla="*/ 885 w 1397"/>
                <a:gd name="T11" fmla="*/ 37 h 405"/>
                <a:gd name="T12" fmla="*/ 1040 w 1397"/>
                <a:gd name="T13" fmla="*/ 101 h 405"/>
                <a:gd name="T14" fmla="*/ 1216 w 1397"/>
                <a:gd name="T15" fmla="*/ 272 h 405"/>
                <a:gd name="T16" fmla="*/ 1397 w 1397"/>
                <a:gd name="T17" fmla="*/ 405 h 4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7"/>
                <a:gd name="T28" fmla="*/ 0 h 405"/>
                <a:gd name="T29" fmla="*/ 1397 w 1397"/>
                <a:gd name="T30" fmla="*/ 405 h 4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7" h="405">
                  <a:moveTo>
                    <a:pt x="0" y="0"/>
                  </a:moveTo>
                  <a:cubicBezTo>
                    <a:pt x="73" y="60"/>
                    <a:pt x="147" y="121"/>
                    <a:pt x="213" y="155"/>
                  </a:cubicBezTo>
                  <a:cubicBezTo>
                    <a:pt x="279" y="189"/>
                    <a:pt x="329" y="201"/>
                    <a:pt x="395" y="203"/>
                  </a:cubicBezTo>
                  <a:cubicBezTo>
                    <a:pt x="461" y="205"/>
                    <a:pt x="547" y="188"/>
                    <a:pt x="608" y="168"/>
                  </a:cubicBezTo>
                  <a:cubicBezTo>
                    <a:pt x="669" y="148"/>
                    <a:pt x="714" y="105"/>
                    <a:pt x="760" y="83"/>
                  </a:cubicBezTo>
                  <a:cubicBezTo>
                    <a:pt x="806" y="61"/>
                    <a:pt x="838" y="34"/>
                    <a:pt x="885" y="37"/>
                  </a:cubicBezTo>
                  <a:cubicBezTo>
                    <a:pt x="932" y="40"/>
                    <a:pt x="985" y="62"/>
                    <a:pt x="1040" y="101"/>
                  </a:cubicBezTo>
                  <a:cubicBezTo>
                    <a:pt x="1095" y="140"/>
                    <a:pt x="1157" y="221"/>
                    <a:pt x="1216" y="272"/>
                  </a:cubicBezTo>
                  <a:cubicBezTo>
                    <a:pt x="1275" y="323"/>
                    <a:pt x="1336" y="364"/>
                    <a:pt x="1397" y="405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8235" name="Line 169"/>
            <p:cNvSpPr>
              <a:spLocks noChangeShapeType="1"/>
            </p:cNvSpPr>
            <p:nvPr/>
          </p:nvSpPr>
          <p:spPr bwMode="auto">
            <a:xfrm flipV="1">
              <a:off x="4021" y="1499"/>
              <a:ext cx="0" cy="1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6" name="Line 170"/>
            <p:cNvSpPr>
              <a:spLocks noChangeShapeType="1"/>
            </p:cNvSpPr>
            <p:nvPr/>
          </p:nvSpPr>
          <p:spPr bwMode="auto">
            <a:xfrm rot="5400000" flipH="1" flipV="1">
              <a:off x="4795" y="1892"/>
              <a:ext cx="0" cy="16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7" name="Text Box 171"/>
            <p:cNvSpPr txBox="1">
              <a:spLocks noChangeArrowheads="1"/>
            </p:cNvSpPr>
            <p:nvPr/>
          </p:nvSpPr>
          <p:spPr bwMode="auto">
            <a:xfrm>
              <a:off x="4138" y="1632"/>
              <a:ext cx="6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>
                  <a:latin typeface="Arial" pitchFamily="34" charset="0"/>
                </a:rPr>
                <a:t>training points</a:t>
              </a:r>
            </a:p>
          </p:txBody>
        </p:sp>
        <p:sp>
          <p:nvSpPr>
            <p:cNvPr id="8238" name="Text Box 172"/>
            <p:cNvSpPr txBox="1">
              <a:spLocks noChangeArrowheads="1"/>
            </p:cNvSpPr>
            <p:nvPr/>
          </p:nvSpPr>
          <p:spPr bwMode="auto">
            <a:xfrm>
              <a:off x="4321" y="2565"/>
              <a:ext cx="6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>
                  <a:latin typeface="Arial" pitchFamily="34" charset="0"/>
                </a:rPr>
                <a:t>test points</a:t>
              </a:r>
            </a:p>
          </p:txBody>
        </p:sp>
        <p:sp>
          <p:nvSpPr>
            <p:cNvPr id="8239" name="Freeform 180"/>
            <p:cNvSpPr>
              <a:spLocks/>
            </p:cNvSpPr>
            <p:nvPr/>
          </p:nvSpPr>
          <p:spPr bwMode="auto">
            <a:xfrm>
              <a:off x="4080" y="1920"/>
              <a:ext cx="1381" cy="540"/>
            </a:xfrm>
            <a:custGeom>
              <a:avLst/>
              <a:gdLst>
                <a:gd name="T0" fmla="*/ 0 w 1381"/>
                <a:gd name="T1" fmla="*/ 0 h 540"/>
                <a:gd name="T2" fmla="*/ 43 w 1381"/>
                <a:gd name="T3" fmla="*/ 85 h 540"/>
                <a:gd name="T4" fmla="*/ 85 w 1381"/>
                <a:gd name="T5" fmla="*/ 203 h 540"/>
                <a:gd name="T6" fmla="*/ 144 w 1381"/>
                <a:gd name="T7" fmla="*/ 299 h 540"/>
                <a:gd name="T8" fmla="*/ 224 w 1381"/>
                <a:gd name="T9" fmla="*/ 405 h 540"/>
                <a:gd name="T10" fmla="*/ 288 w 1381"/>
                <a:gd name="T11" fmla="*/ 432 h 540"/>
                <a:gd name="T12" fmla="*/ 395 w 1381"/>
                <a:gd name="T13" fmla="*/ 411 h 540"/>
                <a:gd name="T14" fmla="*/ 501 w 1381"/>
                <a:gd name="T15" fmla="*/ 320 h 540"/>
                <a:gd name="T16" fmla="*/ 667 w 1381"/>
                <a:gd name="T17" fmla="*/ 128 h 540"/>
                <a:gd name="T18" fmla="*/ 789 w 1381"/>
                <a:gd name="T19" fmla="*/ 32 h 540"/>
                <a:gd name="T20" fmla="*/ 843 w 1381"/>
                <a:gd name="T21" fmla="*/ 16 h 540"/>
                <a:gd name="T22" fmla="*/ 949 w 1381"/>
                <a:gd name="T23" fmla="*/ 59 h 540"/>
                <a:gd name="T24" fmla="*/ 1008 w 1381"/>
                <a:gd name="T25" fmla="*/ 155 h 540"/>
                <a:gd name="T26" fmla="*/ 1077 w 1381"/>
                <a:gd name="T27" fmla="*/ 288 h 540"/>
                <a:gd name="T28" fmla="*/ 1136 w 1381"/>
                <a:gd name="T29" fmla="*/ 405 h 540"/>
                <a:gd name="T30" fmla="*/ 1195 w 1381"/>
                <a:gd name="T31" fmla="*/ 469 h 540"/>
                <a:gd name="T32" fmla="*/ 1285 w 1381"/>
                <a:gd name="T33" fmla="*/ 528 h 540"/>
                <a:gd name="T34" fmla="*/ 1381 w 1381"/>
                <a:gd name="T35" fmla="*/ 539 h 5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1"/>
                <a:gd name="T55" fmla="*/ 0 h 540"/>
                <a:gd name="T56" fmla="*/ 1381 w 1381"/>
                <a:gd name="T57" fmla="*/ 540 h 5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1" h="540">
                  <a:moveTo>
                    <a:pt x="0" y="0"/>
                  </a:moveTo>
                  <a:cubicBezTo>
                    <a:pt x="14" y="25"/>
                    <a:pt x="29" y="51"/>
                    <a:pt x="43" y="85"/>
                  </a:cubicBezTo>
                  <a:cubicBezTo>
                    <a:pt x="57" y="119"/>
                    <a:pt x="68" y="167"/>
                    <a:pt x="85" y="203"/>
                  </a:cubicBezTo>
                  <a:cubicBezTo>
                    <a:pt x="102" y="239"/>
                    <a:pt x="121" y="265"/>
                    <a:pt x="144" y="299"/>
                  </a:cubicBezTo>
                  <a:cubicBezTo>
                    <a:pt x="167" y="333"/>
                    <a:pt x="200" y="383"/>
                    <a:pt x="224" y="405"/>
                  </a:cubicBezTo>
                  <a:cubicBezTo>
                    <a:pt x="248" y="427"/>
                    <a:pt x="260" y="431"/>
                    <a:pt x="288" y="432"/>
                  </a:cubicBezTo>
                  <a:cubicBezTo>
                    <a:pt x="316" y="433"/>
                    <a:pt x="360" y="430"/>
                    <a:pt x="395" y="411"/>
                  </a:cubicBezTo>
                  <a:cubicBezTo>
                    <a:pt x="430" y="392"/>
                    <a:pt x="456" y="367"/>
                    <a:pt x="501" y="320"/>
                  </a:cubicBezTo>
                  <a:cubicBezTo>
                    <a:pt x="546" y="273"/>
                    <a:pt x="619" y="176"/>
                    <a:pt x="667" y="128"/>
                  </a:cubicBezTo>
                  <a:cubicBezTo>
                    <a:pt x="715" y="80"/>
                    <a:pt x="760" y="51"/>
                    <a:pt x="789" y="32"/>
                  </a:cubicBezTo>
                  <a:cubicBezTo>
                    <a:pt x="818" y="13"/>
                    <a:pt x="816" y="12"/>
                    <a:pt x="843" y="16"/>
                  </a:cubicBezTo>
                  <a:cubicBezTo>
                    <a:pt x="870" y="20"/>
                    <a:pt x="922" y="36"/>
                    <a:pt x="949" y="59"/>
                  </a:cubicBezTo>
                  <a:cubicBezTo>
                    <a:pt x="976" y="82"/>
                    <a:pt x="987" y="117"/>
                    <a:pt x="1008" y="155"/>
                  </a:cubicBezTo>
                  <a:cubicBezTo>
                    <a:pt x="1029" y="193"/>
                    <a:pt x="1056" y="246"/>
                    <a:pt x="1077" y="288"/>
                  </a:cubicBezTo>
                  <a:cubicBezTo>
                    <a:pt x="1098" y="330"/>
                    <a:pt x="1116" y="375"/>
                    <a:pt x="1136" y="405"/>
                  </a:cubicBezTo>
                  <a:cubicBezTo>
                    <a:pt x="1156" y="435"/>
                    <a:pt x="1170" y="448"/>
                    <a:pt x="1195" y="469"/>
                  </a:cubicBezTo>
                  <a:cubicBezTo>
                    <a:pt x="1220" y="490"/>
                    <a:pt x="1254" y="516"/>
                    <a:pt x="1285" y="528"/>
                  </a:cubicBezTo>
                  <a:cubicBezTo>
                    <a:pt x="1316" y="540"/>
                    <a:pt x="1348" y="539"/>
                    <a:pt x="1381" y="53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8240" name="Freeform 181"/>
            <p:cNvSpPr>
              <a:spLocks/>
            </p:cNvSpPr>
            <p:nvPr/>
          </p:nvSpPr>
          <p:spPr bwMode="auto">
            <a:xfrm>
              <a:off x="4099" y="1869"/>
              <a:ext cx="1266" cy="579"/>
            </a:xfrm>
            <a:custGeom>
              <a:avLst/>
              <a:gdLst>
                <a:gd name="T0" fmla="*/ 0 w 1266"/>
                <a:gd name="T1" fmla="*/ 91 h 579"/>
                <a:gd name="T2" fmla="*/ 29 w 1266"/>
                <a:gd name="T3" fmla="*/ 168 h 579"/>
                <a:gd name="T4" fmla="*/ 170 w 1266"/>
                <a:gd name="T5" fmla="*/ 448 h 579"/>
                <a:gd name="T6" fmla="*/ 237 w 1266"/>
                <a:gd name="T7" fmla="*/ 552 h 579"/>
                <a:gd name="T8" fmla="*/ 285 w 1266"/>
                <a:gd name="T9" fmla="*/ 568 h 579"/>
                <a:gd name="T10" fmla="*/ 354 w 1266"/>
                <a:gd name="T11" fmla="*/ 520 h 579"/>
                <a:gd name="T12" fmla="*/ 456 w 1266"/>
                <a:gd name="T13" fmla="*/ 406 h 579"/>
                <a:gd name="T14" fmla="*/ 656 w 1266"/>
                <a:gd name="T15" fmla="*/ 174 h 579"/>
                <a:gd name="T16" fmla="*/ 789 w 1266"/>
                <a:gd name="T17" fmla="*/ 27 h 579"/>
                <a:gd name="T18" fmla="*/ 866 w 1266"/>
                <a:gd name="T19" fmla="*/ 30 h 579"/>
                <a:gd name="T20" fmla="*/ 984 w 1266"/>
                <a:gd name="T21" fmla="*/ 206 h 579"/>
                <a:gd name="T22" fmla="*/ 1114 w 1266"/>
                <a:gd name="T23" fmla="*/ 446 h 579"/>
                <a:gd name="T24" fmla="*/ 1266 w 1266"/>
                <a:gd name="T25" fmla="*/ 579 h 5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6"/>
                <a:gd name="T40" fmla="*/ 0 h 579"/>
                <a:gd name="T41" fmla="*/ 1266 w 1266"/>
                <a:gd name="T42" fmla="*/ 579 h 5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6" h="579">
                  <a:moveTo>
                    <a:pt x="0" y="91"/>
                  </a:moveTo>
                  <a:cubicBezTo>
                    <a:pt x="5" y="104"/>
                    <a:pt x="1" y="108"/>
                    <a:pt x="29" y="168"/>
                  </a:cubicBezTo>
                  <a:cubicBezTo>
                    <a:pt x="57" y="228"/>
                    <a:pt x="135" y="384"/>
                    <a:pt x="170" y="448"/>
                  </a:cubicBezTo>
                  <a:cubicBezTo>
                    <a:pt x="205" y="512"/>
                    <a:pt x="218" y="532"/>
                    <a:pt x="237" y="552"/>
                  </a:cubicBezTo>
                  <a:cubicBezTo>
                    <a:pt x="256" y="572"/>
                    <a:pt x="266" y="573"/>
                    <a:pt x="285" y="568"/>
                  </a:cubicBezTo>
                  <a:cubicBezTo>
                    <a:pt x="304" y="563"/>
                    <a:pt x="326" y="547"/>
                    <a:pt x="354" y="520"/>
                  </a:cubicBezTo>
                  <a:cubicBezTo>
                    <a:pt x="382" y="493"/>
                    <a:pt x="406" y="464"/>
                    <a:pt x="456" y="406"/>
                  </a:cubicBezTo>
                  <a:cubicBezTo>
                    <a:pt x="506" y="348"/>
                    <a:pt x="600" y="237"/>
                    <a:pt x="656" y="174"/>
                  </a:cubicBezTo>
                  <a:cubicBezTo>
                    <a:pt x="712" y="111"/>
                    <a:pt x="754" y="51"/>
                    <a:pt x="789" y="27"/>
                  </a:cubicBezTo>
                  <a:cubicBezTo>
                    <a:pt x="824" y="3"/>
                    <a:pt x="833" y="0"/>
                    <a:pt x="866" y="30"/>
                  </a:cubicBezTo>
                  <a:cubicBezTo>
                    <a:pt x="899" y="60"/>
                    <a:pt x="943" y="137"/>
                    <a:pt x="984" y="206"/>
                  </a:cubicBezTo>
                  <a:cubicBezTo>
                    <a:pt x="1025" y="275"/>
                    <a:pt x="1067" y="384"/>
                    <a:pt x="1114" y="446"/>
                  </a:cubicBezTo>
                  <a:cubicBezTo>
                    <a:pt x="1161" y="508"/>
                    <a:pt x="1234" y="551"/>
                    <a:pt x="1266" y="579"/>
                  </a:cubicBezTo>
                </a:path>
              </a:pathLst>
            </a:custGeom>
            <a:noFill/>
            <a:ln w="12700">
              <a:solidFill>
                <a:srgbClr val="008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8241" name="Freeform 182"/>
            <p:cNvSpPr>
              <a:spLocks/>
            </p:cNvSpPr>
            <p:nvPr/>
          </p:nvSpPr>
          <p:spPr bwMode="auto">
            <a:xfrm>
              <a:off x="4080" y="1901"/>
              <a:ext cx="1347" cy="552"/>
            </a:xfrm>
            <a:custGeom>
              <a:avLst/>
              <a:gdLst>
                <a:gd name="T0" fmla="*/ 0 w 1347"/>
                <a:gd name="T1" fmla="*/ 19 h 552"/>
                <a:gd name="T2" fmla="*/ 0 w 1347"/>
                <a:gd name="T3" fmla="*/ 0 h 552"/>
                <a:gd name="T4" fmla="*/ 21 w 1347"/>
                <a:gd name="T5" fmla="*/ 128 h 552"/>
                <a:gd name="T6" fmla="*/ 72 w 1347"/>
                <a:gd name="T7" fmla="*/ 232 h 552"/>
                <a:gd name="T8" fmla="*/ 115 w 1347"/>
                <a:gd name="T9" fmla="*/ 302 h 552"/>
                <a:gd name="T10" fmla="*/ 179 w 1347"/>
                <a:gd name="T11" fmla="*/ 387 h 552"/>
                <a:gd name="T12" fmla="*/ 245 w 1347"/>
                <a:gd name="T13" fmla="*/ 443 h 552"/>
                <a:gd name="T14" fmla="*/ 315 w 1347"/>
                <a:gd name="T15" fmla="*/ 459 h 552"/>
                <a:gd name="T16" fmla="*/ 453 w 1347"/>
                <a:gd name="T17" fmla="*/ 350 h 552"/>
                <a:gd name="T18" fmla="*/ 645 w 1347"/>
                <a:gd name="T19" fmla="*/ 171 h 552"/>
                <a:gd name="T20" fmla="*/ 747 w 1347"/>
                <a:gd name="T21" fmla="*/ 56 h 552"/>
                <a:gd name="T22" fmla="*/ 811 w 1347"/>
                <a:gd name="T23" fmla="*/ 19 h 552"/>
                <a:gd name="T24" fmla="*/ 904 w 1347"/>
                <a:gd name="T25" fmla="*/ 67 h 552"/>
                <a:gd name="T26" fmla="*/ 979 w 1347"/>
                <a:gd name="T27" fmla="*/ 142 h 552"/>
                <a:gd name="T28" fmla="*/ 1045 w 1347"/>
                <a:gd name="T29" fmla="*/ 227 h 552"/>
                <a:gd name="T30" fmla="*/ 1112 w 1347"/>
                <a:gd name="T31" fmla="*/ 318 h 552"/>
                <a:gd name="T32" fmla="*/ 1181 w 1347"/>
                <a:gd name="T33" fmla="*/ 406 h 552"/>
                <a:gd name="T34" fmla="*/ 1267 w 1347"/>
                <a:gd name="T35" fmla="*/ 528 h 552"/>
                <a:gd name="T36" fmla="*/ 1347 w 1347"/>
                <a:gd name="T37" fmla="*/ 552 h 5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47"/>
                <a:gd name="T58" fmla="*/ 0 h 552"/>
                <a:gd name="T59" fmla="*/ 1347 w 1347"/>
                <a:gd name="T60" fmla="*/ 552 h 5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47" h="552">
                  <a:moveTo>
                    <a:pt x="0" y="19"/>
                  </a:moveTo>
                  <a:lnTo>
                    <a:pt x="0" y="0"/>
                  </a:lnTo>
                  <a:cubicBezTo>
                    <a:pt x="3" y="18"/>
                    <a:pt x="9" y="90"/>
                    <a:pt x="21" y="128"/>
                  </a:cubicBezTo>
                  <a:cubicBezTo>
                    <a:pt x="33" y="166"/>
                    <a:pt x="56" y="203"/>
                    <a:pt x="72" y="232"/>
                  </a:cubicBezTo>
                  <a:cubicBezTo>
                    <a:pt x="88" y="261"/>
                    <a:pt x="97" y="276"/>
                    <a:pt x="115" y="302"/>
                  </a:cubicBezTo>
                  <a:cubicBezTo>
                    <a:pt x="133" y="328"/>
                    <a:pt x="157" y="364"/>
                    <a:pt x="179" y="387"/>
                  </a:cubicBezTo>
                  <a:cubicBezTo>
                    <a:pt x="201" y="410"/>
                    <a:pt x="223" y="431"/>
                    <a:pt x="245" y="443"/>
                  </a:cubicBezTo>
                  <a:cubicBezTo>
                    <a:pt x="267" y="455"/>
                    <a:pt x="280" y="474"/>
                    <a:pt x="315" y="459"/>
                  </a:cubicBezTo>
                  <a:cubicBezTo>
                    <a:pt x="350" y="444"/>
                    <a:pt x="398" y="398"/>
                    <a:pt x="453" y="350"/>
                  </a:cubicBezTo>
                  <a:cubicBezTo>
                    <a:pt x="508" y="302"/>
                    <a:pt x="596" y="220"/>
                    <a:pt x="645" y="171"/>
                  </a:cubicBezTo>
                  <a:cubicBezTo>
                    <a:pt x="694" y="122"/>
                    <a:pt x="719" y="81"/>
                    <a:pt x="747" y="56"/>
                  </a:cubicBezTo>
                  <a:cubicBezTo>
                    <a:pt x="775" y="31"/>
                    <a:pt x="785" y="17"/>
                    <a:pt x="811" y="19"/>
                  </a:cubicBezTo>
                  <a:cubicBezTo>
                    <a:pt x="837" y="21"/>
                    <a:pt x="876" y="47"/>
                    <a:pt x="904" y="67"/>
                  </a:cubicBezTo>
                  <a:cubicBezTo>
                    <a:pt x="932" y="87"/>
                    <a:pt x="956" y="115"/>
                    <a:pt x="979" y="142"/>
                  </a:cubicBezTo>
                  <a:cubicBezTo>
                    <a:pt x="1002" y="169"/>
                    <a:pt x="1023" y="198"/>
                    <a:pt x="1045" y="227"/>
                  </a:cubicBezTo>
                  <a:cubicBezTo>
                    <a:pt x="1067" y="256"/>
                    <a:pt x="1089" y="288"/>
                    <a:pt x="1112" y="318"/>
                  </a:cubicBezTo>
                  <a:cubicBezTo>
                    <a:pt x="1135" y="348"/>
                    <a:pt x="1155" y="371"/>
                    <a:pt x="1181" y="406"/>
                  </a:cubicBezTo>
                  <a:cubicBezTo>
                    <a:pt x="1207" y="441"/>
                    <a:pt x="1239" y="504"/>
                    <a:pt x="1267" y="528"/>
                  </a:cubicBezTo>
                  <a:cubicBezTo>
                    <a:pt x="1295" y="552"/>
                    <a:pt x="1321" y="552"/>
                    <a:pt x="1347" y="552"/>
                  </a:cubicBezTo>
                </a:path>
              </a:pathLst>
            </a:custGeom>
            <a:noFill/>
            <a:ln w="127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8242" name="Oval 163"/>
            <p:cNvSpPr>
              <a:spLocks noChangeArrowheads="1"/>
            </p:cNvSpPr>
            <p:nvPr/>
          </p:nvSpPr>
          <p:spPr bwMode="auto">
            <a:xfrm>
              <a:off x="4122" y="2053"/>
              <a:ext cx="48" cy="53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8243" name="Oval 164"/>
            <p:cNvSpPr>
              <a:spLocks noChangeArrowheads="1"/>
            </p:cNvSpPr>
            <p:nvPr/>
          </p:nvSpPr>
          <p:spPr bwMode="auto">
            <a:xfrm>
              <a:off x="4336" y="2325"/>
              <a:ext cx="48" cy="53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8244" name="Oval 165"/>
            <p:cNvSpPr>
              <a:spLocks noChangeArrowheads="1"/>
            </p:cNvSpPr>
            <p:nvPr/>
          </p:nvSpPr>
          <p:spPr bwMode="auto">
            <a:xfrm>
              <a:off x="4906" y="1915"/>
              <a:ext cx="48" cy="53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8245" name="Oval 166"/>
            <p:cNvSpPr>
              <a:spLocks noChangeArrowheads="1"/>
            </p:cNvSpPr>
            <p:nvPr/>
          </p:nvSpPr>
          <p:spPr bwMode="auto">
            <a:xfrm>
              <a:off x="5132" y="2181"/>
              <a:ext cx="48" cy="53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8246" name="Oval 160"/>
            <p:cNvSpPr>
              <a:spLocks noChangeArrowheads="1"/>
            </p:cNvSpPr>
            <p:nvPr/>
          </p:nvSpPr>
          <p:spPr bwMode="auto">
            <a:xfrm>
              <a:off x="5061" y="2048"/>
              <a:ext cx="48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8247" name="Oval 156"/>
            <p:cNvSpPr>
              <a:spLocks noChangeArrowheads="1"/>
            </p:cNvSpPr>
            <p:nvPr/>
          </p:nvSpPr>
          <p:spPr bwMode="auto">
            <a:xfrm>
              <a:off x="4075" y="1931"/>
              <a:ext cx="48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8248" name="Oval 157"/>
            <p:cNvSpPr>
              <a:spLocks noChangeArrowheads="1"/>
            </p:cNvSpPr>
            <p:nvPr/>
          </p:nvSpPr>
          <p:spPr bwMode="auto">
            <a:xfrm>
              <a:off x="4198" y="2192"/>
              <a:ext cx="48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8249" name="Oval 158"/>
            <p:cNvSpPr>
              <a:spLocks noChangeArrowheads="1"/>
            </p:cNvSpPr>
            <p:nvPr/>
          </p:nvSpPr>
          <p:spPr bwMode="auto">
            <a:xfrm>
              <a:off x="4528" y="2246"/>
              <a:ext cx="48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8250" name="Oval 159"/>
            <p:cNvSpPr>
              <a:spLocks noChangeArrowheads="1"/>
            </p:cNvSpPr>
            <p:nvPr/>
          </p:nvSpPr>
          <p:spPr bwMode="auto">
            <a:xfrm>
              <a:off x="4736" y="2016"/>
              <a:ext cx="48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8251" name="Oval 161"/>
            <p:cNvSpPr>
              <a:spLocks noChangeArrowheads="1"/>
            </p:cNvSpPr>
            <p:nvPr/>
          </p:nvSpPr>
          <p:spPr bwMode="auto">
            <a:xfrm>
              <a:off x="5188" y="2290"/>
              <a:ext cx="48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8252" name="Oval 162"/>
            <p:cNvSpPr>
              <a:spLocks noChangeArrowheads="1"/>
            </p:cNvSpPr>
            <p:nvPr/>
          </p:nvSpPr>
          <p:spPr bwMode="auto">
            <a:xfrm>
              <a:off x="5344" y="2422"/>
              <a:ext cx="48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8253" name="Line 183"/>
            <p:cNvSpPr>
              <a:spLocks noChangeShapeType="1"/>
            </p:cNvSpPr>
            <p:nvPr/>
          </p:nvSpPr>
          <p:spPr bwMode="auto">
            <a:xfrm flipV="1">
              <a:off x="4128" y="1776"/>
              <a:ext cx="192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sm" len="lg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4" name="Line 184"/>
            <p:cNvSpPr>
              <a:spLocks noChangeShapeType="1"/>
            </p:cNvSpPr>
            <p:nvPr/>
          </p:nvSpPr>
          <p:spPr bwMode="auto">
            <a:xfrm>
              <a:off x="4370" y="2375"/>
              <a:ext cx="152" cy="20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sm" len="lg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95"/>
            <p:cNvGrpSpPr>
              <a:grpSpLocks/>
            </p:cNvGrpSpPr>
            <p:nvPr/>
          </p:nvGrpSpPr>
          <p:grpSpPr bwMode="auto">
            <a:xfrm>
              <a:off x="5067" y="1430"/>
              <a:ext cx="593" cy="486"/>
              <a:chOff x="4703" y="1034"/>
              <a:chExt cx="593" cy="486"/>
            </a:xfrm>
          </p:grpSpPr>
          <p:graphicFrame>
            <p:nvGraphicFramePr>
              <p:cNvPr id="8256" name="Object 185"/>
              <p:cNvGraphicFramePr>
                <a:graphicFrameLocks noChangeAspect="1"/>
              </p:cNvGraphicFramePr>
              <p:nvPr/>
            </p:nvGraphicFramePr>
            <p:xfrm>
              <a:off x="4997" y="1034"/>
              <a:ext cx="232" cy="120"/>
            </p:xfrm>
            <a:graphic>
              <a:graphicData uri="http://schemas.openxmlformats.org/presentationml/2006/ole">
                <p:oleObj spid="_x0000_s55306" name="Equation" r:id="rId19" imgW="368300" imgH="190500" progId="Equation.3">
                  <p:embed/>
                </p:oleObj>
              </a:graphicData>
            </a:graphic>
          </p:graphicFrame>
          <p:sp>
            <p:nvSpPr>
              <p:cNvPr id="8257" name="Line 186"/>
              <p:cNvSpPr>
                <a:spLocks noChangeShapeType="1"/>
              </p:cNvSpPr>
              <p:nvPr/>
            </p:nvSpPr>
            <p:spPr bwMode="auto">
              <a:xfrm>
                <a:off x="4703" y="1103"/>
                <a:ext cx="26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8" name="Text Box 173"/>
              <p:cNvSpPr txBox="1">
                <a:spLocks noChangeArrowheads="1"/>
              </p:cNvSpPr>
              <p:nvPr/>
            </p:nvSpPr>
            <p:spPr bwMode="auto">
              <a:xfrm>
                <a:off x="4960" y="1146"/>
                <a:ext cx="33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PRS</a:t>
                </a:r>
              </a:p>
            </p:txBody>
          </p:sp>
          <p:sp>
            <p:nvSpPr>
              <p:cNvPr id="8259" name="Line 187"/>
              <p:cNvSpPr>
                <a:spLocks noChangeShapeType="1"/>
              </p:cNvSpPr>
              <p:nvPr/>
            </p:nvSpPr>
            <p:spPr bwMode="auto">
              <a:xfrm>
                <a:off x="4704" y="1227"/>
                <a:ext cx="267" cy="0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191"/>
              <p:cNvGrpSpPr>
                <a:grpSpLocks/>
              </p:cNvGrpSpPr>
              <p:nvPr/>
            </p:nvGrpSpPr>
            <p:grpSpPr bwMode="auto">
              <a:xfrm>
                <a:off x="4703" y="1252"/>
                <a:ext cx="592" cy="154"/>
                <a:chOff x="4714" y="1290"/>
                <a:chExt cx="592" cy="154"/>
              </a:xfrm>
            </p:grpSpPr>
            <p:sp>
              <p:nvSpPr>
                <p:cNvPr id="8261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4970" y="1290"/>
                  <a:ext cx="33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000">
                      <a:latin typeface="Arial" pitchFamily="34" charset="0"/>
                    </a:rPr>
                    <a:t>RBF</a:t>
                  </a:r>
                </a:p>
              </p:txBody>
            </p:sp>
            <p:sp>
              <p:nvSpPr>
                <p:cNvPr id="8262" name="Line 188"/>
                <p:cNvSpPr>
                  <a:spLocks noChangeShapeType="1"/>
                </p:cNvSpPr>
                <p:nvPr/>
              </p:nvSpPr>
              <p:spPr bwMode="auto">
                <a:xfrm>
                  <a:off x="4714" y="1370"/>
                  <a:ext cx="267" cy="0"/>
                </a:xfrm>
                <a:prstGeom prst="line">
                  <a:avLst/>
                </a:prstGeom>
                <a:noFill/>
                <a:ln w="12700">
                  <a:solidFill>
                    <a:srgbClr val="008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90"/>
              <p:cNvGrpSpPr>
                <a:grpSpLocks/>
              </p:cNvGrpSpPr>
              <p:nvPr/>
            </p:nvGrpSpPr>
            <p:grpSpPr bwMode="auto">
              <a:xfrm>
                <a:off x="4704" y="1366"/>
                <a:ext cx="586" cy="154"/>
                <a:chOff x="4726" y="1435"/>
                <a:chExt cx="586" cy="154"/>
              </a:xfrm>
            </p:grpSpPr>
            <p:sp>
              <p:nvSpPr>
                <p:cNvPr id="8264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4976" y="1435"/>
                  <a:ext cx="33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000">
                      <a:latin typeface="Arial" pitchFamily="34" charset="0"/>
                    </a:rPr>
                    <a:t>GP</a:t>
                  </a:r>
                </a:p>
              </p:txBody>
            </p:sp>
            <p:sp>
              <p:nvSpPr>
                <p:cNvPr id="8265" name="Line 189"/>
                <p:cNvSpPr>
                  <a:spLocks noChangeShapeType="1"/>
                </p:cNvSpPr>
                <p:nvPr/>
              </p:nvSpPr>
              <p:spPr bwMode="auto">
                <a:xfrm>
                  <a:off x="4726" y="1510"/>
                  <a:ext cx="267" cy="0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66" name="Text Box 196"/>
            <p:cNvSpPr txBox="1">
              <a:spLocks noChangeArrowheads="1"/>
            </p:cNvSpPr>
            <p:nvPr/>
          </p:nvSpPr>
          <p:spPr bwMode="auto">
            <a:xfrm>
              <a:off x="3829" y="1440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>
                  <a:latin typeface="Arial" pitchFamily="34" charset="0"/>
                </a:rPr>
                <a:t>x</a:t>
              </a:r>
              <a:r>
                <a:rPr lang="en-US" sz="1200" baseline="-25000">
                  <a:latin typeface="Arial" pitchFamily="34" charset="0"/>
                </a:rPr>
                <a:t>2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267" name="Text Box 197"/>
            <p:cNvSpPr txBox="1">
              <a:spLocks noChangeArrowheads="1"/>
            </p:cNvSpPr>
            <p:nvPr/>
          </p:nvSpPr>
          <p:spPr bwMode="auto">
            <a:xfrm>
              <a:off x="5435" y="2736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>
                  <a:latin typeface="Arial" pitchFamily="34" charset="0"/>
                </a:rPr>
                <a:t>x</a:t>
              </a:r>
              <a:r>
                <a:rPr lang="en-US" sz="1200" baseline="-25000">
                  <a:latin typeface="Arial" pitchFamily="34" charset="0"/>
                </a:rPr>
                <a:t>1</a:t>
              </a:r>
              <a:endParaRPr lang="en-US" sz="1200">
                <a:latin typeface="Arial" pitchFamily="34" charset="0"/>
              </a:endParaRPr>
            </a:p>
          </p:txBody>
        </p:sp>
      </p:grpSp>
      <p:grpSp>
        <p:nvGrpSpPr>
          <p:cNvPr id="76" name="Group 4"/>
          <p:cNvGrpSpPr>
            <a:grpSpLocks/>
          </p:cNvGrpSpPr>
          <p:nvPr/>
        </p:nvGrpSpPr>
        <p:grpSpPr bwMode="auto">
          <a:xfrm>
            <a:off x="5659884" y="188640"/>
            <a:ext cx="3376612" cy="1614488"/>
            <a:chOff x="3377" y="1008"/>
            <a:chExt cx="2127" cy="1017"/>
          </a:xfrm>
        </p:grpSpPr>
        <p:grpSp>
          <p:nvGrpSpPr>
            <p:cNvPr id="77" name="Group 5"/>
            <p:cNvGrpSpPr>
              <a:grpSpLocks/>
            </p:cNvGrpSpPr>
            <p:nvPr/>
          </p:nvGrpSpPr>
          <p:grpSpPr bwMode="auto">
            <a:xfrm>
              <a:off x="4015" y="1008"/>
              <a:ext cx="816" cy="682"/>
              <a:chOff x="4128" y="576"/>
              <a:chExt cx="816" cy="682"/>
            </a:xfrm>
          </p:grpSpPr>
          <p:pic>
            <p:nvPicPr>
              <p:cNvPr id="84" name="Picture 6" descr="02_rsm-qp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4128" y="576"/>
                <a:ext cx="816" cy="682"/>
              </a:xfrm>
              <a:prstGeom prst="rect">
                <a:avLst/>
              </a:prstGeom>
              <a:solidFill>
                <a:srgbClr val="EED50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sp>
            <p:nvSpPr>
              <p:cNvPr id="85" name="Text Box 7"/>
              <p:cNvSpPr txBox="1">
                <a:spLocks noChangeArrowheads="1"/>
              </p:cNvSpPr>
              <p:nvPr/>
            </p:nvSpPr>
            <p:spPr bwMode="auto">
              <a:xfrm>
                <a:off x="4560" y="624"/>
                <a:ext cx="192" cy="96"/>
              </a:xfrm>
              <a:prstGeom prst="rect">
                <a:avLst/>
              </a:prstGeom>
              <a:solidFill>
                <a:srgbClr val="EED50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1" hangingPunct="1"/>
                <a:r>
                  <a:rPr lang="en-US" sz="1000">
                    <a:latin typeface="Arial" pitchFamily="34" charset="0"/>
                  </a:rPr>
                  <a:t> PRS</a:t>
                </a:r>
              </a:p>
            </p:txBody>
          </p:sp>
        </p:grpSp>
        <p:grpSp>
          <p:nvGrpSpPr>
            <p:cNvPr id="78" name="Group 8"/>
            <p:cNvGrpSpPr>
              <a:grpSpLocks/>
            </p:cNvGrpSpPr>
            <p:nvPr/>
          </p:nvGrpSpPr>
          <p:grpSpPr bwMode="auto">
            <a:xfrm>
              <a:off x="4688" y="1343"/>
              <a:ext cx="816" cy="682"/>
              <a:chOff x="4128" y="1344"/>
              <a:chExt cx="816" cy="682"/>
            </a:xfrm>
          </p:grpSpPr>
          <p:pic>
            <p:nvPicPr>
              <p:cNvPr id="82" name="Picture 9" descr="06_rbf-gs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4128" y="1344"/>
                <a:ext cx="816" cy="682"/>
              </a:xfrm>
              <a:prstGeom prst="rect">
                <a:avLst/>
              </a:prstGeom>
              <a:solidFill>
                <a:srgbClr val="EED50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sp>
            <p:nvSpPr>
              <p:cNvPr id="83" name="Text Box 10"/>
              <p:cNvSpPr txBox="1">
                <a:spLocks noChangeArrowheads="1"/>
              </p:cNvSpPr>
              <p:nvPr/>
            </p:nvSpPr>
            <p:spPr bwMode="auto">
              <a:xfrm>
                <a:off x="4560" y="1392"/>
                <a:ext cx="192" cy="96"/>
              </a:xfrm>
              <a:prstGeom prst="rect">
                <a:avLst/>
              </a:prstGeom>
              <a:solidFill>
                <a:srgbClr val="EED50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 hangingPunct="1"/>
                <a:r>
                  <a:rPr lang="en-US" sz="1000">
                    <a:latin typeface="Arial" pitchFamily="34" charset="0"/>
                  </a:rPr>
                  <a:t> RBF</a:t>
                </a:r>
              </a:p>
            </p:txBody>
          </p:sp>
        </p:grpSp>
        <p:sp>
          <p:nvSpPr>
            <p:cNvPr id="79" name="Text Box 11"/>
            <p:cNvSpPr txBox="1">
              <a:spLocks noChangeArrowheads="1"/>
            </p:cNvSpPr>
            <p:nvPr/>
          </p:nvSpPr>
          <p:spPr bwMode="auto">
            <a:xfrm>
              <a:off x="3410" y="1178"/>
              <a:ext cx="55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pitchFamily="34" charset="0"/>
                </a:rPr>
                <a:t>Design of </a:t>
              </a:r>
            </a:p>
            <a:p>
              <a:pPr algn="ctr" eaLnBrk="1" hangingPunct="1"/>
              <a:r>
                <a:rPr lang="en-US" sz="1000">
                  <a:latin typeface="Arial" pitchFamily="34" charset="0"/>
                </a:rPr>
                <a:t>Experiments</a:t>
              </a:r>
            </a:p>
          </p:txBody>
        </p:sp>
        <p:sp>
          <p:nvSpPr>
            <p:cNvPr id="80" name="Text Box 12"/>
            <p:cNvSpPr txBox="1">
              <a:spLocks noChangeArrowheads="1"/>
            </p:cNvSpPr>
            <p:nvPr/>
          </p:nvSpPr>
          <p:spPr bwMode="auto">
            <a:xfrm>
              <a:off x="4874" y="1151"/>
              <a:ext cx="55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pitchFamily="34" charset="0"/>
                </a:rPr>
                <a:t>Metamodels</a:t>
              </a:r>
            </a:p>
          </p:txBody>
        </p:sp>
        <p:pic>
          <p:nvPicPr>
            <p:cNvPr id="81" name="Picture 13" descr="maximin_2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377" y="1435"/>
              <a:ext cx="691" cy="5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777559" cy="1143000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accent2"/>
                </a:solidFill>
                <a:latin typeface="Times New Roman" pitchFamily="18" charset="0"/>
              </a:rPr>
              <a:t>Design of Experiments Methods</a:t>
            </a:r>
            <a:endParaRPr lang="en-US" altLang="ko-KR" sz="3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468313" y="1196975"/>
            <a:ext cx="7850187" cy="714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2771775" y="3789363"/>
            <a:ext cx="1223963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H="1">
            <a:off x="4356100" y="4076700"/>
            <a:ext cx="1223963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3995738" y="3789363"/>
            <a:ext cx="15843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2771775" y="4508500"/>
            <a:ext cx="15843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2771775" y="5949950"/>
            <a:ext cx="15843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 flipH="1">
            <a:off x="4356100" y="5516563"/>
            <a:ext cx="1223963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 flipH="1">
            <a:off x="2771775" y="5229225"/>
            <a:ext cx="1223963" cy="71913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2771775" y="4508500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>
            <a:off x="3995738" y="3789363"/>
            <a:ext cx="0" cy="14398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>
            <a:off x="3995738" y="5229225"/>
            <a:ext cx="1512887" cy="28733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>
            <a:off x="5580063" y="40767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>
            <a:off x="4356100" y="479742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9" name="Oval 35"/>
          <p:cNvSpPr>
            <a:spLocks noChangeArrowheads="1"/>
          </p:cNvSpPr>
          <p:nvPr/>
        </p:nvSpPr>
        <p:spPr bwMode="auto">
          <a:xfrm>
            <a:off x="2700338" y="4437063"/>
            <a:ext cx="142875" cy="14287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0" name="Oval 36"/>
          <p:cNvSpPr>
            <a:spLocks noChangeArrowheads="1"/>
          </p:cNvSpPr>
          <p:nvPr/>
        </p:nvSpPr>
        <p:spPr bwMode="auto">
          <a:xfrm>
            <a:off x="4284663" y="4724400"/>
            <a:ext cx="142875" cy="14287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1" name="Oval 37"/>
          <p:cNvSpPr>
            <a:spLocks noChangeArrowheads="1"/>
          </p:cNvSpPr>
          <p:nvPr/>
        </p:nvSpPr>
        <p:spPr bwMode="auto">
          <a:xfrm>
            <a:off x="3924300" y="3716338"/>
            <a:ext cx="142875" cy="14287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Oval 38"/>
          <p:cNvSpPr>
            <a:spLocks noChangeArrowheads="1"/>
          </p:cNvSpPr>
          <p:nvPr/>
        </p:nvSpPr>
        <p:spPr bwMode="auto">
          <a:xfrm>
            <a:off x="5435600" y="4005263"/>
            <a:ext cx="142875" cy="14287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3" name="Oval 39"/>
          <p:cNvSpPr>
            <a:spLocks noChangeArrowheads="1"/>
          </p:cNvSpPr>
          <p:nvPr/>
        </p:nvSpPr>
        <p:spPr bwMode="auto">
          <a:xfrm>
            <a:off x="2700338" y="5876925"/>
            <a:ext cx="142875" cy="14287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4" name="Oval 40"/>
          <p:cNvSpPr>
            <a:spLocks noChangeArrowheads="1"/>
          </p:cNvSpPr>
          <p:nvPr/>
        </p:nvSpPr>
        <p:spPr bwMode="auto">
          <a:xfrm>
            <a:off x="4284663" y="6165850"/>
            <a:ext cx="142875" cy="14287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5" name="Oval 41"/>
          <p:cNvSpPr>
            <a:spLocks noChangeArrowheads="1"/>
          </p:cNvSpPr>
          <p:nvPr/>
        </p:nvSpPr>
        <p:spPr bwMode="auto">
          <a:xfrm>
            <a:off x="5508625" y="5445125"/>
            <a:ext cx="142875" cy="14287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Oval 42"/>
          <p:cNvSpPr>
            <a:spLocks noChangeArrowheads="1"/>
          </p:cNvSpPr>
          <p:nvPr/>
        </p:nvSpPr>
        <p:spPr bwMode="auto">
          <a:xfrm>
            <a:off x="3924300" y="5157788"/>
            <a:ext cx="142875" cy="142875"/>
          </a:xfrm>
          <a:prstGeom prst="ellipse">
            <a:avLst/>
          </a:prstGeom>
          <a:solidFill>
            <a:srgbClr val="FF3399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7" name="Oval 43"/>
          <p:cNvSpPr>
            <a:spLocks noChangeArrowheads="1"/>
          </p:cNvSpPr>
          <p:nvPr/>
        </p:nvSpPr>
        <p:spPr bwMode="auto">
          <a:xfrm>
            <a:off x="4859338" y="5084763"/>
            <a:ext cx="142875" cy="142875"/>
          </a:xfrm>
          <a:prstGeom prst="ellipse">
            <a:avLst/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8" name="Oval 44"/>
          <p:cNvSpPr>
            <a:spLocks noChangeArrowheads="1"/>
          </p:cNvSpPr>
          <p:nvPr/>
        </p:nvSpPr>
        <p:spPr bwMode="auto">
          <a:xfrm>
            <a:off x="4140200" y="4221163"/>
            <a:ext cx="142875" cy="142875"/>
          </a:xfrm>
          <a:prstGeom prst="ellipse">
            <a:avLst/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9" name="Oval 45"/>
          <p:cNvSpPr>
            <a:spLocks noChangeArrowheads="1"/>
          </p:cNvSpPr>
          <p:nvPr/>
        </p:nvSpPr>
        <p:spPr bwMode="auto">
          <a:xfrm>
            <a:off x="3492500" y="5229225"/>
            <a:ext cx="142875" cy="142875"/>
          </a:xfrm>
          <a:prstGeom prst="ellipse">
            <a:avLst/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30" name="Oval 46"/>
          <p:cNvSpPr>
            <a:spLocks noChangeArrowheads="1"/>
          </p:cNvSpPr>
          <p:nvPr/>
        </p:nvSpPr>
        <p:spPr bwMode="auto">
          <a:xfrm>
            <a:off x="4211638" y="5661025"/>
            <a:ext cx="142875" cy="142875"/>
          </a:xfrm>
          <a:prstGeom prst="ellipse">
            <a:avLst/>
          </a:prstGeom>
          <a:solidFill>
            <a:srgbClr val="33CCFF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31" name="Oval 47"/>
          <p:cNvSpPr>
            <a:spLocks noChangeArrowheads="1"/>
          </p:cNvSpPr>
          <p:nvPr/>
        </p:nvSpPr>
        <p:spPr bwMode="auto">
          <a:xfrm>
            <a:off x="4716463" y="4652963"/>
            <a:ext cx="142875" cy="142875"/>
          </a:xfrm>
          <a:prstGeom prst="ellipse">
            <a:avLst/>
          </a:prstGeom>
          <a:solidFill>
            <a:srgbClr val="33CCFF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32" name="Oval 48"/>
          <p:cNvSpPr>
            <a:spLocks noChangeArrowheads="1"/>
          </p:cNvSpPr>
          <p:nvPr/>
        </p:nvSpPr>
        <p:spPr bwMode="auto">
          <a:xfrm>
            <a:off x="3419475" y="4724400"/>
            <a:ext cx="142875" cy="142875"/>
          </a:xfrm>
          <a:prstGeom prst="ellipse">
            <a:avLst/>
          </a:prstGeom>
          <a:solidFill>
            <a:srgbClr val="33CCFF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33" name="Oval 49"/>
          <p:cNvSpPr>
            <a:spLocks noChangeArrowheads="1"/>
          </p:cNvSpPr>
          <p:nvPr/>
        </p:nvSpPr>
        <p:spPr bwMode="auto">
          <a:xfrm>
            <a:off x="6372225" y="4868863"/>
            <a:ext cx="142875" cy="14287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34" name="Oval 50"/>
          <p:cNvSpPr>
            <a:spLocks noChangeArrowheads="1"/>
          </p:cNvSpPr>
          <p:nvPr/>
        </p:nvSpPr>
        <p:spPr bwMode="auto">
          <a:xfrm>
            <a:off x="6372225" y="5734050"/>
            <a:ext cx="142875" cy="142875"/>
          </a:xfrm>
          <a:prstGeom prst="ellipse">
            <a:avLst/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35" name="Text Box 51"/>
          <p:cNvSpPr txBox="1">
            <a:spLocks noChangeArrowheads="1"/>
          </p:cNvSpPr>
          <p:nvPr/>
        </p:nvSpPr>
        <p:spPr bwMode="auto">
          <a:xfrm>
            <a:off x="6732588" y="4581525"/>
            <a:ext cx="172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/>
              <a:t>2</a:t>
            </a:r>
            <a:r>
              <a:rPr lang="en-US" altLang="ko-KR" sz="2000" baseline="50000"/>
              <a:t>n </a:t>
            </a:r>
            <a:r>
              <a:rPr lang="en-US" altLang="ko-KR" sz="2000"/>
              <a:t>factorial Design</a:t>
            </a:r>
          </a:p>
        </p:txBody>
      </p: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6732588" y="5516563"/>
            <a:ext cx="1871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/>
              <a:t>Additional “face center”</a:t>
            </a:r>
          </a:p>
        </p:txBody>
      </p:sp>
      <p:sp>
        <p:nvSpPr>
          <p:cNvPr id="16437" name="Line 53"/>
          <p:cNvSpPr>
            <a:spLocks noChangeShapeType="1"/>
          </p:cNvSpPr>
          <p:nvPr/>
        </p:nvSpPr>
        <p:spPr bwMode="auto">
          <a:xfrm flipH="1">
            <a:off x="827088" y="5373688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38" name="Line 54"/>
          <p:cNvSpPr>
            <a:spLocks noChangeShapeType="1"/>
          </p:cNvSpPr>
          <p:nvPr/>
        </p:nvSpPr>
        <p:spPr bwMode="auto">
          <a:xfrm>
            <a:off x="1258888" y="5373688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39" name="Line 55"/>
          <p:cNvSpPr>
            <a:spLocks noChangeShapeType="1"/>
          </p:cNvSpPr>
          <p:nvPr/>
        </p:nvSpPr>
        <p:spPr bwMode="auto">
          <a:xfrm flipH="1" flipV="1">
            <a:off x="1258888" y="47974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40" name="Text Box 56"/>
          <p:cNvSpPr txBox="1">
            <a:spLocks noChangeArrowheads="1"/>
          </p:cNvSpPr>
          <p:nvPr/>
        </p:nvSpPr>
        <p:spPr bwMode="auto">
          <a:xfrm>
            <a:off x="539750" y="58054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X</a:t>
            </a:r>
            <a:r>
              <a:rPr lang="en-US" altLang="ko-KR" baseline="-28000"/>
              <a:t>1</a:t>
            </a:r>
          </a:p>
        </p:txBody>
      </p:sp>
      <p:sp>
        <p:nvSpPr>
          <p:cNvPr id="16441" name="Text Box 57"/>
          <p:cNvSpPr txBox="1">
            <a:spLocks noChangeArrowheads="1"/>
          </p:cNvSpPr>
          <p:nvPr/>
        </p:nvSpPr>
        <p:spPr bwMode="auto">
          <a:xfrm>
            <a:off x="1908175" y="5516563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X</a:t>
            </a:r>
            <a:r>
              <a:rPr lang="en-US" altLang="ko-KR" baseline="-28000"/>
              <a:t>2</a:t>
            </a:r>
          </a:p>
        </p:txBody>
      </p:sp>
      <p:sp>
        <p:nvSpPr>
          <p:cNvPr id="16442" name="Text Box 58"/>
          <p:cNvSpPr txBox="1">
            <a:spLocks noChangeArrowheads="1"/>
          </p:cNvSpPr>
          <p:nvPr/>
        </p:nvSpPr>
        <p:spPr bwMode="auto">
          <a:xfrm>
            <a:off x="1042988" y="43656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X</a:t>
            </a:r>
            <a:r>
              <a:rPr lang="en-US" altLang="ko-KR" baseline="-28000"/>
              <a:t>3</a:t>
            </a:r>
          </a:p>
        </p:txBody>
      </p:sp>
      <p:sp>
        <p:nvSpPr>
          <p:cNvPr id="16444" name="Text Box 60"/>
          <p:cNvSpPr txBox="1">
            <a:spLocks noChangeArrowheads="1"/>
          </p:cNvSpPr>
          <p:nvPr/>
        </p:nvSpPr>
        <p:spPr bwMode="auto">
          <a:xfrm>
            <a:off x="2700338" y="6308725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/>
              <a:t>Design Space (3 design variables)</a:t>
            </a:r>
          </a:p>
        </p:txBody>
      </p:sp>
      <p:sp>
        <p:nvSpPr>
          <p:cNvPr id="16445" name="Oval 61"/>
          <p:cNvSpPr>
            <a:spLocks noChangeArrowheads="1"/>
          </p:cNvSpPr>
          <p:nvPr/>
        </p:nvSpPr>
        <p:spPr bwMode="auto">
          <a:xfrm>
            <a:off x="4211638" y="4941888"/>
            <a:ext cx="142875" cy="142875"/>
          </a:xfrm>
          <a:prstGeom prst="ellipse">
            <a:avLst/>
          </a:prstGeom>
          <a:solidFill>
            <a:srgbClr val="33CCFF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47" name="AutoShape 63"/>
          <p:cNvSpPr>
            <a:spLocks noChangeArrowheads="1"/>
          </p:cNvSpPr>
          <p:nvPr/>
        </p:nvSpPr>
        <p:spPr bwMode="auto">
          <a:xfrm>
            <a:off x="250825" y="2492375"/>
            <a:ext cx="433388" cy="215900"/>
          </a:xfrm>
          <a:prstGeom prst="flowChartDecision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3399"/>
              </a:solidFill>
            </a:endParaRPr>
          </a:p>
        </p:txBody>
      </p:sp>
      <p:sp>
        <p:nvSpPr>
          <p:cNvPr id="16448" name="AutoShape 64"/>
          <p:cNvSpPr>
            <a:spLocks noChangeArrowheads="1"/>
          </p:cNvSpPr>
          <p:nvPr/>
        </p:nvSpPr>
        <p:spPr bwMode="auto">
          <a:xfrm>
            <a:off x="250825" y="3068638"/>
            <a:ext cx="433388" cy="215900"/>
          </a:xfrm>
          <a:prstGeom prst="flowChartDecision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6450" name="Text Box 66"/>
          <p:cNvSpPr txBox="1">
            <a:spLocks noChangeArrowheads="1"/>
          </p:cNvSpPr>
          <p:nvPr/>
        </p:nvSpPr>
        <p:spPr bwMode="auto">
          <a:xfrm>
            <a:off x="468313" y="1341438"/>
            <a:ext cx="828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400"/>
              <a:t>Selection procedure for finding the design variable sets </a:t>
            </a:r>
          </a:p>
          <a:p>
            <a:r>
              <a:rPr lang="en-US" altLang="ko-KR" sz="2400"/>
              <a:t>    that must be analyzed</a:t>
            </a:r>
            <a:endParaRPr lang="en-US" sz="2200"/>
          </a:p>
        </p:txBody>
      </p:sp>
      <p:sp>
        <p:nvSpPr>
          <p:cNvPr id="16451" name="Text Box 67"/>
          <p:cNvSpPr txBox="1">
            <a:spLocks noChangeArrowheads="1"/>
          </p:cNvSpPr>
          <p:nvPr/>
        </p:nvSpPr>
        <p:spPr bwMode="auto">
          <a:xfrm>
            <a:off x="790575" y="2349500"/>
            <a:ext cx="81740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000"/>
              <a:t>Koshal Design, </a:t>
            </a:r>
            <a:r>
              <a:rPr kumimoji="0" lang="en-GB" sz="2000"/>
              <a:t>Plackett-Burman, Latin hypercube, </a:t>
            </a:r>
            <a:r>
              <a:rPr lang="en-US" altLang="ko-KR" sz="2000"/>
              <a:t>D-Optimal Design</a:t>
            </a:r>
          </a:p>
          <a:p>
            <a:endParaRPr lang="en-US" altLang="ko-KR" sz="2000"/>
          </a:p>
          <a:p>
            <a:r>
              <a:rPr lang="en-US" altLang="ko-KR" sz="2000" b="1"/>
              <a:t>Central Composite Design</a:t>
            </a:r>
            <a:r>
              <a:rPr lang="en-US" altLang="ko-KR" sz="2000"/>
              <a:t>, Factorial Design, Taguchi’s Orthogonal Array</a:t>
            </a:r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16453" name="Text Box 69"/>
          <p:cNvSpPr txBox="1">
            <a:spLocks noChangeArrowheads="1"/>
          </p:cNvSpPr>
          <p:nvPr/>
        </p:nvSpPr>
        <p:spPr bwMode="auto">
          <a:xfrm>
            <a:off x="5940425" y="3644900"/>
            <a:ext cx="3203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/>
              <a:t>Design points used in Central Composite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 txBox="1">
            <a:spLocks noGrp="1" noChangeArrowheads="1"/>
          </p:cNvSpPr>
          <p:nvPr/>
        </p:nvSpPr>
        <p:spPr bwMode="auto">
          <a:xfrm>
            <a:off x="3124200" y="64262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800">
                <a:latin typeface="Times New Roman" pitchFamily="18" charset="0"/>
              </a:rPr>
              <a:t>Acar &amp; Rais-Rohani (2008)</a:t>
            </a:r>
          </a:p>
        </p:txBody>
      </p:sp>
      <p:sp>
        <p:nvSpPr>
          <p:cNvPr id="29699" name="Rectangle 12"/>
          <p:cNvSpPr txBox="1">
            <a:spLocks noGrp="1" noChangeArrowheads="1"/>
          </p:cNvSpPr>
          <p:nvPr/>
        </p:nvSpPr>
        <p:spPr bwMode="auto">
          <a:xfrm>
            <a:off x="7154863" y="6392863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69C3F5C-0946-43C7-85BA-844B37ED17B4}" type="slidenum">
              <a:rPr lang="en-US" sz="800">
                <a:latin typeface="Times New Roman" pitchFamily="18" charset="0"/>
              </a:rPr>
              <a:pPr algn="r"/>
              <a:t>27</a:t>
            </a:fld>
            <a:endParaRPr lang="en-US" sz="800">
              <a:latin typeface="Times New Roman" pitchFamily="18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Polynomial Response Surface (PRS)</a:t>
            </a:r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0" y="-122238"/>
            <a:ext cx="184150" cy="24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1000">
              <a:latin typeface="Times New Roman" pitchFamily="18" charset="0"/>
            </a:endParaRPr>
          </a:p>
        </p:txBody>
      </p:sp>
      <p:graphicFrame>
        <p:nvGraphicFramePr>
          <p:cNvPr id="29702" name="Object 4"/>
          <p:cNvGraphicFramePr>
            <a:graphicFrameLocks noChangeAspect="1"/>
          </p:cNvGraphicFramePr>
          <p:nvPr/>
        </p:nvGraphicFramePr>
        <p:xfrm>
          <a:off x="990600" y="838200"/>
          <a:ext cx="6673850" cy="947738"/>
        </p:xfrm>
        <a:graphic>
          <a:graphicData uri="http://schemas.openxmlformats.org/presentationml/2006/ole">
            <p:oleObj spid="_x0000_s90114" name="Equation" r:id="rId4" imgW="3238200" imgH="457200" progId="">
              <p:embed/>
            </p:oleObj>
          </a:graphicData>
        </a:graphic>
      </p:graphicFrame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0" y="-122238"/>
            <a:ext cx="184150" cy="24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1000">
              <a:latin typeface="Times New Roman" pitchFamily="18" charset="0"/>
            </a:endParaRPr>
          </a:p>
        </p:txBody>
      </p:sp>
      <p:graphicFrame>
        <p:nvGraphicFramePr>
          <p:cNvPr id="29704" name="Object 6"/>
          <p:cNvGraphicFramePr>
            <a:graphicFrameLocks noChangeAspect="1"/>
          </p:cNvGraphicFramePr>
          <p:nvPr/>
        </p:nvGraphicFramePr>
        <p:xfrm>
          <a:off x="990600" y="1828800"/>
          <a:ext cx="3979863" cy="573088"/>
        </p:xfrm>
        <a:graphic>
          <a:graphicData uri="http://schemas.openxmlformats.org/presentationml/2006/ole">
            <p:oleObj spid="_x0000_s90115" name="Equation" r:id="rId5" imgW="1396800" imgH="203040" progId="">
              <p:embed/>
            </p:oleObj>
          </a:graphicData>
        </a:graphic>
      </p:graphicFrame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0" y="-122238"/>
            <a:ext cx="184150" cy="24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1000">
              <a:latin typeface="Times New Roman" pitchFamily="18" charset="0"/>
            </a:endParaRPr>
          </a:p>
        </p:txBody>
      </p:sp>
      <p:graphicFrame>
        <p:nvGraphicFramePr>
          <p:cNvPr id="29706" name="Object 8"/>
          <p:cNvGraphicFramePr>
            <a:graphicFrameLocks noChangeAspect="1"/>
          </p:cNvGraphicFramePr>
          <p:nvPr/>
        </p:nvGraphicFramePr>
        <p:xfrm>
          <a:off x="990600" y="2514600"/>
          <a:ext cx="2627313" cy="731838"/>
        </p:xfrm>
        <a:graphic>
          <a:graphicData uri="http://schemas.openxmlformats.org/presentationml/2006/ole">
            <p:oleObj spid="_x0000_s90116" name="Equation" r:id="rId6" imgW="990360" imgH="279360" progId="">
              <p:embed/>
            </p:oleObj>
          </a:graphicData>
        </a:graphic>
      </p:graphicFrame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0" y="-122238"/>
            <a:ext cx="184150" cy="24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1000">
              <a:latin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181600" y="2819400"/>
            <a:ext cx="3657600" cy="3124200"/>
            <a:chOff x="2976" y="1584"/>
            <a:chExt cx="2304" cy="1968"/>
          </a:xfrm>
        </p:grpSpPr>
        <p:sp>
          <p:nvSpPr>
            <p:cNvPr id="29709" name="Text Box 11"/>
            <p:cNvSpPr txBox="1">
              <a:spLocks noChangeAspect="1" noChangeArrowheads="1"/>
            </p:cNvSpPr>
            <p:nvPr/>
          </p:nvSpPr>
          <p:spPr bwMode="auto">
            <a:xfrm>
              <a:off x="2976" y="1636"/>
              <a:ext cx="2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29710" name="Text Box 12"/>
            <p:cNvSpPr txBox="1">
              <a:spLocks noChangeArrowheads="1"/>
            </p:cNvSpPr>
            <p:nvPr/>
          </p:nvSpPr>
          <p:spPr bwMode="auto">
            <a:xfrm>
              <a:off x="3288" y="1584"/>
              <a:ext cx="93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1" dirty="0">
                  <a:latin typeface="Times New Roman" pitchFamily="18" charset="0"/>
                </a:rPr>
                <a:t>Sampling data points</a:t>
              </a:r>
            </a:p>
          </p:txBody>
        </p:sp>
        <p:sp>
          <p:nvSpPr>
            <p:cNvPr id="29711" name="Line 13"/>
            <p:cNvSpPr>
              <a:spLocks noChangeAspect="1" noChangeShapeType="1"/>
            </p:cNvSpPr>
            <p:nvPr/>
          </p:nvSpPr>
          <p:spPr bwMode="auto">
            <a:xfrm>
              <a:off x="3069" y="3448"/>
              <a:ext cx="20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14"/>
            <p:cNvSpPr>
              <a:spLocks noChangeAspect="1" noChangeShapeType="1"/>
            </p:cNvSpPr>
            <p:nvPr/>
          </p:nvSpPr>
          <p:spPr bwMode="auto">
            <a:xfrm flipV="1">
              <a:off x="3198" y="1785"/>
              <a:ext cx="0" cy="17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Text Box 15"/>
            <p:cNvSpPr txBox="1">
              <a:spLocks noChangeAspect="1" noChangeArrowheads="1"/>
            </p:cNvSpPr>
            <p:nvPr/>
          </p:nvSpPr>
          <p:spPr bwMode="auto">
            <a:xfrm>
              <a:off x="5069" y="3252"/>
              <a:ext cx="2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9714" name="AutoShape 16"/>
            <p:cNvSpPr>
              <a:spLocks noChangeAspect="1" noChangeArrowheads="1"/>
            </p:cNvSpPr>
            <p:nvPr/>
          </p:nvSpPr>
          <p:spPr bwMode="auto">
            <a:xfrm>
              <a:off x="3366" y="2790"/>
              <a:ext cx="61" cy="62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9715" name="AutoShape 17"/>
            <p:cNvSpPr>
              <a:spLocks noChangeAspect="1" noChangeArrowheads="1"/>
            </p:cNvSpPr>
            <p:nvPr/>
          </p:nvSpPr>
          <p:spPr bwMode="auto">
            <a:xfrm>
              <a:off x="3602" y="2377"/>
              <a:ext cx="60" cy="61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9716" name="AutoShape 18"/>
            <p:cNvSpPr>
              <a:spLocks noChangeAspect="1" noChangeArrowheads="1"/>
            </p:cNvSpPr>
            <p:nvPr/>
          </p:nvSpPr>
          <p:spPr bwMode="auto">
            <a:xfrm>
              <a:off x="3939" y="2243"/>
              <a:ext cx="60" cy="61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9717" name="AutoShape 19"/>
            <p:cNvSpPr>
              <a:spLocks noChangeAspect="1" noChangeArrowheads="1"/>
            </p:cNvSpPr>
            <p:nvPr/>
          </p:nvSpPr>
          <p:spPr bwMode="auto">
            <a:xfrm>
              <a:off x="4343" y="2640"/>
              <a:ext cx="61" cy="62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9718" name="AutoShape 20"/>
            <p:cNvSpPr>
              <a:spLocks noChangeAspect="1" noChangeArrowheads="1"/>
            </p:cNvSpPr>
            <p:nvPr/>
          </p:nvSpPr>
          <p:spPr bwMode="auto">
            <a:xfrm>
              <a:off x="4714" y="2513"/>
              <a:ext cx="62" cy="62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9719" name="Freeform 21"/>
            <p:cNvSpPr>
              <a:spLocks noChangeAspect="1"/>
            </p:cNvSpPr>
            <p:nvPr/>
          </p:nvSpPr>
          <p:spPr bwMode="auto">
            <a:xfrm>
              <a:off x="3265" y="2398"/>
              <a:ext cx="1685" cy="426"/>
            </a:xfrm>
            <a:custGeom>
              <a:avLst/>
              <a:gdLst>
                <a:gd name="T0" fmla="*/ 0 w 2400"/>
                <a:gd name="T1" fmla="*/ 10 h 592"/>
                <a:gd name="T2" fmla="*/ 6 w 2400"/>
                <a:gd name="T3" fmla="*/ 3 h 592"/>
                <a:gd name="T4" fmla="*/ 14 w 2400"/>
                <a:gd name="T5" fmla="*/ 1 h 592"/>
                <a:gd name="T6" fmla="*/ 27 w 2400"/>
                <a:gd name="T7" fmla="*/ 4 h 592"/>
                <a:gd name="T8" fmla="*/ 34 w 2400"/>
                <a:gd name="T9" fmla="*/ 12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0"/>
                <a:gd name="T16" fmla="*/ 0 h 592"/>
                <a:gd name="T17" fmla="*/ 2400 w 2400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0" h="592">
                  <a:moveTo>
                    <a:pt x="0" y="496"/>
                  </a:moveTo>
                  <a:cubicBezTo>
                    <a:pt x="108" y="368"/>
                    <a:pt x="216" y="240"/>
                    <a:pt x="384" y="160"/>
                  </a:cubicBezTo>
                  <a:cubicBezTo>
                    <a:pt x="552" y="80"/>
                    <a:pt x="752" y="0"/>
                    <a:pt x="1008" y="16"/>
                  </a:cubicBezTo>
                  <a:cubicBezTo>
                    <a:pt x="1264" y="32"/>
                    <a:pt x="1688" y="160"/>
                    <a:pt x="1920" y="256"/>
                  </a:cubicBezTo>
                  <a:cubicBezTo>
                    <a:pt x="2152" y="352"/>
                    <a:pt x="2276" y="472"/>
                    <a:pt x="2400" y="592"/>
                  </a:cubicBezTo>
                </a:path>
              </a:pathLst>
            </a:custGeom>
            <a:noFill/>
            <a:ln w="38100" cap="rnd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9720" name="Text Box 22"/>
            <p:cNvSpPr txBox="1">
              <a:spLocks noChangeArrowheads="1"/>
            </p:cNvSpPr>
            <p:nvPr/>
          </p:nvSpPr>
          <p:spPr bwMode="auto">
            <a:xfrm>
              <a:off x="4389" y="2983"/>
              <a:ext cx="68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Response surface</a:t>
              </a:r>
            </a:p>
          </p:txBody>
        </p:sp>
        <p:sp>
          <p:nvSpPr>
            <p:cNvPr id="29721" name="Line 23"/>
            <p:cNvSpPr>
              <a:spLocks noChangeShapeType="1"/>
            </p:cNvSpPr>
            <p:nvPr/>
          </p:nvSpPr>
          <p:spPr bwMode="auto">
            <a:xfrm flipV="1">
              <a:off x="4634" y="2714"/>
              <a:ext cx="174" cy="3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Line 24"/>
            <p:cNvSpPr>
              <a:spLocks noChangeShapeType="1"/>
            </p:cNvSpPr>
            <p:nvPr/>
          </p:nvSpPr>
          <p:spPr bwMode="auto">
            <a:xfrm flipH="1">
              <a:off x="3629" y="1987"/>
              <a:ext cx="9" cy="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AutoShape 25"/>
            <p:cNvSpPr>
              <a:spLocks noChangeAspect="1" noChangeArrowheads="1"/>
            </p:cNvSpPr>
            <p:nvPr/>
          </p:nvSpPr>
          <p:spPr bwMode="auto">
            <a:xfrm>
              <a:off x="4904" y="2776"/>
              <a:ext cx="60" cy="64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9724" name="Line 26"/>
            <p:cNvSpPr>
              <a:spLocks noChangeShapeType="1"/>
            </p:cNvSpPr>
            <p:nvPr/>
          </p:nvSpPr>
          <p:spPr bwMode="auto">
            <a:xfrm>
              <a:off x="3648" y="2016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25" name="Rectangle 27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3398838"/>
            <a:ext cx="5215880" cy="2620962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400" b="1" dirty="0">
                <a:latin typeface="Arial" pitchFamily="34" charset="0"/>
              </a:rPr>
              <a:t>Assumption: </a:t>
            </a:r>
            <a:r>
              <a:rPr lang="en-US" sz="2400" dirty="0">
                <a:latin typeface="Arial" pitchFamily="34" charset="0"/>
              </a:rPr>
              <a:t>Normally distributed uncorrelated noise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400" dirty="0">
                <a:latin typeface="Arial" pitchFamily="34" charset="0"/>
              </a:rPr>
              <a:t>In presence of </a:t>
            </a:r>
            <a:r>
              <a:rPr lang="en-US" sz="2400" dirty="0">
                <a:solidFill>
                  <a:schemeClr val="accent2"/>
                </a:solidFill>
                <a:latin typeface="Arial" pitchFamily="34" charset="0"/>
              </a:rPr>
              <a:t>noise</a:t>
            </a:r>
            <a:r>
              <a:rPr lang="en-US" sz="2400" dirty="0">
                <a:latin typeface="Arial" pitchFamily="34" charset="0"/>
              </a:rPr>
              <a:t>, response </a:t>
            </a:r>
            <a:endParaRPr lang="en-US" sz="24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sz="2400" dirty="0" smtClean="0">
                <a:latin typeface="Arial" pitchFamily="34" charset="0"/>
              </a:rPr>
              <a:t>    surface </a:t>
            </a:r>
            <a:r>
              <a:rPr lang="en-US" sz="2400" dirty="0">
                <a:latin typeface="Arial" pitchFamily="34" charset="0"/>
              </a:rPr>
              <a:t>may be </a:t>
            </a:r>
            <a:r>
              <a:rPr lang="en-US" sz="2400" u="sng" dirty="0">
                <a:solidFill>
                  <a:srgbClr val="006600"/>
                </a:solidFill>
                <a:latin typeface="Arial" pitchFamily="34" charset="0"/>
              </a:rPr>
              <a:t>more accurate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</a:rPr>
              <a:t> </a:t>
            </a:r>
            <a:endParaRPr lang="en-US" sz="2400" dirty="0" smtClean="0">
              <a:solidFill>
                <a:srgbClr val="006600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</a:rPr>
              <a:t>    </a:t>
            </a:r>
            <a:r>
              <a:rPr lang="en-US" sz="2400" dirty="0" smtClean="0">
                <a:latin typeface="Arial" pitchFamily="34" charset="0"/>
              </a:rPr>
              <a:t>than </a:t>
            </a:r>
            <a:r>
              <a:rPr lang="en-US" sz="2400" dirty="0">
                <a:latin typeface="Arial" pitchFamily="34" charset="0"/>
              </a:rPr>
              <a:t>observed data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400" b="1" dirty="0">
                <a:latin typeface="Arial" pitchFamily="34" charset="0"/>
              </a:rPr>
              <a:t>Question to ask: </a:t>
            </a:r>
            <a:r>
              <a:rPr lang="en-US" sz="2400" dirty="0">
                <a:latin typeface="Arial" pitchFamily="34" charset="0"/>
              </a:rPr>
              <a:t>Can the chosen </a:t>
            </a:r>
            <a:r>
              <a:rPr lang="en-US" sz="2400" dirty="0">
                <a:solidFill>
                  <a:schemeClr val="accent2"/>
                </a:solidFill>
                <a:latin typeface="Arial" pitchFamily="34" charset="0"/>
              </a:rPr>
              <a:t>order polynomial </a:t>
            </a:r>
            <a:r>
              <a:rPr lang="en-US" sz="2400" dirty="0">
                <a:latin typeface="Arial" pitchFamily="34" charset="0"/>
              </a:rPr>
              <a:t>approximate the behavior?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 txBox="1">
            <a:spLocks noGrp="1" noChangeArrowheads="1"/>
          </p:cNvSpPr>
          <p:nvPr/>
        </p:nvSpPr>
        <p:spPr bwMode="auto">
          <a:xfrm>
            <a:off x="3124200" y="64262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800">
                <a:latin typeface="Times New Roman" pitchFamily="18" charset="0"/>
              </a:rPr>
              <a:t>Acar &amp; Rais-Rohani (2008)</a:t>
            </a:r>
          </a:p>
        </p:txBody>
      </p:sp>
      <p:sp>
        <p:nvSpPr>
          <p:cNvPr id="31747" name="Rectangle 12"/>
          <p:cNvSpPr txBox="1">
            <a:spLocks noGrp="1" noChangeArrowheads="1"/>
          </p:cNvSpPr>
          <p:nvPr/>
        </p:nvSpPr>
        <p:spPr bwMode="auto">
          <a:xfrm>
            <a:off x="7154863" y="6392863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FB5E89B-EA98-4EDC-861C-20BD9200367E}" type="slidenum">
              <a:rPr lang="en-US" sz="800">
                <a:latin typeface="Times New Roman" pitchFamily="18" charset="0"/>
              </a:rPr>
              <a:pPr algn="r"/>
              <a:t>28</a:t>
            </a:fld>
            <a:endParaRPr lang="en-US" sz="800">
              <a:latin typeface="Times New Roman" pitchFamily="18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3276600"/>
            <a:ext cx="4724400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latin typeface="Arial" pitchFamily="34" charset="0"/>
              </a:rPr>
              <a:t>Assumption: </a:t>
            </a:r>
            <a:r>
              <a:rPr lang="en-US" sz="2400" dirty="0">
                <a:latin typeface="Arial" pitchFamily="34" charset="0"/>
              </a:rPr>
              <a:t>Systematic </a:t>
            </a:r>
            <a:endParaRPr lang="en-US" sz="24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Arial" pitchFamily="34" charset="0"/>
              </a:rPr>
              <a:t>   departures </a:t>
            </a:r>
            <a:r>
              <a:rPr lang="en-US" sz="2400" i="1" dirty="0">
                <a:latin typeface="Arial" pitchFamily="34" charset="0"/>
              </a:rPr>
              <a:t>Z</a:t>
            </a:r>
            <a:r>
              <a:rPr lang="en-US" sz="2400" dirty="0">
                <a:latin typeface="Arial" pitchFamily="34" charset="0"/>
              </a:rPr>
              <a:t>(</a:t>
            </a:r>
            <a:r>
              <a:rPr lang="en-US" sz="2400" b="1" dirty="0">
                <a:latin typeface="Arial" pitchFamily="34" charset="0"/>
              </a:rPr>
              <a:t>x</a:t>
            </a:r>
            <a:r>
              <a:rPr lang="en-US" sz="2400" dirty="0">
                <a:latin typeface="Arial" pitchFamily="34" charset="0"/>
              </a:rPr>
              <a:t>) are correlated, </a:t>
            </a:r>
            <a:r>
              <a:rPr lang="en-US" sz="2400" u="sng" dirty="0">
                <a:solidFill>
                  <a:schemeClr val="accent2"/>
                </a:solidFill>
                <a:latin typeface="Arial" pitchFamily="34" charset="0"/>
              </a:rPr>
              <a:t>noise is small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</a:rPr>
              <a:t>Gaussian correlation function </a:t>
            </a:r>
            <a:r>
              <a:rPr lang="en-US" sz="2400" i="1" dirty="0">
                <a:latin typeface="Arial" pitchFamily="34" charset="0"/>
              </a:rPr>
              <a:t>C</a:t>
            </a:r>
            <a:r>
              <a:rPr lang="en-US" sz="2400" dirty="0">
                <a:latin typeface="Arial" pitchFamily="34" charset="0"/>
              </a:rPr>
              <a:t>(</a:t>
            </a:r>
            <a:r>
              <a:rPr lang="en-US" sz="2400" b="1" dirty="0">
                <a:latin typeface="Arial" pitchFamily="34" charset="0"/>
              </a:rPr>
              <a:t>x</a:t>
            </a:r>
            <a:r>
              <a:rPr lang="en-US" sz="2400" dirty="0">
                <a:latin typeface="Arial" pitchFamily="34" charset="0"/>
              </a:rPr>
              <a:t>, </a:t>
            </a:r>
            <a:r>
              <a:rPr lang="en-US" sz="2400" b="1" dirty="0">
                <a:latin typeface="Arial" pitchFamily="34" charset="0"/>
              </a:rPr>
              <a:t>s</a:t>
            </a:r>
            <a:r>
              <a:rPr lang="en-US" sz="2400" dirty="0">
                <a:latin typeface="Arial" pitchFamily="34" charset="0"/>
              </a:rPr>
              <a:t>,</a:t>
            </a:r>
            <a:r>
              <a:rPr lang="el-GR" sz="2400" b="1" dirty="0">
                <a:latin typeface="Arial" pitchFamily="34" charset="0"/>
                <a:cs typeface="Arial" pitchFamily="34" charset="0"/>
              </a:rPr>
              <a:t>θ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>
                <a:latin typeface="Arial" pitchFamily="34" charset="0"/>
              </a:rPr>
              <a:t> is most popular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</a:rPr>
              <a:t>Computationally expensive for large problems (N&gt;200)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Kriging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(KR)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53000" y="3124200"/>
            <a:ext cx="4114800" cy="3124200"/>
            <a:chOff x="3120" y="1728"/>
            <a:chExt cx="2592" cy="196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800" y="2432"/>
              <a:ext cx="432" cy="336"/>
              <a:chOff x="1246" y="2064"/>
              <a:chExt cx="432" cy="336"/>
            </a:xfrm>
          </p:grpSpPr>
          <p:pic>
            <p:nvPicPr>
              <p:cNvPr id="31752" name="Picture 6" descr="normal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6286" b="72369"/>
              <a:stretch>
                <a:fillRect/>
              </a:stretch>
            </p:blipFill>
            <p:spPr bwMode="auto">
              <a:xfrm>
                <a:off x="1246" y="2112"/>
                <a:ext cx="432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53" name="Line 7"/>
              <p:cNvSpPr>
                <a:spLocks noChangeShapeType="1"/>
              </p:cNvSpPr>
              <p:nvPr/>
            </p:nvSpPr>
            <p:spPr bwMode="auto">
              <a:xfrm>
                <a:off x="1464" y="206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368" y="2592"/>
              <a:ext cx="432" cy="336"/>
              <a:chOff x="1246" y="2064"/>
              <a:chExt cx="432" cy="336"/>
            </a:xfrm>
          </p:grpSpPr>
          <p:pic>
            <p:nvPicPr>
              <p:cNvPr id="31755" name="Picture 9" descr="normal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6286" b="72369"/>
              <a:stretch>
                <a:fillRect/>
              </a:stretch>
            </p:blipFill>
            <p:spPr bwMode="auto">
              <a:xfrm>
                <a:off x="1246" y="2112"/>
                <a:ext cx="432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56" name="Line 10"/>
              <p:cNvSpPr>
                <a:spLocks noChangeShapeType="1"/>
              </p:cNvSpPr>
              <p:nvPr/>
            </p:nvSpPr>
            <p:spPr bwMode="auto">
              <a:xfrm>
                <a:off x="1464" y="206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4088" y="2208"/>
              <a:ext cx="432" cy="336"/>
              <a:chOff x="1246" y="2064"/>
              <a:chExt cx="432" cy="336"/>
            </a:xfrm>
          </p:grpSpPr>
          <p:pic>
            <p:nvPicPr>
              <p:cNvPr id="31758" name="Picture 12" descr="normal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6286" b="72369"/>
              <a:stretch>
                <a:fillRect/>
              </a:stretch>
            </p:blipFill>
            <p:spPr bwMode="auto">
              <a:xfrm>
                <a:off x="1246" y="2112"/>
                <a:ext cx="432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59" name="Line 13"/>
              <p:cNvSpPr>
                <a:spLocks noChangeShapeType="1"/>
              </p:cNvSpPr>
              <p:nvPr/>
            </p:nvSpPr>
            <p:spPr bwMode="auto">
              <a:xfrm>
                <a:off x="1464" y="206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728" y="2448"/>
              <a:ext cx="432" cy="336"/>
              <a:chOff x="1246" y="2064"/>
              <a:chExt cx="432" cy="336"/>
            </a:xfrm>
          </p:grpSpPr>
          <p:pic>
            <p:nvPicPr>
              <p:cNvPr id="31761" name="Picture 15" descr="normal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6286" b="72369"/>
              <a:stretch>
                <a:fillRect/>
              </a:stretch>
            </p:blipFill>
            <p:spPr bwMode="auto">
              <a:xfrm>
                <a:off x="1246" y="2112"/>
                <a:ext cx="432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62" name="Line 16"/>
              <p:cNvSpPr>
                <a:spLocks noChangeShapeType="1"/>
              </p:cNvSpPr>
              <p:nvPr/>
            </p:nvSpPr>
            <p:spPr bwMode="auto">
              <a:xfrm>
                <a:off x="1464" y="206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3328" y="2640"/>
              <a:ext cx="432" cy="336"/>
              <a:chOff x="1246" y="2064"/>
              <a:chExt cx="432" cy="336"/>
            </a:xfrm>
          </p:grpSpPr>
          <p:pic>
            <p:nvPicPr>
              <p:cNvPr id="31764" name="Picture 18" descr="normal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6286" b="72369"/>
              <a:stretch>
                <a:fillRect/>
              </a:stretch>
            </p:blipFill>
            <p:spPr bwMode="auto">
              <a:xfrm>
                <a:off x="1246" y="2112"/>
                <a:ext cx="432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65" name="Line 19"/>
              <p:cNvSpPr>
                <a:spLocks noChangeShapeType="1"/>
              </p:cNvSpPr>
              <p:nvPr/>
            </p:nvSpPr>
            <p:spPr bwMode="auto">
              <a:xfrm>
                <a:off x="1464" y="206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66" name="Line 20"/>
            <p:cNvSpPr>
              <a:spLocks noChangeAspect="1" noChangeShapeType="1"/>
            </p:cNvSpPr>
            <p:nvPr/>
          </p:nvSpPr>
          <p:spPr bwMode="auto">
            <a:xfrm>
              <a:off x="3213" y="3592"/>
              <a:ext cx="20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Line 21"/>
            <p:cNvSpPr>
              <a:spLocks noChangeAspect="1" noChangeShapeType="1"/>
            </p:cNvSpPr>
            <p:nvPr/>
          </p:nvSpPr>
          <p:spPr bwMode="auto">
            <a:xfrm flipV="1">
              <a:off x="3342" y="1929"/>
              <a:ext cx="0" cy="17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Text Box 22"/>
            <p:cNvSpPr txBox="1">
              <a:spLocks noChangeAspect="1" noChangeArrowheads="1"/>
            </p:cNvSpPr>
            <p:nvPr/>
          </p:nvSpPr>
          <p:spPr bwMode="auto">
            <a:xfrm>
              <a:off x="5213" y="3396"/>
              <a:ext cx="2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1769" name="Text Box 23"/>
            <p:cNvSpPr txBox="1">
              <a:spLocks noChangeAspect="1" noChangeArrowheads="1"/>
            </p:cNvSpPr>
            <p:nvPr/>
          </p:nvSpPr>
          <p:spPr bwMode="auto">
            <a:xfrm>
              <a:off x="3120" y="1780"/>
              <a:ext cx="2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31770" name="AutoShape 24"/>
            <p:cNvSpPr>
              <a:spLocks noChangeAspect="1" noChangeArrowheads="1"/>
            </p:cNvSpPr>
            <p:nvPr/>
          </p:nvSpPr>
          <p:spPr bwMode="auto">
            <a:xfrm>
              <a:off x="3510" y="2862"/>
              <a:ext cx="61" cy="62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1771" name="AutoShape 25"/>
            <p:cNvSpPr>
              <a:spLocks noChangeAspect="1" noChangeArrowheads="1"/>
            </p:cNvSpPr>
            <p:nvPr/>
          </p:nvSpPr>
          <p:spPr bwMode="auto">
            <a:xfrm>
              <a:off x="3906" y="2697"/>
              <a:ext cx="60" cy="61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1772" name="AutoShape 26"/>
            <p:cNvSpPr>
              <a:spLocks noChangeAspect="1" noChangeArrowheads="1"/>
            </p:cNvSpPr>
            <p:nvPr/>
          </p:nvSpPr>
          <p:spPr bwMode="auto">
            <a:xfrm>
              <a:off x="4267" y="2438"/>
              <a:ext cx="60" cy="61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1773" name="AutoShape 27"/>
            <p:cNvSpPr>
              <a:spLocks noChangeAspect="1" noChangeArrowheads="1"/>
            </p:cNvSpPr>
            <p:nvPr/>
          </p:nvSpPr>
          <p:spPr bwMode="auto">
            <a:xfrm>
              <a:off x="4559" y="2816"/>
              <a:ext cx="61" cy="62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1774" name="AutoShape 28"/>
            <p:cNvSpPr>
              <a:spLocks noChangeAspect="1" noChangeArrowheads="1"/>
            </p:cNvSpPr>
            <p:nvPr/>
          </p:nvSpPr>
          <p:spPr bwMode="auto">
            <a:xfrm>
              <a:off x="4986" y="2657"/>
              <a:ext cx="62" cy="62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1775" name="Text Box 29"/>
            <p:cNvSpPr txBox="1">
              <a:spLocks noChangeArrowheads="1"/>
            </p:cNvSpPr>
            <p:nvPr/>
          </p:nvSpPr>
          <p:spPr bwMode="auto">
            <a:xfrm>
              <a:off x="4533" y="3127"/>
              <a:ext cx="68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Kriging</a:t>
              </a:r>
            </a:p>
          </p:txBody>
        </p:sp>
        <p:sp>
          <p:nvSpPr>
            <p:cNvPr id="31776" name="Line 30"/>
            <p:cNvSpPr>
              <a:spLocks noChangeShapeType="1"/>
            </p:cNvSpPr>
            <p:nvPr/>
          </p:nvSpPr>
          <p:spPr bwMode="auto">
            <a:xfrm flipV="1">
              <a:off x="4778" y="2784"/>
              <a:ext cx="22" cy="3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Line 31"/>
            <p:cNvSpPr>
              <a:spLocks noChangeShapeType="1"/>
            </p:cNvSpPr>
            <p:nvPr/>
          </p:nvSpPr>
          <p:spPr bwMode="auto">
            <a:xfrm>
              <a:off x="3793" y="2104"/>
              <a:ext cx="135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Text Box 32"/>
            <p:cNvSpPr txBox="1">
              <a:spLocks noChangeArrowheads="1"/>
            </p:cNvSpPr>
            <p:nvPr/>
          </p:nvSpPr>
          <p:spPr bwMode="auto">
            <a:xfrm>
              <a:off x="3432" y="1728"/>
              <a:ext cx="83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Sampling data points</a:t>
              </a:r>
            </a:p>
          </p:txBody>
        </p:sp>
        <p:sp>
          <p:nvSpPr>
            <p:cNvPr id="31779" name="Text Box 33"/>
            <p:cNvSpPr txBox="1">
              <a:spLocks noChangeArrowheads="1"/>
            </p:cNvSpPr>
            <p:nvPr/>
          </p:nvSpPr>
          <p:spPr bwMode="auto">
            <a:xfrm>
              <a:off x="3476" y="3046"/>
              <a:ext cx="78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Systematic Departure</a:t>
              </a:r>
            </a:p>
          </p:txBody>
        </p:sp>
        <p:sp>
          <p:nvSpPr>
            <p:cNvPr id="31780" name="Line 34"/>
            <p:cNvSpPr>
              <a:spLocks noChangeShapeType="1"/>
            </p:cNvSpPr>
            <p:nvPr/>
          </p:nvSpPr>
          <p:spPr bwMode="auto">
            <a:xfrm>
              <a:off x="3792" y="2112"/>
              <a:ext cx="48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Freeform 35"/>
            <p:cNvSpPr>
              <a:spLocks/>
            </p:cNvSpPr>
            <p:nvPr/>
          </p:nvSpPr>
          <p:spPr bwMode="auto">
            <a:xfrm>
              <a:off x="3534" y="2438"/>
              <a:ext cx="1698" cy="467"/>
            </a:xfrm>
            <a:custGeom>
              <a:avLst/>
              <a:gdLst>
                <a:gd name="T0" fmla="*/ 0 w 1698"/>
                <a:gd name="T1" fmla="*/ 467 h 467"/>
                <a:gd name="T2" fmla="*/ 403 w 1698"/>
                <a:gd name="T3" fmla="*/ 277 h 467"/>
                <a:gd name="T4" fmla="*/ 757 w 1698"/>
                <a:gd name="T5" fmla="*/ 22 h 467"/>
                <a:gd name="T6" fmla="*/ 1053 w 1698"/>
                <a:gd name="T7" fmla="*/ 409 h 467"/>
                <a:gd name="T8" fmla="*/ 1490 w 1698"/>
                <a:gd name="T9" fmla="*/ 245 h 467"/>
                <a:gd name="T10" fmla="*/ 1698 w 1698"/>
                <a:gd name="T11" fmla="*/ 58 h 4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8"/>
                <a:gd name="T19" fmla="*/ 0 h 467"/>
                <a:gd name="T20" fmla="*/ 1698 w 1698"/>
                <a:gd name="T21" fmla="*/ 467 h 4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8" h="467">
                  <a:moveTo>
                    <a:pt x="0" y="467"/>
                  </a:moveTo>
                  <a:cubicBezTo>
                    <a:pt x="67" y="435"/>
                    <a:pt x="277" y="351"/>
                    <a:pt x="403" y="277"/>
                  </a:cubicBezTo>
                  <a:cubicBezTo>
                    <a:pt x="529" y="203"/>
                    <a:pt x="649" y="0"/>
                    <a:pt x="757" y="22"/>
                  </a:cubicBezTo>
                  <a:cubicBezTo>
                    <a:pt x="865" y="44"/>
                    <a:pt x="931" y="372"/>
                    <a:pt x="1053" y="409"/>
                  </a:cubicBezTo>
                  <a:cubicBezTo>
                    <a:pt x="1175" y="446"/>
                    <a:pt x="1383" y="303"/>
                    <a:pt x="1490" y="245"/>
                  </a:cubicBezTo>
                  <a:cubicBezTo>
                    <a:pt x="1597" y="187"/>
                    <a:pt x="1655" y="97"/>
                    <a:pt x="1698" y="5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1782" name="Line 36"/>
            <p:cNvSpPr>
              <a:spLocks noChangeShapeType="1"/>
            </p:cNvSpPr>
            <p:nvPr/>
          </p:nvSpPr>
          <p:spPr bwMode="auto">
            <a:xfrm flipV="1">
              <a:off x="3360" y="2352"/>
              <a:ext cx="1920" cy="6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Text Box 37"/>
            <p:cNvSpPr txBox="1">
              <a:spLocks noChangeArrowheads="1"/>
            </p:cNvSpPr>
            <p:nvPr/>
          </p:nvSpPr>
          <p:spPr bwMode="auto">
            <a:xfrm>
              <a:off x="4704" y="1920"/>
              <a:ext cx="1008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Linear Trend Model</a:t>
              </a:r>
            </a:p>
          </p:txBody>
        </p:sp>
        <p:sp>
          <p:nvSpPr>
            <p:cNvPr id="31784" name="Line 38"/>
            <p:cNvSpPr>
              <a:spLocks noChangeShapeType="1"/>
            </p:cNvSpPr>
            <p:nvPr/>
          </p:nvSpPr>
          <p:spPr bwMode="auto">
            <a:xfrm>
              <a:off x="3552" y="2880"/>
              <a:ext cx="0" cy="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Line 39"/>
            <p:cNvSpPr>
              <a:spLocks noChangeShapeType="1"/>
            </p:cNvSpPr>
            <p:nvPr/>
          </p:nvSpPr>
          <p:spPr bwMode="auto">
            <a:xfrm flipH="1">
              <a:off x="3936" y="2680"/>
              <a:ext cx="8" cy="1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Line 40"/>
            <p:cNvSpPr>
              <a:spLocks noChangeShapeType="1"/>
            </p:cNvSpPr>
            <p:nvPr/>
          </p:nvSpPr>
          <p:spPr bwMode="auto">
            <a:xfrm flipH="1">
              <a:off x="4296" y="2400"/>
              <a:ext cx="8" cy="2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Line 41"/>
            <p:cNvSpPr>
              <a:spLocks noChangeShapeType="1"/>
            </p:cNvSpPr>
            <p:nvPr/>
          </p:nvSpPr>
          <p:spPr bwMode="auto">
            <a:xfrm flipH="1">
              <a:off x="4584" y="2576"/>
              <a:ext cx="8" cy="2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Line 42"/>
            <p:cNvSpPr>
              <a:spLocks noChangeShapeType="1"/>
            </p:cNvSpPr>
            <p:nvPr/>
          </p:nvSpPr>
          <p:spPr bwMode="auto">
            <a:xfrm flipH="1">
              <a:off x="5016" y="2424"/>
              <a:ext cx="8" cy="2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Line 43"/>
            <p:cNvSpPr>
              <a:spLocks noChangeShapeType="1"/>
            </p:cNvSpPr>
            <p:nvPr/>
          </p:nvSpPr>
          <p:spPr bwMode="auto">
            <a:xfrm flipV="1">
              <a:off x="3744" y="2784"/>
              <a:ext cx="144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Line 44"/>
            <p:cNvSpPr>
              <a:spLocks noChangeShapeType="1"/>
            </p:cNvSpPr>
            <p:nvPr/>
          </p:nvSpPr>
          <p:spPr bwMode="auto">
            <a:xfrm flipV="1">
              <a:off x="3744" y="2544"/>
              <a:ext cx="52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Line 45"/>
            <p:cNvSpPr>
              <a:spLocks noChangeShapeType="1"/>
            </p:cNvSpPr>
            <p:nvPr/>
          </p:nvSpPr>
          <p:spPr bwMode="auto">
            <a:xfrm flipH="1">
              <a:off x="4848" y="2256"/>
              <a:ext cx="48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1792" name="Object 46"/>
          <p:cNvGraphicFramePr>
            <a:graphicFrameLocks noChangeAspect="1"/>
          </p:cNvGraphicFramePr>
          <p:nvPr/>
        </p:nvGraphicFramePr>
        <p:xfrm>
          <a:off x="762000" y="2235200"/>
          <a:ext cx="5310188" cy="965200"/>
        </p:xfrm>
        <a:graphic>
          <a:graphicData uri="http://schemas.openxmlformats.org/presentationml/2006/ole">
            <p:oleObj spid="_x0000_s91138" name="Equation" r:id="rId5" imgW="2463480" imgH="444240" progId="">
              <p:embed/>
            </p:oleObj>
          </a:graphicData>
        </a:graphic>
      </p:graphicFrame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679450" y="881063"/>
            <a:ext cx="7931150" cy="1371600"/>
            <a:chOff x="428" y="555"/>
            <a:chExt cx="4996" cy="864"/>
          </a:xfrm>
        </p:grpSpPr>
        <p:graphicFrame>
          <p:nvGraphicFramePr>
            <p:cNvPr id="31794" name="Object 48"/>
            <p:cNvGraphicFramePr>
              <a:graphicFrameLocks noChangeAspect="1"/>
            </p:cNvGraphicFramePr>
            <p:nvPr/>
          </p:nvGraphicFramePr>
          <p:xfrm>
            <a:off x="428" y="682"/>
            <a:ext cx="2744" cy="647"/>
          </p:xfrm>
          <a:graphic>
            <a:graphicData uri="http://schemas.openxmlformats.org/presentationml/2006/ole">
              <p:oleObj spid="_x0000_s91139" name="Equation" r:id="rId6" imgW="1777680" imgH="419040" progId="">
                <p:embed/>
              </p:oleObj>
            </a:graphicData>
          </a:graphic>
        </p:graphicFrame>
        <p:sp>
          <p:nvSpPr>
            <p:cNvPr id="31795" name="Text Box 49"/>
            <p:cNvSpPr txBox="1">
              <a:spLocks noChangeArrowheads="1"/>
            </p:cNvSpPr>
            <p:nvPr/>
          </p:nvSpPr>
          <p:spPr bwMode="auto">
            <a:xfrm>
              <a:off x="3984" y="1152"/>
              <a:ext cx="108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800000"/>
                  </a:solidFill>
                  <a:latin typeface="Arial" pitchFamily="34" charset="0"/>
                </a:rPr>
                <a:t>Trend model</a:t>
              </a:r>
            </a:p>
          </p:txBody>
        </p:sp>
        <p:sp>
          <p:nvSpPr>
            <p:cNvPr id="31796" name="Text Box 50"/>
            <p:cNvSpPr txBox="1">
              <a:spLocks noChangeArrowheads="1"/>
            </p:cNvSpPr>
            <p:nvPr/>
          </p:nvSpPr>
          <p:spPr bwMode="auto">
            <a:xfrm>
              <a:off x="3984" y="768"/>
              <a:ext cx="144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accent2"/>
                  </a:solidFill>
                  <a:latin typeface="Arial" pitchFamily="34" charset="0"/>
                </a:rPr>
                <a:t>Systematic departure</a:t>
              </a:r>
            </a:p>
          </p:txBody>
        </p:sp>
        <p:sp>
          <p:nvSpPr>
            <p:cNvPr id="31797" name="Oval 51"/>
            <p:cNvSpPr>
              <a:spLocks noChangeArrowheads="1"/>
            </p:cNvSpPr>
            <p:nvPr/>
          </p:nvSpPr>
          <p:spPr bwMode="auto">
            <a:xfrm>
              <a:off x="1584" y="555"/>
              <a:ext cx="960" cy="864"/>
            </a:xfrm>
            <a:prstGeom prst="ellipse">
              <a:avLst/>
            </a:prstGeom>
            <a:noFill/>
            <a:ln w="25400" algn="ctr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000">
                <a:latin typeface="Times New Roman" pitchFamily="18" charset="0"/>
              </a:endParaRPr>
            </a:p>
          </p:txBody>
        </p:sp>
        <p:cxnSp>
          <p:nvCxnSpPr>
            <p:cNvPr id="31798" name="AutoShape 52"/>
            <p:cNvCxnSpPr>
              <a:cxnSpLocks noChangeShapeType="1"/>
              <a:stCxn id="31797" idx="5"/>
              <a:endCxn id="31795" idx="1"/>
            </p:cNvCxnSpPr>
            <p:nvPr/>
          </p:nvCxnSpPr>
          <p:spPr bwMode="auto">
            <a:xfrm rot="5400000" flipH="1" flipV="1">
              <a:off x="3173" y="488"/>
              <a:ext cx="42" cy="1581"/>
            </a:xfrm>
            <a:prstGeom prst="curvedConnector4">
              <a:avLst>
                <a:gd name="adj1" fmla="val -626190"/>
                <a:gd name="adj2" fmla="val 54458"/>
              </a:avLst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</p:spPr>
        </p:cxnSp>
        <p:sp>
          <p:nvSpPr>
            <p:cNvPr id="31799" name="Oval 53"/>
            <p:cNvSpPr>
              <a:spLocks noChangeArrowheads="1"/>
            </p:cNvSpPr>
            <p:nvPr/>
          </p:nvSpPr>
          <p:spPr bwMode="auto">
            <a:xfrm>
              <a:off x="2680" y="672"/>
              <a:ext cx="584" cy="624"/>
            </a:xfrm>
            <a:prstGeom prst="ellipse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000">
                <a:latin typeface="Times New Roman" pitchFamily="18" charset="0"/>
              </a:endParaRPr>
            </a:p>
          </p:txBody>
        </p:sp>
        <p:cxnSp>
          <p:nvCxnSpPr>
            <p:cNvPr id="31800" name="AutoShape 54"/>
            <p:cNvCxnSpPr>
              <a:cxnSpLocks noChangeShapeType="1"/>
              <a:stCxn id="31799" idx="6"/>
              <a:endCxn id="31796" idx="1"/>
            </p:cNvCxnSpPr>
            <p:nvPr/>
          </p:nvCxnSpPr>
          <p:spPr bwMode="auto">
            <a:xfrm flipV="1">
              <a:off x="3272" y="874"/>
              <a:ext cx="712" cy="11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</p:grpSp>
      <p:sp>
        <p:nvSpPr>
          <p:cNvPr id="31801" name="Rectangle 55"/>
          <p:cNvSpPr>
            <a:spLocks noChangeArrowheads="1"/>
          </p:cNvSpPr>
          <p:nvPr/>
        </p:nvSpPr>
        <p:spPr bwMode="auto">
          <a:xfrm>
            <a:off x="6248400" y="2590800"/>
            <a:ext cx="2457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accent2"/>
                </a:solidFill>
                <a:latin typeface="Arial" pitchFamily="34" charset="0"/>
              </a:rPr>
              <a:t>Correlation function </a:t>
            </a:r>
            <a:endParaRPr lang="en-US" sz="200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3124200" y="64262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800">
                <a:latin typeface="Times New Roman" pitchFamily="18" charset="0"/>
              </a:rPr>
              <a:t>Acar &amp; Rais-Rohani (2008)</a:t>
            </a:r>
          </a:p>
        </p:txBody>
      </p:sp>
      <p:sp>
        <p:nvSpPr>
          <p:cNvPr id="20483" name="Rectangle 12"/>
          <p:cNvSpPr txBox="1">
            <a:spLocks noGrp="1" noChangeArrowheads="1"/>
          </p:cNvSpPr>
          <p:nvPr/>
        </p:nvSpPr>
        <p:spPr bwMode="auto">
          <a:xfrm>
            <a:off x="7154863" y="6392863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49C126-F723-4BB8-A381-244F70B06FD9}" type="slidenum">
              <a:rPr lang="en-US" sz="800">
                <a:latin typeface="Times New Roman" pitchFamily="18" charset="0"/>
              </a:rPr>
              <a:pPr algn="r"/>
              <a:t>29</a:t>
            </a:fld>
            <a:endParaRPr lang="en-US" sz="800">
              <a:latin typeface="Times New Roman" pitchFamily="18" charset="0"/>
            </a:endParaRPr>
          </a:p>
        </p:txBody>
      </p:sp>
      <p:sp>
        <p:nvSpPr>
          <p:cNvPr id="20484" name="Rectangle 16"/>
          <p:cNvSpPr>
            <a:spLocks noChangeArrowheads="1"/>
          </p:cNvSpPr>
          <p:nvPr/>
        </p:nvSpPr>
        <p:spPr bwMode="auto">
          <a:xfrm>
            <a:off x="457200" y="1905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3200" dirty="0">
                <a:solidFill>
                  <a:srgbClr val="000066"/>
                </a:solidFill>
                <a:cs typeface="Times New Roman" pitchFamily="18" charset="0"/>
              </a:rPr>
              <a:t>Brief Overview of Other </a:t>
            </a:r>
            <a:r>
              <a:rPr lang="en-US" sz="3200" dirty="0" err="1">
                <a:solidFill>
                  <a:srgbClr val="000066"/>
                </a:solidFill>
                <a:cs typeface="Times New Roman" pitchFamily="18" charset="0"/>
              </a:rPr>
              <a:t>Metamodels</a:t>
            </a:r>
            <a:endParaRPr lang="en-US" sz="32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8138" y="2362201"/>
            <a:ext cx="5638800" cy="2079626"/>
            <a:chOff x="208" y="1541"/>
            <a:chExt cx="3552" cy="1310"/>
          </a:xfrm>
        </p:grpSpPr>
        <p:sp>
          <p:nvSpPr>
            <p:cNvPr id="20486" name="Text Box 18"/>
            <p:cNvSpPr txBox="1">
              <a:spLocks noChangeArrowheads="1"/>
            </p:cNvSpPr>
            <p:nvPr/>
          </p:nvSpPr>
          <p:spPr bwMode="auto">
            <a:xfrm>
              <a:off x="208" y="1541"/>
              <a:ext cx="15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1" u="sng">
                  <a:latin typeface="Arial" pitchFamily="34" charset="0"/>
                </a:rPr>
                <a:t>Gaussian Process (GP)</a:t>
              </a:r>
              <a:endParaRPr lang="en-US" sz="1800" b="1" u="sng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20487" name="Text Box 20"/>
            <p:cNvSpPr txBox="1">
              <a:spLocks noChangeArrowheads="1"/>
            </p:cNvSpPr>
            <p:nvPr/>
          </p:nvSpPr>
          <p:spPr bwMode="auto">
            <a:xfrm>
              <a:off x="314" y="1765"/>
              <a:ext cx="3446" cy="1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n-US" sz="1400" dirty="0">
                  <a:latin typeface="Arial" pitchFamily="34" charset="0"/>
                </a:rPr>
                <a:t> Assumes output responses are related and follow a Gaussian </a:t>
              </a:r>
              <a:endParaRPr lang="en-US" sz="1400" dirty="0" smtClean="0">
                <a:latin typeface="Arial" pitchFamily="34" charset="0"/>
              </a:endParaRPr>
            </a:p>
            <a:p>
              <a:pPr eaLnBrk="1" hangingPunct="1">
                <a:buClr>
                  <a:srgbClr val="FF0000"/>
                </a:buClr>
              </a:pPr>
              <a:r>
                <a:rPr lang="en-US" sz="1400" dirty="0" smtClean="0">
                  <a:latin typeface="Arial" pitchFamily="34" charset="0"/>
                </a:rPr>
                <a:t>   joint </a:t>
              </a:r>
              <a:r>
                <a:rPr lang="en-US" sz="1400" dirty="0">
                  <a:latin typeface="Arial" pitchFamily="34" charset="0"/>
                </a:rPr>
                <a:t>probability distribution.</a:t>
              </a:r>
            </a:p>
            <a:p>
              <a:pPr eaLnBrk="1" hangingPunct="1">
                <a:buClr>
                  <a:srgbClr val="FF0000"/>
                </a:buClr>
                <a:buFont typeface="Wingdings" pitchFamily="2" charset="2"/>
                <a:buNone/>
              </a:pPr>
              <a:r>
                <a:rPr lang="en-US" sz="1200" dirty="0">
                  <a:latin typeface="Arial" pitchFamily="34" charset="0"/>
                </a:rPr>
                <a:t> </a:t>
              </a:r>
              <a:endParaRPr lang="en-US" sz="1000" dirty="0">
                <a:latin typeface="Arial" pitchFamily="34" charset="0"/>
              </a:endParaRPr>
            </a:p>
            <a:p>
              <a:pPr eaLnBrk="1" hangingPunct="1"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n-US" sz="1400" dirty="0">
                  <a:latin typeface="Arial" pitchFamily="34" charset="0"/>
                </a:rPr>
                <a:t> Prediction depends on the covariance matrix.</a:t>
              </a:r>
            </a:p>
            <a:p>
              <a:pPr eaLnBrk="1" hangingPunct="1">
                <a:buClr>
                  <a:srgbClr val="FF0000"/>
                </a:buClr>
                <a:buFont typeface="Wingdings" pitchFamily="2" charset="2"/>
                <a:buNone/>
              </a:pPr>
              <a:r>
                <a:rPr lang="en-US" sz="1200" dirty="0">
                  <a:latin typeface="Arial" pitchFamily="34" charset="0"/>
                </a:rPr>
                <a:t> </a:t>
              </a:r>
              <a:endParaRPr lang="en-US" sz="1000" dirty="0">
                <a:latin typeface="Arial" pitchFamily="34" charset="0"/>
              </a:endParaRPr>
            </a:p>
            <a:p>
              <a:pPr eaLnBrk="1" hangingPunct="1"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n-US" sz="1400" dirty="0">
                  <a:latin typeface="Arial" pitchFamily="34" charset="0"/>
                </a:rPr>
                <a:t> Solution requires the calculation of hyper parameters.</a:t>
              </a:r>
            </a:p>
            <a:p>
              <a:pPr eaLnBrk="1" hangingPunct="1">
                <a:buClr>
                  <a:srgbClr val="FF0000"/>
                </a:buClr>
                <a:buFont typeface="Wingdings" pitchFamily="2" charset="2"/>
                <a:buNone/>
              </a:pPr>
              <a:r>
                <a:rPr lang="en-US" sz="1200" dirty="0">
                  <a:latin typeface="Arial" pitchFamily="34" charset="0"/>
                </a:rPr>
                <a:t> </a:t>
              </a:r>
              <a:endParaRPr lang="en-US" sz="1000" dirty="0">
                <a:latin typeface="Arial" pitchFamily="34" charset="0"/>
              </a:endParaRPr>
            </a:p>
            <a:p>
              <a:pPr eaLnBrk="1" hangingPunct="1"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n-US" sz="1400" dirty="0">
                  <a:latin typeface="Arial" pitchFamily="34" charset="0"/>
                </a:rPr>
                <a:t> Accommodates both interpolation and regression fits.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22263" y="803275"/>
            <a:ext cx="8516937" cy="2797175"/>
            <a:chOff x="203" y="506"/>
            <a:chExt cx="5365" cy="1762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03" y="506"/>
              <a:ext cx="3291" cy="919"/>
              <a:chOff x="192" y="1920"/>
              <a:chExt cx="3291" cy="919"/>
            </a:xfrm>
          </p:grpSpPr>
          <p:sp>
            <p:nvSpPr>
              <p:cNvPr id="20490" name="Text Box 3"/>
              <p:cNvSpPr txBox="1">
                <a:spLocks noChangeArrowheads="1"/>
              </p:cNvSpPr>
              <p:nvPr/>
            </p:nvSpPr>
            <p:spPr bwMode="auto">
              <a:xfrm>
                <a:off x="192" y="1920"/>
                <a:ext cx="19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 b="1" u="sng">
                    <a:latin typeface="Arial" pitchFamily="34" charset="0"/>
                  </a:rPr>
                  <a:t>Radial Basis Functions (RBF)</a:t>
                </a:r>
                <a:endParaRPr lang="en-US" sz="1800" b="1" u="sng">
                  <a:solidFill>
                    <a:schemeClr val="accent2"/>
                  </a:solidFill>
                  <a:latin typeface="Arial" pitchFamily="34" charset="0"/>
                </a:endParaRPr>
              </a:p>
            </p:txBody>
          </p:sp>
          <p:sp>
            <p:nvSpPr>
              <p:cNvPr id="20491" name="Text Box 20"/>
              <p:cNvSpPr txBox="1">
                <a:spLocks noChangeArrowheads="1"/>
              </p:cNvSpPr>
              <p:nvPr/>
            </p:nvSpPr>
            <p:spPr bwMode="auto">
              <a:xfrm>
                <a:off x="309" y="2149"/>
                <a:ext cx="3174" cy="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1400">
                    <a:latin typeface="Arial" pitchFamily="34" charset="0"/>
                  </a:rPr>
                  <a:t> Linear combination of selected basis functions.</a:t>
                </a:r>
              </a:p>
              <a:p>
                <a:pPr eaLnBrk="1" hangingPunct="1">
                  <a:buClr>
                    <a:srgbClr val="FF0000"/>
                  </a:buClr>
                  <a:buFont typeface="Wingdings" pitchFamily="2" charset="2"/>
                  <a:buNone/>
                </a:pPr>
                <a:r>
                  <a:rPr lang="en-US" sz="1200">
                    <a:latin typeface="Arial" pitchFamily="34" charset="0"/>
                  </a:rPr>
                  <a:t> </a:t>
                </a:r>
                <a:endParaRPr lang="en-US" sz="1400">
                  <a:latin typeface="Arial" pitchFamily="34" charset="0"/>
                </a:endParaRPr>
              </a:p>
              <a:p>
                <a:pPr eaLnBrk="1" hangingPunct="1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1400">
                    <a:latin typeface="Arial" pitchFamily="34" charset="0"/>
                  </a:rPr>
                  <a:t> Solution requires the calculation of interpolation coefficients.</a:t>
                </a:r>
              </a:p>
              <a:p>
                <a:pPr eaLnBrk="1" hangingPunct="1"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 sz="1200">
                  <a:latin typeface="Arial" pitchFamily="34" charset="0"/>
                </a:endParaRPr>
              </a:p>
              <a:p>
                <a:pPr eaLnBrk="1" hangingPunct="1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1400">
                    <a:latin typeface="Arial" pitchFamily="34" charset="0"/>
                  </a:rPr>
                  <a:t> Provides only an interpolation fit.</a:t>
                </a:r>
                <a:endParaRPr lang="en-US" sz="1200">
                  <a:latin typeface="Arial" pitchFamily="34" charset="0"/>
                </a:endParaRP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295" y="608"/>
              <a:ext cx="2273" cy="1660"/>
              <a:chOff x="3295" y="608"/>
              <a:chExt cx="2273" cy="1660"/>
            </a:xfrm>
          </p:grpSpPr>
          <p:sp>
            <p:nvSpPr>
              <p:cNvPr id="20493" name="Text Box 37"/>
              <p:cNvSpPr txBox="1">
                <a:spLocks noChangeArrowheads="1"/>
              </p:cNvSpPr>
              <p:nvPr/>
            </p:nvSpPr>
            <p:spPr bwMode="auto">
              <a:xfrm>
                <a:off x="3295" y="608"/>
                <a:ext cx="1152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400">
                    <a:latin typeface="Arial" pitchFamily="34" charset="0"/>
                  </a:rPr>
                  <a:t>True Response:</a:t>
                </a:r>
                <a:r>
                  <a:rPr lang="en-US" sz="1200">
                    <a:latin typeface="Arial" pitchFamily="34" charset="0"/>
                  </a:rPr>
                  <a:t> </a:t>
                </a:r>
              </a:p>
            </p:txBody>
          </p:sp>
          <p:graphicFrame>
            <p:nvGraphicFramePr>
              <p:cNvPr id="20494" name="Object 38"/>
              <p:cNvGraphicFramePr>
                <a:graphicFrameLocks noChangeAspect="1"/>
              </p:cNvGraphicFramePr>
              <p:nvPr/>
            </p:nvGraphicFramePr>
            <p:xfrm>
              <a:off x="4168" y="642"/>
              <a:ext cx="232" cy="136"/>
            </p:xfrm>
            <a:graphic>
              <a:graphicData uri="http://schemas.openxmlformats.org/presentationml/2006/ole">
                <p:oleObj spid="_x0000_s92164" name="Equation" r:id="rId3" imgW="368300" imgH="215900" progId="Equation.3">
                  <p:embed/>
                </p:oleObj>
              </a:graphicData>
            </a:graphic>
          </p:graphicFrame>
          <p:sp>
            <p:nvSpPr>
              <p:cNvPr id="20495" name="Text Box 39"/>
              <p:cNvSpPr txBox="1">
                <a:spLocks noChangeArrowheads="1"/>
              </p:cNvSpPr>
              <p:nvPr/>
            </p:nvSpPr>
            <p:spPr bwMode="auto">
              <a:xfrm>
                <a:off x="4486" y="614"/>
                <a:ext cx="1050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400">
                    <a:latin typeface="Arial" pitchFamily="34" charset="0"/>
                  </a:rPr>
                  <a:t>Est. Response:</a:t>
                </a:r>
                <a:r>
                  <a:rPr lang="en-US" sz="1200">
                    <a:latin typeface="Arial" pitchFamily="34" charset="0"/>
                  </a:rPr>
                  <a:t> </a:t>
                </a:r>
              </a:p>
            </p:txBody>
          </p:sp>
          <p:graphicFrame>
            <p:nvGraphicFramePr>
              <p:cNvPr id="20496" name="Object 40"/>
              <p:cNvGraphicFramePr>
                <a:graphicFrameLocks noChangeAspect="1"/>
              </p:cNvGraphicFramePr>
              <p:nvPr/>
            </p:nvGraphicFramePr>
            <p:xfrm>
              <a:off x="5336" y="618"/>
              <a:ext cx="232" cy="144"/>
            </p:xfrm>
            <a:graphic>
              <a:graphicData uri="http://schemas.openxmlformats.org/presentationml/2006/ole">
                <p:oleObj spid="_x0000_s92165" name="Equation" r:id="rId4" imgW="368300" imgH="228600" progId="Equation.3">
                  <p:embed/>
                </p:oleObj>
              </a:graphicData>
            </a:graphic>
          </p:graphicFrame>
          <p:sp>
            <p:nvSpPr>
              <p:cNvPr id="20497" name="Freeform 42"/>
              <p:cNvSpPr>
                <a:spLocks/>
              </p:cNvSpPr>
              <p:nvPr/>
            </p:nvSpPr>
            <p:spPr bwMode="auto">
              <a:xfrm>
                <a:off x="3669" y="1491"/>
                <a:ext cx="1397" cy="405"/>
              </a:xfrm>
              <a:custGeom>
                <a:avLst/>
                <a:gdLst>
                  <a:gd name="T0" fmla="*/ 0 w 1397"/>
                  <a:gd name="T1" fmla="*/ 0 h 405"/>
                  <a:gd name="T2" fmla="*/ 213 w 1397"/>
                  <a:gd name="T3" fmla="*/ 155 h 405"/>
                  <a:gd name="T4" fmla="*/ 395 w 1397"/>
                  <a:gd name="T5" fmla="*/ 203 h 405"/>
                  <a:gd name="T6" fmla="*/ 608 w 1397"/>
                  <a:gd name="T7" fmla="*/ 168 h 405"/>
                  <a:gd name="T8" fmla="*/ 760 w 1397"/>
                  <a:gd name="T9" fmla="*/ 83 h 405"/>
                  <a:gd name="T10" fmla="*/ 885 w 1397"/>
                  <a:gd name="T11" fmla="*/ 37 h 405"/>
                  <a:gd name="T12" fmla="*/ 1040 w 1397"/>
                  <a:gd name="T13" fmla="*/ 101 h 405"/>
                  <a:gd name="T14" fmla="*/ 1216 w 1397"/>
                  <a:gd name="T15" fmla="*/ 272 h 405"/>
                  <a:gd name="T16" fmla="*/ 1397 w 1397"/>
                  <a:gd name="T17" fmla="*/ 405 h 4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7"/>
                  <a:gd name="T28" fmla="*/ 0 h 405"/>
                  <a:gd name="T29" fmla="*/ 1397 w 1397"/>
                  <a:gd name="T30" fmla="*/ 405 h 4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7" h="405">
                    <a:moveTo>
                      <a:pt x="0" y="0"/>
                    </a:moveTo>
                    <a:cubicBezTo>
                      <a:pt x="73" y="60"/>
                      <a:pt x="147" y="121"/>
                      <a:pt x="213" y="155"/>
                    </a:cubicBezTo>
                    <a:cubicBezTo>
                      <a:pt x="279" y="189"/>
                      <a:pt x="329" y="201"/>
                      <a:pt x="395" y="203"/>
                    </a:cubicBezTo>
                    <a:cubicBezTo>
                      <a:pt x="461" y="205"/>
                      <a:pt x="547" y="188"/>
                      <a:pt x="608" y="168"/>
                    </a:cubicBezTo>
                    <a:cubicBezTo>
                      <a:pt x="669" y="148"/>
                      <a:pt x="714" y="105"/>
                      <a:pt x="760" y="83"/>
                    </a:cubicBezTo>
                    <a:cubicBezTo>
                      <a:pt x="806" y="61"/>
                      <a:pt x="838" y="34"/>
                      <a:pt x="885" y="37"/>
                    </a:cubicBezTo>
                    <a:cubicBezTo>
                      <a:pt x="932" y="40"/>
                      <a:pt x="985" y="62"/>
                      <a:pt x="1040" y="101"/>
                    </a:cubicBezTo>
                    <a:cubicBezTo>
                      <a:pt x="1095" y="140"/>
                      <a:pt x="1157" y="221"/>
                      <a:pt x="1216" y="272"/>
                    </a:cubicBezTo>
                    <a:cubicBezTo>
                      <a:pt x="1275" y="323"/>
                      <a:pt x="1336" y="364"/>
                      <a:pt x="1397" y="405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000">
                  <a:latin typeface="Times New Roman" pitchFamily="18" charset="0"/>
                </a:endParaRPr>
              </a:p>
            </p:txBody>
          </p:sp>
          <p:sp>
            <p:nvSpPr>
              <p:cNvPr id="20498" name="Line 43"/>
              <p:cNvSpPr>
                <a:spLocks noChangeShapeType="1"/>
              </p:cNvSpPr>
              <p:nvPr/>
            </p:nvSpPr>
            <p:spPr bwMode="auto">
              <a:xfrm flipV="1">
                <a:off x="3658" y="974"/>
                <a:ext cx="0" cy="12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9" name="Line 44"/>
              <p:cNvSpPr>
                <a:spLocks noChangeShapeType="1"/>
              </p:cNvSpPr>
              <p:nvPr/>
            </p:nvSpPr>
            <p:spPr bwMode="auto">
              <a:xfrm rot="5400000" flipH="1" flipV="1">
                <a:off x="4432" y="1367"/>
                <a:ext cx="0" cy="16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0" name="Text Box 45"/>
              <p:cNvSpPr txBox="1">
                <a:spLocks noChangeArrowheads="1"/>
              </p:cNvSpPr>
              <p:nvPr/>
            </p:nvSpPr>
            <p:spPr bwMode="auto">
              <a:xfrm>
                <a:off x="3775" y="1107"/>
                <a:ext cx="9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>
                    <a:latin typeface="Arial" pitchFamily="34" charset="0"/>
                  </a:rPr>
                  <a:t>training points</a:t>
                </a:r>
              </a:p>
            </p:txBody>
          </p:sp>
          <p:sp>
            <p:nvSpPr>
              <p:cNvPr id="20501" name="Text Box 46"/>
              <p:cNvSpPr txBox="1">
                <a:spLocks noChangeArrowheads="1"/>
              </p:cNvSpPr>
              <p:nvPr/>
            </p:nvSpPr>
            <p:spPr bwMode="auto">
              <a:xfrm>
                <a:off x="4145" y="1976"/>
                <a:ext cx="6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>
                    <a:latin typeface="Arial" pitchFamily="34" charset="0"/>
                  </a:rPr>
                  <a:t>test points</a:t>
                </a:r>
              </a:p>
            </p:txBody>
          </p:sp>
          <p:sp>
            <p:nvSpPr>
              <p:cNvPr id="20502" name="Freeform 47"/>
              <p:cNvSpPr>
                <a:spLocks/>
              </p:cNvSpPr>
              <p:nvPr/>
            </p:nvSpPr>
            <p:spPr bwMode="auto">
              <a:xfrm>
                <a:off x="3717" y="1395"/>
                <a:ext cx="1381" cy="540"/>
              </a:xfrm>
              <a:custGeom>
                <a:avLst/>
                <a:gdLst>
                  <a:gd name="T0" fmla="*/ 0 w 1381"/>
                  <a:gd name="T1" fmla="*/ 0 h 540"/>
                  <a:gd name="T2" fmla="*/ 43 w 1381"/>
                  <a:gd name="T3" fmla="*/ 85 h 540"/>
                  <a:gd name="T4" fmla="*/ 85 w 1381"/>
                  <a:gd name="T5" fmla="*/ 203 h 540"/>
                  <a:gd name="T6" fmla="*/ 144 w 1381"/>
                  <a:gd name="T7" fmla="*/ 299 h 540"/>
                  <a:gd name="T8" fmla="*/ 224 w 1381"/>
                  <a:gd name="T9" fmla="*/ 405 h 540"/>
                  <a:gd name="T10" fmla="*/ 288 w 1381"/>
                  <a:gd name="T11" fmla="*/ 432 h 540"/>
                  <a:gd name="T12" fmla="*/ 395 w 1381"/>
                  <a:gd name="T13" fmla="*/ 411 h 540"/>
                  <a:gd name="T14" fmla="*/ 501 w 1381"/>
                  <a:gd name="T15" fmla="*/ 320 h 540"/>
                  <a:gd name="T16" fmla="*/ 667 w 1381"/>
                  <a:gd name="T17" fmla="*/ 128 h 540"/>
                  <a:gd name="T18" fmla="*/ 789 w 1381"/>
                  <a:gd name="T19" fmla="*/ 32 h 540"/>
                  <a:gd name="T20" fmla="*/ 843 w 1381"/>
                  <a:gd name="T21" fmla="*/ 16 h 540"/>
                  <a:gd name="T22" fmla="*/ 949 w 1381"/>
                  <a:gd name="T23" fmla="*/ 59 h 540"/>
                  <a:gd name="T24" fmla="*/ 1008 w 1381"/>
                  <a:gd name="T25" fmla="*/ 155 h 540"/>
                  <a:gd name="T26" fmla="*/ 1077 w 1381"/>
                  <a:gd name="T27" fmla="*/ 288 h 540"/>
                  <a:gd name="T28" fmla="*/ 1136 w 1381"/>
                  <a:gd name="T29" fmla="*/ 405 h 540"/>
                  <a:gd name="T30" fmla="*/ 1195 w 1381"/>
                  <a:gd name="T31" fmla="*/ 469 h 540"/>
                  <a:gd name="T32" fmla="*/ 1285 w 1381"/>
                  <a:gd name="T33" fmla="*/ 528 h 540"/>
                  <a:gd name="T34" fmla="*/ 1381 w 1381"/>
                  <a:gd name="T35" fmla="*/ 539 h 5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81"/>
                  <a:gd name="T55" fmla="*/ 0 h 540"/>
                  <a:gd name="T56" fmla="*/ 1381 w 1381"/>
                  <a:gd name="T57" fmla="*/ 540 h 54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81" h="540">
                    <a:moveTo>
                      <a:pt x="0" y="0"/>
                    </a:moveTo>
                    <a:cubicBezTo>
                      <a:pt x="14" y="25"/>
                      <a:pt x="29" y="51"/>
                      <a:pt x="43" y="85"/>
                    </a:cubicBezTo>
                    <a:cubicBezTo>
                      <a:pt x="57" y="119"/>
                      <a:pt x="68" y="167"/>
                      <a:pt x="85" y="203"/>
                    </a:cubicBezTo>
                    <a:cubicBezTo>
                      <a:pt x="102" y="239"/>
                      <a:pt x="121" y="265"/>
                      <a:pt x="144" y="299"/>
                    </a:cubicBezTo>
                    <a:cubicBezTo>
                      <a:pt x="167" y="333"/>
                      <a:pt x="200" y="383"/>
                      <a:pt x="224" y="405"/>
                    </a:cubicBezTo>
                    <a:cubicBezTo>
                      <a:pt x="248" y="427"/>
                      <a:pt x="260" y="431"/>
                      <a:pt x="288" y="432"/>
                    </a:cubicBezTo>
                    <a:cubicBezTo>
                      <a:pt x="316" y="433"/>
                      <a:pt x="360" y="430"/>
                      <a:pt x="395" y="411"/>
                    </a:cubicBezTo>
                    <a:cubicBezTo>
                      <a:pt x="430" y="392"/>
                      <a:pt x="456" y="367"/>
                      <a:pt x="501" y="320"/>
                    </a:cubicBezTo>
                    <a:cubicBezTo>
                      <a:pt x="546" y="273"/>
                      <a:pt x="619" y="176"/>
                      <a:pt x="667" y="128"/>
                    </a:cubicBezTo>
                    <a:cubicBezTo>
                      <a:pt x="715" y="80"/>
                      <a:pt x="760" y="51"/>
                      <a:pt x="789" y="32"/>
                    </a:cubicBezTo>
                    <a:cubicBezTo>
                      <a:pt x="818" y="13"/>
                      <a:pt x="816" y="12"/>
                      <a:pt x="843" y="16"/>
                    </a:cubicBezTo>
                    <a:cubicBezTo>
                      <a:pt x="870" y="20"/>
                      <a:pt x="922" y="36"/>
                      <a:pt x="949" y="59"/>
                    </a:cubicBezTo>
                    <a:cubicBezTo>
                      <a:pt x="976" y="82"/>
                      <a:pt x="987" y="117"/>
                      <a:pt x="1008" y="155"/>
                    </a:cubicBezTo>
                    <a:cubicBezTo>
                      <a:pt x="1029" y="193"/>
                      <a:pt x="1056" y="246"/>
                      <a:pt x="1077" y="288"/>
                    </a:cubicBezTo>
                    <a:cubicBezTo>
                      <a:pt x="1098" y="330"/>
                      <a:pt x="1116" y="375"/>
                      <a:pt x="1136" y="405"/>
                    </a:cubicBezTo>
                    <a:cubicBezTo>
                      <a:pt x="1156" y="435"/>
                      <a:pt x="1170" y="448"/>
                      <a:pt x="1195" y="469"/>
                    </a:cubicBezTo>
                    <a:cubicBezTo>
                      <a:pt x="1220" y="490"/>
                      <a:pt x="1254" y="516"/>
                      <a:pt x="1285" y="528"/>
                    </a:cubicBezTo>
                    <a:cubicBezTo>
                      <a:pt x="1316" y="540"/>
                      <a:pt x="1348" y="539"/>
                      <a:pt x="1381" y="53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000">
                  <a:latin typeface="Times New Roman" pitchFamily="18" charset="0"/>
                </a:endParaRPr>
              </a:p>
            </p:txBody>
          </p:sp>
          <p:sp>
            <p:nvSpPr>
              <p:cNvPr id="20503" name="Freeform 48"/>
              <p:cNvSpPr>
                <a:spLocks/>
              </p:cNvSpPr>
              <p:nvPr/>
            </p:nvSpPr>
            <p:spPr bwMode="auto">
              <a:xfrm>
                <a:off x="3736" y="1344"/>
                <a:ext cx="1266" cy="579"/>
              </a:xfrm>
              <a:custGeom>
                <a:avLst/>
                <a:gdLst>
                  <a:gd name="T0" fmla="*/ 0 w 1266"/>
                  <a:gd name="T1" fmla="*/ 91 h 579"/>
                  <a:gd name="T2" fmla="*/ 29 w 1266"/>
                  <a:gd name="T3" fmla="*/ 168 h 579"/>
                  <a:gd name="T4" fmla="*/ 170 w 1266"/>
                  <a:gd name="T5" fmla="*/ 448 h 579"/>
                  <a:gd name="T6" fmla="*/ 237 w 1266"/>
                  <a:gd name="T7" fmla="*/ 552 h 579"/>
                  <a:gd name="T8" fmla="*/ 285 w 1266"/>
                  <a:gd name="T9" fmla="*/ 568 h 579"/>
                  <a:gd name="T10" fmla="*/ 354 w 1266"/>
                  <a:gd name="T11" fmla="*/ 520 h 579"/>
                  <a:gd name="T12" fmla="*/ 456 w 1266"/>
                  <a:gd name="T13" fmla="*/ 406 h 579"/>
                  <a:gd name="T14" fmla="*/ 656 w 1266"/>
                  <a:gd name="T15" fmla="*/ 174 h 579"/>
                  <a:gd name="T16" fmla="*/ 789 w 1266"/>
                  <a:gd name="T17" fmla="*/ 27 h 579"/>
                  <a:gd name="T18" fmla="*/ 866 w 1266"/>
                  <a:gd name="T19" fmla="*/ 30 h 579"/>
                  <a:gd name="T20" fmla="*/ 984 w 1266"/>
                  <a:gd name="T21" fmla="*/ 206 h 579"/>
                  <a:gd name="T22" fmla="*/ 1114 w 1266"/>
                  <a:gd name="T23" fmla="*/ 446 h 579"/>
                  <a:gd name="T24" fmla="*/ 1266 w 1266"/>
                  <a:gd name="T25" fmla="*/ 579 h 5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66"/>
                  <a:gd name="T40" fmla="*/ 0 h 579"/>
                  <a:gd name="T41" fmla="*/ 1266 w 1266"/>
                  <a:gd name="T42" fmla="*/ 579 h 5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66" h="579">
                    <a:moveTo>
                      <a:pt x="0" y="91"/>
                    </a:moveTo>
                    <a:cubicBezTo>
                      <a:pt x="5" y="104"/>
                      <a:pt x="1" y="108"/>
                      <a:pt x="29" y="168"/>
                    </a:cubicBezTo>
                    <a:cubicBezTo>
                      <a:pt x="57" y="228"/>
                      <a:pt x="135" y="384"/>
                      <a:pt x="170" y="448"/>
                    </a:cubicBezTo>
                    <a:cubicBezTo>
                      <a:pt x="205" y="512"/>
                      <a:pt x="218" y="532"/>
                      <a:pt x="237" y="552"/>
                    </a:cubicBezTo>
                    <a:cubicBezTo>
                      <a:pt x="256" y="572"/>
                      <a:pt x="266" y="573"/>
                      <a:pt x="285" y="568"/>
                    </a:cubicBezTo>
                    <a:cubicBezTo>
                      <a:pt x="304" y="563"/>
                      <a:pt x="326" y="547"/>
                      <a:pt x="354" y="520"/>
                    </a:cubicBezTo>
                    <a:cubicBezTo>
                      <a:pt x="382" y="493"/>
                      <a:pt x="406" y="464"/>
                      <a:pt x="456" y="406"/>
                    </a:cubicBezTo>
                    <a:cubicBezTo>
                      <a:pt x="506" y="348"/>
                      <a:pt x="600" y="237"/>
                      <a:pt x="656" y="174"/>
                    </a:cubicBezTo>
                    <a:cubicBezTo>
                      <a:pt x="712" y="111"/>
                      <a:pt x="754" y="51"/>
                      <a:pt x="789" y="27"/>
                    </a:cubicBezTo>
                    <a:cubicBezTo>
                      <a:pt x="824" y="3"/>
                      <a:pt x="833" y="0"/>
                      <a:pt x="866" y="30"/>
                    </a:cubicBezTo>
                    <a:cubicBezTo>
                      <a:pt x="899" y="60"/>
                      <a:pt x="943" y="137"/>
                      <a:pt x="984" y="206"/>
                    </a:cubicBezTo>
                    <a:cubicBezTo>
                      <a:pt x="1025" y="275"/>
                      <a:pt x="1067" y="384"/>
                      <a:pt x="1114" y="446"/>
                    </a:cubicBezTo>
                    <a:cubicBezTo>
                      <a:pt x="1161" y="508"/>
                      <a:pt x="1234" y="551"/>
                      <a:pt x="1266" y="579"/>
                    </a:cubicBezTo>
                  </a:path>
                </a:pathLst>
              </a:custGeom>
              <a:noFill/>
              <a:ln w="12700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000">
                  <a:latin typeface="Times New Roman" pitchFamily="18" charset="0"/>
                </a:endParaRPr>
              </a:p>
            </p:txBody>
          </p:sp>
          <p:sp>
            <p:nvSpPr>
              <p:cNvPr id="20504" name="Freeform 49"/>
              <p:cNvSpPr>
                <a:spLocks/>
              </p:cNvSpPr>
              <p:nvPr/>
            </p:nvSpPr>
            <p:spPr bwMode="auto">
              <a:xfrm>
                <a:off x="3717" y="1376"/>
                <a:ext cx="1347" cy="552"/>
              </a:xfrm>
              <a:custGeom>
                <a:avLst/>
                <a:gdLst>
                  <a:gd name="T0" fmla="*/ 0 w 1347"/>
                  <a:gd name="T1" fmla="*/ 19 h 552"/>
                  <a:gd name="T2" fmla="*/ 0 w 1347"/>
                  <a:gd name="T3" fmla="*/ 0 h 552"/>
                  <a:gd name="T4" fmla="*/ 21 w 1347"/>
                  <a:gd name="T5" fmla="*/ 128 h 552"/>
                  <a:gd name="T6" fmla="*/ 72 w 1347"/>
                  <a:gd name="T7" fmla="*/ 232 h 552"/>
                  <a:gd name="T8" fmla="*/ 115 w 1347"/>
                  <a:gd name="T9" fmla="*/ 302 h 552"/>
                  <a:gd name="T10" fmla="*/ 179 w 1347"/>
                  <a:gd name="T11" fmla="*/ 387 h 552"/>
                  <a:gd name="T12" fmla="*/ 245 w 1347"/>
                  <a:gd name="T13" fmla="*/ 443 h 552"/>
                  <a:gd name="T14" fmla="*/ 315 w 1347"/>
                  <a:gd name="T15" fmla="*/ 459 h 552"/>
                  <a:gd name="T16" fmla="*/ 453 w 1347"/>
                  <a:gd name="T17" fmla="*/ 350 h 552"/>
                  <a:gd name="T18" fmla="*/ 645 w 1347"/>
                  <a:gd name="T19" fmla="*/ 171 h 552"/>
                  <a:gd name="T20" fmla="*/ 747 w 1347"/>
                  <a:gd name="T21" fmla="*/ 56 h 552"/>
                  <a:gd name="T22" fmla="*/ 811 w 1347"/>
                  <a:gd name="T23" fmla="*/ 19 h 552"/>
                  <a:gd name="T24" fmla="*/ 904 w 1347"/>
                  <a:gd name="T25" fmla="*/ 67 h 552"/>
                  <a:gd name="T26" fmla="*/ 979 w 1347"/>
                  <a:gd name="T27" fmla="*/ 142 h 552"/>
                  <a:gd name="T28" fmla="*/ 1045 w 1347"/>
                  <a:gd name="T29" fmla="*/ 227 h 552"/>
                  <a:gd name="T30" fmla="*/ 1112 w 1347"/>
                  <a:gd name="T31" fmla="*/ 318 h 552"/>
                  <a:gd name="T32" fmla="*/ 1181 w 1347"/>
                  <a:gd name="T33" fmla="*/ 406 h 552"/>
                  <a:gd name="T34" fmla="*/ 1267 w 1347"/>
                  <a:gd name="T35" fmla="*/ 528 h 552"/>
                  <a:gd name="T36" fmla="*/ 1347 w 1347"/>
                  <a:gd name="T37" fmla="*/ 552 h 5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47"/>
                  <a:gd name="T58" fmla="*/ 0 h 552"/>
                  <a:gd name="T59" fmla="*/ 1347 w 1347"/>
                  <a:gd name="T60" fmla="*/ 552 h 5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47" h="552">
                    <a:moveTo>
                      <a:pt x="0" y="19"/>
                    </a:moveTo>
                    <a:lnTo>
                      <a:pt x="0" y="0"/>
                    </a:lnTo>
                    <a:cubicBezTo>
                      <a:pt x="3" y="18"/>
                      <a:pt x="9" y="90"/>
                      <a:pt x="21" y="128"/>
                    </a:cubicBezTo>
                    <a:cubicBezTo>
                      <a:pt x="33" y="166"/>
                      <a:pt x="56" y="203"/>
                      <a:pt x="72" y="232"/>
                    </a:cubicBezTo>
                    <a:cubicBezTo>
                      <a:pt x="88" y="261"/>
                      <a:pt x="97" y="276"/>
                      <a:pt x="115" y="302"/>
                    </a:cubicBezTo>
                    <a:cubicBezTo>
                      <a:pt x="133" y="328"/>
                      <a:pt x="157" y="364"/>
                      <a:pt x="179" y="387"/>
                    </a:cubicBezTo>
                    <a:cubicBezTo>
                      <a:pt x="201" y="410"/>
                      <a:pt x="223" y="431"/>
                      <a:pt x="245" y="443"/>
                    </a:cubicBezTo>
                    <a:cubicBezTo>
                      <a:pt x="267" y="455"/>
                      <a:pt x="280" y="474"/>
                      <a:pt x="315" y="459"/>
                    </a:cubicBezTo>
                    <a:cubicBezTo>
                      <a:pt x="350" y="444"/>
                      <a:pt x="398" y="398"/>
                      <a:pt x="453" y="350"/>
                    </a:cubicBezTo>
                    <a:cubicBezTo>
                      <a:pt x="508" y="302"/>
                      <a:pt x="596" y="220"/>
                      <a:pt x="645" y="171"/>
                    </a:cubicBezTo>
                    <a:cubicBezTo>
                      <a:pt x="694" y="122"/>
                      <a:pt x="719" y="81"/>
                      <a:pt x="747" y="56"/>
                    </a:cubicBezTo>
                    <a:cubicBezTo>
                      <a:pt x="775" y="31"/>
                      <a:pt x="785" y="17"/>
                      <a:pt x="811" y="19"/>
                    </a:cubicBezTo>
                    <a:cubicBezTo>
                      <a:pt x="837" y="21"/>
                      <a:pt x="876" y="47"/>
                      <a:pt x="904" y="67"/>
                    </a:cubicBezTo>
                    <a:cubicBezTo>
                      <a:pt x="932" y="87"/>
                      <a:pt x="956" y="115"/>
                      <a:pt x="979" y="142"/>
                    </a:cubicBezTo>
                    <a:cubicBezTo>
                      <a:pt x="1002" y="169"/>
                      <a:pt x="1023" y="198"/>
                      <a:pt x="1045" y="227"/>
                    </a:cubicBezTo>
                    <a:cubicBezTo>
                      <a:pt x="1067" y="256"/>
                      <a:pt x="1089" y="288"/>
                      <a:pt x="1112" y="318"/>
                    </a:cubicBezTo>
                    <a:cubicBezTo>
                      <a:pt x="1135" y="348"/>
                      <a:pt x="1155" y="371"/>
                      <a:pt x="1181" y="406"/>
                    </a:cubicBezTo>
                    <a:cubicBezTo>
                      <a:pt x="1207" y="441"/>
                      <a:pt x="1239" y="504"/>
                      <a:pt x="1267" y="528"/>
                    </a:cubicBezTo>
                    <a:cubicBezTo>
                      <a:pt x="1295" y="552"/>
                      <a:pt x="1321" y="552"/>
                      <a:pt x="1347" y="552"/>
                    </a:cubicBezTo>
                  </a:path>
                </a:pathLst>
              </a:custGeom>
              <a:noFill/>
              <a:ln w="1270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000">
                  <a:latin typeface="Times New Roman" pitchFamily="18" charset="0"/>
                </a:endParaRPr>
              </a:p>
            </p:txBody>
          </p:sp>
          <p:sp>
            <p:nvSpPr>
              <p:cNvPr id="20505" name="Oval 51"/>
              <p:cNvSpPr>
                <a:spLocks noChangeArrowheads="1"/>
              </p:cNvSpPr>
              <p:nvPr/>
            </p:nvSpPr>
            <p:spPr bwMode="auto">
              <a:xfrm>
                <a:off x="3973" y="1800"/>
                <a:ext cx="48" cy="53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000">
                  <a:latin typeface="Times New Roman" pitchFamily="18" charset="0"/>
                </a:endParaRPr>
              </a:p>
            </p:txBody>
          </p:sp>
          <p:sp>
            <p:nvSpPr>
              <p:cNvPr id="20506" name="Oval 52"/>
              <p:cNvSpPr>
                <a:spLocks noChangeArrowheads="1"/>
              </p:cNvSpPr>
              <p:nvPr/>
            </p:nvSpPr>
            <p:spPr bwMode="auto">
              <a:xfrm>
                <a:off x="4543" y="1390"/>
                <a:ext cx="48" cy="53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000">
                  <a:latin typeface="Times New Roman" pitchFamily="18" charset="0"/>
                </a:endParaRPr>
              </a:p>
            </p:txBody>
          </p:sp>
          <p:sp>
            <p:nvSpPr>
              <p:cNvPr id="20507" name="Oval 53"/>
              <p:cNvSpPr>
                <a:spLocks noChangeArrowheads="1"/>
              </p:cNvSpPr>
              <p:nvPr/>
            </p:nvSpPr>
            <p:spPr bwMode="auto">
              <a:xfrm>
                <a:off x="4769" y="1656"/>
                <a:ext cx="48" cy="53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000">
                  <a:latin typeface="Times New Roman" pitchFamily="18" charset="0"/>
                </a:endParaRPr>
              </a:p>
            </p:txBody>
          </p:sp>
          <p:sp>
            <p:nvSpPr>
              <p:cNvPr id="20508" name="Oval 54"/>
              <p:cNvSpPr>
                <a:spLocks noChangeArrowheads="1"/>
              </p:cNvSpPr>
              <p:nvPr/>
            </p:nvSpPr>
            <p:spPr bwMode="auto">
              <a:xfrm>
                <a:off x="4698" y="1523"/>
                <a:ext cx="48" cy="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000">
                  <a:latin typeface="Times New Roman" pitchFamily="18" charset="0"/>
                </a:endParaRPr>
              </a:p>
            </p:txBody>
          </p:sp>
          <p:sp>
            <p:nvSpPr>
              <p:cNvPr id="20509" name="Oval 56"/>
              <p:cNvSpPr>
                <a:spLocks noChangeArrowheads="1"/>
              </p:cNvSpPr>
              <p:nvPr/>
            </p:nvSpPr>
            <p:spPr bwMode="auto">
              <a:xfrm>
                <a:off x="3835" y="1667"/>
                <a:ext cx="48" cy="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000">
                  <a:latin typeface="Times New Roman" pitchFamily="18" charset="0"/>
                </a:endParaRPr>
              </a:p>
            </p:txBody>
          </p:sp>
          <p:sp>
            <p:nvSpPr>
              <p:cNvPr id="20510" name="Oval 57"/>
              <p:cNvSpPr>
                <a:spLocks noChangeArrowheads="1"/>
              </p:cNvSpPr>
              <p:nvPr/>
            </p:nvSpPr>
            <p:spPr bwMode="auto">
              <a:xfrm>
                <a:off x="4165" y="1721"/>
                <a:ext cx="48" cy="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000">
                  <a:latin typeface="Times New Roman" pitchFamily="18" charset="0"/>
                </a:endParaRPr>
              </a:p>
            </p:txBody>
          </p:sp>
          <p:sp>
            <p:nvSpPr>
              <p:cNvPr id="20511" name="Oval 58"/>
              <p:cNvSpPr>
                <a:spLocks noChangeArrowheads="1"/>
              </p:cNvSpPr>
              <p:nvPr/>
            </p:nvSpPr>
            <p:spPr bwMode="auto">
              <a:xfrm>
                <a:off x="4373" y="1491"/>
                <a:ext cx="48" cy="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000">
                  <a:latin typeface="Times New Roman" pitchFamily="18" charset="0"/>
                </a:endParaRPr>
              </a:p>
            </p:txBody>
          </p:sp>
          <p:sp>
            <p:nvSpPr>
              <p:cNvPr id="20512" name="Oval 59"/>
              <p:cNvSpPr>
                <a:spLocks noChangeArrowheads="1"/>
              </p:cNvSpPr>
              <p:nvPr/>
            </p:nvSpPr>
            <p:spPr bwMode="auto">
              <a:xfrm>
                <a:off x="4825" y="1765"/>
                <a:ext cx="48" cy="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000">
                  <a:latin typeface="Times New Roman" pitchFamily="18" charset="0"/>
                </a:endParaRPr>
              </a:p>
            </p:txBody>
          </p:sp>
          <p:sp>
            <p:nvSpPr>
              <p:cNvPr id="20513" name="Oval 60"/>
              <p:cNvSpPr>
                <a:spLocks noChangeArrowheads="1"/>
              </p:cNvSpPr>
              <p:nvPr/>
            </p:nvSpPr>
            <p:spPr bwMode="auto">
              <a:xfrm>
                <a:off x="4981" y="1897"/>
                <a:ext cx="48" cy="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000">
                  <a:latin typeface="Times New Roman" pitchFamily="18" charset="0"/>
                </a:endParaRPr>
              </a:p>
            </p:txBody>
          </p:sp>
          <p:sp>
            <p:nvSpPr>
              <p:cNvPr id="20514" name="Line 61"/>
              <p:cNvSpPr>
                <a:spLocks noChangeShapeType="1"/>
              </p:cNvSpPr>
              <p:nvPr/>
            </p:nvSpPr>
            <p:spPr bwMode="auto">
              <a:xfrm flipV="1">
                <a:off x="3753" y="1268"/>
                <a:ext cx="192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 type="triangle" w="sm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5" name="Line 62"/>
              <p:cNvSpPr>
                <a:spLocks noChangeShapeType="1"/>
              </p:cNvSpPr>
              <p:nvPr/>
            </p:nvSpPr>
            <p:spPr bwMode="auto">
              <a:xfrm>
                <a:off x="4007" y="1850"/>
                <a:ext cx="152" cy="20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 type="triangle" w="sm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6" name="Line 65"/>
              <p:cNvSpPr>
                <a:spLocks noChangeShapeType="1"/>
              </p:cNvSpPr>
              <p:nvPr/>
            </p:nvSpPr>
            <p:spPr bwMode="auto">
              <a:xfrm>
                <a:off x="4714" y="974"/>
                <a:ext cx="26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7" name="Text Box 66"/>
              <p:cNvSpPr txBox="1">
                <a:spLocks noChangeArrowheads="1"/>
              </p:cNvSpPr>
              <p:nvPr/>
            </p:nvSpPr>
            <p:spPr bwMode="auto">
              <a:xfrm>
                <a:off x="4971" y="1017"/>
                <a:ext cx="33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PRS</a:t>
                </a:r>
              </a:p>
            </p:txBody>
          </p:sp>
          <p:sp>
            <p:nvSpPr>
              <p:cNvPr id="20518" name="Line 67"/>
              <p:cNvSpPr>
                <a:spLocks noChangeShapeType="1"/>
              </p:cNvSpPr>
              <p:nvPr/>
            </p:nvSpPr>
            <p:spPr bwMode="auto">
              <a:xfrm>
                <a:off x="4715" y="1098"/>
                <a:ext cx="267" cy="0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68"/>
              <p:cNvGrpSpPr>
                <a:grpSpLocks/>
              </p:cNvGrpSpPr>
              <p:nvPr/>
            </p:nvGrpSpPr>
            <p:grpSpPr bwMode="auto">
              <a:xfrm>
                <a:off x="4714" y="1123"/>
                <a:ext cx="592" cy="154"/>
                <a:chOff x="4714" y="1290"/>
                <a:chExt cx="592" cy="154"/>
              </a:xfrm>
            </p:grpSpPr>
            <p:sp>
              <p:nvSpPr>
                <p:cNvPr id="20520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970" y="1290"/>
                  <a:ext cx="33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000">
                      <a:latin typeface="Arial" pitchFamily="34" charset="0"/>
                    </a:rPr>
                    <a:t>RBF</a:t>
                  </a:r>
                </a:p>
              </p:txBody>
            </p:sp>
            <p:sp>
              <p:nvSpPr>
                <p:cNvPr id="20521" name="Line 70"/>
                <p:cNvSpPr>
                  <a:spLocks noChangeShapeType="1"/>
                </p:cNvSpPr>
                <p:nvPr/>
              </p:nvSpPr>
              <p:spPr bwMode="auto">
                <a:xfrm>
                  <a:off x="4714" y="1370"/>
                  <a:ext cx="267" cy="0"/>
                </a:xfrm>
                <a:prstGeom prst="line">
                  <a:avLst/>
                </a:prstGeom>
                <a:noFill/>
                <a:ln w="12700">
                  <a:solidFill>
                    <a:srgbClr val="008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71"/>
              <p:cNvGrpSpPr>
                <a:grpSpLocks/>
              </p:cNvGrpSpPr>
              <p:nvPr/>
            </p:nvGrpSpPr>
            <p:grpSpPr bwMode="auto">
              <a:xfrm>
                <a:off x="4715" y="1237"/>
                <a:ext cx="586" cy="154"/>
                <a:chOff x="4726" y="1435"/>
                <a:chExt cx="586" cy="154"/>
              </a:xfrm>
            </p:grpSpPr>
            <p:sp>
              <p:nvSpPr>
                <p:cNvPr id="20523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4976" y="1435"/>
                  <a:ext cx="33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000">
                      <a:latin typeface="Arial" pitchFamily="34" charset="0"/>
                    </a:rPr>
                    <a:t>GP</a:t>
                  </a:r>
                </a:p>
              </p:txBody>
            </p:sp>
            <p:sp>
              <p:nvSpPr>
                <p:cNvPr id="20524" name="Line 73"/>
                <p:cNvSpPr>
                  <a:spLocks noChangeShapeType="1"/>
                </p:cNvSpPr>
                <p:nvPr/>
              </p:nvSpPr>
              <p:spPr bwMode="auto">
                <a:xfrm>
                  <a:off x="4726" y="1510"/>
                  <a:ext cx="267" cy="0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525" name="Text Box 75"/>
              <p:cNvSpPr txBox="1">
                <a:spLocks noChangeArrowheads="1"/>
              </p:cNvSpPr>
              <p:nvPr/>
            </p:nvSpPr>
            <p:spPr bwMode="auto">
              <a:xfrm>
                <a:off x="5274" y="2095"/>
                <a:ext cx="28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20526" name="Text Box 84"/>
              <p:cNvSpPr txBox="1">
                <a:spLocks noChangeArrowheads="1"/>
              </p:cNvSpPr>
              <p:nvPr/>
            </p:nvSpPr>
            <p:spPr bwMode="auto">
              <a:xfrm>
                <a:off x="3855" y="869"/>
                <a:ext cx="24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Times New Roman" pitchFamily="18" charset="0"/>
                  </a:rPr>
                  <a:t>,</a:t>
                </a:r>
              </a:p>
            </p:txBody>
          </p:sp>
          <p:sp>
            <p:nvSpPr>
              <p:cNvPr id="20527" name="Oval 50"/>
              <p:cNvSpPr>
                <a:spLocks noChangeArrowheads="1"/>
              </p:cNvSpPr>
              <p:nvPr/>
            </p:nvSpPr>
            <p:spPr bwMode="auto">
              <a:xfrm>
                <a:off x="3754" y="1522"/>
                <a:ext cx="48" cy="53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000">
                  <a:latin typeface="Times New Roman" pitchFamily="18" charset="0"/>
                </a:endParaRPr>
              </a:p>
            </p:txBody>
          </p:sp>
          <p:sp>
            <p:nvSpPr>
              <p:cNvPr id="20528" name="Oval 55"/>
              <p:cNvSpPr>
                <a:spLocks noChangeArrowheads="1"/>
              </p:cNvSpPr>
              <p:nvPr/>
            </p:nvSpPr>
            <p:spPr bwMode="auto">
              <a:xfrm>
                <a:off x="3707" y="1400"/>
                <a:ext cx="48" cy="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000">
                  <a:latin typeface="Times New Roman" pitchFamily="18" charset="0"/>
                </a:endParaRPr>
              </a:p>
            </p:txBody>
          </p:sp>
          <p:graphicFrame>
            <p:nvGraphicFramePr>
              <p:cNvPr id="20529" name="Object 38"/>
              <p:cNvGraphicFramePr>
                <a:graphicFrameLocks noChangeAspect="1"/>
              </p:cNvGraphicFramePr>
              <p:nvPr/>
            </p:nvGraphicFramePr>
            <p:xfrm>
              <a:off x="3686" y="864"/>
              <a:ext cx="232" cy="136"/>
            </p:xfrm>
            <a:graphic>
              <a:graphicData uri="http://schemas.openxmlformats.org/presentationml/2006/ole">
                <p:oleObj spid="_x0000_s92166" name="Equation" r:id="rId5" imgW="368300" imgH="215900" progId="Equation.3">
                  <p:embed/>
                </p:oleObj>
              </a:graphicData>
            </a:graphic>
          </p:graphicFrame>
          <p:graphicFrame>
            <p:nvGraphicFramePr>
              <p:cNvPr id="20530" name="Object 38"/>
              <p:cNvGraphicFramePr>
                <a:graphicFrameLocks noChangeAspect="1"/>
              </p:cNvGraphicFramePr>
              <p:nvPr/>
            </p:nvGraphicFramePr>
            <p:xfrm>
              <a:off x="4992" y="891"/>
              <a:ext cx="232" cy="136"/>
            </p:xfrm>
            <a:graphic>
              <a:graphicData uri="http://schemas.openxmlformats.org/presentationml/2006/ole">
                <p:oleObj spid="_x0000_s92167" name="Equation" r:id="rId6" imgW="368300" imgH="215900" progId="Equation.3">
                  <p:embed/>
                </p:oleObj>
              </a:graphicData>
            </a:graphic>
          </p:graphicFrame>
          <p:graphicFrame>
            <p:nvGraphicFramePr>
              <p:cNvPr id="20531" name="Object 40"/>
              <p:cNvGraphicFramePr>
                <a:graphicFrameLocks noChangeAspect="1"/>
              </p:cNvGraphicFramePr>
              <p:nvPr/>
            </p:nvGraphicFramePr>
            <p:xfrm>
              <a:off x="3962" y="864"/>
              <a:ext cx="232" cy="144"/>
            </p:xfrm>
            <a:graphic>
              <a:graphicData uri="http://schemas.openxmlformats.org/presentationml/2006/ole">
                <p:oleObj spid="_x0000_s92168" name="Equation" r:id="rId7" imgW="368300" imgH="228600" progId="Equation.3">
                  <p:embed/>
                </p:oleObj>
              </a:graphicData>
            </a:graphic>
          </p:graphicFrame>
        </p:grp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379413" y="4522788"/>
            <a:ext cx="7629525" cy="1633537"/>
            <a:chOff x="239" y="2849"/>
            <a:chExt cx="4806" cy="1029"/>
          </a:xfrm>
        </p:grpSpPr>
        <p:sp>
          <p:nvSpPr>
            <p:cNvPr id="20533" name="Text Box 78"/>
            <p:cNvSpPr txBox="1">
              <a:spLocks noChangeArrowheads="1"/>
            </p:cNvSpPr>
            <p:nvPr/>
          </p:nvSpPr>
          <p:spPr bwMode="auto">
            <a:xfrm>
              <a:off x="239" y="2849"/>
              <a:ext cx="21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1" u="sng">
                  <a:latin typeface="Arial" pitchFamily="34" charset="0"/>
                </a:rPr>
                <a:t>Support Vector Regression (SVR)</a:t>
              </a:r>
              <a:endParaRPr lang="en-US" sz="1800" b="1" u="sng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graphicFrame>
          <p:nvGraphicFramePr>
            <p:cNvPr id="20534" name="Object 78"/>
            <p:cNvGraphicFramePr>
              <a:graphicFrameLocks noChangeAspect="1"/>
            </p:cNvGraphicFramePr>
            <p:nvPr/>
          </p:nvGraphicFramePr>
          <p:xfrm>
            <a:off x="3786" y="2863"/>
            <a:ext cx="1126" cy="221"/>
          </p:xfrm>
          <a:graphic>
            <a:graphicData uri="http://schemas.openxmlformats.org/presentationml/2006/ole">
              <p:oleObj spid="_x0000_s92162" name="Equation" r:id="rId8" imgW="1346200" imgH="266700" progId="Equation.3">
                <p:embed/>
              </p:oleObj>
            </a:graphicData>
          </a:graphic>
        </p:graphicFrame>
        <p:graphicFrame>
          <p:nvGraphicFramePr>
            <p:cNvPr id="20535" name="Object 79"/>
            <p:cNvGraphicFramePr>
              <a:graphicFrameLocks noChangeAspect="1"/>
            </p:cNvGraphicFramePr>
            <p:nvPr/>
          </p:nvGraphicFramePr>
          <p:xfrm>
            <a:off x="3810" y="3150"/>
            <a:ext cx="1235" cy="728"/>
          </p:xfrm>
          <a:graphic>
            <a:graphicData uri="http://schemas.openxmlformats.org/presentationml/2006/ole">
              <p:oleObj spid="_x0000_s92163" name="Equation" r:id="rId9" imgW="1955800" imgH="1155700" progId="Equation.3">
                <p:embed/>
              </p:oleObj>
            </a:graphicData>
          </a:graphic>
        </p:graphicFrame>
        <p:sp>
          <p:nvSpPr>
            <p:cNvPr id="20536" name="Text Box 20"/>
            <p:cNvSpPr txBox="1">
              <a:spLocks noChangeArrowheads="1"/>
            </p:cNvSpPr>
            <p:nvPr/>
          </p:nvSpPr>
          <p:spPr bwMode="auto">
            <a:xfrm>
              <a:off x="315" y="3099"/>
              <a:ext cx="3446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n-US" sz="1400">
                  <a:latin typeface="Arial" pitchFamily="34" charset="0"/>
                </a:rPr>
                <a:t> Makes use of selected Kernel functions.</a:t>
              </a:r>
            </a:p>
            <a:p>
              <a:pPr eaLnBrk="1" hangingPunct="1">
                <a:buClr>
                  <a:srgbClr val="FF0000"/>
                </a:buClr>
                <a:buFont typeface="Wingdings" pitchFamily="2" charset="2"/>
                <a:buNone/>
              </a:pPr>
              <a:r>
                <a:rPr lang="en-US" sz="1200">
                  <a:latin typeface="Arial" pitchFamily="34" charset="0"/>
                </a:rPr>
                <a:t> </a:t>
              </a:r>
              <a:endParaRPr lang="en-US" sz="1000">
                <a:latin typeface="Arial" pitchFamily="34" charset="0"/>
              </a:endParaRPr>
            </a:p>
            <a:p>
              <a:pPr eaLnBrk="1" hangingPunct="1"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n-US" sz="1400">
                  <a:latin typeface="Arial" pitchFamily="34" charset="0"/>
                </a:rPr>
                <a:t> Solution based on a constrained optimization problem.</a:t>
              </a:r>
            </a:p>
            <a:p>
              <a:pPr eaLnBrk="1" hangingPunct="1">
                <a:buClr>
                  <a:srgbClr val="FF0000"/>
                </a:buClr>
                <a:buFont typeface="Wingdings" pitchFamily="2" charset="2"/>
                <a:buNone/>
              </a:pPr>
              <a:r>
                <a:rPr lang="en-US" sz="1200">
                  <a:latin typeface="Arial" pitchFamily="34" charset="0"/>
                </a:rPr>
                <a:t> </a:t>
              </a:r>
              <a:endParaRPr lang="en-US" sz="1000">
                <a:latin typeface="Arial" pitchFamily="34" charset="0"/>
              </a:endParaRPr>
            </a:p>
            <a:p>
              <a:pPr eaLnBrk="1" hangingPunct="1"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n-US" sz="1400">
                  <a:latin typeface="Arial" pitchFamily="34" charset="0"/>
                </a:rPr>
                <a:t> Accommodates both linear and nonlinear regression fits.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3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34" name="Rectangle 46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35" name="Rectangle 4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9"/>
          <p:cNvGrpSpPr/>
          <p:nvPr/>
        </p:nvGrpSpPr>
        <p:grpSpPr>
          <a:xfrm>
            <a:off x="2051720" y="908720"/>
            <a:ext cx="4680520" cy="5328592"/>
            <a:chOff x="2699792" y="908720"/>
            <a:chExt cx="3673475" cy="3744913"/>
          </a:xfrm>
        </p:grpSpPr>
        <p:sp>
          <p:nvSpPr>
            <p:cNvPr id="12336" name="Rectangle 48"/>
            <p:cNvSpPr>
              <a:spLocks noChangeArrowheads="1"/>
            </p:cNvSpPr>
            <p:nvPr/>
          </p:nvSpPr>
          <p:spPr bwMode="auto">
            <a:xfrm>
              <a:off x="3420517" y="908720"/>
              <a:ext cx="2303462" cy="431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/>
                <a:t>Initial design </a:t>
              </a:r>
            </a:p>
          </p:txBody>
        </p:sp>
        <p:sp>
          <p:nvSpPr>
            <p:cNvPr id="12337" name="Line 49"/>
            <p:cNvSpPr>
              <a:spLocks noChangeShapeType="1"/>
            </p:cNvSpPr>
            <p:nvPr/>
          </p:nvSpPr>
          <p:spPr bwMode="auto">
            <a:xfrm>
              <a:off x="4573042" y="1340520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Rectangle 50"/>
            <p:cNvSpPr>
              <a:spLocks noChangeArrowheads="1"/>
            </p:cNvSpPr>
            <p:nvPr/>
          </p:nvSpPr>
          <p:spPr bwMode="auto">
            <a:xfrm>
              <a:off x="3347492" y="1700883"/>
              <a:ext cx="2520950" cy="5762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/>
                <a:t>Analyze the system </a:t>
              </a:r>
            </a:p>
          </p:txBody>
        </p:sp>
        <p:sp>
          <p:nvSpPr>
            <p:cNvPr id="12339" name="AutoShape 51"/>
            <p:cNvSpPr>
              <a:spLocks noChangeArrowheads="1"/>
            </p:cNvSpPr>
            <p:nvPr/>
          </p:nvSpPr>
          <p:spPr bwMode="auto">
            <a:xfrm>
              <a:off x="3276054" y="2564483"/>
              <a:ext cx="2592388" cy="936625"/>
            </a:xfrm>
            <a:prstGeom prst="flowChartDecision">
              <a:avLst/>
            </a:prstGeom>
            <a:solidFill>
              <a:srgbClr val="E6ED5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600"/>
                <a:t>Is design </a:t>
              </a:r>
            </a:p>
            <a:p>
              <a:pPr algn="ctr"/>
              <a:r>
                <a:rPr lang="en-US" altLang="ko-KR" sz="1600"/>
                <a:t>satisfactory ?</a:t>
              </a:r>
            </a:p>
          </p:txBody>
        </p:sp>
        <p:sp>
          <p:nvSpPr>
            <p:cNvPr id="12340" name="Line 52"/>
            <p:cNvSpPr>
              <a:spLocks noChangeShapeType="1"/>
            </p:cNvSpPr>
            <p:nvPr/>
          </p:nvSpPr>
          <p:spPr bwMode="auto">
            <a:xfrm>
              <a:off x="4573042" y="2277145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AutoShape 53"/>
            <p:cNvSpPr>
              <a:spLocks noChangeArrowheads="1"/>
            </p:cNvSpPr>
            <p:nvPr/>
          </p:nvSpPr>
          <p:spPr bwMode="auto">
            <a:xfrm>
              <a:off x="3204617" y="3932908"/>
              <a:ext cx="3168650" cy="720725"/>
            </a:xfrm>
            <a:prstGeom prst="roundRect">
              <a:avLst>
                <a:gd name="adj" fmla="val 16667"/>
              </a:avLst>
            </a:prstGeom>
            <a:solidFill>
              <a:srgbClr val="E5CFB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2000"/>
                <a:t>Change design based on </a:t>
              </a:r>
            </a:p>
            <a:p>
              <a:pPr algn="ctr"/>
              <a:r>
                <a:rPr lang="en-US" altLang="ko-KR" sz="2000"/>
                <a:t>experience</a:t>
              </a:r>
            </a:p>
          </p:txBody>
        </p:sp>
        <p:sp>
          <p:nvSpPr>
            <p:cNvPr id="12342" name="Line 54"/>
            <p:cNvSpPr>
              <a:spLocks noChangeShapeType="1"/>
            </p:cNvSpPr>
            <p:nvPr/>
          </p:nvSpPr>
          <p:spPr bwMode="auto">
            <a:xfrm>
              <a:off x="4573042" y="350110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Line 55"/>
            <p:cNvSpPr>
              <a:spLocks noChangeShapeType="1"/>
            </p:cNvSpPr>
            <p:nvPr/>
          </p:nvSpPr>
          <p:spPr bwMode="auto">
            <a:xfrm flipH="1">
              <a:off x="2699792" y="4364708"/>
              <a:ext cx="504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Line 56"/>
            <p:cNvSpPr>
              <a:spLocks noChangeShapeType="1"/>
            </p:cNvSpPr>
            <p:nvPr/>
          </p:nvSpPr>
          <p:spPr bwMode="auto">
            <a:xfrm flipV="1">
              <a:off x="2699792" y="1988220"/>
              <a:ext cx="0" cy="2376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Line 57"/>
            <p:cNvSpPr>
              <a:spLocks noChangeShapeType="1"/>
            </p:cNvSpPr>
            <p:nvPr/>
          </p:nvSpPr>
          <p:spPr bwMode="auto">
            <a:xfrm>
              <a:off x="2699792" y="1988220"/>
              <a:ext cx="64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Text Box 58"/>
            <p:cNvSpPr txBox="1">
              <a:spLocks noChangeArrowheads="1"/>
            </p:cNvSpPr>
            <p:nvPr/>
          </p:nvSpPr>
          <p:spPr bwMode="auto">
            <a:xfrm>
              <a:off x="4212679" y="3501108"/>
              <a:ext cx="431800" cy="237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 smtClean="0"/>
                <a:t>No</a:t>
              </a:r>
              <a:endParaRPr lang="en-US" altLang="ko-KR" sz="16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051720" y="116632"/>
            <a:ext cx="5043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Conventional Design Method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3124200" y="64262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800">
                <a:latin typeface="Times New Roman" pitchFamily="18" charset="0"/>
              </a:rPr>
              <a:t>Acar &amp; Rais-Rohani (2008)</a:t>
            </a:r>
          </a:p>
        </p:txBody>
      </p:sp>
      <p:sp>
        <p:nvSpPr>
          <p:cNvPr id="21507" name="Rectangle 12"/>
          <p:cNvSpPr txBox="1">
            <a:spLocks noGrp="1" noChangeArrowheads="1"/>
          </p:cNvSpPr>
          <p:nvPr/>
        </p:nvSpPr>
        <p:spPr bwMode="auto">
          <a:xfrm>
            <a:off x="7154863" y="6392863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920EC8E-2CCF-4D42-A73F-E7B161E54FB6}" type="slidenum">
              <a:rPr lang="en-US" sz="800">
                <a:latin typeface="Times New Roman" pitchFamily="18" charset="0"/>
              </a:rPr>
              <a:pPr algn="r"/>
              <a:t>30</a:t>
            </a:fld>
            <a:endParaRPr lang="en-US" sz="800">
              <a:latin typeface="Times New Roman" pitchFamily="18" charset="0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369888" y="1036638"/>
            <a:ext cx="4203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0"/>
          <a:lstStyle/>
          <a:p>
            <a:pPr marL="231775" indent="-231775" eaLnBrk="1" hangingPunct="1">
              <a:lnSpc>
                <a:spcPct val="90000"/>
              </a:lnSpc>
              <a:spcAft>
                <a:spcPct val="20000"/>
              </a:spcAft>
              <a:buFontTx/>
              <a:buChar char="•"/>
              <a:tabLst>
                <a:tab pos="231775" algn="l"/>
              </a:tabLst>
            </a:pPr>
            <a:endParaRPr lang="en-US" sz="50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21509" name="Rectangle 16"/>
          <p:cNvSpPr>
            <a:spLocks noChangeArrowheads="1"/>
          </p:cNvSpPr>
          <p:nvPr/>
        </p:nvSpPr>
        <p:spPr bwMode="auto">
          <a:xfrm>
            <a:off x="827584" y="188640"/>
            <a:ext cx="7828958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3200" dirty="0">
                <a:solidFill>
                  <a:srgbClr val="000066"/>
                </a:solidFill>
                <a:cs typeface="Times New Roman" pitchFamily="18" charset="0"/>
              </a:rPr>
              <a:t>Maximizing the Benefit of Multiple </a:t>
            </a:r>
            <a:r>
              <a:rPr lang="en-US" sz="3200" dirty="0" err="1">
                <a:solidFill>
                  <a:srgbClr val="000066"/>
                </a:solidFill>
                <a:cs typeface="Times New Roman" pitchFamily="18" charset="0"/>
              </a:rPr>
              <a:t>Metamodels</a:t>
            </a:r>
            <a:endParaRPr lang="en-US" sz="3200" dirty="0">
              <a:solidFill>
                <a:srgbClr val="000066"/>
              </a:solidFill>
              <a:cs typeface="Times New Roman" pitchFamily="18" charset="0"/>
            </a:endParaRP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369888" y="930275"/>
            <a:ext cx="8281987" cy="1063625"/>
            <a:chOff x="233" y="586"/>
            <a:chExt cx="5217" cy="670"/>
          </a:xfrm>
        </p:grpSpPr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233" y="586"/>
              <a:ext cx="52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n-US" sz="1600">
                  <a:latin typeface="Arial" pitchFamily="34" charset="0"/>
                </a:rPr>
                <a:t> An </a:t>
              </a:r>
              <a:r>
                <a:rPr lang="en-US" sz="1600" b="1">
                  <a:latin typeface="Arial" pitchFamily="34" charset="0"/>
                </a:rPr>
                <a:t>ensemble</a:t>
              </a:r>
              <a:r>
                <a:rPr lang="en-US" sz="1600">
                  <a:latin typeface="Arial" pitchFamily="34" charset="0"/>
                </a:rPr>
                <a:t> of </a:t>
              </a:r>
              <a:r>
                <a:rPr lang="en-US" sz="1600" i="1">
                  <a:latin typeface="Arial" pitchFamily="34" charset="0"/>
                </a:rPr>
                <a:t>M</a:t>
              </a:r>
              <a:r>
                <a:rPr lang="en-US" sz="1600">
                  <a:latin typeface="Arial" pitchFamily="34" charset="0"/>
                </a:rPr>
                <a:t> stand-alone metamodels: higher weight factor for better members</a:t>
              </a:r>
            </a:p>
          </p:txBody>
        </p:sp>
        <p:graphicFrame>
          <p:nvGraphicFramePr>
            <p:cNvPr id="21512" name="Object 10"/>
            <p:cNvGraphicFramePr>
              <a:graphicFrameLocks noChangeAspect="1"/>
            </p:cNvGraphicFramePr>
            <p:nvPr/>
          </p:nvGraphicFramePr>
          <p:xfrm>
            <a:off x="1020" y="880"/>
            <a:ext cx="1104" cy="376"/>
          </p:xfrm>
          <a:graphic>
            <a:graphicData uri="http://schemas.openxmlformats.org/presentationml/2006/ole">
              <p:oleObj spid="_x0000_s93191" name="Equation" r:id="rId3" imgW="1752600" imgH="596900" progId="Equation.3">
                <p:embed/>
              </p:oleObj>
            </a:graphicData>
          </a:graphic>
        </p:graphicFrame>
        <p:graphicFrame>
          <p:nvGraphicFramePr>
            <p:cNvPr id="21513" name="Object 41"/>
            <p:cNvGraphicFramePr>
              <a:graphicFrameLocks noChangeAspect="1"/>
            </p:cNvGraphicFramePr>
            <p:nvPr/>
          </p:nvGraphicFramePr>
          <p:xfrm>
            <a:off x="2640" y="864"/>
            <a:ext cx="600" cy="376"/>
          </p:xfrm>
          <a:graphic>
            <a:graphicData uri="http://schemas.openxmlformats.org/presentationml/2006/ole">
              <p:oleObj spid="_x0000_s93192" name="Equation" r:id="rId4" imgW="952500" imgH="596900" progId="Equation.3">
                <p:embed/>
              </p:oleObj>
            </a:graphicData>
          </a:graphic>
        </p:graphicFrame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81000" y="2133600"/>
            <a:ext cx="5461000" cy="469900"/>
            <a:chOff x="240" y="1344"/>
            <a:chExt cx="3440" cy="296"/>
          </a:xfrm>
        </p:grpSpPr>
        <p:sp>
          <p:nvSpPr>
            <p:cNvPr id="21515" name="Text Box 40"/>
            <p:cNvSpPr txBox="1">
              <a:spLocks noChangeArrowheads="1"/>
            </p:cNvSpPr>
            <p:nvPr/>
          </p:nvSpPr>
          <p:spPr bwMode="auto">
            <a:xfrm>
              <a:off x="240" y="1392"/>
              <a:ext cx="24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n-US" sz="1600">
                  <a:latin typeface="Arial" pitchFamily="34" charset="0"/>
                </a:rPr>
                <a:t> Simple averaging (Bishop 1995):</a:t>
              </a:r>
            </a:p>
          </p:txBody>
        </p:sp>
        <p:graphicFrame>
          <p:nvGraphicFramePr>
            <p:cNvPr id="21516" name="Object 43"/>
            <p:cNvGraphicFramePr>
              <a:graphicFrameLocks noChangeAspect="1"/>
            </p:cNvGraphicFramePr>
            <p:nvPr/>
          </p:nvGraphicFramePr>
          <p:xfrm>
            <a:off x="2448" y="1344"/>
            <a:ext cx="1232" cy="296"/>
          </p:xfrm>
          <a:graphic>
            <a:graphicData uri="http://schemas.openxmlformats.org/presentationml/2006/ole">
              <p:oleObj spid="_x0000_s93190" name="Equation" r:id="rId5" imgW="1955800" imgH="469900" progId="Equation.3">
                <p:embed/>
              </p:oleObj>
            </a:graphicData>
          </a:graphic>
        </p:graphicFrame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71475" y="3035300"/>
            <a:ext cx="6435725" cy="609600"/>
            <a:chOff x="234" y="1912"/>
            <a:chExt cx="4054" cy="384"/>
          </a:xfrm>
        </p:grpSpPr>
        <p:sp>
          <p:nvSpPr>
            <p:cNvPr id="21518" name="Text Box 44"/>
            <p:cNvSpPr txBox="1">
              <a:spLocks noChangeArrowheads="1"/>
            </p:cNvSpPr>
            <p:nvPr/>
          </p:nvSpPr>
          <p:spPr bwMode="auto">
            <a:xfrm>
              <a:off x="234" y="1981"/>
              <a:ext cx="24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n-US" sz="1600">
                  <a:latin typeface="Arial" pitchFamily="34" charset="0"/>
                </a:rPr>
                <a:t> Error Correlation (Bishop 1995):</a:t>
              </a:r>
            </a:p>
          </p:txBody>
        </p:sp>
        <p:graphicFrame>
          <p:nvGraphicFramePr>
            <p:cNvPr id="21519" name="Object 46"/>
            <p:cNvGraphicFramePr>
              <a:graphicFrameLocks noChangeAspect="1"/>
            </p:cNvGraphicFramePr>
            <p:nvPr/>
          </p:nvGraphicFramePr>
          <p:xfrm>
            <a:off x="2424" y="1912"/>
            <a:ext cx="1864" cy="384"/>
          </p:xfrm>
          <a:graphic>
            <a:graphicData uri="http://schemas.openxmlformats.org/presentationml/2006/ole">
              <p:oleObj spid="_x0000_s93189" name="Equation" r:id="rId6" imgW="2959100" imgH="609600" progId="Equation.3">
                <p:embed/>
              </p:oleObj>
            </a:graphicData>
          </a:graphic>
        </p:graphicFrame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68300" y="4191000"/>
            <a:ext cx="4953000" cy="609600"/>
            <a:chOff x="232" y="2640"/>
            <a:chExt cx="3120" cy="384"/>
          </a:xfrm>
        </p:grpSpPr>
        <p:sp>
          <p:nvSpPr>
            <p:cNvPr id="21521" name="Text Box 51"/>
            <p:cNvSpPr txBox="1">
              <a:spLocks noChangeArrowheads="1"/>
            </p:cNvSpPr>
            <p:nvPr/>
          </p:nvSpPr>
          <p:spPr bwMode="auto">
            <a:xfrm>
              <a:off x="232" y="2716"/>
              <a:ext cx="24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n-US" sz="1600">
                  <a:latin typeface="Arial" pitchFamily="34" charset="0"/>
                </a:rPr>
                <a:t> Prediction Variance (Zerpa 2005):</a:t>
              </a:r>
            </a:p>
          </p:txBody>
        </p:sp>
        <p:graphicFrame>
          <p:nvGraphicFramePr>
            <p:cNvPr id="21522" name="Object 54"/>
            <p:cNvGraphicFramePr>
              <a:graphicFrameLocks noChangeAspect="1"/>
            </p:cNvGraphicFramePr>
            <p:nvPr/>
          </p:nvGraphicFramePr>
          <p:xfrm>
            <a:off x="2448" y="2640"/>
            <a:ext cx="904" cy="384"/>
          </p:xfrm>
          <a:graphic>
            <a:graphicData uri="http://schemas.openxmlformats.org/presentationml/2006/ole">
              <p:oleObj spid="_x0000_s93188" name="Equation" r:id="rId7" imgW="1435100" imgH="609600" progId="Equation.3">
                <p:embed/>
              </p:oleObj>
            </a:graphicData>
          </a:graphic>
        </p:graphicFrame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46075" y="5299075"/>
            <a:ext cx="8416925" cy="1025525"/>
            <a:chOff x="218" y="3338"/>
            <a:chExt cx="5302" cy="646"/>
          </a:xfrm>
        </p:grpSpPr>
        <p:sp>
          <p:nvSpPr>
            <p:cNvPr id="21524" name="Text Box 58"/>
            <p:cNvSpPr txBox="1">
              <a:spLocks noChangeArrowheads="1"/>
            </p:cNvSpPr>
            <p:nvPr/>
          </p:nvSpPr>
          <p:spPr bwMode="auto">
            <a:xfrm>
              <a:off x="218" y="3338"/>
              <a:ext cx="530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n-US" sz="1600">
                  <a:latin typeface="Arial" pitchFamily="34" charset="0"/>
                </a:rPr>
                <a:t> Parametric model based on generalized mean square error (GMSE) (Goel et al. 2007):</a:t>
              </a:r>
            </a:p>
          </p:txBody>
        </p:sp>
        <p:graphicFrame>
          <p:nvGraphicFramePr>
            <p:cNvPr id="21525" name="Object 61"/>
            <p:cNvGraphicFramePr>
              <a:graphicFrameLocks noChangeAspect="1"/>
            </p:cNvGraphicFramePr>
            <p:nvPr/>
          </p:nvGraphicFramePr>
          <p:xfrm>
            <a:off x="2448" y="3600"/>
            <a:ext cx="968" cy="384"/>
          </p:xfrm>
          <a:graphic>
            <a:graphicData uri="http://schemas.openxmlformats.org/presentationml/2006/ole">
              <p:oleObj spid="_x0000_s93186" name="Equation" r:id="rId8" imgW="1536700" imgH="609600" progId="Equation.3">
                <p:embed/>
              </p:oleObj>
            </a:graphicData>
          </a:graphic>
        </p:graphicFrame>
        <p:graphicFrame>
          <p:nvGraphicFramePr>
            <p:cNvPr id="21526" name="Object 62"/>
            <p:cNvGraphicFramePr>
              <a:graphicFrameLocks noChangeAspect="1"/>
            </p:cNvGraphicFramePr>
            <p:nvPr/>
          </p:nvGraphicFramePr>
          <p:xfrm>
            <a:off x="3984" y="3648"/>
            <a:ext cx="928" cy="248"/>
          </p:xfrm>
          <a:graphic>
            <a:graphicData uri="http://schemas.openxmlformats.org/presentationml/2006/ole">
              <p:oleObj spid="_x0000_s93187" name="Equation" r:id="rId9" imgW="1473200" imgH="39370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 txBox="1">
            <a:spLocks noGrp="1" noChangeArrowheads="1"/>
          </p:cNvSpPr>
          <p:nvPr/>
        </p:nvSpPr>
        <p:spPr bwMode="auto">
          <a:xfrm>
            <a:off x="3124200" y="64262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800">
                <a:latin typeface="Times New Roman" pitchFamily="18" charset="0"/>
              </a:rPr>
              <a:t>Acar &amp; Rais-Rohani (2008)</a:t>
            </a:r>
          </a:p>
        </p:txBody>
      </p:sp>
      <p:sp>
        <p:nvSpPr>
          <p:cNvPr id="22531" name="Rectangle 12"/>
          <p:cNvSpPr txBox="1">
            <a:spLocks noGrp="1" noChangeArrowheads="1"/>
          </p:cNvSpPr>
          <p:nvPr/>
        </p:nvSpPr>
        <p:spPr bwMode="auto">
          <a:xfrm>
            <a:off x="7154863" y="6392863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CA4CD84-2071-4F2B-AA4A-DD750573E7BA}" type="slidenum">
              <a:rPr lang="en-US" sz="800">
                <a:latin typeface="Times New Roman" pitchFamily="18" charset="0"/>
              </a:rPr>
              <a:pPr algn="r"/>
              <a:t>31</a:t>
            </a:fld>
            <a:endParaRPr lang="en-US" sz="800">
              <a:latin typeface="Times New Roman" pitchFamily="18" charset="0"/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369888" y="971550"/>
            <a:ext cx="4857750" cy="4344988"/>
            <a:chOff x="233" y="612"/>
            <a:chExt cx="3060" cy="2737"/>
          </a:xfrm>
        </p:grpSpPr>
        <p:sp>
          <p:nvSpPr>
            <p:cNvPr id="22533" name="Text Box 7"/>
            <p:cNvSpPr txBox="1">
              <a:spLocks noChangeArrowheads="1"/>
            </p:cNvSpPr>
            <p:nvPr/>
          </p:nvSpPr>
          <p:spPr bwMode="auto">
            <a:xfrm>
              <a:off x="243" y="1511"/>
              <a:ext cx="3050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n-US" sz="1600">
                  <a:latin typeface="Arial" pitchFamily="34" charset="0"/>
                </a:rPr>
                <a:t> Find </a:t>
              </a:r>
              <a:r>
                <a:rPr lang="en-US" sz="1600" i="1"/>
                <a:t>w</a:t>
              </a:r>
              <a:r>
                <a:rPr lang="en-US" sz="1600" i="1" baseline="-25000"/>
                <a:t>i</a:t>
              </a:r>
              <a:r>
                <a:rPr lang="en-US" sz="1600">
                  <a:latin typeface="Arial" pitchFamily="34" charset="0"/>
                </a:rPr>
                <a:t>, 	             that would</a:t>
              </a:r>
            </a:p>
            <a:p>
              <a:pPr eaLnBrk="1" hangingPunct="1">
                <a:buFontTx/>
                <a:buChar char="•"/>
              </a:pPr>
              <a:endParaRPr lang="en-US" sz="900">
                <a:latin typeface="Arial" pitchFamily="34" charset="0"/>
              </a:endParaRPr>
            </a:p>
            <a:p>
              <a:pPr eaLnBrk="1" hangingPunct="1"/>
              <a:r>
                <a:rPr lang="en-US" sz="900">
                  <a:latin typeface="Arial" pitchFamily="34" charset="0"/>
                </a:rPr>
                <a:t> </a:t>
              </a:r>
            </a:p>
            <a:p>
              <a:pPr eaLnBrk="1" hangingPunct="1"/>
              <a:r>
                <a:rPr lang="en-US" sz="1600">
                  <a:latin typeface="Arial" pitchFamily="34" charset="0"/>
                </a:rPr>
                <a:t>         min</a:t>
              </a:r>
            </a:p>
            <a:p>
              <a:pPr eaLnBrk="1" hangingPunct="1"/>
              <a:endParaRPr lang="en-US" sz="900">
                <a:latin typeface="Arial" pitchFamily="34" charset="0"/>
              </a:endParaRPr>
            </a:p>
            <a:p>
              <a:pPr eaLnBrk="1" hangingPunct="1"/>
              <a:r>
                <a:rPr lang="en-US" sz="900">
                  <a:latin typeface="Arial" pitchFamily="34" charset="0"/>
                </a:rPr>
                <a:t> </a:t>
              </a:r>
            </a:p>
            <a:p>
              <a:pPr eaLnBrk="1" hangingPunct="1"/>
              <a:r>
                <a:rPr lang="en-US" sz="1600">
                  <a:latin typeface="Arial" pitchFamily="34" charset="0"/>
                </a:rPr>
                <a:t>          s.t.</a:t>
              </a:r>
            </a:p>
            <a:p>
              <a:pPr eaLnBrk="1" hangingPunct="1"/>
              <a:endParaRPr lang="en-US" sz="900">
                <a:latin typeface="Arial" pitchFamily="34" charset="0"/>
              </a:endParaRPr>
            </a:p>
            <a:p>
              <a:pPr eaLnBrk="1" hangingPunct="1"/>
              <a:endParaRPr lang="en-US" sz="900">
                <a:latin typeface="Arial" pitchFamily="34" charset="0"/>
              </a:endParaRPr>
            </a:p>
            <a:p>
              <a:pPr eaLnBrk="1" hangingPunct="1"/>
              <a:r>
                <a:rPr lang="en-US" sz="1600">
                  <a:latin typeface="Arial" pitchFamily="34" charset="0"/>
                </a:rPr>
                <a:t> </a:t>
              </a:r>
              <a:endParaRPr lang="en-US" sz="800">
                <a:latin typeface="Arial" pitchFamily="34" charset="0"/>
              </a:endParaRPr>
            </a:p>
            <a:p>
              <a:pPr eaLnBrk="1" hangingPunct="1">
                <a:buFontTx/>
                <a:buChar char="•"/>
              </a:pPr>
              <a:endParaRPr lang="en-US" sz="1600">
                <a:latin typeface="Arial" pitchFamily="34" charset="0"/>
              </a:endParaRPr>
            </a:p>
          </p:txBody>
        </p:sp>
        <p:sp>
          <p:nvSpPr>
            <p:cNvPr id="22534" name="Rectangle 3"/>
            <p:cNvSpPr>
              <a:spLocks noChangeArrowheads="1"/>
            </p:cNvSpPr>
            <p:nvPr/>
          </p:nvSpPr>
          <p:spPr bwMode="auto">
            <a:xfrm>
              <a:off x="244" y="1474"/>
              <a:ext cx="3007" cy="1875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2535" name="Text Box 4"/>
            <p:cNvSpPr txBox="1">
              <a:spLocks noChangeArrowheads="1"/>
            </p:cNvSpPr>
            <p:nvPr/>
          </p:nvSpPr>
          <p:spPr bwMode="auto">
            <a:xfrm>
              <a:off x="233" y="653"/>
              <a:ext cx="264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Ins="0"/>
            <a:lstStyle/>
            <a:p>
              <a:pPr marL="231775" indent="-231775" eaLnBrk="1" hangingPunct="1">
                <a:lnSpc>
                  <a:spcPct val="90000"/>
                </a:lnSpc>
                <a:spcAft>
                  <a:spcPct val="20000"/>
                </a:spcAft>
                <a:buFontTx/>
                <a:buChar char="•"/>
                <a:tabLst>
                  <a:tab pos="231775" algn="l"/>
                </a:tabLst>
              </a:pPr>
              <a:endParaRPr lang="en-US" sz="500"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22536" name="Text Box 6"/>
            <p:cNvSpPr txBox="1">
              <a:spLocks noChangeArrowheads="1"/>
            </p:cNvSpPr>
            <p:nvPr/>
          </p:nvSpPr>
          <p:spPr bwMode="auto">
            <a:xfrm>
              <a:off x="276" y="612"/>
              <a:ext cx="296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n-US" sz="1600">
                  <a:latin typeface="Arial" pitchFamily="34" charset="0"/>
                </a:rPr>
                <a:t> An ensemble of </a:t>
              </a:r>
              <a:r>
                <a:rPr lang="en-US" sz="1600" i="1">
                  <a:latin typeface="Arial" pitchFamily="34" charset="0"/>
                </a:rPr>
                <a:t>M</a:t>
              </a:r>
              <a:r>
                <a:rPr lang="en-US" sz="1600">
                  <a:latin typeface="Arial" pitchFamily="34" charset="0"/>
                </a:rPr>
                <a:t> stand-alone metamodels</a:t>
              </a:r>
            </a:p>
          </p:txBody>
        </p:sp>
        <p:graphicFrame>
          <p:nvGraphicFramePr>
            <p:cNvPr id="22537" name="Object 8"/>
            <p:cNvGraphicFramePr>
              <a:graphicFrameLocks noChangeAspect="1"/>
            </p:cNvGraphicFramePr>
            <p:nvPr/>
          </p:nvGraphicFramePr>
          <p:xfrm>
            <a:off x="821" y="1573"/>
            <a:ext cx="496" cy="104"/>
          </p:xfrm>
          <a:graphic>
            <a:graphicData uri="http://schemas.openxmlformats.org/presentationml/2006/ole">
              <p:oleObj spid="_x0000_s94211" name="Equation" r:id="rId3" imgW="787400" imgH="165100" progId="Equation.3">
                <p:embed/>
              </p:oleObj>
            </a:graphicData>
          </a:graphic>
        </p:graphicFrame>
        <p:graphicFrame>
          <p:nvGraphicFramePr>
            <p:cNvPr id="22538" name="Object 9"/>
            <p:cNvGraphicFramePr>
              <a:graphicFrameLocks noChangeAspect="1"/>
            </p:cNvGraphicFramePr>
            <p:nvPr/>
          </p:nvGraphicFramePr>
          <p:xfrm>
            <a:off x="1003" y="1813"/>
            <a:ext cx="2112" cy="280"/>
          </p:xfrm>
          <a:graphic>
            <a:graphicData uri="http://schemas.openxmlformats.org/presentationml/2006/ole">
              <p:oleObj spid="_x0000_s94212" name="Equation" r:id="rId4" imgW="3352800" imgH="444500" progId="Equation.3">
                <p:embed/>
              </p:oleObj>
            </a:graphicData>
          </a:graphic>
        </p:graphicFrame>
        <p:graphicFrame>
          <p:nvGraphicFramePr>
            <p:cNvPr id="22539" name="Object 10"/>
            <p:cNvGraphicFramePr>
              <a:graphicFrameLocks noChangeAspect="1"/>
            </p:cNvGraphicFramePr>
            <p:nvPr/>
          </p:nvGraphicFramePr>
          <p:xfrm>
            <a:off x="1025" y="873"/>
            <a:ext cx="1104" cy="376"/>
          </p:xfrm>
          <a:graphic>
            <a:graphicData uri="http://schemas.openxmlformats.org/presentationml/2006/ole">
              <p:oleObj spid="_x0000_s94213" name="Equation" r:id="rId5" imgW="1752600" imgH="596900" progId="Equation.3">
                <p:embed/>
              </p:oleObj>
            </a:graphicData>
          </a:graphic>
        </p:graphicFrame>
        <p:graphicFrame>
          <p:nvGraphicFramePr>
            <p:cNvPr id="22540" name="Object 12"/>
            <p:cNvGraphicFramePr>
              <a:graphicFrameLocks noChangeAspect="1"/>
            </p:cNvGraphicFramePr>
            <p:nvPr/>
          </p:nvGraphicFramePr>
          <p:xfrm>
            <a:off x="991" y="2113"/>
            <a:ext cx="600" cy="376"/>
          </p:xfrm>
          <a:graphic>
            <a:graphicData uri="http://schemas.openxmlformats.org/presentationml/2006/ole">
              <p:oleObj spid="_x0000_s94214" name="Equation" r:id="rId6" imgW="952500" imgH="596900" progId="Equation.3">
                <p:embed/>
              </p:oleObj>
            </a:graphicData>
          </a:graphic>
        </p:graphicFrame>
      </p:grpSp>
      <p:sp>
        <p:nvSpPr>
          <p:cNvPr id="22541" name="Rectangle 17"/>
          <p:cNvSpPr>
            <a:spLocks noChangeArrowheads="1"/>
          </p:cNvSpPr>
          <p:nvPr/>
        </p:nvSpPr>
        <p:spPr bwMode="auto">
          <a:xfrm>
            <a:off x="457200" y="1397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3200" dirty="0">
                <a:solidFill>
                  <a:srgbClr val="000066"/>
                </a:solidFill>
                <a:cs typeface="Times New Roman" pitchFamily="18" charset="0"/>
              </a:rPr>
              <a:t>Ensemble with Optimized Weight Factors</a:t>
            </a:r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5156200" y="762000"/>
            <a:ext cx="3835400" cy="5562600"/>
            <a:chOff x="3248" y="480"/>
            <a:chExt cx="2416" cy="3504"/>
          </a:xfrm>
        </p:grpSpPr>
        <p:sp>
          <p:nvSpPr>
            <p:cNvPr id="22543" name="Line 51"/>
            <p:cNvSpPr>
              <a:spLocks noChangeShapeType="1"/>
            </p:cNvSpPr>
            <p:nvPr/>
          </p:nvSpPr>
          <p:spPr bwMode="auto">
            <a:xfrm>
              <a:off x="4560" y="2832"/>
              <a:ext cx="0" cy="1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22"/>
            <p:cNvSpPr>
              <a:spLocks noChangeShapeType="1"/>
            </p:cNvSpPr>
            <p:nvPr/>
          </p:nvSpPr>
          <p:spPr bwMode="auto">
            <a:xfrm>
              <a:off x="4198" y="1164"/>
              <a:ext cx="0" cy="1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Line 23"/>
            <p:cNvSpPr>
              <a:spLocks noChangeShapeType="1"/>
            </p:cNvSpPr>
            <p:nvPr/>
          </p:nvSpPr>
          <p:spPr bwMode="auto">
            <a:xfrm>
              <a:off x="4200" y="1622"/>
              <a:ext cx="0" cy="1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AutoShape 24"/>
            <p:cNvSpPr>
              <a:spLocks noChangeArrowheads="1"/>
            </p:cNvSpPr>
            <p:nvPr/>
          </p:nvSpPr>
          <p:spPr bwMode="auto">
            <a:xfrm>
              <a:off x="3697" y="901"/>
              <a:ext cx="1177" cy="353"/>
            </a:xfrm>
            <a:prstGeom prst="flowChartMultidocumen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0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2547" name="Text Box 25"/>
            <p:cNvSpPr txBox="1">
              <a:spLocks noChangeArrowheads="1"/>
            </p:cNvSpPr>
            <p:nvPr/>
          </p:nvSpPr>
          <p:spPr bwMode="auto">
            <a:xfrm>
              <a:off x="3640" y="928"/>
              <a:ext cx="113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/>
                <a:t>DOE: Simulations at </a:t>
              </a:r>
              <a:r>
                <a:rPr lang="en-US" sz="1400" i="1"/>
                <a:t>N</a:t>
              </a:r>
              <a:r>
                <a:rPr lang="en-US" sz="1400"/>
                <a:t> training points</a:t>
              </a:r>
            </a:p>
          </p:txBody>
        </p:sp>
        <p:sp>
          <p:nvSpPr>
            <p:cNvPr id="22548" name="AutoShape 26"/>
            <p:cNvSpPr>
              <a:spLocks noChangeArrowheads="1"/>
            </p:cNvSpPr>
            <p:nvPr/>
          </p:nvSpPr>
          <p:spPr bwMode="auto">
            <a:xfrm>
              <a:off x="3585" y="1320"/>
              <a:ext cx="1369" cy="374"/>
            </a:xfrm>
            <a:prstGeom prst="flowChartMultidocumen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2549" name="Text Box 27"/>
            <p:cNvSpPr txBox="1">
              <a:spLocks noChangeArrowheads="1"/>
            </p:cNvSpPr>
            <p:nvPr/>
          </p:nvSpPr>
          <p:spPr bwMode="auto">
            <a:xfrm>
              <a:off x="3504" y="1350"/>
              <a:ext cx="1338" cy="23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/>
                <a:t>multiple (</a:t>
              </a:r>
              <a:r>
                <a:rPr lang="en-US" sz="1400" i="1"/>
                <a:t>M</a:t>
              </a:r>
              <a:r>
                <a:rPr lang="en-US" sz="1400"/>
                <a:t>) stand-alone metamodels</a:t>
              </a:r>
            </a:p>
          </p:txBody>
        </p:sp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3408" y="2976"/>
              <a:ext cx="2176" cy="1008"/>
              <a:chOff x="3408" y="2976"/>
              <a:chExt cx="2176" cy="1008"/>
            </a:xfrm>
          </p:grpSpPr>
          <p:sp>
            <p:nvSpPr>
              <p:cNvPr id="22551" name="Text Box 28"/>
              <p:cNvSpPr txBox="1">
                <a:spLocks noChangeArrowheads="1"/>
              </p:cNvSpPr>
              <p:nvPr/>
            </p:nvSpPr>
            <p:spPr bwMode="auto">
              <a:xfrm>
                <a:off x="3434" y="2976"/>
                <a:ext cx="2150" cy="100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973138" lvl="4"/>
                <a:r>
                  <a:rPr lang="en-US" sz="1400" b="1"/>
                  <a:t>Error Estimation</a:t>
                </a:r>
                <a:endParaRPr lang="en-US" sz="900" b="1"/>
              </a:p>
            </p:txBody>
          </p:sp>
          <p:sp>
            <p:nvSpPr>
              <p:cNvPr id="22552" name="Line 31"/>
              <p:cNvSpPr>
                <a:spLocks noChangeShapeType="1"/>
              </p:cNvSpPr>
              <p:nvPr/>
            </p:nvSpPr>
            <p:spPr bwMode="auto">
              <a:xfrm>
                <a:off x="5013" y="3402"/>
                <a:ext cx="0" cy="26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3" name="Line 29"/>
              <p:cNvSpPr>
                <a:spLocks noChangeShapeType="1"/>
              </p:cNvSpPr>
              <p:nvPr/>
            </p:nvSpPr>
            <p:spPr bwMode="auto">
              <a:xfrm>
                <a:off x="3989" y="3462"/>
                <a:ext cx="0" cy="19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AutoShape 30"/>
              <p:cNvSpPr>
                <a:spLocks noChangeArrowheads="1"/>
              </p:cNvSpPr>
              <p:nvPr/>
            </p:nvSpPr>
            <p:spPr bwMode="auto">
              <a:xfrm>
                <a:off x="3472" y="3167"/>
                <a:ext cx="1081" cy="404"/>
              </a:xfrm>
              <a:prstGeom prst="flowChartMultidocument">
                <a:avLst/>
              </a:prstGeom>
              <a:solidFill>
                <a:schemeClr val="bg1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>
                  <a:latin typeface="Times New Roman" pitchFamily="18" charset="0"/>
                </a:endParaRPr>
              </a:p>
            </p:txBody>
          </p:sp>
          <p:sp>
            <p:nvSpPr>
              <p:cNvPr id="22555" name="Text Box 32"/>
              <p:cNvSpPr txBox="1">
                <a:spLocks noChangeArrowheads="1"/>
              </p:cNvSpPr>
              <p:nvPr/>
            </p:nvSpPr>
            <p:spPr bwMode="auto">
              <a:xfrm>
                <a:off x="3408" y="3207"/>
                <a:ext cx="1037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dirty="0"/>
                  <a:t>GMSE at training </a:t>
                </a:r>
                <a:endParaRPr lang="en-US" sz="1400" dirty="0" smtClean="0"/>
              </a:p>
              <a:p>
                <a:pPr algn="ctr"/>
                <a:r>
                  <a:rPr lang="en-US" sz="1400" dirty="0" smtClean="0"/>
                  <a:t>points</a:t>
                </a:r>
                <a:endParaRPr lang="en-US" sz="1000" dirty="0"/>
              </a:p>
            </p:txBody>
          </p:sp>
          <p:sp>
            <p:nvSpPr>
              <p:cNvPr id="22556" name="AutoShape 33"/>
              <p:cNvSpPr>
                <a:spLocks noChangeArrowheads="1"/>
              </p:cNvSpPr>
              <p:nvPr/>
            </p:nvSpPr>
            <p:spPr bwMode="auto">
              <a:xfrm>
                <a:off x="4647" y="3162"/>
                <a:ext cx="882" cy="383"/>
              </a:xfrm>
              <a:prstGeom prst="flowChartMultidocument">
                <a:avLst/>
              </a:prstGeom>
              <a:solidFill>
                <a:schemeClr val="bg1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>
                  <a:latin typeface="Times New Roman" pitchFamily="18" charset="0"/>
                </a:endParaRPr>
              </a:p>
            </p:txBody>
          </p:sp>
          <p:sp>
            <p:nvSpPr>
              <p:cNvPr id="22557" name="Text Box 34"/>
              <p:cNvSpPr txBox="1">
                <a:spLocks noChangeArrowheads="1"/>
              </p:cNvSpPr>
              <p:nvPr/>
            </p:nvSpPr>
            <p:spPr bwMode="auto">
              <a:xfrm>
                <a:off x="4540" y="3217"/>
                <a:ext cx="957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dirty="0"/>
                  <a:t>RMSE at test </a:t>
                </a:r>
                <a:endParaRPr lang="en-US" sz="1400" dirty="0" smtClean="0"/>
              </a:p>
              <a:p>
                <a:pPr algn="ctr"/>
                <a:r>
                  <a:rPr lang="en-US" sz="1400" dirty="0" smtClean="0"/>
                  <a:t>points</a:t>
                </a:r>
                <a:endParaRPr lang="en-US" sz="900" dirty="0"/>
              </a:p>
            </p:txBody>
          </p:sp>
          <p:sp>
            <p:nvSpPr>
              <p:cNvPr id="22558" name="Text Box 35"/>
              <p:cNvSpPr txBox="1">
                <a:spLocks noChangeArrowheads="1"/>
              </p:cNvSpPr>
              <p:nvPr/>
            </p:nvSpPr>
            <p:spPr bwMode="auto">
              <a:xfrm>
                <a:off x="3512" y="3646"/>
                <a:ext cx="824" cy="29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/>
                  <a:t>mean GMSE of each model</a:t>
                </a:r>
                <a:endParaRPr lang="en-US" sz="900"/>
              </a:p>
            </p:txBody>
          </p:sp>
          <p:sp>
            <p:nvSpPr>
              <p:cNvPr id="22559" name="Text Box 36"/>
              <p:cNvSpPr txBox="1">
                <a:spLocks noChangeArrowheads="1"/>
              </p:cNvSpPr>
              <p:nvPr/>
            </p:nvSpPr>
            <p:spPr bwMode="auto">
              <a:xfrm>
                <a:off x="4587" y="3653"/>
                <a:ext cx="868" cy="28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/>
                  <a:t>mean RMSE of each model</a:t>
                </a:r>
                <a:endParaRPr lang="en-US" sz="900"/>
              </a:p>
            </p:txBody>
          </p:sp>
        </p:grpSp>
        <p:sp>
          <p:nvSpPr>
            <p:cNvPr id="22560" name="Line 37"/>
            <p:cNvSpPr>
              <a:spLocks noChangeShapeType="1"/>
            </p:cNvSpPr>
            <p:nvPr/>
          </p:nvSpPr>
          <p:spPr bwMode="auto">
            <a:xfrm>
              <a:off x="4193" y="744"/>
              <a:ext cx="0" cy="1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Text Box 46"/>
            <p:cNvSpPr txBox="1">
              <a:spLocks noChangeArrowheads="1"/>
            </p:cNvSpPr>
            <p:nvPr/>
          </p:nvSpPr>
          <p:spPr bwMode="auto">
            <a:xfrm>
              <a:off x="3687" y="480"/>
              <a:ext cx="1113" cy="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400"/>
                <a:t>input variables &amp; respective bounds</a:t>
              </a:r>
            </a:p>
          </p:txBody>
        </p:sp>
        <p:sp>
          <p:nvSpPr>
            <p:cNvPr id="22562" name="AutoShape 39"/>
            <p:cNvSpPr>
              <a:spLocks noChangeArrowheads="1"/>
            </p:cNvSpPr>
            <p:nvPr/>
          </p:nvSpPr>
          <p:spPr bwMode="auto">
            <a:xfrm>
              <a:off x="3488" y="1776"/>
              <a:ext cx="2176" cy="755"/>
            </a:xfrm>
            <a:prstGeom prst="flowChartDocumen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2563" name="AutoShape 40"/>
            <p:cNvSpPr>
              <a:spLocks noChangeArrowheads="1"/>
            </p:cNvSpPr>
            <p:nvPr/>
          </p:nvSpPr>
          <p:spPr bwMode="auto">
            <a:xfrm>
              <a:off x="3455" y="1812"/>
              <a:ext cx="2161" cy="755"/>
            </a:xfrm>
            <a:prstGeom prst="flowChartDocumen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2564" name="AutoShape 41"/>
            <p:cNvSpPr>
              <a:spLocks noChangeArrowheads="1"/>
            </p:cNvSpPr>
            <p:nvPr/>
          </p:nvSpPr>
          <p:spPr bwMode="auto">
            <a:xfrm>
              <a:off x="3398" y="1852"/>
              <a:ext cx="2177" cy="1076"/>
            </a:xfrm>
            <a:prstGeom prst="flowChartDocument">
              <a:avLst/>
            </a:prstGeom>
            <a:solidFill>
              <a:srgbClr val="FF8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2565" name="Text Box 42"/>
            <p:cNvSpPr txBox="1">
              <a:spLocks noChangeArrowheads="1"/>
            </p:cNvSpPr>
            <p:nvPr/>
          </p:nvSpPr>
          <p:spPr bwMode="auto">
            <a:xfrm>
              <a:off x="3384" y="1825"/>
              <a:ext cx="2135" cy="1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/>
                <a:t>Ensemble of Metamodels</a:t>
              </a:r>
              <a:endParaRPr lang="en-US" sz="1200"/>
            </a:p>
            <a:p>
              <a:endParaRPr lang="en-US" sz="500"/>
            </a:p>
            <a:p>
              <a:r>
                <a:rPr lang="en-US" sz="1600"/>
                <a:t>Find weight factors </a:t>
              </a:r>
              <a:r>
                <a:rPr lang="en-US" sz="1600" i="1"/>
                <a:t>w</a:t>
              </a:r>
              <a:r>
                <a:rPr lang="en-US" sz="1600" i="1" baseline="-25000"/>
                <a:t>i</a:t>
              </a:r>
              <a:r>
                <a:rPr lang="en-US" sz="1600">
                  <a:latin typeface="Arial" pitchFamily="34" charset="0"/>
                </a:rPr>
                <a:t>,               </a:t>
              </a:r>
              <a:r>
                <a:rPr lang="en-US" sz="1600"/>
                <a:t>per:</a:t>
              </a:r>
              <a:r>
                <a:rPr lang="en-US" sz="1400"/>
                <a:t> </a:t>
              </a:r>
            </a:p>
            <a:p>
              <a:endParaRPr lang="en-US" sz="500"/>
            </a:p>
            <a:p>
              <a:endParaRPr lang="en-US" sz="1200"/>
            </a:p>
            <a:p>
              <a:r>
                <a:rPr lang="en-US" sz="1200"/>
                <a:t> </a:t>
              </a:r>
              <a:r>
                <a:rPr lang="en-US" sz="1600" b="1" i="1"/>
                <a:t>EP</a:t>
              </a:r>
              <a:r>
                <a:rPr lang="en-US" sz="1400"/>
                <a:t> (GMSE minimization)</a:t>
              </a:r>
            </a:p>
            <a:p>
              <a:r>
                <a:rPr lang="en-US" sz="1400"/>
                <a:t> </a:t>
              </a:r>
            </a:p>
            <a:p>
              <a:r>
                <a:rPr lang="en-US" sz="1600" b="1" i="1"/>
                <a:t>EV_N</a:t>
              </a:r>
              <a:r>
                <a:rPr lang="en-US" sz="1600" b="1" i="1" baseline="-25000"/>
                <a:t>v</a:t>
              </a:r>
              <a:r>
                <a:rPr lang="en-US" sz="1400" b="1"/>
                <a:t> </a:t>
              </a:r>
              <a:r>
                <a:rPr lang="en-US" sz="1400"/>
                <a:t>(RMSE</a:t>
              </a:r>
              <a:r>
                <a:rPr lang="en-US" sz="1400" baseline="30000"/>
                <a:t>v</a:t>
              </a:r>
              <a:r>
                <a:rPr lang="en-US" sz="1400"/>
                <a:t> minimization)</a:t>
              </a:r>
              <a:endParaRPr lang="en-US" sz="1000"/>
            </a:p>
          </p:txBody>
        </p:sp>
        <p:graphicFrame>
          <p:nvGraphicFramePr>
            <p:cNvPr id="22566" name="Object 47"/>
            <p:cNvGraphicFramePr>
              <a:graphicFrameLocks noChangeAspect="1"/>
            </p:cNvGraphicFramePr>
            <p:nvPr/>
          </p:nvGraphicFramePr>
          <p:xfrm>
            <a:off x="4616" y="2074"/>
            <a:ext cx="522" cy="104"/>
          </p:xfrm>
          <a:graphic>
            <a:graphicData uri="http://schemas.openxmlformats.org/presentationml/2006/ole">
              <p:oleObj spid="_x0000_s94210" name="Equation" r:id="rId7" imgW="787400" imgH="165100" progId="Equation.3">
                <p:embed/>
              </p:oleObj>
            </a:graphicData>
          </a:graphic>
        </p:graphicFrame>
        <p:sp>
          <p:nvSpPr>
            <p:cNvPr id="22567" name="Freeform 48"/>
            <p:cNvSpPr>
              <a:spLocks/>
            </p:cNvSpPr>
            <p:nvPr/>
          </p:nvSpPr>
          <p:spPr bwMode="auto">
            <a:xfrm>
              <a:off x="3248" y="2384"/>
              <a:ext cx="155" cy="136"/>
            </a:xfrm>
            <a:custGeom>
              <a:avLst/>
              <a:gdLst>
                <a:gd name="T0" fmla="*/ 155 w 155"/>
                <a:gd name="T1" fmla="*/ 153 h 128"/>
                <a:gd name="T2" fmla="*/ 96 w 155"/>
                <a:gd name="T3" fmla="*/ 129 h 128"/>
                <a:gd name="T4" fmla="*/ 0 w 155"/>
                <a:gd name="T5" fmla="*/ 0 h 128"/>
                <a:gd name="T6" fmla="*/ 0 60000 65536"/>
                <a:gd name="T7" fmla="*/ 0 60000 65536"/>
                <a:gd name="T8" fmla="*/ 0 60000 65536"/>
                <a:gd name="T9" fmla="*/ 0 w 155"/>
                <a:gd name="T10" fmla="*/ 0 h 128"/>
                <a:gd name="T11" fmla="*/ 155 w 155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5" h="128">
                  <a:moveTo>
                    <a:pt x="155" y="128"/>
                  </a:moveTo>
                  <a:cubicBezTo>
                    <a:pt x="138" y="128"/>
                    <a:pt x="122" y="128"/>
                    <a:pt x="96" y="107"/>
                  </a:cubicBezTo>
                  <a:cubicBezTo>
                    <a:pt x="70" y="86"/>
                    <a:pt x="35" y="43"/>
                    <a:pt x="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/>
              <a:endParaRPr lang="en-US" sz="1000">
                <a:latin typeface="Times New Roman" pitchFamily="18" charset="0"/>
              </a:endParaRPr>
            </a:p>
          </p:txBody>
        </p:sp>
      </p:grpSp>
      <p:sp>
        <p:nvSpPr>
          <p:cNvPr id="22568" name="Text Box 55"/>
          <p:cNvSpPr txBox="1">
            <a:spLocks noChangeArrowheads="1"/>
          </p:cNvSpPr>
          <p:nvPr/>
        </p:nvSpPr>
        <p:spPr bwMode="auto">
          <a:xfrm>
            <a:off x="762000" y="4265613"/>
            <a:ext cx="4083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latin typeface="Times New Roman" pitchFamily="18" charset="0"/>
              </a:rPr>
              <a:t>An optimization problem, treating the </a:t>
            </a:r>
            <a:endParaRPr lang="en-US" sz="1800" dirty="0" smtClean="0">
              <a:latin typeface="Times New Roman" pitchFamily="18" charset="0"/>
            </a:endParaRPr>
          </a:p>
          <a:p>
            <a:pPr eaLnBrk="1" hangingPunct="1"/>
            <a:r>
              <a:rPr lang="en-US" sz="1800" dirty="0" smtClean="0">
                <a:latin typeface="Times New Roman" pitchFamily="18" charset="0"/>
              </a:rPr>
              <a:t>weight </a:t>
            </a:r>
            <a:r>
              <a:rPr lang="en-US" sz="1800" dirty="0">
                <a:latin typeface="Times New Roman" pitchFamily="18" charset="0"/>
              </a:rPr>
              <a:t>factors as the design variables and an error metric as the objective function.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 txBox="1">
            <a:spLocks noGrp="1" noChangeArrowheads="1"/>
          </p:cNvSpPr>
          <p:nvPr/>
        </p:nvSpPr>
        <p:spPr bwMode="auto">
          <a:xfrm>
            <a:off x="3124200" y="64262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800">
                <a:latin typeface="Times New Roman" pitchFamily="18" charset="0"/>
              </a:rPr>
              <a:t>Acar &amp; Rais-Rohani (2008)</a:t>
            </a:r>
          </a:p>
        </p:txBody>
      </p:sp>
      <p:sp>
        <p:nvSpPr>
          <p:cNvPr id="23555" name="Rectangle 12"/>
          <p:cNvSpPr txBox="1">
            <a:spLocks noGrp="1" noChangeArrowheads="1"/>
          </p:cNvSpPr>
          <p:nvPr/>
        </p:nvSpPr>
        <p:spPr bwMode="auto">
          <a:xfrm>
            <a:off x="7154863" y="6392863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5513244-A910-41CD-AC91-A85A029A6EA6}" type="slidenum">
              <a:rPr lang="en-US" sz="800">
                <a:latin typeface="Times New Roman" pitchFamily="18" charset="0"/>
              </a:rPr>
              <a:pPr algn="r"/>
              <a:t>32</a:t>
            </a:fld>
            <a:endParaRPr lang="en-US" sz="800">
              <a:latin typeface="Times New Roman" pitchFamily="18" charset="0"/>
            </a:endParaRPr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401638" y="849313"/>
            <a:ext cx="48418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800">
              <a:latin typeface="Arial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>
                <a:latin typeface="Arial" pitchFamily="34" charset="0"/>
              </a:rPr>
              <a:t> Candidate error metrics for objective function, </a:t>
            </a:r>
            <a:r>
              <a:rPr lang="en-US" sz="1600" i="1">
                <a:latin typeface="Symbol" pitchFamily="18" charset="2"/>
              </a:rPr>
              <a:t>e</a:t>
            </a:r>
            <a:r>
              <a:rPr lang="en-US" sz="1600" i="1" baseline="-25000">
                <a:latin typeface="Arial" pitchFamily="34" charset="0"/>
              </a:rPr>
              <a:t>e</a:t>
            </a:r>
            <a:r>
              <a:rPr lang="en-US" sz="1600">
                <a:latin typeface="Arial" pitchFamily="34" charset="0"/>
              </a:rPr>
              <a:t>:</a:t>
            </a:r>
          </a:p>
          <a:p>
            <a:pPr eaLnBrk="1" hangingPunct="1">
              <a:buFontTx/>
              <a:buChar char="•"/>
            </a:pPr>
            <a:endParaRPr lang="en-US" sz="800">
              <a:latin typeface="Arial" pitchFamily="34" charset="0"/>
            </a:endParaRPr>
          </a:p>
          <a:p>
            <a:pPr eaLnBrk="1" hangingPunct="1">
              <a:buFontTx/>
              <a:buChar char="•"/>
            </a:pPr>
            <a:endParaRPr lang="en-US" sz="1200">
              <a:latin typeface="Arial" pitchFamily="34" charset="0"/>
            </a:endParaRPr>
          </a:p>
          <a:p>
            <a:pPr eaLnBrk="1" hangingPunct="1"/>
            <a:r>
              <a:rPr lang="en-US" sz="1600" b="1" i="1"/>
              <a:t>EP</a:t>
            </a:r>
            <a:r>
              <a:rPr lang="en-US" sz="1600">
                <a:latin typeface="Arial" pitchFamily="34" charset="0"/>
              </a:rPr>
              <a:t>: Generalized cross validation mean square error (GMSE), similar to PRESS statistic</a:t>
            </a:r>
          </a:p>
          <a:p>
            <a:pPr eaLnBrk="1" hangingPunct="1"/>
            <a:endParaRPr lang="en-US" sz="1600">
              <a:latin typeface="Arial" pitchFamily="34" charset="0"/>
            </a:endParaRPr>
          </a:p>
          <a:p>
            <a:pPr eaLnBrk="1" hangingPunct="1"/>
            <a:endParaRPr lang="en-US" sz="900">
              <a:latin typeface="Arial" pitchFamily="34" charset="0"/>
            </a:endParaRPr>
          </a:p>
          <a:p>
            <a:pPr eaLnBrk="1" hangingPunct="1"/>
            <a:endParaRPr lang="en-US" sz="2000">
              <a:latin typeface="Arial" pitchFamily="34" charset="0"/>
            </a:endParaRPr>
          </a:p>
          <a:p>
            <a:pPr eaLnBrk="1" hangingPunct="1"/>
            <a:endParaRPr lang="en-US" sz="1600" b="1" i="1">
              <a:latin typeface="Arial" pitchFamily="34" charset="0"/>
            </a:endParaRPr>
          </a:p>
          <a:p>
            <a:pPr eaLnBrk="1" hangingPunct="1"/>
            <a:endParaRPr lang="en-US" sz="1600" b="1" i="1">
              <a:latin typeface="Arial" pitchFamily="34" charset="0"/>
            </a:endParaRPr>
          </a:p>
          <a:p>
            <a:pPr eaLnBrk="1" hangingPunct="1"/>
            <a:endParaRPr lang="en-US" sz="1600" b="1" i="1">
              <a:latin typeface="Arial" pitchFamily="34" charset="0"/>
            </a:endParaRPr>
          </a:p>
          <a:p>
            <a:pPr eaLnBrk="1" hangingPunct="1"/>
            <a:endParaRPr lang="en-US" sz="1600" b="1" i="1">
              <a:latin typeface="Arial" pitchFamily="34" charset="0"/>
            </a:endParaRPr>
          </a:p>
          <a:p>
            <a:pPr eaLnBrk="1" hangingPunct="1"/>
            <a:r>
              <a:rPr lang="en-US" sz="1600" b="1" i="1"/>
              <a:t>EV_N</a:t>
            </a:r>
            <a:r>
              <a:rPr lang="en-US" sz="1600" b="1" i="1" baseline="-25000"/>
              <a:t>v</a:t>
            </a:r>
            <a:r>
              <a:rPr lang="en-US" sz="1600">
                <a:latin typeface="Arial" pitchFamily="34" charset="0"/>
              </a:rPr>
              <a:t>: Root mean square error at a few validation points (RMSE</a:t>
            </a:r>
            <a:r>
              <a:rPr lang="en-US" sz="1600" i="1" baseline="30000">
                <a:latin typeface="Arial" pitchFamily="34" charset="0"/>
              </a:rPr>
              <a:t>v</a:t>
            </a:r>
            <a:r>
              <a:rPr lang="en-US" sz="1600">
                <a:latin typeface="Arial" pitchFamily="34" charset="0"/>
              </a:rPr>
              <a:t>)</a:t>
            </a:r>
          </a:p>
          <a:p>
            <a:pPr eaLnBrk="1" hangingPunct="1"/>
            <a:endParaRPr lang="en-US" sz="1600">
              <a:latin typeface="Arial" pitchFamily="34" charset="0"/>
            </a:endParaRPr>
          </a:p>
          <a:p>
            <a:pPr eaLnBrk="1" hangingPunct="1"/>
            <a:endParaRPr lang="en-US" sz="1600">
              <a:latin typeface="Arial" pitchFamily="34" charset="0"/>
            </a:endParaRPr>
          </a:p>
          <a:p>
            <a:pPr eaLnBrk="1" hangingPunct="1"/>
            <a:endParaRPr lang="en-US" sz="1600">
              <a:latin typeface="Arial" pitchFamily="34" charset="0"/>
            </a:endParaRPr>
          </a:p>
          <a:p>
            <a:pPr eaLnBrk="1" hangingPunct="1"/>
            <a:endParaRPr lang="en-US" sz="1600">
              <a:latin typeface="Arial" pitchFamily="34" charset="0"/>
            </a:endParaRPr>
          </a:p>
          <a:p>
            <a:pPr eaLnBrk="1" hangingPunct="1"/>
            <a:endParaRPr lang="en-US" sz="800">
              <a:latin typeface="Arial" pitchFamily="34" charset="0"/>
            </a:endParaRPr>
          </a:p>
          <a:p>
            <a:pPr eaLnBrk="1" hangingPunct="1"/>
            <a:endParaRPr lang="en-US" sz="1600">
              <a:latin typeface="Arial" pitchFamily="34" charset="0"/>
            </a:endParaRPr>
          </a:p>
          <a:p>
            <a:pPr eaLnBrk="1" hangingPunct="1"/>
            <a:endParaRPr lang="en-US" sz="1600">
              <a:latin typeface="Arial" pitchFamily="34" charset="0"/>
            </a:endParaRPr>
          </a:p>
          <a:p>
            <a:pPr eaLnBrk="1" hangingPunct="1"/>
            <a:r>
              <a:rPr lang="en-US" sz="1600">
                <a:latin typeface="Arial" pitchFamily="34" charset="0"/>
              </a:rPr>
              <a:t>Proper value of </a:t>
            </a:r>
            <a:r>
              <a:rPr lang="en-US" sz="1600" i="1">
                <a:latin typeface="Arial" pitchFamily="34" charset="0"/>
              </a:rPr>
              <a:t>N</a:t>
            </a:r>
            <a:r>
              <a:rPr lang="en-US" sz="1600" i="1" baseline="-25000">
                <a:latin typeface="Arial" pitchFamily="34" charset="0"/>
              </a:rPr>
              <a:t>v</a:t>
            </a:r>
            <a:r>
              <a:rPr lang="en-US" sz="1600">
                <a:latin typeface="Arial" pitchFamily="34" charset="0"/>
              </a:rPr>
              <a:t> is problem dependent.</a:t>
            </a:r>
          </a:p>
        </p:txBody>
      </p:sp>
      <p:graphicFrame>
        <p:nvGraphicFramePr>
          <p:cNvPr id="23557" name="Object 10"/>
          <p:cNvGraphicFramePr>
            <a:graphicFrameLocks noChangeAspect="1"/>
          </p:cNvGraphicFramePr>
          <p:nvPr/>
        </p:nvGraphicFramePr>
        <p:xfrm>
          <a:off x="882650" y="2362200"/>
          <a:ext cx="2336800" cy="596900"/>
        </p:xfrm>
        <a:graphic>
          <a:graphicData uri="http://schemas.openxmlformats.org/presentationml/2006/ole">
            <p:oleObj spid="_x0000_s95234" name="Equation" r:id="rId3" imgW="2336800" imgH="596900" progId="Equation.3">
              <p:embed/>
            </p:oleObj>
          </a:graphicData>
        </a:graphic>
      </p:graphicFrame>
      <p:graphicFrame>
        <p:nvGraphicFramePr>
          <p:cNvPr id="23558" name="Object 11"/>
          <p:cNvGraphicFramePr>
            <a:graphicFrameLocks noChangeAspect="1"/>
          </p:cNvGraphicFramePr>
          <p:nvPr/>
        </p:nvGraphicFramePr>
        <p:xfrm>
          <a:off x="830263" y="4378325"/>
          <a:ext cx="3289300" cy="660400"/>
        </p:xfrm>
        <a:graphic>
          <a:graphicData uri="http://schemas.openxmlformats.org/presentationml/2006/ole">
            <p:oleObj spid="_x0000_s95235" name="Equation" r:id="rId4" imgW="3289300" imgH="660400" progId="Equation.3">
              <p:embed/>
            </p:oleObj>
          </a:graphicData>
        </a:graphic>
      </p:graphicFrame>
      <p:sp>
        <p:nvSpPr>
          <p:cNvPr id="23559" name="Text Box 12"/>
          <p:cNvSpPr txBox="1">
            <a:spLocks noChangeArrowheads="1"/>
          </p:cNvSpPr>
          <p:nvPr/>
        </p:nvSpPr>
        <p:spPr bwMode="auto">
          <a:xfrm>
            <a:off x="2286000" y="3124200"/>
            <a:ext cx="2478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pitchFamily="34" charset="0"/>
              </a:rPr>
              <a:t>(ave. error at all </a:t>
            </a:r>
            <a:r>
              <a:rPr lang="en-US" sz="1400" b="1" u="sng">
                <a:latin typeface="Arial" pitchFamily="34" charset="0"/>
              </a:rPr>
              <a:t>training</a:t>
            </a:r>
            <a:r>
              <a:rPr lang="en-US" sz="1400">
                <a:latin typeface="Arial" pitchFamily="34" charset="0"/>
              </a:rPr>
              <a:t> pts)</a:t>
            </a:r>
          </a:p>
        </p:txBody>
      </p:sp>
      <p:sp>
        <p:nvSpPr>
          <p:cNvPr id="23560" name="Text Box 13"/>
          <p:cNvSpPr txBox="1">
            <a:spLocks noChangeArrowheads="1"/>
          </p:cNvSpPr>
          <p:nvPr/>
        </p:nvSpPr>
        <p:spPr bwMode="auto">
          <a:xfrm>
            <a:off x="2057400" y="5181600"/>
            <a:ext cx="290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pitchFamily="34" charset="0"/>
              </a:rPr>
              <a:t>(ave. error at a few </a:t>
            </a:r>
            <a:r>
              <a:rPr lang="en-US" sz="1400" b="1" u="sng">
                <a:latin typeface="Arial" pitchFamily="34" charset="0"/>
              </a:rPr>
              <a:t>validation</a:t>
            </a:r>
            <a:r>
              <a:rPr lang="en-US" sz="1400">
                <a:latin typeface="Arial" pitchFamily="34" charset="0"/>
              </a:rPr>
              <a:t> pts)</a:t>
            </a:r>
          </a:p>
        </p:txBody>
      </p:sp>
      <p:sp>
        <p:nvSpPr>
          <p:cNvPr id="23561" name="Rectangle 14"/>
          <p:cNvSpPr>
            <a:spLocks noChangeArrowheads="1"/>
          </p:cNvSpPr>
          <p:nvPr/>
        </p:nvSpPr>
        <p:spPr bwMode="auto">
          <a:xfrm>
            <a:off x="457200" y="1397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3200" dirty="0">
                <a:solidFill>
                  <a:srgbClr val="000066"/>
                </a:solidFill>
                <a:cs typeface="Times New Roman" pitchFamily="18" charset="0"/>
              </a:rPr>
              <a:t>Choice of Error Metric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5197475" y="762000"/>
            <a:ext cx="3794125" cy="5562600"/>
            <a:chOff x="3274" y="480"/>
            <a:chExt cx="2390" cy="3504"/>
          </a:xfrm>
        </p:grpSpPr>
        <p:sp>
          <p:nvSpPr>
            <p:cNvPr id="23563" name="Line 16"/>
            <p:cNvSpPr>
              <a:spLocks noChangeShapeType="1"/>
            </p:cNvSpPr>
            <p:nvPr/>
          </p:nvSpPr>
          <p:spPr bwMode="auto">
            <a:xfrm>
              <a:off x="4560" y="2832"/>
              <a:ext cx="0" cy="1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17"/>
            <p:cNvSpPr>
              <a:spLocks noChangeShapeType="1"/>
            </p:cNvSpPr>
            <p:nvPr/>
          </p:nvSpPr>
          <p:spPr bwMode="auto">
            <a:xfrm>
              <a:off x="4198" y="1164"/>
              <a:ext cx="0" cy="1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Line 18"/>
            <p:cNvSpPr>
              <a:spLocks noChangeShapeType="1"/>
            </p:cNvSpPr>
            <p:nvPr/>
          </p:nvSpPr>
          <p:spPr bwMode="auto">
            <a:xfrm>
              <a:off x="4200" y="1622"/>
              <a:ext cx="0" cy="1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AutoShape 19"/>
            <p:cNvSpPr>
              <a:spLocks noChangeArrowheads="1"/>
            </p:cNvSpPr>
            <p:nvPr/>
          </p:nvSpPr>
          <p:spPr bwMode="auto">
            <a:xfrm>
              <a:off x="3697" y="901"/>
              <a:ext cx="1177" cy="353"/>
            </a:xfrm>
            <a:prstGeom prst="flowChartMultidocumen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0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3567" name="Text Box 20"/>
            <p:cNvSpPr txBox="1">
              <a:spLocks noChangeArrowheads="1"/>
            </p:cNvSpPr>
            <p:nvPr/>
          </p:nvSpPr>
          <p:spPr bwMode="auto">
            <a:xfrm>
              <a:off x="3640" y="928"/>
              <a:ext cx="113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/>
                <a:t>DOE: Simulations at </a:t>
              </a:r>
              <a:r>
                <a:rPr lang="en-US" sz="1400" i="1"/>
                <a:t>N</a:t>
              </a:r>
              <a:r>
                <a:rPr lang="en-US" sz="1400"/>
                <a:t> training points</a:t>
              </a:r>
            </a:p>
          </p:txBody>
        </p:sp>
        <p:sp>
          <p:nvSpPr>
            <p:cNvPr id="23568" name="AutoShape 21"/>
            <p:cNvSpPr>
              <a:spLocks noChangeArrowheads="1"/>
            </p:cNvSpPr>
            <p:nvPr/>
          </p:nvSpPr>
          <p:spPr bwMode="auto">
            <a:xfrm>
              <a:off x="3585" y="1320"/>
              <a:ext cx="1369" cy="374"/>
            </a:xfrm>
            <a:prstGeom prst="flowChartMultidocumen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3569" name="Text Box 22"/>
            <p:cNvSpPr txBox="1">
              <a:spLocks noChangeArrowheads="1"/>
            </p:cNvSpPr>
            <p:nvPr/>
          </p:nvSpPr>
          <p:spPr bwMode="auto">
            <a:xfrm>
              <a:off x="3504" y="1350"/>
              <a:ext cx="1338" cy="23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/>
                <a:t>multiple (</a:t>
              </a:r>
              <a:r>
                <a:rPr lang="en-US" sz="1400" i="1"/>
                <a:t>M</a:t>
              </a:r>
              <a:r>
                <a:rPr lang="en-US" sz="1400"/>
                <a:t>) stand-alone metamodels</a:t>
              </a:r>
            </a:p>
          </p:txBody>
        </p:sp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3408" y="2976"/>
              <a:ext cx="2176" cy="1008"/>
              <a:chOff x="3408" y="2976"/>
              <a:chExt cx="2176" cy="1008"/>
            </a:xfrm>
          </p:grpSpPr>
          <p:sp>
            <p:nvSpPr>
              <p:cNvPr id="23571" name="Text Box 24"/>
              <p:cNvSpPr txBox="1">
                <a:spLocks noChangeArrowheads="1"/>
              </p:cNvSpPr>
              <p:nvPr/>
            </p:nvSpPr>
            <p:spPr bwMode="auto">
              <a:xfrm>
                <a:off x="3434" y="2976"/>
                <a:ext cx="2150" cy="1008"/>
              </a:xfrm>
              <a:prstGeom prst="rect">
                <a:avLst/>
              </a:prstGeom>
              <a:solidFill>
                <a:srgbClr val="FF80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973138" lvl="4"/>
                <a:r>
                  <a:rPr lang="en-US" sz="1400" b="1"/>
                  <a:t>Error Estimation</a:t>
                </a:r>
                <a:endParaRPr lang="en-US" sz="900" b="1"/>
              </a:p>
            </p:txBody>
          </p:sp>
          <p:sp>
            <p:nvSpPr>
              <p:cNvPr id="23572" name="Line 25"/>
              <p:cNvSpPr>
                <a:spLocks noChangeShapeType="1"/>
              </p:cNvSpPr>
              <p:nvPr/>
            </p:nvSpPr>
            <p:spPr bwMode="auto">
              <a:xfrm>
                <a:off x="3989" y="3462"/>
                <a:ext cx="0" cy="19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3" name="AutoShape 26"/>
              <p:cNvSpPr>
                <a:spLocks noChangeArrowheads="1"/>
              </p:cNvSpPr>
              <p:nvPr/>
            </p:nvSpPr>
            <p:spPr bwMode="auto">
              <a:xfrm>
                <a:off x="3472" y="3167"/>
                <a:ext cx="1081" cy="404"/>
              </a:xfrm>
              <a:prstGeom prst="flowChartMultidocumen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>
                  <a:latin typeface="Times New Roman" pitchFamily="18" charset="0"/>
                </a:endParaRPr>
              </a:p>
            </p:txBody>
          </p:sp>
          <p:sp>
            <p:nvSpPr>
              <p:cNvPr id="23574" name="Line 27"/>
              <p:cNvSpPr>
                <a:spLocks noChangeShapeType="1"/>
              </p:cNvSpPr>
              <p:nvPr/>
            </p:nvSpPr>
            <p:spPr bwMode="auto">
              <a:xfrm>
                <a:off x="5013" y="3402"/>
                <a:ext cx="0" cy="26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5" name="Text Box 28"/>
              <p:cNvSpPr txBox="1">
                <a:spLocks noChangeArrowheads="1"/>
              </p:cNvSpPr>
              <p:nvPr/>
            </p:nvSpPr>
            <p:spPr bwMode="auto">
              <a:xfrm>
                <a:off x="3408" y="3207"/>
                <a:ext cx="1037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/>
                  <a:t>GMSE at training points</a:t>
                </a:r>
                <a:endParaRPr lang="en-US" sz="1000"/>
              </a:p>
            </p:txBody>
          </p:sp>
          <p:sp>
            <p:nvSpPr>
              <p:cNvPr id="23576" name="AutoShape 29"/>
              <p:cNvSpPr>
                <a:spLocks noChangeArrowheads="1"/>
              </p:cNvSpPr>
              <p:nvPr/>
            </p:nvSpPr>
            <p:spPr bwMode="auto">
              <a:xfrm>
                <a:off x="4647" y="3162"/>
                <a:ext cx="882" cy="383"/>
              </a:xfrm>
              <a:prstGeom prst="flowChartMultidocumen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>
                  <a:latin typeface="Times New Roman" pitchFamily="18" charset="0"/>
                </a:endParaRPr>
              </a:p>
            </p:txBody>
          </p:sp>
          <p:sp>
            <p:nvSpPr>
              <p:cNvPr id="23577" name="Text Box 30"/>
              <p:cNvSpPr txBox="1">
                <a:spLocks noChangeArrowheads="1"/>
              </p:cNvSpPr>
              <p:nvPr/>
            </p:nvSpPr>
            <p:spPr bwMode="auto">
              <a:xfrm>
                <a:off x="4540" y="3217"/>
                <a:ext cx="957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/>
                  <a:t>RMSE at test points</a:t>
                </a:r>
                <a:endParaRPr lang="en-US" sz="900"/>
              </a:p>
            </p:txBody>
          </p:sp>
          <p:sp>
            <p:nvSpPr>
              <p:cNvPr id="23578" name="Text Box 31"/>
              <p:cNvSpPr txBox="1">
                <a:spLocks noChangeArrowheads="1"/>
              </p:cNvSpPr>
              <p:nvPr/>
            </p:nvSpPr>
            <p:spPr bwMode="auto">
              <a:xfrm>
                <a:off x="3512" y="3646"/>
                <a:ext cx="824" cy="29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/>
                  <a:t>mean GMSE of each model</a:t>
                </a:r>
                <a:endParaRPr lang="en-US" sz="900"/>
              </a:p>
            </p:txBody>
          </p:sp>
          <p:sp>
            <p:nvSpPr>
              <p:cNvPr id="23579" name="Text Box 32"/>
              <p:cNvSpPr txBox="1">
                <a:spLocks noChangeArrowheads="1"/>
              </p:cNvSpPr>
              <p:nvPr/>
            </p:nvSpPr>
            <p:spPr bwMode="auto">
              <a:xfrm>
                <a:off x="4587" y="3653"/>
                <a:ext cx="868" cy="28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/>
                  <a:t>mean RMSE of each model</a:t>
                </a:r>
                <a:endParaRPr lang="en-US" sz="900"/>
              </a:p>
            </p:txBody>
          </p:sp>
        </p:grpSp>
        <p:sp>
          <p:nvSpPr>
            <p:cNvPr id="23580" name="Line 33"/>
            <p:cNvSpPr>
              <a:spLocks noChangeShapeType="1"/>
            </p:cNvSpPr>
            <p:nvPr/>
          </p:nvSpPr>
          <p:spPr bwMode="auto">
            <a:xfrm>
              <a:off x="4193" y="744"/>
              <a:ext cx="0" cy="1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Text Box 34"/>
            <p:cNvSpPr txBox="1">
              <a:spLocks noChangeArrowheads="1"/>
            </p:cNvSpPr>
            <p:nvPr/>
          </p:nvSpPr>
          <p:spPr bwMode="auto">
            <a:xfrm>
              <a:off x="3687" y="480"/>
              <a:ext cx="1065" cy="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400"/>
                <a:t>input variables &amp; respective bounds</a:t>
              </a:r>
            </a:p>
          </p:txBody>
        </p:sp>
        <p:sp>
          <p:nvSpPr>
            <p:cNvPr id="23582" name="AutoShape 35"/>
            <p:cNvSpPr>
              <a:spLocks noChangeArrowheads="1"/>
            </p:cNvSpPr>
            <p:nvPr/>
          </p:nvSpPr>
          <p:spPr bwMode="auto">
            <a:xfrm>
              <a:off x="3488" y="1776"/>
              <a:ext cx="2176" cy="755"/>
            </a:xfrm>
            <a:prstGeom prst="flowChartDocumen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3583" name="AutoShape 36"/>
            <p:cNvSpPr>
              <a:spLocks noChangeArrowheads="1"/>
            </p:cNvSpPr>
            <p:nvPr/>
          </p:nvSpPr>
          <p:spPr bwMode="auto">
            <a:xfrm>
              <a:off x="3455" y="1812"/>
              <a:ext cx="2161" cy="755"/>
            </a:xfrm>
            <a:prstGeom prst="flowChartDocumen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3584" name="AutoShape 37"/>
            <p:cNvSpPr>
              <a:spLocks noChangeArrowheads="1"/>
            </p:cNvSpPr>
            <p:nvPr/>
          </p:nvSpPr>
          <p:spPr bwMode="auto">
            <a:xfrm>
              <a:off x="3398" y="1852"/>
              <a:ext cx="2177" cy="1076"/>
            </a:xfrm>
            <a:prstGeom prst="flowChartDocumen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3585" name="Text Box 38"/>
            <p:cNvSpPr txBox="1">
              <a:spLocks noChangeArrowheads="1"/>
            </p:cNvSpPr>
            <p:nvPr/>
          </p:nvSpPr>
          <p:spPr bwMode="auto">
            <a:xfrm>
              <a:off x="3384" y="1825"/>
              <a:ext cx="2135" cy="1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/>
                <a:t>Ensemble of Metamodels</a:t>
              </a:r>
              <a:endParaRPr lang="en-US" sz="1200"/>
            </a:p>
            <a:p>
              <a:endParaRPr lang="en-US" sz="500"/>
            </a:p>
            <a:p>
              <a:r>
                <a:rPr lang="en-US" sz="1600"/>
                <a:t>Find weight factors </a:t>
              </a:r>
              <a:r>
                <a:rPr lang="en-US" sz="1600" i="1"/>
                <a:t>w</a:t>
              </a:r>
              <a:r>
                <a:rPr lang="en-US" sz="1600" i="1" baseline="-25000"/>
                <a:t>i</a:t>
              </a:r>
              <a:r>
                <a:rPr lang="en-US" sz="1600">
                  <a:latin typeface="Arial" pitchFamily="34" charset="0"/>
                </a:rPr>
                <a:t>,               </a:t>
              </a:r>
              <a:r>
                <a:rPr lang="en-US" sz="1600"/>
                <a:t>per:</a:t>
              </a:r>
              <a:r>
                <a:rPr lang="en-US" sz="1400"/>
                <a:t> </a:t>
              </a:r>
            </a:p>
            <a:p>
              <a:endParaRPr lang="en-US" sz="500"/>
            </a:p>
            <a:p>
              <a:endParaRPr lang="en-US" sz="1200"/>
            </a:p>
            <a:p>
              <a:r>
                <a:rPr lang="en-US" sz="1200"/>
                <a:t> </a:t>
              </a:r>
              <a:r>
                <a:rPr lang="en-US" sz="1600" b="1" i="1"/>
                <a:t>EP</a:t>
              </a:r>
              <a:r>
                <a:rPr lang="en-US" sz="1400"/>
                <a:t> (GMSE minimization)</a:t>
              </a:r>
            </a:p>
            <a:p>
              <a:r>
                <a:rPr lang="en-US" sz="1400"/>
                <a:t> </a:t>
              </a:r>
            </a:p>
            <a:p>
              <a:r>
                <a:rPr lang="en-US" sz="1600" b="1" i="1"/>
                <a:t>EV_N</a:t>
              </a:r>
              <a:r>
                <a:rPr lang="en-US" sz="1600" b="1" i="1" baseline="-25000"/>
                <a:t>v</a:t>
              </a:r>
              <a:r>
                <a:rPr lang="en-US" sz="1400" b="1"/>
                <a:t> </a:t>
              </a:r>
              <a:r>
                <a:rPr lang="en-US" sz="1400"/>
                <a:t>(RMSE</a:t>
              </a:r>
              <a:r>
                <a:rPr lang="en-US" sz="1400" baseline="30000"/>
                <a:t>v</a:t>
              </a:r>
              <a:r>
                <a:rPr lang="en-US" sz="1400"/>
                <a:t> minimization)</a:t>
              </a:r>
            </a:p>
          </p:txBody>
        </p:sp>
        <p:graphicFrame>
          <p:nvGraphicFramePr>
            <p:cNvPr id="23586" name="Object 39"/>
            <p:cNvGraphicFramePr>
              <a:graphicFrameLocks noChangeAspect="1"/>
            </p:cNvGraphicFramePr>
            <p:nvPr/>
          </p:nvGraphicFramePr>
          <p:xfrm>
            <a:off x="4616" y="2075"/>
            <a:ext cx="522" cy="104"/>
          </p:xfrm>
          <a:graphic>
            <a:graphicData uri="http://schemas.openxmlformats.org/presentationml/2006/ole">
              <p:oleObj spid="_x0000_s95236" name="Equation" r:id="rId5" imgW="787400" imgH="165100" progId="Equation.3">
                <p:embed/>
              </p:oleObj>
            </a:graphicData>
          </a:graphic>
        </p:graphicFrame>
        <p:sp>
          <p:nvSpPr>
            <p:cNvPr id="23587" name="Freeform 40"/>
            <p:cNvSpPr>
              <a:spLocks/>
            </p:cNvSpPr>
            <p:nvPr/>
          </p:nvSpPr>
          <p:spPr bwMode="auto">
            <a:xfrm>
              <a:off x="3274" y="3120"/>
              <a:ext cx="155" cy="136"/>
            </a:xfrm>
            <a:custGeom>
              <a:avLst/>
              <a:gdLst>
                <a:gd name="T0" fmla="*/ 155 w 155"/>
                <a:gd name="T1" fmla="*/ 153 h 128"/>
                <a:gd name="T2" fmla="*/ 96 w 155"/>
                <a:gd name="T3" fmla="*/ 129 h 128"/>
                <a:gd name="T4" fmla="*/ 0 w 155"/>
                <a:gd name="T5" fmla="*/ 0 h 128"/>
                <a:gd name="T6" fmla="*/ 0 60000 65536"/>
                <a:gd name="T7" fmla="*/ 0 60000 65536"/>
                <a:gd name="T8" fmla="*/ 0 60000 65536"/>
                <a:gd name="T9" fmla="*/ 0 w 155"/>
                <a:gd name="T10" fmla="*/ 0 h 128"/>
                <a:gd name="T11" fmla="*/ 155 w 155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5" h="128">
                  <a:moveTo>
                    <a:pt x="155" y="128"/>
                  </a:moveTo>
                  <a:cubicBezTo>
                    <a:pt x="138" y="128"/>
                    <a:pt x="122" y="128"/>
                    <a:pt x="96" y="107"/>
                  </a:cubicBezTo>
                  <a:cubicBezTo>
                    <a:pt x="70" y="86"/>
                    <a:pt x="35" y="43"/>
                    <a:pt x="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/>
              <a:endParaRPr lang="en-US" sz="1000">
                <a:latin typeface="Times New Roman" pitchFamily="18" charset="0"/>
              </a:endParaRPr>
            </a:p>
          </p:txBody>
        </p:sp>
      </p:grpSp>
      <p:sp>
        <p:nvSpPr>
          <p:cNvPr id="23588" name="Rectangle 41"/>
          <p:cNvSpPr>
            <a:spLocks noChangeArrowheads="1"/>
          </p:cNvSpPr>
          <p:nvPr/>
        </p:nvSpPr>
        <p:spPr bwMode="auto">
          <a:xfrm>
            <a:off x="304800" y="914400"/>
            <a:ext cx="4876800" cy="5257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675687" cy="1143000"/>
          </a:xfrm>
        </p:spPr>
        <p:txBody>
          <a:bodyPr/>
          <a:lstStyle/>
          <a:p>
            <a:pPr algn="l"/>
            <a:r>
              <a:rPr lang="en-US" altLang="ko-KR" sz="3200" dirty="0">
                <a:solidFill>
                  <a:schemeClr val="accent2"/>
                </a:solidFill>
                <a:latin typeface="Times New Roman" pitchFamily="18" charset="0"/>
              </a:rPr>
              <a:t>Adequacy Checking of Response </a:t>
            </a:r>
            <a:r>
              <a:rPr lang="en-US" altLang="ko-KR" sz="3200" dirty="0" smtClean="0">
                <a:solidFill>
                  <a:schemeClr val="accent2"/>
                </a:solidFill>
                <a:latin typeface="Times New Roman" pitchFamily="18" charset="0"/>
              </a:rPr>
              <a:t>Surface</a:t>
            </a:r>
            <a:r>
              <a:rPr lang="en-US" altLang="ko-KR" sz="3600" dirty="0" smtClean="0">
                <a:latin typeface="Times New Roman" pitchFamily="18" charset="0"/>
              </a:rPr>
              <a:t> </a:t>
            </a:r>
            <a:endParaRPr lang="en-US" altLang="ko-KR" sz="3600" dirty="0"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374062" cy="302418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sz="2400">
                <a:latin typeface="Times New Roman" pitchFamily="18" charset="0"/>
              </a:rPr>
              <a:t>Error Analysis to determine the accuracy of a surface response</a:t>
            </a:r>
          </a:p>
          <a:p>
            <a:pPr>
              <a:buFontTx/>
              <a:buNone/>
            </a:pPr>
            <a:endParaRPr lang="en-US" altLang="ko-KR" sz="240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altLang="ko-KR" sz="2400">
                <a:latin typeface="Times New Roman" pitchFamily="18" charset="0"/>
              </a:rPr>
              <a:t>	    Residual sum of squares</a:t>
            </a:r>
          </a:p>
          <a:p>
            <a:pPr>
              <a:buFontTx/>
              <a:buNone/>
            </a:pPr>
            <a:r>
              <a:rPr lang="en-US" altLang="ko-KR" sz="2400">
                <a:latin typeface="Times New Roman" pitchFamily="18" charset="0"/>
              </a:rPr>
              <a:t>	    Maximum residual</a:t>
            </a:r>
          </a:p>
          <a:p>
            <a:pPr>
              <a:buFontTx/>
              <a:buNone/>
            </a:pPr>
            <a:r>
              <a:rPr lang="en-US" altLang="ko-KR" sz="2400">
                <a:latin typeface="Times New Roman" pitchFamily="18" charset="0"/>
              </a:rPr>
              <a:t>	    Prediction error</a:t>
            </a:r>
          </a:p>
          <a:p>
            <a:pPr>
              <a:buFontTx/>
              <a:buNone/>
            </a:pPr>
            <a:r>
              <a:rPr lang="en-US" altLang="ko-KR" sz="2400">
                <a:latin typeface="Times New Roman" pitchFamily="18" charset="0"/>
              </a:rPr>
              <a:t>	    Prediction sum of squares residual</a:t>
            </a:r>
          </a:p>
          <a:p>
            <a:pPr>
              <a:buFontTx/>
              <a:buNone/>
            </a:pPr>
            <a:endParaRPr lang="en-US" altLang="ko-KR" sz="2400">
              <a:latin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68313" y="1196975"/>
            <a:ext cx="7850187" cy="714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84213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403350" y="2636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7" name="AutoShape 21"/>
          <p:cNvSpPr>
            <a:spLocks noChangeArrowheads="1"/>
          </p:cNvSpPr>
          <p:nvPr/>
        </p:nvSpPr>
        <p:spPr bwMode="auto">
          <a:xfrm>
            <a:off x="539750" y="2565400"/>
            <a:ext cx="433388" cy="215900"/>
          </a:xfrm>
          <a:prstGeom prst="flowChartDecision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AutoShape 22"/>
          <p:cNvSpPr>
            <a:spLocks noChangeArrowheads="1"/>
          </p:cNvSpPr>
          <p:nvPr/>
        </p:nvSpPr>
        <p:spPr bwMode="auto">
          <a:xfrm>
            <a:off x="539750" y="2997200"/>
            <a:ext cx="433388" cy="215900"/>
          </a:xfrm>
          <a:prstGeom prst="flowChartDecision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AutoShape 23"/>
          <p:cNvSpPr>
            <a:spLocks noChangeArrowheads="1"/>
          </p:cNvSpPr>
          <p:nvPr/>
        </p:nvSpPr>
        <p:spPr bwMode="auto">
          <a:xfrm>
            <a:off x="539750" y="3429000"/>
            <a:ext cx="433388" cy="215900"/>
          </a:xfrm>
          <a:prstGeom prst="flowChartDecision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AutoShape 24"/>
          <p:cNvSpPr>
            <a:spLocks noChangeArrowheads="1"/>
          </p:cNvSpPr>
          <p:nvPr/>
        </p:nvSpPr>
        <p:spPr bwMode="auto">
          <a:xfrm>
            <a:off x="539750" y="3933825"/>
            <a:ext cx="433388" cy="215900"/>
          </a:xfrm>
          <a:prstGeom prst="flowChartDecision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 txBox="1">
            <a:spLocks noGrp="1" noChangeArrowheads="1"/>
          </p:cNvSpPr>
          <p:nvPr/>
        </p:nvSpPr>
        <p:spPr bwMode="auto">
          <a:xfrm>
            <a:off x="3124200" y="64262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800">
                <a:latin typeface="Times New Roman" pitchFamily="18" charset="0"/>
              </a:rPr>
              <a:t>Acar &amp; Rais-Rohani (2008)</a:t>
            </a:r>
          </a:p>
        </p:txBody>
      </p:sp>
      <p:sp>
        <p:nvSpPr>
          <p:cNvPr id="24579" name="Rectangle 12"/>
          <p:cNvSpPr txBox="1">
            <a:spLocks noGrp="1" noChangeArrowheads="1"/>
          </p:cNvSpPr>
          <p:nvPr/>
        </p:nvSpPr>
        <p:spPr bwMode="auto">
          <a:xfrm>
            <a:off x="7154863" y="6392863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044CA2D-A3FC-409A-A3A3-899B9FCC3552}" type="slidenum">
              <a:rPr lang="en-US" sz="800">
                <a:latin typeface="Times New Roman" pitchFamily="18" charset="0"/>
              </a:rPr>
              <a:pPr algn="r"/>
              <a:t>34</a:t>
            </a:fld>
            <a:endParaRPr lang="en-US" sz="800">
              <a:latin typeface="Times New Roman" pitchFamily="18" charset="0"/>
            </a:endParaRP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401638" y="849313"/>
            <a:ext cx="4841875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800" dirty="0">
              <a:latin typeface="Arial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u="sng" dirty="0">
                <a:latin typeface="Arial" pitchFamily="34" charset="0"/>
              </a:rPr>
              <a:t>Training Points: </a:t>
            </a:r>
          </a:p>
          <a:p>
            <a:pPr eaLnBrk="1" hangingPunct="1">
              <a:buClr>
                <a:srgbClr val="FF0000"/>
              </a:buClr>
            </a:pPr>
            <a:r>
              <a:rPr lang="en-US" sz="800" dirty="0">
                <a:latin typeface="Arial" pitchFamily="34" charset="0"/>
              </a:rPr>
              <a:t>   </a:t>
            </a:r>
          </a:p>
          <a:p>
            <a:pPr marL="574675" lvl="1" indent="-285750" eaLnBrk="1" hangingPunct="1">
              <a:buClr>
                <a:srgbClr val="FF8000"/>
              </a:buClr>
              <a:buFontTx/>
              <a:buChar char="•"/>
            </a:pPr>
            <a:r>
              <a:rPr lang="en-US" sz="1600" dirty="0">
                <a:latin typeface="Arial" pitchFamily="34" charset="0"/>
              </a:rPr>
              <a:t>Random design points used to construct the </a:t>
            </a:r>
            <a:r>
              <a:rPr lang="en-US" sz="1600" dirty="0" err="1">
                <a:latin typeface="Arial" pitchFamily="34" charset="0"/>
              </a:rPr>
              <a:t>metamodel</a:t>
            </a:r>
            <a:r>
              <a:rPr lang="en-US" sz="1600" dirty="0">
                <a:latin typeface="Arial" pitchFamily="34" charset="0"/>
              </a:rPr>
              <a:t>.</a:t>
            </a:r>
          </a:p>
          <a:p>
            <a:pPr marL="574675" lvl="1" indent="-285750" eaLnBrk="1" hangingPunct="1">
              <a:buClr>
                <a:srgbClr val="FF8000"/>
              </a:buClr>
              <a:buFontTx/>
              <a:buChar char="•"/>
            </a:pPr>
            <a:r>
              <a:rPr lang="en-US" sz="1600" dirty="0">
                <a:latin typeface="Arial" pitchFamily="34" charset="0"/>
              </a:rPr>
              <a:t>Sampling distribution depends on the DOE </a:t>
            </a:r>
            <a:endParaRPr lang="en-US" sz="1600" dirty="0" smtClean="0">
              <a:latin typeface="Arial" pitchFamily="34" charset="0"/>
            </a:endParaRPr>
          </a:p>
          <a:p>
            <a:pPr marL="574675" lvl="1" indent="-285750" eaLnBrk="1" hangingPunct="1">
              <a:buClr>
                <a:srgbClr val="FF8000"/>
              </a:buClr>
            </a:pPr>
            <a:r>
              <a:rPr lang="en-US" sz="1600" dirty="0" smtClean="0">
                <a:latin typeface="Arial" pitchFamily="34" charset="0"/>
              </a:rPr>
              <a:t>	method </a:t>
            </a:r>
            <a:r>
              <a:rPr lang="en-US" sz="1600" dirty="0">
                <a:latin typeface="Arial" pitchFamily="34" charset="0"/>
              </a:rPr>
              <a:t>used.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sz="1600" dirty="0">
              <a:latin typeface="Arial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u="sng" dirty="0">
                <a:latin typeface="Arial" pitchFamily="34" charset="0"/>
              </a:rPr>
              <a:t>Test Points:</a:t>
            </a:r>
            <a:endParaRPr lang="en-US" sz="1600" dirty="0">
              <a:latin typeface="Arial" pitchFamily="34" charset="0"/>
            </a:endParaRPr>
          </a:p>
          <a:p>
            <a:pPr eaLnBrk="1" hangingPunct="1">
              <a:buClr>
                <a:srgbClr val="FF0000"/>
              </a:buClr>
            </a:pPr>
            <a:r>
              <a:rPr lang="en-US" sz="800" dirty="0">
                <a:latin typeface="Arial" pitchFamily="34" charset="0"/>
              </a:rPr>
              <a:t> </a:t>
            </a:r>
          </a:p>
          <a:p>
            <a:pPr marL="574675" lvl="1" indent="-285750" eaLnBrk="1" hangingPunct="1">
              <a:buClr>
                <a:srgbClr val="FF8000"/>
              </a:buClr>
              <a:buFontTx/>
              <a:buChar char="•"/>
            </a:pPr>
            <a:r>
              <a:rPr lang="en-US" sz="1600" dirty="0">
                <a:latin typeface="Arial" pitchFamily="34" charset="0"/>
              </a:rPr>
              <a:t>Random design points used to test the </a:t>
            </a:r>
            <a:endParaRPr lang="en-US" sz="1600" dirty="0" smtClean="0">
              <a:latin typeface="Arial" pitchFamily="34" charset="0"/>
            </a:endParaRPr>
          </a:p>
          <a:p>
            <a:pPr marL="574675" lvl="1" indent="-285750" eaLnBrk="1" hangingPunct="1">
              <a:buClr>
                <a:srgbClr val="FF8000"/>
              </a:buClr>
            </a:pPr>
            <a:r>
              <a:rPr lang="en-US" sz="1600" dirty="0" smtClean="0">
                <a:latin typeface="Arial" pitchFamily="34" charset="0"/>
              </a:rPr>
              <a:t>	accuracy </a:t>
            </a:r>
            <a:r>
              <a:rPr lang="en-US" sz="1600" dirty="0">
                <a:latin typeface="Arial" pitchFamily="34" charset="0"/>
              </a:rPr>
              <a:t>of the </a:t>
            </a:r>
            <a:r>
              <a:rPr lang="en-US" sz="1600" dirty="0" err="1">
                <a:latin typeface="Arial" pitchFamily="34" charset="0"/>
              </a:rPr>
              <a:t>metamodel</a:t>
            </a:r>
            <a:r>
              <a:rPr lang="en-US" sz="1600" dirty="0">
                <a:latin typeface="Arial" pitchFamily="34" charset="0"/>
              </a:rPr>
              <a:t>.</a:t>
            </a:r>
          </a:p>
          <a:p>
            <a:pPr marL="574675" lvl="1" indent="-285750" eaLnBrk="1" hangingPunct="1">
              <a:buClr>
                <a:srgbClr val="FF8000"/>
              </a:buClr>
              <a:buFontTx/>
              <a:buChar char="•"/>
            </a:pPr>
            <a:r>
              <a:rPr lang="en-US" sz="1600" dirty="0">
                <a:latin typeface="Arial" pitchFamily="34" charset="0"/>
              </a:rPr>
              <a:t>Typically fewer in number and different in </a:t>
            </a:r>
            <a:endParaRPr lang="en-US" sz="1600" dirty="0" smtClean="0">
              <a:latin typeface="Arial" pitchFamily="34" charset="0"/>
            </a:endParaRPr>
          </a:p>
          <a:p>
            <a:pPr marL="574675" lvl="1" indent="-285750" eaLnBrk="1" hangingPunct="1">
              <a:buClr>
                <a:srgbClr val="FF8000"/>
              </a:buClr>
            </a:pPr>
            <a:r>
              <a:rPr lang="en-US" sz="1600" dirty="0" smtClean="0">
                <a:latin typeface="Arial" pitchFamily="34" charset="0"/>
              </a:rPr>
              <a:t>	location </a:t>
            </a:r>
            <a:r>
              <a:rPr lang="en-US" sz="1600" dirty="0">
                <a:latin typeface="Arial" pitchFamily="34" charset="0"/>
              </a:rPr>
              <a:t>than the training points.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sz="1600" dirty="0">
              <a:latin typeface="Arial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u="sng" dirty="0">
                <a:latin typeface="Arial" pitchFamily="34" charset="0"/>
              </a:rPr>
              <a:t>Validation Points:</a:t>
            </a:r>
          </a:p>
          <a:p>
            <a:pPr eaLnBrk="1" hangingPunct="1">
              <a:buClr>
                <a:srgbClr val="FF0000"/>
              </a:buClr>
            </a:pPr>
            <a:endParaRPr lang="en-US" sz="800" dirty="0">
              <a:latin typeface="Arial" pitchFamily="34" charset="0"/>
            </a:endParaRPr>
          </a:p>
          <a:p>
            <a:pPr marL="574675" lvl="1" indent="-285750" eaLnBrk="1" hangingPunct="1">
              <a:buClr>
                <a:srgbClr val="FF8000"/>
              </a:buClr>
              <a:buFontTx/>
              <a:buChar char="•"/>
            </a:pPr>
            <a:r>
              <a:rPr lang="en-US" sz="1600" dirty="0">
                <a:solidFill>
                  <a:srgbClr val="0000FF"/>
                </a:solidFill>
                <a:latin typeface="Arial" pitchFamily="34" charset="0"/>
              </a:rPr>
              <a:t>a few</a:t>
            </a:r>
            <a:r>
              <a:rPr lang="en-US" sz="1600" dirty="0">
                <a:latin typeface="Arial" pitchFamily="34" charset="0"/>
              </a:rPr>
              <a:t> design points used for evaluating an </a:t>
            </a:r>
            <a:endParaRPr lang="en-US" sz="1600" dirty="0" smtClean="0">
              <a:latin typeface="Arial" pitchFamily="34" charset="0"/>
            </a:endParaRPr>
          </a:p>
          <a:p>
            <a:pPr marL="574675" lvl="1" indent="-285750" eaLnBrk="1" hangingPunct="1">
              <a:buClr>
                <a:srgbClr val="FF8000"/>
              </a:buClr>
            </a:pPr>
            <a:r>
              <a:rPr lang="en-US" sz="1600" dirty="0" smtClean="0">
                <a:latin typeface="Arial" pitchFamily="34" charset="0"/>
              </a:rPr>
              <a:t>	error </a:t>
            </a:r>
            <a:r>
              <a:rPr lang="en-US" sz="1600" dirty="0">
                <a:latin typeface="Arial" pitchFamily="34" charset="0"/>
              </a:rPr>
              <a:t>metric (RMSE) used as the </a:t>
            </a:r>
            <a:r>
              <a:rPr lang="en-US" sz="1600" dirty="0" smtClean="0">
                <a:latin typeface="Arial" pitchFamily="34" charset="0"/>
              </a:rPr>
              <a:t>objective</a:t>
            </a:r>
          </a:p>
          <a:p>
            <a:pPr marL="574675" lvl="1" indent="-285750" eaLnBrk="1" hangingPunct="1">
              <a:buClr>
                <a:srgbClr val="FF8000"/>
              </a:buClr>
            </a:pPr>
            <a:r>
              <a:rPr lang="en-US" sz="1600" dirty="0" smtClean="0">
                <a:latin typeface="Arial" pitchFamily="34" charset="0"/>
              </a:rPr>
              <a:t>	function</a:t>
            </a:r>
            <a:r>
              <a:rPr lang="en-US" sz="1600" dirty="0">
                <a:latin typeface="Arial" pitchFamily="34" charset="0"/>
              </a:rPr>
              <a:t>.</a:t>
            </a:r>
          </a:p>
          <a:p>
            <a:pPr marL="574675" lvl="1" indent="-285750" eaLnBrk="1" hangingPunct="1">
              <a:buClr>
                <a:srgbClr val="FF8000"/>
              </a:buClr>
              <a:buFontTx/>
              <a:buChar char="•"/>
            </a:pPr>
            <a:r>
              <a:rPr lang="en-US" sz="1600" dirty="0">
                <a:latin typeface="Arial" pitchFamily="34" charset="0"/>
              </a:rPr>
              <a:t>Different from the training and test points.</a:t>
            </a:r>
          </a:p>
          <a:p>
            <a:pPr eaLnBrk="1" hangingPunct="1">
              <a:buClr>
                <a:srgbClr val="FF0000"/>
              </a:buClr>
            </a:pPr>
            <a:r>
              <a:rPr lang="en-US" sz="1600" dirty="0">
                <a:latin typeface="Arial" pitchFamily="34" charset="0"/>
              </a:rPr>
              <a:t>    (usually 20-40% of the number of training points)</a:t>
            </a:r>
            <a:endParaRPr lang="en-US" sz="800" dirty="0">
              <a:latin typeface="Arial" pitchFamily="34" charset="0"/>
            </a:endParaRPr>
          </a:p>
          <a:p>
            <a:pPr eaLnBrk="1" hangingPunct="1"/>
            <a:endParaRPr lang="en-US" sz="1200" dirty="0">
              <a:latin typeface="Arial" pitchFamily="34" charset="0"/>
            </a:endParaRP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304800" y="1397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3200" dirty="0">
                <a:solidFill>
                  <a:srgbClr val="000066"/>
                </a:solidFill>
                <a:cs typeface="Times New Roman" pitchFamily="18" charset="0"/>
              </a:rPr>
              <a:t>Choice of Training, Test, &amp; Validation Points</a:t>
            </a:r>
          </a:p>
        </p:txBody>
      </p:sp>
      <p:sp>
        <p:nvSpPr>
          <p:cNvPr id="24582" name="Line 9"/>
          <p:cNvSpPr>
            <a:spLocks noChangeShapeType="1"/>
          </p:cNvSpPr>
          <p:nvPr/>
        </p:nvSpPr>
        <p:spPr bwMode="auto">
          <a:xfrm>
            <a:off x="7239000" y="4495800"/>
            <a:ext cx="0" cy="2492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10"/>
          <p:cNvSpPr>
            <a:spLocks noChangeShapeType="1"/>
          </p:cNvSpPr>
          <p:nvPr/>
        </p:nvSpPr>
        <p:spPr bwMode="auto">
          <a:xfrm>
            <a:off x="6664325" y="1847850"/>
            <a:ext cx="0" cy="2492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11"/>
          <p:cNvSpPr>
            <a:spLocks noChangeShapeType="1"/>
          </p:cNvSpPr>
          <p:nvPr/>
        </p:nvSpPr>
        <p:spPr bwMode="auto">
          <a:xfrm>
            <a:off x="6667500" y="2574925"/>
            <a:ext cx="0" cy="2492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AutoShape 12"/>
          <p:cNvSpPr>
            <a:spLocks noChangeArrowheads="1"/>
          </p:cNvSpPr>
          <p:nvPr/>
        </p:nvSpPr>
        <p:spPr bwMode="auto">
          <a:xfrm>
            <a:off x="5868988" y="1430338"/>
            <a:ext cx="1868487" cy="560387"/>
          </a:xfrm>
          <a:prstGeom prst="flowChartMultidocumen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586" name="Text Box 13"/>
          <p:cNvSpPr txBox="1">
            <a:spLocks noChangeArrowheads="1"/>
          </p:cNvSpPr>
          <p:nvPr/>
        </p:nvSpPr>
        <p:spPr bwMode="auto">
          <a:xfrm>
            <a:off x="5778500" y="1473200"/>
            <a:ext cx="17954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DOE: Simulations at </a:t>
            </a:r>
            <a:r>
              <a:rPr lang="en-US" sz="1400" i="1"/>
              <a:t>N</a:t>
            </a:r>
            <a:r>
              <a:rPr lang="en-US" sz="1400"/>
              <a:t> </a:t>
            </a:r>
            <a:r>
              <a:rPr lang="en-US" sz="1400" b="1">
                <a:solidFill>
                  <a:srgbClr val="FF0000"/>
                </a:solidFill>
              </a:rPr>
              <a:t>training</a:t>
            </a:r>
            <a:r>
              <a:rPr lang="en-US" sz="1400"/>
              <a:t> points</a:t>
            </a:r>
          </a:p>
        </p:txBody>
      </p:sp>
      <p:sp>
        <p:nvSpPr>
          <p:cNvPr id="24587" name="AutoShape 14"/>
          <p:cNvSpPr>
            <a:spLocks noChangeArrowheads="1"/>
          </p:cNvSpPr>
          <p:nvPr/>
        </p:nvSpPr>
        <p:spPr bwMode="auto">
          <a:xfrm>
            <a:off x="5691188" y="2095500"/>
            <a:ext cx="2173287" cy="593725"/>
          </a:xfrm>
          <a:prstGeom prst="flowChartMultidocumen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000">
              <a:latin typeface="Times New Roman" pitchFamily="18" charset="0"/>
            </a:endParaRPr>
          </a:p>
        </p:txBody>
      </p:sp>
      <p:sp>
        <p:nvSpPr>
          <p:cNvPr id="24588" name="Text Box 15"/>
          <p:cNvSpPr txBox="1">
            <a:spLocks noChangeArrowheads="1"/>
          </p:cNvSpPr>
          <p:nvPr/>
        </p:nvSpPr>
        <p:spPr bwMode="auto">
          <a:xfrm>
            <a:off x="5562600" y="2143125"/>
            <a:ext cx="2124075" cy="3730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multiple (</a:t>
            </a:r>
            <a:r>
              <a:rPr lang="en-US" sz="1400" i="1"/>
              <a:t>M</a:t>
            </a:r>
            <a:r>
              <a:rPr lang="en-US" sz="1400"/>
              <a:t>) stand-alone metamodels</a:t>
            </a:r>
          </a:p>
        </p:txBody>
      </p:sp>
      <p:sp>
        <p:nvSpPr>
          <p:cNvPr id="24589" name="Text Box 17"/>
          <p:cNvSpPr txBox="1">
            <a:spLocks noChangeArrowheads="1"/>
          </p:cNvSpPr>
          <p:nvPr/>
        </p:nvSpPr>
        <p:spPr bwMode="auto">
          <a:xfrm>
            <a:off x="5451475" y="4724400"/>
            <a:ext cx="3413125" cy="16002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973138" lvl="4"/>
            <a:r>
              <a:rPr lang="en-US" sz="1400" b="1"/>
              <a:t>Error Estimation</a:t>
            </a:r>
            <a:endParaRPr lang="en-US" sz="900" b="1"/>
          </a:p>
        </p:txBody>
      </p:sp>
      <p:sp>
        <p:nvSpPr>
          <p:cNvPr id="24590" name="Line 18"/>
          <p:cNvSpPr>
            <a:spLocks noChangeShapeType="1"/>
          </p:cNvSpPr>
          <p:nvPr/>
        </p:nvSpPr>
        <p:spPr bwMode="auto">
          <a:xfrm>
            <a:off x="6332538" y="5495925"/>
            <a:ext cx="0" cy="3127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AutoShape 19"/>
          <p:cNvSpPr>
            <a:spLocks noChangeArrowheads="1"/>
          </p:cNvSpPr>
          <p:nvPr/>
        </p:nvSpPr>
        <p:spPr bwMode="auto">
          <a:xfrm>
            <a:off x="5511800" y="5027613"/>
            <a:ext cx="1716088" cy="641350"/>
          </a:xfrm>
          <a:prstGeom prst="flowChartMultidocumen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000">
              <a:latin typeface="Times New Roman" pitchFamily="18" charset="0"/>
            </a:endParaRPr>
          </a:p>
        </p:txBody>
      </p:sp>
      <p:sp>
        <p:nvSpPr>
          <p:cNvPr id="24592" name="Line 20"/>
          <p:cNvSpPr>
            <a:spLocks noChangeShapeType="1"/>
          </p:cNvSpPr>
          <p:nvPr/>
        </p:nvSpPr>
        <p:spPr bwMode="auto">
          <a:xfrm>
            <a:off x="7958138" y="5400675"/>
            <a:ext cx="0" cy="4175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Text Box 21"/>
          <p:cNvSpPr txBox="1">
            <a:spLocks noChangeArrowheads="1"/>
          </p:cNvSpPr>
          <p:nvPr/>
        </p:nvSpPr>
        <p:spPr bwMode="auto">
          <a:xfrm>
            <a:off x="5410200" y="5091113"/>
            <a:ext cx="16462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/>
              <a:t>GMSE at</a:t>
            </a:r>
            <a:r>
              <a:rPr lang="en-US" sz="1400" b="1" dirty="0">
                <a:solidFill>
                  <a:srgbClr val="FF0000"/>
                </a:solidFill>
              </a:rPr>
              <a:t> training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smtClean="0"/>
              <a:t>points</a:t>
            </a:r>
            <a:endParaRPr lang="en-US" sz="1000" dirty="0"/>
          </a:p>
        </p:txBody>
      </p:sp>
      <p:sp>
        <p:nvSpPr>
          <p:cNvPr id="24594" name="AutoShape 22"/>
          <p:cNvSpPr>
            <a:spLocks noChangeArrowheads="1"/>
          </p:cNvSpPr>
          <p:nvPr/>
        </p:nvSpPr>
        <p:spPr bwMode="auto">
          <a:xfrm>
            <a:off x="7377113" y="5019675"/>
            <a:ext cx="1400175" cy="608013"/>
          </a:xfrm>
          <a:prstGeom prst="flowChartMultidocumen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000">
              <a:latin typeface="Times New Roman" pitchFamily="18" charset="0"/>
            </a:endParaRPr>
          </a:p>
        </p:txBody>
      </p:sp>
      <p:sp>
        <p:nvSpPr>
          <p:cNvPr id="24595" name="Text Box 23"/>
          <p:cNvSpPr txBox="1">
            <a:spLocks noChangeArrowheads="1"/>
          </p:cNvSpPr>
          <p:nvPr/>
        </p:nvSpPr>
        <p:spPr bwMode="auto">
          <a:xfrm>
            <a:off x="7207250" y="5106988"/>
            <a:ext cx="1519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/>
              <a:t>RMSE at </a:t>
            </a:r>
            <a:r>
              <a:rPr lang="en-US" sz="1400" b="1" dirty="0">
                <a:solidFill>
                  <a:srgbClr val="FF0000"/>
                </a:solidFill>
              </a:rPr>
              <a:t>test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smtClean="0"/>
              <a:t>points</a:t>
            </a:r>
            <a:endParaRPr lang="en-US" sz="900" dirty="0"/>
          </a:p>
        </p:txBody>
      </p:sp>
      <p:sp>
        <p:nvSpPr>
          <p:cNvPr id="24596" name="Text Box 24"/>
          <p:cNvSpPr txBox="1">
            <a:spLocks noChangeArrowheads="1"/>
          </p:cNvSpPr>
          <p:nvPr/>
        </p:nvSpPr>
        <p:spPr bwMode="auto">
          <a:xfrm>
            <a:off x="5575300" y="5788025"/>
            <a:ext cx="1308100" cy="46037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mean GMSE of each model</a:t>
            </a:r>
            <a:endParaRPr lang="en-US" sz="900"/>
          </a:p>
        </p:txBody>
      </p:sp>
      <p:sp>
        <p:nvSpPr>
          <p:cNvPr id="24597" name="Text Box 25"/>
          <p:cNvSpPr txBox="1">
            <a:spLocks noChangeArrowheads="1"/>
          </p:cNvSpPr>
          <p:nvPr/>
        </p:nvSpPr>
        <p:spPr bwMode="auto">
          <a:xfrm>
            <a:off x="7281863" y="5799138"/>
            <a:ext cx="1377950" cy="44608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mean RMSE of each model</a:t>
            </a:r>
            <a:endParaRPr lang="en-US" sz="900"/>
          </a:p>
        </p:txBody>
      </p:sp>
      <p:sp>
        <p:nvSpPr>
          <p:cNvPr id="24598" name="Line 26"/>
          <p:cNvSpPr>
            <a:spLocks noChangeShapeType="1"/>
          </p:cNvSpPr>
          <p:nvPr/>
        </p:nvSpPr>
        <p:spPr bwMode="auto">
          <a:xfrm>
            <a:off x="6656388" y="1181100"/>
            <a:ext cx="0" cy="2492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9" name="Text Box 27"/>
          <p:cNvSpPr txBox="1">
            <a:spLocks noChangeArrowheads="1"/>
          </p:cNvSpPr>
          <p:nvPr/>
        </p:nvSpPr>
        <p:spPr bwMode="auto">
          <a:xfrm>
            <a:off x="5638800" y="762000"/>
            <a:ext cx="1814513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/>
              <a:t>input variables &amp; respective bounds</a:t>
            </a:r>
          </a:p>
        </p:txBody>
      </p:sp>
      <p:sp>
        <p:nvSpPr>
          <p:cNvPr id="24600" name="AutoShape 28"/>
          <p:cNvSpPr>
            <a:spLocks noChangeArrowheads="1"/>
          </p:cNvSpPr>
          <p:nvPr/>
        </p:nvSpPr>
        <p:spPr bwMode="auto">
          <a:xfrm>
            <a:off x="5537200" y="2819400"/>
            <a:ext cx="3454400" cy="1198563"/>
          </a:xfrm>
          <a:prstGeom prst="flowChartDocumen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000">
              <a:latin typeface="Times New Roman" pitchFamily="18" charset="0"/>
            </a:endParaRPr>
          </a:p>
        </p:txBody>
      </p:sp>
      <p:sp>
        <p:nvSpPr>
          <p:cNvPr id="24601" name="AutoShape 29"/>
          <p:cNvSpPr>
            <a:spLocks noChangeArrowheads="1"/>
          </p:cNvSpPr>
          <p:nvPr/>
        </p:nvSpPr>
        <p:spPr bwMode="auto">
          <a:xfrm>
            <a:off x="5484813" y="2876550"/>
            <a:ext cx="3430587" cy="1198563"/>
          </a:xfrm>
          <a:prstGeom prst="flowChartDocumen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000">
              <a:latin typeface="Times New Roman" pitchFamily="18" charset="0"/>
            </a:endParaRPr>
          </a:p>
        </p:txBody>
      </p:sp>
      <p:sp>
        <p:nvSpPr>
          <p:cNvPr id="24602" name="AutoShape 30"/>
          <p:cNvSpPr>
            <a:spLocks noChangeArrowheads="1"/>
          </p:cNvSpPr>
          <p:nvPr/>
        </p:nvSpPr>
        <p:spPr bwMode="auto">
          <a:xfrm>
            <a:off x="5394325" y="2940050"/>
            <a:ext cx="3455988" cy="1708150"/>
          </a:xfrm>
          <a:prstGeom prst="flowChartDocument">
            <a:avLst/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000">
              <a:latin typeface="Times New Roman" pitchFamily="18" charset="0"/>
            </a:endParaRPr>
          </a:p>
        </p:txBody>
      </p:sp>
      <p:sp>
        <p:nvSpPr>
          <p:cNvPr id="24603" name="Text Box 31"/>
          <p:cNvSpPr txBox="1">
            <a:spLocks noChangeArrowheads="1"/>
          </p:cNvSpPr>
          <p:nvPr/>
        </p:nvSpPr>
        <p:spPr bwMode="auto">
          <a:xfrm>
            <a:off x="5372100" y="2897188"/>
            <a:ext cx="3771900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/>
              <a:t>Ensemble of Metamodels</a:t>
            </a:r>
            <a:endParaRPr lang="en-US" sz="1200"/>
          </a:p>
          <a:p>
            <a:endParaRPr lang="en-US" sz="500"/>
          </a:p>
          <a:p>
            <a:r>
              <a:rPr lang="en-US" sz="1600"/>
              <a:t>Find weight factors </a:t>
            </a:r>
            <a:r>
              <a:rPr lang="en-US" sz="1600" i="1"/>
              <a:t>w</a:t>
            </a:r>
            <a:r>
              <a:rPr lang="en-US" sz="1600" i="1" baseline="-25000"/>
              <a:t>i</a:t>
            </a:r>
            <a:r>
              <a:rPr lang="en-US" sz="1600">
                <a:latin typeface="Arial" pitchFamily="34" charset="0"/>
              </a:rPr>
              <a:t>,               </a:t>
            </a:r>
            <a:r>
              <a:rPr lang="en-US" sz="1600"/>
              <a:t>per:</a:t>
            </a:r>
            <a:r>
              <a:rPr lang="en-US" sz="1400"/>
              <a:t> </a:t>
            </a:r>
          </a:p>
          <a:p>
            <a:endParaRPr lang="en-US" sz="1200"/>
          </a:p>
          <a:p>
            <a:r>
              <a:rPr lang="en-US" sz="1200"/>
              <a:t> </a:t>
            </a:r>
            <a:r>
              <a:rPr lang="en-US" sz="1600" b="1" i="1"/>
              <a:t>EP</a:t>
            </a:r>
            <a:r>
              <a:rPr lang="en-US" sz="1400"/>
              <a:t> (GMSE minimization at </a:t>
            </a:r>
            <a:r>
              <a:rPr lang="en-US" sz="1400" b="1">
                <a:solidFill>
                  <a:srgbClr val="FF0000"/>
                </a:solidFill>
              </a:rPr>
              <a:t>training</a:t>
            </a:r>
            <a:r>
              <a:rPr lang="en-US" sz="1400"/>
              <a:t> points)</a:t>
            </a:r>
          </a:p>
          <a:p>
            <a:r>
              <a:rPr lang="en-US" sz="800"/>
              <a:t> </a:t>
            </a:r>
          </a:p>
          <a:p>
            <a:r>
              <a:rPr lang="en-US" sz="1600" b="1" i="1"/>
              <a:t>EV</a:t>
            </a:r>
            <a:r>
              <a:rPr lang="en-US" sz="1400" b="1"/>
              <a:t> </a:t>
            </a:r>
            <a:r>
              <a:rPr lang="en-US" sz="1400"/>
              <a:t>(RMSE minimization at </a:t>
            </a:r>
            <a:r>
              <a:rPr lang="en-US" sz="1400" b="1">
                <a:solidFill>
                  <a:srgbClr val="FF0000"/>
                </a:solidFill>
              </a:rPr>
              <a:t>validation</a:t>
            </a:r>
            <a:r>
              <a:rPr lang="en-US" sz="1400"/>
              <a:t> points)</a:t>
            </a:r>
            <a:endParaRPr lang="en-US" sz="1000"/>
          </a:p>
        </p:txBody>
      </p:sp>
      <p:graphicFrame>
        <p:nvGraphicFramePr>
          <p:cNvPr id="24604" name="Object 32"/>
          <p:cNvGraphicFramePr>
            <a:graphicFrameLocks noChangeAspect="1"/>
          </p:cNvGraphicFramePr>
          <p:nvPr/>
        </p:nvGraphicFramePr>
        <p:xfrm>
          <a:off x="7327900" y="3294063"/>
          <a:ext cx="828675" cy="165100"/>
        </p:xfrm>
        <a:graphic>
          <a:graphicData uri="http://schemas.openxmlformats.org/presentationml/2006/ole">
            <p:oleObj spid="_x0000_s96258" name="Equation" r:id="rId3" imgW="787400" imgH="165100" progId="Equation.3">
              <p:embed/>
            </p:oleObj>
          </a:graphicData>
        </a:graphic>
      </p:graphicFrame>
      <p:sp>
        <p:nvSpPr>
          <p:cNvPr id="24605" name="Rectangle 34"/>
          <p:cNvSpPr>
            <a:spLocks noChangeArrowheads="1"/>
          </p:cNvSpPr>
          <p:nvPr/>
        </p:nvSpPr>
        <p:spPr bwMode="auto">
          <a:xfrm>
            <a:off x="304800" y="914400"/>
            <a:ext cx="4876800" cy="5181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288" y="1365250"/>
            <a:ext cx="4700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1200">
                <a:latin typeface="Arial" pitchFamily="34" charset="0"/>
              </a:rPr>
              <a:t> An ensemble of </a:t>
            </a:r>
            <a:r>
              <a:rPr lang="en-US" sz="1200" i="1">
                <a:latin typeface="Arial" pitchFamily="34" charset="0"/>
              </a:rPr>
              <a:t>M</a:t>
            </a:r>
            <a:r>
              <a:rPr lang="en-US" sz="1200">
                <a:latin typeface="Arial" pitchFamily="34" charset="0"/>
              </a:rPr>
              <a:t> stand-alone metamodels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9888" y="1036638"/>
            <a:ext cx="4230687" cy="5211762"/>
            <a:chOff x="233" y="653"/>
            <a:chExt cx="2665" cy="3283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249" y="656"/>
              <a:ext cx="2551" cy="32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233" y="653"/>
              <a:ext cx="264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Ins="0"/>
            <a:lstStyle/>
            <a:p>
              <a:pPr marL="231775" indent="-231775" eaLnBrk="1" hangingPunct="1">
                <a:lnSpc>
                  <a:spcPct val="90000"/>
                </a:lnSpc>
                <a:spcAft>
                  <a:spcPct val="20000"/>
                </a:spcAft>
                <a:buFontTx/>
                <a:buChar char="•"/>
                <a:tabLst>
                  <a:tab pos="231775" algn="l"/>
                </a:tabLst>
              </a:pPr>
              <a:endParaRPr lang="en-US" sz="500"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81" y="653"/>
              <a:ext cx="25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b="1">
                  <a:latin typeface="Arial" pitchFamily="34" charset="0"/>
                </a:rPr>
                <a:t>Ensemble of Metamodels</a:t>
              </a:r>
            </a:p>
            <a:p>
              <a:pPr algn="ctr" eaLnBrk="1" hangingPunct="1"/>
              <a:endParaRPr lang="en-US" sz="1400">
                <a:latin typeface="Arial" pitchFamily="34" charset="0"/>
              </a:endParaRPr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248" y="1378"/>
              <a:ext cx="2650" cy="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buFontTx/>
                <a:buChar char="•"/>
              </a:pPr>
              <a:r>
                <a:rPr lang="en-US" sz="1200">
                  <a:latin typeface="Arial" pitchFamily="34" charset="0"/>
                </a:rPr>
                <a:t> Proposed approach: Find </a:t>
              </a:r>
              <a:r>
                <a:rPr lang="en-US" sz="1200" i="1"/>
                <a:t>w</a:t>
              </a:r>
              <a:r>
                <a:rPr lang="en-US" sz="1200" i="1" baseline="-25000"/>
                <a:t>i</a:t>
              </a:r>
              <a:r>
                <a:rPr lang="en-US" sz="1200">
                  <a:latin typeface="Arial" pitchFamily="34" charset="0"/>
                </a:rPr>
                <a:t>, 	that would</a:t>
              </a:r>
            </a:p>
            <a:p>
              <a:pPr eaLnBrk="1" hangingPunct="1">
                <a:buFontTx/>
                <a:buChar char="•"/>
              </a:pPr>
              <a:endParaRPr lang="en-US" sz="1200">
                <a:latin typeface="Arial" pitchFamily="34" charset="0"/>
              </a:endParaRPr>
            </a:p>
            <a:p>
              <a:pPr eaLnBrk="1" hangingPunct="1"/>
              <a:r>
                <a:rPr lang="en-US" sz="1200">
                  <a:latin typeface="Arial" pitchFamily="34" charset="0"/>
                </a:rPr>
                <a:t> </a:t>
              </a:r>
            </a:p>
            <a:p>
              <a:pPr eaLnBrk="1" hangingPunct="1"/>
              <a:r>
                <a:rPr lang="en-US" sz="1200">
                  <a:latin typeface="Arial" pitchFamily="34" charset="0"/>
                </a:rPr>
                <a:t> 	min</a:t>
              </a:r>
            </a:p>
            <a:p>
              <a:pPr eaLnBrk="1" hangingPunct="1"/>
              <a:endParaRPr lang="en-US" sz="1200">
                <a:latin typeface="Arial" pitchFamily="34" charset="0"/>
              </a:endParaRPr>
            </a:p>
            <a:p>
              <a:pPr eaLnBrk="1" hangingPunct="1"/>
              <a:r>
                <a:rPr lang="en-US" sz="1200">
                  <a:latin typeface="Arial" pitchFamily="34" charset="0"/>
                </a:rPr>
                <a:t> </a:t>
              </a:r>
            </a:p>
            <a:p>
              <a:pPr eaLnBrk="1" hangingPunct="1"/>
              <a:r>
                <a:rPr lang="en-US" sz="1200">
                  <a:latin typeface="Arial" pitchFamily="34" charset="0"/>
                </a:rPr>
                <a:t> 	s.t.</a:t>
              </a:r>
            </a:p>
            <a:p>
              <a:pPr eaLnBrk="1" hangingPunct="1"/>
              <a:endParaRPr lang="en-US" sz="1200">
                <a:latin typeface="Arial" pitchFamily="34" charset="0"/>
              </a:endParaRPr>
            </a:p>
            <a:p>
              <a:pPr eaLnBrk="1" hangingPunct="1"/>
              <a:endParaRPr lang="en-US" sz="1200">
                <a:latin typeface="Arial" pitchFamily="34" charset="0"/>
              </a:endParaRPr>
            </a:p>
            <a:p>
              <a:pPr eaLnBrk="1" hangingPunct="1">
                <a:buFontTx/>
                <a:buChar char="•"/>
              </a:pPr>
              <a:r>
                <a:rPr lang="en-US" sz="1200">
                  <a:latin typeface="Arial" pitchFamily="34" charset="0"/>
                </a:rPr>
                <a:t> Candidate error metrics for objective function, </a:t>
              </a:r>
              <a:r>
                <a:rPr lang="en-US" sz="1600" i="1">
                  <a:latin typeface="Symbol" pitchFamily="18" charset="2"/>
                </a:rPr>
                <a:t>e</a:t>
              </a:r>
              <a:r>
                <a:rPr lang="en-US" sz="1200" i="1" baseline="-25000">
                  <a:latin typeface="Arial" pitchFamily="34" charset="0"/>
                </a:rPr>
                <a:t>e</a:t>
              </a:r>
              <a:r>
                <a:rPr lang="en-US" sz="1200">
                  <a:latin typeface="Arial" pitchFamily="34" charset="0"/>
                </a:rPr>
                <a:t>:</a:t>
              </a:r>
            </a:p>
            <a:p>
              <a:pPr eaLnBrk="1" hangingPunct="1">
                <a:buFontTx/>
                <a:buChar char="•"/>
              </a:pPr>
              <a:endParaRPr lang="en-US" sz="1200">
                <a:latin typeface="Arial" pitchFamily="34" charset="0"/>
              </a:endParaRPr>
            </a:p>
            <a:p>
              <a:pPr eaLnBrk="1" hangingPunct="1">
                <a:buFontTx/>
                <a:buChar char="•"/>
              </a:pPr>
              <a:endParaRPr lang="en-US" sz="1200">
                <a:latin typeface="Arial" pitchFamily="34" charset="0"/>
              </a:endParaRPr>
            </a:p>
            <a:p>
              <a:pPr eaLnBrk="1" hangingPunct="1"/>
              <a:r>
                <a:rPr lang="en-US" sz="1200" b="1">
                  <a:latin typeface="Arial" pitchFamily="34" charset="0"/>
                </a:rPr>
                <a:t>EP</a:t>
              </a:r>
              <a:r>
                <a:rPr lang="en-US" sz="1200">
                  <a:latin typeface="Arial" pitchFamily="34" charset="0"/>
                </a:rPr>
                <a:t>: </a:t>
              </a:r>
            </a:p>
            <a:p>
              <a:pPr eaLnBrk="1" hangingPunct="1"/>
              <a:endParaRPr lang="en-US" sz="1200">
                <a:latin typeface="Arial" pitchFamily="34" charset="0"/>
              </a:endParaRPr>
            </a:p>
            <a:p>
              <a:pPr eaLnBrk="1" hangingPunct="1"/>
              <a:endParaRPr lang="en-US" sz="1200">
                <a:latin typeface="Arial" pitchFamily="34" charset="0"/>
              </a:endParaRPr>
            </a:p>
            <a:p>
              <a:pPr eaLnBrk="1" hangingPunct="1"/>
              <a:endParaRPr lang="en-US" sz="1200">
                <a:latin typeface="Arial" pitchFamily="34" charset="0"/>
              </a:endParaRPr>
            </a:p>
            <a:p>
              <a:pPr eaLnBrk="1" hangingPunct="1"/>
              <a:r>
                <a:rPr lang="en-US" sz="1200" b="1">
                  <a:latin typeface="Arial" pitchFamily="34" charset="0"/>
                </a:rPr>
                <a:t>EV</a:t>
              </a:r>
              <a:r>
                <a:rPr lang="en-US" sz="1200">
                  <a:latin typeface="Arial" pitchFamily="34" charset="0"/>
                </a:rPr>
                <a:t>:</a:t>
              </a:r>
            </a:p>
          </p:txBody>
        </p:sp>
        <p:graphicFrame>
          <p:nvGraphicFramePr>
            <p:cNvPr id="4104" name="Object 8"/>
            <p:cNvGraphicFramePr>
              <a:graphicFrameLocks noChangeAspect="1"/>
            </p:cNvGraphicFramePr>
            <p:nvPr/>
          </p:nvGraphicFramePr>
          <p:xfrm>
            <a:off x="1594" y="1429"/>
            <a:ext cx="400" cy="80"/>
          </p:xfrm>
          <a:graphic>
            <a:graphicData uri="http://schemas.openxmlformats.org/presentationml/2006/ole">
              <p:oleObj spid="_x0000_s57346" name="Equation" r:id="rId3" imgW="635000" imgH="127000" progId="Equation.3">
                <p:embed/>
              </p:oleObj>
            </a:graphicData>
          </a:graphic>
        </p:graphicFrame>
        <p:graphicFrame>
          <p:nvGraphicFramePr>
            <p:cNvPr id="4105" name="Object 9"/>
            <p:cNvGraphicFramePr>
              <a:graphicFrameLocks noChangeAspect="1"/>
            </p:cNvGraphicFramePr>
            <p:nvPr/>
          </p:nvGraphicFramePr>
          <p:xfrm>
            <a:off x="1100" y="1692"/>
            <a:ext cx="1608" cy="224"/>
          </p:xfrm>
          <a:graphic>
            <a:graphicData uri="http://schemas.openxmlformats.org/presentationml/2006/ole">
              <p:oleObj spid="_x0000_s57347" name="Equation" r:id="rId4" imgW="2552700" imgH="355600" progId="Equation.3">
                <p:embed/>
              </p:oleObj>
            </a:graphicData>
          </a:graphic>
        </p:graphicFrame>
        <p:graphicFrame>
          <p:nvGraphicFramePr>
            <p:cNvPr id="4106" name="Object 10"/>
            <p:cNvGraphicFramePr>
              <a:graphicFrameLocks noChangeAspect="1"/>
            </p:cNvGraphicFramePr>
            <p:nvPr/>
          </p:nvGraphicFramePr>
          <p:xfrm>
            <a:off x="502" y="1051"/>
            <a:ext cx="856" cy="272"/>
          </p:xfrm>
          <a:graphic>
            <a:graphicData uri="http://schemas.openxmlformats.org/presentationml/2006/ole">
              <p:oleObj spid="_x0000_s57348" name="Equation" r:id="rId5" imgW="1358900" imgH="431800" progId="Equation.3">
                <p:embed/>
              </p:oleObj>
            </a:graphicData>
          </a:graphic>
        </p:graphicFrame>
        <p:graphicFrame>
          <p:nvGraphicFramePr>
            <p:cNvPr id="4107" name="Object 11"/>
            <p:cNvGraphicFramePr>
              <a:graphicFrameLocks noChangeAspect="1"/>
            </p:cNvGraphicFramePr>
            <p:nvPr/>
          </p:nvGraphicFramePr>
          <p:xfrm>
            <a:off x="1072" y="2032"/>
            <a:ext cx="480" cy="272"/>
          </p:xfrm>
          <a:graphic>
            <a:graphicData uri="http://schemas.openxmlformats.org/presentationml/2006/ole">
              <p:oleObj spid="_x0000_s57349" name="Equation" r:id="rId6" imgW="762000" imgH="431800" progId="Equation.3">
                <p:embed/>
              </p:oleObj>
            </a:graphicData>
          </a:graphic>
        </p:graphicFrame>
        <p:graphicFrame>
          <p:nvGraphicFramePr>
            <p:cNvPr id="4108" name="Object 12"/>
            <p:cNvGraphicFramePr>
              <a:graphicFrameLocks noChangeAspect="1"/>
            </p:cNvGraphicFramePr>
            <p:nvPr/>
          </p:nvGraphicFramePr>
          <p:xfrm>
            <a:off x="507" y="2761"/>
            <a:ext cx="1072" cy="272"/>
          </p:xfrm>
          <a:graphic>
            <a:graphicData uri="http://schemas.openxmlformats.org/presentationml/2006/ole">
              <p:oleObj spid="_x0000_s57350" name="Equation" r:id="rId7" imgW="1701800" imgH="431800" progId="Equation.3">
                <p:embed/>
              </p:oleObj>
            </a:graphicData>
          </a:graphic>
        </p:graphicFrame>
        <p:graphicFrame>
          <p:nvGraphicFramePr>
            <p:cNvPr id="4109" name="Object 13"/>
            <p:cNvGraphicFramePr>
              <a:graphicFrameLocks noChangeAspect="1"/>
            </p:cNvGraphicFramePr>
            <p:nvPr/>
          </p:nvGraphicFramePr>
          <p:xfrm>
            <a:off x="496" y="3184"/>
            <a:ext cx="1592" cy="312"/>
          </p:xfrm>
          <a:graphic>
            <a:graphicData uri="http://schemas.openxmlformats.org/presentationml/2006/ole">
              <p:oleObj spid="_x0000_s57351" name="Equation" r:id="rId8" imgW="2527300" imgH="495300" progId="Equation.3">
                <p:embed/>
              </p:oleObj>
            </a:graphicData>
          </a:graphic>
        </p:graphicFrame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1600" y="2810"/>
              <a:ext cx="83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pitchFamily="34" charset="0"/>
                </a:rPr>
                <a:t>(error at </a:t>
              </a:r>
              <a:r>
                <a:rPr lang="en-US" sz="1000" u="sng">
                  <a:latin typeface="Arial" pitchFamily="34" charset="0"/>
                </a:rPr>
                <a:t>training</a:t>
              </a:r>
              <a:r>
                <a:rPr lang="en-US" sz="1000">
                  <a:latin typeface="Arial" pitchFamily="34" charset="0"/>
                </a:rPr>
                <a:t> pts)</a:t>
              </a:r>
            </a:p>
          </p:txBody>
        </p:sp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1872" y="3552"/>
              <a:ext cx="9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pitchFamily="34" charset="0"/>
                </a:rPr>
                <a:t>(error at </a:t>
              </a:r>
              <a:r>
                <a:rPr lang="en-US" sz="1000" u="sng">
                  <a:latin typeface="Arial" pitchFamily="34" charset="0"/>
                </a:rPr>
                <a:t>validation</a:t>
              </a:r>
              <a:r>
                <a:rPr lang="en-US" sz="1000">
                  <a:latin typeface="Arial" pitchFamily="34" charset="0"/>
                </a:rPr>
                <a:t> pts)</a:t>
              </a:r>
            </a:p>
          </p:txBody>
        </p:sp>
      </p:grp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251520" y="188640"/>
            <a:ext cx="8568952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3200" dirty="0">
                <a:solidFill>
                  <a:srgbClr val="800000"/>
                </a:solidFill>
              </a:rPr>
              <a:t>Ensemble of Two or More </a:t>
            </a:r>
            <a:r>
              <a:rPr lang="en-US" sz="3200" dirty="0" err="1" smtClean="0">
                <a:solidFill>
                  <a:srgbClr val="800000"/>
                </a:solidFill>
              </a:rPr>
              <a:t>Metamodels</a:t>
            </a:r>
            <a:r>
              <a:rPr lang="en-US" sz="3200" dirty="0" smtClean="0">
                <a:solidFill>
                  <a:srgbClr val="800000"/>
                </a:solidFill>
              </a:rPr>
              <a:t> (Car Crash Example)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4535488" y="931863"/>
            <a:ext cx="4203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pPr marL="231775" indent="-231775" algn="ctr" eaLnBrk="1" hangingPunct="1">
              <a:lnSpc>
                <a:spcPct val="90000"/>
              </a:lnSpc>
              <a:spcAft>
                <a:spcPct val="20000"/>
              </a:spcAft>
              <a:tabLst>
                <a:tab pos="231775" algn="l"/>
              </a:tabLst>
            </a:pPr>
            <a:r>
              <a:rPr lang="en-US" sz="1400" b="1">
                <a:latin typeface="Arial" pitchFamily="34" charset="0"/>
                <a:ea typeface="SimSun" pitchFamily="2" charset="-122"/>
              </a:rPr>
              <a:t>Evaluation of Accuracy of the Ensemble</a:t>
            </a:r>
          </a:p>
        </p:txBody>
      </p:sp>
      <p:graphicFrame>
        <p:nvGraphicFramePr>
          <p:cNvPr id="4114" name="Group 18"/>
          <p:cNvGraphicFramePr>
            <a:graphicFrameLocks noGrp="1"/>
          </p:cNvGraphicFramePr>
          <p:nvPr/>
        </p:nvGraphicFramePr>
        <p:xfrm>
          <a:off x="4665663" y="1235075"/>
          <a:ext cx="4019550" cy="1143000"/>
        </p:xfrm>
        <a:graphic>
          <a:graphicData uri="http://schemas.openxmlformats.org/drawingml/2006/table">
            <a:tbl>
              <a:tblPr/>
              <a:tblGrid>
                <a:gridCol w="1219200"/>
                <a:gridCol w="457200"/>
                <a:gridCol w="457200"/>
                <a:gridCol w="457200"/>
                <a:gridCol w="457200"/>
                <a:gridCol w="457200"/>
                <a:gridCol w="51435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Response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PRS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RBF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KR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GP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SVR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EP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9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(intrusion, OFI)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1.43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1.02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1.11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1.24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1.0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0.92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9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(intrusion, SI)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4.01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6.59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1.46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1.0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3.52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0.94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9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(energy, OFI)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6.49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9.55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4.75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1.0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4.76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0.99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9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(energy, SI)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6.07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2.54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1.48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1.22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1.0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0.93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64" name="Group 68"/>
          <p:cNvGraphicFramePr>
            <a:graphicFrameLocks noGrp="1"/>
          </p:cNvGraphicFramePr>
          <p:nvPr/>
        </p:nvGraphicFramePr>
        <p:xfrm>
          <a:off x="4648200" y="4267200"/>
          <a:ext cx="4103688" cy="1981518"/>
        </p:xfrm>
        <a:graphic>
          <a:graphicData uri="http://schemas.openxmlformats.org/drawingml/2006/table">
            <a:tbl>
              <a:tblPr/>
              <a:tblGrid>
                <a:gridCol w="1066800"/>
                <a:gridCol w="609600"/>
                <a:gridCol w="609600"/>
                <a:gridCol w="609600"/>
                <a:gridCol w="609600"/>
                <a:gridCol w="598488"/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Metamodels included in the ensemble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SVR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SVR,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RBF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SVR,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RBF,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KR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SVR,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RBF,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KR,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GP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SVR,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RBF,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KR,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GP,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PRS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Weight factors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0.542,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0.458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0.613,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0.000,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0.387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0.596,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0.000,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0.379,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0.025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0.560,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0.000,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0.325,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0.036,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0.079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Error (GMSE)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0.948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0.923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0.922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0.918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4562475" y="2392363"/>
            <a:ext cx="4352925" cy="1697037"/>
            <a:chOff x="2874" y="1507"/>
            <a:chExt cx="2742" cy="1069"/>
          </a:xfrm>
        </p:grpSpPr>
        <p:grpSp>
          <p:nvGrpSpPr>
            <p:cNvPr id="4" name="Group 99"/>
            <p:cNvGrpSpPr>
              <a:grpSpLocks/>
            </p:cNvGrpSpPr>
            <p:nvPr/>
          </p:nvGrpSpPr>
          <p:grpSpPr bwMode="auto">
            <a:xfrm>
              <a:off x="2885" y="1771"/>
              <a:ext cx="1104" cy="643"/>
              <a:chOff x="1680" y="1584"/>
              <a:chExt cx="1104" cy="643"/>
            </a:xfrm>
          </p:grpSpPr>
          <p:pic>
            <p:nvPicPr>
              <p:cNvPr id="4196" name="Picture 100" descr="Figure01-b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10000" contrast="10000"/>
              </a:blip>
              <a:srcRect/>
              <a:stretch>
                <a:fillRect/>
              </a:stretch>
            </p:blipFill>
            <p:spPr bwMode="auto">
              <a:xfrm>
                <a:off x="1680" y="1584"/>
                <a:ext cx="1104" cy="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97" name="Text Box 101"/>
              <p:cNvSpPr txBox="1">
                <a:spLocks noChangeArrowheads="1"/>
              </p:cNvSpPr>
              <p:nvPr/>
            </p:nvSpPr>
            <p:spPr bwMode="auto">
              <a:xfrm>
                <a:off x="2514" y="1680"/>
                <a:ext cx="22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>
                    <a:latin typeface="Arial" pitchFamily="34" charset="0"/>
                  </a:rPr>
                  <a:t>SI</a:t>
                </a:r>
              </a:p>
            </p:txBody>
          </p:sp>
        </p:grpSp>
        <p:sp>
          <p:nvSpPr>
            <p:cNvPr id="4198" name="Text Box 102"/>
            <p:cNvSpPr txBox="1">
              <a:spLocks noChangeArrowheads="1"/>
            </p:cNvSpPr>
            <p:nvPr/>
          </p:nvSpPr>
          <p:spPr bwMode="auto">
            <a:xfrm>
              <a:off x="2874" y="2374"/>
              <a:ext cx="264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Ins="0"/>
            <a:lstStyle/>
            <a:p>
              <a:pPr marL="231775" indent="-231775" algn="ctr" eaLnBrk="1" hangingPunct="1">
                <a:lnSpc>
                  <a:spcPct val="90000"/>
                </a:lnSpc>
                <a:spcAft>
                  <a:spcPct val="20000"/>
                </a:spcAft>
                <a:tabLst>
                  <a:tab pos="231775" algn="l"/>
                </a:tabLst>
              </a:pPr>
              <a:r>
                <a:rPr lang="en-US" sz="1400" b="1">
                  <a:latin typeface="Arial" pitchFamily="34" charset="0"/>
                </a:rPr>
                <a:t>Effect of Ensemble Expansion</a:t>
              </a:r>
            </a:p>
            <a:p>
              <a:pPr marL="231775" indent="-231775" algn="ctr" eaLnBrk="1" hangingPunct="1">
                <a:lnSpc>
                  <a:spcPct val="90000"/>
                </a:lnSpc>
                <a:spcAft>
                  <a:spcPct val="20000"/>
                </a:spcAft>
                <a:tabLst>
                  <a:tab pos="231775" algn="l"/>
                </a:tabLst>
              </a:pPr>
              <a:r>
                <a:rPr lang="en-US" sz="1400">
                  <a:latin typeface="Arial" pitchFamily="34" charset="0"/>
                </a:rPr>
                <a:t>(for </a:t>
              </a:r>
              <a:r>
                <a:rPr lang="en-US" sz="1400" i="1">
                  <a:latin typeface="Arial" pitchFamily="34" charset="0"/>
                </a:rPr>
                <a:t>R</a:t>
              </a:r>
              <a:r>
                <a:rPr lang="en-US" sz="1400" baseline="-25000">
                  <a:latin typeface="Arial" pitchFamily="34" charset="0"/>
                </a:rPr>
                <a:t>1</a:t>
              </a:r>
              <a:r>
                <a:rPr lang="en-US" sz="1400">
                  <a:latin typeface="Arial" pitchFamily="34" charset="0"/>
                </a:rPr>
                <a:t> in OFI)</a:t>
              </a:r>
              <a:endParaRPr lang="en-US" sz="1400" b="1">
                <a:latin typeface="Arial" pitchFamily="34" charset="0"/>
              </a:endParaRPr>
            </a:p>
          </p:txBody>
        </p:sp>
        <p:sp>
          <p:nvSpPr>
            <p:cNvPr id="4199" name="Rectangle 103"/>
            <p:cNvSpPr>
              <a:spLocks noChangeArrowheads="1"/>
            </p:cNvSpPr>
            <p:nvPr/>
          </p:nvSpPr>
          <p:spPr bwMode="auto">
            <a:xfrm>
              <a:off x="2875" y="1507"/>
              <a:ext cx="2741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/>
              <a:r>
                <a:rPr lang="en-US" sz="1100">
                  <a:latin typeface="Arial" pitchFamily="34" charset="0"/>
                </a:rPr>
                <a:t>Ensemble error (1 to 8%) less than the best individual metamodel</a:t>
              </a:r>
            </a:p>
          </p:txBody>
        </p:sp>
        <p:grpSp>
          <p:nvGrpSpPr>
            <p:cNvPr id="5" name="Group 104"/>
            <p:cNvGrpSpPr>
              <a:grpSpLocks/>
            </p:cNvGrpSpPr>
            <p:nvPr/>
          </p:nvGrpSpPr>
          <p:grpSpPr bwMode="auto">
            <a:xfrm>
              <a:off x="4523" y="1744"/>
              <a:ext cx="1056" cy="615"/>
              <a:chOff x="336" y="1536"/>
              <a:chExt cx="1056" cy="615"/>
            </a:xfrm>
          </p:grpSpPr>
          <p:pic>
            <p:nvPicPr>
              <p:cNvPr id="4201" name="Picture 105" descr="Figure01-a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10000" contrast="10000"/>
              </a:blip>
              <a:srcRect/>
              <a:stretch>
                <a:fillRect/>
              </a:stretch>
            </p:blipFill>
            <p:spPr bwMode="auto">
              <a:xfrm>
                <a:off x="336" y="1536"/>
                <a:ext cx="1056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02" name="Text Box 106"/>
              <p:cNvSpPr txBox="1">
                <a:spLocks noChangeArrowheads="1"/>
              </p:cNvSpPr>
              <p:nvPr/>
            </p:nvSpPr>
            <p:spPr bwMode="auto">
              <a:xfrm>
                <a:off x="720" y="1584"/>
                <a:ext cx="30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>
                    <a:latin typeface="Arial" pitchFamily="34" charset="0"/>
                  </a:rPr>
                  <a:t>OFI</a:t>
                </a:r>
              </a:p>
            </p:txBody>
          </p:sp>
        </p:grpSp>
      </p:grpSp>
      <p:sp>
        <p:nvSpPr>
          <p:cNvPr id="29" name="Rectangle 28"/>
          <p:cNvSpPr/>
          <p:nvPr/>
        </p:nvSpPr>
        <p:spPr>
          <a:xfrm>
            <a:off x="251520" y="6304002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1" hangingPunct="1">
              <a:spcAft>
                <a:spcPts val="213"/>
              </a:spcAft>
            </a:pPr>
            <a:r>
              <a:rPr lang="en-US" sz="1000" dirty="0" err="1" smtClean="0">
                <a:latin typeface="Arial" pitchFamily="34" charset="0"/>
                <a:ea typeface="Batang" pitchFamily="18" charset="-127"/>
              </a:rPr>
              <a:t>Acar</a:t>
            </a:r>
            <a:r>
              <a:rPr lang="en-US" sz="1000" dirty="0" smtClean="0">
                <a:latin typeface="Arial" pitchFamily="34" charset="0"/>
                <a:ea typeface="Batang" pitchFamily="18" charset="-127"/>
              </a:rPr>
              <a:t>, E., and </a:t>
            </a:r>
            <a:r>
              <a:rPr lang="en-US" sz="1000" dirty="0" err="1" smtClean="0">
                <a:latin typeface="Arial" pitchFamily="34" charset="0"/>
                <a:ea typeface="Batang" pitchFamily="18" charset="-127"/>
              </a:rPr>
              <a:t>Solanki</a:t>
            </a:r>
            <a:r>
              <a:rPr lang="en-US" sz="1000" dirty="0" smtClean="0">
                <a:latin typeface="Arial" pitchFamily="34" charset="0"/>
                <a:ea typeface="Batang" pitchFamily="18" charset="-127"/>
              </a:rPr>
              <a:t>, K., “Improving accuracy of vehicle crashworthiness response predictions using ensemble of </a:t>
            </a:r>
            <a:r>
              <a:rPr lang="en-US" sz="1000" dirty="0" err="1" smtClean="0">
                <a:latin typeface="Arial" pitchFamily="34" charset="0"/>
                <a:ea typeface="Batang" pitchFamily="18" charset="-127"/>
              </a:rPr>
              <a:t>metamodels</a:t>
            </a:r>
            <a:r>
              <a:rPr lang="en-US" sz="1000" dirty="0" smtClean="0">
                <a:latin typeface="Arial" pitchFamily="34" charset="0"/>
                <a:ea typeface="Batang" pitchFamily="18" charset="-127"/>
              </a:rPr>
              <a:t>,” submitted to </a:t>
            </a:r>
            <a:r>
              <a:rPr lang="en-US" sz="1000" i="1" dirty="0" smtClean="0">
                <a:latin typeface="Arial" pitchFamily="34" charset="0"/>
                <a:ea typeface="Batang" pitchFamily="18" charset="-127"/>
              </a:rPr>
              <a:t>International Journal of Crashworthiness</a:t>
            </a:r>
            <a:r>
              <a:rPr lang="en-US" sz="1000" dirty="0" smtClean="0">
                <a:latin typeface="Arial" pitchFamily="34" charset="0"/>
                <a:ea typeface="Batang" pitchFamily="18" charset="-127"/>
              </a:rPr>
              <a:t>, 2008.</a:t>
            </a:r>
            <a:endParaRPr lang="en-US" sz="1000" dirty="0">
              <a:latin typeface="Arial" pitchFamily="34" charset="0"/>
              <a:ea typeface="Batang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7"/>
          <p:cNvGrpSpPr>
            <a:grpSpLocks/>
          </p:cNvGrpSpPr>
          <p:nvPr/>
        </p:nvGrpSpPr>
        <p:grpSpPr bwMode="auto">
          <a:xfrm>
            <a:off x="369888" y="960438"/>
            <a:ext cx="4725987" cy="5287962"/>
            <a:chOff x="233" y="605"/>
            <a:chExt cx="2977" cy="3331"/>
          </a:xfrm>
        </p:grpSpPr>
        <p:sp>
          <p:nvSpPr>
            <p:cNvPr id="5123" name="Rectangle 12"/>
            <p:cNvSpPr>
              <a:spLocks noChangeArrowheads="1"/>
            </p:cNvSpPr>
            <p:nvPr/>
          </p:nvSpPr>
          <p:spPr bwMode="auto">
            <a:xfrm>
              <a:off x="249" y="605"/>
              <a:ext cx="2839" cy="33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5124" name="Text Box 13"/>
            <p:cNvSpPr txBox="1">
              <a:spLocks noChangeArrowheads="1"/>
            </p:cNvSpPr>
            <p:nvPr/>
          </p:nvSpPr>
          <p:spPr bwMode="auto">
            <a:xfrm>
              <a:off x="233" y="653"/>
              <a:ext cx="264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Ins="0"/>
            <a:lstStyle/>
            <a:p>
              <a:pPr marL="231775" indent="-231775" eaLnBrk="1" hangingPunct="1">
                <a:lnSpc>
                  <a:spcPct val="90000"/>
                </a:lnSpc>
                <a:spcAft>
                  <a:spcPct val="20000"/>
                </a:spcAft>
                <a:buFontTx/>
                <a:buChar char="•"/>
                <a:tabLst>
                  <a:tab pos="231775" algn="l"/>
                </a:tabLst>
              </a:pPr>
              <a:endParaRPr lang="en-US" sz="500"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5125" name="Rectangle 14"/>
            <p:cNvSpPr>
              <a:spLocks noChangeArrowheads="1"/>
            </p:cNvSpPr>
            <p:nvPr/>
          </p:nvSpPr>
          <p:spPr bwMode="auto">
            <a:xfrm>
              <a:off x="281" y="653"/>
              <a:ext cx="25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b="1">
                  <a:latin typeface="Arial" pitchFamily="34" charset="0"/>
                </a:rPr>
                <a:t>Ensemble of Metamodels</a:t>
              </a:r>
              <a:r>
                <a:rPr lang="en-US" sz="1400" baseline="30000">
                  <a:latin typeface="Arial" pitchFamily="34" charset="0"/>
                </a:rPr>
                <a:t>a</a:t>
              </a:r>
              <a:endParaRPr lang="en-US" sz="1400" b="1">
                <a:latin typeface="Arial" pitchFamily="34" charset="0"/>
              </a:endParaRPr>
            </a:p>
            <a:p>
              <a:pPr algn="ctr" eaLnBrk="1" hangingPunct="1"/>
              <a:endParaRPr lang="en-US" sz="1400">
                <a:latin typeface="Arial" pitchFamily="34" charset="0"/>
              </a:endParaRPr>
            </a:p>
          </p:txBody>
        </p:sp>
        <p:sp>
          <p:nvSpPr>
            <p:cNvPr id="5126" name="Text Box 15"/>
            <p:cNvSpPr txBox="1">
              <a:spLocks noChangeArrowheads="1"/>
            </p:cNvSpPr>
            <p:nvPr/>
          </p:nvSpPr>
          <p:spPr bwMode="auto">
            <a:xfrm>
              <a:off x="249" y="860"/>
              <a:ext cx="296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FontTx/>
                <a:buChar char="•"/>
              </a:pPr>
              <a:r>
                <a:rPr lang="en-US" sz="1200">
                  <a:latin typeface="Arial" pitchFamily="34" charset="0"/>
                </a:rPr>
                <a:t> An ensemble (weighted average) of </a:t>
              </a:r>
              <a:r>
                <a:rPr lang="en-US" sz="1200" i="1">
                  <a:latin typeface="Arial" pitchFamily="34" charset="0"/>
                </a:rPr>
                <a:t>M</a:t>
              </a:r>
              <a:r>
                <a:rPr lang="en-US" sz="1200">
                  <a:latin typeface="Arial" pitchFamily="34" charset="0"/>
                </a:rPr>
                <a:t> stand-alone metamodels</a:t>
              </a:r>
            </a:p>
          </p:txBody>
        </p:sp>
        <p:sp>
          <p:nvSpPr>
            <p:cNvPr id="5127" name="Text Box 16"/>
            <p:cNvSpPr txBox="1">
              <a:spLocks noChangeArrowheads="1"/>
            </p:cNvSpPr>
            <p:nvPr/>
          </p:nvSpPr>
          <p:spPr bwMode="auto">
            <a:xfrm>
              <a:off x="248" y="1378"/>
              <a:ext cx="2650" cy="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FontTx/>
                <a:buChar char="•"/>
              </a:pPr>
              <a:r>
                <a:rPr lang="en-US" sz="1200">
                  <a:latin typeface="Arial" pitchFamily="34" charset="0"/>
                </a:rPr>
                <a:t> Proposed approach: Find </a:t>
              </a:r>
              <a:r>
                <a:rPr lang="en-US" sz="1200" i="1"/>
                <a:t>w</a:t>
              </a:r>
              <a:r>
                <a:rPr lang="en-US" sz="1200" i="1" baseline="-25000"/>
                <a:t>i</a:t>
              </a:r>
              <a:r>
                <a:rPr lang="en-US" sz="1200">
                  <a:latin typeface="Arial" pitchFamily="34" charset="0"/>
                </a:rPr>
                <a:t>, 	that would</a:t>
              </a:r>
            </a:p>
            <a:p>
              <a:pPr eaLnBrk="1" hangingPunct="1">
                <a:buFontTx/>
                <a:buChar char="•"/>
              </a:pPr>
              <a:endParaRPr lang="en-US" sz="1200">
                <a:latin typeface="Arial" pitchFamily="34" charset="0"/>
              </a:endParaRPr>
            </a:p>
            <a:p>
              <a:pPr eaLnBrk="1" hangingPunct="1"/>
              <a:r>
                <a:rPr lang="en-US" sz="1200">
                  <a:latin typeface="Arial" pitchFamily="34" charset="0"/>
                </a:rPr>
                <a:t> </a:t>
              </a:r>
            </a:p>
            <a:p>
              <a:pPr eaLnBrk="1" hangingPunct="1"/>
              <a:r>
                <a:rPr lang="en-US" sz="1200">
                  <a:latin typeface="Arial" pitchFamily="34" charset="0"/>
                </a:rPr>
                <a:t> 	min</a:t>
              </a:r>
            </a:p>
            <a:p>
              <a:pPr eaLnBrk="1" hangingPunct="1"/>
              <a:endParaRPr lang="en-US" sz="1200">
                <a:latin typeface="Arial" pitchFamily="34" charset="0"/>
              </a:endParaRPr>
            </a:p>
            <a:p>
              <a:pPr eaLnBrk="1" hangingPunct="1"/>
              <a:r>
                <a:rPr lang="en-US" sz="1200">
                  <a:latin typeface="Arial" pitchFamily="34" charset="0"/>
                </a:rPr>
                <a:t> </a:t>
              </a:r>
            </a:p>
            <a:p>
              <a:pPr eaLnBrk="1" hangingPunct="1"/>
              <a:r>
                <a:rPr lang="en-US" sz="1200">
                  <a:latin typeface="Arial" pitchFamily="34" charset="0"/>
                </a:rPr>
                <a:t> 	s.t.</a:t>
              </a:r>
            </a:p>
            <a:p>
              <a:pPr eaLnBrk="1" hangingPunct="1"/>
              <a:endParaRPr lang="en-US" sz="1200">
                <a:latin typeface="Arial" pitchFamily="34" charset="0"/>
              </a:endParaRPr>
            </a:p>
            <a:p>
              <a:pPr eaLnBrk="1" hangingPunct="1"/>
              <a:endParaRPr lang="en-US" sz="1200">
                <a:latin typeface="Arial" pitchFamily="34" charset="0"/>
              </a:endParaRPr>
            </a:p>
            <a:p>
              <a:pPr eaLnBrk="1" hangingPunct="1">
                <a:buFontTx/>
                <a:buChar char="•"/>
              </a:pPr>
              <a:r>
                <a:rPr lang="en-US" sz="1200">
                  <a:latin typeface="Arial" pitchFamily="34" charset="0"/>
                </a:rPr>
                <a:t> Candidate error metrics for objective function, </a:t>
              </a:r>
              <a:r>
                <a:rPr lang="en-US" sz="1600" i="1">
                  <a:latin typeface="Symbol" pitchFamily="18" charset="2"/>
                </a:rPr>
                <a:t>e</a:t>
              </a:r>
              <a:r>
                <a:rPr lang="en-US" sz="1200" i="1" baseline="-25000">
                  <a:latin typeface="Arial" pitchFamily="34" charset="0"/>
                </a:rPr>
                <a:t>e</a:t>
              </a:r>
              <a:r>
                <a:rPr lang="en-US" sz="1200">
                  <a:latin typeface="Arial" pitchFamily="34" charset="0"/>
                </a:rPr>
                <a:t>:</a:t>
              </a:r>
            </a:p>
            <a:p>
              <a:pPr eaLnBrk="1" hangingPunct="1">
                <a:buFontTx/>
                <a:buChar char="•"/>
              </a:pPr>
              <a:endParaRPr lang="en-US" sz="1200">
                <a:latin typeface="Arial" pitchFamily="34" charset="0"/>
              </a:endParaRPr>
            </a:p>
            <a:p>
              <a:pPr eaLnBrk="1" hangingPunct="1">
                <a:buFontTx/>
                <a:buChar char="•"/>
              </a:pPr>
              <a:endParaRPr lang="en-US" sz="1200">
                <a:latin typeface="Arial" pitchFamily="34" charset="0"/>
              </a:endParaRPr>
            </a:p>
            <a:p>
              <a:pPr eaLnBrk="1" hangingPunct="1"/>
              <a:r>
                <a:rPr lang="en-US" sz="1200" b="1">
                  <a:latin typeface="Arial" pitchFamily="34" charset="0"/>
                </a:rPr>
                <a:t>EP</a:t>
              </a:r>
              <a:r>
                <a:rPr lang="en-US" sz="1200">
                  <a:latin typeface="Arial" pitchFamily="34" charset="0"/>
                </a:rPr>
                <a:t>: </a:t>
              </a:r>
            </a:p>
            <a:p>
              <a:pPr eaLnBrk="1" hangingPunct="1"/>
              <a:endParaRPr lang="en-US" sz="1200">
                <a:latin typeface="Arial" pitchFamily="34" charset="0"/>
              </a:endParaRPr>
            </a:p>
            <a:p>
              <a:pPr eaLnBrk="1" hangingPunct="1"/>
              <a:endParaRPr lang="en-US" sz="1200">
                <a:latin typeface="Arial" pitchFamily="34" charset="0"/>
              </a:endParaRPr>
            </a:p>
            <a:p>
              <a:pPr eaLnBrk="1" hangingPunct="1"/>
              <a:endParaRPr lang="en-US" sz="1200">
                <a:latin typeface="Arial" pitchFamily="34" charset="0"/>
              </a:endParaRPr>
            </a:p>
            <a:p>
              <a:pPr eaLnBrk="1" hangingPunct="1"/>
              <a:r>
                <a:rPr lang="en-US" sz="1200" b="1">
                  <a:latin typeface="Arial" pitchFamily="34" charset="0"/>
                </a:rPr>
                <a:t>EV</a:t>
              </a:r>
              <a:r>
                <a:rPr lang="en-US" sz="1200">
                  <a:latin typeface="Arial" pitchFamily="34" charset="0"/>
                </a:rPr>
                <a:t>:</a:t>
              </a:r>
            </a:p>
          </p:txBody>
        </p:sp>
        <p:graphicFrame>
          <p:nvGraphicFramePr>
            <p:cNvPr id="5128" name="Object 113"/>
            <p:cNvGraphicFramePr>
              <a:graphicFrameLocks noChangeAspect="1"/>
            </p:cNvGraphicFramePr>
            <p:nvPr/>
          </p:nvGraphicFramePr>
          <p:xfrm>
            <a:off x="1594" y="1429"/>
            <a:ext cx="400" cy="80"/>
          </p:xfrm>
          <a:graphic>
            <a:graphicData uri="http://schemas.openxmlformats.org/presentationml/2006/ole">
              <p:oleObj spid="_x0000_s58371" name="Equation" r:id="rId3" imgW="635000" imgH="127000" progId="Equation.3">
                <p:embed/>
              </p:oleObj>
            </a:graphicData>
          </a:graphic>
        </p:graphicFrame>
        <p:graphicFrame>
          <p:nvGraphicFramePr>
            <p:cNvPr id="5129" name="Object 114"/>
            <p:cNvGraphicFramePr>
              <a:graphicFrameLocks noChangeAspect="1"/>
            </p:cNvGraphicFramePr>
            <p:nvPr/>
          </p:nvGraphicFramePr>
          <p:xfrm>
            <a:off x="1100" y="1692"/>
            <a:ext cx="1608" cy="224"/>
          </p:xfrm>
          <a:graphic>
            <a:graphicData uri="http://schemas.openxmlformats.org/presentationml/2006/ole">
              <p:oleObj spid="_x0000_s58372" name="Equation" r:id="rId4" imgW="2552700" imgH="355600" progId="Equation.3">
                <p:embed/>
              </p:oleObj>
            </a:graphicData>
          </a:graphic>
        </p:graphicFrame>
        <p:graphicFrame>
          <p:nvGraphicFramePr>
            <p:cNvPr id="5130" name="Object 115"/>
            <p:cNvGraphicFramePr>
              <a:graphicFrameLocks noChangeAspect="1"/>
            </p:cNvGraphicFramePr>
            <p:nvPr/>
          </p:nvGraphicFramePr>
          <p:xfrm>
            <a:off x="502" y="1051"/>
            <a:ext cx="856" cy="272"/>
          </p:xfrm>
          <a:graphic>
            <a:graphicData uri="http://schemas.openxmlformats.org/presentationml/2006/ole">
              <p:oleObj spid="_x0000_s58373" name="Equation" r:id="rId5" imgW="1358900" imgH="431800" progId="Equation.3">
                <p:embed/>
              </p:oleObj>
            </a:graphicData>
          </a:graphic>
        </p:graphicFrame>
        <p:sp>
          <p:nvSpPr>
            <p:cNvPr id="5131" name="Text Box 117"/>
            <p:cNvSpPr txBox="1">
              <a:spLocks noChangeArrowheads="1"/>
            </p:cNvSpPr>
            <p:nvPr/>
          </p:nvSpPr>
          <p:spPr bwMode="auto">
            <a:xfrm>
              <a:off x="304" y="3744"/>
              <a:ext cx="20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 baseline="30000">
                  <a:latin typeface="Arial" pitchFamily="34" charset="0"/>
                </a:rPr>
                <a:t>a</a:t>
              </a:r>
              <a:r>
                <a:rPr lang="en-US" sz="1200">
                  <a:latin typeface="Arial" pitchFamily="34" charset="0"/>
                </a:rPr>
                <a:t>Not available in iSIGHT-FD or VisualDOC</a:t>
              </a:r>
            </a:p>
          </p:txBody>
        </p:sp>
        <p:graphicFrame>
          <p:nvGraphicFramePr>
            <p:cNvPr id="5132" name="Object 118"/>
            <p:cNvGraphicFramePr>
              <a:graphicFrameLocks noChangeAspect="1"/>
            </p:cNvGraphicFramePr>
            <p:nvPr/>
          </p:nvGraphicFramePr>
          <p:xfrm>
            <a:off x="1072" y="2032"/>
            <a:ext cx="480" cy="272"/>
          </p:xfrm>
          <a:graphic>
            <a:graphicData uri="http://schemas.openxmlformats.org/presentationml/2006/ole">
              <p:oleObj spid="_x0000_s58374" name="Equation" r:id="rId6" imgW="762000" imgH="431800" progId="Equation.3">
                <p:embed/>
              </p:oleObj>
            </a:graphicData>
          </a:graphic>
        </p:graphicFrame>
        <p:graphicFrame>
          <p:nvGraphicFramePr>
            <p:cNvPr id="5133" name="Object 119"/>
            <p:cNvGraphicFramePr>
              <a:graphicFrameLocks noChangeAspect="1"/>
            </p:cNvGraphicFramePr>
            <p:nvPr/>
          </p:nvGraphicFramePr>
          <p:xfrm>
            <a:off x="507" y="2761"/>
            <a:ext cx="1072" cy="272"/>
          </p:xfrm>
          <a:graphic>
            <a:graphicData uri="http://schemas.openxmlformats.org/presentationml/2006/ole">
              <p:oleObj spid="_x0000_s58375" name="Equation" r:id="rId7" imgW="1701800" imgH="431800" progId="Equation.3">
                <p:embed/>
              </p:oleObj>
            </a:graphicData>
          </a:graphic>
        </p:graphicFrame>
        <p:graphicFrame>
          <p:nvGraphicFramePr>
            <p:cNvPr id="5134" name="Object 120"/>
            <p:cNvGraphicFramePr>
              <a:graphicFrameLocks noChangeAspect="1"/>
            </p:cNvGraphicFramePr>
            <p:nvPr/>
          </p:nvGraphicFramePr>
          <p:xfrm>
            <a:off x="496" y="3184"/>
            <a:ext cx="1592" cy="312"/>
          </p:xfrm>
          <a:graphic>
            <a:graphicData uri="http://schemas.openxmlformats.org/presentationml/2006/ole">
              <p:oleObj spid="_x0000_s58376" name="Equation" r:id="rId8" imgW="2527300" imgH="495300" progId="Equation.3">
                <p:embed/>
              </p:oleObj>
            </a:graphicData>
          </a:graphic>
        </p:graphicFrame>
        <p:sp>
          <p:nvSpPr>
            <p:cNvPr id="5135" name="Text Box 121"/>
            <p:cNvSpPr txBox="1">
              <a:spLocks noChangeArrowheads="1"/>
            </p:cNvSpPr>
            <p:nvPr/>
          </p:nvSpPr>
          <p:spPr bwMode="auto">
            <a:xfrm>
              <a:off x="1600" y="2810"/>
              <a:ext cx="83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pitchFamily="34" charset="0"/>
                </a:rPr>
                <a:t>(error at </a:t>
              </a:r>
              <a:r>
                <a:rPr lang="en-US" sz="1000" u="sng">
                  <a:latin typeface="Arial" pitchFamily="34" charset="0"/>
                </a:rPr>
                <a:t>training</a:t>
              </a:r>
              <a:r>
                <a:rPr lang="en-US" sz="1000">
                  <a:latin typeface="Arial" pitchFamily="34" charset="0"/>
                </a:rPr>
                <a:t> pts)</a:t>
              </a:r>
            </a:p>
          </p:txBody>
        </p:sp>
        <p:sp>
          <p:nvSpPr>
            <p:cNvPr id="5136" name="Text Box 122"/>
            <p:cNvSpPr txBox="1">
              <a:spLocks noChangeArrowheads="1"/>
            </p:cNvSpPr>
            <p:nvPr/>
          </p:nvSpPr>
          <p:spPr bwMode="auto">
            <a:xfrm>
              <a:off x="2197" y="3263"/>
              <a:ext cx="9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pitchFamily="34" charset="0"/>
                </a:rPr>
                <a:t>(error at </a:t>
              </a:r>
              <a:r>
                <a:rPr lang="en-US" sz="1000" u="sng">
                  <a:latin typeface="Arial" pitchFamily="34" charset="0"/>
                </a:rPr>
                <a:t>validation</a:t>
              </a:r>
              <a:r>
                <a:rPr lang="en-US" sz="1000">
                  <a:latin typeface="Arial" pitchFamily="34" charset="0"/>
                </a:rPr>
                <a:t> pts)</a:t>
              </a:r>
            </a:p>
          </p:txBody>
        </p:sp>
      </p:grpSp>
      <p:sp>
        <p:nvSpPr>
          <p:cNvPr id="5137" name="Rectangle 126"/>
          <p:cNvSpPr>
            <a:spLocks noChangeArrowheads="1"/>
          </p:cNvSpPr>
          <p:nvPr/>
        </p:nvSpPr>
        <p:spPr bwMode="auto">
          <a:xfrm>
            <a:off x="457200" y="18864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3200" dirty="0">
                <a:solidFill>
                  <a:srgbClr val="800000"/>
                </a:solidFill>
                <a:cs typeface="Times New Roman" pitchFamily="18" charset="0"/>
              </a:rPr>
              <a:t>Maximizing Benefit of Multiple </a:t>
            </a:r>
            <a:r>
              <a:rPr lang="en-US" sz="3200" dirty="0" err="1">
                <a:solidFill>
                  <a:srgbClr val="800000"/>
                </a:solidFill>
                <a:cs typeface="Times New Roman" pitchFamily="18" charset="0"/>
              </a:rPr>
              <a:t>Metamodels</a:t>
            </a:r>
            <a:endParaRPr lang="en-US" sz="3200" dirty="0">
              <a:solidFill>
                <a:srgbClr val="800000"/>
              </a:solidFill>
              <a:cs typeface="Times New Roman" pitchFamily="18" charset="0"/>
            </a:endParaRPr>
          </a:p>
        </p:txBody>
      </p:sp>
      <p:grpSp>
        <p:nvGrpSpPr>
          <p:cNvPr id="3" name="Group 138"/>
          <p:cNvGrpSpPr>
            <a:grpSpLocks/>
          </p:cNvGrpSpPr>
          <p:nvPr/>
        </p:nvGrpSpPr>
        <p:grpSpPr bwMode="auto">
          <a:xfrm>
            <a:off x="5221288" y="955675"/>
            <a:ext cx="3565525" cy="5486400"/>
            <a:chOff x="3289" y="602"/>
            <a:chExt cx="2246" cy="3456"/>
          </a:xfrm>
        </p:grpSpPr>
        <p:sp>
          <p:nvSpPr>
            <p:cNvPr id="5139" name="Freeform 109"/>
            <p:cNvSpPr>
              <a:spLocks/>
            </p:cNvSpPr>
            <p:nvPr/>
          </p:nvSpPr>
          <p:spPr bwMode="auto">
            <a:xfrm>
              <a:off x="4318" y="1983"/>
              <a:ext cx="536" cy="201"/>
            </a:xfrm>
            <a:custGeom>
              <a:avLst/>
              <a:gdLst>
                <a:gd name="T0" fmla="*/ 0 w 1520"/>
                <a:gd name="T1" fmla="*/ 0 h 480"/>
                <a:gd name="T2" fmla="*/ 3 w 1520"/>
                <a:gd name="T3" fmla="*/ 0 h 480"/>
                <a:gd name="T4" fmla="*/ 3 w 1520"/>
                <a:gd name="T5" fmla="*/ 3 h 480"/>
                <a:gd name="T6" fmla="*/ 0 60000 65536"/>
                <a:gd name="T7" fmla="*/ 0 60000 65536"/>
                <a:gd name="T8" fmla="*/ 0 60000 65536"/>
                <a:gd name="T9" fmla="*/ 0 w 1520"/>
                <a:gd name="T10" fmla="*/ 0 h 480"/>
                <a:gd name="T11" fmla="*/ 1520 w 152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0" h="480">
                  <a:moveTo>
                    <a:pt x="0" y="0"/>
                  </a:moveTo>
                  <a:lnTo>
                    <a:pt x="1520" y="0"/>
                  </a:lnTo>
                  <a:lnTo>
                    <a:pt x="1520" y="48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5140" name="Freeform 108"/>
            <p:cNvSpPr>
              <a:spLocks/>
            </p:cNvSpPr>
            <p:nvPr/>
          </p:nvSpPr>
          <p:spPr bwMode="auto">
            <a:xfrm>
              <a:off x="3484" y="1983"/>
              <a:ext cx="222" cy="1103"/>
            </a:xfrm>
            <a:custGeom>
              <a:avLst/>
              <a:gdLst>
                <a:gd name="T0" fmla="*/ 54 w 294"/>
                <a:gd name="T1" fmla="*/ 0 h 2133"/>
                <a:gd name="T2" fmla="*/ 0 w 294"/>
                <a:gd name="T3" fmla="*/ 0 h 2133"/>
                <a:gd name="T4" fmla="*/ 0 w 294"/>
                <a:gd name="T5" fmla="*/ 41 h 2133"/>
                <a:gd name="T6" fmla="*/ 0 60000 65536"/>
                <a:gd name="T7" fmla="*/ 0 60000 65536"/>
                <a:gd name="T8" fmla="*/ 0 60000 65536"/>
                <a:gd name="T9" fmla="*/ 0 w 294"/>
                <a:gd name="T10" fmla="*/ 0 h 2133"/>
                <a:gd name="T11" fmla="*/ 294 w 294"/>
                <a:gd name="T12" fmla="*/ 2133 h 2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4" h="2133">
                  <a:moveTo>
                    <a:pt x="294" y="0"/>
                  </a:moveTo>
                  <a:lnTo>
                    <a:pt x="0" y="0"/>
                  </a:lnTo>
                  <a:lnTo>
                    <a:pt x="0" y="213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5141" name="Freeform 78"/>
            <p:cNvSpPr>
              <a:spLocks/>
            </p:cNvSpPr>
            <p:nvPr/>
          </p:nvSpPr>
          <p:spPr bwMode="auto">
            <a:xfrm rot="5400000">
              <a:off x="4841" y="3057"/>
              <a:ext cx="405" cy="283"/>
            </a:xfrm>
            <a:custGeom>
              <a:avLst/>
              <a:gdLst>
                <a:gd name="T0" fmla="*/ 0 w 1520"/>
                <a:gd name="T1" fmla="*/ 0 h 480"/>
                <a:gd name="T2" fmla="*/ 1 w 1520"/>
                <a:gd name="T3" fmla="*/ 0 h 480"/>
                <a:gd name="T4" fmla="*/ 1 w 1520"/>
                <a:gd name="T5" fmla="*/ 20 h 480"/>
                <a:gd name="T6" fmla="*/ 0 60000 65536"/>
                <a:gd name="T7" fmla="*/ 0 60000 65536"/>
                <a:gd name="T8" fmla="*/ 0 60000 65536"/>
                <a:gd name="T9" fmla="*/ 0 w 1520"/>
                <a:gd name="T10" fmla="*/ 0 h 480"/>
                <a:gd name="T11" fmla="*/ 1520 w 152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0" h="480">
                  <a:moveTo>
                    <a:pt x="0" y="0"/>
                  </a:moveTo>
                  <a:lnTo>
                    <a:pt x="1520" y="0"/>
                  </a:lnTo>
                  <a:lnTo>
                    <a:pt x="1520" y="48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5142" name="Line 79"/>
            <p:cNvSpPr>
              <a:spLocks noChangeShapeType="1"/>
            </p:cNvSpPr>
            <p:nvPr/>
          </p:nvSpPr>
          <p:spPr bwMode="auto">
            <a:xfrm>
              <a:off x="4015" y="1286"/>
              <a:ext cx="0" cy="1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80"/>
            <p:cNvSpPr>
              <a:spLocks noChangeShapeType="1"/>
            </p:cNvSpPr>
            <p:nvPr/>
          </p:nvSpPr>
          <p:spPr bwMode="auto">
            <a:xfrm>
              <a:off x="4012" y="1661"/>
              <a:ext cx="0" cy="1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AutoShape 82"/>
            <p:cNvSpPr>
              <a:spLocks noChangeArrowheads="1"/>
            </p:cNvSpPr>
            <p:nvPr/>
          </p:nvSpPr>
          <p:spPr bwMode="auto">
            <a:xfrm>
              <a:off x="3514" y="1023"/>
              <a:ext cx="1129" cy="329"/>
            </a:xfrm>
            <a:prstGeom prst="flowChartMultidocument">
              <a:avLst/>
            </a:prstGeom>
            <a:solidFill>
              <a:srgbClr val="008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5145" name="Text Box 83"/>
            <p:cNvSpPr txBox="1">
              <a:spLocks noChangeArrowheads="1"/>
            </p:cNvSpPr>
            <p:nvPr/>
          </p:nvSpPr>
          <p:spPr bwMode="auto">
            <a:xfrm>
              <a:off x="3537" y="1045"/>
              <a:ext cx="955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DOE: Simulations at </a:t>
              </a:r>
              <a:r>
                <a:rPr lang="en-US" sz="1200" i="1">
                  <a:solidFill>
                    <a:schemeClr val="bg1"/>
                  </a:solidFill>
                </a:rPr>
                <a:t>N</a:t>
              </a:r>
              <a:r>
                <a:rPr lang="en-US" sz="1200">
                  <a:solidFill>
                    <a:schemeClr val="bg1"/>
                  </a:solidFill>
                </a:rPr>
                <a:t> training points</a:t>
              </a:r>
              <a:endParaRPr lang="en-US" sz="1200"/>
            </a:p>
          </p:txBody>
        </p:sp>
        <p:sp>
          <p:nvSpPr>
            <p:cNvPr id="5146" name="AutoShape 85"/>
            <p:cNvSpPr>
              <a:spLocks noChangeArrowheads="1"/>
            </p:cNvSpPr>
            <p:nvPr/>
          </p:nvSpPr>
          <p:spPr bwMode="auto">
            <a:xfrm>
              <a:off x="3434" y="1442"/>
              <a:ext cx="1281" cy="310"/>
            </a:xfrm>
            <a:prstGeom prst="flowChartMultidocument">
              <a:avLst/>
            </a:prstGeom>
            <a:solidFill>
              <a:srgbClr val="008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5147" name="Text Box 86"/>
            <p:cNvSpPr txBox="1">
              <a:spLocks noChangeArrowheads="1"/>
            </p:cNvSpPr>
            <p:nvPr/>
          </p:nvSpPr>
          <p:spPr bwMode="auto">
            <a:xfrm>
              <a:off x="3337" y="1472"/>
              <a:ext cx="1338" cy="23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multiple (</a:t>
              </a:r>
              <a:r>
                <a:rPr lang="en-US" sz="1200" i="1" dirty="0">
                  <a:solidFill>
                    <a:schemeClr val="bg1"/>
                  </a:solidFill>
                </a:rPr>
                <a:t>M</a:t>
              </a:r>
              <a:r>
                <a:rPr lang="en-US" sz="1200" dirty="0">
                  <a:solidFill>
                    <a:schemeClr val="bg1"/>
                  </a:solidFill>
                </a:rPr>
                <a:t>) stand-alone </a:t>
              </a:r>
              <a:endParaRPr lang="en-US" sz="12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metamodels</a:t>
              </a:r>
              <a:endParaRPr lang="en-US" sz="900" dirty="0"/>
            </a:p>
          </p:txBody>
        </p:sp>
        <p:sp>
          <p:nvSpPr>
            <p:cNvPr id="5148" name="Text Box 88"/>
            <p:cNvSpPr txBox="1">
              <a:spLocks noChangeArrowheads="1"/>
            </p:cNvSpPr>
            <p:nvPr/>
          </p:nvSpPr>
          <p:spPr bwMode="auto">
            <a:xfrm>
              <a:off x="3615" y="2197"/>
              <a:ext cx="1920" cy="806"/>
            </a:xfrm>
            <a:prstGeom prst="rect">
              <a:avLst/>
            </a:prstGeom>
            <a:solidFill>
              <a:srgbClr val="FF8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973138" lvl="4"/>
              <a:r>
                <a:rPr lang="en-US" sz="1000" b="1"/>
                <a:t>Error Estimation</a:t>
              </a:r>
              <a:endParaRPr lang="en-US" sz="900" b="1"/>
            </a:p>
          </p:txBody>
        </p:sp>
        <p:sp>
          <p:nvSpPr>
            <p:cNvPr id="5149" name="Line 89"/>
            <p:cNvSpPr>
              <a:spLocks noChangeShapeType="1"/>
            </p:cNvSpPr>
            <p:nvPr/>
          </p:nvSpPr>
          <p:spPr bwMode="auto">
            <a:xfrm>
              <a:off x="4111" y="2586"/>
              <a:ext cx="0" cy="1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AutoShape 90"/>
            <p:cNvSpPr>
              <a:spLocks noChangeArrowheads="1"/>
            </p:cNvSpPr>
            <p:nvPr/>
          </p:nvSpPr>
          <p:spPr bwMode="auto">
            <a:xfrm>
              <a:off x="3649" y="2350"/>
              <a:ext cx="965" cy="284"/>
            </a:xfrm>
            <a:prstGeom prst="flowChartMultidocumen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5151" name="Line 91"/>
            <p:cNvSpPr>
              <a:spLocks noChangeShapeType="1"/>
            </p:cNvSpPr>
            <p:nvPr/>
          </p:nvSpPr>
          <p:spPr bwMode="auto">
            <a:xfrm>
              <a:off x="5018" y="2544"/>
              <a:ext cx="0" cy="2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Text Box 92"/>
            <p:cNvSpPr txBox="1">
              <a:spLocks noChangeArrowheads="1"/>
            </p:cNvSpPr>
            <p:nvPr/>
          </p:nvSpPr>
          <p:spPr bwMode="auto">
            <a:xfrm>
              <a:off x="3606" y="2407"/>
              <a:ext cx="926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/>
                <a:t>GMSE at training points</a:t>
              </a:r>
            </a:p>
          </p:txBody>
        </p:sp>
        <p:sp>
          <p:nvSpPr>
            <p:cNvPr id="5153" name="AutoShape 94"/>
            <p:cNvSpPr>
              <a:spLocks noChangeArrowheads="1"/>
            </p:cNvSpPr>
            <p:nvPr/>
          </p:nvSpPr>
          <p:spPr bwMode="auto">
            <a:xfrm>
              <a:off x="4698" y="2346"/>
              <a:ext cx="788" cy="242"/>
            </a:xfrm>
            <a:prstGeom prst="flowChartMultidocumen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5154" name="Text Box 95"/>
            <p:cNvSpPr txBox="1">
              <a:spLocks noChangeArrowheads="1"/>
            </p:cNvSpPr>
            <p:nvPr/>
          </p:nvSpPr>
          <p:spPr bwMode="auto">
            <a:xfrm>
              <a:off x="4574" y="2390"/>
              <a:ext cx="926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/>
                <a:t>RMSE at test points</a:t>
              </a:r>
              <a:endParaRPr lang="en-US" sz="900"/>
            </a:p>
          </p:txBody>
        </p:sp>
        <p:sp>
          <p:nvSpPr>
            <p:cNvPr id="5155" name="Text Box 96"/>
            <p:cNvSpPr txBox="1">
              <a:spLocks noChangeArrowheads="1"/>
            </p:cNvSpPr>
            <p:nvPr/>
          </p:nvSpPr>
          <p:spPr bwMode="auto">
            <a:xfrm>
              <a:off x="3737" y="2739"/>
              <a:ext cx="632" cy="21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/>
                <a:t>mean GMSE of each model</a:t>
              </a:r>
              <a:endParaRPr lang="en-US" sz="900"/>
            </a:p>
          </p:txBody>
        </p:sp>
        <p:sp>
          <p:nvSpPr>
            <p:cNvPr id="5156" name="Text Box 97"/>
            <p:cNvSpPr txBox="1">
              <a:spLocks noChangeArrowheads="1"/>
            </p:cNvSpPr>
            <p:nvPr/>
          </p:nvSpPr>
          <p:spPr bwMode="auto">
            <a:xfrm>
              <a:off x="4666" y="2738"/>
              <a:ext cx="632" cy="21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/>
                <a:t>mean RMSE of each model</a:t>
              </a:r>
              <a:endParaRPr lang="en-US" sz="900"/>
            </a:p>
          </p:txBody>
        </p:sp>
        <p:sp>
          <p:nvSpPr>
            <p:cNvPr id="5157" name="Line 98"/>
            <p:cNvSpPr>
              <a:spLocks noChangeShapeType="1"/>
            </p:cNvSpPr>
            <p:nvPr/>
          </p:nvSpPr>
          <p:spPr bwMode="auto">
            <a:xfrm>
              <a:off x="4010" y="866"/>
              <a:ext cx="0" cy="1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Text Box 102"/>
            <p:cNvSpPr txBox="1">
              <a:spLocks noChangeArrowheads="1"/>
            </p:cNvSpPr>
            <p:nvPr/>
          </p:nvSpPr>
          <p:spPr bwMode="auto">
            <a:xfrm>
              <a:off x="3486" y="1849"/>
              <a:ext cx="261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/>
                <a:t>Yes</a:t>
              </a:r>
              <a:endParaRPr lang="en-US" sz="900"/>
            </a:p>
          </p:txBody>
        </p:sp>
        <p:sp>
          <p:nvSpPr>
            <p:cNvPr id="5159" name="AutoShape 104"/>
            <p:cNvSpPr>
              <a:spLocks noChangeArrowheads="1"/>
            </p:cNvSpPr>
            <p:nvPr/>
          </p:nvSpPr>
          <p:spPr bwMode="auto">
            <a:xfrm>
              <a:off x="3379" y="3093"/>
              <a:ext cx="1690" cy="690"/>
            </a:xfrm>
            <a:prstGeom prst="flowChartDocumen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5160" name="AutoShape 105"/>
            <p:cNvSpPr>
              <a:spLocks noChangeArrowheads="1"/>
            </p:cNvSpPr>
            <p:nvPr/>
          </p:nvSpPr>
          <p:spPr bwMode="auto">
            <a:xfrm>
              <a:off x="3350" y="3126"/>
              <a:ext cx="1691" cy="690"/>
            </a:xfrm>
            <a:prstGeom prst="flowChartDocumen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5161" name="AutoShape 106"/>
            <p:cNvSpPr>
              <a:spLocks noChangeArrowheads="1"/>
            </p:cNvSpPr>
            <p:nvPr/>
          </p:nvSpPr>
          <p:spPr bwMode="auto">
            <a:xfrm>
              <a:off x="3301" y="3162"/>
              <a:ext cx="1705" cy="896"/>
            </a:xfrm>
            <a:prstGeom prst="flowChartDocumen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5162" name="Text Box 107"/>
            <p:cNvSpPr txBox="1">
              <a:spLocks noChangeArrowheads="1"/>
            </p:cNvSpPr>
            <p:nvPr/>
          </p:nvSpPr>
          <p:spPr bwMode="auto">
            <a:xfrm>
              <a:off x="3289" y="3138"/>
              <a:ext cx="1655" cy="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/>
                <a:t>Ensemble of Metamodels</a:t>
              </a:r>
              <a:endParaRPr lang="en-US" sz="1000"/>
            </a:p>
            <a:p>
              <a:endParaRPr lang="en-US" sz="500"/>
            </a:p>
            <a:p>
              <a:r>
                <a:rPr lang="en-US" sz="1000"/>
                <a:t>Find weight factors </a:t>
              </a:r>
              <a:r>
                <a:rPr lang="en-US" sz="1200" i="1"/>
                <a:t>w</a:t>
              </a:r>
              <a:r>
                <a:rPr lang="en-US" sz="1200" i="1" baseline="-25000"/>
                <a:t>i</a:t>
              </a:r>
              <a:r>
                <a:rPr lang="en-US" sz="1200">
                  <a:latin typeface="Arial" pitchFamily="34" charset="0"/>
                </a:rPr>
                <a:t>,               </a:t>
              </a:r>
              <a:r>
                <a:rPr lang="en-US" sz="1000"/>
                <a:t>per: </a:t>
              </a:r>
            </a:p>
            <a:p>
              <a:endParaRPr lang="en-US" sz="500"/>
            </a:p>
            <a:p>
              <a:r>
                <a:rPr lang="en-US" sz="1000"/>
                <a:t>  EA (simple averaging)</a:t>
              </a:r>
            </a:p>
            <a:p>
              <a:r>
                <a:rPr lang="en-US" sz="1000"/>
                <a:t>  EG (Goel et al. 2007)</a:t>
              </a:r>
            </a:p>
            <a:p>
              <a:r>
                <a:rPr lang="en-US" sz="1000"/>
                <a:t>  </a:t>
              </a:r>
              <a:r>
                <a:rPr lang="en-US" sz="1000" b="1"/>
                <a:t>EP</a:t>
              </a:r>
              <a:r>
                <a:rPr lang="en-US" sz="1000"/>
                <a:t> (GMSE minimization at training points)</a:t>
              </a:r>
            </a:p>
            <a:p>
              <a:r>
                <a:rPr lang="en-US" sz="1000"/>
                <a:t>  </a:t>
              </a:r>
              <a:r>
                <a:rPr lang="en-US" sz="1000" b="1"/>
                <a:t>EV </a:t>
              </a:r>
              <a:r>
                <a:rPr lang="en-US" sz="1000"/>
                <a:t>(RMSE minimization at validation points)</a:t>
              </a:r>
            </a:p>
          </p:txBody>
        </p:sp>
        <p:sp>
          <p:nvSpPr>
            <p:cNvPr id="5163" name="Text Box 110"/>
            <p:cNvSpPr txBox="1">
              <a:spLocks noChangeArrowheads="1"/>
            </p:cNvSpPr>
            <p:nvPr/>
          </p:nvSpPr>
          <p:spPr bwMode="auto">
            <a:xfrm>
              <a:off x="4290" y="1854"/>
              <a:ext cx="26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/>
                <a:t>No</a:t>
              </a:r>
            </a:p>
          </p:txBody>
        </p:sp>
        <p:sp>
          <p:nvSpPr>
            <p:cNvPr id="5164" name="Text Box 101"/>
            <p:cNvSpPr txBox="1">
              <a:spLocks noChangeArrowheads="1"/>
            </p:cNvSpPr>
            <p:nvPr/>
          </p:nvSpPr>
          <p:spPr bwMode="auto">
            <a:xfrm>
              <a:off x="3822" y="1849"/>
              <a:ext cx="513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dirty="0">
                  <a:solidFill>
                    <a:srgbClr val="000000"/>
                  </a:solidFill>
                </a:rPr>
                <a:t>build 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 </a:t>
              </a:r>
              <a:r>
                <a:rPr lang="en-US" sz="1000" dirty="0">
                  <a:solidFill>
                    <a:srgbClr val="000000"/>
                  </a:solidFill>
                </a:rPr>
                <a:t>ensemble?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5165" name="AutoShape 100"/>
            <p:cNvSpPr>
              <a:spLocks noChangeArrowheads="1"/>
            </p:cNvSpPr>
            <p:nvPr/>
          </p:nvSpPr>
          <p:spPr bwMode="auto">
            <a:xfrm>
              <a:off x="3693" y="1815"/>
              <a:ext cx="630" cy="340"/>
            </a:xfrm>
            <a:prstGeom prst="flowChartDecision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5166" name="Text Box 112"/>
            <p:cNvSpPr txBox="1">
              <a:spLocks noChangeArrowheads="1"/>
            </p:cNvSpPr>
            <p:nvPr/>
          </p:nvSpPr>
          <p:spPr bwMode="auto">
            <a:xfrm>
              <a:off x="3504" y="602"/>
              <a:ext cx="1008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r>
                <a:rPr lang="en-US" sz="1200" dirty="0"/>
                <a:t>input variables </a:t>
              </a:r>
              <a:r>
                <a:rPr lang="en-US" sz="1200" dirty="0" smtClean="0"/>
                <a:t>&amp;</a:t>
              </a:r>
            </a:p>
            <a:p>
              <a:pPr algn="ctr" eaLnBrk="1" hangingPunct="1">
                <a:spcBef>
                  <a:spcPts val="0"/>
                </a:spcBef>
              </a:pPr>
              <a:r>
                <a:rPr lang="en-US" sz="1200" dirty="0" smtClean="0"/>
                <a:t> </a:t>
              </a:r>
              <a:r>
                <a:rPr lang="en-US" sz="1200" dirty="0"/>
                <a:t>respective bounds</a:t>
              </a:r>
            </a:p>
          </p:txBody>
        </p:sp>
        <p:graphicFrame>
          <p:nvGraphicFramePr>
            <p:cNvPr id="5167" name="Object 128"/>
            <p:cNvGraphicFramePr>
              <a:graphicFrameLocks noChangeAspect="1"/>
            </p:cNvGraphicFramePr>
            <p:nvPr/>
          </p:nvGraphicFramePr>
          <p:xfrm>
            <a:off x="4111" y="3362"/>
            <a:ext cx="363" cy="73"/>
          </p:xfrm>
          <a:graphic>
            <a:graphicData uri="http://schemas.openxmlformats.org/presentationml/2006/ole">
              <p:oleObj spid="_x0000_s58370" name="Equation" r:id="rId9" imgW="635000" imgH="127000" progId="Equation.3">
                <p:embed/>
              </p:oleObj>
            </a:graphicData>
          </a:graphic>
        </p:graphicFrame>
      </p:grpSp>
      <p:sp>
        <p:nvSpPr>
          <p:cNvPr id="5168" name="Freeform 133"/>
          <p:cNvSpPr>
            <a:spLocks/>
          </p:cNvSpPr>
          <p:nvPr/>
        </p:nvSpPr>
        <p:spPr bwMode="auto">
          <a:xfrm>
            <a:off x="4935538" y="5511800"/>
            <a:ext cx="246062" cy="203200"/>
          </a:xfrm>
          <a:custGeom>
            <a:avLst/>
            <a:gdLst>
              <a:gd name="T0" fmla="*/ 2147483647 w 155"/>
              <a:gd name="T1" fmla="*/ 2147483647 h 128"/>
              <a:gd name="T2" fmla="*/ 2147483647 w 155"/>
              <a:gd name="T3" fmla="*/ 2147483647 h 128"/>
              <a:gd name="T4" fmla="*/ 0 w 155"/>
              <a:gd name="T5" fmla="*/ 0 h 128"/>
              <a:gd name="T6" fmla="*/ 0 60000 65536"/>
              <a:gd name="T7" fmla="*/ 0 60000 65536"/>
              <a:gd name="T8" fmla="*/ 0 60000 65536"/>
              <a:gd name="T9" fmla="*/ 0 w 155"/>
              <a:gd name="T10" fmla="*/ 0 h 128"/>
              <a:gd name="T11" fmla="*/ 155 w 155"/>
              <a:gd name="T12" fmla="*/ 128 h 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5" h="128">
                <a:moveTo>
                  <a:pt x="155" y="128"/>
                </a:moveTo>
                <a:cubicBezTo>
                  <a:pt x="138" y="128"/>
                  <a:pt x="122" y="128"/>
                  <a:pt x="96" y="107"/>
                </a:cubicBezTo>
                <a:cubicBezTo>
                  <a:pt x="70" y="86"/>
                  <a:pt x="35" y="43"/>
                  <a:pt x="0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0" y="188640"/>
            <a:ext cx="9144000" cy="80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3200" dirty="0">
                <a:solidFill>
                  <a:srgbClr val="800000"/>
                </a:solidFill>
                <a:cs typeface="Times New Roman" pitchFamily="18" charset="0"/>
              </a:rPr>
              <a:t>Comparison of </a:t>
            </a:r>
            <a:r>
              <a:rPr lang="en-US" sz="3200" dirty="0" err="1" smtClean="0">
                <a:solidFill>
                  <a:srgbClr val="800000"/>
                </a:solidFill>
                <a:cs typeface="Times New Roman" pitchFamily="18" charset="0"/>
              </a:rPr>
              <a:t>Metamodels</a:t>
            </a:r>
            <a:r>
              <a:rPr lang="en-US" sz="3200" dirty="0" smtClean="0">
                <a:solidFill>
                  <a:srgbClr val="800000"/>
                </a:solidFill>
                <a:cs typeface="Times New Roman" pitchFamily="18" charset="0"/>
              </a:rPr>
              <a:t> (Ensemble is a good idea)</a:t>
            </a:r>
            <a:endParaRPr lang="en-US" sz="3200" dirty="0">
              <a:solidFill>
                <a:srgbClr val="800000"/>
              </a:solidFill>
              <a:ea typeface="SimSun" pitchFamily="2" charset="-122"/>
              <a:cs typeface="Times New Roman" pitchFamily="18" charset="0"/>
            </a:endParaRPr>
          </a:p>
        </p:txBody>
      </p:sp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376238" y="950913"/>
            <a:ext cx="4267200" cy="2667000"/>
            <a:chOff x="179" y="599"/>
            <a:chExt cx="2688" cy="1680"/>
          </a:xfrm>
        </p:grpSpPr>
        <p:sp>
          <p:nvSpPr>
            <p:cNvPr id="6148" name="Rectangle 2"/>
            <p:cNvSpPr>
              <a:spLocks noChangeArrowheads="1"/>
            </p:cNvSpPr>
            <p:nvPr/>
          </p:nvSpPr>
          <p:spPr bwMode="auto">
            <a:xfrm>
              <a:off x="179" y="599"/>
              <a:ext cx="2688" cy="1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206" y="610"/>
              <a:ext cx="2592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zh-CN" sz="1400" b="1">
                  <a:latin typeface="Arial" pitchFamily="34" charset="0"/>
                  <a:ea typeface="SimSun" pitchFamily="2" charset="-122"/>
                </a:rPr>
                <a:t>Reliance on a single metamodel can be risky!</a:t>
              </a:r>
              <a:endParaRPr lang="en-US" sz="1400" b="1">
                <a:latin typeface="Arial" pitchFamily="34" charset="0"/>
              </a:endParaRPr>
            </a:p>
          </p:txBody>
        </p:sp>
        <p:sp>
          <p:nvSpPr>
            <p:cNvPr id="6150" name="Text Box 11"/>
            <p:cNvSpPr txBox="1">
              <a:spLocks noChangeArrowheads="1"/>
            </p:cNvSpPr>
            <p:nvPr/>
          </p:nvSpPr>
          <p:spPr bwMode="auto">
            <a:xfrm>
              <a:off x="200" y="810"/>
              <a:ext cx="2624" cy="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FontTx/>
                <a:buChar char="•"/>
              </a:pPr>
              <a:r>
                <a:rPr lang="en-US" sz="1100">
                  <a:latin typeface="Arial" pitchFamily="34" charset="0"/>
                </a:rPr>
                <a:t> In complex engineering problems, different responses can </a:t>
              </a:r>
            </a:p>
            <a:p>
              <a:pPr eaLnBrk="1" hangingPunct="1"/>
              <a:r>
                <a:rPr lang="en-US" sz="1100">
                  <a:latin typeface="Arial" pitchFamily="34" charset="0"/>
                </a:rPr>
                <a:t>  have different characteristics (e.g., linear, nonlinear, noisy)</a:t>
              </a:r>
            </a:p>
            <a:p>
              <a:pPr eaLnBrk="1" hangingPunct="1"/>
              <a:r>
                <a:rPr lang="en-US" sz="500">
                  <a:latin typeface="Arial" pitchFamily="34" charset="0"/>
                </a:rPr>
                <a:t> </a:t>
              </a:r>
            </a:p>
            <a:p>
              <a:pPr eaLnBrk="1" hangingPunct="1">
                <a:buFontTx/>
                <a:buChar char="•"/>
              </a:pPr>
              <a:r>
                <a:rPr lang="en-US" sz="1100">
                  <a:latin typeface="Arial" pitchFamily="34" charset="0"/>
                </a:rPr>
                <a:t> Response examples in automobile crash:</a:t>
              </a:r>
            </a:p>
            <a:p>
              <a:pPr lvl="1" eaLnBrk="1" hangingPunct="1">
                <a:buFontTx/>
                <a:buChar char="•"/>
              </a:pPr>
              <a:r>
                <a:rPr lang="en-US" sz="1100">
                  <a:latin typeface="Arial" pitchFamily="34" charset="0"/>
                </a:rPr>
                <a:t> structural mass</a:t>
              </a:r>
            </a:p>
            <a:p>
              <a:pPr lvl="1" eaLnBrk="1" hangingPunct="1">
                <a:buFontTx/>
                <a:buChar char="•"/>
              </a:pPr>
              <a:r>
                <a:rPr lang="en-US" sz="1100">
                  <a:latin typeface="Arial" pitchFamily="34" charset="0"/>
                </a:rPr>
                <a:t> intrusion distance at different sites in FFI and OFI</a:t>
              </a:r>
            </a:p>
            <a:p>
              <a:pPr lvl="1" eaLnBrk="1" hangingPunct="1">
                <a:buFontTx/>
                <a:buChar char="•"/>
              </a:pPr>
              <a:r>
                <a:rPr lang="en-US" sz="1100">
                  <a:latin typeface="Arial" pitchFamily="34" charset="0"/>
                </a:rPr>
                <a:t> acceleration at different sites in FFI and OFI</a:t>
              </a:r>
            </a:p>
            <a:p>
              <a:pPr eaLnBrk="1" hangingPunct="1"/>
              <a:r>
                <a:rPr lang="en-US" sz="500">
                  <a:latin typeface="Arial" pitchFamily="34" charset="0"/>
                </a:rPr>
                <a:t> </a:t>
              </a:r>
            </a:p>
            <a:p>
              <a:pPr eaLnBrk="1" hangingPunct="1">
                <a:buFontTx/>
                <a:buChar char="•"/>
              </a:pPr>
              <a:r>
                <a:rPr lang="en-US" sz="1100">
                  <a:latin typeface="Arial" pitchFamily="34" charset="0"/>
                </a:rPr>
                <a:t> Metamodel suitability:</a:t>
              </a:r>
            </a:p>
            <a:p>
              <a:pPr lvl="1" eaLnBrk="1" hangingPunct="1">
                <a:buFontTx/>
                <a:buChar char="•"/>
              </a:pPr>
              <a:r>
                <a:rPr lang="en-US" sz="1100">
                  <a:latin typeface="Arial" pitchFamily="34" charset="0"/>
                </a:rPr>
                <a:t> PRS for mass</a:t>
              </a:r>
            </a:p>
            <a:p>
              <a:pPr lvl="1" eaLnBrk="1" hangingPunct="1">
                <a:buFontTx/>
                <a:buChar char="•"/>
              </a:pPr>
              <a:r>
                <a:rPr lang="en-US" sz="1100">
                  <a:latin typeface="Arial" pitchFamily="34" charset="0"/>
                </a:rPr>
                <a:t> RBF for intrusion distance at floor pan in FFI</a:t>
              </a:r>
            </a:p>
            <a:p>
              <a:pPr lvl="1" eaLnBrk="1" hangingPunct="1">
                <a:buFontTx/>
                <a:buChar char="•"/>
              </a:pPr>
              <a:r>
                <a:rPr lang="en-US" sz="1100">
                  <a:latin typeface="Arial" pitchFamily="34" charset="0"/>
                </a:rPr>
                <a:t> SVR for intrusion distance at floor pan in OFI</a:t>
              </a:r>
            </a:p>
            <a:p>
              <a:pPr eaLnBrk="1" hangingPunct="1"/>
              <a:r>
                <a:rPr lang="en-US" sz="500">
                  <a:latin typeface="Arial" pitchFamily="34" charset="0"/>
                </a:rPr>
                <a:t> </a:t>
              </a:r>
            </a:p>
            <a:p>
              <a:pPr eaLnBrk="1" hangingPunct="1">
                <a:buFontTx/>
                <a:buChar char="•"/>
              </a:pPr>
              <a:r>
                <a:rPr lang="en-US" sz="1100">
                  <a:latin typeface="Arial" pitchFamily="34" charset="0"/>
                </a:rPr>
                <a:t> Better to use an ensemble of metamodels whenever possible!</a:t>
              </a:r>
            </a:p>
          </p:txBody>
        </p:sp>
      </p:grpSp>
      <p:grpSp>
        <p:nvGrpSpPr>
          <p:cNvPr id="3" name="Group 125"/>
          <p:cNvGrpSpPr>
            <a:grpSpLocks/>
          </p:cNvGrpSpPr>
          <p:nvPr/>
        </p:nvGrpSpPr>
        <p:grpSpPr bwMode="auto">
          <a:xfrm>
            <a:off x="4765675" y="949325"/>
            <a:ext cx="3968750" cy="2676525"/>
            <a:chOff x="2944" y="598"/>
            <a:chExt cx="2500" cy="1686"/>
          </a:xfrm>
        </p:grpSpPr>
        <p:grpSp>
          <p:nvGrpSpPr>
            <p:cNvPr id="4" name="Group 89"/>
            <p:cNvGrpSpPr>
              <a:grpSpLocks/>
            </p:cNvGrpSpPr>
            <p:nvPr/>
          </p:nvGrpSpPr>
          <p:grpSpPr bwMode="auto">
            <a:xfrm>
              <a:off x="3951" y="633"/>
              <a:ext cx="1464" cy="1093"/>
              <a:chOff x="2064" y="1779"/>
              <a:chExt cx="1464" cy="1093"/>
            </a:xfrm>
          </p:grpSpPr>
          <p:pic>
            <p:nvPicPr>
              <p:cNvPr id="6153" name="Picture 9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65" y="1938"/>
                <a:ext cx="1263" cy="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54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2068" y="1779"/>
                <a:ext cx="107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000">
                    <a:latin typeface="Arial" pitchFamily="34" charset="0"/>
                  </a:rPr>
                  <a:t>Steering Wheel (SW)</a:t>
                </a:r>
                <a:endParaRPr lang="en-US" sz="1200">
                  <a:latin typeface="Arial" pitchFamily="34" charset="0"/>
                </a:endParaRPr>
              </a:p>
            </p:txBody>
          </p:sp>
          <p:sp>
            <p:nvSpPr>
              <p:cNvPr id="6155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2631" y="2718"/>
                <a:ext cx="70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Driver Seat (DS)</a:t>
                </a:r>
              </a:p>
            </p:txBody>
          </p:sp>
          <p:sp>
            <p:nvSpPr>
              <p:cNvPr id="6156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2064" y="2448"/>
                <a:ext cx="67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>
                    <a:latin typeface="Arial" pitchFamily="34" charset="0"/>
                  </a:rPr>
                  <a:t>Floor Pan (FP)                         </a:t>
                </a:r>
              </a:p>
            </p:txBody>
          </p:sp>
          <p:sp>
            <p:nvSpPr>
              <p:cNvPr id="6157" name="Line 94"/>
              <p:cNvSpPr>
                <a:spLocks noChangeAspect="1" noChangeShapeType="1"/>
              </p:cNvSpPr>
              <p:nvPr/>
            </p:nvSpPr>
            <p:spPr bwMode="auto">
              <a:xfrm flipH="1">
                <a:off x="2478" y="2222"/>
                <a:ext cx="90" cy="25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oval" w="sm" len="sm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Line 95"/>
              <p:cNvSpPr>
                <a:spLocks noChangeAspect="1" noChangeShapeType="1"/>
              </p:cNvSpPr>
              <p:nvPr/>
            </p:nvSpPr>
            <p:spPr bwMode="auto">
              <a:xfrm>
                <a:off x="2615" y="2350"/>
                <a:ext cx="296" cy="39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oval" w="sm" len="sm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Line 9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415" y="1922"/>
                <a:ext cx="305" cy="27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oval" w="sm" len="sm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97"/>
            <p:cNvGrpSpPr>
              <a:grpSpLocks noChangeAspect="1"/>
            </p:cNvGrpSpPr>
            <p:nvPr/>
          </p:nvGrpSpPr>
          <p:grpSpPr bwMode="auto">
            <a:xfrm>
              <a:off x="3683" y="1661"/>
              <a:ext cx="705" cy="528"/>
              <a:chOff x="2854" y="3424"/>
              <a:chExt cx="507" cy="379"/>
            </a:xfrm>
          </p:grpSpPr>
          <p:pic>
            <p:nvPicPr>
              <p:cNvPr id="6161" name="Picture 98" descr="image11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901" y="3460"/>
                <a:ext cx="460" cy="34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6162" name="Text Box 99"/>
              <p:cNvSpPr txBox="1">
                <a:spLocks noChangeAspect="1" noChangeArrowheads="1"/>
              </p:cNvSpPr>
              <p:nvPr/>
            </p:nvSpPr>
            <p:spPr bwMode="auto">
              <a:xfrm>
                <a:off x="2854" y="3424"/>
                <a:ext cx="217" cy="13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i="1">
                    <a:latin typeface="Arial" pitchFamily="34" charset="0"/>
                  </a:rPr>
                  <a:t>OFI</a:t>
                </a:r>
              </a:p>
            </p:txBody>
          </p:sp>
        </p:grpSp>
        <p:grpSp>
          <p:nvGrpSpPr>
            <p:cNvPr id="6" name="Group 100"/>
            <p:cNvGrpSpPr>
              <a:grpSpLocks noChangeAspect="1"/>
            </p:cNvGrpSpPr>
            <p:nvPr/>
          </p:nvGrpSpPr>
          <p:grpSpPr bwMode="auto">
            <a:xfrm>
              <a:off x="3044" y="1664"/>
              <a:ext cx="678" cy="519"/>
              <a:chOff x="3073" y="1409"/>
              <a:chExt cx="549" cy="421"/>
            </a:xfrm>
          </p:grpSpPr>
          <p:grpSp>
            <p:nvGrpSpPr>
              <p:cNvPr id="7" name="Group 101"/>
              <p:cNvGrpSpPr>
                <a:grpSpLocks noChangeAspect="1"/>
              </p:cNvGrpSpPr>
              <p:nvPr/>
            </p:nvGrpSpPr>
            <p:grpSpPr bwMode="auto">
              <a:xfrm>
                <a:off x="3114" y="1444"/>
                <a:ext cx="508" cy="386"/>
                <a:chOff x="3920" y="1003"/>
                <a:chExt cx="1354" cy="1056"/>
              </a:xfrm>
            </p:grpSpPr>
            <p:sp>
              <p:nvSpPr>
                <p:cNvPr id="6165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3920" y="1003"/>
                  <a:ext cx="1354" cy="1056"/>
                </a:xfrm>
                <a:prstGeom prst="rect">
                  <a:avLst/>
                </a:prstGeom>
                <a:solidFill>
                  <a:schemeClr val="bg1"/>
                </a:solidFill>
                <a:ln w="317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6166" name="Freeform 103"/>
                <p:cNvSpPr>
                  <a:spLocks noChangeAspect="1"/>
                </p:cNvSpPr>
                <p:nvPr/>
              </p:nvSpPr>
              <p:spPr bwMode="auto">
                <a:xfrm>
                  <a:off x="4996" y="1030"/>
                  <a:ext cx="235" cy="773"/>
                </a:xfrm>
                <a:custGeom>
                  <a:avLst/>
                  <a:gdLst>
                    <a:gd name="T0" fmla="*/ 0 w 235"/>
                    <a:gd name="T1" fmla="*/ 0 h 773"/>
                    <a:gd name="T2" fmla="*/ 0 w 235"/>
                    <a:gd name="T3" fmla="*/ 432 h 773"/>
                    <a:gd name="T4" fmla="*/ 235 w 235"/>
                    <a:gd name="T5" fmla="*/ 773 h 773"/>
                    <a:gd name="T6" fmla="*/ 235 w 235"/>
                    <a:gd name="T7" fmla="*/ 379 h 773"/>
                    <a:gd name="T8" fmla="*/ 0 w 235"/>
                    <a:gd name="T9" fmla="*/ 0 h 7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5"/>
                    <a:gd name="T16" fmla="*/ 0 h 773"/>
                    <a:gd name="T17" fmla="*/ 235 w 235"/>
                    <a:gd name="T18" fmla="*/ 773 h 7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5" h="773">
                      <a:moveTo>
                        <a:pt x="0" y="0"/>
                      </a:moveTo>
                      <a:lnTo>
                        <a:pt x="0" y="432"/>
                      </a:lnTo>
                      <a:lnTo>
                        <a:pt x="235" y="773"/>
                      </a:lnTo>
                      <a:lnTo>
                        <a:pt x="235" y="3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97979"/>
                </a:solidFill>
                <a:ln w="317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pic>
              <p:nvPicPr>
                <p:cNvPr id="6167" name="Picture 104" descr="image1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t="14917" r="5022" b="6502"/>
                <a:stretch>
                  <a:fillRect/>
                </a:stretch>
              </p:blipFill>
              <p:spPr bwMode="auto">
                <a:xfrm>
                  <a:off x="3988" y="1270"/>
                  <a:ext cx="1215" cy="7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6168" name="Text Box 105"/>
              <p:cNvSpPr txBox="1">
                <a:spLocks noChangeAspect="1" noChangeArrowheads="1"/>
              </p:cNvSpPr>
              <p:nvPr/>
            </p:nvSpPr>
            <p:spPr bwMode="auto">
              <a:xfrm>
                <a:off x="3073" y="1409"/>
                <a:ext cx="229" cy="15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i="1">
                    <a:latin typeface="Arial" pitchFamily="34" charset="0"/>
                  </a:rPr>
                  <a:t>FFI</a:t>
                </a:r>
              </a:p>
            </p:txBody>
          </p:sp>
        </p:grpSp>
        <p:sp>
          <p:nvSpPr>
            <p:cNvPr id="6169" name="Text Box 106"/>
            <p:cNvSpPr txBox="1">
              <a:spLocks noChangeAspect="1" noChangeArrowheads="1"/>
            </p:cNvSpPr>
            <p:nvPr/>
          </p:nvSpPr>
          <p:spPr bwMode="auto">
            <a:xfrm>
              <a:off x="3034" y="1579"/>
              <a:ext cx="118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200">
                  <a:latin typeface="Arial" pitchFamily="34" charset="0"/>
                </a:rPr>
                <a:t>Crash Conditions:</a:t>
              </a:r>
            </a:p>
          </p:txBody>
        </p:sp>
        <p:sp>
          <p:nvSpPr>
            <p:cNvPr id="6170" name="Text Box 107"/>
            <p:cNvSpPr txBox="1">
              <a:spLocks noChangeAspect="1" noChangeArrowheads="1"/>
            </p:cNvSpPr>
            <p:nvPr/>
          </p:nvSpPr>
          <p:spPr bwMode="auto">
            <a:xfrm>
              <a:off x="2980" y="653"/>
              <a:ext cx="1072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200" u="sng">
                  <a:solidFill>
                    <a:srgbClr val="0000FF"/>
                  </a:solidFill>
                  <a:latin typeface="Arial" pitchFamily="34" charset="0"/>
                </a:rPr>
                <a:t>Example problem</a:t>
              </a:r>
              <a:r>
                <a:rPr lang="en-US" sz="1200">
                  <a:solidFill>
                    <a:srgbClr val="0000FF"/>
                  </a:solidFill>
                  <a:latin typeface="Arial" pitchFamily="34" charset="0"/>
                </a:rPr>
                <a:t>:</a:t>
              </a:r>
            </a:p>
            <a:p>
              <a:pPr eaLnBrk="1" hangingPunct="1"/>
              <a:endParaRPr lang="en-US" sz="700">
                <a:solidFill>
                  <a:srgbClr val="0000FF"/>
                </a:solidFill>
                <a:latin typeface="Arial" pitchFamily="34" charset="0"/>
              </a:endParaRPr>
            </a:p>
            <a:p>
              <a:pPr eaLnBrk="1" hangingPunct="1">
                <a:buFontTx/>
                <a:buChar char="•"/>
              </a:pPr>
              <a:r>
                <a:rPr lang="en-US" sz="1200">
                  <a:solidFill>
                    <a:srgbClr val="0000FF"/>
                  </a:solidFill>
                  <a:latin typeface="Arial" pitchFamily="34" charset="0"/>
                </a:rPr>
                <a:t> FE model of PNGV</a:t>
              </a:r>
            </a:p>
            <a:p>
              <a:pPr eaLnBrk="1" hangingPunct="1">
                <a:buFontTx/>
                <a:buChar char="•"/>
              </a:pPr>
              <a:r>
                <a:rPr lang="en-US" sz="1200">
                  <a:solidFill>
                    <a:srgbClr val="0000FF"/>
                  </a:solidFill>
                  <a:latin typeface="Arial" pitchFamily="34" charset="0"/>
                </a:rPr>
                <a:t> Nonlinear transient</a:t>
              </a:r>
            </a:p>
            <a:p>
              <a:pPr eaLnBrk="1" hangingPunct="1"/>
              <a:r>
                <a:rPr lang="en-US" sz="1200">
                  <a:solidFill>
                    <a:srgbClr val="0000FF"/>
                  </a:solidFill>
                  <a:latin typeface="Arial" pitchFamily="34" charset="0"/>
                </a:rPr>
                <a:t>  dynamic simulations </a:t>
              </a:r>
            </a:p>
            <a:p>
              <a:pPr eaLnBrk="1" hangingPunct="1"/>
              <a:r>
                <a:rPr lang="en-US" sz="1200">
                  <a:solidFill>
                    <a:srgbClr val="0000FF"/>
                  </a:solidFill>
                  <a:latin typeface="Arial" pitchFamily="34" charset="0"/>
                </a:rPr>
                <a:t>  using LS-DYNA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6171" name="Rectangle 108"/>
            <p:cNvSpPr>
              <a:spLocks noChangeAspect="1" noChangeArrowheads="1"/>
            </p:cNvSpPr>
            <p:nvPr/>
          </p:nvSpPr>
          <p:spPr bwMode="auto">
            <a:xfrm>
              <a:off x="2944" y="598"/>
              <a:ext cx="2500" cy="16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</p:grpSp>
      <p:grpSp>
        <p:nvGrpSpPr>
          <p:cNvPr id="8" name="Group 123"/>
          <p:cNvGrpSpPr>
            <a:grpSpLocks/>
          </p:cNvGrpSpPr>
          <p:nvPr/>
        </p:nvGrpSpPr>
        <p:grpSpPr bwMode="auto">
          <a:xfrm>
            <a:off x="361950" y="3729038"/>
            <a:ext cx="4360863" cy="2600325"/>
            <a:chOff x="170" y="2349"/>
            <a:chExt cx="2747" cy="1638"/>
          </a:xfrm>
        </p:grpSpPr>
        <p:sp>
          <p:nvSpPr>
            <p:cNvPr id="6173" name="Rectangle 12"/>
            <p:cNvSpPr>
              <a:spLocks noChangeArrowheads="1"/>
            </p:cNvSpPr>
            <p:nvPr/>
          </p:nvSpPr>
          <p:spPr bwMode="auto">
            <a:xfrm>
              <a:off x="178" y="2349"/>
              <a:ext cx="2699" cy="16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grpSp>
          <p:nvGrpSpPr>
            <p:cNvPr id="9" name="Group 116"/>
            <p:cNvGrpSpPr>
              <a:grpSpLocks/>
            </p:cNvGrpSpPr>
            <p:nvPr/>
          </p:nvGrpSpPr>
          <p:grpSpPr bwMode="auto">
            <a:xfrm>
              <a:off x="181" y="2388"/>
              <a:ext cx="2736" cy="1167"/>
              <a:chOff x="203" y="2617"/>
              <a:chExt cx="2736" cy="1167"/>
            </a:xfrm>
          </p:grpSpPr>
          <p:sp>
            <p:nvSpPr>
              <p:cNvPr id="6175" name="Text Box 77"/>
              <p:cNvSpPr txBox="1">
                <a:spLocks noChangeArrowheads="1"/>
              </p:cNvSpPr>
              <p:nvPr/>
            </p:nvSpPr>
            <p:spPr bwMode="auto">
              <a:xfrm>
                <a:off x="203" y="2942"/>
                <a:ext cx="63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ts val="0"/>
                  </a:spcBef>
                </a:pPr>
                <a:r>
                  <a:rPr lang="en-US" sz="1400" dirty="0">
                    <a:latin typeface="Arial" pitchFamily="34" charset="0"/>
                  </a:rPr>
                  <a:t>Input </a:t>
                </a:r>
                <a:endParaRPr lang="en-US" sz="1400" dirty="0" smtClean="0">
                  <a:latin typeface="Arial" pitchFamily="34" charset="0"/>
                </a:endParaRP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sz="1400" dirty="0" smtClean="0">
                    <a:latin typeface="Arial" pitchFamily="34" charset="0"/>
                  </a:rPr>
                  <a:t>Variables</a:t>
                </a:r>
                <a:endParaRPr lang="en-US" sz="1400" dirty="0">
                  <a:latin typeface="Arial" pitchFamily="34" charset="0"/>
                </a:endParaRPr>
              </a:p>
            </p:txBody>
          </p:sp>
          <p:sp>
            <p:nvSpPr>
              <p:cNvPr id="6176" name="Text Box 78"/>
              <p:cNvSpPr txBox="1">
                <a:spLocks noChangeArrowheads="1"/>
              </p:cNvSpPr>
              <p:nvPr/>
            </p:nvSpPr>
            <p:spPr bwMode="auto">
              <a:xfrm>
                <a:off x="1097" y="3317"/>
                <a:ext cx="912" cy="233"/>
              </a:xfrm>
              <a:prstGeom prst="rect">
                <a:avLst/>
              </a:prstGeom>
              <a:solidFill>
                <a:srgbClr val="0080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>
                    <a:solidFill>
                      <a:schemeClr val="bg1"/>
                    </a:solidFill>
                    <a:latin typeface="Arial" pitchFamily="34" charset="0"/>
                  </a:rPr>
                  <a:t>Metamodel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6177" name="Text Box 79"/>
              <p:cNvSpPr txBox="1">
                <a:spLocks noChangeArrowheads="1"/>
              </p:cNvSpPr>
              <p:nvPr/>
            </p:nvSpPr>
            <p:spPr bwMode="auto">
              <a:xfrm>
                <a:off x="2118" y="3257"/>
                <a:ext cx="821" cy="5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>
                    <a:latin typeface="Arial" pitchFamily="34" charset="0"/>
                  </a:rPr>
                  <a:t>Approximate Response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>
                    <a:latin typeface="Arial" pitchFamily="34" charset="0"/>
                  </a:rPr>
                  <a:t>$</a:t>
                </a:r>
              </a:p>
            </p:txBody>
          </p:sp>
          <p:sp>
            <p:nvSpPr>
              <p:cNvPr id="6178" name="Line 80"/>
              <p:cNvSpPr>
                <a:spLocks noChangeShapeType="1"/>
              </p:cNvSpPr>
              <p:nvPr/>
            </p:nvSpPr>
            <p:spPr bwMode="auto">
              <a:xfrm>
                <a:off x="794" y="2799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9" name="Line 81"/>
              <p:cNvSpPr>
                <a:spLocks noChangeShapeType="1"/>
              </p:cNvSpPr>
              <p:nvPr/>
            </p:nvSpPr>
            <p:spPr bwMode="auto">
              <a:xfrm>
                <a:off x="794" y="2943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0" name="Line 82"/>
              <p:cNvSpPr>
                <a:spLocks noChangeShapeType="1"/>
              </p:cNvSpPr>
              <p:nvPr/>
            </p:nvSpPr>
            <p:spPr bwMode="auto">
              <a:xfrm>
                <a:off x="793" y="3071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1" name="Line 83"/>
              <p:cNvSpPr>
                <a:spLocks noChangeShapeType="1"/>
              </p:cNvSpPr>
              <p:nvPr/>
            </p:nvSpPr>
            <p:spPr bwMode="auto">
              <a:xfrm>
                <a:off x="793" y="333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2" name="Line 84"/>
              <p:cNvSpPr>
                <a:spLocks noChangeShapeType="1"/>
              </p:cNvSpPr>
              <p:nvPr/>
            </p:nvSpPr>
            <p:spPr bwMode="auto">
              <a:xfrm>
                <a:off x="793" y="3209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3" name="Line 85"/>
              <p:cNvSpPr>
                <a:spLocks noChangeShapeType="1"/>
              </p:cNvSpPr>
              <p:nvPr/>
            </p:nvSpPr>
            <p:spPr bwMode="auto">
              <a:xfrm>
                <a:off x="2010" y="3439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4" name="Text Box 109"/>
              <p:cNvSpPr txBox="1">
                <a:spLocks noChangeArrowheads="1"/>
              </p:cNvSpPr>
              <p:nvPr/>
            </p:nvSpPr>
            <p:spPr bwMode="auto">
              <a:xfrm>
                <a:off x="1120" y="2655"/>
                <a:ext cx="912" cy="233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>
                    <a:solidFill>
                      <a:schemeClr val="bg1"/>
                    </a:solidFill>
                    <a:latin typeface="Arial" pitchFamily="34" charset="0"/>
                  </a:rPr>
                  <a:t>Simulation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6185" name="Text Box 110"/>
              <p:cNvSpPr txBox="1">
                <a:spLocks noChangeArrowheads="1"/>
              </p:cNvSpPr>
              <p:nvPr/>
            </p:nvSpPr>
            <p:spPr bwMode="auto">
              <a:xfrm>
                <a:off x="2103" y="2617"/>
                <a:ext cx="821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ts val="0"/>
                  </a:spcBef>
                </a:pPr>
                <a:r>
                  <a:rPr lang="en-US" sz="1400" dirty="0">
                    <a:latin typeface="Arial" pitchFamily="34" charset="0"/>
                  </a:rPr>
                  <a:t>Exact </a:t>
                </a:r>
                <a:endParaRPr lang="en-US" sz="1400" dirty="0" smtClean="0">
                  <a:latin typeface="Arial" pitchFamily="34" charset="0"/>
                </a:endParaRP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sz="1400" dirty="0" smtClean="0">
                    <a:latin typeface="Arial" pitchFamily="34" charset="0"/>
                  </a:rPr>
                  <a:t>Response</a:t>
                </a:r>
                <a:endParaRPr lang="en-US" sz="1400" dirty="0">
                  <a:latin typeface="Arial" pitchFamily="34" charset="0"/>
                </a:endParaRP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sz="1400" dirty="0">
                    <a:latin typeface="Arial" pitchFamily="34" charset="0"/>
                  </a:rPr>
                  <a:t>$$$$$</a:t>
                </a:r>
              </a:p>
            </p:txBody>
          </p:sp>
          <p:sp>
            <p:nvSpPr>
              <p:cNvPr id="6186" name="Line 111"/>
              <p:cNvSpPr>
                <a:spLocks noChangeShapeType="1"/>
              </p:cNvSpPr>
              <p:nvPr/>
            </p:nvSpPr>
            <p:spPr bwMode="auto">
              <a:xfrm>
                <a:off x="2033" y="2783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7" name="Freeform 112"/>
              <p:cNvSpPr>
                <a:spLocks/>
              </p:cNvSpPr>
              <p:nvPr/>
            </p:nvSpPr>
            <p:spPr bwMode="auto">
              <a:xfrm>
                <a:off x="986" y="2719"/>
                <a:ext cx="128" cy="763"/>
              </a:xfrm>
              <a:custGeom>
                <a:avLst/>
                <a:gdLst>
                  <a:gd name="T0" fmla="*/ 128 w 128"/>
                  <a:gd name="T1" fmla="*/ 0 h 763"/>
                  <a:gd name="T2" fmla="*/ 0 w 128"/>
                  <a:gd name="T3" fmla="*/ 0 h 763"/>
                  <a:gd name="T4" fmla="*/ 0 w 128"/>
                  <a:gd name="T5" fmla="*/ 763 h 763"/>
                  <a:gd name="T6" fmla="*/ 112 w 128"/>
                  <a:gd name="T7" fmla="*/ 763 h 7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763"/>
                  <a:gd name="T14" fmla="*/ 128 w 128"/>
                  <a:gd name="T15" fmla="*/ 763 h 7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763">
                    <a:moveTo>
                      <a:pt x="128" y="0"/>
                    </a:moveTo>
                    <a:lnTo>
                      <a:pt x="0" y="0"/>
                    </a:lnTo>
                    <a:lnTo>
                      <a:pt x="0" y="763"/>
                    </a:lnTo>
                    <a:lnTo>
                      <a:pt x="112" y="763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</p:grpSp>
        <p:sp>
          <p:nvSpPr>
            <p:cNvPr id="6188" name="Text Box 117"/>
            <p:cNvSpPr txBox="1">
              <a:spLocks noChangeArrowheads="1"/>
            </p:cNvSpPr>
            <p:nvPr/>
          </p:nvSpPr>
          <p:spPr bwMode="auto">
            <a:xfrm>
              <a:off x="170" y="3413"/>
              <a:ext cx="2198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</a:pPr>
              <a:r>
                <a:rPr lang="en-US" sz="1000" u="sng" dirty="0">
                  <a:latin typeface="Arial" pitchFamily="34" charset="0"/>
                </a:rPr>
                <a:t>Input examples</a:t>
              </a:r>
              <a:r>
                <a:rPr lang="en-US" sz="1000" dirty="0">
                  <a:latin typeface="Arial" pitchFamily="34" charset="0"/>
                </a:rPr>
                <a:t>: part geometry (shape, sizing),  applied </a:t>
              </a:r>
              <a:endParaRPr lang="en-US" sz="1000" dirty="0" smtClean="0">
                <a:latin typeface="Arial" pitchFamily="34" charset="0"/>
              </a:endParaRPr>
            </a:p>
            <a:p>
              <a:pPr eaLnBrk="1" hangingPunct="1">
                <a:spcBef>
                  <a:spcPts val="0"/>
                </a:spcBef>
              </a:pPr>
              <a:r>
                <a:rPr lang="en-US" sz="1000" dirty="0" smtClean="0">
                  <a:latin typeface="Arial" pitchFamily="34" charset="0"/>
                </a:rPr>
                <a:t>loads</a:t>
              </a:r>
              <a:r>
                <a:rPr lang="en-US" sz="1000" dirty="0">
                  <a:latin typeface="Arial" pitchFamily="34" charset="0"/>
                </a:rPr>
                <a:t>, material properties, crash conditions, …</a:t>
              </a:r>
            </a:p>
            <a:p>
              <a:pPr eaLnBrk="1" hangingPunct="1">
                <a:spcBef>
                  <a:spcPct val="50000"/>
                </a:spcBef>
              </a:pPr>
              <a:endParaRPr lang="en-US" sz="500" dirty="0">
                <a:latin typeface="Arial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sz="1000" u="sng" dirty="0">
                  <a:latin typeface="Arial" pitchFamily="34" charset="0"/>
                </a:rPr>
                <a:t>Response examples</a:t>
              </a:r>
              <a:r>
                <a:rPr lang="en-US" sz="1000" dirty="0">
                  <a:latin typeface="Arial" pitchFamily="34" charset="0"/>
                </a:rPr>
                <a:t>: max. stress, damage index, intrusion distance, acceleration, energy absorption, … </a:t>
              </a:r>
            </a:p>
          </p:txBody>
        </p:sp>
      </p:grpSp>
      <p:grpSp>
        <p:nvGrpSpPr>
          <p:cNvPr id="10" name="Group 122"/>
          <p:cNvGrpSpPr>
            <a:grpSpLocks/>
          </p:cNvGrpSpPr>
          <p:nvPr/>
        </p:nvGrpSpPr>
        <p:grpSpPr bwMode="auto">
          <a:xfrm>
            <a:off x="4732338" y="3673475"/>
            <a:ext cx="4251325" cy="2703513"/>
            <a:chOff x="2923" y="2314"/>
            <a:chExt cx="2678" cy="1703"/>
          </a:xfrm>
        </p:grpSpPr>
        <p:grpSp>
          <p:nvGrpSpPr>
            <p:cNvPr id="11" name="Group 119"/>
            <p:cNvGrpSpPr>
              <a:grpSpLocks/>
            </p:cNvGrpSpPr>
            <p:nvPr/>
          </p:nvGrpSpPr>
          <p:grpSpPr bwMode="auto">
            <a:xfrm>
              <a:off x="2923" y="2314"/>
              <a:ext cx="2678" cy="1703"/>
              <a:chOff x="2949" y="582"/>
              <a:chExt cx="2678" cy="1703"/>
            </a:xfrm>
          </p:grpSpPr>
          <p:graphicFrame>
            <p:nvGraphicFramePr>
              <p:cNvPr id="6191" name="Object 88"/>
              <p:cNvGraphicFramePr>
                <a:graphicFrameLocks noChangeAspect="1"/>
              </p:cNvGraphicFramePr>
              <p:nvPr/>
            </p:nvGraphicFramePr>
            <p:xfrm>
              <a:off x="2949" y="587"/>
              <a:ext cx="2551" cy="1698"/>
            </p:xfrm>
            <a:graphic>
              <a:graphicData uri="http://schemas.openxmlformats.org/presentationml/2006/ole">
                <p:oleObj spid="_x0000_s60418" name="Document" r:id="rId6" imgW="3538728" imgH="2356104" progId="Word.Document.8">
                  <p:embed/>
                </p:oleObj>
              </a:graphicData>
            </a:graphic>
          </p:graphicFrame>
          <p:sp>
            <p:nvSpPr>
              <p:cNvPr id="6192" name="Text Box 113"/>
              <p:cNvSpPr txBox="1">
                <a:spLocks noChangeArrowheads="1"/>
              </p:cNvSpPr>
              <p:nvPr/>
            </p:nvSpPr>
            <p:spPr bwMode="auto">
              <a:xfrm>
                <a:off x="3323" y="582"/>
                <a:ext cx="230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>
                    <a:solidFill>
                      <a:srgbClr val="800000"/>
                    </a:solidFill>
                    <a:latin typeface="Arial" pitchFamily="34" charset="0"/>
                  </a:rPr>
                  <a:t>GMSE Error for Acceleration at DS in FFI</a:t>
                </a:r>
                <a:endParaRPr lang="en-US" sz="1400">
                  <a:latin typeface="Arial" pitchFamily="34" charset="0"/>
                </a:endParaRPr>
              </a:p>
            </p:txBody>
          </p:sp>
          <p:sp>
            <p:nvSpPr>
              <p:cNvPr id="6193" name="Line 114"/>
              <p:cNvSpPr>
                <a:spLocks noChangeShapeType="1"/>
              </p:cNvSpPr>
              <p:nvPr/>
            </p:nvSpPr>
            <p:spPr bwMode="auto">
              <a:xfrm flipH="1">
                <a:off x="3376" y="1440"/>
                <a:ext cx="205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4" name="Oval 115"/>
              <p:cNvSpPr>
                <a:spLocks noChangeArrowheads="1"/>
              </p:cNvSpPr>
              <p:nvPr/>
            </p:nvSpPr>
            <p:spPr bwMode="auto">
              <a:xfrm>
                <a:off x="5211" y="1995"/>
                <a:ext cx="192" cy="19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</p:grpSp>
        <p:sp>
          <p:nvSpPr>
            <p:cNvPr id="6195" name="Text Box 120"/>
            <p:cNvSpPr txBox="1">
              <a:spLocks noChangeArrowheads="1"/>
            </p:cNvSpPr>
            <p:nvPr/>
          </p:nvSpPr>
          <p:spPr bwMode="auto">
            <a:xfrm>
              <a:off x="4995" y="2667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>
                  <a:solidFill>
                    <a:srgbClr val="800000"/>
                  </a:solidFill>
                  <a:latin typeface="Arial" pitchFamily="34" charset="0"/>
                </a:rPr>
                <a:t>most accurate</a:t>
              </a:r>
              <a:endParaRPr lang="en-US" sz="1200" b="1">
                <a:solidFill>
                  <a:srgbClr val="800000"/>
                </a:solidFill>
                <a:latin typeface="Arial" pitchFamily="34" charset="0"/>
              </a:endParaRPr>
            </a:p>
          </p:txBody>
        </p:sp>
        <p:sp>
          <p:nvSpPr>
            <p:cNvPr id="6196" name="AutoShape 121"/>
            <p:cNvSpPr>
              <a:spLocks noChangeArrowheads="1"/>
            </p:cNvSpPr>
            <p:nvPr/>
          </p:nvSpPr>
          <p:spPr bwMode="auto">
            <a:xfrm>
              <a:off x="5253" y="2923"/>
              <a:ext cx="48" cy="24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rgbClr val="FF8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41613" y="2644775"/>
            <a:ext cx="1752600" cy="1020763"/>
            <a:chOff x="1680" y="1584"/>
            <a:chExt cx="1104" cy="643"/>
          </a:xfrm>
        </p:grpSpPr>
        <p:pic>
          <p:nvPicPr>
            <p:cNvPr id="10243" name="Picture 3" descr="Figure01-b"/>
            <p:cNvPicPr>
              <a:picLocks noChangeAspect="1" noChangeArrowheads="1"/>
            </p:cNvPicPr>
            <p:nvPr/>
          </p:nvPicPr>
          <p:blipFill>
            <a:blip r:embed="rId4" cstate="print">
              <a:lum bright="10000" contrast="10000"/>
            </a:blip>
            <a:srcRect/>
            <a:stretch>
              <a:fillRect/>
            </a:stretch>
          </p:blipFill>
          <p:spPr bwMode="auto">
            <a:xfrm>
              <a:off x="1680" y="1584"/>
              <a:ext cx="1104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2514" y="1680"/>
              <a:ext cx="2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Arial" pitchFamily="34" charset="0"/>
                </a:rPr>
                <a:t>SI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73063" y="2649538"/>
            <a:ext cx="1676400" cy="976312"/>
            <a:chOff x="336" y="1536"/>
            <a:chExt cx="1056" cy="615"/>
          </a:xfrm>
        </p:grpSpPr>
        <p:pic>
          <p:nvPicPr>
            <p:cNvPr id="10246" name="Picture 6" descr="Figure01-a"/>
            <p:cNvPicPr>
              <a:picLocks noChangeAspect="1" noChangeArrowheads="1"/>
            </p:cNvPicPr>
            <p:nvPr/>
          </p:nvPicPr>
          <p:blipFill>
            <a:blip r:embed="rId5" cstate="print">
              <a:lum bright="10000" contrast="10000"/>
            </a:blip>
            <a:srcRect/>
            <a:stretch>
              <a:fillRect/>
            </a:stretch>
          </p:blipFill>
          <p:spPr bwMode="auto">
            <a:xfrm>
              <a:off x="336" y="1536"/>
              <a:ext cx="1056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720" y="1584"/>
              <a:ext cx="3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Arial" pitchFamily="34" charset="0"/>
                </a:rPr>
                <a:t>OFI</a:t>
              </a:r>
            </a:p>
          </p:txBody>
        </p:sp>
      </p:grp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81000" y="930275"/>
            <a:ext cx="4181475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04800" y="914400"/>
            <a:ext cx="4114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1400" b="1">
                <a:latin typeface="Arial" pitchFamily="34" charset="0"/>
                <a:ea typeface="SimSun" pitchFamily="2" charset="-122"/>
              </a:rPr>
              <a:t>Problem definition</a:t>
            </a:r>
            <a:endParaRPr lang="en-US" sz="1400" b="1">
              <a:latin typeface="Arial" pitchFamily="34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4606925" y="923925"/>
            <a:ext cx="4267200" cy="267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pitchFamily="34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711700" y="922338"/>
            <a:ext cx="4203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0"/>
          <a:lstStyle/>
          <a:p>
            <a:pPr marL="231775" indent="-231775" algn="ctr" eaLnBrk="1" hangingPunct="1">
              <a:lnSpc>
                <a:spcPct val="90000"/>
              </a:lnSpc>
              <a:spcAft>
                <a:spcPct val="20000"/>
              </a:spcAft>
              <a:tabLst>
                <a:tab pos="231775" algn="l"/>
              </a:tabLst>
            </a:pPr>
            <a:r>
              <a:rPr lang="en-US" sz="1400" b="1">
                <a:latin typeface="Arial" pitchFamily="34" charset="0"/>
                <a:ea typeface="SimSun" pitchFamily="2" charset="-122"/>
              </a:rPr>
              <a:t>System reliability calculation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614863" y="3657600"/>
            <a:ext cx="4267200" cy="272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pitchFamily="34" charset="0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656138" y="3700463"/>
            <a:ext cx="4203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0"/>
          <a:lstStyle/>
          <a:p>
            <a:pPr marL="231775" indent="-231775" algn="ctr" eaLnBrk="1" hangingPunct="1">
              <a:lnSpc>
                <a:spcPct val="90000"/>
              </a:lnSpc>
              <a:spcAft>
                <a:spcPct val="20000"/>
              </a:spcAft>
              <a:tabLst>
                <a:tab pos="231775" algn="l"/>
              </a:tabLst>
            </a:pPr>
            <a:r>
              <a:rPr lang="en-US" sz="1400" b="1">
                <a:latin typeface="Arial" pitchFamily="34" charset="0"/>
              </a:rPr>
              <a:t>Safer design via SRBO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414338" y="1143000"/>
            <a:ext cx="40386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200" dirty="0">
                <a:latin typeface="Arial" pitchFamily="34" charset="0"/>
              </a:rPr>
              <a:t>System reliability based optimization (SRBO) of the </a:t>
            </a:r>
            <a:endParaRPr lang="en-US" sz="1200" dirty="0" smtClean="0">
              <a:latin typeface="Arial" pitchFamily="34" charset="0"/>
            </a:endParaRPr>
          </a:p>
          <a:p>
            <a:pPr eaLnBrk="1" hangingPunct="1"/>
            <a:r>
              <a:rPr lang="en-US" sz="1200" dirty="0" smtClean="0">
                <a:latin typeface="Arial" pitchFamily="34" charset="0"/>
              </a:rPr>
              <a:t>vehicles </a:t>
            </a:r>
            <a:r>
              <a:rPr lang="en-US" sz="1200" dirty="0">
                <a:latin typeface="Arial" pitchFamily="34" charset="0"/>
              </a:rPr>
              <a:t>are essential since it allows investigating </a:t>
            </a:r>
          </a:p>
          <a:p>
            <a:pPr eaLnBrk="1" hangingPunct="1"/>
            <a:r>
              <a:rPr lang="en-US" sz="1200" dirty="0">
                <a:latin typeface="Arial" pitchFamily="34" charset="0"/>
              </a:rPr>
              <a:t>  - Reliability allocation between different </a:t>
            </a:r>
            <a:r>
              <a:rPr lang="en-US" sz="1200" dirty="0">
                <a:solidFill>
                  <a:schemeClr val="accent2"/>
                </a:solidFill>
                <a:latin typeface="Arial" pitchFamily="34" charset="0"/>
              </a:rPr>
              <a:t>components </a:t>
            </a:r>
          </a:p>
          <a:p>
            <a:pPr eaLnBrk="1" hangingPunct="1"/>
            <a:r>
              <a:rPr lang="en-US" sz="1200" dirty="0">
                <a:latin typeface="Arial" pitchFamily="34" charset="0"/>
              </a:rPr>
              <a:t>  - Reliability allocation between different </a:t>
            </a:r>
            <a:r>
              <a:rPr lang="en-US" sz="1200" dirty="0">
                <a:solidFill>
                  <a:srgbClr val="FF0000"/>
                </a:solidFill>
                <a:latin typeface="Arial" pitchFamily="34" charset="0"/>
              </a:rPr>
              <a:t>failure modes</a:t>
            </a:r>
          </a:p>
          <a:p>
            <a:pPr eaLnBrk="1" hangingPunct="1"/>
            <a:endParaRPr lang="en-US" sz="500" dirty="0">
              <a:latin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1200" dirty="0">
                <a:latin typeface="Arial" pitchFamily="34" charset="0"/>
              </a:rPr>
              <a:t> Four failure modes considered</a:t>
            </a:r>
          </a:p>
          <a:p>
            <a:pPr eaLnBrk="1" hangingPunct="1"/>
            <a:r>
              <a:rPr lang="en-US" sz="1200" dirty="0">
                <a:latin typeface="Arial" pitchFamily="34" charset="0"/>
              </a:rPr>
              <a:t>  (1,2) Excessive intrusion at OFI and SI</a:t>
            </a:r>
          </a:p>
          <a:p>
            <a:pPr eaLnBrk="1" hangingPunct="1"/>
            <a:r>
              <a:rPr lang="en-US" sz="1200" dirty="0">
                <a:latin typeface="Arial" pitchFamily="34" charset="0"/>
              </a:rPr>
              <a:t>  (3,4) Insufficient energy absorption at OFI and SI 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381000" y="3657600"/>
            <a:ext cx="4181475" cy="2719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pitchFamily="34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228600" y="3810000"/>
            <a:ext cx="4203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0"/>
          <a:lstStyle/>
          <a:p>
            <a:pPr marL="231775" indent="-231775" eaLnBrk="1" hangingPunct="1">
              <a:lnSpc>
                <a:spcPct val="90000"/>
              </a:lnSpc>
              <a:spcAft>
                <a:spcPct val="20000"/>
              </a:spcAft>
              <a:buFontTx/>
              <a:buChar char="•"/>
              <a:tabLst>
                <a:tab pos="231775" algn="l"/>
              </a:tabLst>
            </a:pPr>
            <a:endParaRPr lang="en-US" sz="50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96875" y="3675063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400" b="1">
                <a:latin typeface="Arial" pitchFamily="34" charset="0"/>
              </a:rPr>
              <a:t>Design variables and random variables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597400" y="4000500"/>
            <a:ext cx="432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200">
                <a:latin typeface="Arial" pitchFamily="34" charset="0"/>
              </a:rPr>
              <a:t>SRBO can lead to safer vehicle design by leading to optimum reliability allocation between different failure modes.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630738" y="1173163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200" dirty="0">
                <a:latin typeface="Arial" pitchFamily="34" charset="0"/>
              </a:rPr>
              <a:t>The system reliability is calculated using Complementary </a:t>
            </a:r>
            <a:endParaRPr lang="en-US" sz="1200" dirty="0" smtClean="0">
              <a:latin typeface="Arial" pitchFamily="34" charset="0"/>
            </a:endParaRPr>
          </a:p>
          <a:p>
            <a:pPr eaLnBrk="1" hangingPunct="1"/>
            <a:r>
              <a:rPr lang="en-US" sz="1200" dirty="0" smtClean="0">
                <a:latin typeface="Arial" pitchFamily="34" charset="0"/>
              </a:rPr>
              <a:t>Intersection </a:t>
            </a:r>
            <a:r>
              <a:rPr lang="en-US" sz="1200" dirty="0">
                <a:latin typeface="Arial" pitchFamily="34" charset="0"/>
              </a:rPr>
              <a:t>Method (</a:t>
            </a:r>
            <a:r>
              <a:rPr lang="en-US" sz="1200" dirty="0" err="1">
                <a:latin typeface="Arial" pitchFamily="34" charset="0"/>
              </a:rPr>
              <a:t>Youn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lang="en-US" sz="1200" i="1" dirty="0">
                <a:latin typeface="Arial" pitchFamily="34" charset="0"/>
              </a:rPr>
              <a:t>et al.</a:t>
            </a:r>
            <a:r>
              <a:rPr lang="en-US" sz="1200" dirty="0">
                <a:latin typeface="Arial" pitchFamily="34" charset="0"/>
              </a:rPr>
              <a:t> 2006)</a:t>
            </a:r>
          </a:p>
        </p:txBody>
      </p:sp>
      <p:graphicFrame>
        <p:nvGraphicFramePr>
          <p:cNvPr id="364564" name="Group 20"/>
          <p:cNvGraphicFramePr>
            <a:graphicFrameLocks noGrp="1"/>
          </p:cNvGraphicFramePr>
          <p:nvPr/>
        </p:nvGraphicFramePr>
        <p:xfrm>
          <a:off x="4833938" y="4487863"/>
          <a:ext cx="3213100" cy="1711325"/>
        </p:xfrm>
        <a:graphic>
          <a:graphicData uri="http://schemas.openxmlformats.org/drawingml/2006/table">
            <a:tbl>
              <a:tblPr/>
              <a:tblGrid>
                <a:gridCol w="803275"/>
                <a:gridCol w="803275"/>
                <a:gridCol w="803275"/>
                <a:gridCol w="80327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 Pf1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 Pf2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 PFS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Pf1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0.0031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0.0063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0.0068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Pf2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Pf3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0.0064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0.0091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0.0058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Pf4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0.0066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PFS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0.0162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0.0157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0.0135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Weight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0.9785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0.9785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0.9785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4611" name="Group 67"/>
          <p:cNvGraphicFramePr>
            <a:graphicFrameLocks noGrp="1"/>
          </p:cNvGraphicFramePr>
          <p:nvPr/>
        </p:nvGraphicFramePr>
        <p:xfrm>
          <a:off x="422275" y="4198938"/>
          <a:ext cx="1981200" cy="2144713"/>
        </p:xfrm>
        <a:graphic>
          <a:graphicData uri="http://schemas.openxmlformats.org/drawingml/2006/table">
            <a:tbl>
              <a:tblPr/>
              <a:tblGrid>
                <a:gridCol w="457200"/>
                <a:gridCol w="1524000"/>
              </a:tblGrid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Component thicknesses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DV1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Left and right front doors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DV2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Left and right rear doors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DV3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Inner hood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DV4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Left and right outer B-pillars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DV5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Left and right middle B-pillar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DV6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Inner front bumper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DV7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Front floor panel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DV8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Left and right outer CBN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DV9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Left and right front fenders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DV10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Left and right inner front rails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DV11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Left and right outer front rails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DV12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Rear plate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DV13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Suspension frame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4646" name="Group 102"/>
          <p:cNvGraphicFramePr>
            <a:graphicFrameLocks noGrp="1"/>
          </p:cNvGraphicFramePr>
          <p:nvPr/>
        </p:nvGraphicFramePr>
        <p:xfrm>
          <a:off x="2463800" y="4478338"/>
          <a:ext cx="2057400" cy="134112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  <a:gridCol w="457200"/>
                <a:gridCol w="5334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Description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Dist. type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COV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RV1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Material parameter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0.1667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RV2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Occupant mass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0.1667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RV3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Impact speed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0.1667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127"/>
          <p:cNvGrpSpPr>
            <a:grpSpLocks/>
          </p:cNvGrpSpPr>
          <p:nvPr/>
        </p:nvGrpSpPr>
        <p:grpSpPr bwMode="auto">
          <a:xfrm>
            <a:off x="7196138" y="5630863"/>
            <a:ext cx="1676400" cy="549275"/>
            <a:chOff x="4608" y="3552"/>
            <a:chExt cx="1056" cy="346"/>
          </a:xfrm>
        </p:grpSpPr>
        <p:sp>
          <p:nvSpPr>
            <p:cNvPr id="10368" name="Oval 128"/>
            <p:cNvSpPr>
              <a:spLocks noChangeArrowheads="1"/>
            </p:cNvSpPr>
            <p:nvPr/>
          </p:nvSpPr>
          <p:spPr bwMode="auto">
            <a:xfrm>
              <a:off x="4608" y="3600"/>
              <a:ext cx="432" cy="19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10369" name="Line 129"/>
            <p:cNvSpPr>
              <a:spLocks noChangeShapeType="1"/>
            </p:cNvSpPr>
            <p:nvPr/>
          </p:nvSpPr>
          <p:spPr bwMode="auto">
            <a:xfrm flipH="1">
              <a:off x="5040" y="3696"/>
              <a:ext cx="1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0" name="Text Box 130"/>
            <p:cNvSpPr txBox="1">
              <a:spLocks noChangeArrowheads="1"/>
            </p:cNvSpPr>
            <p:nvPr/>
          </p:nvSpPr>
          <p:spPr bwMode="auto">
            <a:xfrm>
              <a:off x="5190" y="3552"/>
              <a:ext cx="47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solidFill>
                    <a:srgbClr val="FF0000"/>
                  </a:solidFill>
                  <a:latin typeface="Arial" pitchFamily="34" charset="0"/>
                </a:rPr>
                <a:t>14-17%</a:t>
              </a:r>
            </a:p>
            <a:p>
              <a:pPr eaLnBrk="1" hangingPunct="1"/>
              <a:r>
                <a:rPr lang="en-US" sz="1000">
                  <a:solidFill>
                    <a:srgbClr val="FF0000"/>
                  </a:solidFill>
                  <a:latin typeface="Arial" pitchFamily="34" charset="0"/>
                </a:rPr>
                <a:t>Reduction</a:t>
              </a:r>
            </a:p>
            <a:p>
              <a:pPr eaLnBrk="1" hangingPunct="1"/>
              <a:r>
                <a:rPr lang="en-US" sz="1000">
                  <a:solidFill>
                    <a:srgbClr val="FF0000"/>
                  </a:solidFill>
                  <a:latin typeface="Arial" pitchFamily="34" charset="0"/>
                </a:rPr>
                <a:t>in PFS</a:t>
              </a:r>
            </a:p>
          </p:txBody>
        </p:sp>
      </p:grpSp>
      <p:graphicFrame>
        <p:nvGraphicFramePr>
          <p:cNvPr id="10371" name="Object 131"/>
          <p:cNvGraphicFramePr>
            <a:graphicFrameLocks noChangeAspect="1"/>
          </p:cNvGraphicFramePr>
          <p:nvPr/>
        </p:nvGraphicFramePr>
        <p:xfrm>
          <a:off x="4843463" y="1617663"/>
          <a:ext cx="3124200" cy="554037"/>
        </p:xfrm>
        <a:graphic>
          <a:graphicData uri="http://schemas.openxmlformats.org/presentationml/2006/ole">
            <p:oleObj spid="_x0000_s62466" name="Equation" r:id="rId6" imgW="3162300" imgH="558800" progId="Equation.3">
              <p:embed/>
            </p:oleObj>
          </a:graphicData>
        </a:graphic>
      </p:graphicFrame>
      <p:graphicFrame>
        <p:nvGraphicFramePr>
          <p:cNvPr id="10372" name="Object 132"/>
          <p:cNvGraphicFramePr>
            <a:graphicFrameLocks noChangeAspect="1"/>
          </p:cNvGraphicFramePr>
          <p:nvPr/>
        </p:nvGraphicFramePr>
        <p:xfrm>
          <a:off x="4876800" y="2514600"/>
          <a:ext cx="2286000" cy="366713"/>
        </p:xfrm>
        <a:graphic>
          <a:graphicData uri="http://schemas.openxmlformats.org/presentationml/2006/ole">
            <p:oleObj spid="_x0000_s62467" name="Equation" r:id="rId7" imgW="2425700" imgH="393700" progId="Equation.3">
              <p:embed/>
            </p:oleObj>
          </a:graphicData>
        </a:graphic>
      </p:graphicFrame>
      <p:grpSp>
        <p:nvGrpSpPr>
          <p:cNvPr id="5" name="Group 133"/>
          <p:cNvGrpSpPr>
            <a:grpSpLocks/>
          </p:cNvGrpSpPr>
          <p:nvPr/>
        </p:nvGrpSpPr>
        <p:grpSpPr bwMode="auto">
          <a:xfrm>
            <a:off x="4860925" y="2227263"/>
            <a:ext cx="2933700" cy="261937"/>
            <a:chOff x="3072" y="1425"/>
            <a:chExt cx="1848" cy="165"/>
          </a:xfrm>
        </p:grpSpPr>
        <p:graphicFrame>
          <p:nvGraphicFramePr>
            <p:cNvPr id="10374" name="Object 134"/>
            <p:cNvGraphicFramePr>
              <a:graphicFrameLocks noChangeAspect="1"/>
            </p:cNvGraphicFramePr>
            <p:nvPr/>
          </p:nvGraphicFramePr>
          <p:xfrm>
            <a:off x="3072" y="1440"/>
            <a:ext cx="240" cy="150"/>
          </p:xfrm>
          <a:graphic>
            <a:graphicData uri="http://schemas.openxmlformats.org/presentationml/2006/ole">
              <p:oleObj spid="_x0000_s62469" name="Equation" r:id="rId8" imgW="380835" imgH="241195" progId="Equation.3">
                <p:embed/>
              </p:oleObj>
            </a:graphicData>
          </a:graphic>
        </p:graphicFrame>
        <p:sp>
          <p:nvSpPr>
            <p:cNvPr id="10375" name="Rectangle 135"/>
            <p:cNvSpPr>
              <a:spLocks noChangeArrowheads="1"/>
            </p:cNvSpPr>
            <p:nvPr/>
          </p:nvSpPr>
          <p:spPr bwMode="auto">
            <a:xfrm>
              <a:off x="3264" y="1425"/>
              <a:ext cx="165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en-US" sz="900">
                  <a:latin typeface="Arial" pitchFamily="34" charset="0"/>
                  <a:cs typeface="Times New Roman" pitchFamily="18" charset="0"/>
                </a:rPr>
                <a:t>:  probability of failure for different failure modes</a:t>
              </a:r>
              <a:r>
                <a:rPr lang="en-US" sz="900">
                  <a:latin typeface="Arial" pitchFamily="34" charset="0"/>
                </a:rPr>
                <a:t> </a:t>
              </a:r>
            </a:p>
          </p:txBody>
        </p:sp>
      </p:grpSp>
      <p:sp>
        <p:nvSpPr>
          <p:cNvPr id="10376" name="Text Box 136"/>
          <p:cNvSpPr txBox="1">
            <a:spLocks noChangeArrowheads="1"/>
          </p:cNvSpPr>
          <p:nvPr/>
        </p:nvSpPr>
        <p:spPr bwMode="auto">
          <a:xfrm>
            <a:off x="7543800" y="2438400"/>
            <a:ext cx="1132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900" dirty="0">
                <a:solidFill>
                  <a:srgbClr val="008080"/>
                </a:solidFill>
                <a:latin typeface="Arial" pitchFamily="34" charset="0"/>
              </a:rPr>
              <a:t>Complementary </a:t>
            </a:r>
            <a:endParaRPr lang="en-US" sz="900" dirty="0" smtClean="0">
              <a:solidFill>
                <a:srgbClr val="008080"/>
              </a:solidFill>
              <a:latin typeface="Arial" pitchFamily="34" charset="0"/>
            </a:endParaRPr>
          </a:p>
          <a:p>
            <a:pPr eaLnBrk="1" hangingPunct="1"/>
            <a:r>
              <a:rPr lang="en-US" sz="900" dirty="0" smtClean="0">
                <a:solidFill>
                  <a:srgbClr val="008080"/>
                </a:solidFill>
                <a:latin typeface="Arial" pitchFamily="34" charset="0"/>
              </a:rPr>
              <a:t>intersection </a:t>
            </a:r>
            <a:r>
              <a:rPr lang="en-US" sz="900" dirty="0">
                <a:solidFill>
                  <a:srgbClr val="008080"/>
                </a:solidFill>
                <a:latin typeface="Arial" pitchFamily="34" charset="0"/>
              </a:rPr>
              <a:t>event</a:t>
            </a:r>
          </a:p>
        </p:txBody>
      </p:sp>
      <p:graphicFrame>
        <p:nvGraphicFramePr>
          <p:cNvPr id="10377" name="Object 137"/>
          <p:cNvGraphicFramePr>
            <a:graphicFrameLocks noChangeAspect="1"/>
          </p:cNvGraphicFramePr>
          <p:nvPr/>
        </p:nvGraphicFramePr>
        <p:xfrm>
          <a:off x="5926138" y="3040063"/>
          <a:ext cx="2124075" cy="257175"/>
        </p:xfrm>
        <a:graphic>
          <a:graphicData uri="http://schemas.openxmlformats.org/presentationml/2006/ole">
            <p:oleObj spid="_x0000_s62468" name="Equation" r:id="rId9" imgW="2120900" imgH="254000" progId="Equation.3">
              <p:embed/>
            </p:oleObj>
          </a:graphicData>
        </a:graphic>
      </p:graphicFrame>
      <p:sp>
        <p:nvSpPr>
          <p:cNvPr id="10378" name="AutoShape 138"/>
          <p:cNvSpPr>
            <a:spLocks/>
          </p:cNvSpPr>
          <p:nvPr/>
        </p:nvSpPr>
        <p:spPr bwMode="auto">
          <a:xfrm rot="5400000" flipH="1" flipV="1">
            <a:off x="6858000" y="2667000"/>
            <a:ext cx="152400" cy="457200"/>
          </a:xfrm>
          <a:prstGeom prst="leftBrace">
            <a:avLst>
              <a:gd name="adj1" fmla="val 25000"/>
              <a:gd name="adj2" fmla="val 45829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pitchFamily="34" charset="0"/>
            </a:endParaRPr>
          </a:p>
        </p:txBody>
      </p:sp>
      <p:sp>
        <p:nvSpPr>
          <p:cNvPr id="10379" name="AutoShape 139"/>
          <p:cNvSpPr>
            <a:spLocks noChangeArrowheads="1"/>
          </p:cNvSpPr>
          <p:nvPr/>
        </p:nvSpPr>
        <p:spPr bwMode="auto">
          <a:xfrm>
            <a:off x="7315200" y="2667000"/>
            <a:ext cx="228600" cy="762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pitchFamily="34" charset="0"/>
            </a:endParaRPr>
          </a:p>
        </p:txBody>
      </p:sp>
      <p:sp>
        <p:nvSpPr>
          <p:cNvPr id="10380" name="Rectangle 140"/>
          <p:cNvSpPr>
            <a:spLocks noChangeArrowheads="1"/>
          </p:cNvSpPr>
          <p:nvPr/>
        </p:nvSpPr>
        <p:spPr bwMode="auto">
          <a:xfrm>
            <a:off x="423863" y="395288"/>
            <a:ext cx="82137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3200" dirty="0">
                <a:solidFill>
                  <a:srgbClr val="800000"/>
                </a:solidFill>
                <a:cs typeface="Times New Roman" pitchFamily="18" charset="0"/>
              </a:rPr>
              <a:t>System Reliability Based Vehicle Design</a:t>
            </a:r>
            <a:endParaRPr lang="en-US" sz="3200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49400" y="4521200"/>
            <a:ext cx="6629400" cy="2320925"/>
            <a:chOff x="1584" y="2816"/>
            <a:chExt cx="4176" cy="1462"/>
          </a:xfrm>
        </p:grpSpPr>
        <p:pic>
          <p:nvPicPr>
            <p:cNvPr id="19459" name="Picture 3" descr="DV2_act_pred.tif                                               00026F1CTitanium HD                    BA80D508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92" y="2816"/>
              <a:ext cx="1804" cy="1353"/>
            </a:xfrm>
            <a:prstGeom prst="rect">
              <a:avLst/>
            </a:prstGeom>
            <a:noFill/>
          </p:spPr>
        </p:pic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4416" y="3024"/>
              <a:ext cx="1344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Aft>
                  <a:spcPct val="20000"/>
                </a:spcAft>
              </a:pPr>
              <a:r>
                <a:rPr lang="en-US" sz="1400">
                  <a:solidFill>
                    <a:srgbClr val="FF0000"/>
                  </a:solidFill>
                  <a:latin typeface="Arial" pitchFamily="34" charset="0"/>
                  <a:ea typeface="SimSun" pitchFamily="2" charset="-122"/>
                </a:rPr>
                <a:t>Gaussian process (GP)</a:t>
              </a:r>
              <a:endParaRPr lang="en-US" sz="180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pic>
          <p:nvPicPr>
            <p:cNvPr id="19461" name="Picture 5" descr="arm_1_base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10000"/>
            </a:blip>
            <a:srcRect/>
            <a:stretch>
              <a:fillRect/>
            </a:stretch>
          </p:blipFill>
          <p:spPr bwMode="auto">
            <a:xfrm rot="5400000">
              <a:off x="1573" y="3083"/>
              <a:ext cx="949" cy="927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462" name="Text Box 6"/>
            <p:cNvSpPr txBox="1">
              <a:spLocks noChangeAspect="1" noChangeArrowheads="1"/>
            </p:cNvSpPr>
            <p:nvPr/>
          </p:nvSpPr>
          <p:spPr bwMode="auto">
            <a:xfrm>
              <a:off x="3609" y="4086"/>
              <a:ext cx="293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FF"/>
                  </a:solidFill>
                  <a:latin typeface="Arial" pitchFamily="34" charset="0"/>
                </a:rPr>
                <a:t>t</a:t>
              </a:r>
              <a:r>
                <a:rPr lang="en-US" sz="1400" baseline="-25000">
                  <a:solidFill>
                    <a:srgbClr val="0000FF"/>
                  </a:solidFill>
                  <a:latin typeface="Arial" pitchFamily="34" charset="0"/>
                </a:rPr>
                <a:t>2</a:t>
              </a:r>
              <a:endParaRPr lang="en-US" sz="140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19463" name="Rectangle 7"/>
            <p:cNvSpPr>
              <a:spLocks noChangeAspect="1" noChangeArrowheads="1"/>
            </p:cNvSpPr>
            <p:nvPr/>
          </p:nvSpPr>
          <p:spPr bwMode="auto">
            <a:xfrm>
              <a:off x="1755" y="3109"/>
              <a:ext cx="71" cy="29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Text Box 8"/>
            <p:cNvSpPr txBox="1">
              <a:spLocks noChangeAspect="1" noChangeArrowheads="1"/>
            </p:cNvSpPr>
            <p:nvPr/>
          </p:nvSpPr>
          <p:spPr bwMode="auto">
            <a:xfrm>
              <a:off x="1824" y="3170"/>
              <a:ext cx="29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FF"/>
                  </a:solidFill>
                  <a:latin typeface="Arial" pitchFamily="34" charset="0"/>
                </a:rPr>
                <a:t>t</a:t>
              </a:r>
              <a:r>
                <a:rPr lang="en-US" sz="1400" baseline="-25000">
                  <a:solidFill>
                    <a:srgbClr val="0000FF"/>
                  </a:solidFill>
                  <a:latin typeface="Arial" pitchFamily="34" charset="0"/>
                </a:rPr>
                <a:t>2</a:t>
              </a:r>
              <a:endParaRPr lang="en-US" sz="140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19465" name="Text Box 9"/>
            <p:cNvSpPr txBox="1">
              <a:spLocks noChangeAspect="1" noChangeArrowheads="1"/>
            </p:cNvSpPr>
            <p:nvPr/>
          </p:nvSpPr>
          <p:spPr bwMode="auto">
            <a:xfrm rot="10800000">
              <a:off x="2711" y="3265"/>
              <a:ext cx="250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eaLnBrk="1" hangingPunct="1"/>
              <a:r>
                <a:rPr lang="en-US" sz="1400">
                  <a:latin typeface="Arial" pitchFamily="34" charset="0"/>
                </a:rPr>
                <a:t>Damage</a:t>
              </a:r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 flipH="1">
              <a:off x="4248" y="3104"/>
              <a:ext cx="200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188640"/>
            <a:ext cx="9144000" cy="80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3200" dirty="0">
                <a:solidFill>
                  <a:srgbClr val="800000"/>
                </a:solidFill>
              </a:rPr>
              <a:t>Comparison of </a:t>
            </a:r>
            <a:r>
              <a:rPr lang="en-US" sz="3200" dirty="0" err="1" smtClean="0">
                <a:solidFill>
                  <a:srgbClr val="800000"/>
                </a:solidFill>
              </a:rPr>
              <a:t>Metamodels</a:t>
            </a:r>
            <a:r>
              <a:rPr lang="en-US" sz="3200" dirty="0" smtClean="0">
                <a:solidFill>
                  <a:srgbClr val="800000"/>
                </a:solidFill>
              </a:rPr>
              <a:t> for Control Arm Example</a:t>
            </a:r>
            <a:endParaRPr lang="en-US" sz="3200" dirty="0">
              <a:solidFill>
                <a:srgbClr val="800000"/>
              </a:solidFill>
              <a:ea typeface="SimSun" pitchFamily="2" charset="-122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706938" y="1017588"/>
            <a:ext cx="4203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pPr marL="231775" indent="-231775" algn="ctr" eaLnBrk="1" hangingPunct="1">
              <a:lnSpc>
                <a:spcPct val="90000"/>
              </a:lnSpc>
              <a:spcAft>
                <a:spcPct val="20000"/>
              </a:spcAft>
              <a:tabLst>
                <a:tab pos="231775" algn="l"/>
              </a:tabLst>
            </a:pPr>
            <a:r>
              <a:rPr lang="en-US" sz="1800" b="1" u="sng">
                <a:latin typeface="Arial" pitchFamily="34" charset="0"/>
                <a:ea typeface="SimSun" pitchFamily="2" charset="-122"/>
              </a:rPr>
              <a:t>Response Estimation Error Summary</a:t>
            </a:r>
            <a:endParaRPr lang="en-US" sz="1600" b="1">
              <a:latin typeface="Arial" pitchFamily="34" charset="0"/>
              <a:ea typeface="SimSun" pitchFamily="2" charset="-122"/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622800" y="2143125"/>
            <a:ext cx="4203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/>
          <a:lstStyle/>
          <a:p>
            <a:pPr marL="231775" indent="-231775" eaLnBrk="1" hangingPunct="1">
              <a:lnSpc>
                <a:spcPct val="90000"/>
              </a:lnSpc>
              <a:spcAft>
                <a:spcPct val="20000"/>
              </a:spcAft>
              <a:buFontTx/>
              <a:buChar char="•"/>
              <a:tabLst>
                <a:tab pos="231775" algn="l"/>
              </a:tabLst>
            </a:pPr>
            <a:endParaRPr lang="en-US" sz="1400">
              <a:latin typeface="Arial" pitchFamily="34" charset="0"/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76213" y="3825875"/>
            <a:ext cx="4203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pPr marL="231775" indent="-231775" eaLnBrk="1" hangingPunct="1">
              <a:lnSpc>
                <a:spcPct val="90000"/>
              </a:lnSpc>
              <a:spcAft>
                <a:spcPct val="20000"/>
              </a:spcAft>
              <a:buFontTx/>
              <a:buChar char="•"/>
              <a:tabLst>
                <a:tab pos="231775" algn="l"/>
              </a:tabLst>
            </a:pPr>
            <a:endParaRPr lang="en-US" sz="500">
              <a:latin typeface="Arial" pitchFamily="34" charset="0"/>
              <a:ea typeface="SimSun" pitchFamily="2" charset="-122"/>
            </a:endParaRPr>
          </a:p>
        </p:txBody>
      </p:sp>
      <p:graphicFrame>
        <p:nvGraphicFramePr>
          <p:cNvPr id="19471" name="Group 15"/>
          <p:cNvGraphicFramePr>
            <a:graphicFrameLocks noGrp="1"/>
          </p:cNvGraphicFramePr>
          <p:nvPr/>
        </p:nvGraphicFramePr>
        <p:xfrm>
          <a:off x="4953000" y="2667000"/>
          <a:ext cx="3862388" cy="609600"/>
        </p:xfrm>
        <a:graphic>
          <a:graphicData uri="http://schemas.openxmlformats.org/drawingml/2006/table">
            <a:tbl>
              <a:tblPr/>
              <a:tblGrid>
                <a:gridCol w="1008063"/>
                <a:gridCol w="509587"/>
                <a:gridCol w="638175"/>
                <a:gridCol w="544513"/>
                <a:gridCol w="541337"/>
                <a:gridCol w="62071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Metamodel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RS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RBF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GP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KR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SVR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% Error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1.6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1.4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0.6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1.5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1.4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5113338" y="2336800"/>
            <a:ext cx="3749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600">
                <a:solidFill>
                  <a:srgbClr val="FF0000"/>
                </a:solidFill>
                <a:latin typeface="Arial" pitchFamily="34" charset="0"/>
              </a:rPr>
              <a:t>von Mises Stress (deterministic case)</a:t>
            </a:r>
            <a:endParaRPr lang="en-US" sz="1600">
              <a:solidFill>
                <a:srgbClr val="0000FF"/>
              </a:solidFill>
              <a:latin typeface="Arial" pitchFamily="34" charset="0"/>
            </a:endParaRPr>
          </a:p>
        </p:txBody>
      </p:sp>
      <p:graphicFrame>
        <p:nvGraphicFramePr>
          <p:cNvPr id="19490" name="Group 34"/>
          <p:cNvGraphicFramePr>
            <a:graphicFrameLocks noGrp="1"/>
          </p:cNvGraphicFramePr>
          <p:nvPr/>
        </p:nvGraphicFramePr>
        <p:xfrm>
          <a:off x="4967288" y="1738313"/>
          <a:ext cx="3827462" cy="609600"/>
        </p:xfrm>
        <a:graphic>
          <a:graphicData uri="http://schemas.openxmlformats.org/drawingml/2006/table">
            <a:tbl>
              <a:tblPr/>
              <a:tblGrid>
                <a:gridCol w="998537"/>
                <a:gridCol w="506413"/>
                <a:gridCol w="630237"/>
                <a:gridCol w="539750"/>
                <a:gridCol w="538163"/>
                <a:gridCol w="61436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Metamodel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RS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RBF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GP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KR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SVR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% Error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488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268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29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229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262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5529263" y="1416050"/>
            <a:ext cx="2770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FF0000"/>
                </a:solidFill>
                <a:latin typeface="Arial" pitchFamily="34" charset="0"/>
              </a:rPr>
              <a:t>Damage (deterministic case)</a:t>
            </a:r>
          </a:p>
        </p:txBody>
      </p:sp>
      <p:sp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1911350" y="2759075"/>
            <a:ext cx="3530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1600">
                <a:solidFill>
                  <a:srgbClr val="FF0000"/>
                </a:solidFill>
                <a:latin typeface="Arial" pitchFamily="34" charset="0"/>
              </a:rPr>
              <a:t> No. of input variables = 13</a:t>
            </a:r>
          </a:p>
          <a:p>
            <a:pPr eaLnBrk="1" hangingPunct="1">
              <a:buFontTx/>
              <a:buChar char="•"/>
            </a:pPr>
            <a:r>
              <a:rPr lang="en-US" sz="1600">
                <a:solidFill>
                  <a:srgbClr val="FF0000"/>
                </a:solidFill>
                <a:latin typeface="Arial" pitchFamily="34" charset="0"/>
              </a:rPr>
              <a:t> No. of sampling points = 159</a:t>
            </a:r>
          </a:p>
        </p:txBody>
      </p:sp>
      <p:sp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404813" y="1089025"/>
            <a:ext cx="4014787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/>
          <a:lstStyle/>
          <a:p>
            <a:pPr marL="231775" indent="-231775" eaLnBrk="1" hangingPunct="1">
              <a:lnSpc>
                <a:spcPct val="90000"/>
              </a:lnSpc>
              <a:spcAft>
                <a:spcPct val="20000"/>
              </a:spcAft>
              <a:buFontTx/>
              <a:buChar char="•"/>
              <a:tabLst>
                <a:tab pos="231775" algn="l"/>
              </a:tabLst>
            </a:pPr>
            <a:r>
              <a:rPr lang="en-US" sz="1800">
                <a:latin typeface="Arial" pitchFamily="34" charset="0"/>
                <a:ea typeface="SimSun" pitchFamily="2" charset="-122"/>
              </a:rPr>
              <a:t>Metamodels:</a:t>
            </a:r>
            <a:r>
              <a:rPr lang="en-US" sz="1600">
                <a:latin typeface="Arial" pitchFamily="34" charset="0"/>
                <a:ea typeface="SimSun" pitchFamily="2" charset="-122"/>
              </a:rPr>
              <a:t> </a:t>
            </a:r>
          </a:p>
          <a:p>
            <a:pPr marL="522288" lvl="1" indent="-176213" eaLnBrk="1" hangingPunct="1">
              <a:lnSpc>
                <a:spcPct val="90000"/>
              </a:lnSpc>
              <a:spcAft>
                <a:spcPct val="20000"/>
              </a:spcAft>
              <a:buFontTx/>
              <a:buChar char="•"/>
              <a:tabLst>
                <a:tab pos="231775" algn="l"/>
              </a:tabLst>
            </a:pPr>
            <a:r>
              <a:rPr lang="en-US" sz="1400">
                <a:latin typeface="Arial" pitchFamily="34" charset="0"/>
                <a:ea typeface="SimSun" pitchFamily="2" charset="-122"/>
              </a:rPr>
              <a:t>Polynomial response surface (RS)</a:t>
            </a:r>
          </a:p>
          <a:p>
            <a:pPr marL="522288" lvl="1" indent="-176213" eaLnBrk="1" hangingPunct="1">
              <a:lnSpc>
                <a:spcPct val="90000"/>
              </a:lnSpc>
              <a:spcAft>
                <a:spcPct val="20000"/>
              </a:spcAft>
              <a:buFontTx/>
              <a:buChar char="•"/>
              <a:tabLst>
                <a:tab pos="231775" algn="l"/>
              </a:tabLst>
            </a:pPr>
            <a:r>
              <a:rPr lang="en-US" sz="1400">
                <a:latin typeface="Arial" pitchFamily="34" charset="0"/>
                <a:ea typeface="SimSun" pitchFamily="2" charset="-122"/>
              </a:rPr>
              <a:t>Radial basis functions (RBF)</a:t>
            </a:r>
          </a:p>
          <a:p>
            <a:pPr marL="522288" lvl="1" indent="-176213" eaLnBrk="1" hangingPunct="1">
              <a:lnSpc>
                <a:spcPct val="90000"/>
              </a:lnSpc>
              <a:spcAft>
                <a:spcPct val="20000"/>
              </a:spcAft>
              <a:buFontTx/>
              <a:buChar char="•"/>
              <a:tabLst>
                <a:tab pos="231775" algn="l"/>
              </a:tabLst>
            </a:pPr>
            <a:r>
              <a:rPr lang="en-US" sz="1400">
                <a:latin typeface="Arial" pitchFamily="34" charset="0"/>
                <a:ea typeface="SimSun" pitchFamily="2" charset="-122"/>
              </a:rPr>
              <a:t>Kriging (KR)</a:t>
            </a:r>
          </a:p>
          <a:p>
            <a:pPr marL="522288" lvl="1" indent="-176213" eaLnBrk="1" hangingPunct="1">
              <a:lnSpc>
                <a:spcPct val="90000"/>
              </a:lnSpc>
              <a:spcAft>
                <a:spcPct val="20000"/>
              </a:spcAft>
              <a:buFontTx/>
              <a:buChar char="•"/>
              <a:tabLst>
                <a:tab pos="231775" algn="l"/>
              </a:tabLst>
            </a:pPr>
            <a:r>
              <a:rPr lang="en-US" sz="1400">
                <a:latin typeface="Arial" pitchFamily="34" charset="0"/>
                <a:ea typeface="SimSun" pitchFamily="2" charset="-122"/>
              </a:rPr>
              <a:t>Gaussian process (GP)</a:t>
            </a:r>
          </a:p>
          <a:p>
            <a:pPr marL="522288" lvl="1" indent="-176213" eaLnBrk="1" hangingPunct="1">
              <a:lnSpc>
                <a:spcPct val="90000"/>
              </a:lnSpc>
              <a:spcAft>
                <a:spcPct val="20000"/>
              </a:spcAft>
              <a:buFontTx/>
              <a:buChar char="•"/>
              <a:tabLst>
                <a:tab pos="231775" algn="l"/>
              </a:tabLst>
            </a:pPr>
            <a:r>
              <a:rPr lang="en-US" sz="1400">
                <a:latin typeface="Arial" pitchFamily="34" charset="0"/>
                <a:ea typeface="SimSun" pitchFamily="2" charset="-122"/>
              </a:rPr>
              <a:t>Support vector regression (SVR)</a:t>
            </a:r>
          </a:p>
        </p:txBody>
      </p:sp>
      <p:graphicFrame>
        <p:nvGraphicFramePr>
          <p:cNvPr id="19511" name="Group 55"/>
          <p:cNvGraphicFramePr>
            <a:graphicFrameLocks noGrp="1"/>
          </p:cNvGraphicFramePr>
          <p:nvPr/>
        </p:nvGraphicFramePr>
        <p:xfrm>
          <a:off x="4940300" y="3873500"/>
          <a:ext cx="3875088" cy="609600"/>
        </p:xfrm>
        <a:graphic>
          <a:graphicData uri="http://schemas.openxmlformats.org/drawingml/2006/table">
            <a:tbl>
              <a:tblPr/>
              <a:tblGrid>
                <a:gridCol w="1011238"/>
                <a:gridCol w="511175"/>
                <a:gridCol w="639762"/>
                <a:gridCol w="546100"/>
                <a:gridCol w="544513"/>
                <a:gridCol w="6223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Metamodel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RS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RBF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GP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KR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SVR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% Error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44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44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44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139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77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29" name="Text Box 73"/>
          <p:cNvSpPr txBox="1">
            <a:spLocks noChangeArrowheads="1"/>
          </p:cNvSpPr>
          <p:nvPr/>
        </p:nvSpPr>
        <p:spPr bwMode="auto">
          <a:xfrm>
            <a:off x="5105400" y="3505200"/>
            <a:ext cx="3749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8000"/>
                </a:solidFill>
                <a:latin typeface="Arial" pitchFamily="34" charset="0"/>
              </a:rPr>
              <a:t>Damage (probabilistic case)</a:t>
            </a:r>
          </a:p>
        </p:txBody>
      </p:sp>
      <p:sp>
        <p:nvSpPr>
          <p:cNvPr id="19530" name="Text Box 74"/>
          <p:cNvSpPr txBox="1">
            <a:spLocks noChangeArrowheads="1"/>
          </p:cNvSpPr>
          <p:nvPr/>
        </p:nvSpPr>
        <p:spPr bwMode="auto">
          <a:xfrm>
            <a:off x="1879600" y="3898900"/>
            <a:ext cx="3390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1600">
                <a:solidFill>
                  <a:srgbClr val="008000"/>
                </a:solidFill>
                <a:latin typeface="Arial" pitchFamily="34" charset="0"/>
              </a:rPr>
              <a:t> No. of input variables = 55</a:t>
            </a:r>
          </a:p>
          <a:p>
            <a:pPr eaLnBrk="1" hangingPunct="1">
              <a:buFontTx/>
              <a:buChar char="•"/>
            </a:pPr>
            <a:r>
              <a:rPr lang="en-US" sz="1600">
                <a:solidFill>
                  <a:srgbClr val="008000"/>
                </a:solidFill>
                <a:latin typeface="Arial" pitchFamily="34" charset="0"/>
              </a:rPr>
              <a:t> No. of sampling points = 421</a:t>
            </a:r>
          </a:p>
        </p:txBody>
      </p:sp>
      <p:sp>
        <p:nvSpPr>
          <p:cNvPr id="19531" name="AutoShape 75"/>
          <p:cNvSpPr>
            <a:spLocks/>
          </p:cNvSpPr>
          <p:nvPr/>
        </p:nvSpPr>
        <p:spPr bwMode="auto">
          <a:xfrm>
            <a:off x="4749800" y="3860800"/>
            <a:ext cx="74613" cy="635000"/>
          </a:xfrm>
          <a:prstGeom prst="leftBrace">
            <a:avLst>
              <a:gd name="adj1" fmla="val 70922"/>
              <a:gd name="adj2" fmla="val 50000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pitchFamily="34" charset="0"/>
            </a:endParaRPr>
          </a:p>
        </p:txBody>
      </p:sp>
      <p:sp>
        <p:nvSpPr>
          <p:cNvPr id="19532" name="AutoShape 76"/>
          <p:cNvSpPr>
            <a:spLocks/>
          </p:cNvSpPr>
          <p:nvPr/>
        </p:nvSpPr>
        <p:spPr bwMode="auto">
          <a:xfrm>
            <a:off x="4762500" y="1765300"/>
            <a:ext cx="125413" cy="1460500"/>
          </a:xfrm>
          <a:prstGeom prst="leftBrace">
            <a:avLst>
              <a:gd name="adj1" fmla="val 97046"/>
              <a:gd name="adj2" fmla="val 82176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Design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lvl="0"/>
            <a:r>
              <a:rPr lang="en-US" dirty="0" smtClean="0"/>
              <a:t>Depends on the designer’s intuition, experience, and skill</a:t>
            </a:r>
          </a:p>
          <a:p>
            <a:pPr lvl="0"/>
            <a:r>
              <a:rPr lang="en-US" dirty="0" smtClean="0"/>
              <a:t>Is a trial-and-error method</a:t>
            </a:r>
          </a:p>
          <a:p>
            <a:pPr lvl="0"/>
            <a:r>
              <a:rPr lang="en-US" dirty="0" smtClean="0"/>
              <a:t>Is not easy to apply to a complex system</a:t>
            </a:r>
          </a:p>
          <a:p>
            <a:pPr lvl="0"/>
            <a:r>
              <a:rPr lang="en-US" dirty="0" smtClean="0"/>
              <a:t>Does not always lead to the </a:t>
            </a:r>
            <a:r>
              <a:rPr lang="en-US" smtClean="0"/>
              <a:t>best </a:t>
            </a:r>
            <a:endParaRPr lang="en-US" smtClean="0"/>
          </a:p>
          <a:p>
            <a:pPr lvl="1">
              <a:buNone/>
            </a:pPr>
            <a:r>
              <a:rPr lang="en-US" smtClean="0"/>
              <a:t>possible </a:t>
            </a:r>
            <a:r>
              <a:rPr lang="en-US" dirty="0" smtClean="0"/>
              <a:t>design</a:t>
            </a:r>
          </a:p>
          <a:p>
            <a:pPr lvl="0"/>
            <a:r>
              <a:rPr lang="en-US" dirty="0" smtClean="0"/>
              <a:t>Is a qualitative design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5CEE9-197D-4728-8B44-9C2AFA5FE801}" type="slidenum">
              <a:rPr lang="en-US"/>
              <a:pPr/>
              <a:t>40</a:t>
            </a:fld>
            <a:endParaRPr lang="en-US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Structural optimization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4800600" cy="541020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800">
                <a:solidFill>
                  <a:schemeClr val="tx1"/>
                </a:solidFill>
                <a:latin typeface="Arial" charset="0"/>
              </a:rPr>
              <a:t>Topology optimization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Start with a black box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Locate the holes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800">
                <a:solidFill>
                  <a:schemeClr val="tx1"/>
                </a:solidFill>
                <a:latin typeface="Arial" charset="0"/>
              </a:rPr>
              <a:t>Shape optimization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Draw the boundaries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Element shapes change during optimization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800">
                <a:solidFill>
                  <a:schemeClr val="tx1"/>
                </a:solidFill>
                <a:latin typeface="Arial" charset="0"/>
              </a:rPr>
              <a:t>Sizing optimization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Determine thicknesses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Finite element model is fixed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sz="200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953000" y="1676400"/>
            <a:ext cx="4048125" cy="2811463"/>
            <a:chOff x="3013" y="2267"/>
            <a:chExt cx="2591" cy="1771"/>
          </a:xfrm>
        </p:grpSpPr>
        <p:pic>
          <p:nvPicPr>
            <p:cNvPr id="586761" name="Picture 9" descr="Quad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13" y="2282"/>
              <a:ext cx="2461" cy="1756"/>
            </a:xfrm>
            <a:prstGeom prst="rect">
              <a:avLst/>
            </a:prstGeom>
            <a:noFill/>
          </p:spPr>
        </p:pic>
        <p:sp>
          <p:nvSpPr>
            <p:cNvPr id="586762" name="Text Box 10"/>
            <p:cNvSpPr txBox="1">
              <a:spLocks noChangeArrowheads="1"/>
            </p:cNvSpPr>
            <p:nvPr/>
          </p:nvSpPr>
          <p:spPr bwMode="auto">
            <a:xfrm>
              <a:off x="3319" y="2267"/>
              <a:ext cx="19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charset="0"/>
                </a:rPr>
                <a:t>Topology, Shape, &amp; Sizing Optimization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586763" name="Rectangle 11"/>
            <p:cNvSpPr>
              <a:spLocks noChangeArrowheads="1"/>
            </p:cNvSpPr>
            <p:nvPr/>
          </p:nvSpPr>
          <p:spPr bwMode="auto">
            <a:xfrm>
              <a:off x="4096" y="2437"/>
              <a:ext cx="901" cy="2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64" name="Line 12"/>
            <p:cNvSpPr>
              <a:spLocks noChangeShapeType="1"/>
            </p:cNvSpPr>
            <p:nvPr/>
          </p:nvSpPr>
          <p:spPr bwMode="auto">
            <a:xfrm>
              <a:off x="3547" y="2539"/>
              <a:ext cx="38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65" name="Text Box 13"/>
            <p:cNvSpPr txBox="1">
              <a:spLocks noChangeArrowheads="1"/>
            </p:cNvSpPr>
            <p:nvPr/>
          </p:nvSpPr>
          <p:spPr bwMode="auto">
            <a:xfrm>
              <a:off x="3922" y="2479"/>
              <a:ext cx="755" cy="294"/>
            </a:xfrm>
            <a:prstGeom prst="rect">
              <a:avLst/>
            </a:prstGeom>
            <a:solidFill>
              <a:srgbClr val="08FD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topology</a:t>
              </a:r>
            </a:p>
            <a:p>
              <a:pPr algn="ctr"/>
              <a:r>
                <a:rPr lang="en-US" sz="1200">
                  <a:latin typeface="Arial" charset="0"/>
                </a:rPr>
                <a:t>design domain</a:t>
              </a:r>
            </a:p>
          </p:txBody>
        </p:sp>
        <p:sp>
          <p:nvSpPr>
            <p:cNvPr id="586766" name="Rectangle 14"/>
            <p:cNvSpPr>
              <a:spLocks noChangeArrowheads="1"/>
            </p:cNvSpPr>
            <p:nvPr/>
          </p:nvSpPr>
          <p:spPr bwMode="auto">
            <a:xfrm>
              <a:off x="3227" y="2859"/>
              <a:ext cx="448" cy="90"/>
            </a:xfrm>
            <a:prstGeom prst="rect">
              <a:avLst/>
            </a:prstGeom>
            <a:solidFill>
              <a:srgbClr val="FFFECB"/>
            </a:solidFill>
            <a:ln w="9525">
              <a:solidFill>
                <a:srgbClr val="FFFFC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67" name="Rectangle 15"/>
            <p:cNvSpPr>
              <a:spLocks noChangeArrowheads="1"/>
            </p:cNvSpPr>
            <p:nvPr/>
          </p:nvSpPr>
          <p:spPr bwMode="auto">
            <a:xfrm>
              <a:off x="3531" y="3360"/>
              <a:ext cx="448" cy="106"/>
            </a:xfrm>
            <a:prstGeom prst="rect">
              <a:avLst/>
            </a:prstGeom>
            <a:solidFill>
              <a:srgbClr val="FFFECB"/>
            </a:solidFill>
            <a:ln w="9525">
              <a:solidFill>
                <a:srgbClr val="FFFFC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68" name="Rectangle 16"/>
            <p:cNvSpPr>
              <a:spLocks noChangeArrowheads="1"/>
            </p:cNvSpPr>
            <p:nvPr/>
          </p:nvSpPr>
          <p:spPr bwMode="auto">
            <a:xfrm>
              <a:off x="4032" y="3680"/>
              <a:ext cx="448" cy="154"/>
            </a:xfrm>
            <a:prstGeom prst="rect">
              <a:avLst/>
            </a:prstGeom>
            <a:solidFill>
              <a:srgbClr val="FFFECB"/>
            </a:solidFill>
            <a:ln w="9525">
              <a:solidFill>
                <a:srgbClr val="FFFFC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69" name="Rectangle 17"/>
            <p:cNvSpPr>
              <a:spLocks noChangeArrowheads="1"/>
            </p:cNvSpPr>
            <p:nvPr/>
          </p:nvSpPr>
          <p:spPr bwMode="auto">
            <a:xfrm>
              <a:off x="4464" y="3264"/>
              <a:ext cx="448" cy="159"/>
            </a:xfrm>
            <a:prstGeom prst="rect">
              <a:avLst/>
            </a:prstGeom>
            <a:solidFill>
              <a:srgbClr val="FFFECB"/>
            </a:solidFill>
            <a:ln w="9525">
              <a:solidFill>
                <a:srgbClr val="FFFFC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70" name="Text Box 18"/>
            <p:cNvSpPr txBox="1">
              <a:spLocks noChangeArrowheads="1"/>
            </p:cNvSpPr>
            <p:nvPr/>
          </p:nvSpPr>
          <p:spPr bwMode="auto">
            <a:xfrm>
              <a:off x="4891" y="2736"/>
              <a:ext cx="713" cy="29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Optimum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Shape &amp; Size</a:t>
              </a:r>
            </a:p>
          </p:txBody>
        </p:sp>
        <p:sp>
          <p:nvSpPr>
            <p:cNvPr id="586771" name="AutoShape 19"/>
            <p:cNvSpPr>
              <a:spLocks noChangeArrowheads="1"/>
            </p:cNvSpPr>
            <p:nvPr/>
          </p:nvSpPr>
          <p:spPr bwMode="auto">
            <a:xfrm rot="11884485" flipH="1">
              <a:off x="3120" y="2880"/>
              <a:ext cx="1824" cy="864"/>
            </a:xfrm>
            <a:custGeom>
              <a:avLst/>
              <a:gdLst>
                <a:gd name="G0" fmla="+- 626399 0 0"/>
                <a:gd name="G1" fmla="+- 8784384 0 0"/>
                <a:gd name="G2" fmla="+- 626399 0 8784384"/>
                <a:gd name="G3" fmla="+- 10800 0 0"/>
                <a:gd name="G4" fmla="+- 0 0 62639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10129 0 0"/>
                <a:gd name="G9" fmla="+- 0 0 8784384"/>
                <a:gd name="G10" fmla="+- 10129 0 2700"/>
                <a:gd name="G11" fmla="cos G10 626399"/>
                <a:gd name="G12" fmla="sin G10 626399"/>
                <a:gd name="G13" fmla="cos 13500 626399"/>
                <a:gd name="G14" fmla="sin 13500 626399"/>
                <a:gd name="G15" fmla="+- G11 10800 0"/>
                <a:gd name="G16" fmla="+- G12 10800 0"/>
                <a:gd name="G17" fmla="+- G13 10800 0"/>
                <a:gd name="G18" fmla="+- G14 10800 0"/>
                <a:gd name="G19" fmla="*/ 10129 1 2"/>
                <a:gd name="G20" fmla="+- G19 5400 0"/>
                <a:gd name="G21" fmla="cos G20 626399"/>
                <a:gd name="G22" fmla="sin G20 626399"/>
                <a:gd name="G23" fmla="+- G21 10800 0"/>
                <a:gd name="G24" fmla="+- G12 G23 G22"/>
                <a:gd name="G25" fmla="+- G22 G23 G11"/>
                <a:gd name="G26" fmla="cos 10800 626399"/>
                <a:gd name="G27" fmla="sin 10800 626399"/>
                <a:gd name="G28" fmla="cos 10129 626399"/>
                <a:gd name="G29" fmla="sin 10129 62639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8784384"/>
                <a:gd name="G36" fmla="sin G34 8784384"/>
                <a:gd name="G37" fmla="+/ 8784384 62639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10129 G39"/>
                <a:gd name="G43" fmla="sin 1012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7426 w 21600"/>
                <a:gd name="T5" fmla="*/ 540 h 21600"/>
                <a:gd name="T6" fmla="*/ 3525 w 21600"/>
                <a:gd name="T7" fmla="*/ 18322 h 21600"/>
                <a:gd name="T8" fmla="*/ 7636 w 21600"/>
                <a:gd name="T9" fmla="*/ 1177 h 21600"/>
                <a:gd name="T10" fmla="*/ 24112 w 21600"/>
                <a:gd name="T11" fmla="*/ 13041 h 21600"/>
                <a:gd name="T12" fmla="*/ 20615 w 21600"/>
                <a:gd name="T13" fmla="*/ 15531 h 21600"/>
                <a:gd name="T14" fmla="*/ 18125 w 21600"/>
                <a:gd name="T15" fmla="*/ 1203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20788" y="12481"/>
                  </a:moveTo>
                  <a:cubicBezTo>
                    <a:pt x="20881" y="11926"/>
                    <a:pt x="20929" y="11363"/>
                    <a:pt x="20929" y="10800"/>
                  </a:cubicBezTo>
                  <a:cubicBezTo>
                    <a:pt x="20929" y="5205"/>
                    <a:pt x="16394" y="671"/>
                    <a:pt x="10800" y="671"/>
                  </a:cubicBezTo>
                  <a:cubicBezTo>
                    <a:pt x="5205" y="671"/>
                    <a:pt x="671" y="5205"/>
                    <a:pt x="671" y="10800"/>
                  </a:cubicBezTo>
                  <a:cubicBezTo>
                    <a:pt x="670" y="13545"/>
                    <a:pt x="1785" y="16173"/>
                    <a:pt x="3758" y="18081"/>
                  </a:cubicBezTo>
                  <a:lnTo>
                    <a:pt x="3292" y="18563"/>
                  </a:lnTo>
                  <a:cubicBezTo>
                    <a:pt x="1188" y="16528"/>
                    <a:pt x="0" y="13727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400"/>
                    <a:pt x="21549" y="12000"/>
                    <a:pt x="21450" y="12593"/>
                  </a:cubicBezTo>
                  <a:lnTo>
                    <a:pt x="24112" y="13041"/>
                  </a:lnTo>
                  <a:lnTo>
                    <a:pt x="20615" y="15531"/>
                  </a:lnTo>
                  <a:lnTo>
                    <a:pt x="18125" y="12033"/>
                  </a:lnTo>
                  <a:lnTo>
                    <a:pt x="20788" y="12481"/>
                  </a:lnTo>
                  <a:close/>
                </a:path>
              </a:pathLst>
            </a:custGeom>
            <a:gradFill rotWithShape="0">
              <a:gsLst>
                <a:gs pos="0">
                  <a:srgbClr val="6C2704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72" name="Text Box 20"/>
            <p:cNvSpPr txBox="1">
              <a:spLocks noChangeArrowheads="1"/>
            </p:cNvSpPr>
            <p:nvPr/>
          </p:nvSpPr>
          <p:spPr bwMode="auto">
            <a:xfrm>
              <a:off x="3184" y="2784"/>
              <a:ext cx="431" cy="173"/>
            </a:xfrm>
            <a:prstGeom prst="rect">
              <a:avLst/>
            </a:prstGeom>
            <a:solidFill>
              <a:srgbClr val="FFFEC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u="sng">
                  <a:latin typeface="Arial" charset="0"/>
                </a:rPr>
                <a:t>FEM 1</a:t>
              </a:r>
            </a:p>
          </p:txBody>
        </p:sp>
        <p:sp>
          <p:nvSpPr>
            <p:cNvPr id="586773" name="Text Box 21"/>
            <p:cNvSpPr txBox="1">
              <a:spLocks noChangeArrowheads="1"/>
            </p:cNvSpPr>
            <p:nvPr/>
          </p:nvSpPr>
          <p:spPr bwMode="auto">
            <a:xfrm>
              <a:off x="3164" y="3264"/>
              <a:ext cx="524" cy="294"/>
            </a:xfrm>
            <a:prstGeom prst="rect">
              <a:avLst/>
            </a:prstGeom>
            <a:solidFill>
              <a:srgbClr val="6C27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Optimum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Topology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86774" name="Text Box 22"/>
            <p:cNvSpPr txBox="1">
              <a:spLocks noChangeArrowheads="1"/>
            </p:cNvSpPr>
            <p:nvPr/>
          </p:nvSpPr>
          <p:spPr bwMode="auto">
            <a:xfrm>
              <a:off x="3981" y="3664"/>
              <a:ext cx="554" cy="173"/>
            </a:xfrm>
            <a:prstGeom prst="rect">
              <a:avLst/>
            </a:prstGeom>
            <a:solidFill>
              <a:srgbClr val="FFFEC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u="sng">
                  <a:latin typeface="Arial" charset="0"/>
                </a:rPr>
                <a:t>FEM 2</a:t>
              </a:r>
              <a:endParaRPr lang="en-US" sz="12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395288" y="260350"/>
            <a:ext cx="8281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ko-KR" sz="3600" dirty="0">
                <a:solidFill>
                  <a:schemeClr val="accent2"/>
                </a:solidFill>
              </a:rPr>
              <a:t>Multi-Objective Function Optimization</a:t>
            </a: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395288" y="1341438"/>
            <a:ext cx="8374062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ko-KR" sz="2400" dirty="0"/>
              <a:t>To find an optimal design variable set to achieve several objectives simultaneously with satisfying </a:t>
            </a:r>
            <a:r>
              <a:rPr lang="en-US" altLang="ko-KR" sz="2400" dirty="0" smtClean="0"/>
              <a:t>constraints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ko-KR" sz="2400" smtClean="0"/>
              <a:t>Notion of Pareto Front</a:t>
            </a:r>
            <a:endParaRPr lang="en-US" altLang="ko-KR" sz="24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ko-KR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ko-KR" sz="2400" dirty="0"/>
              <a:t>	    Utility Function Formulation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ko-KR" sz="2400" dirty="0"/>
              <a:t>        Global Criterion Formulation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ko-KR" sz="2400" dirty="0"/>
              <a:t>        Game Theory Approach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ko-KR" sz="2400" dirty="0"/>
              <a:t>        Goal Programming Method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ko-KR" sz="2400" dirty="0"/>
              <a:t>        Goal Attainment Method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ko-KR" sz="2400" dirty="0"/>
              <a:t>        Bounded Objective Function Formulation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ko-KR" sz="2400" dirty="0"/>
              <a:t>        Lexicographic Method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ko-KR" sz="2400" dirty="0"/>
              <a:t>	    Multiple Grade Approach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ko-KR" sz="2400" dirty="0"/>
              <a:t>        Multilevel Decomposition Approach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ko-KR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ko-KR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ko-KR" sz="2000" dirty="0"/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468313" y="1196975"/>
            <a:ext cx="8064500" cy="714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684213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1403350" y="2636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50" name="AutoShape 22"/>
          <p:cNvSpPr>
            <a:spLocks noChangeArrowheads="1"/>
          </p:cNvSpPr>
          <p:nvPr/>
        </p:nvSpPr>
        <p:spPr bwMode="auto">
          <a:xfrm>
            <a:off x="468313" y="2565400"/>
            <a:ext cx="431800" cy="142875"/>
          </a:xfrm>
          <a:prstGeom prst="flowChartDecision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auto">
          <a:xfrm>
            <a:off x="468313" y="3429000"/>
            <a:ext cx="431800" cy="142875"/>
          </a:xfrm>
          <a:prstGeom prst="flowChartDecision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AutoShape 24"/>
          <p:cNvSpPr>
            <a:spLocks noChangeArrowheads="1"/>
          </p:cNvSpPr>
          <p:nvPr/>
        </p:nvSpPr>
        <p:spPr bwMode="auto">
          <a:xfrm>
            <a:off x="468313" y="2997200"/>
            <a:ext cx="431800" cy="142875"/>
          </a:xfrm>
          <a:prstGeom prst="flowChartDecision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AutoShape 25"/>
          <p:cNvSpPr>
            <a:spLocks noChangeArrowheads="1"/>
          </p:cNvSpPr>
          <p:nvPr/>
        </p:nvSpPr>
        <p:spPr bwMode="auto">
          <a:xfrm>
            <a:off x="468313" y="3789363"/>
            <a:ext cx="431800" cy="142875"/>
          </a:xfrm>
          <a:prstGeom prst="flowChartDecision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AutoShape 26"/>
          <p:cNvSpPr>
            <a:spLocks noChangeArrowheads="1"/>
          </p:cNvSpPr>
          <p:nvPr/>
        </p:nvSpPr>
        <p:spPr bwMode="auto">
          <a:xfrm>
            <a:off x="468313" y="4221163"/>
            <a:ext cx="431800" cy="142875"/>
          </a:xfrm>
          <a:prstGeom prst="flowChartDecision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AutoShape 27"/>
          <p:cNvSpPr>
            <a:spLocks noChangeArrowheads="1"/>
          </p:cNvSpPr>
          <p:nvPr/>
        </p:nvSpPr>
        <p:spPr bwMode="auto">
          <a:xfrm>
            <a:off x="468313" y="5084763"/>
            <a:ext cx="431800" cy="142875"/>
          </a:xfrm>
          <a:prstGeom prst="flowChartDecision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AutoShape 28"/>
          <p:cNvSpPr>
            <a:spLocks noChangeArrowheads="1"/>
          </p:cNvSpPr>
          <p:nvPr/>
        </p:nvSpPr>
        <p:spPr bwMode="auto">
          <a:xfrm>
            <a:off x="468313" y="5445125"/>
            <a:ext cx="431800" cy="142875"/>
          </a:xfrm>
          <a:prstGeom prst="flowChartDecision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AutoShape 29"/>
          <p:cNvSpPr>
            <a:spLocks noChangeArrowheads="1"/>
          </p:cNvSpPr>
          <p:nvPr/>
        </p:nvSpPr>
        <p:spPr bwMode="auto">
          <a:xfrm>
            <a:off x="468313" y="5805488"/>
            <a:ext cx="431800" cy="142875"/>
          </a:xfrm>
          <a:prstGeom prst="flowChartDecision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AutoShape 30"/>
          <p:cNvSpPr>
            <a:spLocks noChangeArrowheads="1"/>
          </p:cNvSpPr>
          <p:nvPr/>
        </p:nvSpPr>
        <p:spPr bwMode="auto">
          <a:xfrm>
            <a:off x="468313" y="4652963"/>
            <a:ext cx="431800" cy="142875"/>
          </a:xfrm>
          <a:prstGeom prst="flowChartDecision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Software Codes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313" y="981075"/>
          <a:ext cx="8229600" cy="573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651967"/>
                <a:gridCol w="1296144"/>
                <a:gridCol w="1166689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Unconstrained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Constrained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Population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Based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Metamodels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 (Design Opt Tools)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Mathematica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Excel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Matlab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Fortran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GENESIS (DOT)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NASTRAN (DOT)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GENOA (DOT predecessor)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ISIGHT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HEEDS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LS-Opt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55776" y="620688"/>
            <a:ext cx="214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Gradient Approaches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/>
          <a:lstStyle/>
          <a:p>
            <a:r>
              <a:rPr lang="en-US" dirty="0" smtClean="0"/>
              <a:t>Conventional Design Method</a:t>
            </a:r>
          </a:p>
          <a:p>
            <a:r>
              <a:rPr lang="en-US" dirty="0" smtClean="0"/>
              <a:t>Unconstrained Design Optimization</a:t>
            </a:r>
          </a:p>
          <a:p>
            <a:r>
              <a:rPr lang="en-US" dirty="0" smtClean="0"/>
              <a:t>Constrained Design Optimization</a:t>
            </a:r>
          </a:p>
          <a:p>
            <a:r>
              <a:rPr lang="en-US" dirty="0" smtClean="0"/>
              <a:t>Global-Local Design Optimization</a:t>
            </a:r>
          </a:p>
          <a:p>
            <a:r>
              <a:rPr lang="en-US" dirty="0" smtClean="0"/>
              <a:t>Multi-Objective Design Optimization</a:t>
            </a:r>
          </a:p>
          <a:p>
            <a:r>
              <a:rPr lang="en-US" dirty="0" smtClean="0"/>
              <a:t>Surrogate (</a:t>
            </a:r>
            <a:r>
              <a:rPr lang="en-US" dirty="0" err="1" smtClean="0"/>
              <a:t>Metalmodeling</a:t>
            </a:r>
            <a:r>
              <a:rPr lang="en-US" dirty="0" smtClean="0"/>
              <a:t> and </a:t>
            </a:r>
          </a:p>
          <a:p>
            <a:pPr>
              <a:buNone/>
            </a:pPr>
            <a:r>
              <a:rPr lang="en-US" dirty="0" smtClean="0"/>
              <a:t>	Response Surface Methods) Design Optimization using </a:t>
            </a:r>
            <a:r>
              <a:rPr lang="en-US" dirty="0" err="1" smtClean="0"/>
              <a:t>Metamodels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67BF3-51FC-4D81-A123-FE63001A3E2A}" type="slidenum">
              <a:rPr lang="en-US"/>
              <a:pPr/>
              <a:t>5</a:t>
            </a:fld>
            <a:endParaRPr lang="en-US"/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sz="3200" dirty="0"/>
              <a:t>What is </a:t>
            </a:r>
            <a:r>
              <a:rPr lang="en-US" sz="3200" dirty="0" smtClean="0"/>
              <a:t>optimization?</a:t>
            </a:r>
            <a:endParaRPr lang="en-US" sz="3200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87680" cy="5334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Optimization discipline deals with finding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maxima and minima of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functions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subject to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some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constraints. </a:t>
            </a: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Typical problem formulation: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Arial" charset="0"/>
              </a:rPr>
              <a:t>	Given	p………………..parameters of the problem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Arial" charset="0"/>
              </a:rPr>
              <a:t>	Find		d………………..the design variables of the problem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Arial" charset="0"/>
              </a:rPr>
              <a:t>	Min		f(</a:t>
            </a:r>
            <a:r>
              <a:rPr lang="en-US" sz="1800" dirty="0" err="1">
                <a:latin typeface="Arial" charset="0"/>
              </a:rPr>
              <a:t>d,p</a:t>
            </a:r>
            <a:r>
              <a:rPr lang="en-US" sz="1800" dirty="0">
                <a:latin typeface="Arial" charset="0"/>
              </a:rPr>
              <a:t>)…………...objective function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Arial" charset="0"/>
              </a:rPr>
              <a:t>	Subject to	g(</a:t>
            </a:r>
            <a:r>
              <a:rPr lang="en-US" sz="1800" dirty="0" err="1">
                <a:latin typeface="Arial" charset="0"/>
              </a:rPr>
              <a:t>d,p</a:t>
            </a:r>
            <a:r>
              <a:rPr lang="en-US" sz="1800" dirty="0">
                <a:latin typeface="Arial" charset="0"/>
              </a:rPr>
              <a:t>)≤0………..inequality constraints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Arial" charset="0"/>
              </a:rPr>
              <a:t>			h(</a:t>
            </a:r>
            <a:r>
              <a:rPr lang="en-US" sz="1800" dirty="0" err="1">
                <a:latin typeface="Arial" charset="0"/>
              </a:rPr>
              <a:t>d,p</a:t>
            </a:r>
            <a:r>
              <a:rPr lang="en-US" sz="1800" dirty="0">
                <a:latin typeface="Arial" charset="0"/>
              </a:rPr>
              <a:t>)=0………..equality constraints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Arial" charset="0"/>
              </a:rPr>
              <a:t>			</a:t>
            </a:r>
            <a:r>
              <a:rPr lang="en-US" sz="1800" dirty="0" err="1">
                <a:latin typeface="Arial" charset="0"/>
              </a:rPr>
              <a:t>d</a:t>
            </a:r>
            <a:r>
              <a:rPr lang="en-US" sz="1800" baseline="30000" dirty="0" err="1">
                <a:latin typeface="Arial" charset="0"/>
              </a:rPr>
              <a:t>L</a:t>
            </a:r>
            <a:r>
              <a:rPr lang="en-US" sz="1800" dirty="0">
                <a:latin typeface="Arial" charset="0"/>
              </a:rPr>
              <a:t>≤ d ≤ </a:t>
            </a:r>
            <a:r>
              <a:rPr lang="en-US" sz="1800" dirty="0" err="1">
                <a:latin typeface="Arial" charset="0"/>
              </a:rPr>
              <a:t>d</a:t>
            </a:r>
            <a:r>
              <a:rPr lang="en-US" sz="1800" baseline="30000" dirty="0" err="1">
                <a:latin typeface="Arial" charset="0"/>
              </a:rPr>
              <a:t>U</a:t>
            </a:r>
            <a:r>
              <a:rPr lang="en-US" sz="1800" dirty="0">
                <a:latin typeface="Arial" charset="0"/>
              </a:rPr>
              <a:t>………lower and upper bounds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aseline="30000" dirty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 u="sng" dirty="0">
                <a:solidFill>
                  <a:srgbClr val="008000"/>
                </a:solidFill>
                <a:latin typeface="Arial" charset="0"/>
              </a:rPr>
              <a:t>Example: Point stress design for minimum weight</a:t>
            </a:r>
            <a:endParaRPr lang="en-US" sz="2000" dirty="0">
              <a:solidFill>
                <a:srgbClr val="008000"/>
              </a:solidFill>
              <a:latin typeface="Arial" charset="0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en-US" sz="1800" dirty="0">
              <a:solidFill>
                <a:srgbClr val="008000"/>
              </a:solidFill>
              <a:latin typeface="Arial" charset="0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sz="1800" dirty="0">
                <a:latin typeface="Arial" charset="0"/>
              </a:rPr>
              <a:t>Given 	w, 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sz="1800" dirty="0">
                <a:latin typeface="Arial" charset="0"/>
              </a:rPr>
              <a:t>Find 	t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sz="1800" dirty="0">
                <a:latin typeface="Arial" charset="0"/>
              </a:rPr>
              <a:t>Min		t (i.e., weight)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sz="1800" dirty="0" err="1">
                <a:latin typeface="Arial" charset="0"/>
              </a:rPr>
              <a:t>S.t</a:t>
            </a:r>
            <a:r>
              <a:rPr lang="en-US" sz="1800" dirty="0">
                <a:latin typeface="Arial" charset="0"/>
              </a:rPr>
              <a:t>.		σ – </a:t>
            </a:r>
            <a:r>
              <a:rPr lang="en-US" sz="1800" dirty="0" err="1">
                <a:latin typeface="Arial" charset="0"/>
              </a:rPr>
              <a:t>σ</a:t>
            </a:r>
            <a:r>
              <a:rPr lang="en-US" sz="1800" baseline="-25000" dirty="0" err="1">
                <a:latin typeface="Arial" charset="0"/>
              </a:rPr>
              <a:t>crit</a:t>
            </a:r>
            <a:r>
              <a:rPr lang="en-US" sz="1800" dirty="0">
                <a:latin typeface="Arial" charset="0"/>
              </a:rPr>
              <a:t> = N/(w t) – </a:t>
            </a:r>
            <a:r>
              <a:rPr lang="en-US" sz="1800" dirty="0" err="1">
                <a:latin typeface="Arial" charset="0"/>
              </a:rPr>
              <a:t>σ</a:t>
            </a:r>
            <a:r>
              <a:rPr lang="en-US" sz="1800" baseline="-25000" dirty="0" err="1">
                <a:latin typeface="Arial" charset="0"/>
              </a:rPr>
              <a:t>Y</a:t>
            </a:r>
            <a:r>
              <a:rPr lang="en-US" sz="1800" dirty="0">
                <a:latin typeface="Arial" charset="0"/>
              </a:rPr>
              <a:t> ≤0</a:t>
            </a:r>
          </a:p>
          <a:p>
            <a:pPr lvl="4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sz="1800" dirty="0" err="1">
                <a:solidFill>
                  <a:srgbClr val="0000FF"/>
                </a:solidFill>
                <a:latin typeface="Arial" charset="0"/>
              </a:rPr>
              <a:t>t</a:t>
            </a:r>
            <a:r>
              <a:rPr lang="en-US" sz="1800" baseline="30000" dirty="0" err="1">
                <a:solidFill>
                  <a:srgbClr val="0000FF"/>
                </a:solidFill>
                <a:latin typeface="Arial" charset="0"/>
              </a:rPr>
              <a:t>L</a:t>
            </a:r>
            <a:r>
              <a:rPr lang="en-US" sz="1800" dirty="0">
                <a:solidFill>
                  <a:srgbClr val="0000FF"/>
                </a:solidFill>
                <a:latin typeface="Arial" charset="0"/>
              </a:rPr>
              <a:t>≤ t ≤ </a:t>
            </a:r>
            <a:r>
              <a:rPr lang="en-US" sz="1800" dirty="0" err="1">
                <a:solidFill>
                  <a:srgbClr val="0000FF"/>
                </a:solidFill>
                <a:latin typeface="Arial" charset="0"/>
              </a:rPr>
              <a:t>t</a:t>
            </a:r>
            <a:r>
              <a:rPr lang="en-US" sz="1800" baseline="30000" dirty="0" err="1">
                <a:solidFill>
                  <a:srgbClr val="0000FF"/>
                </a:solidFill>
                <a:latin typeface="Arial" charset="0"/>
              </a:rPr>
              <a:t>U</a:t>
            </a:r>
            <a:r>
              <a:rPr lang="en-US" sz="1800" dirty="0">
                <a:solidFill>
                  <a:srgbClr val="0000FF"/>
                </a:solidFill>
                <a:latin typeface="Arial" charset="0"/>
              </a:rPr>
              <a:t> </a:t>
            </a:r>
            <a:endParaRPr lang="en-US" sz="1600" baseline="30000" dirty="0"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487616" y="4712865"/>
            <a:ext cx="1828800" cy="1668463"/>
            <a:chOff x="3696" y="2544"/>
            <a:chExt cx="1152" cy="1051"/>
          </a:xfrm>
        </p:grpSpPr>
        <p:sp>
          <p:nvSpPr>
            <p:cNvPr id="585733" name="AutoShape 5"/>
            <p:cNvSpPr>
              <a:spLocks noChangeArrowheads="1"/>
            </p:cNvSpPr>
            <p:nvPr/>
          </p:nvSpPr>
          <p:spPr bwMode="auto">
            <a:xfrm>
              <a:off x="3840" y="2832"/>
              <a:ext cx="1008" cy="504"/>
            </a:xfrm>
            <a:prstGeom prst="cube">
              <a:avLst>
                <a:gd name="adj" fmla="val 79764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734" name="Line 6"/>
            <p:cNvSpPr>
              <a:spLocks noChangeShapeType="1"/>
            </p:cNvSpPr>
            <p:nvPr/>
          </p:nvSpPr>
          <p:spPr bwMode="auto">
            <a:xfrm flipH="1">
              <a:off x="3984" y="3264"/>
              <a:ext cx="144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735" name="Line 7"/>
            <p:cNvSpPr>
              <a:spLocks noChangeShapeType="1"/>
            </p:cNvSpPr>
            <p:nvPr/>
          </p:nvSpPr>
          <p:spPr bwMode="auto">
            <a:xfrm flipV="1">
              <a:off x="4488" y="2688"/>
              <a:ext cx="144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736" name="Text Box 8"/>
            <p:cNvSpPr txBox="1">
              <a:spLocks noChangeArrowheads="1"/>
            </p:cNvSpPr>
            <p:nvPr/>
          </p:nvSpPr>
          <p:spPr bwMode="auto">
            <a:xfrm>
              <a:off x="3840" y="3379"/>
              <a:ext cx="21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/>
                <a:t>N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585737" name="Text Box 9"/>
            <p:cNvSpPr txBox="1">
              <a:spLocks noChangeArrowheads="1"/>
            </p:cNvSpPr>
            <p:nvPr/>
          </p:nvSpPr>
          <p:spPr bwMode="auto">
            <a:xfrm>
              <a:off x="3696" y="3192"/>
              <a:ext cx="21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/>
                <a:t>t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585738" name="Text Box 10"/>
            <p:cNvSpPr txBox="1">
              <a:spLocks noChangeArrowheads="1"/>
            </p:cNvSpPr>
            <p:nvPr/>
          </p:nvSpPr>
          <p:spPr bwMode="auto">
            <a:xfrm>
              <a:off x="4560" y="2544"/>
              <a:ext cx="21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/>
                <a:t>N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585739" name="Text Box 11"/>
            <p:cNvSpPr txBox="1">
              <a:spLocks noChangeArrowheads="1"/>
            </p:cNvSpPr>
            <p:nvPr/>
          </p:nvSpPr>
          <p:spPr bwMode="auto">
            <a:xfrm>
              <a:off x="4056" y="3091"/>
              <a:ext cx="21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/>
                <a:t>w</a:t>
              </a:r>
              <a:endParaRPr lang="en-US" sz="1800" b="1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4896544"/>
          </a:xfrm>
        </p:spPr>
        <p:txBody>
          <a:bodyPr wrap="none"/>
          <a:lstStyle/>
          <a:p>
            <a:pPr algn="just"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Design variables (d):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 design variable is a specification that is 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controllable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by the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designer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thickness, material, etc.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and are often bounded by maximum and minimum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values. Sometimes these bounds can be treated as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constraints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Constraints (g, h):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 constraint is a 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condition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that must be satisfied for the design to be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feasible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Examples include 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physical laws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constraints can reflect 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resource limitations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user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requirements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bounds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on the validity of the analysis models. Constraints can be used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explicitly by the solution algorithm or can be incorporated into the objective using  Lagrange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multipliers.</a:t>
            </a:r>
          </a:p>
          <a:p>
            <a:pPr algn="just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Objectives (f):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An objective is a 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numerical value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that is to be 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maximized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or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minimized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For example, a designer may wish to maximize profit or minimize weight. Many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solution methods work only with single objectives. When using these methods, the designer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normally weights the various objectives and sums them to form a single objective. Other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methods allow multi-objective optimization, such as the calculation of a Pareto front.</a:t>
            </a:r>
          </a:p>
          <a:p>
            <a:pPr algn="just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Models: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designer must also choose models to relate the constraints and the objectives to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design variables. They may include finite element analysis, reduced order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metamodels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etc.</a:t>
            </a:r>
          </a:p>
          <a:p>
            <a:pPr algn="just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Reliability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the probability of a component to perform its required functions under stated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conditions for a specified period of time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E05E6-0CF8-4267-9B2D-4B88DC014497}" type="slidenum">
              <a:rPr lang="en-US"/>
              <a:pPr/>
              <a:t>7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Unconstrained minimization (1-D)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153400" cy="472440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Find the minimum of a function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u="sng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u="sng" dirty="0">
                <a:solidFill>
                  <a:schemeClr val="tx1"/>
                </a:solidFill>
                <a:latin typeface="Arial" charset="0"/>
              </a:rPr>
              <a:t>Derivatives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at local max or local min,  f’(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x)=0 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f”(x) &gt; 0   if local min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f”(x) &lt; 0   if local max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f”(x) = 0   if </a:t>
            </a:r>
            <a:r>
              <a:rPr lang="en-US" dirty="0" err="1">
                <a:solidFill>
                  <a:schemeClr val="tx1"/>
                </a:solidFill>
                <a:latin typeface="Arial" charset="0"/>
              </a:rPr>
              <a:t>saddlepoint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5943029" y="3769568"/>
            <a:ext cx="3165475" cy="2971800"/>
            <a:chOff x="3360" y="528"/>
            <a:chExt cx="2253" cy="2088"/>
          </a:xfrm>
        </p:grpSpPr>
        <p:pic>
          <p:nvPicPr>
            <p:cNvPr id="587807" name="Picture 31" descr="func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60" y="528"/>
              <a:ext cx="2154" cy="2088"/>
            </a:xfrm>
            <a:prstGeom prst="rect">
              <a:avLst/>
            </a:prstGeom>
            <a:noFill/>
          </p:spPr>
        </p:pic>
        <p:sp>
          <p:nvSpPr>
            <p:cNvPr id="587806" name="Text Box 30"/>
            <p:cNvSpPr txBox="1">
              <a:spLocks noChangeArrowheads="1"/>
            </p:cNvSpPr>
            <p:nvPr/>
          </p:nvSpPr>
          <p:spPr bwMode="auto">
            <a:xfrm>
              <a:off x="5222" y="728"/>
              <a:ext cx="391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Arial" charset="0"/>
                </a:rPr>
                <a:t>f(x)</a:t>
              </a:r>
            </a:p>
          </p:txBody>
        </p:sp>
      </p:grpSp>
      <p:sp>
        <p:nvSpPr>
          <p:cNvPr id="587811" name="Rectangle 35"/>
          <p:cNvSpPr>
            <a:spLocks noChangeArrowheads="1"/>
          </p:cNvSpPr>
          <p:nvPr/>
        </p:nvSpPr>
        <p:spPr bwMode="auto">
          <a:xfrm>
            <a:off x="1048544" y="3861048"/>
            <a:ext cx="1291208" cy="533400"/>
          </a:xfrm>
          <a:prstGeom prst="rect">
            <a:avLst/>
          </a:prstGeom>
          <a:noFill/>
          <a:ln w="190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805" name="Rectangle 29"/>
          <p:cNvSpPr>
            <a:spLocks noChangeArrowheads="1"/>
          </p:cNvSpPr>
          <p:nvPr/>
        </p:nvSpPr>
        <p:spPr bwMode="auto">
          <a:xfrm>
            <a:off x="5021560" y="3327648"/>
            <a:ext cx="1206624" cy="533400"/>
          </a:xfrm>
          <a:prstGeom prst="rect">
            <a:avLst/>
          </a:prstGeom>
          <a:noFill/>
          <a:ln w="190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A63E2-65E0-4154-BE3D-D141EACE80D4}" type="slidenum">
              <a:rPr lang="en-US"/>
              <a:pPr/>
              <a:t>8</a:t>
            </a:fld>
            <a:endParaRPr lang="en-US"/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sz="3200" dirty="0"/>
              <a:t>Unconstrained minimization (n-D)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41020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000" u="sng">
                <a:solidFill>
                  <a:schemeClr val="tx1"/>
                </a:solidFill>
                <a:latin typeface="Arial" charset="0"/>
              </a:rPr>
              <a:t>Optimality conditions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Necessary condition    </a:t>
            </a:r>
            <a:r>
              <a:rPr lang="en-US" sz="20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f = 0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Sufficient condition        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H is positive definite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  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				          </a:t>
            </a:r>
            <a:r>
              <a:rPr lang="en-US" sz="1600">
                <a:solidFill>
                  <a:schemeClr val="tx1"/>
                </a:solidFill>
                <a:latin typeface="Arial" charset="0"/>
              </a:rPr>
              <a:t>(H: Hessian matrix; matrix of 2</a:t>
            </a:r>
            <a:r>
              <a:rPr lang="en-US" sz="1600" baseline="30000">
                <a:solidFill>
                  <a:schemeClr val="tx1"/>
                </a:solidFill>
                <a:latin typeface="Arial" charset="0"/>
              </a:rPr>
              <a:t>nd</a:t>
            </a:r>
            <a:r>
              <a:rPr lang="en-US" sz="1600">
                <a:solidFill>
                  <a:schemeClr val="tx1"/>
                </a:solidFill>
                <a:latin typeface="Arial" charset="0"/>
              </a:rPr>
              <a:t> derivatives)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sz="2000" u="sng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000" u="sng">
                <a:solidFill>
                  <a:schemeClr val="tx1"/>
                </a:solidFill>
                <a:latin typeface="Arial" charset="0"/>
              </a:rPr>
              <a:t>Gradient based methods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en-US" sz="2000">
              <a:solidFill>
                <a:schemeClr val="tx1"/>
              </a:solidFill>
              <a:latin typeface="Arial" charset="0"/>
            </a:endParaRPr>
          </a:p>
          <a:p>
            <a:pPr lvl="1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sz="2000">
                <a:solidFill>
                  <a:srgbClr val="006600"/>
                </a:solidFill>
                <a:latin typeface="Arial" charset="0"/>
              </a:rPr>
              <a:t>Steepest descent method            Conjugate gradient method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en-US" sz="2000">
              <a:solidFill>
                <a:srgbClr val="006600"/>
              </a:solidFill>
              <a:latin typeface="Arial" charset="0"/>
            </a:endParaRPr>
          </a:p>
          <a:p>
            <a:pPr lvl="1"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en-US" sz="2000">
              <a:solidFill>
                <a:schemeClr val="tx1"/>
              </a:solidFill>
              <a:latin typeface="Arial" charset="0"/>
            </a:endParaRPr>
          </a:p>
          <a:p>
            <a:pPr lvl="1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sz="2000">
                <a:solidFill>
                  <a:srgbClr val="006600"/>
                </a:solidFill>
                <a:latin typeface="Arial" charset="0"/>
              </a:rPr>
              <a:t>Newton and quasi-Newton methods</a:t>
            </a:r>
          </a:p>
        </p:txBody>
      </p:sp>
      <p:pic>
        <p:nvPicPr>
          <p:cNvPr id="58880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819400"/>
            <a:ext cx="2057400" cy="325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8880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962400"/>
            <a:ext cx="2133600" cy="484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8881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962400"/>
            <a:ext cx="1905000" cy="447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8881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886200"/>
            <a:ext cx="1371600" cy="69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8881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5105400"/>
            <a:ext cx="3886200" cy="419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133600" y="5029200"/>
            <a:ext cx="1495425" cy="849313"/>
            <a:chOff x="1344" y="3168"/>
            <a:chExt cx="942" cy="535"/>
          </a:xfrm>
        </p:grpSpPr>
        <p:sp>
          <p:nvSpPr>
            <p:cNvPr id="588814" name="Oval 14"/>
            <p:cNvSpPr>
              <a:spLocks noChangeArrowheads="1"/>
            </p:cNvSpPr>
            <p:nvPr/>
          </p:nvSpPr>
          <p:spPr bwMode="auto">
            <a:xfrm>
              <a:off x="1344" y="3168"/>
              <a:ext cx="192" cy="336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15" name="Line 15"/>
            <p:cNvSpPr>
              <a:spLocks noChangeShapeType="1"/>
            </p:cNvSpPr>
            <p:nvPr/>
          </p:nvSpPr>
          <p:spPr bwMode="auto">
            <a:xfrm flipH="1" flipV="1">
              <a:off x="1536" y="3456"/>
              <a:ext cx="24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8816" name="Text Box 16"/>
            <p:cNvSpPr txBox="1">
              <a:spLocks noChangeArrowheads="1"/>
            </p:cNvSpPr>
            <p:nvPr/>
          </p:nvSpPr>
          <p:spPr bwMode="auto">
            <a:xfrm>
              <a:off x="1766" y="3511"/>
              <a:ext cx="52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3300"/>
                  </a:solidFill>
                  <a:latin typeface="Arial" charset="0"/>
                </a:rPr>
                <a:t>Hessian</a:t>
              </a:r>
            </a:p>
          </p:txBody>
        </p:sp>
      </p:grpSp>
      <p:sp>
        <p:nvSpPr>
          <p:cNvPr id="588818" name="Text Box 18"/>
          <p:cNvSpPr txBox="1">
            <a:spLocks noChangeArrowheads="1"/>
          </p:cNvSpPr>
          <p:nvPr/>
        </p:nvSpPr>
        <p:spPr bwMode="auto">
          <a:xfrm>
            <a:off x="5394325" y="5065713"/>
            <a:ext cx="240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6600"/>
                </a:solidFill>
                <a:latin typeface="Arial" charset="0"/>
              </a:rPr>
              <a:t>(best known is BFGS)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dirty="0" smtClean="0"/>
              <a:t>Optimization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836712"/>
            <a:ext cx="8229600" cy="4525963"/>
          </a:xfrm>
        </p:spPr>
        <p:txBody>
          <a:bodyPr/>
          <a:lstStyle/>
          <a:p>
            <a:r>
              <a:rPr lang="en-US" sz="1800" dirty="0" smtClean="0"/>
              <a:t>Gradient-based methods</a:t>
            </a:r>
          </a:p>
          <a:p>
            <a:pPr lvl="1"/>
            <a:r>
              <a:rPr lang="en-US" sz="1400" dirty="0" err="1" smtClean="0"/>
              <a:t>Adjoint</a:t>
            </a:r>
            <a:r>
              <a:rPr lang="en-US" sz="1400" dirty="0" smtClean="0"/>
              <a:t> equation</a:t>
            </a:r>
          </a:p>
          <a:p>
            <a:pPr lvl="1"/>
            <a:r>
              <a:rPr lang="en-US" sz="1400" dirty="0" smtClean="0"/>
              <a:t>Newton’s method</a:t>
            </a:r>
          </a:p>
          <a:p>
            <a:pPr lvl="1"/>
            <a:r>
              <a:rPr lang="en-US" sz="1400" dirty="0" smtClean="0"/>
              <a:t>Steepest descent</a:t>
            </a:r>
          </a:p>
          <a:p>
            <a:pPr lvl="1"/>
            <a:r>
              <a:rPr lang="en-US" sz="1400" dirty="0" smtClean="0"/>
              <a:t>Conjugate gradient</a:t>
            </a:r>
          </a:p>
          <a:p>
            <a:pPr lvl="1"/>
            <a:r>
              <a:rPr lang="en-US" sz="1400" dirty="0" smtClean="0"/>
              <a:t>Sequential quadratic programming</a:t>
            </a:r>
            <a:endParaRPr lang="en-US" sz="1800" dirty="0" smtClean="0"/>
          </a:p>
          <a:p>
            <a:r>
              <a:rPr lang="en-US" sz="1800" dirty="0" smtClean="0"/>
              <a:t>Gradient-free methods </a:t>
            </a:r>
          </a:p>
          <a:p>
            <a:pPr lvl="1"/>
            <a:r>
              <a:rPr lang="en-US" sz="1400" dirty="0" smtClean="0"/>
              <a:t>Hooke-</a:t>
            </a:r>
            <a:r>
              <a:rPr lang="en-US" sz="1400" dirty="0" err="1" smtClean="0"/>
              <a:t>Jeeves</a:t>
            </a:r>
            <a:r>
              <a:rPr lang="en-US" sz="1400" dirty="0" smtClean="0"/>
              <a:t> pattern search</a:t>
            </a:r>
          </a:p>
          <a:p>
            <a:pPr lvl="1"/>
            <a:r>
              <a:rPr lang="en-US" sz="1400" dirty="0" err="1" smtClean="0"/>
              <a:t>Nelder</a:t>
            </a:r>
            <a:r>
              <a:rPr lang="en-US" sz="1400" dirty="0" smtClean="0"/>
              <a:t>-Mead method</a:t>
            </a:r>
          </a:p>
          <a:p>
            <a:r>
              <a:rPr lang="en-US" sz="1800" dirty="0" smtClean="0"/>
              <a:t>Population-based methods</a:t>
            </a:r>
          </a:p>
          <a:p>
            <a:pPr lvl="1"/>
            <a:r>
              <a:rPr lang="en-US" sz="1400" dirty="0" smtClean="0"/>
              <a:t>Genetic algorithm</a:t>
            </a:r>
          </a:p>
          <a:p>
            <a:pPr lvl="1"/>
            <a:r>
              <a:rPr lang="en-US" sz="1400" dirty="0" err="1" smtClean="0"/>
              <a:t>Memetic</a:t>
            </a:r>
            <a:r>
              <a:rPr lang="en-US" sz="1400" dirty="0" smtClean="0"/>
              <a:t> algorithm</a:t>
            </a:r>
          </a:p>
          <a:p>
            <a:pPr lvl="1"/>
            <a:r>
              <a:rPr lang="en-US" sz="1400" dirty="0" smtClean="0"/>
              <a:t>Particle swarm optimization</a:t>
            </a:r>
          </a:p>
          <a:p>
            <a:pPr lvl="1"/>
            <a:r>
              <a:rPr lang="en-US" sz="1400" dirty="0" smtClean="0"/>
              <a:t>Ant colony</a:t>
            </a:r>
          </a:p>
          <a:p>
            <a:pPr lvl="1"/>
            <a:r>
              <a:rPr lang="en-US" sz="1400" dirty="0" smtClean="0"/>
              <a:t>Harmony search</a:t>
            </a:r>
          </a:p>
          <a:p>
            <a:r>
              <a:rPr lang="en-US" sz="1800" dirty="0" smtClean="0"/>
              <a:t>Other methods</a:t>
            </a:r>
          </a:p>
          <a:p>
            <a:pPr lvl="1"/>
            <a:r>
              <a:rPr lang="en-US" sz="1400" dirty="0" smtClean="0"/>
              <a:t>Random search</a:t>
            </a:r>
          </a:p>
          <a:p>
            <a:pPr lvl="1"/>
            <a:r>
              <a:rPr lang="en-US" sz="1400" dirty="0" smtClean="0"/>
              <a:t>Grid search</a:t>
            </a:r>
          </a:p>
          <a:p>
            <a:pPr lvl="1"/>
            <a:r>
              <a:rPr lang="en-US" sz="1400" dirty="0" smtClean="0"/>
              <a:t>Simulated annealing</a:t>
            </a:r>
          </a:p>
          <a:p>
            <a:pPr lvl="1"/>
            <a:r>
              <a:rPr lang="en-US" sz="1400" dirty="0" smtClean="0"/>
              <a:t>Direct search</a:t>
            </a:r>
          </a:p>
          <a:p>
            <a:pPr lvl="1"/>
            <a:r>
              <a:rPr lang="en-US" sz="1400" dirty="0" smtClean="0"/>
              <a:t>IOSO(Indirect Optimization based </a:t>
            </a:r>
          </a:p>
          <a:p>
            <a:pPr lvl="1">
              <a:buNone/>
            </a:pPr>
            <a:r>
              <a:rPr lang="en-US" sz="1400" dirty="0" smtClean="0"/>
              <a:t>          on Self-Organization)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908720"/>
            <a:ext cx="5509842" cy="651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Commercial Tools</a:t>
            </a:r>
          </a:p>
          <a:p>
            <a:r>
              <a:rPr lang="en-US" dirty="0" smtClean="0"/>
              <a:t>BOSS </a:t>
            </a:r>
            <a:r>
              <a:rPr lang="en-US" dirty="0" err="1" smtClean="0"/>
              <a:t>quattro</a:t>
            </a:r>
            <a:r>
              <a:rPr lang="en-US" dirty="0" smtClean="0"/>
              <a:t> (SAMTECH)</a:t>
            </a:r>
          </a:p>
          <a:p>
            <a:r>
              <a:rPr lang="en-US" dirty="0" err="1" smtClean="0"/>
              <a:t>FEMtools</a:t>
            </a:r>
            <a:r>
              <a:rPr lang="en-US" dirty="0" smtClean="0"/>
              <a:t> Optimization (Dynamic Design Solutions)</a:t>
            </a:r>
          </a:p>
          <a:p>
            <a:r>
              <a:rPr lang="en-US" dirty="0" smtClean="0"/>
              <a:t>HEEDS (Red Cedar Technology)</a:t>
            </a:r>
          </a:p>
          <a:p>
            <a:r>
              <a:rPr lang="en-US" dirty="0" err="1" smtClean="0"/>
              <a:t>HyperWorks</a:t>
            </a:r>
            <a:r>
              <a:rPr lang="en-US" dirty="0" smtClean="0"/>
              <a:t> </a:t>
            </a:r>
            <a:r>
              <a:rPr lang="en-US" dirty="0" err="1" smtClean="0"/>
              <a:t>HyperStudy</a:t>
            </a:r>
            <a:r>
              <a:rPr lang="en-US" dirty="0" smtClean="0"/>
              <a:t> (Altair Engineering)</a:t>
            </a:r>
          </a:p>
          <a:p>
            <a:r>
              <a:rPr lang="en-US" dirty="0" smtClean="0"/>
              <a:t>IOSO (Sigma Technology)</a:t>
            </a:r>
          </a:p>
          <a:p>
            <a:r>
              <a:rPr lang="en-US" dirty="0" err="1" smtClean="0"/>
              <a:t>Isight</a:t>
            </a:r>
            <a:r>
              <a:rPr lang="en-US" dirty="0" smtClean="0"/>
              <a:t> (</a:t>
            </a:r>
            <a:r>
              <a:rPr lang="en-US" dirty="0" err="1" smtClean="0"/>
              <a:t>Dassault</a:t>
            </a:r>
            <a:r>
              <a:rPr lang="en-US" dirty="0" smtClean="0"/>
              <a:t> </a:t>
            </a:r>
            <a:r>
              <a:rPr lang="en-US" dirty="0" err="1" smtClean="0"/>
              <a:t>Systèmes</a:t>
            </a:r>
            <a:r>
              <a:rPr lang="en-US" dirty="0" smtClean="0"/>
              <a:t> </a:t>
            </a:r>
            <a:r>
              <a:rPr lang="en-US" dirty="0" err="1" smtClean="0"/>
              <a:t>Simulia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LS-OPT (Livermore Software Technology Corporation)</a:t>
            </a:r>
          </a:p>
          <a:p>
            <a:r>
              <a:rPr lang="en-US" dirty="0" err="1" smtClean="0"/>
              <a:t>modeFRONTIER</a:t>
            </a:r>
            <a:r>
              <a:rPr lang="en-US" dirty="0" smtClean="0"/>
              <a:t> (</a:t>
            </a:r>
            <a:r>
              <a:rPr lang="en-US" dirty="0" err="1" smtClean="0"/>
              <a:t>Esteco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ModelCenter</a:t>
            </a:r>
            <a:r>
              <a:rPr lang="en-US" dirty="0" smtClean="0"/>
              <a:t> (</a:t>
            </a:r>
            <a:r>
              <a:rPr lang="en-US" dirty="0" err="1" smtClean="0"/>
              <a:t>PhoenixIntegration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Optimus</a:t>
            </a:r>
            <a:r>
              <a:rPr lang="en-US" dirty="0" smtClean="0"/>
              <a:t> (</a:t>
            </a:r>
            <a:r>
              <a:rPr lang="en-US" dirty="0" err="1" smtClean="0"/>
              <a:t>Noesis</a:t>
            </a:r>
            <a:r>
              <a:rPr lang="en-US" dirty="0" smtClean="0"/>
              <a:t> Solutions)</a:t>
            </a:r>
          </a:p>
          <a:p>
            <a:r>
              <a:rPr lang="en-US" dirty="0" err="1" smtClean="0"/>
              <a:t>OptiY</a:t>
            </a:r>
            <a:r>
              <a:rPr lang="en-US" dirty="0" smtClean="0"/>
              <a:t> (</a:t>
            </a:r>
            <a:r>
              <a:rPr lang="en-US" dirty="0" err="1" smtClean="0"/>
              <a:t>OptiY</a:t>
            </a:r>
            <a:r>
              <a:rPr lang="en-US" dirty="0" smtClean="0"/>
              <a:t> </a:t>
            </a:r>
            <a:r>
              <a:rPr lang="en-US" dirty="0" err="1" smtClean="0"/>
              <a:t>e.K</a:t>
            </a:r>
            <a:r>
              <a:rPr lang="en-US" dirty="0" smtClean="0"/>
              <a:t>.)</a:t>
            </a:r>
          </a:p>
          <a:p>
            <a:r>
              <a:rPr lang="en-US" dirty="0" err="1" smtClean="0"/>
              <a:t>VisualDOC</a:t>
            </a:r>
            <a:r>
              <a:rPr lang="en-US" dirty="0" smtClean="0"/>
              <a:t> (</a:t>
            </a:r>
            <a:r>
              <a:rPr lang="en-US" dirty="0" err="1" smtClean="0"/>
              <a:t>Vanderplaats</a:t>
            </a:r>
            <a:r>
              <a:rPr lang="en-US" dirty="0" smtClean="0"/>
              <a:t> Research and Development)</a:t>
            </a:r>
          </a:p>
          <a:p>
            <a:r>
              <a:rPr lang="en-US" dirty="0" err="1" smtClean="0"/>
              <a:t>SmartDO</a:t>
            </a:r>
            <a:r>
              <a:rPr lang="en-US" dirty="0" smtClean="0"/>
              <a:t> (FEA-Opt Technology)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dirty="0" smtClean="0">
                <a:latin typeface="Times" pitchFamily="18" charset="0"/>
              </a:rPr>
              <a:t>MATLAB </a:t>
            </a:r>
          </a:p>
          <a:p>
            <a:pPr>
              <a:spcBef>
                <a:spcPct val="10000"/>
              </a:spcBef>
              <a:spcAft>
                <a:spcPct val="10000"/>
              </a:spcAft>
              <a:tabLst>
                <a:tab pos="231775" algn="l"/>
              </a:tabLst>
            </a:pPr>
            <a:r>
              <a:rPr lang="en-US" dirty="0" smtClean="0">
                <a:latin typeface="Times" pitchFamily="18" charset="0"/>
              </a:rPr>
              <a:t>	Unconstrained: BFGS(</a:t>
            </a:r>
            <a:r>
              <a:rPr lang="en-US" dirty="0" err="1" smtClean="0">
                <a:latin typeface="Times" pitchFamily="18" charset="0"/>
              </a:rPr>
              <a:t>fminunc</a:t>
            </a:r>
            <a:r>
              <a:rPr lang="en-US" dirty="0" smtClean="0">
                <a:latin typeface="Times" pitchFamily="18" charset="0"/>
              </a:rPr>
              <a:t>), Simplex(</a:t>
            </a:r>
            <a:r>
              <a:rPr lang="en-US" dirty="0" err="1" smtClean="0">
                <a:latin typeface="Times" pitchFamily="18" charset="0"/>
              </a:rPr>
              <a:t>fminsearch</a:t>
            </a:r>
            <a:r>
              <a:rPr lang="en-US" dirty="0" smtClean="0">
                <a:latin typeface="Times" pitchFamily="18" charset="0"/>
              </a:rPr>
              <a:t>) </a:t>
            </a:r>
          </a:p>
          <a:p>
            <a:pPr>
              <a:spcBef>
                <a:spcPct val="10000"/>
              </a:spcBef>
              <a:spcAft>
                <a:spcPct val="10000"/>
              </a:spcAft>
              <a:tabLst>
                <a:tab pos="231775" algn="l"/>
              </a:tabLst>
            </a:pPr>
            <a:r>
              <a:rPr lang="en-US" dirty="0" smtClean="0">
                <a:latin typeface="Times" pitchFamily="18" charset="0"/>
              </a:rPr>
              <a:t>	Constrained: SQP(</a:t>
            </a:r>
            <a:r>
              <a:rPr lang="en-US" dirty="0" err="1" smtClean="0">
                <a:latin typeface="Times" pitchFamily="18" charset="0"/>
              </a:rPr>
              <a:t>fmincon</a:t>
            </a:r>
            <a:r>
              <a:rPr lang="en-US" dirty="0" smtClean="0">
                <a:latin typeface="Times" pitchFamily="18" charset="0"/>
              </a:rPr>
              <a:t>)_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dirty="0" smtClean="0">
                <a:latin typeface="Times" pitchFamily="18" charset="0"/>
              </a:rPr>
              <a:t>Visual DOC</a:t>
            </a:r>
          </a:p>
          <a:p>
            <a:pPr marL="0" lvl="1">
              <a:spcBef>
                <a:spcPct val="10000"/>
              </a:spcBef>
              <a:spcAft>
                <a:spcPct val="10000"/>
              </a:spcAft>
              <a:tabLst>
                <a:tab pos="231775" algn="l"/>
              </a:tabLst>
            </a:pPr>
            <a:r>
              <a:rPr lang="en-US" dirty="0" smtClean="0">
                <a:latin typeface="Times" pitchFamily="18" charset="0"/>
              </a:rPr>
              <a:t>	Unconstrained: BFGS, Fletcher-Reeves</a:t>
            </a:r>
          </a:p>
          <a:p>
            <a:pPr marL="0" lvl="1">
              <a:spcBef>
                <a:spcPct val="10000"/>
              </a:spcBef>
              <a:spcAft>
                <a:spcPct val="10000"/>
              </a:spcAft>
              <a:tabLst>
                <a:tab pos="231775" algn="l"/>
              </a:tabLst>
            </a:pPr>
            <a:r>
              <a:rPr lang="en-US" dirty="0" smtClean="0">
                <a:latin typeface="Times" pitchFamily="18" charset="0"/>
              </a:rPr>
              <a:t>	Constrained: SLP, SQP, Method of feasible directions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5971</TotalTime>
  <Words>3689</Words>
  <Application>Microsoft Office PowerPoint</Application>
  <PresentationFormat>On-screen Show (4:3)</PresentationFormat>
  <Paragraphs>1060</Paragraphs>
  <Slides>43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기본 디자인</vt:lpstr>
      <vt:lpstr>Equation</vt:lpstr>
      <vt:lpstr>SPW 11.0 Graph</vt:lpstr>
      <vt:lpstr>Document</vt:lpstr>
      <vt:lpstr>Introduction to Optimization</vt:lpstr>
      <vt:lpstr>Outline</vt:lpstr>
      <vt:lpstr>Slide 3</vt:lpstr>
      <vt:lpstr>Conventional Design Method</vt:lpstr>
      <vt:lpstr>What is optimization?</vt:lpstr>
      <vt:lpstr>Definitions</vt:lpstr>
      <vt:lpstr>Unconstrained minimization (1-D)</vt:lpstr>
      <vt:lpstr>Unconstrained minimization (n-D)</vt:lpstr>
      <vt:lpstr>Optimization Methods</vt:lpstr>
      <vt:lpstr>Evolutionary (Non-gradient) algorithms</vt:lpstr>
      <vt:lpstr>Termination - stall criteria</vt:lpstr>
      <vt:lpstr>Characteristics of  evolutionary algorithms</vt:lpstr>
      <vt:lpstr>Gradient-/Population-Based Methods</vt:lpstr>
      <vt:lpstr>Constrained minimization</vt:lpstr>
      <vt:lpstr>Global-Local Optimization  Approaches</vt:lpstr>
      <vt:lpstr>Slide 16</vt:lpstr>
      <vt:lpstr>Need for a metamodel</vt:lpstr>
      <vt:lpstr>Multiple objective optimization</vt:lpstr>
      <vt:lpstr>Slide 19</vt:lpstr>
      <vt:lpstr>Slide 20</vt:lpstr>
      <vt:lpstr>Metamodeling based optimization (MBO)</vt:lpstr>
      <vt:lpstr>Surrogate Modeling (Metamodels or Response Surface Methodology)</vt:lpstr>
      <vt:lpstr>Procedure of Surrogate Design Optimization</vt:lpstr>
      <vt:lpstr>Slide 24</vt:lpstr>
      <vt:lpstr>Slide 25</vt:lpstr>
      <vt:lpstr>Design of Experiments Methods</vt:lpstr>
      <vt:lpstr>Polynomial Response Surface (PRS)</vt:lpstr>
      <vt:lpstr>Kriging (KR)</vt:lpstr>
      <vt:lpstr>Slide 29</vt:lpstr>
      <vt:lpstr>Slide 30</vt:lpstr>
      <vt:lpstr>Slide 31</vt:lpstr>
      <vt:lpstr>Slide 32</vt:lpstr>
      <vt:lpstr>Adequacy Checking of Response Surface </vt:lpstr>
      <vt:lpstr>Slide 34</vt:lpstr>
      <vt:lpstr>Slide 35</vt:lpstr>
      <vt:lpstr>Slide 36</vt:lpstr>
      <vt:lpstr>Slide 37</vt:lpstr>
      <vt:lpstr>Slide 38</vt:lpstr>
      <vt:lpstr>Slide 39</vt:lpstr>
      <vt:lpstr>Structural optimization</vt:lpstr>
      <vt:lpstr>Slide 41</vt:lpstr>
      <vt:lpstr>Software Codes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Crashworthiness Optimization</dc:title>
  <dc:creator>Young-Ho Kim</dc:creator>
  <cp:lastModifiedBy>mfhorst</cp:lastModifiedBy>
  <cp:revision>353</cp:revision>
  <dcterms:created xsi:type="dcterms:W3CDTF">2002-06-01T12:24:41Z</dcterms:created>
  <dcterms:modified xsi:type="dcterms:W3CDTF">2011-08-15T17:19:10Z</dcterms:modified>
</cp:coreProperties>
</file>