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459" r:id="rId2"/>
    <p:sldId id="460" r:id="rId3"/>
    <p:sldId id="461" r:id="rId4"/>
    <p:sldId id="508" r:id="rId5"/>
    <p:sldId id="463" r:id="rId6"/>
    <p:sldId id="464" r:id="rId7"/>
    <p:sldId id="465" r:id="rId8"/>
    <p:sldId id="466" r:id="rId9"/>
    <p:sldId id="467" r:id="rId10"/>
    <p:sldId id="468" r:id="rId11"/>
    <p:sldId id="469" r:id="rId12"/>
    <p:sldId id="481" r:id="rId13"/>
    <p:sldId id="391" r:id="rId14"/>
    <p:sldId id="339" r:id="rId15"/>
    <p:sldId id="448" r:id="rId16"/>
    <p:sldId id="449" r:id="rId17"/>
    <p:sldId id="390" r:id="rId18"/>
    <p:sldId id="447" r:id="rId19"/>
    <p:sldId id="475" r:id="rId20"/>
    <p:sldId id="476" r:id="rId21"/>
    <p:sldId id="477" r:id="rId22"/>
    <p:sldId id="509" r:id="rId23"/>
    <p:sldId id="487" r:id="rId24"/>
    <p:sldId id="510" r:id="rId25"/>
    <p:sldId id="512" r:id="rId26"/>
    <p:sldId id="483" r:id="rId27"/>
    <p:sldId id="511" r:id="rId28"/>
    <p:sldId id="482" r:id="rId29"/>
    <p:sldId id="479" r:id="rId30"/>
    <p:sldId id="480" r:id="rId31"/>
  </p:sldIdLst>
  <p:sldSz cx="9144000" cy="6858000" type="screen4x3"/>
  <p:notesSz cx="6997700" cy="9271000"/>
  <p:defaultTextStyle>
    <a:defPPr>
      <a:defRPr lang="en-US"/>
    </a:defPPr>
    <a:lvl1pPr algn="l" rtl="0" fontAlgn="base">
      <a:spcBef>
        <a:spcPct val="0"/>
      </a:spcBef>
      <a:spcAft>
        <a:spcPct val="0"/>
      </a:spcAft>
      <a:defRPr sz="3200" kern="1200">
        <a:solidFill>
          <a:schemeClr val="tx1"/>
        </a:solidFill>
        <a:latin typeface="Arial" pitchFamily="34" charset="0"/>
        <a:ea typeface="+mn-ea"/>
        <a:cs typeface="+mn-cs"/>
      </a:defRPr>
    </a:lvl1pPr>
    <a:lvl2pPr marL="457200" algn="l" rtl="0" fontAlgn="base">
      <a:spcBef>
        <a:spcPct val="0"/>
      </a:spcBef>
      <a:spcAft>
        <a:spcPct val="0"/>
      </a:spcAft>
      <a:defRPr sz="3200" kern="1200">
        <a:solidFill>
          <a:schemeClr val="tx1"/>
        </a:solidFill>
        <a:latin typeface="Arial" pitchFamily="34" charset="0"/>
        <a:ea typeface="+mn-ea"/>
        <a:cs typeface="+mn-cs"/>
      </a:defRPr>
    </a:lvl2pPr>
    <a:lvl3pPr marL="914400" algn="l" rtl="0" fontAlgn="base">
      <a:spcBef>
        <a:spcPct val="0"/>
      </a:spcBef>
      <a:spcAft>
        <a:spcPct val="0"/>
      </a:spcAft>
      <a:defRPr sz="3200" kern="1200">
        <a:solidFill>
          <a:schemeClr val="tx1"/>
        </a:solidFill>
        <a:latin typeface="Arial" pitchFamily="34" charset="0"/>
        <a:ea typeface="+mn-ea"/>
        <a:cs typeface="+mn-cs"/>
      </a:defRPr>
    </a:lvl3pPr>
    <a:lvl4pPr marL="1371600" algn="l" rtl="0" fontAlgn="base">
      <a:spcBef>
        <a:spcPct val="0"/>
      </a:spcBef>
      <a:spcAft>
        <a:spcPct val="0"/>
      </a:spcAft>
      <a:defRPr sz="3200" kern="1200">
        <a:solidFill>
          <a:schemeClr val="tx1"/>
        </a:solidFill>
        <a:latin typeface="Arial" pitchFamily="34" charset="0"/>
        <a:ea typeface="+mn-ea"/>
        <a:cs typeface="+mn-cs"/>
      </a:defRPr>
    </a:lvl4pPr>
    <a:lvl5pPr marL="1828800" algn="l" rtl="0" fontAlgn="base">
      <a:spcBef>
        <a:spcPct val="0"/>
      </a:spcBef>
      <a:spcAft>
        <a:spcPct val="0"/>
      </a:spcAft>
      <a:defRPr sz="3200" kern="1200">
        <a:solidFill>
          <a:schemeClr val="tx1"/>
        </a:solidFill>
        <a:latin typeface="Arial" pitchFamily="34" charset="0"/>
        <a:ea typeface="+mn-ea"/>
        <a:cs typeface="+mn-cs"/>
      </a:defRPr>
    </a:lvl5pPr>
    <a:lvl6pPr marL="2286000" algn="l" defTabSz="914400" rtl="0" eaLnBrk="1" latinLnBrk="0" hangingPunct="1">
      <a:defRPr sz="3200" kern="1200">
        <a:solidFill>
          <a:schemeClr val="tx1"/>
        </a:solidFill>
        <a:latin typeface="Arial" pitchFamily="34" charset="0"/>
        <a:ea typeface="+mn-ea"/>
        <a:cs typeface="+mn-cs"/>
      </a:defRPr>
    </a:lvl6pPr>
    <a:lvl7pPr marL="2743200" algn="l" defTabSz="914400" rtl="0" eaLnBrk="1" latinLnBrk="0" hangingPunct="1">
      <a:defRPr sz="3200" kern="1200">
        <a:solidFill>
          <a:schemeClr val="tx1"/>
        </a:solidFill>
        <a:latin typeface="Arial" pitchFamily="34" charset="0"/>
        <a:ea typeface="+mn-ea"/>
        <a:cs typeface="+mn-cs"/>
      </a:defRPr>
    </a:lvl7pPr>
    <a:lvl8pPr marL="3200400" algn="l" defTabSz="914400" rtl="0" eaLnBrk="1" latinLnBrk="0" hangingPunct="1">
      <a:defRPr sz="3200" kern="1200">
        <a:solidFill>
          <a:schemeClr val="tx1"/>
        </a:solidFill>
        <a:latin typeface="Arial" pitchFamily="34" charset="0"/>
        <a:ea typeface="+mn-ea"/>
        <a:cs typeface="+mn-cs"/>
      </a:defRPr>
    </a:lvl8pPr>
    <a:lvl9pPr marL="3657600" algn="l" defTabSz="914400" rtl="0" eaLnBrk="1" latinLnBrk="0" hangingPunct="1">
      <a:defRPr sz="32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0000"/>
    <a:srgbClr val="0000FF"/>
    <a:srgbClr val="FFFF00"/>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51" autoAdjust="0"/>
    <p:restoredTop sz="85561" autoAdjust="0"/>
  </p:normalViewPr>
  <p:slideViewPr>
    <p:cSldViewPr snapToGrid="0">
      <p:cViewPr varScale="1">
        <p:scale>
          <a:sx n="45" d="100"/>
          <a:sy n="45" d="100"/>
        </p:scale>
        <p:origin x="-62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 Id="rId5" Type="http://schemas.openxmlformats.org/officeDocument/2006/relationships/image" Target="../media/image47.wmf"/><Relationship Id="rId4" Type="http://schemas.openxmlformats.org/officeDocument/2006/relationships/image" Target="../media/image46.png"/></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60.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11" Type="http://schemas.openxmlformats.org/officeDocument/2006/relationships/image" Target="../media/image64.wmf"/><Relationship Id="rId5" Type="http://schemas.openxmlformats.org/officeDocument/2006/relationships/image" Target="../media/image58.wmf"/><Relationship Id="rId10" Type="http://schemas.openxmlformats.org/officeDocument/2006/relationships/image" Target="../media/image63.wmf"/><Relationship Id="rId4" Type="http://schemas.openxmlformats.org/officeDocument/2006/relationships/image" Target="../media/image57.wmf"/><Relationship Id="rId9" Type="http://schemas.openxmlformats.org/officeDocument/2006/relationships/image" Target="../media/image62.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image" Target="../media/image74.wmf"/><Relationship Id="rId18" Type="http://schemas.openxmlformats.org/officeDocument/2006/relationships/image" Target="../media/image75.wmf"/><Relationship Id="rId3" Type="http://schemas.openxmlformats.org/officeDocument/2006/relationships/image" Target="../media/image67.wmf"/><Relationship Id="rId7" Type="http://schemas.openxmlformats.org/officeDocument/2006/relationships/image" Target="../media/image71.wmf"/><Relationship Id="rId12" Type="http://schemas.openxmlformats.org/officeDocument/2006/relationships/image" Target="../media/image73.wmf"/><Relationship Id="rId17" Type="http://schemas.openxmlformats.org/officeDocument/2006/relationships/image" Target="../media/image60.wmf"/><Relationship Id="rId2" Type="http://schemas.openxmlformats.org/officeDocument/2006/relationships/image" Target="../media/image66.wmf"/><Relationship Id="rId16" Type="http://schemas.openxmlformats.org/officeDocument/2006/relationships/image" Target="../media/image59.wmf"/><Relationship Id="rId1" Type="http://schemas.openxmlformats.org/officeDocument/2006/relationships/image" Target="../media/image65.wmf"/><Relationship Id="rId6" Type="http://schemas.openxmlformats.org/officeDocument/2006/relationships/image" Target="../media/image70.wmf"/><Relationship Id="rId11" Type="http://schemas.openxmlformats.org/officeDocument/2006/relationships/image" Target="../media/image56.wmf"/><Relationship Id="rId5" Type="http://schemas.openxmlformats.org/officeDocument/2006/relationships/image" Target="../media/image69.wmf"/><Relationship Id="rId15" Type="http://schemas.openxmlformats.org/officeDocument/2006/relationships/image" Target="../media/image58.wmf"/><Relationship Id="rId10" Type="http://schemas.openxmlformats.org/officeDocument/2006/relationships/image" Target="../media/image72.wmf"/><Relationship Id="rId19" Type="http://schemas.openxmlformats.org/officeDocument/2006/relationships/image" Target="../media/image76.wmf"/><Relationship Id="rId4" Type="http://schemas.openxmlformats.org/officeDocument/2006/relationships/image" Target="../media/image68.wmf"/><Relationship Id="rId9" Type="http://schemas.openxmlformats.org/officeDocument/2006/relationships/image" Target="../media/image55.wmf"/><Relationship Id="rId14"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defTabSz="930275">
              <a:defRPr sz="1300" smtClean="0"/>
            </a:lvl1pPr>
          </a:lstStyle>
          <a:p>
            <a:pPr>
              <a:defRPr/>
            </a:pPr>
            <a:endParaRPr lang="en-US"/>
          </a:p>
        </p:txBody>
      </p:sp>
      <p:sp>
        <p:nvSpPr>
          <p:cNvPr id="143363"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algn="r" defTabSz="930275">
              <a:defRPr sz="1300" smtClean="0"/>
            </a:lvl1pPr>
          </a:lstStyle>
          <a:p>
            <a:pPr>
              <a:defRPr/>
            </a:pPr>
            <a:endParaRPr lang="en-US"/>
          </a:p>
        </p:txBody>
      </p:sp>
      <p:sp>
        <p:nvSpPr>
          <p:cNvPr id="143364"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defTabSz="930275">
              <a:defRPr sz="1300" smtClean="0"/>
            </a:lvl1pPr>
          </a:lstStyle>
          <a:p>
            <a:pPr>
              <a:defRPr/>
            </a:pPr>
            <a:endParaRPr lang="en-US"/>
          </a:p>
        </p:txBody>
      </p:sp>
      <p:sp>
        <p:nvSpPr>
          <p:cNvPr id="143365"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algn="r" defTabSz="930275">
              <a:defRPr sz="1300" smtClean="0"/>
            </a:lvl1pPr>
          </a:lstStyle>
          <a:p>
            <a:pPr>
              <a:defRPr/>
            </a:pPr>
            <a:fld id="{E3CEA4BA-990F-4CAE-92F1-B90609B8BBF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defTabSz="930275">
              <a:defRPr sz="1300" smtClean="0"/>
            </a:lvl1pPr>
          </a:lstStyle>
          <a:p>
            <a:pPr>
              <a:defRPr/>
            </a:pPr>
            <a:endParaRPr lang="en-US"/>
          </a:p>
        </p:txBody>
      </p:sp>
      <p:sp>
        <p:nvSpPr>
          <p:cNvPr id="4099"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algn="r" defTabSz="930275">
              <a:defRPr sz="1300" smtClean="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05863"/>
            <a:ext cx="3032125" cy="463550"/>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defTabSz="930275">
              <a:defRPr sz="1300" smtClean="0"/>
            </a:lvl1pPr>
          </a:lstStyle>
          <a:p>
            <a:pPr>
              <a:defRPr/>
            </a:pPr>
            <a:endParaRPr lang="en-US"/>
          </a:p>
        </p:txBody>
      </p:sp>
      <p:sp>
        <p:nvSpPr>
          <p:cNvPr id="4103" name="Rectangle 7"/>
          <p:cNvSpPr>
            <a:spLocks noGrp="1" noChangeArrowheads="1"/>
          </p:cNvSpPr>
          <p:nvPr>
            <p:ph type="sldNum" sz="quarter" idx="5"/>
          </p:nvPr>
        </p:nvSpPr>
        <p:spPr bwMode="auto">
          <a:xfrm>
            <a:off x="3963988" y="8805863"/>
            <a:ext cx="3032125" cy="463550"/>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algn="r" defTabSz="930275">
              <a:defRPr sz="1300" smtClean="0"/>
            </a:lvl1pPr>
          </a:lstStyle>
          <a:p>
            <a:pPr>
              <a:defRPr/>
            </a:pPr>
            <a:fld id="{9D44912A-5CF8-4D5B-A4D1-2FCF6348E15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xfrm>
            <a:off x="1181100" y="693738"/>
            <a:ext cx="4638675" cy="3478212"/>
          </a:xfrm>
          <a:prstGeom prst="rect">
            <a:avLst/>
          </a:prstGeom>
          <a:solidFill>
            <a:srgbClr val="FFFFFF"/>
          </a:solidFill>
          <a:ln>
            <a:solidFill>
              <a:srgbClr val="000000"/>
            </a:solidFill>
            <a:miter lim="800000"/>
            <a:headEnd/>
            <a:tailEnd/>
          </a:ln>
        </p:spPr>
      </p:sp>
      <p:sp>
        <p:nvSpPr>
          <p:cNvPr id="108547" name="Rectangle 3"/>
          <p:cNvSpPr>
            <a:spLocks noGrp="1" noChangeArrowheads="1"/>
          </p:cNvSpPr>
          <p:nvPr>
            <p:ph type="body" idx="1"/>
          </p:nvPr>
        </p:nvSpPr>
        <p:spPr bwMode="auto">
          <a:xfrm>
            <a:off x="933027" y="4403846"/>
            <a:ext cx="5131647" cy="41730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98C40F-B9D0-41B1-91A9-348B5D07114A}" type="slidenum">
              <a:rPr lang="en-US"/>
              <a:pPr/>
              <a:t>24</a:t>
            </a:fld>
            <a:endParaRPr lang="en-US"/>
          </a:p>
        </p:txBody>
      </p:sp>
      <p:sp>
        <p:nvSpPr>
          <p:cNvPr id="10242" name="Rectangle 2"/>
          <p:cNvSpPr>
            <a:spLocks noGrp="1" noRot="1" noChangeAspect="1" noChangeArrowheads="1"/>
          </p:cNvSpPr>
          <p:nvPr>
            <p:ph type="sldImg"/>
          </p:nvPr>
        </p:nvSpPr>
        <p:spPr bwMode="auto">
          <a:xfrm>
            <a:off x="1181100" y="695325"/>
            <a:ext cx="4635500" cy="3476625"/>
          </a:xfrm>
          <a:prstGeom prst="rect">
            <a:avLst/>
          </a:prstGeom>
          <a:solidFill>
            <a:srgbClr val="FFFFFF"/>
          </a:solidFill>
          <a:ln>
            <a:solidFill>
              <a:srgbClr val="000000"/>
            </a:solidFill>
            <a:miter lim="800000"/>
            <a:headEnd/>
            <a:tailEnd/>
          </a:ln>
        </p:spPr>
      </p:sp>
      <p:sp>
        <p:nvSpPr>
          <p:cNvPr id="10243" name="Rectangle 3"/>
          <p:cNvSpPr>
            <a:spLocks noGrp="1" noChangeArrowheads="1"/>
          </p:cNvSpPr>
          <p:nvPr>
            <p:ph type="body" idx="1"/>
          </p:nvPr>
        </p:nvSpPr>
        <p:spPr bwMode="auto">
          <a:xfrm>
            <a:off x="931408" y="4402116"/>
            <a:ext cx="5134886" cy="4173559"/>
          </a:xfrm>
          <a:prstGeom prst="rect">
            <a:avLst/>
          </a:prstGeom>
          <a:solidFill>
            <a:srgbClr val="FFFFFF"/>
          </a:solidFill>
          <a:ln>
            <a:solidFill>
              <a:srgbClr val="000000"/>
            </a:solidFill>
            <a:miter lim="800000"/>
            <a:headEnd/>
            <a:tailEnd/>
          </a:ln>
        </p:spPr>
        <p:txBody>
          <a:bodyPr lIns="91220" tIns="45610" rIns="91220" bIns="45610"/>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249EA-9AE9-47ED-97E0-B7DB46519AAB}" type="slidenum">
              <a:rPr lang="en-US"/>
              <a:pPr/>
              <a:t>25</a:t>
            </a:fld>
            <a:endParaRPr lang="en-US"/>
          </a:p>
        </p:txBody>
      </p:sp>
      <p:sp>
        <p:nvSpPr>
          <p:cNvPr id="16386" name="Rectangle 2"/>
          <p:cNvSpPr>
            <a:spLocks noGrp="1" noRot="1" noChangeAspect="1" noChangeArrowheads="1"/>
          </p:cNvSpPr>
          <p:nvPr>
            <p:ph type="sldImg"/>
          </p:nvPr>
        </p:nvSpPr>
        <p:spPr bwMode="auto">
          <a:xfrm>
            <a:off x="1181100" y="695325"/>
            <a:ext cx="4635500" cy="3476625"/>
          </a:xfrm>
          <a:prstGeom prst="rect">
            <a:avLst/>
          </a:prstGeom>
          <a:solidFill>
            <a:srgbClr val="FFFFFF"/>
          </a:solidFill>
          <a:ln>
            <a:solidFill>
              <a:srgbClr val="000000"/>
            </a:solidFill>
            <a:miter lim="800000"/>
            <a:headEnd/>
            <a:tailEnd/>
          </a:ln>
        </p:spPr>
      </p:sp>
      <p:sp>
        <p:nvSpPr>
          <p:cNvPr id="16387" name="Rectangle 3"/>
          <p:cNvSpPr>
            <a:spLocks noGrp="1" noChangeArrowheads="1"/>
          </p:cNvSpPr>
          <p:nvPr>
            <p:ph type="body" idx="1"/>
          </p:nvPr>
        </p:nvSpPr>
        <p:spPr bwMode="auto">
          <a:xfrm>
            <a:off x="931408" y="4402116"/>
            <a:ext cx="5134886" cy="4173559"/>
          </a:xfrm>
          <a:prstGeom prst="rect">
            <a:avLst/>
          </a:prstGeom>
          <a:solidFill>
            <a:srgbClr val="FFFFFF"/>
          </a:solidFill>
          <a:ln>
            <a:solidFill>
              <a:srgbClr val="000000"/>
            </a:solidFill>
            <a:miter lim="800000"/>
            <a:headEnd/>
            <a:tailEnd/>
          </a:ln>
        </p:spPr>
        <p:txBody>
          <a:bodyPr lIns="91220" tIns="45610" rIns="91220" bIns="45610"/>
          <a:lstStyle/>
          <a:p>
            <a:r>
              <a:rPr lang="en-US"/>
              <a:t>In bk calculation, the uncertainty sources associated with each random variable is also considered.</a:t>
            </a:r>
          </a:p>
          <a:p>
            <a:endParaRPr lang="en-US"/>
          </a:p>
          <a:p>
            <a:r>
              <a:rPr lang="en-US"/>
              <a:t>For example, what instrument am I using to measure wall thickness? What is the uncertainty associated with that tool.  That information goes into the calculation of bk.</a:t>
            </a:r>
          </a:p>
          <a:p>
            <a:endParaRPr lang="en-US"/>
          </a:p>
          <a:p>
            <a:r>
              <a:rPr lang="en-US"/>
              <a:t>If I am using the same tool to measure two different properties, wall thickness in member 1 and that in member 2, then bkl will be important as the two wall thickness random variables would be correlated as they are influenced by the same source of error or uncertainty.</a:t>
            </a:r>
          </a:p>
          <a:p>
            <a:endParaRPr lang="en-US"/>
          </a:p>
          <a:p>
            <a:r>
              <a:rPr lang="en-US"/>
              <a:t>There are some similarities and some differences in the formulation as well as the calculation of uncertainty in the two approaches.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429286A-F370-4C6D-91FC-0E19FA9C7FD3}" type="slidenum">
              <a:rPr lang="en-US"/>
              <a:pPr/>
              <a:t>26</a:t>
            </a:fld>
            <a:endParaRPr lang="en-US"/>
          </a:p>
        </p:txBody>
      </p:sp>
      <p:sp>
        <p:nvSpPr>
          <p:cNvPr id="6146" name="Rectangle 7"/>
          <p:cNvSpPr txBox="1">
            <a:spLocks noGrp="1" noChangeArrowheads="1"/>
          </p:cNvSpPr>
          <p:nvPr/>
        </p:nvSpPr>
        <p:spPr bwMode="auto">
          <a:xfrm>
            <a:off x="3965363" y="8807450"/>
            <a:ext cx="3032337" cy="463550"/>
          </a:xfrm>
          <a:prstGeom prst="rect">
            <a:avLst/>
          </a:prstGeom>
          <a:noFill/>
          <a:ln w="9525">
            <a:noFill/>
            <a:miter lim="800000"/>
            <a:headEnd/>
            <a:tailEnd/>
          </a:ln>
        </p:spPr>
        <p:txBody>
          <a:bodyPr lIns="92958" tIns="46479" rIns="92958" bIns="46479" anchor="b"/>
          <a:lstStyle/>
          <a:p>
            <a:pPr algn="r" eaLnBrk="1" hangingPunct="1"/>
            <a:fld id="{10EEB8FD-040E-43BA-ABD7-0FA101EA6E3C}" type="slidenum">
              <a:rPr lang="en-US" sz="1200"/>
              <a:pPr algn="r" eaLnBrk="1" hangingPunct="1"/>
              <a:t>26</a:t>
            </a:fld>
            <a:endParaRPr lang="en-US" sz="1200" dirty="0"/>
          </a:p>
        </p:txBody>
      </p:sp>
      <p:sp>
        <p:nvSpPr>
          <p:cNvPr id="6147" name="Rectangle 2"/>
          <p:cNvSpPr>
            <a:spLocks noGrp="1" noRot="1" noChangeAspect="1" noChangeArrowheads="1" noTextEdit="1"/>
          </p:cNvSpPr>
          <p:nvPr>
            <p:ph type="sldImg"/>
          </p:nvPr>
        </p:nvSpPr>
        <p:spPr bwMode="auto">
          <a:xfrm>
            <a:off x="1181100" y="693738"/>
            <a:ext cx="4637088" cy="3478212"/>
          </a:xfrm>
          <a:prstGeom prst="rect">
            <a:avLst/>
          </a:prstGeom>
          <a:solidFill>
            <a:srgbClr val="FFFFFF"/>
          </a:solidFill>
          <a:ln>
            <a:solidFill>
              <a:srgbClr val="000000"/>
            </a:solidFill>
            <a:miter lim="800000"/>
            <a:headEnd/>
            <a:tailEnd/>
          </a:ln>
        </p:spPr>
      </p:sp>
      <p:sp>
        <p:nvSpPr>
          <p:cNvPr id="6148" name="Rectangle 3"/>
          <p:cNvSpPr>
            <a:spLocks noGrp="1" noChangeArrowheads="1"/>
          </p:cNvSpPr>
          <p:nvPr>
            <p:ph type="body" idx="1"/>
          </p:nvPr>
        </p:nvSpPr>
        <p:spPr bwMode="auto">
          <a:xfrm>
            <a:off x="699770" y="4403725"/>
            <a:ext cx="5598160" cy="417356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ABF596-C729-4D5D-95D1-347C6BF787DF}" type="slidenum">
              <a:rPr lang="en-US"/>
              <a:pPr/>
              <a:t>27</a:t>
            </a:fld>
            <a:endParaRPr lang="en-US"/>
          </a:p>
        </p:txBody>
      </p:sp>
      <p:sp>
        <p:nvSpPr>
          <p:cNvPr id="12290" name="Rectangle 2"/>
          <p:cNvSpPr>
            <a:spLocks noGrp="1" noRot="1" noChangeAspect="1" noChangeArrowheads="1"/>
          </p:cNvSpPr>
          <p:nvPr>
            <p:ph type="sldImg"/>
          </p:nvPr>
        </p:nvSpPr>
        <p:spPr bwMode="auto">
          <a:xfrm>
            <a:off x="1181100" y="695325"/>
            <a:ext cx="4635500" cy="3476625"/>
          </a:xfrm>
          <a:prstGeom prst="rect">
            <a:avLst/>
          </a:prstGeom>
          <a:solidFill>
            <a:srgbClr val="FFFFFF"/>
          </a:solidFill>
          <a:ln>
            <a:solidFill>
              <a:srgbClr val="000000"/>
            </a:solidFill>
            <a:miter lim="800000"/>
            <a:headEnd/>
            <a:tailEnd/>
          </a:ln>
        </p:spPr>
      </p:sp>
      <p:sp>
        <p:nvSpPr>
          <p:cNvPr id="12291" name="Rectangle 3"/>
          <p:cNvSpPr>
            <a:spLocks noGrp="1" noChangeArrowheads="1"/>
          </p:cNvSpPr>
          <p:nvPr>
            <p:ph type="body" idx="1"/>
          </p:nvPr>
        </p:nvSpPr>
        <p:spPr bwMode="auto">
          <a:xfrm>
            <a:off x="933027" y="4403725"/>
            <a:ext cx="5131647" cy="417195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xfrm>
            <a:off x="1181100" y="693738"/>
            <a:ext cx="4638675" cy="3478212"/>
          </a:xfrm>
          <a:prstGeom prst="rect">
            <a:avLst/>
          </a:prstGeom>
          <a:solidFill>
            <a:srgbClr val="FFFFFF"/>
          </a:solidFill>
          <a:ln>
            <a:solidFill>
              <a:srgbClr val="000000"/>
            </a:solidFill>
            <a:miter lim="800000"/>
            <a:headEnd/>
            <a:tailEnd/>
          </a:ln>
        </p:spPr>
      </p:sp>
      <p:sp>
        <p:nvSpPr>
          <p:cNvPr id="98307" name="Rectangle 3"/>
          <p:cNvSpPr>
            <a:spLocks noGrp="1" noChangeArrowheads="1"/>
          </p:cNvSpPr>
          <p:nvPr>
            <p:ph type="body" idx="1"/>
          </p:nvPr>
        </p:nvSpPr>
        <p:spPr bwMode="auto">
          <a:xfrm>
            <a:off x="933027" y="4403846"/>
            <a:ext cx="5131647" cy="41730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Rot="1" noChangeAspect="1" noChangeArrowheads="1" noTextEdit="1"/>
          </p:cNvSpPr>
          <p:nvPr>
            <p:ph type="sldImg"/>
          </p:nvPr>
        </p:nvSpPr>
        <p:spPr>
          <a:ln/>
        </p:spPr>
      </p:sp>
      <p:sp>
        <p:nvSpPr>
          <p:cNvPr id="6144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p:cNvSpPr>
          <p:nvPr>
            <p:ph type="sldImg"/>
          </p:nvPr>
        </p:nvSpPr>
        <p:spPr bwMode="auto">
          <a:xfrm>
            <a:off x="1189038" y="700088"/>
            <a:ext cx="4621212" cy="3465512"/>
          </a:xfrm>
          <a:prstGeom prst="rect">
            <a:avLst/>
          </a:prstGeo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xfrm>
            <a:off x="933027" y="4403846"/>
            <a:ext cx="5131647" cy="4171385"/>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p:cNvSpPr>
          <p:nvPr>
            <p:ph type="sldImg"/>
          </p:nvPr>
        </p:nvSpPr>
        <p:spPr bwMode="auto">
          <a:xfrm>
            <a:off x="1189038" y="700088"/>
            <a:ext cx="4621212" cy="3465512"/>
          </a:xfrm>
          <a:prstGeom prst="rect">
            <a:avLst/>
          </a:prstGeom>
          <a:noFill/>
          <a:ln w="12700" cap="flat">
            <a:solidFill>
              <a:schemeClr val="tx1"/>
            </a:solidFill>
            <a:miter lim="800000"/>
            <a:headEnd/>
            <a:tailEnd/>
          </a:ln>
        </p:spPr>
      </p:sp>
      <p:sp>
        <p:nvSpPr>
          <p:cNvPr id="29699" name="Rectangle 3"/>
          <p:cNvSpPr>
            <a:spLocks noGrp="1" noChangeArrowheads="1"/>
          </p:cNvSpPr>
          <p:nvPr>
            <p:ph type="body" idx="1"/>
          </p:nvPr>
        </p:nvSpPr>
        <p:spPr bwMode="auto">
          <a:xfrm>
            <a:off x="933027" y="4403846"/>
            <a:ext cx="5131647" cy="4171385"/>
          </a:xfrm>
          <a:prstGeom prst="rect">
            <a:avLst/>
          </a:prstGeom>
          <a:noFill/>
          <a:ln w="12700">
            <a:miter lim="800000"/>
            <a:headEnd/>
            <a:tailEnd/>
          </a:ln>
        </p:spPr>
        <p:txBody>
          <a:bodyPr lIns="92144" tIns="45263" rIns="92144" bIns="45263"/>
          <a:lstStyle/>
          <a:p>
            <a:pPr>
              <a:lnSpc>
                <a:spcPct val="89000"/>
              </a:lnSpc>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p:cNvSpPr>
          <p:nvPr>
            <p:ph type="sldImg"/>
          </p:nvPr>
        </p:nvSpPr>
        <p:spPr bwMode="auto">
          <a:xfrm>
            <a:off x="1182482" y="700612"/>
            <a:ext cx="4634357" cy="3464316"/>
          </a:xfrm>
          <a:prstGeom prst="rect">
            <a:avLst/>
          </a:prstGeom>
          <a:noFill/>
          <a:ln w="12700" cap="flat">
            <a:solidFill>
              <a:schemeClr val="tx1"/>
            </a:solidFill>
            <a:miter lim="800000"/>
            <a:headEnd/>
            <a:tailEnd/>
          </a:ln>
        </p:spPr>
      </p:sp>
      <p:sp>
        <p:nvSpPr>
          <p:cNvPr id="71683" name="Rectangle 3"/>
          <p:cNvSpPr>
            <a:spLocks noGrp="1" noChangeArrowheads="1"/>
          </p:cNvSpPr>
          <p:nvPr>
            <p:ph type="body" idx="1"/>
          </p:nvPr>
        </p:nvSpPr>
        <p:spPr bwMode="auto">
          <a:xfrm>
            <a:off x="933027" y="4403846"/>
            <a:ext cx="5131647" cy="4171385"/>
          </a:xfrm>
          <a:prstGeom prst="rect">
            <a:avLst/>
          </a:prstGeom>
          <a:noFill/>
          <a:ln w="12700">
            <a:miter lim="800000"/>
            <a:headEnd/>
            <a:tailEnd/>
          </a:ln>
        </p:spPr>
        <p:txBody>
          <a:bodyPr lIns="92144" tIns="45263" rIns="92144" bIns="45263"/>
          <a:lstStyle/>
          <a:p>
            <a:pPr>
              <a:lnSpc>
                <a:spcPct val="89000"/>
              </a:lnSpc>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p:cNvSpPr>
          <p:nvPr>
            <p:ph type="sldImg"/>
          </p:nvPr>
        </p:nvSpPr>
        <p:spPr bwMode="auto">
          <a:xfrm>
            <a:off x="1189038" y="700088"/>
            <a:ext cx="4621212" cy="3465512"/>
          </a:xfrm>
          <a:prstGeom prst="rect">
            <a:avLst/>
          </a:prstGeom>
          <a:noFill/>
          <a:ln w="12700" cap="flat">
            <a:solidFill>
              <a:schemeClr val="tx1"/>
            </a:solidFill>
            <a:miter lim="800000"/>
            <a:headEnd/>
            <a:tailEnd/>
          </a:ln>
        </p:spPr>
      </p:sp>
      <p:sp>
        <p:nvSpPr>
          <p:cNvPr id="100355" name="Rectangle 3"/>
          <p:cNvSpPr>
            <a:spLocks noGrp="1" noChangeArrowheads="1"/>
          </p:cNvSpPr>
          <p:nvPr>
            <p:ph type="body" idx="1"/>
          </p:nvPr>
        </p:nvSpPr>
        <p:spPr bwMode="auto">
          <a:xfrm>
            <a:off x="933027" y="4403846"/>
            <a:ext cx="5131647" cy="4171385"/>
          </a:xfrm>
          <a:prstGeom prst="rect">
            <a:avLst/>
          </a:prstGeom>
          <a:noFill/>
          <a:ln w="12700">
            <a:miter lim="800000"/>
            <a:headEnd/>
            <a:tailEnd/>
          </a:ln>
        </p:spPr>
        <p:txBody>
          <a:bodyPr lIns="92144" tIns="45263" rIns="92144" bIns="45263"/>
          <a:lstStyle/>
          <a:p>
            <a:pPr>
              <a:lnSpc>
                <a:spcPct val="89000"/>
              </a:lnSpc>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52EACD-8C69-4391-8813-B298C699232E}" type="slidenum">
              <a:rPr lang="en-US"/>
              <a:pPr/>
              <a:t>22</a:t>
            </a:fld>
            <a:endParaRPr lang="en-US"/>
          </a:p>
        </p:txBody>
      </p:sp>
      <p:sp>
        <p:nvSpPr>
          <p:cNvPr id="8194" name="Rectangle 2"/>
          <p:cNvSpPr>
            <a:spLocks noGrp="1" noRot="1" noChangeAspect="1" noChangeArrowheads="1"/>
          </p:cNvSpPr>
          <p:nvPr>
            <p:ph type="sldImg"/>
          </p:nvPr>
        </p:nvSpPr>
        <p:spPr bwMode="auto">
          <a:xfrm>
            <a:off x="1181100" y="695325"/>
            <a:ext cx="4635500" cy="3476625"/>
          </a:xfrm>
          <a:prstGeom prst="rect">
            <a:avLst/>
          </a:prstGeom>
          <a:solidFill>
            <a:srgbClr val="FFFFFF"/>
          </a:solidFill>
          <a:ln>
            <a:solidFill>
              <a:srgbClr val="000000"/>
            </a:solidFill>
            <a:miter lim="800000"/>
            <a:headEnd/>
            <a:tailEnd/>
          </a:ln>
        </p:spPr>
      </p:sp>
      <p:sp>
        <p:nvSpPr>
          <p:cNvPr id="8195" name="Rectangle 3"/>
          <p:cNvSpPr>
            <a:spLocks noGrp="1" noChangeArrowheads="1"/>
          </p:cNvSpPr>
          <p:nvPr>
            <p:ph type="body" idx="1"/>
          </p:nvPr>
        </p:nvSpPr>
        <p:spPr bwMode="auto">
          <a:xfrm>
            <a:off x="931408" y="4402116"/>
            <a:ext cx="5134886" cy="4173559"/>
          </a:xfrm>
          <a:prstGeom prst="rect">
            <a:avLst/>
          </a:prstGeom>
          <a:solidFill>
            <a:srgbClr val="FFFFFF"/>
          </a:solidFill>
          <a:ln>
            <a:solidFill>
              <a:srgbClr val="000000"/>
            </a:solidFill>
            <a:miter lim="800000"/>
            <a:headEnd/>
            <a:tailEnd/>
          </a:ln>
        </p:spPr>
        <p:txBody>
          <a:bodyPr lIns="91220" tIns="45610" rIns="91220" bIns="45610"/>
          <a:lstStyle/>
          <a:p>
            <a:r>
              <a:rPr lang="en-US"/>
              <a:t>In bk calculation, the uncertainty sources associated with each random variable is also considered.</a:t>
            </a:r>
          </a:p>
          <a:p>
            <a:endParaRPr lang="en-US"/>
          </a:p>
          <a:p>
            <a:r>
              <a:rPr lang="en-US"/>
              <a:t>For example, what instrument am I using to measure wall thickness? What is the uncertainty associated with that tool.  That information goes into the calculation of bk.</a:t>
            </a:r>
          </a:p>
          <a:p>
            <a:endParaRPr lang="en-US"/>
          </a:p>
          <a:p>
            <a:r>
              <a:rPr lang="en-US"/>
              <a:t>If I am using the same tool to measure two different properties, wall thickness in member 1 and that in member 2, then bkl will be important as the two wall thickness random variables would be correlated as they are influenced by the same source of error or uncertainty.</a:t>
            </a:r>
          </a:p>
          <a:p>
            <a:endParaRPr lang="en-US"/>
          </a:p>
          <a:p>
            <a:r>
              <a:rPr lang="en-US"/>
              <a:t>There are some similarities and some differences in the formulation as well as the calculation of uncertainty in the two approaches.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024B9B-707C-41D4-B960-C6BC97574406}" type="slidenum">
              <a:rPr lang="en-US"/>
              <a:pPr/>
              <a:t>23</a:t>
            </a:fld>
            <a:endParaRPr lang="en-US"/>
          </a:p>
        </p:txBody>
      </p:sp>
      <p:sp>
        <p:nvSpPr>
          <p:cNvPr id="14338" name="Rectangle 2"/>
          <p:cNvSpPr>
            <a:spLocks noGrp="1" noRot="1" noChangeAspect="1" noChangeArrowheads="1"/>
          </p:cNvSpPr>
          <p:nvPr>
            <p:ph type="sldImg"/>
          </p:nvPr>
        </p:nvSpPr>
        <p:spPr bwMode="auto">
          <a:xfrm>
            <a:off x="1181100" y="695325"/>
            <a:ext cx="4635500" cy="3476625"/>
          </a:xfrm>
          <a:prstGeom prst="rect">
            <a:avLst/>
          </a:prstGeom>
          <a:solidFill>
            <a:srgbClr val="FFFFFF"/>
          </a:solidFill>
          <a:ln>
            <a:solidFill>
              <a:srgbClr val="000000"/>
            </a:solidFill>
            <a:miter lim="800000"/>
            <a:headEnd/>
            <a:tailEnd/>
          </a:ln>
        </p:spPr>
      </p:sp>
      <p:sp>
        <p:nvSpPr>
          <p:cNvPr id="14339" name="Rectangle 3"/>
          <p:cNvSpPr>
            <a:spLocks noGrp="1" noChangeArrowheads="1"/>
          </p:cNvSpPr>
          <p:nvPr>
            <p:ph type="body" idx="1"/>
          </p:nvPr>
        </p:nvSpPr>
        <p:spPr bwMode="auto">
          <a:xfrm>
            <a:off x="931408" y="4402116"/>
            <a:ext cx="5134886" cy="4173559"/>
          </a:xfrm>
          <a:prstGeom prst="rect">
            <a:avLst/>
          </a:prstGeom>
          <a:solidFill>
            <a:srgbClr val="FFFFFF"/>
          </a:solidFill>
          <a:ln>
            <a:solidFill>
              <a:srgbClr val="000000"/>
            </a:solidFill>
            <a:miter lim="800000"/>
            <a:headEnd/>
            <a:tailEnd/>
          </a:ln>
        </p:spPr>
        <p:txBody>
          <a:bodyPr lIns="91220" tIns="45610" rIns="91220" bIns="45610"/>
          <a:lstStyle/>
          <a:p>
            <a:r>
              <a:rPr lang="en-US"/>
              <a:t>In bk calculation, the uncertainty sources associated with each random variable is also considered.</a:t>
            </a:r>
          </a:p>
          <a:p>
            <a:endParaRPr lang="en-US"/>
          </a:p>
          <a:p>
            <a:r>
              <a:rPr lang="en-US"/>
              <a:t>For example, what instrument am I using to measure wall thickness? What is the uncertainty associated with that tool.  That information goes into the calculation of bk.</a:t>
            </a:r>
          </a:p>
          <a:p>
            <a:endParaRPr lang="en-US"/>
          </a:p>
          <a:p>
            <a:r>
              <a:rPr lang="en-US"/>
              <a:t>If I am using the same tool to measure two different properties, wall thickness in member 1 and that in member 2, then bkl will be important as the two wall thickness random variables would be correlated as they are influenced by the same source of error or uncertainty.</a:t>
            </a:r>
          </a:p>
          <a:p>
            <a:endParaRPr lang="en-US"/>
          </a:p>
          <a:p>
            <a:r>
              <a:rPr lang="en-US"/>
              <a:t>There are some similarities and some differences in the formulation as well as the calculation of uncertainty in the two approaches.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2AB4F4-D17F-490B-8371-86160FC2A04D}"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2AC2F9-7100-49E9-BD5A-694808F45CCE}"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84150"/>
            <a:ext cx="2055813" cy="5938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84150"/>
            <a:ext cx="6018212" cy="5938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B75F2C-9CE0-487A-B9EB-2D1BD5B3B6FA}"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0BC1A6-858F-4497-AE81-6B8F87EF6AA3}"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C6EC03-E5C7-4526-AF2D-7A889CCFE5C2}"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F47225-3E30-40AA-9A27-DD30C7352040}"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FB32D13-3625-458C-A8B1-01E28777434E}"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747461-33DC-4F41-8663-AFEA027D7743}"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888066-9877-48A2-93F4-12DA53236608}"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2DF104-6BDE-4051-87F8-BE9CB288742C}"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FB929D-8207-4E6F-8E8E-0C51F769AE8D}"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bwMode="auto">
          <a:xfrm>
            <a:off x="455613" y="1598613"/>
            <a:ext cx="8226425" cy="4524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7A2DC57-E191-47FA-A540-10FC038DC297}" type="slidenum">
              <a:rPr lang="en-US"/>
              <a:pPr>
                <a:defRPr/>
              </a:pPr>
              <a:t>‹#›</a:t>
            </a:fld>
            <a:endParaRPr lang="en-US"/>
          </a:p>
        </p:txBody>
      </p:sp>
      <p:sp>
        <p:nvSpPr>
          <p:cNvPr id="12294" name="Rectangle 15"/>
          <p:cNvSpPr>
            <a:spLocks noGrp="1" noChangeArrowheads="1"/>
          </p:cNvSpPr>
          <p:nvPr>
            <p:ph type="title"/>
          </p:nvPr>
        </p:nvSpPr>
        <p:spPr bwMode="auto">
          <a:xfrm>
            <a:off x="1660525" y="184150"/>
            <a:ext cx="5073650" cy="1076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2295" name="Picture 16" descr="CMDlogo"/>
          <p:cNvPicPr>
            <a:picLocks noChangeAspect="1" noChangeArrowheads="1"/>
          </p:cNvPicPr>
          <p:nvPr userDrawn="1"/>
        </p:nvPicPr>
        <p:blipFill>
          <a:blip r:embed="rId13" cstate="print"/>
          <a:srcRect/>
          <a:stretch>
            <a:fillRect/>
          </a:stretch>
        </p:blipFill>
        <p:spPr bwMode="auto">
          <a:xfrm>
            <a:off x="76200" y="603250"/>
            <a:ext cx="1295400" cy="768350"/>
          </a:xfrm>
          <a:prstGeom prst="rect">
            <a:avLst/>
          </a:prstGeom>
          <a:noFill/>
          <a:ln w="9525">
            <a:noFill/>
            <a:miter lim="800000"/>
            <a:headEnd/>
            <a:tailEnd/>
          </a:ln>
        </p:spPr>
      </p:pic>
      <p:pic>
        <p:nvPicPr>
          <p:cNvPr id="12296" name="Picture 17" descr="CAVS"/>
          <p:cNvPicPr>
            <a:picLocks noChangeAspect="1" noChangeArrowheads="1"/>
          </p:cNvPicPr>
          <p:nvPr userDrawn="1"/>
        </p:nvPicPr>
        <p:blipFill>
          <a:blip r:embed="rId14" cstate="print"/>
          <a:srcRect/>
          <a:stretch>
            <a:fillRect/>
          </a:stretch>
        </p:blipFill>
        <p:spPr bwMode="auto">
          <a:xfrm>
            <a:off x="76200" y="80963"/>
            <a:ext cx="1216025" cy="528637"/>
          </a:xfrm>
          <a:prstGeom prst="rect">
            <a:avLst/>
          </a:prstGeom>
          <a:noFill/>
          <a:ln w="9525">
            <a:noFill/>
            <a:miter lim="800000"/>
            <a:headEnd/>
            <a:tailEnd/>
          </a:ln>
        </p:spPr>
      </p:pic>
      <p:pic>
        <p:nvPicPr>
          <p:cNvPr id="12297" name="Picture 18" descr="melogo"/>
          <p:cNvPicPr>
            <a:picLocks noChangeAspect="1" noChangeArrowheads="1"/>
          </p:cNvPicPr>
          <p:nvPr userDrawn="1"/>
        </p:nvPicPr>
        <p:blipFill>
          <a:blip r:embed="rId15" cstate="print"/>
          <a:srcRect/>
          <a:stretch>
            <a:fillRect/>
          </a:stretch>
        </p:blipFill>
        <p:spPr bwMode="auto">
          <a:xfrm>
            <a:off x="6969125" y="333375"/>
            <a:ext cx="2012950" cy="723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4400">
          <a:solidFill>
            <a:srgbClr val="0000FF"/>
          </a:solidFill>
          <a:latin typeface="+mj-lt"/>
          <a:ea typeface="+mj-ea"/>
          <a:cs typeface="+mj-cs"/>
        </a:defRPr>
      </a:lvl1pPr>
      <a:lvl2pPr algn="ctr" rtl="0" eaLnBrk="0" fontAlgn="base" hangingPunct="0">
        <a:spcBef>
          <a:spcPct val="0"/>
        </a:spcBef>
        <a:spcAft>
          <a:spcPct val="0"/>
        </a:spcAft>
        <a:defRPr sz="4400">
          <a:solidFill>
            <a:srgbClr val="0000FF"/>
          </a:solidFill>
          <a:latin typeface="Arial" pitchFamily="34" charset="0"/>
        </a:defRPr>
      </a:lvl2pPr>
      <a:lvl3pPr algn="ctr" rtl="0" eaLnBrk="0" fontAlgn="base" hangingPunct="0">
        <a:spcBef>
          <a:spcPct val="0"/>
        </a:spcBef>
        <a:spcAft>
          <a:spcPct val="0"/>
        </a:spcAft>
        <a:defRPr sz="4400">
          <a:solidFill>
            <a:srgbClr val="0000FF"/>
          </a:solidFill>
          <a:latin typeface="Arial" pitchFamily="34" charset="0"/>
        </a:defRPr>
      </a:lvl3pPr>
      <a:lvl4pPr algn="ctr" rtl="0" eaLnBrk="0" fontAlgn="base" hangingPunct="0">
        <a:spcBef>
          <a:spcPct val="0"/>
        </a:spcBef>
        <a:spcAft>
          <a:spcPct val="0"/>
        </a:spcAft>
        <a:defRPr sz="4400">
          <a:solidFill>
            <a:srgbClr val="0000FF"/>
          </a:solidFill>
          <a:latin typeface="Arial" pitchFamily="34" charset="0"/>
        </a:defRPr>
      </a:lvl4pPr>
      <a:lvl5pPr algn="ctr" rtl="0" eaLnBrk="0" fontAlgn="base" hangingPunct="0">
        <a:spcBef>
          <a:spcPct val="0"/>
        </a:spcBef>
        <a:spcAft>
          <a:spcPct val="0"/>
        </a:spcAft>
        <a:defRPr sz="4400">
          <a:solidFill>
            <a:srgbClr val="0000FF"/>
          </a:solidFill>
          <a:latin typeface="Arial" pitchFamily="34" charset="0"/>
        </a:defRPr>
      </a:lvl5pPr>
      <a:lvl6pPr marL="457200" algn="ctr" rtl="0" fontAlgn="base">
        <a:spcBef>
          <a:spcPct val="0"/>
        </a:spcBef>
        <a:spcAft>
          <a:spcPct val="0"/>
        </a:spcAft>
        <a:defRPr sz="4400">
          <a:solidFill>
            <a:srgbClr val="0000FF"/>
          </a:solidFill>
          <a:latin typeface="Arial" pitchFamily="34" charset="0"/>
        </a:defRPr>
      </a:lvl6pPr>
      <a:lvl7pPr marL="914400" algn="ctr" rtl="0" fontAlgn="base">
        <a:spcBef>
          <a:spcPct val="0"/>
        </a:spcBef>
        <a:spcAft>
          <a:spcPct val="0"/>
        </a:spcAft>
        <a:defRPr sz="4400">
          <a:solidFill>
            <a:srgbClr val="0000FF"/>
          </a:solidFill>
          <a:latin typeface="Arial" pitchFamily="34" charset="0"/>
        </a:defRPr>
      </a:lvl7pPr>
      <a:lvl8pPr marL="1371600" algn="ctr" rtl="0" fontAlgn="base">
        <a:spcBef>
          <a:spcPct val="0"/>
        </a:spcBef>
        <a:spcAft>
          <a:spcPct val="0"/>
        </a:spcAft>
        <a:defRPr sz="4400">
          <a:solidFill>
            <a:srgbClr val="0000FF"/>
          </a:solidFill>
          <a:latin typeface="Arial" pitchFamily="34" charset="0"/>
        </a:defRPr>
      </a:lvl8pPr>
      <a:lvl9pPr marL="1828800" algn="ctr" rtl="0" fontAlgn="base">
        <a:spcBef>
          <a:spcPct val="0"/>
        </a:spcBef>
        <a:spcAft>
          <a:spcPct val="0"/>
        </a:spcAft>
        <a:defRPr sz="4400">
          <a:solidFill>
            <a:srgbClr val="0000FF"/>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8.xml"/><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6.bin"/><Relationship Id="rId11" Type="http://schemas.openxmlformats.org/officeDocument/2006/relationships/oleObject" Target="../embeddings/oleObject21.bin"/><Relationship Id="rId5" Type="http://schemas.openxmlformats.org/officeDocument/2006/relationships/oleObject" Target="../embeddings/oleObject15.bin"/><Relationship Id="rId10" Type="http://schemas.openxmlformats.org/officeDocument/2006/relationships/oleObject" Target="../embeddings/oleObject20.bin"/><Relationship Id="rId4" Type="http://schemas.openxmlformats.org/officeDocument/2006/relationships/oleObject" Target="../embeddings/oleObject14.bin"/><Relationship Id="rId9"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9.xml"/><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Microsoft_Office_Word_97_-_2003_Document3.doc"/><Relationship Id="rId3" Type="http://schemas.openxmlformats.org/officeDocument/2006/relationships/notesSlide" Target="../notesSlides/notesSlide10.xml"/><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0.png"/><Relationship Id="rId11" Type="http://schemas.openxmlformats.org/officeDocument/2006/relationships/oleObject" Target="../embeddings/oleObject27.bin"/><Relationship Id="rId5" Type="http://schemas.openxmlformats.org/officeDocument/2006/relationships/image" Target="../media/image39.png"/><Relationship Id="rId10" Type="http://schemas.openxmlformats.org/officeDocument/2006/relationships/image" Target="../media/image42.png"/><Relationship Id="rId4" Type="http://schemas.openxmlformats.org/officeDocument/2006/relationships/image" Target="../media/image38.png"/><Relationship Id="rId9" Type="http://schemas.openxmlformats.org/officeDocument/2006/relationships/oleObject" Target="../embeddings/Microsoft_Office_Word_97_-_2003_Document4.doc"/></Relationships>
</file>

<file path=ppt/slides/_rels/slide25.xml.rels><?xml version="1.0" encoding="UTF-8" standalone="yes"?>
<Relationships xmlns="http://schemas.openxmlformats.org/package/2006/relationships"><Relationship Id="rId8" Type="http://schemas.openxmlformats.org/officeDocument/2006/relationships/oleObject" Target="../embeddings/Microsoft_Office_Word_97_-_2003_Document9.doc"/><Relationship Id="rId3" Type="http://schemas.openxmlformats.org/officeDocument/2006/relationships/notesSlide" Target="../notesSlides/notesSlide11.xml"/><Relationship Id="rId7" Type="http://schemas.openxmlformats.org/officeDocument/2006/relationships/oleObject" Target="../embeddings/Microsoft_Office_Word_97_-_2003_Document8.doc"/><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Microsoft_Office_Word_97_-_2003_Document7.doc"/><Relationship Id="rId5" Type="http://schemas.openxmlformats.org/officeDocument/2006/relationships/oleObject" Target="../embeddings/Microsoft_Office_Word_97_-_2003_Document6.doc"/><Relationship Id="rId4" Type="http://schemas.openxmlformats.org/officeDocument/2006/relationships/oleObject" Target="../embeddings/Microsoft_Office_Word_97_-_2003_Document5.doc"/></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12.xml"/><Relationship Id="rId7"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9.bin"/><Relationship Id="rId5" Type="http://schemas.openxmlformats.org/officeDocument/2006/relationships/oleObject" Target="../embeddings/oleObject28.bin"/><Relationship Id="rId10" Type="http://schemas.openxmlformats.org/officeDocument/2006/relationships/image" Target="../media/image41.png"/><Relationship Id="rId4" Type="http://schemas.openxmlformats.org/officeDocument/2006/relationships/image" Target="../media/image52.png"/><Relationship Id="rId9" Type="http://schemas.openxmlformats.org/officeDocument/2006/relationships/image" Target="../media/image53.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oleObject" Target="../embeddings/oleObject41.bin"/><Relationship Id="rId3" Type="http://schemas.openxmlformats.org/officeDocument/2006/relationships/notesSlide" Target="../notesSlides/notesSlide13.xml"/><Relationship Id="rId7" Type="http://schemas.openxmlformats.org/officeDocument/2006/relationships/oleObject" Target="../embeddings/oleObject35.bin"/><Relationship Id="rId12"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34.bin"/><Relationship Id="rId11" Type="http://schemas.openxmlformats.org/officeDocument/2006/relationships/oleObject" Target="../embeddings/oleObject39.bin"/><Relationship Id="rId5" Type="http://schemas.openxmlformats.org/officeDocument/2006/relationships/oleObject" Target="../embeddings/oleObject33.bin"/><Relationship Id="rId10" Type="http://schemas.openxmlformats.org/officeDocument/2006/relationships/oleObject" Target="../embeddings/oleObject38.bin"/><Relationship Id="rId4" Type="http://schemas.openxmlformats.org/officeDocument/2006/relationships/oleObject" Target="../embeddings/oleObject32.bin"/><Relationship Id="rId9" Type="http://schemas.openxmlformats.org/officeDocument/2006/relationships/oleObject" Target="../embeddings/oleObject37.bin"/><Relationship Id="rId14" Type="http://schemas.openxmlformats.org/officeDocument/2006/relationships/oleObject" Target="../embeddings/oleObject42.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oleObject" Target="../embeddings/oleObject53.bin"/><Relationship Id="rId18" Type="http://schemas.openxmlformats.org/officeDocument/2006/relationships/oleObject" Target="../embeddings/oleObject58.bin"/><Relationship Id="rId3" Type="http://schemas.openxmlformats.org/officeDocument/2006/relationships/oleObject" Target="../embeddings/oleObject43.bin"/><Relationship Id="rId21" Type="http://schemas.openxmlformats.org/officeDocument/2006/relationships/oleObject" Target="../embeddings/oleObject61.bin"/><Relationship Id="rId7" Type="http://schemas.openxmlformats.org/officeDocument/2006/relationships/oleObject" Target="../embeddings/oleObject47.bin"/><Relationship Id="rId12" Type="http://schemas.openxmlformats.org/officeDocument/2006/relationships/oleObject" Target="../embeddings/oleObject52.bin"/><Relationship Id="rId17" Type="http://schemas.openxmlformats.org/officeDocument/2006/relationships/oleObject" Target="../embeddings/oleObject57.bin"/><Relationship Id="rId2" Type="http://schemas.openxmlformats.org/officeDocument/2006/relationships/slideLayout" Target="../slideLayouts/slideLayout7.xml"/><Relationship Id="rId16" Type="http://schemas.openxmlformats.org/officeDocument/2006/relationships/oleObject" Target="../embeddings/oleObject56.bin"/><Relationship Id="rId20" Type="http://schemas.openxmlformats.org/officeDocument/2006/relationships/oleObject" Target="../embeddings/oleObject60.bin"/><Relationship Id="rId1" Type="http://schemas.openxmlformats.org/officeDocument/2006/relationships/vmlDrawing" Target="../drawings/vmlDrawing14.vml"/><Relationship Id="rId6" Type="http://schemas.openxmlformats.org/officeDocument/2006/relationships/oleObject" Target="../embeddings/oleObject46.bin"/><Relationship Id="rId11" Type="http://schemas.openxmlformats.org/officeDocument/2006/relationships/oleObject" Target="../embeddings/oleObject51.bin"/><Relationship Id="rId5" Type="http://schemas.openxmlformats.org/officeDocument/2006/relationships/oleObject" Target="../embeddings/oleObject45.bin"/><Relationship Id="rId15" Type="http://schemas.openxmlformats.org/officeDocument/2006/relationships/oleObject" Target="../embeddings/oleObject55.bin"/><Relationship Id="rId10" Type="http://schemas.openxmlformats.org/officeDocument/2006/relationships/oleObject" Target="../embeddings/oleObject50.bin"/><Relationship Id="rId19" Type="http://schemas.openxmlformats.org/officeDocument/2006/relationships/oleObject" Target="../embeddings/oleObject59.bin"/><Relationship Id="rId4" Type="http://schemas.openxmlformats.org/officeDocument/2006/relationships/oleObject" Target="../embeddings/oleObject44.bin"/><Relationship Id="rId9" Type="http://schemas.openxmlformats.org/officeDocument/2006/relationships/oleObject" Target="../embeddings/oleObject49.bin"/><Relationship Id="rId14" Type="http://schemas.openxmlformats.org/officeDocument/2006/relationships/oleObject" Target="../embeddings/oleObject54.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aiaa.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FE8D373-9C6C-4DBE-8DD8-A08711065F50}" type="slidenum">
              <a:rPr lang="en-US"/>
              <a:pPr/>
              <a:t>1</a:t>
            </a:fld>
            <a:endParaRPr lang="en-US"/>
          </a:p>
        </p:txBody>
      </p:sp>
      <p:sp>
        <p:nvSpPr>
          <p:cNvPr id="107523" name="Rectangle 3"/>
          <p:cNvSpPr>
            <a:spLocks noGrp="1" noChangeArrowheads="1"/>
          </p:cNvSpPr>
          <p:nvPr>
            <p:ph type="subTitle" idx="1"/>
          </p:nvPr>
        </p:nvSpPr>
        <p:spPr>
          <a:xfrm>
            <a:off x="324256" y="1767204"/>
            <a:ext cx="8382000" cy="1752600"/>
          </a:xfrm>
        </p:spPr>
        <p:txBody>
          <a:bodyPr/>
          <a:lstStyle/>
          <a:p>
            <a:r>
              <a:rPr lang="en-US" sz="4000" dirty="0">
                <a:latin typeface="Arial Rounded MT Bold" pitchFamily="34" charset="0"/>
              </a:rPr>
              <a:t>Verification and Validation (V&amp;V) </a:t>
            </a:r>
          </a:p>
          <a:p>
            <a:r>
              <a:rPr lang="en-US" sz="4000" dirty="0">
                <a:latin typeface="Arial Rounded MT Bold" pitchFamily="34" charset="0"/>
              </a:rPr>
              <a:t>of </a:t>
            </a:r>
            <a:r>
              <a:rPr lang="en-US" sz="4000" dirty="0" smtClean="0">
                <a:latin typeface="Arial Rounded MT Bold" pitchFamily="34" charset="0"/>
              </a:rPr>
              <a:t>Simulations</a:t>
            </a:r>
          </a:p>
          <a:p>
            <a:r>
              <a:rPr lang="en-US" sz="4000" dirty="0" smtClean="0">
                <a:latin typeface="Arial Rounded MT Bold" pitchFamily="34" charset="0"/>
              </a:rPr>
              <a:t>(Uncertainty Analysis)</a:t>
            </a:r>
            <a:endParaRPr lang="en-US" sz="4000" dirty="0">
              <a:latin typeface="Arial Rounded MT Bold" pitchFamily="34" charset="0"/>
            </a:endParaRPr>
          </a:p>
        </p:txBody>
      </p:sp>
      <p:sp>
        <p:nvSpPr>
          <p:cNvPr id="5" name="TextBox 4"/>
          <p:cNvSpPr txBox="1"/>
          <p:nvPr/>
        </p:nvSpPr>
        <p:spPr>
          <a:xfrm>
            <a:off x="875489" y="4708187"/>
            <a:ext cx="6051657" cy="1077218"/>
          </a:xfrm>
          <a:prstGeom prst="rect">
            <a:avLst/>
          </a:prstGeom>
          <a:noFill/>
        </p:spPr>
        <p:txBody>
          <a:bodyPr wrap="none" rtlCol="0">
            <a:spAutoFit/>
          </a:bodyPr>
          <a:lstStyle/>
          <a:p>
            <a:r>
              <a:rPr lang="en-US" dirty="0" smtClean="0"/>
              <a:t>Validation: “doing the right thing”</a:t>
            </a:r>
          </a:p>
          <a:p>
            <a:r>
              <a:rPr lang="en-US" dirty="0" smtClean="0"/>
              <a:t>Verification: “doing things right”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660525" y="1123950"/>
            <a:ext cx="5073650" cy="1076325"/>
          </a:xfrm>
          <a:noFill/>
          <a:ln/>
        </p:spPr>
        <p:txBody>
          <a:bodyPr lIns="90468" tIns="44440" rIns="90468" bIns="44440" anchor="b"/>
          <a:lstStyle/>
          <a:p>
            <a:pPr>
              <a:lnSpc>
                <a:spcPct val="90000"/>
              </a:lnSpc>
            </a:pPr>
            <a:r>
              <a:rPr lang="en-US">
                <a:latin typeface="Arial Rounded MT Bold" pitchFamily="34" charset="0"/>
              </a:rPr>
              <a:t> </a:t>
            </a:r>
          </a:p>
        </p:txBody>
      </p:sp>
      <p:sp>
        <p:nvSpPr>
          <p:cNvPr id="99331" name="Rectangle 3"/>
          <p:cNvSpPr>
            <a:spLocks noGrp="1" noChangeArrowheads="1"/>
          </p:cNvSpPr>
          <p:nvPr>
            <p:ph type="body" idx="1"/>
          </p:nvPr>
        </p:nvSpPr>
        <p:spPr>
          <a:xfrm>
            <a:off x="685800" y="1397000"/>
            <a:ext cx="7924800" cy="4343400"/>
          </a:xfrm>
          <a:noFill/>
          <a:ln/>
        </p:spPr>
        <p:txBody>
          <a:bodyPr lIns="90468" tIns="44440" rIns="90468" bIns="44440"/>
          <a:lstStyle/>
          <a:p>
            <a:pPr>
              <a:lnSpc>
                <a:spcPct val="150000"/>
              </a:lnSpc>
            </a:pPr>
            <a:r>
              <a:rPr lang="en-US" sz="1800">
                <a:latin typeface="Arial Rounded MT Bold" pitchFamily="34" charset="0"/>
                <a:cs typeface="Times New Roman" pitchFamily="18" charset="0"/>
              </a:rPr>
              <a:t>If |E | </a:t>
            </a:r>
            <a:r>
              <a:rPr lang="en-US" sz="1800">
                <a:latin typeface="Arial Rounded MT Bold" pitchFamily="34" charset="0"/>
                <a:cs typeface="Times New Roman" pitchFamily="18" charset="0"/>
                <a:sym typeface="Symbol" pitchFamily="18" charset="2"/>
              </a:rPr>
              <a:t></a:t>
            </a:r>
            <a:r>
              <a:rPr lang="en-US" sz="1800">
                <a:latin typeface="Arial Rounded MT Bold" pitchFamily="34" charset="0"/>
                <a:cs typeface="Times New Roman" pitchFamily="18" charset="0"/>
              </a:rPr>
              <a:t> U</a:t>
            </a:r>
            <a:r>
              <a:rPr lang="en-US" sz="1800" baseline="-30000">
                <a:latin typeface="Arial Rounded MT Bold" pitchFamily="34" charset="0"/>
                <a:cs typeface="Times New Roman" pitchFamily="18" charset="0"/>
              </a:rPr>
              <a:t>VAL</a:t>
            </a:r>
            <a:r>
              <a:rPr lang="en-US" sz="1800">
                <a:latin typeface="Arial Rounded MT Bold" pitchFamily="34" charset="0"/>
                <a:cs typeface="Times New Roman" pitchFamily="18" charset="0"/>
              </a:rPr>
              <a:t>, then the level of validation is equal to U</a:t>
            </a:r>
            <a:r>
              <a:rPr lang="en-US" sz="1800" baseline="-30000">
                <a:latin typeface="Arial Rounded MT Bold" pitchFamily="34" charset="0"/>
                <a:cs typeface="Times New Roman" pitchFamily="18" charset="0"/>
              </a:rPr>
              <a:t>VAL </a:t>
            </a:r>
            <a:r>
              <a:rPr lang="en-US" sz="1800">
                <a:latin typeface="Arial Rounded MT Bold" pitchFamily="34" charset="0"/>
                <a:cs typeface="Times New Roman" pitchFamily="18" charset="0"/>
              </a:rPr>
              <a:t>. </a:t>
            </a:r>
          </a:p>
          <a:p>
            <a:pPr>
              <a:lnSpc>
                <a:spcPct val="150000"/>
              </a:lnSpc>
            </a:pPr>
            <a:endParaRPr lang="en-US" sz="1800">
              <a:latin typeface="Arial Rounded MT Bold" pitchFamily="34" charset="0"/>
              <a:cs typeface="Times New Roman" pitchFamily="18" charset="0"/>
            </a:endParaRPr>
          </a:p>
          <a:p>
            <a:pPr>
              <a:lnSpc>
                <a:spcPct val="150000"/>
              </a:lnSpc>
            </a:pPr>
            <a:r>
              <a:rPr lang="en-US" sz="1800">
                <a:latin typeface="Arial Rounded MT Bold" pitchFamily="34" charset="0"/>
                <a:cs typeface="Times New Roman" pitchFamily="18" charset="0"/>
              </a:rPr>
              <a:t>If |E | &gt; U</a:t>
            </a:r>
            <a:r>
              <a:rPr lang="en-US" sz="1800" baseline="-30000">
                <a:latin typeface="Arial Rounded MT Bold" pitchFamily="34" charset="0"/>
                <a:cs typeface="Times New Roman" pitchFamily="18" charset="0"/>
              </a:rPr>
              <a:t>VAL</a:t>
            </a:r>
            <a:r>
              <a:rPr lang="en-US" sz="1800">
                <a:latin typeface="Arial Rounded MT Bold" pitchFamily="34" charset="0"/>
                <a:cs typeface="Times New Roman" pitchFamily="18" charset="0"/>
              </a:rPr>
              <a:t> , the level of validation is equal to |E |</a:t>
            </a:r>
          </a:p>
          <a:p>
            <a:pPr>
              <a:lnSpc>
                <a:spcPct val="150000"/>
              </a:lnSpc>
            </a:pPr>
            <a:endParaRPr lang="en-US" sz="1800">
              <a:latin typeface="Arial Rounded MT Bold" pitchFamily="34" charset="0"/>
            </a:endParaRPr>
          </a:p>
          <a:p>
            <a:pPr>
              <a:lnSpc>
                <a:spcPct val="150000"/>
              </a:lnSpc>
            </a:pPr>
            <a:r>
              <a:rPr lang="en-US" sz="1800">
                <a:latin typeface="Arial Rounded MT Bold" pitchFamily="34" charset="0"/>
                <a:cs typeface="Times New Roman" pitchFamily="18" charset="0"/>
              </a:rPr>
              <a:t>If |E | » U</a:t>
            </a:r>
            <a:r>
              <a:rPr lang="en-US" sz="1800" baseline="-30000">
                <a:latin typeface="Arial Rounded MT Bold" pitchFamily="34" charset="0"/>
                <a:cs typeface="Times New Roman" pitchFamily="18" charset="0"/>
              </a:rPr>
              <a:t>VAL</a:t>
            </a:r>
            <a:r>
              <a:rPr lang="en-US" sz="1800">
                <a:latin typeface="Arial Rounded MT Bold" pitchFamily="34" charset="0"/>
                <a:cs typeface="Times New Roman" pitchFamily="18" charset="0"/>
              </a:rPr>
              <a:t> , the level of validation is equal to |E | </a:t>
            </a:r>
            <a:r>
              <a:rPr lang="en-US" sz="1800" i="1" u="sng">
                <a:latin typeface="Arial Rounded MT Bold" pitchFamily="34" charset="0"/>
                <a:cs typeface="Times New Roman" pitchFamily="18" charset="0"/>
              </a:rPr>
              <a:t>and</a:t>
            </a:r>
            <a:r>
              <a:rPr lang="en-US" sz="1800">
                <a:latin typeface="Arial Rounded MT Bold" pitchFamily="34" charset="0"/>
                <a:cs typeface="Times New Roman" pitchFamily="18" charset="0"/>
              </a:rPr>
              <a:t>  one can argue that probably </a:t>
            </a:r>
            <a:r>
              <a:rPr lang="en-US" sz="1800">
                <a:latin typeface="Arial Rounded MT Bold" pitchFamily="34" charset="0"/>
                <a:cs typeface="Times New Roman" pitchFamily="18" charset="0"/>
                <a:sym typeface="Symbol" pitchFamily="18" charset="2"/>
              </a:rPr>
              <a:t></a:t>
            </a:r>
            <a:r>
              <a:rPr lang="en-US" sz="1800" baseline="-30000">
                <a:latin typeface="Arial Rounded MT Bold" pitchFamily="34" charset="0"/>
                <a:cs typeface="Times New Roman" pitchFamily="18" charset="0"/>
              </a:rPr>
              <a:t>SMA </a:t>
            </a:r>
            <a:r>
              <a:rPr lang="en-US" sz="1800">
                <a:latin typeface="Arial Rounded MT Bold" pitchFamily="34" charset="0"/>
                <a:cs typeface="Times New Roman" pitchFamily="18" charset="0"/>
              </a:rPr>
              <a:t> </a:t>
            </a:r>
            <a:r>
              <a:rPr lang="en-US" sz="1800">
                <a:latin typeface="Arial Rounded MT Bold" pitchFamily="34" charset="0"/>
                <a:cs typeface="Times New Roman" pitchFamily="18" charset="0"/>
                <a:sym typeface="Symbol" pitchFamily="18" charset="2"/>
              </a:rPr>
              <a:t></a:t>
            </a:r>
            <a:r>
              <a:rPr lang="en-US" sz="1800">
                <a:latin typeface="Arial Rounded MT Bold" pitchFamily="34" charset="0"/>
                <a:cs typeface="Times New Roman" pitchFamily="18" charset="0"/>
              </a:rPr>
              <a:t> E  since the interval </a:t>
            </a:r>
            <a:r>
              <a:rPr lang="en-US" sz="1800">
                <a:latin typeface="Arial Rounded MT Bold" pitchFamily="34" charset="0"/>
                <a:cs typeface="Times New Roman" pitchFamily="18" charset="0"/>
                <a:sym typeface="Symbol" pitchFamily="18" charset="2"/>
              </a:rPr>
              <a:t></a:t>
            </a:r>
            <a:r>
              <a:rPr lang="en-US" sz="1800">
                <a:latin typeface="Arial Rounded MT Bold" pitchFamily="34" charset="0"/>
                <a:cs typeface="Times New Roman" pitchFamily="18" charset="0"/>
              </a:rPr>
              <a:t>U</a:t>
            </a:r>
            <a:r>
              <a:rPr lang="en-US" sz="1800" baseline="-30000">
                <a:latin typeface="Arial Rounded MT Bold" pitchFamily="34" charset="0"/>
                <a:cs typeface="Times New Roman" pitchFamily="18" charset="0"/>
              </a:rPr>
              <a:t>VAL</a:t>
            </a:r>
            <a:r>
              <a:rPr lang="en-US" sz="1800">
                <a:latin typeface="Arial Rounded MT Bold" pitchFamily="34" charset="0"/>
                <a:cs typeface="Times New Roman" pitchFamily="18" charset="0"/>
                <a:sym typeface="Symbol" pitchFamily="18" charset="2"/>
              </a:rPr>
              <a:t>  should contain the resultant of all errors except </a:t>
            </a:r>
            <a:r>
              <a:rPr lang="en-US" sz="1800" baseline="-30000">
                <a:latin typeface="Arial Rounded MT Bold" pitchFamily="34" charset="0"/>
                <a:cs typeface="Times New Roman" pitchFamily="18" charset="0"/>
              </a:rPr>
              <a:t>SMA                                                      </a:t>
            </a:r>
            <a:r>
              <a:rPr lang="en-US" sz="1800">
                <a:latin typeface="Arial Rounded MT Bold" pitchFamily="34" charset="0"/>
                <a:cs typeface="Times New Roman" pitchFamily="18" charset="0"/>
              </a:rPr>
              <a:t>(that is, </a:t>
            </a:r>
            <a:r>
              <a:rPr lang="en-US" sz="1800">
                <a:latin typeface="Arial Rounded MT Bold" pitchFamily="34" charset="0"/>
                <a:sym typeface="Symbol" pitchFamily="18" charset="2"/>
              </a:rPr>
              <a:t></a:t>
            </a:r>
            <a:r>
              <a:rPr lang="en-US" sz="1800" baseline="-25000">
                <a:latin typeface="Arial Rounded MT Bold" pitchFamily="34" charset="0"/>
                <a:sym typeface="Symbol" pitchFamily="18" charset="2"/>
              </a:rPr>
              <a:t>D</a:t>
            </a:r>
            <a:r>
              <a:rPr lang="en-US" sz="1800">
                <a:latin typeface="Arial Rounded MT Bold" pitchFamily="34" charset="0"/>
                <a:sym typeface="Symbol" pitchFamily="18" charset="2"/>
              </a:rPr>
              <a:t> - </a:t>
            </a:r>
            <a:r>
              <a:rPr lang="en-US" sz="1800" baseline="-25000">
                <a:latin typeface="Arial Rounded MT Bold" pitchFamily="34" charset="0"/>
                <a:sym typeface="Symbol" pitchFamily="18" charset="2"/>
              </a:rPr>
              <a:t>SN</a:t>
            </a:r>
            <a:r>
              <a:rPr lang="en-US" sz="1800">
                <a:latin typeface="Arial Rounded MT Bold" pitchFamily="34" charset="0"/>
                <a:sym typeface="Symbol" pitchFamily="18" charset="2"/>
              </a:rPr>
              <a:t> - </a:t>
            </a:r>
            <a:r>
              <a:rPr lang="en-US" sz="1800" baseline="-25000">
                <a:latin typeface="Arial Rounded MT Bold" pitchFamily="34" charset="0"/>
                <a:sym typeface="Symbol" pitchFamily="18" charset="2"/>
              </a:rPr>
              <a:t>SPD </a:t>
            </a:r>
            <a:r>
              <a:rPr lang="en-US" sz="1800">
                <a:latin typeface="Arial Rounded MT Bold" pitchFamily="34" charset="0"/>
                <a:sym typeface="Symbol" pitchFamily="18" charset="2"/>
              </a:rPr>
              <a:t>).</a:t>
            </a:r>
          </a:p>
          <a:p>
            <a:pPr>
              <a:lnSpc>
                <a:spcPct val="150000"/>
              </a:lnSpc>
            </a:pPr>
            <a:endParaRPr lang="en-US" sz="1800">
              <a:latin typeface="Arial Rounded MT Bold" pitchFamily="34" charset="0"/>
              <a:sym typeface="Symbol" pitchFamily="18" charset="2"/>
            </a:endParaRPr>
          </a:p>
          <a:p>
            <a:pPr>
              <a:lnSpc>
                <a:spcPct val="150000"/>
              </a:lnSpc>
            </a:pPr>
            <a:r>
              <a:rPr lang="en-US" sz="1800">
                <a:latin typeface="Arial Rounded MT Bold" pitchFamily="34" charset="0"/>
              </a:rPr>
              <a:t>The other important metric is the </a:t>
            </a:r>
            <a:r>
              <a:rPr lang="en-US" sz="1800" u="sng">
                <a:latin typeface="Arial Rounded MT Bold" pitchFamily="34" charset="0"/>
              </a:rPr>
              <a:t>required</a:t>
            </a:r>
            <a:r>
              <a:rPr lang="en-US" sz="1800">
                <a:latin typeface="Arial Rounded MT Bold" pitchFamily="34" charset="0"/>
              </a:rPr>
              <a:t> level of validation, U</a:t>
            </a:r>
            <a:r>
              <a:rPr lang="en-US" sz="1800" baseline="-25000">
                <a:latin typeface="Arial Rounded MT Bold" pitchFamily="34" charset="0"/>
              </a:rPr>
              <a:t>reqd</a:t>
            </a:r>
            <a:r>
              <a:rPr lang="en-US" sz="1800">
                <a:latin typeface="Arial Rounded MT Bold" pitchFamily="34" charset="0"/>
              </a:rPr>
              <a:t>, which is set by program objectives. </a:t>
            </a:r>
            <a:endParaRPr lang="en-US" sz="1800">
              <a:latin typeface="Arial Rounded MT Bold" pitchFamily="34" charset="0"/>
              <a:cs typeface="Times New Roman" pitchFamily="18" charset="0"/>
            </a:endParaRPr>
          </a:p>
          <a:p>
            <a:pPr>
              <a:lnSpc>
                <a:spcPct val="150000"/>
              </a:lnSpc>
            </a:pPr>
            <a:endParaRPr lang="en-US" sz="1800" i="1">
              <a:latin typeface="Arial Rounded MT Bold" pitchFamily="34" charset="0"/>
              <a:cs typeface="Times New Roman" pitchFamily="18" charset="0"/>
            </a:endParaRPr>
          </a:p>
          <a:p>
            <a:pPr>
              <a:lnSpc>
                <a:spcPct val="150000"/>
              </a:lnSpc>
              <a:buFontTx/>
              <a:buNone/>
            </a:pPr>
            <a:endParaRPr lang="en-US" sz="1800" i="1" baseline="-30000">
              <a:latin typeface="Arial Rounded MT Bold" pitchFamily="34" charset="0"/>
              <a:cs typeface="Times New Roman" pitchFamily="18" charset="0"/>
            </a:endParaRPr>
          </a:p>
        </p:txBody>
      </p:sp>
      <p:sp>
        <p:nvSpPr>
          <p:cNvPr id="99332" name="Text Box 4"/>
          <p:cNvSpPr txBox="1">
            <a:spLocks noChangeArrowheads="1"/>
          </p:cNvSpPr>
          <p:nvPr/>
        </p:nvSpPr>
        <p:spPr bwMode="auto">
          <a:xfrm>
            <a:off x="8655050" y="7339013"/>
            <a:ext cx="184150" cy="457200"/>
          </a:xfrm>
          <a:prstGeom prst="rect">
            <a:avLst/>
          </a:prstGeom>
          <a:noFill/>
          <a:ln w="12700">
            <a:noFill/>
            <a:miter lim="800000"/>
            <a:headEnd/>
            <a:tailEnd/>
          </a:ln>
          <a:effectLst/>
        </p:spPr>
        <p:txBody>
          <a:bodyPr wrap="none">
            <a:spAutoFit/>
          </a:bodyPr>
          <a:lstStyle/>
          <a:p>
            <a:pPr eaLnBrk="0" hangingPunct="0"/>
            <a:endParaRPr lang="en-US" sz="2400">
              <a:latin typeface="Arial"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F0E75F6-F11B-4DDB-9BC7-F21479023F0B}" type="slidenum">
              <a:rPr lang="en-US"/>
              <a:pPr/>
              <a:t>11</a:t>
            </a:fld>
            <a:endParaRPr lang="en-US"/>
          </a:p>
        </p:txBody>
      </p:sp>
      <p:sp>
        <p:nvSpPr>
          <p:cNvPr id="113666" name="Rectangle 2"/>
          <p:cNvSpPr>
            <a:spLocks noGrp="1" noChangeArrowheads="1"/>
          </p:cNvSpPr>
          <p:nvPr>
            <p:ph type="title"/>
          </p:nvPr>
        </p:nvSpPr>
        <p:spPr>
          <a:xfrm>
            <a:off x="990600" y="304800"/>
            <a:ext cx="7086600" cy="381000"/>
          </a:xfrm>
        </p:spPr>
        <p:txBody>
          <a:bodyPr/>
          <a:lstStyle/>
          <a:p>
            <a:r>
              <a:rPr lang="en-US" sz="2000" dirty="0">
                <a:solidFill>
                  <a:schemeClr val="tx1"/>
                </a:solidFill>
                <a:latin typeface="Arial Rounded MT Bold" pitchFamily="34" charset="0"/>
              </a:rPr>
              <a:t>Schematic of Verification and </a:t>
            </a:r>
            <a:r>
              <a:rPr lang="en-US" sz="2000" dirty="0" smtClean="0">
                <a:solidFill>
                  <a:schemeClr val="tx1"/>
                </a:solidFill>
                <a:latin typeface="Arial Rounded MT Bold" pitchFamily="34" charset="0"/>
              </a:rPr>
              <a:t/>
            </a:r>
            <a:br>
              <a:rPr lang="en-US" sz="2000" dirty="0" smtClean="0">
                <a:solidFill>
                  <a:schemeClr val="tx1"/>
                </a:solidFill>
                <a:latin typeface="Arial Rounded MT Bold" pitchFamily="34" charset="0"/>
              </a:rPr>
            </a:br>
            <a:r>
              <a:rPr lang="en-US" sz="2000" dirty="0" smtClean="0">
                <a:solidFill>
                  <a:schemeClr val="tx1"/>
                </a:solidFill>
                <a:latin typeface="Arial Rounded MT Bold" pitchFamily="34" charset="0"/>
              </a:rPr>
              <a:t>Validation </a:t>
            </a:r>
            <a:r>
              <a:rPr lang="en-US" sz="2000" dirty="0">
                <a:solidFill>
                  <a:schemeClr val="tx1"/>
                </a:solidFill>
                <a:latin typeface="Arial Rounded MT Bold" pitchFamily="34" charset="0"/>
              </a:rPr>
              <a:t>of a Simulation</a:t>
            </a:r>
          </a:p>
        </p:txBody>
      </p:sp>
      <p:pic>
        <p:nvPicPr>
          <p:cNvPr id="113670" name="Picture 6"/>
          <p:cNvPicPr>
            <a:picLocks noGrp="1" noChangeAspect="1" noChangeArrowheads="1"/>
          </p:cNvPicPr>
          <p:nvPr>
            <p:ph idx="1"/>
          </p:nvPr>
        </p:nvPicPr>
        <p:blipFill>
          <a:blip r:embed="rId2" cstate="print"/>
          <a:srcRect/>
          <a:stretch>
            <a:fillRect/>
          </a:stretch>
        </p:blipFill>
        <p:spPr>
          <a:xfrm>
            <a:off x="533400" y="990600"/>
            <a:ext cx="8153400" cy="5251450"/>
          </a:xfrm>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Types of Uncertainty Analysis</a:t>
            </a:r>
            <a:endParaRPr lang="en-US" sz="3600" dirty="0"/>
          </a:p>
        </p:txBody>
      </p:sp>
      <p:sp>
        <p:nvSpPr>
          <p:cNvPr id="3" name="Content Placeholder 2"/>
          <p:cNvSpPr>
            <a:spLocks noGrp="1"/>
          </p:cNvSpPr>
          <p:nvPr>
            <p:ph idx="1"/>
          </p:nvPr>
        </p:nvSpPr>
        <p:spPr>
          <a:xfrm>
            <a:off x="152401" y="1598613"/>
            <a:ext cx="8991600" cy="4524375"/>
          </a:xfrm>
        </p:spPr>
        <p:txBody>
          <a:bodyPr/>
          <a:lstStyle/>
          <a:p>
            <a:pPr>
              <a:spcBef>
                <a:spcPts val="0"/>
              </a:spcBef>
            </a:pPr>
            <a:r>
              <a:rPr lang="en-US" dirty="0" smtClean="0"/>
              <a:t>Monte Carlo (MC)</a:t>
            </a:r>
          </a:p>
          <a:p>
            <a:pPr>
              <a:spcBef>
                <a:spcPts val="0"/>
              </a:spcBef>
            </a:pPr>
            <a:r>
              <a:rPr lang="en-US" dirty="0" smtClean="0"/>
              <a:t>First Order Taylor Series (FOTS)</a:t>
            </a:r>
          </a:p>
          <a:p>
            <a:pPr>
              <a:spcBef>
                <a:spcPts val="0"/>
              </a:spcBef>
            </a:pPr>
            <a:r>
              <a:rPr lang="en-US" dirty="0" err="1" smtClean="0"/>
              <a:t>Univariate</a:t>
            </a:r>
            <a:r>
              <a:rPr lang="en-US" dirty="0" smtClean="0"/>
              <a:t> Dimension Reduction (UDR or DR) (</a:t>
            </a:r>
            <a:r>
              <a:rPr lang="en-US" sz="1800" dirty="0" smtClean="0"/>
              <a:t>an additive decomposition technique that evaluates the multidimensional integral of a random function by solving a series of one-dimensional integrals</a:t>
            </a:r>
            <a:r>
              <a:rPr lang="en-US" dirty="0" smtClean="0"/>
              <a:t>)</a:t>
            </a:r>
          </a:p>
          <a:p>
            <a:pPr>
              <a:spcBef>
                <a:spcPts val="0"/>
              </a:spcBef>
            </a:pPr>
            <a:r>
              <a:rPr lang="en-US" dirty="0" smtClean="0"/>
              <a:t>Extended Generalized Lambda Distribution (EGLD) (</a:t>
            </a:r>
            <a:r>
              <a:rPr lang="en-US" sz="2800" dirty="0" smtClean="0"/>
              <a:t>probability distribution function)</a:t>
            </a:r>
          </a:p>
          <a:p>
            <a:pPr>
              <a:spcBef>
                <a:spcPts val="0"/>
              </a:spcBef>
            </a:pPr>
            <a:r>
              <a:rPr lang="en-US" dirty="0" smtClean="0"/>
              <a:t>Random Field Uncertainty Propagation</a:t>
            </a:r>
          </a:p>
          <a:p>
            <a:pPr>
              <a:spcBef>
                <a:spcPts val="0"/>
              </a:spcBef>
            </a:pPr>
            <a:r>
              <a:rPr lang="en-US" dirty="0" err="1" smtClean="0"/>
              <a:t>Karhunen-Loeve</a:t>
            </a:r>
            <a:r>
              <a:rPr lang="en-US" dirty="0" smtClean="0"/>
              <a:t> Expansion of Random Field</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723900" y="2324100"/>
            <a:ext cx="7772400" cy="2044700"/>
          </a:xfrm>
        </p:spPr>
        <p:txBody>
          <a:bodyPr anchor="t"/>
          <a:lstStyle/>
          <a:p>
            <a:pPr eaLnBrk="1" hangingPunct="1"/>
            <a:r>
              <a:rPr lang="en-US" sz="3600" dirty="0" smtClean="0"/>
              <a:t>To develop and quantify uncertainty related to material heterogeneities</a:t>
            </a:r>
          </a:p>
        </p:txBody>
      </p:sp>
      <p:sp>
        <p:nvSpPr>
          <p:cNvPr id="20483" name="Rectangle 3"/>
          <p:cNvSpPr>
            <a:spLocks noChangeArrowheads="1"/>
          </p:cNvSpPr>
          <p:nvPr/>
        </p:nvSpPr>
        <p:spPr bwMode="auto">
          <a:xfrm>
            <a:off x="609600" y="4400550"/>
            <a:ext cx="7975600" cy="2031325"/>
          </a:xfrm>
          <a:prstGeom prst="rect">
            <a:avLst/>
          </a:prstGeom>
          <a:noFill/>
          <a:ln w="9525">
            <a:noFill/>
            <a:miter lim="800000"/>
            <a:headEnd/>
            <a:tailEnd/>
          </a:ln>
        </p:spPr>
        <p:txBody>
          <a:bodyPr>
            <a:spAutoFit/>
          </a:bodyPr>
          <a:lstStyle/>
          <a:p>
            <a:pPr>
              <a:lnSpc>
                <a:spcPct val="90000"/>
              </a:lnSpc>
            </a:pPr>
            <a:endParaRPr lang="en-US" sz="2000" b="1" dirty="0">
              <a:solidFill>
                <a:srgbClr val="FF0000"/>
              </a:solidFill>
            </a:endParaRPr>
          </a:p>
          <a:p>
            <a:pPr>
              <a:lnSpc>
                <a:spcPct val="90000"/>
              </a:lnSpc>
            </a:pPr>
            <a:r>
              <a:rPr lang="en-US" sz="2000" dirty="0" smtClean="0"/>
              <a:t>K.N. Solanki , M.F. Horstemeyer, W.G. Steele, Y. Hammi, J.B. Jordon, Calibration, validation, and verification including uncertainty of a physically motivated internal state variable plasticity and damage model,” </a:t>
            </a:r>
            <a:r>
              <a:rPr lang="en-US" sz="2000" i="1" dirty="0" smtClean="0"/>
              <a:t>International Journal of Solids and Structures</a:t>
            </a:r>
            <a:r>
              <a:rPr lang="en-US" sz="2000" dirty="0" smtClean="0"/>
              <a:t>, Vol. 47, 186–203, 2010.</a:t>
            </a:r>
            <a:endParaRPr lang="en-US" sz="2000" dirty="0">
              <a:cs typeface="Times New Roman" pitchFamily="18" charset="0"/>
            </a:endParaRPr>
          </a:p>
          <a:p>
            <a:pPr>
              <a:lnSpc>
                <a:spcPct val="90000"/>
              </a:lnSpc>
            </a:pPr>
            <a:endParaRPr lang="en-US" sz="2000" dirty="0">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0"/>
          <p:cNvGrpSpPr>
            <a:grpSpLocks/>
          </p:cNvGrpSpPr>
          <p:nvPr/>
        </p:nvGrpSpPr>
        <p:grpSpPr bwMode="auto">
          <a:xfrm>
            <a:off x="76200" y="1457325"/>
            <a:ext cx="9144000" cy="4797425"/>
            <a:chOff x="48" y="918"/>
            <a:chExt cx="5760" cy="3022"/>
          </a:xfrm>
        </p:grpSpPr>
        <p:sp>
          <p:nvSpPr>
            <p:cNvPr id="21508" name="Rectangle 3"/>
            <p:cNvSpPr>
              <a:spLocks noChangeArrowheads="1"/>
            </p:cNvSpPr>
            <p:nvPr/>
          </p:nvSpPr>
          <p:spPr bwMode="auto">
            <a:xfrm>
              <a:off x="2016" y="1636"/>
              <a:ext cx="3600" cy="2064"/>
            </a:xfrm>
            <a:prstGeom prst="rect">
              <a:avLst/>
            </a:prstGeom>
            <a:solidFill>
              <a:srgbClr val="FFFF66"/>
            </a:solidFill>
            <a:ln w="9525">
              <a:solidFill>
                <a:srgbClr val="FFFF66"/>
              </a:solidFill>
              <a:miter lim="800000"/>
              <a:headEnd/>
              <a:tailEnd/>
            </a:ln>
          </p:spPr>
          <p:txBody>
            <a:bodyPr wrap="none" anchor="ctr"/>
            <a:lstStyle/>
            <a:p>
              <a:endParaRPr lang="en-US"/>
            </a:p>
          </p:txBody>
        </p:sp>
        <p:sp>
          <p:nvSpPr>
            <p:cNvPr id="21509" name="Rectangle 4"/>
            <p:cNvSpPr>
              <a:spLocks noChangeArrowheads="1"/>
            </p:cNvSpPr>
            <p:nvPr/>
          </p:nvSpPr>
          <p:spPr bwMode="auto">
            <a:xfrm>
              <a:off x="48" y="1636"/>
              <a:ext cx="1968" cy="1440"/>
            </a:xfrm>
            <a:prstGeom prst="rect">
              <a:avLst/>
            </a:prstGeom>
            <a:solidFill>
              <a:schemeClr val="accent1"/>
            </a:solidFill>
            <a:ln w="9525">
              <a:solidFill>
                <a:schemeClr val="accent1"/>
              </a:solidFill>
              <a:miter lim="800000"/>
              <a:headEnd/>
              <a:tailEnd/>
            </a:ln>
          </p:spPr>
          <p:txBody>
            <a:bodyPr wrap="none" anchor="ctr"/>
            <a:lstStyle/>
            <a:p>
              <a:endParaRPr lang="en-US"/>
            </a:p>
          </p:txBody>
        </p:sp>
        <p:sp>
          <p:nvSpPr>
            <p:cNvPr id="21510" name="Text Box 5"/>
            <p:cNvSpPr txBox="1">
              <a:spLocks noChangeArrowheads="1"/>
            </p:cNvSpPr>
            <p:nvPr/>
          </p:nvSpPr>
          <p:spPr bwMode="auto">
            <a:xfrm>
              <a:off x="1217" y="918"/>
              <a:ext cx="2483" cy="518"/>
            </a:xfrm>
            <a:prstGeom prst="rect">
              <a:avLst/>
            </a:prstGeom>
            <a:noFill/>
            <a:ln w="9525">
              <a:noFill/>
              <a:miter lim="800000"/>
              <a:headEnd/>
              <a:tailEnd/>
            </a:ln>
          </p:spPr>
          <p:txBody>
            <a:bodyPr>
              <a:spAutoFit/>
            </a:bodyPr>
            <a:lstStyle/>
            <a:p>
              <a:pPr algn="ctr">
                <a:spcBef>
                  <a:spcPct val="50000"/>
                </a:spcBef>
              </a:pPr>
              <a:r>
                <a:rPr lang="en-US" sz="2400">
                  <a:solidFill>
                    <a:srgbClr val="333399"/>
                  </a:solidFill>
                </a:rPr>
                <a:t>Uncertainty in engineering systems</a:t>
              </a:r>
            </a:p>
          </p:txBody>
        </p:sp>
        <p:sp>
          <p:nvSpPr>
            <p:cNvPr id="21511" name="Text Box 6"/>
            <p:cNvSpPr txBox="1">
              <a:spLocks noChangeArrowheads="1"/>
            </p:cNvSpPr>
            <p:nvPr/>
          </p:nvSpPr>
          <p:spPr bwMode="auto">
            <a:xfrm>
              <a:off x="2131" y="2172"/>
              <a:ext cx="1248" cy="288"/>
            </a:xfrm>
            <a:prstGeom prst="rect">
              <a:avLst/>
            </a:prstGeom>
            <a:noFill/>
            <a:ln w="9525">
              <a:noFill/>
              <a:miter lim="800000"/>
              <a:headEnd/>
              <a:tailEnd/>
            </a:ln>
          </p:spPr>
          <p:txBody>
            <a:bodyPr>
              <a:spAutoFit/>
            </a:bodyPr>
            <a:lstStyle/>
            <a:p>
              <a:pPr algn="ctr">
                <a:spcBef>
                  <a:spcPct val="50000"/>
                </a:spcBef>
              </a:pPr>
              <a:r>
                <a:rPr lang="en-US" sz="2400">
                  <a:solidFill>
                    <a:srgbClr val="333399"/>
                  </a:solidFill>
                </a:rPr>
                <a:t>Modeling</a:t>
              </a:r>
            </a:p>
          </p:txBody>
        </p:sp>
        <p:sp>
          <p:nvSpPr>
            <p:cNvPr id="21512" name="Text Box 7"/>
            <p:cNvSpPr txBox="1">
              <a:spLocks noChangeArrowheads="1"/>
            </p:cNvSpPr>
            <p:nvPr/>
          </p:nvSpPr>
          <p:spPr bwMode="auto">
            <a:xfrm>
              <a:off x="3324" y="1644"/>
              <a:ext cx="1111" cy="288"/>
            </a:xfrm>
            <a:prstGeom prst="rect">
              <a:avLst/>
            </a:prstGeom>
            <a:noFill/>
            <a:ln w="9525">
              <a:noFill/>
              <a:miter lim="800000"/>
              <a:headEnd/>
              <a:tailEnd/>
            </a:ln>
          </p:spPr>
          <p:txBody>
            <a:bodyPr>
              <a:spAutoFit/>
            </a:bodyPr>
            <a:lstStyle/>
            <a:p>
              <a:pPr algn="ctr">
                <a:spcBef>
                  <a:spcPct val="50000"/>
                </a:spcBef>
              </a:pPr>
              <a:r>
                <a:rPr lang="en-US" sz="2400">
                  <a:solidFill>
                    <a:srgbClr val="333399"/>
                  </a:solidFill>
                </a:rPr>
                <a:t>Intrinsic</a:t>
              </a:r>
            </a:p>
          </p:txBody>
        </p:sp>
        <p:sp>
          <p:nvSpPr>
            <p:cNvPr id="21513" name="Text Box 8"/>
            <p:cNvSpPr txBox="1">
              <a:spLocks noChangeArrowheads="1"/>
            </p:cNvSpPr>
            <p:nvPr/>
          </p:nvSpPr>
          <p:spPr bwMode="auto">
            <a:xfrm>
              <a:off x="595" y="1644"/>
              <a:ext cx="996" cy="288"/>
            </a:xfrm>
            <a:prstGeom prst="rect">
              <a:avLst/>
            </a:prstGeom>
            <a:noFill/>
            <a:ln w="9525">
              <a:noFill/>
              <a:miter lim="800000"/>
              <a:headEnd/>
              <a:tailEnd/>
            </a:ln>
          </p:spPr>
          <p:txBody>
            <a:bodyPr>
              <a:spAutoFit/>
            </a:bodyPr>
            <a:lstStyle/>
            <a:p>
              <a:pPr algn="ctr">
                <a:spcBef>
                  <a:spcPct val="50000"/>
                </a:spcBef>
              </a:pPr>
              <a:r>
                <a:rPr lang="en-US" sz="2400">
                  <a:solidFill>
                    <a:srgbClr val="333399"/>
                  </a:solidFill>
                </a:rPr>
                <a:t>Extrinsic</a:t>
              </a:r>
            </a:p>
          </p:txBody>
        </p:sp>
        <p:sp>
          <p:nvSpPr>
            <p:cNvPr id="21514" name="Text Box 9"/>
            <p:cNvSpPr txBox="1">
              <a:spLocks noChangeArrowheads="1"/>
            </p:cNvSpPr>
            <p:nvPr/>
          </p:nvSpPr>
          <p:spPr bwMode="auto">
            <a:xfrm>
              <a:off x="4157" y="2172"/>
              <a:ext cx="1046" cy="288"/>
            </a:xfrm>
            <a:prstGeom prst="rect">
              <a:avLst/>
            </a:prstGeom>
            <a:noFill/>
            <a:ln w="9525">
              <a:noFill/>
              <a:miter lim="800000"/>
              <a:headEnd/>
              <a:tailEnd/>
            </a:ln>
          </p:spPr>
          <p:txBody>
            <a:bodyPr>
              <a:spAutoFit/>
            </a:bodyPr>
            <a:lstStyle/>
            <a:p>
              <a:pPr algn="ctr">
                <a:spcBef>
                  <a:spcPct val="50000"/>
                </a:spcBef>
              </a:pPr>
              <a:r>
                <a:rPr lang="en-US" sz="2400">
                  <a:solidFill>
                    <a:srgbClr val="333399"/>
                  </a:solidFill>
                </a:rPr>
                <a:t>Parametric</a:t>
              </a:r>
            </a:p>
          </p:txBody>
        </p:sp>
        <p:cxnSp>
          <p:nvCxnSpPr>
            <p:cNvPr id="21515" name="AutoShape 10"/>
            <p:cNvCxnSpPr>
              <a:cxnSpLocks noChangeShapeType="1"/>
              <a:stCxn id="21510" idx="2"/>
              <a:endCxn id="21513" idx="0"/>
            </p:cNvCxnSpPr>
            <p:nvPr/>
          </p:nvCxnSpPr>
          <p:spPr bwMode="auto">
            <a:xfrm rot="5400000">
              <a:off x="1672" y="857"/>
              <a:ext cx="208" cy="1366"/>
            </a:xfrm>
            <a:prstGeom prst="bentConnector3">
              <a:avLst>
                <a:gd name="adj1" fmla="val 50000"/>
              </a:avLst>
            </a:prstGeom>
            <a:noFill/>
            <a:ln w="9525">
              <a:solidFill>
                <a:schemeClr val="tx1"/>
              </a:solidFill>
              <a:miter lim="800000"/>
              <a:headEnd/>
              <a:tailEnd type="arrow" w="med" len="med"/>
            </a:ln>
          </p:spPr>
        </p:cxnSp>
        <p:cxnSp>
          <p:nvCxnSpPr>
            <p:cNvPr id="21516" name="AutoShape 11"/>
            <p:cNvCxnSpPr>
              <a:cxnSpLocks noChangeShapeType="1"/>
              <a:stCxn id="21510" idx="2"/>
              <a:endCxn id="21512" idx="0"/>
            </p:cNvCxnSpPr>
            <p:nvPr/>
          </p:nvCxnSpPr>
          <p:spPr bwMode="auto">
            <a:xfrm rot="16200000" flipH="1">
              <a:off x="3066" y="829"/>
              <a:ext cx="208" cy="1421"/>
            </a:xfrm>
            <a:prstGeom prst="bentConnector3">
              <a:avLst>
                <a:gd name="adj1" fmla="val 50000"/>
              </a:avLst>
            </a:prstGeom>
            <a:noFill/>
            <a:ln w="9525">
              <a:solidFill>
                <a:schemeClr val="tx1"/>
              </a:solidFill>
              <a:miter lim="800000"/>
              <a:headEnd/>
              <a:tailEnd type="arrow" w="med" len="med"/>
            </a:ln>
          </p:spPr>
        </p:cxnSp>
        <p:cxnSp>
          <p:nvCxnSpPr>
            <p:cNvPr id="21517" name="AutoShape 12"/>
            <p:cNvCxnSpPr>
              <a:cxnSpLocks noChangeShapeType="1"/>
              <a:stCxn id="21512" idx="2"/>
              <a:endCxn id="21511" idx="0"/>
            </p:cNvCxnSpPr>
            <p:nvPr/>
          </p:nvCxnSpPr>
          <p:spPr bwMode="auto">
            <a:xfrm rot="5400000">
              <a:off x="3198" y="1489"/>
              <a:ext cx="240" cy="1125"/>
            </a:xfrm>
            <a:prstGeom prst="bentConnector3">
              <a:avLst>
                <a:gd name="adj1" fmla="val 50000"/>
              </a:avLst>
            </a:prstGeom>
            <a:noFill/>
            <a:ln w="9525">
              <a:solidFill>
                <a:schemeClr val="tx1"/>
              </a:solidFill>
              <a:miter lim="800000"/>
              <a:headEnd/>
              <a:tailEnd type="arrow" w="med" len="med"/>
            </a:ln>
          </p:spPr>
        </p:cxnSp>
        <p:cxnSp>
          <p:nvCxnSpPr>
            <p:cNvPr id="21518" name="AutoShape 13"/>
            <p:cNvCxnSpPr>
              <a:cxnSpLocks noChangeShapeType="1"/>
              <a:stCxn id="21512" idx="2"/>
              <a:endCxn id="21514" idx="0"/>
            </p:cNvCxnSpPr>
            <p:nvPr/>
          </p:nvCxnSpPr>
          <p:spPr bwMode="auto">
            <a:xfrm rot="16200000" flipH="1">
              <a:off x="4160" y="1652"/>
              <a:ext cx="240" cy="800"/>
            </a:xfrm>
            <a:prstGeom prst="bentConnector3">
              <a:avLst>
                <a:gd name="adj1" fmla="val 50000"/>
              </a:avLst>
            </a:prstGeom>
            <a:noFill/>
            <a:ln w="9525">
              <a:solidFill>
                <a:schemeClr val="tx1"/>
              </a:solidFill>
              <a:miter lim="800000"/>
              <a:headEnd/>
              <a:tailEnd type="arrow" w="med" len="med"/>
            </a:ln>
          </p:spPr>
        </p:cxnSp>
        <p:sp>
          <p:nvSpPr>
            <p:cNvPr id="21519" name="Text Box 14"/>
            <p:cNvSpPr txBox="1">
              <a:spLocks noChangeArrowheads="1"/>
            </p:cNvSpPr>
            <p:nvPr/>
          </p:nvSpPr>
          <p:spPr bwMode="auto">
            <a:xfrm>
              <a:off x="67" y="2038"/>
              <a:ext cx="2112" cy="782"/>
            </a:xfrm>
            <a:prstGeom prst="rect">
              <a:avLst/>
            </a:prstGeom>
            <a:noFill/>
            <a:ln w="9525" algn="ctr">
              <a:noFill/>
              <a:miter lim="800000"/>
              <a:headEnd/>
              <a:tailEnd/>
            </a:ln>
          </p:spPr>
          <p:txBody>
            <a:bodyPr lIns="0" tIns="0" rIns="0" bIns="0">
              <a:spAutoFit/>
            </a:bodyPr>
            <a:lstStyle/>
            <a:p>
              <a:pPr marL="114300">
                <a:spcBef>
                  <a:spcPct val="20000"/>
                </a:spcBef>
                <a:buClr>
                  <a:schemeClr val="bg1"/>
                </a:buClr>
                <a:buFont typeface="Wingdings" pitchFamily="2" charset="2"/>
                <a:buNone/>
              </a:pPr>
              <a:r>
                <a:rPr lang="en-US" sz="2400">
                  <a:solidFill>
                    <a:srgbClr val="333399"/>
                  </a:solidFill>
                  <a:cs typeface="Arial" pitchFamily="34" charset="0"/>
                </a:rPr>
                <a:t> Experimental setup</a:t>
              </a:r>
            </a:p>
            <a:p>
              <a:pPr marL="114300">
                <a:spcBef>
                  <a:spcPct val="20000"/>
                </a:spcBef>
                <a:buClr>
                  <a:schemeClr val="bg1"/>
                </a:buClr>
                <a:buFont typeface="Wingdings" pitchFamily="2" charset="2"/>
                <a:buNone/>
              </a:pPr>
              <a:r>
                <a:rPr lang="en-US" sz="2400">
                  <a:solidFill>
                    <a:srgbClr val="333399"/>
                  </a:solidFill>
                  <a:cs typeface="Arial" pitchFamily="34" charset="0"/>
                </a:rPr>
                <a:t> Sensor errors</a:t>
              </a:r>
            </a:p>
            <a:p>
              <a:pPr marL="114300">
                <a:spcBef>
                  <a:spcPct val="20000"/>
                </a:spcBef>
                <a:buClr>
                  <a:schemeClr val="bg1"/>
                </a:buClr>
                <a:buFont typeface="Wingdings" pitchFamily="2" charset="2"/>
                <a:buNone/>
              </a:pPr>
              <a:r>
                <a:rPr lang="en-US" sz="2400">
                  <a:solidFill>
                    <a:srgbClr val="333399"/>
                  </a:solidFill>
                  <a:cs typeface="Arial" pitchFamily="34" charset="0"/>
                </a:rPr>
                <a:t> Surroundings</a:t>
              </a:r>
            </a:p>
          </p:txBody>
        </p:sp>
        <p:sp>
          <p:nvSpPr>
            <p:cNvPr id="21520" name="Text Box 15"/>
            <p:cNvSpPr txBox="1">
              <a:spLocks noChangeArrowheads="1"/>
            </p:cNvSpPr>
            <p:nvPr/>
          </p:nvSpPr>
          <p:spPr bwMode="auto">
            <a:xfrm>
              <a:off x="2064" y="2500"/>
              <a:ext cx="2112" cy="589"/>
            </a:xfrm>
            <a:prstGeom prst="rect">
              <a:avLst/>
            </a:prstGeom>
            <a:noFill/>
            <a:ln w="9525" algn="ctr">
              <a:noFill/>
              <a:miter lim="800000"/>
              <a:headEnd/>
              <a:tailEnd/>
            </a:ln>
          </p:spPr>
          <p:txBody>
            <a:bodyPr lIns="0" tIns="0" rIns="0" bIns="0">
              <a:spAutoFit/>
            </a:bodyPr>
            <a:lstStyle/>
            <a:p>
              <a:pPr marL="114300">
                <a:spcBef>
                  <a:spcPct val="20000"/>
                </a:spcBef>
                <a:buClr>
                  <a:schemeClr val="bg1"/>
                </a:buClr>
                <a:buFont typeface="Wingdings" pitchFamily="2" charset="2"/>
                <a:buNone/>
              </a:pPr>
              <a:r>
                <a:rPr lang="en-US" sz="1800">
                  <a:solidFill>
                    <a:srgbClr val="333399"/>
                  </a:solidFill>
                  <a:cs typeface="Arial" pitchFamily="34" charset="0"/>
                </a:rPr>
                <a:t>Constitutive relations</a:t>
              </a:r>
            </a:p>
            <a:p>
              <a:pPr marL="114300">
                <a:spcBef>
                  <a:spcPct val="20000"/>
                </a:spcBef>
                <a:buClr>
                  <a:schemeClr val="bg1"/>
                </a:buClr>
                <a:buFont typeface="Wingdings" pitchFamily="2" charset="2"/>
                <a:buNone/>
              </a:pPr>
              <a:r>
                <a:rPr lang="en-US" sz="1800">
                  <a:solidFill>
                    <a:srgbClr val="333399"/>
                  </a:solidFill>
                  <a:cs typeface="Arial" pitchFamily="34" charset="0"/>
                </a:rPr>
                <a:t>Underlying physics</a:t>
              </a:r>
            </a:p>
            <a:p>
              <a:pPr marL="114300">
                <a:spcBef>
                  <a:spcPct val="20000"/>
                </a:spcBef>
                <a:buClr>
                  <a:schemeClr val="bg1"/>
                </a:buClr>
                <a:buFont typeface="Wingdings" pitchFamily="2" charset="2"/>
                <a:buNone/>
              </a:pPr>
              <a:r>
                <a:rPr lang="en-US" sz="1800">
                  <a:solidFill>
                    <a:srgbClr val="333399"/>
                  </a:solidFill>
                  <a:cs typeface="Arial" pitchFamily="34" charset="0"/>
                </a:rPr>
                <a:t>Surroundings</a:t>
              </a:r>
            </a:p>
          </p:txBody>
        </p:sp>
        <p:sp>
          <p:nvSpPr>
            <p:cNvPr id="21521" name="Text Box 16"/>
            <p:cNvSpPr txBox="1">
              <a:spLocks noChangeArrowheads="1"/>
            </p:cNvSpPr>
            <p:nvPr/>
          </p:nvSpPr>
          <p:spPr bwMode="auto">
            <a:xfrm>
              <a:off x="3888" y="2514"/>
              <a:ext cx="1920" cy="381"/>
            </a:xfrm>
            <a:prstGeom prst="rect">
              <a:avLst/>
            </a:prstGeom>
            <a:noFill/>
            <a:ln w="9525" algn="ctr">
              <a:noFill/>
              <a:miter lim="800000"/>
              <a:headEnd/>
              <a:tailEnd/>
            </a:ln>
          </p:spPr>
          <p:txBody>
            <a:bodyPr lIns="0" tIns="0" rIns="0" bIns="0">
              <a:spAutoFit/>
            </a:bodyPr>
            <a:lstStyle/>
            <a:p>
              <a:pPr marL="114300" algn="ctr">
                <a:spcBef>
                  <a:spcPct val="20000"/>
                </a:spcBef>
                <a:buClr>
                  <a:schemeClr val="bg1"/>
                </a:buClr>
                <a:buFont typeface="Wingdings" pitchFamily="2" charset="2"/>
                <a:buNone/>
              </a:pPr>
              <a:r>
                <a:rPr lang="en-US" sz="1800">
                  <a:solidFill>
                    <a:srgbClr val="333399"/>
                  </a:solidFill>
                  <a:cs typeface="Arial" pitchFamily="34" charset="0"/>
                </a:rPr>
                <a:t>Boundary conditions</a:t>
              </a:r>
            </a:p>
            <a:p>
              <a:pPr marL="114300" algn="ctr">
                <a:spcBef>
                  <a:spcPct val="20000"/>
                </a:spcBef>
                <a:buClr>
                  <a:schemeClr val="bg1"/>
                </a:buClr>
                <a:buFont typeface="Wingdings" pitchFamily="2" charset="2"/>
                <a:buNone/>
              </a:pPr>
              <a:r>
                <a:rPr lang="en-US" sz="1800">
                  <a:solidFill>
                    <a:srgbClr val="333399"/>
                  </a:solidFill>
                  <a:cs typeface="Arial" pitchFamily="34" charset="0"/>
                </a:rPr>
                <a:t> Process parameters</a:t>
              </a:r>
            </a:p>
          </p:txBody>
        </p:sp>
        <p:sp>
          <p:nvSpPr>
            <p:cNvPr id="21522" name="Text Box 17"/>
            <p:cNvSpPr txBox="1">
              <a:spLocks noChangeArrowheads="1"/>
            </p:cNvSpPr>
            <p:nvPr/>
          </p:nvSpPr>
          <p:spPr bwMode="auto">
            <a:xfrm>
              <a:off x="422" y="3195"/>
              <a:ext cx="980" cy="231"/>
            </a:xfrm>
            <a:prstGeom prst="rect">
              <a:avLst/>
            </a:prstGeom>
            <a:noFill/>
            <a:ln w="9525">
              <a:noFill/>
              <a:miter lim="800000"/>
              <a:headEnd/>
              <a:tailEnd/>
            </a:ln>
          </p:spPr>
          <p:txBody>
            <a:bodyPr wrap="none">
              <a:spAutoFit/>
            </a:bodyPr>
            <a:lstStyle/>
            <a:p>
              <a:r>
                <a:rPr lang="en-US" sz="1800" b="1"/>
                <a:t>Experiments</a:t>
              </a:r>
            </a:p>
          </p:txBody>
        </p:sp>
        <p:sp>
          <p:nvSpPr>
            <p:cNvPr id="21523" name="Rectangle 18"/>
            <p:cNvSpPr>
              <a:spLocks noChangeArrowheads="1"/>
            </p:cNvSpPr>
            <p:nvPr/>
          </p:nvSpPr>
          <p:spPr bwMode="auto">
            <a:xfrm>
              <a:off x="3072" y="3709"/>
              <a:ext cx="1604" cy="231"/>
            </a:xfrm>
            <a:prstGeom prst="rect">
              <a:avLst/>
            </a:prstGeom>
            <a:noFill/>
            <a:ln w="9525">
              <a:noFill/>
              <a:miter lim="800000"/>
              <a:headEnd/>
              <a:tailEnd/>
            </a:ln>
          </p:spPr>
          <p:txBody>
            <a:bodyPr wrap="none">
              <a:spAutoFit/>
            </a:bodyPr>
            <a:lstStyle/>
            <a:p>
              <a:r>
                <a:rPr lang="en-US" sz="1800" b="1"/>
                <a:t>Modeling/Simulations</a:t>
              </a:r>
            </a:p>
          </p:txBody>
        </p:sp>
      </p:grpSp>
      <p:sp>
        <p:nvSpPr>
          <p:cNvPr id="21507" name="Rectangle 19"/>
          <p:cNvSpPr>
            <a:spLocks noGrp="1" noChangeArrowheads="1"/>
          </p:cNvSpPr>
          <p:nvPr>
            <p:ph type="title"/>
          </p:nvPr>
        </p:nvSpPr>
        <p:spPr>
          <a:xfrm>
            <a:off x="1447800" y="184150"/>
            <a:ext cx="5413375" cy="1076325"/>
          </a:xfrm>
        </p:spPr>
        <p:txBody>
          <a:bodyPr/>
          <a:lstStyle/>
          <a:p>
            <a:pPr eaLnBrk="1" hangingPunct="1"/>
            <a:r>
              <a:rPr lang="en-US" sz="3600" dirty="0" smtClean="0"/>
              <a:t>Uncertainty Methodology</a:t>
            </a:r>
          </a:p>
        </p:txBody>
      </p:sp>
      <p:sp>
        <p:nvSpPr>
          <p:cNvPr id="20" name="Rectangle 19"/>
          <p:cNvSpPr/>
          <p:nvPr/>
        </p:nvSpPr>
        <p:spPr bwMode="auto">
          <a:xfrm>
            <a:off x="0" y="0"/>
            <a:ext cx="1573619" cy="150982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pitchFamily="34" charset="0"/>
            </a:endParaRPr>
          </a:p>
        </p:txBody>
      </p:sp>
      <p:sp>
        <p:nvSpPr>
          <p:cNvPr id="21" name="Rectangle 20"/>
          <p:cNvSpPr/>
          <p:nvPr/>
        </p:nvSpPr>
        <p:spPr bwMode="auto">
          <a:xfrm>
            <a:off x="6762307" y="0"/>
            <a:ext cx="2381693" cy="119084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0"/>
            <a:ext cx="7772400" cy="1143000"/>
          </a:xfrm>
        </p:spPr>
        <p:txBody>
          <a:bodyPr/>
          <a:lstStyle/>
          <a:p>
            <a:r>
              <a:rPr lang="en-US" sz="3600" dirty="0" smtClean="0"/>
              <a:t>Experimental Uncertainty</a:t>
            </a:r>
            <a:endParaRPr lang="en-US" sz="3600" dirty="0"/>
          </a:p>
        </p:txBody>
      </p:sp>
      <p:sp>
        <p:nvSpPr>
          <p:cNvPr id="71683" name="Rectangle 3"/>
          <p:cNvSpPr>
            <a:spLocks noGrp="1" noChangeArrowheads="1"/>
          </p:cNvSpPr>
          <p:nvPr>
            <p:ph type="body" idx="4294967295"/>
          </p:nvPr>
        </p:nvSpPr>
        <p:spPr>
          <a:xfrm>
            <a:off x="927100" y="1790700"/>
            <a:ext cx="7772400" cy="1168400"/>
          </a:xfrm>
        </p:spPr>
        <p:txBody>
          <a:bodyPr/>
          <a:lstStyle/>
          <a:p>
            <a:pPr>
              <a:buNone/>
            </a:pPr>
            <a:r>
              <a:rPr lang="en-US" dirty="0"/>
              <a:t>Uncertainty in experimentally measure quantities (force and strain) is give by</a:t>
            </a:r>
          </a:p>
        </p:txBody>
      </p:sp>
      <p:graphicFrame>
        <p:nvGraphicFramePr>
          <p:cNvPr id="71684" name="Object 4"/>
          <p:cNvGraphicFramePr>
            <a:graphicFrameLocks noChangeAspect="1"/>
          </p:cNvGraphicFramePr>
          <p:nvPr/>
        </p:nvGraphicFramePr>
        <p:xfrm>
          <a:off x="2736850" y="3263900"/>
          <a:ext cx="2463800" cy="695325"/>
        </p:xfrm>
        <a:graphic>
          <a:graphicData uri="http://schemas.openxmlformats.org/presentationml/2006/ole">
            <p:oleObj spid="_x0000_s99330" name="Equation" r:id="rId3" imgW="1079280" imgH="304560" progId="Equation.3">
              <p:embed/>
            </p:oleObj>
          </a:graphicData>
        </a:graphic>
      </p:graphicFrame>
      <p:sp>
        <p:nvSpPr>
          <p:cNvPr id="71685" name="Rectangle 5"/>
          <p:cNvSpPr>
            <a:spLocks noChangeArrowheads="1"/>
          </p:cNvSpPr>
          <p:nvPr/>
        </p:nvSpPr>
        <p:spPr bwMode="auto">
          <a:xfrm>
            <a:off x="838200" y="4140200"/>
            <a:ext cx="7772400" cy="1168400"/>
          </a:xfrm>
          <a:prstGeom prst="rect">
            <a:avLst/>
          </a:prstGeom>
          <a:noFill/>
          <a:ln w="9525">
            <a:noFill/>
            <a:miter lim="800000"/>
            <a:headEnd/>
            <a:tailEnd/>
          </a:ln>
          <a:effectLst/>
        </p:spPr>
        <p:txBody>
          <a:bodyPr/>
          <a:lstStyle/>
          <a:p>
            <a:pPr marL="342900" indent="-342900">
              <a:spcBef>
                <a:spcPct val="20000"/>
              </a:spcBef>
            </a:pPr>
            <a:r>
              <a:rPr lang="en-US" sz="3200" dirty="0" smtClean="0"/>
              <a:t>where    , </a:t>
            </a:r>
            <a:r>
              <a:rPr lang="en-US" sz="3200" dirty="0"/>
              <a:t>is random uncertainty</a:t>
            </a:r>
          </a:p>
          <a:p>
            <a:pPr marL="342900" indent="-342900">
              <a:spcBef>
                <a:spcPct val="20000"/>
              </a:spcBef>
            </a:pPr>
            <a:r>
              <a:rPr lang="en-US" sz="3200" dirty="0"/>
              <a:t>             </a:t>
            </a:r>
            <a:r>
              <a:rPr lang="en-US" sz="3200" dirty="0" smtClean="0"/>
              <a:t>, </a:t>
            </a:r>
            <a:r>
              <a:rPr lang="en-US" sz="3200" dirty="0"/>
              <a:t>is systematic uncertainty </a:t>
            </a:r>
          </a:p>
        </p:txBody>
      </p:sp>
      <p:graphicFrame>
        <p:nvGraphicFramePr>
          <p:cNvPr id="71686" name="Object 6"/>
          <p:cNvGraphicFramePr>
            <a:graphicFrameLocks noChangeAspect="1"/>
          </p:cNvGraphicFramePr>
          <p:nvPr/>
        </p:nvGraphicFramePr>
        <p:xfrm>
          <a:off x="2062163" y="4273550"/>
          <a:ext cx="382587" cy="406400"/>
        </p:xfrm>
        <a:graphic>
          <a:graphicData uri="http://schemas.openxmlformats.org/presentationml/2006/ole">
            <p:oleObj spid="_x0000_s99331" name="Equation" r:id="rId4" imgW="203040" imgH="215640" progId="Equation.3">
              <p:embed/>
            </p:oleObj>
          </a:graphicData>
        </a:graphic>
      </p:graphicFrame>
      <p:graphicFrame>
        <p:nvGraphicFramePr>
          <p:cNvPr id="71687" name="Object 7"/>
          <p:cNvGraphicFramePr>
            <a:graphicFrameLocks noChangeAspect="1"/>
          </p:cNvGraphicFramePr>
          <p:nvPr/>
        </p:nvGraphicFramePr>
        <p:xfrm>
          <a:off x="1998663" y="4872038"/>
          <a:ext cx="382587" cy="430212"/>
        </p:xfrm>
        <a:graphic>
          <a:graphicData uri="http://schemas.openxmlformats.org/presentationml/2006/ole">
            <p:oleObj spid="_x0000_s99332" name="Equation" r:id="rId5" imgW="203040" imgH="228600" progId="Equation.3">
              <p:embed/>
            </p:oleObj>
          </a:graphicData>
        </a:graphic>
      </p:graphicFrame>
      <p:sp>
        <p:nvSpPr>
          <p:cNvPr id="8" name="TextBox 7"/>
          <p:cNvSpPr txBox="1"/>
          <p:nvPr/>
        </p:nvSpPr>
        <p:spPr>
          <a:xfrm>
            <a:off x="5816600" y="6273800"/>
            <a:ext cx="2303836" cy="307777"/>
          </a:xfrm>
          <a:prstGeom prst="rect">
            <a:avLst/>
          </a:prstGeom>
          <a:noFill/>
        </p:spPr>
        <p:txBody>
          <a:bodyPr wrap="none" rtlCol="0">
            <a:spAutoFit/>
          </a:bodyPr>
          <a:lstStyle/>
          <a:p>
            <a:r>
              <a:rPr lang="en-US" sz="1400" dirty="0" smtClean="0"/>
              <a:t>Coleman and Steele, 1999</a:t>
            </a:r>
            <a:endParaRPr lang="en-US" sz="14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06400" y="368300"/>
            <a:ext cx="7772400" cy="711200"/>
          </a:xfrm>
        </p:spPr>
        <p:txBody>
          <a:bodyPr/>
          <a:lstStyle/>
          <a:p>
            <a:r>
              <a:rPr lang="en-US" sz="3600" dirty="0" smtClean="0"/>
              <a:t>Experimental Uncertainty</a:t>
            </a:r>
            <a:endParaRPr lang="en-US" sz="3600" dirty="0"/>
          </a:p>
        </p:txBody>
      </p:sp>
      <p:sp>
        <p:nvSpPr>
          <p:cNvPr id="74755" name="Rectangle 3"/>
          <p:cNvSpPr>
            <a:spLocks noChangeArrowheads="1"/>
          </p:cNvSpPr>
          <p:nvPr/>
        </p:nvSpPr>
        <p:spPr bwMode="auto">
          <a:xfrm>
            <a:off x="723900" y="1320800"/>
            <a:ext cx="7772400" cy="1168400"/>
          </a:xfrm>
          <a:prstGeom prst="rect">
            <a:avLst/>
          </a:prstGeom>
          <a:noFill/>
          <a:ln w="9525">
            <a:noFill/>
            <a:miter lim="800000"/>
            <a:headEnd/>
            <a:tailEnd/>
          </a:ln>
          <a:effectLst/>
        </p:spPr>
        <p:txBody>
          <a:bodyPr/>
          <a:lstStyle/>
          <a:p>
            <a:pPr marL="342900" indent="-342900">
              <a:spcBef>
                <a:spcPct val="20000"/>
              </a:spcBef>
              <a:buFontTx/>
              <a:buChar char="•"/>
            </a:pPr>
            <a:r>
              <a:rPr lang="en-US" sz="2800" dirty="0"/>
              <a:t>Random uncertainty in experimentally measure quantities   , (force and strain) for </a:t>
            </a:r>
            <a:r>
              <a:rPr lang="en-US" sz="2800" i="1" dirty="0"/>
              <a:t>M</a:t>
            </a:r>
            <a:r>
              <a:rPr lang="en-US" sz="2800" dirty="0"/>
              <a:t> different tests is give by</a:t>
            </a:r>
          </a:p>
        </p:txBody>
      </p:sp>
      <p:graphicFrame>
        <p:nvGraphicFramePr>
          <p:cNvPr id="74756" name="Object 4"/>
          <p:cNvGraphicFramePr>
            <a:graphicFrameLocks noChangeAspect="1"/>
          </p:cNvGraphicFramePr>
          <p:nvPr/>
        </p:nvGraphicFramePr>
        <p:xfrm>
          <a:off x="2359025" y="2838450"/>
          <a:ext cx="3865563" cy="1098550"/>
        </p:xfrm>
        <a:graphic>
          <a:graphicData uri="http://schemas.openxmlformats.org/presentationml/2006/ole">
            <p:oleObj spid="_x0000_s100354" name="Mathcad" r:id="rId3" imgW="2009880" imgH="571680" progId="">
              <p:embed/>
            </p:oleObj>
          </a:graphicData>
        </a:graphic>
      </p:graphicFrame>
      <p:graphicFrame>
        <p:nvGraphicFramePr>
          <p:cNvPr id="74757" name="Object 5"/>
          <p:cNvGraphicFramePr>
            <a:graphicFrameLocks noChangeAspect="1"/>
          </p:cNvGraphicFramePr>
          <p:nvPr/>
        </p:nvGraphicFramePr>
        <p:xfrm>
          <a:off x="4191000" y="1735138"/>
          <a:ext cx="303213" cy="544512"/>
        </p:xfrm>
        <a:graphic>
          <a:graphicData uri="http://schemas.openxmlformats.org/presentationml/2006/ole">
            <p:oleObj spid="_x0000_s100355" name="Equation" r:id="rId4" imgW="126720" imgH="228600" progId="Equation.3">
              <p:embed/>
            </p:oleObj>
          </a:graphicData>
        </a:graphic>
      </p:graphicFrame>
      <p:sp>
        <p:nvSpPr>
          <p:cNvPr id="6" name="Rectangle 3"/>
          <p:cNvSpPr>
            <a:spLocks noChangeArrowheads="1"/>
          </p:cNvSpPr>
          <p:nvPr/>
        </p:nvSpPr>
        <p:spPr bwMode="auto">
          <a:xfrm>
            <a:off x="546100" y="4051300"/>
            <a:ext cx="7772400" cy="1168400"/>
          </a:xfrm>
          <a:prstGeom prst="rect">
            <a:avLst/>
          </a:prstGeom>
          <a:noFill/>
          <a:ln w="9525">
            <a:noFill/>
            <a:miter lim="800000"/>
            <a:headEnd/>
            <a:tailEnd/>
          </a:ln>
          <a:effectLst/>
        </p:spPr>
        <p:txBody>
          <a:bodyPr/>
          <a:lstStyle/>
          <a:p>
            <a:pPr marL="342900" indent="-342900">
              <a:spcBef>
                <a:spcPct val="20000"/>
              </a:spcBef>
              <a:buFont typeface="Arial" pitchFamily="34" charset="0"/>
              <a:buChar char="•"/>
            </a:pPr>
            <a:r>
              <a:rPr lang="en-US" sz="2800" dirty="0" smtClean="0"/>
              <a:t>Systematic </a:t>
            </a:r>
            <a:r>
              <a:rPr lang="en-US" sz="2800" dirty="0"/>
              <a:t>uncertainty in experimentally measure quantities   , (force and strain) for </a:t>
            </a:r>
            <a:r>
              <a:rPr lang="en-US" sz="2800" i="1" dirty="0"/>
              <a:t>M</a:t>
            </a:r>
            <a:r>
              <a:rPr lang="en-US" sz="2800" dirty="0"/>
              <a:t> different tests is give by</a:t>
            </a:r>
          </a:p>
        </p:txBody>
      </p:sp>
      <p:graphicFrame>
        <p:nvGraphicFramePr>
          <p:cNvPr id="7" name="Object 5"/>
          <p:cNvGraphicFramePr>
            <a:graphicFrameLocks noChangeAspect="1"/>
          </p:cNvGraphicFramePr>
          <p:nvPr/>
        </p:nvGraphicFramePr>
        <p:xfrm>
          <a:off x="4025900" y="4457700"/>
          <a:ext cx="303213" cy="565150"/>
        </p:xfrm>
        <a:graphic>
          <a:graphicData uri="http://schemas.openxmlformats.org/presentationml/2006/ole">
            <p:oleObj spid="_x0000_s100356" name="Equation" r:id="rId5" imgW="126720" imgH="228600" progId="Equation.3">
              <p:embed/>
            </p:oleObj>
          </a:graphicData>
        </a:graphic>
      </p:graphicFrame>
      <p:graphicFrame>
        <p:nvGraphicFramePr>
          <p:cNvPr id="100357" name="Object 5"/>
          <p:cNvGraphicFramePr>
            <a:graphicFrameLocks noChangeAspect="1"/>
          </p:cNvGraphicFramePr>
          <p:nvPr/>
        </p:nvGraphicFramePr>
        <p:xfrm>
          <a:off x="2273300" y="5588000"/>
          <a:ext cx="2590800" cy="609600"/>
        </p:xfrm>
        <a:graphic>
          <a:graphicData uri="http://schemas.openxmlformats.org/presentationml/2006/ole">
            <p:oleObj spid="_x0000_s100357" name="Mathcad" r:id="rId6" imgW="1295280" imgH="304920" progId="">
              <p:embed/>
            </p:oleObj>
          </a:graphicData>
        </a:graphic>
      </p:graphicFrame>
      <p:sp>
        <p:nvSpPr>
          <p:cNvPr id="9" name="TextBox 8"/>
          <p:cNvSpPr txBox="1"/>
          <p:nvPr/>
        </p:nvSpPr>
        <p:spPr>
          <a:xfrm>
            <a:off x="5816600" y="6273800"/>
            <a:ext cx="2303836" cy="307777"/>
          </a:xfrm>
          <a:prstGeom prst="rect">
            <a:avLst/>
          </a:prstGeom>
          <a:noFill/>
        </p:spPr>
        <p:txBody>
          <a:bodyPr wrap="none" rtlCol="0">
            <a:spAutoFit/>
          </a:bodyPr>
          <a:lstStyle/>
          <a:p>
            <a:r>
              <a:rPr lang="en-US" sz="1400" dirty="0" smtClean="0"/>
              <a:t>Coleman and Steele, 1999</a:t>
            </a:r>
            <a:endParaRPr lang="en-US" sz="14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457200" y="0"/>
            <a:ext cx="7772400" cy="1143000"/>
          </a:xfrm>
          <a:prstGeom prst="rect">
            <a:avLst/>
          </a:prstGeom>
          <a:noFill/>
          <a:ln w="9525">
            <a:noFill/>
            <a:miter lim="800000"/>
            <a:headEnd/>
            <a:tailEnd/>
          </a:ln>
        </p:spPr>
        <p:txBody>
          <a:bodyPr anchor="ctr"/>
          <a:lstStyle/>
          <a:p>
            <a:pPr algn="ctr"/>
            <a:r>
              <a:rPr lang="en-US" sz="3600" dirty="0">
                <a:solidFill>
                  <a:srgbClr val="0000FF"/>
                </a:solidFill>
              </a:rPr>
              <a:t>Experimental Uncertainty</a:t>
            </a:r>
          </a:p>
        </p:txBody>
      </p:sp>
      <p:sp>
        <p:nvSpPr>
          <p:cNvPr id="2052" name="Text Box 3"/>
          <p:cNvSpPr txBox="1">
            <a:spLocks noChangeArrowheads="1"/>
          </p:cNvSpPr>
          <p:nvPr/>
        </p:nvSpPr>
        <p:spPr bwMode="auto">
          <a:xfrm>
            <a:off x="685800" y="1371600"/>
            <a:ext cx="6477000" cy="1552575"/>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rPr>
              <a:t>Measured Quantities</a:t>
            </a:r>
          </a:p>
          <a:p>
            <a:pPr lvl="1">
              <a:spcBef>
                <a:spcPct val="50000"/>
              </a:spcBef>
              <a:buFontTx/>
              <a:buChar char="•"/>
            </a:pPr>
            <a:r>
              <a:rPr lang="en-US" sz="2400">
                <a:solidFill>
                  <a:srgbClr val="000099"/>
                </a:solidFill>
                <a:latin typeface="Times New Roman" pitchFamily="18" charset="0"/>
              </a:rPr>
              <a:t>Force and Strain </a:t>
            </a:r>
          </a:p>
          <a:p>
            <a:pPr lvl="1">
              <a:spcBef>
                <a:spcPct val="50000"/>
              </a:spcBef>
              <a:buFontTx/>
              <a:buChar char="•"/>
            </a:pPr>
            <a:r>
              <a:rPr lang="en-US" sz="2400">
                <a:solidFill>
                  <a:srgbClr val="000099"/>
                </a:solidFill>
                <a:latin typeface="Times New Roman" pitchFamily="18" charset="0"/>
              </a:rPr>
              <a:t>Specimen Size (width and Thickness)</a:t>
            </a:r>
          </a:p>
        </p:txBody>
      </p:sp>
      <p:graphicFrame>
        <p:nvGraphicFramePr>
          <p:cNvPr id="2050" name="Object 4"/>
          <p:cNvGraphicFramePr>
            <a:graphicFrameLocks noChangeAspect="1"/>
          </p:cNvGraphicFramePr>
          <p:nvPr/>
        </p:nvGraphicFramePr>
        <p:xfrm>
          <a:off x="2057400" y="3352800"/>
          <a:ext cx="5486400" cy="2347913"/>
        </p:xfrm>
        <a:graphic>
          <a:graphicData uri="http://schemas.openxmlformats.org/presentationml/2006/ole">
            <p:oleObj spid="_x0000_s2050" name="Worksheet" r:id="rId3" imgW="2771640" imgH="1189440" progId="Excel.Sheet.8">
              <p:embed/>
            </p:oleObj>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117600" y="152400"/>
            <a:ext cx="5994400" cy="1143000"/>
          </a:xfrm>
        </p:spPr>
        <p:txBody>
          <a:bodyPr/>
          <a:lstStyle/>
          <a:p>
            <a:r>
              <a:rPr lang="en-US" sz="3600" dirty="0" smtClean="0"/>
              <a:t>Experimental Uncertainty</a:t>
            </a:r>
            <a:endParaRPr lang="en-US" sz="3600" dirty="0"/>
          </a:p>
        </p:txBody>
      </p:sp>
      <p:sp>
        <p:nvSpPr>
          <p:cNvPr id="76803" name="Rectangle 3"/>
          <p:cNvSpPr>
            <a:spLocks noChangeArrowheads="1"/>
          </p:cNvSpPr>
          <p:nvPr/>
        </p:nvSpPr>
        <p:spPr bwMode="auto">
          <a:xfrm>
            <a:off x="673100" y="1803400"/>
            <a:ext cx="8102600" cy="774700"/>
          </a:xfrm>
          <a:prstGeom prst="rect">
            <a:avLst/>
          </a:prstGeom>
          <a:noFill/>
          <a:ln w="9525">
            <a:noFill/>
            <a:miter lim="800000"/>
            <a:headEnd/>
            <a:tailEnd/>
          </a:ln>
          <a:effectLst/>
        </p:spPr>
        <p:txBody>
          <a:bodyPr/>
          <a:lstStyle/>
          <a:p>
            <a:pPr marL="342900" indent="-342900">
              <a:spcBef>
                <a:spcPct val="20000"/>
              </a:spcBef>
            </a:pPr>
            <a:r>
              <a:rPr lang="en-US" sz="2800" dirty="0"/>
              <a:t>Uncertainty in true stress and true strain is given by</a:t>
            </a:r>
          </a:p>
        </p:txBody>
      </p:sp>
      <p:sp>
        <p:nvSpPr>
          <p:cNvPr id="76805" name="Rectangle 5"/>
          <p:cNvSpPr>
            <a:spLocks noChangeArrowheads="1"/>
          </p:cNvSpPr>
          <p:nvPr/>
        </p:nvSpPr>
        <p:spPr bwMode="auto">
          <a:xfrm>
            <a:off x="749300" y="4749800"/>
            <a:ext cx="7505700" cy="1168400"/>
          </a:xfrm>
          <a:prstGeom prst="rect">
            <a:avLst/>
          </a:prstGeom>
          <a:noFill/>
          <a:ln w="9525">
            <a:noFill/>
            <a:miter lim="800000"/>
            <a:headEnd/>
            <a:tailEnd/>
          </a:ln>
          <a:effectLst/>
        </p:spPr>
        <p:txBody>
          <a:bodyPr/>
          <a:lstStyle/>
          <a:p>
            <a:pPr marL="342900" indent="-342900">
              <a:spcBef>
                <a:spcPct val="20000"/>
              </a:spcBef>
            </a:pPr>
            <a:r>
              <a:rPr lang="en-US" sz="2400" dirty="0"/>
              <a:t>where </a:t>
            </a:r>
            <a:r>
              <a:rPr lang="en-US" sz="2400" i="1" dirty="0"/>
              <a:t>F</a:t>
            </a:r>
            <a:r>
              <a:rPr lang="en-US" sz="2400" dirty="0"/>
              <a:t>, is measured force</a:t>
            </a:r>
          </a:p>
          <a:p>
            <a:pPr marL="342900" indent="-342900">
              <a:spcBef>
                <a:spcPct val="20000"/>
              </a:spcBef>
            </a:pPr>
            <a:r>
              <a:rPr lang="en-US" sz="2400" dirty="0"/>
              <a:t>		</a:t>
            </a:r>
            <a:r>
              <a:rPr lang="en-US" sz="2400" i="1" dirty="0" smtClean="0"/>
              <a:t>w</a:t>
            </a:r>
            <a:r>
              <a:rPr lang="en-US" sz="2400" dirty="0"/>
              <a:t>, is width of specimen</a:t>
            </a:r>
          </a:p>
          <a:p>
            <a:pPr marL="342900" indent="-342900">
              <a:spcBef>
                <a:spcPct val="20000"/>
              </a:spcBef>
            </a:pPr>
            <a:r>
              <a:rPr lang="en-US" sz="2400" dirty="0"/>
              <a:t>		</a:t>
            </a:r>
            <a:r>
              <a:rPr lang="en-US" sz="2400" i="1" dirty="0" smtClean="0"/>
              <a:t>t</a:t>
            </a:r>
            <a:r>
              <a:rPr lang="en-US" sz="2400" dirty="0"/>
              <a:t>, is thickness of specimen</a:t>
            </a:r>
          </a:p>
          <a:p>
            <a:pPr marL="342900" indent="-342900">
              <a:spcBef>
                <a:spcPct val="20000"/>
              </a:spcBef>
            </a:pPr>
            <a:r>
              <a:rPr lang="en-US" sz="2400" dirty="0"/>
              <a:t>           </a:t>
            </a:r>
            <a:r>
              <a:rPr lang="en-US" sz="2400" dirty="0" smtClean="0">
                <a:latin typeface="Symbol" pitchFamily="18" charset="2"/>
              </a:rPr>
              <a:t>e</a:t>
            </a:r>
            <a:r>
              <a:rPr lang="en-US" sz="2400" dirty="0"/>
              <a:t>, is </a:t>
            </a:r>
            <a:r>
              <a:rPr lang="en-US" sz="2400" dirty="0" smtClean="0"/>
              <a:t>engineering </a:t>
            </a:r>
            <a:r>
              <a:rPr lang="en-US" sz="2400" dirty="0"/>
              <a:t>strain</a:t>
            </a:r>
          </a:p>
        </p:txBody>
      </p:sp>
      <p:graphicFrame>
        <p:nvGraphicFramePr>
          <p:cNvPr id="76806" name="Object 6"/>
          <p:cNvGraphicFramePr>
            <a:graphicFrameLocks noChangeAspect="1"/>
          </p:cNvGraphicFramePr>
          <p:nvPr/>
        </p:nvGraphicFramePr>
        <p:xfrm>
          <a:off x="1054100" y="2947988"/>
          <a:ext cx="1358900" cy="571500"/>
        </p:xfrm>
        <a:graphic>
          <a:graphicData uri="http://schemas.openxmlformats.org/presentationml/2006/ole">
            <p:oleObj spid="_x0000_s98306" name="Mathcad" r:id="rId3" imgW="838080" imgH="352440" progId="">
              <p:embed/>
            </p:oleObj>
          </a:graphicData>
        </a:graphic>
      </p:graphicFrame>
      <p:graphicFrame>
        <p:nvGraphicFramePr>
          <p:cNvPr id="76807" name="Object 7"/>
          <p:cNvGraphicFramePr>
            <a:graphicFrameLocks noChangeAspect="1"/>
          </p:cNvGraphicFramePr>
          <p:nvPr/>
        </p:nvGraphicFramePr>
        <p:xfrm>
          <a:off x="2722563" y="2989263"/>
          <a:ext cx="5845175" cy="612775"/>
        </p:xfrm>
        <a:graphic>
          <a:graphicData uri="http://schemas.openxmlformats.org/presentationml/2006/ole">
            <p:oleObj spid="_x0000_s98307" name="Mathcad" r:id="rId4" imgW="4791240" imgH="523800" progId="">
              <p:embed/>
            </p:oleObj>
          </a:graphicData>
        </a:graphic>
      </p:graphicFrame>
      <p:graphicFrame>
        <p:nvGraphicFramePr>
          <p:cNvPr id="76808" name="Object 8"/>
          <p:cNvGraphicFramePr>
            <a:graphicFrameLocks noChangeAspect="1"/>
          </p:cNvGraphicFramePr>
          <p:nvPr/>
        </p:nvGraphicFramePr>
        <p:xfrm>
          <a:off x="1182688" y="4017963"/>
          <a:ext cx="1089025" cy="325437"/>
        </p:xfrm>
        <a:graphic>
          <a:graphicData uri="http://schemas.openxmlformats.org/presentationml/2006/ole">
            <p:oleObj spid="_x0000_s98308" name="Mathcad" r:id="rId5" imgW="733320" imgH="219240" progId="">
              <p:embed/>
            </p:oleObj>
          </a:graphicData>
        </a:graphic>
      </p:graphicFrame>
      <p:graphicFrame>
        <p:nvGraphicFramePr>
          <p:cNvPr id="76809" name="Object 9"/>
          <p:cNvGraphicFramePr>
            <a:graphicFrameLocks noChangeAspect="1"/>
          </p:cNvGraphicFramePr>
          <p:nvPr/>
        </p:nvGraphicFramePr>
        <p:xfrm>
          <a:off x="2833688" y="3857625"/>
          <a:ext cx="1393825" cy="523875"/>
        </p:xfrm>
        <a:graphic>
          <a:graphicData uri="http://schemas.openxmlformats.org/presentationml/2006/ole">
            <p:oleObj spid="_x0000_s98309" name="Mathcad" r:id="rId6" imgW="961920" imgH="361800" progId="">
              <p:embed/>
            </p:oleObj>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6"/>
          <p:cNvSpPr>
            <a:spLocks noGrp="1"/>
          </p:cNvSpPr>
          <p:nvPr>
            <p:ph type="title"/>
          </p:nvPr>
        </p:nvSpPr>
        <p:spPr>
          <a:xfrm>
            <a:off x="1193800" y="-25400"/>
            <a:ext cx="5816600" cy="1143000"/>
          </a:xfrm>
        </p:spPr>
        <p:txBody>
          <a:bodyPr anchor="t"/>
          <a:lstStyle/>
          <a:p>
            <a:pPr eaLnBrk="1" hangingPunct="1"/>
            <a:r>
              <a:rPr lang="en-US" sz="3600" dirty="0" smtClean="0"/>
              <a:t>Model Calibration Example Under Uncertainty</a:t>
            </a:r>
          </a:p>
        </p:txBody>
      </p:sp>
      <p:pic>
        <p:nvPicPr>
          <p:cNvPr id="27651" name="Picture 1"/>
          <p:cNvPicPr>
            <a:picLocks noChangeAspect="1" noChangeArrowheads="1"/>
          </p:cNvPicPr>
          <p:nvPr/>
        </p:nvPicPr>
        <p:blipFill>
          <a:blip r:embed="rId2" cstate="print"/>
          <a:srcRect/>
          <a:stretch>
            <a:fillRect/>
          </a:stretch>
        </p:blipFill>
        <p:spPr bwMode="auto">
          <a:xfrm>
            <a:off x="0" y="1435100"/>
            <a:ext cx="4572000" cy="2538413"/>
          </a:xfrm>
          <a:prstGeom prst="rect">
            <a:avLst/>
          </a:prstGeom>
          <a:noFill/>
          <a:ln w="9525">
            <a:noFill/>
            <a:miter lim="800000"/>
            <a:headEnd/>
            <a:tailEnd/>
          </a:ln>
        </p:spPr>
      </p:pic>
      <p:pic>
        <p:nvPicPr>
          <p:cNvPr id="27652" name="Picture 2"/>
          <p:cNvPicPr>
            <a:picLocks noChangeAspect="1" noChangeArrowheads="1"/>
          </p:cNvPicPr>
          <p:nvPr/>
        </p:nvPicPr>
        <p:blipFill>
          <a:blip r:embed="rId3" cstate="print"/>
          <a:srcRect/>
          <a:stretch>
            <a:fillRect/>
          </a:stretch>
        </p:blipFill>
        <p:spPr bwMode="auto">
          <a:xfrm>
            <a:off x="4279900" y="1549400"/>
            <a:ext cx="4572000" cy="2506663"/>
          </a:xfrm>
          <a:prstGeom prst="rect">
            <a:avLst/>
          </a:prstGeom>
          <a:noFill/>
          <a:ln w="9525">
            <a:noFill/>
            <a:miter lim="800000"/>
            <a:headEnd/>
            <a:tailEnd/>
          </a:ln>
        </p:spPr>
      </p:pic>
      <p:pic>
        <p:nvPicPr>
          <p:cNvPr id="27653" name="Picture 3"/>
          <p:cNvPicPr>
            <a:picLocks noChangeAspect="1" noChangeArrowheads="1"/>
          </p:cNvPicPr>
          <p:nvPr/>
        </p:nvPicPr>
        <p:blipFill>
          <a:blip r:embed="rId4" cstate="print"/>
          <a:srcRect/>
          <a:stretch>
            <a:fillRect/>
          </a:stretch>
        </p:blipFill>
        <p:spPr bwMode="auto">
          <a:xfrm>
            <a:off x="2159000" y="3949700"/>
            <a:ext cx="4572000" cy="2908300"/>
          </a:xfrm>
          <a:prstGeom prst="rect">
            <a:avLst/>
          </a:prstGeom>
          <a:noFill/>
          <a:ln w="9525">
            <a:noFill/>
            <a:miter lim="800000"/>
            <a:headEnd/>
            <a:tailEnd/>
          </a:ln>
        </p:spPr>
      </p:pic>
      <p:grpSp>
        <p:nvGrpSpPr>
          <p:cNvPr id="2" name="Group 7"/>
          <p:cNvGrpSpPr>
            <a:grpSpLocks/>
          </p:cNvGrpSpPr>
          <p:nvPr/>
        </p:nvGrpSpPr>
        <p:grpSpPr bwMode="auto">
          <a:xfrm flipH="1">
            <a:off x="3022600" y="2362200"/>
            <a:ext cx="152400" cy="1104900"/>
            <a:chOff x="7620000" y="1270000"/>
            <a:chExt cx="457200" cy="4343400"/>
          </a:xfrm>
        </p:grpSpPr>
        <p:sp>
          <p:nvSpPr>
            <p:cNvPr id="9" name="Flowchart: Process 8"/>
            <p:cNvSpPr/>
            <p:nvPr/>
          </p:nvSpPr>
          <p:spPr>
            <a:xfrm>
              <a:off x="7620000" y="1725560"/>
              <a:ext cx="457200" cy="1142013"/>
            </a:xfrm>
            <a:prstGeom prst="flowChartProcess">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lowchart: Merge 9"/>
            <p:cNvSpPr/>
            <p:nvPr/>
          </p:nvSpPr>
          <p:spPr>
            <a:xfrm>
              <a:off x="7620000" y="2867572"/>
              <a:ext cx="457200" cy="461798"/>
            </a:xfrm>
            <a:prstGeom prst="flowChartMerge">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lowchart: Process 10"/>
            <p:cNvSpPr/>
            <p:nvPr/>
          </p:nvSpPr>
          <p:spPr>
            <a:xfrm>
              <a:off x="7620000" y="4015828"/>
              <a:ext cx="457200" cy="1142017"/>
            </a:xfrm>
            <a:prstGeom prst="flowChartProcess">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Merge 11"/>
            <p:cNvSpPr/>
            <p:nvPr/>
          </p:nvSpPr>
          <p:spPr>
            <a:xfrm rot="10800000">
              <a:off x="7620000" y="3554029"/>
              <a:ext cx="457200" cy="461798"/>
            </a:xfrm>
            <a:prstGeom prst="flowChartMerge">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lowchart: Process 12"/>
            <p:cNvSpPr/>
            <p:nvPr/>
          </p:nvSpPr>
          <p:spPr>
            <a:xfrm>
              <a:off x="7696200" y="3023587"/>
              <a:ext cx="304800" cy="836229"/>
            </a:xfrm>
            <a:prstGeom prst="flowChartProcess">
              <a:avLst/>
            </a:prstGeom>
            <a:solidFill>
              <a:schemeClr val="bg1">
                <a:lumMod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Down Arrow 13"/>
            <p:cNvSpPr/>
            <p:nvPr/>
          </p:nvSpPr>
          <p:spPr>
            <a:xfrm rot="10800000">
              <a:off x="7696200" y="1270000"/>
              <a:ext cx="304800" cy="4555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Down Arrow 14"/>
            <p:cNvSpPr/>
            <p:nvPr/>
          </p:nvSpPr>
          <p:spPr>
            <a:xfrm>
              <a:off x="7696200" y="5157844"/>
              <a:ext cx="304800" cy="4555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15"/>
          <p:cNvGrpSpPr>
            <a:grpSpLocks/>
          </p:cNvGrpSpPr>
          <p:nvPr/>
        </p:nvGrpSpPr>
        <p:grpSpPr bwMode="auto">
          <a:xfrm>
            <a:off x="7569200" y="2603500"/>
            <a:ext cx="292100" cy="889000"/>
            <a:chOff x="6553200" y="2489200"/>
            <a:chExt cx="609600" cy="1447800"/>
          </a:xfrm>
        </p:grpSpPr>
        <p:sp>
          <p:nvSpPr>
            <p:cNvPr id="17" name="Flowchart: Magnetic Disk 16"/>
            <p:cNvSpPr/>
            <p:nvPr/>
          </p:nvSpPr>
          <p:spPr>
            <a:xfrm>
              <a:off x="6553200" y="2946809"/>
              <a:ext cx="609600" cy="532584"/>
            </a:xfrm>
            <a:prstGeom prst="flowChartMagneticDisk">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Down Arrow 17"/>
            <p:cNvSpPr/>
            <p:nvPr/>
          </p:nvSpPr>
          <p:spPr>
            <a:xfrm>
              <a:off x="6705600" y="2489200"/>
              <a:ext cx="304800" cy="45760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Down Arrow 18"/>
            <p:cNvSpPr/>
            <p:nvPr/>
          </p:nvSpPr>
          <p:spPr>
            <a:xfrm rot="10800000">
              <a:off x="6705600" y="3479393"/>
              <a:ext cx="304800" cy="4576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 name="Group 19"/>
          <p:cNvGrpSpPr>
            <a:grpSpLocks/>
          </p:cNvGrpSpPr>
          <p:nvPr/>
        </p:nvGrpSpPr>
        <p:grpSpPr bwMode="auto">
          <a:xfrm>
            <a:off x="5461000" y="5054600"/>
            <a:ext cx="355600" cy="1271588"/>
            <a:chOff x="7251700" y="2387600"/>
            <a:chExt cx="692150" cy="2147888"/>
          </a:xfrm>
        </p:grpSpPr>
        <p:sp>
          <p:nvSpPr>
            <p:cNvPr id="21" name="Flowchart: Magnetic Disk 20"/>
            <p:cNvSpPr/>
            <p:nvPr/>
          </p:nvSpPr>
          <p:spPr>
            <a:xfrm>
              <a:off x="7251700" y="3453060"/>
              <a:ext cx="686744" cy="838118"/>
            </a:xfrm>
            <a:prstGeom prst="flowChartMagneticDisk">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lowchart: Magnetic Disk 21"/>
            <p:cNvSpPr/>
            <p:nvPr/>
          </p:nvSpPr>
          <p:spPr>
            <a:xfrm>
              <a:off x="7403108" y="3300368"/>
              <a:ext cx="383929" cy="230737"/>
            </a:xfrm>
            <a:prstGeom prst="flowChartMagneticDisk">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lowchart: Magnetic Disk 22"/>
            <p:cNvSpPr/>
            <p:nvPr/>
          </p:nvSpPr>
          <p:spPr>
            <a:xfrm>
              <a:off x="7251700" y="2540294"/>
              <a:ext cx="686744" cy="838116"/>
            </a:xfrm>
            <a:prstGeom prst="flowChartMagneticDisk">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Curved Right Arrow 23"/>
            <p:cNvSpPr/>
            <p:nvPr/>
          </p:nvSpPr>
          <p:spPr>
            <a:xfrm>
              <a:off x="7251700" y="2387600"/>
              <a:ext cx="535336" cy="305387"/>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5" name="Curved Left Arrow 24"/>
            <p:cNvSpPr/>
            <p:nvPr/>
          </p:nvSpPr>
          <p:spPr>
            <a:xfrm rot="163738">
              <a:off x="7332813" y="4233493"/>
              <a:ext cx="611037" cy="301995"/>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26" name="Rectangle 25"/>
          <p:cNvSpPr/>
          <p:nvPr/>
        </p:nvSpPr>
        <p:spPr>
          <a:xfrm>
            <a:off x="901700" y="2941191"/>
            <a:ext cx="1473200" cy="584775"/>
          </a:xfrm>
          <a:prstGeom prst="rect">
            <a:avLst/>
          </a:prstGeom>
        </p:spPr>
        <p:txBody>
          <a:bodyPr wrap="square">
            <a:spAutoFit/>
          </a:bodyPr>
          <a:lstStyle/>
          <a:p>
            <a:r>
              <a:rPr lang="en-US" dirty="0" smtClean="0"/>
              <a:t>±8.1%</a:t>
            </a:r>
            <a:endParaRPr lang="en-US" dirty="0"/>
          </a:p>
        </p:txBody>
      </p:sp>
      <p:sp>
        <p:nvSpPr>
          <p:cNvPr id="27" name="Rectangle 26"/>
          <p:cNvSpPr/>
          <p:nvPr/>
        </p:nvSpPr>
        <p:spPr>
          <a:xfrm>
            <a:off x="6173167" y="5105113"/>
            <a:ext cx="1459054" cy="584775"/>
          </a:xfrm>
          <a:prstGeom prst="rect">
            <a:avLst/>
          </a:prstGeom>
        </p:spPr>
        <p:txBody>
          <a:bodyPr wrap="none">
            <a:spAutoFit/>
          </a:bodyPr>
          <a:lstStyle/>
          <a:p>
            <a:r>
              <a:rPr lang="en-US" dirty="0" smtClean="0"/>
              <a:t>±7.0% </a:t>
            </a:r>
            <a:endParaRPr lang="en-US" dirty="0"/>
          </a:p>
        </p:txBody>
      </p:sp>
      <p:sp>
        <p:nvSpPr>
          <p:cNvPr id="28" name="Rectangle 27"/>
          <p:cNvSpPr/>
          <p:nvPr/>
        </p:nvSpPr>
        <p:spPr>
          <a:xfrm>
            <a:off x="7170360" y="1295113"/>
            <a:ext cx="1686680" cy="584775"/>
          </a:xfrm>
          <a:prstGeom prst="rect">
            <a:avLst/>
          </a:prstGeom>
        </p:spPr>
        <p:txBody>
          <a:bodyPr wrap="none">
            <a:spAutoFit/>
          </a:bodyPr>
          <a:lstStyle/>
          <a:p>
            <a:r>
              <a:rPr lang="en-US" dirty="0" smtClean="0"/>
              <a:t>±9.75% </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2590800"/>
            <a:ext cx="3276600" cy="2971800"/>
          </a:xfrm>
        </p:spPr>
        <p:txBody>
          <a:bodyPr/>
          <a:lstStyle/>
          <a:p>
            <a:pPr algn="l">
              <a:lnSpc>
                <a:spcPct val="120000"/>
              </a:lnSpc>
            </a:pPr>
            <a:r>
              <a:rPr lang="en-US" sz="2000">
                <a:latin typeface="Arial Rounded MT Bold" pitchFamily="34" charset="0"/>
              </a:rPr>
              <a:t>Consider the comparison between a simulation result and experimental data….</a:t>
            </a:r>
          </a:p>
        </p:txBody>
      </p:sp>
      <p:sp>
        <p:nvSpPr>
          <p:cNvPr id="4099" name="Rectangle 3"/>
          <p:cNvSpPr>
            <a:spLocks noGrp="1" noChangeArrowheads="1"/>
          </p:cNvSpPr>
          <p:nvPr>
            <p:ph type="body" idx="1"/>
          </p:nvPr>
        </p:nvSpPr>
        <p:spPr>
          <a:xfrm flipH="1">
            <a:off x="685800" y="1231900"/>
            <a:ext cx="7848600" cy="914400"/>
          </a:xfrm>
        </p:spPr>
        <p:txBody>
          <a:bodyPr/>
          <a:lstStyle/>
          <a:p>
            <a:pPr algn="ctr">
              <a:lnSpc>
                <a:spcPct val="90000"/>
              </a:lnSpc>
              <a:buFontTx/>
              <a:buNone/>
            </a:pPr>
            <a:r>
              <a:rPr lang="en-US" sz="2000" dirty="0">
                <a:latin typeface="Arial Rounded MT Bold" pitchFamily="34" charset="0"/>
              </a:rPr>
              <a:t> 	</a:t>
            </a:r>
          </a:p>
          <a:p>
            <a:pPr algn="ctr">
              <a:lnSpc>
                <a:spcPct val="120000"/>
              </a:lnSpc>
              <a:buFontTx/>
              <a:buNone/>
            </a:pPr>
            <a:r>
              <a:rPr lang="en-US" sz="2000" dirty="0">
                <a:latin typeface="Arial Rounded MT Bold" pitchFamily="34" charset="0"/>
              </a:rPr>
              <a:t>Suppose we have a simulation result.  How good is it?   The </a:t>
            </a:r>
            <a:r>
              <a:rPr lang="en-US" sz="2000" i="1" u="sng" dirty="0">
                <a:latin typeface="Arial Rounded MT Bold" pitchFamily="34" charset="0"/>
              </a:rPr>
              <a:t>Verification and Validation (V&amp;V) Process</a:t>
            </a:r>
            <a:r>
              <a:rPr lang="en-US" sz="2000" dirty="0">
                <a:latin typeface="Arial Rounded MT Bold" pitchFamily="34" charset="0"/>
              </a:rPr>
              <a:t> </a:t>
            </a:r>
          </a:p>
          <a:p>
            <a:pPr algn="ctr">
              <a:lnSpc>
                <a:spcPct val="120000"/>
              </a:lnSpc>
              <a:buFontTx/>
              <a:buNone/>
            </a:pPr>
            <a:r>
              <a:rPr lang="en-US" sz="2000" dirty="0">
                <a:latin typeface="Arial Rounded MT Bold" pitchFamily="34" charset="0"/>
              </a:rPr>
              <a:t>can provide a quantitative answer to that question.</a:t>
            </a:r>
            <a:br>
              <a:rPr lang="en-US" sz="2000" dirty="0">
                <a:latin typeface="Arial Rounded MT Bold" pitchFamily="34" charset="0"/>
              </a:rPr>
            </a:br>
            <a:endParaRPr lang="en-US" sz="2000" dirty="0">
              <a:latin typeface="Arial Rounded MT Bold" pitchFamily="34" charset="0"/>
            </a:endParaRPr>
          </a:p>
        </p:txBody>
      </p:sp>
      <p:pic>
        <p:nvPicPr>
          <p:cNvPr id="4102" name="Picture 6" descr="A:\1-2.TIF"/>
          <p:cNvPicPr>
            <a:picLocks noChangeAspect="1" noChangeArrowheads="1"/>
          </p:cNvPicPr>
          <p:nvPr/>
        </p:nvPicPr>
        <p:blipFill>
          <a:blip r:embed="rId3" cstate="print">
            <a:lum bright="90000" contrast="90000"/>
            <a:grayscl/>
            <a:biLevel thresh="50000"/>
          </a:blip>
          <a:srcRect l="5397" b="48112"/>
          <a:stretch>
            <a:fillRect/>
          </a:stretch>
        </p:blipFill>
        <p:spPr bwMode="auto">
          <a:xfrm>
            <a:off x="4038600" y="2743199"/>
            <a:ext cx="5105400" cy="4004495"/>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115785" y="145240"/>
            <a:ext cx="6024326" cy="1076325"/>
          </a:xfrm>
        </p:spPr>
        <p:txBody>
          <a:bodyPr/>
          <a:lstStyle/>
          <a:p>
            <a:pPr eaLnBrk="1" hangingPunct="1"/>
            <a:r>
              <a:rPr lang="en-US" sz="3600" dirty="0" smtClean="0"/>
              <a:t>Model Validation Example Under Uncertainty</a:t>
            </a:r>
          </a:p>
        </p:txBody>
      </p:sp>
      <p:pic>
        <p:nvPicPr>
          <p:cNvPr id="29699" name="Picture 2"/>
          <p:cNvPicPr>
            <a:picLocks noChangeAspect="1" noChangeArrowheads="1"/>
          </p:cNvPicPr>
          <p:nvPr/>
        </p:nvPicPr>
        <p:blipFill>
          <a:blip r:embed="rId2" cstate="print"/>
          <a:srcRect/>
          <a:stretch>
            <a:fillRect/>
          </a:stretch>
        </p:blipFill>
        <p:spPr bwMode="auto">
          <a:xfrm>
            <a:off x="0" y="2057400"/>
            <a:ext cx="4572000" cy="2597150"/>
          </a:xfrm>
          <a:prstGeom prst="rect">
            <a:avLst/>
          </a:prstGeom>
          <a:noFill/>
          <a:ln w="9525">
            <a:noFill/>
            <a:miter lim="800000"/>
            <a:headEnd/>
            <a:tailEnd/>
          </a:ln>
        </p:spPr>
      </p:pic>
      <p:pic>
        <p:nvPicPr>
          <p:cNvPr id="29700" name="Picture 3"/>
          <p:cNvPicPr>
            <a:picLocks noChangeAspect="1" noChangeArrowheads="1"/>
          </p:cNvPicPr>
          <p:nvPr/>
        </p:nvPicPr>
        <p:blipFill>
          <a:blip r:embed="rId3" cstate="print"/>
          <a:srcRect/>
          <a:stretch>
            <a:fillRect/>
          </a:stretch>
        </p:blipFill>
        <p:spPr bwMode="auto">
          <a:xfrm>
            <a:off x="4572000" y="1993900"/>
            <a:ext cx="4572000" cy="2960688"/>
          </a:xfrm>
          <a:prstGeom prst="rect">
            <a:avLst/>
          </a:prstGeom>
          <a:noFill/>
          <a:ln w="9525">
            <a:noFill/>
            <a:miter lim="800000"/>
            <a:headEnd/>
            <a:tailEnd/>
          </a:ln>
        </p:spPr>
      </p:pic>
      <p:sp>
        <p:nvSpPr>
          <p:cNvPr id="29701" name="TextBox 4"/>
          <p:cNvSpPr txBox="1">
            <a:spLocks noChangeArrowheads="1"/>
          </p:cNvSpPr>
          <p:nvPr/>
        </p:nvSpPr>
        <p:spPr bwMode="auto">
          <a:xfrm>
            <a:off x="381000" y="4927600"/>
            <a:ext cx="3890963" cy="400050"/>
          </a:xfrm>
          <a:prstGeom prst="rect">
            <a:avLst/>
          </a:prstGeom>
          <a:solidFill>
            <a:schemeClr val="accent2"/>
          </a:solidFill>
          <a:ln w="9525">
            <a:noFill/>
            <a:miter lim="800000"/>
            <a:headEnd/>
            <a:tailEnd/>
          </a:ln>
        </p:spPr>
        <p:txBody>
          <a:bodyPr wrap="none">
            <a:spAutoFit/>
          </a:bodyPr>
          <a:lstStyle/>
          <a:p>
            <a:r>
              <a:rPr lang="en-US" sz="2000">
                <a:solidFill>
                  <a:schemeClr val="bg1"/>
                </a:solidFill>
              </a:rPr>
              <a:t>tension followed by compression</a:t>
            </a:r>
          </a:p>
        </p:txBody>
      </p:sp>
      <p:sp>
        <p:nvSpPr>
          <p:cNvPr id="29702" name="TextBox 5"/>
          <p:cNvSpPr txBox="1">
            <a:spLocks noChangeArrowheads="1"/>
          </p:cNvSpPr>
          <p:nvPr/>
        </p:nvSpPr>
        <p:spPr bwMode="auto">
          <a:xfrm>
            <a:off x="4841875" y="4940300"/>
            <a:ext cx="3890963" cy="400050"/>
          </a:xfrm>
          <a:prstGeom prst="rect">
            <a:avLst/>
          </a:prstGeom>
          <a:solidFill>
            <a:schemeClr val="accent2"/>
          </a:solidFill>
          <a:ln w="9525">
            <a:noFill/>
            <a:miter lim="800000"/>
            <a:headEnd/>
            <a:tailEnd/>
          </a:ln>
        </p:spPr>
        <p:txBody>
          <a:bodyPr wrap="none">
            <a:spAutoFit/>
          </a:bodyPr>
          <a:lstStyle/>
          <a:p>
            <a:r>
              <a:rPr lang="en-US" sz="2000">
                <a:solidFill>
                  <a:schemeClr val="bg1"/>
                </a:solidFill>
              </a:rPr>
              <a:t>compression followed by tension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486390" y="198615"/>
            <a:ext cx="6553200" cy="533400"/>
          </a:xfrm>
        </p:spPr>
        <p:txBody>
          <a:bodyPr/>
          <a:lstStyle/>
          <a:p>
            <a:r>
              <a:rPr lang="en-US" sz="2800" dirty="0">
                <a:latin typeface="Arial Rounded MT Bold" pitchFamily="34" charset="0"/>
              </a:rPr>
              <a:t>	SUMMARY: The V&amp;V Process</a:t>
            </a:r>
          </a:p>
        </p:txBody>
      </p:sp>
      <p:sp>
        <p:nvSpPr>
          <p:cNvPr id="12293" name="Rectangle 5"/>
          <p:cNvSpPr>
            <a:spLocks noGrp="1" noChangeArrowheads="1"/>
          </p:cNvSpPr>
          <p:nvPr>
            <p:ph type="body" idx="1"/>
          </p:nvPr>
        </p:nvSpPr>
        <p:spPr>
          <a:xfrm>
            <a:off x="609600" y="1333500"/>
            <a:ext cx="7924800" cy="4114800"/>
          </a:xfrm>
        </p:spPr>
        <p:txBody>
          <a:bodyPr/>
          <a:lstStyle/>
          <a:p>
            <a:pPr>
              <a:lnSpc>
                <a:spcPct val="110000"/>
              </a:lnSpc>
            </a:pPr>
            <a:r>
              <a:rPr lang="en-US" sz="1800" dirty="0">
                <a:solidFill>
                  <a:srgbClr val="DC0000"/>
                </a:solidFill>
                <a:latin typeface="Arial Rounded MT Bold" pitchFamily="34" charset="0"/>
              </a:rPr>
              <a:t>Preparation</a:t>
            </a:r>
            <a:r>
              <a:rPr lang="en-US" sz="1800" dirty="0">
                <a:latin typeface="Arial Rounded MT Bold" pitchFamily="34" charset="0"/>
              </a:rPr>
              <a:t>  </a:t>
            </a:r>
          </a:p>
          <a:p>
            <a:pPr lvl="1">
              <a:lnSpc>
                <a:spcPct val="115000"/>
              </a:lnSpc>
            </a:pPr>
            <a:r>
              <a:rPr lang="en-US" sz="1800" dirty="0">
                <a:latin typeface="Arial Rounded MT Bold" pitchFamily="34" charset="0"/>
              </a:rPr>
              <a:t>Specification of validation variables, validation set points, validation levels required, etc.  (This specification determines the resource commitment that is necessary.)</a:t>
            </a:r>
          </a:p>
          <a:p>
            <a:pPr lvl="1">
              <a:lnSpc>
                <a:spcPct val="115000"/>
              </a:lnSpc>
            </a:pPr>
            <a:r>
              <a:rPr lang="en-US" sz="1800" b="1" dirty="0">
                <a:latin typeface="Arial Rounded MT Bold" pitchFamily="34" charset="0"/>
              </a:rPr>
              <a:t>It is critical for modelers and  experimentalists to work together in this phase.</a:t>
            </a:r>
          </a:p>
          <a:p>
            <a:pPr lvl="1">
              <a:lnSpc>
                <a:spcPct val="50000"/>
              </a:lnSpc>
            </a:pPr>
            <a:endParaRPr lang="en-US" sz="1800" b="1" dirty="0">
              <a:latin typeface="Arial Rounded MT Bold" pitchFamily="34" charset="0"/>
            </a:endParaRPr>
          </a:p>
          <a:p>
            <a:pPr>
              <a:lnSpc>
                <a:spcPct val="110000"/>
              </a:lnSpc>
            </a:pPr>
            <a:r>
              <a:rPr lang="en-US" sz="1800" dirty="0">
                <a:solidFill>
                  <a:srgbClr val="DC0000"/>
                </a:solidFill>
                <a:latin typeface="Arial Rounded MT Bold" pitchFamily="34" charset="0"/>
              </a:rPr>
              <a:t>Verification </a:t>
            </a:r>
          </a:p>
          <a:p>
            <a:pPr lvl="1">
              <a:lnSpc>
                <a:spcPct val="115000"/>
              </a:lnSpc>
            </a:pPr>
            <a:r>
              <a:rPr lang="en-US" sz="1800" dirty="0">
                <a:latin typeface="Arial Rounded MT Bold" pitchFamily="34" charset="0"/>
              </a:rPr>
              <a:t>Are the equations solved correctly? (Grid convergence studies, etc, to estimate U</a:t>
            </a:r>
            <a:r>
              <a:rPr lang="en-US" sz="1800" baseline="-25000" dirty="0">
                <a:latin typeface="Arial Rounded MT Bold" pitchFamily="34" charset="0"/>
              </a:rPr>
              <a:t>SN</a:t>
            </a:r>
            <a:r>
              <a:rPr lang="en-US" sz="1800" dirty="0">
                <a:latin typeface="Arial Rounded MT Bold" pitchFamily="34" charset="0"/>
              </a:rPr>
              <a:t>.)</a:t>
            </a:r>
          </a:p>
          <a:p>
            <a:pPr lvl="1">
              <a:lnSpc>
                <a:spcPct val="50000"/>
              </a:lnSpc>
            </a:pPr>
            <a:endParaRPr lang="en-US" sz="1800" dirty="0">
              <a:latin typeface="Arial Rounded MT Bold" pitchFamily="34" charset="0"/>
            </a:endParaRPr>
          </a:p>
          <a:p>
            <a:pPr>
              <a:lnSpc>
                <a:spcPct val="110000"/>
              </a:lnSpc>
            </a:pPr>
            <a:r>
              <a:rPr lang="en-US" sz="1800" dirty="0">
                <a:solidFill>
                  <a:srgbClr val="DC0000"/>
                </a:solidFill>
                <a:latin typeface="Arial Rounded MT Bold" pitchFamily="34" charset="0"/>
              </a:rPr>
              <a:t>Validation </a:t>
            </a:r>
          </a:p>
          <a:p>
            <a:pPr lvl="1">
              <a:lnSpc>
                <a:spcPct val="115000"/>
              </a:lnSpc>
            </a:pPr>
            <a:r>
              <a:rPr lang="en-US" sz="1800" dirty="0">
                <a:latin typeface="Arial Rounded MT Bold" pitchFamily="34" charset="0"/>
              </a:rPr>
              <a:t>Are the correct equations being solved? (Compare with experimental data and attempt to assess </a:t>
            </a:r>
            <a:r>
              <a:rPr lang="en-US" sz="1800" dirty="0">
                <a:latin typeface="Arial Rounded MT Bold" pitchFamily="34" charset="0"/>
                <a:sym typeface="Symbol" pitchFamily="18" charset="2"/>
              </a:rPr>
              <a:t></a:t>
            </a:r>
            <a:r>
              <a:rPr lang="en-US" sz="1800" baseline="-25000" dirty="0">
                <a:latin typeface="Arial Rounded MT Bold" pitchFamily="34" charset="0"/>
                <a:sym typeface="Symbol" pitchFamily="18" charset="2"/>
              </a:rPr>
              <a:t>SMA</a:t>
            </a:r>
            <a:r>
              <a:rPr lang="en-US" sz="1800" dirty="0">
                <a:latin typeface="Arial Rounded MT Bold" pitchFamily="34" charset="0"/>
              </a:rPr>
              <a:t> )</a:t>
            </a:r>
          </a:p>
          <a:p>
            <a:pPr lvl="1">
              <a:lnSpc>
                <a:spcPct val="50000"/>
              </a:lnSpc>
              <a:buNone/>
            </a:pPr>
            <a:endParaRPr lang="en-US" sz="1800" dirty="0">
              <a:latin typeface="Arial Rounded MT Bold"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381000" y="1339170"/>
            <a:ext cx="8534400" cy="5257800"/>
          </a:xfrm>
        </p:spPr>
        <p:txBody>
          <a:bodyPr/>
          <a:lstStyle/>
          <a:p>
            <a:pPr>
              <a:buFontTx/>
              <a:buNone/>
            </a:pPr>
            <a:r>
              <a:rPr lang="en-US" sz="1600" b="1" dirty="0">
                <a:ea typeface="Batang" pitchFamily="18" charset="-127"/>
              </a:rPr>
              <a:t>Objective</a:t>
            </a:r>
            <a:r>
              <a:rPr lang="en-US" sz="1600" dirty="0">
                <a:ea typeface="Batang" pitchFamily="18" charset="-127"/>
              </a:rPr>
              <a:t> – </a:t>
            </a:r>
            <a:r>
              <a:rPr lang="en-US" altLang="zh-CN" sz="1600" dirty="0">
                <a:ea typeface="SimSun" pitchFamily="2" charset="-122"/>
              </a:rPr>
              <a:t>Forward propagation of uncertainties from basic sources to system response</a:t>
            </a:r>
            <a:r>
              <a:rPr lang="en-US" altLang="zh-CN" sz="1400" dirty="0">
                <a:ea typeface="SimSun" pitchFamily="2" charset="-122"/>
              </a:rPr>
              <a:t>, </a:t>
            </a:r>
            <a:r>
              <a:rPr lang="en-US" altLang="zh-CN" sz="1400" i="1" dirty="0">
                <a:latin typeface="Times New Roman" pitchFamily="18" charset="0"/>
                <a:ea typeface="SimSun" pitchFamily="2" charset="-122"/>
              </a:rPr>
              <a:t>R</a:t>
            </a:r>
            <a:r>
              <a:rPr lang="en-US" altLang="zh-CN" sz="1600" dirty="0">
                <a:ea typeface="SimSun" pitchFamily="2" charset="-122"/>
              </a:rPr>
              <a:t>	</a:t>
            </a:r>
            <a:endParaRPr lang="en-US" altLang="zh-CN" sz="800" dirty="0">
              <a:ea typeface="SimSun" pitchFamily="2" charset="-122"/>
            </a:endParaRPr>
          </a:p>
          <a:p>
            <a:pPr>
              <a:buFontTx/>
              <a:buNone/>
            </a:pPr>
            <a:r>
              <a:rPr lang="en-US" altLang="zh-CN" sz="1800" dirty="0">
                <a:ea typeface="SimSun" pitchFamily="2" charset="-122"/>
              </a:rPr>
              <a:t>		</a:t>
            </a:r>
            <a:r>
              <a:rPr lang="en-US" altLang="zh-CN" sz="1400" dirty="0">
                <a:ea typeface="SimSun" pitchFamily="2" charset="-122"/>
              </a:rPr>
              <a:t>	</a:t>
            </a:r>
          </a:p>
          <a:p>
            <a:pPr>
              <a:buFontTx/>
              <a:buNone/>
            </a:pPr>
            <a:r>
              <a:rPr lang="en-US" altLang="zh-CN" sz="1400" dirty="0">
                <a:ea typeface="SimSun" pitchFamily="2" charset="-122"/>
              </a:rPr>
              <a:t>				</a:t>
            </a:r>
            <a:endParaRPr lang="en-US" altLang="zh-CN" sz="1600" dirty="0">
              <a:ea typeface="SimSun" pitchFamily="2" charset="-122"/>
            </a:endParaRPr>
          </a:p>
          <a:p>
            <a:pPr>
              <a:buFontTx/>
              <a:buNone/>
            </a:pPr>
            <a:endParaRPr lang="en-US" sz="1600" dirty="0">
              <a:effectLst>
                <a:outerShdw blurRad="38100" dist="38100" dir="2700000" algn="tl">
                  <a:srgbClr val="C0C0C0"/>
                </a:outerShdw>
              </a:effectLst>
            </a:endParaRPr>
          </a:p>
          <a:p>
            <a:pPr>
              <a:buFontTx/>
              <a:buNone/>
            </a:pPr>
            <a:endParaRPr lang="en-US" sz="1600" dirty="0">
              <a:effectLst>
                <a:outerShdw blurRad="38100" dist="38100" dir="2700000" algn="tl">
                  <a:srgbClr val="C0C0C0"/>
                </a:outerShdw>
              </a:effectLst>
            </a:endParaRPr>
          </a:p>
          <a:p>
            <a:pPr>
              <a:spcBef>
                <a:spcPct val="0"/>
              </a:spcBef>
              <a:buFontTx/>
              <a:buNone/>
            </a:pPr>
            <a:endParaRPr lang="en-US" sz="1600" dirty="0">
              <a:effectLst>
                <a:outerShdw blurRad="38100" dist="38100" dir="2700000" algn="tl">
                  <a:srgbClr val="C0C0C0"/>
                </a:outerShdw>
              </a:effectLst>
            </a:endParaRPr>
          </a:p>
        </p:txBody>
      </p:sp>
      <p:sp>
        <p:nvSpPr>
          <p:cNvPr id="7171" name="Rectangle 3"/>
          <p:cNvSpPr>
            <a:spLocks noChangeArrowheads="1"/>
          </p:cNvSpPr>
          <p:nvPr/>
        </p:nvSpPr>
        <p:spPr bwMode="auto">
          <a:xfrm>
            <a:off x="52630" y="303180"/>
            <a:ext cx="8721725" cy="685800"/>
          </a:xfrm>
          <a:prstGeom prst="rect">
            <a:avLst/>
          </a:prstGeom>
          <a:noFill/>
          <a:ln w="9525">
            <a:noFill/>
            <a:miter lim="800000"/>
            <a:headEnd/>
            <a:tailEnd/>
          </a:ln>
        </p:spPr>
        <p:txBody>
          <a:bodyPr anchor="ctr"/>
          <a:lstStyle/>
          <a:p>
            <a:pPr algn="ctr" eaLnBrk="1" hangingPunct="1">
              <a:lnSpc>
                <a:spcPct val="85000"/>
              </a:lnSpc>
            </a:pPr>
            <a:r>
              <a:rPr lang="en-US" dirty="0">
                <a:solidFill>
                  <a:srgbClr val="800000"/>
                </a:solidFill>
              </a:rPr>
              <a:t>Uncertainty Quantification </a:t>
            </a:r>
            <a:endParaRPr lang="en-US" dirty="0" smtClean="0">
              <a:solidFill>
                <a:srgbClr val="800000"/>
              </a:solidFill>
            </a:endParaRPr>
          </a:p>
          <a:p>
            <a:pPr algn="ctr" eaLnBrk="1" hangingPunct="1">
              <a:lnSpc>
                <a:spcPct val="85000"/>
              </a:lnSpc>
            </a:pPr>
            <a:r>
              <a:rPr lang="en-US" dirty="0" smtClean="0">
                <a:solidFill>
                  <a:srgbClr val="800000"/>
                </a:solidFill>
              </a:rPr>
              <a:t>and </a:t>
            </a:r>
            <a:r>
              <a:rPr lang="en-US" dirty="0">
                <a:solidFill>
                  <a:srgbClr val="800000"/>
                </a:solidFill>
              </a:rPr>
              <a:t>Propagation</a:t>
            </a:r>
            <a:endParaRPr lang="en-US" dirty="0">
              <a:solidFill>
                <a:srgbClr val="800000"/>
              </a:solidFill>
              <a:ea typeface="SimSun" pitchFamily="2" charset="-122"/>
            </a:endParaRPr>
          </a:p>
        </p:txBody>
      </p:sp>
      <p:grpSp>
        <p:nvGrpSpPr>
          <p:cNvPr id="2" name="Group 4"/>
          <p:cNvGrpSpPr>
            <a:grpSpLocks/>
          </p:cNvGrpSpPr>
          <p:nvPr/>
        </p:nvGrpSpPr>
        <p:grpSpPr bwMode="auto">
          <a:xfrm>
            <a:off x="57150" y="1788433"/>
            <a:ext cx="8816975" cy="2438400"/>
            <a:chOff x="36" y="955"/>
            <a:chExt cx="5554" cy="1536"/>
          </a:xfrm>
        </p:grpSpPr>
        <p:grpSp>
          <p:nvGrpSpPr>
            <p:cNvPr id="3" name="Group 5"/>
            <p:cNvGrpSpPr>
              <a:grpSpLocks/>
            </p:cNvGrpSpPr>
            <p:nvPr/>
          </p:nvGrpSpPr>
          <p:grpSpPr bwMode="auto">
            <a:xfrm>
              <a:off x="36" y="1435"/>
              <a:ext cx="2550" cy="693"/>
              <a:chOff x="36" y="1435"/>
              <a:chExt cx="2550" cy="693"/>
            </a:xfrm>
          </p:grpSpPr>
          <p:graphicFrame>
            <p:nvGraphicFramePr>
              <p:cNvPr id="7174" name="Object 6"/>
              <p:cNvGraphicFramePr>
                <a:graphicFrameLocks noChangeAspect="1"/>
              </p:cNvGraphicFramePr>
              <p:nvPr/>
            </p:nvGraphicFramePr>
            <p:xfrm>
              <a:off x="794" y="1435"/>
              <a:ext cx="840" cy="208"/>
            </p:xfrm>
            <a:graphic>
              <a:graphicData uri="http://schemas.openxmlformats.org/presentationml/2006/ole">
                <p:oleObj spid="_x0000_s267273" name="Equation" r:id="rId4" imgW="1333500" imgH="330200" progId="Equation.3">
                  <p:embed/>
                </p:oleObj>
              </a:graphicData>
            </a:graphic>
          </p:graphicFrame>
          <p:grpSp>
            <p:nvGrpSpPr>
              <p:cNvPr id="4" name="Group 7"/>
              <p:cNvGrpSpPr>
                <a:grpSpLocks/>
              </p:cNvGrpSpPr>
              <p:nvPr/>
            </p:nvGrpSpPr>
            <p:grpSpPr bwMode="auto">
              <a:xfrm>
                <a:off x="36" y="1658"/>
                <a:ext cx="2550" cy="470"/>
                <a:chOff x="36" y="1658"/>
                <a:chExt cx="2550" cy="470"/>
              </a:xfrm>
            </p:grpSpPr>
            <p:sp>
              <p:nvSpPr>
                <p:cNvPr id="7176" name="Text Box 8"/>
                <p:cNvSpPr txBox="1">
                  <a:spLocks noChangeArrowheads="1"/>
                </p:cNvSpPr>
                <p:nvPr/>
              </p:nvSpPr>
              <p:spPr bwMode="auto">
                <a:xfrm>
                  <a:off x="36" y="1955"/>
                  <a:ext cx="1803" cy="173"/>
                </a:xfrm>
                <a:prstGeom prst="rect">
                  <a:avLst/>
                </a:prstGeom>
                <a:noFill/>
                <a:ln w="9525">
                  <a:noFill/>
                  <a:miter lim="800000"/>
                  <a:headEnd/>
                  <a:tailEnd/>
                </a:ln>
                <a:effectLst/>
              </p:spPr>
              <p:txBody>
                <a:bodyPr>
                  <a:spAutoFit/>
                </a:bodyPr>
                <a:lstStyle/>
                <a:p>
                  <a:pPr algn="ctr" eaLnBrk="1" hangingPunct="1">
                    <a:spcBef>
                      <a:spcPct val="50000"/>
                    </a:spcBef>
                  </a:pPr>
                  <a:r>
                    <a:rPr lang="en-US" sz="1200" b="1">
                      <a:solidFill>
                        <a:srgbClr val="800000"/>
                      </a:solidFill>
                      <a:latin typeface="Arial" pitchFamily="34" charset="0"/>
                    </a:rPr>
                    <a:t>systematic</a:t>
                  </a:r>
                  <a:r>
                    <a:rPr lang="en-US" sz="1200">
                      <a:solidFill>
                        <a:srgbClr val="800000"/>
                      </a:solidFill>
                      <a:latin typeface="Arial" pitchFamily="34" charset="0"/>
                    </a:rPr>
                    <a:t> standard uncertainty</a:t>
                  </a:r>
                  <a:endParaRPr lang="en-US" sz="1200">
                    <a:latin typeface="Arial" pitchFamily="34" charset="0"/>
                  </a:endParaRPr>
                </a:p>
              </p:txBody>
            </p:sp>
            <p:sp>
              <p:nvSpPr>
                <p:cNvPr id="7177" name="Text Box 9"/>
                <p:cNvSpPr txBox="1">
                  <a:spLocks noChangeArrowheads="1"/>
                </p:cNvSpPr>
                <p:nvPr/>
              </p:nvSpPr>
              <p:spPr bwMode="auto">
                <a:xfrm>
                  <a:off x="1124" y="1754"/>
                  <a:ext cx="1462" cy="173"/>
                </a:xfrm>
                <a:prstGeom prst="rect">
                  <a:avLst/>
                </a:prstGeom>
                <a:noFill/>
                <a:ln w="9525">
                  <a:noFill/>
                  <a:miter lim="800000"/>
                  <a:headEnd/>
                  <a:tailEnd/>
                </a:ln>
                <a:effectLst/>
              </p:spPr>
              <p:txBody>
                <a:bodyPr>
                  <a:spAutoFit/>
                </a:bodyPr>
                <a:lstStyle/>
                <a:p>
                  <a:pPr eaLnBrk="1" hangingPunct="1">
                    <a:spcBef>
                      <a:spcPct val="50000"/>
                    </a:spcBef>
                  </a:pPr>
                  <a:r>
                    <a:rPr lang="en-US" sz="1200" b="1">
                      <a:solidFill>
                        <a:srgbClr val="800000"/>
                      </a:solidFill>
                      <a:latin typeface="Arial" pitchFamily="34" charset="0"/>
                    </a:rPr>
                    <a:t>random</a:t>
                  </a:r>
                  <a:r>
                    <a:rPr lang="en-US" sz="1200">
                      <a:solidFill>
                        <a:srgbClr val="800000"/>
                      </a:solidFill>
                      <a:latin typeface="Arial" pitchFamily="34" charset="0"/>
                    </a:rPr>
                    <a:t> standard uncertainty</a:t>
                  </a:r>
                  <a:endParaRPr lang="en-US" sz="1200">
                    <a:latin typeface="Arial" pitchFamily="34" charset="0"/>
                  </a:endParaRPr>
                </a:p>
              </p:txBody>
            </p:sp>
            <p:sp>
              <p:nvSpPr>
                <p:cNvPr id="7178" name="Line 10"/>
                <p:cNvSpPr>
                  <a:spLocks noChangeShapeType="1"/>
                </p:cNvSpPr>
                <p:nvPr/>
              </p:nvSpPr>
              <p:spPr bwMode="auto">
                <a:xfrm>
                  <a:off x="1563" y="1663"/>
                  <a:ext cx="64" cy="123"/>
                </a:xfrm>
                <a:prstGeom prst="line">
                  <a:avLst/>
                </a:prstGeom>
                <a:noFill/>
                <a:ln w="3175">
                  <a:solidFill>
                    <a:schemeClr val="tx1"/>
                  </a:solidFill>
                  <a:round/>
                  <a:headEnd/>
                  <a:tailEnd type="triangle" w="med" len="med"/>
                </a:ln>
                <a:effectLst/>
              </p:spPr>
              <p:txBody>
                <a:bodyPr wrap="none" anchor="ctr"/>
                <a:lstStyle/>
                <a:p>
                  <a:endParaRPr lang="en-US"/>
                </a:p>
              </p:txBody>
            </p:sp>
            <p:sp>
              <p:nvSpPr>
                <p:cNvPr id="7179" name="Line 11"/>
                <p:cNvSpPr>
                  <a:spLocks noChangeShapeType="1"/>
                </p:cNvSpPr>
                <p:nvPr/>
              </p:nvSpPr>
              <p:spPr bwMode="auto">
                <a:xfrm flipH="1">
                  <a:off x="958" y="1658"/>
                  <a:ext cx="295" cy="321"/>
                </a:xfrm>
                <a:prstGeom prst="line">
                  <a:avLst/>
                </a:prstGeom>
                <a:noFill/>
                <a:ln w="3175">
                  <a:solidFill>
                    <a:schemeClr val="tx1"/>
                  </a:solidFill>
                  <a:round/>
                  <a:headEnd/>
                  <a:tailEnd type="triangle" w="med" len="med"/>
                </a:ln>
                <a:effectLst/>
              </p:spPr>
              <p:txBody>
                <a:bodyPr wrap="none" anchor="ctr"/>
                <a:lstStyle/>
                <a:p>
                  <a:endParaRPr lang="en-US"/>
                </a:p>
              </p:txBody>
            </p:sp>
          </p:grpSp>
          <p:sp>
            <p:nvSpPr>
              <p:cNvPr id="7180" name="Text Box 12"/>
              <p:cNvSpPr txBox="1">
                <a:spLocks noChangeArrowheads="1"/>
              </p:cNvSpPr>
              <p:nvPr/>
            </p:nvSpPr>
            <p:spPr bwMode="auto">
              <a:xfrm>
                <a:off x="197" y="1471"/>
                <a:ext cx="614" cy="278"/>
              </a:xfrm>
              <a:prstGeom prst="rect">
                <a:avLst/>
              </a:prstGeom>
              <a:noFill/>
              <a:ln w="9525">
                <a:noFill/>
                <a:miter lim="800000"/>
                <a:headEnd/>
                <a:tailEnd/>
              </a:ln>
              <a:effectLst/>
            </p:spPr>
            <p:txBody>
              <a:bodyPr>
                <a:spAutoFit/>
              </a:bodyPr>
              <a:lstStyle/>
              <a:p>
                <a:pPr eaLnBrk="1" hangingPunct="1">
                  <a:lnSpc>
                    <a:spcPct val="70000"/>
                  </a:lnSpc>
                  <a:spcBef>
                    <a:spcPct val="50000"/>
                  </a:spcBef>
                </a:pPr>
                <a:r>
                  <a:rPr lang="en-US" sz="1200">
                    <a:solidFill>
                      <a:srgbClr val="800000"/>
                    </a:solidFill>
                    <a:latin typeface="Arial" pitchFamily="34" charset="0"/>
                  </a:rPr>
                  <a:t>expanded </a:t>
                </a:r>
              </a:p>
              <a:p>
                <a:pPr eaLnBrk="1" hangingPunct="1">
                  <a:lnSpc>
                    <a:spcPct val="70000"/>
                  </a:lnSpc>
                  <a:spcBef>
                    <a:spcPct val="50000"/>
                  </a:spcBef>
                </a:pPr>
                <a:r>
                  <a:rPr lang="en-US" sz="1200">
                    <a:solidFill>
                      <a:srgbClr val="800000"/>
                    </a:solidFill>
                    <a:latin typeface="Arial" pitchFamily="34" charset="0"/>
                  </a:rPr>
                  <a:t>uncertainty</a:t>
                </a:r>
                <a:endParaRPr lang="en-US" sz="1200">
                  <a:latin typeface="Arial" pitchFamily="34" charset="0"/>
                </a:endParaRPr>
              </a:p>
            </p:txBody>
          </p:sp>
        </p:grpSp>
        <p:grpSp>
          <p:nvGrpSpPr>
            <p:cNvPr id="5" name="Group 13"/>
            <p:cNvGrpSpPr>
              <a:grpSpLocks/>
            </p:cNvGrpSpPr>
            <p:nvPr/>
          </p:nvGrpSpPr>
          <p:grpSpPr bwMode="auto">
            <a:xfrm>
              <a:off x="2229" y="1408"/>
              <a:ext cx="2335" cy="854"/>
              <a:chOff x="2229" y="1408"/>
              <a:chExt cx="2335" cy="854"/>
            </a:xfrm>
          </p:grpSpPr>
          <p:graphicFrame>
            <p:nvGraphicFramePr>
              <p:cNvPr id="7182" name="Object 14"/>
              <p:cNvGraphicFramePr>
                <a:graphicFrameLocks noChangeAspect="1"/>
              </p:cNvGraphicFramePr>
              <p:nvPr/>
            </p:nvGraphicFramePr>
            <p:xfrm>
              <a:off x="2251" y="1408"/>
              <a:ext cx="1576" cy="360"/>
            </p:xfrm>
            <a:graphic>
              <a:graphicData uri="http://schemas.openxmlformats.org/presentationml/2006/ole">
                <p:oleObj spid="_x0000_s267272" name="Equation" r:id="rId5" imgW="2501900" imgH="571500" progId="Equation.3">
                  <p:embed/>
                </p:oleObj>
              </a:graphicData>
            </a:graphic>
          </p:graphicFrame>
          <p:sp>
            <p:nvSpPr>
              <p:cNvPr id="7183" name="Text Box 15"/>
              <p:cNvSpPr txBox="1">
                <a:spLocks noChangeArrowheads="1"/>
              </p:cNvSpPr>
              <p:nvPr/>
            </p:nvSpPr>
            <p:spPr bwMode="auto">
              <a:xfrm>
                <a:off x="2229" y="1974"/>
                <a:ext cx="1200" cy="288"/>
              </a:xfrm>
              <a:prstGeom prst="rect">
                <a:avLst/>
              </a:prstGeom>
              <a:noFill/>
              <a:ln w="9525">
                <a:noFill/>
                <a:miter lim="800000"/>
                <a:headEnd/>
                <a:tailEnd/>
              </a:ln>
              <a:effectLst/>
            </p:spPr>
            <p:txBody>
              <a:bodyPr>
                <a:spAutoFit/>
              </a:bodyPr>
              <a:lstStyle/>
              <a:p>
                <a:pPr eaLnBrk="1" hangingPunct="1">
                  <a:spcBef>
                    <a:spcPct val="50000"/>
                  </a:spcBef>
                </a:pPr>
                <a:r>
                  <a:rPr lang="en-US" sz="1200">
                    <a:solidFill>
                      <a:srgbClr val="800000"/>
                    </a:solidFill>
                    <a:latin typeface="Arial" pitchFamily="34" charset="0"/>
                  </a:rPr>
                  <a:t>due to elemental sources of uncertainty affecting </a:t>
                </a:r>
                <a:r>
                  <a:rPr lang="en-US" sz="1200" i="1">
                    <a:solidFill>
                      <a:srgbClr val="800000"/>
                    </a:solidFill>
                    <a:latin typeface="Times New Roman" pitchFamily="18" charset="0"/>
                  </a:rPr>
                  <a:t>X</a:t>
                </a:r>
                <a:r>
                  <a:rPr lang="en-US" sz="1200" i="1" baseline="-25000">
                    <a:solidFill>
                      <a:srgbClr val="800000"/>
                    </a:solidFill>
                    <a:latin typeface="Times New Roman" pitchFamily="18" charset="0"/>
                  </a:rPr>
                  <a:t>k</a:t>
                </a:r>
                <a:r>
                  <a:rPr lang="en-US" sz="1200" i="1">
                    <a:latin typeface="Arial" pitchFamily="34" charset="0"/>
                  </a:rPr>
                  <a:t> </a:t>
                </a:r>
                <a:endParaRPr lang="en-US" sz="1200">
                  <a:latin typeface="Arial" pitchFamily="34" charset="0"/>
                </a:endParaRPr>
              </a:p>
            </p:txBody>
          </p:sp>
          <p:sp>
            <p:nvSpPr>
              <p:cNvPr id="7184" name="Text Box 16"/>
              <p:cNvSpPr txBox="1">
                <a:spLocks noChangeArrowheads="1"/>
              </p:cNvSpPr>
              <p:nvPr/>
            </p:nvSpPr>
            <p:spPr bwMode="auto">
              <a:xfrm>
                <a:off x="3364" y="1770"/>
                <a:ext cx="1200" cy="288"/>
              </a:xfrm>
              <a:prstGeom prst="rect">
                <a:avLst/>
              </a:prstGeom>
              <a:noFill/>
              <a:ln w="9525">
                <a:noFill/>
                <a:miter lim="800000"/>
                <a:headEnd/>
                <a:tailEnd/>
              </a:ln>
              <a:effectLst/>
            </p:spPr>
            <p:txBody>
              <a:bodyPr>
                <a:spAutoFit/>
              </a:bodyPr>
              <a:lstStyle/>
              <a:p>
                <a:pPr eaLnBrk="1" hangingPunct="1">
                  <a:spcBef>
                    <a:spcPct val="50000"/>
                  </a:spcBef>
                </a:pPr>
                <a:r>
                  <a:rPr lang="en-US" sz="1200">
                    <a:solidFill>
                      <a:srgbClr val="800000"/>
                    </a:solidFill>
                    <a:latin typeface="Arial" pitchFamily="34" charset="0"/>
                  </a:rPr>
                  <a:t>due to correlated error in </a:t>
                </a:r>
                <a:r>
                  <a:rPr lang="en-US" sz="1200" i="1">
                    <a:solidFill>
                      <a:srgbClr val="800000"/>
                    </a:solidFill>
                    <a:latin typeface="Times New Roman" pitchFamily="18" charset="0"/>
                  </a:rPr>
                  <a:t>X</a:t>
                </a:r>
                <a:r>
                  <a:rPr lang="en-US" sz="1200" i="1" baseline="-25000">
                    <a:solidFill>
                      <a:srgbClr val="800000"/>
                    </a:solidFill>
                    <a:latin typeface="Times New Roman" pitchFamily="18" charset="0"/>
                  </a:rPr>
                  <a:t>k</a:t>
                </a:r>
                <a:r>
                  <a:rPr lang="en-US" sz="1200">
                    <a:solidFill>
                      <a:srgbClr val="800000"/>
                    </a:solidFill>
                    <a:latin typeface="Arial" pitchFamily="34" charset="0"/>
                  </a:rPr>
                  <a:t> and </a:t>
                </a:r>
                <a:r>
                  <a:rPr lang="en-US" sz="1200" i="1">
                    <a:solidFill>
                      <a:srgbClr val="800000"/>
                    </a:solidFill>
                    <a:latin typeface="Times New Roman" pitchFamily="18" charset="0"/>
                  </a:rPr>
                  <a:t>X</a:t>
                </a:r>
                <a:r>
                  <a:rPr lang="en-US" sz="1200" i="1" baseline="-25000">
                    <a:solidFill>
                      <a:srgbClr val="800000"/>
                    </a:solidFill>
                    <a:latin typeface="Times New Roman" pitchFamily="18" charset="0"/>
                  </a:rPr>
                  <a:t>l</a:t>
                </a:r>
                <a:r>
                  <a:rPr lang="en-US" sz="1200" i="1">
                    <a:latin typeface="Arial" pitchFamily="34" charset="0"/>
                  </a:rPr>
                  <a:t> </a:t>
                </a:r>
                <a:endParaRPr lang="en-US" sz="1200">
                  <a:latin typeface="Arial" pitchFamily="34" charset="0"/>
                </a:endParaRPr>
              </a:p>
            </p:txBody>
          </p:sp>
          <p:sp>
            <p:nvSpPr>
              <p:cNvPr id="7185" name="Line 17"/>
              <p:cNvSpPr>
                <a:spLocks noChangeShapeType="1"/>
              </p:cNvSpPr>
              <p:nvPr/>
            </p:nvSpPr>
            <p:spPr bwMode="auto">
              <a:xfrm flipH="1">
                <a:off x="2810" y="1674"/>
                <a:ext cx="22" cy="332"/>
              </a:xfrm>
              <a:prstGeom prst="line">
                <a:avLst/>
              </a:prstGeom>
              <a:noFill/>
              <a:ln w="3175">
                <a:solidFill>
                  <a:schemeClr val="tx1"/>
                </a:solidFill>
                <a:round/>
                <a:headEnd/>
                <a:tailEnd type="triangle" w="med" len="med"/>
              </a:ln>
              <a:effectLst/>
            </p:spPr>
            <p:txBody>
              <a:bodyPr wrap="none" anchor="ctr"/>
              <a:lstStyle/>
              <a:p>
                <a:endParaRPr lang="en-US"/>
              </a:p>
            </p:txBody>
          </p:sp>
          <p:sp>
            <p:nvSpPr>
              <p:cNvPr id="7186" name="Line 18"/>
              <p:cNvSpPr>
                <a:spLocks noChangeShapeType="1"/>
              </p:cNvSpPr>
              <p:nvPr/>
            </p:nvSpPr>
            <p:spPr bwMode="auto">
              <a:xfrm>
                <a:off x="3737" y="1691"/>
                <a:ext cx="111" cy="96"/>
              </a:xfrm>
              <a:prstGeom prst="line">
                <a:avLst/>
              </a:prstGeom>
              <a:noFill/>
              <a:ln w="3175">
                <a:solidFill>
                  <a:schemeClr val="tx1"/>
                </a:solidFill>
                <a:round/>
                <a:headEnd/>
                <a:tailEnd type="triangle" w="med" len="med"/>
              </a:ln>
              <a:effectLst/>
            </p:spPr>
            <p:txBody>
              <a:bodyPr wrap="none" anchor="ctr"/>
              <a:lstStyle/>
              <a:p>
                <a:endParaRPr lang="en-US"/>
              </a:p>
            </p:txBody>
          </p:sp>
        </p:grpSp>
        <p:grpSp>
          <p:nvGrpSpPr>
            <p:cNvPr id="6" name="Group 19"/>
            <p:cNvGrpSpPr>
              <a:grpSpLocks/>
            </p:cNvGrpSpPr>
            <p:nvPr/>
          </p:nvGrpSpPr>
          <p:grpSpPr bwMode="auto">
            <a:xfrm>
              <a:off x="4363" y="1371"/>
              <a:ext cx="1227" cy="610"/>
              <a:chOff x="4363" y="1371"/>
              <a:chExt cx="1227" cy="610"/>
            </a:xfrm>
          </p:grpSpPr>
          <p:graphicFrame>
            <p:nvGraphicFramePr>
              <p:cNvPr id="7188" name="Object 20"/>
              <p:cNvGraphicFramePr>
                <a:graphicFrameLocks noChangeAspect="1"/>
              </p:cNvGraphicFramePr>
              <p:nvPr/>
            </p:nvGraphicFramePr>
            <p:xfrm>
              <a:off x="4363" y="1371"/>
              <a:ext cx="640" cy="360"/>
            </p:xfrm>
            <a:graphic>
              <a:graphicData uri="http://schemas.openxmlformats.org/presentationml/2006/ole">
                <p:oleObj spid="_x0000_s267271" name="Equation" r:id="rId6" imgW="1016000" imgH="571500" progId="Equation.3">
                  <p:embed/>
                </p:oleObj>
              </a:graphicData>
            </a:graphic>
          </p:graphicFrame>
          <p:sp>
            <p:nvSpPr>
              <p:cNvPr id="7189" name="Text Box 21"/>
              <p:cNvSpPr txBox="1">
                <a:spLocks noChangeArrowheads="1"/>
              </p:cNvSpPr>
              <p:nvPr/>
            </p:nvSpPr>
            <p:spPr bwMode="auto">
              <a:xfrm>
                <a:off x="4801" y="1808"/>
                <a:ext cx="789" cy="173"/>
              </a:xfrm>
              <a:prstGeom prst="rect">
                <a:avLst/>
              </a:prstGeom>
              <a:noFill/>
              <a:ln w="9525">
                <a:noFill/>
                <a:miter lim="800000"/>
                <a:headEnd/>
                <a:tailEnd/>
              </a:ln>
              <a:effectLst/>
            </p:spPr>
            <p:txBody>
              <a:bodyPr>
                <a:spAutoFit/>
              </a:bodyPr>
              <a:lstStyle/>
              <a:p>
                <a:pPr eaLnBrk="1" hangingPunct="1">
                  <a:spcBef>
                    <a:spcPct val="50000"/>
                  </a:spcBef>
                </a:pPr>
                <a:r>
                  <a:rPr lang="en-US" sz="1200">
                    <a:solidFill>
                      <a:srgbClr val="800000"/>
                    </a:solidFill>
                    <a:latin typeface="Arial" pitchFamily="34" charset="0"/>
                  </a:rPr>
                  <a:t>variance of </a:t>
                </a:r>
                <a:r>
                  <a:rPr lang="en-US" sz="1200" i="1">
                    <a:solidFill>
                      <a:srgbClr val="800000"/>
                    </a:solidFill>
                    <a:latin typeface="Times New Roman" pitchFamily="18" charset="0"/>
                  </a:rPr>
                  <a:t>X</a:t>
                </a:r>
                <a:r>
                  <a:rPr lang="en-US" sz="1200" i="1" baseline="-25000">
                    <a:solidFill>
                      <a:srgbClr val="800000"/>
                    </a:solidFill>
                    <a:latin typeface="Times New Roman" pitchFamily="18" charset="0"/>
                  </a:rPr>
                  <a:t>k</a:t>
                </a:r>
                <a:endParaRPr lang="en-US" sz="1200">
                  <a:latin typeface="Arial" pitchFamily="34" charset="0"/>
                </a:endParaRPr>
              </a:p>
            </p:txBody>
          </p:sp>
          <p:sp>
            <p:nvSpPr>
              <p:cNvPr id="7190" name="Line 22"/>
              <p:cNvSpPr>
                <a:spLocks noChangeShapeType="1"/>
              </p:cNvSpPr>
              <p:nvPr/>
            </p:nvSpPr>
            <p:spPr bwMode="auto">
              <a:xfrm>
                <a:off x="4992" y="1649"/>
                <a:ext cx="138" cy="160"/>
              </a:xfrm>
              <a:prstGeom prst="line">
                <a:avLst/>
              </a:prstGeom>
              <a:noFill/>
              <a:ln w="3175">
                <a:solidFill>
                  <a:schemeClr val="tx1"/>
                </a:solidFill>
                <a:round/>
                <a:headEnd/>
                <a:tailEnd type="triangle" w="med" len="med"/>
              </a:ln>
              <a:effectLst/>
            </p:spPr>
            <p:txBody>
              <a:bodyPr wrap="none" anchor="ctr"/>
              <a:lstStyle/>
              <a:p>
                <a:endParaRPr lang="en-US"/>
              </a:p>
            </p:txBody>
          </p:sp>
        </p:grpSp>
        <p:sp>
          <p:nvSpPr>
            <p:cNvPr id="7191" name="Text Box 23"/>
            <p:cNvSpPr txBox="1">
              <a:spLocks noChangeArrowheads="1"/>
            </p:cNvSpPr>
            <p:nvPr/>
          </p:nvSpPr>
          <p:spPr bwMode="auto">
            <a:xfrm>
              <a:off x="236" y="955"/>
              <a:ext cx="5236" cy="345"/>
            </a:xfrm>
            <a:prstGeom prst="rect">
              <a:avLst/>
            </a:prstGeom>
            <a:noFill/>
            <a:ln w="9525">
              <a:noFill/>
              <a:miter lim="800000"/>
              <a:headEnd/>
              <a:tailEnd/>
            </a:ln>
            <a:effectLst/>
          </p:spPr>
          <p:txBody>
            <a:bodyPr>
              <a:spAutoFit/>
            </a:bodyPr>
            <a:lstStyle/>
            <a:p>
              <a:pPr>
                <a:lnSpc>
                  <a:spcPct val="90000"/>
                </a:lnSpc>
                <a:spcBef>
                  <a:spcPct val="20000"/>
                </a:spcBef>
                <a:buFontTx/>
                <a:buChar char="•"/>
              </a:pPr>
              <a:r>
                <a:rPr lang="en-US" altLang="zh-CN" sz="1600" b="1">
                  <a:latin typeface="Arial" pitchFamily="34" charset="0"/>
                  <a:ea typeface="SimSun" pitchFamily="2" charset="-122"/>
                </a:rPr>
                <a:t>     </a:t>
              </a:r>
              <a:r>
                <a:rPr lang="en-US" altLang="zh-CN" sz="1600" b="1" u="sng">
                  <a:latin typeface="Arial" pitchFamily="34" charset="0"/>
                  <a:ea typeface="SimSun" pitchFamily="2" charset="-122"/>
                </a:rPr>
                <a:t>Experimental Uncertainty Analysis</a:t>
              </a:r>
              <a:r>
                <a:rPr lang="en-US" altLang="zh-CN" sz="1600">
                  <a:latin typeface="Arial" pitchFamily="34" charset="0"/>
                  <a:ea typeface="SimSun" pitchFamily="2" charset="-122"/>
                </a:rPr>
                <a:t>: </a:t>
              </a:r>
              <a:r>
                <a:rPr lang="en-US" altLang="zh-CN" sz="1200">
                  <a:latin typeface="Arial" pitchFamily="34" charset="0"/>
                  <a:ea typeface="SimSun" pitchFamily="2" charset="-122"/>
                </a:rPr>
                <a:t>[Coleman &amp; Steele 1999]</a:t>
              </a:r>
              <a:endParaRPr lang="en-US" altLang="zh-CN" sz="1600">
                <a:latin typeface="Arial" pitchFamily="34" charset="0"/>
                <a:ea typeface="SimSun" pitchFamily="2" charset="-122"/>
              </a:endParaRPr>
            </a:p>
            <a:p>
              <a:pPr>
                <a:lnSpc>
                  <a:spcPct val="90000"/>
                </a:lnSpc>
                <a:spcBef>
                  <a:spcPct val="20000"/>
                </a:spcBef>
              </a:pPr>
              <a:r>
                <a:rPr lang="en-US" altLang="zh-CN" sz="1400" b="1" i="1">
                  <a:latin typeface="Times New Roman" pitchFamily="18" charset="0"/>
                  <a:ea typeface="SimSun" pitchFamily="2" charset="-122"/>
                </a:rPr>
                <a:t>	       X</a:t>
              </a:r>
              <a:r>
                <a:rPr lang="en-US" altLang="zh-CN" sz="1400">
                  <a:latin typeface="Times New Roman" pitchFamily="18" charset="0"/>
                  <a:ea typeface="SimSun" pitchFamily="2" charset="-122"/>
                </a:rPr>
                <a:t> = {</a:t>
              </a:r>
              <a:r>
                <a:rPr lang="en-US" altLang="zh-CN" sz="1400" i="1">
                  <a:latin typeface="Times New Roman" pitchFamily="18" charset="0"/>
                  <a:ea typeface="SimSun" pitchFamily="2" charset="-122"/>
                </a:rPr>
                <a:t>X</a:t>
              </a:r>
              <a:r>
                <a:rPr lang="en-US" altLang="zh-CN" sz="1400" baseline="-25000">
                  <a:latin typeface="Times New Roman" pitchFamily="18" charset="0"/>
                  <a:ea typeface="SimSun" pitchFamily="2" charset="-122"/>
                </a:rPr>
                <a:t>1</a:t>
              </a:r>
              <a:r>
                <a:rPr lang="en-US" altLang="zh-CN" sz="1400">
                  <a:latin typeface="Times New Roman" pitchFamily="18" charset="0"/>
                  <a:ea typeface="SimSun" pitchFamily="2" charset="-122"/>
                </a:rPr>
                <a:t>, </a:t>
              </a:r>
              <a:r>
                <a:rPr lang="en-US" altLang="zh-CN" sz="1400" i="1">
                  <a:latin typeface="Times New Roman" pitchFamily="18" charset="0"/>
                  <a:ea typeface="SimSun" pitchFamily="2" charset="-122"/>
                </a:rPr>
                <a:t>X</a:t>
              </a:r>
              <a:r>
                <a:rPr lang="en-US" altLang="zh-CN" sz="1400" baseline="-25000">
                  <a:latin typeface="Times New Roman" pitchFamily="18" charset="0"/>
                  <a:ea typeface="SimSun" pitchFamily="2" charset="-122"/>
                </a:rPr>
                <a:t>2</a:t>
              </a:r>
              <a:r>
                <a:rPr lang="en-US" altLang="zh-CN" sz="1400">
                  <a:latin typeface="Times New Roman" pitchFamily="18" charset="0"/>
                  <a:ea typeface="SimSun" pitchFamily="2" charset="-122"/>
                </a:rPr>
                <a:t>, …, </a:t>
              </a:r>
              <a:r>
                <a:rPr lang="en-US" altLang="zh-CN" sz="1400" i="1">
                  <a:latin typeface="Times New Roman" pitchFamily="18" charset="0"/>
                  <a:ea typeface="SimSun" pitchFamily="2" charset="-122"/>
                </a:rPr>
                <a:t>X</a:t>
              </a:r>
              <a:r>
                <a:rPr lang="en-US" altLang="zh-CN" sz="1400" baseline="-25000">
                  <a:latin typeface="Times New Roman" pitchFamily="18" charset="0"/>
                  <a:ea typeface="SimSun" pitchFamily="2" charset="-122"/>
                </a:rPr>
                <a:t>N</a:t>
              </a:r>
              <a:r>
                <a:rPr lang="en-US" altLang="zh-CN" sz="1400">
                  <a:latin typeface="Times New Roman" pitchFamily="18" charset="0"/>
                  <a:ea typeface="SimSun" pitchFamily="2" charset="-122"/>
                </a:rPr>
                <a:t>}</a:t>
              </a:r>
              <a:r>
                <a:rPr lang="en-US" altLang="zh-CN" sz="1400" baseline="30000">
                  <a:latin typeface="Times New Roman" pitchFamily="18" charset="0"/>
                  <a:ea typeface="SimSun" pitchFamily="2" charset="-122"/>
                </a:rPr>
                <a:t>T</a:t>
              </a:r>
              <a:r>
                <a:rPr lang="en-US" altLang="zh-CN" sz="1400">
                  <a:latin typeface="Arial" pitchFamily="34" charset="0"/>
                  <a:ea typeface="SimSun" pitchFamily="2" charset="-122"/>
                </a:rPr>
                <a:t> = Vector of random variables;     </a:t>
              </a:r>
              <a:r>
                <a:rPr lang="en-US" altLang="zh-CN" sz="1400" i="1">
                  <a:latin typeface="Times New Roman" pitchFamily="18" charset="0"/>
                  <a:ea typeface="SimSun" pitchFamily="2" charset="-122"/>
                </a:rPr>
                <a:t>R</a:t>
              </a:r>
              <a:r>
                <a:rPr lang="en-US" altLang="zh-CN" sz="1400">
                  <a:latin typeface="Times New Roman" pitchFamily="18" charset="0"/>
                  <a:ea typeface="SimSun" pitchFamily="2" charset="-122"/>
                </a:rPr>
                <a:t> = </a:t>
              </a:r>
              <a:r>
                <a:rPr lang="en-US" altLang="zh-CN" sz="1400" i="1">
                  <a:latin typeface="Times New Roman" pitchFamily="18" charset="0"/>
                  <a:ea typeface="SimSun" pitchFamily="2" charset="-122"/>
                </a:rPr>
                <a:t>R</a:t>
              </a:r>
              <a:r>
                <a:rPr lang="en-US" altLang="zh-CN" sz="1400">
                  <a:latin typeface="Times New Roman" pitchFamily="18" charset="0"/>
                  <a:ea typeface="SimSun" pitchFamily="2" charset="-122"/>
                </a:rPr>
                <a:t>{</a:t>
              </a:r>
              <a:r>
                <a:rPr lang="en-US" altLang="zh-CN" sz="1400" b="1" i="1">
                  <a:latin typeface="Times New Roman" pitchFamily="18" charset="0"/>
                  <a:ea typeface="SimSun" pitchFamily="2" charset="-122"/>
                </a:rPr>
                <a:t>X</a:t>
              </a:r>
              <a:r>
                <a:rPr lang="en-US" altLang="zh-CN" sz="1400">
                  <a:latin typeface="Times New Roman" pitchFamily="18" charset="0"/>
                  <a:ea typeface="SimSun" pitchFamily="2" charset="-122"/>
                </a:rPr>
                <a:t>} =</a:t>
              </a:r>
              <a:r>
                <a:rPr lang="en-US" altLang="zh-CN" sz="1400">
                  <a:latin typeface="Arial" pitchFamily="34" charset="0"/>
                  <a:ea typeface="SimSun" pitchFamily="2" charset="-122"/>
                </a:rPr>
                <a:t> Random response</a:t>
              </a:r>
              <a:endParaRPr lang="en-US" sz="1400">
                <a:latin typeface="Arial" pitchFamily="34" charset="0"/>
                <a:ea typeface="SimSun" pitchFamily="2" charset="-122"/>
              </a:endParaRPr>
            </a:p>
          </p:txBody>
        </p:sp>
        <p:sp>
          <p:nvSpPr>
            <p:cNvPr id="7192" name="Text Box 24"/>
            <p:cNvSpPr txBox="1">
              <a:spLocks noChangeArrowheads="1"/>
            </p:cNvSpPr>
            <p:nvPr/>
          </p:nvSpPr>
          <p:spPr bwMode="auto">
            <a:xfrm>
              <a:off x="400" y="2294"/>
              <a:ext cx="4128" cy="197"/>
            </a:xfrm>
            <a:prstGeom prst="rect">
              <a:avLst/>
            </a:prstGeom>
            <a:noFill/>
            <a:ln w="9525">
              <a:noFill/>
              <a:miter lim="800000"/>
              <a:headEnd/>
              <a:tailEnd/>
            </a:ln>
            <a:effectLst/>
          </p:spPr>
          <p:txBody>
            <a:bodyPr>
              <a:spAutoFit/>
            </a:bodyPr>
            <a:lstStyle/>
            <a:p>
              <a:pPr>
                <a:lnSpc>
                  <a:spcPct val="90000"/>
                </a:lnSpc>
                <a:spcBef>
                  <a:spcPct val="20000"/>
                </a:spcBef>
              </a:pPr>
              <a:r>
                <a:rPr lang="en-US" altLang="zh-CN" sz="1600">
                  <a:latin typeface="Arial" pitchFamily="34" charset="0"/>
                  <a:ea typeface="SimSun" pitchFamily="2" charset="-122"/>
                </a:rPr>
                <a:t>No prior probability distribution is required in this approach.</a:t>
              </a:r>
              <a:endParaRPr lang="en-US" sz="1800">
                <a:latin typeface="Arial" pitchFamily="34" charset="0"/>
              </a:endParaRPr>
            </a:p>
          </p:txBody>
        </p:sp>
      </p:grpSp>
      <p:grpSp>
        <p:nvGrpSpPr>
          <p:cNvPr id="7" name="Group 25"/>
          <p:cNvGrpSpPr>
            <a:grpSpLocks/>
          </p:cNvGrpSpPr>
          <p:nvPr/>
        </p:nvGrpSpPr>
        <p:grpSpPr bwMode="auto">
          <a:xfrm>
            <a:off x="388938" y="4371295"/>
            <a:ext cx="8602662" cy="2563813"/>
            <a:chOff x="245" y="2582"/>
            <a:chExt cx="5419" cy="1615"/>
          </a:xfrm>
        </p:grpSpPr>
        <p:grpSp>
          <p:nvGrpSpPr>
            <p:cNvPr id="8" name="Group 26"/>
            <p:cNvGrpSpPr>
              <a:grpSpLocks/>
            </p:cNvGrpSpPr>
            <p:nvPr/>
          </p:nvGrpSpPr>
          <p:grpSpPr bwMode="auto">
            <a:xfrm>
              <a:off x="480" y="3285"/>
              <a:ext cx="3200" cy="496"/>
              <a:chOff x="480" y="3285"/>
              <a:chExt cx="3200" cy="496"/>
            </a:xfrm>
          </p:grpSpPr>
          <p:graphicFrame>
            <p:nvGraphicFramePr>
              <p:cNvPr id="7195" name="Object 27"/>
              <p:cNvGraphicFramePr>
                <a:graphicFrameLocks noChangeAspect="1"/>
              </p:cNvGraphicFramePr>
              <p:nvPr/>
            </p:nvGraphicFramePr>
            <p:xfrm>
              <a:off x="480" y="3285"/>
              <a:ext cx="1184" cy="496"/>
            </p:xfrm>
            <a:graphic>
              <a:graphicData uri="http://schemas.openxmlformats.org/presentationml/2006/ole">
                <p:oleObj spid="_x0000_s267270" name="Equation" r:id="rId7" imgW="1879600" imgH="787400" progId="Equation.3">
                  <p:embed/>
                </p:oleObj>
              </a:graphicData>
            </a:graphic>
          </p:graphicFrame>
          <p:sp>
            <p:nvSpPr>
              <p:cNvPr id="7196" name="Text Box 28"/>
              <p:cNvSpPr txBox="1">
                <a:spLocks noChangeArrowheads="1"/>
              </p:cNvSpPr>
              <p:nvPr/>
            </p:nvSpPr>
            <p:spPr bwMode="auto">
              <a:xfrm>
                <a:off x="1568" y="3450"/>
                <a:ext cx="2112" cy="192"/>
              </a:xfrm>
              <a:prstGeom prst="rect">
                <a:avLst/>
              </a:prstGeom>
              <a:noFill/>
              <a:ln w="9525">
                <a:noFill/>
                <a:miter lim="800000"/>
                <a:headEnd/>
                <a:tailEnd/>
              </a:ln>
              <a:effectLst/>
            </p:spPr>
            <p:txBody>
              <a:bodyPr>
                <a:spAutoFit/>
              </a:bodyPr>
              <a:lstStyle/>
              <a:p>
                <a:pPr eaLnBrk="1" hangingPunct="1">
                  <a:spcBef>
                    <a:spcPct val="50000"/>
                  </a:spcBef>
                </a:pPr>
                <a:r>
                  <a:rPr lang="en-US" sz="1400">
                    <a:latin typeface="Arial" pitchFamily="34" charset="0"/>
                  </a:rPr>
                  <a:t>(for </a:t>
                </a:r>
                <a:r>
                  <a:rPr lang="en-US" sz="1400" i="1">
                    <a:latin typeface="Arial" pitchFamily="34" charset="0"/>
                  </a:rPr>
                  <a:t>independent</a:t>
                </a:r>
                <a:r>
                  <a:rPr lang="en-US" sz="1400">
                    <a:latin typeface="Arial" pitchFamily="34" charset="0"/>
                  </a:rPr>
                  <a:t> random variables)</a:t>
                </a:r>
              </a:p>
            </p:txBody>
          </p:sp>
        </p:grpSp>
        <p:grpSp>
          <p:nvGrpSpPr>
            <p:cNvPr id="9" name="Group 29"/>
            <p:cNvGrpSpPr>
              <a:grpSpLocks/>
            </p:cNvGrpSpPr>
            <p:nvPr/>
          </p:nvGrpSpPr>
          <p:grpSpPr bwMode="auto">
            <a:xfrm>
              <a:off x="245" y="2582"/>
              <a:ext cx="5419" cy="1615"/>
              <a:chOff x="202" y="2582"/>
              <a:chExt cx="5419" cy="1615"/>
            </a:xfrm>
          </p:grpSpPr>
          <p:grpSp>
            <p:nvGrpSpPr>
              <p:cNvPr id="10" name="Group 30"/>
              <p:cNvGrpSpPr>
                <a:grpSpLocks/>
              </p:cNvGrpSpPr>
              <p:nvPr/>
            </p:nvGrpSpPr>
            <p:grpSpPr bwMode="auto">
              <a:xfrm>
                <a:off x="3696" y="2880"/>
                <a:ext cx="1888" cy="1317"/>
                <a:chOff x="3600" y="2544"/>
                <a:chExt cx="1888" cy="1317"/>
              </a:xfrm>
            </p:grpSpPr>
            <p:sp>
              <p:nvSpPr>
                <p:cNvPr id="7199" name="Freeform 31"/>
                <p:cNvSpPr>
                  <a:spLocks/>
                </p:cNvSpPr>
                <p:nvPr/>
              </p:nvSpPr>
              <p:spPr bwMode="auto">
                <a:xfrm>
                  <a:off x="4417" y="2675"/>
                  <a:ext cx="1051" cy="619"/>
                </a:xfrm>
                <a:custGeom>
                  <a:avLst/>
                  <a:gdLst/>
                  <a:ahLst/>
                  <a:cxnLst>
                    <a:cxn ang="0">
                      <a:pos x="0" y="0"/>
                    </a:cxn>
                    <a:cxn ang="0">
                      <a:pos x="85" y="187"/>
                    </a:cxn>
                    <a:cxn ang="0">
                      <a:pos x="235" y="395"/>
                    </a:cxn>
                    <a:cxn ang="0">
                      <a:pos x="523" y="565"/>
                    </a:cxn>
                    <a:cxn ang="0">
                      <a:pos x="1051" y="619"/>
                    </a:cxn>
                  </a:cxnLst>
                  <a:rect l="0" t="0" r="r" b="b"/>
                  <a:pathLst>
                    <a:path w="1051" h="619">
                      <a:moveTo>
                        <a:pt x="0" y="0"/>
                      </a:moveTo>
                      <a:cubicBezTo>
                        <a:pt x="14" y="31"/>
                        <a:pt x="46" y="121"/>
                        <a:pt x="85" y="187"/>
                      </a:cubicBezTo>
                      <a:cubicBezTo>
                        <a:pt x="124" y="253"/>
                        <a:pt x="162" y="332"/>
                        <a:pt x="235" y="395"/>
                      </a:cubicBezTo>
                      <a:cubicBezTo>
                        <a:pt x="308" y="458"/>
                        <a:pt x="387" y="528"/>
                        <a:pt x="523" y="565"/>
                      </a:cubicBezTo>
                      <a:cubicBezTo>
                        <a:pt x="659" y="602"/>
                        <a:pt x="941" y="608"/>
                        <a:pt x="1051" y="619"/>
                      </a:cubicBezTo>
                    </a:path>
                  </a:pathLst>
                </a:custGeom>
                <a:noFill/>
                <a:ln w="28575" cap="flat" cmpd="sng">
                  <a:solidFill>
                    <a:srgbClr val="CCCCCC"/>
                  </a:solidFill>
                  <a:prstDash val="solid"/>
                  <a:round/>
                  <a:headEnd/>
                  <a:tailEnd/>
                </a:ln>
                <a:effectLst/>
              </p:spPr>
              <p:txBody>
                <a:bodyPr wrap="none" anchor="ctr"/>
                <a:lstStyle/>
                <a:p>
                  <a:endParaRPr lang="en-US"/>
                </a:p>
              </p:txBody>
            </p:sp>
            <p:sp>
              <p:nvSpPr>
                <p:cNvPr id="7200" name="Text Box 32"/>
                <p:cNvSpPr txBox="1">
                  <a:spLocks noChangeArrowheads="1"/>
                </p:cNvSpPr>
                <p:nvPr/>
              </p:nvSpPr>
              <p:spPr bwMode="auto">
                <a:xfrm>
                  <a:off x="3632" y="2795"/>
                  <a:ext cx="288" cy="231"/>
                </a:xfrm>
                <a:prstGeom prst="rect">
                  <a:avLst/>
                </a:prstGeom>
                <a:noFill/>
                <a:ln w="9525">
                  <a:noFill/>
                  <a:miter lim="800000"/>
                  <a:headEnd/>
                  <a:tailEnd/>
                </a:ln>
                <a:effectLst/>
              </p:spPr>
              <p:txBody>
                <a:bodyPr>
                  <a:spAutoFit/>
                </a:bodyPr>
                <a:lstStyle/>
                <a:p>
                  <a:pPr eaLnBrk="1" hangingPunct="1">
                    <a:spcBef>
                      <a:spcPct val="50000"/>
                    </a:spcBef>
                  </a:pPr>
                  <a:endParaRPr lang="en-US" sz="1800">
                    <a:latin typeface="Arial" pitchFamily="34" charset="0"/>
                  </a:endParaRPr>
                </a:p>
              </p:txBody>
            </p:sp>
            <p:graphicFrame>
              <p:nvGraphicFramePr>
                <p:cNvPr id="7201" name="Object 33"/>
                <p:cNvGraphicFramePr>
                  <a:graphicFrameLocks noChangeAspect="1"/>
                </p:cNvGraphicFramePr>
                <p:nvPr/>
              </p:nvGraphicFramePr>
              <p:xfrm>
                <a:off x="3600" y="2809"/>
                <a:ext cx="307" cy="132"/>
              </p:xfrm>
              <a:graphic>
                <a:graphicData uri="http://schemas.openxmlformats.org/presentationml/2006/ole">
                  <p:oleObj spid="_x0000_s267267" name="Equation" r:id="rId8" imgW="622300" imgH="266700" progId="Equation.3">
                    <p:embed/>
                  </p:oleObj>
                </a:graphicData>
              </a:graphic>
            </p:graphicFrame>
            <p:sp>
              <p:nvSpPr>
                <p:cNvPr id="7202" name="Text Box 34"/>
                <p:cNvSpPr txBox="1">
                  <a:spLocks noChangeArrowheads="1"/>
                </p:cNvSpPr>
                <p:nvPr/>
              </p:nvSpPr>
              <p:spPr bwMode="auto">
                <a:xfrm>
                  <a:off x="4999" y="3498"/>
                  <a:ext cx="288" cy="192"/>
                </a:xfrm>
                <a:prstGeom prst="rect">
                  <a:avLst/>
                </a:prstGeom>
                <a:noFill/>
                <a:ln w="9525">
                  <a:noFill/>
                  <a:miter lim="800000"/>
                  <a:headEnd/>
                  <a:tailEnd/>
                </a:ln>
                <a:effectLst/>
              </p:spPr>
              <p:txBody>
                <a:bodyPr>
                  <a:spAutoFit/>
                </a:bodyPr>
                <a:lstStyle/>
                <a:p>
                  <a:pPr eaLnBrk="1" hangingPunct="1">
                    <a:spcBef>
                      <a:spcPct val="50000"/>
                    </a:spcBef>
                  </a:pPr>
                  <a:r>
                    <a:rPr lang="en-US" sz="1400" i="1">
                      <a:latin typeface="Times New Roman" pitchFamily="18" charset="0"/>
                    </a:rPr>
                    <a:t>x</a:t>
                  </a:r>
                  <a:r>
                    <a:rPr lang="en-US" sz="1400" baseline="-25000">
                      <a:latin typeface="Times New Roman" pitchFamily="18" charset="0"/>
                    </a:rPr>
                    <a:t>1</a:t>
                  </a:r>
                  <a:endParaRPr lang="en-US" sz="1400" i="1">
                    <a:latin typeface="Times New Roman" pitchFamily="18" charset="0"/>
                  </a:endParaRPr>
                </a:p>
              </p:txBody>
            </p:sp>
            <p:sp>
              <p:nvSpPr>
                <p:cNvPr id="7203" name="Line 35"/>
                <p:cNvSpPr>
                  <a:spLocks noChangeShapeType="1"/>
                </p:cNvSpPr>
                <p:nvPr/>
              </p:nvSpPr>
              <p:spPr bwMode="auto">
                <a:xfrm>
                  <a:off x="4149" y="2853"/>
                  <a:ext cx="0" cy="801"/>
                </a:xfrm>
                <a:prstGeom prst="line">
                  <a:avLst/>
                </a:prstGeom>
                <a:noFill/>
                <a:ln w="3175">
                  <a:solidFill>
                    <a:schemeClr val="tx1"/>
                  </a:solidFill>
                  <a:round/>
                  <a:headEnd/>
                  <a:tailEnd/>
                </a:ln>
                <a:effectLst/>
              </p:spPr>
              <p:txBody>
                <a:bodyPr wrap="none" anchor="ctr"/>
                <a:lstStyle/>
                <a:p>
                  <a:endParaRPr lang="en-US"/>
                </a:p>
              </p:txBody>
            </p:sp>
            <p:graphicFrame>
              <p:nvGraphicFramePr>
                <p:cNvPr id="7204" name="Object 36"/>
                <p:cNvGraphicFramePr>
                  <a:graphicFrameLocks noChangeAspect="1"/>
                </p:cNvGraphicFramePr>
                <p:nvPr/>
              </p:nvGraphicFramePr>
              <p:xfrm>
                <a:off x="4082" y="3628"/>
                <a:ext cx="171" cy="138"/>
              </p:xfrm>
              <a:graphic>
                <a:graphicData uri="http://schemas.openxmlformats.org/presentationml/2006/ole">
                  <p:oleObj spid="_x0000_s267268" name="Equation" r:id="rId9" imgW="330200" imgH="266700" progId="Equation.3">
                    <p:embed/>
                  </p:oleObj>
                </a:graphicData>
              </a:graphic>
            </p:graphicFrame>
            <p:grpSp>
              <p:nvGrpSpPr>
                <p:cNvPr id="11" name="Group 37"/>
                <p:cNvGrpSpPr>
                  <a:grpSpLocks/>
                </p:cNvGrpSpPr>
                <p:nvPr/>
              </p:nvGrpSpPr>
              <p:grpSpPr bwMode="auto">
                <a:xfrm>
                  <a:off x="4384" y="2576"/>
                  <a:ext cx="1104" cy="760"/>
                  <a:chOff x="2757" y="1466"/>
                  <a:chExt cx="1104" cy="760"/>
                </a:xfrm>
              </p:grpSpPr>
              <p:sp>
                <p:nvSpPr>
                  <p:cNvPr id="7206" name="Line 38"/>
                  <p:cNvSpPr>
                    <a:spLocks noChangeShapeType="1"/>
                  </p:cNvSpPr>
                  <p:nvPr/>
                </p:nvSpPr>
                <p:spPr bwMode="auto">
                  <a:xfrm>
                    <a:off x="2757" y="1466"/>
                    <a:ext cx="0" cy="760"/>
                  </a:xfrm>
                  <a:prstGeom prst="line">
                    <a:avLst/>
                  </a:prstGeom>
                  <a:noFill/>
                  <a:ln w="3175">
                    <a:solidFill>
                      <a:srgbClr val="CCCCCC"/>
                    </a:solidFill>
                    <a:round/>
                    <a:headEnd/>
                    <a:tailEnd/>
                  </a:ln>
                  <a:effectLst/>
                </p:spPr>
                <p:txBody>
                  <a:bodyPr wrap="none" anchor="ctr"/>
                  <a:lstStyle/>
                  <a:p>
                    <a:endParaRPr lang="en-US"/>
                  </a:p>
                </p:txBody>
              </p:sp>
              <p:sp>
                <p:nvSpPr>
                  <p:cNvPr id="7207" name="Line 39"/>
                  <p:cNvSpPr>
                    <a:spLocks noChangeShapeType="1"/>
                  </p:cNvSpPr>
                  <p:nvPr/>
                </p:nvSpPr>
                <p:spPr bwMode="auto">
                  <a:xfrm>
                    <a:off x="2757" y="2226"/>
                    <a:ext cx="1104" cy="0"/>
                  </a:xfrm>
                  <a:prstGeom prst="line">
                    <a:avLst/>
                  </a:prstGeom>
                  <a:noFill/>
                  <a:ln w="3175">
                    <a:solidFill>
                      <a:srgbClr val="CCCCCC"/>
                    </a:solidFill>
                    <a:round/>
                    <a:headEnd/>
                    <a:tailEnd/>
                  </a:ln>
                  <a:effectLst/>
                </p:spPr>
                <p:txBody>
                  <a:bodyPr wrap="none" anchor="ctr"/>
                  <a:lstStyle/>
                  <a:p>
                    <a:endParaRPr lang="en-US"/>
                  </a:p>
                </p:txBody>
              </p:sp>
            </p:grpSp>
            <p:sp>
              <p:nvSpPr>
                <p:cNvPr id="7208" name="Freeform 40"/>
                <p:cNvSpPr>
                  <a:spLocks/>
                </p:cNvSpPr>
                <p:nvPr/>
              </p:nvSpPr>
              <p:spPr bwMode="auto">
                <a:xfrm>
                  <a:off x="4293" y="2735"/>
                  <a:ext cx="897" cy="747"/>
                </a:xfrm>
                <a:custGeom>
                  <a:avLst/>
                  <a:gdLst/>
                  <a:ahLst/>
                  <a:cxnLst>
                    <a:cxn ang="0">
                      <a:pos x="0" y="716"/>
                    </a:cxn>
                    <a:cxn ang="0">
                      <a:pos x="122" y="704"/>
                    </a:cxn>
                    <a:cxn ang="0">
                      <a:pos x="207" y="608"/>
                    </a:cxn>
                    <a:cxn ang="0">
                      <a:pos x="282" y="329"/>
                    </a:cxn>
                    <a:cxn ang="0">
                      <a:pos x="363" y="87"/>
                    </a:cxn>
                    <a:cxn ang="0">
                      <a:pos x="475" y="93"/>
                    </a:cxn>
                    <a:cxn ang="0">
                      <a:pos x="650" y="643"/>
                    </a:cxn>
                    <a:cxn ang="0">
                      <a:pos x="897" y="714"/>
                    </a:cxn>
                  </a:cxnLst>
                  <a:rect l="0" t="0" r="r" b="b"/>
                  <a:pathLst>
                    <a:path w="897" h="747">
                      <a:moveTo>
                        <a:pt x="0" y="716"/>
                      </a:moveTo>
                      <a:cubicBezTo>
                        <a:pt x="19" y="714"/>
                        <a:pt x="87" y="722"/>
                        <a:pt x="122" y="704"/>
                      </a:cubicBezTo>
                      <a:cubicBezTo>
                        <a:pt x="157" y="686"/>
                        <a:pt x="181" y="670"/>
                        <a:pt x="207" y="608"/>
                      </a:cubicBezTo>
                      <a:cubicBezTo>
                        <a:pt x="234" y="546"/>
                        <a:pt x="256" y="416"/>
                        <a:pt x="282" y="329"/>
                      </a:cubicBezTo>
                      <a:cubicBezTo>
                        <a:pt x="308" y="242"/>
                        <a:pt x="331" y="126"/>
                        <a:pt x="363" y="87"/>
                      </a:cubicBezTo>
                      <a:cubicBezTo>
                        <a:pt x="395" y="48"/>
                        <a:pt x="427" y="0"/>
                        <a:pt x="475" y="93"/>
                      </a:cubicBezTo>
                      <a:cubicBezTo>
                        <a:pt x="523" y="186"/>
                        <a:pt x="580" y="540"/>
                        <a:pt x="650" y="643"/>
                      </a:cubicBezTo>
                      <a:cubicBezTo>
                        <a:pt x="721" y="747"/>
                        <a:pt x="845" y="699"/>
                        <a:pt x="897" y="714"/>
                      </a:cubicBezTo>
                    </a:path>
                  </a:pathLst>
                </a:custGeom>
                <a:noFill/>
                <a:ln w="28575" cmpd="sng">
                  <a:solidFill>
                    <a:srgbClr val="B3B3B3"/>
                  </a:solidFill>
                  <a:round/>
                  <a:headEnd/>
                  <a:tailEnd/>
                </a:ln>
                <a:effectLst/>
              </p:spPr>
              <p:txBody>
                <a:bodyPr wrap="none" anchor="ctr"/>
                <a:lstStyle/>
                <a:p>
                  <a:endParaRPr lang="en-US"/>
                </a:p>
              </p:txBody>
            </p:sp>
            <p:grpSp>
              <p:nvGrpSpPr>
                <p:cNvPr id="12" name="Group 41"/>
                <p:cNvGrpSpPr>
                  <a:grpSpLocks/>
                </p:cNvGrpSpPr>
                <p:nvPr/>
              </p:nvGrpSpPr>
              <p:grpSpPr bwMode="auto">
                <a:xfrm>
                  <a:off x="4213" y="2715"/>
                  <a:ext cx="1104" cy="760"/>
                  <a:chOff x="2757" y="1466"/>
                  <a:chExt cx="1104" cy="760"/>
                </a:xfrm>
              </p:grpSpPr>
              <p:sp>
                <p:nvSpPr>
                  <p:cNvPr id="7210" name="Line 42"/>
                  <p:cNvSpPr>
                    <a:spLocks noChangeShapeType="1"/>
                  </p:cNvSpPr>
                  <p:nvPr/>
                </p:nvSpPr>
                <p:spPr bwMode="auto">
                  <a:xfrm>
                    <a:off x="2757" y="1466"/>
                    <a:ext cx="0" cy="760"/>
                  </a:xfrm>
                  <a:prstGeom prst="line">
                    <a:avLst/>
                  </a:prstGeom>
                  <a:noFill/>
                  <a:ln w="3175">
                    <a:solidFill>
                      <a:srgbClr val="B3B3B3"/>
                    </a:solidFill>
                    <a:round/>
                    <a:headEnd/>
                    <a:tailEnd/>
                  </a:ln>
                  <a:effectLst/>
                </p:spPr>
                <p:txBody>
                  <a:bodyPr wrap="none" anchor="ctr"/>
                  <a:lstStyle/>
                  <a:p>
                    <a:endParaRPr lang="en-US"/>
                  </a:p>
                </p:txBody>
              </p:sp>
              <p:sp>
                <p:nvSpPr>
                  <p:cNvPr id="7211" name="Line 43"/>
                  <p:cNvSpPr>
                    <a:spLocks noChangeShapeType="1"/>
                  </p:cNvSpPr>
                  <p:nvPr/>
                </p:nvSpPr>
                <p:spPr bwMode="auto">
                  <a:xfrm>
                    <a:off x="2757" y="2226"/>
                    <a:ext cx="1104" cy="0"/>
                  </a:xfrm>
                  <a:prstGeom prst="line">
                    <a:avLst/>
                  </a:prstGeom>
                  <a:noFill/>
                  <a:ln w="3175">
                    <a:solidFill>
                      <a:srgbClr val="B3B3B3"/>
                    </a:solidFill>
                    <a:round/>
                    <a:headEnd/>
                    <a:tailEnd/>
                  </a:ln>
                  <a:effectLst/>
                </p:spPr>
                <p:txBody>
                  <a:bodyPr wrap="none" anchor="ctr"/>
                  <a:lstStyle/>
                  <a:p>
                    <a:endParaRPr lang="en-US"/>
                  </a:p>
                </p:txBody>
              </p:sp>
            </p:grpSp>
            <p:sp>
              <p:nvSpPr>
                <p:cNvPr id="7212" name="Line 44"/>
                <p:cNvSpPr>
                  <a:spLocks noChangeShapeType="1"/>
                </p:cNvSpPr>
                <p:nvPr/>
              </p:nvSpPr>
              <p:spPr bwMode="auto">
                <a:xfrm>
                  <a:off x="3920" y="2843"/>
                  <a:ext cx="0" cy="760"/>
                </a:xfrm>
                <a:prstGeom prst="line">
                  <a:avLst/>
                </a:prstGeom>
                <a:noFill/>
                <a:ln w="3175">
                  <a:solidFill>
                    <a:schemeClr val="tx1"/>
                  </a:solidFill>
                  <a:round/>
                  <a:headEnd/>
                  <a:tailEnd/>
                </a:ln>
                <a:effectLst/>
              </p:spPr>
              <p:txBody>
                <a:bodyPr wrap="none" anchor="ctr"/>
                <a:lstStyle/>
                <a:p>
                  <a:endParaRPr lang="en-US"/>
                </a:p>
              </p:txBody>
            </p:sp>
            <p:sp>
              <p:nvSpPr>
                <p:cNvPr id="7213" name="Line 45"/>
                <p:cNvSpPr>
                  <a:spLocks noChangeShapeType="1"/>
                </p:cNvSpPr>
                <p:nvPr/>
              </p:nvSpPr>
              <p:spPr bwMode="auto">
                <a:xfrm>
                  <a:off x="3920" y="3603"/>
                  <a:ext cx="1104" cy="0"/>
                </a:xfrm>
                <a:prstGeom prst="line">
                  <a:avLst/>
                </a:prstGeom>
                <a:noFill/>
                <a:ln w="3175">
                  <a:solidFill>
                    <a:schemeClr val="tx1"/>
                  </a:solidFill>
                  <a:round/>
                  <a:headEnd/>
                  <a:tailEnd/>
                </a:ln>
                <a:effectLst/>
              </p:spPr>
              <p:txBody>
                <a:bodyPr wrap="none" anchor="ctr"/>
                <a:lstStyle/>
                <a:p>
                  <a:endParaRPr lang="en-US"/>
                </a:p>
              </p:txBody>
            </p:sp>
            <p:sp>
              <p:nvSpPr>
                <p:cNvPr id="7214" name="Freeform 46"/>
                <p:cNvSpPr>
                  <a:spLocks/>
                </p:cNvSpPr>
                <p:nvPr/>
              </p:nvSpPr>
              <p:spPr bwMode="auto">
                <a:xfrm>
                  <a:off x="3932" y="2862"/>
                  <a:ext cx="681" cy="754"/>
                </a:xfrm>
                <a:custGeom>
                  <a:avLst/>
                  <a:gdLst/>
                  <a:ahLst/>
                  <a:cxnLst>
                    <a:cxn ang="0">
                      <a:pos x="3" y="721"/>
                    </a:cxn>
                    <a:cxn ang="0">
                      <a:pos x="8" y="722"/>
                    </a:cxn>
                    <a:cxn ang="0">
                      <a:pos x="52" y="632"/>
                    </a:cxn>
                    <a:cxn ang="0">
                      <a:pos x="95" y="344"/>
                    </a:cxn>
                    <a:cxn ang="0">
                      <a:pos x="137" y="93"/>
                    </a:cxn>
                    <a:cxn ang="0">
                      <a:pos x="242" y="93"/>
                    </a:cxn>
                    <a:cxn ang="0">
                      <a:pos x="431" y="649"/>
                    </a:cxn>
                    <a:cxn ang="0">
                      <a:pos x="681" y="722"/>
                    </a:cxn>
                  </a:cxnLst>
                  <a:rect l="0" t="0" r="r" b="b"/>
                  <a:pathLst>
                    <a:path w="681" h="754">
                      <a:moveTo>
                        <a:pt x="3" y="721"/>
                      </a:moveTo>
                      <a:cubicBezTo>
                        <a:pt x="3" y="721"/>
                        <a:pt x="0" y="737"/>
                        <a:pt x="8" y="722"/>
                      </a:cubicBezTo>
                      <a:cubicBezTo>
                        <a:pt x="16" y="707"/>
                        <a:pt x="37" y="695"/>
                        <a:pt x="52" y="632"/>
                      </a:cubicBezTo>
                      <a:cubicBezTo>
                        <a:pt x="67" y="569"/>
                        <a:pt x="81" y="434"/>
                        <a:pt x="95" y="344"/>
                      </a:cubicBezTo>
                      <a:cubicBezTo>
                        <a:pt x="109" y="254"/>
                        <a:pt x="113" y="135"/>
                        <a:pt x="137" y="93"/>
                      </a:cubicBezTo>
                      <a:cubicBezTo>
                        <a:pt x="161" y="51"/>
                        <a:pt x="193" y="0"/>
                        <a:pt x="242" y="93"/>
                      </a:cubicBezTo>
                      <a:cubicBezTo>
                        <a:pt x="291" y="186"/>
                        <a:pt x="358" y="544"/>
                        <a:pt x="431" y="649"/>
                      </a:cubicBezTo>
                      <a:cubicBezTo>
                        <a:pt x="504" y="754"/>
                        <a:pt x="629" y="707"/>
                        <a:pt x="681" y="722"/>
                      </a:cubicBezTo>
                    </a:path>
                  </a:pathLst>
                </a:custGeom>
                <a:noFill/>
                <a:ln w="28575" cmpd="sng">
                  <a:solidFill>
                    <a:srgbClr val="FF0000"/>
                  </a:solidFill>
                  <a:round/>
                  <a:headEnd/>
                  <a:tailEnd/>
                </a:ln>
                <a:effectLst/>
              </p:spPr>
              <p:txBody>
                <a:bodyPr wrap="none" anchor="ctr"/>
                <a:lstStyle/>
                <a:p>
                  <a:endParaRPr lang="en-US"/>
                </a:p>
              </p:txBody>
            </p:sp>
            <p:sp>
              <p:nvSpPr>
                <p:cNvPr id="7215" name="Line 47"/>
                <p:cNvSpPr>
                  <a:spLocks noChangeShapeType="1"/>
                </p:cNvSpPr>
                <p:nvPr/>
              </p:nvSpPr>
              <p:spPr bwMode="auto">
                <a:xfrm flipH="1">
                  <a:off x="4256" y="3568"/>
                  <a:ext cx="1" cy="86"/>
                </a:xfrm>
                <a:prstGeom prst="line">
                  <a:avLst/>
                </a:prstGeom>
                <a:noFill/>
                <a:ln w="3175">
                  <a:solidFill>
                    <a:schemeClr val="tx1"/>
                  </a:solidFill>
                  <a:round/>
                  <a:headEnd/>
                  <a:tailEnd/>
                </a:ln>
                <a:effectLst/>
              </p:spPr>
              <p:txBody>
                <a:bodyPr wrap="none" anchor="ctr"/>
                <a:lstStyle/>
                <a:p>
                  <a:endParaRPr lang="en-US"/>
                </a:p>
              </p:txBody>
            </p:sp>
            <p:graphicFrame>
              <p:nvGraphicFramePr>
                <p:cNvPr id="7216" name="Object 48"/>
                <p:cNvGraphicFramePr>
                  <a:graphicFrameLocks noChangeAspect="1"/>
                </p:cNvGraphicFramePr>
                <p:nvPr/>
              </p:nvGraphicFramePr>
              <p:xfrm>
                <a:off x="4307" y="3723"/>
                <a:ext cx="178" cy="138"/>
              </p:xfrm>
              <a:graphic>
                <a:graphicData uri="http://schemas.openxmlformats.org/presentationml/2006/ole">
                  <p:oleObj spid="_x0000_s267269" name="Equation" r:id="rId10" imgW="342900" imgH="266700" progId="Equation.3">
                    <p:embed/>
                  </p:oleObj>
                </a:graphicData>
              </a:graphic>
            </p:graphicFrame>
            <p:sp>
              <p:nvSpPr>
                <p:cNvPr id="7217" name="Line 49"/>
                <p:cNvSpPr>
                  <a:spLocks noChangeShapeType="1"/>
                </p:cNvSpPr>
                <p:nvPr/>
              </p:nvSpPr>
              <p:spPr bwMode="auto">
                <a:xfrm>
                  <a:off x="4256" y="3648"/>
                  <a:ext cx="91" cy="85"/>
                </a:xfrm>
                <a:prstGeom prst="line">
                  <a:avLst/>
                </a:prstGeom>
                <a:noFill/>
                <a:ln w="3175">
                  <a:solidFill>
                    <a:schemeClr val="tx1"/>
                  </a:solidFill>
                  <a:round/>
                  <a:headEnd/>
                  <a:tailEnd/>
                </a:ln>
                <a:effectLst/>
              </p:spPr>
              <p:txBody>
                <a:bodyPr wrap="none" anchor="ctr"/>
                <a:lstStyle/>
                <a:p>
                  <a:endParaRPr lang="en-US"/>
                </a:p>
              </p:txBody>
            </p:sp>
            <p:sp>
              <p:nvSpPr>
                <p:cNvPr id="7218" name="Text Box 50"/>
                <p:cNvSpPr txBox="1">
                  <a:spLocks noChangeArrowheads="1"/>
                </p:cNvSpPr>
                <p:nvPr/>
              </p:nvSpPr>
              <p:spPr bwMode="auto">
                <a:xfrm>
                  <a:off x="4828" y="2929"/>
                  <a:ext cx="330" cy="192"/>
                </a:xfrm>
                <a:prstGeom prst="rect">
                  <a:avLst/>
                </a:prstGeom>
                <a:noFill/>
                <a:ln w="9525">
                  <a:noFill/>
                  <a:miter lim="800000"/>
                  <a:headEnd/>
                  <a:tailEnd/>
                </a:ln>
                <a:effectLst/>
              </p:spPr>
              <p:txBody>
                <a:bodyPr>
                  <a:spAutoFit/>
                </a:bodyPr>
                <a:lstStyle/>
                <a:p>
                  <a:pPr eaLnBrk="1" hangingPunct="1">
                    <a:spcBef>
                      <a:spcPct val="50000"/>
                    </a:spcBef>
                  </a:pPr>
                  <a:r>
                    <a:rPr lang="en-US" sz="1400" i="1">
                      <a:solidFill>
                        <a:schemeClr val="bg2"/>
                      </a:solidFill>
                      <a:latin typeface="Times New Roman" pitchFamily="18" charset="0"/>
                    </a:rPr>
                    <a:t>f</a:t>
                  </a:r>
                  <a:r>
                    <a:rPr lang="en-US" sz="1400" i="1" baseline="-25000">
                      <a:solidFill>
                        <a:schemeClr val="bg2"/>
                      </a:solidFill>
                      <a:latin typeface="Times New Roman" pitchFamily="18" charset="0"/>
                    </a:rPr>
                    <a:t>X </a:t>
                  </a:r>
                  <a:r>
                    <a:rPr lang="en-US" sz="1000" baseline="-25000">
                      <a:solidFill>
                        <a:schemeClr val="bg2"/>
                      </a:solidFill>
                      <a:latin typeface="Times New Roman" pitchFamily="18" charset="0"/>
                    </a:rPr>
                    <a:t>2</a:t>
                  </a:r>
                  <a:endParaRPr lang="en-US" sz="1400" i="1">
                    <a:solidFill>
                      <a:schemeClr val="bg2"/>
                    </a:solidFill>
                    <a:latin typeface="Times New Roman" pitchFamily="18" charset="0"/>
                  </a:endParaRPr>
                </a:p>
              </p:txBody>
            </p:sp>
            <p:sp>
              <p:nvSpPr>
                <p:cNvPr id="7219" name="Text Box 51"/>
                <p:cNvSpPr txBox="1">
                  <a:spLocks noChangeArrowheads="1"/>
                </p:cNvSpPr>
                <p:nvPr/>
              </p:nvSpPr>
              <p:spPr bwMode="auto">
                <a:xfrm>
                  <a:off x="4422" y="2544"/>
                  <a:ext cx="330" cy="192"/>
                </a:xfrm>
                <a:prstGeom prst="rect">
                  <a:avLst/>
                </a:prstGeom>
                <a:noFill/>
                <a:ln w="9525">
                  <a:noFill/>
                  <a:miter lim="800000"/>
                  <a:headEnd/>
                  <a:tailEnd/>
                </a:ln>
                <a:effectLst/>
              </p:spPr>
              <p:txBody>
                <a:bodyPr>
                  <a:spAutoFit/>
                </a:bodyPr>
                <a:lstStyle/>
                <a:p>
                  <a:pPr eaLnBrk="1" hangingPunct="1">
                    <a:spcBef>
                      <a:spcPct val="50000"/>
                    </a:spcBef>
                  </a:pPr>
                  <a:r>
                    <a:rPr lang="en-US" sz="1400" i="1">
                      <a:solidFill>
                        <a:srgbClr val="B3B3B3"/>
                      </a:solidFill>
                      <a:latin typeface="Times New Roman" pitchFamily="18" charset="0"/>
                    </a:rPr>
                    <a:t>f</a:t>
                  </a:r>
                  <a:r>
                    <a:rPr lang="en-US" sz="1400" i="1" baseline="-25000">
                      <a:solidFill>
                        <a:srgbClr val="B3B3B3"/>
                      </a:solidFill>
                      <a:latin typeface="Times New Roman" pitchFamily="18" charset="0"/>
                    </a:rPr>
                    <a:t>X </a:t>
                  </a:r>
                  <a:r>
                    <a:rPr lang="en-US" sz="1000" baseline="-25000">
                      <a:solidFill>
                        <a:srgbClr val="B3B3B3"/>
                      </a:solidFill>
                      <a:latin typeface="Times New Roman" pitchFamily="18" charset="0"/>
                    </a:rPr>
                    <a:t>3</a:t>
                  </a:r>
                  <a:endParaRPr lang="en-US" sz="1400" i="1">
                    <a:solidFill>
                      <a:srgbClr val="B3B3B3"/>
                    </a:solidFill>
                    <a:latin typeface="Times New Roman" pitchFamily="18" charset="0"/>
                  </a:endParaRPr>
                </a:p>
              </p:txBody>
            </p:sp>
          </p:grpSp>
          <p:sp>
            <p:nvSpPr>
              <p:cNvPr id="7220" name="Text Box 52"/>
              <p:cNvSpPr txBox="1">
                <a:spLocks noChangeArrowheads="1"/>
              </p:cNvSpPr>
              <p:nvPr/>
            </p:nvSpPr>
            <p:spPr bwMode="auto">
              <a:xfrm>
                <a:off x="3360" y="2582"/>
                <a:ext cx="2261" cy="326"/>
              </a:xfrm>
              <a:prstGeom prst="rect">
                <a:avLst/>
              </a:prstGeom>
              <a:noFill/>
              <a:ln w="9525">
                <a:noFill/>
                <a:miter lim="800000"/>
                <a:headEnd/>
                <a:tailEnd/>
              </a:ln>
              <a:effectLst/>
            </p:spPr>
            <p:txBody>
              <a:bodyPr>
                <a:spAutoFit/>
              </a:bodyPr>
              <a:lstStyle/>
              <a:p>
                <a:pPr algn="ctr" eaLnBrk="1" hangingPunct="1"/>
                <a:r>
                  <a:rPr lang="en-US" altLang="zh-CN" sz="1400">
                    <a:solidFill>
                      <a:srgbClr val="800000"/>
                    </a:solidFill>
                    <a:latin typeface="Times New Roman" pitchFamily="18" charset="0"/>
                    <a:ea typeface="SimSun" pitchFamily="2" charset="-122"/>
                  </a:rPr>
                  <a:t>Given the probability density function (PDF) of random variables (</a:t>
                </a:r>
                <a:r>
                  <a:rPr lang="en-US" altLang="zh-CN" sz="1400" i="1">
                    <a:solidFill>
                      <a:srgbClr val="800000"/>
                    </a:solidFill>
                    <a:latin typeface="Times New Roman" pitchFamily="18" charset="0"/>
                    <a:ea typeface="SimSun" pitchFamily="2" charset="-122"/>
                  </a:rPr>
                  <a:t>X</a:t>
                </a:r>
                <a:r>
                  <a:rPr lang="en-US" altLang="zh-CN" sz="1400" i="1" baseline="-25000">
                    <a:solidFill>
                      <a:srgbClr val="800000"/>
                    </a:solidFill>
                    <a:latin typeface="Times New Roman" pitchFamily="18" charset="0"/>
                    <a:ea typeface="SimSun" pitchFamily="2" charset="-122"/>
                  </a:rPr>
                  <a:t>k</a:t>
                </a:r>
                <a:r>
                  <a:rPr lang="en-US" altLang="zh-CN" sz="1400">
                    <a:solidFill>
                      <a:srgbClr val="800000"/>
                    </a:solidFill>
                    <a:latin typeface="Times New Roman" pitchFamily="18" charset="0"/>
                    <a:ea typeface="SimSun" pitchFamily="2" charset="-122"/>
                  </a:rPr>
                  <a:t>, </a:t>
                </a:r>
                <a:r>
                  <a:rPr lang="en-US" altLang="zh-CN" sz="1400" i="1">
                    <a:solidFill>
                      <a:srgbClr val="800000"/>
                    </a:solidFill>
                    <a:latin typeface="Times New Roman" pitchFamily="18" charset="0"/>
                    <a:ea typeface="SimSun" pitchFamily="2" charset="-122"/>
                  </a:rPr>
                  <a:t>k</a:t>
                </a:r>
                <a:r>
                  <a:rPr lang="en-US" altLang="zh-CN" sz="1400">
                    <a:solidFill>
                      <a:srgbClr val="800000"/>
                    </a:solidFill>
                    <a:latin typeface="Times New Roman" pitchFamily="18" charset="0"/>
                    <a:ea typeface="SimSun" pitchFamily="2" charset="-122"/>
                  </a:rPr>
                  <a:t>=1,</a:t>
                </a:r>
                <a:r>
                  <a:rPr lang="en-US" altLang="zh-CN" sz="1400" i="1">
                    <a:solidFill>
                      <a:srgbClr val="800000"/>
                    </a:solidFill>
                    <a:latin typeface="Times New Roman" pitchFamily="18" charset="0"/>
                    <a:ea typeface="SimSun" pitchFamily="2" charset="-122"/>
                  </a:rPr>
                  <a:t>N</a:t>
                </a:r>
                <a:r>
                  <a:rPr lang="en-US" altLang="zh-CN" sz="1400">
                    <a:solidFill>
                      <a:srgbClr val="800000"/>
                    </a:solidFill>
                    <a:latin typeface="Times New Roman" pitchFamily="18" charset="0"/>
                    <a:ea typeface="SimSun" pitchFamily="2" charset="-122"/>
                  </a:rPr>
                  <a:t>)</a:t>
                </a:r>
                <a:endParaRPr lang="en-US" sz="1400" i="1">
                  <a:latin typeface="Times New Roman" pitchFamily="18" charset="0"/>
                  <a:ea typeface="SimSun" pitchFamily="2" charset="-122"/>
                </a:endParaRPr>
              </a:p>
            </p:txBody>
          </p:sp>
          <p:sp>
            <p:nvSpPr>
              <p:cNvPr id="7221" name="Text Box 53"/>
              <p:cNvSpPr txBox="1">
                <a:spLocks noChangeArrowheads="1"/>
              </p:cNvSpPr>
              <p:nvPr/>
            </p:nvSpPr>
            <p:spPr bwMode="auto">
              <a:xfrm>
                <a:off x="202" y="2597"/>
                <a:ext cx="3360" cy="212"/>
              </a:xfrm>
              <a:prstGeom prst="rect">
                <a:avLst/>
              </a:prstGeom>
              <a:noFill/>
              <a:ln w="9525">
                <a:noFill/>
                <a:miter lim="800000"/>
                <a:headEnd/>
                <a:tailEnd/>
              </a:ln>
              <a:effectLst/>
            </p:spPr>
            <p:txBody>
              <a:bodyPr>
                <a:spAutoFit/>
              </a:bodyPr>
              <a:lstStyle/>
              <a:p>
                <a:pPr eaLnBrk="1" hangingPunct="1">
                  <a:spcBef>
                    <a:spcPct val="50000"/>
                  </a:spcBef>
                  <a:buFontTx/>
                  <a:buChar char="•"/>
                </a:pPr>
                <a:r>
                  <a:rPr lang="en-US" altLang="zh-CN" sz="1600" b="1">
                    <a:latin typeface="Arial" pitchFamily="34" charset="0"/>
                    <a:ea typeface="SimSun" pitchFamily="2" charset="-122"/>
                  </a:rPr>
                  <a:t>     </a:t>
                </a:r>
                <a:r>
                  <a:rPr lang="en-US" altLang="zh-CN" sz="1600" b="1" u="sng">
                    <a:latin typeface="Arial" pitchFamily="34" charset="0"/>
                    <a:ea typeface="SimSun" pitchFamily="2" charset="-122"/>
                  </a:rPr>
                  <a:t>Probabilistic Approach</a:t>
                </a:r>
                <a:r>
                  <a:rPr lang="en-US" altLang="zh-CN" sz="1600">
                    <a:latin typeface="Arial" pitchFamily="34" charset="0"/>
                    <a:ea typeface="SimSun" pitchFamily="2" charset="-122"/>
                  </a:rPr>
                  <a:t>: </a:t>
                </a:r>
                <a:r>
                  <a:rPr lang="en-US" altLang="zh-CN" sz="1200">
                    <a:latin typeface="Arial" pitchFamily="34" charset="0"/>
                    <a:ea typeface="SimSun" pitchFamily="2" charset="-122"/>
                  </a:rPr>
                  <a:t>[Sundararajan 1995]</a:t>
                </a:r>
                <a:endParaRPr lang="en-US" sz="1200">
                  <a:latin typeface="Arial" pitchFamily="34" charset="0"/>
                  <a:ea typeface="SimSun" pitchFamily="2" charset="-122"/>
                </a:endParaRPr>
              </a:p>
            </p:txBody>
          </p:sp>
        </p:grpSp>
        <p:grpSp>
          <p:nvGrpSpPr>
            <p:cNvPr id="13" name="Group 54"/>
            <p:cNvGrpSpPr>
              <a:grpSpLocks/>
            </p:cNvGrpSpPr>
            <p:nvPr/>
          </p:nvGrpSpPr>
          <p:grpSpPr bwMode="auto">
            <a:xfrm>
              <a:off x="411" y="2821"/>
              <a:ext cx="3707" cy="1205"/>
              <a:chOff x="411" y="2821"/>
              <a:chExt cx="3707" cy="1205"/>
            </a:xfrm>
          </p:grpSpPr>
          <p:sp>
            <p:nvSpPr>
              <p:cNvPr id="7223" name="Text Box 55"/>
              <p:cNvSpPr txBox="1">
                <a:spLocks noChangeArrowheads="1"/>
              </p:cNvSpPr>
              <p:nvPr/>
            </p:nvSpPr>
            <p:spPr bwMode="auto">
              <a:xfrm>
                <a:off x="411" y="3814"/>
                <a:ext cx="3237" cy="212"/>
              </a:xfrm>
              <a:prstGeom prst="rect">
                <a:avLst/>
              </a:prstGeom>
              <a:noFill/>
              <a:ln w="9525">
                <a:noFill/>
                <a:miter lim="800000"/>
                <a:headEnd/>
                <a:tailEnd/>
              </a:ln>
              <a:effectLst/>
            </p:spPr>
            <p:txBody>
              <a:bodyPr>
                <a:spAutoFit/>
              </a:bodyPr>
              <a:lstStyle/>
              <a:p>
                <a:pPr eaLnBrk="1" hangingPunct="1">
                  <a:spcBef>
                    <a:spcPct val="50000"/>
                  </a:spcBef>
                </a:pPr>
                <a:r>
                  <a:rPr lang="en-US" sz="1600">
                    <a:latin typeface="Arial" pitchFamily="34" charset="0"/>
                  </a:rPr>
                  <a:t>Based on first-order Taylor series approximation of </a:t>
                </a:r>
                <a:r>
                  <a:rPr lang="en-US" sz="1600" i="1">
                    <a:latin typeface="Times New Roman" pitchFamily="18" charset="0"/>
                  </a:rPr>
                  <a:t>R</a:t>
                </a:r>
                <a:endParaRPr lang="en-US" sz="1600">
                  <a:latin typeface="Arial" pitchFamily="34" charset="0"/>
                </a:endParaRPr>
              </a:p>
            </p:txBody>
          </p:sp>
          <p:grpSp>
            <p:nvGrpSpPr>
              <p:cNvPr id="14" name="Group 56"/>
              <p:cNvGrpSpPr>
                <a:grpSpLocks/>
              </p:cNvGrpSpPr>
              <p:nvPr/>
            </p:nvGrpSpPr>
            <p:grpSpPr bwMode="auto">
              <a:xfrm>
                <a:off x="481" y="2821"/>
                <a:ext cx="3637" cy="416"/>
                <a:chOff x="481" y="2821"/>
                <a:chExt cx="3637" cy="416"/>
              </a:xfrm>
            </p:grpSpPr>
            <p:graphicFrame>
              <p:nvGraphicFramePr>
                <p:cNvPr id="7225" name="Object 57"/>
                <p:cNvGraphicFramePr>
                  <a:graphicFrameLocks noChangeAspect="1"/>
                </p:cNvGraphicFramePr>
                <p:nvPr/>
              </p:nvGraphicFramePr>
              <p:xfrm>
                <a:off x="481" y="2821"/>
                <a:ext cx="2040" cy="416"/>
              </p:xfrm>
              <a:graphic>
                <a:graphicData uri="http://schemas.openxmlformats.org/presentationml/2006/ole">
                  <p:oleObj spid="_x0000_s267266" name="Equation" r:id="rId11" imgW="3238500" imgH="660400" progId="Equation.3">
                    <p:embed/>
                  </p:oleObj>
                </a:graphicData>
              </a:graphic>
            </p:graphicFrame>
            <p:sp>
              <p:nvSpPr>
                <p:cNvPr id="7226" name="Text Box 58"/>
                <p:cNvSpPr txBox="1">
                  <a:spLocks noChangeArrowheads="1"/>
                </p:cNvSpPr>
                <p:nvPr/>
              </p:nvSpPr>
              <p:spPr bwMode="auto">
                <a:xfrm>
                  <a:off x="2438" y="2970"/>
                  <a:ext cx="1680" cy="179"/>
                </a:xfrm>
                <a:prstGeom prst="rect">
                  <a:avLst/>
                </a:prstGeom>
                <a:noFill/>
                <a:ln w="9525">
                  <a:noFill/>
                  <a:miter lim="800000"/>
                  <a:headEnd/>
                  <a:tailEnd/>
                </a:ln>
                <a:effectLst/>
              </p:spPr>
              <p:txBody>
                <a:bodyPr>
                  <a:spAutoFit/>
                </a:bodyPr>
                <a:lstStyle/>
                <a:p>
                  <a:pPr>
                    <a:lnSpc>
                      <a:spcPct val="90000"/>
                    </a:lnSpc>
                    <a:spcBef>
                      <a:spcPct val="20000"/>
                    </a:spcBef>
                  </a:pPr>
                  <a:r>
                    <a:rPr lang="en-US" altLang="zh-CN" sz="1400">
                      <a:latin typeface="Arial" pitchFamily="34" charset="0"/>
                      <a:ea typeface="SimSun" pitchFamily="2" charset="-122"/>
                    </a:rPr>
                    <a:t>= uncertainty in </a:t>
                  </a:r>
                  <a:r>
                    <a:rPr lang="en-US" altLang="zh-CN" sz="1400" i="1">
                      <a:latin typeface="Times New Roman" pitchFamily="18" charset="0"/>
                      <a:ea typeface="SimSun" pitchFamily="2" charset="-122"/>
                    </a:rPr>
                    <a:t>R</a:t>
                  </a:r>
                  <a:endParaRPr lang="en-US" sz="1800">
                    <a:latin typeface="Arial" pitchFamily="34" charset="0"/>
                  </a:endParaRPr>
                </a:p>
              </p:txBody>
            </p: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304800" y="1066800"/>
            <a:ext cx="8534400" cy="5410200"/>
          </a:xfrm>
        </p:spPr>
        <p:txBody>
          <a:bodyPr/>
          <a:lstStyle/>
          <a:p>
            <a:pPr>
              <a:lnSpc>
                <a:spcPct val="90000"/>
              </a:lnSpc>
              <a:buFontTx/>
              <a:buNone/>
            </a:pPr>
            <a:r>
              <a:rPr lang="en-US" altLang="zh-CN" sz="1600" dirty="0">
                <a:ea typeface="SimSun" pitchFamily="2" charset="-122"/>
              </a:rPr>
              <a:t>	</a:t>
            </a:r>
            <a:endParaRPr lang="en-US" altLang="zh-CN" sz="800" dirty="0">
              <a:ea typeface="SimSun" pitchFamily="2" charset="-122"/>
            </a:endParaRPr>
          </a:p>
          <a:p>
            <a:pPr>
              <a:lnSpc>
                <a:spcPct val="90000"/>
              </a:lnSpc>
            </a:pPr>
            <a:r>
              <a:rPr lang="en-US" altLang="zh-CN" sz="1800" dirty="0">
                <a:ea typeface="SimSun" pitchFamily="2" charset="-122"/>
              </a:rPr>
              <a:t>Given the probability density function (PDF) of each random variable, find uncertainty (</a:t>
            </a:r>
            <a:r>
              <a:rPr lang="en-US" altLang="zh-CN" sz="1800" dirty="0" err="1">
                <a:ea typeface="SimSun" pitchFamily="2" charset="-122"/>
              </a:rPr>
              <a:t>st</a:t>
            </a:r>
            <a:r>
              <a:rPr lang="en-US" altLang="zh-CN" sz="1800" dirty="0">
                <a:ea typeface="SimSun" pitchFamily="2" charset="-122"/>
              </a:rPr>
              <a:t>. deviation) in response </a:t>
            </a:r>
            <a:r>
              <a:rPr lang="en-US" altLang="zh-CN" sz="1800" i="1" dirty="0">
                <a:ea typeface="SimSun" pitchFamily="2" charset="-122"/>
              </a:rPr>
              <a:t>R</a:t>
            </a:r>
            <a:r>
              <a:rPr lang="en-US" altLang="zh-CN" sz="1800" dirty="0">
                <a:ea typeface="SimSun" pitchFamily="2" charset="-122"/>
              </a:rPr>
              <a:t> as </a:t>
            </a:r>
            <a:r>
              <a:rPr lang="en-US" altLang="zh-CN" sz="1200" dirty="0">
                <a:ea typeface="SimSun" pitchFamily="2" charset="-122"/>
              </a:rPr>
              <a:t>[</a:t>
            </a:r>
            <a:r>
              <a:rPr lang="en-US" altLang="zh-CN" sz="1200" dirty="0" err="1">
                <a:ea typeface="SimSun" pitchFamily="2" charset="-122"/>
              </a:rPr>
              <a:t>Sundararajan</a:t>
            </a:r>
            <a:r>
              <a:rPr lang="en-US" altLang="zh-CN" sz="1200" dirty="0">
                <a:ea typeface="SimSun" pitchFamily="2" charset="-122"/>
              </a:rPr>
              <a:t> 1995]</a:t>
            </a:r>
          </a:p>
          <a:p>
            <a:pPr>
              <a:lnSpc>
                <a:spcPct val="90000"/>
              </a:lnSpc>
            </a:pPr>
            <a:endParaRPr lang="en-US" altLang="zh-CN" sz="1200" dirty="0">
              <a:ea typeface="SimSun" pitchFamily="2" charset="-122"/>
            </a:endParaRPr>
          </a:p>
          <a:p>
            <a:pPr>
              <a:lnSpc>
                <a:spcPct val="90000"/>
              </a:lnSpc>
            </a:pPr>
            <a:endParaRPr lang="en-US" altLang="zh-CN" sz="1200" dirty="0">
              <a:ea typeface="SimSun" pitchFamily="2" charset="-122"/>
            </a:endParaRPr>
          </a:p>
          <a:p>
            <a:pPr>
              <a:lnSpc>
                <a:spcPct val="90000"/>
              </a:lnSpc>
            </a:pPr>
            <a:endParaRPr lang="en-US" altLang="zh-CN" sz="1200" dirty="0">
              <a:ea typeface="SimSun" pitchFamily="2" charset="-122"/>
            </a:endParaRPr>
          </a:p>
          <a:p>
            <a:pPr>
              <a:lnSpc>
                <a:spcPct val="90000"/>
              </a:lnSpc>
            </a:pPr>
            <a:endParaRPr lang="en-US" altLang="zh-CN" sz="1200" dirty="0">
              <a:ea typeface="SimSun" pitchFamily="2" charset="-122"/>
            </a:endParaRPr>
          </a:p>
          <a:p>
            <a:pPr>
              <a:lnSpc>
                <a:spcPct val="90000"/>
              </a:lnSpc>
            </a:pPr>
            <a:endParaRPr lang="en-US" altLang="zh-CN" sz="1200" dirty="0">
              <a:ea typeface="SimSun" pitchFamily="2" charset="-122"/>
            </a:endParaRPr>
          </a:p>
          <a:p>
            <a:pPr>
              <a:lnSpc>
                <a:spcPct val="90000"/>
              </a:lnSpc>
            </a:pPr>
            <a:endParaRPr lang="en-US" altLang="zh-CN" sz="1200" dirty="0">
              <a:ea typeface="SimSun" pitchFamily="2" charset="-122"/>
            </a:endParaRPr>
          </a:p>
          <a:p>
            <a:pPr>
              <a:lnSpc>
                <a:spcPct val="90000"/>
              </a:lnSpc>
            </a:pPr>
            <a:endParaRPr lang="en-US" altLang="zh-CN" sz="1200" dirty="0">
              <a:ea typeface="SimSun" pitchFamily="2" charset="-122"/>
            </a:endParaRPr>
          </a:p>
          <a:p>
            <a:pPr>
              <a:lnSpc>
                <a:spcPct val="90000"/>
              </a:lnSpc>
            </a:pPr>
            <a:endParaRPr lang="en-US" altLang="zh-CN" sz="1200" dirty="0">
              <a:ea typeface="SimSun" pitchFamily="2" charset="-122"/>
            </a:endParaRPr>
          </a:p>
          <a:p>
            <a:pPr>
              <a:lnSpc>
                <a:spcPct val="90000"/>
              </a:lnSpc>
            </a:pPr>
            <a:endParaRPr lang="en-US" altLang="zh-CN" sz="1600" b="1" u="sng" dirty="0">
              <a:ea typeface="SimSun" pitchFamily="2" charset="-122"/>
            </a:endParaRPr>
          </a:p>
          <a:p>
            <a:pPr>
              <a:lnSpc>
                <a:spcPct val="90000"/>
              </a:lnSpc>
            </a:pPr>
            <a:r>
              <a:rPr lang="en-US" altLang="zh-CN" sz="1600" b="1" u="sng" dirty="0">
                <a:ea typeface="SimSun" pitchFamily="2" charset="-122"/>
              </a:rPr>
              <a:t>Dimension Reduction + Distribution Fitting (DR+EGLD)</a:t>
            </a:r>
            <a:r>
              <a:rPr lang="en-US" altLang="zh-CN" sz="1600" dirty="0">
                <a:ea typeface="SimSun" pitchFamily="2" charset="-122"/>
              </a:rPr>
              <a:t>:</a:t>
            </a:r>
          </a:p>
          <a:p>
            <a:pPr>
              <a:lnSpc>
                <a:spcPct val="90000"/>
              </a:lnSpc>
              <a:buFontTx/>
              <a:buNone/>
            </a:pPr>
            <a:r>
              <a:rPr lang="en-US" altLang="zh-CN" sz="1600" b="1" i="1" dirty="0">
                <a:latin typeface="Times New Roman" pitchFamily="18" charset="0"/>
                <a:ea typeface="SimSun" pitchFamily="2" charset="-122"/>
              </a:rPr>
              <a:t>	       X</a:t>
            </a:r>
            <a:r>
              <a:rPr lang="en-US" altLang="zh-CN" sz="1600" dirty="0">
                <a:latin typeface="Times New Roman" pitchFamily="18" charset="0"/>
                <a:ea typeface="SimSun" pitchFamily="2" charset="-122"/>
              </a:rPr>
              <a:t> = {</a:t>
            </a:r>
            <a:r>
              <a:rPr lang="en-US" altLang="zh-CN" sz="1600" i="1" dirty="0">
                <a:latin typeface="Times New Roman" pitchFamily="18" charset="0"/>
                <a:ea typeface="SimSun" pitchFamily="2" charset="-122"/>
              </a:rPr>
              <a:t>X</a:t>
            </a:r>
            <a:r>
              <a:rPr lang="en-US" altLang="zh-CN" sz="1600" baseline="-25000" dirty="0">
                <a:latin typeface="Times New Roman" pitchFamily="18" charset="0"/>
                <a:ea typeface="SimSun" pitchFamily="2" charset="-122"/>
              </a:rPr>
              <a:t>1</a:t>
            </a:r>
            <a:r>
              <a:rPr lang="en-US" altLang="zh-CN" sz="1600" dirty="0">
                <a:latin typeface="Times New Roman" pitchFamily="18" charset="0"/>
                <a:ea typeface="SimSun" pitchFamily="2" charset="-122"/>
              </a:rPr>
              <a:t>, </a:t>
            </a:r>
            <a:r>
              <a:rPr lang="en-US" altLang="zh-CN" sz="1600" i="1" dirty="0">
                <a:latin typeface="Times New Roman" pitchFamily="18" charset="0"/>
                <a:ea typeface="SimSun" pitchFamily="2" charset="-122"/>
              </a:rPr>
              <a:t>X</a:t>
            </a:r>
            <a:r>
              <a:rPr lang="en-US" altLang="zh-CN" sz="1600" baseline="-25000" dirty="0">
                <a:latin typeface="Times New Roman" pitchFamily="18" charset="0"/>
                <a:ea typeface="SimSun" pitchFamily="2" charset="-122"/>
              </a:rPr>
              <a:t>2</a:t>
            </a:r>
            <a:r>
              <a:rPr lang="en-US" altLang="zh-CN" sz="1600" dirty="0">
                <a:latin typeface="Times New Roman" pitchFamily="18" charset="0"/>
                <a:ea typeface="SimSun" pitchFamily="2" charset="-122"/>
              </a:rPr>
              <a:t>, …, </a:t>
            </a:r>
            <a:r>
              <a:rPr lang="en-US" altLang="zh-CN" sz="1600" i="1" dirty="0">
                <a:latin typeface="Times New Roman" pitchFamily="18" charset="0"/>
                <a:ea typeface="SimSun" pitchFamily="2" charset="-122"/>
              </a:rPr>
              <a:t>X</a:t>
            </a:r>
            <a:r>
              <a:rPr lang="en-US" altLang="zh-CN" sz="1600" baseline="-25000" dirty="0">
                <a:latin typeface="Times New Roman" pitchFamily="18" charset="0"/>
                <a:ea typeface="SimSun" pitchFamily="2" charset="-122"/>
              </a:rPr>
              <a:t>N</a:t>
            </a:r>
            <a:r>
              <a:rPr lang="en-US" altLang="zh-CN" sz="1600" dirty="0">
                <a:latin typeface="Times New Roman" pitchFamily="18" charset="0"/>
                <a:ea typeface="SimSun" pitchFamily="2" charset="-122"/>
              </a:rPr>
              <a:t>}</a:t>
            </a:r>
            <a:r>
              <a:rPr lang="en-US" altLang="zh-CN" sz="1600" baseline="30000" dirty="0">
                <a:latin typeface="Times New Roman" pitchFamily="18" charset="0"/>
                <a:ea typeface="SimSun" pitchFamily="2" charset="-122"/>
              </a:rPr>
              <a:t>T</a:t>
            </a:r>
            <a:r>
              <a:rPr lang="en-US" altLang="zh-CN" sz="1600" dirty="0">
                <a:ea typeface="SimSun" pitchFamily="2" charset="-122"/>
              </a:rPr>
              <a:t> = Vector of random variables;     </a:t>
            </a:r>
            <a:r>
              <a:rPr lang="en-US" altLang="zh-CN" sz="1600" i="1" dirty="0">
                <a:latin typeface="Times New Roman" pitchFamily="18" charset="0"/>
                <a:ea typeface="SimSun" pitchFamily="2" charset="-122"/>
              </a:rPr>
              <a:t>R</a:t>
            </a:r>
            <a:r>
              <a:rPr lang="en-US" altLang="zh-CN" sz="1600" dirty="0">
                <a:latin typeface="Times New Roman" pitchFamily="18" charset="0"/>
                <a:ea typeface="SimSun" pitchFamily="2" charset="-122"/>
              </a:rPr>
              <a:t> = </a:t>
            </a:r>
            <a:r>
              <a:rPr lang="en-US" altLang="zh-CN" sz="1600" i="1" dirty="0">
                <a:latin typeface="Times New Roman" pitchFamily="18" charset="0"/>
                <a:ea typeface="SimSun" pitchFamily="2" charset="-122"/>
              </a:rPr>
              <a:t>R</a:t>
            </a:r>
            <a:r>
              <a:rPr lang="en-US" altLang="zh-CN" sz="1600" dirty="0">
                <a:latin typeface="Times New Roman" pitchFamily="18" charset="0"/>
                <a:ea typeface="SimSun" pitchFamily="2" charset="-122"/>
              </a:rPr>
              <a:t>{</a:t>
            </a:r>
            <a:r>
              <a:rPr lang="en-US" altLang="zh-CN" sz="1600" b="1" i="1" dirty="0">
                <a:latin typeface="Times New Roman" pitchFamily="18" charset="0"/>
                <a:ea typeface="SimSun" pitchFamily="2" charset="-122"/>
              </a:rPr>
              <a:t>X</a:t>
            </a:r>
            <a:r>
              <a:rPr lang="en-US" altLang="zh-CN" sz="1600" dirty="0">
                <a:latin typeface="Times New Roman" pitchFamily="18" charset="0"/>
                <a:ea typeface="SimSun" pitchFamily="2" charset="-122"/>
              </a:rPr>
              <a:t>} =</a:t>
            </a:r>
            <a:r>
              <a:rPr lang="en-US" altLang="zh-CN" sz="1600" dirty="0">
                <a:ea typeface="SimSun" pitchFamily="2" charset="-122"/>
              </a:rPr>
              <a:t> random response</a:t>
            </a:r>
          </a:p>
          <a:p>
            <a:pPr>
              <a:lnSpc>
                <a:spcPct val="90000"/>
              </a:lnSpc>
              <a:buFontTx/>
              <a:buNone/>
            </a:pPr>
            <a:endParaRPr lang="en-US" altLang="zh-CN" sz="400" dirty="0">
              <a:ea typeface="SimSun" pitchFamily="2" charset="-122"/>
            </a:endParaRPr>
          </a:p>
          <a:p>
            <a:pPr>
              <a:lnSpc>
                <a:spcPct val="90000"/>
              </a:lnSpc>
              <a:buFontTx/>
              <a:buNone/>
            </a:pPr>
            <a:r>
              <a:rPr lang="en-US" altLang="zh-CN" sz="1400" dirty="0">
                <a:ea typeface="SimSun" pitchFamily="2" charset="-122"/>
              </a:rPr>
              <a:t>	</a:t>
            </a:r>
            <a:r>
              <a:rPr lang="en-US" altLang="zh-CN" sz="1600" b="1" dirty="0">
                <a:ea typeface="SimSun" pitchFamily="2" charset="-122"/>
              </a:rPr>
              <a:t>Step 1</a:t>
            </a:r>
            <a:r>
              <a:rPr lang="en-US" altLang="zh-CN" sz="1600" dirty="0">
                <a:ea typeface="SimSun" pitchFamily="2" charset="-122"/>
              </a:rPr>
              <a:t>: Use the </a:t>
            </a:r>
            <a:r>
              <a:rPr lang="en-US" altLang="zh-CN" sz="1600" dirty="0" err="1">
                <a:ea typeface="SimSun" pitchFamily="2" charset="-122"/>
              </a:rPr>
              <a:t>Univariate</a:t>
            </a:r>
            <a:r>
              <a:rPr lang="en-US" altLang="zh-CN" sz="1600" dirty="0">
                <a:ea typeface="SimSun" pitchFamily="2" charset="-122"/>
              </a:rPr>
              <a:t> Dimension Reduction approach </a:t>
            </a:r>
            <a:r>
              <a:rPr lang="en-US" altLang="zh-CN" sz="1200" dirty="0">
                <a:ea typeface="SimSun" pitchFamily="2" charset="-122"/>
              </a:rPr>
              <a:t>[</a:t>
            </a:r>
            <a:r>
              <a:rPr lang="en-US" altLang="zh-CN" sz="1200" dirty="0" err="1">
                <a:ea typeface="SimSun" pitchFamily="2" charset="-122"/>
              </a:rPr>
              <a:t>Rahman</a:t>
            </a:r>
            <a:r>
              <a:rPr lang="en-US" altLang="zh-CN" sz="1200" dirty="0">
                <a:ea typeface="SimSun" pitchFamily="2" charset="-122"/>
              </a:rPr>
              <a:t> &amp; </a:t>
            </a:r>
            <a:r>
              <a:rPr lang="en-US" altLang="zh-CN" sz="1200" dirty="0" err="1">
                <a:ea typeface="SimSun" pitchFamily="2" charset="-122"/>
              </a:rPr>
              <a:t>Xu</a:t>
            </a:r>
            <a:r>
              <a:rPr lang="en-US" altLang="zh-CN" sz="1200" dirty="0">
                <a:ea typeface="SimSun" pitchFamily="2" charset="-122"/>
              </a:rPr>
              <a:t> 2004]</a:t>
            </a:r>
            <a:r>
              <a:rPr lang="en-US" altLang="zh-CN" sz="1600" dirty="0">
                <a:ea typeface="SimSun" pitchFamily="2" charset="-122"/>
              </a:rPr>
              <a:t> to estimate the </a:t>
            </a:r>
            <a:r>
              <a:rPr lang="en-US" altLang="zh-CN" sz="1600" i="1" dirty="0" err="1">
                <a:latin typeface="Times New Roman" pitchFamily="18" charset="0"/>
                <a:ea typeface="SimSun" pitchFamily="2" charset="-122"/>
              </a:rPr>
              <a:t>l</a:t>
            </a:r>
            <a:r>
              <a:rPr lang="en-US" altLang="zh-CN" sz="1600" baseline="30000" dirty="0" err="1">
                <a:ea typeface="SimSun" pitchFamily="2" charset="-122"/>
              </a:rPr>
              <a:t>th</a:t>
            </a:r>
            <a:r>
              <a:rPr lang="en-US" altLang="zh-CN" sz="1600" dirty="0">
                <a:ea typeface="SimSun" pitchFamily="2" charset="-122"/>
              </a:rPr>
              <a:t> statistical moment, </a:t>
            </a:r>
            <a:r>
              <a:rPr lang="en-US" altLang="zh-CN" sz="1600" i="1" dirty="0">
                <a:latin typeface="Times New Roman" pitchFamily="18" charset="0"/>
                <a:ea typeface="SimSun" pitchFamily="2" charset="-122"/>
              </a:rPr>
              <a:t>m</a:t>
            </a:r>
            <a:r>
              <a:rPr lang="en-US" altLang="zh-CN" sz="1600" i="1" baseline="-25000" dirty="0">
                <a:latin typeface="Times New Roman" pitchFamily="18" charset="0"/>
                <a:ea typeface="SimSun" pitchFamily="2" charset="-122"/>
              </a:rPr>
              <a:t>l</a:t>
            </a:r>
            <a:r>
              <a:rPr lang="en-US" altLang="zh-CN" sz="1600" dirty="0">
                <a:ea typeface="SimSun" pitchFamily="2" charset="-122"/>
              </a:rPr>
              <a:t> of response </a:t>
            </a:r>
            <a:r>
              <a:rPr lang="en-US" altLang="zh-CN" sz="1600" i="1" dirty="0">
                <a:latin typeface="Times New Roman" pitchFamily="18" charset="0"/>
                <a:ea typeface="SimSun" pitchFamily="2" charset="-122"/>
              </a:rPr>
              <a:t>R</a:t>
            </a:r>
            <a:r>
              <a:rPr lang="en-US" altLang="zh-CN" sz="1600" dirty="0">
                <a:ea typeface="SimSun" pitchFamily="2" charset="-122"/>
              </a:rPr>
              <a:t> based on </a:t>
            </a:r>
            <a:r>
              <a:rPr lang="en-US" altLang="zh-CN" sz="1600" i="1" dirty="0">
                <a:latin typeface="Times New Roman" pitchFamily="18" charset="0"/>
                <a:ea typeface="SimSun" pitchFamily="2" charset="-122"/>
              </a:rPr>
              <a:t>m</a:t>
            </a:r>
            <a:r>
              <a:rPr lang="en-US" altLang="zh-CN" sz="1600" i="1" baseline="-25000" dirty="0">
                <a:latin typeface="Times New Roman" pitchFamily="18" charset="0"/>
                <a:ea typeface="SimSun" pitchFamily="2" charset="-122"/>
              </a:rPr>
              <a:t>l</a:t>
            </a:r>
            <a:r>
              <a:rPr lang="en-US" altLang="zh-CN" sz="1600" dirty="0">
                <a:ea typeface="SimSun" pitchFamily="2" charset="-122"/>
              </a:rPr>
              <a:t> of individual random variables</a:t>
            </a:r>
            <a:r>
              <a:rPr lang="en-US" altLang="zh-CN" sz="1800" dirty="0">
                <a:ea typeface="SimSun" pitchFamily="2" charset="-122"/>
              </a:rPr>
              <a:t> </a:t>
            </a:r>
          </a:p>
          <a:p>
            <a:pPr>
              <a:lnSpc>
                <a:spcPct val="90000"/>
              </a:lnSpc>
              <a:buFontTx/>
              <a:buNone/>
            </a:pPr>
            <a:endParaRPr lang="en-US" altLang="zh-CN" sz="1200" dirty="0">
              <a:ea typeface="SimSun" pitchFamily="2" charset="-122"/>
            </a:endParaRPr>
          </a:p>
          <a:p>
            <a:pPr>
              <a:lnSpc>
                <a:spcPct val="90000"/>
              </a:lnSpc>
              <a:buFontTx/>
              <a:buNone/>
            </a:pPr>
            <a:r>
              <a:rPr lang="en-US" sz="1600" b="1" dirty="0"/>
              <a:t>	Step 2:</a:t>
            </a:r>
            <a:r>
              <a:rPr lang="en-US" sz="1600" dirty="0"/>
              <a:t> Match the approximate statistical moments of </a:t>
            </a:r>
            <a:r>
              <a:rPr lang="en-US" sz="1600" i="1" dirty="0">
                <a:latin typeface="Times New Roman" pitchFamily="18" charset="0"/>
              </a:rPr>
              <a:t>R</a:t>
            </a:r>
            <a:r>
              <a:rPr lang="en-US" sz="1600" dirty="0"/>
              <a:t> with those of the extended generalized Lambda distribution to find the fitting parameters</a:t>
            </a:r>
            <a:endParaRPr lang="en-US" sz="900" dirty="0"/>
          </a:p>
          <a:p>
            <a:pPr>
              <a:lnSpc>
                <a:spcPct val="90000"/>
              </a:lnSpc>
              <a:buFontTx/>
              <a:buNone/>
            </a:pPr>
            <a:r>
              <a:rPr lang="en-US" sz="1600" dirty="0"/>
              <a:t>		      =&gt; 	</a:t>
            </a:r>
            <a:r>
              <a:rPr lang="en-US" sz="1600" dirty="0">
                <a:solidFill>
                  <a:srgbClr val="800000"/>
                </a:solidFill>
              </a:rPr>
              <a:t>more complete description of random uncertainty in </a:t>
            </a:r>
            <a:r>
              <a:rPr lang="en-US" sz="1600" i="1" dirty="0">
                <a:solidFill>
                  <a:srgbClr val="800000"/>
                </a:solidFill>
                <a:latin typeface="Times New Roman" pitchFamily="18" charset="0"/>
              </a:rPr>
              <a:t>R</a:t>
            </a:r>
            <a:endParaRPr lang="en-US" sz="1600" dirty="0">
              <a:effectLst>
                <a:outerShdw blurRad="38100" dist="38100" dir="2700000" algn="tl">
                  <a:srgbClr val="C0C0C0"/>
                </a:outerShdw>
              </a:effectLst>
            </a:endParaRPr>
          </a:p>
          <a:p>
            <a:pPr>
              <a:lnSpc>
                <a:spcPct val="90000"/>
              </a:lnSpc>
              <a:spcBef>
                <a:spcPct val="0"/>
              </a:spcBef>
              <a:buFontTx/>
              <a:buNone/>
            </a:pPr>
            <a:endParaRPr lang="en-US" sz="1600" dirty="0">
              <a:effectLst>
                <a:outerShdw blurRad="38100" dist="38100" dir="2700000" algn="tl">
                  <a:srgbClr val="C0C0C0"/>
                </a:outerShdw>
              </a:effectLst>
            </a:endParaRPr>
          </a:p>
        </p:txBody>
      </p:sp>
      <p:sp>
        <p:nvSpPr>
          <p:cNvPr id="13315" name="Rectangle 3"/>
          <p:cNvSpPr>
            <a:spLocks noChangeArrowheads="1"/>
          </p:cNvSpPr>
          <p:nvPr/>
        </p:nvSpPr>
        <p:spPr bwMode="auto">
          <a:xfrm>
            <a:off x="227725" y="225360"/>
            <a:ext cx="8721725" cy="685800"/>
          </a:xfrm>
          <a:prstGeom prst="rect">
            <a:avLst/>
          </a:prstGeom>
          <a:noFill/>
          <a:ln w="9525">
            <a:noFill/>
            <a:miter lim="800000"/>
            <a:headEnd/>
            <a:tailEnd/>
          </a:ln>
        </p:spPr>
        <p:txBody>
          <a:bodyPr anchor="ctr"/>
          <a:lstStyle/>
          <a:p>
            <a:pPr algn="ctr" eaLnBrk="1" hangingPunct="1">
              <a:lnSpc>
                <a:spcPct val="85000"/>
              </a:lnSpc>
            </a:pPr>
            <a:r>
              <a:rPr lang="en-US" dirty="0">
                <a:solidFill>
                  <a:srgbClr val="800000"/>
                </a:solidFill>
              </a:rPr>
              <a:t>Uncertainty Quantification </a:t>
            </a:r>
            <a:endParaRPr lang="en-US" dirty="0" smtClean="0">
              <a:solidFill>
                <a:srgbClr val="800000"/>
              </a:solidFill>
            </a:endParaRPr>
          </a:p>
          <a:p>
            <a:pPr algn="ctr" eaLnBrk="1" hangingPunct="1">
              <a:lnSpc>
                <a:spcPct val="85000"/>
              </a:lnSpc>
            </a:pPr>
            <a:r>
              <a:rPr lang="en-US" dirty="0" smtClean="0">
                <a:solidFill>
                  <a:srgbClr val="800000"/>
                </a:solidFill>
              </a:rPr>
              <a:t>and Propagation (cont)</a:t>
            </a:r>
            <a:endParaRPr lang="en-US" dirty="0">
              <a:solidFill>
                <a:srgbClr val="800000"/>
              </a:solidFill>
              <a:ea typeface="SimSun" pitchFamily="2" charset="-122"/>
            </a:endParaRPr>
          </a:p>
        </p:txBody>
      </p:sp>
      <p:grpSp>
        <p:nvGrpSpPr>
          <p:cNvPr id="2" name="Group 4"/>
          <p:cNvGrpSpPr>
            <a:grpSpLocks/>
          </p:cNvGrpSpPr>
          <p:nvPr/>
        </p:nvGrpSpPr>
        <p:grpSpPr bwMode="auto">
          <a:xfrm>
            <a:off x="652463" y="2066925"/>
            <a:ext cx="5080000" cy="787400"/>
            <a:chOff x="480" y="3285"/>
            <a:chExt cx="3200" cy="496"/>
          </a:xfrm>
        </p:grpSpPr>
        <p:graphicFrame>
          <p:nvGraphicFramePr>
            <p:cNvPr id="13317" name="Object 5"/>
            <p:cNvGraphicFramePr>
              <a:graphicFrameLocks noChangeAspect="1"/>
            </p:cNvGraphicFramePr>
            <p:nvPr/>
          </p:nvGraphicFramePr>
          <p:xfrm>
            <a:off x="480" y="3285"/>
            <a:ext cx="1184" cy="496"/>
          </p:xfrm>
          <a:graphic>
            <a:graphicData uri="http://schemas.openxmlformats.org/presentationml/2006/ole">
              <p:oleObj spid="_x0000_s223238" name="Equation" r:id="rId4" imgW="1879600" imgH="787400" progId="Equation.3">
                <p:embed/>
              </p:oleObj>
            </a:graphicData>
          </a:graphic>
        </p:graphicFrame>
        <p:sp>
          <p:nvSpPr>
            <p:cNvPr id="13318" name="Text Box 6"/>
            <p:cNvSpPr txBox="1">
              <a:spLocks noChangeArrowheads="1"/>
            </p:cNvSpPr>
            <p:nvPr/>
          </p:nvSpPr>
          <p:spPr bwMode="auto">
            <a:xfrm>
              <a:off x="1568" y="3450"/>
              <a:ext cx="2112" cy="192"/>
            </a:xfrm>
            <a:prstGeom prst="rect">
              <a:avLst/>
            </a:prstGeom>
            <a:noFill/>
            <a:ln w="9525">
              <a:noFill/>
              <a:miter lim="800000"/>
              <a:headEnd/>
              <a:tailEnd/>
            </a:ln>
            <a:effectLst/>
          </p:spPr>
          <p:txBody>
            <a:bodyPr>
              <a:spAutoFit/>
            </a:bodyPr>
            <a:lstStyle/>
            <a:p>
              <a:pPr eaLnBrk="1" hangingPunct="1">
                <a:spcBef>
                  <a:spcPct val="50000"/>
                </a:spcBef>
              </a:pPr>
              <a:r>
                <a:rPr lang="en-US" sz="1400">
                  <a:latin typeface="Arial" pitchFamily="34" charset="0"/>
                </a:rPr>
                <a:t>( for </a:t>
              </a:r>
              <a:r>
                <a:rPr lang="en-US" sz="1400" i="1">
                  <a:latin typeface="Arial" pitchFamily="34" charset="0"/>
                </a:rPr>
                <a:t>independent</a:t>
              </a:r>
              <a:r>
                <a:rPr lang="en-US" sz="1400">
                  <a:latin typeface="Arial" pitchFamily="34" charset="0"/>
                </a:rPr>
                <a:t> random variables)</a:t>
              </a:r>
            </a:p>
          </p:txBody>
        </p:sp>
      </p:grpSp>
      <p:grpSp>
        <p:nvGrpSpPr>
          <p:cNvPr id="3" name="Group 7"/>
          <p:cNvGrpSpPr>
            <a:grpSpLocks/>
          </p:cNvGrpSpPr>
          <p:nvPr/>
        </p:nvGrpSpPr>
        <p:grpSpPr bwMode="auto">
          <a:xfrm>
            <a:off x="5927725" y="2039938"/>
            <a:ext cx="2997200" cy="2090737"/>
            <a:chOff x="3600" y="2544"/>
            <a:chExt cx="1888" cy="1317"/>
          </a:xfrm>
        </p:grpSpPr>
        <p:sp>
          <p:nvSpPr>
            <p:cNvPr id="13320" name="Freeform 8"/>
            <p:cNvSpPr>
              <a:spLocks/>
            </p:cNvSpPr>
            <p:nvPr/>
          </p:nvSpPr>
          <p:spPr bwMode="auto">
            <a:xfrm>
              <a:off x="4417" y="2675"/>
              <a:ext cx="1051" cy="619"/>
            </a:xfrm>
            <a:custGeom>
              <a:avLst/>
              <a:gdLst/>
              <a:ahLst/>
              <a:cxnLst>
                <a:cxn ang="0">
                  <a:pos x="0" y="0"/>
                </a:cxn>
                <a:cxn ang="0">
                  <a:pos x="85" y="187"/>
                </a:cxn>
                <a:cxn ang="0">
                  <a:pos x="235" y="395"/>
                </a:cxn>
                <a:cxn ang="0">
                  <a:pos x="523" y="565"/>
                </a:cxn>
                <a:cxn ang="0">
                  <a:pos x="1051" y="619"/>
                </a:cxn>
              </a:cxnLst>
              <a:rect l="0" t="0" r="r" b="b"/>
              <a:pathLst>
                <a:path w="1051" h="619">
                  <a:moveTo>
                    <a:pt x="0" y="0"/>
                  </a:moveTo>
                  <a:cubicBezTo>
                    <a:pt x="14" y="31"/>
                    <a:pt x="46" y="121"/>
                    <a:pt x="85" y="187"/>
                  </a:cubicBezTo>
                  <a:cubicBezTo>
                    <a:pt x="124" y="253"/>
                    <a:pt x="162" y="332"/>
                    <a:pt x="235" y="395"/>
                  </a:cubicBezTo>
                  <a:cubicBezTo>
                    <a:pt x="308" y="458"/>
                    <a:pt x="387" y="528"/>
                    <a:pt x="523" y="565"/>
                  </a:cubicBezTo>
                  <a:cubicBezTo>
                    <a:pt x="659" y="602"/>
                    <a:pt x="941" y="608"/>
                    <a:pt x="1051" y="619"/>
                  </a:cubicBezTo>
                </a:path>
              </a:pathLst>
            </a:custGeom>
            <a:noFill/>
            <a:ln w="28575" cap="flat" cmpd="sng">
              <a:solidFill>
                <a:srgbClr val="CCCCCC"/>
              </a:solidFill>
              <a:prstDash val="solid"/>
              <a:round/>
              <a:headEnd/>
              <a:tailEnd/>
            </a:ln>
            <a:effectLst/>
          </p:spPr>
          <p:txBody>
            <a:bodyPr wrap="none" anchor="ctr"/>
            <a:lstStyle/>
            <a:p>
              <a:endParaRPr lang="en-US"/>
            </a:p>
          </p:txBody>
        </p:sp>
        <p:sp>
          <p:nvSpPr>
            <p:cNvPr id="13321" name="Text Box 9"/>
            <p:cNvSpPr txBox="1">
              <a:spLocks noChangeArrowheads="1"/>
            </p:cNvSpPr>
            <p:nvPr/>
          </p:nvSpPr>
          <p:spPr bwMode="auto">
            <a:xfrm>
              <a:off x="3632" y="2795"/>
              <a:ext cx="288" cy="231"/>
            </a:xfrm>
            <a:prstGeom prst="rect">
              <a:avLst/>
            </a:prstGeom>
            <a:noFill/>
            <a:ln w="9525">
              <a:noFill/>
              <a:miter lim="800000"/>
              <a:headEnd/>
              <a:tailEnd/>
            </a:ln>
            <a:effectLst/>
          </p:spPr>
          <p:txBody>
            <a:bodyPr>
              <a:spAutoFit/>
            </a:bodyPr>
            <a:lstStyle/>
            <a:p>
              <a:pPr eaLnBrk="1" hangingPunct="1">
                <a:spcBef>
                  <a:spcPct val="50000"/>
                </a:spcBef>
              </a:pPr>
              <a:endParaRPr lang="en-US" sz="1800">
                <a:latin typeface="Arial" pitchFamily="34" charset="0"/>
              </a:endParaRPr>
            </a:p>
          </p:txBody>
        </p:sp>
        <p:graphicFrame>
          <p:nvGraphicFramePr>
            <p:cNvPr id="13322" name="Object 10"/>
            <p:cNvGraphicFramePr>
              <a:graphicFrameLocks noChangeAspect="1"/>
            </p:cNvGraphicFramePr>
            <p:nvPr/>
          </p:nvGraphicFramePr>
          <p:xfrm>
            <a:off x="3600" y="2809"/>
            <a:ext cx="307" cy="132"/>
          </p:xfrm>
          <a:graphic>
            <a:graphicData uri="http://schemas.openxmlformats.org/presentationml/2006/ole">
              <p:oleObj spid="_x0000_s223235" name="Equation" r:id="rId5" imgW="622300" imgH="266700" progId="Equation.3">
                <p:embed/>
              </p:oleObj>
            </a:graphicData>
          </a:graphic>
        </p:graphicFrame>
        <p:sp>
          <p:nvSpPr>
            <p:cNvPr id="13323" name="Text Box 11"/>
            <p:cNvSpPr txBox="1">
              <a:spLocks noChangeArrowheads="1"/>
            </p:cNvSpPr>
            <p:nvPr/>
          </p:nvSpPr>
          <p:spPr bwMode="auto">
            <a:xfrm>
              <a:off x="4999" y="3498"/>
              <a:ext cx="288" cy="192"/>
            </a:xfrm>
            <a:prstGeom prst="rect">
              <a:avLst/>
            </a:prstGeom>
            <a:noFill/>
            <a:ln w="9525">
              <a:noFill/>
              <a:miter lim="800000"/>
              <a:headEnd/>
              <a:tailEnd/>
            </a:ln>
            <a:effectLst/>
          </p:spPr>
          <p:txBody>
            <a:bodyPr>
              <a:spAutoFit/>
            </a:bodyPr>
            <a:lstStyle/>
            <a:p>
              <a:pPr eaLnBrk="1" hangingPunct="1">
                <a:spcBef>
                  <a:spcPct val="50000"/>
                </a:spcBef>
              </a:pPr>
              <a:r>
                <a:rPr lang="en-US" sz="1400" i="1">
                  <a:latin typeface="Times New Roman" pitchFamily="18" charset="0"/>
                </a:rPr>
                <a:t>x</a:t>
              </a:r>
              <a:r>
                <a:rPr lang="en-US" sz="1400" baseline="-25000">
                  <a:latin typeface="Times New Roman" pitchFamily="18" charset="0"/>
                </a:rPr>
                <a:t>1</a:t>
              </a:r>
              <a:endParaRPr lang="en-US" sz="1400" i="1">
                <a:latin typeface="Times New Roman" pitchFamily="18" charset="0"/>
              </a:endParaRPr>
            </a:p>
          </p:txBody>
        </p:sp>
        <p:sp>
          <p:nvSpPr>
            <p:cNvPr id="13324" name="Line 12"/>
            <p:cNvSpPr>
              <a:spLocks noChangeShapeType="1"/>
            </p:cNvSpPr>
            <p:nvPr/>
          </p:nvSpPr>
          <p:spPr bwMode="auto">
            <a:xfrm>
              <a:off x="4149" y="2853"/>
              <a:ext cx="0" cy="801"/>
            </a:xfrm>
            <a:prstGeom prst="line">
              <a:avLst/>
            </a:prstGeom>
            <a:noFill/>
            <a:ln w="3175">
              <a:solidFill>
                <a:schemeClr val="tx1"/>
              </a:solidFill>
              <a:round/>
              <a:headEnd/>
              <a:tailEnd/>
            </a:ln>
            <a:effectLst/>
          </p:spPr>
          <p:txBody>
            <a:bodyPr wrap="none" anchor="ctr"/>
            <a:lstStyle/>
            <a:p>
              <a:endParaRPr lang="en-US"/>
            </a:p>
          </p:txBody>
        </p:sp>
        <p:graphicFrame>
          <p:nvGraphicFramePr>
            <p:cNvPr id="13325" name="Object 13"/>
            <p:cNvGraphicFramePr>
              <a:graphicFrameLocks noChangeAspect="1"/>
            </p:cNvGraphicFramePr>
            <p:nvPr/>
          </p:nvGraphicFramePr>
          <p:xfrm>
            <a:off x="4082" y="3628"/>
            <a:ext cx="171" cy="138"/>
          </p:xfrm>
          <a:graphic>
            <a:graphicData uri="http://schemas.openxmlformats.org/presentationml/2006/ole">
              <p:oleObj spid="_x0000_s223236" name="Equation" r:id="rId6" imgW="330200" imgH="266700" progId="Equation.3">
                <p:embed/>
              </p:oleObj>
            </a:graphicData>
          </a:graphic>
        </p:graphicFrame>
        <p:grpSp>
          <p:nvGrpSpPr>
            <p:cNvPr id="4" name="Group 14"/>
            <p:cNvGrpSpPr>
              <a:grpSpLocks/>
            </p:cNvGrpSpPr>
            <p:nvPr/>
          </p:nvGrpSpPr>
          <p:grpSpPr bwMode="auto">
            <a:xfrm>
              <a:off x="4384" y="2576"/>
              <a:ext cx="1104" cy="760"/>
              <a:chOff x="2757" y="1466"/>
              <a:chExt cx="1104" cy="760"/>
            </a:xfrm>
          </p:grpSpPr>
          <p:sp>
            <p:nvSpPr>
              <p:cNvPr id="13327" name="Line 15"/>
              <p:cNvSpPr>
                <a:spLocks noChangeShapeType="1"/>
              </p:cNvSpPr>
              <p:nvPr/>
            </p:nvSpPr>
            <p:spPr bwMode="auto">
              <a:xfrm>
                <a:off x="2757" y="1466"/>
                <a:ext cx="0" cy="760"/>
              </a:xfrm>
              <a:prstGeom prst="line">
                <a:avLst/>
              </a:prstGeom>
              <a:noFill/>
              <a:ln w="3175">
                <a:solidFill>
                  <a:srgbClr val="CCCCCC"/>
                </a:solidFill>
                <a:round/>
                <a:headEnd/>
                <a:tailEnd/>
              </a:ln>
              <a:effectLst/>
            </p:spPr>
            <p:txBody>
              <a:bodyPr wrap="none" anchor="ctr"/>
              <a:lstStyle/>
              <a:p>
                <a:endParaRPr lang="en-US"/>
              </a:p>
            </p:txBody>
          </p:sp>
          <p:sp>
            <p:nvSpPr>
              <p:cNvPr id="13328" name="Line 16"/>
              <p:cNvSpPr>
                <a:spLocks noChangeShapeType="1"/>
              </p:cNvSpPr>
              <p:nvPr/>
            </p:nvSpPr>
            <p:spPr bwMode="auto">
              <a:xfrm>
                <a:off x="2757" y="2226"/>
                <a:ext cx="1104" cy="0"/>
              </a:xfrm>
              <a:prstGeom prst="line">
                <a:avLst/>
              </a:prstGeom>
              <a:noFill/>
              <a:ln w="3175">
                <a:solidFill>
                  <a:srgbClr val="CCCCCC"/>
                </a:solidFill>
                <a:round/>
                <a:headEnd/>
                <a:tailEnd/>
              </a:ln>
              <a:effectLst/>
            </p:spPr>
            <p:txBody>
              <a:bodyPr wrap="none" anchor="ctr"/>
              <a:lstStyle/>
              <a:p>
                <a:endParaRPr lang="en-US"/>
              </a:p>
            </p:txBody>
          </p:sp>
        </p:grpSp>
        <p:sp>
          <p:nvSpPr>
            <p:cNvPr id="13329" name="Freeform 17"/>
            <p:cNvSpPr>
              <a:spLocks/>
            </p:cNvSpPr>
            <p:nvPr/>
          </p:nvSpPr>
          <p:spPr bwMode="auto">
            <a:xfrm>
              <a:off x="4293" y="2735"/>
              <a:ext cx="897" cy="747"/>
            </a:xfrm>
            <a:custGeom>
              <a:avLst/>
              <a:gdLst/>
              <a:ahLst/>
              <a:cxnLst>
                <a:cxn ang="0">
                  <a:pos x="0" y="716"/>
                </a:cxn>
                <a:cxn ang="0">
                  <a:pos x="122" y="704"/>
                </a:cxn>
                <a:cxn ang="0">
                  <a:pos x="207" y="608"/>
                </a:cxn>
                <a:cxn ang="0">
                  <a:pos x="282" y="329"/>
                </a:cxn>
                <a:cxn ang="0">
                  <a:pos x="363" y="87"/>
                </a:cxn>
                <a:cxn ang="0">
                  <a:pos x="475" y="93"/>
                </a:cxn>
                <a:cxn ang="0">
                  <a:pos x="650" y="643"/>
                </a:cxn>
                <a:cxn ang="0">
                  <a:pos x="897" y="714"/>
                </a:cxn>
              </a:cxnLst>
              <a:rect l="0" t="0" r="r" b="b"/>
              <a:pathLst>
                <a:path w="897" h="747">
                  <a:moveTo>
                    <a:pt x="0" y="716"/>
                  </a:moveTo>
                  <a:cubicBezTo>
                    <a:pt x="19" y="714"/>
                    <a:pt x="87" y="722"/>
                    <a:pt x="122" y="704"/>
                  </a:cubicBezTo>
                  <a:cubicBezTo>
                    <a:pt x="157" y="686"/>
                    <a:pt x="181" y="670"/>
                    <a:pt x="207" y="608"/>
                  </a:cubicBezTo>
                  <a:cubicBezTo>
                    <a:pt x="234" y="546"/>
                    <a:pt x="256" y="416"/>
                    <a:pt x="282" y="329"/>
                  </a:cubicBezTo>
                  <a:cubicBezTo>
                    <a:pt x="308" y="242"/>
                    <a:pt x="331" y="126"/>
                    <a:pt x="363" y="87"/>
                  </a:cubicBezTo>
                  <a:cubicBezTo>
                    <a:pt x="395" y="48"/>
                    <a:pt x="427" y="0"/>
                    <a:pt x="475" y="93"/>
                  </a:cubicBezTo>
                  <a:cubicBezTo>
                    <a:pt x="523" y="186"/>
                    <a:pt x="580" y="540"/>
                    <a:pt x="650" y="643"/>
                  </a:cubicBezTo>
                  <a:cubicBezTo>
                    <a:pt x="721" y="747"/>
                    <a:pt x="845" y="699"/>
                    <a:pt x="897" y="714"/>
                  </a:cubicBezTo>
                </a:path>
              </a:pathLst>
            </a:custGeom>
            <a:noFill/>
            <a:ln w="28575" cmpd="sng">
              <a:solidFill>
                <a:srgbClr val="B3B3B3"/>
              </a:solidFill>
              <a:round/>
              <a:headEnd/>
              <a:tailEnd/>
            </a:ln>
            <a:effectLst/>
          </p:spPr>
          <p:txBody>
            <a:bodyPr wrap="none" anchor="ctr"/>
            <a:lstStyle/>
            <a:p>
              <a:endParaRPr lang="en-US"/>
            </a:p>
          </p:txBody>
        </p:sp>
        <p:grpSp>
          <p:nvGrpSpPr>
            <p:cNvPr id="5" name="Group 18"/>
            <p:cNvGrpSpPr>
              <a:grpSpLocks/>
            </p:cNvGrpSpPr>
            <p:nvPr/>
          </p:nvGrpSpPr>
          <p:grpSpPr bwMode="auto">
            <a:xfrm>
              <a:off x="4213" y="2715"/>
              <a:ext cx="1104" cy="760"/>
              <a:chOff x="2757" y="1466"/>
              <a:chExt cx="1104" cy="760"/>
            </a:xfrm>
          </p:grpSpPr>
          <p:sp>
            <p:nvSpPr>
              <p:cNvPr id="13331" name="Line 19"/>
              <p:cNvSpPr>
                <a:spLocks noChangeShapeType="1"/>
              </p:cNvSpPr>
              <p:nvPr/>
            </p:nvSpPr>
            <p:spPr bwMode="auto">
              <a:xfrm>
                <a:off x="2757" y="1466"/>
                <a:ext cx="0" cy="760"/>
              </a:xfrm>
              <a:prstGeom prst="line">
                <a:avLst/>
              </a:prstGeom>
              <a:noFill/>
              <a:ln w="3175">
                <a:solidFill>
                  <a:srgbClr val="B3B3B3"/>
                </a:solidFill>
                <a:round/>
                <a:headEnd/>
                <a:tailEnd/>
              </a:ln>
              <a:effectLst/>
            </p:spPr>
            <p:txBody>
              <a:bodyPr wrap="none" anchor="ctr"/>
              <a:lstStyle/>
              <a:p>
                <a:endParaRPr lang="en-US"/>
              </a:p>
            </p:txBody>
          </p:sp>
          <p:sp>
            <p:nvSpPr>
              <p:cNvPr id="13332" name="Line 20"/>
              <p:cNvSpPr>
                <a:spLocks noChangeShapeType="1"/>
              </p:cNvSpPr>
              <p:nvPr/>
            </p:nvSpPr>
            <p:spPr bwMode="auto">
              <a:xfrm>
                <a:off x="2757" y="2226"/>
                <a:ext cx="1104" cy="0"/>
              </a:xfrm>
              <a:prstGeom prst="line">
                <a:avLst/>
              </a:prstGeom>
              <a:noFill/>
              <a:ln w="3175">
                <a:solidFill>
                  <a:srgbClr val="B3B3B3"/>
                </a:solidFill>
                <a:round/>
                <a:headEnd/>
                <a:tailEnd/>
              </a:ln>
              <a:effectLst/>
            </p:spPr>
            <p:txBody>
              <a:bodyPr wrap="none" anchor="ctr"/>
              <a:lstStyle/>
              <a:p>
                <a:endParaRPr lang="en-US"/>
              </a:p>
            </p:txBody>
          </p:sp>
        </p:grpSp>
        <p:sp>
          <p:nvSpPr>
            <p:cNvPr id="13333" name="Line 21"/>
            <p:cNvSpPr>
              <a:spLocks noChangeShapeType="1"/>
            </p:cNvSpPr>
            <p:nvPr/>
          </p:nvSpPr>
          <p:spPr bwMode="auto">
            <a:xfrm>
              <a:off x="3920" y="2843"/>
              <a:ext cx="0" cy="760"/>
            </a:xfrm>
            <a:prstGeom prst="line">
              <a:avLst/>
            </a:prstGeom>
            <a:noFill/>
            <a:ln w="3175">
              <a:solidFill>
                <a:schemeClr val="tx1"/>
              </a:solidFill>
              <a:round/>
              <a:headEnd/>
              <a:tailEnd/>
            </a:ln>
            <a:effectLst/>
          </p:spPr>
          <p:txBody>
            <a:bodyPr wrap="none" anchor="ctr"/>
            <a:lstStyle/>
            <a:p>
              <a:endParaRPr lang="en-US"/>
            </a:p>
          </p:txBody>
        </p:sp>
        <p:sp>
          <p:nvSpPr>
            <p:cNvPr id="13334" name="Line 22"/>
            <p:cNvSpPr>
              <a:spLocks noChangeShapeType="1"/>
            </p:cNvSpPr>
            <p:nvPr/>
          </p:nvSpPr>
          <p:spPr bwMode="auto">
            <a:xfrm>
              <a:off x="3920" y="3603"/>
              <a:ext cx="1104" cy="0"/>
            </a:xfrm>
            <a:prstGeom prst="line">
              <a:avLst/>
            </a:prstGeom>
            <a:noFill/>
            <a:ln w="3175">
              <a:solidFill>
                <a:schemeClr val="tx1"/>
              </a:solidFill>
              <a:round/>
              <a:headEnd/>
              <a:tailEnd/>
            </a:ln>
            <a:effectLst/>
          </p:spPr>
          <p:txBody>
            <a:bodyPr wrap="none" anchor="ctr"/>
            <a:lstStyle/>
            <a:p>
              <a:endParaRPr lang="en-US"/>
            </a:p>
          </p:txBody>
        </p:sp>
        <p:sp>
          <p:nvSpPr>
            <p:cNvPr id="13335" name="Freeform 23"/>
            <p:cNvSpPr>
              <a:spLocks/>
            </p:cNvSpPr>
            <p:nvPr/>
          </p:nvSpPr>
          <p:spPr bwMode="auto">
            <a:xfrm>
              <a:off x="3932" y="2862"/>
              <a:ext cx="681" cy="754"/>
            </a:xfrm>
            <a:custGeom>
              <a:avLst/>
              <a:gdLst/>
              <a:ahLst/>
              <a:cxnLst>
                <a:cxn ang="0">
                  <a:pos x="3" y="721"/>
                </a:cxn>
                <a:cxn ang="0">
                  <a:pos x="8" y="722"/>
                </a:cxn>
                <a:cxn ang="0">
                  <a:pos x="52" y="632"/>
                </a:cxn>
                <a:cxn ang="0">
                  <a:pos x="95" y="344"/>
                </a:cxn>
                <a:cxn ang="0">
                  <a:pos x="137" y="93"/>
                </a:cxn>
                <a:cxn ang="0">
                  <a:pos x="242" y="93"/>
                </a:cxn>
                <a:cxn ang="0">
                  <a:pos x="431" y="649"/>
                </a:cxn>
                <a:cxn ang="0">
                  <a:pos x="681" y="722"/>
                </a:cxn>
              </a:cxnLst>
              <a:rect l="0" t="0" r="r" b="b"/>
              <a:pathLst>
                <a:path w="681" h="754">
                  <a:moveTo>
                    <a:pt x="3" y="721"/>
                  </a:moveTo>
                  <a:cubicBezTo>
                    <a:pt x="3" y="721"/>
                    <a:pt x="0" y="737"/>
                    <a:pt x="8" y="722"/>
                  </a:cubicBezTo>
                  <a:cubicBezTo>
                    <a:pt x="16" y="707"/>
                    <a:pt x="37" y="695"/>
                    <a:pt x="52" y="632"/>
                  </a:cubicBezTo>
                  <a:cubicBezTo>
                    <a:pt x="67" y="569"/>
                    <a:pt x="81" y="434"/>
                    <a:pt x="95" y="344"/>
                  </a:cubicBezTo>
                  <a:cubicBezTo>
                    <a:pt x="109" y="254"/>
                    <a:pt x="113" y="135"/>
                    <a:pt x="137" y="93"/>
                  </a:cubicBezTo>
                  <a:cubicBezTo>
                    <a:pt x="161" y="51"/>
                    <a:pt x="193" y="0"/>
                    <a:pt x="242" y="93"/>
                  </a:cubicBezTo>
                  <a:cubicBezTo>
                    <a:pt x="291" y="186"/>
                    <a:pt x="358" y="544"/>
                    <a:pt x="431" y="649"/>
                  </a:cubicBezTo>
                  <a:cubicBezTo>
                    <a:pt x="504" y="754"/>
                    <a:pt x="629" y="707"/>
                    <a:pt x="681" y="722"/>
                  </a:cubicBezTo>
                </a:path>
              </a:pathLst>
            </a:custGeom>
            <a:noFill/>
            <a:ln w="28575" cmpd="sng">
              <a:solidFill>
                <a:srgbClr val="FF0000"/>
              </a:solidFill>
              <a:round/>
              <a:headEnd/>
              <a:tailEnd/>
            </a:ln>
            <a:effectLst/>
          </p:spPr>
          <p:txBody>
            <a:bodyPr wrap="none" anchor="ctr"/>
            <a:lstStyle/>
            <a:p>
              <a:endParaRPr lang="en-US"/>
            </a:p>
          </p:txBody>
        </p:sp>
        <p:sp>
          <p:nvSpPr>
            <p:cNvPr id="13336" name="Line 24"/>
            <p:cNvSpPr>
              <a:spLocks noChangeShapeType="1"/>
            </p:cNvSpPr>
            <p:nvPr/>
          </p:nvSpPr>
          <p:spPr bwMode="auto">
            <a:xfrm flipH="1">
              <a:off x="4256" y="3568"/>
              <a:ext cx="1" cy="86"/>
            </a:xfrm>
            <a:prstGeom prst="line">
              <a:avLst/>
            </a:prstGeom>
            <a:noFill/>
            <a:ln w="3175">
              <a:solidFill>
                <a:schemeClr val="tx1"/>
              </a:solidFill>
              <a:round/>
              <a:headEnd/>
              <a:tailEnd/>
            </a:ln>
            <a:effectLst/>
          </p:spPr>
          <p:txBody>
            <a:bodyPr wrap="none" anchor="ctr"/>
            <a:lstStyle/>
            <a:p>
              <a:endParaRPr lang="en-US"/>
            </a:p>
          </p:txBody>
        </p:sp>
        <p:graphicFrame>
          <p:nvGraphicFramePr>
            <p:cNvPr id="13337" name="Object 25"/>
            <p:cNvGraphicFramePr>
              <a:graphicFrameLocks noChangeAspect="1"/>
            </p:cNvGraphicFramePr>
            <p:nvPr/>
          </p:nvGraphicFramePr>
          <p:xfrm>
            <a:off x="4307" y="3723"/>
            <a:ext cx="178" cy="138"/>
          </p:xfrm>
          <a:graphic>
            <a:graphicData uri="http://schemas.openxmlformats.org/presentationml/2006/ole">
              <p:oleObj spid="_x0000_s223237" name="Equation" r:id="rId7" imgW="342900" imgH="266700" progId="Equation.3">
                <p:embed/>
              </p:oleObj>
            </a:graphicData>
          </a:graphic>
        </p:graphicFrame>
        <p:sp>
          <p:nvSpPr>
            <p:cNvPr id="13338" name="Line 26"/>
            <p:cNvSpPr>
              <a:spLocks noChangeShapeType="1"/>
            </p:cNvSpPr>
            <p:nvPr/>
          </p:nvSpPr>
          <p:spPr bwMode="auto">
            <a:xfrm>
              <a:off x="4256" y="3648"/>
              <a:ext cx="91" cy="85"/>
            </a:xfrm>
            <a:prstGeom prst="line">
              <a:avLst/>
            </a:prstGeom>
            <a:noFill/>
            <a:ln w="3175">
              <a:solidFill>
                <a:schemeClr val="tx1"/>
              </a:solidFill>
              <a:round/>
              <a:headEnd/>
              <a:tailEnd/>
            </a:ln>
            <a:effectLst/>
          </p:spPr>
          <p:txBody>
            <a:bodyPr wrap="none" anchor="ctr"/>
            <a:lstStyle/>
            <a:p>
              <a:endParaRPr lang="en-US"/>
            </a:p>
          </p:txBody>
        </p:sp>
        <p:sp>
          <p:nvSpPr>
            <p:cNvPr id="13339" name="Text Box 27"/>
            <p:cNvSpPr txBox="1">
              <a:spLocks noChangeArrowheads="1"/>
            </p:cNvSpPr>
            <p:nvPr/>
          </p:nvSpPr>
          <p:spPr bwMode="auto">
            <a:xfrm>
              <a:off x="4828" y="2929"/>
              <a:ext cx="330" cy="192"/>
            </a:xfrm>
            <a:prstGeom prst="rect">
              <a:avLst/>
            </a:prstGeom>
            <a:noFill/>
            <a:ln w="9525">
              <a:noFill/>
              <a:miter lim="800000"/>
              <a:headEnd/>
              <a:tailEnd/>
            </a:ln>
            <a:effectLst/>
          </p:spPr>
          <p:txBody>
            <a:bodyPr>
              <a:spAutoFit/>
            </a:bodyPr>
            <a:lstStyle/>
            <a:p>
              <a:pPr eaLnBrk="1" hangingPunct="1">
                <a:spcBef>
                  <a:spcPct val="50000"/>
                </a:spcBef>
              </a:pPr>
              <a:r>
                <a:rPr lang="en-US" sz="1400" i="1">
                  <a:solidFill>
                    <a:schemeClr val="bg2"/>
                  </a:solidFill>
                  <a:latin typeface="Times New Roman" pitchFamily="18" charset="0"/>
                </a:rPr>
                <a:t>f</a:t>
              </a:r>
              <a:r>
                <a:rPr lang="en-US" sz="1400" i="1" baseline="-25000">
                  <a:solidFill>
                    <a:schemeClr val="bg2"/>
                  </a:solidFill>
                  <a:latin typeface="Times New Roman" pitchFamily="18" charset="0"/>
                </a:rPr>
                <a:t>X </a:t>
              </a:r>
              <a:r>
                <a:rPr lang="en-US" sz="1000" baseline="-25000">
                  <a:solidFill>
                    <a:schemeClr val="bg2"/>
                  </a:solidFill>
                  <a:latin typeface="Times New Roman" pitchFamily="18" charset="0"/>
                </a:rPr>
                <a:t>2</a:t>
              </a:r>
              <a:endParaRPr lang="en-US" sz="1400" i="1">
                <a:solidFill>
                  <a:schemeClr val="bg2"/>
                </a:solidFill>
                <a:latin typeface="Times New Roman" pitchFamily="18" charset="0"/>
              </a:endParaRPr>
            </a:p>
          </p:txBody>
        </p:sp>
        <p:sp>
          <p:nvSpPr>
            <p:cNvPr id="13340" name="Text Box 28"/>
            <p:cNvSpPr txBox="1">
              <a:spLocks noChangeArrowheads="1"/>
            </p:cNvSpPr>
            <p:nvPr/>
          </p:nvSpPr>
          <p:spPr bwMode="auto">
            <a:xfrm>
              <a:off x="4422" y="2544"/>
              <a:ext cx="330" cy="192"/>
            </a:xfrm>
            <a:prstGeom prst="rect">
              <a:avLst/>
            </a:prstGeom>
            <a:noFill/>
            <a:ln w="9525">
              <a:noFill/>
              <a:miter lim="800000"/>
              <a:headEnd/>
              <a:tailEnd/>
            </a:ln>
            <a:effectLst/>
          </p:spPr>
          <p:txBody>
            <a:bodyPr>
              <a:spAutoFit/>
            </a:bodyPr>
            <a:lstStyle/>
            <a:p>
              <a:pPr eaLnBrk="1" hangingPunct="1">
                <a:spcBef>
                  <a:spcPct val="50000"/>
                </a:spcBef>
              </a:pPr>
              <a:r>
                <a:rPr lang="en-US" sz="1400" i="1">
                  <a:solidFill>
                    <a:srgbClr val="B3B3B3"/>
                  </a:solidFill>
                  <a:latin typeface="Times New Roman" pitchFamily="18" charset="0"/>
                </a:rPr>
                <a:t>f</a:t>
              </a:r>
              <a:r>
                <a:rPr lang="en-US" sz="1400" i="1" baseline="-25000">
                  <a:solidFill>
                    <a:srgbClr val="B3B3B3"/>
                  </a:solidFill>
                  <a:latin typeface="Times New Roman" pitchFamily="18" charset="0"/>
                </a:rPr>
                <a:t>X </a:t>
              </a:r>
              <a:r>
                <a:rPr lang="en-US" sz="1000" baseline="-25000">
                  <a:solidFill>
                    <a:srgbClr val="B3B3B3"/>
                  </a:solidFill>
                  <a:latin typeface="Times New Roman" pitchFamily="18" charset="0"/>
                </a:rPr>
                <a:t>3</a:t>
              </a:r>
              <a:endParaRPr lang="en-US" sz="1400" i="1">
                <a:solidFill>
                  <a:srgbClr val="B3B3B3"/>
                </a:solidFill>
                <a:latin typeface="Times New Roman" pitchFamily="18" charset="0"/>
              </a:endParaRPr>
            </a:p>
          </p:txBody>
        </p:sp>
      </p:grpSp>
      <p:sp>
        <p:nvSpPr>
          <p:cNvPr id="13341" name="Text Box 29"/>
          <p:cNvSpPr txBox="1">
            <a:spLocks noChangeArrowheads="1"/>
          </p:cNvSpPr>
          <p:nvPr/>
        </p:nvSpPr>
        <p:spPr bwMode="auto">
          <a:xfrm>
            <a:off x="7543800" y="2057400"/>
            <a:ext cx="1447800" cy="304800"/>
          </a:xfrm>
          <a:prstGeom prst="rect">
            <a:avLst/>
          </a:prstGeom>
          <a:noFill/>
          <a:ln w="9525">
            <a:noFill/>
            <a:miter lim="800000"/>
            <a:headEnd/>
            <a:tailEnd/>
          </a:ln>
          <a:effectLst/>
        </p:spPr>
        <p:txBody>
          <a:bodyPr>
            <a:spAutoFit/>
          </a:bodyPr>
          <a:lstStyle/>
          <a:p>
            <a:pPr eaLnBrk="1" hangingPunct="1"/>
            <a:r>
              <a:rPr lang="en-US" altLang="zh-CN" sz="1400">
                <a:latin typeface="Times New Roman" pitchFamily="18" charset="0"/>
                <a:ea typeface="SimSun" pitchFamily="2" charset="-122"/>
              </a:rPr>
              <a:t>PDF of </a:t>
            </a:r>
            <a:r>
              <a:rPr lang="en-US" altLang="zh-CN" sz="1400" i="1">
                <a:latin typeface="Times New Roman" pitchFamily="18" charset="0"/>
                <a:ea typeface="SimSun" pitchFamily="2" charset="-122"/>
              </a:rPr>
              <a:t>X</a:t>
            </a:r>
            <a:r>
              <a:rPr lang="en-US" altLang="zh-CN" sz="1400" i="1" baseline="-25000">
                <a:latin typeface="Times New Roman" pitchFamily="18" charset="0"/>
                <a:ea typeface="SimSun" pitchFamily="2" charset="-122"/>
              </a:rPr>
              <a:t>k</a:t>
            </a:r>
            <a:r>
              <a:rPr lang="en-US" altLang="zh-CN" sz="1400">
                <a:latin typeface="Times New Roman" pitchFamily="18" charset="0"/>
                <a:ea typeface="SimSun" pitchFamily="2" charset="-122"/>
              </a:rPr>
              <a:t>, </a:t>
            </a:r>
            <a:r>
              <a:rPr lang="en-US" altLang="zh-CN" sz="1400" i="1">
                <a:latin typeface="Times New Roman" pitchFamily="18" charset="0"/>
                <a:ea typeface="SimSun" pitchFamily="2" charset="-122"/>
              </a:rPr>
              <a:t>k</a:t>
            </a:r>
            <a:r>
              <a:rPr lang="en-US" altLang="zh-CN" sz="1400">
                <a:latin typeface="Times New Roman" pitchFamily="18" charset="0"/>
                <a:ea typeface="SimSun" pitchFamily="2" charset="-122"/>
              </a:rPr>
              <a:t>=1,</a:t>
            </a:r>
            <a:r>
              <a:rPr lang="en-US" altLang="zh-CN" sz="1400" i="1">
                <a:latin typeface="Times New Roman" pitchFamily="18" charset="0"/>
                <a:ea typeface="SimSun" pitchFamily="2" charset="-122"/>
              </a:rPr>
              <a:t>N</a:t>
            </a:r>
            <a:endParaRPr lang="en-US" sz="1400" i="1">
              <a:latin typeface="Times New Roman" pitchFamily="18" charset="0"/>
              <a:ea typeface="SimSun" pitchFamily="2" charset="-122"/>
            </a:endParaRPr>
          </a:p>
        </p:txBody>
      </p:sp>
      <p:graphicFrame>
        <p:nvGraphicFramePr>
          <p:cNvPr id="13342" name="Object 30"/>
          <p:cNvGraphicFramePr>
            <a:graphicFrameLocks noChangeAspect="1"/>
          </p:cNvGraphicFramePr>
          <p:nvPr/>
        </p:nvGraphicFramePr>
        <p:xfrm>
          <a:off x="644525" y="2895600"/>
          <a:ext cx="3238500" cy="660400"/>
        </p:xfrm>
        <a:graphic>
          <a:graphicData uri="http://schemas.openxmlformats.org/presentationml/2006/ole">
            <p:oleObj spid="_x0000_s223234" name="Equation" r:id="rId8" imgW="3238500" imgH="660400" progId="Equation.3">
              <p:embed/>
            </p:oleObj>
          </a:graphicData>
        </a:graphic>
      </p:graphicFrame>
      <p:sp>
        <p:nvSpPr>
          <p:cNvPr id="13343" name="Text Box 31"/>
          <p:cNvSpPr txBox="1">
            <a:spLocks noChangeArrowheads="1"/>
          </p:cNvSpPr>
          <p:nvPr/>
        </p:nvSpPr>
        <p:spPr bwMode="auto">
          <a:xfrm>
            <a:off x="533400" y="5943600"/>
            <a:ext cx="8229600" cy="457200"/>
          </a:xfrm>
          <a:prstGeom prst="rect">
            <a:avLst/>
          </a:prstGeom>
          <a:noFill/>
          <a:ln w="9525">
            <a:noFill/>
            <a:miter lim="800000"/>
            <a:headEnd/>
            <a:tailEnd/>
          </a:ln>
          <a:effectLst/>
        </p:spPr>
        <p:txBody>
          <a:bodyPr>
            <a:spAutoFit/>
          </a:bodyPr>
          <a:lstStyle/>
          <a:p>
            <a:pPr eaLnBrk="1" hangingPunct="1">
              <a:spcBef>
                <a:spcPct val="50000"/>
              </a:spcBef>
            </a:pPr>
            <a:r>
              <a:rPr lang="en-US" sz="1200">
                <a:solidFill>
                  <a:srgbClr val="000000"/>
                </a:solidFill>
              </a:rPr>
              <a:t>Acar, E., Rais-Rohani, M., and Eamon, C., </a:t>
            </a:r>
            <a:r>
              <a:rPr lang="en-US" sz="1200">
                <a:solidFill>
                  <a:srgbClr val="000000"/>
                </a:solidFill>
                <a:latin typeface="Arial"/>
              </a:rPr>
              <a:t>“</a:t>
            </a:r>
            <a:r>
              <a:rPr lang="en-US" sz="1200">
                <a:solidFill>
                  <a:srgbClr val="000000"/>
                </a:solidFill>
              </a:rPr>
              <a:t>Structural Reliability Analysis using Dimension Reduction and Extended Generalized Lambda Distribution,</a:t>
            </a:r>
            <a:r>
              <a:rPr lang="en-US" sz="1200">
                <a:solidFill>
                  <a:srgbClr val="000000"/>
                </a:solidFill>
                <a:latin typeface="Arial"/>
              </a:rPr>
              <a:t>”</a:t>
            </a:r>
            <a:r>
              <a:rPr lang="en-US" sz="1200">
                <a:solidFill>
                  <a:srgbClr val="000000"/>
                </a:solidFill>
              </a:rPr>
              <a:t> </a:t>
            </a:r>
            <a:r>
              <a:rPr lang="en-US" sz="1200" i="1">
                <a:solidFill>
                  <a:srgbClr val="000000"/>
                </a:solidFill>
              </a:rPr>
              <a:t>International Journal of Reliability and Safety</a:t>
            </a:r>
            <a:r>
              <a:rPr lang="en-US" sz="1200">
                <a:solidFill>
                  <a:srgbClr val="000000"/>
                </a:solidFill>
              </a:rPr>
              <a:t>, Vol. 4, Nos. 2/3, 2010, pp. 166-187.</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381000" y="1066800"/>
            <a:ext cx="8534400" cy="5486400"/>
          </a:xfrm>
        </p:spPr>
        <p:txBody>
          <a:bodyPr/>
          <a:lstStyle/>
          <a:p>
            <a:pPr>
              <a:buFontTx/>
              <a:buNone/>
            </a:pPr>
            <a:r>
              <a:rPr lang="en-US" sz="1600" b="1">
                <a:ea typeface="Batang" pitchFamily="18" charset="-127"/>
              </a:rPr>
              <a:t>Objective</a:t>
            </a:r>
            <a:r>
              <a:rPr lang="en-US" sz="1600">
                <a:ea typeface="Batang" pitchFamily="18" charset="-127"/>
              </a:rPr>
              <a:t> – </a:t>
            </a:r>
            <a:r>
              <a:rPr lang="en-US" altLang="zh-CN" sz="1600">
                <a:ea typeface="SimSun" pitchFamily="2" charset="-122"/>
              </a:rPr>
              <a:t>Forward propagation of uncertainties from basic sources to system response</a:t>
            </a:r>
            <a:r>
              <a:rPr lang="en-US" altLang="zh-CN" sz="1400">
                <a:ea typeface="SimSun" pitchFamily="2" charset="-122"/>
              </a:rPr>
              <a:t>, </a:t>
            </a:r>
            <a:r>
              <a:rPr lang="en-US" altLang="zh-CN" sz="1400" i="1">
                <a:latin typeface="Times New Roman" pitchFamily="18" charset="0"/>
                <a:ea typeface="SimSun" pitchFamily="2" charset="-122"/>
              </a:rPr>
              <a:t>R</a:t>
            </a:r>
            <a:endParaRPr lang="en-US" altLang="zh-CN" sz="1400">
              <a:ea typeface="SimSun" pitchFamily="2" charset="-122"/>
            </a:endParaRPr>
          </a:p>
          <a:p>
            <a:pPr>
              <a:buFontTx/>
              <a:buNone/>
            </a:pPr>
            <a:endParaRPr lang="en-US" altLang="zh-CN" sz="800">
              <a:ea typeface="SimSun" pitchFamily="2" charset="-122"/>
            </a:endParaRPr>
          </a:p>
          <a:p>
            <a:r>
              <a:rPr lang="en-US" altLang="zh-CN" sz="1400" b="1" u="sng">
                <a:ea typeface="SimSun" pitchFamily="2" charset="-122"/>
              </a:rPr>
              <a:t>Dimension Reduction + Distribution Fitting</a:t>
            </a:r>
            <a:r>
              <a:rPr lang="en-US" altLang="zh-CN" sz="1400">
                <a:ea typeface="SimSun" pitchFamily="2" charset="-122"/>
              </a:rPr>
              <a:t>: </a:t>
            </a:r>
            <a:r>
              <a:rPr lang="en-US" altLang="zh-CN" sz="1200">
                <a:ea typeface="SimSun" pitchFamily="2" charset="-122"/>
              </a:rPr>
              <a:t>[Acar, Rais-Rohani &amp; Eamon 2008]</a:t>
            </a:r>
            <a:endParaRPr lang="en-US" altLang="zh-CN" sz="1400">
              <a:ea typeface="SimSun" pitchFamily="2" charset="-122"/>
            </a:endParaRPr>
          </a:p>
          <a:p>
            <a:pPr>
              <a:buFontTx/>
              <a:buNone/>
            </a:pPr>
            <a:endParaRPr lang="en-US" altLang="zh-CN" sz="400">
              <a:ea typeface="SimSun" pitchFamily="2" charset="-122"/>
            </a:endParaRPr>
          </a:p>
          <a:p>
            <a:pPr>
              <a:buFontTx/>
              <a:buNone/>
            </a:pPr>
            <a:r>
              <a:rPr lang="en-US" altLang="zh-CN" sz="1400">
                <a:ea typeface="SimSun" pitchFamily="2" charset="-122"/>
              </a:rPr>
              <a:t>	</a:t>
            </a:r>
            <a:r>
              <a:rPr lang="en-US" altLang="zh-CN" sz="1400" b="1">
                <a:ea typeface="SimSun" pitchFamily="2" charset="-122"/>
              </a:rPr>
              <a:t>Step 1</a:t>
            </a:r>
            <a:r>
              <a:rPr lang="en-US" altLang="zh-CN" sz="1400">
                <a:ea typeface="SimSun" pitchFamily="2" charset="-122"/>
              </a:rPr>
              <a:t>: Using the Dimension Reduction Approach </a:t>
            </a:r>
            <a:r>
              <a:rPr lang="en-US" altLang="zh-CN" sz="1000">
                <a:ea typeface="SimSun" pitchFamily="2" charset="-122"/>
              </a:rPr>
              <a:t>[Rahman &amp; Xu 2004],</a:t>
            </a:r>
            <a:r>
              <a:rPr lang="en-US" altLang="zh-CN" sz="1400">
                <a:ea typeface="SimSun" pitchFamily="2" charset="-122"/>
              </a:rPr>
              <a:t> estimate the </a:t>
            </a:r>
            <a:r>
              <a:rPr lang="en-US" altLang="zh-CN" sz="1400" i="1">
                <a:latin typeface="Times New Roman" pitchFamily="18" charset="0"/>
                <a:ea typeface="SimSun" pitchFamily="2" charset="-122"/>
              </a:rPr>
              <a:t>l</a:t>
            </a:r>
            <a:r>
              <a:rPr lang="en-US" altLang="zh-CN" sz="1400" baseline="30000">
                <a:ea typeface="SimSun" pitchFamily="2" charset="-122"/>
              </a:rPr>
              <a:t>th</a:t>
            </a:r>
            <a:r>
              <a:rPr lang="en-US" altLang="zh-CN" sz="1400">
                <a:ea typeface="SimSun" pitchFamily="2" charset="-122"/>
              </a:rPr>
              <a:t> statistical moment, </a:t>
            </a:r>
            <a:r>
              <a:rPr lang="en-US" altLang="zh-CN" sz="1400" i="1">
                <a:latin typeface="Times New Roman" pitchFamily="18" charset="0"/>
                <a:ea typeface="SimSun" pitchFamily="2" charset="-122"/>
              </a:rPr>
              <a:t>m</a:t>
            </a:r>
            <a:r>
              <a:rPr lang="en-US" altLang="zh-CN" sz="1400" i="1" baseline="-25000">
                <a:latin typeface="Times New Roman" pitchFamily="18" charset="0"/>
                <a:ea typeface="SimSun" pitchFamily="2" charset="-122"/>
              </a:rPr>
              <a:t>l</a:t>
            </a:r>
            <a:r>
              <a:rPr lang="en-US" altLang="zh-CN" sz="1400">
                <a:ea typeface="SimSun" pitchFamily="2" charset="-122"/>
              </a:rPr>
              <a:t> (e.g., mean, variance, etc.) of response </a:t>
            </a:r>
            <a:r>
              <a:rPr lang="en-US" altLang="zh-CN" sz="1400" i="1">
                <a:latin typeface="Times New Roman" pitchFamily="18" charset="0"/>
                <a:ea typeface="SimSun" pitchFamily="2" charset="-122"/>
              </a:rPr>
              <a:t>R</a:t>
            </a:r>
            <a:r>
              <a:rPr lang="en-US" altLang="zh-CN" sz="1400">
                <a:ea typeface="SimSun" pitchFamily="2" charset="-122"/>
              </a:rPr>
              <a:t> based on </a:t>
            </a:r>
            <a:r>
              <a:rPr lang="en-US" altLang="zh-CN" sz="1400" i="1">
                <a:latin typeface="Times New Roman" pitchFamily="18" charset="0"/>
                <a:ea typeface="SimSun" pitchFamily="2" charset="-122"/>
              </a:rPr>
              <a:t>m</a:t>
            </a:r>
            <a:r>
              <a:rPr lang="en-US" altLang="zh-CN" sz="1400" i="1" baseline="-25000">
                <a:latin typeface="Times New Roman" pitchFamily="18" charset="0"/>
                <a:ea typeface="SimSun" pitchFamily="2" charset="-122"/>
              </a:rPr>
              <a:t>l</a:t>
            </a:r>
            <a:r>
              <a:rPr lang="en-US" altLang="zh-CN" sz="1400">
                <a:ea typeface="SimSun" pitchFamily="2" charset="-122"/>
              </a:rPr>
              <a:t> of individual random variables</a:t>
            </a:r>
          </a:p>
          <a:p>
            <a:pPr>
              <a:buFontTx/>
              <a:buNone/>
            </a:pPr>
            <a:endParaRPr lang="en-US" altLang="zh-CN" sz="500">
              <a:ea typeface="SimSun" pitchFamily="2" charset="-122"/>
            </a:endParaRPr>
          </a:p>
          <a:p>
            <a:pPr>
              <a:buFontTx/>
              <a:buNone/>
            </a:pPr>
            <a:r>
              <a:rPr lang="en-US" altLang="zh-CN" sz="1400">
                <a:ea typeface="SimSun" pitchFamily="2" charset="-122"/>
              </a:rPr>
              <a:t>	          =&gt; </a:t>
            </a:r>
            <a:r>
              <a:rPr lang="en-US" altLang="zh-CN" sz="1400">
                <a:solidFill>
                  <a:srgbClr val="800000"/>
                </a:solidFill>
                <a:ea typeface="SimSun" pitchFamily="2" charset="-122"/>
              </a:rPr>
              <a:t>Exact multidimensional integral approximated by multiple one-dimensional (simple) integrals</a:t>
            </a:r>
            <a:endParaRPr lang="en-US" altLang="zh-CN" sz="1400">
              <a:ea typeface="SimSun" pitchFamily="2" charset="-122"/>
            </a:endParaRPr>
          </a:p>
          <a:p>
            <a:pPr>
              <a:buFontTx/>
              <a:buNone/>
            </a:pPr>
            <a:endParaRPr lang="en-US" altLang="zh-CN" sz="500">
              <a:ea typeface="SimSun" pitchFamily="2" charset="-122"/>
            </a:endParaRPr>
          </a:p>
          <a:p>
            <a:pPr>
              <a:lnSpc>
                <a:spcPct val="90000"/>
              </a:lnSpc>
              <a:buFontTx/>
              <a:buNone/>
            </a:pPr>
            <a:r>
              <a:rPr lang="en-US" sz="1600" b="1"/>
              <a:t>	</a:t>
            </a:r>
            <a:r>
              <a:rPr lang="en-US" sz="1400" b="1"/>
              <a:t>Step 2:</a:t>
            </a:r>
            <a:r>
              <a:rPr lang="en-US" sz="1400"/>
              <a:t> Match the approximate statistical moments of </a:t>
            </a:r>
            <a:r>
              <a:rPr lang="en-US" sz="1400" i="1">
                <a:latin typeface="Times New Roman" pitchFamily="18" charset="0"/>
              </a:rPr>
              <a:t>R</a:t>
            </a:r>
            <a:r>
              <a:rPr lang="en-US" sz="1400"/>
              <a:t> with those of an appropriate distribution function (e.g., EGLD - </a:t>
            </a:r>
            <a:r>
              <a:rPr lang="en-US" sz="1400" i="1"/>
              <a:t>Extended Generalized Lambda Distribution</a:t>
            </a:r>
            <a:r>
              <a:rPr lang="en-US" sz="1400"/>
              <a:t>) to find the fitting parameters.</a:t>
            </a:r>
            <a:endParaRPr lang="en-US" sz="800"/>
          </a:p>
          <a:p>
            <a:pPr>
              <a:lnSpc>
                <a:spcPct val="90000"/>
              </a:lnSpc>
              <a:buFontTx/>
              <a:buNone/>
            </a:pPr>
            <a:r>
              <a:rPr lang="en-US" sz="500"/>
              <a:t>	</a:t>
            </a:r>
          </a:p>
          <a:p>
            <a:pPr>
              <a:lnSpc>
                <a:spcPct val="90000"/>
              </a:lnSpc>
              <a:buFontTx/>
              <a:buNone/>
            </a:pPr>
            <a:r>
              <a:rPr lang="en-US" sz="1600"/>
              <a:t>	         </a:t>
            </a:r>
            <a:r>
              <a:rPr lang="en-US" sz="1400"/>
              <a:t>=&gt; </a:t>
            </a:r>
            <a:r>
              <a:rPr lang="en-US" sz="1400">
                <a:solidFill>
                  <a:srgbClr val="800000"/>
                </a:solidFill>
              </a:rPr>
              <a:t>More complete description (i.e., PDF) of stochastic uncertainty in </a:t>
            </a:r>
            <a:r>
              <a:rPr lang="en-US" sz="1400" i="1">
                <a:solidFill>
                  <a:srgbClr val="800000"/>
                </a:solidFill>
                <a:latin typeface="Times New Roman" pitchFamily="18" charset="0"/>
              </a:rPr>
              <a:t>R</a:t>
            </a:r>
          </a:p>
        </p:txBody>
      </p:sp>
      <p:sp>
        <p:nvSpPr>
          <p:cNvPr id="9219" name="Rectangle 3"/>
          <p:cNvSpPr>
            <a:spLocks noChangeArrowheads="1"/>
          </p:cNvSpPr>
          <p:nvPr/>
        </p:nvSpPr>
        <p:spPr bwMode="auto">
          <a:xfrm>
            <a:off x="110995" y="89175"/>
            <a:ext cx="8721725" cy="685800"/>
          </a:xfrm>
          <a:prstGeom prst="rect">
            <a:avLst/>
          </a:prstGeom>
          <a:noFill/>
          <a:ln w="9525">
            <a:noFill/>
            <a:miter lim="800000"/>
            <a:headEnd/>
            <a:tailEnd/>
          </a:ln>
        </p:spPr>
        <p:txBody>
          <a:bodyPr anchor="ctr"/>
          <a:lstStyle/>
          <a:p>
            <a:pPr algn="ctr" eaLnBrk="1" hangingPunct="1">
              <a:lnSpc>
                <a:spcPct val="85000"/>
              </a:lnSpc>
            </a:pPr>
            <a:r>
              <a:rPr lang="en-US" dirty="0">
                <a:solidFill>
                  <a:srgbClr val="800000"/>
                </a:solidFill>
              </a:rPr>
              <a:t>Uncertainty Quantification and </a:t>
            </a:r>
            <a:endParaRPr lang="en-US" dirty="0" smtClean="0">
              <a:solidFill>
                <a:srgbClr val="800000"/>
              </a:solidFill>
            </a:endParaRPr>
          </a:p>
          <a:p>
            <a:pPr algn="ctr" eaLnBrk="1" hangingPunct="1">
              <a:lnSpc>
                <a:spcPct val="85000"/>
              </a:lnSpc>
            </a:pPr>
            <a:r>
              <a:rPr lang="en-US" dirty="0" smtClean="0">
                <a:solidFill>
                  <a:srgbClr val="800000"/>
                </a:solidFill>
              </a:rPr>
              <a:t>Propagation</a:t>
            </a:r>
            <a:r>
              <a:rPr lang="en-US" sz="2800" dirty="0" smtClean="0">
                <a:solidFill>
                  <a:srgbClr val="800000"/>
                </a:solidFill>
              </a:rPr>
              <a:t> (Example)</a:t>
            </a:r>
            <a:endParaRPr lang="en-US" sz="4400" dirty="0">
              <a:solidFill>
                <a:srgbClr val="800000"/>
              </a:solidFill>
              <a:ea typeface="SimSun" pitchFamily="2" charset="-122"/>
            </a:endParaRPr>
          </a:p>
        </p:txBody>
      </p:sp>
      <p:grpSp>
        <p:nvGrpSpPr>
          <p:cNvPr id="2" name="Group 4"/>
          <p:cNvGrpSpPr>
            <a:grpSpLocks/>
          </p:cNvGrpSpPr>
          <p:nvPr/>
        </p:nvGrpSpPr>
        <p:grpSpPr bwMode="auto">
          <a:xfrm>
            <a:off x="92075" y="3325813"/>
            <a:ext cx="8977313" cy="3117850"/>
            <a:chOff x="58" y="2095"/>
            <a:chExt cx="5655" cy="1964"/>
          </a:xfrm>
        </p:grpSpPr>
        <p:sp>
          <p:nvSpPr>
            <p:cNvPr id="9221" name="Freeform 5"/>
            <p:cNvSpPr>
              <a:spLocks/>
            </p:cNvSpPr>
            <p:nvPr/>
          </p:nvSpPr>
          <p:spPr bwMode="auto">
            <a:xfrm rot="647860">
              <a:off x="390" y="3035"/>
              <a:ext cx="908" cy="187"/>
            </a:xfrm>
            <a:custGeom>
              <a:avLst/>
              <a:gdLst/>
              <a:ahLst/>
              <a:cxnLst>
                <a:cxn ang="0">
                  <a:pos x="0" y="179"/>
                </a:cxn>
                <a:cxn ang="0">
                  <a:pos x="235" y="99"/>
                </a:cxn>
                <a:cxn ang="0">
                  <a:pos x="507" y="24"/>
                </a:cxn>
                <a:cxn ang="0">
                  <a:pos x="843" y="3"/>
                </a:cxn>
                <a:cxn ang="0">
                  <a:pos x="1040" y="3"/>
                </a:cxn>
              </a:cxnLst>
              <a:rect l="0" t="0" r="r" b="b"/>
              <a:pathLst>
                <a:path w="1040" h="179">
                  <a:moveTo>
                    <a:pt x="0" y="179"/>
                  </a:moveTo>
                  <a:cubicBezTo>
                    <a:pt x="75" y="152"/>
                    <a:pt x="151" y="125"/>
                    <a:pt x="235" y="99"/>
                  </a:cubicBezTo>
                  <a:cubicBezTo>
                    <a:pt x="319" y="73"/>
                    <a:pt x="406" y="40"/>
                    <a:pt x="507" y="24"/>
                  </a:cubicBezTo>
                  <a:cubicBezTo>
                    <a:pt x="608" y="8"/>
                    <a:pt x="754" y="6"/>
                    <a:pt x="843" y="3"/>
                  </a:cubicBezTo>
                  <a:cubicBezTo>
                    <a:pt x="932" y="0"/>
                    <a:pt x="986" y="1"/>
                    <a:pt x="1040" y="3"/>
                  </a:cubicBezTo>
                </a:path>
              </a:pathLst>
            </a:custGeom>
            <a:noFill/>
            <a:ln w="9525">
              <a:solidFill>
                <a:srgbClr val="008000"/>
              </a:solidFill>
              <a:round/>
              <a:headEnd type="none" w="med" len="med"/>
              <a:tailEnd type="triangle" w="sm" len="sm"/>
            </a:ln>
            <a:effectLst/>
          </p:spPr>
          <p:txBody>
            <a:bodyPr wrap="none" anchor="ctr"/>
            <a:lstStyle/>
            <a:p>
              <a:endParaRPr lang="en-US"/>
            </a:p>
          </p:txBody>
        </p:sp>
        <p:sp>
          <p:nvSpPr>
            <p:cNvPr id="9222" name="Freeform 6"/>
            <p:cNvSpPr>
              <a:spLocks/>
            </p:cNvSpPr>
            <p:nvPr/>
          </p:nvSpPr>
          <p:spPr bwMode="auto">
            <a:xfrm>
              <a:off x="588" y="3187"/>
              <a:ext cx="714" cy="130"/>
            </a:xfrm>
            <a:custGeom>
              <a:avLst/>
              <a:gdLst/>
              <a:ahLst/>
              <a:cxnLst>
                <a:cxn ang="0">
                  <a:pos x="0" y="130"/>
                </a:cxn>
                <a:cxn ang="0">
                  <a:pos x="167" y="64"/>
                </a:cxn>
                <a:cxn ang="0">
                  <a:pos x="359" y="8"/>
                </a:cxn>
                <a:cxn ang="0">
                  <a:pos x="585" y="15"/>
                </a:cxn>
                <a:cxn ang="0">
                  <a:pos x="714" y="24"/>
                </a:cxn>
              </a:cxnLst>
              <a:rect l="0" t="0" r="r" b="b"/>
              <a:pathLst>
                <a:path w="714" h="130">
                  <a:moveTo>
                    <a:pt x="0" y="130"/>
                  </a:moveTo>
                  <a:cubicBezTo>
                    <a:pt x="53" y="108"/>
                    <a:pt x="108" y="85"/>
                    <a:pt x="167" y="64"/>
                  </a:cubicBezTo>
                  <a:cubicBezTo>
                    <a:pt x="227" y="44"/>
                    <a:pt x="289" y="16"/>
                    <a:pt x="359" y="8"/>
                  </a:cubicBezTo>
                  <a:cubicBezTo>
                    <a:pt x="428" y="0"/>
                    <a:pt x="526" y="12"/>
                    <a:pt x="585" y="15"/>
                  </a:cubicBezTo>
                  <a:cubicBezTo>
                    <a:pt x="644" y="18"/>
                    <a:pt x="687" y="22"/>
                    <a:pt x="714" y="24"/>
                  </a:cubicBezTo>
                </a:path>
              </a:pathLst>
            </a:custGeom>
            <a:noFill/>
            <a:ln w="9525">
              <a:solidFill>
                <a:srgbClr val="008000"/>
              </a:solidFill>
              <a:round/>
              <a:headEnd type="none" w="med" len="med"/>
              <a:tailEnd type="triangle" w="sm" len="sm"/>
            </a:ln>
            <a:effectLst/>
          </p:spPr>
          <p:txBody>
            <a:bodyPr wrap="none" anchor="ctr"/>
            <a:lstStyle/>
            <a:p>
              <a:endParaRPr lang="en-US"/>
            </a:p>
          </p:txBody>
        </p:sp>
        <p:sp>
          <p:nvSpPr>
            <p:cNvPr id="9223" name="Freeform 7"/>
            <p:cNvSpPr>
              <a:spLocks/>
            </p:cNvSpPr>
            <p:nvPr/>
          </p:nvSpPr>
          <p:spPr bwMode="auto">
            <a:xfrm>
              <a:off x="679" y="3305"/>
              <a:ext cx="617" cy="287"/>
            </a:xfrm>
            <a:custGeom>
              <a:avLst/>
              <a:gdLst/>
              <a:ahLst/>
              <a:cxnLst>
                <a:cxn ang="0">
                  <a:pos x="0" y="287"/>
                </a:cxn>
                <a:cxn ang="0">
                  <a:pos x="137" y="181"/>
                </a:cxn>
                <a:cxn ang="0">
                  <a:pos x="298" y="76"/>
                </a:cxn>
                <a:cxn ang="0">
                  <a:pos x="489" y="12"/>
                </a:cxn>
                <a:cxn ang="0">
                  <a:pos x="617" y="2"/>
                </a:cxn>
              </a:cxnLst>
              <a:rect l="0" t="0" r="r" b="b"/>
              <a:pathLst>
                <a:path w="617" h="287">
                  <a:moveTo>
                    <a:pt x="0" y="287"/>
                  </a:moveTo>
                  <a:cubicBezTo>
                    <a:pt x="44" y="251"/>
                    <a:pt x="87" y="216"/>
                    <a:pt x="137" y="181"/>
                  </a:cubicBezTo>
                  <a:cubicBezTo>
                    <a:pt x="186" y="146"/>
                    <a:pt x="239" y="104"/>
                    <a:pt x="298" y="76"/>
                  </a:cubicBezTo>
                  <a:cubicBezTo>
                    <a:pt x="357" y="48"/>
                    <a:pt x="436" y="24"/>
                    <a:pt x="489" y="12"/>
                  </a:cubicBezTo>
                  <a:cubicBezTo>
                    <a:pt x="542" y="0"/>
                    <a:pt x="590" y="4"/>
                    <a:pt x="617" y="2"/>
                  </a:cubicBezTo>
                </a:path>
              </a:pathLst>
            </a:custGeom>
            <a:noFill/>
            <a:ln w="9525">
              <a:solidFill>
                <a:srgbClr val="008000"/>
              </a:solidFill>
              <a:round/>
              <a:headEnd type="none" w="med" len="med"/>
              <a:tailEnd type="triangle" w="sm" len="sm"/>
            </a:ln>
            <a:effectLst/>
          </p:spPr>
          <p:txBody>
            <a:bodyPr wrap="none" anchor="ctr"/>
            <a:lstStyle/>
            <a:p>
              <a:endParaRPr lang="en-US"/>
            </a:p>
          </p:txBody>
        </p:sp>
        <p:pic>
          <p:nvPicPr>
            <p:cNvPr id="9224" name="Picture 8" descr="color grains-small"/>
            <p:cNvPicPr>
              <a:picLocks noChangeAspect="1" noChangeArrowheads="1"/>
            </p:cNvPicPr>
            <p:nvPr/>
          </p:nvPicPr>
          <p:blipFill>
            <a:blip r:embed="rId4" cstate="print">
              <a:grayscl/>
            </a:blip>
            <a:srcRect/>
            <a:stretch>
              <a:fillRect/>
            </a:stretch>
          </p:blipFill>
          <p:spPr bwMode="auto">
            <a:xfrm>
              <a:off x="256" y="2994"/>
              <a:ext cx="470" cy="334"/>
            </a:xfrm>
            <a:prstGeom prst="rect">
              <a:avLst/>
            </a:prstGeom>
            <a:noFill/>
            <a:ln w="3175">
              <a:solidFill>
                <a:schemeClr val="tx1"/>
              </a:solidFill>
              <a:miter lim="800000"/>
              <a:headEnd/>
              <a:tailEnd/>
            </a:ln>
          </p:spPr>
        </p:pic>
        <p:pic>
          <p:nvPicPr>
            <p:cNvPr id="9225" name="Picture 9" descr="BWgrains-small"/>
            <p:cNvPicPr>
              <a:picLocks noChangeAspect="1" noChangeArrowheads="1"/>
            </p:cNvPicPr>
            <p:nvPr/>
          </p:nvPicPr>
          <p:blipFill>
            <a:blip r:embed="rId5" cstate="print"/>
            <a:srcRect/>
            <a:stretch>
              <a:fillRect/>
            </a:stretch>
          </p:blipFill>
          <p:spPr bwMode="auto">
            <a:xfrm>
              <a:off x="600" y="3157"/>
              <a:ext cx="349" cy="447"/>
            </a:xfrm>
            <a:prstGeom prst="rect">
              <a:avLst/>
            </a:prstGeom>
            <a:noFill/>
            <a:ln w="3175">
              <a:solidFill>
                <a:schemeClr val="tx1"/>
              </a:solidFill>
              <a:miter lim="800000"/>
              <a:headEnd/>
              <a:tailEnd/>
            </a:ln>
          </p:spPr>
        </p:pic>
        <p:pic>
          <p:nvPicPr>
            <p:cNvPr id="9226" name="Picture 10" descr="t7a-l2-small"/>
            <p:cNvPicPr>
              <a:picLocks noChangeAspect="1" noChangeArrowheads="1"/>
            </p:cNvPicPr>
            <p:nvPr/>
          </p:nvPicPr>
          <p:blipFill>
            <a:blip r:embed="rId6" cstate="print"/>
            <a:srcRect/>
            <a:stretch>
              <a:fillRect/>
            </a:stretch>
          </p:blipFill>
          <p:spPr bwMode="auto">
            <a:xfrm>
              <a:off x="832" y="3366"/>
              <a:ext cx="356" cy="327"/>
            </a:xfrm>
            <a:prstGeom prst="rect">
              <a:avLst/>
            </a:prstGeom>
            <a:noFill/>
            <a:ln w="3175">
              <a:solidFill>
                <a:schemeClr val="tx1"/>
              </a:solidFill>
              <a:miter lim="800000"/>
              <a:headEnd/>
              <a:tailEnd/>
            </a:ln>
          </p:spPr>
        </p:pic>
        <p:sp>
          <p:nvSpPr>
            <p:cNvPr id="9227" name="Text Box 11"/>
            <p:cNvSpPr txBox="1">
              <a:spLocks noChangeArrowheads="1"/>
            </p:cNvSpPr>
            <p:nvPr/>
          </p:nvSpPr>
          <p:spPr bwMode="auto">
            <a:xfrm>
              <a:off x="214" y="3861"/>
              <a:ext cx="4298" cy="173"/>
            </a:xfrm>
            <a:prstGeom prst="rect">
              <a:avLst/>
            </a:prstGeom>
            <a:noFill/>
            <a:ln w="9525">
              <a:noFill/>
              <a:miter lim="800000"/>
              <a:headEnd/>
              <a:tailEnd/>
            </a:ln>
            <a:effectLst/>
          </p:spPr>
          <p:txBody>
            <a:bodyPr>
              <a:spAutoFit/>
            </a:bodyPr>
            <a:lstStyle/>
            <a:p>
              <a:pPr eaLnBrk="1" hangingPunct="1">
                <a:spcBef>
                  <a:spcPct val="50000"/>
                </a:spcBef>
              </a:pPr>
              <a:r>
                <a:rPr lang="en-US" altLang="zh-CN" sz="1200">
                  <a:latin typeface="Arial" pitchFamily="34" charset="0"/>
                  <a:ea typeface="SimSun" pitchFamily="2" charset="-122"/>
                </a:rPr>
                <a:t>Collaborative effort between Tasks 1 and 4: [Acar, Solanki, Rais-Rohani &amp; Horstemeyer 2008]</a:t>
              </a:r>
              <a:endParaRPr lang="en-US" sz="1200">
                <a:latin typeface="Arial" pitchFamily="34" charset="0"/>
                <a:ea typeface="SimSun" pitchFamily="2" charset="-122"/>
              </a:endParaRPr>
            </a:p>
          </p:txBody>
        </p:sp>
        <p:sp>
          <p:nvSpPr>
            <p:cNvPr id="9228" name="Text Box 12"/>
            <p:cNvSpPr txBox="1">
              <a:spLocks noChangeArrowheads="1"/>
            </p:cNvSpPr>
            <p:nvPr/>
          </p:nvSpPr>
          <p:spPr bwMode="auto">
            <a:xfrm>
              <a:off x="58" y="2714"/>
              <a:ext cx="870" cy="288"/>
            </a:xfrm>
            <a:prstGeom prst="rect">
              <a:avLst/>
            </a:prstGeom>
            <a:noFill/>
            <a:ln w="9525">
              <a:noFill/>
              <a:miter lim="800000"/>
              <a:headEnd/>
              <a:tailEnd/>
            </a:ln>
            <a:effectLst/>
          </p:spPr>
          <p:txBody>
            <a:bodyPr>
              <a:spAutoFit/>
            </a:bodyPr>
            <a:lstStyle/>
            <a:p>
              <a:pPr algn="ctr" eaLnBrk="1" hangingPunct="1">
                <a:spcBef>
                  <a:spcPct val="50000"/>
                </a:spcBef>
              </a:pPr>
              <a:r>
                <a:rPr lang="en-US" sz="1200">
                  <a:solidFill>
                    <a:srgbClr val="800000"/>
                  </a:solidFill>
                  <a:latin typeface="Arial" pitchFamily="34" charset="0"/>
                </a:rPr>
                <a:t>Uncertainty in microstructure</a:t>
              </a:r>
            </a:p>
          </p:txBody>
        </p:sp>
        <p:sp>
          <p:nvSpPr>
            <p:cNvPr id="9229" name="Text Box 13"/>
            <p:cNvSpPr txBox="1">
              <a:spLocks noChangeArrowheads="1"/>
            </p:cNvSpPr>
            <p:nvPr/>
          </p:nvSpPr>
          <p:spPr bwMode="auto">
            <a:xfrm>
              <a:off x="1302" y="3040"/>
              <a:ext cx="980" cy="466"/>
            </a:xfrm>
            <a:prstGeom prst="rect">
              <a:avLst/>
            </a:prstGeom>
            <a:solidFill>
              <a:schemeClr val="folHlink"/>
            </a:solidFill>
            <a:ln w="9525">
              <a:solidFill>
                <a:srgbClr val="008000"/>
              </a:solidFill>
              <a:miter lim="800000"/>
              <a:headEnd/>
              <a:tailEnd/>
            </a:ln>
            <a:effectLst/>
          </p:spPr>
          <p:txBody>
            <a:bodyPr>
              <a:spAutoFit/>
            </a:bodyPr>
            <a:lstStyle/>
            <a:p>
              <a:pPr algn="ctr" eaLnBrk="1" hangingPunct="1">
                <a:spcBef>
                  <a:spcPct val="50000"/>
                </a:spcBef>
              </a:pPr>
              <a:r>
                <a:rPr lang="en-US" sz="1400" dirty="0" smtClean="0"/>
                <a:t>ISV</a:t>
              </a:r>
              <a:r>
                <a:rPr lang="en-US" sz="1400" dirty="0" smtClean="0">
                  <a:latin typeface="Arial" pitchFamily="34" charset="0"/>
                </a:rPr>
                <a:t>-Damage </a:t>
              </a:r>
              <a:r>
                <a:rPr lang="en-US" sz="1400" dirty="0">
                  <a:latin typeface="Arial" pitchFamily="34" charset="0"/>
                </a:rPr>
                <a:t>Constitutive Model</a:t>
              </a:r>
            </a:p>
          </p:txBody>
        </p:sp>
        <p:sp>
          <p:nvSpPr>
            <p:cNvPr id="9230" name="Text Box 14"/>
            <p:cNvSpPr txBox="1">
              <a:spLocks noChangeArrowheads="1"/>
            </p:cNvSpPr>
            <p:nvPr/>
          </p:nvSpPr>
          <p:spPr bwMode="auto">
            <a:xfrm>
              <a:off x="1313" y="2768"/>
              <a:ext cx="937" cy="288"/>
            </a:xfrm>
            <a:prstGeom prst="rect">
              <a:avLst/>
            </a:prstGeom>
            <a:noFill/>
            <a:ln w="9525">
              <a:noFill/>
              <a:miter lim="800000"/>
              <a:headEnd/>
              <a:tailEnd/>
            </a:ln>
            <a:effectLst/>
          </p:spPr>
          <p:txBody>
            <a:bodyPr>
              <a:spAutoFit/>
            </a:bodyPr>
            <a:lstStyle/>
            <a:p>
              <a:pPr algn="ctr" eaLnBrk="1" hangingPunct="1">
                <a:spcBef>
                  <a:spcPct val="50000"/>
                </a:spcBef>
              </a:pPr>
              <a:r>
                <a:rPr lang="en-US" sz="1200">
                  <a:solidFill>
                    <a:srgbClr val="800000"/>
                  </a:solidFill>
                  <a:latin typeface="Arial" pitchFamily="34" charset="0"/>
                </a:rPr>
                <a:t>Uncertainty in model constants</a:t>
              </a:r>
            </a:p>
          </p:txBody>
        </p:sp>
        <p:grpSp>
          <p:nvGrpSpPr>
            <p:cNvPr id="3" name="Group 15"/>
            <p:cNvGrpSpPr>
              <a:grpSpLocks/>
            </p:cNvGrpSpPr>
            <p:nvPr/>
          </p:nvGrpSpPr>
          <p:grpSpPr bwMode="auto">
            <a:xfrm>
              <a:off x="2321" y="2603"/>
              <a:ext cx="1162" cy="852"/>
              <a:chOff x="2518" y="2438"/>
              <a:chExt cx="1162" cy="852"/>
            </a:xfrm>
          </p:grpSpPr>
          <p:grpSp>
            <p:nvGrpSpPr>
              <p:cNvPr id="4" name="Group 16"/>
              <p:cNvGrpSpPr>
                <a:grpSpLocks/>
              </p:cNvGrpSpPr>
              <p:nvPr/>
            </p:nvGrpSpPr>
            <p:grpSpPr bwMode="auto">
              <a:xfrm>
                <a:off x="2533" y="2443"/>
                <a:ext cx="1147" cy="808"/>
                <a:chOff x="2533" y="2433"/>
                <a:chExt cx="1147" cy="808"/>
              </a:xfrm>
            </p:grpSpPr>
            <p:pic>
              <p:nvPicPr>
                <p:cNvPr id="9233" name="Picture 76" descr="damage-vs-strain.tiff                                          0003876CG5 HD                          BE12C352:"/>
                <p:cNvPicPr>
                  <a:picLocks noChangeAspect="1" noChangeArrowheads="1"/>
                </p:cNvPicPr>
                <p:nvPr/>
              </p:nvPicPr>
              <p:blipFill>
                <a:blip r:embed="rId7" cstate="print"/>
                <a:srcRect/>
                <a:stretch>
                  <a:fillRect/>
                </a:stretch>
              </p:blipFill>
              <p:spPr bwMode="auto">
                <a:xfrm>
                  <a:off x="2566" y="2555"/>
                  <a:ext cx="1036" cy="686"/>
                </a:xfrm>
                <a:prstGeom prst="rect">
                  <a:avLst/>
                </a:prstGeom>
                <a:noFill/>
                <a:ln w="9525">
                  <a:noFill/>
                  <a:miter lim="800000"/>
                  <a:headEnd/>
                  <a:tailEnd/>
                </a:ln>
              </p:spPr>
            </p:pic>
            <p:sp>
              <p:nvSpPr>
                <p:cNvPr id="9234" name="Text Box 18"/>
                <p:cNvSpPr txBox="1">
                  <a:spLocks noChangeArrowheads="1"/>
                </p:cNvSpPr>
                <p:nvPr/>
              </p:nvSpPr>
              <p:spPr bwMode="auto">
                <a:xfrm>
                  <a:off x="2533" y="2433"/>
                  <a:ext cx="1147" cy="173"/>
                </a:xfrm>
                <a:prstGeom prst="rect">
                  <a:avLst/>
                </a:prstGeom>
                <a:noFill/>
                <a:ln w="9525">
                  <a:noFill/>
                  <a:miter lim="800000"/>
                  <a:headEnd/>
                  <a:tailEnd/>
                </a:ln>
                <a:effectLst/>
              </p:spPr>
              <p:txBody>
                <a:bodyPr>
                  <a:spAutoFit/>
                </a:bodyPr>
                <a:lstStyle/>
                <a:p>
                  <a:pPr algn="ctr" eaLnBrk="1" hangingPunct="1">
                    <a:spcBef>
                      <a:spcPct val="50000"/>
                    </a:spcBef>
                  </a:pPr>
                  <a:r>
                    <a:rPr lang="en-US" sz="1200">
                      <a:latin typeface="Arial" pitchFamily="34" charset="0"/>
                    </a:rPr>
                    <a:t>A356 Tensile Specimen</a:t>
                  </a:r>
                </a:p>
              </p:txBody>
            </p:sp>
          </p:grpSp>
          <p:sp>
            <p:nvSpPr>
              <p:cNvPr id="9235" name="Rectangle 19"/>
              <p:cNvSpPr>
                <a:spLocks noChangeArrowheads="1"/>
              </p:cNvSpPr>
              <p:nvPr/>
            </p:nvSpPr>
            <p:spPr bwMode="auto">
              <a:xfrm>
                <a:off x="2532" y="2438"/>
                <a:ext cx="1126" cy="837"/>
              </a:xfrm>
              <a:prstGeom prst="rect">
                <a:avLst/>
              </a:prstGeom>
              <a:noFill/>
              <a:ln w="9525">
                <a:solidFill>
                  <a:schemeClr val="tx1"/>
                </a:solidFill>
                <a:miter lim="800000"/>
                <a:headEnd/>
                <a:tailEnd/>
              </a:ln>
              <a:effectLst/>
            </p:spPr>
            <p:txBody>
              <a:bodyPr wrap="none" anchor="ctr"/>
              <a:lstStyle/>
              <a:p>
                <a:endParaRPr lang="en-US"/>
              </a:p>
            </p:txBody>
          </p:sp>
          <p:sp>
            <p:nvSpPr>
              <p:cNvPr id="9236" name="Rectangle 77"/>
              <p:cNvSpPr>
                <a:spLocks noChangeArrowheads="1"/>
              </p:cNvSpPr>
              <p:nvPr/>
            </p:nvSpPr>
            <p:spPr bwMode="auto">
              <a:xfrm>
                <a:off x="2539" y="2693"/>
                <a:ext cx="133" cy="357"/>
              </a:xfrm>
              <a:prstGeom prst="rect">
                <a:avLst/>
              </a:prstGeom>
              <a:solidFill>
                <a:schemeClr val="bg1"/>
              </a:solidFill>
              <a:ln w="9525">
                <a:noFill/>
                <a:miter lim="800000"/>
                <a:headEnd/>
                <a:tailEnd/>
              </a:ln>
            </p:spPr>
            <p:txBody>
              <a:bodyPr wrap="none" anchor="ctr"/>
              <a:lstStyle/>
              <a:p>
                <a:pPr eaLnBrk="1" hangingPunct="1"/>
                <a:endParaRPr lang="en-US" sz="1800">
                  <a:latin typeface="Arial" pitchFamily="34" charset="0"/>
                </a:endParaRPr>
              </a:p>
            </p:txBody>
          </p:sp>
          <p:sp>
            <p:nvSpPr>
              <p:cNvPr id="9237" name="Rectangle 78"/>
              <p:cNvSpPr>
                <a:spLocks noChangeArrowheads="1"/>
              </p:cNvSpPr>
              <p:nvPr/>
            </p:nvSpPr>
            <p:spPr bwMode="auto">
              <a:xfrm>
                <a:off x="3040" y="3173"/>
                <a:ext cx="219" cy="91"/>
              </a:xfrm>
              <a:prstGeom prst="rect">
                <a:avLst/>
              </a:prstGeom>
              <a:solidFill>
                <a:schemeClr val="bg1"/>
              </a:solidFill>
              <a:ln w="9525">
                <a:noFill/>
                <a:miter lim="800000"/>
                <a:headEnd/>
                <a:tailEnd/>
              </a:ln>
            </p:spPr>
            <p:txBody>
              <a:bodyPr wrap="none" anchor="ctr"/>
              <a:lstStyle/>
              <a:p>
                <a:pPr eaLnBrk="1" hangingPunct="1"/>
                <a:endParaRPr lang="en-US" sz="1800">
                  <a:latin typeface="Arial" pitchFamily="34" charset="0"/>
                </a:endParaRPr>
              </a:p>
            </p:txBody>
          </p:sp>
          <p:sp>
            <p:nvSpPr>
              <p:cNvPr id="9238" name="Text Box 79"/>
              <p:cNvSpPr txBox="1">
                <a:spLocks noChangeArrowheads="1"/>
              </p:cNvSpPr>
              <p:nvPr/>
            </p:nvSpPr>
            <p:spPr bwMode="auto">
              <a:xfrm>
                <a:off x="2982" y="3136"/>
                <a:ext cx="325" cy="154"/>
              </a:xfrm>
              <a:prstGeom prst="rect">
                <a:avLst/>
              </a:prstGeom>
              <a:noFill/>
              <a:ln w="9525">
                <a:noFill/>
                <a:miter lim="800000"/>
                <a:headEnd/>
                <a:tailEnd/>
              </a:ln>
            </p:spPr>
            <p:txBody>
              <a:bodyPr wrap="none">
                <a:spAutoFit/>
              </a:bodyPr>
              <a:lstStyle/>
              <a:p>
                <a:pPr eaLnBrk="1" hangingPunct="1"/>
                <a:r>
                  <a:rPr lang="en-US" sz="1000">
                    <a:latin typeface="Arial" pitchFamily="34" charset="0"/>
                  </a:rPr>
                  <a:t>Strain</a:t>
                </a:r>
              </a:p>
            </p:txBody>
          </p:sp>
          <p:sp>
            <p:nvSpPr>
              <p:cNvPr id="9239" name="Text Box 80"/>
              <p:cNvSpPr txBox="1">
                <a:spLocks noChangeArrowheads="1"/>
              </p:cNvSpPr>
              <p:nvPr/>
            </p:nvSpPr>
            <p:spPr bwMode="auto">
              <a:xfrm rot="-5400000">
                <a:off x="2386" y="2790"/>
                <a:ext cx="418" cy="154"/>
              </a:xfrm>
              <a:prstGeom prst="rect">
                <a:avLst/>
              </a:prstGeom>
              <a:noFill/>
              <a:ln w="9525">
                <a:noFill/>
                <a:miter lim="800000"/>
                <a:headEnd/>
                <a:tailEnd/>
              </a:ln>
            </p:spPr>
            <p:txBody>
              <a:bodyPr wrap="none">
                <a:spAutoFit/>
              </a:bodyPr>
              <a:lstStyle/>
              <a:p>
                <a:pPr eaLnBrk="1" hangingPunct="1"/>
                <a:r>
                  <a:rPr lang="en-US" sz="1000">
                    <a:latin typeface="Arial" pitchFamily="34" charset="0"/>
                  </a:rPr>
                  <a:t>Damage</a:t>
                </a:r>
              </a:p>
            </p:txBody>
          </p:sp>
        </p:grpSp>
        <p:sp>
          <p:nvSpPr>
            <p:cNvPr id="9240" name="Text Box 24"/>
            <p:cNvSpPr txBox="1">
              <a:spLocks noChangeArrowheads="1"/>
            </p:cNvSpPr>
            <p:nvPr/>
          </p:nvSpPr>
          <p:spPr bwMode="auto">
            <a:xfrm>
              <a:off x="3477" y="2656"/>
              <a:ext cx="769" cy="288"/>
            </a:xfrm>
            <a:prstGeom prst="rect">
              <a:avLst/>
            </a:prstGeom>
            <a:noFill/>
            <a:ln w="9525">
              <a:noFill/>
              <a:miter lim="800000"/>
              <a:headEnd/>
              <a:tailEnd/>
            </a:ln>
            <a:effectLst/>
          </p:spPr>
          <p:txBody>
            <a:bodyPr>
              <a:spAutoFit/>
            </a:bodyPr>
            <a:lstStyle/>
            <a:p>
              <a:pPr algn="ctr" eaLnBrk="1" hangingPunct="1">
                <a:spcBef>
                  <a:spcPct val="50000"/>
                </a:spcBef>
              </a:pPr>
              <a:r>
                <a:rPr lang="en-US" sz="1200">
                  <a:solidFill>
                    <a:srgbClr val="800000"/>
                  </a:solidFill>
                  <a:latin typeface="Arial" pitchFamily="34" charset="0"/>
                </a:rPr>
                <a:t>Uncertainty in damage</a:t>
              </a:r>
            </a:p>
          </p:txBody>
        </p:sp>
        <p:sp>
          <p:nvSpPr>
            <p:cNvPr id="9241" name="Text Box 25"/>
            <p:cNvSpPr txBox="1">
              <a:spLocks noChangeArrowheads="1"/>
            </p:cNvSpPr>
            <p:nvPr/>
          </p:nvSpPr>
          <p:spPr bwMode="auto">
            <a:xfrm>
              <a:off x="2363" y="2325"/>
              <a:ext cx="1040" cy="288"/>
            </a:xfrm>
            <a:prstGeom prst="rect">
              <a:avLst/>
            </a:prstGeom>
            <a:noFill/>
            <a:ln w="9525">
              <a:noFill/>
              <a:miter lim="800000"/>
              <a:headEnd/>
              <a:tailEnd/>
            </a:ln>
            <a:effectLst/>
          </p:spPr>
          <p:txBody>
            <a:bodyPr>
              <a:spAutoFit/>
            </a:bodyPr>
            <a:lstStyle/>
            <a:p>
              <a:pPr algn="ctr" eaLnBrk="1" hangingPunct="1">
                <a:spcBef>
                  <a:spcPct val="50000"/>
                </a:spcBef>
              </a:pPr>
              <a:r>
                <a:rPr lang="en-US" sz="1200">
                  <a:solidFill>
                    <a:srgbClr val="800000"/>
                  </a:solidFill>
                  <a:latin typeface="Arial" pitchFamily="34" charset="0"/>
                </a:rPr>
                <a:t>Uncertainty in damage-strain data</a:t>
              </a:r>
            </a:p>
          </p:txBody>
        </p:sp>
        <p:grpSp>
          <p:nvGrpSpPr>
            <p:cNvPr id="5" name="Group 26"/>
            <p:cNvGrpSpPr>
              <a:grpSpLocks/>
            </p:cNvGrpSpPr>
            <p:nvPr/>
          </p:nvGrpSpPr>
          <p:grpSpPr bwMode="auto">
            <a:xfrm>
              <a:off x="4330" y="2095"/>
              <a:ext cx="1383" cy="1964"/>
              <a:chOff x="4405" y="1983"/>
              <a:chExt cx="1383" cy="1964"/>
            </a:xfrm>
          </p:grpSpPr>
          <p:graphicFrame>
            <p:nvGraphicFramePr>
              <p:cNvPr id="9243" name="Object 27"/>
              <p:cNvGraphicFramePr>
                <a:graphicFrameLocks noChangeAspect="1"/>
              </p:cNvGraphicFramePr>
              <p:nvPr/>
            </p:nvGraphicFramePr>
            <p:xfrm>
              <a:off x="4422" y="2236"/>
              <a:ext cx="1116" cy="835"/>
            </p:xfrm>
            <a:graphic>
              <a:graphicData uri="http://schemas.openxmlformats.org/presentationml/2006/ole">
                <p:oleObj spid="_x0000_s268291" name="Document" r:id="rId8" imgW="2743200" imgH="2051304" progId="Word.Document.8">
                  <p:embed/>
                </p:oleObj>
              </a:graphicData>
            </a:graphic>
          </p:graphicFrame>
          <p:sp>
            <p:nvSpPr>
              <p:cNvPr id="9244" name="Text Box 28"/>
              <p:cNvSpPr txBox="1">
                <a:spLocks noChangeArrowheads="1"/>
              </p:cNvSpPr>
              <p:nvPr/>
            </p:nvSpPr>
            <p:spPr bwMode="auto">
              <a:xfrm>
                <a:off x="4763" y="2400"/>
                <a:ext cx="386" cy="243"/>
              </a:xfrm>
              <a:prstGeom prst="rect">
                <a:avLst/>
              </a:prstGeom>
              <a:noFill/>
              <a:ln w="9525">
                <a:noFill/>
                <a:miter lim="800000"/>
                <a:headEnd/>
                <a:tailEnd/>
              </a:ln>
            </p:spPr>
            <p:txBody>
              <a:bodyPr/>
              <a:lstStyle/>
              <a:p>
                <a:pPr algn="ctr"/>
                <a:r>
                  <a:rPr lang="en-US" sz="1000">
                    <a:solidFill>
                      <a:srgbClr val="0000FF"/>
                    </a:solidFill>
                    <a:latin typeface="Arial" pitchFamily="34" charset="0"/>
                  </a:rPr>
                  <a:t>Initial radius</a:t>
                </a:r>
              </a:p>
            </p:txBody>
          </p:sp>
          <p:sp>
            <p:nvSpPr>
              <p:cNvPr id="9245" name="Text Box 29"/>
              <p:cNvSpPr txBox="1">
                <a:spLocks noChangeArrowheads="1"/>
              </p:cNvSpPr>
              <p:nvPr/>
            </p:nvSpPr>
            <p:spPr bwMode="auto">
              <a:xfrm>
                <a:off x="5066" y="2715"/>
                <a:ext cx="528" cy="243"/>
              </a:xfrm>
              <a:prstGeom prst="rect">
                <a:avLst/>
              </a:prstGeom>
              <a:noFill/>
              <a:ln w="9525">
                <a:noFill/>
                <a:miter lim="800000"/>
                <a:headEnd/>
                <a:tailEnd/>
              </a:ln>
            </p:spPr>
            <p:txBody>
              <a:bodyPr/>
              <a:lstStyle/>
              <a:p>
                <a:pPr algn="ctr"/>
                <a:r>
                  <a:rPr lang="en-US" sz="1000">
                    <a:solidFill>
                      <a:srgbClr val="0000FF"/>
                    </a:solidFill>
                    <a:latin typeface="Arial" pitchFamily="34" charset="0"/>
                  </a:rPr>
                  <a:t>Nucleation coeff.</a:t>
                </a:r>
              </a:p>
            </p:txBody>
          </p:sp>
          <p:sp>
            <p:nvSpPr>
              <p:cNvPr id="9246" name="Text Box 71"/>
              <p:cNvSpPr txBox="1">
                <a:spLocks noChangeArrowheads="1"/>
              </p:cNvSpPr>
              <p:nvPr/>
            </p:nvSpPr>
            <p:spPr bwMode="auto">
              <a:xfrm>
                <a:off x="4555" y="2294"/>
                <a:ext cx="476" cy="173"/>
              </a:xfrm>
              <a:prstGeom prst="rect">
                <a:avLst/>
              </a:prstGeom>
              <a:noFill/>
              <a:ln w="9525" algn="ctr">
                <a:noFill/>
                <a:miter lim="800000"/>
                <a:headEnd/>
                <a:tailEnd/>
              </a:ln>
            </p:spPr>
            <p:txBody>
              <a:bodyPr wrap="none">
                <a:spAutoFit/>
              </a:bodyPr>
              <a:lstStyle/>
              <a:p>
                <a:pPr eaLnBrk="1" hangingPunct="1"/>
                <a:r>
                  <a:rPr lang="en-US" sz="1200" i="1">
                    <a:latin typeface="Symbol" pitchFamily="18" charset="2"/>
                  </a:rPr>
                  <a:t>e</a:t>
                </a:r>
                <a:r>
                  <a:rPr lang="en-US" sz="1200">
                    <a:latin typeface="Times New Roman" pitchFamily="18" charset="0"/>
                  </a:rPr>
                  <a:t> = 0.001</a:t>
                </a:r>
              </a:p>
            </p:txBody>
          </p:sp>
          <p:graphicFrame>
            <p:nvGraphicFramePr>
              <p:cNvPr id="9247" name="Object 31"/>
              <p:cNvGraphicFramePr>
                <a:graphicFrameLocks noChangeAspect="1"/>
              </p:cNvGraphicFramePr>
              <p:nvPr/>
            </p:nvGraphicFramePr>
            <p:xfrm>
              <a:off x="4431" y="3040"/>
              <a:ext cx="1106" cy="829"/>
            </p:xfrm>
            <a:graphic>
              <a:graphicData uri="http://schemas.openxmlformats.org/presentationml/2006/ole">
                <p:oleObj spid="_x0000_s268292" name="Document" r:id="rId9" imgW="2935224" imgH="2200656" progId="Word.Document.8">
                  <p:embed/>
                </p:oleObj>
              </a:graphicData>
            </a:graphic>
          </p:graphicFrame>
          <p:sp>
            <p:nvSpPr>
              <p:cNvPr id="9248" name="Text Box 71"/>
              <p:cNvSpPr txBox="1">
                <a:spLocks noChangeArrowheads="1"/>
              </p:cNvSpPr>
              <p:nvPr/>
            </p:nvSpPr>
            <p:spPr bwMode="auto">
              <a:xfrm>
                <a:off x="4554" y="3093"/>
                <a:ext cx="428" cy="173"/>
              </a:xfrm>
              <a:prstGeom prst="rect">
                <a:avLst/>
              </a:prstGeom>
              <a:noFill/>
              <a:ln w="9525" algn="ctr">
                <a:noFill/>
                <a:miter lim="800000"/>
                <a:headEnd/>
                <a:tailEnd/>
              </a:ln>
            </p:spPr>
            <p:txBody>
              <a:bodyPr wrap="none">
                <a:spAutoFit/>
              </a:bodyPr>
              <a:lstStyle/>
              <a:p>
                <a:pPr eaLnBrk="1" hangingPunct="1"/>
                <a:r>
                  <a:rPr lang="en-US" sz="1200" i="1">
                    <a:latin typeface="Symbol" pitchFamily="18" charset="2"/>
                  </a:rPr>
                  <a:t>e</a:t>
                </a:r>
                <a:r>
                  <a:rPr lang="en-US" sz="1200">
                    <a:latin typeface="Times New Roman" pitchFamily="18" charset="0"/>
                  </a:rPr>
                  <a:t> = 0.05</a:t>
                </a:r>
              </a:p>
            </p:txBody>
          </p:sp>
          <p:sp>
            <p:nvSpPr>
              <p:cNvPr id="9249" name="Text Box 33"/>
              <p:cNvSpPr txBox="1">
                <a:spLocks noChangeArrowheads="1"/>
              </p:cNvSpPr>
              <p:nvPr/>
            </p:nvSpPr>
            <p:spPr bwMode="auto">
              <a:xfrm>
                <a:off x="4519" y="3307"/>
                <a:ext cx="573" cy="242"/>
              </a:xfrm>
              <a:prstGeom prst="rect">
                <a:avLst/>
              </a:prstGeom>
              <a:noFill/>
              <a:ln w="9525">
                <a:noFill/>
                <a:miter lim="800000"/>
                <a:headEnd/>
                <a:tailEnd/>
              </a:ln>
            </p:spPr>
            <p:txBody>
              <a:bodyPr/>
              <a:lstStyle/>
              <a:p>
                <a:pPr algn="r"/>
                <a:r>
                  <a:rPr lang="en-US" sz="1000">
                    <a:solidFill>
                      <a:srgbClr val="0000FF"/>
                    </a:solidFill>
                    <a:latin typeface="Arial" pitchFamily="34" charset="0"/>
                  </a:rPr>
                  <a:t>Initial temp</a:t>
                </a:r>
              </a:p>
            </p:txBody>
          </p:sp>
          <p:sp>
            <p:nvSpPr>
              <p:cNvPr id="9250" name="Text Box 34"/>
              <p:cNvSpPr txBox="1">
                <a:spLocks noChangeArrowheads="1"/>
              </p:cNvSpPr>
              <p:nvPr/>
            </p:nvSpPr>
            <p:spPr bwMode="auto">
              <a:xfrm>
                <a:off x="5162" y="3362"/>
                <a:ext cx="626" cy="242"/>
              </a:xfrm>
              <a:prstGeom prst="rect">
                <a:avLst/>
              </a:prstGeom>
              <a:noFill/>
              <a:ln w="9525">
                <a:noFill/>
                <a:miter lim="800000"/>
                <a:headEnd/>
                <a:tailEnd/>
              </a:ln>
            </p:spPr>
            <p:txBody>
              <a:bodyPr/>
              <a:lstStyle/>
              <a:p>
                <a:pPr algn="ctr"/>
                <a:r>
                  <a:rPr lang="en-US" sz="1000">
                    <a:solidFill>
                      <a:srgbClr val="0000FF"/>
                    </a:solidFill>
                    <a:latin typeface="Arial" pitchFamily="34" charset="0"/>
                  </a:rPr>
                  <a:t>Coalescence coeff.</a:t>
                </a:r>
              </a:p>
            </p:txBody>
          </p:sp>
          <p:sp>
            <p:nvSpPr>
              <p:cNvPr id="9251" name="Text Box 35"/>
              <p:cNvSpPr txBox="1">
                <a:spLocks noChangeArrowheads="1"/>
              </p:cNvSpPr>
              <p:nvPr/>
            </p:nvSpPr>
            <p:spPr bwMode="auto">
              <a:xfrm>
                <a:off x="5115" y="3081"/>
                <a:ext cx="577" cy="242"/>
              </a:xfrm>
              <a:prstGeom prst="rect">
                <a:avLst/>
              </a:prstGeom>
              <a:noFill/>
              <a:ln w="9525">
                <a:noFill/>
                <a:miter lim="800000"/>
                <a:headEnd/>
                <a:tailEnd/>
              </a:ln>
            </p:spPr>
            <p:txBody>
              <a:bodyPr/>
              <a:lstStyle/>
              <a:p>
                <a:pPr algn="ctr"/>
                <a:r>
                  <a:rPr lang="en-US" sz="1000">
                    <a:solidFill>
                      <a:srgbClr val="0000FF"/>
                    </a:solidFill>
                    <a:latin typeface="Arial" pitchFamily="34" charset="0"/>
                  </a:rPr>
                  <a:t>Fracture toughness</a:t>
                </a:r>
              </a:p>
            </p:txBody>
          </p:sp>
          <p:sp>
            <p:nvSpPr>
              <p:cNvPr id="9252" name="Text Box 36"/>
              <p:cNvSpPr txBox="1">
                <a:spLocks noChangeArrowheads="1"/>
              </p:cNvSpPr>
              <p:nvPr/>
            </p:nvSpPr>
            <p:spPr bwMode="auto">
              <a:xfrm>
                <a:off x="4496" y="1983"/>
                <a:ext cx="1104" cy="288"/>
              </a:xfrm>
              <a:prstGeom prst="rect">
                <a:avLst/>
              </a:prstGeom>
              <a:noFill/>
              <a:ln w="9525">
                <a:noFill/>
                <a:miter lim="800000"/>
                <a:headEnd/>
                <a:tailEnd/>
              </a:ln>
              <a:effectLst/>
            </p:spPr>
            <p:txBody>
              <a:bodyPr>
                <a:spAutoFit/>
              </a:bodyPr>
              <a:lstStyle/>
              <a:p>
                <a:pPr algn="ctr" eaLnBrk="1" hangingPunct="1">
                  <a:spcBef>
                    <a:spcPct val="50000"/>
                  </a:spcBef>
                </a:pPr>
                <a:r>
                  <a:rPr lang="en-US" sz="1200">
                    <a:solidFill>
                      <a:srgbClr val="800000"/>
                    </a:solidFill>
                    <a:latin typeface="Arial" pitchFamily="34" charset="0"/>
                  </a:rPr>
                  <a:t>Normalized damage sensitivities</a:t>
                </a:r>
              </a:p>
            </p:txBody>
          </p:sp>
          <p:sp>
            <p:nvSpPr>
              <p:cNvPr id="9253" name="Rectangle 37"/>
              <p:cNvSpPr>
                <a:spLocks noChangeArrowheads="1"/>
              </p:cNvSpPr>
              <p:nvPr/>
            </p:nvSpPr>
            <p:spPr bwMode="auto">
              <a:xfrm>
                <a:off x="4405" y="2368"/>
                <a:ext cx="96" cy="453"/>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9254" name="Rectangle 38"/>
              <p:cNvSpPr>
                <a:spLocks noChangeArrowheads="1"/>
              </p:cNvSpPr>
              <p:nvPr/>
            </p:nvSpPr>
            <p:spPr bwMode="auto">
              <a:xfrm>
                <a:off x="4416" y="3168"/>
                <a:ext cx="96" cy="453"/>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9255" name="Rectangle 39"/>
              <p:cNvSpPr>
                <a:spLocks noChangeArrowheads="1"/>
              </p:cNvSpPr>
              <p:nvPr/>
            </p:nvSpPr>
            <p:spPr bwMode="auto">
              <a:xfrm>
                <a:off x="4875" y="3856"/>
                <a:ext cx="245" cy="91"/>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sp>
          <p:nvSpPr>
            <p:cNvPr id="9256" name="Rectangle 40"/>
            <p:cNvSpPr>
              <a:spLocks noChangeArrowheads="1"/>
            </p:cNvSpPr>
            <p:nvPr/>
          </p:nvSpPr>
          <p:spPr bwMode="auto">
            <a:xfrm>
              <a:off x="4389" y="2368"/>
              <a:ext cx="1275" cy="1653"/>
            </a:xfrm>
            <a:prstGeom prst="rect">
              <a:avLst/>
            </a:prstGeom>
            <a:noFill/>
            <a:ln w="9525">
              <a:solidFill>
                <a:schemeClr val="tx1"/>
              </a:solidFill>
              <a:miter lim="800000"/>
              <a:headEnd/>
              <a:tailEnd/>
            </a:ln>
            <a:effectLst/>
          </p:spPr>
          <p:txBody>
            <a:bodyPr wrap="none" anchor="ctr"/>
            <a:lstStyle/>
            <a:p>
              <a:endParaRPr lang="en-US"/>
            </a:p>
          </p:txBody>
        </p:sp>
        <p:pic>
          <p:nvPicPr>
            <p:cNvPr id="9257" name="Picture 41" descr="strain001.tiff                                                 0003876CG5 HD                          BE12C352:"/>
            <p:cNvPicPr>
              <a:picLocks noChangeAspect="1" noChangeArrowheads="1"/>
            </p:cNvPicPr>
            <p:nvPr/>
          </p:nvPicPr>
          <p:blipFill>
            <a:blip r:embed="rId10" cstate="print"/>
            <a:srcRect/>
            <a:stretch>
              <a:fillRect/>
            </a:stretch>
          </p:blipFill>
          <p:spPr bwMode="auto">
            <a:xfrm>
              <a:off x="3370" y="2928"/>
              <a:ext cx="984" cy="847"/>
            </a:xfrm>
            <a:prstGeom prst="rect">
              <a:avLst/>
            </a:prstGeom>
            <a:noFill/>
            <a:ln w="9525">
              <a:solidFill>
                <a:schemeClr val="tx1"/>
              </a:solidFill>
              <a:miter lim="800000"/>
              <a:headEnd/>
              <a:tailEnd/>
            </a:ln>
          </p:spPr>
        </p:pic>
        <p:sp>
          <p:nvSpPr>
            <p:cNvPr id="9258" name="Oval 42"/>
            <p:cNvSpPr>
              <a:spLocks noChangeArrowheads="1"/>
            </p:cNvSpPr>
            <p:nvPr/>
          </p:nvSpPr>
          <p:spPr bwMode="auto">
            <a:xfrm>
              <a:off x="2555" y="3237"/>
              <a:ext cx="48" cy="54"/>
            </a:xfrm>
            <a:prstGeom prst="ellipse">
              <a:avLst/>
            </a:prstGeom>
            <a:noFill/>
            <a:ln w="9525">
              <a:solidFill>
                <a:srgbClr val="008000"/>
              </a:solidFill>
              <a:round/>
              <a:headEnd/>
              <a:tailEnd/>
            </a:ln>
            <a:effectLst/>
          </p:spPr>
          <p:txBody>
            <a:bodyPr wrap="none" anchor="ctr"/>
            <a:lstStyle/>
            <a:p>
              <a:endParaRPr lang="en-US"/>
            </a:p>
          </p:txBody>
        </p:sp>
        <p:sp>
          <p:nvSpPr>
            <p:cNvPr id="9259" name="Freeform 43"/>
            <p:cNvSpPr>
              <a:spLocks/>
            </p:cNvSpPr>
            <p:nvPr/>
          </p:nvSpPr>
          <p:spPr bwMode="auto">
            <a:xfrm>
              <a:off x="2581" y="3285"/>
              <a:ext cx="779" cy="403"/>
            </a:xfrm>
            <a:custGeom>
              <a:avLst/>
              <a:gdLst/>
              <a:ahLst/>
              <a:cxnLst>
                <a:cxn ang="0">
                  <a:pos x="0" y="0"/>
                </a:cxn>
                <a:cxn ang="0">
                  <a:pos x="37" y="123"/>
                </a:cxn>
                <a:cxn ang="0">
                  <a:pos x="181" y="309"/>
                </a:cxn>
                <a:cxn ang="0">
                  <a:pos x="512" y="390"/>
                </a:cxn>
                <a:cxn ang="0">
                  <a:pos x="779" y="390"/>
                </a:cxn>
              </a:cxnLst>
              <a:rect l="0" t="0" r="r" b="b"/>
              <a:pathLst>
                <a:path w="779" h="403">
                  <a:moveTo>
                    <a:pt x="0" y="0"/>
                  </a:moveTo>
                  <a:cubicBezTo>
                    <a:pt x="3" y="36"/>
                    <a:pt x="7" y="72"/>
                    <a:pt x="37" y="123"/>
                  </a:cubicBezTo>
                  <a:cubicBezTo>
                    <a:pt x="67" y="174"/>
                    <a:pt x="102" y="265"/>
                    <a:pt x="181" y="309"/>
                  </a:cubicBezTo>
                  <a:cubicBezTo>
                    <a:pt x="260" y="353"/>
                    <a:pt x="412" y="377"/>
                    <a:pt x="512" y="390"/>
                  </a:cubicBezTo>
                  <a:cubicBezTo>
                    <a:pt x="612" y="403"/>
                    <a:pt x="724" y="390"/>
                    <a:pt x="779" y="390"/>
                  </a:cubicBezTo>
                </a:path>
              </a:pathLst>
            </a:custGeom>
            <a:noFill/>
            <a:ln w="9525">
              <a:solidFill>
                <a:srgbClr val="008000"/>
              </a:solidFill>
              <a:round/>
              <a:headEnd type="none" w="med" len="med"/>
              <a:tailEnd type="triangle" w="sm" len="sm"/>
            </a:ln>
            <a:effectLst/>
          </p:spPr>
          <p:txBody>
            <a:bodyPr wrap="none" anchor="ctr"/>
            <a:lstStyle/>
            <a:p>
              <a:endParaRPr lang="en-US"/>
            </a:p>
          </p:txBody>
        </p:sp>
        <p:sp>
          <p:nvSpPr>
            <p:cNvPr id="9260" name="Text Box 71"/>
            <p:cNvSpPr txBox="1">
              <a:spLocks noChangeArrowheads="1"/>
            </p:cNvSpPr>
            <p:nvPr/>
          </p:nvSpPr>
          <p:spPr bwMode="auto">
            <a:xfrm>
              <a:off x="2630" y="3568"/>
              <a:ext cx="482" cy="179"/>
            </a:xfrm>
            <a:prstGeom prst="rect">
              <a:avLst/>
            </a:prstGeom>
            <a:solidFill>
              <a:schemeClr val="bg1"/>
            </a:solidFill>
            <a:ln w="9525" algn="ctr">
              <a:solidFill>
                <a:srgbClr val="008000"/>
              </a:solidFill>
              <a:miter lim="800000"/>
              <a:headEnd/>
              <a:tailEnd/>
            </a:ln>
          </p:spPr>
          <p:txBody>
            <a:bodyPr wrap="none">
              <a:spAutoFit/>
            </a:bodyPr>
            <a:lstStyle/>
            <a:p>
              <a:pPr eaLnBrk="1" hangingPunct="1"/>
              <a:r>
                <a:rPr lang="en-US" sz="1200" i="1">
                  <a:latin typeface="Symbol" pitchFamily="18" charset="2"/>
                </a:rPr>
                <a:t>e</a:t>
              </a:r>
              <a:r>
                <a:rPr lang="en-US" sz="1200">
                  <a:latin typeface="Times New Roman" pitchFamily="18" charset="0"/>
                </a:rPr>
                <a:t> = 0.001</a:t>
              </a:r>
            </a:p>
          </p:txBody>
        </p:sp>
        <p:grpSp>
          <p:nvGrpSpPr>
            <p:cNvPr id="6" name="Group 45"/>
            <p:cNvGrpSpPr>
              <a:grpSpLocks/>
            </p:cNvGrpSpPr>
            <p:nvPr/>
          </p:nvGrpSpPr>
          <p:grpSpPr bwMode="auto">
            <a:xfrm>
              <a:off x="2651" y="2790"/>
              <a:ext cx="546" cy="173"/>
              <a:chOff x="2688" y="2822"/>
              <a:chExt cx="546" cy="173"/>
            </a:xfrm>
          </p:grpSpPr>
          <p:sp>
            <p:nvSpPr>
              <p:cNvPr id="9262" name="Text Box 71"/>
              <p:cNvSpPr txBox="1">
                <a:spLocks noChangeArrowheads="1"/>
              </p:cNvSpPr>
              <p:nvPr/>
            </p:nvSpPr>
            <p:spPr bwMode="auto">
              <a:xfrm>
                <a:off x="2688" y="2822"/>
                <a:ext cx="546" cy="173"/>
              </a:xfrm>
              <a:prstGeom prst="rect">
                <a:avLst/>
              </a:prstGeom>
              <a:solidFill>
                <a:schemeClr val="bg1"/>
              </a:solidFill>
              <a:ln w="9525" algn="ctr">
                <a:noFill/>
                <a:miter lim="800000"/>
                <a:headEnd/>
                <a:tailEnd/>
              </a:ln>
            </p:spPr>
            <p:txBody>
              <a:bodyPr wrap="none">
                <a:spAutoFit/>
              </a:bodyPr>
              <a:lstStyle/>
              <a:p>
                <a:pPr eaLnBrk="1" hangingPunct="1"/>
                <a:r>
                  <a:rPr lang="en-US" sz="1200">
                    <a:latin typeface="Times New Roman" pitchFamily="18" charset="0"/>
                  </a:rPr>
                  <a:t>   = 0.001/s</a:t>
                </a:r>
              </a:p>
            </p:txBody>
          </p:sp>
          <p:graphicFrame>
            <p:nvGraphicFramePr>
              <p:cNvPr id="9263" name="Object 47"/>
              <p:cNvGraphicFramePr>
                <a:graphicFrameLocks noChangeAspect="1"/>
              </p:cNvGraphicFramePr>
              <p:nvPr/>
            </p:nvGraphicFramePr>
            <p:xfrm>
              <a:off x="2721" y="2853"/>
              <a:ext cx="72" cy="96"/>
            </p:xfrm>
            <a:graphic>
              <a:graphicData uri="http://schemas.openxmlformats.org/presentationml/2006/ole">
                <p:oleObj spid="_x0000_s268290" name="Equation" r:id="rId11" imgW="114300" imgH="152400" progId="Equation.3">
                  <p:embed/>
                </p:oleObj>
              </a:graphicData>
            </a:graphic>
          </p:graphicFrame>
        </p:grpSp>
        <p:sp>
          <p:nvSpPr>
            <p:cNvPr id="9264" name="Text Box 48"/>
            <p:cNvSpPr txBox="1">
              <a:spLocks noChangeArrowheads="1"/>
            </p:cNvSpPr>
            <p:nvPr/>
          </p:nvSpPr>
          <p:spPr bwMode="auto">
            <a:xfrm>
              <a:off x="155" y="2346"/>
              <a:ext cx="2160" cy="326"/>
            </a:xfrm>
            <a:prstGeom prst="rect">
              <a:avLst/>
            </a:prstGeom>
            <a:noFill/>
            <a:ln w="9525">
              <a:noFill/>
              <a:miter lim="800000"/>
              <a:headEnd/>
              <a:tailEnd/>
            </a:ln>
            <a:effectLst/>
          </p:spPr>
          <p:txBody>
            <a:bodyPr>
              <a:spAutoFit/>
            </a:bodyPr>
            <a:lstStyle/>
            <a:p>
              <a:pPr eaLnBrk="1" hangingPunct="1">
                <a:spcBef>
                  <a:spcPct val="50000"/>
                </a:spcBef>
              </a:pPr>
              <a:r>
                <a:rPr lang="en-US" sz="1400" b="1">
                  <a:latin typeface="Arial" pitchFamily="34" charset="0"/>
                </a:rPr>
                <a:t>Example: Determine the stochastic uncertainty in the damage response</a:t>
              </a:r>
              <a:endParaRPr lang="en-US" sz="1400">
                <a:latin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624768" presetClass="entr" presetSubtype="131895336"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4649788" y="3749675"/>
          <a:ext cx="2938462" cy="2200275"/>
        </p:xfrm>
        <a:graphic>
          <a:graphicData uri="http://schemas.openxmlformats.org/presentationml/2006/ole">
            <p:oleObj spid="_x0000_s270338" name="Document" r:id="rId4" imgW="5334745" imgH="4001058" progId="Word.Document.8">
              <p:embed/>
            </p:oleObj>
          </a:graphicData>
        </a:graphic>
      </p:graphicFrame>
      <p:sp>
        <p:nvSpPr>
          <p:cNvPr id="15363" name="Rectangle 3"/>
          <p:cNvSpPr>
            <a:spLocks noGrp="1" noChangeArrowheads="1"/>
          </p:cNvSpPr>
          <p:nvPr>
            <p:ph type="body" idx="1"/>
          </p:nvPr>
        </p:nvSpPr>
        <p:spPr>
          <a:xfrm>
            <a:off x="304800" y="1066800"/>
            <a:ext cx="8534400" cy="5410200"/>
          </a:xfrm>
        </p:spPr>
        <p:txBody>
          <a:bodyPr/>
          <a:lstStyle/>
          <a:p>
            <a:pPr>
              <a:lnSpc>
                <a:spcPct val="90000"/>
              </a:lnSpc>
            </a:pPr>
            <a:r>
              <a:rPr lang="en-US" altLang="zh-CN" sz="1600">
                <a:ea typeface="SimSun" pitchFamily="2" charset="-122"/>
              </a:rPr>
              <a:t>Use DR+EGLD to estimate the uncertainty in damage based on uncertainties in microstructure features (e.g., void size, particle size, etc.) found in AA356-T6 cast.</a:t>
            </a:r>
            <a:endParaRPr lang="en-US" sz="1400">
              <a:effectLst>
                <a:outerShdw blurRad="38100" dist="38100" dir="2700000" algn="tl">
                  <a:srgbClr val="C0C0C0"/>
                </a:outerShdw>
              </a:effectLst>
            </a:endParaRPr>
          </a:p>
        </p:txBody>
      </p:sp>
      <p:sp>
        <p:nvSpPr>
          <p:cNvPr id="15364" name="Rectangle 4"/>
          <p:cNvSpPr>
            <a:spLocks noChangeArrowheads="1"/>
          </p:cNvSpPr>
          <p:nvPr/>
        </p:nvSpPr>
        <p:spPr bwMode="auto">
          <a:xfrm>
            <a:off x="72085" y="166995"/>
            <a:ext cx="8721725" cy="685800"/>
          </a:xfrm>
          <a:prstGeom prst="rect">
            <a:avLst/>
          </a:prstGeom>
          <a:noFill/>
          <a:ln w="9525">
            <a:noFill/>
            <a:miter lim="800000"/>
            <a:headEnd/>
            <a:tailEnd/>
          </a:ln>
        </p:spPr>
        <p:txBody>
          <a:bodyPr anchor="ctr"/>
          <a:lstStyle/>
          <a:p>
            <a:pPr algn="ctr" eaLnBrk="1" hangingPunct="1">
              <a:lnSpc>
                <a:spcPct val="85000"/>
              </a:lnSpc>
            </a:pPr>
            <a:r>
              <a:rPr lang="en-US" dirty="0">
                <a:solidFill>
                  <a:srgbClr val="800000"/>
                </a:solidFill>
              </a:rPr>
              <a:t>Uncertainty and Sensitivity </a:t>
            </a:r>
            <a:endParaRPr lang="en-US" dirty="0" smtClean="0">
              <a:solidFill>
                <a:srgbClr val="800000"/>
              </a:solidFill>
            </a:endParaRPr>
          </a:p>
          <a:p>
            <a:pPr algn="ctr" eaLnBrk="1" hangingPunct="1">
              <a:lnSpc>
                <a:spcPct val="85000"/>
              </a:lnSpc>
            </a:pPr>
            <a:r>
              <a:rPr lang="en-US" dirty="0" smtClean="0">
                <a:solidFill>
                  <a:srgbClr val="800000"/>
                </a:solidFill>
              </a:rPr>
              <a:t>Analysis </a:t>
            </a:r>
            <a:r>
              <a:rPr lang="en-US" dirty="0">
                <a:solidFill>
                  <a:srgbClr val="800000"/>
                </a:solidFill>
              </a:rPr>
              <a:t>of Damage</a:t>
            </a:r>
            <a:endParaRPr lang="en-US" dirty="0">
              <a:solidFill>
                <a:srgbClr val="800000"/>
              </a:solidFill>
              <a:ea typeface="SimSun" pitchFamily="2" charset="-122"/>
            </a:endParaRPr>
          </a:p>
        </p:txBody>
      </p:sp>
      <p:sp>
        <p:nvSpPr>
          <p:cNvPr id="15365" name="Text Box 5"/>
          <p:cNvSpPr txBox="1">
            <a:spLocks noChangeArrowheads="1"/>
          </p:cNvSpPr>
          <p:nvPr/>
        </p:nvSpPr>
        <p:spPr bwMode="auto">
          <a:xfrm>
            <a:off x="533400" y="5943600"/>
            <a:ext cx="8229600" cy="457200"/>
          </a:xfrm>
          <a:prstGeom prst="rect">
            <a:avLst/>
          </a:prstGeom>
          <a:noFill/>
          <a:ln w="9525">
            <a:noFill/>
            <a:miter lim="800000"/>
            <a:headEnd/>
            <a:tailEnd/>
          </a:ln>
          <a:effectLst/>
        </p:spPr>
        <p:txBody>
          <a:bodyPr>
            <a:spAutoFit/>
          </a:bodyPr>
          <a:lstStyle/>
          <a:p>
            <a:pPr eaLnBrk="1" hangingPunct="1">
              <a:spcBef>
                <a:spcPct val="50000"/>
              </a:spcBef>
            </a:pPr>
            <a:r>
              <a:rPr lang="en-US" sz="1200">
                <a:solidFill>
                  <a:srgbClr val="000000"/>
                </a:solidFill>
              </a:rPr>
              <a:t>Acar, E., Solanki, K., Rais-Rohani, M., and Horstemeyer, M., </a:t>
            </a:r>
            <a:r>
              <a:rPr lang="en-US" sz="1200">
                <a:solidFill>
                  <a:srgbClr val="000000"/>
                </a:solidFill>
                <a:latin typeface="Arial"/>
              </a:rPr>
              <a:t>“</a:t>
            </a:r>
            <a:r>
              <a:rPr lang="en-US" sz="1200">
                <a:solidFill>
                  <a:srgbClr val="000000"/>
                </a:solidFill>
              </a:rPr>
              <a:t>Stochastic Uncertainty Analysis of Damage Evolution Computed Through Microstructure-Property Relations,</a:t>
            </a:r>
            <a:r>
              <a:rPr lang="en-US" sz="1200">
                <a:solidFill>
                  <a:srgbClr val="000000"/>
                </a:solidFill>
                <a:latin typeface="Arial"/>
              </a:rPr>
              <a:t>”</a:t>
            </a:r>
            <a:r>
              <a:rPr lang="en-US" sz="1200">
                <a:solidFill>
                  <a:srgbClr val="000000"/>
                </a:solidFill>
              </a:rPr>
              <a:t> </a:t>
            </a:r>
            <a:r>
              <a:rPr lang="en-US" sz="1200" i="1">
                <a:solidFill>
                  <a:srgbClr val="000000"/>
                </a:solidFill>
              </a:rPr>
              <a:t>Journal of Probabilistic Mechanics</a:t>
            </a:r>
            <a:r>
              <a:rPr lang="en-US" sz="1200">
                <a:solidFill>
                  <a:srgbClr val="000000"/>
                </a:solidFill>
              </a:rPr>
              <a:t>, Vol. 25, No. 2, 2010, pp. 198-205.</a:t>
            </a:r>
          </a:p>
        </p:txBody>
      </p:sp>
      <p:graphicFrame>
        <p:nvGraphicFramePr>
          <p:cNvPr id="15366" name="Object 6"/>
          <p:cNvGraphicFramePr>
            <a:graphicFrameLocks noChangeAspect="1"/>
          </p:cNvGraphicFramePr>
          <p:nvPr/>
        </p:nvGraphicFramePr>
        <p:xfrm>
          <a:off x="5568950" y="1573213"/>
          <a:ext cx="3022600" cy="2263775"/>
        </p:xfrm>
        <a:graphic>
          <a:graphicData uri="http://schemas.openxmlformats.org/presentationml/2006/ole">
            <p:oleObj spid="_x0000_s270339" name="Document" r:id="rId5" imgW="5334745" imgH="4001058" progId="Word.Document.8">
              <p:embed/>
            </p:oleObj>
          </a:graphicData>
        </a:graphic>
      </p:graphicFrame>
      <p:sp>
        <p:nvSpPr>
          <p:cNvPr id="15367" name="Text Box 7"/>
          <p:cNvSpPr txBox="1">
            <a:spLocks noChangeArrowheads="1"/>
          </p:cNvSpPr>
          <p:nvPr/>
        </p:nvSpPr>
        <p:spPr bwMode="auto">
          <a:xfrm>
            <a:off x="6130925" y="1706563"/>
            <a:ext cx="1077913" cy="461962"/>
          </a:xfrm>
          <a:prstGeom prst="rect">
            <a:avLst/>
          </a:prstGeom>
          <a:solidFill>
            <a:srgbClr val="FFFFFF"/>
          </a:solidFill>
          <a:ln w="9525">
            <a:solidFill>
              <a:schemeClr val="tx2"/>
            </a:solidFill>
            <a:miter lim="800000"/>
            <a:headEnd/>
            <a:tailEnd/>
          </a:ln>
        </p:spPr>
        <p:txBody>
          <a:bodyPr/>
          <a:lstStyle/>
          <a:p>
            <a:pPr algn="ctr"/>
            <a:r>
              <a:rPr lang="en-US" sz="1200">
                <a:solidFill>
                  <a:srgbClr val="800000"/>
                </a:solidFill>
                <a:latin typeface="Arial" pitchFamily="34" charset="0"/>
              </a:rPr>
              <a:t>Initial temperature</a:t>
            </a:r>
          </a:p>
        </p:txBody>
      </p:sp>
      <p:cxnSp>
        <p:nvCxnSpPr>
          <p:cNvPr id="15368" name="AutoShape 8"/>
          <p:cNvCxnSpPr>
            <a:cxnSpLocks noChangeShapeType="1"/>
          </p:cNvCxnSpPr>
          <p:nvPr/>
        </p:nvCxnSpPr>
        <p:spPr bwMode="auto">
          <a:xfrm flipH="1" flipV="1">
            <a:off x="7026275" y="2168525"/>
            <a:ext cx="258763" cy="271463"/>
          </a:xfrm>
          <a:prstGeom prst="straightConnector1">
            <a:avLst/>
          </a:prstGeom>
          <a:noFill/>
          <a:ln w="9525">
            <a:solidFill>
              <a:schemeClr val="tx2"/>
            </a:solidFill>
            <a:round/>
            <a:headEnd type="triangle" w="med" len="med"/>
            <a:tailEnd/>
          </a:ln>
        </p:spPr>
      </p:cxnSp>
      <p:sp>
        <p:nvSpPr>
          <p:cNvPr id="15369" name="Text Box 9"/>
          <p:cNvSpPr txBox="1">
            <a:spLocks noChangeArrowheads="1"/>
          </p:cNvSpPr>
          <p:nvPr/>
        </p:nvSpPr>
        <p:spPr bwMode="auto">
          <a:xfrm>
            <a:off x="7561263" y="1706563"/>
            <a:ext cx="1125537" cy="469900"/>
          </a:xfrm>
          <a:prstGeom prst="rect">
            <a:avLst/>
          </a:prstGeom>
          <a:solidFill>
            <a:srgbClr val="FFFFFF"/>
          </a:solidFill>
          <a:ln w="9525">
            <a:solidFill>
              <a:schemeClr val="tx2"/>
            </a:solidFill>
            <a:miter lim="800000"/>
            <a:headEnd/>
            <a:tailEnd/>
          </a:ln>
        </p:spPr>
        <p:txBody>
          <a:bodyPr/>
          <a:lstStyle/>
          <a:p>
            <a:pPr algn="ctr"/>
            <a:r>
              <a:rPr lang="en-US" sz="1200">
                <a:solidFill>
                  <a:srgbClr val="800000"/>
                </a:solidFill>
                <a:latin typeface="Arial" pitchFamily="34" charset="0"/>
              </a:rPr>
              <a:t>Coalescence coefficient</a:t>
            </a:r>
          </a:p>
        </p:txBody>
      </p:sp>
      <p:cxnSp>
        <p:nvCxnSpPr>
          <p:cNvPr id="15370" name="AutoShape 10"/>
          <p:cNvCxnSpPr>
            <a:cxnSpLocks noChangeShapeType="1"/>
          </p:cNvCxnSpPr>
          <p:nvPr/>
        </p:nvCxnSpPr>
        <p:spPr bwMode="auto">
          <a:xfrm flipH="1" flipV="1">
            <a:off x="7886700" y="2176463"/>
            <a:ext cx="261938" cy="304800"/>
          </a:xfrm>
          <a:prstGeom prst="straightConnector1">
            <a:avLst/>
          </a:prstGeom>
          <a:noFill/>
          <a:ln w="9525">
            <a:solidFill>
              <a:schemeClr val="tx2"/>
            </a:solidFill>
            <a:round/>
            <a:headEnd type="triangle" w="med" len="med"/>
            <a:tailEnd/>
          </a:ln>
        </p:spPr>
      </p:cxnSp>
      <p:sp>
        <p:nvSpPr>
          <p:cNvPr id="15371" name="Text Box 11"/>
          <p:cNvSpPr txBox="1">
            <a:spLocks noChangeArrowheads="1"/>
          </p:cNvSpPr>
          <p:nvPr/>
        </p:nvSpPr>
        <p:spPr bwMode="auto">
          <a:xfrm>
            <a:off x="6796088" y="4467225"/>
            <a:ext cx="1128712" cy="428625"/>
          </a:xfrm>
          <a:prstGeom prst="rect">
            <a:avLst/>
          </a:prstGeom>
          <a:solidFill>
            <a:srgbClr val="FFFFFF"/>
          </a:solidFill>
          <a:ln w="9525">
            <a:solidFill>
              <a:schemeClr val="tx2"/>
            </a:solidFill>
            <a:miter lim="800000"/>
            <a:headEnd/>
            <a:tailEnd/>
          </a:ln>
        </p:spPr>
        <p:txBody>
          <a:bodyPr/>
          <a:lstStyle/>
          <a:p>
            <a:pPr algn="ctr"/>
            <a:r>
              <a:rPr lang="en-US" sz="1200">
                <a:solidFill>
                  <a:srgbClr val="800000"/>
                </a:solidFill>
                <a:latin typeface="Arial" pitchFamily="34" charset="0"/>
              </a:rPr>
              <a:t>Coalescence coefficient</a:t>
            </a:r>
          </a:p>
        </p:txBody>
      </p:sp>
      <p:cxnSp>
        <p:nvCxnSpPr>
          <p:cNvPr id="15372" name="AutoShape 12"/>
          <p:cNvCxnSpPr>
            <a:cxnSpLocks noChangeShapeType="1"/>
          </p:cNvCxnSpPr>
          <p:nvPr/>
        </p:nvCxnSpPr>
        <p:spPr bwMode="auto">
          <a:xfrm flipV="1">
            <a:off x="7218363" y="4899025"/>
            <a:ext cx="198437" cy="263525"/>
          </a:xfrm>
          <a:prstGeom prst="straightConnector1">
            <a:avLst/>
          </a:prstGeom>
          <a:noFill/>
          <a:ln w="9525">
            <a:solidFill>
              <a:schemeClr val="tx2"/>
            </a:solidFill>
            <a:round/>
            <a:headEnd type="triangle" w="med" len="med"/>
            <a:tailEnd/>
          </a:ln>
        </p:spPr>
      </p:cxnSp>
      <p:sp>
        <p:nvSpPr>
          <p:cNvPr id="15373" name="Text Box 13"/>
          <p:cNvSpPr txBox="1">
            <a:spLocks noChangeArrowheads="1"/>
          </p:cNvSpPr>
          <p:nvPr/>
        </p:nvSpPr>
        <p:spPr bwMode="auto">
          <a:xfrm>
            <a:off x="5969000" y="3852863"/>
            <a:ext cx="1136650" cy="493712"/>
          </a:xfrm>
          <a:prstGeom prst="rect">
            <a:avLst/>
          </a:prstGeom>
          <a:solidFill>
            <a:srgbClr val="FFFFFF"/>
          </a:solidFill>
          <a:ln w="9525">
            <a:solidFill>
              <a:schemeClr val="tx2"/>
            </a:solidFill>
            <a:miter lim="800000"/>
            <a:headEnd/>
            <a:tailEnd/>
          </a:ln>
        </p:spPr>
        <p:txBody>
          <a:bodyPr/>
          <a:lstStyle/>
          <a:p>
            <a:pPr algn="ctr"/>
            <a:r>
              <a:rPr lang="en-US" sz="1200">
                <a:solidFill>
                  <a:srgbClr val="800000"/>
                </a:solidFill>
                <a:latin typeface="Arial" pitchFamily="34" charset="0"/>
              </a:rPr>
              <a:t>Fracture toughness</a:t>
            </a:r>
          </a:p>
        </p:txBody>
      </p:sp>
      <p:cxnSp>
        <p:nvCxnSpPr>
          <p:cNvPr id="15374" name="AutoShape 14"/>
          <p:cNvCxnSpPr>
            <a:cxnSpLocks noChangeShapeType="1"/>
          </p:cNvCxnSpPr>
          <p:nvPr/>
        </p:nvCxnSpPr>
        <p:spPr bwMode="auto">
          <a:xfrm flipH="1" flipV="1">
            <a:off x="6443663" y="4351338"/>
            <a:ext cx="269875" cy="163512"/>
          </a:xfrm>
          <a:prstGeom prst="straightConnector1">
            <a:avLst/>
          </a:prstGeom>
          <a:noFill/>
          <a:ln w="9525">
            <a:solidFill>
              <a:schemeClr val="tx2"/>
            </a:solidFill>
            <a:round/>
            <a:headEnd type="triangle" w="med" len="med"/>
            <a:tailEnd/>
          </a:ln>
        </p:spPr>
      </p:cxnSp>
      <p:sp>
        <p:nvSpPr>
          <p:cNvPr id="15375" name="Text Box 15"/>
          <p:cNvSpPr txBox="1">
            <a:spLocks noChangeArrowheads="1"/>
          </p:cNvSpPr>
          <p:nvPr/>
        </p:nvSpPr>
        <p:spPr bwMode="auto">
          <a:xfrm>
            <a:off x="5132388" y="4521200"/>
            <a:ext cx="1069975" cy="427038"/>
          </a:xfrm>
          <a:prstGeom prst="rect">
            <a:avLst/>
          </a:prstGeom>
          <a:solidFill>
            <a:srgbClr val="FFFFFF"/>
          </a:solidFill>
          <a:ln w="9525">
            <a:solidFill>
              <a:schemeClr val="tx2"/>
            </a:solidFill>
            <a:miter lim="800000"/>
            <a:headEnd/>
            <a:tailEnd/>
          </a:ln>
        </p:spPr>
        <p:txBody>
          <a:bodyPr/>
          <a:lstStyle/>
          <a:p>
            <a:pPr algn="ctr"/>
            <a:r>
              <a:rPr lang="en-US" sz="1200">
                <a:solidFill>
                  <a:srgbClr val="800000"/>
                </a:solidFill>
                <a:latin typeface="Arial" pitchFamily="34" charset="0"/>
              </a:rPr>
              <a:t>Initial temperature</a:t>
            </a:r>
          </a:p>
        </p:txBody>
      </p:sp>
      <p:cxnSp>
        <p:nvCxnSpPr>
          <p:cNvPr id="15376" name="AutoShape 16"/>
          <p:cNvCxnSpPr>
            <a:cxnSpLocks noChangeShapeType="1"/>
          </p:cNvCxnSpPr>
          <p:nvPr/>
        </p:nvCxnSpPr>
        <p:spPr bwMode="auto">
          <a:xfrm flipH="1" flipV="1">
            <a:off x="6156325" y="4943475"/>
            <a:ext cx="155575" cy="163513"/>
          </a:xfrm>
          <a:prstGeom prst="straightConnector1">
            <a:avLst/>
          </a:prstGeom>
          <a:noFill/>
          <a:ln w="9525">
            <a:solidFill>
              <a:schemeClr val="tx2"/>
            </a:solidFill>
            <a:round/>
            <a:headEnd type="triangle" w="med" len="med"/>
            <a:tailEnd/>
          </a:ln>
        </p:spPr>
      </p:cxnSp>
      <p:sp>
        <p:nvSpPr>
          <p:cNvPr id="15377" name="Text Box 17"/>
          <p:cNvSpPr txBox="1">
            <a:spLocks noChangeArrowheads="1"/>
          </p:cNvSpPr>
          <p:nvPr/>
        </p:nvSpPr>
        <p:spPr bwMode="auto">
          <a:xfrm>
            <a:off x="5983288" y="2733675"/>
            <a:ext cx="1219200" cy="304800"/>
          </a:xfrm>
          <a:prstGeom prst="rect">
            <a:avLst/>
          </a:prstGeom>
          <a:noFill/>
          <a:ln w="9525">
            <a:noFill/>
            <a:miter lim="800000"/>
            <a:headEnd/>
            <a:tailEnd/>
          </a:ln>
          <a:effectLst/>
        </p:spPr>
        <p:txBody>
          <a:bodyPr>
            <a:spAutoFit/>
          </a:bodyPr>
          <a:lstStyle/>
          <a:p>
            <a:pPr eaLnBrk="1" hangingPunct="1">
              <a:spcBef>
                <a:spcPct val="50000"/>
              </a:spcBef>
            </a:pPr>
            <a:r>
              <a:rPr lang="en-US" sz="1400" i="1">
                <a:latin typeface="Times New Roman" pitchFamily="18" charset="0"/>
                <a:sym typeface="Symbol" pitchFamily="18" charset="2"/>
              </a:rPr>
              <a:t>@</a:t>
            </a:r>
            <a:r>
              <a:rPr lang="en-US" sz="1400" i="1">
                <a:latin typeface="Symbol" pitchFamily="18" charset="2"/>
                <a:sym typeface="Symbol" pitchFamily="18" charset="2"/>
              </a:rPr>
              <a:t> </a:t>
            </a:r>
            <a:r>
              <a:rPr lang="en-US" sz="1400">
                <a:latin typeface="Arial" pitchFamily="34" charset="0"/>
              </a:rPr>
              <a:t> = 0.005</a:t>
            </a:r>
          </a:p>
        </p:txBody>
      </p:sp>
      <p:sp>
        <p:nvSpPr>
          <p:cNvPr id="15378" name="Text Box 18"/>
          <p:cNvSpPr txBox="1">
            <a:spLocks noChangeArrowheads="1"/>
          </p:cNvSpPr>
          <p:nvPr/>
        </p:nvSpPr>
        <p:spPr bwMode="auto">
          <a:xfrm>
            <a:off x="5122863" y="5181600"/>
            <a:ext cx="1219200" cy="304800"/>
          </a:xfrm>
          <a:prstGeom prst="rect">
            <a:avLst/>
          </a:prstGeom>
          <a:noFill/>
          <a:ln w="9525">
            <a:noFill/>
            <a:miter lim="800000"/>
            <a:headEnd/>
            <a:tailEnd/>
          </a:ln>
          <a:effectLst/>
        </p:spPr>
        <p:txBody>
          <a:bodyPr>
            <a:spAutoFit/>
          </a:bodyPr>
          <a:lstStyle/>
          <a:p>
            <a:pPr eaLnBrk="1" hangingPunct="1">
              <a:spcBef>
                <a:spcPct val="50000"/>
              </a:spcBef>
            </a:pPr>
            <a:r>
              <a:rPr lang="en-US" sz="1400" i="1">
                <a:latin typeface="Times New Roman" pitchFamily="18" charset="0"/>
                <a:sym typeface="Symbol" pitchFamily="18" charset="2"/>
              </a:rPr>
              <a:t>@</a:t>
            </a:r>
            <a:r>
              <a:rPr lang="en-US" sz="1400" i="1">
                <a:latin typeface="Symbol" pitchFamily="18" charset="2"/>
                <a:sym typeface="Symbol" pitchFamily="18" charset="2"/>
              </a:rPr>
              <a:t> </a:t>
            </a:r>
            <a:r>
              <a:rPr lang="en-US" sz="1400">
                <a:latin typeface="Arial" pitchFamily="34" charset="0"/>
              </a:rPr>
              <a:t> = 0.05</a:t>
            </a:r>
          </a:p>
        </p:txBody>
      </p:sp>
      <p:graphicFrame>
        <p:nvGraphicFramePr>
          <p:cNvPr id="15379" name="Object 19"/>
          <p:cNvGraphicFramePr>
            <a:graphicFrameLocks noChangeAspect="1"/>
          </p:cNvGraphicFramePr>
          <p:nvPr/>
        </p:nvGraphicFramePr>
        <p:xfrm>
          <a:off x="227013" y="1828800"/>
          <a:ext cx="2624137" cy="1965325"/>
        </p:xfrm>
        <a:graphic>
          <a:graphicData uri="http://schemas.openxmlformats.org/presentationml/2006/ole">
            <p:oleObj spid="_x0000_s270340" name="Document" r:id="rId6" imgW="5334745" imgH="4001058" progId="Word.Document.8">
              <p:embed/>
            </p:oleObj>
          </a:graphicData>
        </a:graphic>
      </p:graphicFrame>
      <p:sp>
        <p:nvSpPr>
          <p:cNvPr id="15380" name="Text Box 20"/>
          <p:cNvSpPr txBox="1">
            <a:spLocks noChangeArrowheads="1"/>
          </p:cNvSpPr>
          <p:nvPr/>
        </p:nvSpPr>
        <p:spPr bwMode="auto">
          <a:xfrm>
            <a:off x="825500" y="1700213"/>
            <a:ext cx="1219200" cy="304800"/>
          </a:xfrm>
          <a:prstGeom prst="rect">
            <a:avLst/>
          </a:prstGeom>
          <a:noFill/>
          <a:ln w="9525">
            <a:noFill/>
            <a:miter lim="800000"/>
            <a:headEnd/>
            <a:tailEnd/>
          </a:ln>
          <a:effectLst/>
        </p:spPr>
        <p:txBody>
          <a:bodyPr>
            <a:spAutoFit/>
          </a:bodyPr>
          <a:lstStyle/>
          <a:p>
            <a:pPr eaLnBrk="1" hangingPunct="1">
              <a:spcBef>
                <a:spcPct val="50000"/>
              </a:spcBef>
            </a:pPr>
            <a:r>
              <a:rPr lang="en-US" sz="1400" i="1">
                <a:latin typeface="Times New Roman" pitchFamily="18" charset="0"/>
                <a:sym typeface="Symbol" pitchFamily="18" charset="2"/>
              </a:rPr>
              <a:t>@</a:t>
            </a:r>
            <a:r>
              <a:rPr lang="en-US" sz="1400" i="1">
                <a:latin typeface="Symbol" pitchFamily="18" charset="2"/>
                <a:sym typeface="Symbol" pitchFamily="18" charset="2"/>
              </a:rPr>
              <a:t> </a:t>
            </a:r>
            <a:r>
              <a:rPr lang="en-US" sz="1400">
                <a:latin typeface="Arial" pitchFamily="34" charset="0"/>
              </a:rPr>
              <a:t> = 0.005</a:t>
            </a:r>
          </a:p>
        </p:txBody>
      </p:sp>
      <p:graphicFrame>
        <p:nvGraphicFramePr>
          <p:cNvPr id="15381" name="Object 21"/>
          <p:cNvGraphicFramePr>
            <a:graphicFrameLocks noChangeAspect="1"/>
          </p:cNvGraphicFramePr>
          <p:nvPr/>
        </p:nvGraphicFramePr>
        <p:xfrm>
          <a:off x="2616200" y="1841500"/>
          <a:ext cx="2624138" cy="1965325"/>
        </p:xfrm>
        <a:graphic>
          <a:graphicData uri="http://schemas.openxmlformats.org/presentationml/2006/ole">
            <p:oleObj spid="_x0000_s270341" name="Document" r:id="rId7" imgW="5334745" imgH="4001058" progId="Word.Document.8">
              <p:embed/>
            </p:oleObj>
          </a:graphicData>
        </a:graphic>
      </p:graphicFrame>
      <p:sp>
        <p:nvSpPr>
          <p:cNvPr id="15382" name="Text Box 22"/>
          <p:cNvSpPr txBox="1">
            <a:spLocks noChangeArrowheads="1"/>
          </p:cNvSpPr>
          <p:nvPr/>
        </p:nvSpPr>
        <p:spPr bwMode="auto">
          <a:xfrm>
            <a:off x="3289300" y="1717675"/>
            <a:ext cx="1219200" cy="304800"/>
          </a:xfrm>
          <a:prstGeom prst="rect">
            <a:avLst/>
          </a:prstGeom>
          <a:noFill/>
          <a:ln w="9525">
            <a:noFill/>
            <a:miter lim="800000"/>
            <a:headEnd/>
            <a:tailEnd/>
          </a:ln>
          <a:effectLst/>
        </p:spPr>
        <p:txBody>
          <a:bodyPr>
            <a:spAutoFit/>
          </a:bodyPr>
          <a:lstStyle/>
          <a:p>
            <a:pPr eaLnBrk="1" hangingPunct="1">
              <a:spcBef>
                <a:spcPct val="50000"/>
              </a:spcBef>
            </a:pPr>
            <a:r>
              <a:rPr lang="en-US" sz="1400" i="1">
                <a:latin typeface="Times New Roman" pitchFamily="18" charset="0"/>
                <a:sym typeface="Symbol" pitchFamily="18" charset="2"/>
              </a:rPr>
              <a:t>@</a:t>
            </a:r>
            <a:r>
              <a:rPr lang="en-US" sz="1400" i="1">
                <a:latin typeface="Symbol" pitchFamily="18" charset="2"/>
                <a:sym typeface="Symbol" pitchFamily="18" charset="2"/>
              </a:rPr>
              <a:t> </a:t>
            </a:r>
            <a:r>
              <a:rPr lang="en-US" sz="1400">
                <a:latin typeface="Arial" pitchFamily="34" charset="0"/>
              </a:rPr>
              <a:t> = 0.05</a:t>
            </a:r>
          </a:p>
        </p:txBody>
      </p:sp>
      <p:grpSp>
        <p:nvGrpSpPr>
          <p:cNvPr id="2" name="Group 23"/>
          <p:cNvGrpSpPr>
            <a:grpSpLocks/>
          </p:cNvGrpSpPr>
          <p:nvPr/>
        </p:nvGrpSpPr>
        <p:grpSpPr bwMode="auto">
          <a:xfrm>
            <a:off x="1354138" y="3013075"/>
            <a:ext cx="4437062" cy="2894013"/>
            <a:chOff x="734" y="1898"/>
            <a:chExt cx="2795" cy="1823"/>
          </a:xfrm>
        </p:grpSpPr>
        <p:graphicFrame>
          <p:nvGraphicFramePr>
            <p:cNvPr id="15384" name="Object 24"/>
            <p:cNvGraphicFramePr>
              <a:graphicFrameLocks noChangeAspect="1"/>
            </p:cNvGraphicFramePr>
            <p:nvPr/>
          </p:nvGraphicFramePr>
          <p:xfrm>
            <a:off x="734" y="2443"/>
            <a:ext cx="1734" cy="1146"/>
          </p:xfrm>
          <a:graphic>
            <a:graphicData uri="http://schemas.openxmlformats.org/presentationml/2006/ole">
              <p:oleObj spid="_x0000_s270342" name="Document" r:id="rId8" imgW="2971800" imgH="1965960" progId="Word.Document.8">
                <p:embed/>
              </p:oleObj>
            </a:graphicData>
          </a:graphic>
        </p:graphicFrame>
        <p:sp>
          <p:nvSpPr>
            <p:cNvPr id="15385" name="Text Box 25"/>
            <p:cNvSpPr txBox="1">
              <a:spLocks noChangeArrowheads="1"/>
            </p:cNvSpPr>
            <p:nvPr/>
          </p:nvSpPr>
          <p:spPr bwMode="auto">
            <a:xfrm>
              <a:off x="1524" y="3509"/>
              <a:ext cx="672" cy="212"/>
            </a:xfrm>
            <a:prstGeom prst="rect">
              <a:avLst/>
            </a:prstGeom>
            <a:solidFill>
              <a:schemeClr val="bg1"/>
            </a:solidFill>
            <a:ln w="9525">
              <a:noFill/>
              <a:miter lim="800000"/>
              <a:headEnd/>
              <a:tailEnd/>
            </a:ln>
            <a:effectLst/>
          </p:spPr>
          <p:txBody>
            <a:bodyPr>
              <a:spAutoFit/>
            </a:bodyPr>
            <a:lstStyle/>
            <a:p>
              <a:pPr eaLnBrk="1" hangingPunct="1">
                <a:spcBef>
                  <a:spcPct val="50000"/>
                </a:spcBef>
              </a:pPr>
              <a:r>
                <a:rPr lang="en-US" sz="1200">
                  <a:latin typeface="Arial" pitchFamily="34" charset="0"/>
                </a:rPr>
                <a:t>Strain, </a:t>
              </a:r>
              <a:r>
                <a:rPr lang="en-US" sz="1600" i="1">
                  <a:latin typeface="Symbol" pitchFamily="18" charset="2"/>
                </a:rPr>
                <a:t>e</a:t>
              </a:r>
              <a:endParaRPr lang="en-US" sz="1400">
                <a:latin typeface="Arial" pitchFamily="34" charset="0"/>
              </a:endParaRPr>
            </a:p>
          </p:txBody>
        </p:sp>
        <p:sp>
          <p:nvSpPr>
            <p:cNvPr id="15386" name="Line 26"/>
            <p:cNvSpPr>
              <a:spLocks noChangeShapeType="1"/>
            </p:cNvSpPr>
            <p:nvPr/>
          </p:nvSpPr>
          <p:spPr bwMode="auto">
            <a:xfrm flipV="1">
              <a:off x="1086" y="3323"/>
              <a:ext cx="0" cy="96"/>
            </a:xfrm>
            <a:prstGeom prst="line">
              <a:avLst/>
            </a:prstGeom>
            <a:noFill/>
            <a:ln w="9525">
              <a:solidFill>
                <a:srgbClr val="800000"/>
              </a:solidFill>
              <a:round/>
              <a:headEnd/>
              <a:tailEnd/>
            </a:ln>
            <a:effectLst/>
          </p:spPr>
          <p:txBody>
            <a:bodyPr wrap="none" anchor="ctr"/>
            <a:lstStyle/>
            <a:p>
              <a:endParaRPr lang="en-US"/>
            </a:p>
          </p:txBody>
        </p:sp>
        <p:sp>
          <p:nvSpPr>
            <p:cNvPr id="15387" name="Line 27"/>
            <p:cNvSpPr>
              <a:spLocks noChangeShapeType="1"/>
            </p:cNvSpPr>
            <p:nvPr/>
          </p:nvSpPr>
          <p:spPr bwMode="auto">
            <a:xfrm flipV="1">
              <a:off x="1865" y="3323"/>
              <a:ext cx="0" cy="112"/>
            </a:xfrm>
            <a:prstGeom prst="line">
              <a:avLst/>
            </a:prstGeom>
            <a:noFill/>
            <a:ln w="9525">
              <a:solidFill>
                <a:srgbClr val="800000"/>
              </a:solidFill>
              <a:round/>
              <a:headEnd/>
              <a:tailEnd/>
            </a:ln>
            <a:effectLst/>
          </p:spPr>
          <p:txBody>
            <a:bodyPr wrap="none" anchor="ctr"/>
            <a:lstStyle/>
            <a:p>
              <a:endParaRPr lang="en-US"/>
            </a:p>
          </p:txBody>
        </p:sp>
        <p:sp>
          <p:nvSpPr>
            <p:cNvPr id="15388" name="Line 28"/>
            <p:cNvSpPr>
              <a:spLocks noChangeShapeType="1"/>
            </p:cNvSpPr>
            <p:nvPr/>
          </p:nvSpPr>
          <p:spPr bwMode="auto">
            <a:xfrm flipV="1">
              <a:off x="1865" y="3088"/>
              <a:ext cx="960" cy="235"/>
            </a:xfrm>
            <a:prstGeom prst="line">
              <a:avLst/>
            </a:prstGeom>
            <a:noFill/>
            <a:ln w="9525">
              <a:solidFill>
                <a:srgbClr val="800000"/>
              </a:solidFill>
              <a:round/>
              <a:headEnd/>
              <a:tailEnd type="triangle" w="med" len="med"/>
            </a:ln>
            <a:effectLst/>
          </p:spPr>
          <p:txBody>
            <a:bodyPr wrap="none" anchor="ctr"/>
            <a:lstStyle/>
            <a:p>
              <a:endParaRPr lang="en-US"/>
            </a:p>
          </p:txBody>
        </p:sp>
        <p:sp>
          <p:nvSpPr>
            <p:cNvPr id="15389" name="Line 29"/>
            <p:cNvSpPr>
              <a:spLocks noChangeShapeType="1"/>
            </p:cNvSpPr>
            <p:nvPr/>
          </p:nvSpPr>
          <p:spPr bwMode="auto">
            <a:xfrm flipV="1">
              <a:off x="1086" y="1898"/>
              <a:ext cx="2443" cy="1425"/>
            </a:xfrm>
            <a:prstGeom prst="line">
              <a:avLst/>
            </a:prstGeom>
            <a:noFill/>
            <a:ln w="9525">
              <a:solidFill>
                <a:srgbClr val="800000"/>
              </a:solidFill>
              <a:round/>
              <a:headEnd/>
              <a:tailEnd type="triangle" w="med" len="med"/>
            </a:ln>
            <a:effectLst/>
          </p:spPr>
          <p:txBody>
            <a:bodyPr wrap="none" anchor="ctr"/>
            <a:lstStyle/>
            <a:p>
              <a:endParaRPr lang="en-US"/>
            </a:p>
          </p:txBody>
        </p:sp>
      </p:grpSp>
      <p:sp>
        <p:nvSpPr>
          <p:cNvPr id="15390" name="Text Box 30"/>
          <p:cNvSpPr txBox="1">
            <a:spLocks noChangeArrowheads="1"/>
          </p:cNvSpPr>
          <p:nvPr/>
        </p:nvSpPr>
        <p:spPr bwMode="auto">
          <a:xfrm>
            <a:off x="92075" y="4259263"/>
            <a:ext cx="1203325" cy="942975"/>
          </a:xfrm>
          <a:prstGeom prst="rect">
            <a:avLst/>
          </a:prstGeom>
          <a:noFill/>
          <a:ln w="9525">
            <a:noFill/>
            <a:miter lim="800000"/>
            <a:headEnd/>
            <a:tailEnd/>
          </a:ln>
          <a:effectLst/>
        </p:spPr>
        <p:txBody>
          <a:bodyPr>
            <a:spAutoFit/>
          </a:bodyPr>
          <a:lstStyle/>
          <a:p>
            <a:pPr eaLnBrk="1" hangingPunct="1">
              <a:spcBef>
                <a:spcPct val="50000"/>
              </a:spcBef>
            </a:pPr>
            <a:r>
              <a:rPr lang="en-US" sz="1400">
                <a:latin typeface="Arial" pitchFamily="34" charset="0"/>
              </a:rPr>
              <a:t>ISV based plasticity-damage   =&gt; model</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ure_rahman_ex1_10_6"/>
          <p:cNvPicPr>
            <a:picLocks noChangeAspect="1" noChangeArrowheads="1"/>
          </p:cNvPicPr>
          <p:nvPr/>
        </p:nvPicPr>
        <p:blipFill>
          <a:blip r:embed="rId4" cstate="print"/>
          <a:srcRect/>
          <a:stretch>
            <a:fillRect/>
          </a:stretch>
        </p:blipFill>
        <p:spPr bwMode="auto">
          <a:xfrm>
            <a:off x="2403475" y="1465263"/>
            <a:ext cx="2438400" cy="1830387"/>
          </a:xfrm>
          <a:prstGeom prst="rect">
            <a:avLst/>
          </a:prstGeom>
          <a:noFill/>
          <a:ln w="9525">
            <a:noFill/>
            <a:miter lim="800000"/>
            <a:headEnd/>
            <a:tailEnd/>
          </a:ln>
        </p:spPr>
      </p:pic>
      <p:sp>
        <p:nvSpPr>
          <p:cNvPr id="4099" name="Rectangle 3"/>
          <p:cNvSpPr>
            <a:spLocks noChangeArrowheads="1"/>
          </p:cNvSpPr>
          <p:nvPr/>
        </p:nvSpPr>
        <p:spPr bwMode="auto">
          <a:xfrm>
            <a:off x="4699000" y="914400"/>
            <a:ext cx="4122738" cy="2668588"/>
          </a:xfrm>
          <a:prstGeom prst="rect">
            <a:avLst/>
          </a:prstGeom>
          <a:noFill/>
          <a:ln w="9525">
            <a:solidFill>
              <a:schemeClr val="tx1"/>
            </a:solidFill>
            <a:miter lim="800000"/>
            <a:headEnd/>
            <a:tailEnd/>
          </a:ln>
        </p:spPr>
        <p:txBody>
          <a:bodyPr wrap="none" anchor="ctr"/>
          <a:lstStyle/>
          <a:p>
            <a:pPr eaLnBrk="1" hangingPunct="1"/>
            <a:endParaRPr lang="en-US" sz="1800">
              <a:latin typeface="Arial" pitchFamily="34" charset="0"/>
            </a:endParaRPr>
          </a:p>
        </p:txBody>
      </p:sp>
      <p:sp>
        <p:nvSpPr>
          <p:cNvPr id="4100" name="Text Box 4"/>
          <p:cNvSpPr txBox="1">
            <a:spLocks noChangeArrowheads="1"/>
          </p:cNvSpPr>
          <p:nvPr/>
        </p:nvSpPr>
        <p:spPr bwMode="auto">
          <a:xfrm>
            <a:off x="4610100" y="947738"/>
            <a:ext cx="4203700" cy="320675"/>
          </a:xfrm>
          <a:prstGeom prst="rect">
            <a:avLst/>
          </a:prstGeom>
          <a:noFill/>
          <a:ln w="9525">
            <a:noFill/>
            <a:miter lim="800000"/>
            <a:headEnd/>
            <a:tailEnd/>
          </a:ln>
        </p:spPr>
        <p:txBody>
          <a:bodyPr wrap="none" rIns="0"/>
          <a:lstStyle/>
          <a:p>
            <a:pPr marL="231775" indent="-231775" algn="ctr" eaLnBrk="1" hangingPunct="1">
              <a:lnSpc>
                <a:spcPct val="90000"/>
              </a:lnSpc>
              <a:spcAft>
                <a:spcPct val="20000"/>
              </a:spcAft>
              <a:tabLst>
                <a:tab pos="231775" algn="l"/>
              </a:tabLst>
            </a:pPr>
            <a:r>
              <a:rPr lang="en-US" sz="1400" b="1">
                <a:latin typeface="Arial" pitchFamily="34" charset="0"/>
                <a:ea typeface="SimSun" pitchFamily="2" charset="-122"/>
              </a:rPr>
              <a:t>Comparison of Uncertainty Analysis Results</a:t>
            </a:r>
          </a:p>
          <a:p>
            <a:pPr marL="231775" indent="-231775" algn="ctr" eaLnBrk="1" hangingPunct="1">
              <a:lnSpc>
                <a:spcPct val="90000"/>
              </a:lnSpc>
              <a:spcAft>
                <a:spcPct val="20000"/>
              </a:spcAft>
              <a:tabLst>
                <a:tab pos="231775" algn="l"/>
              </a:tabLst>
            </a:pPr>
            <a:r>
              <a:rPr lang="en-US" sz="1000">
                <a:latin typeface="Arial" pitchFamily="34" charset="0"/>
              </a:rPr>
              <a:t>A356 aluminum tensile specimen, strain rate controlled test</a:t>
            </a:r>
          </a:p>
        </p:txBody>
      </p:sp>
      <p:sp>
        <p:nvSpPr>
          <p:cNvPr id="4101" name="Text Box 5"/>
          <p:cNvSpPr txBox="1">
            <a:spLocks noChangeArrowheads="1"/>
          </p:cNvSpPr>
          <p:nvPr/>
        </p:nvSpPr>
        <p:spPr bwMode="auto">
          <a:xfrm>
            <a:off x="4724400" y="2133600"/>
            <a:ext cx="4203700" cy="320675"/>
          </a:xfrm>
          <a:prstGeom prst="rect">
            <a:avLst/>
          </a:prstGeom>
          <a:noFill/>
          <a:ln w="9525">
            <a:noFill/>
            <a:miter lim="800000"/>
            <a:headEnd/>
            <a:tailEnd/>
          </a:ln>
        </p:spPr>
        <p:txBody>
          <a:bodyPr rIns="0"/>
          <a:lstStyle/>
          <a:p>
            <a:pPr marL="231775" indent="-231775" eaLnBrk="1" hangingPunct="1">
              <a:lnSpc>
                <a:spcPct val="90000"/>
              </a:lnSpc>
              <a:spcAft>
                <a:spcPct val="20000"/>
              </a:spcAft>
              <a:buFontTx/>
              <a:buChar char="•"/>
              <a:tabLst>
                <a:tab pos="231775" algn="l"/>
              </a:tabLst>
            </a:pPr>
            <a:endParaRPr lang="en-US" sz="1400">
              <a:latin typeface="Arial" pitchFamily="34" charset="0"/>
            </a:endParaRPr>
          </a:p>
        </p:txBody>
      </p:sp>
      <p:sp>
        <p:nvSpPr>
          <p:cNvPr id="4102" name="Rectangle 6"/>
          <p:cNvSpPr>
            <a:spLocks noChangeArrowheads="1"/>
          </p:cNvSpPr>
          <p:nvPr/>
        </p:nvSpPr>
        <p:spPr bwMode="auto">
          <a:xfrm>
            <a:off x="0" y="-182563"/>
            <a:ext cx="184150" cy="366713"/>
          </a:xfrm>
          <a:prstGeom prst="rect">
            <a:avLst/>
          </a:prstGeom>
          <a:noFill/>
          <a:ln w="9525">
            <a:noFill/>
            <a:miter lim="800000"/>
            <a:headEnd/>
            <a:tailEnd/>
          </a:ln>
        </p:spPr>
        <p:txBody>
          <a:bodyPr wrap="none" anchor="ctr">
            <a:spAutoFit/>
          </a:bodyPr>
          <a:lstStyle/>
          <a:p>
            <a:pPr eaLnBrk="1" hangingPunct="1"/>
            <a:endParaRPr lang="en-US" sz="1800">
              <a:latin typeface="Arial" pitchFamily="34" charset="0"/>
            </a:endParaRPr>
          </a:p>
        </p:txBody>
      </p:sp>
      <p:sp>
        <p:nvSpPr>
          <p:cNvPr id="4103" name="Rectangle 7"/>
          <p:cNvSpPr>
            <a:spLocks noChangeArrowheads="1"/>
          </p:cNvSpPr>
          <p:nvPr/>
        </p:nvSpPr>
        <p:spPr bwMode="auto">
          <a:xfrm>
            <a:off x="0" y="-182563"/>
            <a:ext cx="184150" cy="366713"/>
          </a:xfrm>
          <a:prstGeom prst="rect">
            <a:avLst/>
          </a:prstGeom>
          <a:noFill/>
          <a:ln w="9525">
            <a:noFill/>
            <a:miter lim="800000"/>
            <a:headEnd/>
            <a:tailEnd/>
          </a:ln>
        </p:spPr>
        <p:txBody>
          <a:bodyPr wrap="none" anchor="ctr">
            <a:spAutoFit/>
          </a:bodyPr>
          <a:lstStyle/>
          <a:p>
            <a:pPr eaLnBrk="1" hangingPunct="1"/>
            <a:endParaRPr lang="en-US" sz="1800">
              <a:latin typeface="Arial" pitchFamily="34" charset="0"/>
            </a:endParaRPr>
          </a:p>
        </p:txBody>
      </p:sp>
      <p:sp>
        <p:nvSpPr>
          <p:cNvPr id="4104" name="Rectangle 8"/>
          <p:cNvSpPr>
            <a:spLocks noChangeArrowheads="1"/>
          </p:cNvSpPr>
          <p:nvPr/>
        </p:nvSpPr>
        <p:spPr bwMode="auto">
          <a:xfrm>
            <a:off x="0" y="2179638"/>
            <a:ext cx="184150" cy="366712"/>
          </a:xfrm>
          <a:prstGeom prst="rect">
            <a:avLst/>
          </a:prstGeom>
          <a:noFill/>
          <a:ln w="9525" algn="ctr">
            <a:noFill/>
            <a:miter lim="800000"/>
            <a:headEnd/>
            <a:tailEnd/>
          </a:ln>
        </p:spPr>
        <p:txBody>
          <a:bodyPr wrap="none" anchor="ctr">
            <a:spAutoFit/>
          </a:bodyPr>
          <a:lstStyle/>
          <a:p>
            <a:pPr eaLnBrk="1" hangingPunct="1"/>
            <a:endParaRPr lang="en-US" sz="1800">
              <a:latin typeface="Arial" pitchFamily="34" charset="0"/>
            </a:endParaRPr>
          </a:p>
        </p:txBody>
      </p:sp>
      <p:grpSp>
        <p:nvGrpSpPr>
          <p:cNvPr id="2" name="Group 9"/>
          <p:cNvGrpSpPr>
            <a:grpSpLocks/>
          </p:cNvGrpSpPr>
          <p:nvPr/>
        </p:nvGrpSpPr>
        <p:grpSpPr bwMode="auto">
          <a:xfrm>
            <a:off x="228600" y="3657600"/>
            <a:ext cx="4427538" cy="2651125"/>
            <a:chOff x="144" y="2304"/>
            <a:chExt cx="2789" cy="1670"/>
          </a:xfrm>
        </p:grpSpPr>
        <p:sp>
          <p:nvSpPr>
            <p:cNvPr id="4106" name="Rectangle 10"/>
            <p:cNvSpPr>
              <a:spLocks noChangeArrowheads="1"/>
            </p:cNvSpPr>
            <p:nvPr/>
          </p:nvSpPr>
          <p:spPr bwMode="auto">
            <a:xfrm>
              <a:off x="267" y="2304"/>
              <a:ext cx="2661" cy="1670"/>
            </a:xfrm>
            <a:prstGeom prst="rect">
              <a:avLst/>
            </a:prstGeom>
            <a:noFill/>
            <a:ln w="9525">
              <a:solidFill>
                <a:schemeClr val="tx1"/>
              </a:solidFill>
              <a:miter lim="800000"/>
              <a:headEnd/>
              <a:tailEnd/>
            </a:ln>
          </p:spPr>
          <p:txBody>
            <a:bodyPr wrap="none" anchor="ctr"/>
            <a:lstStyle/>
            <a:p>
              <a:pPr eaLnBrk="1" hangingPunct="1"/>
              <a:endParaRPr lang="en-US" sz="1800">
                <a:latin typeface="Arial" pitchFamily="34" charset="0"/>
              </a:endParaRPr>
            </a:p>
          </p:txBody>
        </p:sp>
        <p:sp>
          <p:nvSpPr>
            <p:cNvPr id="4107" name="Text Box 11"/>
            <p:cNvSpPr txBox="1">
              <a:spLocks noChangeArrowheads="1"/>
            </p:cNvSpPr>
            <p:nvPr/>
          </p:nvSpPr>
          <p:spPr bwMode="auto">
            <a:xfrm>
              <a:off x="144" y="2400"/>
              <a:ext cx="2648" cy="202"/>
            </a:xfrm>
            <a:prstGeom prst="rect">
              <a:avLst/>
            </a:prstGeom>
            <a:noFill/>
            <a:ln w="9525">
              <a:noFill/>
              <a:miter lim="800000"/>
              <a:headEnd/>
              <a:tailEnd/>
            </a:ln>
          </p:spPr>
          <p:txBody>
            <a:bodyPr wrap="none" rIns="0"/>
            <a:lstStyle/>
            <a:p>
              <a:pPr marL="231775" indent="-231775" eaLnBrk="1" hangingPunct="1">
                <a:lnSpc>
                  <a:spcPct val="90000"/>
                </a:lnSpc>
                <a:spcAft>
                  <a:spcPct val="20000"/>
                </a:spcAft>
                <a:buFontTx/>
                <a:buChar char="•"/>
                <a:tabLst>
                  <a:tab pos="231775" algn="l"/>
                </a:tabLst>
              </a:pPr>
              <a:endParaRPr lang="en-US" sz="500">
                <a:latin typeface="Arial" pitchFamily="34" charset="0"/>
                <a:ea typeface="SimSun" pitchFamily="2" charset="-122"/>
              </a:endParaRPr>
            </a:p>
          </p:txBody>
        </p:sp>
        <p:sp>
          <p:nvSpPr>
            <p:cNvPr id="4108" name="Rectangle 12"/>
            <p:cNvSpPr>
              <a:spLocks noChangeArrowheads="1"/>
            </p:cNvSpPr>
            <p:nvPr/>
          </p:nvSpPr>
          <p:spPr bwMode="auto">
            <a:xfrm>
              <a:off x="304" y="2342"/>
              <a:ext cx="2592" cy="192"/>
            </a:xfrm>
            <a:prstGeom prst="rect">
              <a:avLst/>
            </a:prstGeom>
            <a:noFill/>
            <a:ln w="9525">
              <a:noFill/>
              <a:miter lim="800000"/>
              <a:headEnd/>
              <a:tailEnd/>
            </a:ln>
          </p:spPr>
          <p:txBody>
            <a:bodyPr>
              <a:spAutoFit/>
            </a:bodyPr>
            <a:lstStyle/>
            <a:p>
              <a:pPr algn="ctr" eaLnBrk="1" hangingPunct="1"/>
              <a:r>
                <a:rPr lang="en-US" sz="1400" b="1">
                  <a:latin typeface="Arial" pitchFamily="34" charset="0"/>
                </a:rPr>
                <a:t>Dimension Reduction Techniques</a:t>
              </a:r>
            </a:p>
          </p:txBody>
        </p:sp>
        <p:sp>
          <p:nvSpPr>
            <p:cNvPr id="4109" name="Text Box 13"/>
            <p:cNvSpPr txBox="1">
              <a:spLocks noChangeArrowheads="1"/>
            </p:cNvSpPr>
            <p:nvPr/>
          </p:nvSpPr>
          <p:spPr bwMode="auto">
            <a:xfrm>
              <a:off x="256" y="2540"/>
              <a:ext cx="2677" cy="288"/>
            </a:xfrm>
            <a:prstGeom prst="rect">
              <a:avLst/>
            </a:prstGeom>
            <a:noFill/>
            <a:ln w="9525">
              <a:noFill/>
              <a:miter lim="800000"/>
              <a:headEnd/>
              <a:tailEnd/>
            </a:ln>
          </p:spPr>
          <p:txBody>
            <a:bodyPr>
              <a:spAutoFit/>
            </a:bodyPr>
            <a:lstStyle/>
            <a:p>
              <a:pPr eaLnBrk="1" hangingPunct="1"/>
              <a:r>
                <a:rPr lang="en-US" sz="1200">
                  <a:latin typeface="Arial" pitchFamily="34" charset="0"/>
                </a:rPr>
                <a:t>Based on reducing multi-dimensional integrals to a series of one-dimensional integrals </a:t>
              </a:r>
              <a:r>
                <a:rPr lang="en-US" sz="1000">
                  <a:latin typeface="Arial" pitchFamily="34" charset="0"/>
                </a:rPr>
                <a:t>(Rahman &amp; Xu 2004)</a:t>
              </a:r>
              <a:endParaRPr lang="en-US" sz="1200">
                <a:latin typeface="Arial" pitchFamily="34" charset="0"/>
              </a:endParaRPr>
            </a:p>
          </p:txBody>
        </p:sp>
        <p:graphicFrame>
          <p:nvGraphicFramePr>
            <p:cNvPr id="4110" name="Object 14"/>
            <p:cNvGraphicFramePr>
              <a:graphicFrameLocks noChangeAspect="1"/>
            </p:cNvGraphicFramePr>
            <p:nvPr/>
          </p:nvGraphicFramePr>
          <p:xfrm>
            <a:off x="336" y="2912"/>
            <a:ext cx="1272" cy="240"/>
          </p:xfrm>
          <a:graphic>
            <a:graphicData uri="http://schemas.openxmlformats.org/presentationml/2006/ole">
              <p:oleObj spid="_x0000_s219140" name="Equation" r:id="rId5" imgW="2019300" imgH="381000" progId="Equation.3">
                <p:embed/>
              </p:oleObj>
            </a:graphicData>
          </a:graphic>
        </p:graphicFrame>
        <p:sp>
          <p:nvSpPr>
            <p:cNvPr id="4111" name="Text Box 15"/>
            <p:cNvSpPr txBox="1">
              <a:spLocks noChangeArrowheads="1"/>
            </p:cNvSpPr>
            <p:nvPr/>
          </p:nvSpPr>
          <p:spPr bwMode="auto">
            <a:xfrm>
              <a:off x="1781" y="2902"/>
              <a:ext cx="799" cy="192"/>
            </a:xfrm>
            <a:prstGeom prst="rect">
              <a:avLst/>
            </a:prstGeom>
            <a:noFill/>
            <a:ln w="9525" algn="ctr">
              <a:noFill/>
              <a:miter lim="800000"/>
              <a:headEnd/>
              <a:tailEnd/>
            </a:ln>
          </p:spPr>
          <p:txBody>
            <a:bodyPr wrap="none">
              <a:spAutoFit/>
            </a:bodyPr>
            <a:lstStyle/>
            <a:p>
              <a:pPr eaLnBrk="1" hangingPunct="1"/>
              <a:r>
                <a:rPr lang="en-US" sz="1400" i="1">
                  <a:latin typeface="Times New Roman" pitchFamily="18" charset="0"/>
                </a:rPr>
                <a:t>Var</a:t>
              </a:r>
              <a:r>
                <a:rPr lang="en-US" sz="1400" i="1" baseline="-25000">
                  <a:latin typeface="Times New Roman" pitchFamily="18" charset="0"/>
                </a:rPr>
                <a:t>Y </a:t>
              </a:r>
              <a:r>
                <a:rPr lang="en-US" sz="1400" i="1">
                  <a:latin typeface="Times New Roman" pitchFamily="18" charset="0"/>
                </a:rPr>
                <a:t>= m</a:t>
              </a:r>
              <a:r>
                <a:rPr lang="en-US" sz="1400" i="1" baseline="-25000">
                  <a:latin typeface="Times New Roman" pitchFamily="18" charset="0"/>
                </a:rPr>
                <a:t>2 </a:t>
              </a:r>
              <a:r>
                <a:rPr lang="en-US" sz="1400" i="1">
                  <a:latin typeface="Times New Roman" pitchFamily="18" charset="0"/>
                </a:rPr>
                <a:t>- m</a:t>
              </a:r>
              <a:r>
                <a:rPr lang="en-US" sz="1400" i="1" baseline="-25000">
                  <a:latin typeface="Times New Roman" pitchFamily="18" charset="0"/>
                </a:rPr>
                <a:t>1</a:t>
              </a:r>
              <a:r>
                <a:rPr lang="en-US" sz="1400" i="1" baseline="30000">
                  <a:latin typeface="Times New Roman" pitchFamily="18" charset="0"/>
                </a:rPr>
                <a:t>2</a:t>
              </a:r>
            </a:p>
          </p:txBody>
        </p:sp>
        <p:graphicFrame>
          <p:nvGraphicFramePr>
            <p:cNvPr id="4112" name="Object 16"/>
            <p:cNvGraphicFramePr>
              <a:graphicFrameLocks noChangeAspect="1"/>
            </p:cNvGraphicFramePr>
            <p:nvPr/>
          </p:nvGraphicFramePr>
          <p:xfrm>
            <a:off x="288" y="3320"/>
            <a:ext cx="2496" cy="280"/>
          </p:xfrm>
          <a:graphic>
            <a:graphicData uri="http://schemas.openxmlformats.org/presentationml/2006/ole">
              <p:oleObj spid="_x0000_s219141" name="Equation" r:id="rId6" imgW="4673600" imgH="520700" progId="Equation.3">
                <p:embed/>
              </p:oleObj>
            </a:graphicData>
          </a:graphic>
        </p:graphicFrame>
        <p:sp>
          <p:nvSpPr>
            <p:cNvPr id="4113" name="Text Box 17"/>
            <p:cNvSpPr txBox="1">
              <a:spLocks noChangeArrowheads="1"/>
            </p:cNvSpPr>
            <p:nvPr/>
          </p:nvSpPr>
          <p:spPr bwMode="auto">
            <a:xfrm>
              <a:off x="245" y="3164"/>
              <a:ext cx="2544" cy="173"/>
            </a:xfrm>
            <a:prstGeom prst="rect">
              <a:avLst/>
            </a:prstGeom>
            <a:noFill/>
            <a:ln w="9525">
              <a:noFill/>
              <a:miter lim="800000"/>
              <a:headEnd/>
              <a:tailEnd/>
            </a:ln>
          </p:spPr>
          <p:txBody>
            <a:bodyPr>
              <a:spAutoFit/>
            </a:bodyPr>
            <a:lstStyle/>
            <a:p>
              <a:pPr eaLnBrk="1" hangingPunct="1"/>
              <a:r>
                <a:rPr lang="en-US" sz="1200">
                  <a:latin typeface="Arial" pitchFamily="34" charset="0"/>
                </a:rPr>
                <a:t>Using binomial formula</a:t>
              </a:r>
            </a:p>
          </p:txBody>
        </p:sp>
        <p:sp>
          <p:nvSpPr>
            <p:cNvPr id="4114" name="AutoShape 18"/>
            <p:cNvSpPr>
              <a:spLocks/>
            </p:cNvSpPr>
            <p:nvPr/>
          </p:nvSpPr>
          <p:spPr bwMode="auto">
            <a:xfrm rot="5369635" flipH="1">
              <a:off x="1241" y="3133"/>
              <a:ext cx="124" cy="1102"/>
            </a:xfrm>
            <a:prstGeom prst="leftBrace">
              <a:avLst>
                <a:gd name="adj1" fmla="val 74059"/>
                <a:gd name="adj2" fmla="val 50000"/>
              </a:avLst>
            </a:prstGeom>
            <a:noFill/>
            <a:ln w="25400">
              <a:solidFill>
                <a:schemeClr val="accent2"/>
              </a:solidFill>
              <a:round/>
              <a:headEnd/>
              <a:tailEnd/>
            </a:ln>
          </p:spPr>
          <p:txBody>
            <a:bodyPr wrap="none" anchor="ctr"/>
            <a:lstStyle/>
            <a:p>
              <a:pPr eaLnBrk="1" hangingPunct="1"/>
              <a:endParaRPr lang="en-US" sz="1800">
                <a:latin typeface="Arial" pitchFamily="34" charset="0"/>
              </a:endParaRPr>
            </a:p>
          </p:txBody>
        </p:sp>
        <p:sp>
          <p:nvSpPr>
            <p:cNvPr id="4115" name="Text Box 19"/>
            <p:cNvSpPr txBox="1">
              <a:spLocks noChangeArrowheads="1"/>
            </p:cNvSpPr>
            <p:nvPr/>
          </p:nvSpPr>
          <p:spPr bwMode="auto">
            <a:xfrm>
              <a:off x="672" y="3727"/>
              <a:ext cx="1270" cy="173"/>
            </a:xfrm>
            <a:prstGeom prst="rect">
              <a:avLst/>
            </a:prstGeom>
            <a:noFill/>
            <a:ln w="9525" algn="ctr">
              <a:noFill/>
              <a:miter lim="800000"/>
              <a:headEnd/>
              <a:tailEnd/>
            </a:ln>
          </p:spPr>
          <p:txBody>
            <a:bodyPr wrap="none">
              <a:spAutoFit/>
            </a:bodyPr>
            <a:lstStyle/>
            <a:p>
              <a:pPr eaLnBrk="1" hangingPunct="1"/>
              <a:r>
                <a:rPr lang="en-US" sz="1200">
                  <a:solidFill>
                    <a:srgbClr val="0000FF"/>
                  </a:solidFill>
                  <a:latin typeface="Arial" pitchFamily="34" charset="0"/>
                </a:rPr>
                <a:t>to be calculated recursively</a:t>
              </a:r>
            </a:p>
          </p:txBody>
        </p:sp>
      </p:grpSp>
      <p:graphicFrame>
        <p:nvGraphicFramePr>
          <p:cNvPr id="6225" name="Group 81"/>
          <p:cNvGraphicFramePr>
            <a:graphicFrameLocks noGrp="1"/>
          </p:cNvGraphicFramePr>
          <p:nvPr/>
        </p:nvGraphicFramePr>
        <p:xfrm>
          <a:off x="4953000" y="1524000"/>
          <a:ext cx="3200400" cy="1435100"/>
        </p:xfrm>
        <a:graphic>
          <a:graphicData uri="http://schemas.openxmlformats.org/drawingml/2006/table">
            <a:tbl>
              <a:tblPr/>
              <a:tblGrid>
                <a:gridCol w="930275"/>
                <a:gridCol w="746125"/>
                <a:gridCol w="762000"/>
                <a:gridCol w="762000"/>
              </a:tblGrid>
              <a:tr h="260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charset="0"/>
                          <a:cs typeface="Times New Roman" pitchFamily="18" charset="0"/>
                        </a:rPr>
                        <a:t>Standard deviation of damage</a:t>
                      </a:r>
                      <a:endParaRPr kumimoji="0" lang="en-US" sz="1000" b="0" i="0" u="none" strike="noStrike" cap="none" normalizeH="0" baseline="0" smtClean="0">
                        <a:ln>
                          <a:noFill/>
                        </a:ln>
                        <a:solidFill>
                          <a:srgbClr val="000066"/>
                        </a:solidFill>
                        <a:effectLst/>
                        <a:latin typeface="Times"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73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Times" charset="0"/>
                        </a:rPr>
                        <a:t>Strain level</a:t>
                      </a:r>
                      <a:endParaRPr kumimoji="0" lang="en-US" sz="1000" b="0" i="0" u="none" strike="noStrike" cap="none" normalizeH="0" baseline="0" smtClean="0">
                        <a:ln>
                          <a:noFill/>
                        </a:ln>
                        <a:solidFill>
                          <a:schemeClr val="tx1"/>
                        </a:solidFill>
                        <a:effectLst/>
                        <a:latin typeface="Times"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charset="0"/>
                        </a:rPr>
                        <a:t>0.001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charset="0"/>
                        </a:rPr>
                        <a:t>0.02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charset="0"/>
                        </a:rPr>
                        <a:t>0.05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charset="0"/>
                          <a:cs typeface="Times New Roman" pitchFamily="18" charset="0"/>
                        </a:rPr>
                        <a:t>FOTS</a:t>
                      </a:r>
                      <a:endParaRPr kumimoji="0" lang="en-US" sz="1000" b="0" i="0" u="none" strike="noStrike" cap="none" normalizeH="0" baseline="0" smtClean="0">
                        <a:ln>
                          <a:noFill/>
                        </a:ln>
                        <a:solidFill>
                          <a:schemeClr val="tx1"/>
                        </a:solidFill>
                        <a:effectLst/>
                        <a:latin typeface="Times"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charset="0"/>
                          <a:cs typeface="Times New Roman" pitchFamily="18" charset="0"/>
                        </a:rPr>
                        <a:t>2.4</a:t>
                      </a:r>
                      <a:r>
                        <a:rPr kumimoji="0" lang="en-US" sz="1000" b="0" i="0" u="none" strike="noStrike" cap="none" normalizeH="0" baseline="0" smtClean="0">
                          <a:ln>
                            <a:noFill/>
                          </a:ln>
                          <a:solidFill>
                            <a:schemeClr val="tx1"/>
                          </a:solidFill>
                          <a:effectLst/>
                          <a:latin typeface="Times" charset="0"/>
                          <a:cs typeface="Times New Roman" pitchFamily="18" charset="0"/>
                          <a:sym typeface="Symbol" pitchFamily="18" charset="2"/>
                        </a:rPr>
                        <a:t></a:t>
                      </a:r>
                      <a:r>
                        <a:rPr kumimoji="0" lang="en-US" sz="1000" b="0" i="0" u="none" strike="noStrike" cap="none" normalizeH="0" baseline="0" smtClean="0">
                          <a:ln>
                            <a:noFill/>
                          </a:ln>
                          <a:solidFill>
                            <a:schemeClr val="tx1"/>
                          </a:solidFill>
                          <a:effectLst/>
                          <a:latin typeface="Times" charset="0"/>
                          <a:cs typeface="Times New Roman" pitchFamily="18" charset="0"/>
                        </a:rPr>
                        <a:t>10</a:t>
                      </a:r>
                      <a:r>
                        <a:rPr kumimoji="0" lang="en-US" sz="1000" b="0" i="0" u="none" strike="noStrike" cap="none" normalizeH="0" baseline="30000" smtClean="0">
                          <a:ln>
                            <a:noFill/>
                          </a:ln>
                          <a:solidFill>
                            <a:schemeClr val="tx1"/>
                          </a:solidFill>
                          <a:effectLst/>
                          <a:latin typeface="Times" charset="0"/>
                          <a:cs typeface="Times New Roman" pitchFamily="18" charset="0"/>
                          <a:sym typeface="Symbol" pitchFamily="18" charset="2"/>
                        </a:rPr>
                        <a:t>-7</a:t>
                      </a:r>
                      <a:endParaRPr kumimoji="0" lang="en-US" sz="1000" b="0" i="0" u="none" strike="noStrike" cap="none" normalizeH="0" baseline="0" smtClean="0">
                        <a:ln>
                          <a:noFill/>
                        </a:ln>
                        <a:solidFill>
                          <a:schemeClr val="tx1"/>
                        </a:solidFill>
                        <a:effectLst/>
                        <a:latin typeface="Times"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charset="0"/>
                          <a:cs typeface="Times New Roman" pitchFamily="18" charset="0"/>
                        </a:rPr>
                        <a:t>7.3</a:t>
                      </a:r>
                      <a:r>
                        <a:rPr kumimoji="0" lang="en-US" sz="1000" b="0" i="0" u="none" strike="noStrike" cap="none" normalizeH="0" baseline="0" smtClean="0">
                          <a:ln>
                            <a:noFill/>
                          </a:ln>
                          <a:solidFill>
                            <a:schemeClr val="tx1"/>
                          </a:solidFill>
                          <a:effectLst/>
                          <a:latin typeface="Times" charset="0"/>
                          <a:cs typeface="Times New Roman" pitchFamily="18" charset="0"/>
                          <a:sym typeface="Symbol" pitchFamily="18" charset="2"/>
                        </a:rPr>
                        <a:t></a:t>
                      </a:r>
                      <a:r>
                        <a:rPr kumimoji="0" lang="en-US" sz="1000" b="0" i="0" u="none" strike="noStrike" cap="none" normalizeH="0" baseline="0" smtClean="0">
                          <a:ln>
                            <a:noFill/>
                          </a:ln>
                          <a:solidFill>
                            <a:schemeClr val="tx1"/>
                          </a:solidFill>
                          <a:effectLst/>
                          <a:latin typeface="Times" charset="0"/>
                          <a:cs typeface="Times New Roman" pitchFamily="18" charset="0"/>
                        </a:rPr>
                        <a:t>10</a:t>
                      </a:r>
                      <a:r>
                        <a:rPr kumimoji="0" lang="en-US" sz="1000" b="0" i="0" u="none" strike="noStrike" cap="none" normalizeH="0" baseline="30000" smtClean="0">
                          <a:ln>
                            <a:noFill/>
                          </a:ln>
                          <a:solidFill>
                            <a:schemeClr val="tx1"/>
                          </a:solidFill>
                          <a:effectLst/>
                          <a:latin typeface="Times" charset="0"/>
                          <a:cs typeface="Times New Roman" pitchFamily="18" charset="0"/>
                          <a:sym typeface="Symbol" pitchFamily="18" charset="2"/>
                        </a:rPr>
                        <a:t>-4</a:t>
                      </a:r>
                      <a:endParaRPr kumimoji="0" lang="en-US" sz="1000" b="0" i="0" u="none" strike="noStrike" cap="none" normalizeH="0" baseline="0" smtClean="0">
                        <a:ln>
                          <a:noFill/>
                        </a:ln>
                        <a:solidFill>
                          <a:schemeClr val="tx1"/>
                        </a:solidFill>
                        <a:effectLst/>
                        <a:latin typeface="Times"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charset="0"/>
                          <a:cs typeface="Times New Roman" pitchFamily="18" charset="0"/>
                        </a:rPr>
                        <a:t>3.1</a:t>
                      </a:r>
                      <a:r>
                        <a:rPr kumimoji="0" lang="en-US" sz="1000" b="0" i="0" u="none" strike="noStrike" cap="none" normalizeH="0" baseline="0" smtClean="0">
                          <a:ln>
                            <a:noFill/>
                          </a:ln>
                          <a:solidFill>
                            <a:schemeClr val="tx1"/>
                          </a:solidFill>
                          <a:effectLst/>
                          <a:latin typeface="Times" charset="0"/>
                          <a:cs typeface="Times New Roman" pitchFamily="18" charset="0"/>
                          <a:sym typeface="Symbol" pitchFamily="18" charset="2"/>
                        </a:rPr>
                        <a:t></a:t>
                      </a:r>
                      <a:r>
                        <a:rPr kumimoji="0" lang="en-US" sz="1000" b="0" i="0" u="none" strike="noStrike" cap="none" normalizeH="0" baseline="0" smtClean="0">
                          <a:ln>
                            <a:noFill/>
                          </a:ln>
                          <a:solidFill>
                            <a:schemeClr val="tx1"/>
                          </a:solidFill>
                          <a:effectLst/>
                          <a:latin typeface="Times" charset="0"/>
                          <a:cs typeface="Times New Roman" pitchFamily="18" charset="0"/>
                        </a:rPr>
                        <a:t>10</a:t>
                      </a:r>
                      <a:r>
                        <a:rPr kumimoji="0" lang="en-US" sz="1000" b="0" i="0" u="none" strike="noStrike" cap="none" normalizeH="0" baseline="30000" smtClean="0">
                          <a:ln>
                            <a:noFill/>
                          </a:ln>
                          <a:solidFill>
                            <a:schemeClr val="tx1"/>
                          </a:solidFill>
                          <a:effectLst/>
                          <a:latin typeface="Times" charset="0"/>
                          <a:cs typeface="Times New Roman" pitchFamily="18" charset="0"/>
                          <a:sym typeface="Symbol" pitchFamily="18" charset="2"/>
                        </a:rPr>
                        <a:t>-3</a:t>
                      </a:r>
                      <a:endParaRPr kumimoji="0" lang="en-US" sz="1000" b="0" i="0" u="none" strike="noStrike" cap="none" normalizeH="0" baseline="0" smtClean="0">
                        <a:ln>
                          <a:noFill/>
                        </a:ln>
                        <a:solidFill>
                          <a:schemeClr val="tx1"/>
                        </a:solidFill>
                        <a:effectLst/>
                        <a:latin typeface="Times"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Times" charset="0"/>
                          <a:cs typeface="Times New Roman" pitchFamily="18" charset="0"/>
                        </a:rPr>
                        <a:t>DR</a:t>
                      </a:r>
                      <a:endParaRPr kumimoji="0" lang="en-US" sz="1000" b="0" i="0" u="none" strike="noStrike" cap="none" normalizeH="0" baseline="0" smtClean="0">
                        <a:ln>
                          <a:noFill/>
                        </a:ln>
                        <a:solidFill>
                          <a:srgbClr val="FF0000"/>
                        </a:solidFill>
                        <a:effectLst/>
                        <a:latin typeface="Times"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charset="0"/>
                          <a:cs typeface="Times New Roman" pitchFamily="18" charset="0"/>
                        </a:rPr>
                        <a:t>2.4</a:t>
                      </a:r>
                      <a:r>
                        <a:rPr kumimoji="0" lang="en-US" sz="1000" b="0" i="0" u="none" strike="noStrike" cap="none" normalizeH="0" baseline="0" smtClean="0">
                          <a:ln>
                            <a:noFill/>
                          </a:ln>
                          <a:solidFill>
                            <a:schemeClr val="tx1"/>
                          </a:solidFill>
                          <a:effectLst/>
                          <a:latin typeface="Times" charset="0"/>
                          <a:cs typeface="Times New Roman" pitchFamily="18" charset="0"/>
                          <a:sym typeface="Symbol" pitchFamily="18" charset="2"/>
                        </a:rPr>
                        <a:t></a:t>
                      </a:r>
                      <a:r>
                        <a:rPr kumimoji="0" lang="en-US" sz="1000" b="0" i="0" u="none" strike="noStrike" cap="none" normalizeH="0" baseline="0" smtClean="0">
                          <a:ln>
                            <a:noFill/>
                          </a:ln>
                          <a:solidFill>
                            <a:schemeClr val="tx1"/>
                          </a:solidFill>
                          <a:effectLst/>
                          <a:latin typeface="Times" charset="0"/>
                          <a:cs typeface="Times New Roman" pitchFamily="18" charset="0"/>
                        </a:rPr>
                        <a:t>10</a:t>
                      </a:r>
                      <a:r>
                        <a:rPr kumimoji="0" lang="en-US" sz="1000" b="0" i="0" u="none" strike="noStrike" cap="none" normalizeH="0" baseline="30000" smtClean="0">
                          <a:ln>
                            <a:noFill/>
                          </a:ln>
                          <a:solidFill>
                            <a:schemeClr val="tx1"/>
                          </a:solidFill>
                          <a:effectLst/>
                          <a:latin typeface="Times" charset="0"/>
                          <a:cs typeface="Times New Roman" pitchFamily="18" charset="0"/>
                          <a:sym typeface="Symbol" pitchFamily="18" charset="2"/>
                        </a:rPr>
                        <a:t>-7</a:t>
                      </a:r>
                      <a:endParaRPr kumimoji="0" lang="en-US" sz="1000" b="0" i="0" u="none" strike="noStrike" cap="none" normalizeH="0" baseline="0" smtClean="0">
                        <a:ln>
                          <a:noFill/>
                        </a:ln>
                        <a:solidFill>
                          <a:schemeClr val="tx1"/>
                        </a:solidFill>
                        <a:effectLst/>
                        <a:latin typeface="Times"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charset="0"/>
                          <a:cs typeface="Times New Roman" pitchFamily="18" charset="0"/>
                        </a:rPr>
                        <a:t>6.9</a:t>
                      </a:r>
                      <a:r>
                        <a:rPr kumimoji="0" lang="en-US" sz="1000" b="0" i="0" u="none" strike="noStrike" cap="none" normalizeH="0" baseline="0" smtClean="0">
                          <a:ln>
                            <a:noFill/>
                          </a:ln>
                          <a:solidFill>
                            <a:schemeClr val="tx1"/>
                          </a:solidFill>
                          <a:effectLst/>
                          <a:latin typeface="Times" charset="0"/>
                          <a:cs typeface="Times New Roman" pitchFamily="18" charset="0"/>
                          <a:sym typeface="Symbol" pitchFamily="18" charset="2"/>
                        </a:rPr>
                        <a:t></a:t>
                      </a:r>
                      <a:r>
                        <a:rPr kumimoji="0" lang="en-US" sz="1000" b="0" i="0" u="none" strike="noStrike" cap="none" normalizeH="0" baseline="0" smtClean="0">
                          <a:ln>
                            <a:noFill/>
                          </a:ln>
                          <a:solidFill>
                            <a:schemeClr val="tx1"/>
                          </a:solidFill>
                          <a:effectLst/>
                          <a:latin typeface="Times" charset="0"/>
                          <a:cs typeface="Times New Roman" pitchFamily="18" charset="0"/>
                        </a:rPr>
                        <a:t>10</a:t>
                      </a:r>
                      <a:r>
                        <a:rPr kumimoji="0" lang="en-US" sz="1000" b="0" i="0" u="none" strike="noStrike" cap="none" normalizeH="0" baseline="30000" smtClean="0">
                          <a:ln>
                            <a:noFill/>
                          </a:ln>
                          <a:solidFill>
                            <a:schemeClr val="tx1"/>
                          </a:solidFill>
                          <a:effectLst/>
                          <a:latin typeface="Times" charset="0"/>
                          <a:cs typeface="Times New Roman" pitchFamily="18" charset="0"/>
                          <a:sym typeface="Symbol" pitchFamily="18" charset="2"/>
                        </a:rPr>
                        <a:t>-4</a:t>
                      </a:r>
                      <a:endParaRPr kumimoji="0" lang="en-US" sz="1000" b="0" i="0" u="none" strike="noStrike" cap="none" normalizeH="0" baseline="0" smtClean="0">
                        <a:ln>
                          <a:noFill/>
                        </a:ln>
                        <a:solidFill>
                          <a:schemeClr val="tx1"/>
                        </a:solidFill>
                        <a:effectLst/>
                        <a:latin typeface="Times"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charset="0"/>
                          <a:cs typeface="Times New Roman" pitchFamily="18" charset="0"/>
                        </a:rPr>
                        <a:t>3.0</a:t>
                      </a:r>
                      <a:r>
                        <a:rPr kumimoji="0" lang="en-US" sz="1000" b="0" i="0" u="none" strike="noStrike" cap="none" normalizeH="0" baseline="0" smtClean="0">
                          <a:ln>
                            <a:noFill/>
                          </a:ln>
                          <a:solidFill>
                            <a:schemeClr val="tx1"/>
                          </a:solidFill>
                          <a:effectLst/>
                          <a:latin typeface="Times" charset="0"/>
                          <a:cs typeface="Times New Roman" pitchFamily="18" charset="0"/>
                          <a:sym typeface="Symbol" pitchFamily="18" charset="2"/>
                        </a:rPr>
                        <a:t></a:t>
                      </a:r>
                      <a:r>
                        <a:rPr kumimoji="0" lang="en-US" sz="1000" b="0" i="0" u="none" strike="noStrike" cap="none" normalizeH="0" baseline="0" smtClean="0">
                          <a:ln>
                            <a:noFill/>
                          </a:ln>
                          <a:solidFill>
                            <a:schemeClr val="tx1"/>
                          </a:solidFill>
                          <a:effectLst/>
                          <a:latin typeface="Times" charset="0"/>
                          <a:cs typeface="Times New Roman" pitchFamily="18" charset="0"/>
                        </a:rPr>
                        <a:t>10</a:t>
                      </a:r>
                      <a:r>
                        <a:rPr kumimoji="0" lang="en-US" sz="1000" b="0" i="0" u="none" strike="noStrike" cap="none" normalizeH="0" baseline="30000" smtClean="0">
                          <a:ln>
                            <a:noFill/>
                          </a:ln>
                          <a:solidFill>
                            <a:schemeClr val="tx1"/>
                          </a:solidFill>
                          <a:effectLst/>
                          <a:latin typeface="Times" charset="0"/>
                          <a:cs typeface="Times New Roman" pitchFamily="18" charset="0"/>
                          <a:sym typeface="Symbol" pitchFamily="18" charset="2"/>
                        </a:rPr>
                        <a:t>-3</a:t>
                      </a:r>
                      <a:endParaRPr kumimoji="0" lang="en-US" sz="1000" b="0" i="0" u="none" strike="noStrike" cap="none" normalizeH="0" baseline="0" smtClean="0">
                        <a:ln>
                          <a:noFill/>
                        </a:ln>
                        <a:solidFill>
                          <a:schemeClr val="tx1"/>
                        </a:solidFill>
                        <a:effectLst/>
                        <a:latin typeface="Times"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charset="0"/>
                          <a:cs typeface="Times New Roman" pitchFamily="18" charset="0"/>
                        </a:rPr>
                        <a:t>MCS with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Times" charset="0"/>
                          <a:cs typeface="Times New Roman" pitchFamily="18" charset="0"/>
                        </a:rPr>
                        <a:t>10</a:t>
                      </a:r>
                      <a:r>
                        <a:rPr kumimoji="0" lang="en-US" sz="900" b="1" i="0" u="none" strike="noStrike" cap="none" normalizeH="0" baseline="30000" smtClean="0">
                          <a:ln>
                            <a:noFill/>
                          </a:ln>
                          <a:solidFill>
                            <a:schemeClr val="tx1"/>
                          </a:solidFill>
                          <a:effectLst/>
                          <a:latin typeface="Times" charset="0"/>
                          <a:cs typeface="Times New Roman" pitchFamily="18" charset="0"/>
                        </a:rPr>
                        <a:t>4</a:t>
                      </a:r>
                      <a:r>
                        <a:rPr kumimoji="0" lang="en-US" sz="900" b="1" i="0" u="none" strike="noStrike" cap="none" normalizeH="0" baseline="0" smtClean="0">
                          <a:ln>
                            <a:noFill/>
                          </a:ln>
                          <a:solidFill>
                            <a:schemeClr val="tx1"/>
                          </a:solidFill>
                          <a:effectLst/>
                          <a:latin typeface="Times" charset="0"/>
                          <a:cs typeface="Times New Roman" pitchFamily="18" charset="0"/>
                        </a:rPr>
                        <a:t> sample</a:t>
                      </a:r>
                      <a:endParaRPr kumimoji="0" lang="en-US" sz="900" b="0" i="0" u="none" strike="noStrike" cap="none" normalizeH="0" baseline="0" smtClean="0">
                        <a:ln>
                          <a:noFill/>
                        </a:ln>
                        <a:solidFill>
                          <a:schemeClr val="tx1"/>
                        </a:solidFill>
                        <a:effectLst/>
                        <a:latin typeface="Times"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charset="0"/>
                          <a:cs typeface="Times New Roman" pitchFamily="18" charset="0"/>
                        </a:rPr>
                        <a:t>2.4</a:t>
                      </a:r>
                      <a:r>
                        <a:rPr kumimoji="0" lang="en-US" sz="1000" b="0" i="0" u="none" strike="noStrike" cap="none" normalizeH="0" baseline="0" smtClean="0">
                          <a:ln>
                            <a:noFill/>
                          </a:ln>
                          <a:solidFill>
                            <a:schemeClr val="tx1"/>
                          </a:solidFill>
                          <a:effectLst/>
                          <a:latin typeface="Times" charset="0"/>
                          <a:cs typeface="Times New Roman" pitchFamily="18" charset="0"/>
                          <a:sym typeface="Symbol" pitchFamily="18" charset="2"/>
                        </a:rPr>
                        <a:t></a:t>
                      </a:r>
                      <a:r>
                        <a:rPr kumimoji="0" lang="en-US" sz="1000" b="0" i="0" u="none" strike="noStrike" cap="none" normalizeH="0" baseline="0" smtClean="0">
                          <a:ln>
                            <a:noFill/>
                          </a:ln>
                          <a:solidFill>
                            <a:schemeClr val="tx1"/>
                          </a:solidFill>
                          <a:effectLst/>
                          <a:latin typeface="Times" charset="0"/>
                          <a:cs typeface="Times New Roman" pitchFamily="18" charset="0"/>
                        </a:rPr>
                        <a:t>10</a:t>
                      </a:r>
                      <a:r>
                        <a:rPr kumimoji="0" lang="en-US" sz="1000" b="0" i="0" u="none" strike="noStrike" cap="none" normalizeH="0" baseline="30000" smtClean="0">
                          <a:ln>
                            <a:noFill/>
                          </a:ln>
                          <a:solidFill>
                            <a:schemeClr val="tx1"/>
                          </a:solidFill>
                          <a:effectLst/>
                          <a:latin typeface="Times" charset="0"/>
                          <a:cs typeface="Times New Roman" pitchFamily="18" charset="0"/>
                          <a:sym typeface="Symbol" pitchFamily="18" charset="2"/>
                        </a:rPr>
                        <a:t>-7</a:t>
                      </a:r>
                      <a:endParaRPr kumimoji="0" lang="en-US" sz="1000" b="0" i="0" u="none" strike="noStrike" cap="none" normalizeH="0" baseline="0" smtClean="0">
                        <a:ln>
                          <a:noFill/>
                        </a:ln>
                        <a:solidFill>
                          <a:schemeClr val="tx1"/>
                        </a:solidFill>
                        <a:effectLst/>
                        <a:latin typeface="Times"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charset="0"/>
                          <a:cs typeface="Times New Roman" pitchFamily="18" charset="0"/>
                        </a:rPr>
                        <a:t>6.9</a:t>
                      </a:r>
                      <a:r>
                        <a:rPr kumimoji="0" lang="en-US" sz="1000" b="0" i="0" u="none" strike="noStrike" cap="none" normalizeH="0" baseline="0" smtClean="0">
                          <a:ln>
                            <a:noFill/>
                          </a:ln>
                          <a:solidFill>
                            <a:schemeClr val="tx1"/>
                          </a:solidFill>
                          <a:effectLst/>
                          <a:latin typeface="Times" charset="0"/>
                          <a:cs typeface="Times New Roman" pitchFamily="18" charset="0"/>
                          <a:sym typeface="Symbol" pitchFamily="18" charset="2"/>
                        </a:rPr>
                        <a:t></a:t>
                      </a:r>
                      <a:r>
                        <a:rPr kumimoji="0" lang="en-US" sz="1000" b="0" i="0" u="none" strike="noStrike" cap="none" normalizeH="0" baseline="0" smtClean="0">
                          <a:ln>
                            <a:noFill/>
                          </a:ln>
                          <a:solidFill>
                            <a:schemeClr val="tx1"/>
                          </a:solidFill>
                          <a:effectLst/>
                          <a:latin typeface="Times" charset="0"/>
                          <a:cs typeface="Times New Roman" pitchFamily="18" charset="0"/>
                        </a:rPr>
                        <a:t>10</a:t>
                      </a:r>
                      <a:r>
                        <a:rPr kumimoji="0" lang="en-US" sz="1000" b="0" i="0" u="none" strike="noStrike" cap="none" normalizeH="0" baseline="30000" smtClean="0">
                          <a:ln>
                            <a:noFill/>
                          </a:ln>
                          <a:solidFill>
                            <a:schemeClr val="tx1"/>
                          </a:solidFill>
                          <a:effectLst/>
                          <a:latin typeface="Times" charset="0"/>
                          <a:cs typeface="Times New Roman" pitchFamily="18" charset="0"/>
                          <a:sym typeface="Symbol" pitchFamily="18" charset="2"/>
                        </a:rPr>
                        <a:t>-4</a:t>
                      </a:r>
                      <a:endParaRPr kumimoji="0" lang="en-US" sz="1000" b="0" i="0" u="none" strike="noStrike" cap="none" normalizeH="0" baseline="0" smtClean="0">
                        <a:ln>
                          <a:noFill/>
                        </a:ln>
                        <a:solidFill>
                          <a:schemeClr val="tx1"/>
                        </a:solidFill>
                        <a:effectLst/>
                        <a:latin typeface="Times"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charset="0"/>
                          <a:cs typeface="Times New Roman" pitchFamily="18" charset="0"/>
                        </a:rPr>
                        <a:t>3.0</a:t>
                      </a:r>
                      <a:r>
                        <a:rPr kumimoji="0" lang="en-US" sz="1000" b="0" i="0" u="none" strike="noStrike" cap="none" normalizeH="0" baseline="0" smtClean="0">
                          <a:ln>
                            <a:noFill/>
                          </a:ln>
                          <a:solidFill>
                            <a:schemeClr val="tx1"/>
                          </a:solidFill>
                          <a:effectLst/>
                          <a:latin typeface="Times" charset="0"/>
                          <a:cs typeface="Times New Roman" pitchFamily="18" charset="0"/>
                          <a:sym typeface="Symbol" pitchFamily="18" charset="2"/>
                        </a:rPr>
                        <a:t></a:t>
                      </a:r>
                      <a:r>
                        <a:rPr kumimoji="0" lang="en-US" sz="1000" b="0" i="0" u="none" strike="noStrike" cap="none" normalizeH="0" baseline="0" smtClean="0">
                          <a:ln>
                            <a:noFill/>
                          </a:ln>
                          <a:solidFill>
                            <a:schemeClr val="tx1"/>
                          </a:solidFill>
                          <a:effectLst/>
                          <a:latin typeface="Times" charset="0"/>
                          <a:cs typeface="Times New Roman" pitchFamily="18" charset="0"/>
                        </a:rPr>
                        <a:t>10</a:t>
                      </a:r>
                      <a:r>
                        <a:rPr kumimoji="0" lang="en-US" sz="1000" b="0" i="0" u="none" strike="noStrike" cap="none" normalizeH="0" baseline="30000" smtClean="0">
                          <a:ln>
                            <a:noFill/>
                          </a:ln>
                          <a:solidFill>
                            <a:schemeClr val="tx1"/>
                          </a:solidFill>
                          <a:effectLst/>
                          <a:latin typeface="Times" charset="0"/>
                          <a:cs typeface="Times New Roman" pitchFamily="18" charset="0"/>
                          <a:sym typeface="Symbol" pitchFamily="18" charset="2"/>
                        </a:rPr>
                        <a:t>-3</a:t>
                      </a:r>
                      <a:endParaRPr kumimoji="0" lang="en-US" sz="1000" b="0" i="0" u="none" strike="noStrike" cap="none" normalizeH="0" baseline="0" smtClean="0">
                        <a:ln>
                          <a:noFill/>
                        </a:ln>
                        <a:solidFill>
                          <a:schemeClr val="tx1"/>
                        </a:solidFill>
                        <a:effectLst/>
                        <a:latin typeface="Times"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146" name="Text Box 55"/>
          <p:cNvSpPr txBox="1">
            <a:spLocks noChangeArrowheads="1"/>
          </p:cNvSpPr>
          <p:nvPr/>
        </p:nvSpPr>
        <p:spPr bwMode="auto">
          <a:xfrm>
            <a:off x="4741863" y="3073400"/>
            <a:ext cx="2378075" cy="457200"/>
          </a:xfrm>
          <a:prstGeom prst="rect">
            <a:avLst/>
          </a:prstGeom>
          <a:noFill/>
          <a:ln w="9525" algn="ctr">
            <a:noFill/>
            <a:miter lim="800000"/>
            <a:headEnd/>
            <a:tailEnd/>
          </a:ln>
        </p:spPr>
        <p:txBody>
          <a:bodyPr wrap="none">
            <a:spAutoFit/>
          </a:bodyPr>
          <a:lstStyle/>
          <a:p>
            <a:pPr eaLnBrk="1" hangingPunct="1">
              <a:buFontTx/>
              <a:buChar char="•"/>
            </a:pPr>
            <a:r>
              <a:rPr lang="en-US" sz="1200">
                <a:solidFill>
                  <a:srgbClr val="FF0000"/>
                </a:solidFill>
                <a:latin typeface="Arial" pitchFamily="34" charset="0"/>
              </a:rPr>
              <a:t> DR more accurate than FOTS</a:t>
            </a:r>
          </a:p>
          <a:p>
            <a:pPr eaLnBrk="1" hangingPunct="1">
              <a:buFontTx/>
              <a:buChar char="•"/>
            </a:pPr>
            <a:r>
              <a:rPr lang="en-US" sz="1200">
                <a:solidFill>
                  <a:srgbClr val="FF0000"/>
                </a:solidFill>
                <a:latin typeface="Arial" pitchFamily="34" charset="0"/>
              </a:rPr>
              <a:t> DR much less costly than MCS</a:t>
            </a:r>
          </a:p>
        </p:txBody>
      </p:sp>
      <p:grpSp>
        <p:nvGrpSpPr>
          <p:cNvPr id="3" name="Group 56"/>
          <p:cNvGrpSpPr>
            <a:grpSpLocks/>
          </p:cNvGrpSpPr>
          <p:nvPr/>
        </p:nvGrpSpPr>
        <p:grpSpPr bwMode="auto">
          <a:xfrm>
            <a:off x="373063" y="898525"/>
            <a:ext cx="4275137" cy="2682875"/>
            <a:chOff x="235" y="566"/>
            <a:chExt cx="2693" cy="1690"/>
          </a:xfrm>
        </p:grpSpPr>
        <p:sp>
          <p:nvSpPr>
            <p:cNvPr id="4148" name="Rectangle 57"/>
            <p:cNvSpPr>
              <a:spLocks noChangeArrowheads="1"/>
            </p:cNvSpPr>
            <p:nvPr/>
          </p:nvSpPr>
          <p:spPr bwMode="auto">
            <a:xfrm>
              <a:off x="261" y="576"/>
              <a:ext cx="2667" cy="1680"/>
            </a:xfrm>
            <a:prstGeom prst="rect">
              <a:avLst/>
            </a:prstGeom>
            <a:noFill/>
            <a:ln w="9525">
              <a:solidFill>
                <a:schemeClr val="tx1"/>
              </a:solidFill>
              <a:miter lim="800000"/>
              <a:headEnd/>
              <a:tailEnd/>
            </a:ln>
          </p:spPr>
          <p:txBody>
            <a:bodyPr wrap="none" anchor="ctr"/>
            <a:lstStyle/>
            <a:p>
              <a:pPr eaLnBrk="1" hangingPunct="1"/>
              <a:endParaRPr lang="en-US" sz="1800">
                <a:latin typeface="Arial" pitchFamily="34" charset="0"/>
              </a:endParaRPr>
            </a:p>
          </p:txBody>
        </p:sp>
        <p:sp>
          <p:nvSpPr>
            <p:cNvPr id="4149" name="Text Box 58"/>
            <p:cNvSpPr txBox="1">
              <a:spLocks noChangeArrowheads="1"/>
            </p:cNvSpPr>
            <p:nvPr/>
          </p:nvSpPr>
          <p:spPr bwMode="auto">
            <a:xfrm>
              <a:off x="502" y="566"/>
              <a:ext cx="2038" cy="192"/>
            </a:xfrm>
            <a:prstGeom prst="rect">
              <a:avLst/>
            </a:prstGeom>
            <a:noFill/>
            <a:ln w="9525">
              <a:noFill/>
              <a:miter lim="800000"/>
              <a:headEnd/>
              <a:tailEnd/>
            </a:ln>
          </p:spPr>
          <p:txBody>
            <a:bodyPr/>
            <a:lstStyle/>
            <a:p>
              <a:pPr algn="ctr" eaLnBrk="1" hangingPunct="1"/>
              <a:r>
                <a:rPr lang="en-US" altLang="zh-CN" sz="1400" b="1">
                  <a:latin typeface="Arial" pitchFamily="34" charset="0"/>
                  <a:ea typeface="SimSun" pitchFamily="2" charset="-122"/>
                </a:rPr>
                <a:t>Uncertainty Estimation</a:t>
              </a:r>
              <a:endParaRPr lang="en-US" sz="1400" b="1">
                <a:latin typeface="Arial" pitchFamily="34" charset="0"/>
              </a:endParaRPr>
            </a:p>
          </p:txBody>
        </p:sp>
        <p:sp>
          <p:nvSpPr>
            <p:cNvPr id="4150" name="Text Box 59"/>
            <p:cNvSpPr txBox="1">
              <a:spLocks noChangeArrowheads="1"/>
            </p:cNvSpPr>
            <p:nvPr/>
          </p:nvSpPr>
          <p:spPr bwMode="auto">
            <a:xfrm>
              <a:off x="235" y="746"/>
              <a:ext cx="2640" cy="1037"/>
            </a:xfrm>
            <a:prstGeom prst="rect">
              <a:avLst/>
            </a:prstGeom>
            <a:noFill/>
            <a:ln w="9525">
              <a:noFill/>
              <a:miter lim="800000"/>
              <a:headEnd/>
              <a:tailEnd/>
            </a:ln>
          </p:spPr>
          <p:txBody>
            <a:bodyPr>
              <a:spAutoFit/>
            </a:bodyPr>
            <a:lstStyle/>
            <a:p>
              <a:pPr eaLnBrk="1" hangingPunct="1">
                <a:buFontTx/>
                <a:buChar char="•"/>
              </a:pPr>
              <a:r>
                <a:rPr lang="en-US" sz="1200">
                  <a:latin typeface="Arial" pitchFamily="34" charset="0"/>
                </a:rPr>
                <a:t> </a:t>
              </a:r>
              <a:r>
                <a:rPr lang="en-US" sz="1000">
                  <a:latin typeface="Arial" pitchFamily="34" charset="0"/>
                </a:rPr>
                <a:t>First order Taylor-series (FOTS) expansion</a:t>
              </a:r>
            </a:p>
            <a:p>
              <a:pPr eaLnBrk="1" hangingPunct="1">
                <a:buFontTx/>
                <a:buChar char="•"/>
              </a:pPr>
              <a:endParaRPr lang="en-US" sz="1000">
                <a:latin typeface="Arial" pitchFamily="34" charset="0"/>
              </a:endParaRPr>
            </a:p>
            <a:p>
              <a:pPr eaLnBrk="1" hangingPunct="1">
                <a:buFontTx/>
                <a:buChar char="•"/>
              </a:pPr>
              <a:endParaRPr lang="en-US" sz="1000">
                <a:latin typeface="Arial" pitchFamily="34" charset="0"/>
              </a:endParaRPr>
            </a:p>
            <a:p>
              <a:pPr eaLnBrk="1" hangingPunct="1">
                <a:buFontTx/>
                <a:buChar char="•"/>
              </a:pPr>
              <a:endParaRPr lang="en-US" sz="1000">
                <a:latin typeface="Arial" pitchFamily="34" charset="0"/>
              </a:endParaRPr>
            </a:p>
            <a:p>
              <a:pPr eaLnBrk="1" hangingPunct="1">
                <a:buFontTx/>
                <a:buChar char="•"/>
              </a:pPr>
              <a:endParaRPr lang="en-US" sz="1000">
                <a:latin typeface="Arial" pitchFamily="34" charset="0"/>
              </a:endParaRPr>
            </a:p>
            <a:p>
              <a:pPr eaLnBrk="1" hangingPunct="1">
                <a:buFontTx/>
                <a:buChar char="•"/>
              </a:pPr>
              <a:r>
                <a:rPr lang="en-US" sz="1000">
                  <a:latin typeface="Arial" pitchFamily="34" charset="0"/>
                </a:rPr>
                <a:t> Needs derivatives of response, </a:t>
              </a:r>
              <a:r>
                <a:rPr lang="en-US" sz="1000" i="1">
                  <a:latin typeface="Arial" pitchFamily="34" charset="0"/>
                </a:rPr>
                <a:t>Y</a:t>
              </a:r>
              <a:r>
                <a:rPr lang="en-US" sz="1000">
                  <a:latin typeface="Arial" pitchFamily="34" charset="0"/>
                </a:rPr>
                <a:t> </a:t>
              </a:r>
            </a:p>
            <a:p>
              <a:pPr eaLnBrk="1" hangingPunct="1">
                <a:buFontTx/>
                <a:buChar char="•"/>
              </a:pPr>
              <a:r>
                <a:rPr lang="en-US" sz="1000">
                  <a:latin typeface="Arial" pitchFamily="34" charset="0"/>
                </a:rPr>
                <a:t> Feasible for simple problems</a:t>
              </a:r>
            </a:p>
            <a:p>
              <a:pPr eaLnBrk="1" hangingPunct="1"/>
              <a:r>
                <a:rPr lang="en-US" sz="1000">
                  <a:latin typeface="Arial" pitchFamily="34" charset="0"/>
                </a:rPr>
                <a:t>   (numerical derivatives for </a:t>
              </a:r>
            </a:p>
            <a:p>
              <a:pPr eaLnBrk="1" hangingPunct="1"/>
              <a:r>
                <a:rPr lang="en-US" sz="1000">
                  <a:latin typeface="Arial" pitchFamily="34" charset="0"/>
                </a:rPr>
                <a:t>   complex problems)</a:t>
              </a:r>
            </a:p>
            <a:p>
              <a:pPr eaLnBrk="1" hangingPunct="1">
                <a:buFontTx/>
                <a:buChar char="•"/>
              </a:pPr>
              <a:r>
                <a:rPr lang="en-US" sz="1000">
                  <a:latin typeface="Arial" pitchFamily="34" charset="0"/>
                </a:rPr>
                <a:t> May fail for mildly nonlinear probs.</a:t>
              </a:r>
              <a:endParaRPr lang="en-US" sz="1000">
                <a:solidFill>
                  <a:srgbClr val="FF3300"/>
                </a:solidFill>
                <a:latin typeface="Arial" pitchFamily="34" charset="0"/>
              </a:endParaRPr>
            </a:p>
          </p:txBody>
        </p:sp>
        <p:graphicFrame>
          <p:nvGraphicFramePr>
            <p:cNvPr id="4151" name="Object 60"/>
            <p:cNvGraphicFramePr>
              <a:graphicFrameLocks noChangeAspect="1"/>
            </p:cNvGraphicFramePr>
            <p:nvPr/>
          </p:nvGraphicFramePr>
          <p:xfrm>
            <a:off x="384" y="912"/>
            <a:ext cx="966" cy="318"/>
          </p:xfrm>
          <a:graphic>
            <a:graphicData uri="http://schemas.openxmlformats.org/presentationml/2006/ole">
              <p:oleObj spid="_x0000_s219138" name="Equation" r:id="rId7" imgW="1536700" imgH="508000" progId="Equation.3">
                <p:embed/>
              </p:oleObj>
            </a:graphicData>
          </a:graphic>
        </p:graphicFrame>
        <p:graphicFrame>
          <p:nvGraphicFramePr>
            <p:cNvPr id="4152" name="Object 61"/>
            <p:cNvGraphicFramePr>
              <a:graphicFrameLocks noChangeAspect="1"/>
            </p:cNvGraphicFramePr>
            <p:nvPr/>
          </p:nvGraphicFramePr>
          <p:xfrm>
            <a:off x="473" y="2000"/>
            <a:ext cx="881" cy="208"/>
          </p:xfrm>
          <a:graphic>
            <a:graphicData uri="http://schemas.openxmlformats.org/presentationml/2006/ole">
              <p:oleObj spid="_x0000_s219139" name="Equation" r:id="rId8" imgW="1727200" imgH="406400" progId="Equation.3">
                <p:embed/>
              </p:oleObj>
            </a:graphicData>
          </a:graphic>
        </p:graphicFrame>
        <p:sp>
          <p:nvSpPr>
            <p:cNvPr id="4153" name="Text Box 62"/>
            <p:cNvSpPr txBox="1">
              <a:spLocks noChangeArrowheads="1"/>
            </p:cNvSpPr>
            <p:nvPr/>
          </p:nvSpPr>
          <p:spPr bwMode="auto">
            <a:xfrm>
              <a:off x="266" y="1771"/>
              <a:ext cx="1420" cy="250"/>
            </a:xfrm>
            <a:prstGeom prst="rect">
              <a:avLst/>
            </a:prstGeom>
            <a:noFill/>
            <a:ln w="9525" algn="ctr">
              <a:noFill/>
              <a:miter lim="800000"/>
              <a:headEnd/>
              <a:tailEnd/>
            </a:ln>
          </p:spPr>
          <p:txBody>
            <a:bodyPr wrap="none">
              <a:spAutoFit/>
            </a:bodyPr>
            <a:lstStyle/>
            <a:p>
              <a:pPr eaLnBrk="1" hangingPunct="1"/>
              <a:r>
                <a:rPr lang="en-US" sz="1000" u="sng">
                  <a:solidFill>
                    <a:srgbClr val="FF0000"/>
                  </a:solidFill>
                  <a:latin typeface="Arial" pitchFamily="34" charset="0"/>
                </a:rPr>
                <a:t>An analytical example:</a:t>
              </a:r>
              <a:r>
                <a:rPr lang="en-US" sz="1000">
                  <a:solidFill>
                    <a:srgbClr val="FF0000"/>
                  </a:solidFill>
                  <a:latin typeface="Arial" pitchFamily="34" charset="0"/>
                </a:rPr>
                <a:t> Find standard</a:t>
              </a:r>
            </a:p>
            <a:p>
              <a:pPr eaLnBrk="1" hangingPunct="1"/>
              <a:r>
                <a:rPr lang="en-US" sz="1000">
                  <a:solidFill>
                    <a:srgbClr val="FF0000"/>
                  </a:solidFill>
                  <a:latin typeface="Arial" pitchFamily="34" charset="0"/>
                </a:rPr>
                <a:t>deviation in </a:t>
              </a:r>
              <a:r>
                <a:rPr lang="en-US" sz="1000" i="1">
                  <a:solidFill>
                    <a:srgbClr val="FF0000"/>
                  </a:solidFill>
                </a:rPr>
                <a:t>Y</a:t>
              </a:r>
              <a:r>
                <a:rPr lang="en-US" sz="1000">
                  <a:solidFill>
                    <a:srgbClr val="FF0000"/>
                  </a:solidFill>
                  <a:latin typeface="Arial" pitchFamily="34" charset="0"/>
                </a:rPr>
                <a:t>(</a:t>
              </a:r>
              <a:r>
                <a:rPr lang="en-US" sz="1000" b="1" i="1">
                  <a:solidFill>
                    <a:srgbClr val="FF0000"/>
                  </a:solidFill>
                </a:rPr>
                <a:t>X</a:t>
              </a:r>
              <a:r>
                <a:rPr lang="en-US" sz="1000">
                  <a:solidFill>
                    <a:srgbClr val="FF0000"/>
                  </a:solidFill>
                  <a:latin typeface="Arial" pitchFamily="34" charset="0"/>
                </a:rPr>
                <a:t>) based on that of </a:t>
              </a:r>
              <a:r>
                <a:rPr lang="en-US" sz="1000" b="1" i="1">
                  <a:solidFill>
                    <a:srgbClr val="FF0000"/>
                  </a:solidFill>
                </a:rPr>
                <a:t>X</a:t>
              </a:r>
              <a:r>
                <a:rPr lang="en-US" sz="1000">
                  <a:solidFill>
                    <a:srgbClr val="FF0000"/>
                  </a:solidFill>
                  <a:latin typeface="Arial" pitchFamily="34" charset="0"/>
                </a:rPr>
                <a:t>.</a:t>
              </a:r>
              <a:endParaRPr lang="en-US" sz="1000">
                <a:solidFill>
                  <a:srgbClr val="0000FF"/>
                </a:solidFill>
                <a:latin typeface="Arial" pitchFamily="34" charset="0"/>
              </a:endParaRPr>
            </a:p>
          </p:txBody>
        </p:sp>
      </p:grpSp>
      <p:sp>
        <p:nvSpPr>
          <p:cNvPr id="4154" name="Rectangle 63"/>
          <p:cNvSpPr>
            <a:spLocks noChangeArrowheads="1"/>
          </p:cNvSpPr>
          <p:nvPr/>
        </p:nvSpPr>
        <p:spPr bwMode="auto">
          <a:xfrm>
            <a:off x="112583" y="181283"/>
            <a:ext cx="8567737" cy="595312"/>
          </a:xfrm>
          <a:prstGeom prst="rect">
            <a:avLst/>
          </a:prstGeom>
          <a:noFill/>
          <a:ln w="9525">
            <a:noFill/>
            <a:miter lim="800000"/>
            <a:headEnd/>
            <a:tailEnd/>
          </a:ln>
        </p:spPr>
        <p:txBody>
          <a:bodyPr anchor="ctr"/>
          <a:lstStyle/>
          <a:p>
            <a:pPr algn="ctr" eaLnBrk="1" hangingPunct="1">
              <a:lnSpc>
                <a:spcPct val="85000"/>
              </a:lnSpc>
            </a:pPr>
            <a:r>
              <a:rPr lang="en-US" sz="2800" dirty="0">
                <a:solidFill>
                  <a:srgbClr val="800000"/>
                </a:solidFill>
                <a:latin typeface="Tahoma" pitchFamily="34" charset="0"/>
              </a:rPr>
              <a:t>Uncertainty Analysis </a:t>
            </a:r>
            <a:r>
              <a:rPr lang="en-US" sz="2800" dirty="0" smtClean="0">
                <a:solidFill>
                  <a:srgbClr val="800000"/>
                </a:solidFill>
                <a:latin typeface="Tahoma" pitchFamily="34" charset="0"/>
              </a:rPr>
              <a:t>Example: </a:t>
            </a:r>
          </a:p>
          <a:p>
            <a:pPr algn="ctr" eaLnBrk="1" hangingPunct="1">
              <a:lnSpc>
                <a:spcPct val="85000"/>
              </a:lnSpc>
            </a:pPr>
            <a:r>
              <a:rPr lang="en-US" sz="2800" dirty="0" smtClean="0">
                <a:solidFill>
                  <a:srgbClr val="800000"/>
                </a:solidFill>
                <a:latin typeface="Tahoma" pitchFamily="34" charset="0"/>
              </a:rPr>
              <a:t>Damage </a:t>
            </a:r>
            <a:r>
              <a:rPr lang="en-US" sz="2800" dirty="0">
                <a:solidFill>
                  <a:srgbClr val="800000"/>
                </a:solidFill>
                <a:latin typeface="Tahoma" pitchFamily="34" charset="0"/>
              </a:rPr>
              <a:t>using DR+EGLD</a:t>
            </a:r>
            <a:endParaRPr lang="en-US" sz="2800" dirty="0">
              <a:latin typeface="Tahoma" pitchFamily="34" charset="0"/>
            </a:endParaRPr>
          </a:p>
        </p:txBody>
      </p:sp>
      <p:grpSp>
        <p:nvGrpSpPr>
          <p:cNvPr id="4" name="Group 64"/>
          <p:cNvGrpSpPr>
            <a:grpSpLocks/>
          </p:cNvGrpSpPr>
          <p:nvPr/>
        </p:nvGrpSpPr>
        <p:grpSpPr bwMode="auto">
          <a:xfrm>
            <a:off x="4613275" y="3657600"/>
            <a:ext cx="4302125" cy="2649538"/>
            <a:chOff x="2906" y="2304"/>
            <a:chExt cx="2710" cy="1669"/>
          </a:xfrm>
        </p:grpSpPr>
        <p:sp>
          <p:nvSpPr>
            <p:cNvPr id="4156" name="Text Box 65"/>
            <p:cNvSpPr txBox="1">
              <a:spLocks noChangeArrowheads="1"/>
            </p:cNvSpPr>
            <p:nvPr/>
          </p:nvSpPr>
          <p:spPr bwMode="auto">
            <a:xfrm>
              <a:off x="2906" y="2332"/>
              <a:ext cx="2648" cy="202"/>
            </a:xfrm>
            <a:prstGeom prst="rect">
              <a:avLst/>
            </a:prstGeom>
            <a:noFill/>
            <a:ln w="9525">
              <a:noFill/>
              <a:miter lim="800000"/>
              <a:headEnd/>
              <a:tailEnd/>
            </a:ln>
          </p:spPr>
          <p:txBody>
            <a:bodyPr wrap="none" rIns="0"/>
            <a:lstStyle/>
            <a:p>
              <a:pPr marL="231775" indent="-231775" algn="ctr" eaLnBrk="1" hangingPunct="1">
                <a:lnSpc>
                  <a:spcPct val="90000"/>
                </a:lnSpc>
                <a:spcAft>
                  <a:spcPct val="20000"/>
                </a:spcAft>
                <a:tabLst>
                  <a:tab pos="231775" algn="l"/>
                </a:tabLst>
              </a:pPr>
              <a:r>
                <a:rPr lang="en-US" sz="1400" b="1">
                  <a:latin typeface="Arial" pitchFamily="34" charset="0"/>
                </a:rPr>
                <a:t>Damage Probability Distribution using EGLD</a:t>
              </a:r>
            </a:p>
            <a:p>
              <a:pPr marL="231775" indent="-231775" algn="ctr" eaLnBrk="1" hangingPunct="1">
                <a:lnSpc>
                  <a:spcPct val="90000"/>
                </a:lnSpc>
                <a:spcAft>
                  <a:spcPct val="20000"/>
                </a:spcAft>
                <a:tabLst>
                  <a:tab pos="231775" algn="l"/>
                </a:tabLst>
              </a:pPr>
              <a:r>
                <a:rPr lang="en-US" sz="1000">
                  <a:latin typeface="Arial" pitchFamily="34" charset="0"/>
                </a:rPr>
                <a:t>A356 aluminum tensile specimen, strain rate controlled test</a:t>
              </a:r>
            </a:p>
          </p:txBody>
        </p:sp>
        <p:sp>
          <p:nvSpPr>
            <p:cNvPr id="4157" name="Text Box 66"/>
            <p:cNvSpPr txBox="1">
              <a:spLocks noChangeArrowheads="1"/>
            </p:cNvSpPr>
            <p:nvPr/>
          </p:nvSpPr>
          <p:spPr bwMode="auto">
            <a:xfrm>
              <a:off x="3024" y="2544"/>
              <a:ext cx="2592" cy="202"/>
            </a:xfrm>
            <a:prstGeom prst="rect">
              <a:avLst/>
            </a:prstGeom>
            <a:noFill/>
            <a:ln w="9525">
              <a:noFill/>
              <a:miter lim="800000"/>
              <a:headEnd/>
              <a:tailEnd/>
            </a:ln>
          </p:spPr>
          <p:txBody>
            <a:bodyPr rIns="0"/>
            <a:lstStyle/>
            <a:p>
              <a:pPr marL="231775" indent="-231775" eaLnBrk="1" hangingPunct="1">
                <a:lnSpc>
                  <a:spcPct val="90000"/>
                </a:lnSpc>
                <a:spcAft>
                  <a:spcPct val="20000"/>
                </a:spcAft>
                <a:tabLst>
                  <a:tab pos="231775" algn="l"/>
                </a:tabLst>
              </a:pPr>
              <a:endParaRPr lang="en-US" sz="1000">
                <a:latin typeface="Arial" pitchFamily="34" charset="0"/>
                <a:ea typeface="SimSun" pitchFamily="2" charset="-122"/>
              </a:endParaRPr>
            </a:p>
          </p:txBody>
        </p:sp>
        <p:grpSp>
          <p:nvGrpSpPr>
            <p:cNvPr id="5" name="Group 67"/>
            <p:cNvGrpSpPr>
              <a:grpSpLocks/>
            </p:cNvGrpSpPr>
            <p:nvPr/>
          </p:nvGrpSpPr>
          <p:grpSpPr bwMode="auto">
            <a:xfrm>
              <a:off x="4245" y="2923"/>
              <a:ext cx="1350" cy="1025"/>
              <a:chOff x="4245" y="2923"/>
              <a:chExt cx="1350" cy="1025"/>
            </a:xfrm>
          </p:grpSpPr>
          <p:pic>
            <p:nvPicPr>
              <p:cNvPr id="4159" name="Picture 68" descr="plot_pdf_damage_egld_mcs1e4_u=1_str=20"/>
              <p:cNvPicPr>
                <a:picLocks noChangeAspect="1" noChangeArrowheads="1"/>
              </p:cNvPicPr>
              <p:nvPr/>
            </p:nvPicPr>
            <p:blipFill>
              <a:blip r:embed="rId9" cstate="print"/>
              <a:srcRect/>
              <a:stretch>
                <a:fillRect/>
              </a:stretch>
            </p:blipFill>
            <p:spPr bwMode="auto">
              <a:xfrm>
                <a:off x="4299" y="2923"/>
                <a:ext cx="1296" cy="972"/>
              </a:xfrm>
              <a:prstGeom prst="rect">
                <a:avLst/>
              </a:prstGeom>
              <a:noFill/>
              <a:ln w="9525">
                <a:noFill/>
                <a:miter lim="800000"/>
                <a:headEnd/>
                <a:tailEnd/>
              </a:ln>
            </p:spPr>
          </p:pic>
          <p:sp>
            <p:nvSpPr>
              <p:cNvPr id="4160" name="Rectangle 69"/>
              <p:cNvSpPr>
                <a:spLocks noChangeArrowheads="1"/>
              </p:cNvSpPr>
              <p:nvPr/>
            </p:nvSpPr>
            <p:spPr bwMode="auto">
              <a:xfrm>
                <a:off x="4888" y="3824"/>
                <a:ext cx="176" cy="60"/>
              </a:xfrm>
              <a:prstGeom prst="rect">
                <a:avLst/>
              </a:prstGeom>
              <a:solidFill>
                <a:schemeClr val="bg1"/>
              </a:solidFill>
              <a:ln w="9525">
                <a:noFill/>
                <a:miter lim="800000"/>
                <a:headEnd/>
                <a:tailEnd/>
              </a:ln>
            </p:spPr>
            <p:txBody>
              <a:bodyPr wrap="none" anchor="ctr"/>
              <a:lstStyle/>
              <a:p>
                <a:pPr eaLnBrk="1" hangingPunct="1"/>
                <a:endParaRPr lang="en-US" sz="1800">
                  <a:latin typeface="Arial" pitchFamily="34" charset="0"/>
                </a:endParaRPr>
              </a:p>
            </p:txBody>
          </p:sp>
          <p:sp>
            <p:nvSpPr>
              <p:cNvPr id="4161" name="Text Box 70"/>
              <p:cNvSpPr txBox="1">
                <a:spLocks noChangeArrowheads="1"/>
              </p:cNvSpPr>
              <p:nvPr/>
            </p:nvSpPr>
            <p:spPr bwMode="auto">
              <a:xfrm rot="-5419581">
                <a:off x="4191" y="3289"/>
                <a:ext cx="262" cy="154"/>
              </a:xfrm>
              <a:prstGeom prst="rect">
                <a:avLst/>
              </a:prstGeom>
              <a:solidFill>
                <a:schemeClr val="bg1"/>
              </a:solidFill>
              <a:ln w="9525" algn="ctr">
                <a:noFill/>
                <a:miter lim="800000"/>
                <a:headEnd/>
                <a:tailEnd/>
              </a:ln>
            </p:spPr>
            <p:txBody>
              <a:bodyPr wrap="none">
                <a:spAutoFit/>
              </a:bodyPr>
              <a:lstStyle/>
              <a:p>
                <a:pPr eaLnBrk="1" hangingPunct="1"/>
                <a:r>
                  <a:rPr lang="en-US" sz="1000">
                    <a:latin typeface="Times New Roman" pitchFamily="18" charset="0"/>
                  </a:rPr>
                  <a:t>PDF</a:t>
                </a:r>
              </a:p>
            </p:txBody>
          </p:sp>
          <p:sp>
            <p:nvSpPr>
              <p:cNvPr id="4162" name="Text Box 71"/>
              <p:cNvSpPr txBox="1">
                <a:spLocks noChangeArrowheads="1"/>
              </p:cNvSpPr>
              <p:nvPr/>
            </p:nvSpPr>
            <p:spPr bwMode="auto">
              <a:xfrm>
                <a:off x="4807" y="3794"/>
                <a:ext cx="384" cy="154"/>
              </a:xfrm>
              <a:prstGeom prst="rect">
                <a:avLst/>
              </a:prstGeom>
              <a:noFill/>
              <a:ln w="9525" algn="ctr">
                <a:noFill/>
                <a:miter lim="800000"/>
                <a:headEnd/>
                <a:tailEnd/>
              </a:ln>
            </p:spPr>
            <p:txBody>
              <a:bodyPr wrap="none">
                <a:spAutoFit/>
              </a:bodyPr>
              <a:lstStyle/>
              <a:p>
                <a:pPr eaLnBrk="1" hangingPunct="1"/>
                <a:r>
                  <a:rPr lang="en-US" sz="1000">
                    <a:latin typeface="Times New Roman" pitchFamily="18" charset="0"/>
                  </a:rPr>
                  <a:t>Damage</a:t>
                </a:r>
              </a:p>
            </p:txBody>
          </p:sp>
        </p:grpSp>
        <p:sp>
          <p:nvSpPr>
            <p:cNvPr id="4163" name="Rectangle 72"/>
            <p:cNvSpPr>
              <a:spLocks noChangeArrowheads="1"/>
            </p:cNvSpPr>
            <p:nvPr/>
          </p:nvSpPr>
          <p:spPr bwMode="auto">
            <a:xfrm>
              <a:off x="2959" y="2304"/>
              <a:ext cx="2598" cy="1669"/>
            </a:xfrm>
            <a:prstGeom prst="rect">
              <a:avLst/>
            </a:prstGeom>
            <a:noFill/>
            <a:ln w="9525">
              <a:solidFill>
                <a:schemeClr val="tx1"/>
              </a:solidFill>
              <a:miter lim="800000"/>
              <a:headEnd/>
              <a:tailEnd/>
            </a:ln>
          </p:spPr>
          <p:txBody>
            <a:bodyPr wrap="none" anchor="ctr"/>
            <a:lstStyle/>
            <a:p>
              <a:pPr eaLnBrk="1" hangingPunct="1"/>
              <a:endParaRPr lang="en-US" sz="1800">
                <a:latin typeface="Arial" pitchFamily="34" charset="0"/>
              </a:endParaRPr>
            </a:p>
          </p:txBody>
        </p:sp>
        <p:sp>
          <p:nvSpPr>
            <p:cNvPr id="4164" name="Text Box 73"/>
            <p:cNvSpPr txBox="1">
              <a:spLocks noChangeArrowheads="1"/>
            </p:cNvSpPr>
            <p:nvPr/>
          </p:nvSpPr>
          <p:spPr bwMode="auto">
            <a:xfrm>
              <a:off x="4598" y="2664"/>
              <a:ext cx="116" cy="404"/>
            </a:xfrm>
            <a:prstGeom prst="rect">
              <a:avLst/>
            </a:prstGeom>
            <a:noFill/>
            <a:ln w="9525">
              <a:noFill/>
              <a:miter lim="800000"/>
              <a:headEnd/>
              <a:tailEnd/>
            </a:ln>
          </p:spPr>
          <p:txBody>
            <a:bodyPr wrap="none">
              <a:spAutoFit/>
            </a:bodyPr>
            <a:lstStyle/>
            <a:p>
              <a:pPr eaLnBrk="1" hangingPunct="1"/>
              <a:endParaRPr lang="en-US" sz="1800">
                <a:solidFill>
                  <a:srgbClr val="000000"/>
                </a:solidFill>
                <a:latin typeface="Times New Roman" pitchFamily="18" charset="0"/>
              </a:endParaRPr>
            </a:p>
            <a:p>
              <a:pPr eaLnBrk="1" hangingPunct="1"/>
              <a:endParaRPr lang="en-US" sz="1800">
                <a:latin typeface="Arial" pitchFamily="34" charset="0"/>
              </a:endParaRPr>
            </a:p>
          </p:txBody>
        </p:sp>
        <p:sp>
          <p:nvSpPr>
            <p:cNvPr id="4165" name="Text Box 74"/>
            <p:cNvSpPr txBox="1">
              <a:spLocks noChangeArrowheads="1"/>
            </p:cNvSpPr>
            <p:nvPr/>
          </p:nvSpPr>
          <p:spPr bwMode="auto">
            <a:xfrm>
              <a:off x="4576" y="2800"/>
              <a:ext cx="786" cy="173"/>
            </a:xfrm>
            <a:prstGeom prst="rect">
              <a:avLst/>
            </a:prstGeom>
            <a:noFill/>
            <a:ln w="9525">
              <a:noFill/>
              <a:miter lim="800000"/>
              <a:headEnd/>
              <a:tailEnd/>
            </a:ln>
          </p:spPr>
          <p:txBody>
            <a:bodyPr wrap="none">
              <a:spAutoFit/>
            </a:bodyPr>
            <a:lstStyle/>
            <a:p>
              <a:pPr eaLnBrk="1" hangingPunct="1"/>
              <a:r>
                <a:rPr lang="en-US" sz="1200">
                  <a:latin typeface="Arial" pitchFamily="34" charset="0"/>
                </a:rPr>
                <a:t>@ Strain = 0.02</a:t>
              </a:r>
            </a:p>
          </p:txBody>
        </p:sp>
        <p:grpSp>
          <p:nvGrpSpPr>
            <p:cNvPr id="6" name="Group 75"/>
            <p:cNvGrpSpPr>
              <a:grpSpLocks/>
            </p:cNvGrpSpPr>
            <p:nvPr/>
          </p:nvGrpSpPr>
          <p:grpSpPr bwMode="auto">
            <a:xfrm>
              <a:off x="2963" y="2763"/>
              <a:ext cx="1237" cy="826"/>
              <a:chOff x="2963" y="2763"/>
              <a:chExt cx="1237" cy="826"/>
            </a:xfrm>
          </p:grpSpPr>
          <p:pic>
            <p:nvPicPr>
              <p:cNvPr id="4167" name="Picture 76" descr="damage-vs-strain.tiff                                          0003876CG5 HD                          BE12C352:"/>
              <p:cNvPicPr>
                <a:picLocks noChangeAspect="1" noChangeArrowheads="1"/>
              </p:cNvPicPr>
              <p:nvPr/>
            </p:nvPicPr>
            <p:blipFill>
              <a:blip r:embed="rId10" cstate="print"/>
              <a:srcRect/>
              <a:stretch>
                <a:fillRect/>
              </a:stretch>
            </p:blipFill>
            <p:spPr bwMode="auto">
              <a:xfrm>
                <a:off x="3014" y="2763"/>
                <a:ext cx="1186" cy="786"/>
              </a:xfrm>
              <a:prstGeom prst="rect">
                <a:avLst/>
              </a:prstGeom>
              <a:noFill/>
              <a:ln w="9525">
                <a:noFill/>
                <a:miter lim="800000"/>
                <a:headEnd/>
                <a:tailEnd/>
              </a:ln>
            </p:spPr>
          </p:pic>
          <p:sp>
            <p:nvSpPr>
              <p:cNvPr id="4168" name="Rectangle 77"/>
              <p:cNvSpPr>
                <a:spLocks noChangeArrowheads="1"/>
              </p:cNvSpPr>
              <p:nvPr/>
            </p:nvSpPr>
            <p:spPr bwMode="auto">
              <a:xfrm>
                <a:off x="2976" y="2928"/>
                <a:ext cx="133" cy="357"/>
              </a:xfrm>
              <a:prstGeom prst="rect">
                <a:avLst/>
              </a:prstGeom>
              <a:solidFill>
                <a:schemeClr val="bg1"/>
              </a:solidFill>
              <a:ln w="9525">
                <a:noFill/>
                <a:miter lim="800000"/>
                <a:headEnd/>
                <a:tailEnd/>
              </a:ln>
            </p:spPr>
            <p:txBody>
              <a:bodyPr wrap="none" anchor="ctr"/>
              <a:lstStyle/>
              <a:p>
                <a:pPr eaLnBrk="1" hangingPunct="1"/>
                <a:endParaRPr lang="en-US" sz="1800">
                  <a:latin typeface="Arial" pitchFamily="34" charset="0"/>
                </a:endParaRPr>
              </a:p>
            </p:txBody>
          </p:sp>
          <p:sp>
            <p:nvSpPr>
              <p:cNvPr id="4169" name="Rectangle 78"/>
              <p:cNvSpPr>
                <a:spLocks noChangeArrowheads="1"/>
              </p:cNvSpPr>
              <p:nvPr/>
            </p:nvSpPr>
            <p:spPr bwMode="auto">
              <a:xfrm>
                <a:off x="3573" y="3456"/>
                <a:ext cx="219" cy="91"/>
              </a:xfrm>
              <a:prstGeom prst="rect">
                <a:avLst/>
              </a:prstGeom>
              <a:solidFill>
                <a:schemeClr val="bg1"/>
              </a:solidFill>
              <a:ln w="9525">
                <a:noFill/>
                <a:miter lim="800000"/>
                <a:headEnd/>
                <a:tailEnd/>
              </a:ln>
            </p:spPr>
            <p:txBody>
              <a:bodyPr wrap="none" anchor="ctr"/>
              <a:lstStyle/>
              <a:p>
                <a:pPr eaLnBrk="1" hangingPunct="1"/>
                <a:endParaRPr lang="en-US" sz="1800">
                  <a:latin typeface="Arial" pitchFamily="34" charset="0"/>
                </a:endParaRPr>
              </a:p>
            </p:txBody>
          </p:sp>
          <p:sp>
            <p:nvSpPr>
              <p:cNvPr id="4170" name="Text Box 79"/>
              <p:cNvSpPr txBox="1">
                <a:spLocks noChangeArrowheads="1"/>
              </p:cNvSpPr>
              <p:nvPr/>
            </p:nvSpPr>
            <p:spPr bwMode="auto">
              <a:xfrm>
                <a:off x="3526" y="3435"/>
                <a:ext cx="324" cy="154"/>
              </a:xfrm>
              <a:prstGeom prst="rect">
                <a:avLst/>
              </a:prstGeom>
              <a:noFill/>
              <a:ln w="9525">
                <a:noFill/>
                <a:miter lim="800000"/>
                <a:headEnd/>
                <a:tailEnd/>
              </a:ln>
            </p:spPr>
            <p:txBody>
              <a:bodyPr wrap="none">
                <a:spAutoFit/>
              </a:bodyPr>
              <a:lstStyle/>
              <a:p>
                <a:pPr eaLnBrk="1" hangingPunct="1"/>
                <a:r>
                  <a:rPr lang="en-US" sz="1000">
                    <a:latin typeface="Arial" pitchFamily="34" charset="0"/>
                  </a:rPr>
                  <a:t>Strain</a:t>
                </a:r>
              </a:p>
            </p:txBody>
          </p:sp>
          <p:sp>
            <p:nvSpPr>
              <p:cNvPr id="4171" name="Text Box 80"/>
              <p:cNvSpPr txBox="1">
                <a:spLocks noChangeArrowheads="1"/>
              </p:cNvSpPr>
              <p:nvPr/>
            </p:nvSpPr>
            <p:spPr bwMode="auto">
              <a:xfrm rot="-5400000">
                <a:off x="2831" y="3040"/>
                <a:ext cx="417" cy="154"/>
              </a:xfrm>
              <a:prstGeom prst="rect">
                <a:avLst/>
              </a:prstGeom>
              <a:noFill/>
              <a:ln w="9525">
                <a:noFill/>
                <a:miter lim="800000"/>
                <a:headEnd/>
                <a:tailEnd/>
              </a:ln>
            </p:spPr>
            <p:txBody>
              <a:bodyPr wrap="none">
                <a:spAutoFit/>
              </a:bodyPr>
              <a:lstStyle/>
              <a:p>
                <a:pPr eaLnBrk="1" hangingPunct="1"/>
                <a:r>
                  <a:rPr lang="en-US" sz="1000">
                    <a:latin typeface="Arial" pitchFamily="34" charset="0"/>
                  </a:rPr>
                  <a:t>Damage</a:t>
                </a:r>
              </a:p>
            </p:txBody>
          </p:sp>
        </p:gr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98463" y="1361865"/>
            <a:ext cx="8686800" cy="5461000"/>
          </a:xfrm>
          <a:prstGeom prst="rect">
            <a:avLst/>
          </a:prstGeom>
          <a:noFill/>
          <a:ln w="9525">
            <a:noFill/>
            <a:miter lim="800000"/>
            <a:headEnd/>
            <a:tailEnd/>
          </a:ln>
        </p:spPr>
        <p:txBody>
          <a:bodyPr/>
          <a:lstStyle/>
          <a:p>
            <a:pPr marL="342900" indent="-342900" eaLnBrk="1" hangingPunct="1">
              <a:spcBef>
                <a:spcPct val="20000"/>
              </a:spcBef>
              <a:buFontTx/>
              <a:buChar char="•"/>
            </a:pPr>
            <a:r>
              <a:rPr lang="en-US" altLang="zh-CN" sz="1600" dirty="0">
                <a:ea typeface="SimSun" pitchFamily="2" charset="-122"/>
              </a:rPr>
              <a:t>More meaningful to say “</a:t>
            </a:r>
            <a:r>
              <a:rPr lang="en-US" altLang="zh-CN" sz="1600" b="1" i="1" dirty="0">
                <a:ea typeface="SimSun" pitchFamily="2" charset="-122"/>
              </a:rPr>
              <a:t>Structural design has a </a:t>
            </a:r>
            <a:r>
              <a:rPr lang="en-US" altLang="zh-CN" sz="1600" b="1" i="1" dirty="0">
                <a:latin typeface="Times New Roman" pitchFamily="18" charset="0"/>
                <a:ea typeface="SimSun" pitchFamily="2" charset="-122"/>
              </a:rPr>
              <a:t>P</a:t>
            </a:r>
            <a:r>
              <a:rPr lang="en-US" altLang="zh-CN" sz="1600" b="1" i="1" baseline="-25000" dirty="0">
                <a:latin typeface="Times New Roman" pitchFamily="18" charset="0"/>
                <a:ea typeface="SimSun" pitchFamily="2" charset="-122"/>
              </a:rPr>
              <a:t>f</a:t>
            </a:r>
            <a:r>
              <a:rPr lang="en-US" altLang="zh-CN" sz="1600" b="1" i="1" baseline="-25000" dirty="0">
                <a:ea typeface="SimSun" pitchFamily="2" charset="-122"/>
              </a:rPr>
              <a:t> </a:t>
            </a:r>
            <a:r>
              <a:rPr lang="en-US" altLang="zh-CN" sz="1600" b="1" i="1" dirty="0">
                <a:ea typeface="SimSun" pitchFamily="2" charset="-122"/>
              </a:rPr>
              <a:t> = </a:t>
            </a:r>
            <a:r>
              <a:rPr lang="en-US" altLang="zh-CN" sz="1600" b="1" dirty="0">
                <a:ea typeface="SimSun" pitchFamily="2" charset="-122"/>
              </a:rPr>
              <a:t>10</a:t>
            </a:r>
            <a:r>
              <a:rPr lang="en-US" altLang="zh-CN" sz="1600" b="1" baseline="30000" dirty="0">
                <a:ea typeface="SimSun" pitchFamily="2" charset="-122"/>
              </a:rPr>
              <a:t>-4</a:t>
            </a:r>
            <a:r>
              <a:rPr lang="en-US" altLang="zh-CN" sz="1600" b="1" i="1" dirty="0">
                <a:ea typeface="SimSun" pitchFamily="2" charset="-122"/>
              </a:rPr>
              <a:t> under the extreme loading condition</a:t>
            </a:r>
            <a:r>
              <a:rPr lang="en-US" altLang="zh-CN" sz="1600" dirty="0">
                <a:ea typeface="SimSun" pitchFamily="2" charset="-122"/>
              </a:rPr>
              <a:t>,” than to say it has a factor of safety of 2 </a:t>
            </a:r>
            <a:r>
              <a:rPr lang="en-US" altLang="zh-CN" sz="1200" dirty="0">
                <a:ea typeface="SimSun" pitchFamily="2" charset="-122"/>
              </a:rPr>
              <a:t>[</a:t>
            </a:r>
            <a:r>
              <a:rPr lang="en-US" altLang="zh-CN" sz="1200" dirty="0" err="1">
                <a:ea typeface="SimSun" pitchFamily="2" charset="-122"/>
              </a:rPr>
              <a:t>Wirsching</a:t>
            </a:r>
            <a:r>
              <a:rPr lang="en-US" altLang="zh-CN" sz="1200" dirty="0">
                <a:ea typeface="SimSun" pitchFamily="2" charset="-122"/>
              </a:rPr>
              <a:t> 1992].</a:t>
            </a:r>
            <a:r>
              <a:rPr lang="en-US" sz="1800" dirty="0">
                <a:ea typeface="Batang" pitchFamily="18" charset="-127"/>
              </a:rPr>
              <a:t> </a:t>
            </a:r>
          </a:p>
          <a:p>
            <a:pPr marL="342900" indent="-342900" eaLnBrk="1" hangingPunct="1">
              <a:spcBef>
                <a:spcPct val="20000"/>
              </a:spcBef>
              <a:buFontTx/>
              <a:buChar char="•"/>
            </a:pPr>
            <a:endParaRPr lang="en-US" altLang="zh-CN" sz="600" dirty="0">
              <a:ea typeface="SimSun" pitchFamily="2" charset="-122"/>
            </a:endParaRPr>
          </a:p>
          <a:p>
            <a:pPr marL="342900" indent="-342900" eaLnBrk="1" hangingPunct="1">
              <a:spcBef>
                <a:spcPct val="20000"/>
              </a:spcBef>
              <a:buFontTx/>
              <a:buChar char="•"/>
            </a:pPr>
            <a:r>
              <a:rPr lang="en-US" altLang="zh-CN" sz="1600" dirty="0">
                <a:ea typeface="SimSun" pitchFamily="2" charset="-122"/>
              </a:rPr>
              <a:t>Explicit inclusion of statistical data into the design algorithm. </a:t>
            </a:r>
          </a:p>
          <a:p>
            <a:pPr marL="342900" indent="-342900" eaLnBrk="1" hangingPunct="1">
              <a:spcBef>
                <a:spcPct val="20000"/>
              </a:spcBef>
              <a:buFontTx/>
              <a:buChar char="•"/>
            </a:pPr>
            <a:endParaRPr lang="en-US" altLang="zh-CN" sz="700" dirty="0">
              <a:ea typeface="SimSun" pitchFamily="2" charset="-122"/>
            </a:endParaRPr>
          </a:p>
          <a:p>
            <a:pPr marL="342900" indent="-342900" eaLnBrk="1" hangingPunct="1">
              <a:spcBef>
                <a:spcPct val="20000"/>
              </a:spcBef>
              <a:buFontTx/>
              <a:buChar char="•"/>
            </a:pPr>
            <a:r>
              <a:rPr lang="en-US" altLang="zh-CN" sz="1600" dirty="0">
                <a:ea typeface="SimSun" pitchFamily="2" charset="-122"/>
              </a:rPr>
              <a:t>Quantify the effect of each stochastic uncertainty on the final design.</a:t>
            </a:r>
            <a:endParaRPr lang="en-US" sz="1600" dirty="0">
              <a:ea typeface="Batang" pitchFamily="18" charset="-127"/>
            </a:endParaRPr>
          </a:p>
          <a:p>
            <a:pPr marL="342900" indent="-342900" eaLnBrk="1" hangingPunct="1">
              <a:spcBef>
                <a:spcPct val="20000"/>
              </a:spcBef>
              <a:buFontTx/>
              <a:buChar char="•"/>
            </a:pPr>
            <a:endParaRPr lang="en-US" altLang="zh-CN" sz="600" dirty="0">
              <a:ea typeface="SimSun" pitchFamily="2" charset="-122"/>
            </a:endParaRPr>
          </a:p>
          <a:p>
            <a:pPr marL="342900" indent="-342900" eaLnBrk="1" hangingPunct="1">
              <a:spcBef>
                <a:spcPct val="20000"/>
              </a:spcBef>
              <a:buFontTx/>
              <a:buChar char="•"/>
            </a:pPr>
            <a:r>
              <a:rPr lang="en-US" sz="1600" dirty="0">
                <a:ea typeface="Batang" pitchFamily="18" charset="-127"/>
              </a:rPr>
              <a:t>For a limit state expressed in terms of strength (resistance) </a:t>
            </a:r>
            <a:r>
              <a:rPr lang="en-US" sz="1600" i="1" dirty="0">
                <a:latin typeface="Times New Roman" pitchFamily="18" charset="0"/>
                <a:ea typeface="Batang" pitchFamily="18" charset="-127"/>
              </a:rPr>
              <a:t>R</a:t>
            </a:r>
            <a:r>
              <a:rPr lang="en-US" sz="1600" dirty="0">
                <a:ea typeface="Batang" pitchFamily="18" charset="-127"/>
              </a:rPr>
              <a:t> and load </a:t>
            </a:r>
            <a:r>
              <a:rPr lang="en-US" sz="1600" i="1" dirty="0">
                <a:latin typeface="Times New Roman" pitchFamily="18" charset="0"/>
                <a:ea typeface="Batang" pitchFamily="18" charset="-127"/>
              </a:rPr>
              <a:t>L</a:t>
            </a:r>
            <a:endParaRPr lang="en-US" sz="1600" dirty="0">
              <a:ea typeface="Batang" pitchFamily="18" charset="-127"/>
            </a:endParaRPr>
          </a:p>
          <a:p>
            <a:pPr marL="342900" indent="-342900" eaLnBrk="1" hangingPunct="1">
              <a:spcBef>
                <a:spcPct val="20000"/>
              </a:spcBef>
              <a:buFontTx/>
              <a:buChar char="•"/>
            </a:pPr>
            <a:endParaRPr lang="en-US" sz="600" dirty="0">
              <a:ea typeface="Batang" pitchFamily="18" charset="-127"/>
            </a:endParaRPr>
          </a:p>
          <a:p>
            <a:pPr marL="342900" indent="-342900" eaLnBrk="1" hangingPunct="1">
              <a:spcBef>
                <a:spcPct val="20000"/>
              </a:spcBef>
              <a:buFontTx/>
              <a:buChar char="•"/>
            </a:pPr>
            <a:endParaRPr lang="en-US" sz="1600" b="1" dirty="0">
              <a:ea typeface="Batang" pitchFamily="18" charset="-127"/>
            </a:endParaRPr>
          </a:p>
          <a:p>
            <a:pPr marL="342900" indent="-342900" eaLnBrk="1" hangingPunct="1">
              <a:spcBef>
                <a:spcPct val="20000"/>
              </a:spcBef>
              <a:buFontTx/>
              <a:buChar char="•"/>
            </a:pPr>
            <a:endParaRPr lang="en-US" sz="1600" b="1" dirty="0">
              <a:ea typeface="Batang" pitchFamily="18" charset="-127"/>
            </a:endParaRPr>
          </a:p>
          <a:p>
            <a:pPr marL="342900" indent="-342900" eaLnBrk="1" hangingPunct="1">
              <a:spcBef>
                <a:spcPct val="20000"/>
              </a:spcBef>
              <a:buFontTx/>
              <a:buChar char="•"/>
            </a:pPr>
            <a:endParaRPr lang="en-US" sz="1600" b="1" dirty="0">
              <a:ea typeface="Batang" pitchFamily="18" charset="-127"/>
            </a:endParaRPr>
          </a:p>
          <a:p>
            <a:pPr marL="342900" indent="-342900" eaLnBrk="1" hangingPunct="1">
              <a:spcBef>
                <a:spcPct val="20000"/>
              </a:spcBef>
              <a:buFontTx/>
              <a:buChar char="•"/>
            </a:pPr>
            <a:endParaRPr lang="en-US" sz="1600" b="1" dirty="0">
              <a:ea typeface="Batang" pitchFamily="18" charset="-127"/>
            </a:endParaRPr>
          </a:p>
          <a:p>
            <a:pPr marL="342900" indent="-342900" eaLnBrk="1" hangingPunct="1">
              <a:spcBef>
                <a:spcPct val="20000"/>
              </a:spcBef>
              <a:buFontTx/>
              <a:buChar char="•"/>
            </a:pPr>
            <a:endParaRPr lang="en-US" sz="1600" dirty="0">
              <a:ea typeface="Batang" pitchFamily="18" charset="-127"/>
            </a:endParaRPr>
          </a:p>
          <a:p>
            <a:pPr marL="342900" indent="-342900" eaLnBrk="1" hangingPunct="1">
              <a:spcBef>
                <a:spcPct val="20000"/>
              </a:spcBef>
            </a:pPr>
            <a:r>
              <a:rPr lang="en-US" sz="1000" dirty="0">
                <a:ea typeface="Batang" pitchFamily="18" charset="-127"/>
              </a:rPr>
              <a:t>	</a:t>
            </a:r>
            <a:endParaRPr lang="en-US" sz="800" dirty="0">
              <a:ea typeface="Batang" pitchFamily="18" charset="-127"/>
            </a:endParaRPr>
          </a:p>
          <a:p>
            <a:pPr marL="342900" indent="-342900" eaLnBrk="1" hangingPunct="1">
              <a:spcBef>
                <a:spcPct val="20000"/>
              </a:spcBef>
            </a:pPr>
            <a:r>
              <a:rPr lang="en-US" sz="1600" dirty="0">
                <a:ea typeface="Batang" pitchFamily="18" charset="-127"/>
              </a:rPr>
              <a:t>	</a:t>
            </a:r>
            <a:endParaRPr lang="en-US" sz="1600" b="1" dirty="0">
              <a:ea typeface="Batang" pitchFamily="18" charset="-127"/>
            </a:endParaRPr>
          </a:p>
          <a:p>
            <a:pPr marL="342900" indent="-342900" eaLnBrk="1" hangingPunct="1">
              <a:spcBef>
                <a:spcPct val="20000"/>
              </a:spcBef>
              <a:buFontTx/>
              <a:buChar char="•"/>
            </a:pPr>
            <a:endParaRPr lang="en-US" sz="1600" b="1" dirty="0">
              <a:ea typeface="Batang" pitchFamily="18" charset="-127"/>
            </a:endParaRPr>
          </a:p>
          <a:p>
            <a:pPr marL="342900" indent="-342900" eaLnBrk="1" hangingPunct="1">
              <a:spcBef>
                <a:spcPct val="20000"/>
              </a:spcBef>
              <a:buFontTx/>
              <a:buChar char="•"/>
            </a:pPr>
            <a:endParaRPr lang="en-US" sz="1600" b="1" dirty="0">
              <a:ea typeface="Batang" pitchFamily="18" charset="-127"/>
            </a:endParaRPr>
          </a:p>
          <a:p>
            <a:pPr marL="342900" indent="-342900" eaLnBrk="1" hangingPunct="1">
              <a:spcBef>
                <a:spcPct val="20000"/>
              </a:spcBef>
            </a:pPr>
            <a:r>
              <a:rPr lang="en-US" sz="1600" dirty="0"/>
              <a:t>	</a:t>
            </a:r>
          </a:p>
          <a:p>
            <a:pPr marL="342900" indent="-342900" eaLnBrk="1" hangingPunct="1">
              <a:spcBef>
                <a:spcPct val="20000"/>
              </a:spcBef>
            </a:pPr>
            <a:r>
              <a:rPr lang="en-US" sz="1600" dirty="0"/>
              <a:t>	</a:t>
            </a:r>
            <a:endParaRPr lang="en-US" sz="1800" dirty="0"/>
          </a:p>
          <a:p>
            <a:pPr marL="742950" lvl="1" indent="-285750" eaLnBrk="1" hangingPunct="1">
              <a:spcBef>
                <a:spcPct val="20000"/>
              </a:spcBef>
            </a:pPr>
            <a:r>
              <a:rPr lang="en-US" dirty="0"/>
              <a:t> </a:t>
            </a:r>
            <a:endParaRPr lang="en-US" sz="1000" dirty="0"/>
          </a:p>
          <a:p>
            <a:pPr marL="742950" lvl="1" indent="-285750" eaLnBrk="1" hangingPunct="1">
              <a:spcBef>
                <a:spcPct val="20000"/>
              </a:spcBef>
              <a:buFontTx/>
              <a:buChar char="–"/>
            </a:pPr>
            <a:endParaRPr lang="en-US" sz="1600" dirty="0"/>
          </a:p>
        </p:txBody>
      </p:sp>
      <p:sp>
        <p:nvSpPr>
          <p:cNvPr id="11267" name="Rectangle 3"/>
          <p:cNvSpPr>
            <a:spLocks noChangeArrowheads="1"/>
          </p:cNvSpPr>
          <p:nvPr/>
        </p:nvSpPr>
        <p:spPr bwMode="auto">
          <a:xfrm>
            <a:off x="209858" y="395288"/>
            <a:ext cx="8518525" cy="595312"/>
          </a:xfrm>
          <a:prstGeom prst="rect">
            <a:avLst/>
          </a:prstGeom>
          <a:noFill/>
          <a:ln w="9525">
            <a:noFill/>
            <a:miter lim="800000"/>
            <a:headEnd/>
            <a:tailEnd/>
          </a:ln>
        </p:spPr>
        <p:txBody>
          <a:bodyPr anchor="ctr"/>
          <a:lstStyle/>
          <a:p>
            <a:pPr algn="ctr" eaLnBrk="1" hangingPunct="1">
              <a:lnSpc>
                <a:spcPct val="85000"/>
              </a:lnSpc>
            </a:pPr>
            <a:r>
              <a:rPr lang="en-US" dirty="0">
                <a:solidFill>
                  <a:srgbClr val="800000"/>
                </a:solidFill>
              </a:rPr>
              <a:t>Rationale for Probabilistic </a:t>
            </a:r>
            <a:endParaRPr lang="en-US" dirty="0" smtClean="0">
              <a:solidFill>
                <a:srgbClr val="800000"/>
              </a:solidFill>
            </a:endParaRPr>
          </a:p>
          <a:p>
            <a:pPr algn="ctr" eaLnBrk="1" hangingPunct="1">
              <a:lnSpc>
                <a:spcPct val="85000"/>
              </a:lnSpc>
            </a:pPr>
            <a:r>
              <a:rPr lang="en-US" dirty="0" smtClean="0">
                <a:solidFill>
                  <a:srgbClr val="800000"/>
                </a:solidFill>
              </a:rPr>
              <a:t>(</a:t>
            </a:r>
            <a:r>
              <a:rPr lang="en-US" dirty="0">
                <a:solidFill>
                  <a:srgbClr val="800000"/>
                </a:solidFill>
              </a:rPr>
              <a:t>Reliability-Based) Design</a:t>
            </a:r>
          </a:p>
        </p:txBody>
      </p:sp>
      <p:grpSp>
        <p:nvGrpSpPr>
          <p:cNvPr id="2" name="Group 4"/>
          <p:cNvGrpSpPr>
            <a:grpSpLocks/>
          </p:cNvGrpSpPr>
          <p:nvPr/>
        </p:nvGrpSpPr>
        <p:grpSpPr bwMode="auto">
          <a:xfrm>
            <a:off x="1076325" y="3245790"/>
            <a:ext cx="2578100" cy="274638"/>
            <a:chOff x="480" y="1792"/>
            <a:chExt cx="1624" cy="173"/>
          </a:xfrm>
        </p:grpSpPr>
        <p:graphicFrame>
          <p:nvGraphicFramePr>
            <p:cNvPr id="11269" name="Object 5"/>
            <p:cNvGraphicFramePr>
              <a:graphicFrameLocks noChangeAspect="1"/>
            </p:cNvGraphicFramePr>
            <p:nvPr/>
          </p:nvGraphicFramePr>
          <p:xfrm>
            <a:off x="1446" y="1839"/>
            <a:ext cx="658" cy="125"/>
          </p:xfrm>
          <a:graphic>
            <a:graphicData uri="http://schemas.openxmlformats.org/presentationml/2006/ole">
              <p:oleObj spid="_x0000_s269324" name="Equation" r:id="rId4" imgW="927100" imgH="165100" progId="Equation.3">
                <p:embed/>
              </p:oleObj>
            </a:graphicData>
          </a:graphic>
        </p:graphicFrame>
        <p:sp>
          <p:nvSpPr>
            <p:cNvPr id="11270" name="Text Box 6"/>
            <p:cNvSpPr txBox="1">
              <a:spLocks noChangeArrowheads="1"/>
            </p:cNvSpPr>
            <p:nvPr/>
          </p:nvSpPr>
          <p:spPr bwMode="auto">
            <a:xfrm>
              <a:off x="480" y="1792"/>
              <a:ext cx="966" cy="173"/>
            </a:xfrm>
            <a:prstGeom prst="rect">
              <a:avLst/>
            </a:prstGeom>
            <a:noFill/>
            <a:ln w="9525">
              <a:noFill/>
              <a:miter lim="800000"/>
              <a:headEnd/>
              <a:tailEnd/>
            </a:ln>
            <a:effectLst/>
          </p:spPr>
          <p:txBody>
            <a:bodyPr>
              <a:spAutoFit/>
            </a:bodyPr>
            <a:lstStyle/>
            <a:p>
              <a:pPr eaLnBrk="1" hangingPunct="1">
                <a:spcBef>
                  <a:spcPct val="50000"/>
                </a:spcBef>
              </a:pPr>
              <a:r>
                <a:rPr lang="en-US" sz="1200">
                  <a:latin typeface="Arial" pitchFamily="34" charset="0"/>
                </a:rPr>
                <a:t>Limit state function:</a:t>
              </a:r>
            </a:p>
          </p:txBody>
        </p:sp>
      </p:grpSp>
      <p:grpSp>
        <p:nvGrpSpPr>
          <p:cNvPr id="3" name="Group 7"/>
          <p:cNvGrpSpPr>
            <a:grpSpLocks/>
          </p:cNvGrpSpPr>
          <p:nvPr/>
        </p:nvGrpSpPr>
        <p:grpSpPr bwMode="auto">
          <a:xfrm>
            <a:off x="1093788" y="3474390"/>
            <a:ext cx="4030662" cy="584200"/>
            <a:chOff x="454" y="1539"/>
            <a:chExt cx="2539" cy="368"/>
          </a:xfrm>
        </p:grpSpPr>
        <p:sp>
          <p:nvSpPr>
            <p:cNvPr id="11272" name="Text Box 8"/>
            <p:cNvSpPr txBox="1">
              <a:spLocks noChangeArrowheads="1"/>
            </p:cNvSpPr>
            <p:nvPr/>
          </p:nvSpPr>
          <p:spPr bwMode="auto">
            <a:xfrm>
              <a:off x="454" y="1625"/>
              <a:ext cx="1157" cy="173"/>
            </a:xfrm>
            <a:prstGeom prst="rect">
              <a:avLst/>
            </a:prstGeom>
            <a:noFill/>
            <a:ln w="9525">
              <a:noFill/>
              <a:miter lim="800000"/>
              <a:headEnd/>
              <a:tailEnd/>
            </a:ln>
            <a:effectLst/>
          </p:spPr>
          <p:txBody>
            <a:bodyPr>
              <a:spAutoFit/>
            </a:bodyPr>
            <a:lstStyle/>
            <a:p>
              <a:pPr eaLnBrk="1" hangingPunct="1">
                <a:spcBef>
                  <a:spcPct val="50000"/>
                </a:spcBef>
              </a:pPr>
              <a:r>
                <a:rPr lang="en-US" sz="1200">
                  <a:latin typeface="Arial" pitchFamily="34" charset="0"/>
                </a:rPr>
                <a:t>Failure probability:</a:t>
              </a:r>
              <a:endParaRPr lang="en-US" sz="1400">
                <a:latin typeface="Arial" pitchFamily="34" charset="0"/>
              </a:endParaRPr>
            </a:p>
          </p:txBody>
        </p:sp>
        <p:graphicFrame>
          <p:nvGraphicFramePr>
            <p:cNvPr id="11273" name="Object 9"/>
            <p:cNvGraphicFramePr>
              <a:graphicFrameLocks noChangeAspect="1"/>
            </p:cNvGraphicFramePr>
            <p:nvPr/>
          </p:nvGraphicFramePr>
          <p:xfrm>
            <a:off x="1306" y="1539"/>
            <a:ext cx="1687" cy="368"/>
          </p:xfrm>
          <a:graphic>
            <a:graphicData uri="http://schemas.openxmlformats.org/presentationml/2006/ole">
              <p:oleObj spid="_x0000_s269323" name="Equation" r:id="rId5" imgW="1689100" imgH="368300" progId="Equation.3">
                <p:embed/>
              </p:oleObj>
            </a:graphicData>
          </a:graphic>
        </p:graphicFrame>
      </p:grpSp>
      <p:sp>
        <p:nvSpPr>
          <p:cNvPr id="11274" name="Rectangle 10"/>
          <p:cNvSpPr>
            <a:spLocks noChangeArrowheads="1"/>
          </p:cNvSpPr>
          <p:nvPr/>
        </p:nvSpPr>
        <p:spPr bwMode="auto">
          <a:xfrm>
            <a:off x="6430963" y="3668065"/>
            <a:ext cx="1482725" cy="10953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275" name="Rectangle 11" descr="Wide upward diagonal"/>
          <p:cNvSpPr>
            <a:spLocks noChangeArrowheads="1"/>
          </p:cNvSpPr>
          <p:nvPr/>
        </p:nvSpPr>
        <p:spPr bwMode="auto">
          <a:xfrm>
            <a:off x="6375400" y="3479153"/>
            <a:ext cx="55563" cy="519112"/>
          </a:xfrm>
          <a:prstGeom prst="rect">
            <a:avLst/>
          </a:prstGeom>
          <a:pattFill prst="wdUpDiag">
            <a:fgClr>
              <a:schemeClr val="tx1"/>
            </a:fgClr>
            <a:bgClr>
              <a:schemeClr val="bg1"/>
            </a:bgClr>
          </a:pattFill>
          <a:ln w="9525">
            <a:solidFill>
              <a:schemeClr val="tx1"/>
            </a:solidFill>
            <a:miter lim="800000"/>
            <a:headEnd/>
            <a:tailEnd/>
          </a:ln>
          <a:effectLst/>
        </p:spPr>
        <p:txBody>
          <a:bodyPr wrap="none" anchor="ctr"/>
          <a:lstStyle/>
          <a:p>
            <a:endParaRPr lang="en-US"/>
          </a:p>
        </p:txBody>
      </p:sp>
      <p:sp>
        <p:nvSpPr>
          <p:cNvPr id="11276" name="Line 12"/>
          <p:cNvSpPr>
            <a:spLocks noChangeShapeType="1"/>
          </p:cNvSpPr>
          <p:nvPr/>
        </p:nvSpPr>
        <p:spPr bwMode="auto">
          <a:xfrm>
            <a:off x="7913688" y="3722040"/>
            <a:ext cx="246062"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1277" name="Text Box 13"/>
          <p:cNvSpPr txBox="1">
            <a:spLocks noChangeArrowheads="1"/>
          </p:cNvSpPr>
          <p:nvPr/>
        </p:nvSpPr>
        <p:spPr bwMode="auto">
          <a:xfrm>
            <a:off x="8142288" y="3563290"/>
            <a:ext cx="341312" cy="274638"/>
          </a:xfrm>
          <a:prstGeom prst="rect">
            <a:avLst/>
          </a:prstGeom>
          <a:noFill/>
          <a:ln w="9525">
            <a:noFill/>
            <a:miter lim="800000"/>
            <a:headEnd/>
            <a:tailEnd/>
          </a:ln>
          <a:effectLst/>
        </p:spPr>
        <p:txBody>
          <a:bodyPr>
            <a:spAutoFit/>
          </a:bodyPr>
          <a:lstStyle/>
          <a:p>
            <a:pPr eaLnBrk="1" hangingPunct="1">
              <a:spcBef>
                <a:spcPct val="50000"/>
              </a:spcBef>
            </a:pPr>
            <a:r>
              <a:rPr lang="en-US" sz="1200" i="1">
                <a:latin typeface="Times New Roman" pitchFamily="18" charset="0"/>
              </a:rPr>
              <a:t>L</a:t>
            </a:r>
          </a:p>
        </p:txBody>
      </p:sp>
      <p:grpSp>
        <p:nvGrpSpPr>
          <p:cNvPr id="4" name="Group 14"/>
          <p:cNvGrpSpPr>
            <a:grpSpLocks/>
          </p:cNvGrpSpPr>
          <p:nvPr/>
        </p:nvGrpSpPr>
        <p:grpSpPr bwMode="auto">
          <a:xfrm>
            <a:off x="4114800" y="3169590"/>
            <a:ext cx="4800600" cy="2317750"/>
            <a:chOff x="2592" y="1872"/>
            <a:chExt cx="3024" cy="1460"/>
          </a:xfrm>
        </p:grpSpPr>
        <p:sp>
          <p:nvSpPr>
            <p:cNvPr id="11279" name="Freeform 15" descr="Wide upward diagonal"/>
            <p:cNvSpPr>
              <a:spLocks/>
            </p:cNvSpPr>
            <p:nvPr/>
          </p:nvSpPr>
          <p:spPr bwMode="auto">
            <a:xfrm>
              <a:off x="4630" y="2832"/>
              <a:ext cx="173" cy="233"/>
            </a:xfrm>
            <a:custGeom>
              <a:avLst/>
              <a:gdLst/>
              <a:ahLst/>
              <a:cxnLst>
                <a:cxn ang="0">
                  <a:pos x="8" y="268"/>
                </a:cxn>
                <a:cxn ang="0">
                  <a:pos x="68" y="264"/>
                </a:cxn>
                <a:cxn ang="0">
                  <a:pos x="100" y="252"/>
                </a:cxn>
                <a:cxn ang="0">
                  <a:pos x="132" y="228"/>
                </a:cxn>
                <a:cxn ang="0">
                  <a:pos x="160" y="180"/>
                </a:cxn>
                <a:cxn ang="0">
                  <a:pos x="188" y="124"/>
                </a:cxn>
                <a:cxn ang="0">
                  <a:pos x="212" y="52"/>
                </a:cxn>
                <a:cxn ang="0">
                  <a:pos x="232" y="0"/>
                </a:cxn>
                <a:cxn ang="0">
                  <a:pos x="232" y="288"/>
                </a:cxn>
                <a:cxn ang="0">
                  <a:pos x="0" y="292"/>
                </a:cxn>
                <a:cxn ang="0">
                  <a:pos x="8" y="268"/>
                </a:cxn>
              </a:cxnLst>
              <a:rect l="0" t="0" r="r" b="b"/>
              <a:pathLst>
                <a:path w="232" h="292">
                  <a:moveTo>
                    <a:pt x="8" y="268"/>
                  </a:moveTo>
                  <a:lnTo>
                    <a:pt x="68" y="264"/>
                  </a:lnTo>
                  <a:lnTo>
                    <a:pt x="100" y="252"/>
                  </a:lnTo>
                  <a:lnTo>
                    <a:pt x="132" y="228"/>
                  </a:lnTo>
                  <a:lnTo>
                    <a:pt x="160" y="180"/>
                  </a:lnTo>
                  <a:lnTo>
                    <a:pt x="188" y="124"/>
                  </a:lnTo>
                  <a:lnTo>
                    <a:pt x="212" y="52"/>
                  </a:lnTo>
                  <a:lnTo>
                    <a:pt x="232" y="0"/>
                  </a:lnTo>
                  <a:lnTo>
                    <a:pt x="232" y="288"/>
                  </a:lnTo>
                  <a:lnTo>
                    <a:pt x="0" y="292"/>
                  </a:lnTo>
                  <a:lnTo>
                    <a:pt x="8" y="268"/>
                  </a:lnTo>
                  <a:close/>
                </a:path>
              </a:pathLst>
            </a:custGeom>
            <a:pattFill prst="wdUpDiag">
              <a:fgClr>
                <a:srgbClr val="00FF00"/>
              </a:fgClr>
              <a:bgClr>
                <a:srgbClr val="FFFFFF"/>
              </a:bgClr>
            </a:pattFill>
            <a:ln w="9525">
              <a:solidFill>
                <a:srgbClr val="00FF00"/>
              </a:solidFill>
              <a:round/>
              <a:headEnd/>
              <a:tailEnd/>
            </a:ln>
            <a:effectLst/>
          </p:spPr>
          <p:txBody>
            <a:bodyPr wrap="none" anchor="ctr"/>
            <a:lstStyle/>
            <a:p>
              <a:endParaRPr lang="en-US"/>
            </a:p>
          </p:txBody>
        </p:sp>
        <p:sp>
          <p:nvSpPr>
            <p:cNvPr id="11280" name="Freeform 16"/>
            <p:cNvSpPr>
              <a:spLocks/>
            </p:cNvSpPr>
            <p:nvPr/>
          </p:nvSpPr>
          <p:spPr bwMode="auto">
            <a:xfrm>
              <a:off x="4630" y="2464"/>
              <a:ext cx="676" cy="589"/>
            </a:xfrm>
            <a:custGeom>
              <a:avLst/>
              <a:gdLst/>
              <a:ahLst/>
              <a:cxnLst>
                <a:cxn ang="0">
                  <a:pos x="0" y="470"/>
                </a:cxn>
                <a:cxn ang="0">
                  <a:pos x="138" y="450"/>
                </a:cxn>
                <a:cxn ang="0">
                  <a:pos x="256" y="306"/>
                </a:cxn>
                <a:cxn ang="0">
                  <a:pos x="419" y="43"/>
                </a:cxn>
                <a:cxn ang="0">
                  <a:pos x="603" y="50"/>
                </a:cxn>
                <a:cxn ang="0">
                  <a:pos x="774" y="306"/>
                </a:cxn>
                <a:cxn ang="0">
                  <a:pos x="898" y="444"/>
                </a:cxn>
                <a:cxn ang="0">
                  <a:pos x="1023" y="476"/>
                </a:cxn>
              </a:cxnLst>
              <a:rect l="0" t="0" r="r" b="b"/>
              <a:pathLst>
                <a:path w="1023" h="477">
                  <a:moveTo>
                    <a:pt x="0" y="470"/>
                  </a:moveTo>
                  <a:cubicBezTo>
                    <a:pt x="23" y="466"/>
                    <a:pt x="95" y="477"/>
                    <a:pt x="138" y="450"/>
                  </a:cubicBezTo>
                  <a:cubicBezTo>
                    <a:pt x="180" y="422"/>
                    <a:pt x="209" y="373"/>
                    <a:pt x="256" y="306"/>
                  </a:cubicBezTo>
                  <a:cubicBezTo>
                    <a:pt x="302" y="238"/>
                    <a:pt x="361" y="85"/>
                    <a:pt x="419" y="43"/>
                  </a:cubicBezTo>
                  <a:cubicBezTo>
                    <a:pt x="476" y="0"/>
                    <a:pt x="544" y="6"/>
                    <a:pt x="603" y="50"/>
                  </a:cubicBezTo>
                  <a:cubicBezTo>
                    <a:pt x="661" y="93"/>
                    <a:pt x="724" y="240"/>
                    <a:pt x="774" y="306"/>
                  </a:cubicBezTo>
                  <a:cubicBezTo>
                    <a:pt x="823" y="371"/>
                    <a:pt x="856" y="415"/>
                    <a:pt x="898" y="444"/>
                  </a:cubicBezTo>
                  <a:cubicBezTo>
                    <a:pt x="939" y="472"/>
                    <a:pt x="981" y="474"/>
                    <a:pt x="1023" y="476"/>
                  </a:cubicBezTo>
                </a:path>
              </a:pathLst>
            </a:custGeom>
            <a:noFill/>
            <a:ln w="19050" cap="sq" cmpd="sng">
              <a:solidFill>
                <a:srgbClr val="008040"/>
              </a:solidFill>
              <a:prstDash val="solid"/>
              <a:round/>
              <a:headEnd type="none" w="sm" len="sm"/>
              <a:tailEnd type="none" w="sm" len="sm"/>
            </a:ln>
            <a:effectLst/>
          </p:spPr>
          <p:txBody>
            <a:bodyPr wrap="none" anchor="ctr"/>
            <a:lstStyle/>
            <a:p>
              <a:endParaRPr lang="en-US"/>
            </a:p>
          </p:txBody>
        </p:sp>
        <p:sp>
          <p:nvSpPr>
            <p:cNvPr id="11281" name="Freeform 17"/>
            <p:cNvSpPr>
              <a:spLocks/>
            </p:cNvSpPr>
            <p:nvPr/>
          </p:nvSpPr>
          <p:spPr bwMode="auto">
            <a:xfrm>
              <a:off x="4127" y="2600"/>
              <a:ext cx="725" cy="453"/>
            </a:xfrm>
            <a:custGeom>
              <a:avLst/>
              <a:gdLst/>
              <a:ahLst/>
              <a:cxnLst>
                <a:cxn ang="0">
                  <a:pos x="0" y="470"/>
                </a:cxn>
                <a:cxn ang="0">
                  <a:pos x="138" y="450"/>
                </a:cxn>
                <a:cxn ang="0">
                  <a:pos x="256" y="306"/>
                </a:cxn>
                <a:cxn ang="0">
                  <a:pos x="419" y="43"/>
                </a:cxn>
                <a:cxn ang="0">
                  <a:pos x="603" y="50"/>
                </a:cxn>
                <a:cxn ang="0">
                  <a:pos x="774" y="306"/>
                </a:cxn>
                <a:cxn ang="0">
                  <a:pos x="898" y="444"/>
                </a:cxn>
                <a:cxn ang="0">
                  <a:pos x="1023" y="476"/>
                </a:cxn>
              </a:cxnLst>
              <a:rect l="0" t="0" r="r" b="b"/>
              <a:pathLst>
                <a:path w="1023" h="477">
                  <a:moveTo>
                    <a:pt x="0" y="470"/>
                  </a:moveTo>
                  <a:cubicBezTo>
                    <a:pt x="23" y="466"/>
                    <a:pt x="95" y="477"/>
                    <a:pt x="138" y="450"/>
                  </a:cubicBezTo>
                  <a:cubicBezTo>
                    <a:pt x="180" y="422"/>
                    <a:pt x="209" y="373"/>
                    <a:pt x="256" y="306"/>
                  </a:cubicBezTo>
                  <a:cubicBezTo>
                    <a:pt x="302" y="238"/>
                    <a:pt x="361" y="85"/>
                    <a:pt x="419" y="43"/>
                  </a:cubicBezTo>
                  <a:cubicBezTo>
                    <a:pt x="476" y="0"/>
                    <a:pt x="544" y="6"/>
                    <a:pt x="603" y="50"/>
                  </a:cubicBezTo>
                  <a:cubicBezTo>
                    <a:pt x="661" y="93"/>
                    <a:pt x="724" y="240"/>
                    <a:pt x="774" y="306"/>
                  </a:cubicBezTo>
                  <a:cubicBezTo>
                    <a:pt x="823" y="371"/>
                    <a:pt x="856" y="415"/>
                    <a:pt x="898" y="444"/>
                  </a:cubicBezTo>
                  <a:cubicBezTo>
                    <a:pt x="939" y="472"/>
                    <a:pt x="981" y="474"/>
                    <a:pt x="1023" y="476"/>
                  </a:cubicBezTo>
                </a:path>
              </a:pathLst>
            </a:custGeom>
            <a:noFill/>
            <a:ln w="19050" cap="sq" cmpd="sng">
              <a:solidFill>
                <a:srgbClr val="0000FF"/>
              </a:solidFill>
              <a:prstDash val="solid"/>
              <a:round/>
              <a:headEnd type="none" w="sm" len="sm"/>
              <a:tailEnd type="none" w="sm" len="sm"/>
            </a:ln>
            <a:effectLst/>
          </p:spPr>
          <p:txBody>
            <a:bodyPr wrap="none" anchor="ctr"/>
            <a:lstStyle/>
            <a:p>
              <a:endParaRPr lang="en-US"/>
            </a:p>
          </p:txBody>
        </p:sp>
        <p:sp>
          <p:nvSpPr>
            <p:cNvPr id="11282" name="Line 18"/>
            <p:cNvSpPr>
              <a:spLocks noChangeShapeType="1"/>
            </p:cNvSpPr>
            <p:nvPr/>
          </p:nvSpPr>
          <p:spPr bwMode="auto">
            <a:xfrm>
              <a:off x="3594" y="1924"/>
              <a:ext cx="0" cy="1149"/>
            </a:xfrm>
            <a:prstGeom prst="line">
              <a:avLst/>
            </a:prstGeom>
            <a:noFill/>
            <a:ln w="3175" cap="sq">
              <a:solidFill>
                <a:schemeClr val="tx1"/>
              </a:solidFill>
              <a:round/>
              <a:headEnd type="arrow" w="med" len="med"/>
              <a:tailEnd type="none" w="sm" len="sm"/>
            </a:ln>
            <a:effectLst/>
          </p:spPr>
          <p:txBody>
            <a:bodyPr wrap="none" anchor="ctr"/>
            <a:lstStyle/>
            <a:p>
              <a:endParaRPr lang="en-US"/>
            </a:p>
          </p:txBody>
        </p:sp>
        <p:sp>
          <p:nvSpPr>
            <p:cNvPr id="11283" name="Line 19"/>
            <p:cNvSpPr>
              <a:spLocks noChangeShapeType="1"/>
            </p:cNvSpPr>
            <p:nvPr/>
          </p:nvSpPr>
          <p:spPr bwMode="auto">
            <a:xfrm>
              <a:off x="3258" y="3065"/>
              <a:ext cx="2154" cy="0"/>
            </a:xfrm>
            <a:prstGeom prst="line">
              <a:avLst/>
            </a:prstGeom>
            <a:noFill/>
            <a:ln w="3175" cap="sq">
              <a:solidFill>
                <a:schemeClr val="tx1"/>
              </a:solidFill>
              <a:round/>
              <a:headEnd type="none" w="sm" len="sm"/>
              <a:tailEnd type="arrow" w="med" len="med"/>
            </a:ln>
            <a:effectLst/>
          </p:spPr>
          <p:txBody>
            <a:bodyPr wrap="none" anchor="ctr"/>
            <a:lstStyle/>
            <a:p>
              <a:endParaRPr lang="en-US"/>
            </a:p>
          </p:txBody>
        </p:sp>
        <p:sp>
          <p:nvSpPr>
            <p:cNvPr id="11284" name="Line 20"/>
            <p:cNvSpPr>
              <a:spLocks noChangeShapeType="1"/>
            </p:cNvSpPr>
            <p:nvPr/>
          </p:nvSpPr>
          <p:spPr bwMode="auto">
            <a:xfrm>
              <a:off x="4478" y="2572"/>
              <a:ext cx="0" cy="502"/>
            </a:xfrm>
            <a:prstGeom prst="line">
              <a:avLst/>
            </a:prstGeom>
            <a:noFill/>
            <a:ln w="3175" cap="sq">
              <a:solidFill>
                <a:schemeClr val="tx1"/>
              </a:solidFill>
              <a:round/>
              <a:headEnd type="none" w="sm" len="sm"/>
              <a:tailEnd type="none" w="sm" len="sm"/>
            </a:ln>
            <a:effectLst/>
          </p:spPr>
          <p:txBody>
            <a:bodyPr wrap="none" anchor="ctr"/>
            <a:lstStyle/>
            <a:p>
              <a:endParaRPr lang="en-US"/>
            </a:p>
          </p:txBody>
        </p:sp>
        <p:sp>
          <p:nvSpPr>
            <p:cNvPr id="11285" name="Line 21"/>
            <p:cNvSpPr>
              <a:spLocks noChangeShapeType="1"/>
            </p:cNvSpPr>
            <p:nvPr/>
          </p:nvSpPr>
          <p:spPr bwMode="auto">
            <a:xfrm>
              <a:off x="4961" y="2407"/>
              <a:ext cx="0" cy="674"/>
            </a:xfrm>
            <a:prstGeom prst="line">
              <a:avLst/>
            </a:prstGeom>
            <a:noFill/>
            <a:ln w="3175" cap="sq">
              <a:solidFill>
                <a:schemeClr val="tx1"/>
              </a:solidFill>
              <a:round/>
              <a:headEnd type="none" w="sm" len="sm"/>
              <a:tailEnd type="none" w="sm" len="sm"/>
            </a:ln>
            <a:effectLst/>
          </p:spPr>
          <p:txBody>
            <a:bodyPr wrap="none" anchor="ctr"/>
            <a:lstStyle/>
            <a:p>
              <a:endParaRPr lang="en-US"/>
            </a:p>
          </p:txBody>
        </p:sp>
        <p:sp>
          <p:nvSpPr>
            <p:cNvPr id="11286" name="Text Box 22"/>
            <p:cNvSpPr txBox="1">
              <a:spLocks noChangeArrowheads="1"/>
            </p:cNvSpPr>
            <p:nvPr/>
          </p:nvSpPr>
          <p:spPr bwMode="auto">
            <a:xfrm>
              <a:off x="4356" y="3073"/>
              <a:ext cx="116" cy="173"/>
            </a:xfrm>
            <a:prstGeom prst="rect">
              <a:avLst/>
            </a:prstGeom>
            <a:noFill/>
            <a:ln w="12700" cap="sq">
              <a:noFill/>
              <a:miter lim="800000"/>
              <a:headEnd type="none" w="sm" len="sm"/>
              <a:tailEnd type="none" w="sm" len="sm"/>
            </a:ln>
            <a:effectLst/>
          </p:spPr>
          <p:txBody>
            <a:bodyPr wrap="none">
              <a:spAutoFit/>
            </a:bodyPr>
            <a:lstStyle/>
            <a:p>
              <a:endParaRPr lang="en-US" sz="1200" b="1" i="1"/>
            </a:p>
          </p:txBody>
        </p:sp>
        <p:graphicFrame>
          <p:nvGraphicFramePr>
            <p:cNvPr id="11287" name="Object 23"/>
            <p:cNvGraphicFramePr>
              <a:graphicFrameLocks noChangeAspect="1"/>
            </p:cNvGraphicFramePr>
            <p:nvPr/>
          </p:nvGraphicFramePr>
          <p:xfrm>
            <a:off x="4430" y="3082"/>
            <a:ext cx="125" cy="108"/>
          </p:xfrm>
          <a:graphic>
            <a:graphicData uri="http://schemas.openxmlformats.org/presentationml/2006/ole">
              <p:oleObj spid="_x0000_s269315" name="Equation" r:id="rId6" imgW="266700" imgH="215900" progId="Equation.3">
                <p:embed/>
              </p:oleObj>
            </a:graphicData>
          </a:graphic>
        </p:graphicFrame>
        <p:sp>
          <p:nvSpPr>
            <p:cNvPr id="11288" name="Text Box 24"/>
            <p:cNvSpPr txBox="1">
              <a:spLocks noChangeArrowheads="1"/>
            </p:cNvSpPr>
            <p:nvPr/>
          </p:nvSpPr>
          <p:spPr bwMode="auto">
            <a:xfrm rot="-5399130">
              <a:off x="3387" y="1939"/>
              <a:ext cx="308" cy="173"/>
            </a:xfrm>
            <a:prstGeom prst="rect">
              <a:avLst/>
            </a:prstGeom>
            <a:noFill/>
            <a:ln w="12700" cap="sq">
              <a:noFill/>
              <a:miter lim="800000"/>
              <a:headEnd type="none" w="sm" len="sm"/>
              <a:tailEnd type="none" w="sm" len="sm"/>
            </a:ln>
            <a:effectLst/>
          </p:spPr>
          <p:txBody>
            <a:bodyPr wrap="none">
              <a:spAutoFit/>
            </a:bodyPr>
            <a:lstStyle/>
            <a:p>
              <a:r>
                <a:rPr lang="en-US" sz="1200" i="1">
                  <a:latin typeface="Arial" pitchFamily="34" charset="0"/>
                </a:rPr>
                <a:t>PDF</a:t>
              </a:r>
            </a:p>
          </p:txBody>
        </p:sp>
        <p:graphicFrame>
          <p:nvGraphicFramePr>
            <p:cNvPr id="11289" name="Object 25"/>
            <p:cNvGraphicFramePr>
              <a:graphicFrameLocks noChangeAspect="1"/>
            </p:cNvGraphicFramePr>
            <p:nvPr/>
          </p:nvGraphicFramePr>
          <p:xfrm>
            <a:off x="4920" y="3085"/>
            <a:ext cx="119" cy="102"/>
          </p:xfrm>
          <a:graphic>
            <a:graphicData uri="http://schemas.openxmlformats.org/presentationml/2006/ole">
              <p:oleObj spid="_x0000_s269316" name="Equation" r:id="rId7" imgW="254000" imgH="203200" progId="">
                <p:embed/>
              </p:oleObj>
            </a:graphicData>
          </a:graphic>
        </p:graphicFrame>
        <p:sp>
          <p:nvSpPr>
            <p:cNvPr id="11290" name="Freeform 26" descr="Wide downward diagonal"/>
            <p:cNvSpPr>
              <a:spLocks/>
            </p:cNvSpPr>
            <p:nvPr/>
          </p:nvSpPr>
          <p:spPr bwMode="auto">
            <a:xfrm>
              <a:off x="3365" y="2661"/>
              <a:ext cx="227" cy="404"/>
            </a:xfrm>
            <a:custGeom>
              <a:avLst/>
              <a:gdLst/>
              <a:ahLst/>
              <a:cxnLst>
                <a:cxn ang="0">
                  <a:pos x="6" y="475"/>
                </a:cxn>
                <a:cxn ang="0">
                  <a:pos x="64" y="475"/>
                </a:cxn>
                <a:cxn ang="0">
                  <a:pos x="118" y="459"/>
                </a:cxn>
                <a:cxn ang="0">
                  <a:pos x="182" y="374"/>
                </a:cxn>
                <a:cxn ang="0">
                  <a:pos x="219" y="267"/>
                </a:cxn>
                <a:cxn ang="0">
                  <a:pos x="283" y="59"/>
                </a:cxn>
                <a:cxn ang="0">
                  <a:pos x="304" y="0"/>
                </a:cxn>
                <a:cxn ang="0">
                  <a:pos x="304" y="507"/>
                </a:cxn>
                <a:cxn ang="0">
                  <a:pos x="0" y="507"/>
                </a:cxn>
                <a:cxn ang="0">
                  <a:pos x="6" y="475"/>
                </a:cxn>
              </a:cxnLst>
              <a:rect l="0" t="0" r="r" b="b"/>
              <a:pathLst>
                <a:path w="304" h="507">
                  <a:moveTo>
                    <a:pt x="6" y="475"/>
                  </a:moveTo>
                  <a:lnTo>
                    <a:pt x="64" y="475"/>
                  </a:lnTo>
                  <a:lnTo>
                    <a:pt x="118" y="459"/>
                  </a:lnTo>
                  <a:lnTo>
                    <a:pt x="182" y="374"/>
                  </a:lnTo>
                  <a:lnTo>
                    <a:pt x="219" y="267"/>
                  </a:lnTo>
                  <a:lnTo>
                    <a:pt x="283" y="59"/>
                  </a:lnTo>
                  <a:lnTo>
                    <a:pt x="304" y="0"/>
                  </a:lnTo>
                  <a:lnTo>
                    <a:pt x="304" y="507"/>
                  </a:lnTo>
                  <a:lnTo>
                    <a:pt x="0" y="507"/>
                  </a:lnTo>
                  <a:cubicBezTo>
                    <a:pt x="2" y="496"/>
                    <a:pt x="6" y="475"/>
                    <a:pt x="6" y="475"/>
                  </a:cubicBezTo>
                  <a:close/>
                </a:path>
              </a:pathLst>
            </a:custGeom>
            <a:pattFill prst="wdDnDiag">
              <a:fgClr>
                <a:srgbClr val="F76409"/>
              </a:fgClr>
              <a:bgClr>
                <a:schemeClr val="bg1"/>
              </a:bgClr>
            </a:pattFill>
            <a:ln w="12700" cap="sq" cmpd="sng">
              <a:noFill/>
              <a:prstDash val="solid"/>
              <a:round/>
              <a:headEnd type="none" w="sm" len="sm"/>
              <a:tailEnd type="none" w="sm" len="sm"/>
            </a:ln>
            <a:effectLst/>
          </p:spPr>
          <p:txBody>
            <a:bodyPr wrap="none" anchor="ctr"/>
            <a:lstStyle/>
            <a:p>
              <a:endParaRPr lang="en-US"/>
            </a:p>
          </p:txBody>
        </p:sp>
        <p:sp>
          <p:nvSpPr>
            <p:cNvPr id="11291" name="Freeform 27"/>
            <p:cNvSpPr>
              <a:spLocks/>
            </p:cNvSpPr>
            <p:nvPr/>
          </p:nvSpPr>
          <p:spPr bwMode="auto">
            <a:xfrm>
              <a:off x="3370" y="2465"/>
              <a:ext cx="677" cy="589"/>
            </a:xfrm>
            <a:custGeom>
              <a:avLst/>
              <a:gdLst/>
              <a:ahLst/>
              <a:cxnLst>
                <a:cxn ang="0">
                  <a:pos x="0" y="470"/>
                </a:cxn>
                <a:cxn ang="0">
                  <a:pos x="138" y="450"/>
                </a:cxn>
                <a:cxn ang="0">
                  <a:pos x="256" y="306"/>
                </a:cxn>
                <a:cxn ang="0">
                  <a:pos x="419" y="43"/>
                </a:cxn>
                <a:cxn ang="0">
                  <a:pos x="603" y="50"/>
                </a:cxn>
                <a:cxn ang="0">
                  <a:pos x="774" y="306"/>
                </a:cxn>
                <a:cxn ang="0">
                  <a:pos x="898" y="444"/>
                </a:cxn>
                <a:cxn ang="0">
                  <a:pos x="1023" y="476"/>
                </a:cxn>
              </a:cxnLst>
              <a:rect l="0" t="0" r="r" b="b"/>
              <a:pathLst>
                <a:path w="1023" h="477">
                  <a:moveTo>
                    <a:pt x="0" y="470"/>
                  </a:moveTo>
                  <a:cubicBezTo>
                    <a:pt x="23" y="466"/>
                    <a:pt x="95" y="477"/>
                    <a:pt x="138" y="450"/>
                  </a:cubicBezTo>
                  <a:cubicBezTo>
                    <a:pt x="180" y="422"/>
                    <a:pt x="209" y="373"/>
                    <a:pt x="256" y="306"/>
                  </a:cubicBezTo>
                  <a:cubicBezTo>
                    <a:pt x="302" y="238"/>
                    <a:pt x="361" y="85"/>
                    <a:pt x="419" y="43"/>
                  </a:cubicBezTo>
                  <a:cubicBezTo>
                    <a:pt x="476" y="0"/>
                    <a:pt x="544" y="6"/>
                    <a:pt x="603" y="50"/>
                  </a:cubicBezTo>
                  <a:cubicBezTo>
                    <a:pt x="661" y="93"/>
                    <a:pt x="724" y="240"/>
                    <a:pt x="774" y="306"/>
                  </a:cubicBezTo>
                  <a:cubicBezTo>
                    <a:pt x="823" y="371"/>
                    <a:pt x="856" y="415"/>
                    <a:pt x="898" y="444"/>
                  </a:cubicBezTo>
                  <a:cubicBezTo>
                    <a:pt x="939" y="472"/>
                    <a:pt x="981" y="474"/>
                    <a:pt x="1023" y="476"/>
                  </a:cubicBezTo>
                </a:path>
              </a:pathLst>
            </a:custGeom>
            <a:noFill/>
            <a:ln w="19050" cap="sq" cmpd="sng">
              <a:solidFill>
                <a:srgbClr val="FF0000"/>
              </a:solidFill>
              <a:prstDash val="solid"/>
              <a:round/>
              <a:headEnd type="none" w="sm" len="sm"/>
              <a:tailEnd type="none" w="sm" len="sm"/>
            </a:ln>
            <a:effectLst/>
          </p:spPr>
          <p:txBody>
            <a:bodyPr wrap="none" anchor="ctr"/>
            <a:lstStyle/>
            <a:p>
              <a:endParaRPr lang="en-US"/>
            </a:p>
          </p:txBody>
        </p:sp>
        <p:sp>
          <p:nvSpPr>
            <p:cNvPr id="11292" name="Text Box 28"/>
            <p:cNvSpPr txBox="1">
              <a:spLocks noChangeArrowheads="1"/>
            </p:cNvSpPr>
            <p:nvPr/>
          </p:nvSpPr>
          <p:spPr bwMode="auto">
            <a:xfrm>
              <a:off x="3516" y="3048"/>
              <a:ext cx="116" cy="17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a:latin typeface="Arial" pitchFamily="34" charset="0"/>
                </a:rPr>
                <a:t>0</a:t>
              </a:r>
            </a:p>
          </p:txBody>
        </p:sp>
        <p:sp>
          <p:nvSpPr>
            <p:cNvPr id="11293" name="Line 29"/>
            <p:cNvSpPr>
              <a:spLocks noChangeShapeType="1"/>
            </p:cNvSpPr>
            <p:nvPr/>
          </p:nvSpPr>
          <p:spPr bwMode="auto">
            <a:xfrm flipH="1" flipV="1">
              <a:off x="3301" y="2839"/>
              <a:ext cx="248" cy="165"/>
            </a:xfrm>
            <a:prstGeom prst="line">
              <a:avLst/>
            </a:prstGeom>
            <a:noFill/>
            <a:ln w="3175" cap="sq">
              <a:solidFill>
                <a:srgbClr val="800040"/>
              </a:solidFill>
              <a:round/>
              <a:headEnd type="triangle" w="med" len="med"/>
              <a:tailEnd/>
            </a:ln>
            <a:effectLst/>
          </p:spPr>
          <p:txBody>
            <a:bodyPr wrap="none" anchor="ctr"/>
            <a:lstStyle/>
            <a:p>
              <a:endParaRPr lang="en-US"/>
            </a:p>
          </p:txBody>
        </p:sp>
        <p:sp>
          <p:nvSpPr>
            <p:cNvPr id="11294" name="Text Box 30"/>
            <p:cNvSpPr txBox="1">
              <a:spLocks noChangeArrowheads="1"/>
            </p:cNvSpPr>
            <p:nvPr/>
          </p:nvSpPr>
          <p:spPr bwMode="auto">
            <a:xfrm>
              <a:off x="2592" y="2663"/>
              <a:ext cx="889" cy="181"/>
            </a:xfrm>
            <a:prstGeom prst="rect">
              <a:avLst/>
            </a:prstGeom>
            <a:solidFill>
              <a:schemeClr val="bg1"/>
            </a:solidFill>
            <a:ln w="12700" cap="sq">
              <a:solidFill>
                <a:srgbClr val="800040"/>
              </a:solidFill>
              <a:miter lim="800000"/>
              <a:headEnd type="none" w="sm" len="sm"/>
              <a:tailEnd type="none" w="sm" len="sm"/>
            </a:ln>
            <a:effectLst/>
          </p:spPr>
          <p:txBody>
            <a:bodyPr wrap="none">
              <a:spAutoFit/>
            </a:bodyPr>
            <a:lstStyle/>
            <a:p>
              <a:r>
                <a:rPr lang="en-US" sz="1200">
                  <a:solidFill>
                    <a:srgbClr val="800040"/>
                  </a:solidFill>
                  <a:latin typeface="Arial" pitchFamily="34" charset="0"/>
                </a:rPr>
                <a:t>Failure Probability</a:t>
              </a:r>
            </a:p>
          </p:txBody>
        </p:sp>
        <p:sp>
          <p:nvSpPr>
            <p:cNvPr id="11295" name="Text Box 31"/>
            <p:cNvSpPr txBox="1">
              <a:spLocks noChangeArrowheads="1"/>
            </p:cNvSpPr>
            <p:nvPr/>
          </p:nvSpPr>
          <p:spPr bwMode="auto">
            <a:xfrm>
              <a:off x="3814" y="2504"/>
              <a:ext cx="433" cy="17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i="1"/>
                <a:t>f</a:t>
              </a:r>
              <a:r>
                <a:rPr lang="en-US" sz="1200" i="1" baseline="-25000"/>
                <a:t>g</a:t>
              </a:r>
              <a:r>
                <a:rPr lang="en-US" sz="1200"/>
                <a:t>(</a:t>
              </a:r>
              <a:r>
                <a:rPr lang="en-US" sz="1200" i="1"/>
                <a:t>r,l</a:t>
              </a:r>
              <a:r>
                <a:rPr lang="en-US" sz="1200"/>
                <a:t>)</a:t>
              </a:r>
              <a:endParaRPr lang="en-US" sz="1200">
                <a:latin typeface="Arial" pitchFamily="34" charset="0"/>
              </a:endParaRPr>
            </a:p>
          </p:txBody>
        </p:sp>
        <p:sp>
          <p:nvSpPr>
            <p:cNvPr id="11296" name="Line 32"/>
            <p:cNvSpPr>
              <a:spLocks noChangeShapeType="1"/>
            </p:cNvSpPr>
            <p:nvPr/>
          </p:nvSpPr>
          <p:spPr bwMode="auto">
            <a:xfrm>
              <a:off x="3708" y="2427"/>
              <a:ext cx="0" cy="674"/>
            </a:xfrm>
            <a:prstGeom prst="line">
              <a:avLst/>
            </a:prstGeom>
            <a:noFill/>
            <a:ln w="3175" cap="sq">
              <a:solidFill>
                <a:schemeClr val="tx1"/>
              </a:solidFill>
              <a:round/>
              <a:headEnd type="none" w="sm" len="sm"/>
              <a:tailEnd type="none" w="sm" len="sm"/>
            </a:ln>
            <a:effectLst/>
          </p:spPr>
          <p:txBody>
            <a:bodyPr wrap="none" anchor="ctr"/>
            <a:lstStyle/>
            <a:p>
              <a:endParaRPr lang="en-US"/>
            </a:p>
          </p:txBody>
        </p:sp>
        <p:graphicFrame>
          <p:nvGraphicFramePr>
            <p:cNvPr id="11297" name="Object 33"/>
            <p:cNvGraphicFramePr>
              <a:graphicFrameLocks noChangeAspect="1"/>
            </p:cNvGraphicFramePr>
            <p:nvPr/>
          </p:nvGraphicFramePr>
          <p:xfrm>
            <a:off x="3651" y="3103"/>
            <a:ext cx="120" cy="137"/>
          </p:xfrm>
          <a:graphic>
            <a:graphicData uri="http://schemas.openxmlformats.org/presentationml/2006/ole">
              <p:oleObj spid="_x0000_s269317" name="Equation" r:id="rId8" imgW="165100" imgH="177800" progId="Equation.3">
                <p:embed/>
              </p:oleObj>
            </a:graphicData>
          </a:graphic>
        </p:graphicFrame>
        <p:sp>
          <p:nvSpPr>
            <p:cNvPr id="11298" name="Line 34"/>
            <p:cNvSpPr>
              <a:spLocks noChangeShapeType="1"/>
            </p:cNvSpPr>
            <p:nvPr/>
          </p:nvSpPr>
          <p:spPr bwMode="auto">
            <a:xfrm flipV="1">
              <a:off x="3601" y="2435"/>
              <a:ext cx="102" cy="0"/>
            </a:xfrm>
            <a:prstGeom prst="line">
              <a:avLst/>
            </a:prstGeom>
            <a:noFill/>
            <a:ln w="3175">
              <a:solidFill>
                <a:schemeClr val="tx1"/>
              </a:solidFill>
              <a:round/>
              <a:headEnd/>
              <a:tailEnd type="arrow" w="med" len="med"/>
            </a:ln>
            <a:effectLst/>
          </p:spPr>
          <p:txBody>
            <a:bodyPr wrap="none" anchor="ctr"/>
            <a:lstStyle/>
            <a:p>
              <a:endParaRPr lang="en-US"/>
            </a:p>
          </p:txBody>
        </p:sp>
        <p:graphicFrame>
          <p:nvGraphicFramePr>
            <p:cNvPr id="11299" name="Object 35"/>
            <p:cNvGraphicFramePr>
              <a:graphicFrameLocks noChangeAspect="1"/>
            </p:cNvGraphicFramePr>
            <p:nvPr/>
          </p:nvGraphicFramePr>
          <p:xfrm>
            <a:off x="3592" y="2236"/>
            <a:ext cx="184" cy="137"/>
          </p:xfrm>
          <a:graphic>
            <a:graphicData uri="http://schemas.openxmlformats.org/presentationml/2006/ole">
              <p:oleObj spid="_x0000_s269318" name="Equation" r:id="rId9" imgW="254000" imgH="177800" progId="Equation.3">
                <p:embed/>
              </p:oleObj>
            </a:graphicData>
          </a:graphic>
        </p:graphicFrame>
        <p:graphicFrame>
          <p:nvGraphicFramePr>
            <p:cNvPr id="11300" name="Object 36"/>
            <p:cNvGraphicFramePr>
              <a:graphicFrameLocks noChangeAspect="1"/>
            </p:cNvGraphicFramePr>
            <p:nvPr/>
          </p:nvGraphicFramePr>
          <p:xfrm>
            <a:off x="4566" y="3217"/>
            <a:ext cx="223" cy="115"/>
          </p:xfrm>
          <a:graphic>
            <a:graphicData uri="http://schemas.openxmlformats.org/presentationml/2006/ole">
              <p:oleObj spid="_x0000_s269319" name="Equation" r:id="rId10" imgW="342900" imgH="165100" progId="Equation.3">
                <p:embed/>
              </p:oleObj>
            </a:graphicData>
          </a:graphic>
        </p:graphicFrame>
        <p:sp>
          <p:nvSpPr>
            <p:cNvPr id="11301" name="Line 37"/>
            <p:cNvSpPr>
              <a:spLocks noChangeShapeType="1"/>
            </p:cNvSpPr>
            <p:nvPr/>
          </p:nvSpPr>
          <p:spPr bwMode="auto">
            <a:xfrm flipH="1">
              <a:off x="4685" y="3035"/>
              <a:ext cx="64" cy="181"/>
            </a:xfrm>
            <a:prstGeom prst="line">
              <a:avLst/>
            </a:prstGeom>
            <a:noFill/>
            <a:ln w="3175">
              <a:solidFill>
                <a:srgbClr val="008000"/>
              </a:solidFill>
              <a:round/>
              <a:headEnd type="triangle" w="sm" len="sm"/>
              <a:tailEnd/>
            </a:ln>
            <a:effectLst/>
          </p:spPr>
          <p:txBody>
            <a:bodyPr wrap="none" anchor="ctr"/>
            <a:lstStyle/>
            <a:p>
              <a:endParaRPr lang="en-US"/>
            </a:p>
          </p:txBody>
        </p:sp>
        <p:sp>
          <p:nvSpPr>
            <p:cNvPr id="11302" name="Line 38"/>
            <p:cNvSpPr>
              <a:spLocks noChangeShapeType="1"/>
            </p:cNvSpPr>
            <p:nvPr/>
          </p:nvSpPr>
          <p:spPr bwMode="auto">
            <a:xfrm flipH="1">
              <a:off x="4803" y="3039"/>
              <a:ext cx="0" cy="52"/>
            </a:xfrm>
            <a:prstGeom prst="line">
              <a:avLst/>
            </a:prstGeom>
            <a:noFill/>
            <a:ln w="3175" cap="sq">
              <a:solidFill>
                <a:schemeClr val="tx1"/>
              </a:solidFill>
              <a:round/>
              <a:headEnd type="none" w="sm" len="sm"/>
              <a:tailEnd type="none" w="sm" len="sm"/>
            </a:ln>
            <a:effectLst/>
          </p:spPr>
          <p:txBody>
            <a:bodyPr wrap="none" anchor="ctr"/>
            <a:lstStyle/>
            <a:p>
              <a:endParaRPr lang="en-US"/>
            </a:p>
          </p:txBody>
        </p:sp>
        <p:sp>
          <p:nvSpPr>
            <p:cNvPr id="11303" name="Text Box 39"/>
            <p:cNvSpPr txBox="1">
              <a:spLocks noChangeArrowheads="1"/>
            </p:cNvSpPr>
            <p:nvPr/>
          </p:nvSpPr>
          <p:spPr bwMode="auto">
            <a:xfrm>
              <a:off x="4733" y="3049"/>
              <a:ext cx="116" cy="173"/>
            </a:xfrm>
            <a:prstGeom prst="rect">
              <a:avLst/>
            </a:prstGeom>
            <a:noFill/>
            <a:ln w="9525">
              <a:noFill/>
              <a:miter lim="800000"/>
              <a:headEnd/>
              <a:tailEnd/>
            </a:ln>
            <a:effectLst/>
          </p:spPr>
          <p:txBody>
            <a:bodyPr>
              <a:spAutoFit/>
            </a:bodyPr>
            <a:lstStyle/>
            <a:p>
              <a:pPr eaLnBrk="1" hangingPunct="1">
                <a:spcBef>
                  <a:spcPct val="50000"/>
                </a:spcBef>
              </a:pPr>
              <a:r>
                <a:rPr lang="en-US" sz="1200" i="1"/>
                <a:t>x</a:t>
              </a:r>
            </a:p>
          </p:txBody>
        </p:sp>
        <p:graphicFrame>
          <p:nvGraphicFramePr>
            <p:cNvPr id="11304" name="Object 40"/>
            <p:cNvGraphicFramePr>
              <a:graphicFrameLocks noChangeAspect="1"/>
            </p:cNvGraphicFramePr>
            <p:nvPr/>
          </p:nvGraphicFramePr>
          <p:xfrm>
            <a:off x="4612" y="2622"/>
            <a:ext cx="215" cy="115"/>
          </p:xfrm>
          <a:graphic>
            <a:graphicData uri="http://schemas.openxmlformats.org/presentationml/2006/ole">
              <p:oleObj spid="_x0000_s269320" name="Equation" r:id="rId11" imgW="330200" imgH="165100" progId="Equation.3">
                <p:embed/>
              </p:oleObj>
            </a:graphicData>
          </a:graphic>
        </p:graphicFrame>
        <p:sp>
          <p:nvSpPr>
            <p:cNvPr id="11305" name="Line 41"/>
            <p:cNvSpPr>
              <a:spLocks noChangeShapeType="1"/>
            </p:cNvSpPr>
            <p:nvPr/>
          </p:nvSpPr>
          <p:spPr bwMode="auto">
            <a:xfrm>
              <a:off x="4737" y="2743"/>
              <a:ext cx="63" cy="290"/>
            </a:xfrm>
            <a:prstGeom prst="line">
              <a:avLst/>
            </a:prstGeom>
            <a:noFill/>
            <a:ln w="3175">
              <a:solidFill>
                <a:srgbClr val="0000FF"/>
              </a:solidFill>
              <a:round/>
              <a:headEnd/>
              <a:tailEnd type="triangle" w="sm" len="sm"/>
            </a:ln>
            <a:effectLst/>
          </p:spPr>
          <p:txBody>
            <a:bodyPr wrap="none" anchor="ctr"/>
            <a:lstStyle/>
            <a:p>
              <a:endParaRPr lang="en-US"/>
            </a:p>
          </p:txBody>
        </p:sp>
        <p:graphicFrame>
          <p:nvGraphicFramePr>
            <p:cNvPr id="11306" name="Object 42"/>
            <p:cNvGraphicFramePr>
              <a:graphicFrameLocks noChangeAspect="1"/>
            </p:cNvGraphicFramePr>
            <p:nvPr/>
          </p:nvGraphicFramePr>
          <p:xfrm>
            <a:off x="5082" y="2436"/>
            <a:ext cx="224" cy="118"/>
          </p:xfrm>
          <a:graphic>
            <a:graphicData uri="http://schemas.openxmlformats.org/presentationml/2006/ole">
              <p:oleObj spid="_x0000_s269321" name="Equation" r:id="rId12" imgW="457200" imgH="228600" progId="Equation.3">
                <p:embed/>
              </p:oleObj>
            </a:graphicData>
          </a:graphic>
        </p:graphicFrame>
        <p:graphicFrame>
          <p:nvGraphicFramePr>
            <p:cNvPr id="11307" name="Object 43"/>
            <p:cNvGraphicFramePr>
              <a:graphicFrameLocks noChangeAspect="1"/>
            </p:cNvGraphicFramePr>
            <p:nvPr/>
          </p:nvGraphicFramePr>
          <p:xfrm>
            <a:off x="4266" y="2484"/>
            <a:ext cx="204" cy="115"/>
          </p:xfrm>
          <a:graphic>
            <a:graphicData uri="http://schemas.openxmlformats.org/presentationml/2006/ole">
              <p:oleObj spid="_x0000_s269322" name="Equation" r:id="rId13" imgW="431800" imgH="228600" progId="Equation.3">
                <p:embed/>
              </p:oleObj>
            </a:graphicData>
          </a:graphic>
        </p:graphicFrame>
        <p:sp>
          <p:nvSpPr>
            <p:cNvPr id="11308" name="Text Box 44"/>
            <p:cNvSpPr txBox="1">
              <a:spLocks noChangeArrowheads="1"/>
            </p:cNvSpPr>
            <p:nvPr/>
          </p:nvSpPr>
          <p:spPr bwMode="auto">
            <a:xfrm>
              <a:off x="5376" y="2999"/>
              <a:ext cx="240" cy="192"/>
            </a:xfrm>
            <a:prstGeom prst="rect">
              <a:avLst/>
            </a:prstGeom>
            <a:noFill/>
            <a:ln w="9525">
              <a:noFill/>
              <a:miter lim="800000"/>
              <a:headEnd/>
              <a:tailEnd/>
            </a:ln>
            <a:effectLst/>
          </p:spPr>
          <p:txBody>
            <a:bodyPr>
              <a:spAutoFit/>
            </a:bodyPr>
            <a:lstStyle/>
            <a:p>
              <a:pPr eaLnBrk="1" hangingPunct="1">
                <a:spcBef>
                  <a:spcPct val="50000"/>
                </a:spcBef>
              </a:pPr>
              <a:r>
                <a:rPr lang="en-US" sz="1400" i="1">
                  <a:latin typeface="Times New Roman" pitchFamily="18" charset="0"/>
                </a:rPr>
                <a:t>r,l</a:t>
              </a:r>
              <a:endParaRPr lang="en-US" sz="1400">
                <a:latin typeface="Times New Roman" pitchFamily="18" charset="0"/>
              </a:endParaRPr>
            </a:p>
          </p:txBody>
        </p:sp>
      </p:grpSp>
      <p:grpSp>
        <p:nvGrpSpPr>
          <p:cNvPr id="5" name="Group 45"/>
          <p:cNvGrpSpPr>
            <a:grpSpLocks/>
          </p:cNvGrpSpPr>
          <p:nvPr/>
        </p:nvGrpSpPr>
        <p:grpSpPr bwMode="auto">
          <a:xfrm>
            <a:off x="398463" y="4030015"/>
            <a:ext cx="8253412" cy="1806575"/>
            <a:chOff x="251" y="2380"/>
            <a:chExt cx="5199" cy="1138"/>
          </a:xfrm>
        </p:grpSpPr>
        <p:grpSp>
          <p:nvGrpSpPr>
            <p:cNvPr id="6" name="Group 46"/>
            <p:cNvGrpSpPr>
              <a:grpSpLocks/>
            </p:cNvGrpSpPr>
            <p:nvPr/>
          </p:nvGrpSpPr>
          <p:grpSpPr bwMode="auto">
            <a:xfrm>
              <a:off x="891" y="3318"/>
              <a:ext cx="4559" cy="200"/>
              <a:chOff x="891" y="3318"/>
              <a:chExt cx="4559" cy="200"/>
            </a:xfrm>
          </p:grpSpPr>
          <p:graphicFrame>
            <p:nvGraphicFramePr>
              <p:cNvPr id="11311" name="Object 47"/>
              <p:cNvGraphicFramePr>
                <a:graphicFrameLocks noChangeAspect="1"/>
              </p:cNvGraphicFramePr>
              <p:nvPr/>
            </p:nvGraphicFramePr>
            <p:xfrm>
              <a:off x="891" y="3318"/>
              <a:ext cx="1456" cy="200"/>
            </p:xfrm>
            <a:graphic>
              <a:graphicData uri="http://schemas.openxmlformats.org/presentationml/2006/ole">
                <p:oleObj spid="_x0000_s269314" name="Equation" r:id="rId14" imgW="2311400" imgH="317500" progId="Equation.3">
                  <p:embed/>
                </p:oleObj>
              </a:graphicData>
            </a:graphic>
          </p:graphicFrame>
          <p:sp>
            <p:nvSpPr>
              <p:cNvPr id="11312" name="Text Box 48"/>
              <p:cNvSpPr txBox="1">
                <a:spLocks noChangeArrowheads="1"/>
              </p:cNvSpPr>
              <p:nvPr/>
            </p:nvSpPr>
            <p:spPr bwMode="auto">
              <a:xfrm>
                <a:off x="2453" y="3341"/>
                <a:ext cx="2997" cy="173"/>
              </a:xfrm>
              <a:prstGeom prst="rect">
                <a:avLst/>
              </a:prstGeom>
              <a:noFill/>
              <a:ln w="9525">
                <a:noFill/>
                <a:miter lim="800000"/>
                <a:headEnd/>
                <a:tailEnd/>
              </a:ln>
              <a:effectLst/>
            </p:spPr>
            <p:txBody>
              <a:bodyPr>
                <a:spAutoFit/>
              </a:bodyPr>
              <a:lstStyle/>
              <a:p>
                <a:pPr eaLnBrk="1" hangingPunct="1">
                  <a:spcBef>
                    <a:spcPct val="50000"/>
                  </a:spcBef>
                </a:pPr>
                <a:r>
                  <a:rPr lang="en-US" sz="1200">
                    <a:latin typeface="Times New Roman" pitchFamily="18" charset="0"/>
                  </a:rPr>
                  <a:t>For </a:t>
                </a:r>
                <a:r>
                  <a:rPr lang="en-US" sz="1200" i="1">
                    <a:latin typeface="Times New Roman" pitchFamily="18" charset="0"/>
                  </a:rPr>
                  <a:t>P</a:t>
                </a:r>
                <a:r>
                  <a:rPr lang="en-US" sz="1200" i="1" baseline="-25000">
                    <a:latin typeface="Times New Roman" pitchFamily="18" charset="0"/>
                  </a:rPr>
                  <a:t>f</a:t>
                </a:r>
                <a:r>
                  <a:rPr lang="en-US" sz="1200">
                    <a:latin typeface="Arial" pitchFamily="34" charset="0"/>
                  </a:rPr>
                  <a:t> = 0.001 with 20% error at 95% confidence, </a:t>
                </a:r>
                <a:r>
                  <a:rPr lang="en-US" sz="1200" i="1">
                    <a:latin typeface="Times New Roman" pitchFamily="18" charset="0"/>
                  </a:rPr>
                  <a:t>N</a:t>
                </a:r>
                <a:r>
                  <a:rPr lang="en-US" sz="1200" i="1" baseline="-25000">
                    <a:latin typeface="Times New Roman" pitchFamily="18" charset="0"/>
                  </a:rPr>
                  <a:t>s</a:t>
                </a:r>
                <a:r>
                  <a:rPr lang="en-US" sz="1200" i="1">
                    <a:latin typeface="Times New Roman" pitchFamily="18" charset="0"/>
                  </a:rPr>
                  <a:t> </a:t>
                </a:r>
                <a:r>
                  <a:rPr lang="en-US" sz="1200">
                    <a:latin typeface="Arial" pitchFamily="34" charset="0"/>
                  </a:rPr>
                  <a:t>= 100,000!      </a:t>
                </a:r>
              </a:p>
            </p:txBody>
          </p:sp>
        </p:grpSp>
        <p:sp>
          <p:nvSpPr>
            <p:cNvPr id="11313" name="Text Box 49"/>
            <p:cNvSpPr txBox="1">
              <a:spLocks noChangeArrowheads="1"/>
            </p:cNvSpPr>
            <p:nvPr/>
          </p:nvSpPr>
          <p:spPr bwMode="auto">
            <a:xfrm>
              <a:off x="251" y="2380"/>
              <a:ext cx="3334" cy="895"/>
            </a:xfrm>
            <a:prstGeom prst="rect">
              <a:avLst/>
            </a:prstGeom>
            <a:noFill/>
            <a:ln w="9525">
              <a:noFill/>
              <a:miter lim="800000"/>
              <a:headEnd/>
              <a:tailEnd/>
            </a:ln>
            <a:effectLst/>
          </p:spPr>
          <p:txBody>
            <a:bodyPr>
              <a:spAutoFit/>
            </a:bodyPr>
            <a:lstStyle/>
            <a:p>
              <a:pPr>
                <a:spcBef>
                  <a:spcPct val="20000"/>
                </a:spcBef>
                <a:buFontTx/>
                <a:buChar char="•"/>
              </a:pPr>
              <a:r>
                <a:rPr lang="en-US" sz="1600">
                  <a:latin typeface="Arial" pitchFamily="34" charset="0"/>
                </a:rPr>
                <a:t>     Exact solution by integration not practical</a:t>
              </a:r>
              <a:r>
                <a:rPr lang="en-US" sz="1800">
                  <a:latin typeface="Arial" pitchFamily="34" charset="0"/>
                </a:rPr>
                <a:t> </a:t>
              </a:r>
            </a:p>
            <a:p>
              <a:pPr>
                <a:spcBef>
                  <a:spcPct val="20000"/>
                </a:spcBef>
                <a:buFontTx/>
                <a:buChar char="•"/>
              </a:pPr>
              <a:endParaRPr lang="en-US" sz="600">
                <a:latin typeface="Arial" pitchFamily="34" charset="0"/>
              </a:endParaRPr>
            </a:p>
            <a:p>
              <a:pPr>
                <a:spcBef>
                  <a:spcPct val="20000"/>
                </a:spcBef>
                <a:buFontTx/>
                <a:buChar char="•"/>
              </a:pPr>
              <a:r>
                <a:rPr lang="en-US" sz="1600">
                  <a:latin typeface="Arial" pitchFamily="34" charset="0"/>
                </a:rPr>
                <a:t>     Estimate </a:t>
              </a:r>
              <a:r>
                <a:rPr lang="en-US" sz="1600" i="1"/>
                <a:t>P</a:t>
              </a:r>
              <a:r>
                <a:rPr lang="en-US" sz="1600" i="1" baseline="-25000"/>
                <a:t>f</a:t>
              </a:r>
              <a:r>
                <a:rPr lang="en-US" sz="1600">
                  <a:latin typeface="Arial" pitchFamily="34" charset="0"/>
                </a:rPr>
                <a:t>  or </a:t>
              </a:r>
              <a:r>
                <a:rPr lang="en-US" sz="1400" i="1">
                  <a:latin typeface="Symbol" pitchFamily="18" charset="2"/>
                </a:rPr>
                <a:t>b</a:t>
              </a:r>
              <a:r>
                <a:rPr lang="en-US" sz="1600">
                  <a:latin typeface="Arial" pitchFamily="34" charset="0"/>
                </a:rPr>
                <a:t> using</a:t>
              </a:r>
              <a:endParaRPr lang="en-US" sz="1800">
                <a:latin typeface="Arial" pitchFamily="34" charset="0"/>
              </a:endParaRPr>
            </a:p>
            <a:p>
              <a:pPr>
                <a:spcBef>
                  <a:spcPct val="20000"/>
                </a:spcBef>
                <a:buFontTx/>
                <a:buChar char="•"/>
              </a:pPr>
              <a:endParaRPr lang="en-US" sz="500">
                <a:latin typeface="Arial" pitchFamily="34" charset="0"/>
              </a:endParaRPr>
            </a:p>
            <a:p>
              <a:pPr lvl="1">
                <a:spcBef>
                  <a:spcPct val="20000"/>
                </a:spcBef>
                <a:buFontTx/>
                <a:buChar char="–"/>
              </a:pPr>
              <a:r>
                <a:rPr lang="en-US" sz="1600">
                  <a:latin typeface="Arial" pitchFamily="34" charset="0"/>
                </a:rPr>
                <a:t> Simulation Techniques (e.g., Monte Carlo)	        </a:t>
              </a:r>
            </a:p>
            <a:p>
              <a:pPr lvl="1">
                <a:spcBef>
                  <a:spcPct val="20000"/>
                </a:spcBef>
              </a:pPr>
              <a:r>
                <a:rPr lang="en-US" sz="1600">
                  <a:solidFill>
                    <a:srgbClr val="800000"/>
                  </a:solidFill>
                  <a:latin typeface="Arial" pitchFamily="34" charset="0"/>
                </a:rPr>
                <a:t>   Excellent accuracy, Inefficient</a:t>
              </a:r>
            </a:p>
          </p:txBody>
        </p:sp>
      </p:grpSp>
      <p:sp>
        <p:nvSpPr>
          <p:cNvPr id="11314" name="Text Box 50"/>
          <p:cNvSpPr txBox="1">
            <a:spLocks noChangeArrowheads="1"/>
          </p:cNvSpPr>
          <p:nvPr/>
        </p:nvSpPr>
        <p:spPr bwMode="auto">
          <a:xfrm>
            <a:off x="381000" y="5942953"/>
            <a:ext cx="8763000" cy="630237"/>
          </a:xfrm>
          <a:prstGeom prst="rect">
            <a:avLst/>
          </a:prstGeom>
          <a:noFill/>
          <a:ln w="9525">
            <a:noFill/>
            <a:miter lim="800000"/>
            <a:headEnd/>
            <a:tailEnd/>
          </a:ln>
          <a:effectLst/>
        </p:spPr>
        <p:txBody>
          <a:bodyPr>
            <a:spAutoFit/>
          </a:bodyPr>
          <a:lstStyle/>
          <a:p>
            <a:pPr lvl="1">
              <a:spcBef>
                <a:spcPct val="20000"/>
              </a:spcBef>
              <a:buFontTx/>
              <a:buChar char="–"/>
            </a:pPr>
            <a:r>
              <a:rPr lang="en-US" sz="1600">
                <a:latin typeface="Arial" pitchFamily="34" charset="0"/>
              </a:rPr>
              <a:t> Analytical Techniques </a:t>
            </a:r>
            <a:r>
              <a:rPr lang="en-US" sz="1600">
                <a:solidFill>
                  <a:srgbClr val="800000"/>
                </a:solidFill>
                <a:latin typeface="Arial" pitchFamily="34" charset="0"/>
              </a:rPr>
              <a:t>---&gt; Mixed accuracy, Efficient</a:t>
            </a:r>
            <a:r>
              <a:rPr lang="en-US" sz="1600">
                <a:latin typeface="Arial" pitchFamily="34" charset="0"/>
              </a:rPr>
              <a:t> </a:t>
            </a:r>
          </a:p>
          <a:p>
            <a:pPr lvl="1">
              <a:spcBef>
                <a:spcPct val="20000"/>
              </a:spcBef>
              <a:buFontTx/>
              <a:buChar char="–"/>
            </a:pPr>
            <a:r>
              <a:rPr lang="en-US" sz="1600">
                <a:latin typeface="Arial" pitchFamily="34" charset="0"/>
              </a:rPr>
              <a:t> Advanced Techniques </a:t>
            </a:r>
            <a:r>
              <a:rPr lang="en-US" sz="1600">
                <a:solidFill>
                  <a:srgbClr val="800000"/>
                </a:solidFill>
                <a:latin typeface="Arial" pitchFamily="34" charset="0"/>
              </a:rPr>
              <a:t>---&gt; Good accuracy, Mixed efficiency</a:t>
            </a:r>
          </a:p>
        </p:txBody>
      </p:sp>
      <p:sp>
        <p:nvSpPr>
          <p:cNvPr id="11315" name="Text Box 51"/>
          <p:cNvSpPr txBox="1">
            <a:spLocks noChangeArrowheads="1"/>
          </p:cNvSpPr>
          <p:nvPr/>
        </p:nvSpPr>
        <p:spPr bwMode="auto">
          <a:xfrm>
            <a:off x="6342063" y="3169590"/>
            <a:ext cx="2252662" cy="304800"/>
          </a:xfrm>
          <a:prstGeom prst="rect">
            <a:avLst/>
          </a:prstGeom>
          <a:noFill/>
          <a:ln w="9525">
            <a:noFill/>
            <a:miter lim="800000"/>
            <a:headEnd/>
            <a:tailEnd/>
          </a:ln>
          <a:effectLst/>
        </p:spPr>
        <p:txBody>
          <a:bodyPr>
            <a:spAutoFit/>
          </a:bodyPr>
          <a:lstStyle/>
          <a:p>
            <a:pPr eaLnBrk="1" hangingPunct="1">
              <a:spcBef>
                <a:spcPct val="50000"/>
              </a:spcBef>
            </a:pPr>
            <a:r>
              <a:rPr lang="en-US" sz="1400" i="1">
                <a:latin typeface="Symbol" pitchFamily="18" charset="2"/>
              </a:rPr>
              <a:t>b</a:t>
            </a:r>
            <a:r>
              <a:rPr lang="en-US" sz="1400">
                <a:latin typeface="Arial" pitchFamily="34" charset="0"/>
              </a:rPr>
              <a:t> = Reliability index</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98463" y="1092200"/>
            <a:ext cx="8516937" cy="5461000"/>
          </a:xfrm>
          <a:prstGeom prst="rect">
            <a:avLst/>
          </a:prstGeom>
          <a:noFill/>
          <a:ln w="9525">
            <a:noFill/>
            <a:miter lim="800000"/>
            <a:headEnd/>
            <a:tailEnd/>
          </a:ln>
        </p:spPr>
        <p:txBody>
          <a:bodyPr/>
          <a:lstStyle/>
          <a:p>
            <a:pPr marL="342900" indent="-342900" eaLnBrk="1" hangingPunct="1">
              <a:spcBef>
                <a:spcPct val="20000"/>
              </a:spcBef>
              <a:buFontTx/>
              <a:buChar char="•"/>
            </a:pPr>
            <a:endParaRPr lang="en-US" sz="600" dirty="0" smtClean="0">
              <a:latin typeface="Arial" pitchFamily="34" charset="0"/>
              <a:ea typeface="Batang" pitchFamily="18" charset="-127"/>
            </a:endParaRPr>
          </a:p>
          <a:p>
            <a:pPr marL="342900" indent="-342900" eaLnBrk="1" hangingPunct="1">
              <a:spcBef>
                <a:spcPct val="20000"/>
              </a:spcBef>
              <a:buFontTx/>
              <a:buChar char="•"/>
            </a:pPr>
            <a:endParaRPr lang="en-US" sz="600" dirty="0">
              <a:latin typeface="Arial" pitchFamily="34" charset="0"/>
              <a:ea typeface="Batang" pitchFamily="18" charset="-127"/>
            </a:endParaRPr>
          </a:p>
          <a:p>
            <a:pPr marL="342900" indent="-342900" eaLnBrk="1" hangingPunct="1">
              <a:spcBef>
                <a:spcPct val="20000"/>
              </a:spcBef>
              <a:buFontTx/>
              <a:buChar char="•"/>
            </a:pPr>
            <a:r>
              <a:rPr lang="en-US" sz="1600" b="1" dirty="0">
                <a:latin typeface="Arial" pitchFamily="34" charset="0"/>
                <a:ea typeface="Batang" pitchFamily="18" charset="-127"/>
              </a:rPr>
              <a:t>Structural Reliability </a:t>
            </a:r>
            <a:r>
              <a:rPr lang="en-US" sz="1600" b="1" dirty="0" smtClean="0">
                <a:latin typeface="Arial" pitchFamily="34" charset="0"/>
                <a:ea typeface="Batang" pitchFamily="18" charset="-127"/>
              </a:rPr>
              <a:t>Methods:</a:t>
            </a:r>
            <a:r>
              <a:rPr lang="en-US" sz="1800" dirty="0" smtClean="0">
                <a:latin typeface="Arial" pitchFamily="34" charset="0"/>
                <a:ea typeface="Batang" pitchFamily="18" charset="-127"/>
              </a:rPr>
              <a:t> </a:t>
            </a:r>
            <a:endParaRPr lang="en-US" sz="1800" dirty="0">
              <a:latin typeface="Arial" pitchFamily="34" charset="0"/>
              <a:ea typeface="Batang" pitchFamily="18" charset="-127"/>
            </a:endParaRPr>
          </a:p>
          <a:p>
            <a:pPr marL="742950" lvl="1" indent="-285750" eaLnBrk="1" hangingPunct="1">
              <a:spcBef>
                <a:spcPct val="20000"/>
              </a:spcBef>
              <a:buFontTx/>
              <a:buChar char="–"/>
            </a:pPr>
            <a:r>
              <a:rPr lang="en-US" sz="1200" dirty="0">
                <a:latin typeface="Arial" pitchFamily="34" charset="0"/>
                <a:ea typeface="Batang" pitchFamily="18" charset="-127"/>
              </a:rPr>
              <a:t>Simulation (MCS, LH, IS, AIS)</a:t>
            </a:r>
          </a:p>
          <a:p>
            <a:pPr marL="742950" lvl="1" indent="-285750" eaLnBrk="1" hangingPunct="1">
              <a:spcBef>
                <a:spcPct val="20000"/>
              </a:spcBef>
              <a:buFontTx/>
              <a:buChar char="–"/>
            </a:pPr>
            <a:r>
              <a:rPr lang="en-US" sz="1200" dirty="0">
                <a:latin typeface="Arial" pitchFamily="34" charset="0"/>
                <a:ea typeface="Batang" pitchFamily="18" charset="-127"/>
              </a:rPr>
              <a:t>Analytical (FORM, SORM, AMV+)</a:t>
            </a:r>
            <a:endParaRPr lang="en-US" sz="1400" dirty="0">
              <a:latin typeface="Arial" pitchFamily="34" charset="0"/>
              <a:ea typeface="Batang" pitchFamily="18" charset="-127"/>
            </a:endParaRPr>
          </a:p>
          <a:p>
            <a:pPr marL="742950" lvl="1" indent="-285750" eaLnBrk="1" hangingPunct="1">
              <a:spcBef>
                <a:spcPct val="20000"/>
              </a:spcBef>
              <a:buFontTx/>
              <a:buChar char="–"/>
            </a:pPr>
            <a:r>
              <a:rPr lang="en-US" sz="1400" dirty="0">
                <a:latin typeface="Arial" pitchFamily="34" charset="0"/>
                <a:ea typeface="Batang" pitchFamily="18" charset="-127"/>
              </a:rPr>
              <a:t>Hybrid methods under development:</a:t>
            </a:r>
          </a:p>
          <a:p>
            <a:pPr marL="1085850" lvl="2" indent="-228600" eaLnBrk="1" hangingPunct="1">
              <a:spcBef>
                <a:spcPct val="20000"/>
              </a:spcBef>
              <a:buFontTx/>
              <a:buChar char="•"/>
            </a:pPr>
            <a:r>
              <a:rPr lang="en-US" sz="1400" b="1" i="1" dirty="0">
                <a:latin typeface="Arial" pitchFamily="34" charset="0"/>
                <a:ea typeface="Batang" pitchFamily="18" charset="-127"/>
              </a:rPr>
              <a:t>Dimension Reduction + EGLD</a:t>
            </a:r>
            <a:r>
              <a:rPr lang="en-US" sz="1400" dirty="0">
                <a:latin typeface="Arial" pitchFamily="34" charset="0"/>
                <a:ea typeface="Batang" pitchFamily="18" charset="-127"/>
              </a:rPr>
              <a:t> </a:t>
            </a:r>
            <a:r>
              <a:rPr lang="en-US" sz="1200" dirty="0">
                <a:latin typeface="Arial" pitchFamily="34" charset="0"/>
                <a:ea typeface="Batang" pitchFamily="18" charset="-127"/>
              </a:rPr>
              <a:t>(</a:t>
            </a:r>
            <a:r>
              <a:rPr lang="en-US" sz="1200" dirty="0" err="1">
                <a:latin typeface="Arial" pitchFamily="34" charset="0"/>
                <a:ea typeface="Batang" pitchFamily="18" charset="-127"/>
              </a:rPr>
              <a:t>Acar</a:t>
            </a:r>
            <a:r>
              <a:rPr lang="en-US" sz="1200" dirty="0">
                <a:latin typeface="Arial" pitchFamily="34" charset="0"/>
                <a:ea typeface="Batang" pitchFamily="18" charset="-127"/>
              </a:rPr>
              <a:t> </a:t>
            </a:r>
            <a:r>
              <a:rPr lang="en-US" sz="1200" i="1" dirty="0">
                <a:latin typeface="Arial" pitchFamily="34" charset="0"/>
                <a:ea typeface="Batang" pitchFamily="18" charset="-127"/>
              </a:rPr>
              <a:t>et al.</a:t>
            </a:r>
            <a:r>
              <a:rPr lang="en-US" sz="1200" dirty="0">
                <a:latin typeface="Arial" pitchFamily="34" charset="0"/>
                <a:ea typeface="Batang" pitchFamily="18" charset="-127"/>
              </a:rPr>
              <a:t> 2008)</a:t>
            </a:r>
            <a:endParaRPr lang="en-US" sz="1400" dirty="0">
              <a:latin typeface="Arial" pitchFamily="34" charset="0"/>
              <a:ea typeface="Batang" pitchFamily="18" charset="-127"/>
            </a:endParaRPr>
          </a:p>
          <a:p>
            <a:pPr marL="1085850" lvl="2" indent="-228600" eaLnBrk="1" hangingPunct="1">
              <a:spcBef>
                <a:spcPct val="20000"/>
              </a:spcBef>
              <a:buFontTx/>
              <a:buChar char="•"/>
            </a:pPr>
            <a:r>
              <a:rPr lang="en-US" sz="1400" b="1" i="1" dirty="0">
                <a:latin typeface="Arial" pitchFamily="34" charset="0"/>
                <a:ea typeface="Batang" pitchFamily="18" charset="-127"/>
              </a:rPr>
              <a:t>Full Failure Sampling</a:t>
            </a:r>
            <a:r>
              <a:rPr lang="en-US" sz="1400" dirty="0">
                <a:latin typeface="Arial" pitchFamily="34" charset="0"/>
                <a:ea typeface="Batang" pitchFamily="18" charset="-127"/>
              </a:rPr>
              <a:t> </a:t>
            </a:r>
            <a:r>
              <a:rPr lang="en-US" sz="1200" dirty="0">
                <a:latin typeface="Arial" pitchFamily="34" charset="0"/>
                <a:ea typeface="Batang" pitchFamily="18" charset="-127"/>
              </a:rPr>
              <a:t>(</a:t>
            </a:r>
            <a:r>
              <a:rPr lang="en-US" sz="1200" dirty="0" err="1">
                <a:latin typeface="Arial" pitchFamily="34" charset="0"/>
                <a:ea typeface="Batang" pitchFamily="18" charset="-127"/>
              </a:rPr>
              <a:t>Eamon</a:t>
            </a:r>
            <a:r>
              <a:rPr lang="en-US" sz="1200" dirty="0">
                <a:latin typeface="Arial" pitchFamily="34" charset="0"/>
                <a:ea typeface="Batang" pitchFamily="18" charset="-127"/>
              </a:rPr>
              <a:t> &amp; </a:t>
            </a:r>
            <a:r>
              <a:rPr lang="en-US" sz="1200" dirty="0" err="1">
                <a:latin typeface="Arial" pitchFamily="34" charset="0"/>
                <a:ea typeface="Batang" pitchFamily="18" charset="-127"/>
              </a:rPr>
              <a:t>Charumas</a:t>
            </a:r>
            <a:r>
              <a:rPr lang="en-US" sz="1200" dirty="0">
                <a:latin typeface="Arial" pitchFamily="34" charset="0"/>
                <a:ea typeface="Batang" pitchFamily="18" charset="-127"/>
              </a:rPr>
              <a:t> 2008)</a:t>
            </a:r>
            <a:endParaRPr lang="en-US" sz="600" dirty="0">
              <a:latin typeface="Arial" pitchFamily="34" charset="0"/>
              <a:ea typeface="SimSun" pitchFamily="2" charset="-122"/>
            </a:endParaRPr>
          </a:p>
          <a:p>
            <a:pPr marL="342900" indent="-342900" eaLnBrk="1" hangingPunct="1">
              <a:spcBef>
                <a:spcPct val="20000"/>
              </a:spcBef>
              <a:buFontTx/>
              <a:buChar char="•"/>
            </a:pPr>
            <a:endParaRPr lang="en-US" sz="1200" dirty="0">
              <a:latin typeface="Arial" pitchFamily="34" charset="0"/>
              <a:ea typeface="Batang" pitchFamily="18" charset="-127"/>
            </a:endParaRPr>
          </a:p>
          <a:p>
            <a:pPr marL="342900" indent="-342900" eaLnBrk="1" hangingPunct="1">
              <a:spcBef>
                <a:spcPct val="20000"/>
              </a:spcBef>
              <a:buFontTx/>
              <a:buChar char="•"/>
            </a:pPr>
            <a:endParaRPr lang="en-US" sz="600" dirty="0">
              <a:latin typeface="Arial" pitchFamily="34" charset="0"/>
              <a:ea typeface="Batang" pitchFamily="18" charset="-127"/>
            </a:endParaRPr>
          </a:p>
          <a:p>
            <a:pPr marL="342900" indent="-342900"/>
            <a:endParaRPr lang="en-US" sz="1400" u="sng" dirty="0" smtClean="0">
              <a:latin typeface="Arial" pitchFamily="34" charset="0"/>
              <a:ea typeface="Batang" pitchFamily="18" charset="-127"/>
            </a:endParaRPr>
          </a:p>
          <a:p>
            <a:pPr marL="342900" indent="-342900"/>
            <a:endParaRPr lang="en-US" sz="1400" u="sng" dirty="0" smtClean="0">
              <a:ea typeface="Batang" pitchFamily="18" charset="-127"/>
            </a:endParaRPr>
          </a:p>
          <a:p>
            <a:pPr marL="342900" indent="-342900"/>
            <a:endParaRPr lang="en-US" sz="1400" u="sng" dirty="0" smtClean="0">
              <a:latin typeface="Arial" pitchFamily="34" charset="0"/>
              <a:ea typeface="Batang" pitchFamily="18" charset="-127"/>
            </a:endParaRPr>
          </a:p>
          <a:p>
            <a:pPr marL="342900" indent="-342900"/>
            <a:endParaRPr lang="en-US" sz="1400" u="sng" dirty="0" smtClean="0">
              <a:ea typeface="Batang" pitchFamily="18" charset="-127"/>
            </a:endParaRPr>
          </a:p>
          <a:p>
            <a:pPr marL="342900" indent="-342900"/>
            <a:endParaRPr lang="en-US" sz="1400" u="sng" dirty="0" smtClean="0">
              <a:latin typeface="Arial" pitchFamily="34" charset="0"/>
              <a:ea typeface="Batang" pitchFamily="18" charset="-127"/>
            </a:endParaRPr>
          </a:p>
          <a:p>
            <a:pPr marL="342900" indent="-342900"/>
            <a:endParaRPr lang="en-US" sz="1400" u="sng" dirty="0" smtClean="0">
              <a:ea typeface="Batang" pitchFamily="18" charset="-127"/>
            </a:endParaRPr>
          </a:p>
          <a:p>
            <a:pPr marL="342900" indent="-342900"/>
            <a:endParaRPr lang="en-US" sz="1400" u="sng" dirty="0" smtClean="0">
              <a:latin typeface="Arial" pitchFamily="34" charset="0"/>
              <a:ea typeface="Batang" pitchFamily="18" charset="-127"/>
            </a:endParaRPr>
          </a:p>
          <a:p>
            <a:pPr marL="342900" indent="-342900"/>
            <a:endParaRPr lang="en-US" sz="1400" u="sng" dirty="0" smtClean="0">
              <a:ea typeface="Batang" pitchFamily="18" charset="-127"/>
            </a:endParaRPr>
          </a:p>
          <a:p>
            <a:pPr marL="342900" indent="-342900"/>
            <a:endParaRPr lang="en-US" sz="1400" u="sng" dirty="0">
              <a:latin typeface="Arial" pitchFamily="34" charset="0"/>
              <a:ea typeface="Batang" pitchFamily="18" charset="-127"/>
            </a:endParaRPr>
          </a:p>
          <a:p>
            <a:pPr marL="342900" indent="-342900"/>
            <a:endParaRPr lang="en-US" sz="600" dirty="0">
              <a:latin typeface="Arial" pitchFamily="34" charset="0"/>
              <a:ea typeface="Batang" pitchFamily="18" charset="-127"/>
            </a:endParaRPr>
          </a:p>
          <a:p>
            <a:pPr marL="342900" indent="-342900"/>
            <a:endParaRPr lang="en-US" sz="600" dirty="0">
              <a:latin typeface="Arial" pitchFamily="34" charset="0"/>
              <a:ea typeface="Batang" pitchFamily="18" charset="-127"/>
            </a:endParaRPr>
          </a:p>
          <a:p>
            <a:pPr marL="742950" lvl="1" indent="-285750" eaLnBrk="1" hangingPunct="1">
              <a:spcAft>
                <a:spcPts val="213"/>
              </a:spcAft>
            </a:pPr>
            <a:endParaRPr lang="en-US" sz="1400" u="sng" dirty="0" smtClean="0">
              <a:ea typeface="Batang" pitchFamily="18" charset="-127"/>
            </a:endParaRPr>
          </a:p>
          <a:p>
            <a:pPr marL="742950" lvl="1" indent="-285750" eaLnBrk="1" hangingPunct="1">
              <a:spcAft>
                <a:spcPts val="213"/>
              </a:spcAft>
            </a:pPr>
            <a:r>
              <a:rPr lang="en-US" sz="1000" dirty="0" err="1" smtClean="0">
                <a:solidFill>
                  <a:srgbClr val="000000"/>
                </a:solidFill>
                <a:latin typeface="Arial" pitchFamily="34" charset="0"/>
              </a:rPr>
              <a:t>Acar</a:t>
            </a:r>
            <a:r>
              <a:rPr lang="en-US" sz="1000" dirty="0">
                <a:solidFill>
                  <a:srgbClr val="000000"/>
                </a:solidFill>
                <a:latin typeface="Arial" pitchFamily="34" charset="0"/>
              </a:rPr>
              <a:t>, E., </a:t>
            </a:r>
            <a:r>
              <a:rPr lang="en-US" sz="1000" dirty="0" err="1">
                <a:solidFill>
                  <a:srgbClr val="000000"/>
                </a:solidFill>
                <a:latin typeface="Arial" pitchFamily="34" charset="0"/>
              </a:rPr>
              <a:t>Rais-Rohani</a:t>
            </a:r>
            <a:r>
              <a:rPr lang="en-US" sz="1000" dirty="0">
                <a:solidFill>
                  <a:srgbClr val="000000"/>
                </a:solidFill>
                <a:latin typeface="Arial" pitchFamily="34" charset="0"/>
              </a:rPr>
              <a:t>, M., and </a:t>
            </a:r>
            <a:r>
              <a:rPr lang="en-US" sz="1000" dirty="0" err="1">
                <a:latin typeface="Arial" pitchFamily="34" charset="0"/>
              </a:rPr>
              <a:t>Eamon</a:t>
            </a:r>
            <a:r>
              <a:rPr lang="en-US" sz="1000" dirty="0">
                <a:latin typeface="Arial" pitchFamily="34" charset="0"/>
              </a:rPr>
              <a:t>, C., “Reliability Estimation using Dimension Reduction and Extended Generalized Lambda Distribution,” submitted to </a:t>
            </a:r>
            <a:r>
              <a:rPr lang="en-US" sz="1000" i="1" dirty="0">
                <a:latin typeface="Arial" pitchFamily="34" charset="0"/>
              </a:rPr>
              <a:t>International Journal of Reliability and Safety</a:t>
            </a:r>
            <a:r>
              <a:rPr lang="en-US" sz="1000" dirty="0">
                <a:latin typeface="Arial" pitchFamily="34" charset="0"/>
              </a:rPr>
              <a:t>, 2008.</a:t>
            </a:r>
          </a:p>
        </p:txBody>
      </p:sp>
      <p:sp>
        <p:nvSpPr>
          <p:cNvPr id="3075" name="Rectangle 3"/>
          <p:cNvSpPr>
            <a:spLocks noChangeArrowheads="1"/>
          </p:cNvSpPr>
          <p:nvPr/>
        </p:nvSpPr>
        <p:spPr bwMode="auto">
          <a:xfrm>
            <a:off x="93128" y="278558"/>
            <a:ext cx="8518525" cy="595312"/>
          </a:xfrm>
          <a:prstGeom prst="rect">
            <a:avLst/>
          </a:prstGeom>
          <a:noFill/>
          <a:ln w="9525">
            <a:noFill/>
            <a:miter lim="800000"/>
            <a:headEnd/>
            <a:tailEnd/>
          </a:ln>
        </p:spPr>
        <p:txBody>
          <a:bodyPr anchor="ctr"/>
          <a:lstStyle/>
          <a:p>
            <a:pPr algn="ctr" eaLnBrk="1" hangingPunct="1">
              <a:lnSpc>
                <a:spcPct val="85000"/>
              </a:lnSpc>
            </a:pPr>
            <a:r>
              <a:rPr lang="en-US" sz="2800" dirty="0" smtClean="0">
                <a:solidFill>
                  <a:srgbClr val="800000"/>
                </a:solidFill>
                <a:latin typeface="Tahoma" pitchFamily="34" charset="0"/>
              </a:rPr>
              <a:t>Hybrid Uncertainty Approach </a:t>
            </a:r>
          </a:p>
          <a:p>
            <a:pPr algn="ctr" eaLnBrk="1" hangingPunct="1">
              <a:lnSpc>
                <a:spcPct val="85000"/>
              </a:lnSpc>
            </a:pPr>
            <a:r>
              <a:rPr lang="en-US" sz="2800" dirty="0" smtClean="0">
                <a:solidFill>
                  <a:srgbClr val="800000"/>
                </a:solidFill>
                <a:latin typeface="Tahoma" pitchFamily="34" charset="0"/>
              </a:rPr>
              <a:t>Related </a:t>
            </a:r>
            <a:r>
              <a:rPr lang="en-US" sz="2800" dirty="0">
                <a:solidFill>
                  <a:srgbClr val="800000"/>
                </a:solidFill>
                <a:latin typeface="Tahoma" pitchFamily="34" charset="0"/>
              </a:rPr>
              <a:t>to Structural Reliability</a:t>
            </a:r>
            <a:endParaRPr lang="en-US" sz="2800" dirty="0">
              <a:latin typeface="Tahoma" pitchFamily="34" charset="0"/>
            </a:endParaRPr>
          </a:p>
        </p:txBody>
      </p:sp>
      <p:grpSp>
        <p:nvGrpSpPr>
          <p:cNvPr id="2" name="Group 4"/>
          <p:cNvGrpSpPr>
            <a:grpSpLocks/>
          </p:cNvGrpSpPr>
          <p:nvPr/>
        </p:nvGrpSpPr>
        <p:grpSpPr bwMode="auto">
          <a:xfrm>
            <a:off x="4343400" y="1127125"/>
            <a:ext cx="4686300" cy="2644775"/>
            <a:chOff x="2736" y="710"/>
            <a:chExt cx="2952" cy="1666"/>
          </a:xfrm>
        </p:grpSpPr>
        <p:sp>
          <p:nvSpPr>
            <p:cNvPr id="3077" name="Freeform 5" descr="Wide upward diagonal"/>
            <p:cNvSpPr>
              <a:spLocks/>
            </p:cNvSpPr>
            <p:nvPr/>
          </p:nvSpPr>
          <p:spPr bwMode="auto">
            <a:xfrm>
              <a:off x="4737" y="1860"/>
              <a:ext cx="173" cy="233"/>
            </a:xfrm>
            <a:custGeom>
              <a:avLst/>
              <a:gdLst>
                <a:gd name="T0" fmla="*/ 1 w 232"/>
                <a:gd name="T1" fmla="*/ 69 h 292"/>
                <a:gd name="T2" fmla="*/ 12 w 232"/>
                <a:gd name="T3" fmla="*/ 68 h 292"/>
                <a:gd name="T4" fmla="*/ 17 w 232"/>
                <a:gd name="T5" fmla="*/ 65 h 292"/>
                <a:gd name="T6" fmla="*/ 22 w 232"/>
                <a:gd name="T7" fmla="*/ 59 h 292"/>
                <a:gd name="T8" fmla="*/ 28 w 232"/>
                <a:gd name="T9" fmla="*/ 46 h 292"/>
                <a:gd name="T10" fmla="*/ 32 w 232"/>
                <a:gd name="T11" fmla="*/ 32 h 292"/>
                <a:gd name="T12" fmla="*/ 37 w 232"/>
                <a:gd name="T13" fmla="*/ 14 h 292"/>
                <a:gd name="T14" fmla="*/ 40 w 232"/>
                <a:gd name="T15" fmla="*/ 0 h 292"/>
                <a:gd name="T16" fmla="*/ 40 w 232"/>
                <a:gd name="T17" fmla="*/ 74 h 292"/>
                <a:gd name="T18" fmla="*/ 0 w 232"/>
                <a:gd name="T19" fmla="*/ 75 h 292"/>
                <a:gd name="T20" fmla="*/ 1 w 232"/>
                <a:gd name="T21" fmla="*/ 69 h 2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2"/>
                <a:gd name="T34" fmla="*/ 0 h 292"/>
                <a:gd name="T35" fmla="*/ 232 w 232"/>
                <a:gd name="T36" fmla="*/ 292 h 2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2" h="292">
                  <a:moveTo>
                    <a:pt x="8" y="268"/>
                  </a:moveTo>
                  <a:lnTo>
                    <a:pt x="68" y="264"/>
                  </a:lnTo>
                  <a:lnTo>
                    <a:pt x="100" y="252"/>
                  </a:lnTo>
                  <a:lnTo>
                    <a:pt x="132" y="228"/>
                  </a:lnTo>
                  <a:lnTo>
                    <a:pt x="160" y="180"/>
                  </a:lnTo>
                  <a:lnTo>
                    <a:pt x="188" y="124"/>
                  </a:lnTo>
                  <a:lnTo>
                    <a:pt x="212" y="52"/>
                  </a:lnTo>
                  <a:lnTo>
                    <a:pt x="232" y="0"/>
                  </a:lnTo>
                  <a:lnTo>
                    <a:pt x="232" y="288"/>
                  </a:lnTo>
                  <a:lnTo>
                    <a:pt x="0" y="292"/>
                  </a:lnTo>
                  <a:lnTo>
                    <a:pt x="8" y="268"/>
                  </a:lnTo>
                  <a:close/>
                </a:path>
              </a:pathLst>
            </a:custGeom>
            <a:pattFill prst="wdUpDiag">
              <a:fgClr>
                <a:srgbClr val="00FF00"/>
              </a:fgClr>
              <a:bgClr>
                <a:srgbClr val="FFFFFF"/>
              </a:bgClr>
            </a:pattFill>
            <a:ln w="9525">
              <a:solidFill>
                <a:srgbClr val="00FF00"/>
              </a:solidFill>
              <a:round/>
              <a:headEnd/>
              <a:tailEnd/>
            </a:ln>
          </p:spPr>
          <p:txBody>
            <a:bodyPr wrap="none" anchor="ctr"/>
            <a:lstStyle/>
            <a:p>
              <a:pPr eaLnBrk="1" hangingPunct="1"/>
              <a:endParaRPr lang="en-US" sz="1800">
                <a:latin typeface="Arial" pitchFamily="34" charset="0"/>
              </a:endParaRPr>
            </a:p>
          </p:txBody>
        </p:sp>
        <p:sp>
          <p:nvSpPr>
            <p:cNvPr id="3078" name="Freeform 6"/>
            <p:cNvSpPr>
              <a:spLocks/>
            </p:cNvSpPr>
            <p:nvPr/>
          </p:nvSpPr>
          <p:spPr bwMode="auto">
            <a:xfrm>
              <a:off x="4737" y="1492"/>
              <a:ext cx="676" cy="589"/>
            </a:xfrm>
            <a:custGeom>
              <a:avLst/>
              <a:gdLst>
                <a:gd name="T0" fmla="*/ 0 w 1023"/>
                <a:gd name="T1" fmla="*/ 1665 h 477"/>
                <a:gd name="T2" fmla="*/ 11 w 1023"/>
                <a:gd name="T3" fmla="*/ 1597 h 477"/>
                <a:gd name="T4" fmla="*/ 21 w 1023"/>
                <a:gd name="T5" fmla="*/ 1085 h 477"/>
                <a:gd name="T6" fmla="*/ 35 w 1023"/>
                <a:gd name="T7" fmla="*/ 151 h 477"/>
                <a:gd name="T8" fmla="*/ 50 w 1023"/>
                <a:gd name="T9" fmla="*/ 178 h 477"/>
                <a:gd name="T10" fmla="*/ 64 w 1023"/>
                <a:gd name="T11" fmla="*/ 1085 h 477"/>
                <a:gd name="T12" fmla="*/ 75 w 1023"/>
                <a:gd name="T13" fmla="*/ 1573 h 477"/>
                <a:gd name="T14" fmla="*/ 85 w 1023"/>
                <a:gd name="T15" fmla="*/ 1687 h 477"/>
                <a:gd name="T16" fmla="*/ 0 60000 65536"/>
                <a:gd name="T17" fmla="*/ 0 60000 65536"/>
                <a:gd name="T18" fmla="*/ 0 60000 65536"/>
                <a:gd name="T19" fmla="*/ 0 60000 65536"/>
                <a:gd name="T20" fmla="*/ 0 60000 65536"/>
                <a:gd name="T21" fmla="*/ 0 60000 65536"/>
                <a:gd name="T22" fmla="*/ 0 60000 65536"/>
                <a:gd name="T23" fmla="*/ 0 60000 65536"/>
                <a:gd name="T24" fmla="*/ 0 w 1023"/>
                <a:gd name="T25" fmla="*/ 0 h 477"/>
                <a:gd name="T26" fmla="*/ 1023 w 1023"/>
                <a:gd name="T27" fmla="*/ 477 h 4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3" h="477">
                  <a:moveTo>
                    <a:pt x="0" y="470"/>
                  </a:moveTo>
                  <a:cubicBezTo>
                    <a:pt x="23" y="466"/>
                    <a:pt x="95" y="477"/>
                    <a:pt x="138" y="450"/>
                  </a:cubicBezTo>
                  <a:cubicBezTo>
                    <a:pt x="180" y="422"/>
                    <a:pt x="209" y="373"/>
                    <a:pt x="256" y="306"/>
                  </a:cubicBezTo>
                  <a:cubicBezTo>
                    <a:pt x="302" y="238"/>
                    <a:pt x="361" y="85"/>
                    <a:pt x="419" y="43"/>
                  </a:cubicBezTo>
                  <a:cubicBezTo>
                    <a:pt x="476" y="0"/>
                    <a:pt x="544" y="6"/>
                    <a:pt x="603" y="50"/>
                  </a:cubicBezTo>
                  <a:cubicBezTo>
                    <a:pt x="661" y="93"/>
                    <a:pt x="724" y="240"/>
                    <a:pt x="774" y="306"/>
                  </a:cubicBezTo>
                  <a:cubicBezTo>
                    <a:pt x="823" y="371"/>
                    <a:pt x="856" y="415"/>
                    <a:pt x="898" y="444"/>
                  </a:cubicBezTo>
                  <a:cubicBezTo>
                    <a:pt x="939" y="472"/>
                    <a:pt x="981" y="474"/>
                    <a:pt x="1023" y="476"/>
                  </a:cubicBezTo>
                </a:path>
              </a:pathLst>
            </a:custGeom>
            <a:noFill/>
            <a:ln w="19050" cap="sq">
              <a:solidFill>
                <a:srgbClr val="008040"/>
              </a:solidFill>
              <a:round/>
              <a:headEnd type="none" w="sm" len="sm"/>
              <a:tailEnd type="none" w="sm" len="sm"/>
            </a:ln>
          </p:spPr>
          <p:txBody>
            <a:bodyPr wrap="none" anchor="ctr"/>
            <a:lstStyle/>
            <a:p>
              <a:pPr eaLnBrk="1" hangingPunct="1"/>
              <a:endParaRPr lang="en-US" sz="1800">
                <a:latin typeface="Arial" pitchFamily="34" charset="0"/>
              </a:endParaRPr>
            </a:p>
          </p:txBody>
        </p:sp>
        <p:graphicFrame>
          <p:nvGraphicFramePr>
            <p:cNvPr id="3079" name="Object 7"/>
            <p:cNvGraphicFramePr>
              <a:graphicFrameLocks noChangeAspect="1"/>
            </p:cNvGraphicFramePr>
            <p:nvPr/>
          </p:nvGraphicFramePr>
          <p:xfrm>
            <a:off x="4887" y="751"/>
            <a:ext cx="658" cy="125"/>
          </p:xfrm>
          <a:graphic>
            <a:graphicData uri="http://schemas.openxmlformats.org/presentationml/2006/ole">
              <p:oleObj spid="_x0000_s218121" name="Equation" r:id="rId3" imgW="927100" imgH="165100" progId="Equation.3">
                <p:embed/>
              </p:oleObj>
            </a:graphicData>
          </a:graphic>
        </p:graphicFrame>
        <p:sp>
          <p:nvSpPr>
            <p:cNvPr id="3080" name="Freeform 8"/>
            <p:cNvSpPr>
              <a:spLocks/>
            </p:cNvSpPr>
            <p:nvPr/>
          </p:nvSpPr>
          <p:spPr bwMode="auto">
            <a:xfrm>
              <a:off x="4234" y="1628"/>
              <a:ext cx="725" cy="453"/>
            </a:xfrm>
            <a:custGeom>
              <a:avLst/>
              <a:gdLst>
                <a:gd name="T0" fmla="*/ 0 w 1023"/>
                <a:gd name="T1" fmla="*/ 346 h 477"/>
                <a:gd name="T2" fmla="*/ 18 w 1023"/>
                <a:gd name="T3" fmla="*/ 331 h 477"/>
                <a:gd name="T4" fmla="*/ 32 w 1023"/>
                <a:gd name="T5" fmla="*/ 224 h 477"/>
                <a:gd name="T6" fmla="*/ 53 w 1023"/>
                <a:gd name="T7" fmla="*/ 31 h 477"/>
                <a:gd name="T8" fmla="*/ 77 w 1023"/>
                <a:gd name="T9" fmla="*/ 37 h 477"/>
                <a:gd name="T10" fmla="*/ 99 w 1023"/>
                <a:gd name="T11" fmla="*/ 224 h 477"/>
                <a:gd name="T12" fmla="*/ 114 w 1023"/>
                <a:gd name="T13" fmla="*/ 327 h 477"/>
                <a:gd name="T14" fmla="*/ 130 w 1023"/>
                <a:gd name="T15" fmla="*/ 349 h 477"/>
                <a:gd name="T16" fmla="*/ 0 60000 65536"/>
                <a:gd name="T17" fmla="*/ 0 60000 65536"/>
                <a:gd name="T18" fmla="*/ 0 60000 65536"/>
                <a:gd name="T19" fmla="*/ 0 60000 65536"/>
                <a:gd name="T20" fmla="*/ 0 60000 65536"/>
                <a:gd name="T21" fmla="*/ 0 60000 65536"/>
                <a:gd name="T22" fmla="*/ 0 60000 65536"/>
                <a:gd name="T23" fmla="*/ 0 60000 65536"/>
                <a:gd name="T24" fmla="*/ 0 w 1023"/>
                <a:gd name="T25" fmla="*/ 0 h 477"/>
                <a:gd name="T26" fmla="*/ 1023 w 1023"/>
                <a:gd name="T27" fmla="*/ 477 h 4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3" h="477">
                  <a:moveTo>
                    <a:pt x="0" y="470"/>
                  </a:moveTo>
                  <a:cubicBezTo>
                    <a:pt x="23" y="466"/>
                    <a:pt x="95" y="477"/>
                    <a:pt x="138" y="450"/>
                  </a:cubicBezTo>
                  <a:cubicBezTo>
                    <a:pt x="180" y="422"/>
                    <a:pt x="209" y="373"/>
                    <a:pt x="256" y="306"/>
                  </a:cubicBezTo>
                  <a:cubicBezTo>
                    <a:pt x="302" y="238"/>
                    <a:pt x="361" y="85"/>
                    <a:pt x="419" y="43"/>
                  </a:cubicBezTo>
                  <a:cubicBezTo>
                    <a:pt x="476" y="0"/>
                    <a:pt x="544" y="6"/>
                    <a:pt x="603" y="50"/>
                  </a:cubicBezTo>
                  <a:cubicBezTo>
                    <a:pt x="661" y="93"/>
                    <a:pt x="724" y="240"/>
                    <a:pt x="774" y="306"/>
                  </a:cubicBezTo>
                  <a:cubicBezTo>
                    <a:pt x="823" y="371"/>
                    <a:pt x="856" y="415"/>
                    <a:pt x="898" y="444"/>
                  </a:cubicBezTo>
                  <a:cubicBezTo>
                    <a:pt x="939" y="472"/>
                    <a:pt x="981" y="474"/>
                    <a:pt x="1023" y="476"/>
                  </a:cubicBezTo>
                </a:path>
              </a:pathLst>
            </a:custGeom>
            <a:noFill/>
            <a:ln w="19050" cap="sq">
              <a:solidFill>
                <a:srgbClr val="0000FF"/>
              </a:solidFill>
              <a:round/>
              <a:headEnd type="none" w="sm" len="sm"/>
              <a:tailEnd type="none" w="sm" len="sm"/>
            </a:ln>
          </p:spPr>
          <p:txBody>
            <a:bodyPr wrap="none" anchor="ctr"/>
            <a:lstStyle/>
            <a:p>
              <a:pPr eaLnBrk="1" hangingPunct="1"/>
              <a:endParaRPr lang="en-US" sz="1800">
                <a:latin typeface="Arial" pitchFamily="34" charset="0"/>
              </a:endParaRPr>
            </a:p>
          </p:txBody>
        </p:sp>
        <p:sp>
          <p:nvSpPr>
            <p:cNvPr id="3081" name="Line 9"/>
            <p:cNvSpPr>
              <a:spLocks noChangeShapeType="1"/>
            </p:cNvSpPr>
            <p:nvPr/>
          </p:nvSpPr>
          <p:spPr bwMode="auto">
            <a:xfrm>
              <a:off x="3701" y="952"/>
              <a:ext cx="0" cy="1149"/>
            </a:xfrm>
            <a:prstGeom prst="line">
              <a:avLst/>
            </a:prstGeom>
            <a:noFill/>
            <a:ln w="3175" cap="sq">
              <a:solidFill>
                <a:schemeClr val="tx1"/>
              </a:solidFill>
              <a:round/>
              <a:headEnd type="arrow" w="med" len="med"/>
              <a:tailEnd type="none" w="sm" len="sm"/>
            </a:ln>
          </p:spPr>
          <p:txBody>
            <a:bodyPr wrap="none" anchor="ctr"/>
            <a:lstStyle/>
            <a:p>
              <a:endParaRPr lang="en-US"/>
            </a:p>
          </p:txBody>
        </p:sp>
        <p:sp>
          <p:nvSpPr>
            <p:cNvPr id="3082" name="Line 10"/>
            <p:cNvSpPr>
              <a:spLocks noChangeShapeType="1"/>
            </p:cNvSpPr>
            <p:nvPr/>
          </p:nvSpPr>
          <p:spPr bwMode="auto">
            <a:xfrm>
              <a:off x="3365" y="2093"/>
              <a:ext cx="2154" cy="0"/>
            </a:xfrm>
            <a:prstGeom prst="line">
              <a:avLst/>
            </a:prstGeom>
            <a:noFill/>
            <a:ln w="3175" cap="sq">
              <a:solidFill>
                <a:schemeClr val="tx1"/>
              </a:solidFill>
              <a:round/>
              <a:headEnd type="none" w="sm" len="sm"/>
              <a:tailEnd type="arrow" w="med" len="med"/>
            </a:ln>
          </p:spPr>
          <p:txBody>
            <a:bodyPr wrap="none" anchor="ctr"/>
            <a:lstStyle/>
            <a:p>
              <a:endParaRPr lang="en-US"/>
            </a:p>
          </p:txBody>
        </p:sp>
        <p:sp>
          <p:nvSpPr>
            <p:cNvPr id="3083" name="Line 11"/>
            <p:cNvSpPr>
              <a:spLocks noChangeShapeType="1"/>
            </p:cNvSpPr>
            <p:nvPr/>
          </p:nvSpPr>
          <p:spPr bwMode="auto">
            <a:xfrm>
              <a:off x="4585" y="1600"/>
              <a:ext cx="0" cy="502"/>
            </a:xfrm>
            <a:prstGeom prst="line">
              <a:avLst/>
            </a:prstGeom>
            <a:noFill/>
            <a:ln w="3175" cap="sq">
              <a:solidFill>
                <a:schemeClr val="tx1"/>
              </a:solidFill>
              <a:round/>
              <a:headEnd type="none" w="sm" len="sm"/>
              <a:tailEnd type="none" w="sm" len="sm"/>
            </a:ln>
          </p:spPr>
          <p:txBody>
            <a:bodyPr wrap="none" anchor="ctr"/>
            <a:lstStyle/>
            <a:p>
              <a:endParaRPr lang="en-US"/>
            </a:p>
          </p:txBody>
        </p:sp>
        <p:sp>
          <p:nvSpPr>
            <p:cNvPr id="3084" name="Line 12"/>
            <p:cNvSpPr>
              <a:spLocks noChangeShapeType="1"/>
            </p:cNvSpPr>
            <p:nvPr/>
          </p:nvSpPr>
          <p:spPr bwMode="auto">
            <a:xfrm>
              <a:off x="5068" y="1435"/>
              <a:ext cx="0" cy="674"/>
            </a:xfrm>
            <a:prstGeom prst="line">
              <a:avLst/>
            </a:prstGeom>
            <a:noFill/>
            <a:ln w="3175" cap="sq">
              <a:solidFill>
                <a:schemeClr val="tx1"/>
              </a:solidFill>
              <a:round/>
              <a:headEnd type="none" w="sm" len="sm"/>
              <a:tailEnd type="none" w="sm" len="sm"/>
            </a:ln>
          </p:spPr>
          <p:txBody>
            <a:bodyPr wrap="none" anchor="ctr"/>
            <a:lstStyle/>
            <a:p>
              <a:endParaRPr lang="en-US"/>
            </a:p>
          </p:txBody>
        </p:sp>
        <p:sp>
          <p:nvSpPr>
            <p:cNvPr id="3085" name="Text Box 13"/>
            <p:cNvSpPr txBox="1">
              <a:spLocks noChangeArrowheads="1"/>
            </p:cNvSpPr>
            <p:nvPr/>
          </p:nvSpPr>
          <p:spPr bwMode="auto">
            <a:xfrm>
              <a:off x="4463" y="2101"/>
              <a:ext cx="116" cy="173"/>
            </a:xfrm>
            <a:prstGeom prst="rect">
              <a:avLst/>
            </a:prstGeom>
            <a:noFill/>
            <a:ln w="12700" cap="sq">
              <a:noFill/>
              <a:miter lim="800000"/>
              <a:headEnd type="none" w="sm" len="sm"/>
              <a:tailEnd type="none" w="sm" len="sm"/>
            </a:ln>
          </p:spPr>
          <p:txBody>
            <a:bodyPr wrap="none">
              <a:spAutoFit/>
            </a:bodyPr>
            <a:lstStyle/>
            <a:p>
              <a:endParaRPr lang="en-US" sz="1200" b="1" i="1"/>
            </a:p>
          </p:txBody>
        </p:sp>
        <p:graphicFrame>
          <p:nvGraphicFramePr>
            <p:cNvPr id="3086" name="Object 14"/>
            <p:cNvGraphicFramePr>
              <a:graphicFrameLocks noChangeAspect="1"/>
            </p:cNvGraphicFramePr>
            <p:nvPr/>
          </p:nvGraphicFramePr>
          <p:xfrm>
            <a:off x="4537" y="2110"/>
            <a:ext cx="125" cy="108"/>
          </p:xfrm>
          <a:graphic>
            <a:graphicData uri="http://schemas.openxmlformats.org/presentationml/2006/ole">
              <p:oleObj spid="_x0000_s218122" name="Equation" r:id="rId4" imgW="266700" imgH="215900" progId="Equation.3">
                <p:embed/>
              </p:oleObj>
            </a:graphicData>
          </a:graphic>
        </p:graphicFrame>
        <p:graphicFrame>
          <p:nvGraphicFramePr>
            <p:cNvPr id="3087" name="Object 15"/>
            <p:cNvGraphicFramePr>
              <a:graphicFrameLocks noChangeAspect="1"/>
            </p:cNvGraphicFramePr>
            <p:nvPr/>
          </p:nvGraphicFramePr>
          <p:xfrm>
            <a:off x="5538" y="2055"/>
            <a:ext cx="150" cy="102"/>
          </p:xfrm>
          <a:graphic>
            <a:graphicData uri="http://schemas.openxmlformats.org/presentationml/2006/ole">
              <p:oleObj spid="_x0000_s218123" name="Equation" r:id="rId5" imgW="317500" imgH="203200" progId="">
                <p:embed/>
              </p:oleObj>
            </a:graphicData>
          </a:graphic>
        </p:graphicFrame>
        <p:sp>
          <p:nvSpPr>
            <p:cNvPr id="3088" name="Text Box 16"/>
            <p:cNvSpPr txBox="1">
              <a:spLocks noChangeArrowheads="1"/>
            </p:cNvSpPr>
            <p:nvPr/>
          </p:nvSpPr>
          <p:spPr bwMode="auto">
            <a:xfrm rot="-5399130">
              <a:off x="3494" y="967"/>
              <a:ext cx="308" cy="173"/>
            </a:xfrm>
            <a:prstGeom prst="rect">
              <a:avLst/>
            </a:prstGeom>
            <a:noFill/>
            <a:ln w="12700" cap="sq">
              <a:noFill/>
              <a:miter lim="800000"/>
              <a:headEnd type="none" w="sm" len="sm"/>
              <a:tailEnd type="none" w="sm" len="sm"/>
            </a:ln>
          </p:spPr>
          <p:txBody>
            <a:bodyPr wrap="none">
              <a:spAutoFit/>
            </a:bodyPr>
            <a:lstStyle/>
            <a:p>
              <a:r>
                <a:rPr lang="en-US" sz="1200" i="1">
                  <a:latin typeface="Arial" pitchFamily="34" charset="0"/>
                </a:rPr>
                <a:t>PDF</a:t>
              </a:r>
            </a:p>
          </p:txBody>
        </p:sp>
        <p:graphicFrame>
          <p:nvGraphicFramePr>
            <p:cNvPr id="3089" name="Object 17"/>
            <p:cNvGraphicFramePr>
              <a:graphicFrameLocks noChangeAspect="1"/>
            </p:cNvGraphicFramePr>
            <p:nvPr/>
          </p:nvGraphicFramePr>
          <p:xfrm>
            <a:off x="5027" y="2113"/>
            <a:ext cx="119" cy="102"/>
          </p:xfrm>
          <a:graphic>
            <a:graphicData uri="http://schemas.openxmlformats.org/presentationml/2006/ole">
              <p:oleObj spid="_x0000_s218124" name="Equation" r:id="rId6" imgW="254000" imgH="203200" progId="">
                <p:embed/>
              </p:oleObj>
            </a:graphicData>
          </a:graphic>
        </p:graphicFrame>
        <p:sp>
          <p:nvSpPr>
            <p:cNvPr id="3090" name="Line 18"/>
            <p:cNvSpPr>
              <a:spLocks noChangeShapeType="1"/>
            </p:cNvSpPr>
            <p:nvPr/>
          </p:nvSpPr>
          <p:spPr bwMode="auto">
            <a:xfrm>
              <a:off x="4515" y="2052"/>
              <a:ext cx="0" cy="52"/>
            </a:xfrm>
            <a:prstGeom prst="line">
              <a:avLst/>
            </a:prstGeom>
            <a:noFill/>
            <a:ln w="3175" cap="sq">
              <a:solidFill>
                <a:schemeClr val="tx1"/>
              </a:solidFill>
              <a:round/>
              <a:headEnd type="none" w="sm" len="sm"/>
              <a:tailEnd type="none" w="sm" len="sm"/>
            </a:ln>
          </p:spPr>
          <p:txBody>
            <a:bodyPr wrap="none" anchor="ctr"/>
            <a:lstStyle/>
            <a:p>
              <a:endParaRPr lang="en-US"/>
            </a:p>
          </p:txBody>
        </p:sp>
        <p:sp>
          <p:nvSpPr>
            <p:cNvPr id="3091" name="Line 19"/>
            <p:cNvSpPr>
              <a:spLocks noChangeShapeType="1"/>
            </p:cNvSpPr>
            <p:nvPr/>
          </p:nvSpPr>
          <p:spPr bwMode="auto">
            <a:xfrm flipH="1">
              <a:off x="4389" y="2110"/>
              <a:ext cx="120" cy="146"/>
            </a:xfrm>
            <a:prstGeom prst="line">
              <a:avLst/>
            </a:prstGeom>
            <a:noFill/>
            <a:ln w="3175" cap="sq">
              <a:solidFill>
                <a:schemeClr val="tx1"/>
              </a:solidFill>
              <a:round/>
              <a:headEnd type="none" w="sm" len="sm"/>
              <a:tailEnd type="none" w="sm" len="sm"/>
            </a:ln>
          </p:spPr>
          <p:txBody>
            <a:bodyPr wrap="none" anchor="ctr"/>
            <a:lstStyle/>
            <a:p>
              <a:endParaRPr lang="en-US"/>
            </a:p>
          </p:txBody>
        </p:sp>
        <p:graphicFrame>
          <p:nvGraphicFramePr>
            <p:cNvPr id="3092" name="Object 20"/>
            <p:cNvGraphicFramePr>
              <a:graphicFrameLocks noChangeAspect="1"/>
            </p:cNvGraphicFramePr>
            <p:nvPr/>
          </p:nvGraphicFramePr>
          <p:xfrm>
            <a:off x="4124" y="2248"/>
            <a:ext cx="305" cy="102"/>
          </p:xfrm>
          <a:graphic>
            <a:graphicData uri="http://schemas.openxmlformats.org/presentationml/2006/ole">
              <p:oleObj spid="_x0000_s218125" name="Equation" r:id="rId7" imgW="647700" imgH="203200" progId="">
                <p:embed/>
              </p:oleObj>
            </a:graphicData>
          </a:graphic>
        </p:graphicFrame>
        <p:sp>
          <p:nvSpPr>
            <p:cNvPr id="3093" name="Line 21"/>
            <p:cNvSpPr>
              <a:spLocks noChangeShapeType="1"/>
            </p:cNvSpPr>
            <p:nvPr/>
          </p:nvSpPr>
          <p:spPr bwMode="auto">
            <a:xfrm flipH="1">
              <a:off x="5161" y="2059"/>
              <a:ext cx="0" cy="51"/>
            </a:xfrm>
            <a:prstGeom prst="line">
              <a:avLst/>
            </a:prstGeom>
            <a:noFill/>
            <a:ln w="3175" cap="sq">
              <a:solidFill>
                <a:schemeClr val="tx1"/>
              </a:solidFill>
              <a:round/>
              <a:headEnd type="none" w="sm" len="sm"/>
              <a:tailEnd type="none" w="sm" len="sm"/>
            </a:ln>
          </p:spPr>
          <p:txBody>
            <a:bodyPr wrap="none" anchor="ctr"/>
            <a:lstStyle/>
            <a:p>
              <a:endParaRPr lang="en-US"/>
            </a:p>
          </p:txBody>
        </p:sp>
        <p:sp>
          <p:nvSpPr>
            <p:cNvPr id="3094" name="Line 22"/>
            <p:cNvSpPr>
              <a:spLocks noChangeShapeType="1"/>
            </p:cNvSpPr>
            <p:nvPr/>
          </p:nvSpPr>
          <p:spPr bwMode="auto">
            <a:xfrm>
              <a:off x="5167" y="2116"/>
              <a:ext cx="120" cy="147"/>
            </a:xfrm>
            <a:prstGeom prst="line">
              <a:avLst/>
            </a:prstGeom>
            <a:noFill/>
            <a:ln w="3175" cap="sq">
              <a:solidFill>
                <a:schemeClr val="tx1"/>
              </a:solidFill>
              <a:round/>
              <a:headEnd type="none" w="sm" len="sm"/>
              <a:tailEnd type="none" w="sm" len="sm"/>
            </a:ln>
          </p:spPr>
          <p:txBody>
            <a:bodyPr wrap="none" anchor="ctr"/>
            <a:lstStyle/>
            <a:p>
              <a:endParaRPr lang="en-US"/>
            </a:p>
          </p:txBody>
        </p:sp>
        <p:graphicFrame>
          <p:nvGraphicFramePr>
            <p:cNvPr id="3095" name="Object 23"/>
            <p:cNvGraphicFramePr>
              <a:graphicFrameLocks noChangeAspect="1"/>
            </p:cNvGraphicFramePr>
            <p:nvPr/>
          </p:nvGraphicFramePr>
          <p:xfrm>
            <a:off x="5256" y="2274"/>
            <a:ext cx="312" cy="102"/>
          </p:xfrm>
          <a:graphic>
            <a:graphicData uri="http://schemas.openxmlformats.org/presentationml/2006/ole">
              <p:oleObj spid="_x0000_s218126" name="Equation" r:id="rId8" imgW="660400" imgH="203200" progId="">
                <p:embed/>
              </p:oleObj>
            </a:graphicData>
          </a:graphic>
        </p:graphicFrame>
        <p:sp>
          <p:nvSpPr>
            <p:cNvPr id="3096" name="Freeform 24" descr="Wide downward diagonal"/>
            <p:cNvSpPr>
              <a:spLocks/>
            </p:cNvSpPr>
            <p:nvPr/>
          </p:nvSpPr>
          <p:spPr bwMode="auto">
            <a:xfrm>
              <a:off x="3472" y="1689"/>
              <a:ext cx="227" cy="404"/>
            </a:xfrm>
            <a:custGeom>
              <a:avLst/>
              <a:gdLst>
                <a:gd name="T0" fmla="*/ 1 w 304"/>
                <a:gd name="T1" fmla="*/ 122 h 507"/>
                <a:gd name="T2" fmla="*/ 11 w 304"/>
                <a:gd name="T3" fmla="*/ 122 h 507"/>
                <a:gd name="T4" fmla="*/ 21 w 304"/>
                <a:gd name="T5" fmla="*/ 118 h 507"/>
                <a:gd name="T6" fmla="*/ 32 w 304"/>
                <a:gd name="T7" fmla="*/ 96 h 507"/>
                <a:gd name="T8" fmla="*/ 38 w 304"/>
                <a:gd name="T9" fmla="*/ 69 h 507"/>
                <a:gd name="T10" fmla="*/ 49 w 304"/>
                <a:gd name="T11" fmla="*/ 14 h 507"/>
                <a:gd name="T12" fmla="*/ 53 w 304"/>
                <a:gd name="T13" fmla="*/ 0 h 507"/>
                <a:gd name="T14" fmla="*/ 53 w 304"/>
                <a:gd name="T15" fmla="*/ 130 h 507"/>
                <a:gd name="T16" fmla="*/ 0 w 304"/>
                <a:gd name="T17" fmla="*/ 130 h 507"/>
                <a:gd name="T18" fmla="*/ 1 w 304"/>
                <a:gd name="T19" fmla="*/ 122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4"/>
                <a:gd name="T31" fmla="*/ 0 h 507"/>
                <a:gd name="T32" fmla="*/ 304 w 304"/>
                <a:gd name="T33" fmla="*/ 507 h 5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4" h="507">
                  <a:moveTo>
                    <a:pt x="6" y="475"/>
                  </a:moveTo>
                  <a:lnTo>
                    <a:pt x="64" y="475"/>
                  </a:lnTo>
                  <a:lnTo>
                    <a:pt x="118" y="459"/>
                  </a:lnTo>
                  <a:lnTo>
                    <a:pt x="182" y="374"/>
                  </a:lnTo>
                  <a:lnTo>
                    <a:pt x="219" y="267"/>
                  </a:lnTo>
                  <a:lnTo>
                    <a:pt x="283" y="59"/>
                  </a:lnTo>
                  <a:lnTo>
                    <a:pt x="304" y="0"/>
                  </a:lnTo>
                  <a:lnTo>
                    <a:pt x="304" y="507"/>
                  </a:lnTo>
                  <a:lnTo>
                    <a:pt x="0" y="507"/>
                  </a:lnTo>
                  <a:cubicBezTo>
                    <a:pt x="2" y="496"/>
                    <a:pt x="6" y="475"/>
                    <a:pt x="6" y="475"/>
                  </a:cubicBezTo>
                  <a:close/>
                </a:path>
              </a:pathLst>
            </a:custGeom>
            <a:pattFill prst="wdDnDiag">
              <a:fgClr>
                <a:srgbClr val="F76409"/>
              </a:fgClr>
              <a:bgClr>
                <a:schemeClr val="bg1"/>
              </a:bgClr>
            </a:pattFill>
            <a:ln w="12700" cap="sq">
              <a:noFill/>
              <a:round/>
              <a:headEnd type="none" w="sm" len="sm"/>
              <a:tailEnd type="none" w="sm" len="sm"/>
            </a:ln>
          </p:spPr>
          <p:txBody>
            <a:bodyPr wrap="none" anchor="ctr"/>
            <a:lstStyle/>
            <a:p>
              <a:pPr eaLnBrk="1" hangingPunct="1"/>
              <a:endParaRPr lang="en-US" sz="1800">
                <a:latin typeface="Arial" pitchFamily="34" charset="0"/>
              </a:endParaRPr>
            </a:p>
          </p:txBody>
        </p:sp>
        <p:sp>
          <p:nvSpPr>
            <p:cNvPr id="3097" name="Freeform 25"/>
            <p:cNvSpPr>
              <a:spLocks/>
            </p:cNvSpPr>
            <p:nvPr/>
          </p:nvSpPr>
          <p:spPr bwMode="auto">
            <a:xfrm>
              <a:off x="3477" y="1493"/>
              <a:ext cx="677" cy="589"/>
            </a:xfrm>
            <a:custGeom>
              <a:avLst/>
              <a:gdLst>
                <a:gd name="T0" fmla="*/ 0 w 1023"/>
                <a:gd name="T1" fmla="*/ 1665 h 477"/>
                <a:gd name="T2" fmla="*/ 11 w 1023"/>
                <a:gd name="T3" fmla="*/ 1597 h 477"/>
                <a:gd name="T4" fmla="*/ 21 w 1023"/>
                <a:gd name="T5" fmla="*/ 1085 h 477"/>
                <a:gd name="T6" fmla="*/ 35 w 1023"/>
                <a:gd name="T7" fmla="*/ 151 h 477"/>
                <a:gd name="T8" fmla="*/ 51 w 1023"/>
                <a:gd name="T9" fmla="*/ 178 h 477"/>
                <a:gd name="T10" fmla="*/ 65 w 1023"/>
                <a:gd name="T11" fmla="*/ 1085 h 477"/>
                <a:gd name="T12" fmla="*/ 75 w 1023"/>
                <a:gd name="T13" fmla="*/ 1573 h 477"/>
                <a:gd name="T14" fmla="*/ 86 w 1023"/>
                <a:gd name="T15" fmla="*/ 1687 h 477"/>
                <a:gd name="T16" fmla="*/ 0 60000 65536"/>
                <a:gd name="T17" fmla="*/ 0 60000 65536"/>
                <a:gd name="T18" fmla="*/ 0 60000 65536"/>
                <a:gd name="T19" fmla="*/ 0 60000 65536"/>
                <a:gd name="T20" fmla="*/ 0 60000 65536"/>
                <a:gd name="T21" fmla="*/ 0 60000 65536"/>
                <a:gd name="T22" fmla="*/ 0 60000 65536"/>
                <a:gd name="T23" fmla="*/ 0 60000 65536"/>
                <a:gd name="T24" fmla="*/ 0 w 1023"/>
                <a:gd name="T25" fmla="*/ 0 h 477"/>
                <a:gd name="T26" fmla="*/ 1023 w 1023"/>
                <a:gd name="T27" fmla="*/ 477 h 4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3" h="477">
                  <a:moveTo>
                    <a:pt x="0" y="470"/>
                  </a:moveTo>
                  <a:cubicBezTo>
                    <a:pt x="23" y="466"/>
                    <a:pt x="95" y="477"/>
                    <a:pt x="138" y="450"/>
                  </a:cubicBezTo>
                  <a:cubicBezTo>
                    <a:pt x="180" y="422"/>
                    <a:pt x="209" y="373"/>
                    <a:pt x="256" y="306"/>
                  </a:cubicBezTo>
                  <a:cubicBezTo>
                    <a:pt x="302" y="238"/>
                    <a:pt x="361" y="85"/>
                    <a:pt x="419" y="43"/>
                  </a:cubicBezTo>
                  <a:cubicBezTo>
                    <a:pt x="476" y="0"/>
                    <a:pt x="544" y="6"/>
                    <a:pt x="603" y="50"/>
                  </a:cubicBezTo>
                  <a:cubicBezTo>
                    <a:pt x="661" y="93"/>
                    <a:pt x="724" y="240"/>
                    <a:pt x="774" y="306"/>
                  </a:cubicBezTo>
                  <a:cubicBezTo>
                    <a:pt x="823" y="371"/>
                    <a:pt x="856" y="415"/>
                    <a:pt x="898" y="444"/>
                  </a:cubicBezTo>
                  <a:cubicBezTo>
                    <a:pt x="939" y="472"/>
                    <a:pt x="981" y="474"/>
                    <a:pt x="1023" y="476"/>
                  </a:cubicBezTo>
                </a:path>
              </a:pathLst>
            </a:custGeom>
            <a:noFill/>
            <a:ln w="19050" cap="sq">
              <a:solidFill>
                <a:srgbClr val="FF0000"/>
              </a:solidFill>
              <a:round/>
              <a:headEnd type="none" w="sm" len="sm"/>
              <a:tailEnd type="none" w="sm" len="sm"/>
            </a:ln>
          </p:spPr>
          <p:txBody>
            <a:bodyPr wrap="none" anchor="ctr"/>
            <a:lstStyle/>
            <a:p>
              <a:pPr eaLnBrk="1" hangingPunct="1"/>
              <a:endParaRPr lang="en-US" sz="1800">
                <a:latin typeface="Arial" pitchFamily="34" charset="0"/>
              </a:endParaRPr>
            </a:p>
          </p:txBody>
        </p:sp>
        <p:sp>
          <p:nvSpPr>
            <p:cNvPr id="3098" name="Text Box 26"/>
            <p:cNvSpPr txBox="1">
              <a:spLocks noChangeArrowheads="1"/>
            </p:cNvSpPr>
            <p:nvPr/>
          </p:nvSpPr>
          <p:spPr bwMode="auto">
            <a:xfrm>
              <a:off x="3623" y="2076"/>
              <a:ext cx="116" cy="173"/>
            </a:xfrm>
            <a:prstGeom prst="rect">
              <a:avLst/>
            </a:prstGeom>
            <a:noFill/>
            <a:ln w="12700" cap="sq">
              <a:noFill/>
              <a:miter lim="800000"/>
              <a:headEnd type="none" w="sm" len="sm"/>
              <a:tailEnd type="none" w="sm" len="sm"/>
            </a:ln>
          </p:spPr>
          <p:txBody>
            <a:bodyPr>
              <a:spAutoFit/>
            </a:bodyPr>
            <a:lstStyle/>
            <a:p>
              <a:pPr>
                <a:spcBef>
                  <a:spcPct val="50000"/>
                </a:spcBef>
              </a:pPr>
              <a:r>
                <a:rPr lang="en-US" sz="1200">
                  <a:latin typeface="Arial" pitchFamily="34" charset="0"/>
                </a:rPr>
                <a:t>0</a:t>
              </a:r>
            </a:p>
          </p:txBody>
        </p:sp>
        <p:sp>
          <p:nvSpPr>
            <p:cNvPr id="3099" name="Line 27"/>
            <p:cNvSpPr>
              <a:spLocks noChangeShapeType="1"/>
            </p:cNvSpPr>
            <p:nvPr/>
          </p:nvSpPr>
          <p:spPr bwMode="auto">
            <a:xfrm flipH="1" flipV="1">
              <a:off x="3491" y="1516"/>
              <a:ext cx="165" cy="516"/>
            </a:xfrm>
            <a:prstGeom prst="line">
              <a:avLst/>
            </a:prstGeom>
            <a:noFill/>
            <a:ln w="3175" cap="sq">
              <a:solidFill>
                <a:srgbClr val="800040"/>
              </a:solidFill>
              <a:round/>
              <a:headEnd type="triangle" w="med" len="med"/>
              <a:tailEnd/>
            </a:ln>
          </p:spPr>
          <p:txBody>
            <a:bodyPr wrap="none" anchor="ctr"/>
            <a:lstStyle/>
            <a:p>
              <a:endParaRPr lang="en-US"/>
            </a:p>
          </p:txBody>
        </p:sp>
        <p:sp>
          <p:nvSpPr>
            <p:cNvPr id="3100" name="Text Box 28"/>
            <p:cNvSpPr txBox="1">
              <a:spLocks noChangeArrowheads="1"/>
            </p:cNvSpPr>
            <p:nvPr/>
          </p:nvSpPr>
          <p:spPr bwMode="auto">
            <a:xfrm>
              <a:off x="2736" y="1332"/>
              <a:ext cx="889" cy="181"/>
            </a:xfrm>
            <a:prstGeom prst="rect">
              <a:avLst/>
            </a:prstGeom>
            <a:solidFill>
              <a:schemeClr val="bg1"/>
            </a:solidFill>
            <a:ln w="12700" cap="sq">
              <a:solidFill>
                <a:srgbClr val="800040"/>
              </a:solidFill>
              <a:miter lim="800000"/>
              <a:headEnd type="none" w="sm" len="sm"/>
              <a:tailEnd type="none" w="sm" len="sm"/>
            </a:ln>
          </p:spPr>
          <p:txBody>
            <a:bodyPr wrap="none">
              <a:spAutoFit/>
            </a:bodyPr>
            <a:lstStyle/>
            <a:p>
              <a:r>
                <a:rPr lang="en-US" sz="1200">
                  <a:solidFill>
                    <a:srgbClr val="800040"/>
                  </a:solidFill>
                  <a:latin typeface="Arial" pitchFamily="34" charset="0"/>
                </a:rPr>
                <a:t>Failure Probability</a:t>
              </a:r>
            </a:p>
          </p:txBody>
        </p:sp>
        <p:sp>
          <p:nvSpPr>
            <p:cNvPr id="3101" name="Text Box 29"/>
            <p:cNvSpPr txBox="1">
              <a:spLocks noChangeArrowheads="1"/>
            </p:cNvSpPr>
            <p:nvPr/>
          </p:nvSpPr>
          <p:spPr bwMode="auto">
            <a:xfrm>
              <a:off x="3921" y="1532"/>
              <a:ext cx="433" cy="173"/>
            </a:xfrm>
            <a:prstGeom prst="rect">
              <a:avLst/>
            </a:prstGeom>
            <a:noFill/>
            <a:ln w="12700" cap="sq">
              <a:noFill/>
              <a:miter lim="800000"/>
              <a:headEnd type="none" w="sm" len="sm"/>
              <a:tailEnd type="none" w="sm" len="sm"/>
            </a:ln>
          </p:spPr>
          <p:txBody>
            <a:bodyPr>
              <a:spAutoFit/>
            </a:bodyPr>
            <a:lstStyle/>
            <a:p>
              <a:pPr>
                <a:spcBef>
                  <a:spcPct val="50000"/>
                </a:spcBef>
              </a:pPr>
              <a:r>
                <a:rPr lang="en-US" sz="1200" i="1"/>
                <a:t>f</a:t>
              </a:r>
              <a:r>
                <a:rPr lang="en-US" sz="1200" i="1" baseline="-25000"/>
                <a:t>g</a:t>
              </a:r>
              <a:r>
                <a:rPr lang="en-US" sz="1200"/>
                <a:t>(</a:t>
              </a:r>
              <a:r>
                <a:rPr lang="en-US" sz="1200" i="1"/>
                <a:t>R,L</a:t>
              </a:r>
              <a:r>
                <a:rPr lang="en-US" sz="1200"/>
                <a:t>)</a:t>
              </a:r>
              <a:endParaRPr lang="en-US" sz="1200">
                <a:latin typeface="Arial" pitchFamily="34" charset="0"/>
              </a:endParaRPr>
            </a:p>
          </p:txBody>
        </p:sp>
        <p:sp>
          <p:nvSpPr>
            <p:cNvPr id="3102" name="Line 30"/>
            <p:cNvSpPr>
              <a:spLocks noChangeShapeType="1"/>
            </p:cNvSpPr>
            <p:nvPr/>
          </p:nvSpPr>
          <p:spPr bwMode="auto">
            <a:xfrm>
              <a:off x="3815" y="1455"/>
              <a:ext cx="0" cy="674"/>
            </a:xfrm>
            <a:prstGeom prst="line">
              <a:avLst/>
            </a:prstGeom>
            <a:noFill/>
            <a:ln w="3175" cap="sq">
              <a:solidFill>
                <a:schemeClr val="tx1"/>
              </a:solidFill>
              <a:round/>
              <a:headEnd type="none" w="sm" len="sm"/>
              <a:tailEnd type="none" w="sm" len="sm"/>
            </a:ln>
          </p:spPr>
          <p:txBody>
            <a:bodyPr wrap="none" anchor="ctr"/>
            <a:lstStyle/>
            <a:p>
              <a:endParaRPr lang="en-US"/>
            </a:p>
          </p:txBody>
        </p:sp>
        <p:graphicFrame>
          <p:nvGraphicFramePr>
            <p:cNvPr id="3103" name="Object 31"/>
            <p:cNvGraphicFramePr>
              <a:graphicFrameLocks noChangeAspect="1"/>
            </p:cNvGraphicFramePr>
            <p:nvPr/>
          </p:nvGraphicFramePr>
          <p:xfrm>
            <a:off x="3758" y="2131"/>
            <a:ext cx="120" cy="137"/>
          </p:xfrm>
          <a:graphic>
            <a:graphicData uri="http://schemas.openxmlformats.org/presentationml/2006/ole">
              <p:oleObj spid="_x0000_s218127" name="Equation" r:id="rId9" imgW="165100" imgH="177800" progId="Equation.3">
                <p:embed/>
              </p:oleObj>
            </a:graphicData>
          </a:graphic>
        </p:graphicFrame>
        <p:sp>
          <p:nvSpPr>
            <p:cNvPr id="3104" name="Line 32"/>
            <p:cNvSpPr>
              <a:spLocks noChangeShapeType="1"/>
            </p:cNvSpPr>
            <p:nvPr/>
          </p:nvSpPr>
          <p:spPr bwMode="auto">
            <a:xfrm flipV="1">
              <a:off x="3708" y="1463"/>
              <a:ext cx="102" cy="0"/>
            </a:xfrm>
            <a:prstGeom prst="line">
              <a:avLst/>
            </a:prstGeom>
            <a:noFill/>
            <a:ln w="3175">
              <a:solidFill>
                <a:schemeClr val="tx1"/>
              </a:solidFill>
              <a:round/>
              <a:headEnd/>
              <a:tailEnd type="arrow" w="med" len="med"/>
            </a:ln>
          </p:spPr>
          <p:txBody>
            <a:bodyPr wrap="none" anchor="ctr"/>
            <a:lstStyle/>
            <a:p>
              <a:endParaRPr lang="en-US"/>
            </a:p>
          </p:txBody>
        </p:sp>
        <p:graphicFrame>
          <p:nvGraphicFramePr>
            <p:cNvPr id="3105" name="Object 33"/>
            <p:cNvGraphicFramePr>
              <a:graphicFrameLocks noChangeAspect="1"/>
            </p:cNvGraphicFramePr>
            <p:nvPr/>
          </p:nvGraphicFramePr>
          <p:xfrm>
            <a:off x="3699" y="1264"/>
            <a:ext cx="184" cy="137"/>
          </p:xfrm>
          <a:graphic>
            <a:graphicData uri="http://schemas.openxmlformats.org/presentationml/2006/ole">
              <p:oleObj spid="_x0000_s218128" name="Equation" r:id="rId10" imgW="254000" imgH="177800" progId="Equation.3">
                <p:embed/>
              </p:oleObj>
            </a:graphicData>
          </a:graphic>
        </p:graphicFrame>
        <p:graphicFrame>
          <p:nvGraphicFramePr>
            <p:cNvPr id="3106" name="Object 34"/>
            <p:cNvGraphicFramePr>
              <a:graphicFrameLocks noChangeAspect="1"/>
            </p:cNvGraphicFramePr>
            <p:nvPr/>
          </p:nvGraphicFramePr>
          <p:xfrm>
            <a:off x="4673" y="2245"/>
            <a:ext cx="223" cy="115"/>
          </p:xfrm>
          <a:graphic>
            <a:graphicData uri="http://schemas.openxmlformats.org/presentationml/2006/ole">
              <p:oleObj spid="_x0000_s218129" name="Equation" r:id="rId11" imgW="342900" imgH="165100" progId="Equation.3">
                <p:embed/>
              </p:oleObj>
            </a:graphicData>
          </a:graphic>
        </p:graphicFrame>
        <p:sp>
          <p:nvSpPr>
            <p:cNvPr id="3107" name="Line 35"/>
            <p:cNvSpPr>
              <a:spLocks noChangeShapeType="1"/>
            </p:cNvSpPr>
            <p:nvPr/>
          </p:nvSpPr>
          <p:spPr bwMode="auto">
            <a:xfrm flipH="1">
              <a:off x="4792" y="2063"/>
              <a:ext cx="64" cy="181"/>
            </a:xfrm>
            <a:prstGeom prst="line">
              <a:avLst/>
            </a:prstGeom>
            <a:noFill/>
            <a:ln w="3175">
              <a:solidFill>
                <a:srgbClr val="008000"/>
              </a:solidFill>
              <a:round/>
              <a:headEnd type="triangle" w="med" len="med"/>
              <a:tailEnd/>
            </a:ln>
          </p:spPr>
          <p:txBody>
            <a:bodyPr wrap="none" anchor="ctr"/>
            <a:lstStyle/>
            <a:p>
              <a:endParaRPr lang="en-US"/>
            </a:p>
          </p:txBody>
        </p:sp>
        <p:sp>
          <p:nvSpPr>
            <p:cNvPr id="3108" name="Line 36"/>
            <p:cNvSpPr>
              <a:spLocks noChangeShapeType="1"/>
            </p:cNvSpPr>
            <p:nvPr/>
          </p:nvSpPr>
          <p:spPr bwMode="auto">
            <a:xfrm flipH="1">
              <a:off x="4910" y="2067"/>
              <a:ext cx="0" cy="52"/>
            </a:xfrm>
            <a:prstGeom prst="line">
              <a:avLst/>
            </a:prstGeom>
            <a:noFill/>
            <a:ln w="3175" cap="sq">
              <a:solidFill>
                <a:schemeClr val="tx1"/>
              </a:solidFill>
              <a:round/>
              <a:headEnd type="none" w="sm" len="sm"/>
              <a:tailEnd type="none" w="sm" len="sm"/>
            </a:ln>
          </p:spPr>
          <p:txBody>
            <a:bodyPr wrap="none" anchor="ctr"/>
            <a:lstStyle/>
            <a:p>
              <a:endParaRPr lang="en-US"/>
            </a:p>
          </p:txBody>
        </p:sp>
        <p:sp>
          <p:nvSpPr>
            <p:cNvPr id="3109" name="Text Box 37"/>
            <p:cNvSpPr txBox="1">
              <a:spLocks noChangeArrowheads="1"/>
            </p:cNvSpPr>
            <p:nvPr/>
          </p:nvSpPr>
          <p:spPr bwMode="auto">
            <a:xfrm>
              <a:off x="4840" y="2077"/>
              <a:ext cx="116" cy="173"/>
            </a:xfrm>
            <a:prstGeom prst="rect">
              <a:avLst/>
            </a:prstGeom>
            <a:noFill/>
            <a:ln w="9525">
              <a:noFill/>
              <a:miter lim="800000"/>
              <a:headEnd/>
              <a:tailEnd/>
            </a:ln>
          </p:spPr>
          <p:txBody>
            <a:bodyPr>
              <a:spAutoFit/>
            </a:bodyPr>
            <a:lstStyle/>
            <a:p>
              <a:pPr eaLnBrk="1" hangingPunct="1">
                <a:spcBef>
                  <a:spcPct val="50000"/>
                </a:spcBef>
              </a:pPr>
              <a:r>
                <a:rPr lang="en-US" sz="1200" i="1"/>
                <a:t>x</a:t>
              </a:r>
            </a:p>
          </p:txBody>
        </p:sp>
        <p:graphicFrame>
          <p:nvGraphicFramePr>
            <p:cNvPr id="3110" name="Object 38"/>
            <p:cNvGraphicFramePr>
              <a:graphicFrameLocks noChangeAspect="1"/>
            </p:cNvGraphicFramePr>
            <p:nvPr/>
          </p:nvGraphicFramePr>
          <p:xfrm>
            <a:off x="4719" y="1650"/>
            <a:ext cx="215" cy="115"/>
          </p:xfrm>
          <a:graphic>
            <a:graphicData uri="http://schemas.openxmlformats.org/presentationml/2006/ole">
              <p:oleObj spid="_x0000_s218130" name="Equation" r:id="rId12" imgW="330200" imgH="165100" progId="Equation.3">
                <p:embed/>
              </p:oleObj>
            </a:graphicData>
          </a:graphic>
        </p:graphicFrame>
        <p:sp>
          <p:nvSpPr>
            <p:cNvPr id="3111" name="Line 39"/>
            <p:cNvSpPr>
              <a:spLocks noChangeShapeType="1"/>
            </p:cNvSpPr>
            <p:nvPr/>
          </p:nvSpPr>
          <p:spPr bwMode="auto">
            <a:xfrm>
              <a:off x="4844" y="1771"/>
              <a:ext cx="63" cy="290"/>
            </a:xfrm>
            <a:prstGeom prst="line">
              <a:avLst/>
            </a:prstGeom>
            <a:noFill/>
            <a:ln w="3175">
              <a:solidFill>
                <a:srgbClr val="0000FF"/>
              </a:solidFill>
              <a:round/>
              <a:headEnd/>
              <a:tailEnd type="arrow" w="med" len="med"/>
            </a:ln>
          </p:spPr>
          <p:txBody>
            <a:bodyPr wrap="none" anchor="ctr"/>
            <a:lstStyle/>
            <a:p>
              <a:endParaRPr lang="en-US"/>
            </a:p>
          </p:txBody>
        </p:sp>
        <p:grpSp>
          <p:nvGrpSpPr>
            <p:cNvPr id="3" name="Group 40"/>
            <p:cNvGrpSpPr>
              <a:grpSpLocks/>
            </p:cNvGrpSpPr>
            <p:nvPr/>
          </p:nvGrpSpPr>
          <p:grpSpPr bwMode="auto">
            <a:xfrm>
              <a:off x="4274" y="1090"/>
              <a:ext cx="1328" cy="327"/>
              <a:chOff x="3841" y="1045"/>
              <a:chExt cx="1775" cy="411"/>
            </a:xfrm>
          </p:grpSpPr>
          <p:sp>
            <p:nvSpPr>
              <p:cNvPr id="3113" name="Rectangle 41"/>
              <p:cNvSpPr>
                <a:spLocks noChangeArrowheads="1"/>
              </p:cNvSpPr>
              <p:nvPr/>
            </p:nvSpPr>
            <p:spPr bwMode="auto">
              <a:xfrm>
                <a:off x="3888" y="1195"/>
                <a:ext cx="1248" cy="86"/>
              </a:xfrm>
              <a:prstGeom prst="rect">
                <a:avLst/>
              </a:prstGeom>
              <a:solidFill>
                <a:schemeClr val="accent1"/>
              </a:solidFill>
              <a:ln w="9525">
                <a:solidFill>
                  <a:schemeClr val="tx1"/>
                </a:solidFill>
                <a:miter lim="800000"/>
                <a:headEnd/>
                <a:tailEnd/>
              </a:ln>
            </p:spPr>
            <p:txBody>
              <a:bodyPr wrap="none" anchor="ctr"/>
              <a:lstStyle/>
              <a:p>
                <a:pPr eaLnBrk="1" hangingPunct="1"/>
                <a:endParaRPr lang="en-US" sz="1800">
                  <a:latin typeface="Arial" pitchFamily="34" charset="0"/>
                </a:endParaRPr>
              </a:p>
            </p:txBody>
          </p:sp>
          <p:sp>
            <p:nvSpPr>
              <p:cNvPr id="3114" name="Rectangle 42" descr="Wide upward diagonal"/>
              <p:cNvSpPr>
                <a:spLocks noChangeArrowheads="1"/>
              </p:cNvSpPr>
              <p:nvPr/>
            </p:nvSpPr>
            <p:spPr bwMode="auto">
              <a:xfrm>
                <a:off x="3841" y="1045"/>
                <a:ext cx="47" cy="411"/>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pPr eaLnBrk="1" hangingPunct="1"/>
                <a:endParaRPr lang="en-US" sz="1800">
                  <a:latin typeface="Arial" pitchFamily="34" charset="0"/>
                </a:endParaRPr>
              </a:p>
            </p:txBody>
          </p:sp>
          <p:sp>
            <p:nvSpPr>
              <p:cNvPr id="3115" name="Line 43"/>
              <p:cNvSpPr>
                <a:spLocks noChangeShapeType="1"/>
              </p:cNvSpPr>
              <p:nvPr/>
            </p:nvSpPr>
            <p:spPr bwMode="auto">
              <a:xfrm>
                <a:off x="5136" y="1237"/>
                <a:ext cx="208" cy="0"/>
              </a:xfrm>
              <a:prstGeom prst="line">
                <a:avLst/>
              </a:prstGeom>
              <a:noFill/>
              <a:ln w="9525">
                <a:solidFill>
                  <a:schemeClr val="tx1"/>
                </a:solidFill>
                <a:round/>
                <a:headEnd/>
                <a:tailEnd type="triangle" w="med" len="med"/>
              </a:ln>
            </p:spPr>
            <p:txBody>
              <a:bodyPr wrap="none" anchor="ctr"/>
              <a:lstStyle/>
              <a:p>
                <a:endParaRPr lang="en-US"/>
              </a:p>
            </p:txBody>
          </p:sp>
          <p:sp>
            <p:nvSpPr>
              <p:cNvPr id="3116" name="Text Box 44"/>
              <p:cNvSpPr txBox="1">
                <a:spLocks noChangeArrowheads="1"/>
              </p:cNvSpPr>
              <p:nvPr/>
            </p:nvSpPr>
            <p:spPr bwMode="auto">
              <a:xfrm>
                <a:off x="5328" y="1112"/>
                <a:ext cx="288" cy="217"/>
              </a:xfrm>
              <a:prstGeom prst="rect">
                <a:avLst/>
              </a:prstGeom>
              <a:noFill/>
              <a:ln w="9525">
                <a:noFill/>
                <a:miter lim="800000"/>
                <a:headEnd/>
                <a:tailEnd/>
              </a:ln>
            </p:spPr>
            <p:txBody>
              <a:bodyPr>
                <a:spAutoFit/>
              </a:bodyPr>
              <a:lstStyle/>
              <a:p>
                <a:pPr eaLnBrk="1" hangingPunct="1">
                  <a:spcBef>
                    <a:spcPct val="50000"/>
                  </a:spcBef>
                </a:pPr>
                <a:r>
                  <a:rPr lang="en-US" sz="1200">
                    <a:latin typeface="Arial" pitchFamily="34" charset="0"/>
                  </a:rPr>
                  <a:t>L</a:t>
                </a:r>
              </a:p>
            </p:txBody>
          </p:sp>
        </p:grpSp>
        <p:graphicFrame>
          <p:nvGraphicFramePr>
            <p:cNvPr id="3117" name="Object 45"/>
            <p:cNvGraphicFramePr>
              <a:graphicFrameLocks noChangeAspect="1"/>
            </p:cNvGraphicFramePr>
            <p:nvPr/>
          </p:nvGraphicFramePr>
          <p:xfrm>
            <a:off x="5191" y="1600"/>
            <a:ext cx="232" cy="114"/>
          </p:xfrm>
          <a:graphic>
            <a:graphicData uri="http://schemas.openxmlformats.org/presentationml/2006/ole">
              <p:oleObj spid="_x0000_s218131" name="Equation" r:id="rId13" imgW="355600" imgH="165100" progId="Equation.3">
                <p:embed/>
              </p:oleObj>
            </a:graphicData>
          </a:graphic>
        </p:graphicFrame>
        <p:graphicFrame>
          <p:nvGraphicFramePr>
            <p:cNvPr id="3118" name="Object 46"/>
            <p:cNvGraphicFramePr>
              <a:graphicFrameLocks noChangeAspect="1"/>
            </p:cNvGraphicFramePr>
            <p:nvPr/>
          </p:nvGraphicFramePr>
          <p:xfrm>
            <a:off x="4238" y="1741"/>
            <a:ext cx="223" cy="114"/>
          </p:xfrm>
          <a:graphic>
            <a:graphicData uri="http://schemas.openxmlformats.org/presentationml/2006/ole">
              <p:oleObj spid="_x0000_s218132" name="Equation" r:id="rId14" imgW="342900" imgH="165100" progId="Equation.3">
                <p:embed/>
              </p:oleObj>
            </a:graphicData>
          </a:graphic>
        </p:graphicFrame>
        <p:sp>
          <p:nvSpPr>
            <p:cNvPr id="3119" name="Text Box 47"/>
            <p:cNvSpPr txBox="1">
              <a:spLocks noChangeArrowheads="1"/>
            </p:cNvSpPr>
            <p:nvPr/>
          </p:nvSpPr>
          <p:spPr bwMode="auto">
            <a:xfrm>
              <a:off x="4283" y="710"/>
              <a:ext cx="768" cy="173"/>
            </a:xfrm>
            <a:prstGeom prst="rect">
              <a:avLst/>
            </a:prstGeom>
            <a:noFill/>
            <a:ln w="9525">
              <a:noFill/>
              <a:miter lim="800000"/>
              <a:headEnd/>
              <a:tailEnd/>
            </a:ln>
          </p:spPr>
          <p:txBody>
            <a:bodyPr>
              <a:spAutoFit/>
            </a:bodyPr>
            <a:lstStyle/>
            <a:p>
              <a:pPr eaLnBrk="1" hangingPunct="1">
                <a:spcBef>
                  <a:spcPct val="50000"/>
                </a:spcBef>
              </a:pPr>
              <a:r>
                <a:rPr lang="en-US" sz="1200">
                  <a:latin typeface="Arial" pitchFamily="34" charset="0"/>
                </a:rPr>
                <a:t>Limit state:</a:t>
              </a:r>
            </a:p>
          </p:txBody>
        </p:sp>
        <p:sp>
          <p:nvSpPr>
            <p:cNvPr id="3120" name="Text Box 48"/>
            <p:cNvSpPr txBox="1">
              <a:spLocks noChangeArrowheads="1"/>
            </p:cNvSpPr>
            <p:nvPr/>
          </p:nvSpPr>
          <p:spPr bwMode="auto">
            <a:xfrm>
              <a:off x="4293" y="913"/>
              <a:ext cx="1157" cy="192"/>
            </a:xfrm>
            <a:prstGeom prst="rect">
              <a:avLst/>
            </a:prstGeom>
            <a:noFill/>
            <a:ln w="9525">
              <a:noFill/>
              <a:miter lim="800000"/>
              <a:headEnd/>
              <a:tailEnd/>
            </a:ln>
          </p:spPr>
          <p:txBody>
            <a:bodyPr>
              <a:spAutoFit/>
            </a:bodyPr>
            <a:lstStyle/>
            <a:p>
              <a:pPr eaLnBrk="1" hangingPunct="1">
                <a:spcBef>
                  <a:spcPct val="50000"/>
                </a:spcBef>
              </a:pPr>
              <a:r>
                <a:rPr lang="en-US" sz="1200">
                  <a:latin typeface="Arial" pitchFamily="34" charset="0"/>
                </a:rPr>
                <a:t>Reliability index:</a:t>
              </a:r>
              <a:r>
                <a:rPr lang="en-US" sz="1400">
                  <a:latin typeface="Arial" pitchFamily="34" charset="0"/>
                </a:rPr>
                <a:t> </a:t>
              </a:r>
              <a:r>
                <a:rPr lang="en-US" sz="1400" i="1">
                  <a:latin typeface="Symbol" pitchFamily="18" charset="2"/>
                </a:rPr>
                <a:t>b</a:t>
              </a:r>
              <a:endParaRPr lang="en-US" sz="1400">
                <a:latin typeface="Arial" pitchFamily="34" charset="0"/>
              </a:endParaRPr>
            </a:p>
          </p:txBody>
        </p:sp>
      </p:grpSp>
      <p:grpSp>
        <p:nvGrpSpPr>
          <p:cNvPr id="4" name="Group 49"/>
          <p:cNvGrpSpPr>
            <a:grpSpLocks/>
          </p:cNvGrpSpPr>
          <p:nvPr/>
        </p:nvGrpSpPr>
        <p:grpSpPr bwMode="auto">
          <a:xfrm>
            <a:off x="1733010" y="3243440"/>
            <a:ext cx="2590800" cy="1536700"/>
            <a:chOff x="3536" y="2363"/>
            <a:chExt cx="1632" cy="968"/>
          </a:xfrm>
        </p:grpSpPr>
        <p:sp>
          <p:nvSpPr>
            <p:cNvPr id="3122" name="AutoShape 50"/>
            <p:cNvSpPr>
              <a:spLocks noChangeArrowheads="1"/>
            </p:cNvSpPr>
            <p:nvPr/>
          </p:nvSpPr>
          <p:spPr bwMode="auto">
            <a:xfrm>
              <a:off x="3536" y="2363"/>
              <a:ext cx="1632" cy="960"/>
            </a:xfrm>
            <a:prstGeom prst="roundRect">
              <a:avLst>
                <a:gd name="adj" fmla="val 16667"/>
              </a:avLst>
            </a:prstGeom>
            <a:solidFill>
              <a:srgbClr val="EED50C"/>
            </a:solidFill>
            <a:ln w="9525">
              <a:solidFill>
                <a:srgbClr val="EED50C"/>
              </a:solidFill>
              <a:round/>
              <a:headEnd/>
              <a:tailEnd/>
            </a:ln>
          </p:spPr>
          <p:txBody>
            <a:bodyPr wrap="none" anchor="ctr"/>
            <a:lstStyle/>
            <a:p>
              <a:pPr eaLnBrk="1" hangingPunct="1"/>
              <a:endParaRPr lang="en-US" sz="1800">
                <a:latin typeface="Arial" pitchFamily="34" charset="0"/>
              </a:endParaRPr>
            </a:p>
          </p:txBody>
        </p:sp>
        <p:grpSp>
          <p:nvGrpSpPr>
            <p:cNvPr id="5" name="Group 51"/>
            <p:cNvGrpSpPr>
              <a:grpSpLocks/>
            </p:cNvGrpSpPr>
            <p:nvPr/>
          </p:nvGrpSpPr>
          <p:grpSpPr bwMode="auto">
            <a:xfrm>
              <a:off x="3655" y="2391"/>
              <a:ext cx="1417" cy="940"/>
              <a:chOff x="4224" y="2688"/>
              <a:chExt cx="1417" cy="940"/>
            </a:xfrm>
          </p:grpSpPr>
          <p:grpSp>
            <p:nvGrpSpPr>
              <p:cNvPr id="6" name="Group 52"/>
              <p:cNvGrpSpPr>
                <a:grpSpLocks noChangeAspect="1"/>
              </p:cNvGrpSpPr>
              <p:nvPr/>
            </p:nvGrpSpPr>
            <p:grpSpPr bwMode="auto">
              <a:xfrm>
                <a:off x="4494" y="2784"/>
                <a:ext cx="581" cy="590"/>
                <a:chOff x="3704" y="2016"/>
                <a:chExt cx="1152" cy="1168"/>
              </a:xfrm>
            </p:grpSpPr>
            <p:sp>
              <p:nvSpPr>
                <p:cNvPr id="3125" name="Freeform 53" descr="Wide upward diagonal"/>
                <p:cNvSpPr>
                  <a:spLocks noChangeAspect="1"/>
                </p:cNvSpPr>
                <p:nvPr/>
              </p:nvSpPr>
              <p:spPr bwMode="auto">
                <a:xfrm>
                  <a:off x="3704" y="2016"/>
                  <a:ext cx="1152" cy="1168"/>
                </a:xfrm>
                <a:custGeom>
                  <a:avLst/>
                  <a:gdLst>
                    <a:gd name="T0" fmla="*/ 0 w 1152"/>
                    <a:gd name="T1" fmla="*/ 48 h 1168"/>
                    <a:gd name="T2" fmla="*/ 56 w 1152"/>
                    <a:gd name="T3" fmla="*/ 168 h 1168"/>
                    <a:gd name="T4" fmla="*/ 72 w 1152"/>
                    <a:gd name="T5" fmla="*/ 264 h 1168"/>
                    <a:gd name="T6" fmla="*/ 72 w 1152"/>
                    <a:gd name="T7" fmla="*/ 408 h 1168"/>
                    <a:gd name="T8" fmla="*/ 88 w 1152"/>
                    <a:gd name="T9" fmla="*/ 536 h 1168"/>
                    <a:gd name="T10" fmla="*/ 144 w 1152"/>
                    <a:gd name="T11" fmla="*/ 640 h 1168"/>
                    <a:gd name="T12" fmla="*/ 256 w 1152"/>
                    <a:gd name="T13" fmla="*/ 768 h 1168"/>
                    <a:gd name="T14" fmla="*/ 320 w 1152"/>
                    <a:gd name="T15" fmla="*/ 880 h 1168"/>
                    <a:gd name="T16" fmla="*/ 408 w 1152"/>
                    <a:gd name="T17" fmla="*/ 944 h 1168"/>
                    <a:gd name="T18" fmla="*/ 520 w 1152"/>
                    <a:gd name="T19" fmla="*/ 968 h 1168"/>
                    <a:gd name="T20" fmla="*/ 696 w 1152"/>
                    <a:gd name="T21" fmla="*/ 1008 h 1168"/>
                    <a:gd name="T22" fmla="*/ 880 w 1152"/>
                    <a:gd name="T23" fmla="*/ 1056 h 1168"/>
                    <a:gd name="T24" fmla="*/ 1024 w 1152"/>
                    <a:gd name="T25" fmla="*/ 1104 h 1168"/>
                    <a:gd name="T26" fmla="*/ 1128 w 1152"/>
                    <a:gd name="T27" fmla="*/ 1168 h 1168"/>
                    <a:gd name="T28" fmla="*/ 1152 w 1152"/>
                    <a:gd name="T29" fmla="*/ 1128 h 1168"/>
                    <a:gd name="T30" fmla="*/ 1016 w 1152"/>
                    <a:gd name="T31" fmla="*/ 1056 h 1168"/>
                    <a:gd name="T32" fmla="*/ 864 w 1152"/>
                    <a:gd name="T33" fmla="*/ 1000 h 1168"/>
                    <a:gd name="T34" fmla="*/ 672 w 1152"/>
                    <a:gd name="T35" fmla="*/ 960 h 1168"/>
                    <a:gd name="T36" fmla="*/ 520 w 1152"/>
                    <a:gd name="T37" fmla="*/ 920 h 1168"/>
                    <a:gd name="T38" fmla="*/ 384 w 1152"/>
                    <a:gd name="T39" fmla="*/ 880 h 1168"/>
                    <a:gd name="T40" fmla="*/ 304 w 1152"/>
                    <a:gd name="T41" fmla="*/ 768 h 1168"/>
                    <a:gd name="T42" fmla="*/ 208 w 1152"/>
                    <a:gd name="T43" fmla="*/ 656 h 1168"/>
                    <a:gd name="T44" fmla="*/ 152 w 1152"/>
                    <a:gd name="T45" fmla="*/ 560 h 1168"/>
                    <a:gd name="T46" fmla="*/ 120 w 1152"/>
                    <a:gd name="T47" fmla="*/ 440 h 1168"/>
                    <a:gd name="T48" fmla="*/ 120 w 1152"/>
                    <a:gd name="T49" fmla="*/ 296 h 1168"/>
                    <a:gd name="T50" fmla="*/ 112 w 1152"/>
                    <a:gd name="T51" fmla="*/ 192 h 1168"/>
                    <a:gd name="T52" fmla="*/ 80 w 1152"/>
                    <a:gd name="T53" fmla="*/ 80 h 1168"/>
                    <a:gd name="T54" fmla="*/ 40 w 1152"/>
                    <a:gd name="T55" fmla="*/ 0 h 1168"/>
                    <a:gd name="T56" fmla="*/ 0 w 1152"/>
                    <a:gd name="T57" fmla="*/ 48 h 1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52"/>
                    <a:gd name="T88" fmla="*/ 0 h 1168"/>
                    <a:gd name="T89" fmla="*/ 1152 w 1152"/>
                    <a:gd name="T90" fmla="*/ 1168 h 1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2" h="1168">
                      <a:moveTo>
                        <a:pt x="0" y="48"/>
                      </a:moveTo>
                      <a:lnTo>
                        <a:pt x="56" y="168"/>
                      </a:lnTo>
                      <a:lnTo>
                        <a:pt x="72" y="264"/>
                      </a:lnTo>
                      <a:lnTo>
                        <a:pt x="72" y="408"/>
                      </a:lnTo>
                      <a:lnTo>
                        <a:pt x="88" y="536"/>
                      </a:lnTo>
                      <a:lnTo>
                        <a:pt x="144" y="640"/>
                      </a:lnTo>
                      <a:lnTo>
                        <a:pt x="256" y="768"/>
                      </a:lnTo>
                      <a:lnTo>
                        <a:pt x="320" y="880"/>
                      </a:lnTo>
                      <a:lnTo>
                        <a:pt x="408" y="944"/>
                      </a:lnTo>
                      <a:lnTo>
                        <a:pt x="520" y="968"/>
                      </a:lnTo>
                      <a:lnTo>
                        <a:pt x="696" y="1008"/>
                      </a:lnTo>
                      <a:lnTo>
                        <a:pt x="880" y="1056"/>
                      </a:lnTo>
                      <a:lnTo>
                        <a:pt x="1024" y="1104"/>
                      </a:lnTo>
                      <a:lnTo>
                        <a:pt x="1128" y="1168"/>
                      </a:lnTo>
                      <a:lnTo>
                        <a:pt x="1152" y="1128"/>
                      </a:lnTo>
                      <a:lnTo>
                        <a:pt x="1016" y="1056"/>
                      </a:lnTo>
                      <a:lnTo>
                        <a:pt x="864" y="1000"/>
                      </a:lnTo>
                      <a:lnTo>
                        <a:pt x="672" y="960"/>
                      </a:lnTo>
                      <a:lnTo>
                        <a:pt x="520" y="920"/>
                      </a:lnTo>
                      <a:lnTo>
                        <a:pt x="384" y="880"/>
                      </a:lnTo>
                      <a:lnTo>
                        <a:pt x="304" y="768"/>
                      </a:lnTo>
                      <a:lnTo>
                        <a:pt x="208" y="656"/>
                      </a:lnTo>
                      <a:lnTo>
                        <a:pt x="152" y="560"/>
                      </a:lnTo>
                      <a:lnTo>
                        <a:pt x="120" y="440"/>
                      </a:lnTo>
                      <a:lnTo>
                        <a:pt x="120" y="296"/>
                      </a:lnTo>
                      <a:lnTo>
                        <a:pt x="112" y="192"/>
                      </a:lnTo>
                      <a:lnTo>
                        <a:pt x="80" y="80"/>
                      </a:lnTo>
                      <a:lnTo>
                        <a:pt x="40" y="0"/>
                      </a:lnTo>
                      <a:lnTo>
                        <a:pt x="0" y="48"/>
                      </a:lnTo>
                      <a:close/>
                    </a:path>
                  </a:pathLst>
                </a:custGeom>
                <a:pattFill prst="wdUpDiag">
                  <a:fgClr>
                    <a:srgbClr val="FF0000"/>
                  </a:fgClr>
                  <a:bgClr>
                    <a:schemeClr val="bg1"/>
                  </a:bgClr>
                </a:pattFill>
                <a:ln w="12700" cap="sq">
                  <a:noFill/>
                  <a:round/>
                  <a:headEnd type="none" w="sm" len="sm"/>
                  <a:tailEnd type="none" w="sm" len="sm"/>
                </a:ln>
              </p:spPr>
              <p:txBody>
                <a:bodyPr wrap="none" anchor="ctr"/>
                <a:lstStyle/>
                <a:p>
                  <a:pPr eaLnBrk="1" hangingPunct="1"/>
                  <a:endParaRPr lang="en-US" sz="1800">
                    <a:latin typeface="Arial" pitchFamily="34" charset="0"/>
                  </a:endParaRPr>
                </a:p>
              </p:txBody>
            </p:sp>
            <p:sp>
              <p:nvSpPr>
                <p:cNvPr id="3126" name="Freeform 54" descr="Wide upward diagonal"/>
                <p:cNvSpPr>
                  <a:spLocks noChangeAspect="1"/>
                </p:cNvSpPr>
                <p:nvPr/>
              </p:nvSpPr>
              <p:spPr bwMode="auto">
                <a:xfrm>
                  <a:off x="3704" y="2072"/>
                  <a:ext cx="1136" cy="1104"/>
                </a:xfrm>
                <a:custGeom>
                  <a:avLst/>
                  <a:gdLst>
                    <a:gd name="T0" fmla="*/ 0 w 1376"/>
                    <a:gd name="T1" fmla="*/ 0 h 1152"/>
                    <a:gd name="T2" fmla="*/ 21 w 1376"/>
                    <a:gd name="T3" fmla="*/ 93 h 1152"/>
                    <a:gd name="T4" fmla="*/ 26 w 1376"/>
                    <a:gd name="T5" fmla="*/ 130 h 1152"/>
                    <a:gd name="T6" fmla="*/ 28 w 1376"/>
                    <a:gd name="T7" fmla="*/ 179 h 1152"/>
                    <a:gd name="T8" fmla="*/ 31 w 1376"/>
                    <a:gd name="T9" fmla="*/ 334 h 1152"/>
                    <a:gd name="T10" fmla="*/ 71 w 1376"/>
                    <a:gd name="T11" fmla="*/ 515 h 1152"/>
                    <a:gd name="T12" fmla="*/ 87 w 1376"/>
                    <a:gd name="T13" fmla="*/ 552 h 1152"/>
                    <a:gd name="T14" fmla="*/ 104 w 1376"/>
                    <a:gd name="T15" fmla="*/ 602 h 1152"/>
                    <a:gd name="T16" fmla="*/ 150 w 1376"/>
                    <a:gd name="T17" fmla="*/ 707 h 1152"/>
                    <a:gd name="T18" fmla="*/ 215 w 1376"/>
                    <a:gd name="T19" fmla="*/ 744 h 1152"/>
                    <a:gd name="T20" fmla="*/ 334 w 1376"/>
                    <a:gd name="T21" fmla="*/ 799 h 1152"/>
                    <a:gd name="T22" fmla="*/ 365 w 1376"/>
                    <a:gd name="T23" fmla="*/ 830 h 1152"/>
                    <a:gd name="T24" fmla="*/ 403 w 1376"/>
                    <a:gd name="T25" fmla="*/ 867 h 1152"/>
                    <a:gd name="T26" fmla="*/ 420 w 1376"/>
                    <a:gd name="T27" fmla="*/ 881 h 1152"/>
                    <a:gd name="T28" fmla="*/ 436 w 1376"/>
                    <a:gd name="T29" fmla="*/ 892 h 1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76"/>
                    <a:gd name="T46" fmla="*/ 0 h 1152"/>
                    <a:gd name="T47" fmla="*/ 1376 w 1376"/>
                    <a:gd name="T48" fmla="*/ 1152 h 1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76" h="1152">
                      <a:moveTo>
                        <a:pt x="0" y="0"/>
                      </a:moveTo>
                      <a:cubicBezTo>
                        <a:pt x="33" y="33"/>
                        <a:pt x="49" y="75"/>
                        <a:pt x="64" y="120"/>
                      </a:cubicBezTo>
                      <a:cubicBezTo>
                        <a:pt x="69" y="136"/>
                        <a:pt x="80" y="168"/>
                        <a:pt x="80" y="168"/>
                      </a:cubicBezTo>
                      <a:cubicBezTo>
                        <a:pt x="82" y="189"/>
                        <a:pt x="86" y="210"/>
                        <a:pt x="88" y="232"/>
                      </a:cubicBezTo>
                      <a:cubicBezTo>
                        <a:pt x="92" y="298"/>
                        <a:pt x="91" y="365"/>
                        <a:pt x="96" y="432"/>
                      </a:cubicBezTo>
                      <a:cubicBezTo>
                        <a:pt x="100" y="490"/>
                        <a:pt x="182" y="622"/>
                        <a:pt x="224" y="664"/>
                      </a:cubicBezTo>
                      <a:cubicBezTo>
                        <a:pt x="240" y="680"/>
                        <a:pt x="259" y="693"/>
                        <a:pt x="272" y="712"/>
                      </a:cubicBezTo>
                      <a:cubicBezTo>
                        <a:pt x="309" y="768"/>
                        <a:pt x="287" y="749"/>
                        <a:pt x="328" y="776"/>
                      </a:cubicBezTo>
                      <a:cubicBezTo>
                        <a:pt x="354" y="815"/>
                        <a:pt x="430" y="889"/>
                        <a:pt x="472" y="912"/>
                      </a:cubicBezTo>
                      <a:cubicBezTo>
                        <a:pt x="534" y="945"/>
                        <a:pt x="613" y="943"/>
                        <a:pt x="680" y="960"/>
                      </a:cubicBezTo>
                      <a:cubicBezTo>
                        <a:pt x="805" y="991"/>
                        <a:pt x="926" y="1019"/>
                        <a:pt x="1056" y="1032"/>
                      </a:cubicBezTo>
                      <a:cubicBezTo>
                        <a:pt x="1093" y="1044"/>
                        <a:pt x="1118" y="1056"/>
                        <a:pt x="1152" y="1072"/>
                      </a:cubicBezTo>
                      <a:cubicBezTo>
                        <a:pt x="1192" y="1090"/>
                        <a:pt x="1232" y="1100"/>
                        <a:pt x="1272" y="1120"/>
                      </a:cubicBezTo>
                      <a:cubicBezTo>
                        <a:pt x="1285" y="1126"/>
                        <a:pt x="1315" y="1132"/>
                        <a:pt x="1328" y="1136"/>
                      </a:cubicBezTo>
                      <a:cubicBezTo>
                        <a:pt x="1344" y="1140"/>
                        <a:pt x="1376" y="1152"/>
                        <a:pt x="1376" y="1152"/>
                      </a:cubicBezTo>
                    </a:path>
                  </a:pathLst>
                </a:custGeom>
                <a:noFill/>
                <a:ln w="19050" cap="sq">
                  <a:solidFill>
                    <a:srgbClr val="FF6600"/>
                  </a:solidFill>
                  <a:round/>
                  <a:headEnd type="none" w="sm" len="sm"/>
                  <a:tailEnd type="none" w="sm" len="sm"/>
                </a:ln>
              </p:spPr>
              <p:txBody>
                <a:bodyPr wrap="none" anchor="ctr"/>
                <a:lstStyle/>
                <a:p>
                  <a:pPr eaLnBrk="1" hangingPunct="1"/>
                  <a:endParaRPr lang="en-US" sz="1800">
                    <a:latin typeface="Arial" pitchFamily="34" charset="0"/>
                  </a:endParaRPr>
                </a:p>
              </p:txBody>
            </p:sp>
          </p:grpSp>
          <p:sp>
            <p:nvSpPr>
              <p:cNvPr id="3127" name="Line 55"/>
              <p:cNvSpPr>
                <a:spLocks noChangeAspect="1" noChangeShapeType="1"/>
              </p:cNvSpPr>
              <p:nvPr/>
            </p:nvSpPr>
            <p:spPr bwMode="auto">
              <a:xfrm>
                <a:off x="4457" y="3003"/>
                <a:ext cx="315" cy="343"/>
              </a:xfrm>
              <a:prstGeom prst="line">
                <a:avLst/>
              </a:prstGeom>
              <a:noFill/>
              <a:ln w="9525" cap="sq">
                <a:solidFill>
                  <a:srgbClr val="0000FF"/>
                </a:solidFill>
                <a:round/>
                <a:headEnd type="none" w="sm" len="sm"/>
                <a:tailEnd type="none" w="sm" len="sm"/>
              </a:ln>
            </p:spPr>
            <p:txBody>
              <a:bodyPr wrap="none" anchor="ctr"/>
              <a:lstStyle/>
              <a:p>
                <a:endParaRPr lang="en-US"/>
              </a:p>
            </p:txBody>
          </p:sp>
          <p:sp>
            <p:nvSpPr>
              <p:cNvPr id="3128" name="Line 56"/>
              <p:cNvSpPr>
                <a:spLocks noChangeAspect="1" noChangeShapeType="1"/>
              </p:cNvSpPr>
              <p:nvPr/>
            </p:nvSpPr>
            <p:spPr bwMode="auto">
              <a:xfrm flipV="1">
                <a:off x="4364" y="2688"/>
                <a:ext cx="0" cy="807"/>
              </a:xfrm>
              <a:prstGeom prst="line">
                <a:avLst/>
              </a:prstGeom>
              <a:noFill/>
              <a:ln w="3175" cap="sq">
                <a:solidFill>
                  <a:schemeClr val="tx1"/>
                </a:solidFill>
                <a:round/>
                <a:headEnd type="none" w="sm" len="sm"/>
                <a:tailEnd type="arrow" w="med" len="med"/>
              </a:ln>
            </p:spPr>
            <p:txBody>
              <a:bodyPr wrap="none" anchor="ctr"/>
              <a:lstStyle/>
              <a:p>
                <a:endParaRPr lang="en-US"/>
              </a:p>
            </p:txBody>
          </p:sp>
          <p:sp>
            <p:nvSpPr>
              <p:cNvPr id="3129" name="Line 57"/>
              <p:cNvSpPr>
                <a:spLocks noChangeAspect="1" noChangeShapeType="1"/>
              </p:cNvSpPr>
              <p:nvPr/>
            </p:nvSpPr>
            <p:spPr bwMode="auto">
              <a:xfrm>
                <a:off x="4364" y="3495"/>
                <a:ext cx="920" cy="0"/>
              </a:xfrm>
              <a:prstGeom prst="line">
                <a:avLst/>
              </a:prstGeom>
              <a:noFill/>
              <a:ln w="3175" cap="sq">
                <a:solidFill>
                  <a:schemeClr val="tx1"/>
                </a:solidFill>
                <a:round/>
                <a:headEnd type="none" w="sm" len="sm"/>
                <a:tailEnd type="arrow" w="med" len="med"/>
              </a:ln>
            </p:spPr>
            <p:txBody>
              <a:bodyPr wrap="none" anchor="ctr"/>
              <a:lstStyle/>
              <a:p>
                <a:endParaRPr lang="en-US"/>
              </a:p>
            </p:txBody>
          </p:sp>
          <p:sp>
            <p:nvSpPr>
              <p:cNvPr id="3130" name="Line 58"/>
              <p:cNvSpPr>
                <a:spLocks noChangeAspect="1" noChangeShapeType="1"/>
              </p:cNvSpPr>
              <p:nvPr/>
            </p:nvSpPr>
            <p:spPr bwMode="auto">
              <a:xfrm flipV="1">
                <a:off x="4364" y="3225"/>
                <a:ext cx="286" cy="270"/>
              </a:xfrm>
              <a:prstGeom prst="line">
                <a:avLst/>
              </a:prstGeom>
              <a:noFill/>
              <a:ln w="3175" cap="sq">
                <a:solidFill>
                  <a:schemeClr val="tx1"/>
                </a:solidFill>
                <a:round/>
                <a:headEnd type="none" w="sm" len="sm"/>
                <a:tailEnd type="triangle" w="med" len="med"/>
              </a:ln>
            </p:spPr>
            <p:txBody>
              <a:bodyPr wrap="none" anchor="ctr"/>
              <a:lstStyle/>
              <a:p>
                <a:endParaRPr lang="en-US"/>
              </a:p>
            </p:txBody>
          </p:sp>
          <p:graphicFrame>
            <p:nvGraphicFramePr>
              <p:cNvPr id="3131" name="Object 59"/>
              <p:cNvGraphicFramePr>
                <a:graphicFrameLocks noChangeAspect="1"/>
              </p:cNvGraphicFramePr>
              <p:nvPr/>
            </p:nvGraphicFramePr>
            <p:xfrm>
              <a:off x="5173" y="3519"/>
              <a:ext cx="96" cy="109"/>
            </p:xfrm>
            <a:graphic>
              <a:graphicData uri="http://schemas.openxmlformats.org/presentationml/2006/ole">
                <p:oleObj spid="_x0000_s218114" name="Equation" r:id="rId15" imgW="177800" imgH="203200" progId="">
                  <p:embed/>
                </p:oleObj>
              </a:graphicData>
            </a:graphic>
          </p:graphicFrame>
          <p:graphicFrame>
            <p:nvGraphicFramePr>
              <p:cNvPr id="3132" name="Object 60"/>
              <p:cNvGraphicFramePr>
                <a:graphicFrameLocks noChangeAspect="1"/>
              </p:cNvGraphicFramePr>
              <p:nvPr/>
            </p:nvGraphicFramePr>
            <p:xfrm>
              <a:off x="4224" y="2694"/>
              <a:ext cx="108" cy="107"/>
            </p:xfrm>
            <a:graphic>
              <a:graphicData uri="http://schemas.openxmlformats.org/presentationml/2006/ole">
                <p:oleObj spid="_x0000_s218115" name="Equation" r:id="rId16" imgW="203200" imgH="203200" progId="">
                  <p:embed/>
                </p:oleObj>
              </a:graphicData>
            </a:graphic>
          </p:graphicFrame>
          <p:graphicFrame>
            <p:nvGraphicFramePr>
              <p:cNvPr id="3133" name="Object 61"/>
              <p:cNvGraphicFramePr>
                <a:graphicFrameLocks noChangeAspect="1"/>
              </p:cNvGraphicFramePr>
              <p:nvPr/>
            </p:nvGraphicFramePr>
            <p:xfrm>
              <a:off x="4681" y="3126"/>
              <a:ext cx="73" cy="80"/>
            </p:xfrm>
            <a:graphic>
              <a:graphicData uri="http://schemas.openxmlformats.org/presentationml/2006/ole">
                <p:oleObj spid="_x0000_s218116" name="Equation" r:id="rId17" imgW="228600" imgH="254000" progId="">
                  <p:embed/>
                </p:oleObj>
              </a:graphicData>
            </a:graphic>
          </p:graphicFrame>
          <p:graphicFrame>
            <p:nvGraphicFramePr>
              <p:cNvPr id="3134" name="Object 62"/>
              <p:cNvGraphicFramePr>
                <a:graphicFrameLocks noChangeAspect="1"/>
              </p:cNvGraphicFramePr>
              <p:nvPr/>
            </p:nvGraphicFramePr>
            <p:xfrm>
              <a:off x="4424" y="3215"/>
              <a:ext cx="91" cy="131"/>
            </p:xfrm>
            <a:graphic>
              <a:graphicData uri="http://schemas.openxmlformats.org/presentationml/2006/ole">
                <p:oleObj spid="_x0000_s218117" name="Equation" r:id="rId18" imgW="152400" imgH="215900" progId="">
                  <p:embed/>
                </p:oleObj>
              </a:graphicData>
            </a:graphic>
          </p:graphicFrame>
          <p:graphicFrame>
            <p:nvGraphicFramePr>
              <p:cNvPr id="3135" name="Object 63"/>
              <p:cNvGraphicFramePr>
                <a:graphicFrameLocks noChangeAspect="1"/>
              </p:cNvGraphicFramePr>
              <p:nvPr/>
            </p:nvGraphicFramePr>
            <p:xfrm>
              <a:off x="4572" y="2829"/>
              <a:ext cx="806" cy="95"/>
            </p:xfrm>
            <a:graphic>
              <a:graphicData uri="http://schemas.openxmlformats.org/presentationml/2006/ole">
                <p:oleObj spid="_x0000_s218118" name="Equation" r:id="rId19" imgW="1727200" imgH="203200" progId="">
                  <p:embed/>
                </p:oleObj>
              </a:graphicData>
            </a:graphic>
          </p:graphicFrame>
          <p:sp>
            <p:nvSpPr>
              <p:cNvPr id="3136" name="Rectangle 64"/>
              <p:cNvSpPr>
                <a:spLocks noChangeAspect="1" noChangeArrowheads="1"/>
              </p:cNvSpPr>
              <p:nvPr/>
            </p:nvSpPr>
            <p:spPr bwMode="auto">
              <a:xfrm rot="-2376034">
                <a:off x="4586" y="3185"/>
                <a:ext cx="59" cy="57"/>
              </a:xfrm>
              <a:prstGeom prst="rect">
                <a:avLst/>
              </a:prstGeom>
              <a:noFill/>
              <a:ln w="3175" cap="sq">
                <a:solidFill>
                  <a:schemeClr val="tx1"/>
                </a:solidFill>
                <a:miter lim="800000"/>
                <a:headEnd type="none" w="sm" len="sm"/>
                <a:tailEnd type="none" w="sm" len="sm"/>
              </a:ln>
            </p:spPr>
            <p:txBody>
              <a:bodyPr wrap="none" anchor="ctr"/>
              <a:lstStyle/>
              <a:p>
                <a:pPr eaLnBrk="1" hangingPunct="1"/>
                <a:endParaRPr lang="en-US" sz="1800">
                  <a:latin typeface="Arial" pitchFamily="34" charset="0"/>
                </a:endParaRPr>
              </a:p>
            </p:txBody>
          </p:sp>
          <p:sp>
            <p:nvSpPr>
              <p:cNvPr id="3137" name="Oval 65"/>
              <p:cNvSpPr>
                <a:spLocks noChangeAspect="1" noChangeArrowheads="1"/>
              </p:cNvSpPr>
              <p:nvPr/>
            </p:nvSpPr>
            <p:spPr bwMode="auto">
              <a:xfrm>
                <a:off x="4647" y="3201"/>
                <a:ext cx="24" cy="24"/>
              </a:xfrm>
              <a:prstGeom prst="ellipse">
                <a:avLst/>
              </a:prstGeom>
              <a:solidFill>
                <a:srgbClr val="FF0000"/>
              </a:solidFill>
              <a:ln w="12700" cap="sq">
                <a:solidFill>
                  <a:schemeClr val="tx1"/>
                </a:solidFill>
                <a:round/>
                <a:headEnd type="none" w="sm" len="sm"/>
                <a:tailEnd type="none" w="sm" len="sm"/>
              </a:ln>
            </p:spPr>
            <p:txBody>
              <a:bodyPr wrap="none" anchor="ctr"/>
              <a:lstStyle/>
              <a:p>
                <a:pPr eaLnBrk="1" hangingPunct="1"/>
                <a:endParaRPr lang="en-US" sz="1800">
                  <a:latin typeface="Arial" pitchFamily="34" charset="0"/>
                </a:endParaRPr>
              </a:p>
            </p:txBody>
          </p:sp>
          <p:graphicFrame>
            <p:nvGraphicFramePr>
              <p:cNvPr id="3138" name="Object 66"/>
              <p:cNvGraphicFramePr>
                <a:graphicFrameLocks noChangeAspect="1"/>
              </p:cNvGraphicFramePr>
              <p:nvPr/>
            </p:nvGraphicFramePr>
            <p:xfrm>
              <a:off x="5090" y="3309"/>
              <a:ext cx="198" cy="97"/>
            </p:xfrm>
            <a:graphic>
              <a:graphicData uri="http://schemas.openxmlformats.org/presentationml/2006/ole">
                <p:oleObj spid="_x0000_s218119" name="Equation" r:id="rId20" imgW="444500" imgH="215900" progId="">
                  <p:embed/>
                </p:oleObj>
              </a:graphicData>
            </a:graphic>
          </p:graphicFrame>
          <p:graphicFrame>
            <p:nvGraphicFramePr>
              <p:cNvPr id="3139" name="Object 67"/>
              <p:cNvGraphicFramePr>
                <a:graphicFrameLocks noChangeAspect="1"/>
              </p:cNvGraphicFramePr>
              <p:nvPr/>
            </p:nvGraphicFramePr>
            <p:xfrm>
              <a:off x="4512" y="3386"/>
              <a:ext cx="543" cy="78"/>
            </p:xfrm>
            <a:graphic>
              <a:graphicData uri="http://schemas.openxmlformats.org/presentationml/2006/ole">
                <p:oleObj spid="_x0000_s218120" name="Equation" r:id="rId21" imgW="1511300" imgH="215900" progId="">
                  <p:embed/>
                </p:oleObj>
              </a:graphicData>
            </a:graphic>
          </p:graphicFrame>
          <p:sp>
            <p:nvSpPr>
              <p:cNvPr id="3140" name="Text Box 68"/>
              <p:cNvSpPr txBox="1">
                <a:spLocks noChangeAspect="1" noChangeArrowheads="1"/>
              </p:cNvSpPr>
              <p:nvPr/>
            </p:nvSpPr>
            <p:spPr bwMode="auto">
              <a:xfrm>
                <a:off x="4592" y="2995"/>
                <a:ext cx="1049" cy="154"/>
              </a:xfrm>
              <a:prstGeom prst="rect">
                <a:avLst/>
              </a:prstGeom>
              <a:noFill/>
              <a:ln w="12700" cap="sq">
                <a:noFill/>
                <a:miter lim="800000"/>
                <a:headEnd type="none" w="sm" len="sm"/>
                <a:tailEnd type="none" w="sm" len="sm"/>
              </a:ln>
            </p:spPr>
            <p:txBody>
              <a:bodyPr wrap="none">
                <a:spAutoFit/>
              </a:bodyPr>
              <a:lstStyle/>
              <a:p>
                <a:r>
                  <a:rPr lang="en-US" sz="1000">
                    <a:latin typeface="Arial" pitchFamily="34" charset="0"/>
                  </a:rPr>
                  <a:t>Most Probable Point, MPP</a:t>
                </a:r>
                <a:endParaRPr lang="en-US" sz="1200">
                  <a:latin typeface="Arial" pitchFamily="34" charset="0"/>
                </a:endParaRPr>
              </a:p>
            </p:txBody>
          </p:sp>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914400" y="723900"/>
            <a:ext cx="6553200" cy="533400"/>
          </a:xfrm>
        </p:spPr>
        <p:txBody>
          <a:bodyPr/>
          <a:lstStyle/>
          <a:p>
            <a:r>
              <a:rPr lang="en-US" sz="1800">
                <a:latin typeface="Arial Rounded MT Bold" pitchFamily="34" charset="0"/>
              </a:rPr>
              <a:t>	SUMMARY: The V&amp;V Process</a:t>
            </a:r>
          </a:p>
        </p:txBody>
      </p:sp>
      <p:sp>
        <p:nvSpPr>
          <p:cNvPr id="12293" name="Rectangle 5"/>
          <p:cNvSpPr>
            <a:spLocks noGrp="1" noChangeArrowheads="1"/>
          </p:cNvSpPr>
          <p:nvPr>
            <p:ph type="body" idx="1"/>
          </p:nvPr>
        </p:nvSpPr>
        <p:spPr>
          <a:xfrm>
            <a:off x="609600" y="1333500"/>
            <a:ext cx="7924800" cy="4114800"/>
          </a:xfrm>
        </p:spPr>
        <p:txBody>
          <a:bodyPr/>
          <a:lstStyle/>
          <a:p>
            <a:pPr>
              <a:lnSpc>
                <a:spcPct val="110000"/>
              </a:lnSpc>
            </a:pPr>
            <a:r>
              <a:rPr lang="en-US" sz="1800" dirty="0">
                <a:solidFill>
                  <a:srgbClr val="DC0000"/>
                </a:solidFill>
                <a:latin typeface="Arial Rounded MT Bold" pitchFamily="34" charset="0"/>
              </a:rPr>
              <a:t>Preparation</a:t>
            </a:r>
            <a:r>
              <a:rPr lang="en-US" sz="1800" dirty="0">
                <a:latin typeface="Arial Rounded MT Bold" pitchFamily="34" charset="0"/>
              </a:rPr>
              <a:t>  </a:t>
            </a:r>
          </a:p>
          <a:p>
            <a:pPr lvl="1">
              <a:lnSpc>
                <a:spcPct val="115000"/>
              </a:lnSpc>
            </a:pPr>
            <a:r>
              <a:rPr lang="en-US" sz="1800" dirty="0">
                <a:latin typeface="Arial Rounded MT Bold" pitchFamily="34" charset="0"/>
              </a:rPr>
              <a:t>Specification of validation variables, validation set points, validation levels required, etc.  (This specification determines the resource commitment that is necessary.)</a:t>
            </a:r>
          </a:p>
          <a:p>
            <a:pPr lvl="1">
              <a:lnSpc>
                <a:spcPct val="115000"/>
              </a:lnSpc>
            </a:pPr>
            <a:r>
              <a:rPr lang="en-US" sz="1800" b="1" dirty="0">
                <a:latin typeface="Arial Rounded MT Bold" pitchFamily="34" charset="0"/>
              </a:rPr>
              <a:t>It is critical for modelers and  experimentalists to work together in this phase.</a:t>
            </a:r>
          </a:p>
          <a:p>
            <a:pPr lvl="1">
              <a:lnSpc>
                <a:spcPct val="50000"/>
              </a:lnSpc>
            </a:pPr>
            <a:endParaRPr lang="en-US" sz="1800" b="1" dirty="0">
              <a:latin typeface="Arial Rounded MT Bold" pitchFamily="34" charset="0"/>
            </a:endParaRPr>
          </a:p>
          <a:p>
            <a:pPr>
              <a:lnSpc>
                <a:spcPct val="110000"/>
              </a:lnSpc>
            </a:pPr>
            <a:r>
              <a:rPr lang="en-US" sz="1800" dirty="0">
                <a:solidFill>
                  <a:srgbClr val="DC0000"/>
                </a:solidFill>
                <a:latin typeface="Arial Rounded MT Bold" pitchFamily="34" charset="0"/>
              </a:rPr>
              <a:t>Verification </a:t>
            </a:r>
          </a:p>
          <a:p>
            <a:pPr lvl="1">
              <a:lnSpc>
                <a:spcPct val="115000"/>
              </a:lnSpc>
            </a:pPr>
            <a:r>
              <a:rPr lang="en-US" sz="1800" dirty="0">
                <a:latin typeface="Arial Rounded MT Bold" pitchFamily="34" charset="0"/>
              </a:rPr>
              <a:t>Are the equations solved correctly? (Grid convergence studies, etc, to estimate U</a:t>
            </a:r>
            <a:r>
              <a:rPr lang="en-US" sz="1800" baseline="-25000" dirty="0">
                <a:latin typeface="Arial Rounded MT Bold" pitchFamily="34" charset="0"/>
              </a:rPr>
              <a:t>SN</a:t>
            </a:r>
            <a:r>
              <a:rPr lang="en-US" sz="1800" dirty="0">
                <a:latin typeface="Arial Rounded MT Bold" pitchFamily="34" charset="0"/>
              </a:rPr>
              <a:t>.)</a:t>
            </a:r>
          </a:p>
          <a:p>
            <a:pPr lvl="1">
              <a:lnSpc>
                <a:spcPct val="50000"/>
              </a:lnSpc>
            </a:pPr>
            <a:endParaRPr lang="en-US" sz="1800" dirty="0">
              <a:latin typeface="Arial Rounded MT Bold" pitchFamily="34" charset="0"/>
            </a:endParaRPr>
          </a:p>
          <a:p>
            <a:pPr>
              <a:lnSpc>
                <a:spcPct val="110000"/>
              </a:lnSpc>
            </a:pPr>
            <a:r>
              <a:rPr lang="en-US" sz="1800" dirty="0">
                <a:solidFill>
                  <a:srgbClr val="DC0000"/>
                </a:solidFill>
                <a:latin typeface="Arial Rounded MT Bold" pitchFamily="34" charset="0"/>
              </a:rPr>
              <a:t>Validation </a:t>
            </a:r>
          </a:p>
          <a:p>
            <a:pPr lvl="1">
              <a:lnSpc>
                <a:spcPct val="115000"/>
              </a:lnSpc>
            </a:pPr>
            <a:r>
              <a:rPr lang="en-US" sz="1800" dirty="0">
                <a:latin typeface="Arial Rounded MT Bold" pitchFamily="34" charset="0"/>
              </a:rPr>
              <a:t>Are the correct equations being solved? (Compare with experimental data and attempt to assess </a:t>
            </a:r>
            <a:r>
              <a:rPr lang="en-US" sz="1800" dirty="0">
                <a:latin typeface="Arial Rounded MT Bold" pitchFamily="34" charset="0"/>
                <a:sym typeface="Symbol" pitchFamily="18" charset="2"/>
              </a:rPr>
              <a:t></a:t>
            </a:r>
            <a:r>
              <a:rPr lang="en-US" sz="1800" baseline="-25000" dirty="0">
                <a:latin typeface="Arial Rounded MT Bold" pitchFamily="34" charset="0"/>
                <a:sym typeface="Symbol" pitchFamily="18" charset="2"/>
              </a:rPr>
              <a:t>SMA</a:t>
            </a:r>
            <a:r>
              <a:rPr lang="en-US" sz="1800" dirty="0">
                <a:latin typeface="Arial Rounded MT Bold" pitchFamily="34" charset="0"/>
              </a:rPr>
              <a:t> )</a:t>
            </a:r>
          </a:p>
          <a:p>
            <a:pPr lvl="1">
              <a:lnSpc>
                <a:spcPct val="50000"/>
              </a:lnSpc>
              <a:buNone/>
            </a:pPr>
            <a:endParaRPr lang="en-US" sz="1800" dirty="0">
              <a:latin typeface="Arial Rounded MT Bold"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EEF7758-9A92-441D-BC32-663814583FC5}" type="slidenum">
              <a:rPr lang="en-US"/>
              <a:pPr/>
              <a:t>3</a:t>
            </a:fld>
            <a:endParaRPr lang="en-US"/>
          </a:p>
        </p:txBody>
      </p:sp>
      <p:sp>
        <p:nvSpPr>
          <p:cNvPr id="79874" name="Rectangle 2"/>
          <p:cNvSpPr>
            <a:spLocks noGrp="1" noChangeArrowheads="1"/>
          </p:cNvSpPr>
          <p:nvPr>
            <p:ph type="title"/>
          </p:nvPr>
        </p:nvSpPr>
        <p:spPr>
          <a:xfrm>
            <a:off x="1358900" y="533400"/>
            <a:ext cx="7467600" cy="685800"/>
          </a:xfrm>
        </p:spPr>
        <p:txBody>
          <a:bodyPr/>
          <a:lstStyle/>
          <a:p>
            <a:pPr algn="l"/>
            <a:r>
              <a:rPr lang="en-US" sz="2000" dirty="0">
                <a:latin typeface="Arial Rounded MT Bold" pitchFamily="34" charset="0"/>
              </a:rPr>
              <a:t>The perspective changes when one begins </a:t>
            </a:r>
            <a:r>
              <a:rPr lang="en-US" sz="2000" dirty="0" smtClean="0">
                <a:latin typeface="Arial Rounded MT Bold" pitchFamily="34" charset="0"/>
              </a:rPr>
              <a:t/>
            </a:r>
            <a:br>
              <a:rPr lang="en-US" sz="2000" dirty="0" smtClean="0">
                <a:latin typeface="Arial Rounded MT Bold" pitchFamily="34" charset="0"/>
              </a:rPr>
            </a:br>
            <a:r>
              <a:rPr lang="en-US" sz="2000" dirty="0" smtClean="0">
                <a:latin typeface="Arial Rounded MT Bold" pitchFamily="34" charset="0"/>
              </a:rPr>
              <a:t>to </a:t>
            </a:r>
            <a:r>
              <a:rPr lang="en-US" sz="2000" dirty="0">
                <a:latin typeface="Arial Rounded MT Bold" pitchFamily="34" charset="0"/>
              </a:rPr>
              <a:t>consider the uncertainties involved…</a:t>
            </a:r>
          </a:p>
        </p:txBody>
      </p:sp>
      <p:sp>
        <p:nvSpPr>
          <p:cNvPr id="79875" name="Rectangle 3"/>
          <p:cNvSpPr>
            <a:spLocks noGrp="1" noChangeArrowheads="1"/>
          </p:cNvSpPr>
          <p:nvPr>
            <p:ph type="body" idx="1"/>
          </p:nvPr>
        </p:nvSpPr>
        <p:spPr>
          <a:xfrm>
            <a:off x="381000" y="1752600"/>
            <a:ext cx="4038600" cy="3200400"/>
          </a:xfrm>
        </p:spPr>
        <p:txBody>
          <a:bodyPr/>
          <a:lstStyle/>
          <a:p>
            <a:pPr>
              <a:lnSpc>
                <a:spcPct val="120000"/>
              </a:lnSpc>
            </a:pPr>
            <a:r>
              <a:rPr lang="en-US" sz="2000">
                <a:latin typeface="Arial Rounded MT Bold" pitchFamily="34" charset="0"/>
              </a:rPr>
              <a:t>The uncertainties determine</a:t>
            </a:r>
          </a:p>
          <a:p>
            <a:pPr lvl="1">
              <a:lnSpc>
                <a:spcPct val="120000"/>
              </a:lnSpc>
            </a:pPr>
            <a:r>
              <a:rPr lang="en-US" sz="2000" b="1">
                <a:latin typeface="Arial Rounded MT Bold" pitchFamily="34" charset="0"/>
              </a:rPr>
              <a:t>the scale at which meaningful comparisons can be made</a:t>
            </a:r>
          </a:p>
          <a:p>
            <a:pPr lvl="1">
              <a:lnSpc>
                <a:spcPct val="120000"/>
              </a:lnSpc>
            </a:pPr>
            <a:r>
              <a:rPr lang="en-US" sz="2000" b="1">
                <a:latin typeface="Arial Rounded MT Bold" pitchFamily="34" charset="0"/>
              </a:rPr>
              <a:t>the lowest level of validation which is possible; i.e., the “noise level”</a:t>
            </a:r>
            <a:endParaRPr lang="en-US" sz="1600">
              <a:latin typeface="Arial Rounded MT Bold" pitchFamily="34" charset="0"/>
            </a:endParaRPr>
          </a:p>
        </p:txBody>
      </p:sp>
      <p:pic>
        <p:nvPicPr>
          <p:cNvPr id="79877" name="Picture 5" descr="A:\1-2.TIF"/>
          <p:cNvPicPr>
            <a:picLocks noChangeAspect="1" noChangeArrowheads="1"/>
          </p:cNvPicPr>
          <p:nvPr/>
        </p:nvPicPr>
        <p:blipFill>
          <a:blip r:embed="rId2" cstate="print">
            <a:lum bright="76000" contrast="94000"/>
            <a:grayscl/>
          </a:blip>
          <a:srcRect l="6746" t="50943" r="3441"/>
          <a:stretch>
            <a:fillRect/>
          </a:stretch>
        </p:blipFill>
        <p:spPr bwMode="auto">
          <a:xfrm>
            <a:off x="4648200" y="1600200"/>
            <a:ext cx="4133850" cy="3230563"/>
          </a:xfrm>
          <a:prstGeom prst="rect">
            <a:avLst/>
          </a:prstGeom>
          <a:solidFill>
            <a:schemeClr val="bg1"/>
          </a:solidFill>
          <a:ln w="9525">
            <a:noFill/>
            <a:miter lim="800000"/>
            <a:headEnd/>
            <a:tailEnd/>
          </a:ln>
          <a:effectLst/>
        </p:spPr>
      </p:pic>
      <p:sp>
        <p:nvSpPr>
          <p:cNvPr id="79879" name="Text Box 7"/>
          <p:cNvSpPr txBox="1">
            <a:spLocks noChangeArrowheads="1"/>
          </p:cNvSpPr>
          <p:nvPr/>
        </p:nvSpPr>
        <p:spPr bwMode="auto">
          <a:xfrm>
            <a:off x="1241425" y="5257800"/>
            <a:ext cx="7140575" cy="396875"/>
          </a:xfrm>
          <a:prstGeom prst="rect">
            <a:avLst/>
          </a:prstGeom>
          <a:noFill/>
          <a:ln w="9525">
            <a:noFill/>
            <a:miter lim="800000"/>
            <a:headEnd/>
            <a:tailEnd/>
          </a:ln>
          <a:effectLst/>
        </p:spPr>
        <p:txBody>
          <a:bodyPr>
            <a:spAutoFit/>
          </a:bodyPr>
          <a:lstStyle/>
          <a:p>
            <a:pPr>
              <a:spcBef>
                <a:spcPct val="50000"/>
              </a:spcBef>
            </a:pPr>
            <a:endParaRPr lang="en-US"/>
          </a:p>
        </p:txBody>
      </p:sp>
      <p:sp>
        <p:nvSpPr>
          <p:cNvPr id="79880" name="Text Box 8"/>
          <p:cNvSpPr txBox="1">
            <a:spLocks noChangeArrowheads="1"/>
          </p:cNvSpPr>
          <p:nvPr/>
        </p:nvSpPr>
        <p:spPr bwMode="auto">
          <a:xfrm>
            <a:off x="241300" y="5181600"/>
            <a:ext cx="8648701" cy="1276888"/>
          </a:xfrm>
          <a:prstGeom prst="rect">
            <a:avLst/>
          </a:prstGeom>
          <a:noFill/>
          <a:ln w="9525">
            <a:noFill/>
            <a:miter lim="800000"/>
            <a:headEnd/>
            <a:tailEnd/>
          </a:ln>
          <a:effectLst/>
        </p:spPr>
        <p:txBody>
          <a:bodyPr wrap="square">
            <a:spAutoFit/>
          </a:bodyPr>
          <a:lstStyle/>
          <a:p>
            <a:pPr>
              <a:lnSpc>
                <a:spcPct val="110000"/>
              </a:lnSpc>
            </a:pPr>
            <a:r>
              <a:rPr lang="en-US" sz="2400" dirty="0">
                <a:latin typeface="Arial Rounded MT Bold" pitchFamily="34" charset="0"/>
              </a:rPr>
              <a:t>Thus, the uncertainties in the data and </a:t>
            </a:r>
            <a:r>
              <a:rPr lang="en-US" sz="2400" dirty="0" smtClean="0">
                <a:latin typeface="Arial Rounded MT Bold" pitchFamily="34" charset="0"/>
              </a:rPr>
              <a:t>the uncertainties </a:t>
            </a:r>
            <a:r>
              <a:rPr lang="en-US" sz="2400" dirty="0">
                <a:latin typeface="Arial Rounded MT Bold" pitchFamily="34" charset="0"/>
              </a:rPr>
              <a:t>in the </a:t>
            </a:r>
            <a:r>
              <a:rPr lang="en-US" sz="2400" dirty="0" smtClean="0">
                <a:latin typeface="Arial Rounded MT Bold" pitchFamily="34" charset="0"/>
              </a:rPr>
              <a:t> simulation </a:t>
            </a:r>
            <a:r>
              <a:rPr lang="en-US" sz="2400" dirty="0">
                <a:latin typeface="Arial Rounded MT Bold" pitchFamily="34" charset="0"/>
              </a:rPr>
              <a:t>must be considered if meaningful conclusions are </a:t>
            </a:r>
            <a:r>
              <a:rPr lang="en-US" sz="2400" dirty="0" smtClean="0">
                <a:latin typeface="Arial Rounded MT Bold" pitchFamily="34" charset="0"/>
              </a:rPr>
              <a:t>to be </a:t>
            </a:r>
            <a:r>
              <a:rPr lang="en-US" sz="2400" dirty="0">
                <a:latin typeface="Arial Rounded MT Bold" pitchFamily="34" charset="0"/>
              </a:rPr>
              <a:t>drawn.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E43D87A-4B75-477F-9B87-3706692477D7}" type="slidenum">
              <a:rPr lang="en-US"/>
              <a:pPr/>
              <a:t>30</a:t>
            </a:fld>
            <a:endParaRPr lang="en-US"/>
          </a:p>
        </p:txBody>
      </p:sp>
      <p:sp>
        <p:nvSpPr>
          <p:cNvPr id="97282" name="Rectangle 1026"/>
          <p:cNvSpPr>
            <a:spLocks noGrp="1" noChangeArrowheads="1"/>
          </p:cNvSpPr>
          <p:nvPr>
            <p:ph type="title"/>
          </p:nvPr>
        </p:nvSpPr>
        <p:spPr>
          <a:xfrm>
            <a:off x="685800" y="304800"/>
            <a:ext cx="7772400" cy="609600"/>
          </a:xfrm>
        </p:spPr>
        <p:txBody>
          <a:bodyPr/>
          <a:lstStyle/>
          <a:p>
            <a:r>
              <a:rPr lang="en-US" sz="1600" b="1">
                <a:latin typeface="Arial Rounded MT Bold" pitchFamily="34" charset="0"/>
              </a:rPr>
              <a:t>Some Selected References</a:t>
            </a:r>
          </a:p>
        </p:txBody>
      </p:sp>
      <p:sp>
        <p:nvSpPr>
          <p:cNvPr id="97283" name="Rectangle 1027"/>
          <p:cNvSpPr>
            <a:spLocks noGrp="1" noChangeArrowheads="1"/>
          </p:cNvSpPr>
          <p:nvPr>
            <p:ph type="body" idx="1"/>
          </p:nvPr>
        </p:nvSpPr>
        <p:spPr>
          <a:xfrm>
            <a:off x="685800" y="1219200"/>
            <a:ext cx="7772400" cy="4114800"/>
          </a:xfrm>
        </p:spPr>
        <p:txBody>
          <a:bodyPr/>
          <a:lstStyle/>
          <a:p>
            <a:pPr>
              <a:lnSpc>
                <a:spcPct val="90000"/>
              </a:lnSpc>
            </a:pPr>
            <a:r>
              <a:rPr lang="en-US" sz="1600" dirty="0"/>
              <a:t>Coleman, H.W. and Stern, F., "Uncertainties in CFD Code Validation," </a:t>
            </a:r>
            <a:r>
              <a:rPr lang="en-US" sz="1600" u="sng" dirty="0"/>
              <a:t>ASME J. Fluids Eng.</a:t>
            </a:r>
            <a:r>
              <a:rPr lang="en-US" sz="1600" dirty="0"/>
              <a:t>, Vol. 119, pp. 795-803, Dec. 1997.  (See also </a:t>
            </a:r>
            <a:r>
              <a:rPr lang="en-US" sz="1600" dirty="0" err="1"/>
              <a:t>Roache</a:t>
            </a:r>
            <a:r>
              <a:rPr lang="en-US" sz="1600" dirty="0"/>
              <a:t>, P. J, “Discussion” and Coleman and Stern, “Authors’ Closure,” </a:t>
            </a:r>
            <a:r>
              <a:rPr lang="en-US" sz="1600" u="sng" dirty="0"/>
              <a:t>ASME J. Fluids Eng.</a:t>
            </a:r>
            <a:r>
              <a:rPr lang="en-US" sz="1600" dirty="0"/>
              <a:t>, Vol. 120, pp. 635-636, Sept. 1998.)</a:t>
            </a:r>
          </a:p>
          <a:p>
            <a:pPr>
              <a:lnSpc>
                <a:spcPct val="90000"/>
              </a:lnSpc>
            </a:pPr>
            <a:endParaRPr lang="en-US" sz="1600" dirty="0"/>
          </a:p>
          <a:p>
            <a:pPr>
              <a:lnSpc>
                <a:spcPct val="90000"/>
              </a:lnSpc>
            </a:pPr>
            <a:r>
              <a:rPr lang="en-US" sz="1600" dirty="0" err="1"/>
              <a:t>Roache</a:t>
            </a:r>
            <a:r>
              <a:rPr lang="en-US" sz="1600" dirty="0"/>
              <a:t>, P. J., </a:t>
            </a:r>
            <a:r>
              <a:rPr lang="en-US" sz="1600" u="sng" dirty="0"/>
              <a:t>Verification and Validation in Computational Science and Engineering</a:t>
            </a:r>
            <a:r>
              <a:rPr lang="en-US" sz="1600" dirty="0"/>
              <a:t>, Hermosa, 1998.  (www.hermosa-pub.com)</a:t>
            </a:r>
          </a:p>
          <a:p>
            <a:pPr>
              <a:lnSpc>
                <a:spcPct val="90000"/>
              </a:lnSpc>
            </a:pPr>
            <a:endParaRPr lang="en-US" sz="1600" dirty="0"/>
          </a:p>
          <a:p>
            <a:pPr>
              <a:lnSpc>
                <a:spcPct val="90000"/>
              </a:lnSpc>
            </a:pPr>
            <a:r>
              <a:rPr lang="en-US" sz="1600" u="sng" dirty="0"/>
              <a:t>Guide for the Verification and Validation of Computational Fluid Dynamics Solutions</a:t>
            </a:r>
            <a:r>
              <a:rPr lang="en-US" sz="1600" dirty="0"/>
              <a:t>, AIAA Guide G-077-1998, 1998. (</a:t>
            </a:r>
            <a:r>
              <a:rPr lang="en-US" sz="1600" dirty="0">
                <a:hlinkClick r:id="rId3"/>
              </a:rPr>
              <a:t>www.aiaa.org</a:t>
            </a:r>
            <a:r>
              <a:rPr lang="en-US" sz="1600" dirty="0"/>
              <a:t>)</a:t>
            </a:r>
          </a:p>
          <a:p>
            <a:pPr>
              <a:lnSpc>
                <a:spcPct val="90000"/>
              </a:lnSpc>
            </a:pPr>
            <a:endParaRPr lang="en-US" sz="1600" dirty="0"/>
          </a:p>
          <a:p>
            <a:pPr>
              <a:lnSpc>
                <a:spcPct val="90000"/>
              </a:lnSpc>
            </a:pPr>
            <a:r>
              <a:rPr lang="en-US" sz="1600" dirty="0"/>
              <a:t>Stern, F., Wilson, R. V., Coleman, H.W., and Paterson, E. G., “Comprehensive Approach to Verification and Validation of CFD Simulations—Part 1:  Methodology and Procedures,” </a:t>
            </a:r>
            <a:r>
              <a:rPr lang="en-US" sz="1600" u="sng" dirty="0"/>
              <a:t>ASME J. Fluids Eng.</a:t>
            </a:r>
            <a:r>
              <a:rPr lang="en-US" sz="1600" dirty="0"/>
              <a:t>, Vol. 123, pp. 793-802, Dec. 2001.</a:t>
            </a:r>
          </a:p>
          <a:p>
            <a:pPr>
              <a:lnSpc>
                <a:spcPct val="90000"/>
              </a:lnSpc>
              <a:buNone/>
            </a:pPr>
            <a:endParaRPr lang="en-US" sz="1600" dirty="0" smtClean="0"/>
          </a:p>
          <a:p>
            <a:pPr>
              <a:lnSpc>
                <a:spcPct val="90000"/>
              </a:lnSpc>
            </a:pPr>
            <a:r>
              <a:rPr lang="en-US" sz="1600" dirty="0" smtClean="0"/>
              <a:t>K.N. Solanki , M.F. Horstemeyer, W.G. Steele, Y. Hammi, J.B. Jordon, Calibration, validation, and verification including uncertainty of a physically motivated internal state variable plasticity and damage model,” </a:t>
            </a:r>
            <a:r>
              <a:rPr lang="en-US" sz="1600" i="1" dirty="0" smtClean="0"/>
              <a:t>International Journal of Solids and Structures</a:t>
            </a:r>
            <a:r>
              <a:rPr lang="en-US" sz="1600" dirty="0" smtClean="0"/>
              <a:t>, Vol. 47, 186–203, 2010.</a:t>
            </a:r>
            <a:endParaRPr lang="en-US" sz="1600" dirty="0" smtClean="0">
              <a:cs typeface="Times New Roman" pitchFamily="18" charset="0"/>
            </a:endParaRPr>
          </a:p>
          <a:p>
            <a:pPr>
              <a:lnSpc>
                <a:spcPct val="90000"/>
              </a:lnSpc>
            </a:pPr>
            <a:endParaRPr lang="en-US" sz="1600" dirty="0">
              <a:latin typeface="Arial Rounded MT Bold" pitchFamily="34" charset="0"/>
            </a:endParaRPr>
          </a:p>
          <a:p>
            <a:pPr>
              <a:lnSpc>
                <a:spcPct val="90000"/>
              </a:lnSpc>
            </a:pPr>
            <a:endParaRPr lang="en-US" sz="1600" dirty="0">
              <a:latin typeface="Arial Rounded MT Bold"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D02612-B242-44CF-BF85-633B34EFCB73}" type="slidenum">
              <a:rPr lang="en-US"/>
              <a:pPr/>
              <a:t>4</a:t>
            </a:fld>
            <a:endParaRPr lang="en-US"/>
          </a:p>
        </p:txBody>
      </p:sp>
      <p:sp>
        <p:nvSpPr>
          <p:cNvPr id="81922" name="Rectangle 2"/>
          <p:cNvSpPr>
            <a:spLocks noGrp="1" noChangeArrowheads="1"/>
          </p:cNvSpPr>
          <p:nvPr>
            <p:ph type="title"/>
          </p:nvPr>
        </p:nvSpPr>
        <p:spPr>
          <a:xfrm>
            <a:off x="1282700" y="0"/>
            <a:ext cx="6096000" cy="685800"/>
          </a:xfrm>
        </p:spPr>
        <p:txBody>
          <a:bodyPr/>
          <a:lstStyle/>
          <a:p>
            <a:r>
              <a:rPr lang="en-US" sz="2400" dirty="0" smtClean="0">
                <a:latin typeface="Arial Rounded MT Bold" pitchFamily="34" charset="0"/>
              </a:rPr>
              <a:t>Definitions for Validation</a:t>
            </a:r>
            <a:br>
              <a:rPr lang="en-US" sz="2400" dirty="0" smtClean="0">
                <a:latin typeface="Arial Rounded MT Bold" pitchFamily="34" charset="0"/>
              </a:rPr>
            </a:br>
            <a:r>
              <a:rPr lang="en-US" sz="2400" dirty="0" smtClean="0">
                <a:latin typeface="Arial Rounded MT Bold" pitchFamily="34" charset="0"/>
              </a:rPr>
              <a:t>“Doing the </a:t>
            </a:r>
            <a:r>
              <a:rPr lang="en-US" sz="2400" i="1" u="sng" dirty="0" smtClean="0">
                <a:latin typeface="Arial Rounded MT Bold" pitchFamily="34" charset="0"/>
              </a:rPr>
              <a:t>right</a:t>
            </a:r>
            <a:r>
              <a:rPr lang="en-US" sz="2400" dirty="0" smtClean="0">
                <a:latin typeface="Arial Rounded MT Bold" pitchFamily="34" charset="0"/>
              </a:rPr>
              <a:t> thing” </a:t>
            </a:r>
            <a:endParaRPr lang="en-US" sz="2400" dirty="0">
              <a:latin typeface="Arial Rounded MT Bold" pitchFamily="34" charset="0"/>
            </a:endParaRPr>
          </a:p>
        </p:txBody>
      </p:sp>
      <p:sp>
        <p:nvSpPr>
          <p:cNvPr id="81923" name="Rectangle 3"/>
          <p:cNvSpPr>
            <a:spLocks noGrp="1" noChangeArrowheads="1"/>
          </p:cNvSpPr>
          <p:nvPr>
            <p:ph type="body" idx="1"/>
          </p:nvPr>
        </p:nvSpPr>
        <p:spPr>
          <a:xfrm flipV="1">
            <a:off x="381000" y="6400800"/>
            <a:ext cx="76200" cy="76200"/>
          </a:xfrm>
        </p:spPr>
        <p:txBody>
          <a:bodyPr/>
          <a:lstStyle/>
          <a:p>
            <a:pPr>
              <a:lnSpc>
                <a:spcPct val="125000"/>
              </a:lnSpc>
              <a:buFontTx/>
              <a:buNone/>
            </a:pPr>
            <a:endParaRPr lang="en-US" sz="1600">
              <a:latin typeface="Arial Rounded MT Bold" pitchFamily="34" charset="0"/>
            </a:endParaRPr>
          </a:p>
        </p:txBody>
      </p:sp>
      <p:pic>
        <p:nvPicPr>
          <p:cNvPr id="81924" name="Picture 4" descr="C:\My Documents\Presentations\fig1-IIHR407SIM.eps"/>
          <p:cNvPicPr>
            <a:picLocks noChangeAspect="1" noChangeArrowheads="1"/>
          </p:cNvPicPr>
          <p:nvPr/>
        </p:nvPicPr>
        <p:blipFill>
          <a:blip r:embed="rId2" cstate="print"/>
          <a:srcRect/>
          <a:stretch>
            <a:fillRect/>
          </a:stretch>
        </p:blipFill>
        <p:spPr bwMode="auto">
          <a:xfrm>
            <a:off x="990600" y="1219200"/>
            <a:ext cx="7239000" cy="5048250"/>
          </a:xfrm>
          <a:prstGeom prst="rect">
            <a:avLst/>
          </a:prstGeom>
          <a:noFill/>
        </p:spPr>
      </p:pic>
      <p:sp>
        <p:nvSpPr>
          <p:cNvPr id="81925" name="Text Box 5"/>
          <p:cNvSpPr txBox="1">
            <a:spLocks noChangeArrowheads="1"/>
          </p:cNvSpPr>
          <p:nvPr/>
        </p:nvSpPr>
        <p:spPr bwMode="auto">
          <a:xfrm>
            <a:off x="2971800" y="1295400"/>
            <a:ext cx="3429000" cy="1446213"/>
          </a:xfrm>
          <a:prstGeom prst="rect">
            <a:avLst/>
          </a:prstGeom>
          <a:noFill/>
          <a:ln w="9525">
            <a:solidFill>
              <a:schemeClr val="tx1"/>
            </a:solidFill>
            <a:miter lim="800000"/>
            <a:headEnd/>
            <a:tailEnd/>
          </a:ln>
          <a:effectLst/>
        </p:spPr>
        <p:txBody>
          <a:bodyPr>
            <a:spAutoFit/>
          </a:bodyPr>
          <a:lstStyle/>
          <a:p>
            <a:pPr>
              <a:spcBef>
                <a:spcPct val="50000"/>
              </a:spcBef>
            </a:pPr>
            <a:r>
              <a:rPr lang="en-US" sz="1600">
                <a:latin typeface="Arial Rounded MT Bold" pitchFamily="34" charset="0"/>
              </a:rPr>
              <a:t>S </a:t>
            </a:r>
            <a:r>
              <a:rPr lang="en-US" sz="1600">
                <a:latin typeface="Arial Rounded MT Bold" pitchFamily="34" charset="0"/>
                <a:sym typeface="Symbol" pitchFamily="18" charset="2"/>
              </a:rPr>
              <a:t> value from the </a:t>
            </a:r>
            <a:r>
              <a:rPr lang="en-US" sz="1600" b="1" u="sng">
                <a:latin typeface="Arial Rounded MT Bold" pitchFamily="34" charset="0"/>
                <a:sym typeface="Symbol" pitchFamily="18" charset="2"/>
              </a:rPr>
              <a:t>s</a:t>
            </a:r>
            <a:r>
              <a:rPr lang="en-US" sz="1600">
                <a:latin typeface="Arial Rounded MT Bold" pitchFamily="34" charset="0"/>
                <a:sym typeface="Symbol" pitchFamily="18" charset="2"/>
              </a:rPr>
              <a:t>imulation</a:t>
            </a:r>
          </a:p>
          <a:p>
            <a:pPr>
              <a:spcBef>
                <a:spcPct val="50000"/>
              </a:spcBef>
            </a:pPr>
            <a:r>
              <a:rPr lang="en-US" sz="1600">
                <a:latin typeface="Arial Rounded MT Bold" pitchFamily="34" charset="0"/>
                <a:sym typeface="Symbol" pitchFamily="18" charset="2"/>
              </a:rPr>
              <a:t>D  </a:t>
            </a:r>
            <a:r>
              <a:rPr lang="en-US" sz="1600" b="1" u="sng">
                <a:latin typeface="Arial Rounded MT Bold" pitchFamily="34" charset="0"/>
                <a:sym typeface="Symbol" pitchFamily="18" charset="2"/>
              </a:rPr>
              <a:t>d</a:t>
            </a:r>
            <a:r>
              <a:rPr lang="en-US" sz="1600">
                <a:latin typeface="Arial Rounded MT Bold" pitchFamily="34" charset="0"/>
                <a:sym typeface="Symbol" pitchFamily="18" charset="2"/>
              </a:rPr>
              <a:t>ata value from experiment</a:t>
            </a:r>
          </a:p>
          <a:p>
            <a:pPr>
              <a:spcBef>
                <a:spcPct val="50000"/>
              </a:spcBef>
            </a:pPr>
            <a:r>
              <a:rPr lang="en-US" sz="1600">
                <a:latin typeface="Arial Rounded MT Bold" pitchFamily="34" charset="0"/>
                <a:sym typeface="Symbol" pitchFamily="18" charset="2"/>
              </a:rPr>
              <a:t>E  comparison </a:t>
            </a:r>
            <a:r>
              <a:rPr lang="en-US" sz="1600" b="1" u="sng">
                <a:latin typeface="Arial Rounded MT Bold" pitchFamily="34" charset="0"/>
                <a:sym typeface="Symbol" pitchFamily="18" charset="2"/>
              </a:rPr>
              <a:t>e</a:t>
            </a:r>
            <a:r>
              <a:rPr lang="en-US" sz="1600">
                <a:latin typeface="Arial Rounded MT Bold" pitchFamily="34" charset="0"/>
                <a:sym typeface="Symbol" pitchFamily="18" charset="2"/>
              </a:rPr>
              <a:t>rror</a:t>
            </a:r>
          </a:p>
          <a:p>
            <a:pPr>
              <a:spcBef>
                <a:spcPct val="50000"/>
              </a:spcBef>
            </a:pPr>
            <a:r>
              <a:rPr lang="en-US" sz="1600">
                <a:solidFill>
                  <a:schemeClr val="tx2"/>
                </a:solidFill>
                <a:latin typeface="Arial Rounded MT Bold" pitchFamily="34" charset="0"/>
              </a:rPr>
              <a:t>         E</a:t>
            </a:r>
            <a:r>
              <a:rPr lang="en-US" sz="1600">
                <a:solidFill>
                  <a:schemeClr val="tx2"/>
                </a:solidFill>
                <a:latin typeface="Arial Rounded MT Bold" pitchFamily="34" charset="0"/>
                <a:sym typeface="Symbol" pitchFamily="18" charset="2"/>
              </a:rPr>
              <a:t> = D - S = </a:t>
            </a:r>
            <a:r>
              <a:rPr lang="en-US" sz="1600" baseline="-25000">
                <a:solidFill>
                  <a:schemeClr val="tx2"/>
                </a:solidFill>
                <a:latin typeface="Arial Rounded MT Bold" pitchFamily="34" charset="0"/>
                <a:sym typeface="Symbol" pitchFamily="18" charset="2"/>
              </a:rPr>
              <a:t>D</a:t>
            </a:r>
            <a:r>
              <a:rPr lang="en-US" sz="1600">
                <a:solidFill>
                  <a:schemeClr val="tx2"/>
                </a:solidFill>
                <a:latin typeface="Arial Rounded MT Bold" pitchFamily="34" charset="0"/>
                <a:sym typeface="Symbol" pitchFamily="18" charset="2"/>
              </a:rPr>
              <a:t> - </a:t>
            </a:r>
            <a:r>
              <a:rPr lang="en-US" sz="1600" baseline="-25000">
                <a:solidFill>
                  <a:schemeClr val="tx2"/>
                </a:solidFill>
                <a:latin typeface="Arial Rounded MT Bold" pitchFamily="34" charset="0"/>
                <a:sym typeface="Symbol" pitchFamily="18" charset="2"/>
              </a:rPr>
              <a:t>S</a:t>
            </a:r>
          </a:p>
        </p:txBody>
      </p:sp>
      <p:sp>
        <p:nvSpPr>
          <p:cNvPr id="7" name="Rectangle 6"/>
          <p:cNvSpPr/>
          <p:nvPr/>
        </p:nvSpPr>
        <p:spPr bwMode="auto">
          <a:xfrm>
            <a:off x="-317500" y="1244600"/>
            <a:ext cx="375919" cy="5092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pitchFamily="34" charset="0"/>
            </a:endParaRPr>
          </a:p>
        </p:txBody>
      </p:sp>
      <p:sp>
        <p:nvSpPr>
          <p:cNvPr id="8" name="Rectangle 7"/>
          <p:cNvSpPr/>
          <p:nvPr/>
        </p:nvSpPr>
        <p:spPr bwMode="auto">
          <a:xfrm>
            <a:off x="203200" y="6070600"/>
            <a:ext cx="381000" cy="482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pitchFamily="34" charset="0"/>
            </a:endParaRPr>
          </a:p>
        </p:txBody>
      </p:sp>
      <p:sp>
        <p:nvSpPr>
          <p:cNvPr id="9" name="Rectangle 8"/>
          <p:cNvSpPr/>
          <p:nvPr/>
        </p:nvSpPr>
        <p:spPr bwMode="auto">
          <a:xfrm>
            <a:off x="8343900" y="6184900"/>
            <a:ext cx="381000" cy="482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52CDD8C-E19B-4F39-B592-CEEF259D8B6A}" type="slidenum">
              <a:rPr lang="en-US"/>
              <a:pPr/>
              <a:t>5</a:t>
            </a:fld>
            <a:endParaRPr lang="en-US"/>
          </a:p>
        </p:txBody>
      </p:sp>
      <p:sp>
        <p:nvSpPr>
          <p:cNvPr id="105474" name="Rectangle 2"/>
          <p:cNvSpPr>
            <a:spLocks noGrp="1" noChangeArrowheads="1"/>
          </p:cNvSpPr>
          <p:nvPr>
            <p:ph type="title"/>
          </p:nvPr>
        </p:nvSpPr>
        <p:spPr>
          <a:xfrm>
            <a:off x="228600" y="685800"/>
            <a:ext cx="8763000" cy="533400"/>
          </a:xfrm>
        </p:spPr>
        <p:txBody>
          <a:bodyPr/>
          <a:lstStyle/>
          <a:p>
            <a:r>
              <a:rPr lang="en-US" sz="2000" u="sng" dirty="0">
                <a:latin typeface="Arial Rounded MT Bold" pitchFamily="34" charset="0"/>
              </a:rPr>
              <a:t>Validation</a:t>
            </a:r>
            <a:r>
              <a:rPr lang="en-US" sz="2000" dirty="0">
                <a:latin typeface="Arial Rounded MT Bold" pitchFamily="34" charset="0"/>
              </a:rPr>
              <a:t> Comparison of Simulation </a:t>
            </a:r>
            <a:r>
              <a:rPr lang="en-US" sz="2000" dirty="0" smtClean="0">
                <a:latin typeface="Arial Rounded MT Bold" pitchFamily="34" charset="0"/>
              </a:rPr>
              <a:t/>
            </a:r>
            <a:br>
              <a:rPr lang="en-US" sz="2000" dirty="0" smtClean="0">
                <a:latin typeface="Arial Rounded MT Bold" pitchFamily="34" charset="0"/>
              </a:rPr>
            </a:br>
            <a:r>
              <a:rPr lang="en-US" sz="2000" dirty="0" smtClean="0">
                <a:latin typeface="Arial Rounded MT Bold" pitchFamily="34" charset="0"/>
              </a:rPr>
              <a:t>Results </a:t>
            </a:r>
            <a:r>
              <a:rPr lang="en-US" sz="2000" dirty="0">
                <a:latin typeface="Arial Rounded MT Bold" pitchFamily="34" charset="0"/>
              </a:rPr>
              <a:t>with Experimental Results</a:t>
            </a:r>
          </a:p>
        </p:txBody>
      </p:sp>
      <p:graphicFrame>
        <p:nvGraphicFramePr>
          <p:cNvPr id="105475" name="Object 3"/>
          <p:cNvGraphicFramePr>
            <a:graphicFrameLocks noChangeAspect="1"/>
          </p:cNvGraphicFramePr>
          <p:nvPr>
            <p:ph type="body" idx="1"/>
          </p:nvPr>
        </p:nvGraphicFramePr>
        <p:xfrm>
          <a:off x="838200" y="1524000"/>
          <a:ext cx="7467600" cy="3902075"/>
        </p:xfrm>
        <a:graphic>
          <a:graphicData uri="http://schemas.openxmlformats.org/presentationml/2006/ole">
            <p:oleObj spid="_x0000_s184322" name="Document" r:id="rId3" imgW="9184680" imgH="4800600" progId="Word.Document.8">
              <p:embed/>
            </p:oleObj>
          </a:graphicData>
        </a:graphic>
      </p:graphicFrame>
      <p:sp>
        <p:nvSpPr>
          <p:cNvPr id="5" name="Rectangle 4"/>
          <p:cNvSpPr/>
          <p:nvPr/>
        </p:nvSpPr>
        <p:spPr bwMode="auto">
          <a:xfrm>
            <a:off x="8343900" y="6184900"/>
            <a:ext cx="381000" cy="482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flipV="1">
            <a:off x="228600" y="794415"/>
            <a:ext cx="76200" cy="76200"/>
          </a:xfrm>
        </p:spPr>
        <p:txBody>
          <a:bodyPr/>
          <a:lstStyle/>
          <a:p>
            <a:pPr>
              <a:lnSpc>
                <a:spcPct val="95000"/>
              </a:lnSpc>
            </a:pPr>
            <a:endParaRPr lang="en-US" sz="1800">
              <a:latin typeface="Arial Rounded MT Bold" pitchFamily="34" charset="0"/>
            </a:endParaRPr>
          </a:p>
        </p:txBody>
      </p:sp>
      <p:sp>
        <p:nvSpPr>
          <p:cNvPr id="24579" name="Rectangle 3"/>
          <p:cNvSpPr>
            <a:spLocks noGrp="1" noChangeArrowheads="1"/>
          </p:cNvSpPr>
          <p:nvPr>
            <p:ph type="body" idx="1"/>
          </p:nvPr>
        </p:nvSpPr>
        <p:spPr>
          <a:xfrm>
            <a:off x="935475" y="1023015"/>
            <a:ext cx="8001000" cy="4114800"/>
          </a:xfrm>
        </p:spPr>
        <p:txBody>
          <a:bodyPr/>
          <a:lstStyle/>
          <a:p>
            <a:pPr>
              <a:lnSpc>
                <a:spcPct val="115000"/>
              </a:lnSpc>
            </a:pPr>
            <a:r>
              <a:rPr lang="en-US" sz="1800" dirty="0">
                <a:latin typeface="Arial Rounded MT Bold" pitchFamily="34" charset="0"/>
                <a:sym typeface="Symbol" pitchFamily="18" charset="2"/>
              </a:rPr>
              <a:t>The error </a:t>
            </a:r>
            <a:r>
              <a:rPr lang="en-US" sz="1800" baseline="-25000" dirty="0">
                <a:latin typeface="Arial Rounded MT Bold" pitchFamily="34" charset="0"/>
                <a:sym typeface="Symbol" pitchFamily="18" charset="2"/>
              </a:rPr>
              <a:t>S</a:t>
            </a:r>
            <a:r>
              <a:rPr lang="en-US" sz="1800" dirty="0">
                <a:latin typeface="Arial Rounded MT Bold" pitchFamily="34" charset="0"/>
                <a:sym typeface="Symbol" pitchFamily="18" charset="2"/>
              </a:rPr>
              <a:t> in the </a:t>
            </a:r>
            <a:r>
              <a:rPr lang="en-US" sz="1800" u="sng" dirty="0">
                <a:latin typeface="Arial Rounded MT Bold" pitchFamily="34" charset="0"/>
                <a:sym typeface="Symbol" pitchFamily="18" charset="2"/>
              </a:rPr>
              <a:t>s</a:t>
            </a:r>
            <a:r>
              <a:rPr lang="en-US" sz="1800" dirty="0">
                <a:latin typeface="Arial Rounded MT Bold" pitchFamily="34" charset="0"/>
                <a:sym typeface="Symbol" pitchFamily="18" charset="2"/>
              </a:rPr>
              <a:t>imulation is composed of</a:t>
            </a:r>
          </a:p>
          <a:p>
            <a:pPr lvl="1">
              <a:lnSpc>
                <a:spcPct val="115000"/>
              </a:lnSpc>
            </a:pPr>
            <a:r>
              <a:rPr lang="en-US" sz="1800" dirty="0">
                <a:latin typeface="Arial Rounded MT Bold" pitchFamily="34" charset="0"/>
                <a:sym typeface="Symbol" pitchFamily="18" charset="2"/>
              </a:rPr>
              <a:t>errors </a:t>
            </a:r>
            <a:r>
              <a:rPr lang="en-US" sz="1800" baseline="-25000" dirty="0">
                <a:latin typeface="Arial Rounded MT Bold" pitchFamily="34" charset="0"/>
                <a:sym typeface="Symbol" pitchFamily="18" charset="2"/>
              </a:rPr>
              <a:t>SN</a:t>
            </a:r>
            <a:r>
              <a:rPr lang="en-US" sz="1800" dirty="0">
                <a:latin typeface="Arial Rounded MT Bold" pitchFamily="34" charset="0"/>
                <a:sym typeface="Symbol" pitchFamily="18" charset="2"/>
              </a:rPr>
              <a:t> due to </a:t>
            </a:r>
            <a:r>
              <a:rPr lang="en-US" sz="1800" dirty="0" smtClean="0">
                <a:latin typeface="Arial Rounded MT Bold" pitchFamily="34" charset="0"/>
                <a:sym typeface="Symbol" pitchFamily="18" charset="2"/>
              </a:rPr>
              <a:t>the </a:t>
            </a:r>
            <a:r>
              <a:rPr lang="en-US" sz="1800" u="sng" dirty="0" smtClean="0">
                <a:latin typeface="Arial Rounded MT Bold" pitchFamily="34" charset="0"/>
                <a:sym typeface="Symbol" pitchFamily="18" charset="2"/>
              </a:rPr>
              <a:t>s</a:t>
            </a:r>
            <a:r>
              <a:rPr lang="en-US" sz="1800" dirty="0" smtClean="0">
                <a:latin typeface="Arial Rounded MT Bold" pitchFamily="34" charset="0"/>
                <a:sym typeface="Symbol" pitchFamily="18" charset="2"/>
              </a:rPr>
              <a:t>imulation’s </a:t>
            </a:r>
            <a:r>
              <a:rPr lang="en-US" sz="1800" u="sng" dirty="0">
                <a:latin typeface="Arial Rounded MT Bold" pitchFamily="34" charset="0"/>
                <a:sym typeface="Symbol" pitchFamily="18" charset="2"/>
              </a:rPr>
              <a:t>n</a:t>
            </a:r>
            <a:r>
              <a:rPr lang="en-US" sz="1800" dirty="0">
                <a:latin typeface="Arial Rounded MT Bold" pitchFamily="34" charset="0"/>
                <a:sym typeface="Symbol" pitchFamily="18" charset="2"/>
              </a:rPr>
              <a:t>umerical solution of the equations</a:t>
            </a:r>
          </a:p>
          <a:p>
            <a:pPr lvl="1">
              <a:lnSpc>
                <a:spcPct val="115000"/>
              </a:lnSpc>
            </a:pPr>
            <a:r>
              <a:rPr lang="en-US" sz="1800" dirty="0">
                <a:latin typeface="Arial Rounded MT Bold" pitchFamily="34" charset="0"/>
                <a:sym typeface="Symbol" pitchFamily="18" charset="2"/>
              </a:rPr>
              <a:t>errors </a:t>
            </a:r>
            <a:r>
              <a:rPr lang="en-US" sz="1800" baseline="-25000" dirty="0">
                <a:latin typeface="Arial Rounded MT Bold" pitchFamily="34" charset="0"/>
                <a:sym typeface="Symbol" pitchFamily="18" charset="2"/>
              </a:rPr>
              <a:t>SPD</a:t>
            </a:r>
            <a:r>
              <a:rPr lang="en-US" sz="1800" dirty="0">
                <a:latin typeface="Arial Rounded MT Bold" pitchFamily="34" charset="0"/>
                <a:sym typeface="Symbol" pitchFamily="18" charset="2"/>
              </a:rPr>
              <a:t> due to the use </a:t>
            </a:r>
            <a:r>
              <a:rPr lang="en-US" sz="1800" dirty="0" smtClean="0">
                <a:latin typeface="Arial Rounded MT Bold" pitchFamily="34" charset="0"/>
                <a:sym typeface="Symbol" pitchFamily="18" charset="2"/>
              </a:rPr>
              <a:t>of </a:t>
            </a:r>
            <a:r>
              <a:rPr lang="en-US" sz="1800" u="sng" dirty="0" smtClean="0">
                <a:latin typeface="Arial Rounded MT Bold" pitchFamily="34" charset="0"/>
                <a:sym typeface="Symbol" pitchFamily="18" charset="2"/>
              </a:rPr>
              <a:t>s</a:t>
            </a:r>
            <a:r>
              <a:rPr lang="en-US" sz="1800" dirty="0" smtClean="0">
                <a:latin typeface="Arial Rounded MT Bold" pitchFamily="34" charset="0"/>
                <a:sym typeface="Symbol" pitchFamily="18" charset="2"/>
              </a:rPr>
              <a:t>imulation of </a:t>
            </a:r>
            <a:r>
              <a:rPr lang="en-US" sz="1800" u="sng" dirty="0">
                <a:latin typeface="Arial Rounded MT Bold" pitchFamily="34" charset="0"/>
                <a:sym typeface="Symbol" pitchFamily="18" charset="2"/>
              </a:rPr>
              <a:t>p</a:t>
            </a:r>
            <a:r>
              <a:rPr lang="en-US" sz="1800" dirty="0">
                <a:latin typeface="Arial Rounded MT Bold" pitchFamily="34" charset="0"/>
                <a:sym typeface="Symbol" pitchFamily="18" charset="2"/>
              </a:rPr>
              <a:t>revious experimental </a:t>
            </a:r>
            <a:r>
              <a:rPr lang="en-US" sz="1800" u="sng" dirty="0">
                <a:latin typeface="Arial Rounded MT Bold" pitchFamily="34" charset="0"/>
                <a:sym typeface="Symbol" pitchFamily="18" charset="2"/>
              </a:rPr>
              <a:t>d</a:t>
            </a:r>
            <a:r>
              <a:rPr lang="en-US" sz="1800" dirty="0">
                <a:latin typeface="Arial Rounded MT Bold" pitchFamily="34" charset="0"/>
                <a:sym typeface="Symbol" pitchFamily="18" charset="2"/>
              </a:rPr>
              <a:t>ata (properties, etc.)</a:t>
            </a:r>
          </a:p>
          <a:p>
            <a:pPr lvl="1">
              <a:lnSpc>
                <a:spcPct val="115000"/>
              </a:lnSpc>
            </a:pPr>
            <a:r>
              <a:rPr lang="en-US" sz="1800" dirty="0">
                <a:latin typeface="Arial Rounded MT Bold" pitchFamily="34" charset="0"/>
                <a:sym typeface="Symbol" pitchFamily="18" charset="2"/>
              </a:rPr>
              <a:t>errors </a:t>
            </a:r>
            <a:r>
              <a:rPr lang="en-US" sz="1800" baseline="-25000" dirty="0">
                <a:latin typeface="Arial Rounded MT Bold" pitchFamily="34" charset="0"/>
                <a:sym typeface="Symbol" pitchFamily="18" charset="2"/>
              </a:rPr>
              <a:t>SMA</a:t>
            </a:r>
            <a:r>
              <a:rPr lang="en-US" sz="1800" dirty="0">
                <a:latin typeface="Arial Rounded MT Bold" pitchFamily="34" charset="0"/>
                <a:sym typeface="Symbol" pitchFamily="18" charset="2"/>
              </a:rPr>
              <a:t> due </a:t>
            </a:r>
            <a:r>
              <a:rPr lang="en-US" sz="1800" dirty="0" smtClean="0">
                <a:latin typeface="Arial Rounded MT Bold" pitchFamily="34" charset="0"/>
                <a:sym typeface="Symbol" pitchFamily="18" charset="2"/>
              </a:rPr>
              <a:t>to </a:t>
            </a:r>
            <a:r>
              <a:rPr lang="en-US" sz="1800" u="sng" dirty="0" smtClean="0">
                <a:latin typeface="Arial Rounded MT Bold" pitchFamily="34" charset="0"/>
                <a:sym typeface="Symbol" pitchFamily="18" charset="2"/>
              </a:rPr>
              <a:t>s</a:t>
            </a:r>
            <a:r>
              <a:rPr lang="en-US" sz="1800" dirty="0" smtClean="0">
                <a:latin typeface="Arial Rounded MT Bold" pitchFamily="34" charset="0"/>
                <a:sym typeface="Symbol" pitchFamily="18" charset="2"/>
              </a:rPr>
              <a:t>imulation </a:t>
            </a:r>
            <a:r>
              <a:rPr lang="en-US" sz="1800" u="sng" dirty="0">
                <a:latin typeface="Arial Rounded MT Bold" pitchFamily="34" charset="0"/>
                <a:sym typeface="Symbol" pitchFamily="18" charset="2"/>
              </a:rPr>
              <a:t>m</a:t>
            </a:r>
            <a:r>
              <a:rPr lang="en-US" sz="1800" dirty="0">
                <a:latin typeface="Arial Rounded MT Bold" pitchFamily="34" charset="0"/>
                <a:sym typeface="Symbol" pitchFamily="18" charset="2"/>
              </a:rPr>
              <a:t>odeling </a:t>
            </a:r>
            <a:r>
              <a:rPr lang="en-US" sz="1800" u="sng" dirty="0">
                <a:latin typeface="Arial Rounded MT Bold" pitchFamily="34" charset="0"/>
                <a:sym typeface="Symbol" pitchFamily="18" charset="2"/>
              </a:rPr>
              <a:t>a</a:t>
            </a:r>
            <a:r>
              <a:rPr lang="en-US" sz="1800" dirty="0">
                <a:latin typeface="Arial Rounded MT Bold" pitchFamily="34" charset="0"/>
                <a:sym typeface="Symbol" pitchFamily="18" charset="2"/>
              </a:rPr>
              <a:t>ssumptions</a:t>
            </a:r>
          </a:p>
          <a:p>
            <a:pPr lvl="1">
              <a:lnSpc>
                <a:spcPct val="115000"/>
              </a:lnSpc>
              <a:buFontTx/>
              <a:buNone/>
            </a:pPr>
            <a:endParaRPr lang="en-US" sz="1800" dirty="0">
              <a:latin typeface="Arial Rounded MT Bold" pitchFamily="34" charset="0"/>
              <a:sym typeface="Symbol" pitchFamily="18" charset="2"/>
            </a:endParaRPr>
          </a:p>
          <a:p>
            <a:pPr lvl="1">
              <a:lnSpc>
                <a:spcPct val="115000"/>
              </a:lnSpc>
              <a:buFontTx/>
              <a:buNone/>
            </a:pPr>
            <a:r>
              <a:rPr lang="en-US" sz="1800" dirty="0">
                <a:latin typeface="Arial Rounded MT Bold" pitchFamily="34" charset="0"/>
                <a:sym typeface="Symbol" pitchFamily="18" charset="2"/>
              </a:rPr>
              <a:t>			</a:t>
            </a:r>
            <a:r>
              <a:rPr lang="en-US" sz="1800" baseline="-25000" dirty="0">
                <a:latin typeface="Arial Rounded MT Bold" pitchFamily="34" charset="0"/>
                <a:sym typeface="Symbol" pitchFamily="18" charset="2"/>
              </a:rPr>
              <a:t>S</a:t>
            </a:r>
            <a:r>
              <a:rPr lang="en-US" sz="1800" dirty="0">
                <a:latin typeface="Arial Rounded MT Bold" pitchFamily="34" charset="0"/>
              </a:rPr>
              <a:t> = </a:t>
            </a:r>
            <a:r>
              <a:rPr lang="en-US" sz="1800" dirty="0">
                <a:latin typeface="Arial Rounded MT Bold" pitchFamily="34" charset="0"/>
                <a:sym typeface="Symbol" pitchFamily="18" charset="2"/>
              </a:rPr>
              <a:t></a:t>
            </a:r>
            <a:r>
              <a:rPr lang="en-US" sz="1800" baseline="-25000" dirty="0">
                <a:latin typeface="Arial Rounded MT Bold" pitchFamily="34" charset="0"/>
                <a:sym typeface="Symbol" pitchFamily="18" charset="2"/>
              </a:rPr>
              <a:t>SN</a:t>
            </a:r>
            <a:r>
              <a:rPr lang="en-US" sz="1800" dirty="0">
                <a:latin typeface="Arial Rounded MT Bold" pitchFamily="34" charset="0"/>
              </a:rPr>
              <a:t> </a:t>
            </a:r>
            <a:r>
              <a:rPr lang="en-US" sz="1800" dirty="0">
                <a:latin typeface="Arial Rounded MT Bold" pitchFamily="34" charset="0"/>
                <a:sym typeface="Symbol" pitchFamily="18" charset="2"/>
              </a:rPr>
              <a:t>+</a:t>
            </a:r>
            <a:r>
              <a:rPr lang="en-US" sz="1800" dirty="0">
                <a:latin typeface="Arial Rounded MT Bold" pitchFamily="34" charset="0"/>
              </a:rPr>
              <a:t> </a:t>
            </a:r>
            <a:r>
              <a:rPr lang="en-US" sz="1800" dirty="0">
                <a:latin typeface="Arial Rounded MT Bold" pitchFamily="34" charset="0"/>
                <a:sym typeface="Symbol" pitchFamily="18" charset="2"/>
              </a:rPr>
              <a:t></a:t>
            </a:r>
            <a:r>
              <a:rPr lang="en-US" sz="1800" baseline="-25000" dirty="0">
                <a:latin typeface="Arial Rounded MT Bold" pitchFamily="34" charset="0"/>
                <a:sym typeface="Symbol" pitchFamily="18" charset="2"/>
              </a:rPr>
              <a:t>SPD </a:t>
            </a:r>
            <a:r>
              <a:rPr lang="en-US" sz="1800" dirty="0">
                <a:latin typeface="Arial Rounded MT Bold" pitchFamily="34" charset="0"/>
                <a:sym typeface="Symbol" pitchFamily="18" charset="2"/>
              </a:rPr>
              <a:t>+ </a:t>
            </a:r>
            <a:r>
              <a:rPr lang="en-US" sz="1800" baseline="-25000" dirty="0">
                <a:latin typeface="Arial Rounded MT Bold" pitchFamily="34" charset="0"/>
                <a:sym typeface="Symbol" pitchFamily="18" charset="2"/>
              </a:rPr>
              <a:t>SMA</a:t>
            </a:r>
          </a:p>
          <a:p>
            <a:pPr lvl="1">
              <a:lnSpc>
                <a:spcPct val="115000"/>
              </a:lnSpc>
              <a:buFontTx/>
              <a:buNone/>
            </a:pPr>
            <a:endParaRPr lang="en-US" sz="1800" dirty="0">
              <a:latin typeface="Arial Rounded MT Bold" pitchFamily="34" charset="0"/>
              <a:sym typeface="Symbol" pitchFamily="18" charset="2"/>
            </a:endParaRPr>
          </a:p>
          <a:p>
            <a:pPr>
              <a:lnSpc>
                <a:spcPct val="140000"/>
              </a:lnSpc>
            </a:pPr>
            <a:r>
              <a:rPr lang="en-US" sz="1800" dirty="0">
                <a:latin typeface="Arial Rounded MT Bold" pitchFamily="34" charset="0"/>
              </a:rPr>
              <a:t>Therefore, the comparison error E can be written as</a:t>
            </a:r>
          </a:p>
          <a:p>
            <a:pPr>
              <a:lnSpc>
                <a:spcPct val="140000"/>
              </a:lnSpc>
              <a:buFontTx/>
              <a:buNone/>
            </a:pPr>
            <a:r>
              <a:rPr lang="en-US" sz="1800" dirty="0">
                <a:latin typeface="Arial Rounded MT Bold" pitchFamily="34" charset="0"/>
              </a:rPr>
              <a:t>			</a:t>
            </a:r>
            <a:r>
              <a:rPr lang="en-US" sz="1800" dirty="0">
                <a:latin typeface="Arial Rounded MT Bold" pitchFamily="34" charset="0"/>
                <a:sym typeface="Symbol" pitchFamily="18" charset="2"/>
              </a:rPr>
              <a:t>E = D - S = </a:t>
            </a:r>
            <a:r>
              <a:rPr lang="en-US" sz="1800" baseline="-25000" dirty="0">
                <a:latin typeface="Arial Rounded MT Bold" pitchFamily="34" charset="0"/>
                <a:sym typeface="Symbol" pitchFamily="18" charset="2"/>
              </a:rPr>
              <a:t>D</a:t>
            </a:r>
            <a:r>
              <a:rPr lang="en-US" sz="1800" dirty="0">
                <a:latin typeface="Arial Rounded MT Bold" pitchFamily="34" charset="0"/>
                <a:sym typeface="Symbol" pitchFamily="18" charset="2"/>
              </a:rPr>
              <a:t> - </a:t>
            </a:r>
            <a:r>
              <a:rPr lang="en-US" sz="1800" baseline="-25000" dirty="0">
                <a:latin typeface="Arial Rounded MT Bold" pitchFamily="34" charset="0"/>
                <a:sym typeface="Symbol" pitchFamily="18" charset="2"/>
              </a:rPr>
              <a:t>S</a:t>
            </a:r>
            <a:r>
              <a:rPr lang="en-US" sz="1800" dirty="0">
                <a:latin typeface="Arial Rounded MT Bold" pitchFamily="34" charset="0"/>
                <a:sym typeface="Symbol" pitchFamily="18" charset="2"/>
              </a:rPr>
              <a:t> </a:t>
            </a:r>
          </a:p>
          <a:p>
            <a:pPr>
              <a:lnSpc>
                <a:spcPct val="115000"/>
              </a:lnSpc>
              <a:buFontTx/>
              <a:buNone/>
            </a:pPr>
            <a:r>
              <a:rPr lang="en-US" sz="1800" dirty="0">
                <a:latin typeface="Arial Rounded MT Bold" pitchFamily="34" charset="0"/>
                <a:sym typeface="Symbol" pitchFamily="18" charset="2"/>
              </a:rPr>
              <a:t>	or		</a:t>
            </a:r>
          </a:p>
          <a:p>
            <a:pPr>
              <a:lnSpc>
                <a:spcPct val="115000"/>
              </a:lnSpc>
              <a:buFontTx/>
              <a:buNone/>
            </a:pPr>
            <a:r>
              <a:rPr lang="en-US" sz="1800" dirty="0">
                <a:latin typeface="Arial Rounded MT Bold" pitchFamily="34" charset="0"/>
                <a:sym typeface="Symbol" pitchFamily="18" charset="2"/>
              </a:rPr>
              <a:t>			E = </a:t>
            </a:r>
            <a:r>
              <a:rPr lang="en-US" sz="1800" baseline="-25000" dirty="0">
                <a:latin typeface="Arial Rounded MT Bold" pitchFamily="34" charset="0"/>
                <a:sym typeface="Symbol" pitchFamily="18" charset="2"/>
              </a:rPr>
              <a:t>D</a:t>
            </a:r>
            <a:r>
              <a:rPr lang="en-US" sz="1800" dirty="0">
                <a:latin typeface="Arial Rounded MT Bold" pitchFamily="34" charset="0"/>
                <a:sym typeface="Symbol" pitchFamily="18" charset="2"/>
              </a:rPr>
              <a:t> - </a:t>
            </a:r>
            <a:r>
              <a:rPr lang="en-US" sz="1800" baseline="-25000" dirty="0">
                <a:latin typeface="Arial Rounded MT Bold" pitchFamily="34" charset="0"/>
                <a:sym typeface="Symbol" pitchFamily="18" charset="2"/>
              </a:rPr>
              <a:t>SN</a:t>
            </a:r>
            <a:r>
              <a:rPr lang="en-US" sz="1800" dirty="0">
                <a:latin typeface="Arial Rounded MT Bold" pitchFamily="34" charset="0"/>
                <a:sym typeface="Symbol" pitchFamily="18" charset="2"/>
              </a:rPr>
              <a:t> - </a:t>
            </a:r>
            <a:r>
              <a:rPr lang="en-US" sz="1800" baseline="-25000" dirty="0">
                <a:latin typeface="Arial Rounded MT Bold" pitchFamily="34" charset="0"/>
                <a:sym typeface="Symbol" pitchFamily="18" charset="2"/>
              </a:rPr>
              <a:t>SPD </a:t>
            </a:r>
            <a:r>
              <a:rPr lang="en-US" sz="1800" dirty="0">
                <a:latin typeface="Arial Rounded MT Bold" pitchFamily="34" charset="0"/>
                <a:sym typeface="Symbol" pitchFamily="18" charset="2"/>
              </a:rPr>
              <a:t>- </a:t>
            </a:r>
            <a:r>
              <a:rPr lang="en-US" sz="1800" baseline="-25000" dirty="0">
                <a:latin typeface="Arial Rounded MT Bold" pitchFamily="34" charset="0"/>
                <a:sym typeface="Symbol" pitchFamily="18" charset="2"/>
              </a:rPr>
              <a:t>SMA </a:t>
            </a:r>
          </a:p>
          <a:p>
            <a:pPr>
              <a:lnSpc>
                <a:spcPct val="115000"/>
              </a:lnSpc>
              <a:buFontTx/>
              <a:buNone/>
            </a:pPr>
            <a:r>
              <a:rPr lang="en-US" sz="1800" baseline="-25000" dirty="0">
                <a:latin typeface="Arial Rounded MT Bold" pitchFamily="34" charset="0"/>
                <a:sym typeface="Symbol" pitchFamily="18" charset="2"/>
              </a:rPr>
              <a:t>	</a:t>
            </a:r>
          </a:p>
          <a:p>
            <a:pPr>
              <a:lnSpc>
                <a:spcPct val="115000"/>
              </a:lnSpc>
              <a:buFontTx/>
              <a:buNone/>
            </a:pPr>
            <a:r>
              <a:rPr lang="en-US" sz="1800" baseline="-25000" dirty="0">
                <a:latin typeface="Arial Rounded MT Bold" pitchFamily="34" charset="0"/>
                <a:sym typeface="Symbol" pitchFamily="18" charset="2"/>
              </a:rPr>
              <a:t>	</a:t>
            </a:r>
            <a:r>
              <a:rPr lang="en-US" sz="1800" dirty="0">
                <a:latin typeface="Arial Rounded MT Bold" pitchFamily="34" charset="0"/>
                <a:sym typeface="Symbol" pitchFamily="18" charset="2"/>
              </a:rPr>
              <a:t>(A primary objective of a validation effort is to assess the simulation modeling error </a:t>
            </a:r>
            <a:r>
              <a:rPr lang="en-US" sz="1800" baseline="-25000" dirty="0">
                <a:latin typeface="Arial Rounded MT Bold" pitchFamily="34" charset="0"/>
                <a:sym typeface="Symbol" pitchFamily="18" charset="2"/>
              </a:rPr>
              <a:t>SMA</a:t>
            </a:r>
            <a:r>
              <a:rPr lang="en-US" sz="1800" dirty="0">
                <a:latin typeface="Arial Rounded MT Bold" pitchFamily="34" charset="0"/>
                <a:sym typeface="Symbol" pitchFamily="18" charset="2"/>
              </a:rPr>
              <a:t>.)</a:t>
            </a:r>
          </a:p>
        </p:txBody>
      </p:sp>
      <p:sp>
        <p:nvSpPr>
          <p:cNvPr id="4" name="Rectangle 3"/>
          <p:cNvSpPr/>
          <p:nvPr/>
        </p:nvSpPr>
        <p:spPr bwMode="auto">
          <a:xfrm flipH="1">
            <a:off x="0" y="-1504285"/>
            <a:ext cx="393700" cy="47879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1342433" y="175106"/>
            <a:ext cx="5581977" cy="584775"/>
          </a:xfrm>
          <a:prstGeom prst="rect">
            <a:avLst/>
          </a:prstGeom>
          <a:noFill/>
        </p:spPr>
        <p:txBody>
          <a:bodyPr wrap="none" rtlCol="0">
            <a:spAutoFit/>
          </a:bodyPr>
          <a:lstStyle/>
          <a:p>
            <a:r>
              <a:rPr lang="en-US" dirty="0" smtClean="0"/>
              <a:t>Uncertainty (Error) Definitions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F170E68-6B02-44C1-9922-59296A9BD95E}" type="slidenum">
              <a:rPr lang="en-US"/>
              <a:pPr/>
              <a:t>7</a:t>
            </a:fld>
            <a:endParaRPr lang="en-US"/>
          </a:p>
        </p:txBody>
      </p:sp>
      <p:sp>
        <p:nvSpPr>
          <p:cNvPr id="62466" name="Rectangle 1026"/>
          <p:cNvSpPr>
            <a:spLocks noGrp="1" noChangeArrowheads="1"/>
          </p:cNvSpPr>
          <p:nvPr>
            <p:ph type="title"/>
          </p:nvPr>
        </p:nvSpPr>
        <p:spPr>
          <a:xfrm>
            <a:off x="228600" y="228600"/>
            <a:ext cx="76200" cy="76200"/>
          </a:xfrm>
        </p:spPr>
        <p:txBody>
          <a:bodyPr/>
          <a:lstStyle/>
          <a:p>
            <a:endParaRPr lang="en-US">
              <a:latin typeface="Arial Rounded MT Bold" pitchFamily="34" charset="0"/>
            </a:endParaRPr>
          </a:p>
        </p:txBody>
      </p:sp>
      <p:sp>
        <p:nvSpPr>
          <p:cNvPr id="62467" name="Rectangle 1027"/>
          <p:cNvSpPr>
            <a:spLocks noGrp="1" noChangeArrowheads="1"/>
          </p:cNvSpPr>
          <p:nvPr>
            <p:ph type="body" idx="1"/>
          </p:nvPr>
        </p:nvSpPr>
        <p:spPr>
          <a:xfrm>
            <a:off x="685800" y="457200"/>
            <a:ext cx="7772400" cy="4114800"/>
          </a:xfrm>
        </p:spPr>
        <p:txBody>
          <a:bodyPr/>
          <a:lstStyle/>
          <a:p>
            <a:pPr>
              <a:lnSpc>
                <a:spcPct val="115000"/>
              </a:lnSpc>
            </a:pPr>
            <a:r>
              <a:rPr lang="en-US" sz="1800" dirty="0">
                <a:latin typeface="Arial Rounded MT Bold" pitchFamily="34" charset="0"/>
              </a:rPr>
              <a:t>Consider the error equation</a:t>
            </a:r>
          </a:p>
          <a:p>
            <a:pPr>
              <a:lnSpc>
                <a:spcPct val="115000"/>
              </a:lnSpc>
            </a:pPr>
            <a:endParaRPr lang="en-US" sz="1800" dirty="0">
              <a:latin typeface="Arial Rounded MT Bold" pitchFamily="34" charset="0"/>
            </a:endParaRPr>
          </a:p>
          <a:p>
            <a:pPr>
              <a:lnSpc>
                <a:spcPct val="115000"/>
              </a:lnSpc>
              <a:buFontTx/>
              <a:buNone/>
            </a:pPr>
            <a:r>
              <a:rPr lang="en-US" sz="1800" dirty="0">
                <a:latin typeface="Arial Rounded MT Bold" pitchFamily="34" charset="0"/>
                <a:sym typeface="Symbol" pitchFamily="18" charset="2"/>
              </a:rPr>
              <a:t>			E = </a:t>
            </a:r>
            <a:r>
              <a:rPr lang="en-US" sz="1800" baseline="-25000" dirty="0">
                <a:latin typeface="Arial Rounded MT Bold" pitchFamily="34" charset="0"/>
                <a:sym typeface="Symbol" pitchFamily="18" charset="2"/>
              </a:rPr>
              <a:t>D</a:t>
            </a:r>
            <a:r>
              <a:rPr lang="en-US" sz="1800" dirty="0">
                <a:latin typeface="Arial Rounded MT Bold" pitchFamily="34" charset="0"/>
                <a:sym typeface="Symbol" pitchFamily="18" charset="2"/>
              </a:rPr>
              <a:t> - </a:t>
            </a:r>
            <a:r>
              <a:rPr lang="en-US" sz="1800" baseline="-25000" dirty="0">
                <a:latin typeface="Arial Rounded MT Bold" pitchFamily="34" charset="0"/>
                <a:sym typeface="Symbol" pitchFamily="18" charset="2"/>
              </a:rPr>
              <a:t>SN</a:t>
            </a:r>
            <a:r>
              <a:rPr lang="en-US" sz="1800" dirty="0">
                <a:latin typeface="Arial Rounded MT Bold" pitchFamily="34" charset="0"/>
                <a:sym typeface="Symbol" pitchFamily="18" charset="2"/>
              </a:rPr>
              <a:t> - </a:t>
            </a:r>
            <a:r>
              <a:rPr lang="en-US" sz="1800" baseline="-25000" dirty="0">
                <a:latin typeface="Arial Rounded MT Bold" pitchFamily="34" charset="0"/>
                <a:sym typeface="Symbol" pitchFamily="18" charset="2"/>
              </a:rPr>
              <a:t>SPD </a:t>
            </a:r>
            <a:r>
              <a:rPr lang="en-US" sz="1800" dirty="0">
                <a:latin typeface="Arial Rounded MT Bold" pitchFamily="34" charset="0"/>
                <a:sym typeface="Symbol" pitchFamily="18" charset="2"/>
              </a:rPr>
              <a:t>- </a:t>
            </a:r>
            <a:r>
              <a:rPr lang="en-US" sz="1800" baseline="-25000" dirty="0">
                <a:latin typeface="Arial Rounded MT Bold" pitchFamily="34" charset="0"/>
                <a:sym typeface="Symbol" pitchFamily="18" charset="2"/>
              </a:rPr>
              <a:t>SMA</a:t>
            </a:r>
            <a:endParaRPr lang="en-US" sz="1800" dirty="0">
              <a:latin typeface="Arial Rounded MT Bold" pitchFamily="34" charset="0"/>
            </a:endParaRPr>
          </a:p>
          <a:p>
            <a:pPr>
              <a:lnSpc>
                <a:spcPct val="115000"/>
              </a:lnSpc>
            </a:pPr>
            <a:endParaRPr lang="en-US" sz="1800" dirty="0">
              <a:latin typeface="Arial Rounded MT Bold" pitchFamily="34" charset="0"/>
            </a:endParaRPr>
          </a:p>
          <a:p>
            <a:pPr>
              <a:lnSpc>
                <a:spcPct val="115000"/>
              </a:lnSpc>
            </a:pPr>
            <a:r>
              <a:rPr lang="en-US" sz="1800" dirty="0">
                <a:latin typeface="Arial Rounded MT Bold" pitchFamily="34" charset="0"/>
              </a:rPr>
              <a:t>When we don’t know the value of an error </a:t>
            </a:r>
            <a:r>
              <a:rPr lang="en-US" sz="1800" dirty="0">
                <a:latin typeface="Arial Rounded MT Bold" pitchFamily="34" charset="0"/>
                <a:sym typeface="Symbol" pitchFamily="18" charset="2"/>
              </a:rPr>
              <a:t></a:t>
            </a:r>
            <a:r>
              <a:rPr lang="en-US" sz="1800" baseline="-25000" dirty="0" err="1">
                <a:latin typeface="Arial Rounded MT Bold" pitchFamily="34" charset="0"/>
                <a:sym typeface="Symbol" pitchFamily="18" charset="2"/>
              </a:rPr>
              <a:t>i</a:t>
            </a:r>
            <a:r>
              <a:rPr lang="en-US" sz="1800" dirty="0">
                <a:latin typeface="Arial Rounded MT Bold" pitchFamily="34" charset="0"/>
                <a:sym typeface="Symbol" pitchFamily="18" charset="2"/>
              </a:rPr>
              <a:t>, we estimate an uncertainty interval  </a:t>
            </a:r>
            <a:r>
              <a:rPr lang="en-US" sz="1800" dirty="0" err="1">
                <a:latin typeface="Arial Rounded MT Bold" pitchFamily="34" charset="0"/>
                <a:sym typeface="Symbol" pitchFamily="18" charset="2"/>
              </a:rPr>
              <a:t>U</a:t>
            </a:r>
            <a:r>
              <a:rPr lang="en-US" sz="1800" baseline="-25000" dirty="0" err="1">
                <a:latin typeface="Arial Rounded MT Bold" pitchFamily="34" charset="0"/>
                <a:sym typeface="Symbol" pitchFamily="18" charset="2"/>
              </a:rPr>
              <a:t>i</a:t>
            </a:r>
            <a:r>
              <a:rPr lang="en-US" sz="1800" dirty="0">
                <a:latin typeface="Arial Rounded MT Bold" pitchFamily="34" charset="0"/>
                <a:sym typeface="Symbol" pitchFamily="18" charset="2"/>
              </a:rPr>
              <a:t> that bounds </a:t>
            </a:r>
            <a:r>
              <a:rPr lang="en-US" sz="1800" baseline="-25000" dirty="0" err="1">
                <a:latin typeface="Arial Rounded MT Bold" pitchFamily="34" charset="0"/>
                <a:sym typeface="Symbol" pitchFamily="18" charset="2"/>
              </a:rPr>
              <a:t>i</a:t>
            </a:r>
            <a:r>
              <a:rPr lang="en-US" sz="1800" baseline="-25000" dirty="0">
                <a:latin typeface="Arial Rounded MT Bold" pitchFamily="34" charset="0"/>
                <a:sym typeface="Symbol" pitchFamily="18" charset="2"/>
              </a:rPr>
              <a:t> </a:t>
            </a:r>
            <a:r>
              <a:rPr lang="en-US" sz="1800" dirty="0">
                <a:latin typeface="Arial Rounded MT Bold" pitchFamily="34" charset="0"/>
                <a:sym typeface="Symbol" pitchFamily="18" charset="2"/>
              </a:rPr>
              <a:t>and then work with uncertainties rather than with errors.</a:t>
            </a:r>
            <a:endParaRPr lang="en-US" sz="1800" dirty="0">
              <a:latin typeface="Arial Rounded MT Bold" pitchFamily="34" charset="0"/>
            </a:endParaRPr>
          </a:p>
          <a:p>
            <a:pPr>
              <a:lnSpc>
                <a:spcPct val="115000"/>
              </a:lnSpc>
            </a:pPr>
            <a:endParaRPr lang="en-US" sz="1800" dirty="0">
              <a:latin typeface="Arial Rounded MT Bold" pitchFamily="34" charset="0"/>
            </a:endParaRPr>
          </a:p>
          <a:p>
            <a:pPr>
              <a:lnSpc>
                <a:spcPct val="115000"/>
              </a:lnSpc>
            </a:pPr>
            <a:r>
              <a:rPr lang="en-US" sz="1800" dirty="0">
                <a:latin typeface="Arial Rounded MT Bold" pitchFamily="34" charset="0"/>
              </a:rPr>
              <a:t>The uncertainty interval </a:t>
            </a:r>
            <a:r>
              <a:rPr lang="en-US" sz="1800" dirty="0">
                <a:latin typeface="Arial Rounded MT Bold" pitchFamily="34" charset="0"/>
                <a:sym typeface="Symbol" pitchFamily="18" charset="2"/>
              </a:rPr>
              <a:t></a:t>
            </a:r>
            <a:r>
              <a:rPr lang="en-US" sz="1800" dirty="0">
                <a:latin typeface="Arial Rounded MT Bold" pitchFamily="34" charset="0"/>
              </a:rPr>
              <a:t>U</a:t>
            </a:r>
            <a:r>
              <a:rPr lang="en-US" sz="1800" baseline="-25000" dirty="0">
                <a:latin typeface="Arial Rounded MT Bold" pitchFamily="34" charset="0"/>
              </a:rPr>
              <a:t>E</a:t>
            </a:r>
            <a:r>
              <a:rPr lang="en-US" sz="1800" i="1" baseline="-25000" dirty="0">
                <a:latin typeface="Arial Rounded MT Bold" pitchFamily="34" charset="0"/>
              </a:rPr>
              <a:t> </a:t>
            </a:r>
            <a:r>
              <a:rPr lang="en-US" sz="1800" dirty="0">
                <a:latin typeface="Arial Rounded MT Bold" pitchFamily="34" charset="0"/>
              </a:rPr>
              <a:t> which bounds the comparison error E = D-S  is given by (assuming no correlations among the errors)</a:t>
            </a:r>
          </a:p>
          <a:p>
            <a:pPr>
              <a:lnSpc>
                <a:spcPct val="115000"/>
              </a:lnSpc>
              <a:buFontTx/>
              <a:buNone/>
            </a:pPr>
            <a:endParaRPr lang="en-US" sz="1800" dirty="0">
              <a:latin typeface="Arial Rounded MT Bold" pitchFamily="34" charset="0"/>
            </a:endParaRPr>
          </a:p>
          <a:p>
            <a:pPr>
              <a:lnSpc>
                <a:spcPct val="115000"/>
              </a:lnSpc>
              <a:buFontTx/>
              <a:buNone/>
            </a:pPr>
            <a:r>
              <a:rPr lang="en-US" sz="1800" dirty="0">
                <a:latin typeface="Arial Rounded MT Bold" pitchFamily="34" charset="0"/>
              </a:rPr>
              <a:t>	</a:t>
            </a:r>
          </a:p>
          <a:p>
            <a:pPr>
              <a:lnSpc>
                <a:spcPct val="115000"/>
              </a:lnSpc>
              <a:buFontTx/>
              <a:buNone/>
            </a:pPr>
            <a:r>
              <a:rPr lang="en-US" sz="1800" dirty="0">
                <a:latin typeface="Arial Rounded MT Bold" pitchFamily="34" charset="0"/>
              </a:rPr>
              <a:t>	or</a:t>
            </a:r>
          </a:p>
          <a:p>
            <a:pPr>
              <a:lnSpc>
                <a:spcPct val="115000"/>
              </a:lnSpc>
              <a:buFontTx/>
              <a:buNone/>
            </a:pPr>
            <a:r>
              <a:rPr lang="en-US" sz="1800" dirty="0">
                <a:latin typeface="Arial Rounded MT Bold" pitchFamily="34" charset="0"/>
              </a:rPr>
              <a:t>		     (U</a:t>
            </a:r>
            <a:r>
              <a:rPr lang="en-US" sz="1800" baseline="-25000" dirty="0">
                <a:latin typeface="Arial Rounded MT Bold" pitchFamily="34" charset="0"/>
              </a:rPr>
              <a:t>E</a:t>
            </a:r>
            <a:r>
              <a:rPr lang="en-US" sz="1800" dirty="0">
                <a:latin typeface="Arial Rounded MT Bold" pitchFamily="34" charset="0"/>
              </a:rPr>
              <a:t>)</a:t>
            </a:r>
            <a:r>
              <a:rPr lang="en-US" sz="1800" baseline="30000" dirty="0">
                <a:latin typeface="Arial Rounded MT Bold" pitchFamily="34" charset="0"/>
              </a:rPr>
              <a:t>2 </a:t>
            </a:r>
            <a:r>
              <a:rPr lang="en-US" sz="1800" dirty="0">
                <a:latin typeface="Arial Rounded MT Bold" pitchFamily="34" charset="0"/>
              </a:rPr>
              <a:t>= (U</a:t>
            </a:r>
            <a:r>
              <a:rPr lang="en-US" sz="1800" baseline="-25000" dirty="0">
                <a:latin typeface="Arial Rounded MT Bold" pitchFamily="34" charset="0"/>
              </a:rPr>
              <a:t>D</a:t>
            </a:r>
            <a:r>
              <a:rPr lang="en-US" sz="1800" dirty="0">
                <a:latin typeface="Arial Rounded MT Bold" pitchFamily="34" charset="0"/>
              </a:rPr>
              <a:t>)</a:t>
            </a:r>
            <a:r>
              <a:rPr lang="en-US" sz="1800" baseline="30000" dirty="0">
                <a:latin typeface="Arial Rounded MT Bold" pitchFamily="34" charset="0"/>
              </a:rPr>
              <a:t>2  </a:t>
            </a:r>
            <a:r>
              <a:rPr lang="en-US" sz="1800" dirty="0">
                <a:latin typeface="Arial Rounded MT Bold" pitchFamily="34" charset="0"/>
              </a:rPr>
              <a:t>+ (U</a:t>
            </a:r>
            <a:r>
              <a:rPr lang="en-US" sz="1800" baseline="-25000" dirty="0">
                <a:latin typeface="Arial Rounded MT Bold" pitchFamily="34" charset="0"/>
              </a:rPr>
              <a:t>SN</a:t>
            </a:r>
            <a:r>
              <a:rPr lang="en-US" sz="1800" dirty="0">
                <a:latin typeface="Arial Rounded MT Bold" pitchFamily="34" charset="0"/>
              </a:rPr>
              <a:t>)</a:t>
            </a:r>
            <a:r>
              <a:rPr lang="en-US" sz="1800" baseline="30000" dirty="0">
                <a:latin typeface="Arial Rounded MT Bold" pitchFamily="34" charset="0"/>
              </a:rPr>
              <a:t>2</a:t>
            </a:r>
            <a:r>
              <a:rPr lang="en-US" sz="1800" dirty="0">
                <a:latin typeface="Arial Rounded MT Bold" pitchFamily="34" charset="0"/>
              </a:rPr>
              <a:t> + (U</a:t>
            </a:r>
            <a:r>
              <a:rPr lang="en-US" sz="1800" baseline="-25000" dirty="0">
                <a:latin typeface="Arial Rounded MT Bold" pitchFamily="34" charset="0"/>
              </a:rPr>
              <a:t>SPD</a:t>
            </a:r>
            <a:r>
              <a:rPr lang="en-US" sz="1800" dirty="0">
                <a:latin typeface="Arial Rounded MT Bold" pitchFamily="34" charset="0"/>
              </a:rPr>
              <a:t>)</a:t>
            </a:r>
            <a:r>
              <a:rPr lang="en-US" sz="1800" baseline="30000" dirty="0">
                <a:latin typeface="Arial Rounded MT Bold" pitchFamily="34" charset="0"/>
              </a:rPr>
              <a:t>2  </a:t>
            </a:r>
            <a:r>
              <a:rPr lang="en-US" sz="1800" dirty="0">
                <a:latin typeface="Arial Rounded MT Bold" pitchFamily="34" charset="0"/>
              </a:rPr>
              <a:t>+</a:t>
            </a:r>
            <a:r>
              <a:rPr lang="en-US" sz="1800" baseline="30000" dirty="0">
                <a:latin typeface="Arial Rounded MT Bold" pitchFamily="34" charset="0"/>
              </a:rPr>
              <a:t> </a:t>
            </a:r>
            <a:r>
              <a:rPr lang="en-US" sz="1800" dirty="0">
                <a:latin typeface="Arial Rounded MT Bold" pitchFamily="34" charset="0"/>
              </a:rPr>
              <a:t>(U</a:t>
            </a:r>
            <a:r>
              <a:rPr lang="en-US" sz="1800" baseline="-25000" dirty="0">
                <a:latin typeface="Arial Rounded MT Bold" pitchFamily="34" charset="0"/>
              </a:rPr>
              <a:t>SMA</a:t>
            </a:r>
            <a:r>
              <a:rPr lang="en-US" sz="1800" dirty="0">
                <a:latin typeface="Arial Rounded MT Bold" pitchFamily="34" charset="0"/>
              </a:rPr>
              <a:t>)</a:t>
            </a:r>
            <a:r>
              <a:rPr lang="en-US" sz="1800" baseline="30000" dirty="0">
                <a:latin typeface="Arial Rounded MT Bold" pitchFamily="34" charset="0"/>
              </a:rPr>
              <a:t>2</a:t>
            </a:r>
            <a:r>
              <a:rPr lang="en-US" sz="1800" dirty="0">
                <a:latin typeface="Arial Rounded MT Bold" pitchFamily="34" charset="0"/>
              </a:rPr>
              <a:t> </a:t>
            </a:r>
          </a:p>
          <a:p>
            <a:pPr>
              <a:lnSpc>
                <a:spcPct val="90000"/>
              </a:lnSpc>
            </a:pPr>
            <a:endParaRPr lang="en-US" sz="1800" dirty="0">
              <a:latin typeface="Arial Rounded MT Bold" pitchFamily="34" charset="0"/>
            </a:endParaRPr>
          </a:p>
        </p:txBody>
      </p:sp>
      <p:graphicFrame>
        <p:nvGraphicFramePr>
          <p:cNvPr id="62468" name="Object 1028"/>
          <p:cNvGraphicFramePr>
            <a:graphicFrameLocks noChangeAspect="1"/>
          </p:cNvGraphicFramePr>
          <p:nvPr/>
        </p:nvGraphicFramePr>
        <p:xfrm>
          <a:off x="2286000" y="4114800"/>
          <a:ext cx="3657600" cy="727075"/>
        </p:xfrm>
        <a:graphic>
          <a:graphicData uri="http://schemas.openxmlformats.org/presentationml/2006/ole">
            <p:oleObj spid="_x0000_s185346" name="Equation" r:id="rId3" imgW="2361960" imgH="469800" progId="Equation.3">
              <p:embed/>
            </p:oleObj>
          </a:graphicData>
        </a:graphic>
      </p:graphicFrame>
      <p:sp>
        <p:nvSpPr>
          <p:cNvPr id="6" name="Rectangle 5"/>
          <p:cNvSpPr/>
          <p:nvPr/>
        </p:nvSpPr>
        <p:spPr bwMode="auto">
          <a:xfrm>
            <a:off x="0" y="520700"/>
            <a:ext cx="381000" cy="59309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1660525" y="704850"/>
            <a:ext cx="5073650" cy="1076325"/>
          </a:xfrm>
          <a:noFill/>
          <a:ln/>
        </p:spPr>
        <p:txBody>
          <a:bodyPr lIns="90468" tIns="44440" rIns="90468" bIns="44440" anchor="b"/>
          <a:lstStyle/>
          <a:p>
            <a:pPr>
              <a:lnSpc>
                <a:spcPct val="90000"/>
              </a:lnSpc>
            </a:pPr>
            <a:r>
              <a:rPr lang="en-US">
                <a:latin typeface="Arial Rounded MT Bold" pitchFamily="34" charset="0"/>
              </a:rPr>
              <a:t> </a:t>
            </a:r>
          </a:p>
        </p:txBody>
      </p:sp>
      <p:sp>
        <p:nvSpPr>
          <p:cNvPr id="28675" name="Rectangle 1027"/>
          <p:cNvSpPr>
            <a:spLocks noGrp="1" noChangeArrowheads="1"/>
          </p:cNvSpPr>
          <p:nvPr>
            <p:ph type="body" idx="1"/>
          </p:nvPr>
        </p:nvSpPr>
        <p:spPr>
          <a:xfrm>
            <a:off x="533400" y="825500"/>
            <a:ext cx="8001000" cy="3810000"/>
          </a:xfrm>
          <a:noFill/>
          <a:ln/>
        </p:spPr>
        <p:txBody>
          <a:bodyPr lIns="90468" tIns="44440" rIns="90468" bIns="44440"/>
          <a:lstStyle/>
          <a:p>
            <a:pPr>
              <a:lnSpc>
                <a:spcPct val="120000"/>
              </a:lnSpc>
              <a:buFontTx/>
              <a:buNone/>
            </a:pPr>
            <a:r>
              <a:rPr lang="en-US" sz="1800">
                <a:latin typeface="Arial Rounded MT Bold" pitchFamily="34" charset="0"/>
              </a:rPr>
              <a:t>		        (U</a:t>
            </a:r>
            <a:r>
              <a:rPr lang="en-US" sz="1800" baseline="-25000">
                <a:latin typeface="Arial Rounded MT Bold" pitchFamily="34" charset="0"/>
              </a:rPr>
              <a:t>E</a:t>
            </a:r>
            <a:r>
              <a:rPr lang="en-US" sz="1800">
                <a:latin typeface="Arial Rounded MT Bold" pitchFamily="34" charset="0"/>
              </a:rPr>
              <a:t>)</a:t>
            </a:r>
            <a:r>
              <a:rPr lang="en-US" sz="1800" baseline="30000">
                <a:latin typeface="Arial Rounded MT Bold" pitchFamily="34" charset="0"/>
              </a:rPr>
              <a:t>2 </a:t>
            </a:r>
            <a:r>
              <a:rPr lang="en-US" sz="1800">
                <a:latin typeface="Arial Rounded MT Bold" pitchFamily="34" charset="0"/>
              </a:rPr>
              <a:t>= (U</a:t>
            </a:r>
            <a:r>
              <a:rPr lang="en-US" sz="1800" baseline="-25000">
                <a:latin typeface="Arial Rounded MT Bold" pitchFamily="34" charset="0"/>
              </a:rPr>
              <a:t>D</a:t>
            </a:r>
            <a:r>
              <a:rPr lang="en-US" sz="1800">
                <a:latin typeface="Arial Rounded MT Bold" pitchFamily="34" charset="0"/>
              </a:rPr>
              <a:t>)</a:t>
            </a:r>
            <a:r>
              <a:rPr lang="en-US" sz="1800" baseline="30000">
                <a:latin typeface="Arial Rounded MT Bold" pitchFamily="34" charset="0"/>
              </a:rPr>
              <a:t>2  </a:t>
            </a:r>
            <a:r>
              <a:rPr lang="en-US" sz="1800">
                <a:latin typeface="Arial Rounded MT Bold" pitchFamily="34" charset="0"/>
              </a:rPr>
              <a:t>+ (U</a:t>
            </a:r>
            <a:r>
              <a:rPr lang="en-US" sz="1800" baseline="-25000">
                <a:latin typeface="Arial Rounded MT Bold" pitchFamily="34" charset="0"/>
              </a:rPr>
              <a:t>SN</a:t>
            </a:r>
            <a:r>
              <a:rPr lang="en-US" sz="1800">
                <a:latin typeface="Arial Rounded MT Bold" pitchFamily="34" charset="0"/>
              </a:rPr>
              <a:t>)</a:t>
            </a:r>
            <a:r>
              <a:rPr lang="en-US" sz="1800" baseline="30000">
                <a:latin typeface="Arial Rounded MT Bold" pitchFamily="34" charset="0"/>
              </a:rPr>
              <a:t>2</a:t>
            </a:r>
            <a:r>
              <a:rPr lang="en-US" sz="1800">
                <a:latin typeface="Arial Rounded MT Bold" pitchFamily="34" charset="0"/>
              </a:rPr>
              <a:t> + (U</a:t>
            </a:r>
            <a:r>
              <a:rPr lang="en-US" sz="1800" baseline="-25000">
                <a:latin typeface="Arial Rounded MT Bold" pitchFamily="34" charset="0"/>
              </a:rPr>
              <a:t>SPD</a:t>
            </a:r>
            <a:r>
              <a:rPr lang="en-US" sz="1800">
                <a:latin typeface="Arial Rounded MT Bold" pitchFamily="34" charset="0"/>
              </a:rPr>
              <a:t>)</a:t>
            </a:r>
            <a:r>
              <a:rPr lang="en-US" sz="1800" baseline="30000">
                <a:latin typeface="Arial Rounded MT Bold" pitchFamily="34" charset="0"/>
              </a:rPr>
              <a:t>2  </a:t>
            </a:r>
            <a:r>
              <a:rPr lang="en-US" sz="1800">
                <a:latin typeface="Arial Rounded MT Bold" pitchFamily="34" charset="0"/>
              </a:rPr>
              <a:t>+</a:t>
            </a:r>
            <a:r>
              <a:rPr lang="en-US" sz="1800" baseline="30000">
                <a:latin typeface="Arial Rounded MT Bold" pitchFamily="34" charset="0"/>
              </a:rPr>
              <a:t> </a:t>
            </a:r>
            <a:r>
              <a:rPr lang="en-US" sz="1800">
                <a:latin typeface="Arial Rounded MT Bold" pitchFamily="34" charset="0"/>
              </a:rPr>
              <a:t>(U</a:t>
            </a:r>
            <a:r>
              <a:rPr lang="en-US" sz="1800" baseline="-25000">
                <a:latin typeface="Arial Rounded MT Bold" pitchFamily="34" charset="0"/>
              </a:rPr>
              <a:t>SMA</a:t>
            </a:r>
            <a:r>
              <a:rPr lang="en-US" sz="1800">
                <a:latin typeface="Arial Rounded MT Bold" pitchFamily="34" charset="0"/>
              </a:rPr>
              <a:t>)</a:t>
            </a:r>
            <a:r>
              <a:rPr lang="en-US" sz="1800" baseline="30000">
                <a:latin typeface="Arial Rounded MT Bold" pitchFamily="34" charset="0"/>
              </a:rPr>
              <a:t>2</a:t>
            </a:r>
          </a:p>
          <a:p>
            <a:pPr>
              <a:lnSpc>
                <a:spcPct val="120000"/>
              </a:lnSpc>
              <a:buFontTx/>
              <a:buNone/>
            </a:pPr>
            <a:endParaRPr lang="en-US" sz="800">
              <a:latin typeface="Arial Rounded MT Bold" pitchFamily="34" charset="0"/>
              <a:cs typeface="Times New Roman" pitchFamily="18" charset="0"/>
            </a:endParaRPr>
          </a:p>
          <a:p>
            <a:pPr>
              <a:lnSpc>
                <a:spcPct val="120000"/>
              </a:lnSpc>
            </a:pPr>
            <a:r>
              <a:rPr lang="en-US" sz="1800">
                <a:latin typeface="Arial Rounded MT Bold" pitchFamily="34" charset="0"/>
                <a:cs typeface="Times New Roman" pitchFamily="18" charset="0"/>
              </a:rPr>
              <a:t>U</a:t>
            </a:r>
            <a:r>
              <a:rPr lang="en-US" sz="1800" baseline="-25000">
                <a:latin typeface="Arial Rounded MT Bold" pitchFamily="34" charset="0"/>
                <a:cs typeface="Times New Roman" pitchFamily="18" charset="0"/>
              </a:rPr>
              <a:t>D</a:t>
            </a:r>
            <a:r>
              <a:rPr lang="en-US" sz="1800">
                <a:latin typeface="Arial Rounded MT Bold" pitchFamily="34" charset="0"/>
                <a:cs typeface="Times New Roman" pitchFamily="18" charset="0"/>
              </a:rPr>
              <a:t> can be estimated using well-accepted experimental uncertainty analysis techniques</a:t>
            </a:r>
          </a:p>
          <a:p>
            <a:pPr>
              <a:lnSpc>
                <a:spcPct val="115000"/>
              </a:lnSpc>
            </a:pPr>
            <a:r>
              <a:rPr lang="en-US" sz="1800">
                <a:latin typeface="Arial Rounded MT Bold" pitchFamily="34" charset="0"/>
                <a:cs typeface="Times New Roman" pitchFamily="18" charset="0"/>
              </a:rPr>
              <a:t>The estimation of U</a:t>
            </a:r>
            <a:r>
              <a:rPr lang="en-US" sz="1800" baseline="-25000">
                <a:latin typeface="Arial Rounded MT Bold" pitchFamily="34" charset="0"/>
                <a:cs typeface="Times New Roman" pitchFamily="18" charset="0"/>
              </a:rPr>
              <a:t>SN</a:t>
            </a:r>
            <a:r>
              <a:rPr lang="en-US" sz="1800">
                <a:latin typeface="Arial Rounded MT Bold" pitchFamily="34" charset="0"/>
                <a:cs typeface="Times New Roman" pitchFamily="18" charset="0"/>
              </a:rPr>
              <a:t> is the objective of verification, typically involves grid convergence studies, etc, and is currently an active research area.</a:t>
            </a:r>
          </a:p>
          <a:p>
            <a:pPr>
              <a:lnSpc>
                <a:spcPct val="120000"/>
              </a:lnSpc>
            </a:pPr>
            <a:r>
              <a:rPr lang="en-US" sz="1800">
                <a:latin typeface="Arial Rounded MT Bold" pitchFamily="34" charset="0"/>
                <a:sym typeface="Symbol" pitchFamily="18" charset="2"/>
              </a:rPr>
              <a:t>To estimate U</a:t>
            </a:r>
            <a:r>
              <a:rPr lang="en-US" sz="1800" baseline="-25000">
                <a:latin typeface="Arial Rounded MT Bold" pitchFamily="34" charset="0"/>
                <a:sym typeface="Symbol" pitchFamily="18" charset="2"/>
              </a:rPr>
              <a:t>SPD</a:t>
            </a:r>
            <a:r>
              <a:rPr lang="en-US" sz="1800">
                <a:latin typeface="Arial Rounded MT Bold" pitchFamily="34" charset="0"/>
                <a:sym typeface="Symbol" pitchFamily="18" charset="2"/>
              </a:rPr>
              <a:t> for a case in which the simulation uses previous (input) data d</a:t>
            </a:r>
            <a:r>
              <a:rPr lang="en-US" sz="1800" baseline="-25000">
                <a:latin typeface="Arial Rounded MT Bold" pitchFamily="34" charset="0"/>
                <a:sym typeface="Symbol" pitchFamily="18" charset="2"/>
              </a:rPr>
              <a:t>i</a:t>
            </a:r>
            <a:r>
              <a:rPr lang="en-US" sz="1800">
                <a:latin typeface="Arial Rounded MT Bold" pitchFamily="34" charset="0"/>
                <a:sym typeface="Symbol" pitchFamily="18" charset="2"/>
              </a:rPr>
              <a:t> for m variables</a:t>
            </a:r>
          </a:p>
          <a:p>
            <a:pPr>
              <a:lnSpc>
                <a:spcPct val="120000"/>
              </a:lnSpc>
              <a:buFontTx/>
              <a:buNone/>
            </a:pPr>
            <a:endParaRPr lang="en-US" sz="1800">
              <a:latin typeface="Arial Rounded MT Bold" pitchFamily="34" charset="0"/>
              <a:sym typeface="Symbol" pitchFamily="18" charset="2"/>
            </a:endParaRPr>
          </a:p>
          <a:p>
            <a:pPr>
              <a:lnSpc>
                <a:spcPct val="120000"/>
              </a:lnSpc>
              <a:buFontTx/>
              <a:buNone/>
            </a:pPr>
            <a:endParaRPr lang="en-US" sz="1800">
              <a:latin typeface="Arial Rounded MT Bold" pitchFamily="34" charset="0"/>
              <a:sym typeface="Symbol" pitchFamily="18" charset="2"/>
            </a:endParaRPr>
          </a:p>
          <a:p>
            <a:pPr>
              <a:lnSpc>
                <a:spcPct val="120000"/>
              </a:lnSpc>
              <a:buFontTx/>
              <a:buNone/>
            </a:pPr>
            <a:r>
              <a:rPr lang="en-US" sz="1800">
                <a:latin typeface="Arial Rounded MT Bold" pitchFamily="34" charset="0"/>
                <a:sym typeface="Symbol" pitchFamily="18" charset="2"/>
              </a:rPr>
              <a:t>	where the U</a:t>
            </a:r>
            <a:r>
              <a:rPr lang="en-US" sz="1800" baseline="-25000">
                <a:latin typeface="Arial Rounded MT Bold" pitchFamily="34" charset="0"/>
                <a:sym typeface="Symbol" pitchFamily="18" charset="2"/>
              </a:rPr>
              <a:t>d</a:t>
            </a:r>
            <a:r>
              <a:rPr lang="en-US" sz="1800" baseline="-50000">
                <a:latin typeface="Arial Rounded MT Bold" pitchFamily="34" charset="0"/>
                <a:sym typeface="Symbol" pitchFamily="18" charset="2"/>
              </a:rPr>
              <a:t>i</a:t>
            </a:r>
            <a:r>
              <a:rPr lang="en-US" sz="1800">
                <a:latin typeface="Arial Rounded MT Bold" pitchFamily="34" charset="0"/>
                <a:sym typeface="Symbol" pitchFamily="18" charset="2"/>
              </a:rPr>
              <a:t> are the uncertainties associated with the input data.</a:t>
            </a:r>
          </a:p>
          <a:p>
            <a:pPr>
              <a:lnSpc>
                <a:spcPct val="140000"/>
              </a:lnSpc>
            </a:pPr>
            <a:r>
              <a:rPr lang="en-US" sz="1800">
                <a:latin typeface="Arial Rounded MT Bold" pitchFamily="34" charset="0"/>
                <a:cs typeface="Times New Roman" pitchFamily="18" charset="0"/>
              </a:rPr>
              <a:t>However, we know of no </a:t>
            </a:r>
            <a:r>
              <a:rPr lang="en-US" sz="1800" i="1">
                <a:latin typeface="Arial Rounded MT Bold" pitchFamily="34" charset="0"/>
                <a:cs typeface="Times New Roman" pitchFamily="18" charset="0"/>
              </a:rPr>
              <a:t>a priori</a:t>
            </a:r>
            <a:r>
              <a:rPr lang="en-US" sz="1800">
                <a:latin typeface="Arial Rounded MT Bold" pitchFamily="34" charset="0"/>
                <a:cs typeface="Times New Roman" pitchFamily="18" charset="0"/>
              </a:rPr>
              <a:t> approach for estimating U</a:t>
            </a:r>
            <a:r>
              <a:rPr lang="en-US" sz="1800" baseline="-30000">
                <a:latin typeface="Arial Rounded MT Bold" pitchFamily="34" charset="0"/>
                <a:cs typeface="Times New Roman" pitchFamily="18" charset="0"/>
              </a:rPr>
              <a:t>SMA </a:t>
            </a:r>
            <a:r>
              <a:rPr lang="en-US" sz="1800">
                <a:latin typeface="Arial Rounded MT Bold" pitchFamily="34" charset="0"/>
                <a:cs typeface="Times New Roman" pitchFamily="18" charset="0"/>
              </a:rPr>
              <a:t>-- in fact, a primary objective of a validation effort is to assess U</a:t>
            </a:r>
            <a:r>
              <a:rPr lang="en-US" sz="1800" baseline="-30000">
                <a:latin typeface="Arial Rounded MT Bold" pitchFamily="34" charset="0"/>
                <a:cs typeface="Times New Roman" pitchFamily="18" charset="0"/>
              </a:rPr>
              <a:t>SMA</a:t>
            </a:r>
            <a:r>
              <a:rPr lang="en-US" sz="1800">
                <a:latin typeface="Arial Rounded MT Bold" pitchFamily="34" charset="0"/>
                <a:cs typeface="Times New Roman" pitchFamily="18" charset="0"/>
              </a:rPr>
              <a:t> (or </a:t>
            </a:r>
            <a:r>
              <a:rPr lang="en-US" sz="1800">
                <a:latin typeface="Arial Rounded MT Bold" pitchFamily="34" charset="0"/>
                <a:cs typeface="Times New Roman" pitchFamily="18" charset="0"/>
                <a:sym typeface="Symbol" pitchFamily="18" charset="2"/>
              </a:rPr>
              <a:t></a:t>
            </a:r>
            <a:r>
              <a:rPr lang="en-US" sz="1800" baseline="-30000">
                <a:latin typeface="Arial Rounded MT Bold" pitchFamily="34" charset="0"/>
                <a:cs typeface="Times New Roman" pitchFamily="18" charset="0"/>
              </a:rPr>
              <a:t>SMA</a:t>
            </a:r>
            <a:r>
              <a:rPr lang="en-US" sz="1800">
                <a:latin typeface="Arial Rounded MT Bold" pitchFamily="34" charset="0"/>
                <a:cs typeface="Times New Roman" pitchFamily="18" charset="0"/>
              </a:rPr>
              <a:t>) through comparison of the simulation prediction and benchmark experimental data.</a:t>
            </a:r>
          </a:p>
        </p:txBody>
      </p:sp>
      <p:sp>
        <p:nvSpPr>
          <p:cNvPr id="28676" name="Text Box 1028"/>
          <p:cNvSpPr txBox="1">
            <a:spLocks noChangeArrowheads="1"/>
          </p:cNvSpPr>
          <p:nvPr/>
        </p:nvSpPr>
        <p:spPr bwMode="auto">
          <a:xfrm>
            <a:off x="8655050" y="6919913"/>
            <a:ext cx="184150" cy="457200"/>
          </a:xfrm>
          <a:prstGeom prst="rect">
            <a:avLst/>
          </a:prstGeom>
          <a:noFill/>
          <a:ln w="12700">
            <a:noFill/>
            <a:miter lim="800000"/>
            <a:headEnd/>
            <a:tailEnd/>
          </a:ln>
          <a:effectLst/>
        </p:spPr>
        <p:txBody>
          <a:bodyPr wrap="none">
            <a:spAutoFit/>
          </a:bodyPr>
          <a:lstStyle/>
          <a:p>
            <a:pPr eaLnBrk="0" hangingPunct="0"/>
            <a:endParaRPr lang="en-US" sz="2400">
              <a:latin typeface="Arial" charset="0"/>
            </a:endParaRPr>
          </a:p>
        </p:txBody>
      </p:sp>
      <p:graphicFrame>
        <p:nvGraphicFramePr>
          <p:cNvPr id="28685" name="Object 1037"/>
          <p:cNvGraphicFramePr>
            <a:graphicFrameLocks noChangeAspect="1"/>
          </p:cNvGraphicFramePr>
          <p:nvPr/>
        </p:nvGraphicFramePr>
        <p:xfrm>
          <a:off x="3200400" y="3797300"/>
          <a:ext cx="2209800" cy="749300"/>
        </p:xfrm>
        <a:graphic>
          <a:graphicData uri="http://schemas.openxmlformats.org/presentationml/2006/ole">
            <p:oleObj spid="_x0000_s186370" name="Equation" r:id="rId4" imgW="1498320" imgH="507960" progId="Equation.3">
              <p:embed/>
            </p:oleObj>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noFill/>
          <a:ln/>
        </p:spPr>
        <p:txBody>
          <a:bodyPr lIns="90468" tIns="44440" rIns="90468" bIns="44440" anchor="b"/>
          <a:lstStyle/>
          <a:p>
            <a:pPr>
              <a:lnSpc>
                <a:spcPct val="90000"/>
              </a:lnSpc>
            </a:pPr>
            <a:r>
              <a:rPr lang="en-US">
                <a:latin typeface="Arial Rounded MT Bold" pitchFamily="34" charset="0"/>
              </a:rPr>
              <a:t> </a:t>
            </a:r>
          </a:p>
        </p:txBody>
      </p:sp>
      <p:sp>
        <p:nvSpPr>
          <p:cNvPr id="70659" name="Rectangle 3"/>
          <p:cNvSpPr>
            <a:spLocks noGrp="1" noChangeArrowheads="1"/>
          </p:cNvSpPr>
          <p:nvPr>
            <p:ph type="body" idx="1"/>
          </p:nvPr>
        </p:nvSpPr>
        <p:spPr>
          <a:xfrm>
            <a:off x="685800" y="685800"/>
            <a:ext cx="7924800" cy="4343400"/>
          </a:xfrm>
          <a:noFill/>
          <a:ln/>
        </p:spPr>
        <p:txBody>
          <a:bodyPr lIns="90468" tIns="44440" rIns="90468" bIns="44440"/>
          <a:lstStyle/>
          <a:p>
            <a:pPr>
              <a:lnSpc>
                <a:spcPct val="120000"/>
              </a:lnSpc>
              <a:buFontTx/>
              <a:buNone/>
            </a:pPr>
            <a:r>
              <a:rPr lang="en-US" sz="1800">
                <a:latin typeface="Arial Rounded MT Bold" pitchFamily="34" charset="0"/>
                <a:cs typeface="Times New Roman" pitchFamily="18" charset="0"/>
              </a:rPr>
              <a:t> </a:t>
            </a:r>
            <a:r>
              <a:rPr lang="en-US" sz="1800">
                <a:latin typeface="Arial Rounded MT Bold" pitchFamily="34" charset="0"/>
                <a:sym typeface="Symbol" pitchFamily="18" charset="2"/>
              </a:rPr>
              <a:t>		 </a:t>
            </a:r>
            <a:r>
              <a:rPr lang="en-US" sz="1800">
                <a:latin typeface="Arial Rounded MT Bold" pitchFamily="34" charset="0"/>
              </a:rPr>
              <a:t>(U</a:t>
            </a:r>
            <a:r>
              <a:rPr lang="en-US" sz="1800" baseline="-25000">
                <a:latin typeface="Arial Rounded MT Bold" pitchFamily="34" charset="0"/>
              </a:rPr>
              <a:t>E</a:t>
            </a:r>
            <a:r>
              <a:rPr lang="en-US" sz="1800">
                <a:latin typeface="Arial Rounded MT Bold" pitchFamily="34" charset="0"/>
              </a:rPr>
              <a:t>)</a:t>
            </a:r>
            <a:r>
              <a:rPr lang="en-US" sz="1800" baseline="30000">
                <a:latin typeface="Arial Rounded MT Bold" pitchFamily="34" charset="0"/>
              </a:rPr>
              <a:t>2 </a:t>
            </a:r>
            <a:r>
              <a:rPr lang="en-US" sz="1800">
                <a:latin typeface="Arial Rounded MT Bold" pitchFamily="34" charset="0"/>
              </a:rPr>
              <a:t>= (U</a:t>
            </a:r>
            <a:r>
              <a:rPr lang="en-US" sz="1800" baseline="-25000">
                <a:latin typeface="Arial Rounded MT Bold" pitchFamily="34" charset="0"/>
              </a:rPr>
              <a:t>D</a:t>
            </a:r>
            <a:r>
              <a:rPr lang="en-US" sz="1800">
                <a:latin typeface="Arial Rounded MT Bold" pitchFamily="34" charset="0"/>
              </a:rPr>
              <a:t>)</a:t>
            </a:r>
            <a:r>
              <a:rPr lang="en-US" sz="1800" baseline="30000">
                <a:latin typeface="Arial Rounded MT Bold" pitchFamily="34" charset="0"/>
              </a:rPr>
              <a:t>2  </a:t>
            </a:r>
            <a:r>
              <a:rPr lang="en-US" sz="1800">
                <a:latin typeface="Arial Rounded MT Bold" pitchFamily="34" charset="0"/>
              </a:rPr>
              <a:t>+ (U</a:t>
            </a:r>
            <a:r>
              <a:rPr lang="en-US" sz="1800" baseline="-25000">
                <a:latin typeface="Arial Rounded MT Bold" pitchFamily="34" charset="0"/>
              </a:rPr>
              <a:t>SN</a:t>
            </a:r>
            <a:r>
              <a:rPr lang="en-US" sz="1800">
                <a:latin typeface="Arial Rounded MT Bold" pitchFamily="34" charset="0"/>
              </a:rPr>
              <a:t>)</a:t>
            </a:r>
            <a:r>
              <a:rPr lang="en-US" sz="1800" baseline="30000">
                <a:latin typeface="Arial Rounded MT Bold" pitchFamily="34" charset="0"/>
              </a:rPr>
              <a:t>2</a:t>
            </a:r>
            <a:r>
              <a:rPr lang="en-US" sz="1800">
                <a:latin typeface="Arial Rounded MT Bold" pitchFamily="34" charset="0"/>
              </a:rPr>
              <a:t> + (U</a:t>
            </a:r>
            <a:r>
              <a:rPr lang="en-US" sz="1800" baseline="-25000">
                <a:latin typeface="Arial Rounded MT Bold" pitchFamily="34" charset="0"/>
              </a:rPr>
              <a:t>SPD</a:t>
            </a:r>
            <a:r>
              <a:rPr lang="en-US" sz="1800">
                <a:latin typeface="Arial Rounded MT Bold" pitchFamily="34" charset="0"/>
              </a:rPr>
              <a:t>)</a:t>
            </a:r>
            <a:r>
              <a:rPr lang="en-US" sz="1800" baseline="30000">
                <a:latin typeface="Arial Rounded MT Bold" pitchFamily="34" charset="0"/>
              </a:rPr>
              <a:t>2  </a:t>
            </a:r>
            <a:r>
              <a:rPr lang="en-US" sz="1800">
                <a:latin typeface="Arial Rounded MT Bold" pitchFamily="34" charset="0"/>
              </a:rPr>
              <a:t>+</a:t>
            </a:r>
            <a:r>
              <a:rPr lang="en-US" sz="1800" baseline="30000">
                <a:latin typeface="Arial Rounded MT Bold" pitchFamily="34" charset="0"/>
              </a:rPr>
              <a:t> </a:t>
            </a:r>
            <a:r>
              <a:rPr lang="en-US" sz="1800">
                <a:latin typeface="Arial Rounded MT Bold" pitchFamily="34" charset="0"/>
              </a:rPr>
              <a:t>(U</a:t>
            </a:r>
            <a:r>
              <a:rPr lang="en-US" sz="1800" baseline="-25000">
                <a:latin typeface="Arial Rounded MT Bold" pitchFamily="34" charset="0"/>
              </a:rPr>
              <a:t>SMA</a:t>
            </a:r>
            <a:r>
              <a:rPr lang="en-US" sz="1800">
                <a:latin typeface="Arial Rounded MT Bold" pitchFamily="34" charset="0"/>
              </a:rPr>
              <a:t>)</a:t>
            </a:r>
            <a:r>
              <a:rPr lang="en-US" sz="1800" baseline="30000">
                <a:latin typeface="Arial Rounded MT Bold" pitchFamily="34" charset="0"/>
              </a:rPr>
              <a:t>2</a:t>
            </a:r>
            <a:endParaRPr lang="en-US" sz="1800" baseline="-25000">
              <a:latin typeface="Arial Rounded MT Bold" pitchFamily="34" charset="0"/>
              <a:sym typeface="Symbol" pitchFamily="18" charset="2"/>
            </a:endParaRPr>
          </a:p>
          <a:p>
            <a:pPr>
              <a:lnSpc>
                <a:spcPct val="120000"/>
              </a:lnSpc>
            </a:pPr>
            <a:endParaRPr lang="en-US" sz="1800">
              <a:latin typeface="Arial Rounded MT Bold" pitchFamily="34" charset="0"/>
              <a:cs typeface="Times New Roman" pitchFamily="18" charset="0"/>
            </a:endParaRPr>
          </a:p>
          <a:p>
            <a:pPr>
              <a:lnSpc>
                <a:spcPct val="120000"/>
              </a:lnSpc>
            </a:pPr>
            <a:r>
              <a:rPr lang="en-US" sz="1800">
                <a:latin typeface="Arial Rounded MT Bold" pitchFamily="34" charset="0"/>
              </a:rPr>
              <a:t>So, we define a</a:t>
            </a:r>
            <a:r>
              <a:rPr lang="en-US" sz="1800" i="1">
                <a:latin typeface="Arial Rounded MT Bold" pitchFamily="34" charset="0"/>
              </a:rPr>
              <a:t> </a:t>
            </a:r>
            <a:r>
              <a:rPr lang="en-US" sz="1800" b="1" u="sng">
                <a:latin typeface="Arial Rounded MT Bold" pitchFamily="34" charset="0"/>
              </a:rPr>
              <a:t>validation uncertainty </a:t>
            </a:r>
            <a:r>
              <a:rPr lang="en-US" sz="1800" b="1">
                <a:latin typeface="Arial Rounded MT Bold" pitchFamily="34" charset="0"/>
              </a:rPr>
              <a:t>U</a:t>
            </a:r>
            <a:r>
              <a:rPr lang="en-US" sz="1800" b="1" baseline="-25000">
                <a:latin typeface="Arial Rounded MT Bold" pitchFamily="34" charset="0"/>
              </a:rPr>
              <a:t>VAL</a:t>
            </a:r>
            <a:r>
              <a:rPr lang="en-US" sz="1800">
                <a:latin typeface="Arial Rounded MT Bold" pitchFamily="34" charset="0"/>
              </a:rPr>
              <a:t>  given by     </a:t>
            </a:r>
          </a:p>
          <a:p>
            <a:pPr>
              <a:lnSpc>
                <a:spcPct val="120000"/>
              </a:lnSpc>
            </a:pPr>
            <a:endParaRPr lang="en-US" sz="1800">
              <a:latin typeface="Arial Rounded MT Bold" pitchFamily="34" charset="0"/>
            </a:endParaRPr>
          </a:p>
          <a:p>
            <a:pPr>
              <a:lnSpc>
                <a:spcPct val="115000"/>
              </a:lnSpc>
              <a:buFontTx/>
              <a:buNone/>
            </a:pPr>
            <a:r>
              <a:rPr lang="en-US" sz="1800">
                <a:latin typeface="Arial Rounded MT Bold" pitchFamily="34" charset="0"/>
              </a:rPr>
              <a:t>		 (U</a:t>
            </a:r>
            <a:r>
              <a:rPr lang="en-US" sz="1800" baseline="-25000">
                <a:latin typeface="Arial Rounded MT Bold" pitchFamily="34" charset="0"/>
              </a:rPr>
              <a:t>VAL</a:t>
            </a:r>
            <a:r>
              <a:rPr lang="en-US" sz="1800">
                <a:latin typeface="Arial Rounded MT Bold" pitchFamily="34" charset="0"/>
              </a:rPr>
              <a:t>)</a:t>
            </a:r>
            <a:r>
              <a:rPr lang="en-US" sz="1800" baseline="30000">
                <a:latin typeface="Arial Rounded MT Bold" pitchFamily="34" charset="0"/>
              </a:rPr>
              <a:t>2</a:t>
            </a:r>
            <a:r>
              <a:rPr lang="en-US" sz="1800">
                <a:latin typeface="Arial Rounded MT Bold" pitchFamily="34" charset="0"/>
              </a:rPr>
              <a:t> = (U</a:t>
            </a:r>
            <a:r>
              <a:rPr lang="en-US" sz="1800" baseline="-25000">
                <a:latin typeface="Arial Rounded MT Bold" pitchFamily="34" charset="0"/>
              </a:rPr>
              <a:t>E</a:t>
            </a:r>
            <a:r>
              <a:rPr lang="en-US" sz="1800">
                <a:latin typeface="Arial Rounded MT Bold" pitchFamily="34" charset="0"/>
              </a:rPr>
              <a:t>)</a:t>
            </a:r>
            <a:r>
              <a:rPr lang="en-US" sz="1800" baseline="30000">
                <a:latin typeface="Arial Rounded MT Bold" pitchFamily="34" charset="0"/>
              </a:rPr>
              <a:t>2 </a:t>
            </a:r>
            <a:r>
              <a:rPr lang="en-US" sz="1800">
                <a:latin typeface="Arial Rounded MT Bold" pitchFamily="34" charset="0"/>
              </a:rPr>
              <a:t>- (U</a:t>
            </a:r>
            <a:r>
              <a:rPr lang="en-US" sz="1800" baseline="-25000">
                <a:latin typeface="Arial Rounded MT Bold" pitchFamily="34" charset="0"/>
              </a:rPr>
              <a:t>SMA</a:t>
            </a:r>
            <a:r>
              <a:rPr lang="en-US" sz="1800">
                <a:latin typeface="Arial Rounded MT Bold" pitchFamily="34" charset="0"/>
              </a:rPr>
              <a:t>)</a:t>
            </a:r>
            <a:r>
              <a:rPr lang="en-US" sz="1800" baseline="30000">
                <a:latin typeface="Arial Rounded MT Bold" pitchFamily="34" charset="0"/>
              </a:rPr>
              <a:t>2 </a:t>
            </a:r>
            <a:r>
              <a:rPr lang="en-US" sz="1800">
                <a:latin typeface="Arial Rounded MT Bold" pitchFamily="34" charset="0"/>
              </a:rPr>
              <a:t>= (U</a:t>
            </a:r>
            <a:r>
              <a:rPr lang="en-US" sz="1800" baseline="-25000">
                <a:latin typeface="Arial Rounded MT Bold" pitchFamily="34" charset="0"/>
              </a:rPr>
              <a:t>D</a:t>
            </a:r>
            <a:r>
              <a:rPr lang="en-US" sz="1800">
                <a:latin typeface="Arial Rounded MT Bold" pitchFamily="34" charset="0"/>
              </a:rPr>
              <a:t>)</a:t>
            </a:r>
            <a:r>
              <a:rPr lang="en-US" sz="1800" baseline="30000">
                <a:latin typeface="Arial Rounded MT Bold" pitchFamily="34" charset="0"/>
              </a:rPr>
              <a:t>2  </a:t>
            </a:r>
            <a:r>
              <a:rPr lang="en-US" sz="1800">
                <a:latin typeface="Arial Rounded MT Bold" pitchFamily="34" charset="0"/>
              </a:rPr>
              <a:t>+ (U</a:t>
            </a:r>
            <a:r>
              <a:rPr lang="en-US" sz="1800" baseline="-25000">
                <a:latin typeface="Arial Rounded MT Bold" pitchFamily="34" charset="0"/>
              </a:rPr>
              <a:t>SN</a:t>
            </a:r>
            <a:r>
              <a:rPr lang="en-US" sz="1800">
                <a:latin typeface="Arial Rounded MT Bold" pitchFamily="34" charset="0"/>
              </a:rPr>
              <a:t>)</a:t>
            </a:r>
            <a:r>
              <a:rPr lang="en-US" sz="1800" baseline="30000">
                <a:latin typeface="Arial Rounded MT Bold" pitchFamily="34" charset="0"/>
              </a:rPr>
              <a:t>2</a:t>
            </a:r>
            <a:r>
              <a:rPr lang="en-US" sz="1800">
                <a:latin typeface="Arial Rounded MT Bold" pitchFamily="34" charset="0"/>
              </a:rPr>
              <a:t> + (U</a:t>
            </a:r>
            <a:r>
              <a:rPr lang="en-US" sz="1800" baseline="-25000">
                <a:latin typeface="Arial Rounded MT Bold" pitchFamily="34" charset="0"/>
              </a:rPr>
              <a:t>SPD</a:t>
            </a:r>
            <a:r>
              <a:rPr lang="en-US" sz="1800">
                <a:latin typeface="Arial Rounded MT Bold" pitchFamily="34" charset="0"/>
              </a:rPr>
              <a:t>)</a:t>
            </a:r>
            <a:r>
              <a:rPr lang="en-US" sz="1800" baseline="30000">
                <a:latin typeface="Arial Rounded MT Bold" pitchFamily="34" charset="0"/>
              </a:rPr>
              <a:t>2</a:t>
            </a:r>
            <a:endParaRPr lang="en-US" sz="1800">
              <a:latin typeface="Arial Rounded MT Bold" pitchFamily="34" charset="0"/>
            </a:endParaRPr>
          </a:p>
          <a:p>
            <a:pPr>
              <a:lnSpc>
                <a:spcPct val="115000"/>
              </a:lnSpc>
            </a:pPr>
            <a:endParaRPr lang="en-US" sz="1800">
              <a:latin typeface="Arial Rounded MT Bold" pitchFamily="34" charset="0"/>
            </a:endParaRPr>
          </a:p>
          <a:p>
            <a:pPr>
              <a:lnSpc>
                <a:spcPct val="115000"/>
              </a:lnSpc>
            </a:pPr>
            <a:r>
              <a:rPr lang="en-US" sz="1800">
                <a:latin typeface="Arial Rounded MT Bold" pitchFamily="34" charset="0"/>
              </a:rPr>
              <a:t>U</a:t>
            </a:r>
            <a:r>
              <a:rPr lang="en-US" sz="1800" baseline="-25000">
                <a:latin typeface="Arial Rounded MT Bold" pitchFamily="34" charset="0"/>
              </a:rPr>
              <a:t>VAL</a:t>
            </a:r>
            <a:r>
              <a:rPr lang="en-US" sz="1800">
                <a:latin typeface="Arial Rounded MT Bold" pitchFamily="34" charset="0"/>
              </a:rPr>
              <a:t>  is the </a:t>
            </a:r>
            <a:r>
              <a:rPr lang="en-US" sz="1800" i="1">
                <a:latin typeface="Arial Rounded MT Bold" pitchFamily="34" charset="0"/>
              </a:rPr>
              <a:t>key metric</a:t>
            </a:r>
            <a:r>
              <a:rPr lang="en-US" sz="1800">
                <a:latin typeface="Arial Rounded MT Bold" pitchFamily="34" charset="0"/>
              </a:rPr>
              <a:t>  in this validation approach </a:t>
            </a:r>
          </a:p>
          <a:p>
            <a:pPr lvl="1">
              <a:lnSpc>
                <a:spcPct val="115000"/>
              </a:lnSpc>
            </a:pPr>
            <a:r>
              <a:rPr lang="en-US" sz="1800">
                <a:latin typeface="Arial Rounded MT Bold" pitchFamily="34" charset="0"/>
              </a:rPr>
              <a:t>it is the “noise level” imposed by the experimental and numerical solution uncertainties; </a:t>
            </a:r>
          </a:p>
          <a:p>
            <a:pPr lvl="1">
              <a:lnSpc>
                <a:spcPct val="115000"/>
              </a:lnSpc>
            </a:pPr>
            <a:r>
              <a:rPr lang="en-US" sz="1800">
                <a:latin typeface="Arial Rounded MT Bold" pitchFamily="34" charset="0"/>
                <a:cs typeface="Times New Roman" pitchFamily="18" charset="0"/>
                <a:sym typeface="Symbol" pitchFamily="18" charset="2"/>
              </a:rPr>
              <a:t>If </a:t>
            </a:r>
            <a:r>
              <a:rPr lang="en-US" sz="1800" baseline="-30000">
                <a:latin typeface="Arial Rounded MT Bold" pitchFamily="34" charset="0"/>
                <a:cs typeface="Times New Roman" pitchFamily="18" charset="0"/>
              </a:rPr>
              <a:t>SMA</a:t>
            </a:r>
            <a:r>
              <a:rPr lang="en-US" sz="1800">
                <a:latin typeface="Arial Rounded MT Bold" pitchFamily="34" charset="0"/>
                <a:cs typeface="Times New Roman" pitchFamily="18" charset="0"/>
                <a:sym typeface="Symbol" pitchFamily="18" charset="2"/>
              </a:rPr>
              <a:t> = 0, then </a:t>
            </a:r>
            <a:r>
              <a:rPr lang="en-US" sz="1800">
                <a:latin typeface="Arial Rounded MT Bold" pitchFamily="34" charset="0"/>
                <a:cs typeface="Times New Roman" pitchFamily="18" charset="0"/>
              </a:rPr>
              <a:t>U</a:t>
            </a:r>
            <a:r>
              <a:rPr lang="en-US" sz="1800" baseline="-30000">
                <a:latin typeface="Arial Rounded MT Bold" pitchFamily="34" charset="0"/>
                <a:cs typeface="Times New Roman" pitchFamily="18" charset="0"/>
              </a:rPr>
              <a:t>VAL</a:t>
            </a:r>
            <a:r>
              <a:rPr lang="en-US" sz="1800">
                <a:latin typeface="Arial Rounded MT Bold" pitchFamily="34" charset="0"/>
                <a:cs typeface="Times New Roman" pitchFamily="18" charset="0"/>
                <a:sym typeface="Symbol" pitchFamily="18" charset="2"/>
              </a:rPr>
              <a:t>  would contain the resultant of all of the other errors (E) 95 times out of 100</a:t>
            </a:r>
            <a:endParaRPr lang="en-US" sz="1800">
              <a:latin typeface="Arial Rounded MT Bold" pitchFamily="34" charset="0"/>
            </a:endParaRPr>
          </a:p>
          <a:p>
            <a:pPr lvl="1">
              <a:lnSpc>
                <a:spcPct val="115000"/>
              </a:lnSpc>
            </a:pPr>
            <a:r>
              <a:rPr lang="en-US" sz="1800">
                <a:latin typeface="Arial Rounded MT Bold" pitchFamily="34" charset="0"/>
              </a:rPr>
              <a:t>thus, </a:t>
            </a:r>
            <a:r>
              <a:rPr lang="en-US" sz="1800">
                <a:latin typeface="Arial Rounded MT Bold" pitchFamily="34" charset="0"/>
                <a:cs typeface="Times New Roman" pitchFamily="18" charset="0"/>
              </a:rPr>
              <a:t>U</a:t>
            </a:r>
            <a:r>
              <a:rPr lang="en-US" sz="1800" baseline="-30000">
                <a:latin typeface="Arial Rounded MT Bold" pitchFamily="34" charset="0"/>
                <a:cs typeface="Times New Roman" pitchFamily="18" charset="0"/>
              </a:rPr>
              <a:t>VAL</a:t>
            </a:r>
            <a:r>
              <a:rPr lang="en-US" sz="1800">
                <a:latin typeface="Arial Rounded MT Bold" pitchFamily="34" charset="0"/>
              </a:rPr>
              <a:t> is the tightest (lowest, best) level of validation possible (i.e., it is “the best that can be done” considering the existing uncertainties)</a:t>
            </a:r>
            <a:endParaRPr lang="en-US" sz="1600" i="1">
              <a:latin typeface="Arial Rounded MT Bold" pitchFamily="34" charset="0"/>
              <a:cs typeface="Times New Roman" pitchFamily="18" charset="0"/>
            </a:endParaRPr>
          </a:p>
          <a:p>
            <a:pPr>
              <a:lnSpc>
                <a:spcPct val="115000"/>
              </a:lnSpc>
              <a:buFontTx/>
              <a:buNone/>
            </a:pPr>
            <a:endParaRPr lang="en-US" sz="1600" i="1" baseline="-30000">
              <a:latin typeface="Arial Rounded MT Bold" pitchFamily="34" charset="0"/>
              <a:cs typeface="Times New Roman" pitchFamily="18" charset="0"/>
            </a:endParaRPr>
          </a:p>
        </p:txBody>
      </p:sp>
      <p:sp>
        <p:nvSpPr>
          <p:cNvPr id="70660" name="Text Box 4"/>
          <p:cNvSpPr txBox="1">
            <a:spLocks noChangeArrowheads="1"/>
          </p:cNvSpPr>
          <p:nvPr/>
        </p:nvSpPr>
        <p:spPr bwMode="auto">
          <a:xfrm>
            <a:off x="8655050" y="6399213"/>
            <a:ext cx="184150" cy="457200"/>
          </a:xfrm>
          <a:prstGeom prst="rect">
            <a:avLst/>
          </a:prstGeom>
          <a:noFill/>
          <a:ln w="12700">
            <a:noFill/>
            <a:miter lim="800000"/>
            <a:headEnd/>
            <a:tailEnd/>
          </a:ln>
          <a:effectLst/>
        </p:spPr>
        <p:txBody>
          <a:bodyPr wrap="none">
            <a:spAutoFit/>
          </a:bodyPr>
          <a:lstStyle/>
          <a:p>
            <a:pPr eaLnBrk="0" hangingPunct="0"/>
            <a:endParaRPr lang="en-US" sz="2400">
              <a:latin typeface="Arial" charset="0"/>
            </a:endParaRP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3647</TotalTime>
  <Words>2228</Words>
  <Application>Microsoft Office PowerPoint</Application>
  <PresentationFormat>On-screen Show (4:3)</PresentationFormat>
  <Paragraphs>414</Paragraphs>
  <Slides>30</Slides>
  <Notes>15</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30</vt:i4>
      </vt:variant>
    </vt:vector>
  </HeadingPairs>
  <TitlesOfParts>
    <vt:vector size="35" baseType="lpstr">
      <vt:lpstr>Default Design</vt:lpstr>
      <vt:lpstr>Document</vt:lpstr>
      <vt:lpstr>Equation</vt:lpstr>
      <vt:lpstr>Mathcad</vt:lpstr>
      <vt:lpstr>Worksheet</vt:lpstr>
      <vt:lpstr>Slide 1</vt:lpstr>
      <vt:lpstr>Consider the comparison between a simulation result and experimental data….</vt:lpstr>
      <vt:lpstr>The perspective changes when one begins  to consider the uncertainties involved…</vt:lpstr>
      <vt:lpstr>Definitions for Validation “Doing the right thing” </vt:lpstr>
      <vt:lpstr>Validation Comparison of Simulation  Results with Experimental Results</vt:lpstr>
      <vt:lpstr>Slide 6</vt:lpstr>
      <vt:lpstr>Slide 7</vt:lpstr>
      <vt:lpstr> </vt:lpstr>
      <vt:lpstr> </vt:lpstr>
      <vt:lpstr> </vt:lpstr>
      <vt:lpstr>Schematic of Verification and  Validation of a Simulation</vt:lpstr>
      <vt:lpstr>Types of Uncertainty Analysis</vt:lpstr>
      <vt:lpstr>To develop and quantify uncertainty related to material heterogeneities</vt:lpstr>
      <vt:lpstr>Uncertainty Methodology</vt:lpstr>
      <vt:lpstr>Experimental Uncertainty</vt:lpstr>
      <vt:lpstr>Experimental Uncertainty</vt:lpstr>
      <vt:lpstr>Slide 17</vt:lpstr>
      <vt:lpstr>Experimental Uncertainty</vt:lpstr>
      <vt:lpstr>Model Calibration Example Under Uncertainty</vt:lpstr>
      <vt:lpstr>Model Validation Example Under Uncertainty</vt:lpstr>
      <vt:lpstr> SUMMARY: The V&amp;V Process</vt:lpstr>
      <vt:lpstr>Slide 22</vt:lpstr>
      <vt:lpstr>Slide 23</vt:lpstr>
      <vt:lpstr>Slide 24</vt:lpstr>
      <vt:lpstr>Slide 25</vt:lpstr>
      <vt:lpstr>Slide 26</vt:lpstr>
      <vt:lpstr>Slide 27</vt:lpstr>
      <vt:lpstr>Slide 28</vt:lpstr>
      <vt:lpstr> SUMMARY: The V&amp;V Process</vt:lpstr>
      <vt:lpstr>Some Selected References</vt:lpstr>
    </vt:vector>
  </TitlesOfParts>
  <Company>Mississippi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Physically Motivated Uncertainty-based Higher Order Plasticity and Damage Model</dc:title>
  <dc:creator>kiran</dc:creator>
  <cp:lastModifiedBy>mfhorst</cp:lastModifiedBy>
  <cp:revision>272</cp:revision>
  <dcterms:created xsi:type="dcterms:W3CDTF">2007-06-02T22:41:19Z</dcterms:created>
  <dcterms:modified xsi:type="dcterms:W3CDTF">2011-07-20T13:53:12Z</dcterms:modified>
</cp:coreProperties>
</file>