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Default Extension="tiff" ContentType="image/tiff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8"/>
  </p:notesMasterIdLst>
  <p:sldIdLst>
    <p:sldId id="256" r:id="rId2"/>
    <p:sldId id="273" r:id="rId3"/>
    <p:sldId id="311" r:id="rId4"/>
    <p:sldId id="278" r:id="rId5"/>
    <p:sldId id="312" r:id="rId6"/>
    <p:sldId id="313" r:id="rId7"/>
    <p:sldId id="314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274" r:id="rId38"/>
    <p:sldId id="345" r:id="rId39"/>
    <p:sldId id="346" r:id="rId40"/>
    <p:sldId id="347" r:id="rId41"/>
    <p:sldId id="348" r:id="rId42"/>
    <p:sldId id="349" r:id="rId43"/>
    <p:sldId id="350" r:id="rId44"/>
    <p:sldId id="351" r:id="rId45"/>
    <p:sldId id="352" r:id="rId46"/>
    <p:sldId id="353" r:id="rId47"/>
    <p:sldId id="354" r:id="rId48"/>
    <p:sldId id="355" r:id="rId49"/>
    <p:sldId id="356" r:id="rId50"/>
    <p:sldId id="357" r:id="rId51"/>
    <p:sldId id="358" r:id="rId52"/>
    <p:sldId id="359" r:id="rId53"/>
    <p:sldId id="360" r:id="rId54"/>
    <p:sldId id="277" r:id="rId55"/>
    <p:sldId id="270" r:id="rId56"/>
    <p:sldId id="272" r:id="rId57"/>
    <p:sldId id="286" r:id="rId58"/>
    <p:sldId id="279" r:id="rId59"/>
    <p:sldId id="285" r:id="rId60"/>
    <p:sldId id="271" r:id="rId61"/>
    <p:sldId id="295" r:id="rId62"/>
    <p:sldId id="275" r:id="rId63"/>
    <p:sldId id="276" r:id="rId64"/>
    <p:sldId id="290" r:id="rId65"/>
    <p:sldId id="280" r:id="rId66"/>
    <p:sldId id="260" r:id="rId67"/>
    <p:sldId id="268" r:id="rId68"/>
    <p:sldId id="282" r:id="rId69"/>
    <p:sldId id="283" r:id="rId70"/>
    <p:sldId id="291" r:id="rId71"/>
    <p:sldId id="269" r:id="rId72"/>
    <p:sldId id="303" r:id="rId73"/>
    <p:sldId id="284" r:id="rId74"/>
    <p:sldId id="296" r:id="rId75"/>
    <p:sldId id="362" r:id="rId76"/>
    <p:sldId id="363" r:id="rId77"/>
    <p:sldId id="267" r:id="rId78"/>
    <p:sldId id="298" r:id="rId79"/>
    <p:sldId id="299" r:id="rId80"/>
    <p:sldId id="300" r:id="rId81"/>
    <p:sldId id="261" r:id="rId82"/>
    <p:sldId id="361" r:id="rId83"/>
    <p:sldId id="262" r:id="rId84"/>
    <p:sldId id="364" r:id="rId85"/>
    <p:sldId id="287" r:id="rId86"/>
    <p:sldId id="365" r:id="rId87"/>
    <p:sldId id="366" r:id="rId88"/>
    <p:sldId id="265" r:id="rId89"/>
    <p:sldId id="367" r:id="rId90"/>
    <p:sldId id="368" r:id="rId91"/>
    <p:sldId id="369" r:id="rId92"/>
    <p:sldId id="370" r:id="rId93"/>
    <p:sldId id="371" r:id="rId94"/>
    <p:sldId id="372" r:id="rId95"/>
    <p:sldId id="373" r:id="rId96"/>
    <p:sldId id="374" r:id="rId97"/>
    <p:sldId id="375" r:id="rId98"/>
    <p:sldId id="376" r:id="rId99"/>
    <p:sldId id="377" r:id="rId100"/>
    <p:sldId id="378" r:id="rId101"/>
    <p:sldId id="379" r:id="rId102"/>
    <p:sldId id="380" r:id="rId103"/>
    <p:sldId id="381" r:id="rId104"/>
    <p:sldId id="382" r:id="rId105"/>
    <p:sldId id="383" r:id="rId106"/>
    <p:sldId id="384" r:id="rId107"/>
    <p:sldId id="385" r:id="rId108"/>
    <p:sldId id="386" r:id="rId109"/>
    <p:sldId id="387" r:id="rId110"/>
    <p:sldId id="388" r:id="rId111"/>
    <p:sldId id="389" r:id="rId112"/>
    <p:sldId id="390" r:id="rId113"/>
    <p:sldId id="391" r:id="rId114"/>
    <p:sldId id="392" r:id="rId115"/>
    <p:sldId id="393" r:id="rId116"/>
    <p:sldId id="394" r:id="rId117"/>
    <p:sldId id="395" r:id="rId118"/>
    <p:sldId id="294" r:id="rId119"/>
    <p:sldId id="297" r:id="rId120"/>
    <p:sldId id="304" r:id="rId121"/>
    <p:sldId id="305" r:id="rId122"/>
    <p:sldId id="396" r:id="rId123"/>
    <p:sldId id="401" r:id="rId124"/>
    <p:sldId id="402" r:id="rId125"/>
    <p:sldId id="403" r:id="rId126"/>
    <p:sldId id="404" r:id="rId127"/>
    <p:sldId id="405" r:id="rId128"/>
    <p:sldId id="407" r:id="rId129"/>
    <p:sldId id="406" r:id="rId130"/>
    <p:sldId id="397" r:id="rId131"/>
    <p:sldId id="408" r:id="rId132"/>
    <p:sldId id="409" r:id="rId133"/>
    <p:sldId id="410" r:id="rId134"/>
    <p:sldId id="411" r:id="rId135"/>
    <p:sldId id="412" r:id="rId136"/>
    <p:sldId id="413" r:id="rId137"/>
    <p:sldId id="398" r:id="rId138"/>
    <p:sldId id="399" r:id="rId139"/>
    <p:sldId id="400" r:id="rId140"/>
    <p:sldId id="302" r:id="rId141"/>
    <p:sldId id="301" r:id="rId142"/>
    <p:sldId id="308" r:id="rId143"/>
    <p:sldId id="307" r:id="rId144"/>
    <p:sldId id="309" r:id="rId145"/>
    <p:sldId id="310" r:id="rId146"/>
    <p:sldId id="289" r:id="rId1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2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132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10" Type="http://schemas.openxmlformats.org/officeDocument/2006/relationships/image" Target="../media/image135.wmf"/><Relationship Id="rId4" Type="http://schemas.openxmlformats.org/officeDocument/2006/relationships/image" Target="../media/image61.wmf"/><Relationship Id="rId9" Type="http://schemas.openxmlformats.org/officeDocument/2006/relationships/image" Target="../media/image134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3.wmf"/><Relationship Id="rId5" Type="http://schemas.openxmlformats.org/officeDocument/2006/relationships/image" Target="../media/image139.wmf"/><Relationship Id="rId4" Type="http://schemas.openxmlformats.org/officeDocument/2006/relationships/image" Target="../media/image138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wmf"/><Relationship Id="rId3" Type="http://schemas.openxmlformats.org/officeDocument/2006/relationships/image" Target="../media/image172.wmf"/><Relationship Id="rId7" Type="http://schemas.openxmlformats.org/officeDocument/2006/relationships/image" Target="../media/image176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Relationship Id="rId6" Type="http://schemas.openxmlformats.org/officeDocument/2006/relationships/image" Target="../media/image175.wmf"/><Relationship Id="rId11" Type="http://schemas.openxmlformats.org/officeDocument/2006/relationships/image" Target="../media/image180.wmf"/><Relationship Id="rId5" Type="http://schemas.openxmlformats.org/officeDocument/2006/relationships/image" Target="../media/image174.wmf"/><Relationship Id="rId10" Type="http://schemas.openxmlformats.org/officeDocument/2006/relationships/image" Target="../media/image179.wmf"/><Relationship Id="rId4" Type="http://schemas.openxmlformats.org/officeDocument/2006/relationships/image" Target="../media/image173.wmf"/><Relationship Id="rId9" Type="http://schemas.openxmlformats.org/officeDocument/2006/relationships/image" Target="../media/image17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4" Type="http://schemas.openxmlformats.org/officeDocument/2006/relationships/image" Target="../media/image10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403B46-F2E9-4BA5-AF85-92332F21B09D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2141C-89C1-4B54-8233-38ED318134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15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371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505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371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15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05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315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71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716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05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AA525-5111-4079-9BDA-84D30C407F01}" type="datetimeFigureOut">
              <a:rPr lang="en-US" smtClean="0"/>
              <a:pPr/>
              <a:t>9/10/2011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EB92A-9903-4799-8465-FDD30FA306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w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w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wmf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oleObject" Target="../embeddings/oleObject21.bin"/><Relationship Id="rId3" Type="http://schemas.openxmlformats.org/officeDocument/2006/relationships/image" Target="../media/image65.jpeg"/><Relationship Id="rId7" Type="http://schemas.openxmlformats.org/officeDocument/2006/relationships/oleObject" Target="../embeddings/oleObject15.bin"/><Relationship Id="rId12" Type="http://schemas.openxmlformats.org/officeDocument/2006/relationships/oleObject" Target="../embeddings/oleObject20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3.bin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2.bin"/><Relationship Id="rId9" Type="http://schemas.openxmlformats.org/officeDocument/2006/relationships/oleObject" Target="../embeddings/oleObject17.bin"/><Relationship Id="rId14" Type="http://schemas.openxmlformats.org/officeDocument/2006/relationships/oleObject" Target="../embeddings/oleObject22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7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oleObject" Target="../embeddings/oleObject24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wmf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wmf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wmf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wmf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wmf"/><Relationship Id="rId2" Type="http://schemas.openxmlformats.org/officeDocument/2006/relationships/image" Target="../media/image159.wmf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2.jpeg"/><Relationship Id="rId7" Type="http://schemas.openxmlformats.org/officeDocument/2006/relationships/image" Target="../media/image160.wmf"/><Relationship Id="rId2" Type="http://schemas.openxmlformats.org/officeDocument/2006/relationships/image" Target="../media/image16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wmf"/><Relationship Id="rId5" Type="http://schemas.openxmlformats.org/officeDocument/2006/relationships/image" Target="../media/image164.wmf"/><Relationship Id="rId4" Type="http://schemas.openxmlformats.org/officeDocument/2006/relationships/image" Target="../media/image163.wmf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emf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9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oleObject" Target="../embeddings/oleObject38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2.bin"/><Relationship Id="rId12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1.bin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0.bin"/><Relationship Id="rId10" Type="http://schemas.openxmlformats.org/officeDocument/2006/relationships/oleObject" Target="../embeddings/oleObject35.bin"/><Relationship Id="rId4" Type="http://schemas.openxmlformats.org/officeDocument/2006/relationships/oleObject" Target="../embeddings/oleObject29.bin"/><Relationship Id="rId9" Type="http://schemas.openxmlformats.org/officeDocument/2006/relationships/oleObject" Target="../embeddings/oleObject34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2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3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7.wmf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65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7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4.doc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3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Mark%20Horstemeyer\My%20Documents\MFHORST\USCAR.micromechanics.MPG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w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94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wmf"/><Relationship Id="rId4" Type="http://schemas.openxmlformats.org/officeDocument/2006/relationships/image" Target="../media/image96.wmf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Microsoft_Office_Excel_97-2003_Worksheet6.xls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09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Physical Motivations for Modeling Pore/Void Coalescence in Ductile Materials:</a:t>
            </a:r>
            <a:br>
              <a:rPr lang="en-US" dirty="0" smtClean="0"/>
            </a:br>
            <a:r>
              <a:rPr lang="en-US" dirty="0" smtClean="0"/>
              <a:t> A Multiscale Approach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276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Dr. Mark F. </a:t>
            </a:r>
            <a:r>
              <a:rPr lang="en-US" dirty="0" err="1" smtClean="0">
                <a:solidFill>
                  <a:schemeClr val="tx1"/>
                </a:solidFill>
              </a:rPr>
              <a:t>Horstemeyer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CAVS Chair Professor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Mississippi State University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3825" y="5791200"/>
            <a:ext cx="2670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me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5715000"/>
            <a:ext cx="251777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MD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88062"/>
            <a:ext cx="1298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CAV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64187"/>
            <a:ext cx="12176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80" name="Group 4"/>
          <p:cNvGrpSpPr>
            <a:grpSpLocks noChangeAspect="1"/>
          </p:cNvGrpSpPr>
          <p:nvPr/>
        </p:nvGrpSpPr>
        <p:grpSpPr bwMode="auto">
          <a:xfrm>
            <a:off x="381000" y="-304800"/>
            <a:ext cx="8153400" cy="6934200"/>
            <a:chOff x="240" y="-192"/>
            <a:chExt cx="5136" cy="4368"/>
          </a:xfrm>
        </p:grpSpPr>
        <p:sp>
          <p:nvSpPr>
            <p:cNvPr id="7577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40" y="0"/>
              <a:ext cx="5136" cy="4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1" name="Oval 5"/>
            <p:cNvSpPr>
              <a:spLocks noChangeArrowheads="1"/>
            </p:cNvSpPr>
            <p:nvPr/>
          </p:nvSpPr>
          <p:spPr bwMode="auto">
            <a:xfrm>
              <a:off x="710" y="496"/>
              <a:ext cx="217" cy="197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2" name="Oval 6"/>
            <p:cNvSpPr>
              <a:spLocks noChangeArrowheads="1"/>
            </p:cNvSpPr>
            <p:nvPr/>
          </p:nvSpPr>
          <p:spPr bwMode="auto">
            <a:xfrm>
              <a:off x="1650" y="483"/>
              <a:ext cx="218" cy="197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3" name="Oval 7"/>
            <p:cNvSpPr>
              <a:spLocks noChangeArrowheads="1"/>
            </p:cNvSpPr>
            <p:nvPr/>
          </p:nvSpPr>
          <p:spPr bwMode="auto">
            <a:xfrm>
              <a:off x="3951" y="483"/>
              <a:ext cx="217" cy="197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4" name="Oval 8"/>
            <p:cNvSpPr>
              <a:spLocks noChangeArrowheads="1"/>
            </p:cNvSpPr>
            <p:nvPr/>
          </p:nvSpPr>
          <p:spPr bwMode="auto">
            <a:xfrm>
              <a:off x="4877" y="496"/>
              <a:ext cx="217" cy="197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5" name="Oval 9"/>
            <p:cNvSpPr>
              <a:spLocks noChangeArrowheads="1"/>
            </p:cNvSpPr>
            <p:nvPr/>
          </p:nvSpPr>
          <p:spPr bwMode="auto">
            <a:xfrm>
              <a:off x="623" y="1051"/>
              <a:ext cx="435" cy="396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6" name="Oval 10"/>
            <p:cNvSpPr>
              <a:spLocks noChangeArrowheads="1"/>
            </p:cNvSpPr>
            <p:nvPr/>
          </p:nvSpPr>
          <p:spPr bwMode="auto">
            <a:xfrm>
              <a:off x="1564" y="1051"/>
              <a:ext cx="434" cy="396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7" name="Oval 11"/>
            <p:cNvSpPr>
              <a:spLocks noChangeArrowheads="1"/>
            </p:cNvSpPr>
            <p:nvPr/>
          </p:nvSpPr>
          <p:spPr bwMode="auto">
            <a:xfrm>
              <a:off x="3820" y="1051"/>
              <a:ext cx="435" cy="396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8" name="Oval 12"/>
            <p:cNvSpPr>
              <a:spLocks noChangeArrowheads="1"/>
            </p:cNvSpPr>
            <p:nvPr/>
          </p:nvSpPr>
          <p:spPr bwMode="auto">
            <a:xfrm>
              <a:off x="4761" y="1051"/>
              <a:ext cx="434" cy="396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89" name="Oval 13"/>
            <p:cNvSpPr>
              <a:spLocks noChangeArrowheads="1"/>
            </p:cNvSpPr>
            <p:nvPr/>
          </p:nvSpPr>
          <p:spPr bwMode="auto">
            <a:xfrm>
              <a:off x="348" y="1751"/>
              <a:ext cx="985" cy="845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0" name="Oval 14"/>
            <p:cNvSpPr>
              <a:spLocks noChangeArrowheads="1"/>
            </p:cNvSpPr>
            <p:nvPr/>
          </p:nvSpPr>
          <p:spPr bwMode="auto">
            <a:xfrm>
              <a:off x="1347" y="1765"/>
              <a:ext cx="984" cy="831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1" name="Oval 15"/>
            <p:cNvSpPr>
              <a:spLocks noChangeArrowheads="1"/>
            </p:cNvSpPr>
            <p:nvPr/>
          </p:nvSpPr>
          <p:spPr bwMode="auto">
            <a:xfrm>
              <a:off x="3849" y="1923"/>
              <a:ext cx="435" cy="396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2" name="Oval 16"/>
            <p:cNvSpPr>
              <a:spLocks noChangeArrowheads="1"/>
            </p:cNvSpPr>
            <p:nvPr/>
          </p:nvSpPr>
          <p:spPr bwMode="auto">
            <a:xfrm>
              <a:off x="4790" y="1923"/>
              <a:ext cx="434" cy="396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3" name="Line 17"/>
            <p:cNvSpPr>
              <a:spLocks noChangeShapeType="1"/>
            </p:cNvSpPr>
            <p:nvPr/>
          </p:nvSpPr>
          <p:spPr bwMode="auto">
            <a:xfrm>
              <a:off x="4276" y="2088"/>
              <a:ext cx="507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4" name="Line 18"/>
            <p:cNvSpPr>
              <a:spLocks noChangeShapeType="1"/>
            </p:cNvSpPr>
            <p:nvPr/>
          </p:nvSpPr>
          <p:spPr bwMode="auto">
            <a:xfrm>
              <a:off x="4276" y="2114"/>
              <a:ext cx="507" cy="1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5" name="Oval 19"/>
            <p:cNvSpPr>
              <a:spLocks noChangeArrowheads="1"/>
            </p:cNvSpPr>
            <p:nvPr/>
          </p:nvSpPr>
          <p:spPr bwMode="auto">
            <a:xfrm>
              <a:off x="247" y="3007"/>
              <a:ext cx="1447" cy="1162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6" name="Oval 20"/>
            <p:cNvSpPr>
              <a:spLocks noChangeArrowheads="1"/>
            </p:cNvSpPr>
            <p:nvPr/>
          </p:nvSpPr>
          <p:spPr bwMode="auto">
            <a:xfrm>
              <a:off x="1014" y="3007"/>
              <a:ext cx="1490" cy="1162"/>
            </a:xfrm>
            <a:prstGeom prst="ellipse">
              <a:avLst/>
            </a:prstGeom>
            <a:solidFill>
              <a:srgbClr val="FFFFFF"/>
            </a:solidFill>
            <a:ln w="222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797" name="Rectangle 21"/>
            <p:cNvSpPr>
              <a:spLocks noChangeArrowheads="1"/>
            </p:cNvSpPr>
            <p:nvPr/>
          </p:nvSpPr>
          <p:spPr bwMode="auto">
            <a:xfrm>
              <a:off x="587" y="-192"/>
              <a:ext cx="1573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2000" dirty="0" smtClean="0">
                  <a:solidFill>
                    <a:srgbClr val="000000"/>
                  </a:solidFill>
                  <a:latin typeface="Times" pitchFamily="18" charset="0"/>
                  <a:cs typeface="Arial" pitchFamily="34" charset="0"/>
                </a:rPr>
                <a:t/>
              </a:r>
              <a:br>
                <a:rPr lang="en-US" sz="2000" dirty="0" smtClean="0">
                  <a:solidFill>
                    <a:srgbClr val="000000"/>
                  </a:solidFill>
                  <a:latin typeface="Times" pitchFamily="18" charset="0"/>
                  <a:cs typeface="Arial" pitchFamily="34" charset="0"/>
                </a:rPr>
              </a:br>
              <a:r>
                <a:rPr lang="en-US" sz="2000" dirty="0" smtClean="0">
                  <a:solidFill>
                    <a:srgbClr val="000000"/>
                  </a:solidFill>
                  <a:latin typeface="Times" pitchFamily="18" charset="0"/>
                  <a:cs typeface="Arial" pitchFamily="34" charset="0"/>
                </a:rPr>
                <a:t>void impingement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798" name="Rectangle 22"/>
            <p:cNvSpPr>
              <a:spLocks noChangeArrowheads="1"/>
            </p:cNvSpPr>
            <p:nvPr/>
          </p:nvSpPr>
          <p:spPr bwMode="auto">
            <a:xfrm>
              <a:off x="3785" y="13"/>
              <a:ext cx="1591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  <a:cs typeface="Arial" pitchFamily="34" charset="0"/>
                </a:rPr>
                <a:t>void sheet mechanism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5801" name="Group 25"/>
            <p:cNvGrpSpPr>
              <a:grpSpLocks/>
            </p:cNvGrpSpPr>
            <p:nvPr/>
          </p:nvGrpSpPr>
          <p:grpSpPr bwMode="auto">
            <a:xfrm>
              <a:off x="2931" y="634"/>
              <a:ext cx="101" cy="3251"/>
              <a:chOff x="2931" y="634"/>
              <a:chExt cx="101" cy="3251"/>
            </a:xfrm>
          </p:grpSpPr>
          <p:sp>
            <p:nvSpPr>
              <p:cNvPr id="75799" name="Freeform 23"/>
              <p:cNvSpPr>
                <a:spLocks/>
              </p:cNvSpPr>
              <p:nvPr/>
            </p:nvSpPr>
            <p:spPr bwMode="auto">
              <a:xfrm>
                <a:off x="2931" y="3687"/>
                <a:ext cx="101" cy="198"/>
              </a:xfrm>
              <a:custGeom>
                <a:avLst/>
                <a:gdLst/>
                <a:ahLst/>
                <a:cxnLst>
                  <a:cxn ang="0">
                    <a:pos x="58" y="198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101" y="0"/>
                  </a:cxn>
                  <a:cxn ang="0">
                    <a:pos x="58" y="198"/>
                  </a:cxn>
                </a:cxnLst>
                <a:rect l="0" t="0" r="r" b="b"/>
                <a:pathLst>
                  <a:path w="101" h="198">
                    <a:moveTo>
                      <a:pt x="58" y="198"/>
                    </a:moveTo>
                    <a:lnTo>
                      <a:pt x="0" y="0"/>
                    </a:lnTo>
                    <a:lnTo>
                      <a:pt x="58" y="0"/>
                    </a:lnTo>
                    <a:lnTo>
                      <a:pt x="101" y="0"/>
                    </a:lnTo>
                    <a:lnTo>
                      <a:pt x="58" y="19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00" name="Line 24"/>
              <p:cNvSpPr>
                <a:spLocks noChangeShapeType="1"/>
              </p:cNvSpPr>
              <p:nvPr/>
            </p:nvSpPr>
            <p:spPr bwMode="auto">
              <a:xfrm>
                <a:off x="2989" y="634"/>
                <a:ext cx="1" cy="3053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5802" name="Rectangle 26"/>
            <p:cNvSpPr>
              <a:spLocks noChangeArrowheads="1"/>
            </p:cNvSpPr>
            <p:nvPr/>
          </p:nvSpPr>
          <p:spPr bwMode="auto">
            <a:xfrm>
              <a:off x="2598" y="158"/>
              <a:ext cx="883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  <a:cs typeface="Arial" pitchFamily="34" charset="0"/>
                </a:rPr>
                <a:t>  increasing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803" name="Rectangle 27"/>
            <p:cNvSpPr>
              <a:spLocks noChangeArrowheads="1"/>
            </p:cNvSpPr>
            <p:nvPr/>
          </p:nvSpPr>
          <p:spPr bwMode="auto">
            <a:xfrm>
              <a:off x="2598" y="330"/>
              <a:ext cx="911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" pitchFamily="18" charset="0"/>
                  <a:cs typeface="Arial" pitchFamily="34" charset="0"/>
                </a:rPr>
                <a:t>deformation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804" name="Rectangle 28"/>
            <p:cNvSpPr>
              <a:spLocks noChangeArrowheads="1"/>
            </p:cNvSpPr>
            <p:nvPr/>
          </p:nvSpPr>
          <p:spPr bwMode="auto">
            <a:xfrm>
              <a:off x="4283" y="2095"/>
              <a:ext cx="15" cy="12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05" name="Rectangle 29"/>
            <p:cNvSpPr>
              <a:spLocks noChangeArrowheads="1"/>
            </p:cNvSpPr>
            <p:nvPr/>
          </p:nvSpPr>
          <p:spPr bwMode="auto">
            <a:xfrm>
              <a:off x="4775" y="2108"/>
              <a:ext cx="73" cy="13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806" name="Rectangle 30"/>
            <p:cNvSpPr>
              <a:spLocks noChangeArrowheads="1"/>
            </p:cNvSpPr>
            <p:nvPr/>
          </p:nvSpPr>
          <p:spPr bwMode="auto">
            <a:xfrm>
              <a:off x="999" y="3099"/>
              <a:ext cx="594" cy="964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5814" name="Group 38"/>
            <p:cNvGrpSpPr>
              <a:grpSpLocks/>
            </p:cNvGrpSpPr>
            <p:nvPr/>
          </p:nvGrpSpPr>
          <p:grpSpPr bwMode="auto">
            <a:xfrm>
              <a:off x="3734" y="3284"/>
              <a:ext cx="1635" cy="528"/>
              <a:chOff x="3734" y="3284"/>
              <a:chExt cx="1635" cy="528"/>
            </a:xfrm>
          </p:grpSpPr>
          <p:sp>
            <p:nvSpPr>
              <p:cNvPr id="75807" name="Oval 31"/>
              <p:cNvSpPr>
                <a:spLocks noChangeArrowheads="1"/>
              </p:cNvSpPr>
              <p:nvPr/>
            </p:nvSpPr>
            <p:spPr bwMode="auto">
              <a:xfrm>
                <a:off x="3734" y="3284"/>
                <a:ext cx="593" cy="515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08" name="Oval 32"/>
              <p:cNvSpPr>
                <a:spLocks noChangeArrowheads="1"/>
              </p:cNvSpPr>
              <p:nvPr/>
            </p:nvSpPr>
            <p:spPr bwMode="auto">
              <a:xfrm>
                <a:off x="4775" y="3298"/>
                <a:ext cx="594" cy="514"/>
              </a:xfrm>
              <a:prstGeom prst="ellipse">
                <a:avLst/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09" name="Line 33"/>
              <p:cNvSpPr>
                <a:spLocks noChangeShapeType="1"/>
              </p:cNvSpPr>
              <p:nvPr/>
            </p:nvSpPr>
            <p:spPr bwMode="auto">
              <a:xfrm>
                <a:off x="4291" y="3423"/>
                <a:ext cx="506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0" name="Line 34"/>
              <p:cNvSpPr>
                <a:spLocks noChangeShapeType="1"/>
              </p:cNvSpPr>
              <p:nvPr/>
            </p:nvSpPr>
            <p:spPr bwMode="auto">
              <a:xfrm>
                <a:off x="4291" y="3661"/>
                <a:ext cx="506" cy="1"/>
              </a:xfrm>
              <a:prstGeom prst="line">
                <a:avLst/>
              </a:prstGeom>
              <a:noFill/>
              <a:ln w="222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1" name="Rectangle 35"/>
              <p:cNvSpPr>
                <a:spLocks noChangeArrowheads="1"/>
              </p:cNvSpPr>
              <p:nvPr/>
            </p:nvSpPr>
            <p:spPr bwMode="auto">
              <a:xfrm>
                <a:off x="4269" y="3443"/>
                <a:ext cx="116" cy="211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2" name="Rectangle 36"/>
              <p:cNvSpPr>
                <a:spLocks noChangeArrowheads="1"/>
              </p:cNvSpPr>
              <p:nvPr/>
            </p:nvSpPr>
            <p:spPr bwMode="auto">
              <a:xfrm>
                <a:off x="4717" y="3443"/>
                <a:ext cx="117" cy="211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813" name="Rectangle 37"/>
              <p:cNvSpPr>
                <a:spLocks noChangeArrowheads="1"/>
              </p:cNvSpPr>
              <p:nvPr/>
            </p:nvSpPr>
            <p:spPr bwMode="auto">
              <a:xfrm>
                <a:off x="4211" y="3443"/>
                <a:ext cx="811" cy="211"/>
              </a:xfrm>
              <a:prstGeom prst="rect">
                <a:avLst/>
              </a:prstGeom>
              <a:solidFill>
                <a:srgbClr val="FFFFFF"/>
              </a:solidFill>
              <a:ln w="22225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-76200"/>
            <a:ext cx="5562600" cy="70929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-8029"/>
            <a:ext cx="5334000" cy="709462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990600"/>
            <a:ext cx="4800600" cy="426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838200"/>
            <a:ext cx="5029200" cy="464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 a356 exp vs fea"/>
          <p:cNvPicPr/>
          <p:nvPr/>
        </p:nvPicPr>
        <p:blipFill>
          <a:blip r:embed="rId2" cstate="print"/>
          <a:srcRect l="8333" t="3871" r="10417" b="5162"/>
          <a:stretch>
            <a:fillRect/>
          </a:stretch>
        </p:blipFill>
        <p:spPr bwMode="auto">
          <a:xfrm>
            <a:off x="533400" y="76200"/>
            <a:ext cx="6705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s.dir:chap6.figs.b1pict:Slid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76200"/>
            <a:ext cx="11582400" cy="85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-1"/>
            <a:ext cx="5141913" cy="665132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25521" y="3048000"/>
            <a:ext cx="211307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nitially homogeneous porosity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distribution </a:t>
            </a:r>
            <a:r>
              <a:rPr lang="en-US" sz="1200" dirty="0" smtClean="0">
                <a:latin typeface="Symbol" pitchFamily="18" charset="2"/>
                <a:cs typeface="Times New Roman" pitchFamily="18" charset="0"/>
              </a:rPr>
              <a:t>f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=0.0001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3048000"/>
            <a:ext cx="211307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nitially homogeneous porosity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distribution </a:t>
            </a:r>
            <a:r>
              <a:rPr lang="en-US" sz="1200" dirty="0" smtClean="0">
                <a:latin typeface="Symbol" pitchFamily="18" charset="2"/>
                <a:cs typeface="Times New Roman" pitchFamily="18" charset="0"/>
              </a:rPr>
              <a:t>f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=0.001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6400800"/>
            <a:ext cx="172034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nitially random porosity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distribution </a:t>
            </a:r>
            <a:r>
              <a:rPr lang="en-US" sz="1200" dirty="0" smtClean="0">
                <a:latin typeface="Symbol" pitchFamily="18" charset="2"/>
                <a:cs typeface="Times New Roman" pitchFamily="18" charset="0"/>
              </a:rPr>
              <a:t>f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=0.0001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18657" y="6400800"/>
            <a:ext cx="172034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nitially random porosity</a:t>
            </a:r>
          </a:p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distribution </a:t>
            </a:r>
            <a:r>
              <a:rPr lang="en-US" sz="1200" dirty="0" smtClean="0">
                <a:latin typeface="Symbol" pitchFamily="18" charset="2"/>
                <a:cs typeface="Times New Roman" pitchFamily="18" charset="0"/>
              </a:rPr>
              <a:t>f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=0.001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76200"/>
            <a:ext cx="8686800" cy="7543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99396" y="3304401"/>
            <a:ext cx="153920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a) 50% of failure load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3314700"/>
            <a:ext cx="154721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0% of failure load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0" y="6542901"/>
            <a:ext cx="1539204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 96% of failure load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7796" y="6553200"/>
            <a:ext cx="90601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d) at failure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6400" y="6781800"/>
            <a:ext cx="5791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6.figs:6.1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-609600"/>
            <a:ext cx="10668000" cy="891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6.figs:6.2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381999" cy="754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6.figs:6.2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76962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6.figs:6.2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-381000"/>
            <a:ext cx="79248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6.figs:6.2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8382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6.figs:6.2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8600"/>
            <a:ext cx="8610600" cy="784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6.figs:6.2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144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457200"/>
            <a:ext cx="265430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124200"/>
            <a:ext cx="2241550" cy="3581400"/>
          </a:xfrm>
          <a:prstGeom prst="rect">
            <a:avLst/>
          </a:prstGeom>
          <a:noFill/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52400"/>
            <a:ext cx="5257800" cy="4959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p6.figs:6.3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8915400" cy="792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-476250"/>
            <a:ext cx="9372600" cy="855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33400"/>
            <a:ext cx="8305800" cy="6629400"/>
          </a:xfrm>
        </p:spPr>
        <p:txBody>
          <a:bodyPr>
            <a:normAutofit/>
          </a:bodyPr>
          <a:lstStyle/>
          <a:p>
            <a:r>
              <a:rPr lang="en-US" sz="1600" dirty="0"/>
              <a:t>Bridge </a:t>
            </a:r>
            <a:r>
              <a:rPr lang="en-US" sz="1600" dirty="0" smtClean="0"/>
              <a:t>mesoscale </a:t>
            </a:r>
            <a:r>
              <a:rPr lang="en-US" sz="1600" dirty="0"/>
              <a:t>finite element simulations with macroscale microstructure-property model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Coalescence </a:t>
            </a:r>
            <a:r>
              <a:rPr lang="en-US" sz="1600" dirty="0"/>
              <a:t>and damage equations in microstructure-property model </a:t>
            </a:r>
          </a:p>
          <a:p>
            <a:endParaRPr lang="en-US" sz="900" dirty="0"/>
          </a:p>
          <a:p>
            <a:pPr lvl="1"/>
            <a:r>
              <a:rPr lang="en-US" sz="1600" dirty="0" smtClean="0"/>
              <a:t>Damage </a:t>
            </a:r>
            <a:r>
              <a:rPr lang="en-US" sz="1600" dirty="0" err="1" smtClean="0"/>
              <a:t>Eqn</a:t>
            </a:r>
            <a:r>
              <a:rPr lang="en-US" sz="1600" dirty="0"/>
              <a:t>:</a:t>
            </a:r>
          </a:p>
          <a:p>
            <a:pPr lvl="1"/>
            <a:endParaRPr lang="en-US" sz="900" dirty="0"/>
          </a:p>
          <a:p>
            <a:pPr lvl="1"/>
            <a:r>
              <a:rPr lang="en-US" sz="1600" dirty="0" smtClean="0"/>
              <a:t>Coalescence </a:t>
            </a:r>
            <a:r>
              <a:rPr lang="en-US" sz="1600" dirty="0" err="1" smtClean="0"/>
              <a:t>Eqn</a:t>
            </a:r>
            <a:r>
              <a:rPr lang="en-US" sz="1600" dirty="0" smtClean="0"/>
              <a:t> 1:</a:t>
            </a:r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Coalescence </a:t>
            </a:r>
            <a:r>
              <a:rPr lang="en-US" sz="1600" dirty="0" err="1" smtClean="0"/>
              <a:t>Eqn</a:t>
            </a:r>
            <a:r>
              <a:rPr lang="en-US" sz="1600" dirty="0" smtClean="0"/>
              <a:t> 2:</a:t>
            </a:r>
          </a:p>
          <a:p>
            <a:pPr lvl="1"/>
            <a:endParaRPr lang="en-US" sz="1600" dirty="0" smtClean="0"/>
          </a:p>
          <a:p>
            <a:pPr lvl="1"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/>
          </a:p>
        </p:txBody>
      </p:sp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dirty="0"/>
              <a:t>Void Coalescence Model (</a:t>
            </a:r>
            <a:r>
              <a:rPr lang="en-US" sz="2800" dirty="0" smtClean="0"/>
              <a:t>Macroscale Local Form)</a:t>
            </a:r>
            <a:endParaRPr lang="en-US" sz="28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0" y="1676400"/>
            <a:ext cx="3810000" cy="2089150"/>
            <a:chOff x="1632" y="1536"/>
            <a:chExt cx="2400" cy="1316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1632" y="1536"/>
              <a:ext cx="894" cy="1316"/>
              <a:chOff x="672" y="1584"/>
              <a:chExt cx="816" cy="1200"/>
            </a:xfrm>
          </p:grpSpPr>
          <p:sp>
            <p:nvSpPr>
              <p:cNvPr id="565254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72" y="1776"/>
                <a:ext cx="816" cy="816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55" name="Oval 7"/>
              <p:cNvSpPr>
                <a:spLocks noChangeAspect="1" noChangeArrowheads="1"/>
              </p:cNvSpPr>
              <p:nvPr/>
            </p:nvSpPr>
            <p:spPr bwMode="auto">
              <a:xfrm>
                <a:off x="912" y="2112"/>
                <a:ext cx="96" cy="19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56" name="Oval 8"/>
              <p:cNvSpPr>
                <a:spLocks noChangeAspect="1" noChangeArrowheads="1"/>
              </p:cNvSpPr>
              <p:nvPr/>
            </p:nvSpPr>
            <p:spPr bwMode="auto">
              <a:xfrm>
                <a:off x="1152" y="2112"/>
                <a:ext cx="96" cy="19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57" name="AutoShape 9"/>
              <p:cNvSpPr>
                <a:spLocks noChangeAspect="1" noChangeArrowheads="1"/>
              </p:cNvSpPr>
              <p:nvPr/>
            </p:nvSpPr>
            <p:spPr bwMode="auto">
              <a:xfrm>
                <a:off x="1008" y="1584"/>
                <a:ext cx="144" cy="192"/>
              </a:xfrm>
              <a:prstGeom prst="upArrow">
                <a:avLst>
                  <a:gd name="adj1" fmla="val 41667"/>
                  <a:gd name="adj2" fmla="val 74074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58" name="AutoShape 10"/>
              <p:cNvSpPr>
                <a:spLocks noChangeAspect="1" noChangeArrowheads="1"/>
              </p:cNvSpPr>
              <p:nvPr/>
            </p:nvSpPr>
            <p:spPr bwMode="auto">
              <a:xfrm rot="10800000">
                <a:off x="1008" y="2592"/>
                <a:ext cx="144" cy="192"/>
              </a:xfrm>
              <a:prstGeom prst="upArrow">
                <a:avLst>
                  <a:gd name="adj1" fmla="val 41667"/>
                  <a:gd name="adj2" fmla="val 74074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4" name="Group 11"/>
            <p:cNvGrpSpPr>
              <a:grpSpLocks noChangeAspect="1"/>
            </p:cNvGrpSpPr>
            <p:nvPr/>
          </p:nvGrpSpPr>
          <p:grpSpPr bwMode="auto">
            <a:xfrm>
              <a:off x="3136" y="1536"/>
              <a:ext cx="896" cy="1316"/>
              <a:chOff x="2352" y="1536"/>
              <a:chExt cx="816" cy="1200"/>
            </a:xfrm>
          </p:grpSpPr>
          <p:sp>
            <p:nvSpPr>
              <p:cNvPr id="565260" name="Rectangle 12" descr="Granite"/>
              <p:cNvSpPr>
                <a:spLocks noChangeAspect="1" noChangeArrowheads="1"/>
              </p:cNvSpPr>
              <p:nvPr/>
            </p:nvSpPr>
            <p:spPr bwMode="auto">
              <a:xfrm>
                <a:off x="2352" y="1728"/>
                <a:ext cx="816" cy="816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61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2688" y="1536"/>
                <a:ext cx="144" cy="192"/>
              </a:xfrm>
              <a:prstGeom prst="upArrow">
                <a:avLst>
                  <a:gd name="adj1" fmla="val 41667"/>
                  <a:gd name="adj2" fmla="val 74074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62" name="AutoShape 14"/>
              <p:cNvSpPr>
                <a:spLocks noChangeAspect="1" noChangeArrowheads="1"/>
              </p:cNvSpPr>
              <p:nvPr/>
            </p:nvSpPr>
            <p:spPr bwMode="auto">
              <a:xfrm rot="10800000">
                <a:off x="2688" y="2544"/>
                <a:ext cx="144" cy="192"/>
              </a:xfrm>
              <a:prstGeom prst="upArrow">
                <a:avLst>
                  <a:gd name="adj1" fmla="val 41667"/>
                  <a:gd name="adj2" fmla="val 74074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565263" name="AutoShape 15"/>
            <p:cNvSpPr>
              <a:spLocks noChangeAspect="1" noChangeArrowheads="1"/>
            </p:cNvSpPr>
            <p:nvPr/>
          </p:nvSpPr>
          <p:spPr bwMode="auto">
            <a:xfrm>
              <a:off x="2635" y="1975"/>
              <a:ext cx="439" cy="376"/>
            </a:xfrm>
            <a:prstGeom prst="rightArrow">
              <a:avLst>
                <a:gd name="adj1" fmla="val 45833"/>
                <a:gd name="adj2" fmla="val 51080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graphicFrame>
        <p:nvGraphicFramePr>
          <p:cNvPr id="565264" name="Object 16"/>
          <p:cNvGraphicFramePr>
            <a:graphicFrameLocks noChangeAspect="1"/>
          </p:cNvGraphicFramePr>
          <p:nvPr/>
        </p:nvGraphicFramePr>
        <p:xfrm>
          <a:off x="3695700" y="4948238"/>
          <a:ext cx="2667000" cy="385762"/>
        </p:xfrm>
        <a:graphic>
          <a:graphicData uri="http://schemas.openxmlformats.org/presentationml/2006/ole">
            <p:oleObj spid="_x0000_s50178" name="Equation" r:id="rId4" imgW="1765080" imgH="228600" progId="Equation.3">
              <p:embed/>
            </p:oleObj>
          </a:graphicData>
        </a:graphic>
      </p:graphicFrame>
      <p:sp>
        <p:nvSpPr>
          <p:cNvPr id="565266" name="Rectangle 18"/>
          <p:cNvSpPr>
            <a:spLocks noChangeArrowheads="1"/>
          </p:cNvSpPr>
          <p:nvPr/>
        </p:nvSpPr>
        <p:spPr bwMode="auto">
          <a:xfrm>
            <a:off x="0" y="290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5267" name="Rectangle 19"/>
          <p:cNvSpPr>
            <a:spLocks noChangeArrowheads="1"/>
          </p:cNvSpPr>
          <p:nvPr/>
        </p:nvSpPr>
        <p:spPr bwMode="auto">
          <a:xfrm>
            <a:off x="0" y="290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124075" y="895350"/>
            <a:ext cx="2133600" cy="914400"/>
            <a:chOff x="96" y="1344"/>
            <a:chExt cx="1344" cy="576"/>
          </a:xfrm>
        </p:grpSpPr>
        <p:sp>
          <p:nvSpPr>
            <p:cNvPr id="565269" name="Text Box 21"/>
            <p:cNvSpPr txBox="1">
              <a:spLocks noChangeArrowheads="1"/>
            </p:cNvSpPr>
            <p:nvPr/>
          </p:nvSpPr>
          <p:spPr bwMode="auto">
            <a:xfrm>
              <a:off x="96" y="1344"/>
              <a:ext cx="134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 dirty="0" smtClean="0">
                  <a:latin typeface="Tahoma" pitchFamily="34" charset="0"/>
                </a:rPr>
                <a:t>Mesoscale</a:t>
              </a:r>
              <a:r>
                <a:rPr lang="en-US" sz="1800" dirty="0">
                  <a:latin typeface="Tahoma" pitchFamily="34" charset="0"/>
                </a:rPr>
                <a:t>:</a:t>
              </a:r>
            </a:p>
            <a:p>
              <a:endParaRPr lang="en-US" sz="800" dirty="0">
                <a:latin typeface="Tahoma" pitchFamily="34" charset="0"/>
              </a:endParaRPr>
            </a:p>
            <a:p>
              <a:r>
                <a:rPr lang="en-US" sz="1800" dirty="0">
                  <a:latin typeface="Tahoma" pitchFamily="34" charset="0"/>
                </a:rPr>
                <a:t>Local    ,   , &amp;</a:t>
              </a:r>
              <a:endParaRPr lang="en-US" sz="1600" dirty="0">
                <a:latin typeface="Arial" charset="0"/>
              </a:endParaRPr>
            </a:p>
          </p:txBody>
        </p:sp>
        <p:graphicFrame>
          <p:nvGraphicFramePr>
            <p:cNvPr id="565270" name="Object 22"/>
            <p:cNvGraphicFramePr>
              <a:graphicFrameLocks noChangeAspect="1"/>
            </p:cNvGraphicFramePr>
            <p:nvPr/>
          </p:nvGraphicFramePr>
          <p:xfrm>
            <a:off x="534" y="1644"/>
            <a:ext cx="192" cy="172"/>
          </p:xfrm>
          <a:graphic>
            <a:graphicData uri="http://schemas.openxmlformats.org/presentationml/2006/ole">
              <p:oleObj spid="_x0000_s50183" name="Equation" r:id="rId5" imgW="152334" imgH="139639" progId="Equation.3">
                <p:embed/>
              </p:oleObj>
            </a:graphicData>
          </a:graphic>
        </p:graphicFrame>
        <p:graphicFrame>
          <p:nvGraphicFramePr>
            <p:cNvPr id="565271" name="Object 23"/>
            <p:cNvGraphicFramePr>
              <a:graphicFrameLocks noChangeAspect="1"/>
            </p:cNvGraphicFramePr>
            <p:nvPr/>
          </p:nvGraphicFramePr>
          <p:xfrm>
            <a:off x="1062" y="1584"/>
            <a:ext cx="160" cy="250"/>
          </p:xfrm>
          <a:graphic>
            <a:graphicData uri="http://schemas.openxmlformats.org/presentationml/2006/ole">
              <p:oleObj spid="_x0000_s50184" name="Equation" r:id="rId6" imgW="126720" imgH="203040" progId="Equation.3">
                <p:embed/>
              </p:oleObj>
            </a:graphicData>
          </a:graphic>
        </p:graphicFrame>
        <p:graphicFrame>
          <p:nvGraphicFramePr>
            <p:cNvPr id="565272" name="Object 24"/>
            <p:cNvGraphicFramePr>
              <a:graphicFrameLocks noChangeAspect="1"/>
            </p:cNvGraphicFramePr>
            <p:nvPr/>
          </p:nvGraphicFramePr>
          <p:xfrm>
            <a:off x="726" y="1632"/>
            <a:ext cx="160" cy="172"/>
          </p:xfrm>
          <a:graphic>
            <a:graphicData uri="http://schemas.openxmlformats.org/presentationml/2006/ole">
              <p:oleObj spid="_x0000_s50185" name="Equation" r:id="rId7" imgW="126720" imgH="139680" progId="Equation.3">
                <p:embed/>
              </p:oleObj>
            </a:graphicData>
          </a:graphic>
        </p:graphicFrame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591050" y="828675"/>
            <a:ext cx="2209800" cy="914400"/>
            <a:chOff x="96" y="1968"/>
            <a:chExt cx="1392" cy="576"/>
          </a:xfrm>
        </p:grpSpPr>
        <p:sp>
          <p:nvSpPr>
            <p:cNvPr id="565274" name="Text Box 26"/>
            <p:cNvSpPr txBox="1">
              <a:spLocks noChangeArrowheads="1"/>
            </p:cNvSpPr>
            <p:nvPr/>
          </p:nvSpPr>
          <p:spPr bwMode="auto">
            <a:xfrm>
              <a:off x="96" y="1968"/>
              <a:ext cx="13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 dirty="0">
                  <a:latin typeface="Tahoma" pitchFamily="34" charset="0"/>
                </a:rPr>
                <a:t>Macroscale:</a:t>
              </a:r>
            </a:p>
            <a:p>
              <a:endParaRPr lang="en-US" sz="1000" dirty="0">
                <a:latin typeface="Tahoma" pitchFamily="34" charset="0"/>
              </a:endParaRPr>
            </a:p>
            <a:p>
              <a:r>
                <a:rPr lang="en-US" sz="1800" dirty="0">
                  <a:latin typeface="Tahoma" pitchFamily="34" charset="0"/>
                </a:rPr>
                <a:t>Effective    ,   , </a:t>
              </a:r>
              <a:r>
                <a:rPr lang="en-US" sz="1800" dirty="0" smtClean="0">
                  <a:latin typeface="Tahoma" pitchFamily="34" charset="0"/>
                </a:rPr>
                <a:t>&amp;   </a:t>
              </a:r>
              <a:r>
                <a:rPr lang="en-US" sz="1200" dirty="0" smtClean="0">
                  <a:latin typeface="Arial" charset="0"/>
                </a:rPr>
                <a:t> </a:t>
              </a:r>
              <a:endParaRPr lang="en-US" sz="1800" dirty="0">
                <a:latin typeface="Arial" charset="0"/>
              </a:endParaRPr>
            </a:p>
          </p:txBody>
        </p:sp>
        <p:graphicFrame>
          <p:nvGraphicFramePr>
            <p:cNvPr id="565275" name="Object 27"/>
            <p:cNvGraphicFramePr>
              <a:graphicFrameLocks noChangeAspect="1"/>
            </p:cNvGraphicFramePr>
            <p:nvPr/>
          </p:nvGraphicFramePr>
          <p:xfrm>
            <a:off x="756" y="2256"/>
            <a:ext cx="208" cy="204"/>
          </p:xfrm>
          <a:graphic>
            <a:graphicData uri="http://schemas.openxmlformats.org/presentationml/2006/ole">
              <p:oleObj spid="_x0000_s50180" name="Equation" r:id="rId8" imgW="164880" imgH="164880" progId="Equation.3">
                <p:embed/>
              </p:oleObj>
            </a:graphicData>
          </a:graphic>
        </p:graphicFrame>
        <p:graphicFrame>
          <p:nvGraphicFramePr>
            <p:cNvPr id="565276" name="Object 28"/>
            <p:cNvGraphicFramePr>
              <a:graphicFrameLocks noChangeAspect="1"/>
            </p:cNvGraphicFramePr>
            <p:nvPr/>
          </p:nvGraphicFramePr>
          <p:xfrm>
            <a:off x="916" y="2256"/>
            <a:ext cx="176" cy="203"/>
          </p:xfrm>
          <a:graphic>
            <a:graphicData uri="http://schemas.openxmlformats.org/presentationml/2006/ole">
              <p:oleObj spid="_x0000_s50181" name="Equation" r:id="rId9" imgW="139680" imgH="164880" progId="Equation.3">
                <p:embed/>
              </p:oleObj>
            </a:graphicData>
          </a:graphic>
        </p:graphicFrame>
        <p:graphicFrame>
          <p:nvGraphicFramePr>
            <p:cNvPr id="565277" name="Object 29"/>
            <p:cNvGraphicFramePr>
              <a:graphicFrameLocks noChangeAspect="1"/>
            </p:cNvGraphicFramePr>
            <p:nvPr/>
          </p:nvGraphicFramePr>
          <p:xfrm>
            <a:off x="1236" y="2208"/>
            <a:ext cx="192" cy="281"/>
          </p:xfrm>
          <a:graphic>
            <a:graphicData uri="http://schemas.openxmlformats.org/presentationml/2006/ole">
              <p:oleObj spid="_x0000_s50182" name="Equation" r:id="rId10" imgW="152280" imgH="228600" progId="Equation.3">
                <p:embed/>
              </p:oleObj>
            </a:graphicData>
          </a:graphic>
        </p:graphicFrame>
      </p:grpSp>
      <p:sp>
        <p:nvSpPr>
          <p:cNvPr id="30" name="TextBox 29"/>
          <p:cNvSpPr txBox="1"/>
          <p:nvPr/>
        </p:nvSpPr>
        <p:spPr>
          <a:xfrm>
            <a:off x="914400" y="2438400"/>
            <a:ext cx="169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Discrete Entities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553200" y="2438400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Continuum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553200" y="4916487"/>
            <a:ext cx="2637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[Horstemeyer et al., 2000]</a:t>
            </a:r>
            <a:endParaRPr lang="en-US" dirty="0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4514850" y="2863850"/>
          <a:ext cx="114300" cy="215900"/>
        </p:xfrm>
        <a:graphic>
          <a:graphicData uri="http://schemas.openxmlformats.org/presentationml/2006/ole">
            <p:oleObj spid="_x0000_s50186" name="Equation" r:id="rId11" imgW="114120" imgH="215640" progId="Equation.3">
              <p:embed/>
            </p:oleObj>
          </a:graphicData>
        </a:graphic>
      </p:graphicFrame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0" y="-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0187" name="Object 11"/>
          <p:cNvGraphicFramePr>
            <a:graphicFrameLocks noChangeAspect="1"/>
          </p:cNvGraphicFramePr>
          <p:nvPr/>
        </p:nvGraphicFramePr>
        <p:xfrm>
          <a:off x="3200400" y="5410200"/>
          <a:ext cx="4013200" cy="685800"/>
        </p:xfrm>
        <a:graphic>
          <a:graphicData uri="http://schemas.openxmlformats.org/presentationml/2006/ole">
            <p:oleObj spid="_x0000_s50187" name="Equation" r:id="rId12" imgW="3124080" imgH="533160" progId="Equation.3">
              <p:embed/>
            </p:oleObj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7162800" y="5410200"/>
            <a:ext cx="20286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[Allison &amp; </a:t>
            </a:r>
          </a:p>
          <a:p>
            <a:r>
              <a:rPr lang="en-US" dirty="0" smtClean="0"/>
              <a:t>Horstemeyer, 2010]</a:t>
            </a:r>
            <a:endParaRPr lang="en-US" dirty="0"/>
          </a:p>
        </p:txBody>
      </p:sp>
      <p:cxnSp>
        <p:nvCxnSpPr>
          <p:cNvPr id="38" name="Straight Connector 37"/>
          <p:cNvCxnSpPr/>
          <p:nvPr/>
        </p:nvCxnSpPr>
        <p:spPr>
          <a:xfrm rot="5400000">
            <a:off x="3046345" y="31623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3467100" y="3162300"/>
            <a:ext cx="2286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3171906" y="3132151"/>
            <a:ext cx="3810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3552644" y="2971800"/>
            <a:ext cx="62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" pitchFamily="18" charset="0"/>
              </a:rPr>
              <a:t>NND</a:t>
            </a:r>
            <a:endParaRPr lang="en-US" sz="1600" i="1" dirty="0">
              <a:latin typeface="Times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50190" name="Equation" r:id="rId13" imgW="114120" imgH="215640" progId="Equation.3">
              <p:embed/>
            </p:oleObj>
          </a:graphicData>
        </a:graphic>
      </p:graphicFrame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0195" name="Object 19"/>
          <p:cNvGraphicFramePr>
            <a:graphicFrameLocks noChangeAspect="1"/>
          </p:cNvGraphicFramePr>
          <p:nvPr/>
        </p:nvGraphicFramePr>
        <p:xfrm>
          <a:off x="3276600" y="4419600"/>
          <a:ext cx="2609088" cy="457200"/>
        </p:xfrm>
        <a:graphic>
          <a:graphicData uri="http://schemas.openxmlformats.org/presentationml/2006/ole">
            <p:oleObj spid="_x0000_s50195" name="Equation" r:id="rId14" imgW="1358640" imgH="241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33400"/>
            <a:ext cx="8305800" cy="66294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Coalescence </a:t>
            </a:r>
            <a:r>
              <a:rPr lang="en-US" sz="1600" dirty="0"/>
              <a:t>and damage equations in microstructure-property model </a:t>
            </a:r>
          </a:p>
          <a:p>
            <a:endParaRPr lang="en-US" sz="900" dirty="0"/>
          </a:p>
          <a:p>
            <a:pPr lvl="1"/>
            <a:r>
              <a:rPr lang="en-US" sz="1600" dirty="0" smtClean="0"/>
              <a:t>Damage </a:t>
            </a:r>
            <a:r>
              <a:rPr lang="en-US" sz="1600" dirty="0" err="1" smtClean="0"/>
              <a:t>Eqn</a:t>
            </a:r>
            <a:r>
              <a:rPr lang="en-US" sz="1600" dirty="0"/>
              <a:t>:</a:t>
            </a:r>
          </a:p>
          <a:p>
            <a:pPr lvl="1"/>
            <a:endParaRPr lang="en-US" sz="900" dirty="0" smtClean="0"/>
          </a:p>
          <a:p>
            <a:pPr lvl="1"/>
            <a:endParaRPr lang="en-US" sz="900" dirty="0" smtClean="0"/>
          </a:p>
          <a:p>
            <a:pPr lvl="1"/>
            <a:endParaRPr lang="en-US" sz="900" dirty="0"/>
          </a:p>
          <a:p>
            <a:pPr lvl="1"/>
            <a:r>
              <a:rPr lang="en-US" sz="1600" dirty="0" smtClean="0"/>
              <a:t>Coalescence </a:t>
            </a:r>
            <a:r>
              <a:rPr lang="en-US" sz="1600" dirty="0" err="1" smtClean="0"/>
              <a:t>Eqn</a:t>
            </a:r>
            <a:r>
              <a:rPr lang="en-US" sz="1600" dirty="0" smtClean="0"/>
              <a:t> 3:</a:t>
            </a:r>
          </a:p>
          <a:p>
            <a:pPr lvl="1"/>
            <a:endParaRPr lang="en-US" sz="1600" dirty="0" smtClean="0"/>
          </a:p>
          <a:p>
            <a:pPr lvl="1">
              <a:buNone/>
            </a:pPr>
            <a:endParaRPr lang="en-US" sz="1600" dirty="0" smtClean="0"/>
          </a:p>
          <a:p>
            <a:pPr>
              <a:buNone/>
            </a:pPr>
            <a:endParaRPr lang="en-US" sz="1600" dirty="0"/>
          </a:p>
        </p:txBody>
      </p:sp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609600"/>
          </a:xfrm>
        </p:spPr>
        <p:txBody>
          <a:bodyPr>
            <a:normAutofit/>
          </a:bodyPr>
          <a:lstStyle/>
          <a:p>
            <a:r>
              <a:rPr lang="en-US" sz="2800" dirty="0"/>
              <a:t>Void Coalescence Model (</a:t>
            </a:r>
            <a:r>
              <a:rPr lang="en-US" sz="2800" dirty="0" smtClean="0"/>
              <a:t>Macroscale Nonlocal Form)</a:t>
            </a:r>
            <a:endParaRPr lang="en-US" sz="2800" dirty="0"/>
          </a:p>
        </p:txBody>
      </p:sp>
      <p:sp>
        <p:nvSpPr>
          <p:cNvPr id="565266" name="Rectangle 18"/>
          <p:cNvSpPr>
            <a:spLocks noChangeArrowheads="1"/>
          </p:cNvSpPr>
          <p:nvPr/>
        </p:nvSpPr>
        <p:spPr bwMode="auto">
          <a:xfrm>
            <a:off x="0" y="290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5267" name="Rectangle 19"/>
          <p:cNvSpPr>
            <a:spLocks noChangeArrowheads="1"/>
          </p:cNvSpPr>
          <p:nvPr/>
        </p:nvSpPr>
        <p:spPr bwMode="auto">
          <a:xfrm>
            <a:off x="0" y="29035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4514850" y="2863850"/>
          <a:ext cx="114300" cy="215900"/>
        </p:xfrm>
        <a:graphic>
          <a:graphicData uri="http://schemas.openxmlformats.org/presentationml/2006/ole">
            <p:oleObj spid="_x0000_s55306" name="Equation" r:id="rId3" imgW="114120" imgH="215640" progId="Equation.3">
              <p:embed/>
            </p:oleObj>
          </a:graphicData>
        </a:graphic>
      </p:graphicFrame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0" y="-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31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310" name="Object 14"/>
          <p:cNvGraphicFramePr>
            <a:graphicFrameLocks noChangeAspect="1"/>
          </p:cNvGraphicFramePr>
          <p:nvPr/>
        </p:nvGraphicFramePr>
        <p:xfrm>
          <a:off x="3276600" y="990600"/>
          <a:ext cx="2194560" cy="381000"/>
        </p:xfrm>
        <a:graphic>
          <a:graphicData uri="http://schemas.openxmlformats.org/presentationml/2006/ole">
            <p:oleObj spid="_x0000_s55310" name="Equation" r:id="rId4" imgW="1371600" imgH="241300" progId="Equation.3">
              <p:embed/>
            </p:oleObj>
          </a:graphicData>
        </a:graphic>
      </p:graphicFrame>
      <p:sp>
        <p:nvSpPr>
          <p:cNvPr id="55313" name="Rectangle 1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312" name="Object 16"/>
          <p:cNvGraphicFramePr>
            <a:graphicFrameLocks noChangeAspect="1"/>
          </p:cNvGraphicFramePr>
          <p:nvPr/>
        </p:nvGraphicFramePr>
        <p:xfrm>
          <a:off x="3233738" y="1752600"/>
          <a:ext cx="4064000" cy="457200"/>
        </p:xfrm>
        <a:graphic>
          <a:graphicData uri="http://schemas.openxmlformats.org/presentationml/2006/ole">
            <p:oleObj spid="_x0000_s55312" name="Equation" r:id="rId5" imgW="2286000" imgH="253800" progId="Equation.3">
              <p:embed/>
            </p:oleObj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1066800" y="2590800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317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5319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318" name="Object 22"/>
          <p:cNvGraphicFramePr>
            <a:graphicFrameLocks noChangeAspect="1"/>
          </p:cNvGraphicFramePr>
          <p:nvPr/>
        </p:nvGraphicFramePr>
        <p:xfrm>
          <a:off x="1587500" y="3124200"/>
          <a:ext cx="3530600" cy="457200"/>
        </p:xfrm>
        <a:graphic>
          <a:graphicData uri="http://schemas.openxmlformats.org/presentationml/2006/ole">
            <p:oleObj spid="_x0000_s55318" name="Equation" r:id="rId6" imgW="1765080" imgH="228600" progId="Equation.3">
              <p:embed/>
            </p:oleObj>
          </a:graphicData>
        </a:graphic>
      </p:graphicFrame>
      <p:sp>
        <p:nvSpPr>
          <p:cNvPr id="55321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5320" name="Object 24"/>
          <p:cNvGraphicFramePr>
            <a:graphicFrameLocks noChangeAspect="1"/>
          </p:cNvGraphicFramePr>
          <p:nvPr/>
        </p:nvGraphicFramePr>
        <p:xfrm>
          <a:off x="1594104" y="3657600"/>
          <a:ext cx="3511296" cy="457200"/>
        </p:xfrm>
        <a:graphic>
          <a:graphicData uri="http://schemas.openxmlformats.org/presentationml/2006/ole">
            <p:oleObj spid="_x0000_s55320" name="Equation" r:id="rId7" imgW="1828800" imgH="241300" progId="Equation.3">
              <p:embed/>
            </p:oleObj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1600200" y="45720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imes" pitchFamily="18" charset="0"/>
              </a:rPr>
              <a:t>IVL=NND-d</a:t>
            </a:r>
            <a:endParaRPr lang="en-US" i="1" dirty="0">
              <a:latin typeface="Times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00200" y="4941332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" pitchFamily="18" charset="0"/>
              </a:rPr>
              <a:t>d</a:t>
            </a:r>
            <a:r>
              <a:rPr lang="en-US" i="1" dirty="0" smtClean="0"/>
              <a:t>=(</a:t>
            </a:r>
            <a:r>
              <a:rPr lang="en-US" i="1" dirty="0" smtClean="0">
                <a:latin typeface="Times" pitchFamily="18" charset="0"/>
              </a:rPr>
              <a:t>6v</a:t>
            </a:r>
            <a:r>
              <a:rPr lang="en-US" i="1" dirty="0" smtClean="0"/>
              <a:t>/</a:t>
            </a:r>
            <a:r>
              <a:rPr lang="en-US" i="1" dirty="0" smtClean="0">
                <a:latin typeface="Symbol" pitchFamily="18" charset="2"/>
              </a:rPr>
              <a:t>p</a:t>
            </a:r>
            <a:r>
              <a:rPr lang="en-US" i="1" dirty="0" smtClean="0"/>
              <a:t>)</a:t>
            </a:r>
            <a:r>
              <a:rPr lang="en-US" i="1" baseline="30000" dirty="0" smtClean="0">
                <a:latin typeface="Times" pitchFamily="18" charset="0"/>
              </a:rPr>
              <a:t>1/3</a:t>
            </a:r>
            <a:endParaRPr lang="en-US" i="1" baseline="30000" dirty="0">
              <a:latin typeface="Times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66800" y="4202668"/>
            <a:ext cx="779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where</a:t>
            </a:r>
            <a:endParaRPr lang="en-US" dirty="0"/>
          </a:p>
        </p:txBody>
      </p:sp>
      <p:sp>
        <p:nvSpPr>
          <p:cNvPr id="62" name="Rectangle 6"/>
          <p:cNvSpPr>
            <a:spLocks noChangeAspect="1" noChangeArrowheads="1"/>
          </p:cNvSpPr>
          <p:nvPr/>
        </p:nvSpPr>
        <p:spPr bwMode="auto">
          <a:xfrm>
            <a:off x="5715000" y="3200400"/>
            <a:ext cx="2931069" cy="2590800"/>
          </a:xfrm>
          <a:prstGeom prst="rect">
            <a:avLst/>
          </a:prstGeom>
          <a:solidFill>
            <a:srgbClr val="EAEAEA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3" name="Oval 7"/>
          <p:cNvSpPr>
            <a:spLocks noChangeAspect="1" noChangeArrowheads="1"/>
          </p:cNvSpPr>
          <p:nvPr/>
        </p:nvSpPr>
        <p:spPr bwMode="auto">
          <a:xfrm>
            <a:off x="6577079" y="4267200"/>
            <a:ext cx="344832" cy="609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4" name="Oval 8"/>
          <p:cNvSpPr>
            <a:spLocks noChangeAspect="1" noChangeArrowheads="1"/>
          </p:cNvSpPr>
          <p:nvPr/>
        </p:nvSpPr>
        <p:spPr bwMode="auto">
          <a:xfrm>
            <a:off x="7439158" y="4267200"/>
            <a:ext cx="344832" cy="6096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5" name="AutoShape 9"/>
          <p:cNvSpPr>
            <a:spLocks noChangeAspect="1" noChangeArrowheads="1"/>
          </p:cNvSpPr>
          <p:nvPr/>
        </p:nvSpPr>
        <p:spPr bwMode="auto">
          <a:xfrm>
            <a:off x="6921911" y="2590800"/>
            <a:ext cx="517247" cy="609600"/>
          </a:xfrm>
          <a:prstGeom prst="upArrow">
            <a:avLst>
              <a:gd name="adj1" fmla="val 41667"/>
              <a:gd name="adj2" fmla="val 74074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sp>
        <p:nvSpPr>
          <p:cNvPr id="66" name="AutoShape 10"/>
          <p:cNvSpPr>
            <a:spLocks noChangeAspect="1" noChangeArrowheads="1"/>
          </p:cNvSpPr>
          <p:nvPr/>
        </p:nvSpPr>
        <p:spPr bwMode="auto">
          <a:xfrm rot="10800000">
            <a:off x="6921911" y="5791200"/>
            <a:ext cx="517247" cy="609600"/>
          </a:xfrm>
          <a:prstGeom prst="upArrow">
            <a:avLst>
              <a:gd name="adj1" fmla="val 41667"/>
              <a:gd name="adj2" fmla="val 74074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en-US"/>
          </a:p>
        </p:txBody>
      </p:sp>
      <p:cxnSp>
        <p:nvCxnSpPr>
          <p:cNvPr id="67" name="Straight Connector 66"/>
          <p:cNvCxnSpPr/>
          <p:nvPr/>
        </p:nvCxnSpPr>
        <p:spPr>
          <a:xfrm rot="5400000">
            <a:off x="6526372" y="5290754"/>
            <a:ext cx="4162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6757762" y="5235855"/>
            <a:ext cx="786864" cy="289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6858000" y="5250913"/>
            <a:ext cx="1295114" cy="6164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" pitchFamily="18" charset="0"/>
              </a:rPr>
              <a:t>NND</a:t>
            </a:r>
            <a:endParaRPr lang="en-US" sz="1600" i="1" dirty="0">
              <a:latin typeface="Times" pitchFamily="18" charset="0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 rot="5400000">
            <a:off x="7411866" y="5278266"/>
            <a:ext cx="4162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rot="5400000">
            <a:off x="6726066" y="3954422"/>
            <a:ext cx="4162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rot="5400000">
            <a:off x="7230561" y="3941934"/>
            <a:ext cx="4162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975157" y="3352800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" pitchFamily="18" charset="0"/>
              </a:rPr>
              <a:t>IVL</a:t>
            </a:r>
            <a:endParaRPr lang="en-US" sz="1600" i="1" dirty="0">
              <a:latin typeface="Times" pitchFamily="18" charset="0"/>
            </a:endParaRPr>
          </a:p>
        </p:txBody>
      </p:sp>
      <p:cxnSp>
        <p:nvCxnSpPr>
          <p:cNvPr id="80" name="Straight Connector 79"/>
          <p:cNvCxnSpPr/>
          <p:nvPr/>
        </p:nvCxnSpPr>
        <p:spPr>
          <a:xfrm rot="5400000">
            <a:off x="6421267" y="3941934"/>
            <a:ext cx="41626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6646942" y="33528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Times" pitchFamily="18" charset="0"/>
              </a:rPr>
              <a:t>d</a:t>
            </a:r>
            <a:endParaRPr lang="en-US" sz="1600" i="1" dirty="0">
              <a:latin typeface="Times" pitchFamily="18" charset="0"/>
            </a:endParaRPr>
          </a:p>
        </p:txBody>
      </p:sp>
      <p:cxnSp>
        <p:nvCxnSpPr>
          <p:cNvPr id="83" name="Straight Arrow Connector 82"/>
          <p:cNvCxnSpPr/>
          <p:nvPr/>
        </p:nvCxnSpPr>
        <p:spPr>
          <a:xfrm>
            <a:off x="6629400" y="3886200"/>
            <a:ext cx="3048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6934200" y="3886200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738826" y="290726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1752600" y="3440668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838200" y="5505271"/>
            <a:ext cx="39805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" pitchFamily="18" charset="0"/>
              </a:rPr>
              <a:t>Comments</a:t>
            </a:r>
            <a:r>
              <a:rPr lang="en-US" dirty="0" smtClean="0">
                <a:latin typeface="Times" pitchFamily="18" charset="0"/>
              </a:rPr>
              <a:t>:  </a:t>
            </a:r>
          </a:p>
          <a:p>
            <a:r>
              <a:rPr lang="en-US" dirty="0" smtClean="0">
                <a:latin typeface="Times" pitchFamily="18" charset="0"/>
              </a:rPr>
              <a:t>(1) note time rate of change of </a:t>
            </a:r>
            <a:r>
              <a:rPr lang="en-US" i="1" dirty="0" smtClean="0">
                <a:latin typeface="Times" pitchFamily="18" charset="0"/>
              </a:rPr>
              <a:t>IVL’s </a:t>
            </a:r>
            <a:endParaRPr lang="en-US" dirty="0" smtClean="0">
              <a:latin typeface="Times" pitchFamily="18" charset="0"/>
            </a:endParaRPr>
          </a:p>
          <a:p>
            <a:r>
              <a:rPr lang="en-US" dirty="0" smtClean="0">
                <a:latin typeface="Times" pitchFamily="18" charset="0"/>
              </a:rPr>
              <a:t>(2) they can be measured by experiments</a:t>
            </a:r>
          </a:p>
          <a:p>
            <a:r>
              <a:rPr lang="en-US" dirty="0" smtClean="0">
                <a:latin typeface="Times" pitchFamily="18" charset="0"/>
              </a:rPr>
              <a:t>(3) they are length scale 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7200"/>
            <a:ext cx="9144000" cy="868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90600" y="6284913"/>
            <a:ext cx="8915400" cy="8016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19447777">
            <a:off x="5146489" y="2290961"/>
            <a:ext cx="760052" cy="378745"/>
          </a:xfrm>
          <a:prstGeom prst="rightArrow">
            <a:avLst>
              <a:gd name="adj1" fmla="val 50000"/>
              <a:gd name="adj2" fmla="val 55655"/>
            </a:avLst>
          </a:prstGeom>
          <a:gradFill rotWithShape="1">
            <a:gsLst>
              <a:gs pos="0">
                <a:srgbClr val="FF6600"/>
              </a:gs>
              <a:gs pos="100000">
                <a:srgbClr val="00FF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AutoShape 15"/>
          <p:cNvSpPr>
            <a:spLocks/>
          </p:cNvSpPr>
          <p:nvPr/>
        </p:nvSpPr>
        <p:spPr bwMode="auto">
          <a:xfrm>
            <a:off x="3276600" y="5090971"/>
            <a:ext cx="2999876" cy="319229"/>
          </a:xfrm>
          <a:prstGeom prst="callout1">
            <a:avLst>
              <a:gd name="adj1" fmla="val 66667"/>
              <a:gd name="adj2" fmla="val -3315"/>
              <a:gd name="adj3" fmla="val -41667"/>
              <a:gd name="adj4" fmla="val -46514"/>
            </a:avLst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r>
              <a:rPr lang="en-US" b="1" dirty="0"/>
              <a:t>Bridge </a:t>
            </a:r>
            <a:r>
              <a:rPr lang="en-US" b="1" dirty="0" smtClean="0"/>
              <a:t>3 </a:t>
            </a:r>
            <a:r>
              <a:rPr lang="en-US" b="1" dirty="0"/>
              <a:t>= Particle Interactions</a:t>
            </a:r>
          </a:p>
        </p:txBody>
      </p:sp>
      <p:sp>
        <p:nvSpPr>
          <p:cNvPr id="11280" name="AutoShape 16"/>
          <p:cNvSpPr>
            <a:spLocks/>
          </p:cNvSpPr>
          <p:nvPr/>
        </p:nvSpPr>
        <p:spPr bwMode="auto">
          <a:xfrm>
            <a:off x="6248400" y="2590800"/>
            <a:ext cx="1805849" cy="661000"/>
          </a:xfrm>
          <a:prstGeom prst="callout1">
            <a:avLst>
              <a:gd name="adj1" fmla="val 29630"/>
              <a:gd name="adj2" fmla="val -5264"/>
              <a:gd name="adj3" fmla="val -16463"/>
              <a:gd name="adj4" fmla="val -24343"/>
            </a:avLst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r>
              <a:rPr lang="en-US" b="1" dirty="0"/>
              <a:t>Bridge </a:t>
            </a:r>
            <a:r>
              <a:rPr lang="en-US" b="1" dirty="0" smtClean="0"/>
              <a:t>4 </a:t>
            </a:r>
            <a:r>
              <a:rPr lang="en-US" b="1" dirty="0"/>
              <a:t>= </a:t>
            </a:r>
            <a:r>
              <a:rPr lang="en-US" b="1" dirty="0" smtClean="0"/>
              <a:t>Particle-Pore </a:t>
            </a:r>
            <a:r>
              <a:rPr lang="en-US" b="1" dirty="0"/>
              <a:t>Interactions</a:t>
            </a:r>
          </a:p>
        </p:txBody>
      </p:sp>
      <p:sp>
        <p:nvSpPr>
          <p:cNvPr id="11291" name="AutoShape 27"/>
          <p:cNvSpPr>
            <a:spLocks noChangeArrowheads="1"/>
          </p:cNvSpPr>
          <p:nvPr/>
        </p:nvSpPr>
        <p:spPr bwMode="auto">
          <a:xfrm rot="19673268">
            <a:off x="1358417" y="4739278"/>
            <a:ext cx="731602" cy="351692"/>
          </a:xfrm>
          <a:prstGeom prst="rightArrow">
            <a:avLst>
              <a:gd name="adj1" fmla="val 50000"/>
              <a:gd name="adj2" fmla="val 57692"/>
            </a:avLst>
          </a:prstGeom>
          <a:gradFill rotWithShape="1">
            <a:gsLst>
              <a:gs pos="0">
                <a:srgbClr val="FF6600"/>
              </a:gs>
              <a:gs pos="100000">
                <a:srgbClr val="00FF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7" name="Rectangle 33"/>
          <p:cNvSpPr>
            <a:spLocks noChangeArrowheads="1"/>
          </p:cNvSpPr>
          <p:nvPr/>
        </p:nvSpPr>
        <p:spPr bwMode="auto">
          <a:xfrm>
            <a:off x="2029051" y="2647159"/>
            <a:ext cx="3804329" cy="20863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298" name="Picture 34"/>
          <p:cNvPicPr>
            <a:picLocks noChangeAspect="1" noChangeArrowheads="1"/>
          </p:cNvPicPr>
          <p:nvPr/>
        </p:nvPicPr>
        <p:blipFill>
          <a:blip r:embed="rId2" cstate="print"/>
          <a:srcRect b="18137"/>
          <a:stretch>
            <a:fillRect/>
          </a:stretch>
        </p:blipFill>
        <p:spPr bwMode="auto">
          <a:xfrm>
            <a:off x="2147936" y="2718284"/>
            <a:ext cx="3590335" cy="2019173"/>
          </a:xfrm>
          <a:prstGeom prst="rect">
            <a:avLst/>
          </a:prstGeom>
          <a:noFill/>
        </p:spPr>
      </p:pic>
      <p:sp>
        <p:nvSpPr>
          <p:cNvPr id="11299" name="Text Box 35"/>
          <p:cNvSpPr txBox="1">
            <a:spLocks noChangeArrowheads="1"/>
          </p:cNvSpPr>
          <p:nvPr/>
        </p:nvSpPr>
        <p:spPr bwMode="auto">
          <a:xfrm>
            <a:off x="5258768" y="3733798"/>
            <a:ext cx="39945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/>
              <a:t>Mesoscale</a:t>
            </a:r>
            <a:r>
              <a:rPr lang="en-US" b="1" dirty="0" smtClean="0"/>
              <a:t> FEA</a:t>
            </a:r>
            <a:r>
              <a:rPr lang="en-US" b="1" dirty="0"/>
              <a:t> </a:t>
            </a:r>
            <a:r>
              <a:rPr lang="en-US" b="1" dirty="0" smtClean="0"/>
              <a:t>Simulations</a:t>
            </a:r>
            <a:endParaRPr lang="en-US" b="1" dirty="0"/>
          </a:p>
        </p:txBody>
      </p:sp>
      <p:sp>
        <p:nvSpPr>
          <p:cNvPr id="11300" name="Text Box 36"/>
          <p:cNvSpPr txBox="1">
            <a:spLocks noChangeArrowheads="1"/>
          </p:cNvSpPr>
          <p:nvPr/>
        </p:nvSpPr>
        <p:spPr bwMode="auto">
          <a:xfrm>
            <a:off x="381000" y="3581400"/>
            <a:ext cx="20448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10-100 µm</a:t>
            </a:r>
          </a:p>
        </p:txBody>
      </p:sp>
      <p:sp>
        <p:nvSpPr>
          <p:cNvPr id="11301" name="Line 37"/>
          <p:cNvSpPr>
            <a:spLocks noChangeShapeType="1"/>
          </p:cNvSpPr>
          <p:nvPr/>
        </p:nvSpPr>
        <p:spPr bwMode="auto">
          <a:xfrm>
            <a:off x="3480063" y="3657600"/>
            <a:ext cx="73973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02" name="Text Box 38"/>
          <p:cNvSpPr txBox="1">
            <a:spLocks noChangeArrowheads="1"/>
          </p:cNvSpPr>
          <p:nvPr/>
        </p:nvSpPr>
        <p:spPr bwMode="auto">
          <a:xfrm>
            <a:off x="76200" y="5257800"/>
            <a:ext cx="19812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/>
              <a:t>Microscale</a:t>
            </a:r>
            <a:r>
              <a:rPr lang="en-US" b="1" dirty="0" smtClean="0"/>
              <a:t> Crystal </a:t>
            </a:r>
            <a:r>
              <a:rPr lang="en-US" b="1" dirty="0"/>
              <a:t>Plasticity</a:t>
            </a:r>
            <a:br>
              <a:rPr lang="en-US" b="1" dirty="0"/>
            </a:br>
            <a:r>
              <a:rPr lang="en-US" b="1" dirty="0"/>
              <a:t>(ISV + FEA)</a:t>
            </a:r>
          </a:p>
        </p:txBody>
      </p:sp>
      <p:sp>
        <p:nvSpPr>
          <p:cNvPr id="11319" name="Text Box 55"/>
          <p:cNvSpPr txBox="1">
            <a:spLocks noChangeArrowheads="1"/>
          </p:cNvSpPr>
          <p:nvPr/>
        </p:nvSpPr>
        <p:spPr bwMode="auto">
          <a:xfrm>
            <a:off x="1219200" y="1371600"/>
            <a:ext cx="2093196" cy="830997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/>
              <a:t>Bridge 8</a:t>
            </a:r>
            <a:r>
              <a:rPr lang="en-US" b="1" dirty="0" smtClean="0"/>
              <a:t> </a:t>
            </a:r>
            <a:r>
              <a:rPr lang="en-US" b="1" dirty="0"/>
              <a:t>=</a:t>
            </a:r>
            <a:br>
              <a:rPr lang="en-US" b="1" dirty="0"/>
            </a:br>
            <a:r>
              <a:rPr lang="en-US" b="1" dirty="0" smtClean="0"/>
              <a:t>Pore </a:t>
            </a:r>
            <a:r>
              <a:rPr lang="en-US" b="1" dirty="0"/>
              <a:t>\ Crack </a:t>
            </a:r>
            <a:r>
              <a:rPr lang="en-US" b="1" dirty="0" smtClean="0"/>
              <a:t>Growth &amp; Coalescence</a:t>
            </a:r>
            <a:endParaRPr lang="en-US" b="1" dirty="0"/>
          </a:p>
        </p:txBody>
      </p:sp>
      <p:sp>
        <p:nvSpPr>
          <p:cNvPr id="11355" name="Freeform 91"/>
          <p:cNvSpPr>
            <a:spLocks/>
          </p:cNvSpPr>
          <p:nvPr/>
        </p:nvSpPr>
        <p:spPr bwMode="auto">
          <a:xfrm>
            <a:off x="3381971" y="708344"/>
            <a:ext cx="866273" cy="1920781"/>
          </a:xfrm>
          <a:custGeom>
            <a:avLst/>
            <a:gdLst/>
            <a:ahLst/>
            <a:cxnLst>
              <a:cxn ang="0">
                <a:pos x="171" y="486"/>
              </a:cxn>
              <a:cxn ang="0">
                <a:pos x="170" y="277"/>
              </a:cxn>
              <a:cxn ang="0">
                <a:pos x="171" y="239"/>
              </a:cxn>
              <a:cxn ang="0">
                <a:pos x="197" y="213"/>
              </a:cxn>
              <a:cxn ang="0">
                <a:pos x="210" y="189"/>
              </a:cxn>
              <a:cxn ang="0">
                <a:pos x="219" y="158"/>
              </a:cxn>
              <a:cxn ang="0">
                <a:pos x="219" y="47"/>
              </a:cxn>
              <a:cxn ang="0">
                <a:pos x="195" y="26"/>
              </a:cxn>
              <a:cxn ang="0">
                <a:pos x="171" y="47"/>
              </a:cxn>
              <a:cxn ang="0">
                <a:pos x="171" y="143"/>
              </a:cxn>
              <a:cxn ang="0">
                <a:pos x="171" y="47"/>
              </a:cxn>
              <a:cxn ang="0">
                <a:pos x="146" y="14"/>
              </a:cxn>
              <a:cxn ang="0">
                <a:pos x="123" y="47"/>
              </a:cxn>
              <a:cxn ang="0">
                <a:pos x="123" y="143"/>
              </a:cxn>
              <a:cxn ang="0">
                <a:pos x="123" y="47"/>
              </a:cxn>
              <a:cxn ang="0">
                <a:pos x="101" y="0"/>
              </a:cxn>
              <a:cxn ang="0">
                <a:pos x="77" y="48"/>
              </a:cxn>
              <a:cxn ang="0">
                <a:pos x="77" y="144"/>
              </a:cxn>
              <a:cxn ang="0">
                <a:pos x="77" y="47"/>
              </a:cxn>
              <a:cxn ang="0">
                <a:pos x="56" y="17"/>
              </a:cxn>
              <a:cxn ang="0">
                <a:pos x="38" y="45"/>
              </a:cxn>
              <a:cxn ang="0">
                <a:pos x="38" y="103"/>
              </a:cxn>
              <a:cxn ang="0">
                <a:pos x="2" y="103"/>
              </a:cxn>
              <a:cxn ang="0">
                <a:pos x="0" y="152"/>
              </a:cxn>
              <a:cxn ang="0">
                <a:pos x="12" y="188"/>
              </a:cxn>
              <a:cxn ang="0">
                <a:pos x="33" y="209"/>
              </a:cxn>
              <a:cxn ang="0">
                <a:pos x="75" y="239"/>
              </a:cxn>
              <a:cxn ang="0">
                <a:pos x="77" y="486"/>
              </a:cxn>
              <a:cxn ang="0">
                <a:pos x="171" y="486"/>
              </a:cxn>
            </a:cxnLst>
            <a:rect l="0" t="0" r="r" b="b"/>
            <a:pathLst>
              <a:path w="219" h="486">
                <a:moveTo>
                  <a:pt x="171" y="486"/>
                </a:moveTo>
                <a:lnTo>
                  <a:pt x="170" y="277"/>
                </a:lnTo>
                <a:lnTo>
                  <a:pt x="171" y="239"/>
                </a:lnTo>
                <a:cubicBezTo>
                  <a:pt x="175" y="229"/>
                  <a:pt x="191" y="221"/>
                  <a:pt x="197" y="213"/>
                </a:cubicBezTo>
                <a:cubicBezTo>
                  <a:pt x="203" y="205"/>
                  <a:pt x="206" y="198"/>
                  <a:pt x="210" y="189"/>
                </a:cubicBezTo>
                <a:cubicBezTo>
                  <a:pt x="214" y="180"/>
                  <a:pt x="217" y="182"/>
                  <a:pt x="219" y="158"/>
                </a:cubicBezTo>
                <a:lnTo>
                  <a:pt x="219" y="47"/>
                </a:lnTo>
                <a:cubicBezTo>
                  <a:pt x="215" y="25"/>
                  <a:pt x="203" y="26"/>
                  <a:pt x="195" y="26"/>
                </a:cubicBezTo>
                <a:cubicBezTo>
                  <a:pt x="187" y="26"/>
                  <a:pt x="175" y="28"/>
                  <a:pt x="171" y="47"/>
                </a:cubicBezTo>
                <a:lnTo>
                  <a:pt x="171" y="143"/>
                </a:lnTo>
                <a:lnTo>
                  <a:pt x="171" y="47"/>
                </a:lnTo>
                <a:cubicBezTo>
                  <a:pt x="167" y="26"/>
                  <a:pt x="154" y="14"/>
                  <a:pt x="146" y="14"/>
                </a:cubicBezTo>
                <a:cubicBezTo>
                  <a:pt x="138" y="14"/>
                  <a:pt x="127" y="26"/>
                  <a:pt x="123" y="47"/>
                </a:cubicBezTo>
                <a:lnTo>
                  <a:pt x="123" y="143"/>
                </a:lnTo>
                <a:lnTo>
                  <a:pt x="123" y="47"/>
                </a:lnTo>
                <a:cubicBezTo>
                  <a:pt x="119" y="23"/>
                  <a:pt x="109" y="0"/>
                  <a:pt x="101" y="0"/>
                </a:cubicBezTo>
                <a:cubicBezTo>
                  <a:pt x="93" y="0"/>
                  <a:pt x="81" y="24"/>
                  <a:pt x="77" y="48"/>
                </a:cubicBezTo>
                <a:lnTo>
                  <a:pt x="77" y="144"/>
                </a:lnTo>
                <a:lnTo>
                  <a:pt x="77" y="47"/>
                </a:lnTo>
                <a:cubicBezTo>
                  <a:pt x="74" y="26"/>
                  <a:pt x="62" y="17"/>
                  <a:pt x="56" y="17"/>
                </a:cubicBezTo>
                <a:cubicBezTo>
                  <a:pt x="50" y="17"/>
                  <a:pt x="41" y="31"/>
                  <a:pt x="38" y="45"/>
                </a:cubicBezTo>
                <a:lnTo>
                  <a:pt x="38" y="103"/>
                </a:lnTo>
                <a:lnTo>
                  <a:pt x="2" y="103"/>
                </a:lnTo>
                <a:lnTo>
                  <a:pt x="0" y="152"/>
                </a:lnTo>
                <a:cubicBezTo>
                  <a:pt x="2" y="166"/>
                  <a:pt x="7" y="179"/>
                  <a:pt x="12" y="188"/>
                </a:cubicBezTo>
                <a:cubicBezTo>
                  <a:pt x="17" y="197"/>
                  <a:pt x="22" y="200"/>
                  <a:pt x="33" y="209"/>
                </a:cubicBezTo>
                <a:lnTo>
                  <a:pt x="75" y="239"/>
                </a:lnTo>
                <a:lnTo>
                  <a:pt x="77" y="486"/>
                </a:lnTo>
                <a:lnTo>
                  <a:pt x="171" y="486"/>
                </a:lnTo>
                <a:close/>
              </a:path>
            </a:pathLst>
          </a:custGeom>
          <a:gradFill rotWithShape="1">
            <a:gsLst>
              <a:gs pos="0">
                <a:srgbClr val="C0C0C0"/>
              </a:gs>
              <a:gs pos="100000">
                <a:srgbClr val="00FF00"/>
              </a:gs>
            </a:gsLst>
            <a:lin ang="0" scaled="1"/>
          </a:gra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0" name="Text Box 38"/>
          <p:cNvSpPr txBox="1">
            <a:spLocks noChangeArrowheads="1"/>
          </p:cNvSpPr>
          <p:nvPr/>
        </p:nvSpPr>
        <p:spPr bwMode="auto">
          <a:xfrm>
            <a:off x="5943600" y="1295400"/>
            <a:ext cx="198120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/>
              <a:t>Mesoscale</a:t>
            </a:r>
            <a:r>
              <a:rPr lang="en-US" b="1" dirty="0" smtClean="0"/>
              <a:t> Crystal </a:t>
            </a:r>
            <a:r>
              <a:rPr lang="en-US" b="1" dirty="0"/>
              <a:t>Plasticity</a:t>
            </a:r>
            <a:br>
              <a:rPr lang="en-US" b="1" dirty="0"/>
            </a:br>
            <a:r>
              <a:rPr lang="en-US" b="1" dirty="0" smtClean="0"/>
              <a:t>(FEA</a:t>
            </a:r>
            <a:r>
              <a:rPr lang="en-US" b="1" dirty="0"/>
              <a:t>)</a:t>
            </a:r>
          </a:p>
        </p:txBody>
      </p:sp>
      <p:sp>
        <p:nvSpPr>
          <p:cNvPr id="191" name="Text Box 38"/>
          <p:cNvSpPr txBox="1">
            <a:spLocks noChangeArrowheads="1"/>
          </p:cNvSpPr>
          <p:nvPr/>
        </p:nvSpPr>
        <p:spPr bwMode="auto">
          <a:xfrm>
            <a:off x="2057400" y="304800"/>
            <a:ext cx="4114800" cy="2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 smtClean="0"/>
              <a:t>Macroscale</a:t>
            </a:r>
            <a:r>
              <a:rPr lang="en-US" b="1" dirty="0" smtClean="0"/>
              <a:t> ISV Constitutive Equations</a:t>
            </a:r>
            <a:endParaRPr lang="en-US" b="1" dirty="0"/>
          </a:p>
        </p:txBody>
      </p:sp>
      <p:sp>
        <p:nvSpPr>
          <p:cNvPr id="192" name="Rectangle 191"/>
          <p:cNvSpPr/>
          <p:nvPr/>
        </p:nvSpPr>
        <p:spPr>
          <a:xfrm>
            <a:off x="3819144" y="3486912"/>
            <a:ext cx="152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AutoShape 4"/>
          <p:cNvSpPr>
            <a:spLocks noChangeArrowheads="1"/>
          </p:cNvSpPr>
          <p:nvPr/>
        </p:nvSpPr>
        <p:spPr bwMode="auto">
          <a:xfrm rot="19447777">
            <a:off x="1143001" y="4470664"/>
            <a:ext cx="1161692" cy="501506"/>
          </a:xfrm>
          <a:prstGeom prst="rightArrow">
            <a:avLst>
              <a:gd name="adj1" fmla="val 50000"/>
              <a:gd name="adj2" fmla="val 55655"/>
            </a:avLst>
          </a:prstGeom>
          <a:gradFill rotWithShape="1">
            <a:gsLst>
              <a:gs pos="0">
                <a:srgbClr val="FF6600"/>
              </a:gs>
              <a:gs pos="100000">
                <a:srgbClr val="00FF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AutoShape 16"/>
          <p:cNvSpPr>
            <a:spLocks/>
          </p:cNvSpPr>
          <p:nvPr/>
        </p:nvSpPr>
        <p:spPr bwMode="auto">
          <a:xfrm>
            <a:off x="2514600" y="4976726"/>
            <a:ext cx="2579515" cy="585874"/>
          </a:xfrm>
          <a:prstGeom prst="callout1">
            <a:avLst>
              <a:gd name="adj1" fmla="val 29630"/>
              <a:gd name="adj2" fmla="val -5264"/>
              <a:gd name="adj3" fmla="val -16463"/>
              <a:gd name="adj4" fmla="val -24343"/>
            </a:avLst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r>
              <a:rPr lang="en-US" b="1" dirty="0"/>
              <a:t>Bridge </a:t>
            </a:r>
            <a:r>
              <a:rPr lang="en-US" b="1" dirty="0" smtClean="0"/>
              <a:t>4 </a:t>
            </a:r>
            <a:r>
              <a:rPr lang="en-US" b="1" dirty="0"/>
              <a:t>= </a:t>
            </a:r>
            <a:r>
              <a:rPr lang="en-US" b="1" dirty="0" smtClean="0"/>
              <a:t>Particle-Pore Coalescence Interactions</a:t>
            </a:r>
            <a:endParaRPr lang="en-US" b="1" dirty="0"/>
          </a:p>
        </p:txBody>
      </p:sp>
      <p:sp>
        <p:nvSpPr>
          <p:cNvPr id="11311" name="Text Box 47"/>
          <p:cNvSpPr txBox="1">
            <a:spLocks noChangeArrowheads="1"/>
          </p:cNvSpPr>
          <p:nvPr/>
        </p:nvSpPr>
        <p:spPr bwMode="auto">
          <a:xfrm>
            <a:off x="5976145" y="2798802"/>
            <a:ext cx="210105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Crystal Plasticity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(FEA</a:t>
            </a:r>
            <a:r>
              <a:rPr lang="en-US" b="1" dirty="0"/>
              <a:t>)</a:t>
            </a:r>
          </a:p>
        </p:txBody>
      </p:sp>
      <p:pic>
        <p:nvPicPr>
          <p:cNvPr id="11313" name="Picture 4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1610" y="2172093"/>
            <a:ext cx="3779685" cy="2262749"/>
          </a:xfrm>
          <a:prstGeom prst="rect">
            <a:avLst/>
          </a:prstGeom>
          <a:noFill/>
          <a:ln w="127000">
            <a:noFill/>
            <a:miter lim="800000"/>
            <a:headEnd/>
            <a:tailEnd/>
          </a:ln>
          <a:effectLst/>
        </p:spPr>
      </p:pic>
      <p:sp>
        <p:nvSpPr>
          <p:cNvPr id="11314" name="Text Box 50"/>
          <p:cNvSpPr txBox="1">
            <a:spLocks noChangeArrowheads="1"/>
          </p:cNvSpPr>
          <p:nvPr/>
        </p:nvSpPr>
        <p:spPr bwMode="auto">
          <a:xfrm>
            <a:off x="-533400" y="3276600"/>
            <a:ext cx="40704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/>
              <a:t>100-500 µm</a:t>
            </a:r>
            <a:endParaRPr lang="en-US" b="1" dirty="0"/>
          </a:p>
        </p:txBody>
      </p:sp>
      <p:grpSp>
        <p:nvGrpSpPr>
          <p:cNvPr id="2" name="Group 97"/>
          <p:cNvGrpSpPr>
            <a:grpSpLocks/>
          </p:cNvGrpSpPr>
          <p:nvPr/>
        </p:nvGrpSpPr>
        <p:grpSpPr bwMode="auto">
          <a:xfrm>
            <a:off x="3276600" y="990600"/>
            <a:ext cx="1323717" cy="1191580"/>
            <a:chOff x="4653" y="1209"/>
            <a:chExt cx="219" cy="239"/>
          </a:xfrm>
        </p:grpSpPr>
        <p:sp>
          <p:nvSpPr>
            <p:cNvPr id="11362" name="Freeform 98"/>
            <p:cNvSpPr>
              <a:spLocks/>
            </p:cNvSpPr>
            <p:nvPr/>
          </p:nvSpPr>
          <p:spPr bwMode="auto">
            <a:xfrm>
              <a:off x="4653" y="1209"/>
              <a:ext cx="219" cy="239"/>
            </a:xfrm>
            <a:custGeom>
              <a:avLst/>
              <a:gdLst/>
              <a:ahLst/>
              <a:cxnLst>
                <a:cxn ang="0">
                  <a:pos x="171" y="239"/>
                </a:cxn>
                <a:cxn ang="0">
                  <a:pos x="197" y="213"/>
                </a:cxn>
                <a:cxn ang="0">
                  <a:pos x="210" y="189"/>
                </a:cxn>
                <a:cxn ang="0">
                  <a:pos x="219" y="158"/>
                </a:cxn>
                <a:cxn ang="0">
                  <a:pos x="219" y="47"/>
                </a:cxn>
                <a:cxn ang="0">
                  <a:pos x="195" y="26"/>
                </a:cxn>
                <a:cxn ang="0">
                  <a:pos x="171" y="47"/>
                </a:cxn>
                <a:cxn ang="0">
                  <a:pos x="171" y="143"/>
                </a:cxn>
                <a:cxn ang="0">
                  <a:pos x="171" y="47"/>
                </a:cxn>
                <a:cxn ang="0">
                  <a:pos x="146" y="14"/>
                </a:cxn>
                <a:cxn ang="0">
                  <a:pos x="123" y="47"/>
                </a:cxn>
                <a:cxn ang="0">
                  <a:pos x="123" y="143"/>
                </a:cxn>
                <a:cxn ang="0">
                  <a:pos x="123" y="47"/>
                </a:cxn>
                <a:cxn ang="0">
                  <a:pos x="101" y="0"/>
                </a:cxn>
                <a:cxn ang="0">
                  <a:pos x="77" y="48"/>
                </a:cxn>
                <a:cxn ang="0">
                  <a:pos x="77" y="144"/>
                </a:cxn>
                <a:cxn ang="0">
                  <a:pos x="77" y="47"/>
                </a:cxn>
                <a:cxn ang="0">
                  <a:pos x="56" y="17"/>
                </a:cxn>
                <a:cxn ang="0">
                  <a:pos x="38" y="45"/>
                </a:cxn>
                <a:cxn ang="0">
                  <a:pos x="38" y="103"/>
                </a:cxn>
                <a:cxn ang="0">
                  <a:pos x="2" y="103"/>
                </a:cxn>
                <a:cxn ang="0">
                  <a:pos x="0" y="152"/>
                </a:cxn>
                <a:cxn ang="0">
                  <a:pos x="12" y="188"/>
                </a:cxn>
                <a:cxn ang="0">
                  <a:pos x="33" y="209"/>
                </a:cxn>
                <a:cxn ang="0">
                  <a:pos x="75" y="239"/>
                </a:cxn>
                <a:cxn ang="0">
                  <a:pos x="171" y="239"/>
                </a:cxn>
              </a:cxnLst>
              <a:rect l="0" t="0" r="r" b="b"/>
              <a:pathLst>
                <a:path w="219" h="239">
                  <a:moveTo>
                    <a:pt x="171" y="239"/>
                  </a:moveTo>
                  <a:cubicBezTo>
                    <a:pt x="191" y="235"/>
                    <a:pt x="191" y="221"/>
                    <a:pt x="197" y="213"/>
                  </a:cubicBezTo>
                  <a:cubicBezTo>
                    <a:pt x="203" y="205"/>
                    <a:pt x="206" y="198"/>
                    <a:pt x="210" y="189"/>
                  </a:cubicBezTo>
                  <a:cubicBezTo>
                    <a:pt x="214" y="180"/>
                    <a:pt x="217" y="182"/>
                    <a:pt x="219" y="158"/>
                  </a:cubicBezTo>
                  <a:lnTo>
                    <a:pt x="219" y="47"/>
                  </a:lnTo>
                  <a:cubicBezTo>
                    <a:pt x="215" y="25"/>
                    <a:pt x="203" y="26"/>
                    <a:pt x="195" y="26"/>
                  </a:cubicBezTo>
                  <a:cubicBezTo>
                    <a:pt x="187" y="26"/>
                    <a:pt x="175" y="28"/>
                    <a:pt x="171" y="47"/>
                  </a:cubicBezTo>
                  <a:lnTo>
                    <a:pt x="171" y="143"/>
                  </a:lnTo>
                  <a:lnTo>
                    <a:pt x="171" y="47"/>
                  </a:lnTo>
                  <a:cubicBezTo>
                    <a:pt x="167" y="26"/>
                    <a:pt x="154" y="14"/>
                    <a:pt x="146" y="14"/>
                  </a:cubicBezTo>
                  <a:cubicBezTo>
                    <a:pt x="138" y="14"/>
                    <a:pt x="127" y="26"/>
                    <a:pt x="123" y="47"/>
                  </a:cubicBezTo>
                  <a:lnTo>
                    <a:pt x="123" y="143"/>
                  </a:lnTo>
                  <a:lnTo>
                    <a:pt x="123" y="47"/>
                  </a:lnTo>
                  <a:cubicBezTo>
                    <a:pt x="119" y="23"/>
                    <a:pt x="109" y="0"/>
                    <a:pt x="101" y="0"/>
                  </a:cubicBezTo>
                  <a:cubicBezTo>
                    <a:pt x="93" y="0"/>
                    <a:pt x="81" y="24"/>
                    <a:pt x="77" y="48"/>
                  </a:cubicBezTo>
                  <a:lnTo>
                    <a:pt x="77" y="144"/>
                  </a:lnTo>
                  <a:lnTo>
                    <a:pt x="77" y="47"/>
                  </a:lnTo>
                  <a:cubicBezTo>
                    <a:pt x="74" y="26"/>
                    <a:pt x="62" y="17"/>
                    <a:pt x="56" y="17"/>
                  </a:cubicBezTo>
                  <a:cubicBezTo>
                    <a:pt x="50" y="17"/>
                    <a:pt x="41" y="31"/>
                    <a:pt x="38" y="45"/>
                  </a:cubicBezTo>
                  <a:lnTo>
                    <a:pt x="38" y="103"/>
                  </a:lnTo>
                  <a:lnTo>
                    <a:pt x="2" y="103"/>
                  </a:lnTo>
                  <a:lnTo>
                    <a:pt x="0" y="152"/>
                  </a:lnTo>
                  <a:cubicBezTo>
                    <a:pt x="2" y="166"/>
                    <a:pt x="7" y="179"/>
                    <a:pt x="12" y="188"/>
                  </a:cubicBezTo>
                  <a:cubicBezTo>
                    <a:pt x="17" y="197"/>
                    <a:pt x="22" y="200"/>
                    <a:pt x="33" y="209"/>
                  </a:cubicBezTo>
                  <a:lnTo>
                    <a:pt x="75" y="239"/>
                  </a:lnTo>
                  <a:lnTo>
                    <a:pt x="171" y="239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99"/>
            <p:cNvGrpSpPr>
              <a:grpSpLocks/>
            </p:cNvGrpSpPr>
            <p:nvPr/>
          </p:nvGrpSpPr>
          <p:grpSpPr bwMode="auto">
            <a:xfrm>
              <a:off x="4659" y="1320"/>
              <a:ext cx="204" cy="114"/>
              <a:chOff x="4659" y="1320"/>
              <a:chExt cx="204" cy="114"/>
            </a:xfrm>
          </p:grpSpPr>
          <p:sp>
            <p:nvSpPr>
              <p:cNvPr id="11364" name="Freeform 100"/>
              <p:cNvSpPr>
                <a:spLocks/>
              </p:cNvSpPr>
              <p:nvPr/>
            </p:nvSpPr>
            <p:spPr bwMode="auto">
              <a:xfrm>
                <a:off x="4713" y="1368"/>
                <a:ext cx="75" cy="66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8" y="15"/>
                  </a:cxn>
                  <a:cxn ang="0">
                    <a:pos x="28" y="48"/>
                  </a:cxn>
                  <a:cxn ang="0">
                    <a:pos x="55" y="60"/>
                  </a:cxn>
                  <a:cxn ang="0">
                    <a:pos x="70" y="90"/>
                  </a:cxn>
                  <a:cxn ang="0">
                    <a:pos x="100" y="66"/>
                  </a:cxn>
                  <a:cxn ang="0">
                    <a:pos x="112" y="93"/>
                  </a:cxn>
                  <a:cxn ang="0">
                    <a:pos x="97" y="120"/>
                  </a:cxn>
                  <a:cxn ang="0">
                    <a:pos x="88" y="156"/>
                  </a:cxn>
                  <a:cxn ang="0">
                    <a:pos x="82" y="126"/>
                  </a:cxn>
                  <a:cxn ang="0">
                    <a:pos x="61" y="126"/>
                  </a:cxn>
                  <a:cxn ang="0">
                    <a:pos x="46" y="105"/>
                  </a:cxn>
                  <a:cxn ang="0">
                    <a:pos x="31" y="96"/>
                  </a:cxn>
                  <a:cxn ang="0">
                    <a:pos x="34" y="78"/>
                  </a:cxn>
                  <a:cxn ang="0">
                    <a:pos x="16" y="84"/>
                  </a:cxn>
                  <a:cxn ang="0">
                    <a:pos x="16" y="78"/>
                  </a:cxn>
                  <a:cxn ang="0">
                    <a:pos x="13" y="51"/>
                  </a:cxn>
                  <a:cxn ang="0">
                    <a:pos x="10" y="42"/>
                  </a:cxn>
                  <a:cxn ang="0">
                    <a:pos x="7" y="24"/>
                  </a:cxn>
                  <a:cxn ang="0">
                    <a:pos x="7" y="0"/>
                  </a:cxn>
                </a:cxnLst>
                <a:rect l="0" t="0" r="r" b="b"/>
                <a:pathLst>
                  <a:path w="112" h="156">
                    <a:moveTo>
                      <a:pt x="7" y="0"/>
                    </a:moveTo>
                    <a:cubicBezTo>
                      <a:pt x="28" y="7"/>
                      <a:pt x="23" y="0"/>
                      <a:pt x="28" y="15"/>
                    </a:cubicBezTo>
                    <a:cubicBezTo>
                      <a:pt x="27" y="23"/>
                      <a:pt x="22" y="39"/>
                      <a:pt x="28" y="48"/>
                    </a:cubicBezTo>
                    <a:cubicBezTo>
                      <a:pt x="33" y="56"/>
                      <a:pt x="55" y="60"/>
                      <a:pt x="55" y="60"/>
                    </a:cubicBezTo>
                    <a:cubicBezTo>
                      <a:pt x="60" y="75"/>
                      <a:pt x="67" y="73"/>
                      <a:pt x="70" y="90"/>
                    </a:cubicBezTo>
                    <a:cubicBezTo>
                      <a:pt x="86" y="85"/>
                      <a:pt x="86" y="71"/>
                      <a:pt x="100" y="66"/>
                    </a:cubicBezTo>
                    <a:cubicBezTo>
                      <a:pt x="103" y="76"/>
                      <a:pt x="109" y="83"/>
                      <a:pt x="112" y="93"/>
                    </a:cubicBezTo>
                    <a:cubicBezTo>
                      <a:pt x="98" y="114"/>
                      <a:pt x="102" y="104"/>
                      <a:pt x="97" y="120"/>
                    </a:cubicBezTo>
                    <a:cubicBezTo>
                      <a:pt x="102" y="135"/>
                      <a:pt x="93" y="142"/>
                      <a:pt x="88" y="156"/>
                    </a:cubicBezTo>
                    <a:cubicBezTo>
                      <a:pt x="80" y="144"/>
                      <a:pt x="78" y="141"/>
                      <a:pt x="82" y="126"/>
                    </a:cubicBezTo>
                    <a:cubicBezTo>
                      <a:pt x="54" y="117"/>
                      <a:pt x="85" y="142"/>
                      <a:pt x="61" y="126"/>
                    </a:cubicBezTo>
                    <a:cubicBezTo>
                      <a:pt x="57" y="113"/>
                      <a:pt x="50" y="118"/>
                      <a:pt x="46" y="105"/>
                    </a:cubicBezTo>
                    <a:cubicBezTo>
                      <a:pt x="36" y="121"/>
                      <a:pt x="35" y="108"/>
                      <a:pt x="31" y="96"/>
                    </a:cubicBezTo>
                    <a:cubicBezTo>
                      <a:pt x="32" y="90"/>
                      <a:pt x="39" y="82"/>
                      <a:pt x="34" y="78"/>
                    </a:cubicBezTo>
                    <a:cubicBezTo>
                      <a:pt x="29" y="74"/>
                      <a:pt x="16" y="84"/>
                      <a:pt x="16" y="84"/>
                    </a:cubicBezTo>
                    <a:cubicBezTo>
                      <a:pt x="10" y="102"/>
                      <a:pt x="0" y="89"/>
                      <a:pt x="16" y="78"/>
                    </a:cubicBezTo>
                    <a:cubicBezTo>
                      <a:pt x="21" y="63"/>
                      <a:pt x="20" y="72"/>
                      <a:pt x="13" y="51"/>
                    </a:cubicBezTo>
                    <a:cubicBezTo>
                      <a:pt x="12" y="48"/>
                      <a:pt x="10" y="42"/>
                      <a:pt x="10" y="42"/>
                    </a:cubicBezTo>
                    <a:cubicBezTo>
                      <a:pt x="26" y="37"/>
                      <a:pt x="17" y="31"/>
                      <a:pt x="7" y="24"/>
                    </a:cubicBezTo>
                    <a:cubicBezTo>
                      <a:pt x="4" y="14"/>
                      <a:pt x="7" y="11"/>
                      <a:pt x="7" y="0"/>
                    </a:cubicBezTo>
                    <a:close/>
                  </a:path>
                </a:pathLst>
              </a:custGeom>
              <a:solidFill>
                <a:srgbClr val="969696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5" name="Freeform 101"/>
              <p:cNvSpPr>
                <a:spLocks/>
              </p:cNvSpPr>
              <p:nvPr/>
            </p:nvSpPr>
            <p:spPr bwMode="auto">
              <a:xfrm>
                <a:off x="4659" y="1320"/>
                <a:ext cx="204" cy="108"/>
              </a:xfrm>
              <a:custGeom>
                <a:avLst/>
                <a:gdLst/>
                <a:ahLst/>
                <a:cxnLst>
                  <a:cxn ang="0">
                    <a:pos x="150" y="123"/>
                  </a:cxn>
                  <a:cxn ang="0">
                    <a:pos x="123" y="129"/>
                  </a:cxn>
                  <a:cxn ang="0">
                    <a:pos x="87" y="111"/>
                  </a:cxn>
                  <a:cxn ang="0">
                    <a:pos x="96" y="114"/>
                  </a:cxn>
                  <a:cxn ang="0">
                    <a:pos x="138" y="87"/>
                  </a:cxn>
                  <a:cxn ang="0">
                    <a:pos x="93" y="87"/>
                  </a:cxn>
                  <a:cxn ang="0">
                    <a:pos x="54" y="96"/>
                  </a:cxn>
                  <a:cxn ang="0">
                    <a:pos x="18" y="78"/>
                  </a:cxn>
                  <a:cxn ang="0">
                    <a:pos x="48" y="129"/>
                  </a:cxn>
                  <a:cxn ang="0">
                    <a:pos x="72" y="144"/>
                  </a:cxn>
                  <a:cxn ang="0">
                    <a:pos x="102" y="165"/>
                  </a:cxn>
                  <a:cxn ang="0">
                    <a:pos x="96" y="201"/>
                  </a:cxn>
                  <a:cxn ang="0">
                    <a:pos x="72" y="225"/>
                  </a:cxn>
                  <a:cxn ang="0">
                    <a:pos x="69" y="264"/>
                  </a:cxn>
                  <a:cxn ang="0">
                    <a:pos x="81" y="270"/>
                  </a:cxn>
                  <a:cxn ang="0">
                    <a:pos x="105" y="243"/>
                  </a:cxn>
                  <a:cxn ang="0">
                    <a:pos x="93" y="210"/>
                  </a:cxn>
                  <a:cxn ang="0">
                    <a:pos x="108" y="198"/>
                  </a:cxn>
                  <a:cxn ang="0">
                    <a:pos x="138" y="186"/>
                  </a:cxn>
                  <a:cxn ang="0">
                    <a:pos x="132" y="195"/>
                  </a:cxn>
                  <a:cxn ang="0">
                    <a:pos x="129" y="237"/>
                  </a:cxn>
                  <a:cxn ang="0">
                    <a:pos x="144" y="231"/>
                  </a:cxn>
                  <a:cxn ang="0">
                    <a:pos x="138" y="249"/>
                  </a:cxn>
                  <a:cxn ang="0">
                    <a:pos x="153" y="282"/>
                  </a:cxn>
                  <a:cxn ang="0">
                    <a:pos x="126" y="273"/>
                  </a:cxn>
                  <a:cxn ang="0">
                    <a:pos x="123" y="252"/>
                  </a:cxn>
                  <a:cxn ang="0">
                    <a:pos x="114" y="282"/>
                  </a:cxn>
                  <a:cxn ang="0">
                    <a:pos x="75" y="294"/>
                  </a:cxn>
                  <a:cxn ang="0">
                    <a:pos x="81" y="291"/>
                  </a:cxn>
                  <a:cxn ang="0">
                    <a:pos x="96" y="324"/>
                  </a:cxn>
                  <a:cxn ang="0">
                    <a:pos x="108" y="321"/>
                  </a:cxn>
                  <a:cxn ang="0">
                    <a:pos x="90" y="312"/>
                  </a:cxn>
                  <a:cxn ang="0">
                    <a:pos x="132" y="327"/>
                  </a:cxn>
                  <a:cxn ang="0">
                    <a:pos x="123" y="288"/>
                  </a:cxn>
                  <a:cxn ang="0">
                    <a:pos x="144" y="318"/>
                  </a:cxn>
                  <a:cxn ang="0">
                    <a:pos x="156" y="150"/>
                  </a:cxn>
                  <a:cxn ang="0">
                    <a:pos x="135" y="141"/>
                  </a:cxn>
                  <a:cxn ang="0">
                    <a:pos x="177" y="132"/>
                  </a:cxn>
                  <a:cxn ang="0">
                    <a:pos x="165" y="96"/>
                  </a:cxn>
                  <a:cxn ang="0">
                    <a:pos x="198" y="96"/>
                  </a:cxn>
                  <a:cxn ang="0">
                    <a:pos x="171" y="93"/>
                  </a:cxn>
                  <a:cxn ang="0">
                    <a:pos x="165" y="66"/>
                  </a:cxn>
                  <a:cxn ang="0">
                    <a:pos x="177" y="60"/>
                  </a:cxn>
                  <a:cxn ang="0">
                    <a:pos x="198" y="57"/>
                  </a:cxn>
                  <a:cxn ang="0">
                    <a:pos x="171" y="27"/>
                  </a:cxn>
                  <a:cxn ang="0">
                    <a:pos x="183" y="63"/>
                  </a:cxn>
                </a:cxnLst>
                <a:rect l="0" t="0" r="r" b="b"/>
                <a:pathLst>
                  <a:path w="204" h="333">
                    <a:moveTo>
                      <a:pt x="174" y="102"/>
                    </a:moveTo>
                    <a:cubicBezTo>
                      <a:pt x="160" y="123"/>
                      <a:pt x="169" y="118"/>
                      <a:pt x="150" y="123"/>
                    </a:cubicBezTo>
                    <a:cubicBezTo>
                      <a:pt x="143" y="112"/>
                      <a:pt x="143" y="95"/>
                      <a:pt x="138" y="117"/>
                    </a:cubicBezTo>
                    <a:cubicBezTo>
                      <a:pt x="124" y="112"/>
                      <a:pt x="119" y="113"/>
                      <a:pt x="123" y="129"/>
                    </a:cubicBezTo>
                    <a:cubicBezTo>
                      <a:pt x="112" y="136"/>
                      <a:pt x="114" y="131"/>
                      <a:pt x="114" y="141"/>
                    </a:cubicBezTo>
                    <a:cubicBezTo>
                      <a:pt x="105" y="131"/>
                      <a:pt x="97" y="120"/>
                      <a:pt x="87" y="111"/>
                    </a:cubicBezTo>
                    <a:cubicBezTo>
                      <a:pt x="84" y="108"/>
                      <a:pt x="89" y="122"/>
                      <a:pt x="93" y="123"/>
                    </a:cubicBezTo>
                    <a:cubicBezTo>
                      <a:pt x="96" y="124"/>
                      <a:pt x="95" y="117"/>
                      <a:pt x="96" y="114"/>
                    </a:cubicBezTo>
                    <a:cubicBezTo>
                      <a:pt x="121" y="131"/>
                      <a:pt x="120" y="102"/>
                      <a:pt x="126" y="84"/>
                    </a:cubicBezTo>
                    <a:cubicBezTo>
                      <a:pt x="141" y="106"/>
                      <a:pt x="138" y="109"/>
                      <a:pt x="138" y="87"/>
                    </a:cubicBezTo>
                    <a:cubicBezTo>
                      <a:pt x="125" y="93"/>
                      <a:pt x="104" y="119"/>
                      <a:pt x="99" y="105"/>
                    </a:cubicBezTo>
                    <a:cubicBezTo>
                      <a:pt x="97" y="99"/>
                      <a:pt x="93" y="87"/>
                      <a:pt x="93" y="87"/>
                    </a:cubicBezTo>
                    <a:cubicBezTo>
                      <a:pt x="103" y="84"/>
                      <a:pt x="105" y="83"/>
                      <a:pt x="105" y="72"/>
                    </a:cubicBezTo>
                    <a:cubicBezTo>
                      <a:pt x="80" y="127"/>
                      <a:pt x="96" y="110"/>
                      <a:pt x="54" y="96"/>
                    </a:cubicBezTo>
                    <a:cubicBezTo>
                      <a:pt x="42" y="114"/>
                      <a:pt x="37" y="110"/>
                      <a:pt x="18" y="105"/>
                    </a:cubicBezTo>
                    <a:cubicBezTo>
                      <a:pt x="14" y="92"/>
                      <a:pt x="22" y="91"/>
                      <a:pt x="18" y="78"/>
                    </a:cubicBezTo>
                    <a:cubicBezTo>
                      <a:pt x="6" y="82"/>
                      <a:pt x="10" y="88"/>
                      <a:pt x="0" y="93"/>
                    </a:cubicBezTo>
                    <a:cubicBezTo>
                      <a:pt x="31" y="107"/>
                      <a:pt x="39" y="103"/>
                      <a:pt x="48" y="129"/>
                    </a:cubicBezTo>
                    <a:cubicBezTo>
                      <a:pt x="42" y="148"/>
                      <a:pt x="46" y="129"/>
                      <a:pt x="63" y="135"/>
                    </a:cubicBezTo>
                    <a:cubicBezTo>
                      <a:pt x="70" y="145"/>
                      <a:pt x="65" y="144"/>
                      <a:pt x="72" y="144"/>
                    </a:cubicBezTo>
                    <a:cubicBezTo>
                      <a:pt x="77" y="149"/>
                      <a:pt x="81" y="155"/>
                      <a:pt x="87" y="159"/>
                    </a:cubicBezTo>
                    <a:cubicBezTo>
                      <a:pt x="91" y="162"/>
                      <a:pt x="99" y="161"/>
                      <a:pt x="102" y="165"/>
                    </a:cubicBezTo>
                    <a:cubicBezTo>
                      <a:pt x="107" y="171"/>
                      <a:pt x="98" y="181"/>
                      <a:pt x="96" y="189"/>
                    </a:cubicBezTo>
                    <a:cubicBezTo>
                      <a:pt x="76" y="176"/>
                      <a:pt x="92" y="195"/>
                      <a:pt x="96" y="201"/>
                    </a:cubicBezTo>
                    <a:cubicBezTo>
                      <a:pt x="100" y="206"/>
                      <a:pt x="78" y="195"/>
                      <a:pt x="78" y="195"/>
                    </a:cubicBezTo>
                    <a:cubicBezTo>
                      <a:pt x="70" y="207"/>
                      <a:pt x="76" y="211"/>
                      <a:pt x="72" y="225"/>
                    </a:cubicBezTo>
                    <a:cubicBezTo>
                      <a:pt x="79" y="253"/>
                      <a:pt x="74" y="219"/>
                      <a:pt x="90" y="243"/>
                    </a:cubicBezTo>
                    <a:cubicBezTo>
                      <a:pt x="86" y="255"/>
                      <a:pt x="69" y="260"/>
                      <a:pt x="69" y="264"/>
                    </a:cubicBezTo>
                    <a:cubicBezTo>
                      <a:pt x="94" y="252"/>
                      <a:pt x="90" y="248"/>
                      <a:pt x="78" y="279"/>
                    </a:cubicBezTo>
                    <a:cubicBezTo>
                      <a:pt x="77" y="282"/>
                      <a:pt x="79" y="272"/>
                      <a:pt x="81" y="270"/>
                    </a:cubicBezTo>
                    <a:cubicBezTo>
                      <a:pt x="82" y="269"/>
                      <a:pt x="102" y="264"/>
                      <a:pt x="102" y="264"/>
                    </a:cubicBezTo>
                    <a:cubicBezTo>
                      <a:pt x="91" y="253"/>
                      <a:pt x="90" y="248"/>
                      <a:pt x="105" y="243"/>
                    </a:cubicBezTo>
                    <a:cubicBezTo>
                      <a:pt x="134" y="247"/>
                      <a:pt x="142" y="245"/>
                      <a:pt x="117" y="228"/>
                    </a:cubicBezTo>
                    <a:cubicBezTo>
                      <a:pt x="100" y="232"/>
                      <a:pt x="98" y="225"/>
                      <a:pt x="93" y="210"/>
                    </a:cubicBezTo>
                    <a:cubicBezTo>
                      <a:pt x="96" y="209"/>
                      <a:pt x="102" y="207"/>
                      <a:pt x="102" y="207"/>
                    </a:cubicBezTo>
                    <a:cubicBezTo>
                      <a:pt x="113" y="211"/>
                      <a:pt x="125" y="204"/>
                      <a:pt x="108" y="198"/>
                    </a:cubicBezTo>
                    <a:cubicBezTo>
                      <a:pt x="84" y="206"/>
                      <a:pt x="117" y="185"/>
                      <a:pt x="123" y="183"/>
                    </a:cubicBezTo>
                    <a:cubicBezTo>
                      <a:pt x="128" y="184"/>
                      <a:pt x="135" y="182"/>
                      <a:pt x="138" y="186"/>
                    </a:cubicBezTo>
                    <a:cubicBezTo>
                      <a:pt x="141" y="190"/>
                      <a:pt x="138" y="197"/>
                      <a:pt x="135" y="201"/>
                    </a:cubicBezTo>
                    <a:cubicBezTo>
                      <a:pt x="134" y="203"/>
                      <a:pt x="133" y="197"/>
                      <a:pt x="132" y="195"/>
                    </a:cubicBezTo>
                    <a:cubicBezTo>
                      <a:pt x="141" y="229"/>
                      <a:pt x="133" y="182"/>
                      <a:pt x="117" y="210"/>
                    </a:cubicBezTo>
                    <a:cubicBezTo>
                      <a:pt x="114" y="216"/>
                      <a:pt x="125" y="232"/>
                      <a:pt x="129" y="237"/>
                    </a:cubicBezTo>
                    <a:cubicBezTo>
                      <a:pt x="133" y="194"/>
                      <a:pt x="126" y="208"/>
                      <a:pt x="150" y="216"/>
                    </a:cubicBezTo>
                    <a:cubicBezTo>
                      <a:pt x="157" y="238"/>
                      <a:pt x="162" y="236"/>
                      <a:pt x="144" y="231"/>
                    </a:cubicBezTo>
                    <a:cubicBezTo>
                      <a:pt x="136" y="233"/>
                      <a:pt x="113" y="233"/>
                      <a:pt x="129" y="246"/>
                    </a:cubicBezTo>
                    <a:cubicBezTo>
                      <a:pt x="131" y="248"/>
                      <a:pt x="135" y="248"/>
                      <a:pt x="138" y="249"/>
                    </a:cubicBezTo>
                    <a:cubicBezTo>
                      <a:pt x="142" y="255"/>
                      <a:pt x="153" y="264"/>
                      <a:pt x="153" y="264"/>
                    </a:cubicBezTo>
                    <a:cubicBezTo>
                      <a:pt x="117" y="246"/>
                      <a:pt x="145" y="256"/>
                      <a:pt x="153" y="282"/>
                    </a:cubicBezTo>
                    <a:cubicBezTo>
                      <a:pt x="154" y="285"/>
                      <a:pt x="147" y="284"/>
                      <a:pt x="144" y="285"/>
                    </a:cubicBezTo>
                    <a:cubicBezTo>
                      <a:pt x="138" y="281"/>
                      <a:pt x="132" y="277"/>
                      <a:pt x="126" y="273"/>
                    </a:cubicBezTo>
                    <a:cubicBezTo>
                      <a:pt x="120" y="269"/>
                      <a:pt x="108" y="285"/>
                      <a:pt x="108" y="285"/>
                    </a:cubicBezTo>
                    <a:cubicBezTo>
                      <a:pt x="104" y="272"/>
                      <a:pt x="112" y="259"/>
                      <a:pt x="123" y="252"/>
                    </a:cubicBezTo>
                    <a:cubicBezTo>
                      <a:pt x="133" y="255"/>
                      <a:pt x="145" y="262"/>
                      <a:pt x="132" y="273"/>
                    </a:cubicBezTo>
                    <a:cubicBezTo>
                      <a:pt x="127" y="277"/>
                      <a:pt x="120" y="278"/>
                      <a:pt x="114" y="282"/>
                    </a:cubicBezTo>
                    <a:cubicBezTo>
                      <a:pt x="93" y="250"/>
                      <a:pt x="107" y="268"/>
                      <a:pt x="93" y="285"/>
                    </a:cubicBezTo>
                    <a:cubicBezTo>
                      <a:pt x="89" y="290"/>
                      <a:pt x="81" y="292"/>
                      <a:pt x="75" y="294"/>
                    </a:cubicBezTo>
                    <a:cubicBezTo>
                      <a:pt x="81" y="313"/>
                      <a:pt x="105" y="308"/>
                      <a:pt x="111" y="291"/>
                    </a:cubicBezTo>
                    <a:cubicBezTo>
                      <a:pt x="105" y="268"/>
                      <a:pt x="98" y="285"/>
                      <a:pt x="81" y="291"/>
                    </a:cubicBezTo>
                    <a:cubicBezTo>
                      <a:pt x="81" y="291"/>
                      <a:pt x="87" y="293"/>
                      <a:pt x="90" y="294"/>
                    </a:cubicBezTo>
                    <a:cubicBezTo>
                      <a:pt x="95" y="308"/>
                      <a:pt x="100" y="309"/>
                      <a:pt x="96" y="324"/>
                    </a:cubicBezTo>
                    <a:cubicBezTo>
                      <a:pt x="99" y="326"/>
                      <a:pt x="102" y="331"/>
                      <a:pt x="105" y="330"/>
                    </a:cubicBezTo>
                    <a:cubicBezTo>
                      <a:pt x="108" y="329"/>
                      <a:pt x="110" y="323"/>
                      <a:pt x="108" y="321"/>
                    </a:cubicBezTo>
                    <a:cubicBezTo>
                      <a:pt x="106" y="319"/>
                      <a:pt x="84" y="332"/>
                      <a:pt x="81" y="333"/>
                    </a:cubicBezTo>
                    <a:cubicBezTo>
                      <a:pt x="82" y="327"/>
                      <a:pt x="84" y="316"/>
                      <a:pt x="90" y="312"/>
                    </a:cubicBezTo>
                    <a:cubicBezTo>
                      <a:pt x="95" y="309"/>
                      <a:pt x="108" y="306"/>
                      <a:pt x="108" y="306"/>
                    </a:cubicBezTo>
                    <a:cubicBezTo>
                      <a:pt x="118" y="313"/>
                      <a:pt x="122" y="320"/>
                      <a:pt x="132" y="327"/>
                    </a:cubicBezTo>
                    <a:cubicBezTo>
                      <a:pt x="135" y="316"/>
                      <a:pt x="137" y="316"/>
                      <a:pt x="132" y="306"/>
                    </a:cubicBezTo>
                    <a:cubicBezTo>
                      <a:pt x="129" y="300"/>
                      <a:pt x="117" y="292"/>
                      <a:pt x="123" y="288"/>
                    </a:cubicBezTo>
                    <a:cubicBezTo>
                      <a:pt x="126" y="286"/>
                      <a:pt x="131" y="290"/>
                      <a:pt x="135" y="291"/>
                    </a:cubicBezTo>
                    <a:cubicBezTo>
                      <a:pt x="148" y="300"/>
                      <a:pt x="148" y="303"/>
                      <a:pt x="144" y="318"/>
                    </a:cubicBezTo>
                    <a:cubicBezTo>
                      <a:pt x="134" y="315"/>
                      <a:pt x="138" y="315"/>
                      <a:pt x="132" y="315"/>
                    </a:cubicBezTo>
                    <a:cubicBezTo>
                      <a:pt x="193" y="6"/>
                      <a:pt x="188" y="54"/>
                      <a:pt x="156" y="150"/>
                    </a:cubicBezTo>
                    <a:cubicBezTo>
                      <a:pt x="153" y="148"/>
                      <a:pt x="150" y="145"/>
                      <a:pt x="147" y="144"/>
                    </a:cubicBezTo>
                    <a:cubicBezTo>
                      <a:pt x="143" y="142"/>
                      <a:pt x="133" y="144"/>
                      <a:pt x="135" y="141"/>
                    </a:cubicBezTo>
                    <a:cubicBezTo>
                      <a:pt x="139" y="136"/>
                      <a:pt x="153" y="135"/>
                      <a:pt x="153" y="135"/>
                    </a:cubicBezTo>
                    <a:cubicBezTo>
                      <a:pt x="166" y="138"/>
                      <a:pt x="172" y="146"/>
                      <a:pt x="177" y="132"/>
                    </a:cubicBezTo>
                    <a:cubicBezTo>
                      <a:pt x="173" y="117"/>
                      <a:pt x="170" y="110"/>
                      <a:pt x="156" y="120"/>
                    </a:cubicBezTo>
                    <a:cubicBezTo>
                      <a:pt x="147" y="107"/>
                      <a:pt x="153" y="104"/>
                      <a:pt x="165" y="96"/>
                    </a:cubicBezTo>
                    <a:cubicBezTo>
                      <a:pt x="175" y="106"/>
                      <a:pt x="178" y="110"/>
                      <a:pt x="192" y="105"/>
                    </a:cubicBezTo>
                    <a:cubicBezTo>
                      <a:pt x="194" y="102"/>
                      <a:pt x="200" y="99"/>
                      <a:pt x="198" y="96"/>
                    </a:cubicBezTo>
                    <a:cubicBezTo>
                      <a:pt x="194" y="91"/>
                      <a:pt x="180" y="90"/>
                      <a:pt x="180" y="90"/>
                    </a:cubicBezTo>
                    <a:cubicBezTo>
                      <a:pt x="177" y="91"/>
                      <a:pt x="173" y="95"/>
                      <a:pt x="171" y="93"/>
                    </a:cubicBezTo>
                    <a:cubicBezTo>
                      <a:pt x="169" y="91"/>
                      <a:pt x="174" y="87"/>
                      <a:pt x="174" y="84"/>
                    </a:cubicBezTo>
                    <a:cubicBezTo>
                      <a:pt x="174" y="78"/>
                      <a:pt x="168" y="71"/>
                      <a:pt x="165" y="66"/>
                    </a:cubicBezTo>
                    <a:cubicBezTo>
                      <a:pt x="179" y="61"/>
                      <a:pt x="180" y="71"/>
                      <a:pt x="189" y="57"/>
                    </a:cubicBezTo>
                    <a:cubicBezTo>
                      <a:pt x="184" y="31"/>
                      <a:pt x="181" y="47"/>
                      <a:pt x="177" y="60"/>
                    </a:cubicBezTo>
                    <a:cubicBezTo>
                      <a:pt x="185" y="68"/>
                      <a:pt x="204" y="81"/>
                      <a:pt x="204" y="81"/>
                    </a:cubicBezTo>
                    <a:lnTo>
                      <a:pt x="198" y="57"/>
                    </a:lnTo>
                    <a:cubicBezTo>
                      <a:pt x="196" y="30"/>
                      <a:pt x="201" y="14"/>
                      <a:pt x="174" y="21"/>
                    </a:cubicBezTo>
                    <a:cubicBezTo>
                      <a:pt x="171" y="30"/>
                      <a:pt x="177" y="52"/>
                      <a:pt x="171" y="27"/>
                    </a:cubicBezTo>
                    <a:cubicBezTo>
                      <a:pt x="173" y="18"/>
                      <a:pt x="177" y="0"/>
                      <a:pt x="177" y="0"/>
                    </a:cubicBezTo>
                    <a:lnTo>
                      <a:pt x="183" y="63"/>
                    </a:lnTo>
                  </a:path>
                </a:pathLst>
              </a:custGeom>
              <a:noFill/>
              <a:ln w="3175" cmpd="sng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1" name="Text Box 55"/>
          <p:cNvSpPr txBox="1">
            <a:spLocks noChangeArrowheads="1"/>
          </p:cNvSpPr>
          <p:nvPr/>
        </p:nvSpPr>
        <p:spPr bwMode="auto">
          <a:xfrm>
            <a:off x="4800600" y="1295400"/>
            <a:ext cx="3578266" cy="55399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Bridge </a:t>
            </a:r>
            <a:r>
              <a:rPr lang="en-US" b="1" dirty="0" smtClean="0"/>
              <a:t>9 = pore\ pore</a:t>
            </a:r>
          </a:p>
          <a:p>
            <a:pPr algn="ctr"/>
            <a:r>
              <a:rPr lang="en-US" b="1" dirty="0" smtClean="0"/>
              <a:t>Coalescence Interactions</a:t>
            </a:r>
            <a:endParaRPr lang="en-US" b="1" dirty="0"/>
          </a:p>
        </p:txBody>
      </p:sp>
      <p:sp>
        <p:nvSpPr>
          <p:cNvPr id="190" name="TextBox 189"/>
          <p:cNvSpPr txBox="1"/>
          <p:nvPr/>
        </p:nvSpPr>
        <p:spPr>
          <a:xfrm>
            <a:off x="2362200" y="533400"/>
            <a:ext cx="383079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Macroscale</a:t>
            </a:r>
            <a:r>
              <a:rPr lang="en-US" b="1" dirty="0" smtClean="0"/>
              <a:t> ISV Constitutive Equations</a:t>
            </a:r>
            <a:endParaRPr lang="en-US" b="1" dirty="0"/>
          </a:p>
        </p:txBody>
      </p:sp>
      <p:sp>
        <p:nvSpPr>
          <p:cNvPr id="191" name="TextBox 190"/>
          <p:cNvSpPr txBox="1"/>
          <p:nvPr/>
        </p:nvSpPr>
        <p:spPr>
          <a:xfrm>
            <a:off x="76200" y="5193268"/>
            <a:ext cx="159595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Mesoscale</a:t>
            </a:r>
            <a:r>
              <a:rPr lang="en-US" b="1" dirty="0" smtClean="0"/>
              <a:t> FEA</a:t>
            </a:r>
          </a:p>
          <a:p>
            <a:r>
              <a:rPr lang="en-US" b="1" dirty="0" smtClean="0"/>
              <a:t>Simulations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4" name="Text Box 4"/>
          <p:cNvSpPr txBox="1">
            <a:spLocks noChangeArrowheads="1"/>
          </p:cNvSpPr>
          <p:nvPr/>
        </p:nvSpPr>
        <p:spPr bwMode="auto">
          <a:xfrm>
            <a:off x="991978" y="6183651"/>
            <a:ext cx="6687902" cy="4580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r>
              <a:rPr lang="en-US" sz="1200" dirty="0">
                <a:latin typeface="Times New Roman" pitchFamily="18" charset="0"/>
              </a:rPr>
              <a:t>Comparison of (a) experiment and (b) microstructure-property model failure prediction (damage=SDV14)</a:t>
            </a:r>
          </a:p>
          <a:p>
            <a:r>
              <a:rPr lang="en-US" sz="1200" dirty="0">
                <a:latin typeface="Times New Roman" pitchFamily="18" charset="0"/>
              </a:rPr>
              <a:t> for weapons carrier analysis.</a:t>
            </a:r>
          </a:p>
        </p:txBody>
      </p:sp>
      <p:sp>
        <p:nvSpPr>
          <p:cNvPr id="235525" name="Rectangle 5"/>
          <p:cNvSpPr>
            <a:spLocks noChangeArrowheads="1"/>
          </p:cNvSpPr>
          <p:nvPr/>
        </p:nvSpPr>
        <p:spPr bwMode="auto">
          <a:xfrm>
            <a:off x="4904250" y="248110"/>
            <a:ext cx="750342" cy="120873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pic>
        <p:nvPicPr>
          <p:cNvPr id="235526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2873" y="3435362"/>
            <a:ext cx="2619839" cy="21502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35527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4031" y="3511703"/>
            <a:ext cx="2645274" cy="223934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23552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0896" y="76341"/>
            <a:ext cx="6129914" cy="27101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35529" name="Line 9"/>
          <p:cNvSpPr>
            <a:spLocks noChangeShapeType="1"/>
          </p:cNvSpPr>
          <p:nvPr/>
        </p:nvSpPr>
        <p:spPr bwMode="auto">
          <a:xfrm flipH="1" flipV="1">
            <a:off x="6028172" y="1832193"/>
            <a:ext cx="1526120" cy="11451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5530" name="Line 10"/>
          <p:cNvSpPr>
            <a:spLocks noChangeShapeType="1"/>
          </p:cNvSpPr>
          <p:nvPr/>
        </p:nvSpPr>
        <p:spPr bwMode="auto">
          <a:xfrm flipH="1" flipV="1">
            <a:off x="5722948" y="1374145"/>
            <a:ext cx="1831344" cy="16031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5531" name="Line 11"/>
          <p:cNvSpPr>
            <a:spLocks noChangeShapeType="1"/>
          </p:cNvSpPr>
          <p:nvPr/>
        </p:nvSpPr>
        <p:spPr bwMode="auto">
          <a:xfrm flipH="1" flipV="1">
            <a:off x="5951866" y="2061217"/>
            <a:ext cx="1602426" cy="9160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5532" name="Line 12"/>
          <p:cNvSpPr>
            <a:spLocks noChangeShapeType="1"/>
          </p:cNvSpPr>
          <p:nvPr/>
        </p:nvSpPr>
        <p:spPr bwMode="auto">
          <a:xfrm flipH="1">
            <a:off x="7401680" y="2977313"/>
            <a:ext cx="152612" cy="11451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5533" name="Line 13"/>
          <p:cNvSpPr>
            <a:spLocks noChangeShapeType="1"/>
          </p:cNvSpPr>
          <p:nvPr/>
        </p:nvSpPr>
        <p:spPr bwMode="auto">
          <a:xfrm>
            <a:off x="7554292" y="2977313"/>
            <a:ext cx="76306" cy="137414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5534" name="Line 14"/>
          <p:cNvSpPr>
            <a:spLocks noChangeShapeType="1"/>
          </p:cNvSpPr>
          <p:nvPr/>
        </p:nvSpPr>
        <p:spPr bwMode="auto">
          <a:xfrm flipH="1">
            <a:off x="7477986" y="2977314"/>
            <a:ext cx="76306" cy="16795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5535" name="Text Box 15"/>
          <p:cNvSpPr txBox="1">
            <a:spLocks noChangeArrowheads="1"/>
          </p:cNvSpPr>
          <p:nvPr/>
        </p:nvSpPr>
        <p:spPr bwMode="auto">
          <a:xfrm>
            <a:off x="7630599" y="2748289"/>
            <a:ext cx="895006" cy="27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r>
              <a:rPr lang="en-US" sz="1200" dirty="0"/>
              <a:t>failure sites</a:t>
            </a:r>
            <a:endParaRPr lang="en-US" b="0" dirty="0"/>
          </a:p>
        </p:txBody>
      </p:sp>
      <p:sp>
        <p:nvSpPr>
          <p:cNvPr id="235536" name="Text Box 16"/>
          <p:cNvSpPr txBox="1">
            <a:spLocks noChangeArrowheads="1"/>
          </p:cNvSpPr>
          <p:nvPr/>
        </p:nvSpPr>
        <p:spPr bwMode="auto">
          <a:xfrm>
            <a:off x="4425748" y="3053655"/>
            <a:ext cx="354505" cy="27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r>
              <a:rPr lang="en-US" sz="1200" dirty="0"/>
              <a:t>(a)</a:t>
            </a:r>
            <a:endParaRPr lang="en-US" b="0" dirty="0"/>
          </a:p>
        </p:txBody>
      </p:sp>
      <p:sp>
        <p:nvSpPr>
          <p:cNvPr id="235537" name="Text Box 17"/>
          <p:cNvSpPr txBox="1">
            <a:spLocks noChangeArrowheads="1"/>
          </p:cNvSpPr>
          <p:nvPr/>
        </p:nvSpPr>
        <p:spPr bwMode="auto">
          <a:xfrm>
            <a:off x="4486156" y="5771727"/>
            <a:ext cx="362453" cy="27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r>
              <a:rPr lang="en-US" sz="1200" dirty="0"/>
              <a:t>(b)</a:t>
            </a:r>
            <a:endParaRPr lang="en-US" b="0" dirty="0"/>
          </a:p>
        </p:txBody>
      </p:sp>
      <p:sp>
        <p:nvSpPr>
          <p:cNvPr id="235538" name="Text Box 18"/>
          <p:cNvSpPr txBox="1">
            <a:spLocks noChangeArrowheads="1"/>
          </p:cNvSpPr>
          <p:nvPr/>
        </p:nvSpPr>
        <p:spPr bwMode="auto">
          <a:xfrm>
            <a:off x="1144590" y="5038530"/>
            <a:ext cx="1812889" cy="27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r>
              <a:rPr lang="en-US" sz="1200" dirty="0"/>
              <a:t>first damage initiation site</a:t>
            </a:r>
            <a:endParaRPr lang="en-US" b="0" dirty="0"/>
          </a:p>
        </p:txBody>
      </p:sp>
      <p:sp>
        <p:nvSpPr>
          <p:cNvPr id="235539" name="Line 19"/>
          <p:cNvSpPr>
            <a:spLocks noChangeShapeType="1"/>
          </p:cNvSpPr>
          <p:nvPr/>
        </p:nvSpPr>
        <p:spPr bwMode="auto">
          <a:xfrm flipV="1">
            <a:off x="2899627" y="4198775"/>
            <a:ext cx="1526120" cy="99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534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228600"/>
            <a:ext cx="8915399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304800"/>
            <a:ext cx="3048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ventiona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-381000"/>
            <a:ext cx="92964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dillac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45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81400" y="-6934200"/>
            <a:ext cx="15849600" cy="134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0"/>
            <a:ext cx="883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e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09" y="3072740"/>
            <a:ext cx="5010759" cy="3339935"/>
          </a:xfrm>
          <a:prstGeom prst="rect">
            <a:avLst/>
          </a:prstGeom>
          <a:noFill/>
        </p:spPr>
      </p:pic>
      <p:pic>
        <p:nvPicPr>
          <p:cNvPr id="1382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9179" y="-152683"/>
            <a:ext cx="5411366" cy="3748680"/>
          </a:xfrm>
          <a:prstGeom prst="rect">
            <a:avLst/>
          </a:prstGeom>
          <a:noFill/>
        </p:spPr>
      </p:pic>
      <p:pic>
        <p:nvPicPr>
          <p:cNvPr id="1382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6293" y="305365"/>
            <a:ext cx="1631040" cy="2888249"/>
          </a:xfrm>
          <a:prstGeom prst="rect">
            <a:avLst/>
          </a:prstGeom>
          <a:noFill/>
        </p:spPr>
      </p:pic>
      <p:sp>
        <p:nvSpPr>
          <p:cNvPr id="138247" name="Line 7"/>
          <p:cNvSpPr>
            <a:spLocks noChangeShapeType="1"/>
          </p:cNvSpPr>
          <p:nvPr/>
        </p:nvSpPr>
        <p:spPr bwMode="auto">
          <a:xfrm flipV="1">
            <a:off x="1602426" y="1068779"/>
            <a:ext cx="2441791" cy="267194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138248" name="Line 8"/>
          <p:cNvSpPr>
            <a:spLocks noChangeShapeType="1"/>
          </p:cNvSpPr>
          <p:nvPr/>
        </p:nvSpPr>
        <p:spPr bwMode="auto">
          <a:xfrm>
            <a:off x="1602426" y="3740728"/>
            <a:ext cx="2136567" cy="9160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381530" y="3588044"/>
            <a:ext cx="1233613" cy="27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r>
              <a:rPr lang="en-US" sz="1200" dirty="0"/>
              <a:t>initial failure site</a:t>
            </a:r>
            <a:endParaRPr lang="en-US" b="0" dirty="0"/>
          </a:p>
        </p:txBody>
      </p:sp>
      <p:sp>
        <p:nvSpPr>
          <p:cNvPr id="138250" name="Text Box 10"/>
          <p:cNvSpPr txBox="1">
            <a:spLocks noChangeArrowheads="1"/>
          </p:cNvSpPr>
          <p:nvPr/>
        </p:nvSpPr>
        <p:spPr bwMode="auto">
          <a:xfrm>
            <a:off x="7172763" y="1908534"/>
            <a:ext cx="354505" cy="27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r>
              <a:rPr lang="en-US" sz="1200" dirty="0"/>
              <a:t>(a)</a:t>
            </a:r>
            <a:endParaRPr lang="en-US" b="0" dirty="0"/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7325374" y="4962189"/>
            <a:ext cx="362453" cy="27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r>
              <a:rPr lang="en-US" sz="1200" dirty="0"/>
              <a:t>(b)</a:t>
            </a:r>
            <a:endParaRPr lang="en-US" b="0" dirty="0"/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1635810" y="6412675"/>
            <a:ext cx="6568673" cy="45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r>
              <a:rPr lang="en-US" sz="1200" dirty="0"/>
              <a:t>Comparison of microstructure-property model failure prediction (damage=SDV14) with experiment for </a:t>
            </a:r>
          </a:p>
          <a:p>
            <a:r>
              <a:rPr lang="en-US" sz="1200" dirty="0"/>
              <a:t>Control Arm 2. The worst case microstructure/inclusion content was assumed in the calculation.</a:t>
            </a:r>
            <a:endParaRPr lang="en-US" b="0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trol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aris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-228600"/>
            <a:ext cx="8991600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7.93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-304800"/>
            <a:ext cx="8839200" cy="7543800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74" name="Group 2"/>
          <p:cNvGrpSpPr>
            <a:grpSpLocks/>
          </p:cNvGrpSpPr>
          <p:nvPr/>
        </p:nvGrpSpPr>
        <p:grpSpPr bwMode="auto">
          <a:xfrm>
            <a:off x="76200" y="76201"/>
            <a:ext cx="8763000" cy="7772399"/>
            <a:chOff x="4581" y="2354"/>
            <a:chExt cx="6421" cy="5471"/>
          </a:xfrm>
        </p:grpSpPr>
        <p:pic>
          <p:nvPicPr>
            <p:cNvPr id="182275" name="Picture 3" descr="arm1_1"/>
            <p:cNvPicPr>
              <a:picLocks noChangeAspect="1" noChangeArrowheads="1"/>
            </p:cNvPicPr>
            <p:nvPr/>
          </p:nvPicPr>
          <p:blipFill>
            <a:blip r:embed="rId2" cstate="print">
              <a:lum bright="30000" contrast="50000"/>
              <a:grayscl/>
            </a:blip>
            <a:srcRect/>
            <a:stretch>
              <a:fillRect/>
            </a:stretch>
          </p:blipFill>
          <p:spPr bwMode="auto">
            <a:xfrm>
              <a:off x="7621" y="2354"/>
              <a:ext cx="2938" cy="3745"/>
            </a:xfrm>
            <a:prstGeom prst="rect">
              <a:avLst/>
            </a:prstGeom>
            <a:noFill/>
          </p:spPr>
        </p:pic>
        <p:sp>
          <p:nvSpPr>
            <p:cNvPr id="182276" name="Text Box 4"/>
            <p:cNvSpPr txBox="1">
              <a:spLocks noChangeArrowheads="1"/>
            </p:cNvSpPr>
            <p:nvPr/>
          </p:nvSpPr>
          <p:spPr bwMode="auto">
            <a:xfrm>
              <a:off x="4581" y="7305"/>
              <a:ext cx="479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82277" name="Group 5"/>
            <p:cNvGrpSpPr>
              <a:grpSpLocks/>
            </p:cNvGrpSpPr>
            <p:nvPr/>
          </p:nvGrpSpPr>
          <p:grpSpPr bwMode="auto">
            <a:xfrm>
              <a:off x="4761" y="4871"/>
              <a:ext cx="4536" cy="2508"/>
              <a:chOff x="4761" y="4871"/>
              <a:chExt cx="4536" cy="2508"/>
            </a:xfrm>
          </p:grpSpPr>
          <p:pic>
            <p:nvPicPr>
              <p:cNvPr id="182278" name="Picture 6" descr="arm_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4000" contrast="40000"/>
                <a:grayscl/>
              </a:blip>
              <a:srcRect/>
              <a:stretch>
                <a:fillRect/>
              </a:stretch>
            </p:blipFill>
            <p:spPr bwMode="auto">
              <a:xfrm>
                <a:off x="4761" y="4904"/>
                <a:ext cx="4536" cy="2083"/>
              </a:xfrm>
              <a:prstGeom prst="rect">
                <a:avLst/>
              </a:prstGeom>
              <a:noFill/>
            </p:spPr>
          </p:pic>
          <p:sp>
            <p:nvSpPr>
              <p:cNvPr id="182279" name="Text Box 7"/>
              <p:cNvSpPr txBox="1">
                <a:spLocks noChangeArrowheads="1"/>
              </p:cNvSpPr>
              <p:nvPr/>
            </p:nvSpPr>
            <p:spPr bwMode="auto">
              <a:xfrm>
                <a:off x="8095" y="5692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5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280" name="Line 8"/>
              <p:cNvSpPr>
                <a:spLocks noChangeShapeType="1"/>
              </p:cNvSpPr>
              <p:nvPr/>
            </p:nvSpPr>
            <p:spPr bwMode="auto">
              <a:xfrm flipV="1">
                <a:off x="7933" y="5933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81" name="Line 9"/>
              <p:cNvSpPr>
                <a:spLocks noChangeShapeType="1"/>
              </p:cNvSpPr>
              <p:nvPr/>
            </p:nvSpPr>
            <p:spPr bwMode="auto">
              <a:xfrm flipH="1">
                <a:off x="7631" y="6076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82" name="Text Box 10"/>
              <p:cNvSpPr txBox="1">
                <a:spLocks noChangeArrowheads="1"/>
              </p:cNvSpPr>
              <p:nvPr/>
            </p:nvSpPr>
            <p:spPr bwMode="auto">
              <a:xfrm>
                <a:off x="7488" y="5652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9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283" name="Line 11"/>
              <p:cNvSpPr>
                <a:spLocks noChangeShapeType="1"/>
              </p:cNvSpPr>
              <p:nvPr/>
            </p:nvSpPr>
            <p:spPr bwMode="auto">
              <a:xfrm flipV="1">
                <a:off x="7211" y="5854"/>
                <a:ext cx="360" cy="1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84" name="Line 12"/>
              <p:cNvSpPr>
                <a:spLocks noChangeShapeType="1"/>
              </p:cNvSpPr>
              <p:nvPr/>
            </p:nvSpPr>
            <p:spPr bwMode="auto">
              <a:xfrm flipH="1">
                <a:off x="6908" y="6016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85" name="Text Box 13"/>
              <p:cNvSpPr txBox="1">
                <a:spLocks noChangeArrowheads="1"/>
              </p:cNvSpPr>
              <p:nvPr/>
            </p:nvSpPr>
            <p:spPr bwMode="auto">
              <a:xfrm>
                <a:off x="6827" y="6825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7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286" name="Line 14"/>
              <p:cNvSpPr>
                <a:spLocks noChangeShapeType="1"/>
              </p:cNvSpPr>
              <p:nvPr/>
            </p:nvSpPr>
            <p:spPr bwMode="auto">
              <a:xfrm flipH="1" flipV="1">
                <a:off x="7538" y="6104"/>
                <a:ext cx="0" cy="21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87" name="Line 15"/>
              <p:cNvSpPr>
                <a:spLocks noChangeShapeType="1"/>
              </p:cNvSpPr>
              <p:nvPr/>
            </p:nvSpPr>
            <p:spPr bwMode="auto">
              <a:xfrm flipH="1">
                <a:off x="7550" y="6363"/>
                <a:ext cx="0" cy="20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88" name="Text Box 16"/>
              <p:cNvSpPr txBox="1">
                <a:spLocks noChangeArrowheads="1"/>
              </p:cNvSpPr>
              <p:nvPr/>
            </p:nvSpPr>
            <p:spPr bwMode="auto">
              <a:xfrm>
                <a:off x="5708" y="6464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6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289" name="Line 17"/>
              <p:cNvSpPr>
                <a:spLocks noChangeShapeType="1"/>
              </p:cNvSpPr>
              <p:nvPr/>
            </p:nvSpPr>
            <p:spPr bwMode="auto">
              <a:xfrm flipV="1">
                <a:off x="6432" y="6253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0" name="Line 18"/>
              <p:cNvSpPr>
                <a:spLocks noChangeShapeType="1"/>
              </p:cNvSpPr>
              <p:nvPr/>
            </p:nvSpPr>
            <p:spPr bwMode="auto">
              <a:xfrm flipH="1">
                <a:off x="6126" y="6384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1" name="Text Box 19"/>
              <p:cNvSpPr txBox="1">
                <a:spLocks noChangeArrowheads="1"/>
              </p:cNvSpPr>
              <p:nvPr/>
            </p:nvSpPr>
            <p:spPr bwMode="auto">
              <a:xfrm>
                <a:off x="6381" y="4871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4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292" name="Line 20"/>
              <p:cNvSpPr>
                <a:spLocks noChangeShapeType="1"/>
              </p:cNvSpPr>
              <p:nvPr/>
            </p:nvSpPr>
            <p:spPr bwMode="auto">
              <a:xfrm flipH="1" flipV="1">
                <a:off x="6751" y="5186"/>
                <a:ext cx="114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3" name="Line 21"/>
              <p:cNvSpPr>
                <a:spLocks noChangeShapeType="1"/>
              </p:cNvSpPr>
              <p:nvPr/>
            </p:nvSpPr>
            <p:spPr bwMode="auto">
              <a:xfrm>
                <a:off x="6901" y="5351"/>
                <a:ext cx="107" cy="13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4" name="Text Box 22"/>
              <p:cNvSpPr txBox="1">
                <a:spLocks noChangeArrowheads="1"/>
              </p:cNvSpPr>
              <p:nvPr/>
            </p:nvSpPr>
            <p:spPr bwMode="auto">
              <a:xfrm>
                <a:off x="7278" y="5443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4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295" name="Line 23"/>
              <p:cNvSpPr>
                <a:spLocks noChangeShapeType="1"/>
              </p:cNvSpPr>
              <p:nvPr/>
            </p:nvSpPr>
            <p:spPr bwMode="auto">
              <a:xfrm flipH="1" flipV="1">
                <a:off x="7053" y="5256"/>
                <a:ext cx="114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6" name="Line 24"/>
              <p:cNvSpPr>
                <a:spLocks noChangeShapeType="1"/>
              </p:cNvSpPr>
              <p:nvPr/>
            </p:nvSpPr>
            <p:spPr bwMode="auto">
              <a:xfrm>
                <a:off x="7197" y="5410"/>
                <a:ext cx="200" cy="22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7" name="Line 25"/>
              <p:cNvSpPr>
                <a:spLocks noChangeShapeType="1"/>
              </p:cNvSpPr>
              <p:nvPr/>
            </p:nvSpPr>
            <p:spPr bwMode="auto">
              <a:xfrm flipH="1" flipV="1">
                <a:off x="6210" y="5885"/>
                <a:ext cx="155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8" name="Line 26"/>
              <p:cNvSpPr>
                <a:spLocks noChangeShapeType="1"/>
              </p:cNvSpPr>
              <p:nvPr/>
            </p:nvSpPr>
            <p:spPr bwMode="auto">
              <a:xfrm>
                <a:off x="6461" y="6037"/>
                <a:ext cx="153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299" name="Line 27"/>
              <p:cNvSpPr>
                <a:spLocks noChangeShapeType="1"/>
              </p:cNvSpPr>
              <p:nvPr/>
            </p:nvSpPr>
            <p:spPr bwMode="auto">
              <a:xfrm flipH="1" flipV="1">
                <a:off x="6033" y="5513"/>
                <a:ext cx="181" cy="37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00" name="Text Box 28"/>
              <p:cNvSpPr txBox="1">
                <a:spLocks noChangeArrowheads="1"/>
              </p:cNvSpPr>
              <p:nvPr/>
            </p:nvSpPr>
            <p:spPr bwMode="auto">
              <a:xfrm>
                <a:off x="5641" y="5210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01" name="Line 29"/>
              <p:cNvSpPr>
                <a:spLocks noChangeShapeType="1"/>
              </p:cNvSpPr>
              <p:nvPr/>
            </p:nvSpPr>
            <p:spPr bwMode="auto">
              <a:xfrm flipH="1" flipV="1">
                <a:off x="5599" y="5720"/>
                <a:ext cx="155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02" name="Line 30"/>
              <p:cNvSpPr>
                <a:spLocks noChangeShapeType="1"/>
              </p:cNvSpPr>
              <p:nvPr/>
            </p:nvSpPr>
            <p:spPr bwMode="auto">
              <a:xfrm>
                <a:off x="5794" y="5857"/>
                <a:ext cx="153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03" name="Text Box 31"/>
              <p:cNvSpPr txBox="1">
                <a:spLocks noChangeArrowheads="1"/>
              </p:cNvSpPr>
              <p:nvPr/>
            </p:nvSpPr>
            <p:spPr bwMode="auto">
              <a:xfrm>
                <a:off x="5237" y="5428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3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04" name="Line 32"/>
              <p:cNvSpPr>
                <a:spLocks noChangeShapeType="1"/>
              </p:cNvSpPr>
              <p:nvPr/>
            </p:nvSpPr>
            <p:spPr bwMode="auto">
              <a:xfrm flipH="1" flipV="1">
                <a:off x="5364" y="6099"/>
                <a:ext cx="155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05" name="Line 33"/>
              <p:cNvSpPr>
                <a:spLocks noChangeShapeType="1"/>
              </p:cNvSpPr>
              <p:nvPr/>
            </p:nvSpPr>
            <p:spPr bwMode="auto">
              <a:xfrm>
                <a:off x="5561" y="6244"/>
                <a:ext cx="153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06" name="Text Box 34"/>
              <p:cNvSpPr txBox="1">
                <a:spLocks noChangeArrowheads="1"/>
              </p:cNvSpPr>
              <p:nvPr/>
            </p:nvSpPr>
            <p:spPr bwMode="auto">
              <a:xfrm>
                <a:off x="5280" y="6674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2307" name="Line 35"/>
              <p:cNvSpPr>
                <a:spLocks noChangeShapeType="1"/>
              </p:cNvSpPr>
              <p:nvPr/>
            </p:nvSpPr>
            <p:spPr bwMode="auto">
              <a:xfrm flipV="1">
                <a:off x="5649" y="6344"/>
                <a:ext cx="72" cy="4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08" name="Line 36"/>
              <p:cNvSpPr>
                <a:spLocks noChangeShapeType="1"/>
              </p:cNvSpPr>
              <p:nvPr/>
            </p:nvSpPr>
            <p:spPr bwMode="auto">
              <a:xfrm flipV="1">
                <a:off x="7185" y="6568"/>
                <a:ext cx="359" cy="34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09" name="Freeform 37"/>
              <p:cNvSpPr>
                <a:spLocks/>
              </p:cNvSpPr>
              <p:nvPr/>
            </p:nvSpPr>
            <p:spPr bwMode="auto">
              <a:xfrm>
                <a:off x="6794" y="6500"/>
                <a:ext cx="1720" cy="236"/>
              </a:xfrm>
              <a:custGeom>
                <a:avLst/>
                <a:gdLst/>
                <a:ahLst/>
                <a:cxnLst>
                  <a:cxn ang="0">
                    <a:pos x="0" y="79"/>
                  </a:cxn>
                  <a:cxn ang="0">
                    <a:pos x="52" y="101"/>
                  </a:cxn>
                  <a:cxn ang="0">
                    <a:pos x="876" y="219"/>
                  </a:cxn>
                  <a:cxn ang="0">
                    <a:pos x="1720" y="0"/>
                  </a:cxn>
                </a:cxnLst>
                <a:rect l="0" t="0" r="r" b="b"/>
                <a:pathLst>
                  <a:path w="1720" h="236">
                    <a:moveTo>
                      <a:pt x="0" y="79"/>
                    </a:moveTo>
                    <a:lnTo>
                      <a:pt x="52" y="101"/>
                    </a:lnTo>
                    <a:cubicBezTo>
                      <a:pt x="199" y="124"/>
                      <a:pt x="598" y="236"/>
                      <a:pt x="876" y="219"/>
                    </a:cubicBezTo>
                    <a:cubicBezTo>
                      <a:pt x="1154" y="202"/>
                      <a:pt x="1544" y="46"/>
                      <a:pt x="1720" y="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10" name="Line 38"/>
              <p:cNvSpPr>
                <a:spLocks noChangeShapeType="1"/>
              </p:cNvSpPr>
              <p:nvPr/>
            </p:nvSpPr>
            <p:spPr bwMode="auto">
              <a:xfrm flipH="1" flipV="1">
                <a:off x="7687" y="6504"/>
                <a:ext cx="0" cy="21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11" name="Line 39"/>
              <p:cNvSpPr>
                <a:spLocks noChangeShapeType="1"/>
              </p:cNvSpPr>
              <p:nvPr/>
            </p:nvSpPr>
            <p:spPr bwMode="auto">
              <a:xfrm flipH="1" flipV="1">
                <a:off x="7686" y="6558"/>
                <a:ext cx="515" cy="39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2312" name="Text Box 40"/>
              <p:cNvSpPr txBox="1">
                <a:spLocks noChangeArrowheads="1"/>
              </p:cNvSpPr>
              <p:nvPr/>
            </p:nvSpPr>
            <p:spPr bwMode="auto">
              <a:xfrm>
                <a:off x="8075" y="6784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2313" name="Line 41"/>
            <p:cNvSpPr>
              <a:spLocks noChangeShapeType="1"/>
            </p:cNvSpPr>
            <p:nvPr/>
          </p:nvSpPr>
          <p:spPr bwMode="auto">
            <a:xfrm flipV="1">
              <a:off x="10087" y="3572"/>
              <a:ext cx="360" cy="1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14" name="Line 42"/>
            <p:cNvSpPr>
              <a:spLocks noChangeShapeType="1"/>
            </p:cNvSpPr>
            <p:nvPr/>
          </p:nvSpPr>
          <p:spPr bwMode="auto">
            <a:xfrm flipH="1">
              <a:off x="9724" y="3757"/>
              <a:ext cx="260" cy="1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15" name="Text Box 43"/>
            <p:cNvSpPr txBox="1">
              <a:spLocks noChangeArrowheads="1"/>
            </p:cNvSpPr>
            <p:nvPr/>
          </p:nvSpPr>
          <p:spPr bwMode="auto">
            <a:xfrm>
              <a:off x="10195" y="3287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316" name="Line 44"/>
            <p:cNvSpPr>
              <a:spLocks noChangeShapeType="1"/>
            </p:cNvSpPr>
            <p:nvPr/>
          </p:nvSpPr>
          <p:spPr bwMode="auto">
            <a:xfrm flipV="1">
              <a:off x="9213" y="4179"/>
              <a:ext cx="360" cy="1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17" name="Line 45"/>
            <p:cNvSpPr>
              <a:spLocks noChangeShapeType="1"/>
            </p:cNvSpPr>
            <p:nvPr/>
          </p:nvSpPr>
          <p:spPr bwMode="auto">
            <a:xfrm flipH="1">
              <a:off x="8850" y="4364"/>
              <a:ext cx="260" cy="1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18" name="Text Box 46"/>
            <p:cNvSpPr txBox="1">
              <a:spLocks noChangeArrowheads="1"/>
            </p:cNvSpPr>
            <p:nvPr/>
          </p:nvSpPr>
          <p:spPr bwMode="auto">
            <a:xfrm>
              <a:off x="8395" y="4341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319" name="Line 47"/>
            <p:cNvSpPr>
              <a:spLocks noChangeShapeType="1"/>
            </p:cNvSpPr>
            <p:nvPr/>
          </p:nvSpPr>
          <p:spPr bwMode="auto">
            <a:xfrm>
              <a:off x="9634" y="4428"/>
              <a:ext cx="100" cy="20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20" name="Line 48"/>
            <p:cNvSpPr>
              <a:spLocks noChangeShapeType="1"/>
            </p:cNvSpPr>
            <p:nvPr/>
          </p:nvSpPr>
          <p:spPr bwMode="auto">
            <a:xfrm flipH="1">
              <a:off x="9688" y="4714"/>
              <a:ext cx="21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21" name="Line 49"/>
            <p:cNvSpPr>
              <a:spLocks noChangeShapeType="1"/>
            </p:cNvSpPr>
            <p:nvPr/>
          </p:nvSpPr>
          <p:spPr bwMode="auto">
            <a:xfrm flipV="1">
              <a:off x="9614" y="4807"/>
              <a:ext cx="180" cy="9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22" name="Line 50"/>
            <p:cNvSpPr>
              <a:spLocks noChangeShapeType="1"/>
            </p:cNvSpPr>
            <p:nvPr/>
          </p:nvSpPr>
          <p:spPr bwMode="auto">
            <a:xfrm flipH="1">
              <a:off x="9735" y="4501"/>
              <a:ext cx="540" cy="1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23" name="Text Box 51"/>
            <p:cNvSpPr txBox="1">
              <a:spLocks noChangeArrowheads="1"/>
            </p:cNvSpPr>
            <p:nvPr/>
          </p:nvSpPr>
          <p:spPr bwMode="auto">
            <a:xfrm>
              <a:off x="10167" y="4293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324" name="Text Box 52"/>
            <p:cNvSpPr txBox="1">
              <a:spLocks noChangeArrowheads="1"/>
            </p:cNvSpPr>
            <p:nvPr/>
          </p:nvSpPr>
          <p:spPr bwMode="auto">
            <a:xfrm>
              <a:off x="8721" y="4874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325" name="Line 53"/>
            <p:cNvSpPr>
              <a:spLocks noChangeShapeType="1"/>
            </p:cNvSpPr>
            <p:nvPr/>
          </p:nvSpPr>
          <p:spPr bwMode="auto">
            <a:xfrm flipV="1">
              <a:off x="9335" y="4719"/>
              <a:ext cx="359" cy="34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26" name="Line 54"/>
            <p:cNvSpPr>
              <a:spLocks noChangeShapeType="1"/>
            </p:cNvSpPr>
            <p:nvPr/>
          </p:nvSpPr>
          <p:spPr bwMode="auto">
            <a:xfrm flipH="1" flipV="1">
              <a:off x="9794" y="4808"/>
              <a:ext cx="421" cy="18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327" name="Text Box 55"/>
            <p:cNvSpPr txBox="1">
              <a:spLocks noChangeArrowheads="1"/>
            </p:cNvSpPr>
            <p:nvPr/>
          </p:nvSpPr>
          <p:spPr bwMode="auto">
            <a:xfrm>
              <a:off x="10015" y="4941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352" name="Group 56"/>
          <p:cNvGrpSpPr>
            <a:grpSpLocks/>
          </p:cNvGrpSpPr>
          <p:nvPr/>
        </p:nvGrpSpPr>
        <p:grpSpPr bwMode="auto">
          <a:xfrm>
            <a:off x="152400" y="457200"/>
            <a:ext cx="8763000" cy="6477000"/>
            <a:chOff x="1551" y="464"/>
            <a:chExt cx="8649" cy="4590"/>
          </a:xfrm>
        </p:grpSpPr>
        <p:sp>
          <p:nvSpPr>
            <p:cNvPr id="183353" name="Line 57"/>
            <p:cNvSpPr>
              <a:spLocks noChangeShapeType="1"/>
            </p:cNvSpPr>
            <p:nvPr/>
          </p:nvSpPr>
          <p:spPr bwMode="auto">
            <a:xfrm flipH="1">
              <a:off x="4960" y="709"/>
              <a:ext cx="40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54" name="Line 58"/>
            <p:cNvSpPr>
              <a:spLocks noChangeShapeType="1"/>
            </p:cNvSpPr>
            <p:nvPr/>
          </p:nvSpPr>
          <p:spPr bwMode="auto">
            <a:xfrm>
              <a:off x="3450" y="3439"/>
              <a:ext cx="1" cy="38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3355" name="Group 59"/>
            <p:cNvGrpSpPr>
              <a:grpSpLocks/>
            </p:cNvGrpSpPr>
            <p:nvPr/>
          </p:nvGrpSpPr>
          <p:grpSpPr bwMode="auto">
            <a:xfrm>
              <a:off x="5060" y="2459"/>
              <a:ext cx="2160" cy="1080"/>
              <a:chOff x="5271" y="11151"/>
              <a:chExt cx="2160" cy="1080"/>
            </a:xfrm>
          </p:grpSpPr>
          <p:sp>
            <p:nvSpPr>
              <p:cNvPr id="183356" name="Text Box 60"/>
              <p:cNvSpPr txBox="1">
                <a:spLocks noChangeArrowheads="1"/>
              </p:cNvSpPr>
              <p:nvPr/>
            </p:nvSpPr>
            <p:spPr bwMode="auto">
              <a:xfrm>
                <a:off x="5271" y="11331"/>
                <a:ext cx="2160" cy="90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Metamodels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accurate?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83357" name="Group 61"/>
              <p:cNvGrpSpPr>
                <a:grpSpLocks/>
              </p:cNvGrpSpPr>
              <p:nvPr/>
            </p:nvGrpSpPr>
            <p:grpSpPr bwMode="auto">
              <a:xfrm>
                <a:off x="5271" y="11151"/>
                <a:ext cx="2160" cy="1080"/>
                <a:chOff x="8532" y="7253"/>
                <a:chExt cx="2160" cy="1080"/>
              </a:xfrm>
            </p:grpSpPr>
            <p:sp>
              <p:nvSpPr>
                <p:cNvPr id="183358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8532" y="7253"/>
                  <a:ext cx="1080" cy="5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359" name="Line 63"/>
                <p:cNvSpPr>
                  <a:spLocks noChangeShapeType="1"/>
                </p:cNvSpPr>
                <p:nvPr/>
              </p:nvSpPr>
              <p:spPr bwMode="auto">
                <a:xfrm>
                  <a:off x="9612" y="7253"/>
                  <a:ext cx="1080" cy="5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360" name="Line 64"/>
                <p:cNvSpPr>
                  <a:spLocks noChangeShapeType="1"/>
                </p:cNvSpPr>
                <p:nvPr/>
              </p:nvSpPr>
              <p:spPr bwMode="auto">
                <a:xfrm>
                  <a:off x="8532" y="7793"/>
                  <a:ext cx="1080" cy="5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3361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9612" y="7793"/>
                  <a:ext cx="1080" cy="5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83362" name="Line 66"/>
            <p:cNvSpPr>
              <a:spLocks noChangeShapeType="1"/>
            </p:cNvSpPr>
            <p:nvPr/>
          </p:nvSpPr>
          <p:spPr bwMode="auto">
            <a:xfrm>
              <a:off x="3418" y="844"/>
              <a:ext cx="1" cy="4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63" name="Line 67"/>
            <p:cNvSpPr>
              <a:spLocks noChangeShapeType="1"/>
            </p:cNvSpPr>
            <p:nvPr/>
          </p:nvSpPr>
          <p:spPr bwMode="auto">
            <a:xfrm>
              <a:off x="4349" y="4113"/>
              <a:ext cx="54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64" name="Text Box 68"/>
            <p:cNvSpPr txBox="1">
              <a:spLocks noChangeArrowheads="1"/>
            </p:cNvSpPr>
            <p:nvPr/>
          </p:nvSpPr>
          <p:spPr bwMode="auto">
            <a:xfrm>
              <a:off x="2114" y="2918"/>
              <a:ext cx="2635" cy="66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Extract responses of interest (e.g., damage, weight)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65" name="Text Box 69"/>
            <p:cNvSpPr txBox="1">
              <a:spLocks noChangeArrowheads="1"/>
            </p:cNvSpPr>
            <p:nvPr/>
          </p:nvSpPr>
          <p:spPr bwMode="auto">
            <a:xfrm>
              <a:off x="4899" y="3824"/>
              <a:ext cx="2380" cy="6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Generate a Metamodel for each response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66" name="Line 70"/>
            <p:cNvSpPr>
              <a:spLocks noChangeShapeType="1"/>
            </p:cNvSpPr>
            <p:nvPr/>
          </p:nvSpPr>
          <p:spPr bwMode="auto">
            <a:xfrm>
              <a:off x="3439" y="2521"/>
              <a:ext cx="1" cy="38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67" name="Text Box 71"/>
            <p:cNvSpPr txBox="1">
              <a:spLocks noChangeArrowheads="1"/>
            </p:cNvSpPr>
            <p:nvPr/>
          </p:nvSpPr>
          <p:spPr bwMode="auto">
            <a:xfrm>
              <a:off x="5599" y="2144"/>
              <a:ext cx="605" cy="36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Yes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68" name="Text Box 72"/>
            <p:cNvSpPr txBox="1">
              <a:spLocks noChangeArrowheads="1"/>
            </p:cNvSpPr>
            <p:nvPr/>
          </p:nvSpPr>
          <p:spPr bwMode="auto">
            <a:xfrm>
              <a:off x="7169" y="2638"/>
              <a:ext cx="605" cy="416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69" name="Line 73"/>
            <p:cNvSpPr>
              <a:spLocks noChangeShapeType="1"/>
            </p:cNvSpPr>
            <p:nvPr/>
          </p:nvSpPr>
          <p:spPr bwMode="auto">
            <a:xfrm flipV="1">
              <a:off x="6130" y="3529"/>
              <a:ext cx="1" cy="29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70" name="Text Box 74"/>
            <p:cNvSpPr txBox="1">
              <a:spLocks noChangeArrowheads="1"/>
            </p:cNvSpPr>
            <p:nvPr/>
          </p:nvSpPr>
          <p:spPr bwMode="auto">
            <a:xfrm>
              <a:off x="8328" y="1144"/>
              <a:ext cx="1582" cy="57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Finish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: Evaluate results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71" name="Line 75"/>
            <p:cNvSpPr>
              <a:spLocks noChangeShapeType="1"/>
            </p:cNvSpPr>
            <p:nvPr/>
          </p:nvSpPr>
          <p:spPr bwMode="auto">
            <a:xfrm flipH="1" flipV="1">
              <a:off x="9119" y="1704"/>
              <a:ext cx="1" cy="3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72" name="Text Box 76"/>
            <p:cNvSpPr txBox="1">
              <a:spLocks noChangeArrowheads="1"/>
            </p:cNvSpPr>
            <p:nvPr/>
          </p:nvSpPr>
          <p:spPr bwMode="auto">
            <a:xfrm>
              <a:off x="5291" y="494"/>
              <a:ext cx="2709" cy="41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Start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: Define design variables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73" name="Text Box 77"/>
            <p:cNvSpPr txBox="1">
              <a:spLocks noChangeArrowheads="1"/>
            </p:cNvSpPr>
            <p:nvPr/>
          </p:nvSpPr>
          <p:spPr bwMode="auto">
            <a:xfrm>
              <a:off x="1900" y="464"/>
              <a:ext cx="3060" cy="5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Establish initial set of DOE points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74" name="Text Box 78"/>
            <p:cNvSpPr txBox="1">
              <a:spLocks noChangeArrowheads="1"/>
            </p:cNvSpPr>
            <p:nvPr/>
          </p:nvSpPr>
          <p:spPr bwMode="auto">
            <a:xfrm>
              <a:off x="2070" y="2034"/>
              <a:ext cx="2710" cy="61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Perform FE simulations using ABAQUS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75" name="Freeform 79"/>
            <p:cNvSpPr>
              <a:spLocks/>
            </p:cNvSpPr>
            <p:nvPr/>
          </p:nvSpPr>
          <p:spPr bwMode="auto">
            <a:xfrm>
              <a:off x="6129" y="2276"/>
              <a:ext cx="1930" cy="179"/>
            </a:xfrm>
            <a:custGeom>
              <a:avLst/>
              <a:gdLst/>
              <a:ahLst/>
              <a:cxnLst>
                <a:cxn ang="0">
                  <a:pos x="0" y="250"/>
                </a:cxn>
                <a:cxn ang="0">
                  <a:pos x="0" y="0"/>
                </a:cxn>
                <a:cxn ang="0">
                  <a:pos x="1810" y="0"/>
                </a:cxn>
              </a:cxnLst>
              <a:rect l="0" t="0" r="r" b="b"/>
              <a:pathLst>
                <a:path w="1810" h="250">
                  <a:moveTo>
                    <a:pt x="0" y="250"/>
                  </a:moveTo>
                  <a:lnTo>
                    <a:pt x="0" y="0"/>
                  </a:lnTo>
                  <a:lnTo>
                    <a:pt x="181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76" name="Freeform 80"/>
            <p:cNvSpPr>
              <a:spLocks/>
            </p:cNvSpPr>
            <p:nvPr/>
          </p:nvSpPr>
          <p:spPr bwMode="auto">
            <a:xfrm>
              <a:off x="7218" y="3001"/>
              <a:ext cx="1400" cy="8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10" y="0"/>
                </a:cxn>
                <a:cxn ang="0">
                  <a:pos x="1710" y="530"/>
                </a:cxn>
              </a:cxnLst>
              <a:rect l="0" t="0" r="r" b="b"/>
              <a:pathLst>
                <a:path w="1710" h="530">
                  <a:moveTo>
                    <a:pt x="0" y="0"/>
                  </a:moveTo>
                  <a:lnTo>
                    <a:pt x="1710" y="0"/>
                  </a:lnTo>
                  <a:lnTo>
                    <a:pt x="1710" y="53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77" name="Text Box 81"/>
            <p:cNvSpPr txBox="1">
              <a:spLocks noChangeArrowheads="1"/>
            </p:cNvSpPr>
            <p:nvPr/>
          </p:nvSpPr>
          <p:spPr bwMode="auto">
            <a:xfrm>
              <a:off x="2300" y="3829"/>
              <a:ext cx="2290" cy="6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Keep reasonable designs &amp; transform responses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78" name="Text Box 82"/>
            <p:cNvSpPr txBox="1">
              <a:spLocks noChangeArrowheads="1"/>
            </p:cNvSpPr>
            <p:nvPr/>
          </p:nvSpPr>
          <p:spPr bwMode="auto">
            <a:xfrm>
              <a:off x="1551" y="4654"/>
              <a:ext cx="4870" cy="400"/>
            </a:xfrm>
            <a:prstGeom prst="rect">
              <a:avLst/>
            </a:prstGeom>
            <a:solidFill>
              <a:srgbClr val="FFFFFF"/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79" name="Freeform 83"/>
            <p:cNvSpPr>
              <a:spLocks/>
            </p:cNvSpPr>
            <p:nvPr/>
          </p:nvSpPr>
          <p:spPr bwMode="auto">
            <a:xfrm>
              <a:off x="1699" y="2360"/>
              <a:ext cx="6940" cy="2210"/>
            </a:xfrm>
            <a:custGeom>
              <a:avLst/>
              <a:gdLst/>
              <a:ahLst/>
              <a:cxnLst>
                <a:cxn ang="0">
                  <a:pos x="6940" y="1960"/>
                </a:cxn>
                <a:cxn ang="0">
                  <a:pos x="6940" y="2210"/>
                </a:cxn>
                <a:cxn ang="0">
                  <a:pos x="0" y="2210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6940" h="2210">
                  <a:moveTo>
                    <a:pt x="6940" y="1960"/>
                  </a:moveTo>
                  <a:lnTo>
                    <a:pt x="6940" y="2210"/>
                  </a:lnTo>
                  <a:lnTo>
                    <a:pt x="0" y="2210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80" name="Text Box 84"/>
            <p:cNvSpPr txBox="1">
              <a:spLocks noChangeArrowheads="1"/>
            </p:cNvSpPr>
            <p:nvPr/>
          </p:nvSpPr>
          <p:spPr bwMode="auto">
            <a:xfrm>
              <a:off x="7570" y="3869"/>
              <a:ext cx="2140" cy="48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Add more DOE points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81" name="Text Box 85"/>
            <p:cNvSpPr txBox="1">
              <a:spLocks noChangeArrowheads="1"/>
            </p:cNvSpPr>
            <p:nvPr/>
          </p:nvSpPr>
          <p:spPr bwMode="auto">
            <a:xfrm>
              <a:off x="8048" y="2004"/>
              <a:ext cx="2152" cy="65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Solve the deterministic optimization problem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3382" name="Line 86"/>
            <p:cNvSpPr>
              <a:spLocks noChangeShapeType="1"/>
            </p:cNvSpPr>
            <p:nvPr/>
          </p:nvSpPr>
          <p:spPr bwMode="auto">
            <a:xfrm>
              <a:off x="3399" y="1634"/>
              <a:ext cx="1" cy="4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383" name="Text Box 87"/>
            <p:cNvSpPr txBox="1">
              <a:spLocks noChangeArrowheads="1"/>
            </p:cNvSpPr>
            <p:nvPr/>
          </p:nvSpPr>
          <p:spPr bwMode="auto">
            <a:xfrm>
              <a:off x="1881" y="1254"/>
              <a:ext cx="3060" cy="5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Morph FE mesh using GENESIS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_log_fq_rs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0"/>
            <a:ext cx="792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612" y="916096"/>
            <a:ext cx="4756406" cy="39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9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8570" y="928820"/>
            <a:ext cx="4781841" cy="3957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1373508" y="900192"/>
            <a:ext cx="6579802" cy="70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pPr algn="ctr"/>
            <a:r>
              <a:rPr lang="en-US" sz="2000" dirty="0">
                <a:latin typeface="Comic Sans MS" pitchFamily="66" charset="0"/>
              </a:rPr>
              <a:t>Under USCAR/USAMP Lightweight Metals CRADA, </a:t>
            </a:r>
          </a:p>
          <a:p>
            <a:pPr algn="ctr"/>
            <a:r>
              <a:rPr lang="en-US" sz="2000" dirty="0">
                <a:latin typeface="Comic Sans MS" pitchFamily="66" charset="0"/>
              </a:rPr>
              <a:t>Control Arm was optimized</a:t>
            </a:r>
            <a:endParaRPr lang="en-US" b="0" dirty="0"/>
          </a:p>
        </p:txBody>
      </p:sp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2776058" y="4868354"/>
            <a:ext cx="4571144" cy="1477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577" tIns="45789" rIns="91577" bIns="45789">
            <a:spAutoFit/>
          </a:bodyPr>
          <a:lstStyle/>
          <a:p>
            <a:pPr algn="ctr"/>
            <a:r>
              <a:rPr lang="en-US" dirty="0"/>
              <a:t>Sandia model was used to optimize a redesign:</a:t>
            </a:r>
          </a:p>
          <a:p>
            <a:pPr algn="ctr"/>
            <a:r>
              <a:rPr lang="en-US" dirty="0"/>
              <a:t>25% weight saved</a:t>
            </a:r>
          </a:p>
          <a:p>
            <a:pPr algn="ctr"/>
            <a:r>
              <a:rPr lang="en-US" dirty="0"/>
              <a:t>50% increase in load-bearing capacity</a:t>
            </a:r>
          </a:p>
          <a:p>
            <a:pPr algn="ctr"/>
            <a:r>
              <a:rPr lang="en-US" dirty="0"/>
              <a:t>100% increase in fatigue life</a:t>
            </a:r>
          </a:p>
          <a:p>
            <a:pPr algn="ctr"/>
            <a:r>
              <a:rPr lang="en-US" dirty="0"/>
              <a:t>$2 less per part.</a:t>
            </a:r>
            <a:endParaRPr lang="en-US" b="0" dirty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420905" y="466001"/>
            <a:ext cx="3408334" cy="3936359"/>
            <a:chOff x="3617" y="1632"/>
            <a:chExt cx="2144" cy="2474"/>
          </a:xfrm>
        </p:grpSpPr>
        <p:pic>
          <p:nvPicPr>
            <p:cNvPr id="2314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11" y="1632"/>
              <a:ext cx="1176" cy="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31428" name="Text Box 4"/>
            <p:cNvSpPr txBox="1">
              <a:spLocks noChangeArrowheads="1"/>
            </p:cNvSpPr>
            <p:nvPr/>
          </p:nvSpPr>
          <p:spPr bwMode="auto">
            <a:xfrm>
              <a:off x="4927" y="2222"/>
              <a:ext cx="187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395" tIns="46198" rIns="92395" bIns="46198">
              <a:spAutoFit/>
            </a:bodyPr>
            <a:lstStyle/>
            <a:p>
              <a:r>
                <a:rPr lang="en-US" sz="1200" dirty="0">
                  <a:solidFill>
                    <a:srgbClr val="FF3300"/>
                  </a:solidFill>
                  <a:latin typeface="Helvetica" pitchFamily="34" charset="0"/>
                </a:rPr>
                <a:t>D</a:t>
              </a:r>
              <a:endParaRPr lang="en-US" sz="1200" dirty="0">
                <a:solidFill>
                  <a:srgbClr val="FF3300"/>
                </a:solidFill>
              </a:endParaRPr>
            </a:p>
          </p:txBody>
        </p:sp>
        <p:sp>
          <p:nvSpPr>
            <p:cNvPr id="231429" name="Text Box 5"/>
            <p:cNvSpPr txBox="1">
              <a:spLocks noChangeArrowheads="1"/>
            </p:cNvSpPr>
            <p:nvPr/>
          </p:nvSpPr>
          <p:spPr bwMode="auto">
            <a:xfrm>
              <a:off x="4927" y="1785"/>
              <a:ext cx="187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395" tIns="46198" rIns="92395" bIns="46198">
              <a:spAutoFit/>
            </a:bodyPr>
            <a:lstStyle/>
            <a:p>
              <a:r>
                <a:rPr lang="en-US" sz="1200" dirty="0">
                  <a:solidFill>
                    <a:srgbClr val="FF3300"/>
                  </a:solidFill>
                  <a:latin typeface="Helvetica" pitchFamily="34" charset="0"/>
                </a:rPr>
                <a:t>C</a:t>
              </a:r>
              <a:endParaRPr lang="en-US" sz="1200" dirty="0">
                <a:solidFill>
                  <a:srgbClr val="FF3300"/>
                </a:solidFill>
              </a:endParaRPr>
            </a:p>
          </p:txBody>
        </p:sp>
        <p:sp>
          <p:nvSpPr>
            <p:cNvPr id="231430" name="Text Box 6"/>
            <p:cNvSpPr txBox="1">
              <a:spLocks noChangeArrowheads="1"/>
            </p:cNvSpPr>
            <p:nvPr/>
          </p:nvSpPr>
          <p:spPr bwMode="auto">
            <a:xfrm>
              <a:off x="4203" y="1785"/>
              <a:ext cx="182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395" tIns="46198" rIns="92395" bIns="46198">
              <a:spAutoFit/>
            </a:bodyPr>
            <a:lstStyle/>
            <a:p>
              <a:r>
                <a:rPr lang="en-US" sz="1200" dirty="0">
                  <a:solidFill>
                    <a:srgbClr val="FF3300"/>
                  </a:solidFill>
                  <a:latin typeface="Helvetica" pitchFamily="34" charset="0"/>
                </a:rPr>
                <a:t>B</a:t>
              </a:r>
            </a:p>
          </p:txBody>
        </p:sp>
        <p:sp>
          <p:nvSpPr>
            <p:cNvPr id="231431" name="Text Box 7"/>
            <p:cNvSpPr txBox="1">
              <a:spLocks noChangeArrowheads="1"/>
            </p:cNvSpPr>
            <p:nvPr/>
          </p:nvSpPr>
          <p:spPr bwMode="auto">
            <a:xfrm>
              <a:off x="4833" y="2632"/>
              <a:ext cx="182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395" tIns="46198" rIns="92395" bIns="46198">
              <a:spAutoFit/>
            </a:bodyPr>
            <a:lstStyle/>
            <a:p>
              <a:r>
                <a:rPr lang="en-US" sz="1200" dirty="0">
                  <a:solidFill>
                    <a:srgbClr val="FF3300"/>
                  </a:solidFill>
                  <a:latin typeface="Helvetica" pitchFamily="34" charset="0"/>
                </a:rPr>
                <a:t>A</a:t>
              </a:r>
            </a:p>
          </p:txBody>
        </p:sp>
        <p:sp>
          <p:nvSpPr>
            <p:cNvPr id="231432" name="Text Box 8"/>
            <p:cNvSpPr txBox="1">
              <a:spLocks noChangeArrowheads="1"/>
            </p:cNvSpPr>
            <p:nvPr/>
          </p:nvSpPr>
          <p:spPr bwMode="auto">
            <a:xfrm>
              <a:off x="4549" y="2417"/>
              <a:ext cx="165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395" tIns="46198" rIns="92395" bIns="46198">
              <a:spAutoFit/>
            </a:bodyPr>
            <a:lstStyle/>
            <a:p>
              <a:r>
                <a:rPr lang="en-US" sz="1200" dirty="0">
                  <a:solidFill>
                    <a:srgbClr val="FF3300"/>
                  </a:solidFill>
                </a:rPr>
                <a:t>E</a:t>
              </a:r>
              <a:endParaRPr lang="en-US" b="0" dirty="0">
                <a:solidFill>
                  <a:srgbClr val="FF3300"/>
                </a:solidFill>
              </a:endParaRPr>
            </a:p>
          </p:txBody>
        </p:sp>
        <p:sp>
          <p:nvSpPr>
            <p:cNvPr id="231433" name="Text Box 9"/>
            <p:cNvSpPr txBox="1">
              <a:spLocks noChangeArrowheads="1"/>
            </p:cNvSpPr>
            <p:nvPr/>
          </p:nvSpPr>
          <p:spPr bwMode="auto">
            <a:xfrm>
              <a:off x="3617" y="3119"/>
              <a:ext cx="645" cy="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395" tIns="46198" rIns="92395" bIns="46198">
              <a:spAutoFit/>
            </a:bodyPr>
            <a:lstStyle/>
            <a:p>
              <a:pPr algn="ctr"/>
              <a:r>
                <a:rPr lang="en-US" sz="1200" u="sng" dirty="0">
                  <a:solidFill>
                    <a:srgbClr val="FF3300"/>
                  </a:solidFill>
                </a:rPr>
                <a:t>Stress </a:t>
              </a:r>
            </a:p>
            <a:p>
              <a:pPr algn="ctr"/>
              <a:r>
                <a:rPr lang="en-US" sz="1200" u="sng" dirty="0">
                  <a:solidFill>
                    <a:srgbClr val="FF3300"/>
                  </a:solidFill>
                </a:rPr>
                <a:t>(from highest</a:t>
              </a:r>
            </a:p>
            <a:p>
              <a:pPr algn="ctr"/>
              <a:r>
                <a:rPr lang="en-US" sz="1200" u="sng" dirty="0">
                  <a:solidFill>
                    <a:srgbClr val="FF3300"/>
                  </a:solidFill>
                </a:rPr>
                <a:t> to lowest)</a:t>
              </a:r>
              <a:endParaRPr lang="en-US" sz="1200" dirty="0">
                <a:solidFill>
                  <a:srgbClr val="FF3300"/>
                </a:solidFill>
              </a:endParaRP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D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A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C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 E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 B</a:t>
              </a:r>
              <a:endParaRPr lang="en-US" b="0" dirty="0">
                <a:solidFill>
                  <a:srgbClr val="FF3300"/>
                </a:solidFill>
              </a:endParaRPr>
            </a:p>
          </p:txBody>
        </p:sp>
        <p:sp>
          <p:nvSpPr>
            <p:cNvPr id="231434" name="Rectangle 10"/>
            <p:cNvSpPr>
              <a:spLocks noChangeArrowheads="1"/>
            </p:cNvSpPr>
            <p:nvPr/>
          </p:nvSpPr>
          <p:spPr bwMode="auto">
            <a:xfrm>
              <a:off x="4151" y="3119"/>
              <a:ext cx="859" cy="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395" tIns="46198" rIns="92395" bIns="46198">
              <a:spAutoFit/>
            </a:bodyPr>
            <a:lstStyle/>
            <a:p>
              <a:pPr algn="ctr"/>
              <a:r>
                <a:rPr lang="en-US" sz="1200" u="sng" dirty="0">
                  <a:solidFill>
                    <a:srgbClr val="FF3300"/>
                  </a:solidFill>
                </a:rPr>
                <a:t>Inclusion </a:t>
              </a:r>
            </a:p>
            <a:p>
              <a:pPr algn="ctr"/>
              <a:r>
                <a:rPr lang="en-US" sz="1200" u="sng" dirty="0">
                  <a:solidFill>
                    <a:srgbClr val="FF3300"/>
                  </a:solidFill>
                </a:rPr>
                <a:t>(from most severe </a:t>
              </a:r>
            </a:p>
            <a:p>
              <a:pPr algn="ctr"/>
              <a:r>
                <a:rPr lang="en-US" sz="1200" u="sng" dirty="0">
                  <a:solidFill>
                    <a:srgbClr val="FF3300"/>
                  </a:solidFill>
                </a:rPr>
                <a:t>to less severe)</a:t>
              </a:r>
              <a:endParaRPr lang="en-US" sz="1200" dirty="0">
                <a:solidFill>
                  <a:srgbClr val="FF3300"/>
                </a:solidFill>
              </a:endParaRP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B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E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A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D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C</a:t>
              </a:r>
            </a:p>
          </p:txBody>
        </p:sp>
        <p:sp>
          <p:nvSpPr>
            <p:cNvPr id="231435" name="Rectangle 11"/>
            <p:cNvSpPr>
              <a:spLocks noChangeArrowheads="1"/>
            </p:cNvSpPr>
            <p:nvPr/>
          </p:nvSpPr>
          <p:spPr bwMode="auto">
            <a:xfrm>
              <a:off x="4902" y="3119"/>
              <a:ext cx="859" cy="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395" tIns="46198" rIns="92395" bIns="46198">
              <a:spAutoFit/>
            </a:bodyPr>
            <a:lstStyle/>
            <a:p>
              <a:pPr algn="ctr"/>
              <a:r>
                <a:rPr lang="en-US" sz="1200" u="sng" dirty="0">
                  <a:solidFill>
                    <a:srgbClr val="FF3300"/>
                  </a:solidFill>
                </a:rPr>
                <a:t>Damage</a:t>
              </a:r>
            </a:p>
            <a:p>
              <a:pPr algn="ctr"/>
              <a:r>
                <a:rPr lang="en-US" sz="1200" u="sng" dirty="0">
                  <a:solidFill>
                    <a:srgbClr val="FF3300"/>
                  </a:solidFill>
                </a:rPr>
                <a:t> (from most severe</a:t>
              </a:r>
            </a:p>
            <a:p>
              <a:pPr algn="ctr"/>
              <a:r>
                <a:rPr lang="en-US" sz="1200" u="sng" dirty="0">
                  <a:solidFill>
                    <a:srgbClr val="FF3300"/>
                  </a:solidFill>
                </a:rPr>
                <a:t> to less severe)</a:t>
              </a:r>
              <a:endParaRPr lang="en-US" sz="1200" dirty="0">
                <a:solidFill>
                  <a:srgbClr val="FF3300"/>
                </a:solidFill>
              </a:endParaRP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A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D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E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C</a:t>
              </a:r>
            </a:p>
            <a:p>
              <a:pPr algn="ctr"/>
              <a:r>
                <a:rPr lang="en-US" sz="1200" dirty="0">
                  <a:solidFill>
                    <a:srgbClr val="FF3300"/>
                  </a:solidFill>
                </a:rPr>
                <a:t>B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52613" y="3890229"/>
            <a:ext cx="4017192" cy="2743519"/>
            <a:chOff x="720" y="2208"/>
            <a:chExt cx="2531" cy="1728"/>
          </a:xfrm>
        </p:grpSpPr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720" y="2208"/>
              <a:ext cx="2531" cy="1728"/>
              <a:chOff x="240" y="0"/>
              <a:chExt cx="4800" cy="4128"/>
            </a:xfrm>
          </p:grpSpPr>
          <p:pic>
            <p:nvPicPr>
              <p:cNvPr id="231438" name="Picture 14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408" y="2028"/>
                <a:ext cx="3152" cy="2100"/>
              </a:xfrm>
              <a:prstGeom prst="rect">
                <a:avLst/>
              </a:prstGeom>
              <a:noFill/>
            </p:spPr>
          </p:pic>
          <p:pic>
            <p:nvPicPr>
              <p:cNvPr id="231439" name="Picture 1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0" y="0"/>
                <a:ext cx="3404" cy="2357"/>
              </a:xfrm>
              <a:prstGeom prst="rect">
                <a:avLst/>
              </a:prstGeom>
              <a:noFill/>
            </p:spPr>
          </p:pic>
          <p:pic>
            <p:nvPicPr>
              <p:cNvPr id="231440" name="Picture 1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38" y="288"/>
                <a:ext cx="1026" cy="1816"/>
              </a:xfrm>
              <a:prstGeom prst="rect">
                <a:avLst/>
              </a:prstGeom>
              <a:noFill/>
            </p:spPr>
          </p:pic>
          <p:sp>
            <p:nvSpPr>
              <p:cNvPr id="231441" name="Line 17"/>
              <p:cNvSpPr>
                <a:spLocks noChangeShapeType="1"/>
              </p:cNvSpPr>
              <p:nvPr/>
            </p:nvSpPr>
            <p:spPr bwMode="auto">
              <a:xfrm flipV="1">
                <a:off x="1008" y="768"/>
                <a:ext cx="1536" cy="16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42" name="Line 18"/>
              <p:cNvSpPr>
                <a:spLocks noChangeShapeType="1"/>
              </p:cNvSpPr>
              <p:nvPr/>
            </p:nvSpPr>
            <p:spPr bwMode="auto">
              <a:xfrm>
                <a:off x="1008" y="2448"/>
                <a:ext cx="1344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43" name="Text Box 19"/>
              <p:cNvSpPr txBox="1">
                <a:spLocks noChangeArrowheads="1"/>
              </p:cNvSpPr>
              <p:nvPr/>
            </p:nvSpPr>
            <p:spPr bwMode="auto">
              <a:xfrm>
                <a:off x="240" y="2353"/>
                <a:ext cx="1470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294" tIns="45647" rIns="91294" bIns="45647">
                <a:spAutoFit/>
              </a:bodyPr>
              <a:lstStyle/>
              <a:p>
                <a:pPr defTabSz="914182"/>
                <a:r>
                  <a:rPr lang="en-US" sz="1200" dirty="0">
                    <a:solidFill>
                      <a:srgbClr val="FF3300"/>
                    </a:solidFill>
                  </a:rPr>
                  <a:t>initial failure site</a:t>
                </a:r>
                <a:endParaRPr lang="en-US" b="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231444" name="Text Box 20"/>
              <p:cNvSpPr txBox="1">
                <a:spLocks noChangeArrowheads="1"/>
              </p:cNvSpPr>
              <p:nvPr/>
            </p:nvSpPr>
            <p:spPr bwMode="auto">
              <a:xfrm>
                <a:off x="4513" y="1295"/>
                <a:ext cx="423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294" tIns="45647" rIns="91294" bIns="45647">
                <a:spAutoFit/>
              </a:bodyPr>
              <a:lstStyle/>
              <a:p>
                <a:pPr defTabSz="914182"/>
                <a:r>
                  <a:rPr lang="en-US" sz="1200" dirty="0">
                    <a:solidFill>
                      <a:srgbClr val="FF3300"/>
                    </a:solidFill>
                  </a:rPr>
                  <a:t>(a)</a:t>
                </a:r>
                <a:endParaRPr lang="en-US" b="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231445" name="Text Box 21"/>
              <p:cNvSpPr txBox="1">
                <a:spLocks noChangeArrowheads="1"/>
              </p:cNvSpPr>
              <p:nvPr/>
            </p:nvSpPr>
            <p:spPr bwMode="auto">
              <a:xfrm>
                <a:off x="4608" y="3215"/>
                <a:ext cx="432" cy="4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294" tIns="45647" rIns="91294" bIns="45647">
                <a:spAutoFit/>
              </a:bodyPr>
              <a:lstStyle/>
              <a:p>
                <a:pPr defTabSz="914182"/>
                <a:r>
                  <a:rPr lang="en-US" sz="1200" dirty="0">
                    <a:solidFill>
                      <a:srgbClr val="FF3300"/>
                    </a:solidFill>
                  </a:rPr>
                  <a:t>(b)</a:t>
                </a:r>
                <a:endParaRPr lang="en-US" b="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231446" name="Rectangle 22"/>
              <p:cNvSpPr>
                <a:spLocks noChangeArrowheads="1"/>
              </p:cNvSpPr>
              <p:nvPr/>
            </p:nvSpPr>
            <p:spPr bwMode="auto">
              <a:xfrm>
                <a:off x="2400" y="336"/>
                <a:ext cx="288" cy="52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47" name="Rectangle 23"/>
              <p:cNvSpPr>
                <a:spLocks noChangeArrowheads="1"/>
              </p:cNvSpPr>
              <p:nvPr/>
            </p:nvSpPr>
            <p:spPr bwMode="auto">
              <a:xfrm>
                <a:off x="3840" y="432"/>
                <a:ext cx="336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1448" name="Text Box 24"/>
              <p:cNvSpPr txBox="1">
                <a:spLocks noChangeArrowheads="1"/>
              </p:cNvSpPr>
              <p:nvPr/>
            </p:nvSpPr>
            <p:spPr bwMode="auto">
              <a:xfrm>
                <a:off x="3986" y="1008"/>
                <a:ext cx="882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294" tIns="45647" rIns="91294" bIns="45647">
                <a:spAutoFit/>
              </a:bodyPr>
              <a:lstStyle/>
              <a:p>
                <a:pPr defTabSz="914182"/>
                <a:r>
                  <a:rPr lang="en-US" sz="1200" dirty="0">
                    <a:solidFill>
                      <a:srgbClr val="FF3300"/>
                    </a:solidFill>
                  </a:rPr>
                  <a:t>Region 3</a:t>
                </a:r>
                <a:endParaRPr lang="en-US" b="0" dirty="0">
                  <a:solidFill>
                    <a:srgbClr val="FF3300"/>
                  </a:solidFill>
                </a:endParaRPr>
              </a:p>
            </p:txBody>
          </p:sp>
          <p:sp>
            <p:nvSpPr>
              <p:cNvPr id="231449" name="Rectangle 25"/>
              <p:cNvSpPr>
                <a:spLocks noChangeArrowheads="1"/>
              </p:cNvSpPr>
              <p:nvPr/>
            </p:nvSpPr>
            <p:spPr bwMode="auto">
              <a:xfrm>
                <a:off x="2256" y="1104"/>
                <a:ext cx="882" cy="4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294" tIns="45647" rIns="91294" bIns="45647">
                <a:spAutoFit/>
              </a:bodyPr>
              <a:lstStyle/>
              <a:p>
                <a:pPr defTabSz="914182"/>
                <a:r>
                  <a:rPr lang="en-US" sz="1200" dirty="0">
                    <a:solidFill>
                      <a:srgbClr val="FF3300"/>
                    </a:solidFill>
                  </a:rPr>
                  <a:t>Region 1</a:t>
                </a:r>
              </a:p>
            </p:txBody>
          </p:sp>
        </p:grpSp>
        <p:sp>
          <p:nvSpPr>
            <p:cNvPr id="231450" name="Text Box 26"/>
            <p:cNvSpPr txBox="1">
              <a:spLocks noChangeArrowheads="1"/>
            </p:cNvSpPr>
            <p:nvPr/>
          </p:nvSpPr>
          <p:spPr bwMode="auto">
            <a:xfrm>
              <a:off x="1296" y="2592"/>
              <a:ext cx="36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294" tIns="45647" rIns="91294" bIns="45647">
              <a:spAutoFit/>
            </a:bodyPr>
            <a:lstStyle/>
            <a:p>
              <a:pPr defTabSz="914182"/>
              <a:r>
                <a:rPr lang="en-US" sz="1200" dirty="0">
                  <a:solidFill>
                    <a:srgbClr val="FF3300"/>
                  </a:solidFill>
                </a:rPr>
                <a:t>model</a:t>
              </a:r>
            </a:p>
          </p:txBody>
        </p:sp>
        <p:sp>
          <p:nvSpPr>
            <p:cNvPr id="231451" name="Text Box 27"/>
            <p:cNvSpPr txBox="1">
              <a:spLocks noChangeArrowheads="1"/>
            </p:cNvSpPr>
            <p:nvPr/>
          </p:nvSpPr>
          <p:spPr bwMode="auto">
            <a:xfrm>
              <a:off x="1440" y="3696"/>
              <a:ext cx="58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294" tIns="45647" rIns="91294" bIns="45647">
              <a:spAutoFit/>
            </a:bodyPr>
            <a:lstStyle/>
            <a:p>
              <a:pPr defTabSz="914182"/>
              <a:r>
                <a:rPr lang="en-US" sz="1200" dirty="0">
                  <a:solidFill>
                    <a:srgbClr val="FF3300"/>
                  </a:solidFill>
                </a:rPr>
                <a:t>experiment</a:t>
              </a:r>
            </a:p>
          </p:txBody>
        </p:sp>
      </p:grpSp>
      <p:pic>
        <p:nvPicPr>
          <p:cNvPr id="231452" name="Picture 28"/>
          <p:cNvPicPr>
            <a:picLocks noChangeAspect="1" noChangeArrowheads="1"/>
          </p:cNvPicPr>
          <p:nvPr/>
        </p:nvPicPr>
        <p:blipFill>
          <a:blip r:embed="rId6" cstate="print"/>
          <a:srcRect l="4713" t="17001" r="3387" b="6494"/>
          <a:stretch>
            <a:fillRect/>
          </a:stretch>
        </p:blipFill>
        <p:spPr bwMode="auto">
          <a:xfrm>
            <a:off x="4212726" y="4275117"/>
            <a:ext cx="2427485" cy="168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1453" name="Picture 29"/>
          <p:cNvPicPr>
            <a:picLocks noChangeAspect="1" noChangeArrowheads="1"/>
          </p:cNvPicPr>
          <p:nvPr/>
        </p:nvPicPr>
        <p:blipFill>
          <a:blip r:embed="rId7" cstate="print"/>
          <a:srcRect l="4688" t="17001" r="6250" b="3896"/>
          <a:stretch>
            <a:fillRect/>
          </a:stretch>
        </p:blipFill>
        <p:spPr bwMode="auto">
          <a:xfrm>
            <a:off x="6592519" y="4278298"/>
            <a:ext cx="2433842" cy="1787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1454" name="Text Box 30"/>
          <p:cNvSpPr txBox="1">
            <a:spLocks noChangeArrowheads="1"/>
          </p:cNvSpPr>
          <p:nvPr/>
        </p:nvSpPr>
        <p:spPr bwMode="auto">
          <a:xfrm>
            <a:off x="5707052" y="5790812"/>
            <a:ext cx="2732708" cy="109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algn="ctr" defTabSz="914182"/>
            <a:r>
              <a:rPr lang="en-US" sz="1200" dirty="0"/>
              <a:t>Result:</a:t>
            </a:r>
            <a:r>
              <a:rPr lang="en-US" dirty="0"/>
              <a:t> </a:t>
            </a:r>
            <a:r>
              <a:rPr lang="en-US" sz="1200" i="1" dirty="0"/>
              <a:t>To optimize a redesign such that </a:t>
            </a:r>
          </a:p>
          <a:p>
            <a:pPr algn="ctr" defTabSz="914182"/>
            <a:r>
              <a:rPr lang="en-US" sz="1200" i="1" dirty="0"/>
              <a:t>25% weight saved</a:t>
            </a:r>
          </a:p>
          <a:p>
            <a:pPr algn="ctr" defTabSz="914182"/>
            <a:r>
              <a:rPr lang="en-US" sz="1200" i="1" dirty="0"/>
              <a:t>50% increase in load-bearing capacity</a:t>
            </a:r>
          </a:p>
          <a:p>
            <a:pPr algn="ctr" defTabSz="914182"/>
            <a:r>
              <a:rPr lang="en-US" sz="1200" i="1" dirty="0"/>
              <a:t>100% increase in fatigue life</a:t>
            </a:r>
          </a:p>
          <a:p>
            <a:pPr algn="ctr" defTabSz="914182"/>
            <a:r>
              <a:rPr lang="en-US" sz="1200" i="1" dirty="0"/>
              <a:t>$2 less per part</a:t>
            </a:r>
          </a:p>
        </p:txBody>
      </p:sp>
      <p:sp>
        <p:nvSpPr>
          <p:cNvPr id="231455" name="Rectangle 31"/>
          <p:cNvSpPr>
            <a:spLocks noChangeArrowheads="1"/>
          </p:cNvSpPr>
          <p:nvPr/>
        </p:nvSpPr>
        <p:spPr bwMode="auto">
          <a:xfrm>
            <a:off x="833007" y="-38170"/>
            <a:ext cx="5048912" cy="947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algn="ctr" defTabSz="914182"/>
            <a:r>
              <a:rPr lang="en-US" sz="2800" dirty="0">
                <a:latin typeface="Arial" charset="0"/>
              </a:rPr>
              <a:t>GM CADILLAC CONTROL </a:t>
            </a:r>
          </a:p>
          <a:p>
            <a:pPr algn="ctr" defTabSz="914182"/>
            <a:r>
              <a:rPr lang="en-US" sz="2800" dirty="0">
                <a:latin typeface="Arial" charset="0"/>
              </a:rPr>
              <a:t>ARM LIGHTWEIGHT DESIGN</a:t>
            </a:r>
          </a:p>
        </p:txBody>
      </p:sp>
      <p:pic>
        <p:nvPicPr>
          <p:cNvPr id="231456" name="Picture 32" descr="cadillac"/>
          <p:cNvPicPr>
            <a:picLocks noChangeAspect="1" noChangeArrowheads="1"/>
          </p:cNvPicPr>
          <p:nvPr/>
        </p:nvPicPr>
        <p:blipFill>
          <a:blip r:embed="rId8" cstate="print"/>
          <a:srcRect l="6000" t="37302" r="4666" b="11905"/>
          <a:stretch>
            <a:fillRect/>
          </a:stretch>
        </p:blipFill>
        <p:spPr bwMode="auto">
          <a:xfrm>
            <a:off x="152612" y="1752671"/>
            <a:ext cx="5104553" cy="1829012"/>
          </a:xfrm>
          <a:prstGeom prst="rect">
            <a:avLst/>
          </a:prstGeom>
          <a:noFill/>
        </p:spPr>
      </p:pic>
      <p:sp>
        <p:nvSpPr>
          <p:cNvPr id="231457" name="Freeform 33"/>
          <p:cNvSpPr>
            <a:spLocks/>
          </p:cNvSpPr>
          <p:nvPr/>
        </p:nvSpPr>
        <p:spPr bwMode="auto">
          <a:xfrm rot="10800000">
            <a:off x="1796370" y="3376516"/>
            <a:ext cx="268661" cy="57096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39" y="273"/>
              </a:cxn>
              <a:cxn ang="0">
                <a:pos x="0" y="494"/>
              </a:cxn>
            </a:cxnLst>
            <a:rect l="0" t="0" r="r" b="b"/>
            <a:pathLst>
              <a:path w="239" h="494">
                <a:moveTo>
                  <a:pt x="0" y="0"/>
                </a:moveTo>
                <a:cubicBezTo>
                  <a:pt x="119" y="95"/>
                  <a:pt x="239" y="191"/>
                  <a:pt x="239" y="273"/>
                </a:cubicBezTo>
                <a:cubicBezTo>
                  <a:pt x="239" y="355"/>
                  <a:pt x="34" y="450"/>
                  <a:pt x="0" y="494"/>
                </a:cubicBezTo>
              </a:path>
            </a:pathLst>
          </a:custGeom>
          <a:noFill/>
          <a:ln w="38100">
            <a:solidFill>
              <a:srgbClr val="FF3300"/>
            </a:solidFill>
            <a:round/>
            <a:headEnd type="stealth" w="med" len="med"/>
            <a:tailEnd type="stealth" w="med" len="med"/>
          </a:ln>
          <a:effectLst/>
        </p:spPr>
        <p:txBody>
          <a:bodyPr lIns="91577" tIns="45789" rIns="91577" bIns="45789"/>
          <a:lstStyle/>
          <a:p>
            <a:endParaRPr lang="en-US"/>
          </a:p>
        </p:txBody>
      </p:sp>
      <p:sp>
        <p:nvSpPr>
          <p:cNvPr id="231458" name="Text Box 34"/>
          <p:cNvSpPr txBox="1">
            <a:spLocks noChangeArrowheads="1"/>
          </p:cNvSpPr>
          <p:nvPr/>
        </p:nvSpPr>
        <p:spPr bwMode="auto">
          <a:xfrm>
            <a:off x="354506" y="807946"/>
            <a:ext cx="3427410" cy="548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algn="ctr" defTabSz="914182"/>
            <a:r>
              <a:rPr lang="en-US" sz="1200" dirty="0"/>
              <a:t>Objective:</a:t>
            </a:r>
            <a:r>
              <a:rPr lang="en-US" dirty="0"/>
              <a:t> </a:t>
            </a:r>
            <a:r>
              <a:rPr lang="en-US" sz="1200" i="1" dirty="0"/>
              <a:t>To employ multiscale material modeling </a:t>
            </a:r>
          </a:p>
          <a:p>
            <a:pPr algn="ctr" defTabSz="914182"/>
            <a:r>
              <a:rPr lang="en-US" sz="1200" i="1" dirty="0"/>
              <a:t>to reduce the weight of components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Chain w arrow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836" y="-453277"/>
            <a:ext cx="10059672" cy="7766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848599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733800" y="4042828"/>
            <a:ext cx="3250300" cy="10790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Powder metal compaction/sintering</a:t>
            </a:r>
          </a:p>
          <a:p>
            <a:pPr algn="ctr"/>
            <a:r>
              <a:rPr lang="en-US" sz="1600" i="1" dirty="0" smtClean="0">
                <a:solidFill>
                  <a:schemeClr val="accent2"/>
                </a:solidFill>
                <a:latin typeface="Calibri" pitchFamily="34" charset="0"/>
              </a:rPr>
              <a:t>Porosity</a:t>
            </a:r>
          </a:p>
          <a:p>
            <a:pPr algn="ctr"/>
            <a:r>
              <a:rPr lang="en-US" sz="1600" dirty="0" smtClean="0">
                <a:solidFill>
                  <a:schemeClr val="accent2"/>
                </a:solidFill>
                <a:latin typeface="Calibri" pitchFamily="34" charset="0"/>
              </a:rPr>
              <a:t>Pore </a:t>
            </a:r>
          </a:p>
          <a:p>
            <a:pPr algn="ctr"/>
            <a:r>
              <a:rPr lang="en-US" sz="1600" dirty="0" smtClean="0">
                <a:solidFill>
                  <a:schemeClr val="accent2"/>
                </a:solidFill>
                <a:latin typeface="Calibri" pitchFamily="34" charset="0"/>
              </a:rPr>
              <a:t>coalescence</a:t>
            </a:r>
            <a:endParaRPr lang="en-US" sz="16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943600" y="5410200"/>
            <a:ext cx="8382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600" dirty="0">
              <a:latin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736299" y="1673148"/>
            <a:ext cx="3048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600" dirty="0"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600200" y="1837731"/>
            <a:ext cx="17526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6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69574" y="2970952"/>
            <a:ext cx="2895600" cy="761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95600" y="2485072"/>
            <a:ext cx="3101528" cy="1325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           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Casting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</a:t>
            </a:r>
            <a:r>
              <a:rPr lang="en-US" sz="1600" i="1" dirty="0" smtClean="0">
                <a:solidFill>
                  <a:srgbClr val="FF0000"/>
                </a:solidFill>
                <a:latin typeface="Calibri" pitchFamily="34" charset="0"/>
              </a:rPr>
              <a:t>Particles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       </a:t>
            </a:r>
            <a:r>
              <a:rPr lang="en-US" sz="1600" i="1" dirty="0" smtClean="0">
                <a:solidFill>
                  <a:srgbClr val="FF0000"/>
                </a:solidFill>
                <a:latin typeface="Calibri" pitchFamily="34" charset="0"/>
              </a:rPr>
              <a:t> Porosity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Pore 	             </a:t>
            </a:r>
            <a:r>
              <a:rPr lang="en-US" sz="1600" dirty="0" err="1" smtClean="0">
                <a:solidFill>
                  <a:srgbClr val="FF0000"/>
                </a:solidFill>
                <a:latin typeface="Calibri" pitchFamily="34" charset="0"/>
              </a:rPr>
              <a:t>Pore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growth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nucleation            +coalescence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+growth</a:t>
            </a:r>
            <a:endParaRPr lang="en-US" sz="1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9600" y="1281152"/>
            <a:ext cx="3657600" cy="107906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Calibri" pitchFamily="34" charset="0"/>
              </a:rPr>
              <a:t>Rolling/Extrusion/Forging/Stamping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  <a:latin typeface="Calibri" pitchFamily="34" charset="0"/>
              </a:rPr>
              <a:t>       </a:t>
            </a:r>
            <a:r>
              <a:rPr lang="en-US" sz="1600" i="1" dirty="0" smtClean="0">
                <a:solidFill>
                  <a:srgbClr val="00B050"/>
                </a:solidFill>
                <a:latin typeface="Calibri" pitchFamily="34" charset="0"/>
              </a:rPr>
              <a:t>Particles</a:t>
            </a:r>
          </a:p>
          <a:p>
            <a:pPr algn="ctr"/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     </a:t>
            </a:r>
            <a:r>
              <a:rPr lang="en-US" sz="1600" dirty="0" smtClean="0">
                <a:solidFill>
                  <a:srgbClr val="00B050"/>
                </a:solidFill>
                <a:latin typeface="Calibri" pitchFamily="34" charset="0"/>
              </a:rPr>
              <a:t>Pore 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  <a:latin typeface="Calibri" pitchFamily="34" charset="0"/>
              </a:rPr>
              <a:t>      nucleation</a:t>
            </a:r>
            <a:endParaRPr lang="en-US" sz="1600" dirty="0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14400" y="6172200"/>
            <a:ext cx="6400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14400" y="5486400"/>
            <a:ext cx="6400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67600" y="5867400"/>
            <a:ext cx="1395744" cy="585713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Defect volume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fraction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1" y="5269469"/>
            <a:ext cx="1463677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Defect 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size (m)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5409406" y="5485606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7801" y="5486400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-3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1" y="5486400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-6</a:t>
            </a:r>
            <a:endParaRPr lang="en-US" sz="1600" baseline="30000" dirty="0">
              <a:latin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667000" y="54864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580606" y="54864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495006" y="54864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752600" y="54864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6171406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25138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34282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3426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52570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61714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343401" y="5498068"/>
            <a:ext cx="504069" cy="339035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-4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29001" y="5486400"/>
            <a:ext cx="504069" cy="339035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-5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00201" y="5486400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-7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47801" y="6260068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-5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51862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-4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76601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-3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80662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-2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1262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-1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85662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-0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67401" y="5525869"/>
            <a:ext cx="848680" cy="585713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Ductile </a:t>
            </a:r>
          </a:p>
          <a:p>
            <a:r>
              <a:rPr lang="en-US" sz="1600" dirty="0" smtClean="0">
                <a:latin typeface="Calibri" pitchFamily="34" charset="0"/>
              </a:rPr>
              <a:t>fracture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38800" y="1161872"/>
            <a:ext cx="3200400" cy="1079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Manufacturing process</a:t>
            </a:r>
          </a:p>
          <a:p>
            <a:pPr algn="ctr"/>
            <a:r>
              <a:rPr lang="en-US" sz="1600" i="1" dirty="0" smtClean="0">
                <a:latin typeface="Calibri" pitchFamily="34" charset="0"/>
              </a:rPr>
              <a:t>Defect type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Dominant damage mechanism 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under monotonic loads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46" name="Straight Connector 45"/>
          <p:cNvCxnSpPr>
            <a:stCxn id="41" idx="0"/>
            <a:endCxn id="41" idx="2"/>
          </p:cNvCxnSpPr>
          <p:nvPr/>
        </p:nvCxnSpPr>
        <p:spPr>
          <a:xfrm rot="16200000" flipH="1">
            <a:off x="4036445" y="3351882"/>
            <a:ext cx="761859" cy="15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81001" y="228600"/>
            <a:ext cx="8605607" cy="4000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Relationship of Manufacturing Process, Defect, and Ductile </a:t>
            </a:r>
            <a:r>
              <a:rPr lang="en-US" sz="2000" dirty="0">
                <a:latin typeface="Calibri" pitchFamily="34" charset="0"/>
              </a:rPr>
              <a:t>F</a:t>
            </a:r>
            <a:r>
              <a:rPr lang="en-US" sz="2000" dirty="0" smtClean="0">
                <a:latin typeface="Calibri" pitchFamily="34" charset="0"/>
              </a:rPr>
              <a:t>racture Mechanisms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800918" y="4574120"/>
            <a:ext cx="1144590" cy="53439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577" tIns="45789" rIns="91577" bIns="45789" numCol="1" rtlCol="0" anchor="t" anchorCtr="0" compatLnSpc="1">
            <a:prstTxWarp prst="textNoShape">
              <a:avLst/>
            </a:prstTxWarp>
          </a:bodyPr>
          <a:lstStyle/>
          <a:p>
            <a:pPr defTabSz="915772" eaLnBrk="0" hangingPunct="0"/>
            <a:endParaRPr lang="en-US" sz="2000" dirty="0" smtClean="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Void Coalescence Summary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Void coalescence as defined by Horstemeyer (difference when two or more voids are interacting as opposed to a single void) is </a:t>
            </a:r>
            <a:r>
              <a:rPr lang="en-US" sz="2400" u="sng" dirty="0" smtClean="0"/>
              <a:t>physically motivated </a:t>
            </a:r>
            <a:r>
              <a:rPr lang="en-US" sz="2400" dirty="0" smtClean="0"/>
              <a:t>and can be quantified by </a:t>
            </a:r>
            <a:r>
              <a:rPr lang="en-US" sz="2400" u="sng" dirty="0" smtClean="0"/>
              <a:t>experiments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Void coalescence effects are dependent upon the </a:t>
            </a:r>
            <a:r>
              <a:rPr lang="en-US" sz="2400" u="sng" dirty="0" smtClean="0"/>
              <a:t>materials processing </a:t>
            </a:r>
            <a:r>
              <a:rPr lang="en-US" sz="2400" dirty="0" smtClean="0"/>
              <a:t>because of the microstructural state.</a:t>
            </a:r>
          </a:p>
          <a:p>
            <a:r>
              <a:rPr lang="en-US" sz="2400" dirty="0" smtClean="0"/>
              <a:t>The </a:t>
            </a:r>
            <a:r>
              <a:rPr lang="en-US" sz="2400" u="sng" dirty="0" smtClean="0"/>
              <a:t>multiscale modeling </a:t>
            </a:r>
            <a:r>
              <a:rPr lang="en-US" sz="2400" dirty="0" smtClean="0"/>
              <a:t>approach has revealed the important and non-important features of the </a:t>
            </a:r>
            <a:r>
              <a:rPr lang="en-US" sz="2400" u="sng" dirty="0" smtClean="0"/>
              <a:t>bridge</a:t>
            </a:r>
            <a:r>
              <a:rPr lang="en-US" sz="2400" dirty="0" smtClean="0"/>
              <a:t> to the macroscale model</a:t>
            </a:r>
          </a:p>
          <a:p>
            <a:r>
              <a:rPr lang="en-US" sz="2400" u="sng" dirty="0" smtClean="0"/>
              <a:t>Higher order mathematical forms </a:t>
            </a:r>
            <a:r>
              <a:rPr lang="en-US" sz="2400" dirty="0" smtClean="0"/>
              <a:t>of coalescence have yet to be realized although the physical arguments have been rationalized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312" y="762000"/>
            <a:ext cx="8738088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01" name="Group 5821"/>
          <p:cNvGrpSpPr>
            <a:grpSpLocks/>
          </p:cNvGrpSpPr>
          <p:nvPr/>
        </p:nvGrpSpPr>
        <p:grpSpPr bwMode="auto">
          <a:xfrm>
            <a:off x="1447800" y="0"/>
            <a:ext cx="6319838" cy="6858001"/>
            <a:chOff x="4581" y="2354"/>
            <a:chExt cx="6421" cy="5471"/>
          </a:xfrm>
        </p:grpSpPr>
        <p:pic>
          <p:nvPicPr>
            <p:cNvPr id="77502" name="Picture 5822" descr="arm1_1"/>
            <p:cNvPicPr>
              <a:picLocks noChangeAspect="1" noChangeArrowheads="1"/>
            </p:cNvPicPr>
            <p:nvPr/>
          </p:nvPicPr>
          <p:blipFill>
            <a:blip r:embed="rId2" cstate="print">
              <a:lum bright="30000" contrast="50000"/>
              <a:grayscl/>
            </a:blip>
            <a:srcRect/>
            <a:stretch>
              <a:fillRect/>
            </a:stretch>
          </p:blipFill>
          <p:spPr bwMode="auto">
            <a:xfrm>
              <a:off x="7621" y="2354"/>
              <a:ext cx="2938" cy="3745"/>
            </a:xfrm>
            <a:prstGeom prst="rect">
              <a:avLst/>
            </a:prstGeom>
            <a:noFill/>
          </p:spPr>
        </p:pic>
        <p:sp>
          <p:nvSpPr>
            <p:cNvPr id="77503" name="Text Box 5823"/>
            <p:cNvSpPr txBox="1">
              <a:spLocks noChangeArrowheads="1"/>
            </p:cNvSpPr>
            <p:nvPr/>
          </p:nvSpPr>
          <p:spPr bwMode="auto">
            <a:xfrm>
              <a:off x="4581" y="7305"/>
              <a:ext cx="4790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lvl="0" indent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tabLst/>
              </a:pPr>
              <a:r>
                <a: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Figure 7.94. Description of shape design variables</a:t>
              </a:r>
              <a:r>
                <a:rPr kumimoji="0" lang="en-US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itchFamily="18" charset="0"/>
                  <a:cs typeface="Arial" pitchFamily="34" charset="0"/>
                </a:rPr>
                <a:t>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7504" name="Group 5824"/>
            <p:cNvGrpSpPr>
              <a:grpSpLocks/>
            </p:cNvGrpSpPr>
            <p:nvPr/>
          </p:nvGrpSpPr>
          <p:grpSpPr bwMode="auto">
            <a:xfrm>
              <a:off x="4761" y="4871"/>
              <a:ext cx="4536" cy="2508"/>
              <a:chOff x="4761" y="4871"/>
              <a:chExt cx="4536" cy="2508"/>
            </a:xfrm>
          </p:grpSpPr>
          <p:pic>
            <p:nvPicPr>
              <p:cNvPr id="77505" name="Picture 5825" descr="arm_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4000" contrast="40000"/>
                <a:grayscl/>
              </a:blip>
              <a:srcRect/>
              <a:stretch>
                <a:fillRect/>
              </a:stretch>
            </p:blipFill>
            <p:spPr bwMode="auto">
              <a:xfrm>
                <a:off x="4761" y="4904"/>
                <a:ext cx="4536" cy="2083"/>
              </a:xfrm>
              <a:prstGeom prst="rect">
                <a:avLst/>
              </a:prstGeom>
              <a:noFill/>
            </p:spPr>
          </p:pic>
          <p:sp>
            <p:nvSpPr>
              <p:cNvPr id="77506" name="Text Box 5826"/>
              <p:cNvSpPr txBox="1">
                <a:spLocks noChangeArrowheads="1"/>
              </p:cNvSpPr>
              <p:nvPr/>
            </p:nvSpPr>
            <p:spPr bwMode="auto">
              <a:xfrm>
                <a:off x="8095" y="5692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5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507" name="Line 5827"/>
              <p:cNvSpPr>
                <a:spLocks noChangeShapeType="1"/>
              </p:cNvSpPr>
              <p:nvPr/>
            </p:nvSpPr>
            <p:spPr bwMode="auto">
              <a:xfrm flipV="1">
                <a:off x="7933" y="5933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08" name="Line 5828"/>
              <p:cNvSpPr>
                <a:spLocks noChangeShapeType="1"/>
              </p:cNvSpPr>
              <p:nvPr/>
            </p:nvSpPr>
            <p:spPr bwMode="auto">
              <a:xfrm flipH="1">
                <a:off x="7631" y="6076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09" name="Text Box 5829"/>
              <p:cNvSpPr txBox="1">
                <a:spLocks noChangeArrowheads="1"/>
              </p:cNvSpPr>
              <p:nvPr/>
            </p:nvSpPr>
            <p:spPr bwMode="auto">
              <a:xfrm>
                <a:off x="7488" y="5652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9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510" name="Line 5830"/>
              <p:cNvSpPr>
                <a:spLocks noChangeShapeType="1"/>
              </p:cNvSpPr>
              <p:nvPr/>
            </p:nvSpPr>
            <p:spPr bwMode="auto">
              <a:xfrm flipV="1">
                <a:off x="7211" y="5854"/>
                <a:ext cx="360" cy="140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11" name="Line 5831"/>
              <p:cNvSpPr>
                <a:spLocks noChangeShapeType="1"/>
              </p:cNvSpPr>
              <p:nvPr/>
            </p:nvSpPr>
            <p:spPr bwMode="auto">
              <a:xfrm flipH="1">
                <a:off x="6908" y="6016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12" name="Text Box 5832"/>
              <p:cNvSpPr txBox="1">
                <a:spLocks noChangeArrowheads="1"/>
              </p:cNvSpPr>
              <p:nvPr/>
            </p:nvSpPr>
            <p:spPr bwMode="auto">
              <a:xfrm>
                <a:off x="6827" y="6825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7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513" name="Line 5833"/>
              <p:cNvSpPr>
                <a:spLocks noChangeShapeType="1"/>
              </p:cNvSpPr>
              <p:nvPr/>
            </p:nvSpPr>
            <p:spPr bwMode="auto">
              <a:xfrm flipH="1" flipV="1">
                <a:off x="7538" y="6104"/>
                <a:ext cx="0" cy="21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14" name="Line 5834"/>
              <p:cNvSpPr>
                <a:spLocks noChangeShapeType="1"/>
              </p:cNvSpPr>
              <p:nvPr/>
            </p:nvSpPr>
            <p:spPr bwMode="auto">
              <a:xfrm flipH="1">
                <a:off x="7550" y="6363"/>
                <a:ext cx="0" cy="20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15" name="Text Box 5835"/>
              <p:cNvSpPr txBox="1">
                <a:spLocks noChangeArrowheads="1"/>
              </p:cNvSpPr>
              <p:nvPr/>
            </p:nvSpPr>
            <p:spPr bwMode="auto">
              <a:xfrm>
                <a:off x="5708" y="6464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6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516" name="Line 5836"/>
              <p:cNvSpPr>
                <a:spLocks noChangeShapeType="1"/>
              </p:cNvSpPr>
              <p:nvPr/>
            </p:nvSpPr>
            <p:spPr bwMode="auto">
              <a:xfrm flipV="1">
                <a:off x="6432" y="6253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17" name="Line 5837"/>
              <p:cNvSpPr>
                <a:spLocks noChangeShapeType="1"/>
              </p:cNvSpPr>
              <p:nvPr/>
            </p:nvSpPr>
            <p:spPr bwMode="auto">
              <a:xfrm flipH="1">
                <a:off x="6126" y="6384"/>
                <a:ext cx="260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18" name="Text Box 5838"/>
              <p:cNvSpPr txBox="1">
                <a:spLocks noChangeArrowheads="1"/>
              </p:cNvSpPr>
              <p:nvPr/>
            </p:nvSpPr>
            <p:spPr bwMode="auto">
              <a:xfrm>
                <a:off x="6381" y="4871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4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519" name="Line 5839"/>
              <p:cNvSpPr>
                <a:spLocks noChangeShapeType="1"/>
              </p:cNvSpPr>
              <p:nvPr/>
            </p:nvSpPr>
            <p:spPr bwMode="auto">
              <a:xfrm flipH="1" flipV="1">
                <a:off x="6751" y="5186"/>
                <a:ext cx="114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20" name="Line 5840"/>
              <p:cNvSpPr>
                <a:spLocks noChangeShapeType="1"/>
              </p:cNvSpPr>
              <p:nvPr/>
            </p:nvSpPr>
            <p:spPr bwMode="auto">
              <a:xfrm>
                <a:off x="6901" y="5351"/>
                <a:ext cx="107" cy="13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21" name="Text Box 5841"/>
              <p:cNvSpPr txBox="1">
                <a:spLocks noChangeArrowheads="1"/>
              </p:cNvSpPr>
              <p:nvPr/>
            </p:nvSpPr>
            <p:spPr bwMode="auto">
              <a:xfrm>
                <a:off x="7278" y="5443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4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522" name="Line 5842"/>
              <p:cNvSpPr>
                <a:spLocks noChangeShapeType="1"/>
              </p:cNvSpPr>
              <p:nvPr/>
            </p:nvSpPr>
            <p:spPr bwMode="auto">
              <a:xfrm flipH="1" flipV="1">
                <a:off x="7053" y="5256"/>
                <a:ext cx="114" cy="1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23" name="Line 5843"/>
              <p:cNvSpPr>
                <a:spLocks noChangeShapeType="1"/>
              </p:cNvSpPr>
              <p:nvPr/>
            </p:nvSpPr>
            <p:spPr bwMode="auto">
              <a:xfrm>
                <a:off x="7197" y="5410"/>
                <a:ext cx="200" cy="22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24" name="Line 5844"/>
              <p:cNvSpPr>
                <a:spLocks noChangeShapeType="1"/>
              </p:cNvSpPr>
              <p:nvPr/>
            </p:nvSpPr>
            <p:spPr bwMode="auto">
              <a:xfrm flipH="1" flipV="1">
                <a:off x="6210" y="5885"/>
                <a:ext cx="155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25" name="Line 5845"/>
              <p:cNvSpPr>
                <a:spLocks noChangeShapeType="1"/>
              </p:cNvSpPr>
              <p:nvPr/>
            </p:nvSpPr>
            <p:spPr bwMode="auto">
              <a:xfrm>
                <a:off x="6461" y="6037"/>
                <a:ext cx="153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26" name="Line 5846"/>
              <p:cNvSpPr>
                <a:spLocks noChangeShapeType="1"/>
              </p:cNvSpPr>
              <p:nvPr/>
            </p:nvSpPr>
            <p:spPr bwMode="auto">
              <a:xfrm flipH="1" flipV="1">
                <a:off x="6033" y="5513"/>
                <a:ext cx="181" cy="37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27" name="Text Box 5847"/>
              <p:cNvSpPr txBox="1">
                <a:spLocks noChangeArrowheads="1"/>
              </p:cNvSpPr>
              <p:nvPr/>
            </p:nvSpPr>
            <p:spPr bwMode="auto">
              <a:xfrm>
                <a:off x="5641" y="5210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528" name="Line 5848"/>
              <p:cNvSpPr>
                <a:spLocks noChangeShapeType="1"/>
              </p:cNvSpPr>
              <p:nvPr/>
            </p:nvSpPr>
            <p:spPr bwMode="auto">
              <a:xfrm flipH="1" flipV="1">
                <a:off x="5599" y="5720"/>
                <a:ext cx="155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29" name="Line 5849"/>
              <p:cNvSpPr>
                <a:spLocks noChangeShapeType="1"/>
              </p:cNvSpPr>
              <p:nvPr/>
            </p:nvSpPr>
            <p:spPr bwMode="auto">
              <a:xfrm>
                <a:off x="5794" y="5857"/>
                <a:ext cx="153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30" name="Text Box 5850"/>
              <p:cNvSpPr txBox="1">
                <a:spLocks noChangeArrowheads="1"/>
              </p:cNvSpPr>
              <p:nvPr/>
            </p:nvSpPr>
            <p:spPr bwMode="auto">
              <a:xfrm>
                <a:off x="5237" y="5428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3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531" name="Line 5851"/>
              <p:cNvSpPr>
                <a:spLocks noChangeShapeType="1"/>
              </p:cNvSpPr>
              <p:nvPr/>
            </p:nvSpPr>
            <p:spPr bwMode="auto">
              <a:xfrm flipH="1" flipV="1">
                <a:off x="5364" y="6099"/>
                <a:ext cx="155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32" name="Line 5852"/>
              <p:cNvSpPr>
                <a:spLocks noChangeShapeType="1"/>
              </p:cNvSpPr>
              <p:nvPr/>
            </p:nvSpPr>
            <p:spPr bwMode="auto">
              <a:xfrm>
                <a:off x="5561" y="6244"/>
                <a:ext cx="153" cy="10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33" name="Text Box 5853"/>
              <p:cNvSpPr txBox="1">
                <a:spLocks noChangeArrowheads="1"/>
              </p:cNvSpPr>
              <p:nvPr/>
            </p:nvSpPr>
            <p:spPr bwMode="auto">
              <a:xfrm>
                <a:off x="5280" y="6674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2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7534" name="Line 5854"/>
              <p:cNvSpPr>
                <a:spLocks noChangeShapeType="1"/>
              </p:cNvSpPr>
              <p:nvPr/>
            </p:nvSpPr>
            <p:spPr bwMode="auto">
              <a:xfrm flipV="1">
                <a:off x="5649" y="6344"/>
                <a:ext cx="72" cy="427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35" name="Line 5855"/>
              <p:cNvSpPr>
                <a:spLocks noChangeShapeType="1"/>
              </p:cNvSpPr>
              <p:nvPr/>
            </p:nvSpPr>
            <p:spPr bwMode="auto">
              <a:xfrm flipV="1">
                <a:off x="7185" y="6568"/>
                <a:ext cx="359" cy="346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36" name="Freeform 5856"/>
              <p:cNvSpPr>
                <a:spLocks/>
              </p:cNvSpPr>
              <p:nvPr/>
            </p:nvSpPr>
            <p:spPr bwMode="auto">
              <a:xfrm>
                <a:off x="6794" y="6500"/>
                <a:ext cx="1720" cy="236"/>
              </a:xfrm>
              <a:custGeom>
                <a:avLst/>
                <a:gdLst/>
                <a:ahLst/>
                <a:cxnLst>
                  <a:cxn ang="0">
                    <a:pos x="0" y="79"/>
                  </a:cxn>
                  <a:cxn ang="0">
                    <a:pos x="52" y="101"/>
                  </a:cxn>
                  <a:cxn ang="0">
                    <a:pos x="876" y="219"/>
                  </a:cxn>
                  <a:cxn ang="0">
                    <a:pos x="1720" y="0"/>
                  </a:cxn>
                </a:cxnLst>
                <a:rect l="0" t="0" r="r" b="b"/>
                <a:pathLst>
                  <a:path w="1720" h="236">
                    <a:moveTo>
                      <a:pt x="0" y="79"/>
                    </a:moveTo>
                    <a:lnTo>
                      <a:pt x="52" y="101"/>
                    </a:lnTo>
                    <a:cubicBezTo>
                      <a:pt x="199" y="124"/>
                      <a:pt x="598" y="236"/>
                      <a:pt x="876" y="219"/>
                    </a:cubicBezTo>
                    <a:cubicBezTo>
                      <a:pt x="1154" y="202"/>
                      <a:pt x="1544" y="46"/>
                      <a:pt x="1720" y="0"/>
                    </a:cubicBez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37" name="Line 5857"/>
              <p:cNvSpPr>
                <a:spLocks noChangeShapeType="1"/>
              </p:cNvSpPr>
              <p:nvPr/>
            </p:nvSpPr>
            <p:spPr bwMode="auto">
              <a:xfrm flipH="1" flipV="1">
                <a:off x="7687" y="6504"/>
                <a:ext cx="0" cy="214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 type="triangle" w="sm" len="sm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38" name="Line 5858"/>
              <p:cNvSpPr>
                <a:spLocks noChangeShapeType="1"/>
              </p:cNvSpPr>
              <p:nvPr/>
            </p:nvSpPr>
            <p:spPr bwMode="auto">
              <a:xfrm flipH="1" flipV="1">
                <a:off x="7686" y="6558"/>
                <a:ext cx="515" cy="393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539" name="Text Box 5859"/>
              <p:cNvSpPr txBox="1">
                <a:spLocks noChangeArrowheads="1"/>
              </p:cNvSpPr>
              <p:nvPr/>
            </p:nvSpPr>
            <p:spPr bwMode="auto">
              <a:xfrm>
                <a:off x="8075" y="6784"/>
                <a:ext cx="807" cy="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Y</a:t>
                </a:r>
                <a:r>
                  <a:rPr kumimoji="0" lang="en-US" sz="1100" b="0" i="0" u="none" strike="noStrike" cap="none" normalizeH="0" baseline="-2500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Calibri" pitchFamily="34" charset="0"/>
                    <a:cs typeface="Arial" pitchFamily="34" charset="0"/>
                  </a:rPr>
                  <a:t>10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7540" name="Line 5860"/>
            <p:cNvSpPr>
              <a:spLocks noChangeShapeType="1"/>
            </p:cNvSpPr>
            <p:nvPr/>
          </p:nvSpPr>
          <p:spPr bwMode="auto">
            <a:xfrm flipV="1">
              <a:off x="10087" y="3572"/>
              <a:ext cx="360" cy="1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1" name="Line 5861"/>
            <p:cNvSpPr>
              <a:spLocks noChangeShapeType="1"/>
            </p:cNvSpPr>
            <p:nvPr/>
          </p:nvSpPr>
          <p:spPr bwMode="auto">
            <a:xfrm flipH="1">
              <a:off x="9724" y="3757"/>
              <a:ext cx="260" cy="1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2" name="Text Box 5862"/>
            <p:cNvSpPr txBox="1">
              <a:spLocks noChangeArrowheads="1"/>
            </p:cNvSpPr>
            <p:nvPr/>
          </p:nvSpPr>
          <p:spPr bwMode="auto">
            <a:xfrm>
              <a:off x="10195" y="3287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543" name="Line 5863"/>
            <p:cNvSpPr>
              <a:spLocks noChangeShapeType="1"/>
            </p:cNvSpPr>
            <p:nvPr/>
          </p:nvSpPr>
          <p:spPr bwMode="auto">
            <a:xfrm flipV="1">
              <a:off x="9213" y="4179"/>
              <a:ext cx="360" cy="14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4" name="Line 5864"/>
            <p:cNvSpPr>
              <a:spLocks noChangeShapeType="1"/>
            </p:cNvSpPr>
            <p:nvPr/>
          </p:nvSpPr>
          <p:spPr bwMode="auto">
            <a:xfrm flipH="1">
              <a:off x="8850" y="4364"/>
              <a:ext cx="260" cy="1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5" name="Text Box 5865"/>
            <p:cNvSpPr txBox="1">
              <a:spLocks noChangeArrowheads="1"/>
            </p:cNvSpPr>
            <p:nvPr/>
          </p:nvSpPr>
          <p:spPr bwMode="auto">
            <a:xfrm>
              <a:off x="8395" y="4341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8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546" name="Line 5866"/>
            <p:cNvSpPr>
              <a:spLocks noChangeShapeType="1"/>
            </p:cNvSpPr>
            <p:nvPr/>
          </p:nvSpPr>
          <p:spPr bwMode="auto">
            <a:xfrm>
              <a:off x="9634" y="4428"/>
              <a:ext cx="100" cy="20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7" name="Line 5867"/>
            <p:cNvSpPr>
              <a:spLocks noChangeShapeType="1"/>
            </p:cNvSpPr>
            <p:nvPr/>
          </p:nvSpPr>
          <p:spPr bwMode="auto">
            <a:xfrm flipH="1">
              <a:off x="9688" y="4714"/>
              <a:ext cx="213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8" name="Line 5868"/>
            <p:cNvSpPr>
              <a:spLocks noChangeShapeType="1"/>
            </p:cNvSpPr>
            <p:nvPr/>
          </p:nvSpPr>
          <p:spPr bwMode="auto">
            <a:xfrm flipV="1">
              <a:off x="9614" y="4807"/>
              <a:ext cx="180" cy="9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 type="triangle" w="sm" len="sm"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49" name="Line 5869"/>
            <p:cNvSpPr>
              <a:spLocks noChangeShapeType="1"/>
            </p:cNvSpPr>
            <p:nvPr/>
          </p:nvSpPr>
          <p:spPr bwMode="auto">
            <a:xfrm flipH="1">
              <a:off x="9735" y="4501"/>
              <a:ext cx="540" cy="12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0" name="Text Box 5870"/>
            <p:cNvSpPr txBox="1">
              <a:spLocks noChangeArrowheads="1"/>
            </p:cNvSpPr>
            <p:nvPr/>
          </p:nvSpPr>
          <p:spPr bwMode="auto">
            <a:xfrm>
              <a:off x="10167" y="4293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13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551" name="Text Box 5871"/>
            <p:cNvSpPr txBox="1">
              <a:spLocks noChangeArrowheads="1"/>
            </p:cNvSpPr>
            <p:nvPr/>
          </p:nvSpPr>
          <p:spPr bwMode="auto">
            <a:xfrm>
              <a:off x="8721" y="4874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12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552" name="Line 5872"/>
            <p:cNvSpPr>
              <a:spLocks noChangeShapeType="1"/>
            </p:cNvSpPr>
            <p:nvPr/>
          </p:nvSpPr>
          <p:spPr bwMode="auto">
            <a:xfrm flipV="1">
              <a:off x="9335" y="4719"/>
              <a:ext cx="359" cy="34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3" name="Line 5873"/>
            <p:cNvSpPr>
              <a:spLocks noChangeShapeType="1"/>
            </p:cNvSpPr>
            <p:nvPr/>
          </p:nvSpPr>
          <p:spPr bwMode="auto">
            <a:xfrm flipH="1" flipV="1">
              <a:off x="9794" y="4808"/>
              <a:ext cx="421" cy="18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554" name="Text Box 5874"/>
            <p:cNvSpPr txBox="1">
              <a:spLocks noChangeArrowheads="1"/>
            </p:cNvSpPr>
            <p:nvPr/>
          </p:nvSpPr>
          <p:spPr bwMode="auto">
            <a:xfrm>
              <a:off x="10015" y="4941"/>
              <a:ext cx="807" cy="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Y</a:t>
              </a:r>
              <a:r>
                <a:rPr kumimoji="0" lang="en-US" sz="1100" b="0" i="0" u="none" strike="noStrike" cap="none" normalizeH="0" baseline="-2500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11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/>
        </p:nvGrpSpPr>
        <p:grpSpPr bwMode="auto">
          <a:xfrm>
            <a:off x="533400" y="304800"/>
            <a:ext cx="8305800" cy="6553200"/>
            <a:chOff x="1551" y="464"/>
            <a:chExt cx="8649" cy="4590"/>
          </a:xfrm>
        </p:grpSpPr>
        <p:sp>
          <p:nvSpPr>
            <p:cNvPr id="77827" name="Line 3"/>
            <p:cNvSpPr>
              <a:spLocks noChangeShapeType="1"/>
            </p:cNvSpPr>
            <p:nvPr/>
          </p:nvSpPr>
          <p:spPr bwMode="auto">
            <a:xfrm flipH="1">
              <a:off x="4960" y="709"/>
              <a:ext cx="40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28" name="Line 4"/>
            <p:cNvSpPr>
              <a:spLocks noChangeShapeType="1"/>
            </p:cNvSpPr>
            <p:nvPr/>
          </p:nvSpPr>
          <p:spPr bwMode="auto">
            <a:xfrm>
              <a:off x="3450" y="3439"/>
              <a:ext cx="1" cy="38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77829" name="Group 5"/>
            <p:cNvGrpSpPr>
              <a:grpSpLocks/>
            </p:cNvGrpSpPr>
            <p:nvPr/>
          </p:nvGrpSpPr>
          <p:grpSpPr bwMode="auto">
            <a:xfrm>
              <a:off x="5060" y="2459"/>
              <a:ext cx="2160" cy="1080"/>
              <a:chOff x="5271" y="11151"/>
              <a:chExt cx="2160" cy="1080"/>
            </a:xfrm>
          </p:grpSpPr>
          <p:sp>
            <p:nvSpPr>
              <p:cNvPr id="77830" name="Text Box 6"/>
              <p:cNvSpPr txBox="1">
                <a:spLocks noChangeArrowheads="1"/>
              </p:cNvSpPr>
              <p:nvPr/>
            </p:nvSpPr>
            <p:spPr bwMode="auto">
              <a:xfrm>
                <a:off x="5271" y="11331"/>
                <a:ext cx="2160" cy="900"/>
              </a:xfrm>
              <a:prstGeom prst="rect">
                <a:avLst/>
              </a:prstGeom>
              <a:noFill/>
              <a:ln w="317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Metamodels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accurate?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77831" name="Group 7"/>
              <p:cNvGrpSpPr>
                <a:grpSpLocks/>
              </p:cNvGrpSpPr>
              <p:nvPr/>
            </p:nvGrpSpPr>
            <p:grpSpPr bwMode="auto">
              <a:xfrm>
                <a:off x="5271" y="11151"/>
                <a:ext cx="2160" cy="1080"/>
                <a:chOff x="8532" y="7253"/>
                <a:chExt cx="2160" cy="1080"/>
              </a:xfrm>
            </p:grpSpPr>
            <p:sp>
              <p:nvSpPr>
                <p:cNvPr id="77832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8532" y="7253"/>
                  <a:ext cx="1080" cy="5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833" name="Line 9"/>
                <p:cNvSpPr>
                  <a:spLocks noChangeShapeType="1"/>
                </p:cNvSpPr>
                <p:nvPr/>
              </p:nvSpPr>
              <p:spPr bwMode="auto">
                <a:xfrm>
                  <a:off x="9612" y="7253"/>
                  <a:ext cx="1080" cy="5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834" name="Line 10"/>
                <p:cNvSpPr>
                  <a:spLocks noChangeShapeType="1"/>
                </p:cNvSpPr>
                <p:nvPr/>
              </p:nvSpPr>
              <p:spPr bwMode="auto">
                <a:xfrm>
                  <a:off x="8532" y="7793"/>
                  <a:ext cx="1080" cy="5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835" name="Line 11"/>
                <p:cNvSpPr>
                  <a:spLocks noChangeShapeType="1"/>
                </p:cNvSpPr>
                <p:nvPr/>
              </p:nvSpPr>
              <p:spPr bwMode="auto">
                <a:xfrm flipH="1">
                  <a:off x="9612" y="7793"/>
                  <a:ext cx="1080" cy="54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77836" name="Line 12"/>
            <p:cNvSpPr>
              <a:spLocks noChangeShapeType="1"/>
            </p:cNvSpPr>
            <p:nvPr/>
          </p:nvSpPr>
          <p:spPr bwMode="auto">
            <a:xfrm>
              <a:off x="3418" y="844"/>
              <a:ext cx="1" cy="4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7" name="Line 13"/>
            <p:cNvSpPr>
              <a:spLocks noChangeShapeType="1"/>
            </p:cNvSpPr>
            <p:nvPr/>
          </p:nvSpPr>
          <p:spPr bwMode="auto">
            <a:xfrm>
              <a:off x="4349" y="4113"/>
              <a:ext cx="540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38" name="Text Box 14"/>
            <p:cNvSpPr txBox="1">
              <a:spLocks noChangeArrowheads="1"/>
            </p:cNvSpPr>
            <p:nvPr/>
          </p:nvSpPr>
          <p:spPr bwMode="auto">
            <a:xfrm>
              <a:off x="2114" y="2918"/>
              <a:ext cx="2635" cy="66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Extract responses of interest (e.g., damage, weight)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39" name="Text Box 15"/>
            <p:cNvSpPr txBox="1">
              <a:spLocks noChangeArrowheads="1"/>
            </p:cNvSpPr>
            <p:nvPr/>
          </p:nvSpPr>
          <p:spPr bwMode="auto">
            <a:xfrm>
              <a:off x="4899" y="3824"/>
              <a:ext cx="2380" cy="6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Generate a Metamodel for each response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40" name="Line 16"/>
            <p:cNvSpPr>
              <a:spLocks noChangeShapeType="1"/>
            </p:cNvSpPr>
            <p:nvPr/>
          </p:nvSpPr>
          <p:spPr bwMode="auto">
            <a:xfrm>
              <a:off x="3439" y="2521"/>
              <a:ext cx="1" cy="38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41" name="Text Box 17"/>
            <p:cNvSpPr txBox="1">
              <a:spLocks noChangeArrowheads="1"/>
            </p:cNvSpPr>
            <p:nvPr/>
          </p:nvSpPr>
          <p:spPr bwMode="auto">
            <a:xfrm>
              <a:off x="5599" y="2144"/>
              <a:ext cx="605" cy="36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Yes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42" name="Text Box 18"/>
            <p:cNvSpPr txBox="1">
              <a:spLocks noChangeArrowheads="1"/>
            </p:cNvSpPr>
            <p:nvPr/>
          </p:nvSpPr>
          <p:spPr bwMode="auto">
            <a:xfrm>
              <a:off x="7169" y="2638"/>
              <a:ext cx="605" cy="416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No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43" name="Line 19"/>
            <p:cNvSpPr>
              <a:spLocks noChangeShapeType="1"/>
            </p:cNvSpPr>
            <p:nvPr/>
          </p:nvSpPr>
          <p:spPr bwMode="auto">
            <a:xfrm flipV="1">
              <a:off x="6130" y="3529"/>
              <a:ext cx="1" cy="29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44" name="Text Box 20"/>
            <p:cNvSpPr txBox="1">
              <a:spLocks noChangeArrowheads="1"/>
            </p:cNvSpPr>
            <p:nvPr/>
          </p:nvSpPr>
          <p:spPr bwMode="auto">
            <a:xfrm>
              <a:off x="8328" y="1144"/>
              <a:ext cx="1582" cy="57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Finish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: Evaluate results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45" name="Line 21"/>
            <p:cNvSpPr>
              <a:spLocks noChangeShapeType="1"/>
            </p:cNvSpPr>
            <p:nvPr/>
          </p:nvSpPr>
          <p:spPr bwMode="auto">
            <a:xfrm flipH="1" flipV="1">
              <a:off x="9119" y="1704"/>
              <a:ext cx="1" cy="3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46" name="Text Box 22"/>
            <p:cNvSpPr txBox="1">
              <a:spLocks noChangeArrowheads="1"/>
            </p:cNvSpPr>
            <p:nvPr/>
          </p:nvSpPr>
          <p:spPr bwMode="auto">
            <a:xfrm>
              <a:off x="5291" y="494"/>
              <a:ext cx="2709" cy="41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sng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Start</a:t>
              </a: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: Define design variables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47" name="Text Box 23"/>
            <p:cNvSpPr txBox="1">
              <a:spLocks noChangeArrowheads="1"/>
            </p:cNvSpPr>
            <p:nvPr/>
          </p:nvSpPr>
          <p:spPr bwMode="auto">
            <a:xfrm>
              <a:off x="1900" y="464"/>
              <a:ext cx="3060" cy="5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Establish initial set of DOE points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48" name="Text Box 24"/>
            <p:cNvSpPr txBox="1">
              <a:spLocks noChangeArrowheads="1"/>
            </p:cNvSpPr>
            <p:nvPr/>
          </p:nvSpPr>
          <p:spPr bwMode="auto">
            <a:xfrm>
              <a:off x="2070" y="2034"/>
              <a:ext cx="2710" cy="611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Perform FE simulations using ABAQUS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49" name="Freeform 25"/>
            <p:cNvSpPr>
              <a:spLocks/>
            </p:cNvSpPr>
            <p:nvPr/>
          </p:nvSpPr>
          <p:spPr bwMode="auto">
            <a:xfrm>
              <a:off x="6129" y="2276"/>
              <a:ext cx="1930" cy="179"/>
            </a:xfrm>
            <a:custGeom>
              <a:avLst/>
              <a:gdLst/>
              <a:ahLst/>
              <a:cxnLst>
                <a:cxn ang="0">
                  <a:pos x="0" y="250"/>
                </a:cxn>
                <a:cxn ang="0">
                  <a:pos x="0" y="0"/>
                </a:cxn>
                <a:cxn ang="0">
                  <a:pos x="1810" y="0"/>
                </a:cxn>
              </a:cxnLst>
              <a:rect l="0" t="0" r="r" b="b"/>
              <a:pathLst>
                <a:path w="1810" h="250">
                  <a:moveTo>
                    <a:pt x="0" y="250"/>
                  </a:moveTo>
                  <a:lnTo>
                    <a:pt x="0" y="0"/>
                  </a:lnTo>
                  <a:lnTo>
                    <a:pt x="181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50" name="Freeform 26"/>
            <p:cNvSpPr>
              <a:spLocks/>
            </p:cNvSpPr>
            <p:nvPr/>
          </p:nvSpPr>
          <p:spPr bwMode="auto">
            <a:xfrm>
              <a:off x="7218" y="3001"/>
              <a:ext cx="1400" cy="8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710" y="0"/>
                </a:cxn>
                <a:cxn ang="0">
                  <a:pos x="1710" y="530"/>
                </a:cxn>
              </a:cxnLst>
              <a:rect l="0" t="0" r="r" b="b"/>
              <a:pathLst>
                <a:path w="1710" h="530">
                  <a:moveTo>
                    <a:pt x="0" y="0"/>
                  </a:moveTo>
                  <a:lnTo>
                    <a:pt x="1710" y="0"/>
                  </a:lnTo>
                  <a:lnTo>
                    <a:pt x="1710" y="53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51" name="Text Box 27"/>
            <p:cNvSpPr txBox="1">
              <a:spLocks noChangeArrowheads="1"/>
            </p:cNvSpPr>
            <p:nvPr/>
          </p:nvSpPr>
          <p:spPr bwMode="auto">
            <a:xfrm>
              <a:off x="2300" y="3829"/>
              <a:ext cx="2290" cy="6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Keep reasonable designs &amp; transform responses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52" name="Text Box 28"/>
            <p:cNvSpPr txBox="1">
              <a:spLocks noChangeArrowheads="1"/>
            </p:cNvSpPr>
            <p:nvPr/>
          </p:nvSpPr>
          <p:spPr bwMode="auto">
            <a:xfrm>
              <a:off x="1551" y="4654"/>
              <a:ext cx="4870" cy="400"/>
            </a:xfrm>
            <a:prstGeom prst="rect">
              <a:avLst/>
            </a:prstGeom>
            <a:solidFill>
              <a:srgbClr val="FFFFFF"/>
            </a:solidFill>
            <a:ln w="31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Figure 7.95. Flowchart for</a:t>
              </a:r>
              <a:r>
                <a:rPr kumimoji="0" lang="en-US" sz="11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deterministic optimization.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53" name="Freeform 29"/>
            <p:cNvSpPr>
              <a:spLocks/>
            </p:cNvSpPr>
            <p:nvPr/>
          </p:nvSpPr>
          <p:spPr bwMode="auto">
            <a:xfrm>
              <a:off x="1699" y="2360"/>
              <a:ext cx="6940" cy="2210"/>
            </a:xfrm>
            <a:custGeom>
              <a:avLst/>
              <a:gdLst/>
              <a:ahLst/>
              <a:cxnLst>
                <a:cxn ang="0">
                  <a:pos x="6940" y="1960"/>
                </a:cxn>
                <a:cxn ang="0">
                  <a:pos x="6940" y="2210"/>
                </a:cxn>
                <a:cxn ang="0">
                  <a:pos x="0" y="2210"/>
                </a:cxn>
                <a:cxn ang="0">
                  <a:pos x="0" y="0"/>
                </a:cxn>
                <a:cxn ang="0">
                  <a:pos x="370" y="0"/>
                </a:cxn>
              </a:cxnLst>
              <a:rect l="0" t="0" r="r" b="b"/>
              <a:pathLst>
                <a:path w="6940" h="2210">
                  <a:moveTo>
                    <a:pt x="6940" y="1960"/>
                  </a:moveTo>
                  <a:lnTo>
                    <a:pt x="6940" y="2210"/>
                  </a:lnTo>
                  <a:lnTo>
                    <a:pt x="0" y="2210"/>
                  </a:lnTo>
                  <a:lnTo>
                    <a:pt x="0" y="0"/>
                  </a:lnTo>
                  <a:lnTo>
                    <a:pt x="370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54" name="Text Box 30"/>
            <p:cNvSpPr txBox="1">
              <a:spLocks noChangeArrowheads="1"/>
            </p:cNvSpPr>
            <p:nvPr/>
          </p:nvSpPr>
          <p:spPr bwMode="auto">
            <a:xfrm>
              <a:off x="7570" y="3869"/>
              <a:ext cx="2140" cy="48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Add more DOE points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55" name="Text Box 31"/>
            <p:cNvSpPr txBox="1">
              <a:spLocks noChangeArrowheads="1"/>
            </p:cNvSpPr>
            <p:nvPr/>
          </p:nvSpPr>
          <p:spPr bwMode="auto">
            <a:xfrm>
              <a:off x="8048" y="2004"/>
              <a:ext cx="2152" cy="65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Solve the deterministic optimization problem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856" name="Line 32"/>
            <p:cNvSpPr>
              <a:spLocks noChangeShapeType="1"/>
            </p:cNvSpPr>
            <p:nvPr/>
          </p:nvSpPr>
          <p:spPr bwMode="auto">
            <a:xfrm>
              <a:off x="3399" y="1634"/>
              <a:ext cx="1" cy="40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857" name="Text Box 33"/>
            <p:cNvSpPr txBox="1">
              <a:spLocks noChangeArrowheads="1"/>
            </p:cNvSpPr>
            <p:nvPr/>
          </p:nvSpPr>
          <p:spPr bwMode="auto">
            <a:xfrm>
              <a:off x="1881" y="1254"/>
              <a:ext cx="3060" cy="500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Morph FE mesh using GENESIS 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304800" y="1295400"/>
            <a:ext cx="8610600" cy="4419600"/>
            <a:chOff x="1070" y="12141"/>
            <a:chExt cx="9871" cy="2590"/>
          </a:xfrm>
        </p:grpSpPr>
        <p:sp>
          <p:nvSpPr>
            <p:cNvPr id="78851" name="Text Box 3"/>
            <p:cNvSpPr txBox="1">
              <a:spLocks noChangeArrowheads="1"/>
            </p:cNvSpPr>
            <p:nvPr/>
          </p:nvSpPr>
          <p:spPr bwMode="auto">
            <a:xfrm>
              <a:off x="1070" y="14301"/>
              <a:ext cx="9430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Figure 7.98. Comparison of (a) baseline and optimal designs using (b) multiscale and (c) plasticity models.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78852" name="Group 4"/>
            <p:cNvGrpSpPr>
              <a:grpSpLocks/>
            </p:cNvGrpSpPr>
            <p:nvPr/>
          </p:nvGrpSpPr>
          <p:grpSpPr bwMode="auto">
            <a:xfrm>
              <a:off x="1181" y="12141"/>
              <a:ext cx="9760" cy="2280"/>
              <a:chOff x="1181" y="12321"/>
              <a:chExt cx="9760" cy="2280"/>
            </a:xfrm>
          </p:grpSpPr>
          <p:pic>
            <p:nvPicPr>
              <p:cNvPr id="78853" name="Picture 5" descr="arm_det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lum bright="38000" contrast="50000"/>
                <a:grayscl/>
              </a:blip>
              <a:srcRect/>
              <a:stretch>
                <a:fillRect/>
              </a:stretch>
            </p:blipFill>
            <p:spPr bwMode="auto">
              <a:xfrm>
                <a:off x="4460" y="12370"/>
                <a:ext cx="3182" cy="2067"/>
              </a:xfrm>
              <a:prstGeom prst="rect">
                <a:avLst/>
              </a:prstGeom>
              <a:noFill/>
            </p:spPr>
          </p:pic>
          <p:sp>
            <p:nvSpPr>
              <p:cNvPr id="78854" name="Text Box 6"/>
              <p:cNvSpPr txBox="1">
                <a:spLocks noChangeArrowheads="1"/>
              </p:cNvSpPr>
              <p:nvPr/>
            </p:nvSpPr>
            <p:spPr bwMode="auto">
              <a:xfrm>
                <a:off x="4423" y="14181"/>
                <a:ext cx="540" cy="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(b)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8855" name="Picture 7" descr="arm_base_1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30000" contrast="40000"/>
                <a:grayscl/>
              </a:blip>
              <a:srcRect/>
              <a:stretch>
                <a:fillRect/>
              </a:stretch>
            </p:blipFill>
            <p:spPr bwMode="auto">
              <a:xfrm>
                <a:off x="1251" y="12431"/>
                <a:ext cx="3067" cy="1876"/>
              </a:xfrm>
              <a:prstGeom prst="rect">
                <a:avLst/>
              </a:prstGeom>
              <a:noFill/>
            </p:spPr>
          </p:pic>
          <p:sp>
            <p:nvSpPr>
              <p:cNvPr id="78856" name="Text Box 8"/>
              <p:cNvSpPr txBox="1">
                <a:spLocks noChangeArrowheads="1"/>
              </p:cNvSpPr>
              <p:nvPr/>
            </p:nvSpPr>
            <p:spPr bwMode="auto">
              <a:xfrm>
                <a:off x="1181" y="14171"/>
                <a:ext cx="540" cy="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(a)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78857" name="Text Box 9"/>
              <p:cNvSpPr txBox="1">
                <a:spLocks noChangeArrowheads="1"/>
              </p:cNvSpPr>
              <p:nvPr/>
            </p:nvSpPr>
            <p:spPr bwMode="auto">
              <a:xfrm>
                <a:off x="8061" y="14191"/>
                <a:ext cx="540" cy="4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(c)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78858" name="Picture 10" descr="vonMises_optimum_1"/>
              <p:cNvPicPr>
                <a:picLocks noChangeAspect="1" noChangeArrowheads="1"/>
              </p:cNvPicPr>
              <p:nvPr/>
            </p:nvPicPr>
            <p:blipFill>
              <a:blip r:embed="rId4" cstate="print">
                <a:lum bright="36000" contrast="50000"/>
                <a:grayscl/>
              </a:blip>
              <a:srcRect/>
              <a:stretch>
                <a:fillRect/>
              </a:stretch>
            </p:blipFill>
            <p:spPr bwMode="auto">
              <a:xfrm>
                <a:off x="7841" y="12321"/>
                <a:ext cx="3100" cy="1940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ChangeArrowheads="1"/>
          </p:cNvSpPr>
          <p:nvPr/>
        </p:nvSpPr>
        <p:spPr bwMode="auto">
          <a:xfrm>
            <a:off x="685165" y="4279889"/>
            <a:ext cx="116048" cy="2433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5638695" y="850889"/>
            <a:ext cx="116048" cy="2433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8596" name="Rectangle 4"/>
          <p:cNvSpPr>
            <a:spLocks noChangeArrowheads="1"/>
          </p:cNvSpPr>
          <p:nvPr/>
        </p:nvSpPr>
        <p:spPr bwMode="auto">
          <a:xfrm>
            <a:off x="7695776" y="5622225"/>
            <a:ext cx="686754" cy="31013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8597" name="Rectangle 5"/>
          <p:cNvSpPr>
            <a:spLocks noChangeArrowheads="1"/>
          </p:cNvSpPr>
          <p:nvPr/>
        </p:nvSpPr>
        <p:spPr bwMode="auto">
          <a:xfrm>
            <a:off x="8217201" y="2654454"/>
            <a:ext cx="456246" cy="38011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8598" name="Rectangle 6"/>
          <p:cNvSpPr>
            <a:spLocks noChangeArrowheads="1"/>
          </p:cNvSpPr>
          <p:nvPr/>
        </p:nvSpPr>
        <p:spPr bwMode="auto">
          <a:xfrm>
            <a:off x="4304929" y="2648092"/>
            <a:ext cx="457836" cy="380116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graphicFrame>
        <p:nvGraphicFramePr>
          <p:cNvPr id="238599" name="Object 7"/>
          <p:cNvGraphicFramePr>
            <a:graphicFrameLocks noChangeAspect="1"/>
          </p:cNvGraphicFramePr>
          <p:nvPr/>
        </p:nvGraphicFramePr>
        <p:xfrm>
          <a:off x="5842178" y="5555426"/>
          <a:ext cx="2692965" cy="431010"/>
        </p:xfrm>
        <a:graphic>
          <a:graphicData uri="http://schemas.openxmlformats.org/presentationml/2006/ole">
            <p:oleObj spid="_x0000_s7170" name="Equation" r:id="rId3" imgW="2692080" imgH="431640" progId="">
              <p:embed/>
            </p:oleObj>
          </a:graphicData>
        </a:graphic>
      </p:graphicFrame>
      <p:graphicFrame>
        <p:nvGraphicFramePr>
          <p:cNvPr id="238600" name="Object 8"/>
          <p:cNvGraphicFramePr>
            <a:graphicFrameLocks noChangeAspect="1"/>
          </p:cNvGraphicFramePr>
          <p:nvPr/>
        </p:nvGraphicFramePr>
        <p:xfrm>
          <a:off x="7543165" y="850889"/>
          <a:ext cx="839366" cy="190853"/>
        </p:xfrm>
        <a:graphic>
          <a:graphicData uri="http://schemas.openxmlformats.org/presentationml/2006/ole">
            <p:oleObj spid="_x0000_s7171" name="Equation" r:id="rId4" imgW="838200" imgH="190500" progId="Equation.3">
              <p:embed/>
            </p:oleObj>
          </a:graphicData>
        </a:graphic>
      </p:graphicFrame>
      <p:graphicFrame>
        <p:nvGraphicFramePr>
          <p:cNvPr id="238601" name="Object 9"/>
          <p:cNvGraphicFramePr>
            <a:graphicFrameLocks noChangeAspect="1"/>
          </p:cNvGraphicFramePr>
          <p:nvPr/>
        </p:nvGraphicFramePr>
        <p:xfrm>
          <a:off x="2591224" y="1460029"/>
          <a:ext cx="3556177" cy="458048"/>
        </p:xfrm>
        <a:graphic>
          <a:graphicData uri="http://schemas.openxmlformats.org/presentationml/2006/ole">
            <p:oleObj spid="_x0000_s7172" name="Equation" r:id="rId5" imgW="3556000" imgH="457200" progId="Equation.3">
              <p:embed/>
            </p:oleObj>
          </a:graphicData>
        </a:graphic>
      </p:graphicFrame>
      <p:graphicFrame>
        <p:nvGraphicFramePr>
          <p:cNvPr id="238602" name="Object 10"/>
          <p:cNvGraphicFramePr>
            <a:graphicFrameLocks noChangeAspect="1"/>
          </p:cNvGraphicFramePr>
          <p:nvPr/>
        </p:nvGraphicFramePr>
        <p:xfrm>
          <a:off x="190765" y="2571750"/>
          <a:ext cx="4686459" cy="532799"/>
        </p:xfrm>
        <a:graphic>
          <a:graphicData uri="http://schemas.openxmlformats.org/presentationml/2006/ole">
            <p:oleObj spid="_x0000_s7173" name="Equation" r:id="rId6" imgW="4686120" imgH="533160" progId="">
              <p:embed/>
            </p:oleObj>
          </a:graphicData>
        </a:graphic>
      </p:graphicFrame>
      <p:graphicFrame>
        <p:nvGraphicFramePr>
          <p:cNvPr id="238603" name="Object 11"/>
          <p:cNvGraphicFramePr>
            <a:graphicFrameLocks noChangeAspect="1"/>
          </p:cNvGraphicFramePr>
          <p:nvPr/>
        </p:nvGraphicFramePr>
        <p:xfrm>
          <a:off x="5263524" y="2571750"/>
          <a:ext cx="3518023" cy="532799"/>
        </p:xfrm>
        <a:graphic>
          <a:graphicData uri="http://schemas.openxmlformats.org/presentationml/2006/ole">
            <p:oleObj spid="_x0000_s7174" name="Equation" r:id="rId7" imgW="3517560" imgH="533160" progId="">
              <p:embed/>
            </p:oleObj>
          </a:graphicData>
        </a:graphic>
      </p:graphicFrame>
      <p:sp>
        <p:nvSpPr>
          <p:cNvPr id="238604" name="Text Box 12"/>
          <p:cNvSpPr txBox="1">
            <a:spLocks noChangeArrowheads="1"/>
          </p:cNvSpPr>
          <p:nvPr/>
        </p:nvSpPr>
        <p:spPr bwMode="auto">
          <a:xfrm>
            <a:off x="228918" y="-76341"/>
            <a:ext cx="8339608" cy="39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22" tIns="45710" rIns="91422" bIns="45710"/>
          <a:lstStyle/>
          <a:p>
            <a:pPr algn="ctr" defTabSz="914182"/>
            <a:r>
              <a:rPr lang="en-US" dirty="0">
                <a:latin typeface="Arial" charset="0"/>
              </a:rPr>
              <a:t>ISV Microstructure-Property </a:t>
            </a:r>
            <a:r>
              <a:rPr lang="en-US" dirty="0" smtClean="0">
                <a:latin typeface="Arial" charset="0"/>
              </a:rPr>
              <a:t>Model Equations (2000 version)</a:t>
            </a:r>
            <a:endParaRPr lang="en-US" dirty="0">
              <a:latin typeface="Arial" charset="0"/>
            </a:endParaRPr>
          </a:p>
        </p:txBody>
      </p:sp>
      <p:sp>
        <p:nvSpPr>
          <p:cNvPr id="238605" name="Rectangle 13"/>
          <p:cNvSpPr>
            <a:spLocks noChangeArrowheads="1"/>
          </p:cNvSpPr>
          <p:nvPr/>
        </p:nvSpPr>
        <p:spPr bwMode="auto">
          <a:xfrm>
            <a:off x="1828165" y="2070760"/>
            <a:ext cx="4778644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2" tIns="45710" rIns="91422" bIns="45710">
            <a:spAutoFit/>
          </a:bodyPr>
          <a:lstStyle/>
          <a:p>
            <a:pPr defTabSz="914182"/>
            <a:r>
              <a:rPr lang="en-US" sz="2000" u="sng" dirty="0"/>
              <a:t>Dislocation-plasticity internal state variables</a:t>
            </a:r>
          </a:p>
        </p:txBody>
      </p:sp>
      <p:sp>
        <p:nvSpPr>
          <p:cNvPr id="238606" name="Rectangle 14"/>
          <p:cNvSpPr>
            <a:spLocks noChangeArrowheads="1"/>
          </p:cNvSpPr>
          <p:nvPr/>
        </p:nvSpPr>
        <p:spPr bwMode="auto">
          <a:xfrm>
            <a:off x="2514918" y="3289041"/>
            <a:ext cx="3469440" cy="400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22" tIns="45710" rIns="91422" bIns="45710">
            <a:spAutoFit/>
          </a:bodyPr>
          <a:lstStyle/>
          <a:p>
            <a:pPr defTabSz="914182"/>
            <a:r>
              <a:rPr lang="en-US" sz="2000" u="sng" dirty="0"/>
              <a:t>Damage internal state variables</a:t>
            </a:r>
          </a:p>
        </p:txBody>
      </p:sp>
      <p:sp>
        <p:nvSpPr>
          <p:cNvPr id="238607" name="Rectangle 15"/>
          <p:cNvSpPr>
            <a:spLocks noChangeArrowheads="1"/>
          </p:cNvSpPr>
          <p:nvPr/>
        </p:nvSpPr>
        <p:spPr bwMode="auto">
          <a:xfrm>
            <a:off x="4851789" y="4418257"/>
            <a:ext cx="228918" cy="209939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8608" name="Rectangle 16"/>
          <p:cNvSpPr>
            <a:spLocks noChangeArrowheads="1"/>
          </p:cNvSpPr>
          <p:nvPr/>
        </p:nvSpPr>
        <p:spPr bwMode="auto">
          <a:xfrm>
            <a:off x="4724612" y="4131977"/>
            <a:ext cx="305224" cy="229024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graphicFrame>
        <p:nvGraphicFramePr>
          <p:cNvPr id="238609" name="Object 17"/>
          <p:cNvGraphicFramePr>
            <a:graphicFrameLocks noChangeAspect="1"/>
          </p:cNvGraphicFramePr>
          <p:nvPr/>
        </p:nvGraphicFramePr>
        <p:xfrm>
          <a:off x="666089" y="4271936"/>
          <a:ext cx="2578506" cy="279918"/>
        </p:xfrm>
        <a:graphic>
          <a:graphicData uri="http://schemas.openxmlformats.org/presentationml/2006/ole">
            <p:oleObj spid="_x0000_s7175" name="Equation" r:id="rId8" imgW="2577960" imgH="279360" progId="">
              <p:embed/>
            </p:oleObj>
          </a:graphicData>
        </a:graphic>
      </p:graphicFrame>
      <p:graphicFrame>
        <p:nvGraphicFramePr>
          <p:cNvPr id="238610" name="Object 18"/>
          <p:cNvGraphicFramePr>
            <a:graphicFrameLocks noChangeAspect="1"/>
          </p:cNvGraphicFramePr>
          <p:nvPr/>
        </p:nvGraphicFramePr>
        <p:xfrm>
          <a:off x="786906" y="4804736"/>
          <a:ext cx="1041258" cy="254471"/>
        </p:xfrm>
        <a:graphic>
          <a:graphicData uri="http://schemas.openxmlformats.org/presentationml/2006/ole">
            <p:oleObj spid="_x0000_s7176" name="Equation" r:id="rId9" imgW="1041120" imgH="253800" progId="">
              <p:embed/>
            </p:oleObj>
          </a:graphicData>
        </a:graphic>
      </p:graphicFrame>
      <p:graphicFrame>
        <p:nvGraphicFramePr>
          <p:cNvPr id="238611" name="Object 19"/>
          <p:cNvGraphicFramePr>
            <a:graphicFrameLocks noChangeAspect="1"/>
          </p:cNvGraphicFramePr>
          <p:nvPr/>
        </p:nvGraphicFramePr>
        <p:xfrm>
          <a:off x="4063293" y="4106530"/>
          <a:ext cx="4103037" cy="559837"/>
        </p:xfrm>
        <a:graphic>
          <a:graphicData uri="http://schemas.openxmlformats.org/presentationml/2006/ole">
            <p:oleObj spid="_x0000_s7177" name="Equation" r:id="rId10" imgW="4101840" imgH="558720" progId="">
              <p:embed/>
            </p:oleObj>
          </a:graphicData>
        </a:graphic>
      </p:graphicFrame>
      <p:graphicFrame>
        <p:nvGraphicFramePr>
          <p:cNvPr id="238612" name="Object 20"/>
          <p:cNvGraphicFramePr>
            <a:graphicFrameLocks noChangeAspect="1"/>
          </p:cNvGraphicFramePr>
          <p:nvPr/>
        </p:nvGraphicFramePr>
        <p:xfrm>
          <a:off x="4781842" y="4785650"/>
          <a:ext cx="3518024" cy="623455"/>
        </p:xfrm>
        <a:graphic>
          <a:graphicData uri="http://schemas.openxmlformats.org/presentationml/2006/ole">
            <p:oleObj spid="_x0000_s7178" name="Equation" r:id="rId11" imgW="3517560" imgH="622080" progId="">
              <p:embed/>
            </p:oleObj>
          </a:graphicData>
        </a:graphic>
      </p:graphicFrame>
      <p:graphicFrame>
        <p:nvGraphicFramePr>
          <p:cNvPr id="238613" name="Object 21"/>
          <p:cNvGraphicFramePr>
            <a:graphicFrameLocks noChangeAspect="1"/>
          </p:cNvGraphicFramePr>
          <p:nvPr/>
        </p:nvGraphicFramePr>
        <p:xfrm>
          <a:off x="678806" y="5364572"/>
          <a:ext cx="4268365" cy="736376"/>
        </p:xfrm>
        <a:graphic>
          <a:graphicData uri="http://schemas.openxmlformats.org/presentationml/2006/ole">
            <p:oleObj spid="_x0000_s7179" name="Equation" r:id="rId12" imgW="4267080" imgH="736560" progId="">
              <p:embed/>
            </p:oleObj>
          </a:graphicData>
        </a:graphic>
      </p:graphicFrame>
      <p:sp>
        <p:nvSpPr>
          <p:cNvPr id="238614" name="Text Box 22"/>
          <p:cNvSpPr txBox="1">
            <a:spLocks noChangeArrowheads="1"/>
          </p:cNvSpPr>
          <p:nvPr/>
        </p:nvSpPr>
        <p:spPr bwMode="auto">
          <a:xfrm>
            <a:off x="3751711" y="3728004"/>
            <a:ext cx="751809" cy="18466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182"/>
            <a:r>
              <a:rPr lang="en-US" sz="1200" dirty="0">
                <a:latin typeface="Times New Roman" pitchFamily="18" charset="0"/>
              </a:rPr>
              <a:t>Particle size</a:t>
            </a:r>
          </a:p>
        </p:txBody>
      </p:sp>
      <p:sp>
        <p:nvSpPr>
          <p:cNvPr id="238615" name="Freeform 23"/>
          <p:cNvSpPr>
            <a:spLocks/>
          </p:cNvSpPr>
          <p:nvPr/>
        </p:nvSpPr>
        <p:spPr bwMode="auto">
          <a:xfrm>
            <a:off x="4387594" y="3915676"/>
            <a:ext cx="343377" cy="22902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6" y="144"/>
              </a:cxn>
            </a:cxnLst>
            <a:rect l="0" t="0" r="r" b="b"/>
            <a:pathLst>
              <a:path w="216" h="144">
                <a:moveTo>
                  <a:pt x="0" y="0"/>
                </a:moveTo>
                <a:lnTo>
                  <a:pt x="216" y="14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lIns="91577" tIns="45789" rIns="91577" bIns="45789"/>
          <a:lstStyle/>
          <a:p>
            <a:endParaRPr lang="en-US"/>
          </a:p>
        </p:txBody>
      </p:sp>
      <p:sp>
        <p:nvSpPr>
          <p:cNvPr id="238616" name="Freeform 24"/>
          <p:cNvSpPr>
            <a:spLocks/>
          </p:cNvSpPr>
          <p:nvPr/>
        </p:nvSpPr>
        <p:spPr bwMode="auto">
          <a:xfrm>
            <a:off x="4552923" y="4634558"/>
            <a:ext cx="381530" cy="176540"/>
          </a:xfrm>
          <a:custGeom>
            <a:avLst/>
            <a:gdLst/>
            <a:ahLst/>
            <a:cxnLst>
              <a:cxn ang="0">
                <a:pos x="0" y="112"/>
              </a:cxn>
              <a:cxn ang="0">
                <a:pos x="116" y="100"/>
              </a:cxn>
              <a:cxn ang="0">
                <a:pos x="212" y="88"/>
              </a:cxn>
              <a:cxn ang="0">
                <a:pos x="240" y="0"/>
              </a:cxn>
            </a:cxnLst>
            <a:rect l="0" t="0" r="r" b="b"/>
            <a:pathLst>
              <a:path w="240" h="112">
                <a:moveTo>
                  <a:pt x="0" y="112"/>
                </a:moveTo>
                <a:lnTo>
                  <a:pt x="116" y="100"/>
                </a:lnTo>
                <a:lnTo>
                  <a:pt x="212" y="88"/>
                </a:lnTo>
                <a:lnTo>
                  <a:pt x="24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lIns="91577" tIns="45789" rIns="91577" bIns="45789"/>
          <a:lstStyle/>
          <a:p>
            <a:endParaRPr lang="en-US"/>
          </a:p>
        </p:txBody>
      </p:sp>
      <p:sp>
        <p:nvSpPr>
          <p:cNvPr id="238617" name="Text Box 25"/>
          <p:cNvSpPr txBox="1">
            <a:spLocks noChangeArrowheads="1"/>
          </p:cNvSpPr>
          <p:nvPr/>
        </p:nvSpPr>
        <p:spPr bwMode="auto">
          <a:xfrm>
            <a:off x="3276388" y="4741118"/>
            <a:ext cx="1259049" cy="15268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182"/>
            <a:r>
              <a:rPr lang="en-US" sz="1000" dirty="0">
                <a:latin typeface="Times New Roman" pitchFamily="18" charset="0"/>
              </a:rPr>
              <a:t>Particle Volume fraction</a:t>
            </a:r>
          </a:p>
        </p:txBody>
      </p:sp>
      <p:sp>
        <p:nvSpPr>
          <p:cNvPr id="238618" name="Text Box 26"/>
          <p:cNvSpPr txBox="1">
            <a:spLocks noChangeArrowheads="1"/>
          </p:cNvSpPr>
          <p:nvPr/>
        </p:nvSpPr>
        <p:spPr bwMode="auto">
          <a:xfrm>
            <a:off x="5333471" y="6266354"/>
            <a:ext cx="1324226" cy="15268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182"/>
            <a:r>
              <a:rPr lang="en-US" sz="1000" dirty="0">
                <a:latin typeface="Times New Roman" pitchFamily="18" charset="0"/>
              </a:rPr>
              <a:t>Nearest neighbor distance</a:t>
            </a:r>
          </a:p>
        </p:txBody>
      </p:sp>
      <p:sp>
        <p:nvSpPr>
          <p:cNvPr id="238619" name="Freeform 27"/>
          <p:cNvSpPr>
            <a:spLocks/>
          </p:cNvSpPr>
          <p:nvPr/>
        </p:nvSpPr>
        <p:spPr bwMode="auto">
          <a:xfrm>
            <a:off x="6128324" y="5859201"/>
            <a:ext cx="6359" cy="39443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248"/>
              </a:cxn>
            </a:cxnLst>
            <a:rect l="0" t="0" r="r" b="b"/>
            <a:pathLst>
              <a:path w="4" h="248">
                <a:moveTo>
                  <a:pt x="0" y="0"/>
                </a:moveTo>
                <a:lnTo>
                  <a:pt x="4" y="248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none" w="med" len="med"/>
          </a:ln>
          <a:effectLst/>
        </p:spPr>
        <p:txBody>
          <a:bodyPr lIns="91577" tIns="45789" rIns="91577" bIns="45789"/>
          <a:lstStyle/>
          <a:p>
            <a:endParaRPr lang="en-US"/>
          </a:p>
        </p:txBody>
      </p:sp>
      <p:sp>
        <p:nvSpPr>
          <p:cNvPr id="238620" name="Freeform 28"/>
          <p:cNvSpPr>
            <a:spLocks/>
          </p:cNvSpPr>
          <p:nvPr/>
        </p:nvSpPr>
        <p:spPr bwMode="auto">
          <a:xfrm>
            <a:off x="8229919" y="5932361"/>
            <a:ext cx="1589" cy="391250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0"/>
              </a:cxn>
            </a:cxnLst>
            <a:rect l="0" t="0" r="r" b="b"/>
            <a:pathLst>
              <a:path w="1" h="246">
                <a:moveTo>
                  <a:pt x="0" y="246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lIns="91577" tIns="45789" rIns="91577" bIns="45789"/>
          <a:lstStyle/>
          <a:p>
            <a:endParaRPr lang="en-US"/>
          </a:p>
        </p:txBody>
      </p:sp>
      <p:sp>
        <p:nvSpPr>
          <p:cNvPr id="238621" name="Text Box 29"/>
          <p:cNvSpPr txBox="1">
            <a:spLocks noChangeArrowheads="1"/>
          </p:cNvSpPr>
          <p:nvPr/>
        </p:nvSpPr>
        <p:spPr bwMode="auto">
          <a:xfrm>
            <a:off x="7344450" y="6304525"/>
            <a:ext cx="1542089" cy="18466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182"/>
            <a:r>
              <a:rPr lang="en-US" sz="1200" dirty="0">
                <a:latin typeface="Times New Roman" pitchFamily="18" charset="0"/>
              </a:rPr>
              <a:t>Dimensionless grain size</a:t>
            </a:r>
          </a:p>
        </p:txBody>
      </p:sp>
      <p:sp>
        <p:nvSpPr>
          <p:cNvPr id="238622" name="Freeform 30"/>
          <p:cNvSpPr>
            <a:spLocks/>
          </p:cNvSpPr>
          <p:nvPr/>
        </p:nvSpPr>
        <p:spPr bwMode="auto">
          <a:xfrm>
            <a:off x="8458837" y="3028208"/>
            <a:ext cx="1589" cy="391250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0"/>
              </a:cxn>
            </a:cxnLst>
            <a:rect l="0" t="0" r="r" b="b"/>
            <a:pathLst>
              <a:path w="1" h="246">
                <a:moveTo>
                  <a:pt x="0" y="246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lIns="91577" tIns="45789" rIns="91577" bIns="45789"/>
          <a:lstStyle/>
          <a:p>
            <a:endParaRPr lang="en-US"/>
          </a:p>
        </p:txBody>
      </p:sp>
      <p:sp>
        <p:nvSpPr>
          <p:cNvPr id="238623" name="Text Box 31"/>
          <p:cNvSpPr txBox="1">
            <a:spLocks noChangeArrowheads="1"/>
          </p:cNvSpPr>
          <p:nvPr/>
        </p:nvSpPr>
        <p:spPr bwMode="auto">
          <a:xfrm>
            <a:off x="8139304" y="3320850"/>
            <a:ext cx="629981" cy="18466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182"/>
            <a:r>
              <a:rPr lang="en-US" sz="1200" dirty="0">
                <a:latin typeface="Times New Roman" pitchFamily="18" charset="0"/>
              </a:rPr>
              <a:t>Grain size</a:t>
            </a:r>
          </a:p>
        </p:txBody>
      </p:sp>
      <p:sp>
        <p:nvSpPr>
          <p:cNvPr id="238624" name="Freeform 32"/>
          <p:cNvSpPr>
            <a:spLocks/>
          </p:cNvSpPr>
          <p:nvPr/>
        </p:nvSpPr>
        <p:spPr bwMode="auto">
          <a:xfrm>
            <a:off x="4546565" y="3034570"/>
            <a:ext cx="114459" cy="165406"/>
          </a:xfrm>
          <a:custGeom>
            <a:avLst/>
            <a:gdLst/>
            <a:ahLst/>
            <a:cxnLst>
              <a:cxn ang="0">
                <a:pos x="72" y="104"/>
              </a:cxn>
              <a:cxn ang="0">
                <a:pos x="0" y="0"/>
              </a:cxn>
            </a:cxnLst>
            <a:rect l="0" t="0" r="r" b="b"/>
            <a:pathLst>
              <a:path w="72" h="104">
                <a:moveTo>
                  <a:pt x="72" y="104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lIns="91577" tIns="45789" rIns="91577" bIns="45789"/>
          <a:lstStyle/>
          <a:p>
            <a:endParaRPr lang="en-US"/>
          </a:p>
        </p:txBody>
      </p:sp>
      <p:sp>
        <p:nvSpPr>
          <p:cNvPr id="238625" name="Text Box 33"/>
          <p:cNvSpPr txBox="1">
            <a:spLocks noChangeArrowheads="1"/>
          </p:cNvSpPr>
          <p:nvPr/>
        </p:nvSpPr>
        <p:spPr bwMode="auto">
          <a:xfrm>
            <a:off x="4419388" y="3174529"/>
            <a:ext cx="1527710" cy="18290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182"/>
            <a:r>
              <a:rPr lang="en-US" sz="1200" dirty="0">
                <a:latin typeface="Times New Roman" pitchFamily="18" charset="0"/>
              </a:rPr>
              <a:t>Dimensionless grain size</a:t>
            </a:r>
          </a:p>
        </p:txBody>
      </p:sp>
      <p:sp>
        <p:nvSpPr>
          <p:cNvPr id="238626" name="Freeform 34"/>
          <p:cNvSpPr>
            <a:spLocks/>
          </p:cNvSpPr>
          <p:nvPr/>
        </p:nvSpPr>
        <p:spPr bwMode="auto">
          <a:xfrm>
            <a:off x="5096604" y="1223053"/>
            <a:ext cx="484861" cy="84293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306" y="0"/>
              </a:cxn>
            </a:cxnLst>
            <a:rect l="0" t="0" r="r" b="b"/>
            <a:pathLst>
              <a:path w="306" h="54">
                <a:moveTo>
                  <a:pt x="0" y="54"/>
                </a:moveTo>
                <a:lnTo>
                  <a:pt x="30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lIns="91577" tIns="45789" rIns="91577" bIns="45789"/>
          <a:lstStyle/>
          <a:p>
            <a:endParaRPr lang="en-US"/>
          </a:p>
        </p:txBody>
      </p:sp>
      <p:sp>
        <p:nvSpPr>
          <p:cNvPr id="238627" name="AutoShape 35"/>
          <p:cNvSpPr>
            <a:spLocks/>
          </p:cNvSpPr>
          <p:nvPr/>
        </p:nvSpPr>
        <p:spPr bwMode="auto">
          <a:xfrm rot="16200000">
            <a:off x="5533738" y="1003642"/>
            <a:ext cx="152683" cy="305224"/>
          </a:xfrm>
          <a:prstGeom prst="leftBrace">
            <a:avLst>
              <a:gd name="adj1" fmla="val 16667"/>
              <a:gd name="adj2" fmla="val 5156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8628" name="Text Box 36"/>
          <p:cNvSpPr txBox="1">
            <a:spLocks noChangeArrowheads="1"/>
          </p:cNvSpPr>
          <p:nvPr/>
        </p:nvSpPr>
        <p:spPr bwMode="auto">
          <a:xfrm>
            <a:off x="4648306" y="1213511"/>
            <a:ext cx="514564" cy="18466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defTabSz="914182"/>
            <a:r>
              <a:rPr lang="en-US" sz="1200" dirty="0">
                <a:latin typeface="Times New Roman" pitchFamily="18" charset="0"/>
              </a:rPr>
              <a:t>Damage</a:t>
            </a:r>
          </a:p>
        </p:txBody>
      </p:sp>
      <p:sp>
        <p:nvSpPr>
          <p:cNvPr id="238629" name="Rectangle 37"/>
          <p:cNvSpPr>
            <a:spLocks noChangeArrowheads="1"/>
          </p:cNvSpPr>
          <p:nvPr/>
        </p:nvSpPr>
        <p:spPr bwMode="auto">
          <a:xfrm>
            <a:off x="4379646" y="850889"/>
            <a:ext cx="116048" cy="243338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238630" name="Freeform 38"/>
          <p:cNvSpPr>
            <a:spLocks/>
          </p:cNvSpPr>
          <p:nvPr/>
        </p:nvSpPr>
        <p:spPr bwMode="auto">
          <a:xfrm flipH="1">
            <a:off x="4495694" y="1079913"/>
            <a:ext cx="76306" cy="236976"/>
          </a:xfrm>
          <a:custGeom>
            <a:avLst/>
            <a:gdLst/>
            <a:ahLst/>
            <a:cxnLst>
              <a:cxn ang="0">
                <a:pos x="0" y="54"/>
              </a:cxn>
              <a:cxn ang="0">
                <a:pos x="306" y="0"/>
              </a:cxn>
            </a:cxnLst>
            <a:rect l="0" t="0" r="r" b="b"/>
            <a:pathLst>
              <a:path w="306" h="54">
                <a:moveTo>
                  <a:pt x="0" y="54"/>
                </a:moveTo>
                <a:lnTo>
                  <a:pt x="306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</p:spPr>
        <p:txBody>
          <a:bodyPr lIns="91577" tIns="45789" rIns="91577" bIns="45789"/>
          <a:lstStyle/>
          <a:p>
            <a:endParaRPr lang="en-US"/>
          </a:p>
        </p:txBody>
      </p:sp>
      <p:sp>
        <p:nvSpPr>
          <p:cNvPr id="238631" name="Text Box 39"/>
          <p:cNvSpPr txBox="1">
            <a:spLocks noChangeArrowheads="1"/>
          </p:cNvSpPr>
          <p:nvPr/>
        </p:nvSpPr>
        <p:spPr bwMode="auto">
          <a:xfrm>
            <a:off x="152612" y="3898182"/>
            <a:ext cx="961774" cy="27514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defTabSz="914182"/>
            <a:r>
              <a:rPr lang="en-US" sz="1200" dirty="0">
                <a:latin typeface="Times New Roman" pitchFamily="18" charset="0"/>
              </a:rPr>
              <a:t>Damage rate</a:t>
            </a:r>
          </a:p>
        </p:txBody>
      </p:sp>
      <p:graphicFrame>
        <p:nvGraphicFramePr>
          <p:cNvPr id="238632" name="Object 40"/>
          <p:cNvGraphicFramePr>
            <a:graphicFrameLocks noChangeAspect="1"/>
          </p:cNvGraphicFramePr>
          <p:nvPr/>
        </p:nvGraphicFramePr>
        <p:xfrm>
          <a:off x="2603942" y="761824"/>
          <a:ext cx="4025140" cy="419878"/>
        </p:xfrm>
        <a:graphic>
          <a:graphicData uri="http://schemas.openxmlformats.org/presentationml/2006/ole">
            <p:oleObj spid="_x0000_s7180" name="Equation" r:id="rId13" imgW="4025880" imgH="4190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28600"/>
            <a:ext cx="59436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63246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-1981200"/>
            <a:ext cx="11734800" cy="1089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95400" y="-1828800"/>
            <a:ext cx="11734800" cy="102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58400" cy="830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28600"/>
            <a:ext cx="3576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Outline of Presentation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" y="1295400"/>
            <a:ext cx="7030771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Introduction to Multiscale Modeling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Physical Observations of Ductile Fracture and the Role </a:t>
            </a:r>
          </a:p>
          <a:p>
            <a:pPr lvl="1"/>
            <a:r>
              <a:rPr lang="en-US" sz="2400" dirty="0" smtClean="0"/>
              <a:t>of Pore/Void Coalescence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Materials Processing Influence on Ductile Fracture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Pore Coalescence Definitions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Pore Coalescence Bridging to the Macroscale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Summary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0"/>
            <a:ext cx="89916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7696200" cy="739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76200"/>
            <a:ext cx="76962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228600"/>
            <a:ext cx="92202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54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idge3.picts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64047"/>
            <a:ext cx="7848600" cy="679395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52400" y="0"/>
            <a:ext cx="9144000" cy="7162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6802" name="Object 2"/>
          <p:cNvGraphicFramePr>
            <a:graphicFrameLocks noChangeAspect="1"/>
          </p:cNvGraphicFramePr>
          <p:nvPr/>
        </p:nvGraphicFramePr>
        <p:xfrm>
          <a:off x="-533400" y="0"/>
          <a:ext cx="10052050" cy="7086600"/>
        </p:xfrm>
        <a:graphic>
          <a:graphicData uri="http://schemas.openxmlformats.org/presentationml/2006/ole">
            <p:oleObj spid="_x0000_s76802" name="Document" r:id="rId3" imgW="5574792" imgH="41757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0"/>
            <a:ext cx="74676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304800"/>
            <a:ext cx="31242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-816429" y="-685800"/>
          <a:ext cx="10798629" cy="8077200"/>
        </p:xfrm>
        <a:graphic>
          <a:graphicData uri="http://schemas.openxmlformats.org/presentationml/2006/ole">
            <p:oleObj spid="_x0000_s77827" name="Document" r:id="rId3" imgW="6849431" imgH="5134692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8915400" cy="75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850" name="Object 2"/>
          <p:cNvGraphicFramePr>
            <a:graphicFrameLocks noChangeAspect="1"/>
          </p:cNvGraphicFramePr>
          <p:nvPr/>
        </p:nvGraphicFramePr>
        <p:xfrm>
          <a:off x="-825797" y="-460214"/>
          <a:ext cx="10198397" cy="7699214"/>
        </p:xfrm>
        <a:graphic>
          <a:graphicData uri="http://schemas.openxmlformats.org/presentationml/2006/ole">
            <p:oleObj spid="_x0000_s78850" name="Document" r:id="rId3" imgW="4343400" imgH="3279648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1003300"/>
            <a:ext cx="4775200" cy="356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3" name="Picture 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1066800"/>
            <a:ext cx="4838700" cy="3568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219200" y="-2057400"/>
            <a:ext cx="11582400" cy="1127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28600"/>
            <a:ext cx="8534400" cy="6629399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id.coalescence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0"/>
            <a:ext cx="8382000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alescence.def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685800"/>
            <a:ext cx="9144000" cy="800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763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53000" y="685800"/>
            <a:ext cx="25146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Macroscale: </a:t>
            </a:r>
          </a:p>
          <a:p>
            <a:r>
              <a:rPr lang="en-US" dirty="0" smtClean="0"/>
              <a:t>Continuum Point (mm)</a:t>
            </a:r>
            <a:endParaRPr lang="en-US" dirty="0"/>
          </a:p>
        </p:txBody>
      </p:sp>
      <p:sp>
        <p:nvSpPr>
          <p:cNvPr id="5" name="Cloud 4"/>
          <p:cNvSpPr/>
          <p:nvPr/>
        </p:nvSpPr>
        <p:spPr>
          <a:xfrm>
            <a:off x="3810000" y="0"/>
            <a:ext cx="4953000" cy="2286000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loud 6"/>
          <p:cNvSpPr/>
          <p:nvPr/>
        </p:nvSpPr>
        <p:spPr>
          <a:xfrm>
            <a:off x="4343400" y="5562600"/>
            <a:ext cx="3886200" cy="1143000"/>
          </a:xfrm>
          <a:prstGeom prst="clou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2819400" y="3962400"/>
            <a:ext cx="381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019800" y="3810000"/>
            <a:ext cx="381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94725" y="2362200"/>
            <a:ext cx="78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Bridge</a:t>
            </a:r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6019800" y="3810000"/>
            <a:ext cx="39624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2705100" y="4000500"/>
            <a:ext cx="3886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own Arrow 20"/>
          <p:cNvSpPr/>
          <p:nvPr/>
        </p:nvSpPr>
        <p:spPr>
          <a:xfrm>
            <a:off x="4724400" y="1905000"/>
            <a:ext cx="1752600" cy="3581400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181600" y="1828800"/>
            <a:ext cx="838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5080817" y="2286000"/>
            <a:ext cx="106644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down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caling:</a:t>
            </a:r>
          </a:p>
          <a:p>
            <a:pPr algn="ctr"/>
            <a:endParaRPr lang="en-US" dirty="0" smtClean="0"/>
          </a:p>
          <a:p>
            <a:pPr algn="ctr"/>
            <a:r>
              <a:rPr lang="en-US" sz="1400" dirty="0"/>
              <a:t>p</a:t>
            </a:r>
            <a:r>
              <a:rPr lang="en-US" sz="1400" dirty="0" smtClean="0"/>
              <a:t>ore-pore</a:t>
            </a:r>
          </a:p>
          <a:p>
            <a:pPr algn="ctr"/>
            <a:r>
              <a:rPr lang="en-US" sz="1400" dirty="0"/>
              <a:t>c</a:t>
            </a:r>
            <a:r>
              <a:rPr lang="en-US" sz="1400" dirty="0" smtClean="0"/>
              <a:t>oalescence</a:t>
            </a:r>
          </a:p>
          <a:p>
            <a:pPr algn="ctr"/>
            <a:r>
              <a:rPr lang="en-US" sz="1400" dirty="0" smtClean="0"/>
              <a:t>kinetics</a:t>
            </a:r>
          </a:p>
          <a:p>
            <a:pPr algn="ctr"/>
            <a:r>
              <a:rPr lang="en-US" sz="1400" dirty="0"/>
              <a:t>f</a:t>
            </a:r>
            <a:r>
              <a:rPr lang="en-US" sz="1400" dirty="0" smtClean="0"/>
              <a:t>or </a:t>
            </a:r>
          </a:p>
          <a:p>
            <a:pPr algn="ctr"/>
            <a:r>
              <a:rPr lang="en-US" sz="1400" dirty="0"/>
              <a:t>d</a:t>
            </a:r>
            <a:r>
              <a:rPr lang="en-US" sz="1400" dirty="0" smtClean="0"/>
              <a:t>uctile</a:t>
            </a:r>
          </a:p>
          <a:p>
            <a:pPr algn="ctr"/>
            <a:r>
              <a:rPr lang="en-US" sz="1400" dirty="0" smtClean="0"/>
              <a:t>fracture</a:t>
            </a:r>
            <a:endParaRPr lang="en-US" sz="1400" dirty="0"/>
          </a:p>
        </p:txBody>
      </p:sp>
      <p:sp>
        <p:nvSpPr>
          <p:cNvPr id="24" name="Up Arrow 23"/>
          <p:cNvSpPr/>
          <p:nvPr/>
        </p:nvSpPr>
        <p:spPr>
          <a:xfrm>
            <a:off x="6096000" y="2362200"/>
            <a:ext cx="1828800" cy="3352800"/>
          </a:xfrm>
          <a:prstGeom prst="up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85004" y="5562600"/>
            <a:ext cx="8382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478452" y="3048000"/>
            <a:ext cx="106644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up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caling:</a:t>
            </a:r>
          </a:p>
          <a:p>
            <a:pPr algn="ctr"/>
            <a:endParaRPr lang="en-US" dirty="0" smtClean="0"/>
          </a:p>
          <a:p>
            <a:pPr algn="ctr"/>
            <a:r>
              <a:rPr lang="en-US" sz="1400" dirty="0"/>
              <a:t>c</a:t>
            </a:r>
            <a:r>
              <a:rPr lang="en-US" sz="1400" dirty="0" smtClean="0"/>
              <a:t>oalescence</a:t>
            </a:r>
          </a:p>
          <a:p>
            <a:pPr algn="ctr"/>
            <a:r>
              <a:rPr lang="en-US" sz="1400" dirty="0"/>
              <a:t>p</a:t>
            </a:r>
            <a:r>
              <a:rPr lang="en-US" sz="1400" dirty="0" smtClean="0"/>
              <a:t>arametric</a:t>
            </a:r>
          </a:p>
          <a:p>
            <a:pPr algn="ctr"/>
            <a:r>
              <a:rPr lang="en-US" sz="1400" dirty="0" smtClean="0"/>
              <a:t>effects</a:t>
            </a:r>
            <a:endParaRPr lang="en-US" sz="1400" dirty="0"/>
          </a:p>
        </p:txBody>
      </p:sp>
      <p:sp>
        <p:nvSpPr>
          <p:cNvPr id="18" name="Rectangle 17"/>
          <p:cNvSpPr/>
          <p:nvPr/>
        </p:nvSpPr>
        <p:spPr>
          <a:xfrm>
            <a:off x="7391400" y="6096000"/>
            <a:ext cx="304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76800" y="5754469"/>
            <a:ext cx="3200400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Mesoscale: ANOVA FEA with multiple pores (100-500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8600" y="533400"/>
            <a:ext cx="339836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Macroscale Constraints:</a:t>
            </a:r>
          </a:p>
          <a:p>
            <a:r>
              <a:rPr lang="en-US" dirty="0" smtClean="0"/>
              <a:t>Thermodynamics (</a:t>
            </a:r>
            <a:r>
              <a:rPr lang="en-US" dirty="0" err="1" smtClean="0"/>
              <a:t>cf</a:t>
            </a:r>
            <a:r>
              <a:rPr lang="en-US" dirty="0" smtClean="0"/>
              <a:t>, Solanki &amp; </a:t>
            </a:r>
          </a:p>
          <a:p>
            <a:r>
              <a:rPr lang="en-US" dirty="0"/>
              <a:t>	</a:t>
            </a:r>
            <a:r>
              <a:rPr lang="en-US" dirty="0" smtClean="0"/>
              <a:t>Bammann, 2010)</a:t>
            </a:r>
          </a:p>
          <a:p>
            <a:r>
              <a:rPr lang="en-US" dirty="0" smtClean="0"/>
              <a:t>Kinematics (cf. Horstemeyer 2000)</a:t>
            </a:r>
          </a:p>
          <a:p>
            <a:r>
              <a:rPr lang="en-US" dirty="0" smtClean="0"/>
              <a:t>Kinetics (from </a:t>
            </a:r>
            <a:r>
              <a:rPr lang="en-US" dirty="0" err="1" smtClean="0"/>
              <a:t>upscaling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6200" y="5029200"/>
            <a:ext cx="441653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Mesoscale Activities:</a:t>
            </a:r>
          </a:p>
          <a:p>
            <a:r>
              <a:rPr lang="en-US" dirty="0" smtClean="0"/>
              <a:t>Physical </a:t>
            </a:r>
            <a:r>
              <a:rPr lang="en-US" dirty="0" err="1" smtClean="0"/>
              <a:t>admissibilities</a:t>
            </a:r>
            <a:r>
              <a:rPr lang="en-US" dirty="0" smtClean="0"/>
              <a:t> (</a:t>
            </a:r>
            <a:r>
              <a:rPr lang="en-US" dirty="0" err="1" smtClean="0"/>
              <a:t>cf</a:t>
            </a:r>
            <a:r>
              <a:rPr lang="en-US" dirty="0" smtClean="0"/>
              <a:t>, Garrison &amp; Moody</a:t>
            </a:r>
          </a:p>
          <a:p>
            <a:r>
              <a:rPr lang="en-US" dirty="0"/>
              <a:t>	</a:t>
            </a:r>
            <a:r>
              <a:rPr lang="en-US" dirty="0" smtClean="0"/>
              <a:t>1987; Jones &amp; Horstemeyer, 2007)</a:t>
            </a:r>
          </a:p>
          <a:p>
            <a:r>
              <a:rPr lang="en-US" dirty="0" smtClean="0"/>
              <a:t>Parameters (cf. Horstemeyer &amp; </a:t>
            </a:r>
            <a:r>
              <a:rPr lang="en-US" dirty="0" err="1" smtClean="0"/>
              <a:t>Ramaswamy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 2000)</a:t>
            </a:r>
          </a:p>
          <a:p>
            <a:r>
              <a:rPr lang="en-US" dirty="0" smtClean="0"/>
              <a:t>Results (</a:t>
            </a:r>
            <a:r>
              <a:rPr lang="en-US" dirty="0" err="1" smtClean="0"/>
              <a:t>Horstemeyer</a:t>
            </a:r>
            <a:r>
              <a:rPr lang="en-US" dirty="0" smtClean="0"/>
              <a:t> et al., 2000 IJP)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-715406"/>
            <a:ext cx="7543800" cy="75607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1600" y="-1447800"/>
            <a:ext cx="11963400" cy="952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990600" y="6056313"/>
            <a:ext cx="8915400" cy="8016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 rot="-2152223">
            <a:off x="6716713" y="3449638"/>
            <a:ext cx="296862" cy="133350"/>
          </a:xfrm>
          <a:prstGeom prst="rightArrow">
            <a:avLst>
              <a:gd name="adj1" fmla="val 50000"/>
              <a:gd name="adj2" fmla="val 55655"/>
            </a:avLst>
          </a:prstGeom>
          <a:gradFill rotWithShape="1">
            <a:gsLst>
              <a:gs pos="0">
                <a:srgbClr val="FF6600"/>
              </a:gs>
              <a:gs pos="100000">
                <a:srgbClr val="00FF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76200" y="2246313"/>
            <a:ext cx="8915400" cy="134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Macroscale ISV Continuum</a:t>
            </a: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 rot="-2152223">
            <a:off x="2373584" y="5712978"/>
            <a:ext cx="296863" cy="134938"/>
          </a:xfrm>
          <a:prstGeom prst="rightArrow">
            <a:avLst>
              <a:gd name="adj1" fmla="val 50000"/>
              <a:gd name="adj2" fmla="val 55000"/>
            </a:avLst>
          </a:prstGeom>
          <a:gradFill rotWithShape="1">
            <a:gsLst>
              <a:gs pos="0">
                <a:srgbClr val="FF6600"/>
              </a:gs>
              <a:gs pos="100000">
                <a:srgbClr val="00FF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AutoShape 7"/>
          <p:cNvSpPr>
            <a:spLocks/>
          </p:cNvSpPr>
          <p:nvPr/>
        </p:nvSpPr>
        <p:spPr bwMode="auto">
          <a:xfrm>
            <a:off x="3422650" y="5788025"/>
            <a:ext cx="3430588" cy="192088"/>
          </a:xfrm>
          <a:prstGeom prst="callout1">
            <a:avLst>
              <a:gd name="adj1" fmla="val 52176"/>
              <a:gd name="adj2" fmla="val -2167"/>
              <a:gd name="adj3" fmla="val 5074"/>
              <a:gd name="adj4" fmla="val -25935"/>
            </a:avLst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r>
              <a:rPr lang="en-US" sz="1200" b="1"/>
              <a:t>Bridge 1 = Interfacial Energy, Elasticity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4073525" y="5389563"/>
            <a:ext cx="17462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Atomistics</a:t>
            </a:r>
            <a:br>
              <a:rPr lang="en-US" sz="1200" b="1"/>
            </a:br>
            <a:r>
              <a:rPr lang="en-US" sz="1200" b="1"/>
              <a:t>(EAM,MEAM,MD,MS,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3" cstate="print"/>
          <a:srcRect l="2892" t="5624" r="2892" b="11250"/>
          <a:stretch>
            <a:fillRect/>
          </a:stretch>
        </p:blipFill>
        <p:spPr bwMode="auto">
          <a:xfrm>
            <a:off x="2476500" y="5113338"/>
            <a:ext cx="1639888" cy="646112"/>
          </a:xfrm>
          <a:prstGeom prst="rect">
            <a:avLst/>
          </a:prstGeom>
          <a:noFill/>
        </p:spPr>
      </p:pic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2179638" y="5380038"/>
            <a:ext cx="446087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Nm</a:t>
            </a:r>
          </a:p>
        </p:txBody>
      </p:sp>
      <p:sp>
        <p:nvSpPr>
          <p:cNvPr id="11275" name="AutoShape 11"/>
          <p:cNvSpPr>
            <a:spLocks noChangeArrowheads="1"/>
          </p:cNvSpPr>
          <p:nvPr/>
        </p:nvSpPr>
        <p:spPr bwMode="auto">
          <a:xfrm rot="-2152223">
            <a:off x="4047876" y="5042172"/>
            <a:ext cx="319087" cy="134938"/>
          </a:xfrm>
          <a:prstGeom prst="rightArrow">
            <a:avLst>
              <a:gd name="adj1" fmla="val 50000"/>
              <a:gd name="adj2" fmla="val 59117"/>
            </a:avLst>
          </a:prstGeom>
          <a:gradFill rotWithShape="1">
            <a:gsLst>
              <a:gs pos="0">
                <a:srgbClr val="FF690D"/>
              </a:gs>
              <a:gs pos="100000">
                <a:srgbClr val="00FF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AutoShape 14"/>
          <p:cNvSpPr>
            <a:spLocks/>
          </p:cNvSpPr>
          <p:nvPr/>
        </p:nvSpPr>
        <p:spPr bwMode="auto">
          <a:xfrm>
            <a:off x="5105400" y="5257800"/>
            <a:ext cx="2332037" cy="169862"/>
          </a:xfrm>
          <a:prstGeom prst="callout1">
            <a:avLst>
              <a:gd name="adj1" fmla="val 59019"/>
              <a:gd name="adj2" fmla="val -3185"/>
              <a:gd name="adj3" fmla="val -29509"/>
              <a:gd name="adj4" fmla="val -39241"/>
            </a:avLst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r>
              <a:rPr lang="en-US" sz="1200" b="1" dirty="0"/>
              <a:t>Bridge </a:t>
            </a:r>
            <a:r>
              <a:rPr lang="en-US" sz="1200" b="1" dirty="0" smtClean="0"/>
              <a:t>2 </a:t>
            </a:r>
            <a:r>
              <a:rPr lang="en-US" sz="1200" b="1" dirty="0"/>
              <a:t>= </a:t>
            </a:r>
            <a:r>
              <a:rPr lang="en-US" sz="1200" b="1" dirty="0" smtClean="0"/>
              <a:t>LEFM should work</a:t>
            </a:r>
            <a:endParaRPr lang="en-US" sz="1200" b="1" dirty="0"/>
          </a:p>
        </p:txBody>
      </p:sp>
      <p:sp>
        <p:nvSpPr>
          <p:cNvPr id="11279" name="AutoShape 15"/>
          <p:cNvSpPr>
            <a:spLocks/>
          </p:cNvSpPr>
          <p:nvPr/>
        </p:nvSpPr>
        <p:spPr bwMode="auto">
          <a:xfrm>
            <a:off x="6451600" y="4435475"/>
            <a:ext cx="2243138" cy="150813"/>
          </a:xfrm>
          <a:prstGeom prst="callout1">
            <a:avLst>
              <a:gd name="adj1" fmla="val 66667"/>
              <a:gd name="adj2" fmla="val -3315"/>
              <a:gd name="adj3" fmla="val -41667"/>
              <a:gd name="adj4" fmla="val -46514"/>
            </a:avLst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r>
              <a:rPr lang="en-US" sz="1200" b="1" dirty="0"/>
              <a:t>Bridge </a:t>
            </a:r>
            <a:r>
              <a:rPr lang="en-US" sz="1200" b="1" dirty="0" smtClean="0"/>
              <a:t>3 </a:t>
            </a:r>
            <a:r>
              <a:rPr lang="en-US" sz="1200" b="1" dirty="0"/>
              <a:t>= Particle Interactions</a:t>
            </a:r>
          </a:p>
        </p:txBody>
      </p:sp>
      <p:sp>
        <p:nvSpPr>
          <p:cNvPr id="11280" name="AutoShape 16"/>
          <p:cNvSpPr>
            <a:spLocks/>
          </p:cNvSpPr>
          <p:nvPr/>
        </p:nvSpPr>
        <p:spPr bwMode="auto">
          <a:xfrm>
            <a:off x="7245350" y="3563938"/>
            <a:ext cx="1411288" cy="338137"/>
          </a:xfrm>
          <a:prstGeom prst="callout1">
            <a:avLst>
              <a:gd name="adj1" fmla="val 29630"/>
              <a:gd name="adj2" fmla="val -5264"/>
              <a:gd name="adj3" fmla="val -16463"/>
              <a:gd name="adj4" fmla="val -24343"/>
            </a:avLst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r>
              <a:rPr lang="en-US" sz="1200" b="1" dirty="0"/>
              <a:t>Bridge </a:t>
            </a:r>
            <a:r>
              <a:rPr lang="en-US" sz="1200" b="1" dirty="0" smtClean="0"/>
              <a:t>4 </a:t>
            </a:r>
            <a:r>
              <a:rPr lang="en-US" sz="1200" b="1" dirty="0"/>
              <a:t>= </a:t>
            </a:r>
            <a:r>
              <a:rPr lang="en-US" sz="1200" b="1" dirty="0" smtClean="0"/>
              <a:t>Particle-Pore </a:t>
            </a:r>
            <a:r>
              <a:rPr lang="en-US" sz="1200" b="1" dirty="0"/>
              <a:t>Interactions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2205038" y="2046288"/>
            <a:ext cx="222250" cy="200025"/>
          </a:xfrm>
          <a:prstGeom prst="upArrow">
            <a:avLst>
              <a:gd name="adj1" fmla="val 41667"/>
              <a:gd name="adj2" fmla="val 51389"/>
            </a:avLst>
          </a:prstGeom>
          <a:gradFill rotWithShape="1">
            <a:gsLst>
              <a:gs pos="0">
                <a:srgbClr val="00FF00"/>
              </a:gs>
              <a:gs pos="100000">
                <a:srgbClr val="FF690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1283" name="AutoShape 19"/>
          <p:cNvSpPr>
            <a:spLocks/>
          </p:cNvSpPr>
          <p:nvPr/>
        </p:nvSpPr>
        <p:spPr bwMode="auto">
          <a:xfrm>
            <a:off x="3022600" y="2020888"/>
            <a:ext cx="2006600" cy="112712"/>
          </a:xfrm>
          <a:prstGeom prst="callout1">
            <a:avLst>
              <a:gd name="adj1" fmla="val 63157"/>
              <a:gd name="adj2" fmla="val -5454"/>
              <a:gd name="adj3" fmla="val 61403"/>
              <a:gd name="adj4" fmla="val -46023"/>
            </a:avLst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r>
              <a:rPr lang="en-US" sz="1200" b="1" dirty="0"/>
              <a:t>Bridge </a:t>
            </a:r>
            <a:r>
              <a:rPr lang="en-US" sz="1200" b="1" dirty="0" smtClean="0"/>
              <a:t>10 </a:t>
            </a:r>
            <a:r>
              <a:rPr lang="en-US" sz="1200" b="1" dirty="0"/>
              <a:t>= </a:t>
            </a:r>
            <a:r>
              <a:rPr lang="en-US" sz="1200" b="1" dirty="0" smtClean="0"/>
              <a:t>material model</a:t>
            </a:r>
            <a:endParaRPr lang="en-US" sz="1200" b="1" dirty="0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785938" y="1587500"/>
            <a:ext cx="1484312" cy="466725"/>
            <a:chOff x="1105" y="534"/>
            <a:chExt cx="959" cy="336"/>
          </a:xfrm>
        </p:grpSpPr>
        <p:pic>
          <p:nvPicPr>
            <p:cNvPr id="11285" name="Picture 21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5" y="534"/>
              <a:ext cx="624" cy="336"/>
            </a:xfrm>
            <a:prstGeom prst="rect">
              <a:avLst/>
            </a:prstGeom>
            <a:noFill/>
            <a:ln w="127000">
              <a:noFill/>
              <a:miter lim="800000"/>
              <a:headEnd/>
              <a:tailEnd/>
            </a:ln>
            <a:effectLst/>
          </p:spPr>
        </p:pic>
        <p:sp>
          <p:nvSpPr>
            <p:cNvPr id="11286" name="Text Box 22"/>
            <p:cNvSpPr txBox="1">
              <a:spLocks noChangeArrowheads="1"/>
            </p:cNvSpPr>
            <p:nvPr/>
          </p:nvSpPr>
          <p:spPr bwMode="auto">
            <a:xfrm>
              <a:off x="1728" y="672"/>
              <a:ext cx="336" cy="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ISV</a:t>
              </a:r>
            </a:p>
          </p:txBody>
        </p:sp>
      </p:grpSp>
      <p:sp>
        <p:nvSpPr>
          <p:cNvPr id="11287" name="AutoShape 23"/>
          <p:cNvSpPr>
            <a:spLocks noChangeArrowheads="1"/>
          </p:cNvSpPr>
          <p:nvPr/>
        </p:nvSpPr>
        <p:spPr bwMode="auto">
          <a:xfrm rot="5400000">
            <a:off x="3950494" y="378619"/>
            <a:ext cx="201613" cy="2600325"/>
          </a:xfrm>
          <a:prstGeom prst="upArrow">
            <a:avLst>
              <a:gd name="adj1" fmla="val 50000"/>
              <a:gd name="adj2" fmla="val 122826"/>
            </a:avLst>
          </a:prstGeom>
          <a:gradFill rotWithShape="1">
            <a:gsLst>
              <a:gs pos="0">
                <a:srgbClr val="00FF00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1288" name="AutoShape 24"/>
          <p:cNvSpPr>
            <a:spLocks/>
          </p:cNvSpPr>
          <p:nvPr/>
        </p:nvSpPr>
        <p:spPr bwMode="auto">
          <a:xfrm>
            <a:off x="3798888" y="1119188"/>
            <a:ext cx="1477962" cy="192087"/>
          </a:xfrm>
          <a:prstGeom prst="callout1">
            <a:avLst>
              <a:gd name="adj1" fmla="val 52176"/>
              <a:gd name="adj2" fmla="val -5028"/>
              <a:gd name="adj3" fmla="val 252898"/>
              <a:gd name="adj4" fmla="val -13926"/>
            </a:avLst>
          </a:prstGeom>
          <a:solidFill>
            <a:srgbClr val="FFFF99"/>
          </a:solidFill>
          <a:ln w="31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lIns="0" tIns="0" rIns="0" bIns="0"/>
          <a:lstStyle/>
          <a:p>
            <a:r>
              <a:rPr lang="en-US" sz="1200" b="1" dirty="0"/>
              <a:t>Bridge </a:t>
            </a:r>
            <a:r>
              <a:rPr lang="en-US" sz="1200" b="1" dirty="0" smtClean="0"/>
              <a:t>11 </a:t>
            </a:r>
            <a:r>
              <a:rPr lang="en-US" sz="1200" b="1" dirty="0"/>
              <a:t>= FEA</a:t>
            </a:r>
          </a:p>
        </p:txBody>
      </p:sp>
      <p:sp>
        <p:nvSpPr>
          <p:cNvPr id="11290" name="Text Box 26"/>
          <p:cNvSpPr txBox="1">
            <a:spLocks noChangeArrowheads="1"/>
          </p:cNvSpPr>
          <p:nvPr/>
        </p:nvSpPr>
        <p:spPr bwMode="auto">
          <a:xfrm>
            <a:off x="3590925" y="4711700"/>
            <a:ext cx="668338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100’s Nm</a:t>
            </a:r>
          </a:p>
        </p:txBody>
      </p:sp>
      <p:sp>
        <p:nvSpPr>
          <p:cNvPr id="11291" name="AutoShape 27"/>
          <p:cNvSpPr>
            <a:spLocks noChangeArrowheads="1"/>
          </p:cNvSpPr>
          <p:nvPr/>
        </p:nvSpPr>
        <p:spPr bwMode="auto">
          <a:xfrm rot="-1926732">
            <a:off x="5237163" y="4311650"/>
            <a:ext cx="285750" cy="123825"/>
          </a:xfrm>
          <a:prstGeom prst="rightArrow">
            <a:avLst>
              <a:gd name="adj1" fmla="val 50000"/>
              <a:gd name="adj2" fmla="val 57692"/>
            </a:avLst>
          </a:prstGeom>
          <a:gradFill rotWithShape="1">
            <a:gsLst>
              <a:gs pos="0">
                <a:srgbClr val="FF6600"/>
              </a:gs>
              <a:gs pos="100000">
                <a:srgbClr val="00FF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2" name="Text Box 28"/>
          <p:cNvSpPr txBox="1">
            <a:spLocks noChangeArrowheads="1"/>
          </p:cNvSpPr>
          <p:nvPr/>
        </p:nvSpPr>
        <p:spPr bwMode="auto">
          <a:xfrm>
            <a:off x="2327275" y="5948363"/>
            <a:ext cx="13382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Electronics</a:t>
            </a:r>
            <a:br>
              <a:rPr lang="en-US" sz="1200" b="1"/>
            </a:br>
            <a:r>
              <a:rPr lang="en-US" sz="1200" b="1"/>
              <a:t>Principles (DFT)</a:t>
            </a:r>
          </a:p>
        </p:txBody>
      </p:sp>
      <p:graphicFrame>
        <p:nvGraphicFramePr>
          <p:cNvPr id="11293" name="Object 29"/>
          <p:cNvGraphicFramePr>
            <a:graphicFrameLocks noChangeAspect="1"/>
          </p:cNvGraphicFramePr>
          <p:nvPr/>
        </p:nvGraphicFramePr>
        <p:xfrm>
          <a:off x="1593850" y="5840413"/>
          <a:ext cx="798513" cy="466725"/>
        </p:xfrm>
        <a:graphic>
          <a:graphicData uri="http://schemas.openxmlformats.org/presentationml/2006/ole">
            <p:oleObj spid="_x0000_s3074" name="Image Document" r:id="rId5" imgW="2552760" imgH="2552760" progId="">
              <p:embed/>
            </p:oleObj>
          </a:graphicData>
        </a:graphic>
      </p:graphicFrame>
      <p:sp>
        <p:nvSpPr>
          <p:cNvPr id="11294" name="Rectangle 30"/>
          <p:cNvSpPr>
            <a:spLocks noChangeArrowheads="1"/>
          </p:cNvSpPr>
          <p:nvPr/>
        </p:nvSpPr>
        <p:spPr bwMode="auto">
          <a:xfrm>
            <a:off x="1362075" y="5954713"/>
            <a:ext cx="303213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1200" b="1"/>
              <a:t>Å</a:t>
            </a: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499100" y="3575050"/>
            <a:ext cx="2971800" cy="765175"/>
            <a:chOff x="3504" y="1962"/>
            <a:chExt cx="1920" cy="550"/>
          </a:xfrm>
        </p:grpSpPr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3504" y="1962"/>
              <a:ext cx="960" cy="529"/>
              <a:chOff x="3264" y="1872"/>
              <a:chExt cx="960" cy="529"/>
            </a:xfrm>
          </p:grpSpPr>
          <p:sp>
            <p:nvSpPr>
              <p:cNvPr id="11297" name="Rectangle 33"/>
              <p:cNvSpPr>
                <a:spLocks noChangeArrowheads="1"/>
              </p:cNvSpPr>
              <p:nvPr/>
            </p:nvSpPr>
            <p:spPr bwMode="auto">
              <a:xfrm>
                <a:off x="3264" y="1872"/>
                <a:ext cx="960" cy="52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1298" name="Picture 3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b="18137"/>
              <a:stretch>
                <a:fillRect/>
              </a:stretch>
            </p:blipFill>
            <p:spPr bwMode="auto">
              <a:xfrm>
                <a:off x="3294" y="1890"/>
                <a:ext cx="906" cy="511"/>
              </a:xfrm>
              <a:prstGeom prst="rect">
                <a:avLst/>
              </a:prstGeom>
              <a:noFill/>
            </p:spPr>
          </p:pic>
        </p:grpSp>
        <p:sp>
          <p:nvSpPr>
            <p:cNvPr id="11299" name="Text Box 35"/>
            <p:cNvSpPr txBox="1">
              <a:spLocks noChangeArrowheads="1"/>
            </p:cNvSpPr>
            <p:nvPr/>
          </p:nvSpPr>
          <p:spPr bwMode="auto">
            <a:xfrm>
              <a:off x="4416" y="2250"/>
              <a:ext cx="1008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Crystal Plasticity</a:t>
              </a:r>
              <a:br>
                <a:rPr lang="en-US" sz="1200" b="1"/>
              </a:br>
              <a:r>
                <a:rPr lang="en-US" sz="1200" b="1"/>
                <a:t>(ISV + FEA)</a:t>
              </a:r>
            </a:p>
          </p:txBody>
        </p:sp>
        <p:sp>
          <p:nvSpPr>
            <p:cNvPr id="11300" name="Text Box 36"/>
            <p:cNvSpPr txBox="1">
              <a:spLocks noChangeArrowheads="1"/>
            </p:cNvSpPr>
            <p:nvPr/>
          </p:nvSpPr>
          <p:spPr bwMode="auto">
            <a:xfrm>
              <a:off x="3516" y="2346"/>
              <a:ext cx="516" cy="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10-100 µm</a:t>
              </a:r>
            </a:p>
          </p:txBody>
        </p:sp>
      </p:grpSp>
      <p:sp>
        <p:nvSpPr>
          <p:cNvPr id="11301" name="Line 37"/>
          <p:cNvSpPr>
            <a:spLocks noChangeShapeType="1"/>
          </p:cNvSpPr>
          <p:nvPr/>
        </p:nvSpPr>
        <p:spPr bwMode="auto">
          <a:xfrm>
            <a:off x="6065838" y="3908425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02" name="Text Box 38"/>
          <p:cNvSpPr txBox="1">
            <a:spLocks noChangeArrowheads="1"/>
          </p:cNvSpPr>
          <p:nvPr/>
        </p:nvSpPr>
        <p:spPr bwMode="auto">
          <a:xfrm>
            <a:off x="5276850" y="4665663"/>
            <a:ext cx="178276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Crystal Plasticity</a:t>
            </a:r>
            <a:br>
              <a:rPr lang="en-US" sz="1200" b="1"/>
            </a:br>
            <a:r>
              <a:rPr lang="en-US" sz="1200" b="1"/>
              <a:t>(ISV + FEA)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>
            <a:off x="4384675" y="4376738"/>
            <a:ext cx="882650" cy="584200"/>
            <a:chOff x="2784" y="2538"/>
            <a:chExt cx="570" cy="420"/>
          </a:xfrm>
        </p:grpSpPr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2784" y="2538"/>
              <a:ext cx="570" cy="414"/>
              <a:chOff x="3028" y="2986"/>
              <a:chExt cx="810" cy="766"/>
            </a:xfrm>
          </p:grpSpPr>
          <p:sp>
            <p:nvSpPr>
              <p:cNvPr id="11305" name="Rectangle 41"/>
              <p:cNvSpPr>
                <a:spLocks noChangeArrowheads="1"/>
              </p:cNvSpPr>
              <p:nvPr/>
            </p:nvSpPr>
            <p:spPr bwMode="auto">
              <a:xfrm>
                <a:off x="3028" y="2986"/>
                <a:ext cx="810" cy="766"/>
              </a:xfrm>
              <a:prstGeom prst="rect">
                <a:avLst/>
              </a:prstGeom>
              <a:solidFill>
                <a:srgbClr val="B3B3B3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6" name="Oval 42"/>
              <p:cNvSpPr>
                <a:spLocks noChangeArrowheads="1"/>
              </p:cNvSpPr>
              <p:nvPr/>
            </p:nvSpPr>
            <p:spPr bwMode="auto">
              <a:xfrm>
                <a:off x="3271" y="3314"/>
                <a:ext cx="45" cy="110"/>
              </a:xfrm>
              <a:prstGeom prst="ellipse">
                <a:avLst/>
              </a:prstGeom>
              <a:solidFill>
                <a:srgbClr val="191919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7" name="Oval 43"/>
              <p:cNvSpPr>
                <a:spLocks noChangeArrowheads="1"/>
              </p:cNvSpPr>
              <p:nvPr/>
            </p:nvSpPr>
            <p:spPr bwMode="auto">
              <a:xfrm>
                <a:off x="3535" y="3322"/>
                <a:ext cx="46" cy="102"/>
              </a:xfrm>
              <a:prstGeom prst="ellipse">
                <a:avLst/>
              </a:prstGeom>
              <a:solidFill>
                <a:srgbClr val="0C0C0C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8" name="Oval 44"/>
              <p:cNvSpPr>
                <a:spLocks noChangeArrowheads="1"/>
              </p:cNvSpPr>
              <p:nvPr/>
            </p:nvSpPr>
            <p:spPr bwMode="auto">
              <a:xfrm>
                <a:off x="3422" y="3227"/>
                <a:ext cx="23" cy="14"/>
              </a:xfrm>
              <a:prstGeom prst="ellipse">
                <a:avLst/>
              </a:prstGeom>
              <a:solidFill>
                <a:srgbClr val="0C0C0C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9" name="Oval 45"/>
              <p:cNvSpPr>
                <a:spLocks noChangeArrowheads="1"/>
              </p:cNvSpPr>
              <p:nvPr/>
            </p:nvSpPr>
            <p:spPr bwMode="auto">
              <a:xfrm>
                <a:off x="3422" y="3489"/>
                <a:ext cx="23" cy="22"/>
              </a:xfrm>
              <a:prstGeom prst="ellipse">
                <a:avLst/>
              </a:prstGeom>
              <a:solidFill>
                <a:srgbClr val="0C0C0C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310" name="Text Box 46"/>
            <p:cNvSpPr txBox="1">
              <a:spLocks noChangeArrowheads="1"/>
            </p:cNvSpPr>
            <p:nvPr/>
          </p:nvSpPr>
          <p:spPr bwMode="auto">
            <a:xfrm>
              <a:off x="2868" y="2828"/>
              <a:ext cx="43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µm</a:t>
              </a:r>
            </a:p>
          </p:txBody>
        </p:sp>
      </p:grpSp>
      <p:sp>
        <p:nvSpPr>
          <p:cNvPr id="11311" name="Text Box 47"/>
          <p:cNvSpPr txBox="1">
            <a:spLocks noChangeArrowheads="1"/>
          </p:cNvSpPr>
          <p:nvPr/>
        </p:nvSpPr>
        <p:spPr bwMode="auto">
          <a:xfrm>
            <a:off x="7951788" y="2914650"/>
            <a:ext cx="8255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Crystal</a:t>
            </a:r>
            <a:br>
              <a:rPr lang="en-US" sz="1200" b="1"/>
            </a:br>
            <a:r>
              <a:rPr lang="en-US" sz="1200" b="1"/>
              <a:t>Plasticity</a:t>
            </a:r>
            <a:br>
              <a:rPr lang="en-US" sz="1200" b="1"/>
            </a:br>
            <a:r>
              <a:rPr lang="en-US" sz="1200" b="1"/>
              <a:t>(ISV + FEA)</a:t>
            </a:r>
          </a:p>
        </p:txBody>
      </p:sp>
      <p:grpSp>
        <p:nvGrpSpPr>
          <p:cNvPr id="7" name="Group 48"/>
          <p:cNvGrpSpPr>
            <a:grpSpLocks/>
          </p:cNvGrpSpPr>
          <p:nvPr/>
        </p:nvGrpSpPr>
        <p:grpSpPr bwMode="auto">
          <a:xfrm>
            <a:off x="6891338" y="2838450"/>
            <a:ext cx="1054100" cy="601663"/>
            <a:chOff x="4391" y="1433"/>
            <a:chExt cx="681" cy="432"/>
          </a:xfrm>
        </p:grpSpPr>
        <p:pic>
          <p:nvPicPr>
            <p:cNvPr id="11313" name="Picture 49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48" y="1433"/>
              <a:ext cx="624" cy="432"/>
            </a:xfrm>
            <a:prstGeom prst="rect">
              <a:avLst/>
            </a:prstGeom>
            <a:noFill/>
            <a:ln w="127000">
              <a:noFill/>
              <a:miter lim="800000"/>
              <a:headEnd/>
              <a:tailEnd/>
            </a:ln>
            <a:effectLst/>
          </p:spPr>
        </p:pic>
        <p:sp>
          <p:nvSpPr>
            <p:cNvPr id="11314" name="Text Box 50"/>
            <p:cNvSpPr txBox="1">
              <a:spLocks noChangeArrowheads="1"/>
            </p:cNvSpPr>
            <p:nvPr/>
          </p:nvSpPr>
          <p:spPr bwMode="auto">
            <a:xfrm>
              <a:off x="4391" y="1727"/>
              <a:ext cx="672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200" b="1"/>
                <a:t>100-500µm</a:t>
              </a:r>
            </a:p>
          </p:txBody>
        </p:sp>
      </p:grpSp>
      <p:sp>
        <p:nvSpPr>
          <p:cNvPr id="11315" name="Text Box 51"/>
          <p:cNvSpPr txBox="1">
            <a:spLocks noChangeArrowheads="1"/>
          </p:cNvSpPr>
          <p:nvPr/>
        </p:nvSpPr>
        <p:spPr bwMode="auto">
          <a:xfrm>
            <a:off x="1082675" y="5232400"/>
            <a:ext cx="815975" cy="5539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/>
              <a:t>Bridge </a:t>
            </a:r>
            <a:r>
              <a:rPr lang="en-US" sz="1200" b="1" dirty="0" smtClean="0"/>
              <a:t>5 </a:t>
            </a:r>
            <a:r>
              <a:rPr lang="en-US" sz="1200" b="1" dirty="0"/>
              <a:t>=</a:t>
            </a:r>
            <a:br>
              <a:rPr lang="en-US" sz="1200" b="1" dirty="0"/>
            </a:br>
            <a:r>
              <a:rPr lang="en-US" sz="1200" b="1" dirty="0"/>
              <a:t>Elastic Moduli</a:t>
            </a:r>
          </a:p>
        </p:txBody>
      </p:sp>
      <p:sp>
        <p:nvSpPr>
          <p:cNvPr id="11316" name="Text Box 52"/>
          <p:cNvSpPr txBox="1">
            <a:spLocks noChangeArrowheads="1"/>
          </p:cNvSpPr>
          <p:nvPr/>
        </p:nvSpPr>
        <p:spPr bwMode="auto">
          <a:xfrm>
            <a:off x="2287588" y="4387850"/>
            <a:ext cx="931862" cy="55399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/>
              <a:t>Bridge </a:t>
            </a:r>
            <a:r>
              <a:rPr lang="en-US" sz="1200" b="1" dirty="0" smtClean="0"/>
              <a:t>6 </a:t>
            </a:r>
            <a:r>
              <a:rPr lang="en-US" sz="1200" b="1" dirty="0"/>
              <a:t>=</a:t>
            </a:r>
            <a:br>
              <a:rPr lang="en-US" sz="1200" b="1" dirty="0"/>
            </a:br>
            <a:r>
              <a:rPr lang="en-US" sz="1200" b="1" dirty="0"/>
              <a:t>High Rate Mechanisms</a:t>
            </a:r>
          </a:p>
        </p:txBody>
      </p:sp>
      <p:sp>
        <p:nvSpPr>
          <p:cNvPr id="11318" name="Text Box 54"/>
          <p:cNvSpPr txBox="1">
            <a:spLocks noChangeArrowheads="1"/>
          </p:cNvSpPr>
          <p:nvPr/>
        </p:nvSpPr>
        <p:spPr bwMode="auto">
          <a:xfrm>
            <a:off x="3940175" y="3649663"/>
            <a:ext cx="815975" cy="553998"/>
          </a:xfrm>
          <a:prstGeom prst="rect">
            <a:avLst/>
          </a:prstGeom>
          <a:solidFill>
            <a:srgbClr val="FFFF99">
              <a:alpha val="75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/>
              <a:t>Bridge 7</a:t>
            </a:r>
            <a:r>
              <a:rPr lang="en-US" sz="1200" b="1" dirty="0" smtClean="0"/>
              <a:t>=</a:t>
            </a:r>
            <a:r>
              <a:rPr lang="en-US" sz="1200" b="1" dirty="0"/>
              <a:t/>
            </a:r>
            <a:br>
              <a:rPr lang="en-US" sz="1200" b="1" dirty="0"/>
            </a:br>
            <a:r>
              <a:rPr lang="en-US" sz="1200" b="1" dirty="0" smtClean="0"/>
              <a:t>Pore </a:t>
            </a:r>
            <a:r>
              <a:rPr lang="en-US" sz="1200" b="1" dirty="0"/>
              <a:t>\ Crack Nucleation</a:t>
            </a:r>
          </a:p>
        </p:txBody>
      </p:sp>
      <p:sp>
        <p:nvSpPr>
          <p:cNvPr id="11319" name="Text Box 55"/>
          <p:cNvSpPr txBox="1">
            <a:spLocks noChangeArrowheads="1"/>
          </p:cNvSpPr>
          <p:nvPr/>
        </p:nvSpPr>
        <p:spPr bwMode="auto">
          <a:xfrm>
            <a:off x="5153025" y="2616200"/>
            <a:ext cx="817563" cy="55399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/>
              <a:t>Bridge 8</a:t>
            </a:r>
            <a:r>
              <a:rPr lang="en-US" sz="1200" b="1" dirty="0" smtClean="0"/>
              <a:t> </a:t>
            </a:r>
            <a:r>
              <a:rPr lang="en-US" sz="1200" b="1" dirty="0"/>
              <a:t>=</a:t>
            </a:r>
            <a:br>
              <a:rPr lang="en-US" sz="1200" b="1" dirty="0"/>
            </a:br>
            <a:r>
              <a:rPr lang="en-US" sz="1200" b="1" dirty="0" smtClean="0"/>
              <a:t>Pore </a:t>
            </a:r>
            <a:r>
              <a:rPr lang="en-US" sz="1200" b="1" dirty="0"/>
              <a:t>\ Crack Growth</a:t>
            </a:r>
          </a:p>
        </p:txBody>
      </p:sp>
      <p:sp>
        <p:nvSpPr>
          <p:cNvPr id="11320" name="Rectangle 56"/>
          <p:cNvSpPr>
            <a:spLocks noChangeArrowheads="1"/>
          </p:cNvSpPr>
          <p:nvPr/>
        </p:nvSpPr>
        <p:spPr bwMode="auto">
          <a:xfrm>
            <a:off x="76200" y="2246313"/>
            <a:ext cx="8915400" cy="134937"/>
          </a:xfrm>
          <a:prstGeom prst="rect">
            <a:avLst/>
          </a:prstGeom>
          <a:gradFill rotWithShape="1">
            <a:gsLst>
              <a:gs pos="0">
                <a:srgbClr val="E28B4A">
                  <a:alpha val="50000"/>
                </a:srgbClr>
              </a:gs>
              <a:gs pos="50000">
                <a:srgbClr val="FFCC99"/>
              </a:gs>
              <a:gs pos="100000">
                <a:srgbClr val="E28B4A">
                  <a:alpha val="5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 b="1"/>
              <a:t>Macroscale ISV Continuum</a:t>
            </a:r>
          </a:p>
        </p:txBody>
      </p:sp>
      <p:sp>
        <p:nvSpPr>
          <p:cNvPr id="11321" name="Freeform 57"/>
          <p:cNvSpPr>
            <a:spLocks/>
          </p:cNvSpPr>
          <p:nvPr/>
        </p:nvSpPr>
        <p:spPr bwMode="auto">
          <a:xfrm>
            <a:off x="3144838" y="2362200"/>
            <a:ext cx="339725" cy="1284288"/>
          </a:xfrm>
          <a:custGeom>
            <a:avLst/>
            <a:gdLst/>
            <a:ahLst/>
            <a:cxnLst>
              <a:cxn ang="0">
                <a:pos x="169" y="0"/>
              </a:cxn>
              <a:cxn ang="0">
                <a:pos x="170" y="1018"/>
              </a:cxn>
              <a:cxn ang="0">
                <a:pos x="171" y="1055"/>
              </a:cxn>
              <a:cxn ang="0">
                <a:pos x="197" y="1081"/>
              </a:cxn>
              <a:cxn ang="0">
                <a:pos x="210" y="1105"/>
              </a:cxn>
              <a:cxn ang="0">
                <a:pos x="219" y="1136"/>
              </a:cxn>
              <a:cxn ang="0">
                <a:pos x="219" y="1247"/>
              </a:cxn>
              <a:cxn ang="0">
                <a:pos x="195" y="1268"/>
              </a:cxn>
              <a:cxn ang="0">
                <a:pos x="171" y="1247"/>
              </a:cxn>
              <a:cxn ang="0">
                <a:pos x="171" y="1151"/>
              </a:cxn>
              <a:cxn ang="0">
                <a:pos x="171" y="1247"/>
              </a:cxn>
              <a:cxn ang="0">
                <a:pos x="146" y="1280"/>
              </a:cxn>
              <a:cxn ang="0">
                <a:pos x="123" y="1247"/>
              </a:cxn>
              <a:cxn ang="0">
                <a:pos x="123" y="1151"/>
              </a:cxn>
              <a:cxn ang="0">
                <a:pos x="123" y="1247"/>
              </a:cxn>
              <a:cxn ang="0">
                <a:pos x="101" y="1294"/>
              </a:cxn>
              <a:cxn ang="0">
                <a:pos x="77" y="1246"/>
              </a:cxn>
              <a:cxn ang="0">
                <a:pos x="77" y="1150"/>
              </a:cxn>
              <a:cxn ang="0">
                <a:pos x="77" y="1247"/>
              </a:cxn>
              <a:cxn ang="0">
                <a:pos x="56" y="1277"/>
              </a:cxn>
              <a:cxn ang="0">
                <a:pos x="38" y="1249"/>
              </a:cxn>
              <a:cxn ang="0">
                <a:pos x="38" y="1192"/>
              </a:cxn>
              <a:cxn ang="0">
                <a:pos x="2" y="1192"/>
              </a:cxn>
              <a:cxn ang="0">
                <a:pos x="0" y="1142"/>
              </a:cxn>
              <a:cxn ang="0">
                <a:pos x="12" y="1106"/>
              </a:cxn>
              <a:cxn ang="0">
                <a:pos x="33" y="1085"/>
              </a:cxn>
              <a:cxn ang="0">
                <a:pos x="75" y="1055"/>
              </a:cxn>
              <a:cxn ang="0">
                <a:pos x="70" y="0"/>
              </a:cxn>
            </a:cxnLst>
            <a:rect l="0" t="0" r="r" b="b"/>
            <a:pathLst>
              <a:path w="219" h="1294">
                <a:moveTo>
                  <a:pt x="169" y="0"/>
                </a:moveTo>
                <a:lnTo>
                  <a:pt x="170" y="1018"/>
                </a:lnTo>
                <a:lnTo>
                  <a:pt x="171" y="1055"/>
                </a:lnTo>
                <a:cubicBezTo>
                  <a:pt x="175" y="1065"/>
                  <a:pt x="191" y="1073"/>
                  <a:pt x="197" y="1081"/>
                </a:cubicBezTo>
                <a:cubicBezTo>
                  <a:pt x="203" y="1089"/>
                  <a:pt x="206" y="1096"/>
                  <a:pt x="210" y="1105"/>
                </a:cubicBezTo>
                <a:cubicBezTo>
                  <a:pt x="214" y="1114"/>
                  <a:pt x="217" y="1112"/>
                  <a:pt x="219" y="1136"/>
                </a:cubicBezTo>
                <a:lnTo>
                  <a:pt x="219" y="1247"/>
                </a:lnTo>
                <a:cubicBezTo>
                  <a:pt x="215" y="1269"/>
                  <a:pt x="203" y="1268"/>
                  <a:pt x="195" y="1268"/>
                </a:cubicBezTo>
                <a:cubicBezTo>
                  <a:pt x="187" y="1268"/>
                  <a:pt x="175" y="1266"/>
                  <a:pt x="171" y="1247"/>
                </a:cubicBezTo>
                <a:lnTo>
                  <a:pt x="171" y="1151"/>
                </a:lnTo>
                <a:lnTo>
                  <a:pt x="171" y="1247"/>
                </a:lnTo>
                <a:cubicBezTo>
                  <a:pt x="167" y="1268"/>
                  <a:pt x="154" y="1280"/>
                  <a:pt x="146" y="1280"/>
                </a:cubicBezTo>
                <a:cubicBezTo>
                  <a:pt x="138" y="1280"/>
                  <a:pt x="127" y="1268"/>
                  <a:pt x="123" y="1247"/>
                </a:cubicBezTo>
                <a:lnTo>
                  <a:pt x="123" y="1151"/>
                </a:lnTo>
                <a:lnTo>
                  <a:pt x="123" y="1247"/>
                </a:lnTo>
                <a:cubicBezTo>
                  <a:pt x="119" y="1271"/>
                  <a:pt x="109" y="1294"/>
                  <a:pt x="101" y="1294"/>
                </a:cubicBezTo>
                <a:cubicBezTo>
                  <a:pt x="93" y="1294"/>
                  <a:pt x="81" y="1270"/>
                  <a:pt x="77" y="1246"/>
                </a:cubicBezTo>
                <a:lnTo>
                  <a:pt x="77" y="1150"/>
                </a:lnTo>
                <a:lnTo>
                  <a:pt x="77" y="1247"/>
                </a:lnTo>
                <a:cubicBezTo>
                  <a:pt x="74" y="1268"/>
                  <a:pt x="62" y="1277"/>
                  <a:pt x="56" y="1277"/>
                </a:cubicBezTo>
                <a:cubicBezTo>
                  <a:pt x="50" y="1277"/>
                  <a:pt x="41" y="1263"/>
                  <a:pt x="38" y="1249"/>
                </a:cubicBezTo>
                <a:lnTo>
                  <a:pt x="38" y="1192"/>
                </a:lnTo>
                <a:lnTo>
                  <a:pt x="2" y="1192"/>
                </a:lnTo>
                <a:lnTo>
                  <a:pt x="0" y="1142"/>
                </a:lnTo>
                <a:cubicBezTo>
                  <a:pt x="2" y="1128"/>
                  <a:pt x="7" y="1115"/>
                  <a:pt x="12" y="1106"/>
                </a:cubicBezTo>
                <a:cubicBezTo>
                  <a:pt x="17" y="1097"/>
                  <a:pt x="22" y="1094"/>
                  <a:pt x="33" y="1085"/>
                </a:cubicBezTo>
                <a:lnTo>
                  <a:pt x="75" y="1055"/>
                </a:lnTo>
                <a:lnTo>
                  <a:pt x="70" y="0"/>
                </a:lnTo>
              </a:path>
            </a:pathLst>
          </a:custGeom>
          <a:gradFill rotWithShape="1">
            <a:gsLst>
              <a:gs pos="0">
                <a:srgbClr val="E28B4A"/>
              </a:gs>
              <a:gs pos="50000">
                <a:srgbClr val="FFCC99"/>
              </a:gs>
              <a:gs pos="100000">
                <a:srgbClr val="E28B4A"/>
              </a:gs>
            </a:gsLst>
            <a:lin ang="0" scaled="1"/>
          </a:gradFill>
          <a:ln w="9525">
            <a:solidFill>
              <a:srgbClr val="E28B4A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3144838" y="3452813"/>
            <a:ext cx="347662" cy="1739900"/>
            <a:chOff x="1392" y="2275"/>
            <a:chExt cx="224" cy="1244"/>
          </a:xfrm>
        </p:grpSpPr>
        <p:sp>
          <p:nvSpPr>
            <p:cNvPr id="11323" name="Freeform 59"/>
            <p:cNvSpPr>
              <a:spLocks/>
            </p:cNvSpPr>
            <p:nvPr/>
          </p:nvSpPr>
          <p:spPr bwMode="auto">
            <a:xfrm>
              <a:off x="1397" y="2275"/>
              <a:ext cx="219" cy="1244"/>
            </a:xfrm>
            <a:custGeom>
              <a:avLst/>
              <a:gdLst/>
              <a:ahLst/>
              <a:cxnLst>
                <a:cxn ang="0">
                  <a:pos x="171" y="1239"/>
                </a:cxn>
                <a:cxn ang="0">
                  <a:pos x="170" y="277"/>
                </a:cxn>
                <a:cxn ang="0">
                  <a:pos x="171" y="239"/>
                </a:cxn>
                <a:cxn ang="0">
                  <a:pos x="197" y="213"/>
                </a:cxn>
                <a:cxn ang="0">
                  <a:pos x="210" y="189"/>
                </a:cxn>
                <a:cxn ang="0">
                  <a:pos x="219" y="158"/>
                </a:cxn>
                <a:cxn ang="0">
                  <a:pos x="219" y="47"/>
                </a:cxn>
                <a:cxn ang="0">
                  <a:pos x="195" y="26"/>
                </a:cxn>
                <a:cxn ang="0">
                  <a:pos x="171" y="47"/>
                </a:cxn>
                <a:cxn ang="0">
                  <a:pos x="171" y="143"/>
                </a:cxn>
                <a:cxn ang="0">
                  <a:pos x="171" y="47"/>
                </a:cxn>
                <a:cxn ang="0">
                  <a:pos x="146" y="14"/>
                </a:cxn>
                <a:cxn ang="0">
                  <a:pos x="123" y="47"/>
                </a:cxn>
                <a:cxn ang="0">
                  <a:pos x="123" y="143"/>
                </a:cxn>
                <a:cxn ang="0">
                  <a:pos x="123" y="47"/>
                </a:cxn>
                <a:cxn ang="0">
                  <a:pos x="101" y="0"/>
                </a:cxn>
                <a:cxn ang="0">
                  <a:pos x="77" y="48"/>
                </a:cxn>
                <a:cxn ang="0">
                  <a:pos x="77" y="144"/>
                </a:cxn>
                <a:cxn ang="0">
                  <a:pos x="77" y="47"/>
                </a:cxn>
                <a:cxn ang="0">
                  <a:pos x="56" y="17"/>
                </a:cxn>
                <a:cxn ang="0">
                  <a:pos x="38" y="45"/>
                </a:cxn>
                <a:cxn ang="0">
                  <a:pos x="38" y="103"/>
                </a:cxn>
                <a:cxn ang="0">
                  <a:pos x="2" y="103"/>
                </a:cxn>
                <a:cxn ang="0">
                  <a:pos x="0" y="152"/>
                </a:cxn>
                <a:cxn ang="0">
                  <a:pos x="12" y="188"/>
                </a:cxn>
                <a:cxn ang="0">
                  <a:pos x="33" y="209"/>
                </a:cxn>
                <a:cxn ang="0">
                  <a:pos x="75" y="239"/>
                </a:cxn>
                <a:cxn ang="0">
                  <a:pos x="75" y="1244"/>
                </a:cxn>
                <a:cxn ang="0">
                  <a:pos x="171" y="1239"/>
                </a:cxn>
              </a:cxnLst>
              <a:rect l="0" t="0" r="r" b="b"/>
              <a:pathLst>
                <a:path w="219" h="1244">
                  <a:moveTo>
                    <a:pt x="171" y="1239"/>
                  </a:moveTo>
                  <a:lnTo>
                    <a:pt x="170" y="277"/>
                  </a:lnTo>
                  <a:lnTo>
                    <a:pt x="171" y="239"/>
                  </a:lnTo>
                  <a:cubicBezTo>
                    <a:pt x="175" y="229"/>
                    <a:pt x="191" y="221"/>
                    <a:pt x="197" y="213"/>
                  </a:cubicBezTo>
                  <a:cubicBezTo>
                    <a:pt x="203" y="205"/>
                    <a:pt x="206" y="198"/>
                    <a:pt x="210" y="189"/>
                  </a:cubicBezTo>
                  <a:cubicBezTo>
                    <a:pt x="214" y="180"/>
                    <a:pt x="217" y="182"/>
                    <a:pt x="219" y="158"/>
                  </a:cubicBezTo>
                  <a:lnTo>
                    <a:pt x="219" y="47"/>
                  </a:lnTo>
                  <a:cubicBezTo>
                    <a:pt x="215" y="25"/>
                    <a:pt x="203" y="26"/>
                    <a:pt x="195" y="26"/>
                  </a:cubicBezTo>
                  <a:cubicBezTo>
                    <a:pt x="187" y="26"/>
                    <a:pt x="175" y="28"/>
                    <a:pt x="171" y="47"/>
                  </a:cubicBezTo>
                  <a:lnTo>
                    <a:pt x="171" y="143"/>
                  </a:lnTo>
                  <a:lnTo>
                    <a:pt x="171" y="47"/>
                  </a:lnTo>
                  <a:cubicBezTo>
                    <a:pt x="167" y="26"/>
                    <a:pt x="154" y="14"/>
                    <a:pt x="146" y="14"/>
                  </a:cubicBezTo>
                  <a:cubicBezTo>
                    <a:pt x="138" y="14"/>
                    <a:pt x="127" y="26"/>
                    <a:pt x="123" y="47"/>
                  </a:cubicBezTo>
                  <a:lnTo>
                    <a:pt x="123" y="143"/>
                  </a:lnTo>
                  <a:lnTo>
                    <a:pt x="123" y="47"/>
                  </a:lnTo>
                  <a:cubicBezTo>
                    <a:pt x="119" y="23"/>
                    <a:pt x="109" y="0"/>
                    <a:pt x="101" y="0"/>
                  </a:cubicBezTo>
                  <a:cubicBezTo>
                    <a:pt x="93" y="0"/>
                    <a:pt x="81" y="24"/>
                    <a:pt x="77" y="48"/>
                  </a:cubicBezTo>
                  <a:lnTo>
                    <a:pt x="77" y="144"/>
                  </a:lnTo>
                  <a:lnTo>
                    <a:pt x="77" y="47"/>
                  </a:lnTo>
                  <a:cubicBezTo>
                    <a:pt x="74" y="26"/>
                    <a:pt x="62" y="17"/>
                    <a:pt x="56" y="17"/>
                  </a:cubicBezTo>
                  <a:cubicBezTo>
                    <a:pt x="50" y="17"/>
                    <a:pt x="41" y="31"/>
                    <a:pt x="38" y="45"/>
                  </a:cubicBezTo>
                  <a:lnTo>
                    <a:pt x="38" y="103"/>
                  </a:lnTo>
                  <a:lnTo>
                    <a:pt x="2" y="103"/>
                  </a:lnTo>
                  <a:lnTo>
                    <a:pt x="0" y="152"/>
                  </a:lnTo>
                  <a:cubicBezTo>
                    <a:pt x="2" y="166"/>
                    <a:pt x="7" y="179"/>
                    <a:pt x="12" y="188"/>
                  </a:cubicBezTo>
                  <a:cubicBezTo>
                    <a:pt x="17" y="197"/>
                    <a:pt x="22" y="200"/>
                    <a:pt x="33" y="209"/>
                  </a:cubicBezTo>
                  <a:lnTo>
                    <a:pt x="75" y="239"/>
                  </a:lnTo>
                  <a:lnTo>
                    <a:pt x="75" y="1244"/>
                  </a:lnTo>
                  <a:lnTo>
                    <a:pt x="171" y="1239"/>
                  </a:lnTo>
                  <a:close/>
                </a:path>
              </a:pathLst>
            </a:custGeom>
            <a:gradFill rotWithShape="1">
              <a:gsLst>
                <a:gs pos="0">
                  <a:srgbClr val="00CC66"/>
                </a:gs>
                <a:gs pos="100000">
                  <a:srgbClr val="FF5050"/>
                </a:gs>
              </a:gsLst>
              <a:lin ang="0" scaled="1"/>
            </a:gradFill>
            <a:ln w="9525">
              <a:solidFill>
                <a:srgbClr val="FF5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324" name="Freeform 60"/>
            <p:cNvSpPr>
              <a:spLocks/>
            </p:cNvSpPr>
            <p:nvPr/>
          </p:nvSpPr>
          <p:spPr bwMode="auto">
            <a:xfrm>
              <a:off x="1392" y="2312"/>
              <a:ext cx="96" cy="11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58"/>
                </a:cxn>
                <a:cxn ang="0">
                  <a:pos x="37" y="103"/>
                </a:cxn>
                <a:cxn ang="0">
                  <a:pos x="85" y="112"/>
                </a:cxn>
                <a:cxn ang="0">
                  <a:pos x="96" y="102"/>
                </a:cxn>
                <a:cxn ang="0">
                  <a:pos x="91" y="76"/>
                </a:cxn>
                <a:cxn ang="0">
                  <a:pos x="66" y="57"/>
                </a:cxn>
                <a:cxn ang="0">
                  <a:pos x="46" y="57"/>
                </a:cxn>
                <a:cxn ang="0">
                  <a:pos x="39" y="0"/>
                </a:cxn>
                <a:cxn ang="0">
                  <a:pos x="0" y="1"/>
                </a:cxn>
              </a:cxnLst>
              <a:rect l="0" t="0" r="r" b="b"/>
              <a:pathLst>
                <a:path w="96" h="112">
                  <a:moveTo>
                    <a:pt x="0" y="1"/>
                  </a:moveTo>
                  <a:lnTo>
                    <a:pt x="0" y="58"/>
                  </a:lnTo>
                  <a:lnTo>
                    <a:pt x="37" y="103"/>
                  </a:lnTo>
                  <a:lnTo>
                    <a:pt x="85" y="112"/>
                  </a:lnTo>
                  <a:lnTo>
                    <a:pt x="96" y="102"/>
                  </a:lnTo>
                  <a:lnTo>
                    <a:pt x="91" y="76"/>
                  </a:lnTo>
                  <a:lnTo>
                    <a:pt x="66" y="57"/>
                  </a:lnTo>
                  <a:lnTo>
                    <a:pt x="46" y="57"/>
                  </a:lnTo>
                  <a:lnTo>
                    <a:pt x="39" y="0"/>
                  </a:lnTo>
                  <a:lnTo>
                    <a:pt x="0" y="1"/>
                  </a:lnTo>
                  <a:close/>
                </a:path>
              </a:pathLst>
            </a:custGeom>
            <a:gradFill rotWithShape="1">
              <a:gsLst>
                <a:gs pos="0">
                  <a:srgbClr val="F68E54"/>
                </a:gs>
                <a:gs pos="100000">
                  <a:srgbClr val="FABE9C"/>
                </a:gs>
              </a:gsLst>
              <a:lin ang="0" scaled="1"/>
            </a:gradFill>
            <a:ln w="9525">
              <a:solidFill>
                <a:srgbClr val="F6905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25" name="Freeform 61"/>
          <p:cNvSpPr>
            <a:spLocks/>
          </p:cNvSpPr>
          <p:nvPr/>
        </p:nvSpPr>
        <p:spPr bwMode="auto">
          <a:xfrm>
            <a:off x="1825625" y="2362200"/>
            <a:ext cx="338138" cy="1643063"/>
          </a:xfrm>
          <a:custGeom>
            <a:avLst/>
            <a:gdLst/>
            <a:ahLst/>
            <a:cxnLst>
              <a:cxn ang="0">
                <a:pos x="166" y="3"/>
              </a:cxn>
              <a:cxn ang="0">
                <a:pos x="170" y="1277"/>
              </a:cxn>
              <a:cxn ang="0">
                <a:pos x="171" y="1314"/>
              </a:cxn>
              <a:cxn ang="0">
                <a:pos x="197" y="1340"/>
              </a:cxn>
              <a:cxn ang="0">
                <a:pos x="210" y="1364"/>
              </a:cxn>
              <a:cxn ang="0">
                <a:pos x="219" y="1395"/>
              </a:cxn>
              <a:cxn ang="0">
                <a:pos x="219" y="1506"/>
              </a:cxn>
              <a:cxn ang="0">
                <a:pos x="195" y="1527"/>
              </a:cxn>
              <a:cxn ang="0">
                <a:pos x="171" y="1506"/>
              </a:cxn>
              <a:cxn ang="0">
                <a:pos x="171" y="1410"/>
              </a:cxn>
              <a:cxn ang="0">
                <a:pos x="171" y="1506"/>
              </a:cxn>
              <a:cxn ang="0">
                <a:pos x="146" y="1539"/>
              </a:cxn>
              <a:cxn ang="0">
                <a:pos x="123" y="1506"/>
              </a:cxn>
              <a:cxn ang="0">
                <a:pos x="123" y="1410"/>
              </a:cxn>
              <a:cxn ang="0">
                <a:pos x="123" y="1506"/>
              </a:cxn>
              <a:cxn ang="0">
                <a:pos x="101" y="1553"/>
              </a:cxn>
              <a:cxn ang="0">
                <a:pos x="77" y="1505"/>
              </a:cxn>
              <a:cxn ang="0">
                <a:pos x="77" y="1409"/>
              </a:cxn>
              <a:cxn ang="0">
                <a:pos x="77" y="1506"/>
              </a:cxn>
              <a:cxn ang="0">
                <a:pos x="56" y="1536"/>
              </a:cxn>
              <a:cxn ang="0">
                <a:pos x="38" y="1508"/>
              </a:cxn>
              <a:cxn ang="0">
                <a:pos x="38" y="1451"/>
              </a:cxn>
              <a:cxn ang="0">
                <a:pos x="2" y="1451"/>
              </a:cxn>
              <a:cxn ang="0">
                <a:pos x="0" y="1401"/>
              </a:cxn>
              <a:cxn ang="0">
                <a:pos x="12" y="1365"/>
              </a:cxn>
              <a:cxn ang="0">
                <a:pos x="33" y="1344"/>
              </a:cxn>
              <a:cxn ang="0">
                <a:pos x="75" y="1314"/>
              </a:cxn>
              <a:cxn ang="0">
                <a:pos x="67" y="0"/>
              </a:cxn>
            </a:cxnLst>
            <a:rect l="0" t="0" r="r" b="b"/>
            <a:pathLst>
              <a:path w="219" h="1553">
                <a:moveTo>
                  <a:pt x="166" y="3"/>
                </a:moveTo>
                <a:lnTo>
                  <a:pt x="170" y="1277"/>
                </a:lnTo>
                <a:lnTo>
                  <a:pt x="171" y="1314"/>
                </a:lnTo>
                <a:cubicBezTo>
                  <a:pt x="175" y="1324"/>
                  <a:pt x="191" y="1332"/>
                  <a:pt x="197" y="1340"/>
                </a:cubicBezTo>
                <a:cubicBezTo>
                  <a:pt x="203" y="1348"/>
                  <a:pt x="206" y="1355"/>
                  <a:pt x="210" y="1364"/>
                </a:cubicBezTo>
                <a:cubicBezTo>
                  <a:pt x="214" y="1373"/>
                  <a:pt x="217" y="1371"/>
                  <a:pt x="219" y="1395"/>
                </a:cubicBezTo>
                <a:lnTo>
                  <a:pt x="219" y="1506"/>
                </a:lnTo>
                <a:cubicBezTo>
                  <a:pt x="215" y="1528"/>
                  <a:pt x="203" y="1527"/>
                  <a:pt x="195" y="1527"/>
                </a:cubicBezTo>
                <a:cubicBezTo>
                  <a:pt x="187" y="1527"/>
                  <a:pt x="175" y="1525"/>
                  <a:pt x="171" y="1506"/>
                </a:cubicBezTo>
                <a:lnTo>
                  <a:pt x="171" y="1410"/>
                </a:lnTo>
                <a:lnTo>
                  <a:pt x="171" y="1506"/>
                </a:lnTo>
                <a:cubicBezTo>
                  <a:pt x="167" y="1527"/>
                  <a:pt x="154" y="1539"/>
                  <a:pt x="146" y="1539"/>
                </a:cubicBezTo>
                <a:cubicBezTo>
                  <a:pt x="138" y="1539"/>
                  <a:pt x="127" y="1527"/>
                  <a:pt x="123" y="1506"/>
                </a:cubicBezTo>
                <a:lnTo>
                  <a:pt x="123" y="1410"/>
                </a:lnTo>
                <a:lnTo>
                  <a:pt x="123" y="1506"/>
                </a:lnTo>
                <a:cubicBezTo>
                  <a:pt x="119" y="1530"/>
                  <a:pt x="109" y="1553"/>
                  <a:pt x="101" y="1553"/>
                </a:cubicBezTo>
                <a:cubicBezTo>
                  <a:pt x="93" y="1553"/>
                  <a:pt x="81" y="1529"/>
                  <a:pt x="77" y="1505"/>
                </a:cubicBezTo>
                <a:lnTo>
                  <a:pt x="77" y="1409"/>
                </a:lnTo>
                <a:lnTo>
                  <a:pt x="77" y="1506"/>
                </a:lnTo>
                <a:cubicBezTo>
                  <a:pt x="74" y="1527"/>
                  <a:pt x="62" y="1536"/>
                  <a:pt x="56" y="1536"/>
                </a:cubicBezTo>
                <a:cubicBezTo>
                  <a:pt x="50" y="1536"/>
                  <a:pt x="41" y="1522"/>
                  <a:pt x="38" y="1508"/>
                </a:cubicBezTo>
                <a:lnTo>
                  <a:pt x="38" y="1451"/>
                </a:lnTo>
                <a:lnTo>
                  <a:pt x="2" y="1451"/>
                </a:lnTo>
                <a:lnTo>
                  <a:pt x="0" y="1401"/>
                </a:lnTo>
                <a:cubicBezTo>
                  <a:pt x="2" y="1387"/>
                  <a:pt x="7" y="1374"/>
                  <a:pt x="12" y="1365"/>
                </a:cubicBezTo>
                <a:cubicBezTo>
                  <a:pt x="17" y="1356"/>
                  <a:pt x="22" y="1353"/>
                  <a:pt x="33" y="1344"/>
                </a:cubicBezTo>
                <a:lnTo>
                  <a:pt x="75" y="1314"/>
                </a:lnTo>
                <a:lnTo>
                  <a:pt x="67" y="0"/>
                </a:lnTo>
              </a:path>
            </a:pathLst>
          </a:custGeom>
          <a:gradFill rotWithShape="1">
            <a:gsLst>
              <a:gs pos="0">
                <a:srgbClr val="E28B4A"/>
              </a:gs>
              <a:gs pos="50000">
                <a:srgbClr val="FFCC99"/>
              </a:gs>
              <a:gs pos="100000">
                <a:srgbClr val="E28B4A"/>
              </a:gs>
            </a:gsLst>
            <a:lin ang="0" scaled="1"/>
          </a:gradFill>
          <a:ln w="9525">
            <a:solidFill>
              <a:srgbClr val="E28B4A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1825625" y="3811588"/>
            <a:ext cx="346075" cy="2028825"/>
            <a:chOff x="539" y="2515"/>
            <a:chExt cx="224" cy="1457"/>
          </a:xfrm>
        </p:grpSpPr>
        <p:grpSp>
          <p:nvGrpSpPr>
            <p:cNvPr id="10" name="Group 63"/>
            <p:cNvGrpSpPr>
              <a:grpSpLocks/>
            </p:cNvGrpSpPr>
            <p:nvPr/>
          </p:nvGrpSpPr>
          <p:grpSpPr bwMode="auto">
            <a:xfrm>
              <a:off x="544" y="2515"/>
              <a:ext cx="219" cy="1457"/>
              <a:chOff x="544" y="2515"/>
              <a:chExt cx="219" cy="1457"/>
            </a:xfrm>
          </p:grpSpPr>
          <p:sp>
            <p:nvSpPr>
              <p:cNvPr id="11328" name="Freeform 64"/>
              <p:cNvSpPr>
                <a:spLocks/>
              </p:cNvSpPr>
              <p:nvPr/>
            </p:nvSpPr>
            <p:spPr bwMode="auto">
              <a:xfrm>
                <a:off x="544" y="2515"/>
                <a:ext cx="219" cy="1457"/>
              </a:xfrm>
              <a:custGeom>
                <a:avLst/>
                <a:gdLst/>
                <a:ahLst/>
                <a:cxnLst>
                  <a:cxn ang="0">
                    <a:pos x="171" y="1457"/>
                  </a:cxn>
                  <a:cxn ang="0">
                    <a:pos x="170" y="276"/>
                  </a:cxn>
                  <a:cxn ang="0">
                    <a:pos x="171" y="238"/>
                  </a:cxn>
                  <a:cxn ang="0">
                    <a:pos x="197" y="212"/>
                  </a:cxn>
                  <a:cxn ang="0">
                    <a:pos x="210" y="188"/>
                  </a:cxn>
                  <a:cxn ang="0">
                    <a:pos x="219" y="157"/>
                  </a:cxn>
                  <a:cxn ang="0">
                    <a:pos x="219" y="47"/>
                  </a:cxn>
                  <a:cxn ang="0">
                    <a:pos x="195" y="26"/>
                  </a:cxn>
                  <a:cxn ang="0">
                    <a:pos x="171" y="47"/>
                  </a:cxn>
                  <a:cxn ang="0">
                    <a:pos x="171" y="142"/>
                  </a:cxn>
                  <a:cxn ang="0">
                    <a:pos x="171" y="47"/>
                  </a:cxn>
                  <a:cxn ang="0">
                    <a:pos x="146" y="14"/>
                  </a:cxn>
                  <a:cxn ang="0">
                    <a:pos x="123" y="47"/>
                  </a:cxn>
                  <a:cxn ang="0">
                    <a:pos x="123" y="142"/>
                  </a:cxn>
                  <a:cxn ang="0">
                    <a:pos x="123" y="47"/>
                  </a:cxn>
                  <a:cxn ang="0">
                    <a:pos x="101" y="0"/>
                  </a:cxn>
                  <a:cxn ang="0">
                    <a:pos x="77" y="48"/>
                  </a:cxn>
                  <a:cxn ang="0">
                    <a:pos x="77" y="143"/>
                  </a:cxn>
                  <a:cxn ang="0">
                    <a:pos x="77" y="47"/>
                  </a:cxn>
                  <a:cxn ang="0">
                    <a:pos x="56" y="17"/>
                  </a:cxn>
                  <a:cxn ang="0">
                    <a:pos x="38" y="45"/>
                  </a:cxn>
                  <a:cxn ang="0">
                    <a:pos x="38" y="103"/>
                  </a:cxn>
                  <a:cxn ang="0">
                    <a:pos x="2" y="103"/>
                  </a:cxn>
                  <a:cxn ang="0">
                    <a:pos x="0" y="151"/>
                  </a:cxn>
                  <a:cxn ang="0">
                    <a:pos x="12" y="187"/>
                  </a:cxn>
                  <a:cxn ang="0">
                    <a:pos x="33" y="208"/>
                  </a:cxn>
                  <a:cxn ang="0">
                    <a:pos x="75" y="238"/>
                  </a:cxn>
                  <a:cxn ang="0">
                    <a:pos x="72" y="1457"/>
                  </a:cxn>
                  <a:cxn ang="0">
                    <a:pos x="171" y="1457"/>
                  </a:cxn>
                </a:cxnLst>
                <a:rect l="0" t="0" r="r" b="b"/>
                <a:pathLst>
                  <a:path w="219" h="1457">
                    <a:moveTo>
                      <a:pt x="171" y="1457"/>
                    </a:moveTo>
                    <a:lnTo>
                      <a:pt x="170" y="276"/>
                    </a:lnTo>
                    <a:lnTo>
                      <a:pt x="171" y="238"/>
                    </a:lnTo>
                    <a:cubicBezTo>
                      <a:pt x="175" y="228"/>
                      <a:pt x="191" y="220"/>
                      <a:pt x="197" y="212"/>
                    </a:cubicBezTo>
                    <a:cubicBezTo>
                      <a:pt x="203" y="204"/>
                      <a:pt x="206" y="197"/>
                      <a:pt x="210" y="188"/>
                    </a:cubicBezTo>
                    <a:cubicBezTo>
                      <a:pt x="214" y="179"/>
                      <a:pt x="217" y="181"/>
                      <a:pt x="219" y="157"/>
                    </a:cubicBezTo>
                    <a:lnTo>
                      <a:pt x="219" y="47"/>
                    </a:lnTo>
                    <a:cubicBezTo>
                      <a:pt x="215" y="25"/>
                      <a:pt x="203" y="26"/>
                      <a:pt x="195" y="26"/>
                    </a:cubicBezTo>
                    <a:cubicBezTo>
                      <a:pt x="187" y="26"/>
                      <a:pt x="175" y="28"/>
                      <a:pt x="171" y="47"/>
                    </a:cubicBezTo>
                    <a:lnTo>
                      <a:pt x="171" y="142"/>
                    </a:lnTo>
                    <a:lnTo>
                      <a:pt x="171" y="47"/>
                    </a:lnTo>
                    <a:cubicBezTo>
                      <a:pt x="167" y="26"/>
                      <a:pt x="154" y="14"/>
                      <a:pt x="146" y="14"/>
                    </a:cubicBezTo>
                    <a:cubicBezTo>
                      <a:pt x="138" y="14"/>
                      <a:pt x="127" y="26"/>
                      <a:pt x="123" y="47"/>
                    </a:cubicBezTo>
                    <a:lnTo>
                      <a:pt x="123" y="142"/>
                    </a:lnTo>
                    <a:lnTo>
                      <a:pt x="123" y="47"/>
                    </a:lnTo>
                    <a:cubicBezTo>
                      <a:pt x="119" y="23"/>
                      <a:pt x="109" y="0"/>
                      <a:pt x="101" y="0"/>
                    </a:cubicBezTo>
                    <a:cubicBezTo>
                      <a:pt x="93" y="0"/>
                      <a:pt x="81" y="24"/>
                      <a:pt x="77" y="48"/>
                    </a:cubicBezTo>
                    <a:lnTo>
                      <a:pt x="77" y="143"/>
                    </a:lnTo>
                    <a:lnTo>
                      <a:pt x="77" y="47"/>
                    </a:lnTo>
                    <a:cubicBezTo>
                      <a:pt x="74" y="26"/>
                      <a:pt x="62" y="17"/>
                      <a:pt x="56" y="17"/>
                    </a:cubicBezTo>
                    <a:cubicBezTo>
                      <a:pt x="50" y="17"/>
                      <a:pt x="41" y="31"/>
                      <a:pt x="38" y="45"/>
                    </a:cubicBezTo>
                    <a:lnTo>
                      <a:pt x="38" y="103"/>
                    </a:lnTo>
                    <a:lnTo>
                      <a:pt x="2" y="103"/>
                    </a:lnTo>
                    <a:lnTo>
                      <a:pt x="0" y="151"/>
                    </a:lnTo>
                    <a:cubicBezTo>
                      <a:pt x="2" y="165"/>
                      <a:pt x="7" y="178"/>
                      <a:pt x="12" y="187"/>
                    </a:cubicBezTo>
                    <a:cubicBezTo>
                      <a:pt x="17" y="196"/>
                      <a:pt x="22" y="199"/>
                      <a:pt x="33" y="208"/>
                    </a:cubicBezTo>
                    <a:lnTo>
                      <a:pt x="75" y="238"/>
                    </a:lnTo>
                    <a:lnTo>
                      <a:pt x="72" y="1457"/>
                    </a:lnTo>
                    <a:lnTo>
                      <a:pt x="171" y="145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00FF"/>
                  </a:gs>
                  <a:gs pos="50000">
                    <a:srgbClr val="00FFFF"/>
                  </a:gs>
                  <a:gs pos="100000">
                    <a:srgbClr val="0000FF"/>
                  </a:gs>
                </a:gsLst>
                <a:lin ang="0" scaled="1"/>
              </a:gra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9" name="Freeform 65"/>
              <p:cNvSpPr>
                <a:spLocks/>
              </p:cNvSpPr>
              <p:nvPr/>
            </p:nvSpPr>
            <p:spPr bwMode="auto">
              <a:xfrm>
                <a:off x="629" y="2547"/>
                <a:ext cx="73" cy="14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0" y="6"/>
                  </a:cxn>
                  <a:cxn ang="0">
                    <a:pos x="27" y="121"/>
                  </a:cxn>
                  <a:cxn ang="0">
                    <a:pos x="48" y="121"/>
                  </a:cxn>
                  <a:cxn ang="0">
                    <a:pos x="56" y="8"/>
                  </a:cxn>
                  <a:cxn ang="0">
                    <a:pos x="73" y="11"/>
                  </a:cxn>
                  <a:cxn ang="0">
                    <a:pos x="66" y="111"/>
                  </a:cxn>
                  <a:cxn ang="0">
                    <a:pos x="63" y="1419"/>
                  </a:cxn>
                  <a:cxn ang="0">
                    <a:pos x="1" y="1417"/>
                  </a:cxn>
                  <a:cxn ang="0">
                    <a:pos x="0" y="0"/>
                  </a:cxn>
                </a:cxnLst>
                <a:rect l="0" t="0" r="r" b="b"/>
                <a:pathLst>
                  <a:path w="73" h="1419">
                    <a:moveTo>
                      <a:pt x="0" y="0"/>
                    </a:moveTo>
                    <a:lnTo>
                      <a:pt x="20" y="6"/>
                    </a:lnTo>
                    <a:lnTo>
                      <a:pt x="27" y="121"/>
                    </a:lnTo>
                    <a:lnTo>
                      <a:pt x="48" y="121"/>
                    </a:lnTo>
                    <a:lnTo>
                      <a:pt x="56" y="8"/>
                    </a:lnTo>
                    <a:lnTo>
                      <a:pt x="73" y="11"/>
                    </a:lnTo>
                    <a:lnTo>
                      <a:pt x="66" y="111"/>
                    </a:lnTo>
                    <a:lnTo>
                      <a:pt x="63" y="1419"/>
                    </a:lnTo>
                    <a:lnTo>
                      <a:pt x="1" y="1417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0000"/>
                  </a:gs>
                  <a:gs pos="50000">
                    <a:srgbClr val="FF6600"/>
                  </a:gs>
                  <a:gs pos="100000">
                    <a:srgbClr val="FF00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0" name="Freeform 66"/>
              <p:cNvSpPr>
                <a:spLocks/>
              </p:cNvSpPr>
              <p:nvPr/>
            </p:nvSpPr>
            <p:spPr bwMode="auto">
              <a:xfrm>
                <a:off x="636" y="2670"/>
                <a:ext cx="52" cy="1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2"/>
                  </a:cxn>
                  <a:cxn ang="0">
                    <a:pos x="24" y="110"/>
                  </a:cxn>
                  <a:cxn ang="0">
                    <a:pos x="28" y="110"/>
                  </a:cxn>
                  <a:cxn ang="0">
                    <a:pos x="40" y="4"/>
                  </a:cxn>
                  <a:cxn ang="0">
                    <a:pos x="51" y="7"/>
                  </a:cxn>
                  <a:cxn ang="0">
                    <a:pos x="52" y="100"/>
                  </a:cxn>
                  <a:cxn ang="0">
                    <a:pos x="48" y="1292"/>
                  </a:cxn>
                  <a:cxn ang="0">
                    <a:pos x="0" y="1294"/>
                  </a:cxn>
                  <a:cxn ang="0">
                    <a:pos x="0" y="0"/>
                  </a:cxn>
                </a:cxnLst>
                <a:rect l="0" t="0" r="r" b="b"/>
                <a:pathLst>
                  <a:path w="52" h="1294">
                    <a:moveTo>
                      <a:pt x="0" y="0"/>
                    </a:moveTo>
                    <a:lnTo>
                      <a:pt x="17" y="2"/>
                    </a:lnTo>
                    <a:lnTo>
                      <a:pt x="24" y="110"/>
                    </a:lnTo>
                    <a:lnTo>
                      <a:pt x="28" y="110"/>
                    </a:lnTo>
                    <a:lnTo>
                      <a:pt x="40" y="4"/>
                    </a:lnTo>
                    <a:lnTo>
                      <a:pt x="51" y="7"/>
                    </a:lnTo>
                    <a:lnTo>
                      <a:pt x="52" y="100"/>
                    </a:lnTo>
                    <a:lnTo>
                      <a:pt x="48" y="1292"/>
                    </a:lnTo>
                    <a:lnTo>
                      <a:pt x="0" y="1294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0FF00"/>
                  </a:gs>
                  <a:gs pos="50000">
                    <a:srgbClr val="FF0000"/>
                  </a:gs>
                  <a:gs pos="100000">
                    <a:srgbClr val="00FF0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331" name="Freeform 67"/>
            <p:cNvSpPr>
              <a:spLocks/>
            </p:cNvSpPr>
            <p:nvPr/>
          </p:nvSpPr>
          <p:spPr bwMode="auto">
            <a:xfrm>
              <a:off x="539" y="2552"/>
              <a:ext cx="96" cy="11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58"/>
                </a:cxn>
                <a:cxn ang="0">
                  <a:pos x="37" y="103"/>
                </a:cxn>
                <a:cxn ang="0">
                  <a:pos x="85" y="112"/>
                </a:cxn>
                <a:cxn ang="0">
                  <a:pos x="96" y="102"/>
                </a:cxn>
                <a:cxn ang="0">
                  <a:pos x="91" y="76"/>
                </a:cxn>
                <a:cxn ang="0">
                  <a:pos x="66" y="57"/>
                </a:cxn>
                <a:cxn ang="0">
                  <a:pos x="46" y="57"/>
                </a:cxn>
                <a:cxn ang="0">
                  <a:pos x="39" y="0"/>
                </a:cxn>
                <a:cxn ang="0">
                  <a:pos x="0" y="1"/>
                </a:cxn>
              </a:cxnLst>
              <a:rect l="0" t="0" r="r" b="b"/>
              <a:pathLst>
                <a:path w="96" h="112">
                  <a:moveTo>
                    <a:pt x="0" y="1"/>
                  </a:moveTo>
                  <a:lnTo>
                    <a:pt x="0" y="58"/>
                  </a:lnTo>
                  <a:lnTo>
                    <a:pt x="37" y="103"/>
                  </a:lnTo>
                  <a:lnTo>
                    <a:pt x="85" y="112"/>
                  </a:lnTo>
                  <a:lnTo>
                    <a:pt x="96" y="102"/>
                  </a:lnTo>
                  <a:lnTo>
                    <a:pt x="91" y="76"/>
                  </a:lnTo>
                  <a:lnTo>
                    <a:pt x="66" y="57"/>
                  </a:lnTo>
                  <a:lnTo>
                    <a:pt x="46" y="57"/>
                  </a:lnTo>
                  <a:lnTo>
                    <a:pt x="39" y="0"/>
                  </a:lnTo>
                  <a:lnTo>
                    <a:pt x="0" y="1"/>
                  </a:lnTo>
                  <a:close/>
                </a:path>
              </a:pathLst>
            </a:custGeom>
            <a:gradFill rotWithShape="1">
              <a:gsLst>
                <a:gs pos="0">
                  <a:srgbClr val="F68E54"/>
                </a:gs>
                <a:gs pos="100000">
                  <a:srgbClr val="FABE9C"/>
                </a:gs>
              </a:gsLst>
              <a:lin ang="0" scaled="1"/>
            </a:gradFill>
            <a:ln w="9525">
              <a:solidFill>
                <a:srgbClr val="F6905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33" name="Freeform 69"/>
          <p:cNvSpPr>
            <a:spLocks/>
          </p:cNvSpPr>
          <p:nvPr/>
        </p:nvSpPr>
        <p:spPr bwMode="auto">
          <a:xfrm>
            <a:off x="4713288" y="2378075"/>
            <a:ext cx="339725" cy="1111250"/>
          </a:xfrm>
          <a:custGeom>
            <a:avLst/>
            <a:gdLst/>
            <a:ahLst/>
            <a:cxnLst>
              <a:cxn ang="0">
                <a:pos x="176" y="0"/>
              </a:cxn>
              <a:cxn ang="0">
                <a:pos x="170" y="522"/>
              </a:cxn>
              <a:cxn ang="0">
                <a:pos x="171" y="559"/>
              </a:cxn>
              <a:cxn ang="0">
                <a:pos x="197" y="585"/>
              </a:cxn>
              <a:cxn ang="0">
                <a:pos x="210" y="609"/>
              </a:cxn>
              <a:cxn ang="0">
                <a:pos x="219" y="640"/>
              </a:cxn>
              <a:cxn ang="0">
                <a:pos x="219" y="751"/>
              </a:cxn>
              <a:cxn ang="0">
                <a:pos x="195" y="772"/>
              </a:cxn>
              <a:cxn ang="0">
                <a:pos x="171" y="751"/>
              </a:cxn>
              <a:cxn ang="0">
                <a:pos x="171" y="655"/>
              </a:cxn>
              <a:cxn ang="0">
                <a:pos x="171" y="751"/>
              </a:cxn>
              <a:cxn ang="0">
                <a:pos x="146" y="784"/>
              </a:cxn>
              <a:cxn ang="0">
                <a:pos x="123" y="751"/>
              </a:cxn>
              <a:cxn ang="0">
                <a:pos x="123" y="655"/>
              </a:cxn>
              <a:cxn ang="0">
                <a:pos x="123" y="751"/>
              </a:cxn>
              <a:cxn ang="0">
                <a:pos x="101" y="798"/>
              </a:cxn>
              <a:cxn ang="0">
                <a:pos x="77" y="750"/>
              </a:cxn>
              <a:cxn ang="0">
                <a:pos x="77" y="654"/>
              </a:cxn>
              <a:cxn ang="0">
                <a:pos x="77" y="751"/>
              </a:cxn>
              <a:cxn ang="0">
                <a:pos x="56" y="781"/>
              </a:cxn>
              <a:cxn ang="0">
                <a:pos x="38" y="753"/>
              </a:cxn>
              <a:cxn ang="0">
                <a:pos x="38" y="696"/>
              </a:cxn>
              <a:cxn ang="0">
                <a:pos x="2" y="696"/>
              </a:cxn>
              <a:cxn ang="0">
                <a:pos x="0" y="646"/>
              </a:cxn>
              <a:cxn ang="0">
                <a:pos x="12" y="610"/>
              </a:cxn>
              <a:cxn ang="0">
                <a:pos x="33" y="589"/>
              </a:cxn>
              <a:cxn ang="0">
                <a:pos x="75" y="559"/>
              </a:cxn>
              <a:cxn ang="0">
                <a:pos x="80" y="0"/>
              </a:cxn>
            </a:cxnLst>
            <a:rect l="0" t="0" r="r" b="b"/>
            <a:pathLst>
              <a:path w="219" h="798">
                <a:moveTo>
                  <a:pt x="176" y="0"/>
                </a:moveTo>
                <a:lnTo>
                  <a:pt x="170" y="522"/>
                </a:lnTo>
                <a:lnTo>
                  <a:pt x="171" y="559"/>
                </a:lnTo>
                <a:cubicBezTo>
                  <a:pt x="175" y="569"/>
                  <a:pt x="191" y="577"/>
                  <a:pt x="197" y="585"/>
                </a:cubicBezTo>
                <a:cubicBezTo>
                  <a:pt x="203" y="593"/>
                  <a:pt x="206" y="600"/>
                  <a:pt x="210" y="609"/>
                </a:cubicBezTo>
                <a:cubicBezTo>
                  <a:pt x="214" y="618"/>
                  <a:pt x="217" y="616"/>
                  <a:pt x="219" y="640"/>
                </a:cubicBezTo>
                <a:lnTo>
                  <a:pt x="219" y="751"/>
                </a:lnTo>
                <a:cubicBezTo>
                  <a:pt x="215" y="773"/>
                  <a:pt x="203" y="772"/>
                  <a:pt x="195" y="772"/>
                </a:cubicBezTo>
                <a:cubicBezTo>
                  <a:pt x="187" y="772"/>
                  <a:pt x="175" y="770"/>
                  <a:pt x="171" y="751"/>
                </a:cubicBezTo>
                <a:lnTo>
                  <a:pt x="171" y="655"/>
                </a:lnTo>
                <a:lnTo>
                  <a:pt x="171" y="751"/>
                </a:lnTo>
                <a:cubicBezTo>
                  <a:pt x="167" y="772"/>
                  <a:pt x="154" y="784"/>
                  <a:pt x="146" y="784"/>
                </a:cubicBezTo>
                <a:cubicBezTo>
                  <a:pt x="138" y="784"/>
                  <a:pt x="127" y="772"/>
                  <a:pt x="123" y="751"/>
                </a:cubicBezTo>
                <a:lnTo>
                  <a:pt x="123" y="655"/>
                </a:lnTo>
                <a:lnTo>
                  <a:pt x="123" y="751"/>
                </a:lnTo>
                <a:cubicBezTo>
                  <a:pt x="119" y="775"/>
                  <a:pt x="109" y="798"/>
                  <a:pt x="101" y="798"/>
                </a:cubicBezTo>
                <a:cubicBezTo>
                  <a:pt x="93" y="798"/>
                  <a:pt x="81" y="774"/>
                  <a:pt x="77" y="750"/>
                </a:cubicBezTo>
                <a:lnTo>
                  <a:pt x="77" y="654"/>
                </a:lnTo>
                <a:lnTo>
                  <a:pt x="77" y="751"/>
                </a:lnTo>
                <a:cubicBezTo>
                  <a:pt x="74" y="772"/>
                  <a:pt x="62" y="781"/>
                  <a:pt x="56" y="781"/>
                </a:cubicBezTo>
                <a:cubicBezTo>
                  <a:pt x="50" y="781"/>
                  <a:pt x="41" y="767"/>
                  <a:pt x="38" y="753"/>
                </a:cubicBezTo>
                <a:lnTo>
                  <a:pt x="38" y="696"/>
                </a:lnTo>
                <a:lnTo>
                  <a:pt x="2" y="696"/>
                </a:lnTo>
                <a:lnTo>
                  <a:pt x="0" y="646"/>
                </a:lnTo>
                <a:cubicBezTo>
                  <a:pt x="2" y="632"/>
                  <a:pt x="7" y="619"/>
                  <a:pt x="12" y="610"/>
                </a:cubicBezTo>
                <a:cubicBezTo>
                  <a:pt x="17" y="601"/>
                  <a:pt x="22" y="598"/>
                  <a:pt x="33" y="589"/>
                </a:cubicBezTo>
                <a:lnTo>
                  <a:pt x="75" y="559"/>
                </a:lnTo>
                <a:lnTo>
                  <a:pt x="80" y="0"/>
                </a:lnTo>
              </a:path>
            </a:pathLst>
          </a:custGeom>
          <a:gradFill rotWithShape="1">
            <a:gsLst>
              <a:gs pos="0">
                <a:srgbClr val="E28B4A"/>
              </a:gs>
              <a:gs pos="50000">
                <a:srgbClr val="FFCC99"/>
              </a:gs>
              <a:gs pos="100000">
                <a:srgbClr val="E28B4A"/>
              </a:gs>
            </a:gsLst>
            <a:lin ang="0" scaled="1"/>
          </a:gradFill>
          <a:ln w="9525">
            <a:solidFill>
              <a:srgbClr val="E28B4A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4716463" y="3295650"/>
            <a:ext cx="344487" cy="1076325"/>
            <a:chOff x="2936" y="1779"/>
            <a:chExt cx="224" cy="759"/>
          </a:xfrm>
        </p:grpSpPr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2941" y="1779"/>
              <a:ext cx="219" cy="759"/>
              <a:chOff x="2941" y="1689"/>
              <a:chExt cx="219" cy="759"/>
            </a:xfrm>
          </p:grpSpPr>
          <p:sp>
            <p:nvSpPr>
              <p:cNvPr id="11336" name="Freeform 72"/>
              <p:cNvSpPr>
                <a:spLocks/>
              </p:cNvSpPr>
              <p:nvPr/>
            </p:nvSpPr>
            <p:spPr bwMode="auto">
              <a:xfrm>
                <a:off x="2941" y="1689"/>
                <a:ext cx="219" cy="759"/>
              </a:xfrm>
              <a:custGeom>
                <a:avLst/>
                <a:gdLst/>
                <a:ahLst/>
                <a:cxnLst>
                  <a:cxn ang="0">
                    <a:pos x="167" y="759"/>
                  </a:cxn>
                  <a:cxn ang="0">
                    <a:pos x="170" y="277"/>
                  </a:cxn>
                  <a:cxn ang="0">
                    <a:pos x="171" y="239"/>
                  </a:cxn>
                  <a:cxn ang="0">
                    <a:pos x="197" y="213"/>
                  </a:cxn>
                  <a:cxn ang="0">
                    <a:pos x="210" y="189"/>
                  </a:cxn>
                  <a:cxn ang="0">
                    <a:pos x="219" y="158"/>
                  </a:cxn>
                  <a:cxn ang="0">
                    <a:pos x="219" y="47"/>
                  </a:cxn>
                  <a:cxn ang="0">
                    <a:pos x="195" y="26"/>
                  </a:cxn>
                  <a:cxn ang="0">
                    <a:pos x="171" y="47"/>
                  </a:cxn>
                  <a:cxn ang="0">
                    <a:pos x="171" y="143"/>
                  </a:cxn>
                  <a:cxn ang="0">
                    <a:pos x="171" y="47"/>
                  </a:cxn>
                  <a:cxn ang="0">
                    <a:pos x="146" y="14"/>
                  </a:cxn>
                  <a:cxn ang="0">
                    <a:pos x="123" y="47"/>
                  </a:cxn>
                  <a:cxn ang="0">
                    <a:pos x="123" y="143"/>
                  </a:cxn>
                  <a:cxn ang="0">
                    <a:pos x="123" y="47"/>
                  </a:cxn>
                  <a:cxn ang="0">
                    <a:pos x="101" y="0"/>
                  </a:cxn>
                  <a:cxn ang="0">
                    <a:pos x="77" y="48"/>
                  </a:cxn>
                  <a:cxn ang="0">
                    <a:pos x="77" y="144"/>
                  </a:cxn>
                  <a:cxn ang="0">
                    <a:pos x="77" y="47"/>
                  </a:cxn>
                  <a:cxn ang="0">
                    <a:pos x="56" y="17"/>
                  </a:cxn>
                  <a:cxn ang="0">
                    <a:pos x="38" y="45"/>
                  </a:cxn>
                  <a:cxn ang="0">
                    <a:pos x="38" y="103"/>
                  </a:cxn>
                  <a:cxn ang="0">
                    <a:pos x="2" y="103"/>
                  </a:cxn>
                  <a:cxn ang="0">
                    <a:pos x="0" y="152"/>
                  </a:cxn>
                  <a:cxn ang="0">
                    <a:pos x="12" y="188"/>
                  </a:cxn>
                  <a:cxn ang="0">
                    <a:pos x="33" y="209"/>
                  </a:cxn>
                  <a:cxn ang="0">
                    <a:pos x="75" y="239"/>
                  </a:cxn>
                  <a:cxn ang="0">
                    <a:pos x="71" y="759"/>
                  </a:cxn>
                  <a:cxn ang="0">
                    <a:pos x="167" y="759"/>
                  </a:cxn>
                </a:cxnLst>
                <a:rect l="0" t="0" r="r" b="b"/>
                <a:pathLst>
                  <a:path w="219" h="759">
                    <a:moveTo>
                      <a:pt x="167" y="759"/>
                    </a:moveTo>
                    <a:lnTo>
                      <a:pt x="170" y="277"/>
                    </a:lnTo>
                    <a:lnTo>
                      <a:pt x="171" y="239"/>
                    </a:lnTo>
                    <a:cubicBezTo>
                      <a:pt x="175" y="229"/>
                      <a:pt x="191" y="221"/>
                      <a:pt x="197" y="213"/>
                    </a:cubicBezTo>
                    <a:cubicBezTo>
                      <a:pt x="203" y="205"/>
                      <a:pt x="206" y="198"/>
                      <a:pt x="210" y="189"/>
                    </a:cubicBezTo>
                    <a:cubicBezTo>
                      <a:pt x="214" y="180"/>
                      <a:pt x="217" y="182"/>
                      <a:pt x="219" y="158"/>
                    </a:cubicBezTo>
                    <a:lnTo>
                      <a:pt x="219" y="47"/>
                    </a:lnTo>
                    <a:cubicBezTo>
                      <a:pt x="215" y="25"/>
                      <a:pt x="203" y="26"/>
                      <a:pt x="195" y="26"/>
                    </a:cubicBezTo>
                    <a:cubicBezTo>
                      <a:pt x="187" y="26"/>
                      <a:pt x="175" y="28"/>
                      <a:pt x="171" y="47"/>
                    </a:cubicBezTo>
                    <a:lnTo>
                      <a:pt x="171" y="143"/>
                    </a:lnTo>
                    <a:lnTo>
                      <a:pt x="171" y="47"/>
                    </a:lnTo>
                    <a:cubicBezTo>
                      <a:pt x="167" y="26"/>
                      <a:pt x="154" y="14"/>
                      <a:pt x="146" y="14"/>
                    </a:cubicBezTo>
                    <a:cubicBezTo>
                      <a:pt x="138" y="14"/>
                      <a:pt x="127" y="26"/>
                      <a:pt x="123" y="47"/>
                    </a:cubicBezTo>
                    <a:lnTo>
                      <a:pt x="123" y="143"/>
                    </a:lnTo>
                    <a:lnTo>
                      <a:pt x="123" y="47"/>
                    </a:lnTo>
                    <a:cubicBezTo>
                      <a:pt x="119" y="23"/>
                      <a:pt x="109" y="0"/>
                      <a:pt x="101" y="0"/>
                    </a:cubicBezTo>
                    <a:cubicBezTo>
                      <a:pt x="93" y="0"/>
                      <a:pt x="81" y="24"/>
                      <a:pt x="77" y="48"/>
                    </a:cubicBezTo>
                    <a:lnTo>
                      <a:pt x="77" y="144"/>
                    </a:lnTo>
                    <a:lnTo>
                      <a:pt x="77" y="47"/>
                    </a:lnTo>
                    <a:cubicBezTo>
                      <a:pt x="74" y="26"/>
                      <a:pt x="62" y="17"/>
                      <a:pt x="56" y="17"/>
                    </a:cubicBezTo>
                    <a:cubicBezTo>
                      <a:pt x="50" y="17"/>
                      <a:pt x="41" y="31"/>
                      <a:pt x="38" y="45"/>
                    </a:cubicBezTo>
                    <a:lnTo>
                      <a:pt x="38" y="103"/>
                    </a:lnTo>
                    <a:lnTo>
                      <a:pt x="2" y="103"/>
                    </a:lnTo>
                    <a:lnTo>
                      <a:pt x="0" y="152"/>
                    </a:lnTo>
                    <a:cubicBezTo>
                      <a:pt x="2" y="166"/>
                      <a:pt x="7" y="179"/>
                      <a:pt x="12" y="188"/>
                    </a:cubicBezTo>
                    <a:cubicBezTo>
                      <a:pt x="17" y="197"/>
                      <a:pt x="22" y="200"/>
                      <a:pt x="33" y="209"/>
                    </a:cubicBezTo>
                    <a:lnTo>
                      <a:pt x="75" y="239"/>
                    </a:lnTo>
                    <a:lnTo>
                      <a:pt x="71" y="759"/>
                    </a:lnTo>
                    <a:lnTo>
                      <a:pt x="167" y="759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7" name="Oval 73"/>
              <p:cNvSpPr>
                <a:spLocks noChangeArrowheads="1"/>
              </p:cNvSpPr>
              <p:nvPr/>
            </p:nvSpPr>
            <p:spPr bwMode="auto">
              <a:xfrm>
                <a:off x="3031" y="2374"/>
                <a:ext cx="48" cy="23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8" name="Oval 74"/>
              <p:cNvSpPr>
                <a:spLocks noChangeArrowheads="1"/>
              </p:cNvSpPr>
              <p:nvPr/>
            </p:nvSpPr>
            <p:spPr bwMode="auto">
              <a:xfrm>
                <a:off x="3033" y="2205"/>
                <a:ext cx="48" cy="23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9" name="Oval 75"/>
              <p:cNvSpPr>
                <a:spLocks noChangeArrowheads="1"/>
              </p:cNvSpPr>
              <p:nvPr/>
            </p:nvSpPr>
            <p:spPr bwMode="auto">
              <a:xfrm>
                <a:off x="3036" y="2048"/>
                <a:ext cx="48" cy="23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0" name="Oval 76"/>
              <p:cNvSpPr>
                <a:spLocks noChangeArrowheads="1"/>
              </p:cNvSpPr>
              <p:nvPr/>
            </p:nvSpPr>
            <p:spPr bwMode="auto">
              <a:xfrm>
                <a:off x="3040" y="1925"/>
                <a:ext cx="48" cy="23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1" name="Oval 77"/>
              <p:cNvSpPr>
                <a:spLocks noChangeArrowheads="1"/>
              </p:cNvSpPr>
              <p:nvPr/>
            </p:nvSpPr>
            <p:spPr bwMode="auto">
              <a:xfrm>
                <a:off x="3088" y="1984"/>
                <a:ext cx="6" cy="12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2" name="Oval 78"/>
              <p:cNvSpPr>
                <a:spLocks noChangeArrowheads="1"/>
              </p:cNvSpPr>
              <p:nvPr/>
            </p:nvSpPr>
            <p:spPr bwMode="auto">
              <a:xfrm>
                <a:off x="3030" y="2288"/>
                <a:ext cx="6" cy="12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3" name="Oval 79"/>
              <p:cNvSpPr>
                <a:spLocks noChangeArrowheads="1"/>
              </p:cNvSpPr>
              <p:nvPr/>
            </p:nvSpPr>
            <p:spPr bwMode="auto">
              <a:xfrm>
                <a:off x="3081" y="2289"/>
                <a:ext cx="6" cy="12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4" name="Oval 80"/>
              <p:cNvSpPr>
                <a:spLocks noChangeArrowheads="1"/>
              </p:cNvSpPr>
              <p:nvPr/>
            </p:nvSpPr>
            <p:spPr bwMode="auto">
              <a:xfrm>
                <a:off x="3030" y="2136"/>
                <a:ext cx="6" cy="12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5" name="Oval 81"/>
              <p:cNvSpPr>
                <a:spLocks noChangeArrowheads="1"/>
              </p:cNvSpPr>
              <p:nvPr/>
            </p:nvSpPr>
            <p:spPr bwMode="auto">
              <a:xfrm>
                <a:off x="3082" y="2136"/>
                <a:ext cx="6" cy="12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6" name="Oval 82"/>
              <p:cNvSpPr>
                <a:spLocks noChangeArrowheads="1"/>
              </p:cNvSpPr>
              <p:nvPr/>
            </p:nvSpPr>
            <p:spPr bwMode="auto">
              <a:xfrm>
                <a:off x="3033" y="1984"/>
                <a:ext cx="6" cy="12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rgbClr val="292929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347" name="Freeform 83"/>
            <p:cNvSpPr>
              <a:spLocks/>
            </p:cNvSpPr>
            <p:nvPr/>
          </p:nvSpPr>
          <p:spPr bwMode="auto">
            <a:xfrm>
              <a:off x="2936" y="1816"/>
              <a:ext cx="96" cy="11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58"/>
                </a:cxn>
                <a:cxn ang="0">
                  <a:pos x="37" y="103"/>
                </a:cxn>
                <a:cxn ang="0">
                  <a:pos x="85" y="112"/>
                </a:cxn>
                <a:cxn ang="0">
                  <a:pos x="96" y="102"/>
                </a:cxn>
                <a:cxn ang="0">
                  <a:pos x="91" y="76"/>
                </a:cxn>
                <a:cxn ang="0">
                  <a:pos x="66" y="57"/>
                </a:cxn>
                <a:cxn ang="0">
                  <a:pos x="46" y="57"/>
                </a:cxn>
                <a:cxn ang="0">
                  <a:pos x="39" y="0"/>
                </a:cxn>
                <a:cxn ang="0">
                  <a:pos x="0" y="1"/>
                </a:cxn>
              </a:cxnLst>
              <a:rect l="0" t="0" r="r" b="b"/>
              <a:pathLst>
                <a:path w="96" h="112">
                  <a:moveTo>
                    <a:pt x="0" y="1"/>
                  </a:moveTo>
                  <a:lnTo>
                    <a:pt x="0" y="58"/>
                  </a:lnTo>
                  <a:lnTo>
                    <a:pt x="37" y="103"/>
                  </a:lnTo>
                  <a:lnTo>
                    <a:pt x="85" y="112"/>
                  </a:lnTo>
                  <a:lnTo>
                    <a:pt x="96" y="102"/>
                  </a:lnTo>
                  <a:lnTo>
                    <a:pt x="91" y="76"/>
                  </a:lnTo>
                  <a:lnTo>
                    <a:pt x="66" y="57"/>
                  </a:lnTo>
                  <a:lnTo>
                    <a:pt x="46" y="57"/>
                  </a:lnTo>
                  <a:lnTo>
                    <a:pt x="39" y="0"/>
                  </a:lnTo>
                  <a:lnTo>
                    <a:pt x="0" y="1"/>
                  </a:lnTo>
                  <a:close/>
                </a:path>
              </a:pathLst>
            </a:custGeom>
            <a:gradFill rotWithShape="1">
              <a:gsLst>
                <a:gs pos="0">
                  <a:srgbClr val="F68E54"/>
                </a:gs>
                <a:gs pos="100000">
                  <a:srgbClr val="FABE9C"/>
                </a:gs>
              </a:gsLst>
              <a:lin ang="0" scaled="1"/>
            </a:gradFill>
            <a:ln w="9525">
              <a:solidFill>
                <a:srgbClr val="F6905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53" name="Freeform 89"/>
          <p:cNvSpPr>
            <a:spLocks/>
          </p:cNvSpPr>
          <p:nvPr/>
        </p:nvSpPr>
        <p:spPr bwMode="auto">
          <a:xfrm>
            <a:off x="6019800" y="2378075"/>
            <a:ext cx="339725" cy="708025"/>
          </a:xfrm>
          <a:custGeom>
            <a:avLst/>
            <a:gdLst/>
            <a:ahLst/>
            <a:cxnLst>
              <a:cxn ang="0">
                <a:pos x="170" y="0"/>
              </a:cxn>
              <a:cxn ang="0">
                <a:pos x="170" y="233"/>
              </a:cxn>
              <a:cxn ang="0">
                <a:pos x="171" y="270"/>
              </a:cxn>
              <a:cxn ang="0">
                <a:pos x="197" y="296"/>
              </a:cxn>
              <a:cxn ang="0">
                <a:pos x="210" y="320"/>
              </a:cxn>
              <a:cxn ang="0">
                <a:pos x="219" y="351"/>
              </a:cxn>
              <a:cxn ang="0">
                <a:pos x="219" y="462"/>
              </a:cxn>
              <a:cxn ang="0">
                <a:pos x="195" y="483"/>
              </a:cxn>
              <a:cxn ang="0">
                <a:pos x="171" y="462"/>
              </a:cxn>
              <a:cxn ang="0">
                <a:pos x="171" y="366"/>
              </a:cxn>
              <a:cxn ang="0">
                <a:pos x="171" y="462"/>
              </a:cxn>
              <a:cxn ang="0">
                <a:pos x="146" y="495"/>
              </a:cxn>
              <a:cxn ang="0">
                <a:pos x="123" y="462"/>
              </a:cxn>
              <a:cxn ang="0">
                <a:pos x="123" y="366"/>
              </a:cxn>
              <a:cxn ang="0">
                <a:pos x="123" y="462"/>
              </a:cxn>
              <a:cxn ang="0">
                <a:pos x="101" y="509"/>
              </a:cxn>
              <a:cxn ang="0">
                <a:pos x="77" y="461"/>
              </a:cxn>
              <a:cxn ang="0">
                <a:pos x="77" y="365"/>
              </a:cxn>
              <a:cxn ang="0">
                <a:pos x="77" y="462"/>
              </a:cxn>
              <a:cxn ang="0">
                <a:pos x="56" y="492"/>
              </a:cxn>
              <a:cxn ang="0">
                <a:pos x="38" y="464"/>
              </a:cxn>
              <a:cxn ang="0">
                <a:pos x="38" y="407"/>
              </a:cxn>
              <a:cxn ang="0">
                <a:pos x="2" y="407"/>
              </a:cxn>
              <a:cxn ang="0">
                <a:pos x="0" y="357"/>
              </a:cxn>
              <a:cxn ang="0">
                <a:pos x="12" y="321"/>
              </a:cxn>
              <a:cxn ang="0">
                <a:pos x="33" y="300"/>
              </a:cxn>
              <a:cxn ang="0">
                <a:pos x="75" y="270"/>
              </a:cxn>
              <a:cxn ang="0">
                <a:pos x="72" y="2"/>
              </a:cxn>
            </a:cxnLst>
            <a:rect l="0" t="0" r="r" b="b"/>
            <a:pathLst>
              <a:path w="219" h="509">
                <a:moveTo>
                  <a:pt x="170" y="0"/>
                </a:moveTo>
                <a:lnTo>
                  <a:pt x="170" y="233"/>
                </a:lnTo>
                <a:lnTo>
                  <a:pt x="171" y="270"/>
                </a:lnTo>
                <a:cubicBezTo>
                  <a:pt x="175" y="280"/>
                  <a:pt x="191" y="288"/>
                  <a:pt x="197" y="296"/>
                </a:cubicBezTo>
                <a:cubicBezTo>
                  <a:pt x="203" y="304"/>
                  <a:pt x="206" y="311"/>
                  <a:pt x="210" y="320"/>
                </a:cubicBezTo>
                <a:cubicBezTo>
                  <a:pt x="214" y="329"/>
                  <a:pt x="217" y="327"/>
                  <a:pt x="219" y="351"/>
                </a:cubicBezTo>
                <a:lnTo>
                  <a:pt x="219" y="462"/>
                </a:lnTo>
                <a:cubicBezTo>
                  <a:pt x="215" y="484"/>
                  <a:pt x="203" y="483"/>
                  <a:pt x="195" y="483"/>
                </a:cubicBezTo>
                <a:cubicBezTo>
                  <a:pt x="187" y="483"/>
                  <a:pt x="175" y="481"/>
                  <a:pt x="171" y="462"/>
                </a:cubicBezTo>
                <a:lnTo>
                  <a:pt x="171" y="366"/>
                </a:lnTo>
                <a:lnTo>
                  <a:pt x="171" y="462"/>
                </a:lnTo>
                <a:cubicBezTo>
                  <a:pt x="167" y="483"/>
                  <a:pt x="154" y="495"/>
                  <a:pt x="146" y="495"/>
                </a:cubicBezTo>
                <a:cubicBezTo>
                  <a:pt x="138" y="495"/>
                  <a:pt x="127" y="483"/>
                  <a:pt x="123" y="462"/>
                </a:cubicBezTo>
                <a:lnTo>
                  <a:pt x="123" y="366"/>
                </a:lnTo>
                <a:lnTo>
                  <a:pt x="123" y="462"/>
                </a:lnTo>
                <a:cubicBezTo>
                  <a:pt x="119" y="486"/>
                  <a:pt x="109" y="509"/>
                  <a:pt x="101" y="509"/>
                </a:cubicBezTo>
                <a:cubicBezTo>
                  <a:pt x="93" y="509"/>
                  <a:pt x="81" y="485"/>
                  <a:pt x="77" y="461"/>
                </a:cubicBezTo>
                <a:lnTo>
                  <a:pt x="77" y="365"/>
                </a:lnTo>
                <a:lnTo>
                  <a:pt x="77" y="462"/>
                </a:lnTo>
                <a:cubicBezTo>
                  <a:pt x="74" y="483"/>
                  <a:pt x="62" y="492"/>
                  <a:pt x="56" y="492"/>
                </a:cubicBezTo>
                <a:cubicBezTo>
                  <a:pt x="50" y="492"/>
                  <a:pt x="41" y="478"/>
                  <a:pt x="38" y="464"/>
                </a:cubicBezTo>
                <a:lnTo>
                  <a:pt x="38" y="407"/>
                </a:lnTo>
                <a:lnTo>
                  <a:pt x="2" y="407"/>
                </a:lnTo>
                <a:lnTo>
                  <a:pt x="0" y="357"/>
                </a:lnTo>
                <a:cubicBezTo>
                  <a:pt x="2" y="343"/>
                  <a:pt x="7" y="330"/>
                  <a:pt x="12" y="321"/>
                </a:cubicBezTo>
                <a:cubicBezTo>
                  <a:pt x="17" y="312"/>
                  <a:pt x="22" y="309"/>
                  <a:pt x="33" y="300"/>
                </a:cubicBezTo>
                <a:lnTo>
                  <a:pt x="75" y="270"/>
                </a:lnTo>
                <a:lnTo>
                  <a:pt x="72" y="2"/>
                </a:lnTo>
              </a:path>
            </a:pathLst>
          </a:custGeom>
          <a:gradFill rotWithShape="1">
            <a:gsLst>
              <a:gs pos="0">
                <a:srgbClr val="E28B4A"/>
              </a:gs>
              <a:gs pos="50000">
                <a:srgbClr val="FFCC99"/>
              </a:gs>
              <a:gs pos="100000">
                <a:srgbClr val="E28B4A"/>
              </a:gs>
            </a:gsLst>
            <a:lin ang="0" scaled="1"/>
          </a:gradFill>
          <a:ln w="9525">
            <a:solidFill>
              <a:srgbClr val="E28B4A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3" name="Group 90"/>
          <p:cNvGrpSpPr>
            <a:grpSpLocks/>
          </p:cNvGrpSpPr>
          <p:nvPr/>
        </p:nvGrpSpPr>
        <p:grpSpPr bwMode="auto">
          <a:xfrm>
            <a:off x="6019800" y="2892425"/>
            <a:ext cx="346075" cy="676275"/>
            <a:chOff x="3840" y="1472"/>
            <a:chExt cx="224" cy="486"/>
          </a:xfrm>
        </p:grpSpPr>
        <p:sp>
          <p:nvSpPr>
            <p:cNvPr id="11355" name="Freeform 91"/>
            <p:cNvSpPr>
              <a:spLocks/>
            </p:cNvSpPr>
            <p:nvPr/>
          </p:nvSpPr>
          <p:spPr bwMode="auto">
            <a:xfrm>
              <a:off x="3845" y="1472"/>
              <a:ext cx="219" cy="486"/>
            </a:xfrm>
            <a:custGeom>
              <a:avLst/>
              <a:gdLst/>
              <a:ahLst/>
              <a:cxnLst>
                <a:cxn ang="0">
                  <a:pos x="171" y="486"/>
                </a:cxn>
                <a:cxn ang="0">
                  <a:pos x="170" y="277"/>
                </a:cxn>
                <a:cxn ang="0">
                  <a:pos x="171" y="239"/>
                </a:cxn>
                <a:cxn ang="0">
                  <a:pos x="197" y="213"/>
                </a:cxn>
                <a:cxn ang="0">
                  <a:pos x="210" y="189"/>
                </a:cxn>
                <a:cxn ang="0">
                  <a:pos x="219" y="158"/>
                </a:cxn>
                <a:cxn ang="0">
                  <a:pos x="219" y="47"/>
                </a:cxn>
                <a:cxn ang="0">
                  <a:pos x="195" y="26"/>
                </a:cxn>
                <a:cxn ang="0">
                  <a:pos x="171" y="47"/>
                </a:cxn>
                <a:cxn ang="0">
                  <a:pos x="171" y="143"/>
                </a:cxn>
                <a:cxn ang="0">
                  <a:pos x="171" y="47"/>
                </a:cxn>
                <a:cxn ang="0">
                  <a:pos x="146" y="14"/>
                </a:cxn>
                <a:cxn ang="0">
                  <a:pos x="123" y="47"/>
                </a:cxn>
                <a:cxn ang="0">
                  <a:pos x="123" y="143"/>
                </a:cxn>
                <a:cxn ang="0">
                  <a:pos x="123" y="47"/>
                </a:cxn>
                <a:cxn ang="0">
                  <a:pos x="101" y="0"/>
                </a:cxn>
                <a:cxn ang="0">
                  <a:pos x="77" y="48"/>
                </a:cxn>
                <a:cxn ang="0">
                  <a:pos x="77" y="144"/>
                </a:cxn>
                <a:cxn ang="0">
                  <a:pos x="77" y="47"/>
                </a:cxn>
                <a:cxn ang="0">
                  <a:pos x="56" y="17"/>
                </a:cxn>
                <a:cxn ang="0">
                  <a:pos x="38" y="45"/>
                </a:cxn>
                <a:cxn ang="0">
                  <a:pos x="38" y="103"/>
                </a:cxn>
                <a:cxn ang="0">
                  <a:pos x="2" y="103"/>
                </a:cxn>
                <a:cxn ang="0">
                  <a:pos x="0" y="152"/>
                </a:cxn>
                <a:cxn ang="0">
                  <a:pos x="12" y="188"/>
                </a:cxn>
                <a:cxn ang="0">
                  <a:pos x="33" y="209"/>
                </a:cxn>
                <a:cxn ang="0">
                  <a:pos x="75" y="239"/>
                </a:cxn>
                <a:cxn ang="0">
                  <a:pos x="77" y="486"/>
                </a:cxn>
                <a:cxn ang="0">
                  <a:pos x="171" y="486"/>
                </a:cxn>
              </a:cxnLst>
              <a:rect l="0" t="0" r="r" b="b"/>
              <a:pathLst>
                <a:path w="219" h="486">
                  <a:moveTo>
                    <a:pt x="171" y="486"/>
                  </a:moveTo>
                  <a:lnTo>
                    <a:pt x="170" y="277"/>
                  </a:lnTo>
                  <a:lnTo>
                    <a:pt x="171" y="239"/>
                  </a:lnTo>
                  <a:cubicBezTo>
                    <a:pt x="175" y="229"/>
                    <a:pt x="191" y="221"/>
                    <a:pt x="197" y="213"/>
                  </a:cubicBezTo>
                  <a:cubicBezTo>
                    <a:pt x="203" y="205"/>
                    <a:pt x="206" y="198"/>
                    <a:pt x="210" y="189"/>
                  </a:cubicBezTo>
                  <a:cubicBezTo>
                    <a:pt x="214" y="180"/>
                    <a:pt x="217" y="182"/>
                    <a:pt x="219" y="158"/>
                  </a:cubicBezTo>
                  <a:lnTo>
                    <a:pt x="219" y="47"/>
                  </a:lnTo>
                  <a:cubicBezTo>
                    <a:pt x="215" y="25"/>
                    <a:pt x="203" y="26"/>
                    <a:pt x="195" y="26"/>
                  </a:cubicBezTo>
                  <a:cubicBezTo>
                    <a:pt x="187" y="26"/>
                    <a:pt x="175" y="28"/>
                    <a:pt x="171" y="47"/>
                  </a:cubicBezTo>
                  <a:lnTo>
                    <a:pt x="171" y="143"/>
                  </a:lnTo>
                  <a:lnTo>
                    <a:pt x="171" y="47"/>
                  </a:lnTo>
                  <a:cubicBezTo>
                    <a:pt x="167" y="26"/>
                    <a:pt x="154" y="14"/>
                    <a:pt x="146" y="14"/>
                  </a:cubicBezTo>
                  <a:cubicBezTo>
                    <a:pt x="138" y="14"/>
                    <a:pt x="127" y="26"/>
                    <a:pt x="123" y="47"/>
                  </a:cubicBezTo>
                  <a:lnTo>
                    <a:pt x="123" y="143"/>
                  </a:lnTo>
                  <a:lnTo>
                    <a:pt x="123" y="47"/>
                  </a:lnTo>
                  <a:cubicBezTo>
                    <a:pt x="119" y="23"/>
                    <a:pt x="109" y="0"/>
                    <a:pt x="101" y="0"/>
                  </a:cubicBezTo>
                  <a:cubicBezTo>
                    <a:pt x="93" y="0"/>
                    <a:pt x="81" y="24"/>
                    <a:pt x="77" y="48"/>
                  </a:cubicBezTo>
                  <a:lnTo>
                    <a:pt x="77" y="144"/>
                  </a:lnTo>
                  <a:lnTo>
                    <a:pt x="77" y="47"/>
                  </a:lnTo>
                  <a:cubicBezTo>
                    <a:pt x="74" y="26"/>
                    <a:pt x="62" y="17"/>
                    <a:pt x="56" y="17"/>
                  </a:cubicBezTo>
                  <a:cubicBezTo>
                    <a:pt x="50" y="17"/>
                    <a:pt x="41" y="31"/>
                    <a:pt x="38" y="45"/>
                  </a:cubicBezTo>
                  <a:lnTo>
                    <a:pt x="38" y="103"/>
                  </a:lnTo>
                  <a:lnTo>
                    <a:pt x="2" y="103"/>
                  </a:lnTo>
                  <a:lnTo>
                    <a:pt x="0" y="152"/>
                  </a:lnTo>
                  <a:cubicBezTo>
                    <a:pt x="2" y="166"/>
                    <a:pt x="7" y="179"/>
                    <a:pt x="12" y="188"/>
                  </a:cubicBezTo>
                  <a:cubicBezTo>
                    <a:pt x="17" y="197"/>
                    <a:pt x="22" y="200"/>
                    <a:pt x="33" y="209"/>
                  </a:cubicBezTo>
                  <a:lnTo>
                    <a:pt x="75" y="239"/>
                  </a:lnTo>
                  <a:lnTo>
                    <a:pt x="77" y="486"/>
                  </a:lnTo>
                  <a:lnTo>
                    <a:pt x="171" y="486"/>
                  </a:ln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356" name="Freeform 92"/>
            <p:cNvSpPr>
              <a:spLocks/>
            </p:cNvSpPr>
            <p:nvPr/>
          </p:nvSpPr>
          <p:spPr bwMode="auto">
            <a:xfrm>
              <a:off x="3840" y="1509"/>
              <a:ext cx="96" cy="11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58"/>
                </a:cxn>
                <a:cxn ang="0">
                  <a:pos x="37" y="103"/>
                </a:cxn>
                <a:cxn ang="0">
                  <a:pos x="85" y="112"/>
                </a:cxn>
                <a:cxn ang="0">
                  <a:pos x="96" y="102"/>
                </a:cxn>
                <a:cxn ang="0">
                  <a:pos x="91" y="76"/>
                </a:cxn>
                <a:cxn ang="0">
                  <a:pos x="66" y="57"/>
                </a:cxn>
                <a:cxn ang="0">
                  <a:pos x="46" y="57"/>
                </a:cxn>
                <a:cxn ang="0">
                  <a:pos x="39" y="0"/>
                </a:cxn>
                <a:cxn ang="0">
                  <a:pos x="0" y="1"/>
                </a:cxn>
              </a:cxnLst>
              <a:rect l="0" t="0" r="r" b="b"/>
              <a:pathLst>
                <a:path w="96" h="112">
                  <a:moveTo>
                    <a:pt x="0" y="1"/>
                  </a:moveTo>
                  <a:lnTo>
                    <a:pt x="0" y="58"/>
                  </a:lnTo>
                  <a:lnTo>
                    <a:pt x="37" y="103"/>
                  </a:lnTo>
                  <a:lnTo>
                    <a:pt x="85" y="112"/>
                  </a:lnTo>
                  <a:lnTo>
                    <a:pt x="96" y="102"/>
                  </a:lnTo>
                  <a:lnTo>
                    <a:pt x="91" y="76"/>
                  </a:lnTo>
                  <a:lnTo>
                    <a:pt x="66" y="57"/>
                  </a:lnTo>
                  <a:lnTo>
                    <a:pt x="46" y="57"/>
                  </a:lnTo>
                  <a:lnTo>
                    <a:pt x="39" y="0"/>
                  </a:lnTo>
                  <a:lnTo>
                    <a:pt x="0" y="1"/>
                  </a:lnTo>
                  <a:close/>
                </a:path>
              </a:pathLst>
            </a:custGeom>
            <a:gradFill rotWithShape="1">
              <a:gsLst>
                <a:gs pos="0">
                  <a:srgbClr val="F68E54"/>
                </a:gs>
                <a:gs pos="100000">
                  <a:srgbClr val="FABE9C"/>
                </a:gs>
              </a:gsLst>
              <a:lin ang="0" scaled="1"/>
            </a:gradFill>
            <a:ln w="9525">
              <a:solidFill>
                <a:srgbClr val="F6905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357" name="Freeform 93"/>
          <p:cNvSpPr>
            <a:spLocks/>
          </p:cNvSpPr>
          <p:nvPr/>
        </p:nvSpPr>
        <p:spPr bwMode="auto">
          <a:xfrm>
            <a:off x="7275513" y="2578100"/>
            <a:ext cx="147637" cy="155575"/>
          </a:xfrm>
          <a:custGeom>
            <a:avLst/>
            <a:gdLst/>
            <a:ahLst/>
            <a:cxnLst>
              <a:cxn ang="0">
                <a:pos x="0" y="1"/>
              </a:cxn>
              <a:cxn ang="0">
                <a:pos x="0" y="58"/>
              </a:cxn>
              <a:cxn ang="0">
                <a:pos x="37" y="103"/>
              </a:cxn>
              <a:cxn ang="0">
                <a:pos x="85" y="112"/>
              </a:cxn>
              <a:cxn ang="0">
                <a:pos x="96" y="102"/>
              </a:cxn>
              <a:cxn ang="0">
                <a:pos x="91" y="76"/>
              </a:cxn>
              <a:cxn ang="0">
                <a:pos x="66" y="57"/>
              </a:cxn>
              <a:cxn ang="0">
                <a:pos x="46" y="57"/>
              </a:cxn>
              <a:cxn ang="0">
                <a:pos x="39" y="0"/>
              </a:cxn>
              <a:cxn ang="0">
                <a:pos x="0" y="1"/>
              </a:cxn>
            </a:cxnLst>
            <a:rect l="0" t="0" r="r" b="b"/>
            <a:pathLst>
              <a:path w="96" h="112">
                <a:moveTo>
                  <a:pt x="0" y="1"/>
                </a:moveTo>
                <a:lnTo>
                  <a:pt x="0" y="58"/>
                </a:lnTo>
                <a:lnTo>
                  <a:pt x="37" y="103"/>
                </a:lnTo>
                <a:lnTo>
                  <a:pt x="85" y="112"/>
                </a:lnTo>
                <a:lnTo>
                  <a:pt x="96" y="102"/>
                </a:lnTo>
                <a:lnTo>
                  <a:pt x="91" y="76"/>
                </a:lnTo>
                <a:lnTo>
                  <a:pt x="66" y="57"/>
                </a:lnTo>
                <a:lnTo>
                  <a:pt x="46" y="57"/>
                </a:lnTo>
                <a:lnTo>
                  <a:pt x="39" y="0"/>
                </a:lnTo>
                <a:lnTo>
                  <a:pt x="0" y="1"/>
                </a:lnTo>
                <a:close/>
              </a:path>
            </a:pathLst>
          </a:custGeom>
          <a:gradFill rotWithShape="1">
            <a:gsLst>
              <a:gs pos="0">
                <a:srgbClr val="F68E54"/>
              </a:gs>
              <a:gs pos="100000">
                <a:srgbClr val="FABE9C"/>
              </a:gs>
            </a:gsLst>
            <a:lin ang="0" scaled="1"/>
          </a:gradFill>
          <a:ln w="9525">
            <a:solidFill>
              <a:srgbClr val="F69058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14" name="Group 94"/>
          <p:cNvGrpSpPr>
            <a:grpSpLocks/>
          </p:cNvGrpSpPr>
          <p:nvPr/>
        </p:nvGrpSpPr>
        <p:grpSpPr bwMode="auto">
          <a:xfrm>
            <a:off x="7273925" y="2376488"/>
            <a:ext cx="342900" cy="468312"/>
            <a:chOff x="4650" y="1101"/>
            <a:chExt cx="222" cy="337"/>
          </a:xfrm>
        </p:grpSpPr>
        <p:sp>
          <p:nvSpPr>
            <p:cNvPr id="11359" name="Freeform 95"/>
            <p:cNvSpPr>
              <a:spLocks/>
            </p:cNvSpPr>
            <p:nvPr/>
          </p:nvSpPr>
          <p:spPr bwMode="auto">
            <a:xfrm>
              <a:off x="4650" y="1101"/>
              <a:ext cx="219" cy="238"/>
            </a:xfrm>
            <a:custGeom>
              <a:avLst/>
              <a:gdLst/>
              <a:ahLst/>
              <a:cxnLst>
                <a:cxn ang="0">
                  <a:pos x="171" y="0"/>
                </a:cxn>
                <a:cxn ang="0">
                  <a:pos x="197" y="36"/>
                </a:cxn>
                <a:cxn ang="0">
                  <a:pos x="210" y="60"/>
                </a:cxn>
                <a:cxn ang="0">
                  <a:pos x="219" y="91"/>
                </a:cxn>
                <a:cxn ang="0">
                  <a:pos x="219" y="202"/>
                </a:cxn>
                <a:cxn ang="0">
                  <a:pos x="195" y="223"/>
                </a:cxn>
                <a:cxn ang="0">
                  <a:pos x="171" y="202"/>
                </a:cxn>
                <a:cxn ang="0">
                  <a:pos x="171" y="106"/>
                </a:cxn>
                <a:cxn ang="0">
                  <a:pos x="171" y="202"/>
                </a:cxn>
                <a:cxn ang="0">
                  <a:pos x="146" y="235"/>
                </a:cxn>
                <a:cxn ang="0">
                  <a:pos x="123" y="202"/>
                </a:cxn>
                <a:cxn ang="0">
                  <a:pos x="123" y="106"/>
                </a:cxn>
                <a:cxn ang="0">
                  <a:pos x="123" y="202"/>
                </a:cxn>
                <a:cxn ang="0">
                  <a:pos x="101" y="249"/>
                </a:cxn>
                <a:cxn ang="0">
                  <a:pos x="77" y="201"/>
                </a:cxn>
                <a:cxn ang="0">
                  <a:pos x="77" y="105"/>
                </a:cxn>
                <a:cxn ang="0">
                  <a:pos x="77" y="202"/>
                </a:cxn>
                <a:cxn ang="0">
                  <a:pos x="56" y="232"/>
                </a:cxn>
                <a:cxn ang="0">
                  <a:pos x="38" y="204"/>
                </a:cxn>
                <a:cxn ang="0">
                  <a:pos x="38" y="147"/>
                </a:cxn>
                <a:cxn ang="0">
                  <a:pos x="2" y="147"/>
                </a:cxn>
                <a:cxn ang="0">
                  <a:pos x="0" y="97"/>
                </a:cxn>
                <a:cxn ang="0">
                  <a:pos x="12" y="61"/>
                </a:cxn>
                <a:cxn ang="0">
                  <a:pos x="33" y="40"/>
                </a:cxn>
                <a:cxn ang="0">
                  <a:pos x="72" y="3"/>
                </a:cxn>
              </a:cxnLst>
              <a:rect l="0" t="0" r="r" b="b"/>
              <a:pathLst>
                <a:path w="219" h="249">
                  <a:moveTo>
                    <a:pt x="171" y="0"/>
                  </a:moveTo>
                  <a:cubicBezTo>
                    <a:pt x="175" y="6"/>
                    <a:pt x="190" y="26"/>
                    <a:pt x="197" y="36"/>
                  </a:cubicBezTo>
                  <a:cubicBezTo>
                    <a:pt x="204" y="46"/>
                    <a:pt x="206" y="51"/>
                    <a:pt x="210" y="60"/>
                  </a:cubicBezTo>
                  <a:cubicBezTo>
                    <a:pt x="214" y="69"/>
                    <a:pt x="217" y="67"/>
                    <a:pt x="219" y="91"/>
                  </a:cubicBezTo>
                  <a:lnTo>
                    <a:pt x="219" y="202"/>
                  </a:lnTo>
                  <a:cubicBezTo>
                    <a:pt x="215" y="224"/>
                    <a:pt x="203" y="223"/>
                    <a:pt x="195" y="223"/>
                  </a:cubicBezTo>
                  <a:cubicBezTo>
                    <a:pt x="187" y="223"/>
                    <a:pt x="175" y="221"/>
                    <a:pt x="171" y="202"/>
                  </a:cubicBezTo>
                  <a:lnTo>
                    <a:pt x="171" y="106"/>
                  </a:lnTo>
                  <a:lnTo>
                    <a:pt x="171" y="202"/>
                  </a:lnTo>
                  <a:cubicBezTo>
                    <a:pt x="167" y="223"/>
                    <a:pt x="154" y="235"/>
                    <a:pt x="146" y="235"/>
                  </a:cubicBezTo>
                  <a:cubicBezTo>
                    <a:pt x="138" y="235"/>
                    <a:pt x="127" y="223"/>
                    <a:pt x="123" y="202"/>
                  </a:cubicBezTo>
                  <a:lnTo>
                    <a:pt x="123" y="106"/>
                  </a:lnTo>
                  <a:lnTo>
                    <a:pt x="123" y="202"/>
                  </a:lnTo>
                  <a:cubicBezTo>
                    <a:pt x="119" y="226"/>
                    <a:pt x="109" y="249"/>
                    <a:pt x="101" y="249"/>
                  </a:cubicBezTo>
                  <a:cubicBezTo>
                    <a:pt x="93" y="249"/>
                    <a:pt x="81" y="225"/>
                    <a:pt x="77" y="201"/>
                  </a:cubicBezTo>
                  <a:lnTo>
                    <a:pt x="77" y="105"/>
                  </a:lnTo>
                  <a:lnTo>
                    <a:pt x="77" y="202"/>
                  </a:lnTo>
                  <a:cubicBezTo>
                    <a:pt x="74" y="223"/>
                    <a:pt x="62" y="232"/>
                    <a:pt x="56" y="232"/>
                  </a:cubicBezTo>
                  <a:cubicBezTo>
                    <a:pt x="50" y="232"/>
                    <a:pt x="41" y="218"/>
                    <a:pt x="38" y="204"/>
                  </a:cubicBezTo>
                  <a:lnTo>
                    <a:pt x="38" y="147"/>
                  </a:lnTo>
                  <a:lnTo>
                    <a:pt x="2" y="147"/>
                  </a:lnTo>
                  <a:lnTo>
                    <a:pt x="0" y="97"/>
                  </a:lnTo>
                  <a:cubicBezTo>
                    <a:pt x="2" y="83"/>
                    <a:pt x="7" y="70"/>
                    <a:pt x="12" y="61"/>
                  </a:cubicBezTo>
                  <a:cubicBezTo>
                    <a:pt x="17" y="52"/>
                    <a:pt x="23" y="50"/>
                    <a:pt x="33" y="40"/>
                  </a:cubicBezTo>
                  <a:lnTo>
                    <a:pt x="72" y="3"/>
                  </a:lnTo>
                </a:path>
              </a:pathLst>
            </a:custGeom>
            <a:gradFill rotWithShape="1">
              <a:gsLst>
                <a:gs pos="0">
                  <a:srgbClr val="E28B4A"/>
                </a:gs>
                <a:gs pos="50000">
                  <a:srgbClr val="FFCC99"/>
                </a:gs>
                <a:gs pos="100000">
                  <a:srgbClr val="E28B4A"/>
                </a:gs>
              </a:gsLst>
              <a:lin ang="0" scaled="1"/>
            </a:gradFill>
            <a:ln w="9525">
              <a:solidFill>
                <a:srgbClr val="E28B4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" name="Group 96"/>
            <p:cNvGrpSpPr>
              <a:grpSpLocks/>
            </p:cNvGrpSpPr>
            <p:nvPr/>
          </p:nvGrpSpPr>
          <p:grpSpPr bwMode="auto">
            <a:xfrm>
              <a:off x="4653" y="1210"/>
              <a:ext cx="219" cy="228"/>
              <a:chOff x="4653" y="1209"/>
              <a:chExt cx="219" cy="239"/>
            </a:xfrm>
          </p:grpSpPr>
          <p:grpSp>
            <p:nvGrpSpPr>
              <p:cNvPr id="16" name="Group 97"/>
              <p:cNvGrpSpPr>
                <a:grpSpLocks/>
              </p:cNvGrpSpPr>
              <p:nvPr/>
            </p:nvGrpSpPr>
            <p:grpSpPr bwMode="auto">
              <a:xfrm>
                <a:off x="4653" y="1209"/>
                <a:ext cx="219" cy="239"/>
                <a:chOff x="4653" y="1209"/>
                <a:chExt cx="219" cy="239"/>
              </a:xfrm>
            </p:grpSpPr>
            <p:sp>
              <p:nvSpPr>
                <p:cNvPr id="11362" name="Freeform 98"/>
                <p:cNvSpPr>
                  <a:spLocks/>
                </p:cNvSpPr>
                <p:nvPr/>
              </p:nvSpPr>
              <p:spPr bwMode="auto">
                <a:xfrm>
                  <a:off x="4653" y="1209"/>
                  <a:ext cx="219" cy="239"/>
                </a:xfrm>
                <a:custGeom>
                  <a:avLst/>
                  <a:gdLst/>
                  <a:ahLst/>
                  <a:cxnLst>
                    <a:cxn ang="0">
                      <a:pos x="171" y="239"/>
                    </a:cxn>
                    <a:cxn ang="0">
                      <a:pos x="197" y="213"/>
                    </a:cxn>
                    <a:cxn ang="0">
                      <a:pos x="210" y="189"/>
                    </a:cxn>
                    <a:cxn ang="0">
                      <a:pos x="219" y="158"/>
                    </a:cxn>
                    <a:cxn ang="0">
                      <a:pos x="219" y="47"/>
                    </a:cxn>
                    <a:cxn ang="0">
                      <a:pos x="195" y="26"/>
                    </a:cxn>
                    <a:cxn ang="0">
                      <a:pos x="171" y="47"/>
                    </a:cxn>
                    <a:cxn ang="0">
                      <a:pos x="171" y="143"/>
                    </a:cxn>
                    <a:cxn ang="0">
                      <a:pos x="171" y="47"/>
                    </a:cxn>
                    <a:cxn ang="0">
                      <a:pos x="146" y="14"/>
                    </a:cxn>
                    <a:cxn ang="0">
                      <a:pos x="123" y="47"/>
                    </a:cxn>
                    <a:cxn ang="0">
                      <a:pos x="123" y="143"/>
                    </a:cxn>
                    <a:cxn ang="0">
                      <a:pos x="123" y="47"/>
                    </a:cxn>
                    <a:cxn ang="0">
                      <a:pos x="101" y="0"/>
                    </a:cxn>
                    <a:cxn ang="0">
                      <a:pos x="77" y="48"/>
                    </a:cxn>
                    <a:cxn ang="0">
                      <a:pos x="77" y="144"/>
                    </a:cxn>
                    <a:cxn ang="0">
                      <a:pos x="77" y="47"/>
                    </a:cxn>
                    <a:cxn ang="0">
                      <a:pos x="56" y="17"/>
                    </a:cxn>
                    <a:cxn ang="0">
                      <a:pos x="38" y="45"/>
                    </a:cxn>
                    <a:cxn ang="0">
                      <a:pos x="38" y="103"/>
                    </a:cxn>
                    <a:cxn ang="0">
                      <a:pos x="2" y="103"/>
                    </a:cxn>
                    <a:cxn ang="0">
                      <a:pos x="0" y="152"/>
                    </a:cxn>
                    <a:cxn ang="0">
                      <a:pos x="12" y="188"/>
                    </a:cxn>
                    <a:cxn ang="0">
                      <a:pos x="33" y="209"/>
                    </a:cxn>
                    <a:cxn ang="0">
                      <a:pos x="75" y="239"/>
                    </a:cxn>
                    <a:cxn ang="0">
                      <a:pos x="171" y="239"/>
                    </a:cxn>
                  </a:cxnLst>
                  <a:rect l="0" t="0" r="r" b="b"/>
                  <a:pathLst>
                    <a:path w="219" h="239">
                      <a:moveTo>
                        <a:pt x="171" y="239"/>
                      </a:moveTo>
                      <a:cubicBezTo>
                        <a:pt x="191" y="235"/>
                        <a:pt x="191" y="221"/>
                        <a:pt x="197" y="213"/>
                      </a:cubicBezTo>
                      <a:cubicBezTo>
                        <a:pt x="203" y="205"/>
                        <a:pt x="206" y="198"/>
                        <a:pt x="210" y="189"/>
                      </a:cubicBezTo>
                      <a:cubicBezTo>
                        <a:pt x="214" y="180"/>
                        <a:pt x="217" y="182"/>
                        <a:pt x="219" y="158"/>
                      </a:cubicBezTo>
                      <a:lnTo>
                        <a:pt x="219" y="47"/>
                      </a:lnTo>
                      <a:cubicBezTo>
                        <a:pt x="215" y="25"/>
                        <a:pt x="203" y="26"/>
                        <a:pt x="195" y="26"/>
                      </a:cubicBezTo>
                      <a:cubicBezTo>
                        <a:pt x="187" y="26"/>
                        <a:pt x="175" y="28"/>
                        <a:pt x="171" y="47"/>
                      </a:cubicBezTo>
                      <a:lnTo>
                        <a:pt x="171" y="143"/>
                      </a:lnTo>
                      <a:lnTo>
                        <a:pt x="171" y="47"/>
                      </a:lnTo>
                      <a:cubicBezTo>
                        <a:pt x="167" y="26"/>
                        <a:pt x="154" y="14"/>
                        <a:pt x="146" y="14"/>
                      </a:cubicBezTo>
                      <a:cubicBezTo>
                        <a:pt x="138" y="14"/>
                        <a:pt x="127" y="26"/>
                        <a:pt x="123" y="47"/>
                      </a:cubicBezTo>
                      <a:lnTo>
                        <a:pt x="123" y="143"/>
                      </a:lnTo>
                      <a:lnTo>
                        <a:pt x="123" y="47"/>
                      </a:lnTo>
                      <a:cubicBezTo>
                        <a:pt x="119" y="23"/>
                        <a:pt x="109" y="0"/>
                        <a:pt x="101" y="0"/>
                      </a:cubicBezTo>
                      <a:cubicBezTo>
                        <a:pt x="93" y="0"/>
                        <a:pt x="81" y="24"/>
                        <a:pt x="77" y="48"/>
                      </a:cubicBezTo>
                      <a:lnTo>
                        <a:pt x="77" y="144"/>
                      </a:lnTo>
                      <a:lnTo>
                        <a:pt x="77" y="47"/>
                      </a:lnTo>
                      <a:cubicBezTo>
                        <a:pt x="74" y="26"/>
                        <a:pt x="62" y="17"/>
                        <a:pt x="56" y="17"/>
                      </a:cubicBezTo>
                      <a:cubicBezTo>
                        <a:pt x="50" y="17"/>
                        <a:pt x="41" y="31"/>
                        <a:pt x="38" y="45"/>
                      </a:cubicBezTo>
                      <a:lnTo>
                        <a:pt x="38" y="103"/>
                      </a:lnTo>
                      <a:lnTo>
                        <a:pt x="2" y="103"/>
                      </a:lnTo>
                      <a:lnTo>
                        <a:pt x="0" y="152"/>
                      </a:lnTo>
                      <a:cubicBezTo>
                        <a:pt x="2" y="166"/>
                        <a:pt x="7" y="179"/>
                        <a:pt x="12" y="188"/>
                      </a:cubicBezTo>
                      <a:cubicBezTo>
                        <a:pt x="17" y="197"/>
                        <a:pt x="22" y="200"/>
                        <a:pt x="33" y="209"/>
                      </a:cubicBezTo>
                      <a:lnTo>
                        <a:pt x="75" y="239"/>
                      </a:lnTo>
                      <a:lnTo>
                        <a:pt x="171" y="239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chemeClr val="bg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7" name="Group 99"/>
                <p:cNvGrpSpPr>
                  <a:grpSpLocks/>
                </p:cNvGrpSpPr>
                <p:nvPr/>
              </p:nvGrpSpPr>
              <p:grpSpPr bwMode="auto">
                <a:xfrm>
                  <a:off x="4659" y="1320"/>
                  <a:ext cx="204" cy="114"/>
                  <a:chOff x="4659" y="1320"/>
                  <a:chExt cx="204" cy="114"/>
                </a:xfrm>
              </p:grpSpPr>
              <p:sp>
                <p:nvSpPr>
                  <p:cNvPr id="11364" name="Freeform 100"/>
                  <p:cNvSpPr>
                    <a:spLocks/>
                  </p:cNvSpPr>
                  <p:nvPr/>
                </p:nvSpPr>
                <p:spPr bwMode="auto">
                  <a:xfrm>
                    <a:off x="4713" y="1368"/>
                    <a:ext cx="75" cy="66"/>
                  </a:xfrm>
                  <a:custGeom>
                    <a:avLst/>
                    <a:gdLst/>
                    <a:ahLst/>
                    <a:cxnLst>
                      <a:cxn ang="0">
                        <a:pos x="7" y="0"/>
                      </a:cxn>
                      <a:cxn ang="0">
                        <a:pos x="28" y="15"/>
                      </a:cxn>
                      <a:cxn ang="0">
                        <a:pos x="28" y="48"/>
                      </a:cxn>
                      <a:cxn ang="0">
                        <a:pos x="55" y="60"/>
                      </a:cxn>
                      <a:cxn ang="0">
                        <a:pos x="70" y="90"/>
                      </a:cxn>
                      <a:cxn ang="0">
                        <a:pos x="100" y="66"/>
                      </a:cxn>
                      <a:cxn ang="0">
                        <a:pos x="112" y="93"/>
                      </a:cxn>
                      <a:cxn ang="0">
                        <a:pos x="97" y="120"/>
                      </a:cxn>
                      <a:cxn ang="0">
                        <a:pos x="88" y="156"/>
                      </a:cxn>
                      <a:cxn ang="0">
                        <a:pos x="82" y="126"/>
                      </a:cxn>
                      <a:cxn ang="0">
                        <a:pos x="61" y="126"/>
                      </a:cxn>
                      <a:cxn ang="0">
                        <a:pos x="46" y="105"/>
                      </a:cxn>
                      <a:cxn ang="0">
                        <a:pos x="31" y="96"/>
                      </a:cxn>
                      <a:cxn ang="0">
                        <a:pos x="34" y="78"/>
                      </a:cxn>
                      <a:cxn ang="0">
                        <a:pos x="16" y="84"/>
                      </a:cxn>
                      <a:cxn ang="0">
                        <a:pos x="16" y="78"/>
                      </a:cxn>
                      <a:cxn ang="0">
                        <a:pos x="13" y="51"/>
                      </a:cxn>
                      <a:cxn ang="0">
                        <a:pos x="10" y="42"/>
                      </a:cxn>
                      <a:cxn ang="0">
                        <a:pos x="7" y="24"/>
                      </a:cxn>
                      <a:cxn ang="0">
                        <a:pos x="7" y="0"/>
                      </a:cxn>
                    </a:cxnLst>
                    <a:rect l="0" t="0" r="r" b="b"/>
                    <a:pathLst>
                      <a:path w="112" h="156">
                        <a:moveTo>
                          <a:pt x="7" y="0"/>
                        </a:moveTo>
                        <a:cubicBezTo>
                          <a:pt x="28" y="7"/>
                          <a:pt x="23" y="0"/>
                          <a:pt x="28" y="15"/>
                        </a:cubicBezTo>
                        <a:cubicBezTo>
                          <a:pt x="27" y="23"/>
                          <a:pt x="22" y="39"/>
                          <a:pt x="28" y="48"/>
                        </a:cubicBezTo>
                        <a:cubicBezTo>
                          <a:pt x="33" y="56"/>
                          <a:pt x="55" y="60"/>
                          <a:pt x="55" y="60"/>
                        </a:cubicBezTo>
                        <a:cubicBezTo>
                          <a:pt x="60" y="75"/>
                          <a:pt x="67" y="73"/>
                          <a:pt x="70" y="90"/>
                        </a:cubicBezTo>
                        <a:cubicBezTo>
                          <a:pt x="86" y="85"/>
                          <a:pt x="86" y="71"/>
                          <a:pt x="100" y="66"/>
                        </a:cubicBezTo>
                        <a:cubicBezTo>
                          <a:pt x="103" y="76"/>
                          <a:pt x="109" y="83"/>
                          <a:pt x="112" y="93"/>
                        </a:cubicBezTo>
                        <a:cubicBezTo>
                          <a:pt x="98" y="114"/>
                          <a:pt x="102" y="104"/>
                          <a:pt x="97" y="120"/>
                        </a:cubicBezTo>
                        <a:cubicBezTo>
                          <a:pt x="102" y="135"/>
                          <a:pt x="93" y="142"/>
                          <a:pt x="88" y="156"/>
                        </a:cubicBezTo>
                        <a:cubicBezTo>
                          <a:pt x="80" y="144"/>
                          <a:pt x="78" y="141"/>
                          <a:pt x="82" y="126"/>
                        </a:cubicBezTo>
                        <a:cubicBezTo>
                          <a:pt x="54" y="117"/>
                          <a:pt x="85" y="142"/>
                          <a:pt x="61" y="126"/>
                        </a:cubicBezTo>
                        <a:cubicBezTo>
                          <a:pt x="57" y="113"/>
                          <a:pt x="50" y="118"/>
                          <a:pt x="46" y="105"/>
                        </a:cubicBezTo>
                        <a:cubicBezTo>
                          <a:pt x="36" y="121"/>
                          <a:pt x="35" y="108"/>
                          <a:pt x="31" y="96"/>
                        </a:cubicBezTo>
                        <a:cubicBezTo>
                          <a:pt x="32" y="90"/>
                          <a:pt x="39" y="82"/>
                          <a:pt x="34" y="78"/>
                        </a:cubicBezTo>
                        <a:cubicBezTo>
                          <a:pt x="29" y="74"/>
                          <a:pt x="16" y="84"/>
                          <a:pt x="16" y="84"/>
                        </a:cubicBezTo>
                        <a:cubicBezTo>
                          <a:pt x="10" y="102"/>
                          <a:pt x="0" y="89"/>
                          <a:pt x="16" y="78"/>
                        </a:cubicBezTo>
                        <a:cubicBezTo>
                          <a:pt x="21" y="63"/>
                          <a:pt x="20" y="72"/>
                          <a:pt x="13" y="51"/>
                        </a:cubicBezTo>
                        <a:cubicBezTo>
                          <a:pt x="12" y="48"/>
                          <a:pt x="10" y="42"/>
                          <a:pt x="10" y="42"/>
                        </a:cubicBezTo>
                        <a:cubicBezTo>
                          <a:pt x="26" y="37"/>
                          <a:pt x="17" y="31"/>
                          <a:pt x="7" y="24"/>
                        </a:cubicBezTo>
                        <a:cubicBezTo>
                          <a:pt x="4" y="14"/>
                          <a:pt x="7" y="11"/>
                          <a:pt x="7" y="0"/>
                        </a:cubicBezTo>
                        <a:close/>
                      </a:path>
                    </a:pathLst>
                  </a:custGeom>
                  <a:solidFill>
                    <a:srgbClr val="969696"/>
                  </a:solidFill>
                  <a:ln w="9525">
                    <a:solidFill>
                      <a:srgbClr val="80808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65" name="Freeform 101"/>
                  <p:cNvSpPr>
                    <a:spLocks/>
                  </p:cNvSpPr>
                  <p:nvPr/>
                </p:nvSpPr>
                <p:spPr bwMode="auto">
                  <a:xfrm>
                    <a:off x="4659" y="1320"/>
                    <a:ext cx="204" cy="108"/>
                  </a:xfrm>
                  <a:custGeom>
                    <a:avLst/>
                    <a:gdLst/>
                    <a:ahLst/>
                    <a:cxnLst>
                      <a:cxn ang="0">
                        <a:pos x="150" y="123"/>
                      </a:cxn>
                      <a:cxn ang="0">
                        <a:pos x="123" y="129"/>
                      </a:cxn>
                      <a:cxn ang="0">
                        <a:pos x="87" y="111"/>
                      </a:cxn>
                      <a:cxn ang="0">
                        <a:pos x="96" y="114"/>
                      </a:cxn>
                      <a:cxn ang="0">
                        <a:pos x="138" y="87"/>
                      </a:cxn>
                      <a:cxn ang="0">
                        <a:pos x="93" y="87"/>
                      </a:cxn>
                      <a:cxn ang="0">
                        <a:pos x="54" y="96"/>
                      </a:cxn>
                      <a:cxn ang="0">
                        <a:pos x="18" y="78"/>
                      </a:cxn>
                      <a:cxn ang="0">
                        <a:pos x="48" y="129"/>
                      </a:cxn>
                      <a:cxn ang="0">
                        <a:pos x="72" y="144"/>
                      </a:cxn>
                      <a:cxn ang="0">
                        <a:pos x="102" y="165"/>
                      </a:cxn>
                      <a:cxn ang="0">
                        <a:pos x="96" y="201"/>
                      </a:cxn>
                      <a:cxn ang="0">
                        <a:pos x="72" y="225"/>
                      </a:cxn>
                      <a:cxn ang="0">
                        <a:pos x="69" y="264"/>
                      </a:cxn>
                      <a:cxn ang="0">
                        <a:pos x="81" y="270"/>
                      </a:cxn>
                      <a:cxn ang="0">
                        <a:pos x="105" y="243"/>
                      </a:cxn>
                      <a:cxn ang="0">
                        <a:pos x="93" y="210"/>
                      </a:cxn>
                      <a:cxn ang="0">
                        <a:pos x="108" y="198"/>
                      </a:cxn>
                      <a:cxn ang="0">
                        <a:pos x="138" y="186"/>
                      </a:cxn>
                      <a:cxn ang="0">
                        <a:pos x="132" y="195"/>
                      </a:cxn>
                      <a:cxn ang="0">
                        <a:pos x="129" y="237"/>
                      </a:cxn>
                      <a:cxn ang="0">
                        <a:pos x="144" y="231"/>
                      </a:cxn>
                      <a:cxn ang="0">
                        <a:pos x="138" y="249"/>
                      </a:cxn>
                      <a:cxn ang="0">
                        <a:pos x="153" y="282"/>
                      </a:cxn>
                      <a:cxn ang="0">
                        <a:pos x="126" y="273"/>
                      </a:cxn>
                      <a:cxn ang="0">
                        <a:pos x="123" y="252"/>
                      </a:cxn>
                      <a:cxn ang="0">
                        <a:pos x="114" y="282"/>
                      </a:cxn>
                      <a:cxn ang="0">
                        <a:pos x="75" y="294"/>
                      </a:cxn>
                      <a:cxn ang="0">
                        <a:pos x="81" y="291"/>
                      </a:cxn>
                      <a:cxn ang="0">
                        <a:pos x="96" y="324"/>
                      </a:cxn>
                      <a:cxn ang="0">
                        <a:pos x="108" y="321"/>
                      </a:cxn>
                      <a:cxn ang="0">
                        <a:pos x="90" y="312"/>
                      </a:cxn>
                      <a:cxn ang="0">
                        <a:pos x="132" y="327"/>
                      </a:cxn>
                      <a:cxn ang="0">
                        <a:pos x="123" y="288"/>
                      </a:cxn>
                      <a:cxn ang="0">
                        <a:pos x="144" y="318"/>
                      </a:cxn>
                      <a:cxn ang="0">
                        <a:pos x="156" y="150"/>
                      </a:cxn>
                      <a:cxn ang="0">
                        <a:pos x="135" y="141"/>
                      </a:cxn>
                      <a:cxn ang="0">
                        <a:pos x="177" y="132"/>
                      </a:cxn>
                      <a:cxn ang="0">
                        <a:pos x="165" y="96"/>
                      </a:cxn>
                      <a:cxn ang="0">
                        <a:pos x="198" y="96"/>
                      </a:cxn>
                      <a:cxn ang="0">
                        <a:pos x="171" y="93"/>
                      </a:cxn>
                      <a:cxn ang="0">
                        <a:pos x="165" y="66"/>
                      </a:cxn>
                      <a:cxn ang="0">
                        <a:pos x="177" y="60"/>
                      </a:cxn>
                      <a:cxn ang="0">
                        <a:pos x="198" y="57"/>
                      </a:cxn>
                      <a:cxn ang="0">
                        <a:pos x="171" y="27"/>
                      </a:cxn>
                      <a:cxn ang="0">
                        <a:pos x="183" y="63"/>
                      </a:cxn>
                    </a:cxnLst>
                    <a:rect l="0" t="0" r="r" b="b"/>
                    <a:pathLst>
                      <a:path w="204" h="333">
                        <a:moveTo>
                          <a:pt x="174" y="102"/>
                        </a:moveTo>
                        <a:cubicBezTo>
                          <a:pt x="160" y="123"/>
                          <a:pt x="169" y="118"/>
                          <a:pt x="150" y="123"/>
                        </a:cubicBezTo>
                        <a:cubicBezTo>
                          <a:pt x="143" y="112"/>
                          <a:pt x="143" y="95"/>
                          <a:pt x="138" y="117"/>
                        </a:cubicBezTo>
                        <a:cubicBezTo>
                          <a:pt x="124" y="112"/>
                          <a:pt x="119" y="113"/>
                          <a:pt x="123" y="129"/>
                        </a:cubicBezTo>
                        <a:cubicBezTo>
                          <a:pt x="112" y="136"/>
                          <a:pt x="114" y="131"/>
                          <a:pt x="114" y="141"/>
                        </a:cubicBezTo>
                        <a:cubicBezTo>
                          <a:pt x="105" y="131"/>
                          <a:pt x="97" y="120"/>
                          <a:pt x="87" y="111"/>
                        </a:cubicBezTo>
                        <a:cubicBezTo>
                          <a:pt x="84" y="108"/>
                          <a:pt x="89" y="122"/>
                          <a:pt x="93" y="123"/>
                        </a:cubicBezTo>
                        <a:cubicBezTo>
                          <a:pt x="96" y="124"/>
                          <a:pt x="95" y="117"/>
                          <a:pt x="96" y="114"/>
                        </a:cubicBezTo>
                        <a:cubicBezTo>
                          <a:pt x="121" y="131"/>
                          <a:pt x="120" y="102"/>
                          <a:pt x="126" y="84"/>
                        </a:cubicBezTo>
                        <a:cubicBezTo>
                          <a:pt x="141" y="106"/>
                          <a:pt x="138" y="109"/>
                          <a:pt x="138" y="87"/>
                        </a:cubicBezTo>
                        <a:cubicBezTo>
                          <a:pt x="125" y="93"/>
                          <a:pt x="104" y="119"/>
                          <a:pt x="99" y="105"/>
                        </a:cubicBezTo>
                        <a:cubicBezTo>
                          <a:pt x="97" y="99"/>
                          <a:pt x="93" y="87"/>
                          <a:pt x="93" y="87"/>
                        </a:cubicBezTo>
                        <a:cubicBezTo>
                          <a:pt x="103" y="84"/>
                          <a:pt x="105" y="83"/>
                          <a:pt x="105" y="72"/>
                        </a:cubicBezTo>
                        <a:cubicBezTo>
                          <a:pt x="80" y="127"/>
                          <a:pt x="96" y="110"/>
                          <a:pt x="54" y="96"/>
                        </a:cubicBezTo>
                        <a:cubicBezTo>
                          <a:pt x="42" y="114"/>
                          <a:pt x="37" y="110"/>
                          <a:pt x="18" y="105"/>
                        </a:cubicBezTo>
                        <a:cubicBezTo>
                          <a:pt x="14" y="92"/>
                          <a:pt x="22" y="91"/>
                          <a:pt x="18" y="78"/>
                        </a:cubicBezTo>
                        <a:cubicBezTo>
                          <a:pt x="6" y="82"/>
                          <a:pt x="10" y="88"/>
                          <a:pt x="0" y="93"/>
                        </a:cubicBezTo>
                        <a:cubicBezTo>
                          <a:pt x="31" y="107"/>
                          <a:pt x="39" y="103"/>
                          <a:pt x="48" y="129"/>
                        </a:cubicBezTo>
                        <a:cubicBezTo>
                          <a:pt x="42" y="148"/>
                          <a:pt x="46" y="129"/>
                          <a:pt x="63" y="135"/>
                        </a:cubicBezTo>
                        <a:cubicBezTo>
                          <a:pt x="70" y="145"/>
                          <a:pt x="65" y="144"/>
                          <a:pt x="72" y="144"/>
                        </a:cubicBezTo>
                        <a:cubicBezTo>
                          <a:pt x="77" y="149"/>
                          <a:pt x="81" y="155"/>
                          <a:pt x="87" y="159"/>
                        </a:cubicBezTo>
                        <a:cubicBezTo>
                          <a:pt x="91" y="162"/>
                          <a:pt x="99" y="161"/>
                          <a:pt x="102" y="165"/>
                        </a:cubicBezTo>
                        <a:cubicBezTo>
                          <a:pt x="107" y="171"/>
                          <a:pt x="98" y="181"/>
                          <a:pt x="96" y="189"/>
                        </a:cubicBezTo>
                        <a:cubicBezTo>
                          <a:pt x="76" y="176"/>
                          <a:pt x="92" y="195"/>
                          <a:pt x="96" y="201"/>
                        </a:cubicBezTo>
                        <a:cubicBezTo>
                          <a:pt x="100" y="206"/>
                          <a:pt x="78" y="195"/>
                          <a:pt x="78" y="195"/>
                        </a:cubicBezTo>
                        <a:cubicBezTo>
                          <a:pt x="70" y="207"/>
                          <a:pt x="76" y="211"/>
                          <a:pt x="72" y="225"/>
                        </a:cubicBezTo>
                        <a:cubicBezTo>
                          <a:pt x="79" y="253"/>
                          <a:pt x="74" y="219"/>
                          <a:pt x="90" y="243"/>
                        </a:cubicBezTo>
                        <a:cubicBezTo>
                          <a:pt x="86" y="255"/>
                          <a:pt x="69" y="260"/>
                          <a:pt x="69" y="264"/>
                        </a:cubicBezTo>
                        <a:cubicBezTo>
                          <a:pt x="94" y="252"/>
                          <a:pt x="90" y="248"/>
                          <a:pt x="78" y="279"/>
                        </a:cubicBezTo>
                        <a:cubicBezTo>
                          <a:pt x="77" y="282"/>
                          <a:pt x="79" y="272"/>
                          <a:pt x="81" y="270"/>
                        </a:cubicBezTo>
                        <a:cubicBezTo>
                          <a:pt x="82" y="269"/>
                          <a:pt x="102" y="264"/>
                          <a:pt x="102" y="264"/>
                        </a:cubicBezTo>
                        <a:cubicBezTo>
                          <a:pt x="91" y="253"/>
                          <a:pt x="90" y="248"/>
                          <a:pt x="105" y="243"/>
                        </a:cubicBezTo>
                        <a:cubicBezTo>
                          <a:pt x="134" y="247"/>
                          <a:pt x="142" y="245"/>
                          <a:pt x="117" y="228"/>
                        </a:cubicBezTo>
                        <a:cubicBezTo>
                          <a:pt x="100" y="232"/>
                          <a:pt x="98" y="225"/>
                          <a:pt x="93" y="210"/>
                        </a:cubicBezTo>
                        <a:cubicBezTo>
                          <a:pt x="96" y="209"/>
                          <a:pt x="102" y="207"/>
                          <a:pt x="102" y="207"/>
                        </a:cubicBezTo>
                        <a:cubicBezTo>
                          <a:pt x="113" y="211"/>
                          <a:pt x="125" y="204"/>
                          <a:pt x="108" y="198"/>
                        </a:cubicBezTo>
                        <a:cubicBezTo>
                          <a:pt x="84" y="206"/>
                          <a:pt x="117" y="185"/>
                          <a:pt x="123" y="183"/>
                        </a:cubicBezTo>
                        <a:cubicBezTo>
                          <a:pt x="128" y="184"/>
                          <a:pt x="135" y="182"/>
                          <a:pt x="138" y="186"/>
                        </a:cubicBezTo>
                        <a:cubicBezTo>
                          <a:pt x="141" y="190"/>
                          <a:pt x="138" y="197"/>
                          <a:pt x="135" y="201"/>
                        </a:cubicBezTo>
                        <a:cubicBezTo>
                          <a:pt x="134" y="203"/>
                          <a:pt x="133" y="197"/>
                          <a:pt x="132" y="195"/>
                        </a:cubicBezTo>
                        <a:cubicBezTo>
                          <a:pt x="141" y="229"/>
                          <a:pt x="133" y="182"/>
                          <a:pt x="117" y="210"/>
                        </a:cubicBezTo>
                        <a:cubicBezTo>
                          <a:pt x="114" y="216"/>
                          <a:pt x="125" y="232"/>
                          <a:pt x="129" y="237"/>
                        </a:cubicBezTo>
                        <a:cubicBezTo>
                          <a:pt x="133" y="194"/>
                          <a:pt x="126" y="208"/>
                          <a:pt x="150" y="216"/>
                        </a:cubicBezTo>
                        <a:cubicBezTo>
                          <a:pt x="157" y="238"/>
                          <a:pt x="162" y="236"/>
                          <a:pt x="144" y="231"/>
                        </a:cubicBezTo>
                        <a:cubicBezTo>
                          <a:pt x="136" y="233"/>
                          <a:pt x="113" y="233"/>
                          <a:pt x="129" y="246"/>
                        </a:cubicBezTo>
                        <a:cubicBezTo>
                          <a:pt x="131" y="248"/>
                          <a:pt x="135" y="248"/>
                          <a:pt x="138" y="249"/>
                        </a:cubicBezTo>
                        <a:cubicBezTo>
                          <a:pt x="142" y="255"/>
                          <a:pt x="153" y="264"/>
                          <a:pt x="153" y="264"/>
                        </a:cubicBezTo>
                        <a:cubicBezTo>
                          <a:pt x="117" y="246"/>
                          <a:pt x="145" y="256"/>
                          <a:pt x="153" y="282"/>
                        </a:cubicBezTo>
                        <a:cubicBezTo>
                          <a:pt x="154" y="285"/>
                          <a:pt x="147" y="284"/>
                          <a:pt x="144" y="285"/>
                        </a:cubicBezTo>
                        <a:cubicBezTo>
                          <a:pt x="138" y="281"/>
                          <a:pt x="132" y="277"/>
                          <a:pt x="126" y="273"/>
                        </a:cubicBezTo>
                        <a:cubicBezTo>
                          <a:pt x="120" y="269"/>
                          <a:pt x="108" y="285"/>
                          <a:pt x="108" y="285"/>
                        </a:cubicBezTo>
                        <a:cubicBezTo>
                          <a:pt x="104" y="272"/>
                          <a:pt x="112" y="259"/>
                          <a:pt x="123" y="252"/>
                        </a:cubicBezTo>
                        <a:cubicBezTo>
                          <a:pt x="133" y="255"/>
                          <a:pt x="145" y="262"/>
                          <a:pt x="132" y="273"/>
                        </a:cubicBezTo>
                        <a:cubicBezTo>
                          <a:pt x="127" y="277"/>
                          <a:pt x="120" y="278"/>
                          <a:pt x="114" y="282"/>
                        </a:cubicBezTo>
                        <a:cubicBezTo>
                          <a:pt x="93" y="250"/>
                          <a:pt x="107" y="268"/>
                          <a:pt x="93" y="285"/>
                        </a:cubicBezTo>
                        <a:cubicBezTo>
                          <a:pt x="89" y="290"/>
                          <a:pt x="81" y="292"/>
                          <a:pt x="75" y="294"/>
                        </a:cubicBezTo>
                        <a:cubicBezTo>
                          <a:pt x="81" y="313"/>
                          <a:pt x="105" y="308"/>
                          <a:pt x="111" y="291"/>
                        </a:cubicBezTo>
                        <a:cubicBezTo>
                          <a:pt x="105" y="268"/>
                          <a:pt x="98" y="285"/>
                          <a:pt x="81" y="291"/>
                        </a:cubicBezTo>
                        <a:cubicBezTo>
                          <a:pt x="81" y="291"/>
                          <a:pt x="87" y="293"/>
                          <a:pt x="90" y="294"/>
                        </a:cubicBezTo>
                        <a:cubicBezTo>
                          <a:pt x="95" y="308"/>
                          <a:pt x="100" y="309"/>
                          <a:pt x="96" y="324"/>
                        </a:cubicBezTo>
                        <a:cubicBezTo>
                          <a:pt x="99" y="326"/>
                          <a:pt x="102" y="331"/>
                          <a:pt x="105" y="330"/>
                        </a:cubicBezTo>
                        <a:cubicBezTo>
                          <a:pt x="108" y="329"/>
                          <a:pt x="110" y="323"/>
                          <a:pt x="108" y="321"/>
                        </a:cubicBezTo>
                        <a:cubicBezTo>
                          <a:pt x="106" y="319"/>
                          <a:pt x="84" y="332"/>
                          <a:pt x="81" y="333"/>
                        </a:cubicBezTo>
                        <a:cubicBezTo>
                          <a:pt x="82" y="327"/>
                          <a:pt x="84" y="316"/>
                          <a:pt x="90" y="312"/>
                        </a:cubicBezTo>
                        <a:cubicBezTo>
                          <a:pt x="95" y="309"/>
                          <a:pt x="108" y="306"/>
                          <a:pt x="108" y="306"/>
                        </a:cubicBezTo>
                        <a:cubicBezTo>
                          <a:pt x="118" y="313"/>
                          <a:pt x="122" y="320"/>
                          <a:pt x="132" y="327"/>
                        </a:cubicBezTo>
                        <a:cubicBezTo>
                          <a:pt x="135" y="316"/>
                          <a:pt x="137" y="316"/>
                          <a:pt x="132" y="306"/>
                        </a:cubicBezTo>
                        <a:cubicBezTo>
                          <a:pt x="129" y="300"/>
                          <a:pt x="117" y="292"/>
                          <a:pt x="123" y="288"/>
                        </a:cubicBezTo>
                        <a:cubicBezTo>
                          <a:pt x="126" y="286"/>
                          <a:pt x="131" y="290"/>
                          <a:pt x="135" y="291"/>
                        </a:cubicBezTo>
                        <a:cubicBezTo>
                          <a:pt x="148" y="300"/>
                          <a:pt x="148" y="303"/>
                          <a:pt x="144" y="318"/>
                        </a:cubicBezTo>
                        <a:cubicBezTo>
                          <a:pt x="134" y="315"/>
                          <a:pt x="138" y="315"/>
                          <a:pt x="132" y="315"/>
                        </a:cubicBezTo>
                        <a:cubicBezTo>
                          <a:pt x="193" y="6"/>
                          <a:pt x="188" y="54"/>
                          <a:pt x="156" y="150"/>
                        </a:cubicBezTo>
                        <a:cubicBezTo>
                          <a:pt x="153" y="148"/>
                          <a:pt x="150" y="145"/>
                          <a:pt x="147" y="144"/>
                        </a:cubicBezTo>
                        <a:cubicBezTo>
                          <a:pt x="143" y="142"/>
                          <a:pt x="133" y="144"/>
                          <a:pt x="135" y="141"/>
                        </a:cubicBezTo>
                        <a:cubicBezTo>
                          <a:pt x="139" y="136"/>
                          <a:pt x="153" y="135"/>
                          <a:pt x="153" y="135"/>
                        </a:cubicBezTo>
                        <a:cubicBezTo>
                          <a:pt x="166" y="138"/>
                          <a:pt x="172" y="146"/>
                          <a:pt x="177" y="132"/>
                        </a:cubicBezTo>
                        <a:cubicBezTo>
                          <a:pt x="173" y="117"/>
                          <a:pt x="170" y="110"/>
                          <a:pt x="156" y="120"/>
                        </a:cubicBezTo>
                        <a:cubicBezTo>
                          <a:pt x="147" y="107"/>
                          <a:pt x="153" y="104"/>
                          <a:pt x="165" y="96"/>
                        </a:cubicBezTo>
                        <a:cubicBezTo>
                          <a:pt x="175" y="106"/>
                          <a:pt x="178" y="110"/>
                          <a:pt x="192" y="105"/>
                        </a:cubicBezTo>
                        <a:cubicBezTo>
                          <a:pt x="194" y="102"/>
                          <a:pt x="200" y="99"/>
                          <a:pt x="198" y="96"/>
                        </a:cubicBezTo>
                        <a:cubicBezTo>
                          <a:pt x="194" y="91"/>
                          <a:pt x="180" y="90"/>
                          <a:pt x="180" y="90"/>
                        </a:cubicBezTo>
                        <a:cubicBezTo>
                          <a:pt x="177" y="91"/>
                          <a:pt x="173" y="95"/>
                          <a:pt x="171" y="93"/>
                        </a:cubicBezTo>
                        <a:cubicBezTo>
                          <a:pt x="169" y="91"/>
                          <a:pt x="174" y="87"/>
                          <a:pt x="174" y="84"/>
                        </a:cubicBezTo>
                        <a:cubicBezTo>
                          <a:pt x="174" y="78"/>
                          <a:pt x="168" y="71"/>
                          <a:pt x="165" y="66"/>
                        </a:cubicBezTo>
                        <a:cubicBezTo>
                          <a:pt x="179" y="61"/>
                          <a:pt x="180" y="71"/>
                          <a:pt x="189" y="57"/>
                        </a:cubicBezTo>
                        <a:cubicBezTo>
                          <a:pt x="184" y="31"/>
                          <a:pt x="181" y="47"/>
                          <a:pt x="177" y="60"/>
                        </a:cubicBezTo>
                        <a:cubicBezTo>
                          <a:pt x="185" y="68"/>
                          <a:pt x="204" y="81"/>
                          <a:pt x="204" y="81"/>
                        </a:cubicBezTo>
                        <a:lnTo>
                          <a:pt x="198" y="57"/>
                        </a:lnTo>
                        <a:cubicBezTo>
                          <a:pt x="196" y="30"/>
                          <a:pt x="201" y="14"/>
                          <a:pt x="174" y="21"/>
                        </a:cubicBezTo>
                        <a:cubicBezTo>
                          <a:pt x="171" y="30"/>
                          <a:pt x="177" y="52"/>
                          <a:pt x="171" y="27"/>
                        </a:cubicBezTo>
                        <a:cubicBezTo>
                          <a:pt x="173" y="18"/>
                          <a:pt x="177" y="0"/>
                          <a:pt x="177" y="0"/>
                        </a:cubicBezTo>
                        <a:lnTo>
                          <a:pt x="183" y="63"/>
                        </a:lnTo>
                      </a:path>
                    </a:pathLst>
                  </a:custGeom>
                  <a:noFill/>
                  <a:ln w="3175" cmpd="sng">
                    <a:solidFill>
                      <a:schemeClr val="bg2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1366" name="Freeform 102"/>
              <p:cNvSpPr>
                <a:spLocks/>
              </p:cNvSpPr>
              <p:nvPr/>
            </p:nvSpPr>
            <p:spPr bwMode="auto">
              <a:xfrm>
                <a:off x="4653" y="1248"/>
                <a:ext cx="96" cy="11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58"/>
                  </a:cxn>
                  <a:cxn ang="0">
                    <a:pos x="37" y="103"/>
                  </a:cxn>
                  <a:cxn ang="0">
                    <a:pos x="85" y="112"/>
                  </a:cxn>
                  <a:cxn ang="0">
                    <a:pos x="96" y="102"/>
                  </a:cxn>
                  <a:cxn ang="0">
                    <a:pos x="91" y="76"/>
                  </a:cxn>
                  <a:cxn ang="0">
                    <a:pos x="66" y="57"/>
                  </a:cxn>
                  <a:cxn ang="0">
                    <a:pos x="46" y="57"/>
                  </a:cxn>
                  <a:cxn ang="0">
                    <a:pos x="39" y="0"/>
                  </a:cxn>
                  <a:cxn ang="0">
                    <a:pos x="0" y="1"/>
                  </a:cxn>
                </a:cxnLst>
                <a:rect l="0" t="0" r="r" b="b"/>
                <a:pathLst>
                  <a:path w="96" h="112">
                    <a:moveTo>
                      <a:pt x="0" y="1"/>
                    </a:moveTo>
                    <a:lnTo>
                      <a:pt x="0" y="58"/>
                    </a:lnTo>
                    <a:lnTo>
                      <a:pt x="37" y="103"/>
                    </a:lnTo>
                    <a:lnTo>
                      <a:pt x="85" y="112"/>
                    </a:lnTo>
                    <a:lnTo>
                      <a:pt x="96" y="102"/>
                    </a:lnTo>
                    <a:lnTo>
                      <a:pt x="91" y="76"/>
                    </a:lnTo>
                    <a:lnTo>
                      <a:pt x="66" y="57"/>
                    </a:lnTo>
                    <a:lnTo>
                      <a:pt x="46" y="57"/>
                    </a:lnTo>
                    <a:lnTo>
                      <a:pt x="39" y="0"/>
                    </a:lnTo>
                    <a:lnTo>
                      <a:pt x="0" y="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68E54"/>
                  </a:gs>
                  <a:gs pos="100000">
                    <a:srgbClr val="FABE9C"/>
                  </a:gs>
                </a:gsLst>
                <a:lin ang="0" scaled="1"/>
              </a:gradFill>
              <a:ln w="9525">
                <a:solidFill>
                  <a:srgbClr val="F69058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8" name="Group 104"/>
          <p:cNvGrpSpPr>
            <a:grpSpLocks/>
          </p:cNvGrpSpPr>
          <p:nvPr/>
        </p:nvGrpSpPr>
        <p:grpSpPr bwMode="auto">
          <a:xfrm>
            <a:off x="596900" y="1511300"/>
            <a:ext cx="1187450" cy="1336675"/>
            <a:chOff x="336" y="480"/>
            <a:chExt cx="768" cy="960"/>
          </a:xfrm>
        </p:grpSpPr>
        <p:grpSp>
          <p:nvGrpSpPr>
            <p:cNvPr id="19" name="Group 105"/>
            <p:cNvGrpSpPr>
              <a:grpSpLocks/>
            </p:cNvGrpSpPr>
            <p:nvPr/>
          </p:nvGrpSpPr>
          <p:grpSpPr bwMode="auto">
            <a:xfrm>
              <a:off x="336" y="480"/>
              <a:ext cx="768" cy="960"/>
              <a:chOff x="336" y="480"/>
              <a:chExt cx="768" cy="960"/>
            </a:xfrm>
          </p:grpSpPr>
          <p:sp>
            <p:nvSpPr>
              <p:cNvPr id="11370" name="Oval 106"/>
              <p:cNvSpPr>
                <a:spLocks noChangeArrowheads="1"/>
              </p:cNvSpPr>
              <p:nvPr/>
            </p:nvSpPr>
            <p:spPr bwMode="auto">
              <a:xfrm flipH="1">
                <a:off x="510" y="1098"/>
                <a:ext cx="24" cy="61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">
                  <a:rot lat="21299999" lon="20699999" rev="0"/>
                </a:camera>
                <a:lightRig rig="legacyFlat2" dir="b"/>
              </a:scene3d>
              <a:sp3d extrusionH="2270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71" name="Oval 107"/>
              <p:cNvSpPr>
                <a:spLocks noChangeArrowheads="1"/>
              </p:cNvSpPr>
              <p:nvPr/>
            </p:nvSpPr>
            <p:spPr bwMode="auto">
              <a:xfrm>
                <a:off x="760" y="1098"/>
                <a:ext cx="25" cy="61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Right">
                  <a:rot lat="21299999" lon="0" rev="0"/>
                </a:camera>
                <a:lightRig rig="legacyFlat4" dir="t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72" name="Oval 108"/>
              <p:cNvSpPr>
                <a:spLocks noChangeArrowheads="1"/>
              </p:cNvSpPr>
              <p:nvPr/>
            </p:nvSpPr>
            <p:spPr bwMode="auto">
              <a:xfrm rot="213656" flipH="1">
                <a:off x="507" y="1323"/>
                <a:ext cx="25" cy="62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">
                  <a:rot lat="21299999" lon="20699999" rev="0"/>
                </a:camera>
                <a:lightRig rig="legacyFlat2" dir="b"/>
              </a:scene3d>
              <a:sp3d extrusionH="2270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73" name="Oval 109"/>
              <p:cNvSpPr>
                <a:spLocks noChangeArrowheads="1"/>
              </p:cNvSpPr>
              <p:nvPr/>
            </p:nvSpPr>
            <p:spPr bwMode="auto">
              <a:xfrm rot="-285818">
                <a:off x="762" y="1323"/>
                <a:ext cx="24" cy="62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Right">
                  <a:rot lat="21299999" lon="0" rev="0"/>
                </a:camera>
                <a:lightRig rig="legacyFlat4" dir="t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74" name="Freeform 110"/>
              <p:cNvSpPr>
                <a:spLocks/>
              </p:cNvSpPr>
              <p:nvPr/>
            </p:nvSpPr>
            <p:spPr bwMode="auto">
              <a:xfrm>
                <a:off x="488" y="1120"/>
                <a:ext cx="48" cy="225"/>
              </a:xfrm>
              <a:custGeom>
                <a:avLst/>
                <a:gdLst/>
                <a:ahLst/>
                <a:cxnLst>
                  <a:cxn ang="0">
                    <a:pos x="94" y="24"/>
                  </a:cxn>
                  <a:cxn ang="0">
                    <a:pos x="94" y="36"/>
                  </a:cxn>
                  <a:cxn ang="0">
                    <a:pos x="82" y="61"/>
                  </a:cxn>
                  <a:cxn ang="0">
                    <a:pos x="70" y="69"/>
                  </a:cxn>
                  <a:cxn ang="0">
                    <a:pos x="60" y="64"/>
                  </a:cxn>
                  <a:cxn ang="0">
                    <a:pos x="49" y="48"/>
                  </a:cxn>
                  <a:cxn ang="0">
                    <a:pos x="45" y="33"/>
                  </a:cxn>
                  <a:cxn ang="0">
                    <a:pos x="45" y="19"/>
                  </a:cxn>
                  <a:cxn ang="0">
                    <a:pos x="4" y="0"/>
                  </a:cxn>
                  <a:cxn ang="0">
                    <a:pos x="0" y="407"/>
                  </a:cxn>
                  <a:cxn ang="0">
                    <a:pos x="2" y="424"/>
                  </a:cxn>
                  <a:cxn ang="0">
                    <a:pos x="9" y="434"/>
                  </a:cxn>
                  <a:cxn ang="0">
                    <a:pos x="23" y="437"/>
                  </a:cxn>
                  <a:cxn ang="0">
                    <a:pos x="38" y="433"/>
                  </a:cxn>
                  <a:cxn ang="0">
                    <a:pos x="45" y="421"/>
                  </a:cxn>
                  <a:cxn ang="0">
                    <a:pos x="50" y="409"/>
                  </a:cxn>
                  <a:cxn ang="0">
                    <a:pos x="53" y="397"/>
                  </a:cxn>
                  <a:cxn ang="0">
                    <a:pos x="65" y="391"/>
                  </a:cxn>
                  <a:cxn ang="0">
                    <a:pos x="77" y="395"/>
                  </a:cxn>
                  <a:cxn ang="0">
                    <a:pos x="81" y="406"/>
                  </a:cxn>
                  <a:cxn ang="0">
                    <a:pos x="94" y="24"/>
                  </a:cxn>
                </a:cxnLst>
                <a:rect l="0" t="0" r="r" b="b"/>
                <a:pathLst>
                  <a:path w="94" h="437">
                    <a:moveTo>
                      <a:pt x="94" y="24"/>
                    </a:moveTo>
                    <a:cubicBezTo>
                      <a:pt x="93" y="36"/>
                      <a:pt x="89" y="36"/>
                      <a:pt x="94" y="36"/>
                    </a:cubicBezTo>
                    <a:lnTo>
                      <a:pt x="82" y="61"/>
                    </a:lnTo>
                    <a:lnTo>
                      <a:pt x="70" y="69"/>
                    </a:lnTo>
                    <a:lnTo>
                      <a:pt x="60" y="64"/>
                    </a:lnTo>
                    <a:lnTo>
                      <a:pt x="49" y="48"/>
                    </a:lnTo>
                    <a:lnTo>
                      <a:pt x="45" y="33"/>
                    </a:lnTo>
                    <a:lnTo>
                      <a:pt x="45" y="19"/>
                    </a:lnTo>
                    <a:lnTo>
                      <a:pt x="4" y="0"/>
                    </a:lnTo>
                    <a:lnTo>
                      <a:pt x="0" y="407"/>
                    </a:lnTo>
                    <a:lnTo>
                      <a:pt x="2" y="424"/>
                    </a:lnTo>
                    <a:lnTo>
                      <a:pt x="9" y="434"/>
                    </a:lnTo>
                    <a:lnTo>
                      <a:pt x="23" y="437"/>
                    </a:lnTo>
                    <a:lnTo>
                      <a:pt x="38" y="433"/>
                    </a:lnTo>
                    <a:lnTo>
                      <a:pt x="45" y="421"/>
                    </a:lnTo>
                    <a:lnTo>
                      <a:pt x="50" y="409"/>
                    </a:lnTo>
                    <a:cubicBezTo>
                      <a:pt x="51" y="405"/>
                      <a:pt x="50" y="400"/>
                      <a:pt x="53" y="397"/>
                    </a:cubicBezTo>
                    <a:cubicBezTo>
                      <a:pt x="56" y="394"/>
                      <a:pt x="61" y="391"/>
                      <a:pt x="65" y="391"/>
                    </a:cubicBezTo>
                    <a:cubicBezTo>
                      <a:pt x="69" y="391"/>
                      <a:pt x="74" y="393"/>
                      <a:pt x="77" y="395"/>
                    </a:cubicBezTo>
                    <a:lnTo>
                      <a:pt x="81" y="406"/>
                    </a:lnTo>
                    <a:lnTo>
                      <a:pt x="94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50000">
                    <a:schemeClr val="bg2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5" name="Freeform 111"/>
              <p:cNvSpPr>
                <a:spLocks/>
              </p:cNvSpPr>
              <p:nvPr/>
            </p:nvSpPr>
            <p:spPr bwMode="auto">
              <a:xfrm>
                <a:off x="759" y="1119"/>
                <a:ext cx="45" cy="2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0" y="36"/>
                  </a:cxn>
                  <a:cxn ang="0">
                    <a:pos x="12" y="61"/>
                  </a:cxn>
                  <a:cxn ang="0">
                    <a:pos x="24" y="69"/>
                  </a:cxn>
                  <a:cxn ang="0">
                    <a:pos x="34" y="64"/>
                  </a:cxn>
                  <a:cxn ang="0">
                    <a:pos x="45" y="48"/>
                  </a:cxn>
                  <a:cxn ang="0">
                    <a:pos x="49" y="33"/>
                  </a:cxn>
                  <a:cxn ang="0">
                    <a:pos x="49" y="19"/>
                  </a:cxn>
                  <a:cxn ang="0">
                    <a:pos x="90" y="0"/>
                  </a:cxn>
                  <a:cxn ang="0">
                    <a:pos x="90" y="409"/>
                  </a:cxn>
                  <a:cxn ang="0">
                    <a:pos x="88" y="425"/>
                  </a:cxn>
                  <a:cxn ang="0">
                    <a:pos x="81" y="431"/>
                  </a:cxn>
                  <a:cxn ang="0">
                    <a:pos x="69" y="435"/>
                  </a:cxn>
                  <a:cxn ang="0">
                    <a:pos x="56" y="433"/>
                  </a:cxn>
                  <a:cxn ang="0">
                    <a:pos x="49" y="421"/>
                  </a:cxn>
                  <a:cxn ang="0">
                    <a:pos x="44" y="409"/>
                  </a:cxn>
                  <a:cxn ang="0">
                    <a:pos x="41" y="397"/>
                  </a:cxn>
                  <a:cxn ang="0">
                    <a:pos x="29" y="391"/>
                  </a:cxn>
                  <a:cxn ang="0">
                    <a:pos x="17" y="395"/>
                  </a:cxn>
                  <a:cxn ang="0">
                    <a:pos x="13" y="406"/>
                  </a:cxn>
                  <a:cxn ang="0">
                    <a:pos x="0" y="24"/>
                  </a:cxn>
                </a:cxnLst>
                <a:rect l="0" t="0" r="r" b="b"/>
                <a:pathLst>
                  <a:path w="90" h="435">
                    <a:moveTo>
                      <a:pt x="0" y="24"/>
                    </a:moveTo>
                    <a:cubicBezTo>
                      <a:pt x="1" y="36"/>
                      <a:pt x="5" y="36"/>
                      <a:pt x="0" y="36"/>
                    </a:cubicBezTo>
                    <a:lnTo>
                      <a:pt x="12" y="61"/>
                    </a:lnTo>
                    <a:lnTo>
                      <a:pt x="24" y="69"/>
                    </a:lnTo>
                    <a:lnTo>
                      <a:pt x="34" y="64"/>
                    </a:lnTo>
                    <a:lnTo>
                      <a:pt x="45" y="48"/>
                    </a:lnTo>
                    <a:lnTo>
                      <a:pt x="49" y="33"/>
                    </a:lnTo>
                    <a:lnTo>
                      <a:pt x="49" y="19"/>
                    </a:lnTo>
                    <a:lnTo>
                      <a:pt x="90" y="0"/>
                    </a:lnTo>
                    <a:lnTo>
                      <a:pt x="90" y="409"/>
                    </a:lnTo>
                    <a:lnTo>
                      <a:pt x="88" y="425"/>
                    </a:lnTo>
                    <a:lnTo>
                      <a:pt x="81" y="431"/>
                    </a:lnTo>
                    <a:lnTo>
                      <a:pt x="69" y="435"/>
                    </a:lnTo>
                    <a:lnTo>
                      <a:pt x="56" y="433"/>
                    </a:lnTo>
                    <a:lnTo>
                      <a:pt x="49" y="421"/>
                    </a:lnTo>
                    <a:lnTo>
                      <a:pt x="44" y="409"/>
                    </a:lnTo>
                    <a:cubicBezTo>
                      <a:pt x="43" y="405"/>
                      <a:pt x="44" y="400"/>
                      <a:pt x="41" y="397"/>
                    </a:cubicBezTo>
                    <a:cubicBezTo>
                      <a:pt x="38" y="394"/>
                      <a:pt x="33" y="391"/>
                      <a:pt x="29" y="391"/>
                    </a:cubicBezTo>
                    <a:cubicBezTo>
                      <a:pt x="25" y="391"/>
                      <a:pt x="20" y="393"/>
                      <a:pt x="17" y="395"/>
                    </a:cubicBezTo>
                    <a:lnTo>
                      <a:pt x="13" y="406"/>
                    </a:lnTo>
                    <a:lnTo>
                      <a:pt x="0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50000">
                    <a:schemeClr val="bg2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6" name="Freeform 112"/>
              <p:cNvSpPr>
                <a:spLocks/>
              </p:cNvSpPr>
              <p:nvPr/>
            </p:nvSpPr>
            <p:spPr bwMode="auto">
              <a:xfrm>
                <a:off x="750" y="1355"/>
                <a:ext cx="123" cy="84"/>
              </a:xfrm>
              <a:custGeom>
                <a:avLst/>
                <a:gdLst/>
                <a:ahLst/>
                <a:cxnLst>
                  <a:cxn ang="0">
                    <a:pos x="21" y="6"/>
                  </a:cxn>
                  <a:cxn ang="0">
                    <a:pos x="21" y="18"/>
                  </a:cxn>
                  <a:cxn ang="0">
                    <a:pos x="30" y="36"/>
                  </a:cxn>
                  <a:cxn ang="0">
                    <a:pos x="39" y="45"/>
                  </a:cxn>
                  <a:cxn ang="0">
                    <a:pos x="57" y="45"/>
                  </a:cxn>
                  <a:cxn ang="0">
                    <a:pos x="66" y="30"/>
                  </a:cxn>
                  <a:cxn ang="0">
                    <a:pos x="68" y="18"/>
                  </a:cxn>
                  <a:cxn ang="0">
                    <a:pos x="108" y="0"/>
                  </a:cxn>
                  <a:cxn ang="0">
                    <a:pos x="123" y="24"/>
                  </a:cxn>
                  <a:cxn ang="0">
                    <a:pos x="215" y="55"/>
                  </a:cxn>
                  <a:cxn ang="0">
                    <a:pos x="239" y="84"/>
                  </a:cxn>
                  <a:cxn ang="0">
                    <a:pos x="173" y="126"/>
                  </a:cxn>
                  <a:cxn ang="0">
                    <a:pos x="123" y="130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21" y="6"/>
                  </a:cxn>
                </a:cxnLst>
                <a:rect l="0" t="0" r="r" b="b"/>
                <a:pathLst>
                  <a:path w="239" h="130">
                    <a:moveTo>
                      <a:pt x="21" y="6"/>
                    </a:moveTo>
                    <a:cubicBezTo>
                      <a:pt x="21" y="10"/>
                      <a:pt x="21" y="14"/>
                      <a:pt x="21" y="18"/>
                    </a:cubicBezTo>
                    <a:lnTo>
                      <a:pt x="30" y="36"/>
                    </a:lnTo>
                    <a:lnTo>
                      <a:pt x="39" y="45"/>
                    </a:lnTo>
                    <a:lnTo>
                      <a:pt x="57" y="45"/>
                    </a:lnTo>
                    <a:lnTo>
                      <a:pt x="66" y="30"/>
                    </a:lnTo>
                    <a:lnTo>
                      <a:pt x="68" y="18"/>
                    </a:lnTo>
                    <a:lnTo>
                      <a:pt x="108" y="0"/>
                    </a:lnTo>
                    <a:lnTo>
                      <a:pt x="123" y="24"/>
                    </a:lnTo>
                    <a:lnTo>
                      <a:pt x="215" y="55"/>
                    </a:lnTo>
                    <a:lnTo>
                      <a:pt x="239" y="84"/>
                    </a:lnTo>
                    <a:lnTo>
                      <a:pt x="173" y="126"/>
                    </a:lnTo>
                    <a:lnTo>
                      <a:pt x="123" y="130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21" y="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7" name="Freeform 113"/>
              <p:cNvSpPr>
                <a:spLocks/>
              </p:cNvSpPr>
              <p:nvPr/>
            </p:nvSpPr>
            <p:spPr bwMode="auto">
              <a:xfrm flipH="1">
                <a:off x="422" y="1356"/>
                <a:ext cx="121" cy="84"/>
              </a:xfrm>
              <a:custGeom>
                <a:avLst/>
                <a:gdLst/>
                <a:ahLst/>
                <a:cxnLst>
                  <a:cxn ang="0">
                    <a:pos x="21" y="6"/>
                  </a:cxn>
                  <a:cxn ang="0">
                    <a:pos x="21" y="18"/>
                  </a:cxn>
                  <a:cxn ang="0">
                    <a:pos x="30" y="36"/>
                  </a:cxn>
                  <a:cxn ang="0">
                    <a:pos x="39" y="45"/>
                  </a:cxn>
                  <a:cxn ang="0">
                    <a:pos x="57" y="45"/>
                  </a:cxn>
                  <a:cxn ang="0">
                    <a:pos x="66" y="30"/>
                  </a:cxn>
                  <a:cxn ang="0">
                    <a:pos x="68" y="18"/>
                  </a:cxn>
                  <a:cxn ang="0">
                    <a:pos x="108" y="0"/>
                  </a:cxn>
                  <a:cxn ang="0">
                    <a:pos x="123" y="24"/>
                  </a:cxn>
                  <a:cxn ang="0">
                    <a:pos x="215" y="55"/>
                  </a:cxn>
                  <a:cxn ang="0">
                    <a:pos x="239" y="84"/>
                  </a:cxn>
                  <a:cxn ang="0">
                    <a:pos x="173" y="126"/>
                  </a:cxn>
                  <a:cxn ang="0">
                    <a:pos x="123" y="130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21" y="6"/>
                  </a:cxn>
                </a:cxnLst>
                <a:rect l="0" t="0" r="r" b="b"/>
                <a:pathLst>
                  <a:path w="239" h="130">
                    <a:moveTo>
                      <a:pt x="21" y="6"/>
                    </a:moveTo>
                    <a:cubicBezTo>
                      <a:pt x="21" y="10"/>
                      <a:pt x="21" y="14"/>
                      <a:pt x="21" y="18"/>
                    </a:cubicBezTo>
                    <a:lnTo>
                      <a:pt x="30" y="36"/>
                    </a:lnTo>
                    <a:lnTo>
                      <a:pt x="39" y="45"/>
                    </a:lnTo>
                    <a:lnTo>
                      <a:pt x="57" y="45"/>
                    </a:lnTo>
                    <a:lnTo>
                      <a:pt x="66" y="30"/>
                    </a:lnTo>
                    <a:lnTo>
                      <a:pt x="68" y="18"/>
                    </a:lnTo>
                    <a:lnTo>
                      <a:pt x="108" y="0"/>
                    </a:lnTo>
                    <a:lnTo>
                      <a:pt x="123" y="24"/>
                    </a:lnTo>
                    <a:lnTo>
                      <a:pt x="215" y="55"/>
                    </a:lnTo>
                    <a:lnTo>
                      <a:pt x="239" y="84"/>
                    </a:lnTo>
                    <a:lnTo>
                      <a:pt x="173" y="126"/>
                    </a:lnTo>
                    <a:lnTo>
                      <a:pt x="123" y="130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21" y="6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8" name="Oval 114"/>
              <p:cNvSpPr>
                <a:spLocks noChangeArrowheads="1"/>
              </p:cNvSpPr>
              <p:nvPr/>
            </p:nvSpPr>
            <p:spPr bwMode="auto">
              <a:xfrm rot="1911552" flipH="1">
                <a:off x="592" y="954"/>
                <a:ext cx="25" cy="62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">
                  <a:rot lat="0" lon="20699999" rev="0"/>
                </a:camera>
                <a:lightRig rig="legacyFlat2" dir="b"/>
              </a:scene3d>
              <a:sp3d extrusionH="2270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79" name="Oval 115"/>
              <p:cNvSpPr>
                <a:spLocks noChangeArrowheads="1"/>
              </p:cNvSpPr>
              <p:nvPr/>
            </p:nvSpPr>
            <p:spPr bwMode="auto">
              <a:xfrm rot="-1945264">
                <a:off x="681" y="958"/>
                <a:ext cx="25" cy="52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Right"/>
                <a:lightRig rig="legacyFlat4" dir="t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80" name="Freeform 116"/>
              <p:cNvSpPr>
                <a:spLocks/>
              </p:cNvSpPr>
              <p:nvPr/>
            </p:nvSpPr>
            <p:spPr bwMode="auto">
              <a:xfrm>
                <a:off x="493" y="977"/>
                <a:ext cx="119" cy="140"/>
              </a:xfrm>
              <a:custGeom>
                <a:avLst/>
                <a:gdLst/>
                <a:ahLst/>
                <a:cxnLst>
                  <a:cxn ang="0">
                    <a:pos x="231" y="62"/>
                  </a:cxn>
                  <a:cxn ang="0">
                    <a:pos x="227" y="70"/>
                  </a:cxn>
                  <a:cxn ang="0">
                    <a:pos x="206" y="82"/>
                  </a:cxn>
                  <a:cxn ang="0">
                    <a:pos x="192" y="81"/>
                  </a:cxn>
                  <a:cxn ang="0">
                    <a:pos x="184" y="73"/>
                  </a:cxn>
                  <a:cxn ang="0">
                    <a:pos x="178" y="56"/>
                  </a:cxn>
                  <a:cxn ang="0">
                    <a:pos x="180" y="44"/>
                  </a:cxn>
                  <a:cxn ang="0">
                    <a:pos x="185" y="34"/>
                  </a:cxn>
                  <a:cxn ang="0">
                    <a:pos x="151" y="0"/>
                  </a:cxn>
                  <a:cxn ang="0">
                    <a:pos x="4" y="287"/>
                  </a:cxn>
                  <a:cxn ang="0">
                    <a:pos x="0" y="299"/>
                  </a:cxn>
                  <a:cxn ang="0">
                    <a:pos x="5" y="307"/>
                  </a:cxn>
                  <a:cxn ang="0">
                    <a:pos x="15" y="316"/>
                  </a:cxn>
                  <a:cxn ang="0">
                    <a:pos x="29" y="320"/>
                  </a:cxn>
                  <a:cxn ang="0">
                    <a:pos x="40" y="316"/>
                  </a:cxn>
                  <a:cxn ang="0">
                    <a:pos x="50" y="310"/>
                  </a:cxn>
                  <a:cxn ang="0">
                    <a:pos x="57" y="303"/>
                  </a:cxn>
                  <a:cxn ang="0">
                    <a:pos x="70" y="305"/>
                  </a:cxn>
                  <a:cxn ang="0">
                    <a:pos x="81" y="313"/>
                  </a:cxn>
                  <a:cxn ang="0">
                    <a:pos x="84" y="324"/>
                  </a:cxn>
                  <a:cxn ang="0">
                    <a:pos x="231" y="62"/>
                  </a:cxn>
                </a:cxnLst>
                <a:rect l="0" t="0" r="r" b="b"/>
                <a:pathLst>
                  <a:path w="231" h="324">
                    <a:moveTo>
                      <a:pt x="231" y="62"/>
                    </a:moveTo>
                    <a:cubicBezTo>
                      <a:pt x="226" y="70"/>
                      <a:pt x="221" y="67"/>
                      <a:pt x="227" y="70"/>
                    </a:cubicBezTo>
                    <a:lnTo>
                      <a:pt x="206" y="82"/>
                    </a:lnTo>
                    <a:lnTo>
                      <a:pt x="192" y="81"/>
                    </a:lnTo>
                    <a:lnTo>
                      <a:pt x="184" y="73"/>
                    </a:lnTo>
                    <a:lnTo>
                      <a:pt x="178" y="56"/>
                    </a:lnTo>
                    <a:lnTo>
                      <a:pt x="180" y="44"/>
                    </a:lnTo>
                    <a:lnTo>
                      <a:pt x="185" y="34"/>
                    </a:lnTo>
                    <a:lnTo>
                      <a:pt x="151" y="0"/>
                    </a:lnTo>
                    <a:lnTo>
                      <a:pt x="4" y="287"/>
                    </a:lnTo>
                    <a:lnTo>
                      <a:pt x="0" y="299"/>
                    </a:lnTo>
                    <a:lnTo>
                      <a:pt x="5" y="307"/>
                    </a:lnTo>
                    <a:lnTo>
                      <a:pt x="15" y="316"/>
                    </a:lnTo>
                    <a:lnTo>
                      <a:pt x="29" y="320"/>
                    </a:lnTo>
                    <a:lnTo>
                      <a:pt x="40" y="316"/>
                    </a:lnTo>
                    <a:lnTo>
                      <a:pt x="50" y="310"/>
                    </a:lnTo>
                    <a:cubicBezTo>
                      <a:pt x="52" y="308"/>
                      <a:pt x="53" y="304"/>
                      <a:pt x="57" y="303"/>
                    </a:cubicBezTo>
                    <a:cubicBezTo>
                      <a:pt x="60" y="303"/>
                      <a:pt x="67" y="303"/>
                      <a:pt x="70" y="305"/>
                    </a:cubicBezTo>
                    <a:cubicBezTo>
                      <a:pt x="74" y="307"/>
                      <a:pt x="79" y="310"/>
                      <a:pt x="81" y="313"/>
                    </a:cubicBezTo>
                    <a:lnTo>
                      <a:pt x="84" y="324"/>
                    </a:lnTo>
                    <a:lnTo>
                      <a:pt x="231" y="6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50000">
                    <a:schemeClr val="bg2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1" name="Freeform 117"/>
              <p:cNvSpPr>
                <a:spLocks/>
              </p:cNvSpPr>
              <p:nvPr/>
            </p:nvSpPr>
            <p:spPr bwMode="auto">
              <a:xfrm>
                <a:off x="685" y="974"/>
                <a:ext cx="119" cy="139"/>
              </a:xfrm>
              <a:custGeom>
                <a:avLst/>
                <a:gdLst/>
                <a:ahLst/>
                <a:cxnLst>
                  <a:cxn ang="0">
                    <a:pos x="0" y="62"/>
                  </a:cxn>
                  <a:cxn ang="0">
                    <a:pos x="4" y="70"/>
                  </a:cxn>
                  <a:cxn ang="0">
                    <a:pos x="25" y="82"/>
                  </a:cxn>
                  <a:cxn ang="0">
                    <a:pos x="39" y="81"/>
                  </a:cxn>
                  <a:cxn ang="0">
                    <a:pos x="47" y="73"/>
                  </a:cxn>
                  <a:cxn ang="0">
                    <a:pos x="53" y="56"/>
                  </a:cxn>
                  <a:cxn ang="0">
                    <a:pos x="51" y="44"/>
                  </a:cxn>
                  <a:cxn ang="0">
                    <a:pos x="46" y="34"/>
                  </a:cxn>
                  <a:cxn ang="0">
                    <a:pos x="80" y="0"/>
                  </a:cxn>
                  <a:cxn ang="0">
                    <a:pos x="227" y="287"/>
                  </a:cxn>
                  <a:cxn ang="0">
                    <a:pos x="231" y="299"/>
                  </a:cxn>
                  <a:cxn ang="0">
                    <a:pos x="226" y="307"/>
                  </a:cxn>
                  <a:cxn ang="0">
                    <a:pos x="216" y="316"/>
                  </a:cxn>
                  <a:cxn ang="0">
                    <a:pos x="202" y="320"/>
                  </a:cxn>
                  <a:cxn ang="0">
                    <a:pos x="191" y="316"/>
                  </a:cxn>
                  <a:cxn ang="0">
                    <a:pos x="181" y="310"/>
                  </a:cxn>
                  <a:cxn ang="0">
                    <a:pos x="174" y="303"/>
                  </a:cxn>
                  <a:cxn ang="0">
                    <a:pos x="161" y="305"/>
                  </a:cxn>
                  <a:cxn ang="0">
                    <a:pos x="150" y="313"/>
                  </a:cxn>
                  <a:cxn ang="0">
                    <a:pos x="145" y="321"/>
                  </a:cxn>
                  <a:cxn ang="0">
                    <a:pos x="0" y="62"/>
                  </a:cxn>
                </a:cxnLst>
                <a:rect l="0" t="0" r="r" b="b"/>
                <a:pathLst>
                  <a:path w="231" h="321">
                    <a:moveTo>
                      <a:pt x="0" y="62"/>
                    </a:moveTo>
                    <a:cubicBezTo>
                      <a:pt x="5" y="70"/>
                      <a:pt x="10" y="67"/>
                      <a:pt x="4" y="70"/>
                    </a:cubicBezTo>
                    <a:lnTo>
                      <a:pt x="25" y="82"/>
                    </a:lnTo>
                    <a:lnTo>
                      <a:pt x="39" y="81"/>
                    </a:lnTo>
                    <a:lnTo>
                      <a:pt x="47" y="73"/>
                    </a:lnTo>
                    <a:lnTo>
                      <a:pt x="53" y="56"/>
                    </a:lnTo>
                    <a:lnTo>
                      <a:pt x="51" y="44"/>
                    </a:lnTo>
                    <a:lnTo>
                      <a:pt x="46" y="34"/>
                    </a:lnTo>
                    <a:lnTo>
                      <a:pt x="80" y="0"/>
                    </a:lnTo>
                    <a:lnTo>
                      <a:pt x="227" y="287"/>
                    </a:lnTo>
                    <a:lnTo>
                      <a:pt x="231" y="299"/>
                    </a:lnTo>
                    <a:lnTo>
                      <a:pt x="226" y="307"/>
                    </a:lnTo>
                    <a:lnTo>
                      <a:pt x="216" y="316"/>
                    </a:lnTo>
                    <a:lnTo>
                      <a:pt x="202" y="320"/>
                    </a:lnTo>
                    <a:lnTo>
                      <a:pt x="191" y="316"/>
                    </a:lnTo>
                    <a:lnTo>
                      <a:pt x="181" y="310"/>
                    </a:lnTo>
                    <a:cubicBezTo>
                      <a:pt x="179" y="308"/>
                      <a:pt x="178" y="304"/>
                      <a:pt x="174" y="303"/>
                    </a:cubicBezTo>
                    <a:cubicBezTo>
                      <a:pt x="171" y="303"/>
                      <a:pt x="164" y="303"/>
                      <a:pt x="161" y="305"/>
                    </a:cubicBezTo>
                    <a:cubicBezTo>
                      <a:pt x="157" y="307"/>
                      <a:pt x="153" y="310"/>
                      <a:pt x="150" y="313"/>
                    </a:cubicBezTo>
                    <a:lnTo>
                      <a:pt x="145" y="321"/>
                    </a:lnTo>
                    <a:lnTo>
                      <a:pt x="0" y="62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50000">
                    <a:schemeClr val="bg2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2" name="Oval 118"/>
              <p:cNvSpPr>
                <a:spLocks noChangeArrowheads="1"/>
              </p:cNvSpPr>
              <p:nvPr/>
            </p:nvSpPr>
            <p:spPr bwMode="auto">
              <a:xfrm rot="1911552" flipH="1">
                <a:off x="531" y="712"/>
                <a:ext cx="24" cy="62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">
                  <a:rot lat="21299999" lon="20699999" rev="0"/>
                </a:camera>
                <a:lightRig rig="legacyFlat2" dir="b"/>
              </a:scene3d>
              <a:sp3d extrusionH="2270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83" name="Oval 119"/>
              <p:cNvSpPr>
                <a:spLocks noChangeArrowheads="1"/>
              </p:cNvSpPr>
              <p:nvPr/>
            </p:nvSpPr>
            <p:spPr bwMode="auto">
              <a:xfrm rot="754752" flipH="1">
                <a:off x="423" y="840"/>
                <a:ext cx="24" cy="62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">
                  <a:rot lat="21299999" lon="20699999" rev="0"/>
                </a:camera>
                <a:lightRig rig="legacyFlat2" dir="b"/>
              </a:scene3d>
              <a:sp3d extrusionH="2270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84" name="Oval 120"/>
              <p:cNvSpPr>
                <a:spLocks noChangeArrowheads="1"/>
              </p:cNvSpPr>
              <p:nvPr/>
            </p:nvSpPr>
            <p:spPr bwMode="auto">
              <a:xfrm rot="968407" flipH="1">
                <a:off x="392" y="999"/>
                <a:ext cx="24" cy="62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">
                  <a:rot lat="21299999" lon="20699999" rev="0"/>
                </a:camera>
                <a:lightRig rig="legacyFlat2" dir="b"/>
              </a:scene3d>
              <a:sp3d extrusionH="2270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85" name="Freeform 121"/>
              <p:cNvSpPr>
                <a:spLocks/>
              </p:cNvSpPr>
              <p:nvPr/>
            </p:nvSpPr>
            <p:spPr bwMode="auto">
              <a:xfrm rot="754752">
                <a:off x="390" y="857"/>
                <a:ext cx="48" cy="157"/>
              </a:xfrm>
              <a:custGeom>
                <a:avLst/>
                <a:gdLst/>
                <a:ahLst/>
                <a:cxnLst>
                  <a:cxn ang="0">
                    <a:pos x="94" y="24"/>
                  </a:cxn>
                  <a:cxn ang="0">
                    <a:pos x="94" y="36"/>
                  </a:cxn>
                  <a:cxn ang="0">
                    <a:pos x="82" y="61"/>
                  </a:cxn>
                  <a:cxn ang="0">
                    <a:pos x="70" y="69"/>
                  </a:cxn>
                  <a:cxn ang="0">
                    <a:pos x="60" y="64"/>
                  </a:cxn>
                  <a:cxn ang="0">
                    <a:pos x="49" y="48"/>
                  </a:cxn>
                  <a:cxn ang="0">
                    <a:pos x="45" y="33"/>
                  </a:cxn>
                  <a:cxn ang="0">
                    <a:pos x="45" y="19"/>
                  </a:cxn>
                  <a:cxn ang="0">
                    <a:pos x="4" y="0"/>
                  </a:cxn>
                  <a:cxn ang="0">
                    <a:pos x="0" y="407"/>
                  </a:cxn>
                  <a:cxn ang="0">
                    <a:pos x="2" y="424"/>
                  </a:cxn>
                  <a:cxn ang="0">
                    <a:pos x="9" y="434"/>
                  </a:cxn>
                  <a:cxn ang="0">
                    <a:pos x="23" y="437"/>
                  </a:cxn>
                  <a:cxn ang="0">
                    <a:pos x="38" y="433"/>
                  </a:cxn>
                  <a:cxn ang="0">
                    <a:pos x="45" y="421"/>
                  </a:cxn>
                  <a:cxn ang="0">
                    <a:pos x="50" y="409"/>
                  </a:cxn>
                  <a:cxn ang="0">
                    <a:pos x="53" y="397"/>
                  </a:cxn>
                  <a:cxn ang="0">
                    <a:pos x="65" y="391"/>
                  </a:cxn>
                  <a:cxn ang="0">
                    <a:pos x="77" y="395"/>
                  </a:cxn>
                  <a:cxn ang="0">
                    <a:pos x="81" y="406"/>
                  </a:cxn>
                  <a:cxn ang="0">
                    <a:pos x="94" y="24"/>
                  </a:cxn>
                </a:cxnLst>
                <a:rect l="0" t="0" r="r" b="b"/>
                <a:pathLst>
                  <a:path w="94" h="437">
                    <a:moveTo>
                      <a:pt x="94" y="24"/>
                    </a:moveTo>
                    <a:cubicBezTo>
                      <a:pt x="93" y="36"/>
                      <a:pt x="89" y="36"/>
                      <a:pt x="94" y="36"/>
                    </a:cubicBezTo>
                    <a:lnTo>
                      <a:pt x="82" y="61"/>
                    </a:lnTo>
                    <a:lnTo>
                      <a:pt x="70" y="69"/>
                    </a:lnTo>
                    <a:lnTo>
                      <a:pt x="60" y="64"/>
                    </a:lnTo>
                    <a:lnTo>
                      <a:pt x="49" y="48"/>
                    </a:lnTo>
                    <a:lnTo>
                      <a:pt x="45" y="33"/>
                    </a:lnTo>
                    <a:lnTo>
                      <a:pt x="45" y="19"/>
                    </a:lnTo>
                    <a:lnTo>
                      <a:pt x="4" y="0"/>
                    </a:lnTo>
                    <a:lnTo>
                      <a:pt x="0" y="407"/>
                    </a:lnTo>
                    <a:lnTo>
                      <a:pt x="2" y="424"/>
                    </a:lnTo>
                    <a:lnTo>
                      <a:pt x="9" y="434"/>
                    </a:lnTo>
                    <a:lnTo>
                      <a:pt x="23" y="437"/>
                    </a:lnTo>
                    <a:lnTo>
                      <a:pt x="38" y="433"/>
                    </a:lnTo>
                    <a:lnTo>
                      <a:pt x="45" y="421"/>
                    </a:lnTo>
                    <a:lnTo>
                      <a:pt x="50" y="409"/>
                    </a:lnTo>
                    <a:cubicBezTo>
                      <a:pt x="51" y="405"/>
                      <a:pt x="50" y="400"/>
                      <a:pt x="53" y="397"/>
                    </a:cubicBezTo>
                    <a:cubicBezTo>
                      <a:pt x="56" y="394"/>
                      <a:pt x="61" y="391"/>
                      <a:pt x="65" y="391"/>
                    </a:cubicBezTo>
                    <a:cubicBezTo>
                      <a:pt x="69" y="391"/>
                      <a:pt x="74" y="393"/>
                      <a:pt x="77" y="395"/>
                    </a:cubicBezTo>
                    <a:lnTo>
                      <a:pt x="81" y="406"/>
                    </a:lnTo>
                    <a:lnTo>
                      <a:pt x="94" y="24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50000">
                    <a:schemeClr val="bg2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6" name="Freeform 122"/>
              <p:cNvSpPr>
                <a:spLocks/>
              </p:cNvSpPr>
              <p:nvPr/>
            </p:nvSpPr>
            <p:spPr bwMode="auto">
              <a:xfrm>
                <a:off x="409" y="721"/>
                <a:ext cx="134" cy="134"/>
              </a:xfrm>
              <a:custGeom>
                <a:avLst/>
                <a:gdLst/>
                <a:ahLst/>
                <a:cxnLst>
                  <a:cxn ang="0">
                    <a:pos x="260" y="70"/>
                  </a:cxn>
                  <a:cxn ang="0">
                    <a:pos x="255" y="74"/>
                  </a:cxn>
                  <a:cxn ang="0">
                    <a:pos x="240" y="75"/>
                  </a:cxn>
                  <a:cxn ang="0">
                    <a:pos x="233" y="67"/>
                  </a:cxn>
                  <a:cxn ang="0">
                    <a:pos x="228" y="63"/>
                  </a:cxn>
                  <a:cxn ang="0">
                    <a:pos x="227" y="52"/>
                  </a:cxn>
                  <a:cxn ang="0">
                    <a:pos x="230" y="42"/>
                  </a:cxn>
                  <a:cxn ang="0">
                    <a:pos x="236" y="25"/>
                  </a:cxn>
                  <a:cxn ang="0">
                    <a:pos x="200" y="0"/>
                  </a:cxn>
                  <a:cxn ang="0">
                    <a:pos x="6" y="167"/>
                  </a:cxn>
                  <a:cxn ang="0">
                    <a:pos x="0" y="174"/>
                  </a:cxn>
                  <a:cxn ang="0">
                    <a:pos x="4" y="181"/>
                  </a:cxn>
                  <a:cxn ang="0">
                    <a:pos x="12" y="189"/>
                  </a:cxn>
                  <a:cxn ang="0">
                    <a:pos x="26" y="194"/>
                  </a:cxn>
                  <a:cxn ang="0">
                    <a:pos x="37" y="194"/>
                  </a:cxn>
                  <a:cxn ang="0">
                    <a:pos x="48" y="193"/>
                  </a:cxn>
                  <a:cxn ang="0">
                    <a:pos x="55" y="189"/>
                  </a:cxn>
                  <a:cxn ang="0">
                    <a:pos x="68" y="193"/>
                  </a:cxn>
                  <a:cxn ang="0">
                    <a:pos x="77" y="201"/>
                  </a:cxn>
                  <a:cxn ang="0">
                    <a:pos x="79" y="209"/>
                  </a:cxn>
                  <a:cxn ang="0">
                    <a:pos x="260" y="70"/>
                  </a:cxn>
                </a:cxnLst>
                <a:rect l="0" t="0" r="r" b="b"/>
                <a:pathLst>
                  <a:path w="260" h="209">
                    <a:moveTo>
                      <a:pt x="260" y="70"/>
                    </a:moveTo>
                    <a:cubicBezTo>
                      <a:pt x="254" y="74"/>
                      <a:pt x="250" y="71"/>
                      <a:pt x="255" y="74"/>
                    </a:cubicBezTo>
                    <a:lnTo>
                      <a:pt x="240" y="75"/>
                    </a:lnTo>
                    <a:lnTo>
                      <a:pt x="233" y="67"/>
                    </a:lnTo>
                    <a:lnTo>
                      <a:pt x="228" y="63"/>
                    </a:lnTo>
                    <a:lnTo>
                      <a:pt x="227" y="52"/>
                    </a:lnTo>
                    <a:lnTo>
                      <a:pt x="230" y="42"/>
                    </a:lnTo>
                    <a:lnTo>
                      <a:pt x="236" y="25"/>
                    </a:lnTo>
                    <a:lnTo>
                      <a:pt x="200" y="0"/>
                    </a:lnTo>
                    <a:lnTo>
                      <a:pt x="6" y="167"/>
                    </a:lnTo>
                    <a:lnTo>
                      <a:pt x="0" y="174"/>
                    </a:lnTo>
                    <a:lnTo>
                      <a:pt x="4" y="181"/>
                    </a:lnTo>
                    <a:lnTo>
                      <a:pt x="12" y="189"/>
                    </a:lnTo>
                    <a:lnTo>
                      <a:pt x="26" y="194"/>
                    </a:lnTo>
                    <a:lnTo>
                      <a:pt x="37" y="194"/>
                    </a:lnTo>
                    <a:lnTo>
                      <a:pt x="48" y="193"/>
                    </a:lnTo>
                    <a:cubicBezTo>
                      <a:pt x="50" y="191"/>
                      <a:pt x="51" y="189"/>
                      <a:pt x="55" y="189"/>
                    </a:cubicBezTo>
                    <a:cubicBezTo>
                      <a:pt x="58" y="190"/>
                      <a:pt x="65" y="192"/>
                      <a:pt x="68" y="193"/>
                    </a:cubicBezTo>
                    <a:cubicBezTo>
                      <a:pt x="71" y="196"/>
                      <a:pt x="76" y="199"/>
                      <a:pt x="77" y="201"/>
                    </a:cubicBezTo>
                    <a:lnTo>
                      <a:pt x="79" y="209"/>
                    </a:lnTo>
                    <a:lnTo>
                      <a:pt x="260" y="7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50000">
                    <a:schemeClr val="bg2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7" name="Freeform 123"/>
              <p:cNvSpPr>
                <a:spLocks/>
              </p:cNvSpPr>
              <p:nvPr/>
            </p:nvSpPr>
            <p:spPr bwMode="auto">
              <a:xfrm>
                <a:off x="336" y="1032"/>
                <a:ext cx="109" cy="89"/>
              </a:xfrm>
              <a:custGeom>
                <a:avLst/>
                <a:gdLst/>
                <a:ahLst/>
                <a:cxnLst>
                  <a:cxn ang="0">
                    <a:pos x="162" y="0"/>
                  </a:cxn>
                  <a:cxn ang="0">
                    <a:pos x="155" y="20"/>
                  </a:cxn>
                  <a:cxn ang="0">
                    <a:pos x="144" y="36"/>
                  </a:cxn>
                  <a:cxn ang="0">
                    <a:pos x="135" y="45"/>
                  </a:cxn>
                  <a:cxn ang="0">
                    <a:pos x="117" y="45"/>
                  </a:cxn>
                  <a:cxn ang="0">
                    <a:pos x="108" y="30"/>
                  </a:cxn>
                  <a:cxn ang="0">
                    <a:pos x="106" y="18"/>
                  </a:cxn>
                  <a:cxn ang="0">
                    <a:pos x="66" y="0"/>
                  </a:cxn>
                  <a:cxn ang="0">
                    <a:pos x="42" y="18"/>
                  </a:cxn>
                  <a:cxn ang="0">
                    <a:pos x="9" y="42"/>
                  </a:cxn>
                  <a:cxn ang="0">
                    <a:pos x="0" y="104"/>
                  </a:cxn>
                  <a:cxn ang="0">
                    <a:pos x="14" y="104"/>
                  </a:cxn>
                  <a:cxn ang="0">
                    <a:pos x="20" y="63"/>
                  </a:cxn>
                  <a:cxn ang="0">
                    <a:pos x="18" y="120"/>
                  </a:cxn>
                  <a:cxn ang="0">
                    <a:pos x="24" y="129"/>
                  </a:cxn>
                  <a:cxn ang="0">
                    <a:pos x="33" y="128"/>
                  </a:cxn>
                  <a:cxn ang="0">
                    <a:pos x="38" y="72"/>
                  </a:cxn>
                  <a:cxn ang="0">
                    <a:pos x="42" y="126"/>
                  </a:cxn>
                  <a:cxn ang="0">
                    <a:pos x="50" y="132"/>
                  </a:cxn>
                  <a:cxn ang="0">
                    <a:pos x="59" y="137"/>
                  </a:cxn>
                  <a:cxn ang="0">
                    <a:pos x="60" y="78"/>
                  </a:cxn>
                  <a:cxn ang="0">
                    <a:pos x="66" y="125"/>
                  </a:cxn>
                  <a:cxn ang="0">
                    <a:pos x="75" y="132"/>
                  </a:cxn>
                  <a:cxn ang="0">
                    <a:pos x="81" y="125"/>
                  </a:cxn>
                  <a:cxn ang="0">
                    <a:pos x="84" y="89"/>
                  </a:cxn>
                  <a:cxn ang="0">
                    <a:pos x="117" y="65"/>
                  </a:cxn>
                  <a:cxn ang="0">
                    <a:pos x="162" y="60"/>
                  </a:cxn>
                  <a:cxn ang="0">
                    <a:pos x="189" y="65"/>
                  </a:cxn>
                  <a:cxn ang="0">
                    <a:pos x="215" y="60"/>
                  </a:cxn>
                  <a:cxn ang="0">
                    <a:pos x="212" y="44"/>
                  </a:cxn>
                  <a:cxn ang="0">
                    <a:pos x="186" y="38"/>
                  </a:cxn>
                  <a:cxn ang="0">
                    <a:pos x="174" y="30"/>
                  </a:cxn>
                  <a:cxn ang="0">
                    <a:pos x="162" y="0"/>
                  </a:cxn>
                </a:cxnLst>
                <a:rect l="0" t="0" r="r" b="b"/>
                <a:pathLst>
                  <a:path w="215" h="137">
                    <a:moveTo>
                      <a:pt x="162" y="0"/>
                    </a:moveTo>
                    <a:cubicBezTo>
                      <a:pt x="162" y="4"/>
                      <a:pt x="158" y="14"/>
                      <a:pt x="155" y="20"/>
                    </a:cubicBezTo>
                    <a:lnTo>
                      <a:pt x="144" y="36"/>
                    </a:lnTo>
                    <a:lnTo>
                      <a:pt x="135" y="45"/>
                    </a:lnTo>
                    <a:lnTo>
                      <a:pt x="117" y="45"/>
                    </a:lnTo>
                    <a:lnTo>
                      <a:pt x="108" y="30"/>
                    </a:lnTo>
                    <a:lnTo>
                      <a:pt x="106" y="18"/>
                    </a:lnTo>
                    <a:lnTo>
                      <a:pt x="66" y="0"/>
                    </a:lnTo>
                    <a:lnTo>
                      <a:pt x="42" y="18"/>
                    </a:lnTo>
                    <a:lnTo>
                      <a:pt x="9" y="42"/>
                    </a:lnTo>
                    <a:lnTo>
                      <a:pt x="0" y="104"/>
                    </a:lnTo>
                    <a:lnTo>
                      <a:pt x="14" y="104"/>
                    </a:lnTo>
                    <a:lnTo>
                      <a:pt x="20" y="63"/>
                    </a:lnTo>
                    <a:lnTo>
                      <a:pt x="18" y="120"/>
                    </a:lnTo>
                    <a:lnTo>
                      <a:pt x="24" y="129"/>
                    </a:lnTo>
                    <a:lnTo>
                      <a:pt x="33" y="128"/>
                    </a:lnTo>
                    <a:lnTo>
                      <a:pt x="38" y="72"/>
                    </a:lnTo>
                    <a:lnTo>
                      <a:pt x="42" y="126"/>
                    </a:lnTo>
                    <a:lnTo>
                      <a:pt x="50" y="132"/>
                    </a:lnTo>
                    <a:lnTo>
                      <a:pt x="59" y="137"/>
                    </a:lnTo>
                    <a:lnTo>
                      <a:pt x="60" y="78"/>
                    </a:lnTo>
                    <a:lnTo>
                      <a:pt x="66" y="125"/>
                    </a:lnTo>
                    <a:lnTo>
                      <a:pt x="75" y="132"/>
                    </a:lnTo>
                    <a:lnTo>
                      <a:pt x="81" y="125"/>
                    </a:lnTo>
                    <a:lnTo>
                      <a:pt x="84" y="89"/>
                    </a:lnTo>
                    <a:lnTo>
                      <a:pt x="117" y="65"/>
                    </a:lnTo>
                    <a:lnTo>
                      <a:pt x="162" y="60"/>
                    </a:lnTo>
                    <a:lnTo>
                      <a:pt x="189" y="65"/>
                    </a:lnTo>
                    <a:lnTo>
                      <a:pt x="215" y="60"/>
                    </a:lnTo>
                    <a:lnTo>
                      <a:pt x="212" y="44"/>
                    </a:lnTo>
                    <a:lnTo>
                      <a:pt x="186" y="38"/>
                    </a:lnTo>
                    <a:lnTo>
                      <a:pt x="174" y="30"/>
                    </a:lnTo>
                    <a:lnTo>
                      <a:pt x="162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8" name="Oval 124"/>
              <p:cNvSpPr>
                <a:spLocks noChangeArrowheads="1"/>
              </p:cNvSpPr>
              <p:nvPr/>
            </p:nvSpPr>
            <p:spPr bwMode="auto">
              <a:xfrm rot="-1945264">
                <a:off x="739" y="715"/>
                <a:ext cx="23" cy="53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Right">
                  <a:rot lat="21299999" lon="0" rev="0"/>
                </a:camera>
                <a:lightRig rig="legacyFlat4" dir="t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89" name="Oval 125"/>
              <p:cNvSpPr>
                <a:spLocks noChangeArrowheads="1"/>
              </p:cNvSpPr>
              <p:nvPr/>
            </p:nvSpPr>
            <p:spPr bwMode="auto">
              <a:xfrm rot="-1121062">
                <a:off x="809" y="874"/>
                <a:ext cx="25" cy="64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Right">
                  <a:rot lat="21299999" lon="0" rev="0"/>
                </a:camera>
                <a:lightRig rig="legacyFlat4" dir="t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90" name="Oval 126"/>
              <p:cNvSpPr>
                <a:spLocks noChangeArrowheads="1"/>
              </p:cNvSpPr>
              <p:nvPr/>
            </p:nvSpPr>
            <p:spPr bwMode="auto">
              <a:xfrm rot="691556">
                <a:off x="969" y="888"/>
                <a:ext cx="40" cy="47"/>
              </a:xfrm>
              <a:prstGeom prst="ellipse">
                <a:avLst/>
              </a:pr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  <a:effectLst/>
              <a:scene3d>
                <a:camera prst="legacyPerspectiveTopRight">
                  <a:rot lat="21299999" lon="20999999" rev="0"/>
                </a:camera>
                <a:lightRig rig="legacyFlat4" dir="t"/>
              </a:scene3d>
              <a:sp3d extrusionH="430200" prstMaterial="legacyMetal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11391" name="Freeform 127"/>
              <p:cNvSpPr>
                <a:spLocks/>
              </p:cNvSpPr>
              <p:nvPr/>
            </p:nvSpPr>
            <p:spPr bwMode="auto">
              <a:xfrm>
                <a:off x="825" y="877"/>
                <a:ext cx="162" cy="61"/>
              </a:xfrm>
              <a:custGeom>
                <a:avLst/>
                <a:gdLst/>
                <a:ahLst/>
                <a:cxnLst>
                  <a:cxn ang="0">
                    <a:pos x="0" y="61"/>
                  </a:cxn>
                  <a:cxn ang="0">
                    <a:pos x="14" y="52"/>
                  </a:cxn>
                  <a:cxn ang="0">
                    <a:pos x="18" y="41"/>
                  </a:cxn>
                  <a:cxn ang="0">
                    <a:pos x="20" y="32"/>
                  </a:cxn>
                  <a:cxn ang="0">
                    <a:pos x="18" y="22"/>
                  </a:cxn>
                  <a:cxn ang="0">
                    <a:pos x="26" y="14"/>
                  </a:cxn>
                  <a:cxn ang="0">
                    <a:pos x="48" y="5"/>
                  </a:cxn>
                  <a:cxn ang="0">
                    <a:pos x="183" y="0"/>
                  </a:cxn>
                  <a:cxn ang="0">
                    <a:pos x="189" y="1"/>
                  </a:cxn>
                  <a:cxn ang="0">
                    <a:pos x="192" y="5"/>
                  </a:cxn>
                  <a:cxn ang="0">
                    <a:pos x="193" y="13"/>
                  </a:cxn>
                  <a:cxn ang="0">
                    <a:pos x="192" y="21"/>
                  </a:cxn>
                  <a:cxn ang="0">
                    <a:pos x="188" y="25"/>
                  </a:cxn>
                  <a:cxn ang="0">
                    <a:pos x="183" y="28"/>
                  </a:cxn>
                  <a:cxn ang="0">
                    <a:pos x="179" y="30"/>
                  </a:cxn>
                  <a:cxn ang="0">
                    <a:pos x="177" y="37"/>
                  </a:cxn>
                  <a:cxn ang="0">
                    <a:pos x="178" y="45"/>
                  </a:cxn>
                  <a:cxn ang="0">
                    <a:pos x="182" y="47"/>
                  </a:cxn>
                  <a:cxn ang="0">
                    <a:pos x="0" y="61"/>
                  </a:cxn>
                </a:cxnLst>
                <a:rect l="0" t="0" r="r" b="b"/>
                <a:pathLst>
                  <a:path w="193" h="61">
                    <a:moveTo>
                      <a:pt x="0" y="61"/>
                    </a:moveTo>
                    <a:cubicBezTo>
                      <a:pt x="4" y="60"/>
                      <a:pt x="11" y="55"/>
                      <a:pt x="14" y="52"/>
                    </a:cubicBezTo>
                    <a:lnTo>
                      <a:pt x="18" y="41"/>
                    </a:lnTo>
                    <a:lnTo>
                      <a:pt x="20" y="32"/>
                    </a:lnTo>
                    <a:lnTo>
                      <a:pt x="18" y="22"/>
                    </a:lnTo>
                    <a:lnTo>
                      <a:pt x="26" y="14"/>
                    </a:lnTo>
                    <a:lnTo>
                      <a:pt x="48" y="5"/>
                    </a:lnTo>
                    <a:lnTo>
                      <a:pt x="183" y="0"/>
                    </a:lnTo>
                    <a:lnTo>
                      <a:pt x="189" y="1"/>
                    </a:lnTo>
                    <a:lnTo>
                      <a:pt x="192" y="5"/>
                    </a:lnTo>
                    <a:lnTo>
                      <a:pt x="193" y="13"/>
                    </a:lnTo>
                    <a:lnTo>
                      <a:pt x="192" y="21"/>
                    </a:lnTo>
                    <a:lnTo>
                      <a:pt x="188" y="25"/>
                    </a:lnTo>
                    <a:lnTo>
                      <a:pt x="183" y="28"/>
                    </a:lnTo>
                    <a:cubicBezTo>
                      <a:pt x="182" y="29"/>
                      <a:pt x="180" y="28"/>
                      <a:pt x="179" y="30"/>
                    </a:cubicBezTo>
                    <a:cubicBezTo>
                      <a:pt x="178" y="32"/>
                      <a:pt x="177" y="35"/>
                      <a:pt x="177" y="37"/>
                    </a:cubicBezTo>
                    <a:cubicBezTo>
                      <a:pt x="177" y="40"/>
                      <a:pt x="178" y="43"/>
                      <a:pt x="178" y="45"/>
                    </a:cubicBezTo>
                    <a:lnTo>
                      <a:pt x="182" y="47"/>
                    </a:lnTo>
                    <a:lnTo>
                      <a:pt x="0" y="6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50000">
                    <a:schemeClr val="bg2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2" name="Freeform 128"/>
              <p:cNvSpPr>
                <a:spLocks/>
              </p:cNvSpPr>
              <p:nvPr/>
            </p:nvSpPr>
            <p:spPr bwMode="auto">
              <a:xfrm rot="1426922">
                <a:off x="735" y="747"/>
                <a:ext cx="139" cy="127"/>
              </a:xfrm>
              <a:custGeom>
                <a:avLst/>
                <a:gdLst/>
                <a:ahLst/>
                <a:cxnLst>
                  <a:cxn ang="0">
                    <a:pos x="0" y="69"/>
                  </a:cxn>
                  <a:cxn ang="0">
                    <a:pos x="7" y="77"/>
                  </a:cxn>
                  <a:cxn ang="0">
                    <a:pos x="25" y="72"/>
                  </a:cxn>
                  <a:cxn ang="0">
                    <a:pos x="33" y="64"/>
                  </a:cxn>
                  <a:cxn ang="0">
                    <a:pos x="36" y="55"/>
                  </a:cxn>
                  <a:cxn ang="0">
                    <a:pos x="36" y="43"/>
                  </a:cxn>
                  <a:cxn ang="0">
                    <a:pos x="31" y="27"/>
                  </a:cxn>
                  <a:cxn ang="0">
                    <a:pos x="67" y="0"/>
                  </a:cxn>
                  <a:cxn ang="0">
                    <a:pos x="265" y="143"/>
                  </a:cxn>
                  <a:cxn ang="0">
                    <a:pos x="271" y="149"/>
                  </a:cxn>
                  <a:cxn ang="0">
                    <a:pos x="268" y="156"/>
                  </a:cxn>
                  <a:cxn ang="0">
                    <a:pos x="261" y="165"/>
                  </a:cxn>
                  <a:cxn ang="0">
                    <a:pos x="248" y="171"/>
                  </a:cxn>
                  <a:cxn ang="0">
                    <a:pos x="237" y="173"/>
                  </a:cxn>
                  <a:cxn ang="0">
                    <a:pos x="226" y="172"/>
                  </a:cxn>
                  <a:cxn ang="0">
                    <a:pos x="218" y="170"/>
                  </a:cxn>
                  <a:cxn ang="0">
                    <a:pos x="206" y="175"/>
                  </a:cxn>
                  <a:cxn ang="0">
                    <a:pos x="197" y="184"/>
                  </a:cxn>
                  <a:cxn ang="0">
                    <a:pos x="194" y="191"/>
                  </a:cxn>
                  <a:cxn ang="0">
                    <a:pos x="0" y="69"/>
                  </a:cxn>
                </a:cxnLst>
                <a:rect l="0" t="0" r="r" b="b"/>
                <a:pathLst>
                  <a:path w="271" h="191">
                    <a:moveTo>
                      <a:pt x="0" y="69"/>
                    </a:moveTo>
                    <a:cubicBezTo>
                      <a:pt x="7" y="72"/>
                      <a:pt x="12" y="73"/>
                      <a:pt x="7" y="77"/>
                    </a:cubicBezTo>
                    <a:lnTo>
                      <a:pt x="25" y="72"/>
                    </a:lnTo>
                    <a:lnTo>
                      <a:pt x="33" y="64"/>
                    </a:lnTo>
                    <a:lnTo>
                      <a:pt x="36" y="55"/>
                    </a:lnTo>
                    <a:lnTo>
                      <a:pt x="36" y="43"/>
                    </a:lnTo>
                    <a:lnTo>
                      <a:pt x="31" y="27"/>
                    </a:lnTo>
                    <a:lnTo>
                      <a:pt x="67" y="0"/>
                    </a:lnTo>
                    <a:lnTo>
                      <a:pt x="265" y="143"/>
                    </a:lnTo>
                    <a:lnTo>
                      <a:pt x="271" y="149"/>
                    </a:lnTo>
                    <a:lnTo>
                      <a:pt x="268" y="156"/>
                    </a:lnTo>
                    <a:lnTo>
                      <a:pt x="261" y="165"/>
                    </a:lnTo>
                    <a:lnTo>
                      <a:pt x="248" y="171"/>
                    </a:lnTo>
                    <a:lnTo>
                      <a:pt x="237" y="173"/>
                    </a:lnTo>
                    <a:lnTo>
                      <a:pt x="226" y="172"/>
                    </a:lnTo>
                    <a:cubicBezTo>
                      <a:pt x="224" y="171"/>
                      <a:pt x="222" y="170"/>
                      <a:pt x="218" y="170"/>
                    </a:cubicBezTo>
                    <a:cubicBezTo>
                      <a:pt x="215" y="171"/>
                      <a:pt x="208" y="173"/>
                      <a:pt x="206" y="175"/>
                    </a:cubicBezTo>
                    <a:cubicBezTo>
                      <a:pt x="203" y="178"/>
                      <a:pt x="200" y="181"/>
                      <a:pt x="197" y="184"/>
                    </a:cubicBezTo>
                    <a:lnTo>
                      <a:pt x="194" y="191"/>
                    </a:lnTo>
                    <a:lnTo>
                      <a:pt x="0" y="6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50000">
                    <a:schemeClr val="bg2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3" name="Freeform 129"/>
              <p:cNvSpPr>
                <a:spLocks/>
              </p:cNvSpPr>
              <p:nvPr/>
            </p:nvSpPr>
            <p:spPr bwMode="auto">
              <a:xfrm>
                <a:off x="986" y="846"/>
                <a:ext cx="118" cy="98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14" y="85"/>
                  </a:cxn>
                  <a:cxn ang="0">
                    <a:pos x="26" y="81"/>
                  </a:cxn>
                  <a:cxn ang="0">
                    <a:pos x="33" y="76"/>
                  </a:cxn>
                  <a:cxn ang="0">
                    <a:pos x="35" y="65"/>
                  </a:cxn>
                  <a:cxn ang="0">
                    <a:pos x="26" y="58"/>
                  </a:cxn>
                  <a:cxn ang="0">
                    <a:pos x="18" y="56"/>
                  </a:cxn>
                  <a:cxn ang="0">
                    <a:pos x="11" y="29"/>
                  </a:cxn>
                  <a:cxn ang="0">
                    <a:pos x="26" y="18"/>
                  </a:cxn>
                  <a:cxn ang="0">
                    <a:pos x="46" y="0"/>
                  </a:cxn>
                  <a:cxn ang="0">
                    <a:pos x="141" y="0"/>
                  </a:cxn>
                  <a:cxn ang="0">
                    <a:pos x="140" y="9"/>
                  </a:cxn>
                  <a:cxn ang="0">
                    <a:pos x="58" y="10"/>
                  </a:cxn>
                  <a:cxn ang="0">
                    <a:pos x="95" y="16"/>
                  </a:cxn>
                  <a:cxn ang="0">
                    <a:pos x="101" y="21"/>
                  </a:cxn>
                  <a:cxn ang="0">
                    <a:pos x="99" y="26"/>
                  </a:cxn>
                  <a:cxn ang="0">
                    <a:pos x="62" y="22"/>
                  </a:cxn>
                  <a:cxn ang="0">
                    <a:pos x="96" y="32"/>
                  </a:cxn>
                  <a:cxn ang="0">
                    <a:pos x="100" y="36"/>
                  </a:cxn>
                  <a:cxn ang="0">
                    <a:pos x="101" y="43"/>
                  </a:cxn>
                  <a:cxn ang="0">
                    <a:pos x="63" y="36"/>
                  </a:cxn>
                  <a:cxn ang="0">
                    <a:pos x="93" y="45"/>
                  </a:cxn>
                  <a:cxn ang="0">
                    <a:pos x="97" y="52"/>
                  </a:cxn>
                  <a:cxn ang="0">
                    <a:pos x="91" y="54"/>
                  </a:cxn>
                  <a:cxn ang="0">
                    <a:pos x="77" y="59"/>
                  </a:cxn>
                  <a:cxn ang="0">
                    <a:pos x="60" y="72"/>
                  </a:cxn>
                  <a:cxn ang="0">
                    <a:pos x="39" y="95"/>
                  </a:cxn>
                  <a:cxn ang="0">
                    <a:pos x="18" y="98"/>
                  </a:cxn>
                  <a:cxn ang="0">
                    <a:pos x="0" y="87"/>
                  </a:cxn>
                </a:cxnLst>
                <a:rect l="0" t="0" r="r" b="b"/>
                <a:pathLst>
                  <a:path w="141" h="98">
                    <a:moveTo>
                      <a:pt x="0" y="87"/>
                    </a:moveTo>
                    <a:cubicBezTo>
                      <a:pt x="3" y="88"/>
                      <a:pt x="9" y="86"/>
                      <a:pt x="14" y="85"/>
                    </a:cubicBezTo>
                    <a:lnTo>
                      <a:pt x="26" y="81"/>
                    </a:lnTo>
                    <a:lnTo>
                      <a:pt x="33" y="76"/>
                    </a:lnTo>
                    <a:lnTo>
                      <a:pt x="35" y="65"/>
                    </a:lnTo>
                    <a:lnTo>
                      <a:pt x="26" y="58"/>
                    </a:lnTo>
                    <a:lnTo>
                      <a:pt x="18" y="56"/>
                    </a:lnTo>
                    <a:lnTo>
                      <a:pt x="11" y="29"/>
                    </a:lnTo>
                    <a:lnTo>
                      <a:pt x="26" y="18"/>
                    </a:lnTo>
                    <a:lnTo>
                      <a:pt x="46" y="0"/>
                    </a:lnTo>
                    <a:lnTo>
                      <a:pt x="141" y="0"/>
                    </a:lnTo>
                    <a:lnTo>
                      <a:pt x="140" y="9"/>
                    </a:lnTo>
                    <a:lnTo>
                      <a:pt x="58" y="10"/>
                    </a:lnTo>
                    <a:lnTo>
                      <a:pt x="95" y="16"/>
                    </a:lnTo>
                    <a:lnTo>
                      <a:pt x="101" y="21"/>
                    </a:lnTo>
                    <a:lnTo>
                      <a:pt x="99" y="26"/>
                    </a:lnTo>
                    <a:lnTo>
                      <a:pt x="62" y="22"/>
                    </a:lnTo>
                    <a:lnTo>
                      <a:pt x="96" y="32"/>
                    </a:lnTo>
                    <a:lnTo>
                      <a:pt x="100" y="36"/>
                    </a:lnTo>
                    <a:lnTo>
                      <a:pt x="101" y="43"/>
                    </a:lnTo>
                    <a:lnTo>
                      <a:pt x="63" y="36"/>
                    </a:lnTo>
                    <a:lnTo>
                      <a:pt x="93" y="45"/>
                    </a:lnTo>
                    <a:lnTo>
                      <a:pt x="97" y="52"/>
                    </a:lnTo>
                    <a:lnTo>
                      <a:pt x="91" y="54"/>
                    </a:lnTo>
                    <a:lnTo>
                      <a:pt x="77" y="59"/>
                    </a:lnTo>
                    <a:lnTo>
                      <a:pt x="60" y="72"/>
                    </a:lnTo>
                    <a:lnTo>
                      <a:pt x="39" y="95"/>
                    </a:lnTo>
                    <a:lnTo>
                      <a:pt x="18" y="98"/>
                    </a:lnTo>
                    <a:lnTo>
                      <a:pt x="0" y="8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4" name="Freeform 130"/>
              <p:cNvSpPr>
                <a:spLocks/>
              </p:cNvSpPr>
              <p:nvPr/>
            </p:nvSpPr>
            <p:spPr bwMode="auto">
              <a:xfrm>
                <a:off x="520" y="655"/>
                <a:ext cx="259" cy="359"/>
              </a:xfrm>
              <a:custGeom>
                <a:avLst/>
                <a:gdLst/>
                <a:ahLst/>
                <a:cxnLst>
                  <a:cxn ang="0">
                    <a:pos x="222" y="313"/>
                  </a:cxn>
                  <a:cxn ang="0">
                    <a:pos x="213" y="305"/>
                  </a:cxn>
                  <a:cxn ang="0">
                    <a:pos x="198" y="301"/>
                  </a:cxn>
                  <a:cxn ang="0">
                    <a:pos x="192" y="305"/>
                  </a:cxn>
                  <a:cxn ang="0">
                    <a:pos x="188" y="315"/>
                  </a:cxn>
                  <a:cxn ang="0">
                    <a:pos x="190" y="328"/>
                  </a:cxn>
                  <a:cxn ang="0">
                    <a:pos x="193" y="338"/>
                  </a:cxn>
                  <a:cxn ang="0">
                    <a:pos x="197" y="347"/>
                  </a:cxn>
                  <a:cxn ang="0">
                    <a:pos x="180" y="359"/>
                  </a:cxn>
                  <a:cxn ang="0">
                    <a:pos x="131" y="359"/>
                  </a:cxn>
                  <a:cxn ang="0">
                    <a:pos x="112" y="347"/>
                  </a:cxn>
                  <a:cxn ang="0">
                    <a:pos x="116" y="338"/>
                  </a:cxn>
                  <a:cxn ang="0">
                    <a:pos x="123" y="324"/>
                  </a:cxn>
                  <a:cxn ang="0">
                    <a:pos x="123" y="313"/>
                  </a:cxn>
                  <a:cxn ang="0">
                    <a:pos x="120" y="303"/>
                  </a:cxn>
                  <a:cxn ang="0">
                    <a:pos x="115" y="301"/>
                  </a:cxn>
                  <a:cxn ang="0">
                    <a:pos x="104" y="303"/>
                  </a:cxn>
                  <a:cxn ang="0">
                    <a:pos x="94" y="314"/>
                  </a:cxn>
                  <a:cxn ang="0">
                    <a:pos x="67" y="303"/>
                  </a:cxn>
                  <a:cxn ang="0">
                    <a:pos x="67" y="219"/>
                  </a:cxn>
                  <a:cxn ang="0">
                    <a:pos x="27" y="110"/>
                  </a:cxn>
                  <a:cxn ang="0">
                    <a:pos x="37" y="101"/>
                  </a:cxn>
                  <a:cxn ang="0">
                    <a:pos x="40" y="87"/>
                  </a:cxn>
                  <a:cxn ang="0">
                    <a:pos x="36" y="74"/>
                  </a:cxn>
                  <a:cxn ang="0">
                    <a:pos x="27" y="67"/>
                  </a:cxn>
                  <a:cxn ang="0">
                    <a:pos x="0" y="49"/>
                  </a:cxn>
                  <a:cxn ang="0">
                    <a:pos x="16" y="43"/>
                  </a:cxn>
                  <a:cxn ang="0">
                    <a:pos x="94" y="31"/>
                  </a:cxn>
                  <a:cxn ang="0">
                    <a:pos x="110" y="31"/>
                  </a:cxn>
                  <a:cxn ang="0">
                    <a:pos x="111" y="0"/>
                  </a:cxn>
                  <a:cxn ang="0">
                    <a:pos x="176" y="0"/>
                  </a:cxn>
                  <a:cxn ang="0">
                    <a:pos x="176" y="29"/>
                  </a:cxn>
                  <a:cxn ang="0">
                    <a:pos x="189" y="29"/>
                  </a:cxn>
                  <a:cxn ang="0">
                    <a:pos x="292" y="37"/>
                  </a:cxn>
                  <a:cxn ang="0">
                    <a:pos x="311" y="50"/>
                  </a:cxn>
                  <a:cxn ang="0">
                    <a:pos x="278" y="63"/>
                  </a:cxn>
                  <a:cxn ang="0">
                    <a:pos x="269" y="68"/>
                  </a:cxn>
                  <a:cxn ang="0">
                    <a:pos x="265" y="85"/>
                  </a:cxn>
                  <a:cxn ang="0">
                    <a:pos x="268" y="98"/>
                  </a:cxn>
                  <a:cxn ang="0">
                    <a:pos x="276" y="106"/>
                  </a:cxn>
                  <a:cxn ang="0">
                    <a:pos x="245" y="223"/>
                  </a:cxn>
                  <a:cxn ang="0">
                    <a:pos x="245" y="297"/>
                  </a:cxn>
                  <a:cxn ang="0">
                    <a:pos x="222" y="313"/>
                  </a:cxn>
                </a:cxnLst>
                <a:rect l="0" t="0" r="r" b="b"/>
                <a:pathLst>
                  <a:path w="311" h="359">
                    <a:moveTo>
                      <a:pt x="222" y="313"/>
                    </a:moveTo>
                    <a:lnTo>
                      <a:pt x="213" y="305"/>
                    </a:lnTo>
                    <a:lnTo>
                      <a:pt x="198" y="301"/>
                    </a:lnTo>
                    <a:lnTo>
                      <a:pt x="192" y="305"/>
                    </a:lnTo>
                    <a:lnTo>
                      <a:pt x="188" y="315"/>
                    </a:lnTo>
                    <a:lnTo>
                      <a:pt x="190" y="328"/>
                    </a:lnTo>
                    <a:lnTo>
                      <a:pt x="193" y="338"/>
                    </a:lnTo>
                    <a:lnTo>
                      <a:pt x="197" y="347"/>
                    </a:lnTo>
                    <a:lnTo>
                      <a:pt x="180" y="359"/>
                    </a:lnTo>
                    <a:lnTo>
                      <a:pt x="131" y="359"/>
                    </a:lnTo>
                    <a:lnTo>
                      <a:pt x="112" y="347"/>
                    </a:lnTo>
                    <a:lnTo>
                      <a:pt x="116" y="338"/>
                    </a:lnTo>
                    <a:lnTo>
                      <a:pt x="123" y="324"/>
                    </a:lnTo>
                    <a:lnTo>
                      <a:pt x="123" y="313"/>
                    </a:lnTo>
                    <a:lnTo>
                      <a:pt x="120" y="303"/>
                    </a:lnTo>
                    <a:lnTo>
                      <a:pt x="115" y="301"/>
                    </a:lnTo>
                    <a:lnTo>
                      <a:pt x="104" y="303"/>
                    </a:lnTo>
                    <a:lnTo>
                      <a:pt x="94" y="314"/>
                    </a:lnTo>
                    <a:lnTo>
                      <a:pt x="67" y="303"/>
                    </a:lnTo>
                    <a:lnTo>
                      <a:pt x="67" y="219"/>
                    </a:lnTo>
                    <a:lnTo>
                      <a:pt x="27" y="110"/>
                    </a:lnTo>
                    <a:lnTo>
                      <a:pt x="37" y="101"/>
                    </a:lnTo>
                    <a:lnTo>
                      <a:pt x="40" y="87"/>
                    </a:lnTo>
                    <a:lnTo>
                      <a:pt x="36" y="74"/>
                    </a:lnTo>
                    <a:lnTo>
                      <a:pt x="27" y="67"/>
                    </a:lnTo>
                    <a:lnTo>
                      <a:pt x="0" y="49"/>
                    </a:lnTo>
                    <a:lnTo>
                      <a:pt x="16" y="43"/>
                    </a:lnTo>
                    <a:lnTo>
                      <a:pt x="94" y="31"/>
                    </a:lnTo>
                    <a:lnTo>
                      <a:pt x="110" y="31"/>
                    </a:lnTo>
                    <a:lnTo>
                      <a:pt x="111" y="0"/>
                    </a:lnTo>
                    <a:lnTo>
                      <a:pt x="176" y="0"/>
                    </a:lnTo>
                    <a:lnTo>
                      <a:pt x="176" y="29"/>
                    </a:lnTo>
                    <a:lnTo>
                      <a:pt x="189" y="29"/>
                    </a:lnTo>
                    <a:lnTo>
                      <a:pt x="292" y="37"/>
                    </a:lnTo>
                    <a:lnTo>
                      <a:pt x="311" y="50"/>
                    </a:lnTo>
                    <a:lnTo>
                      <a:pt x="278" y="63"/>
                    </a:lnTo>
                    <a:lnTo>
                      <a:pt x="269" y="68"/>
                    </a:lnTo>
                    <a:lnTo>
                      <a:pt x="265" y="85"/>
                    </a:lnTo>
                    <a:lnTo>
                      <a:pt x="268" y="98"/>
                    </a:lnTo>
                    <a:lnTo>
                      <a:pt x="276" y="106"/>
                    </a:lnTo>
                    <a:lnTo>
                      <a:pt x="245" y="223"/>
                    </a:lnTo>
                    <a:lnTo>
                      <a:pt x="245" y="297"/>
                    </a:lnTo>
                    <a:lnTo>
                      <a:pt x="222" y="313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bg2"/>
                  </a:gs>
                  <a:gs pos="50000">
                    <a:srgbClr val="DDDDDD"/>
                  </a:gs>
                  <a:gs pos="100000">
                    <a:schemeClr val="bg2"/>
                  </a:gs>
                </a:gsLst>
                <a:lin ang="0" scaled="1"/>
              </a:gradFill>
              <a:ln w="3175" cmpd="sng">
                <a:solidFill>
                  <a:srgbClr val="C0C0C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5" name="Oval 131" descr="ISV_Face"/>
              <p:cNvSpPr>
                <a:spLocks noChangeArrowheads="1"/>
              </p:cNvSpPr>
              <p:nvPr/>
            </p:nvSpPr>
            <p:spPr bwMode="auto">
              <a:xfrm>
                <a:off x="559" y="480"/>
                <a:ext cx="149" cy="186"/>
              </a:xfrm>
              <a:prstGeom prst="ellipse">
                <a:avLst/>
              </a:prstGeom>
              <a:blipFill dpi="0" rotWithShape="0">
                <a:blip r:embed="rId8" cstate="print"/>
                <a:srcRect/>
                <a:stretch>
                  <a:fillRect/>
                </a:stretch>
              </a:blip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396" name="WordArt 132"/>
            <p:cNvSpPr>
              <a:spLocks noChangeArrowheads="1" noChangeShapeType="1" noTextEdit="1"/>
            </p:cNvSpPr>
            <p:nvPr/>
          </p:nvSpPr>
          <p:spPr bwMode="auto">
            <a:xfrm>
              <a:off x="592" y="786"/>
              <a:ext cx="124" cy="93"/>
            </a:xfrm>
            <a:prstGeom prst="rect">
              <a:avLst/>
            </a:prstGeom>
          </p:spPr>
          <p:txBody>
            <a:bodyPr wrap="none" fromWordArt="1">
              <a:prstTxWarp prst="textCanUp">
                <a:avLst>
                  <a:gd name="adj" fmla="val 85532"/>
                </a:avLst>
              </a:prstTxWarp>
              <a:scene3d>
                <a:camera prst="legacyObliqueTopLeft">
                  <a:rot lat="20699999" lon="1200000" rev="0"/>
                </a:camera>
                <a:lightRig rig="legacyNormal3" dir="r"/>
              </a:scene3d>
              <a:sp3d extrusionH="201600" prstMaterial="legacyMatte">
                <a:extrusionClr>
                  <a:srgbClr val="0066CC"/>
                </a:extrusionClr>
              </a:sp3d>
            </a:bodyPr>
            <a:lstStyle/>
            <a:p>
              <a:pPr algn="ctr"/>
              <a:r>
                <a:rPr lang="en-US" sz="1200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008000"/>
                      </a:gs>
                    </a:gsLst>
                    <a:lin ang="5400000" scaled="1"/>
                  </a:gradFill>
                  <a:latin typeface="Times New Roman"/>
                  <a:cs typeface="Times New Roman"/>
                </a:rPr>
                <a:t>ISV</a:t>
              </a:r>
            </a:p>
          </p:txBody>
        </p:sp>
      </p:grpSp>
      <p:grpSp>
        <p:nvGrpSpPr>
          <p:cNvPr id="20" name="Group 133"/>
          <p:cNvGrpSpPr>
            <a:grpSpLocks/>
          </p:cNvGrpSpPr>
          <p:nvPr/>
        </p:nvGrpSpPr>
        <p:grpSpPr bwMode="auto">
          <a:xfrm>
            <a:off x="5351463" y="914400"/>
            <a:ext cx="3640137" cy="1331913"/>
            <a:chOff x="3408" y="51"/>
            <a:chExt cx="2352" cy="957"/>
          </a:xfrm>
        </p:grpSpPr>
        <p:sp>
          <p:nvSpPr>
            <p:cNvPr id="11398" name="Freeform 134"/>
            <p:cNvSpPr>
              <a:spLocks/>
            </p:cNvSpPr>
            <p:nvPr/>
          </p:nvSpPr>
          <p:spPr bwMode="auto">
            <a:xfrm>
              <a:off x="5027" y="410"/>
              <a:ext cx="203" cy="232"/>
            </a:xfrm>
            <a:custGeom>
              <a:avLst/>
              <a:gdLst/>
              <a:ahLst/>
              <a:cxnLst>
                <a:cxn ang="0">
                  <a:pos x="203" y="230"/>
                </a:cxn>
                <a:cxn ang="0">
                  <a:pos x="203" y="192"/>
                </a:cxn>
                <a:cxn ang="0">
                  <a:pos x="203" y="153"/>
                </a:cxn>
                <a:cxn ang="0">
                  <a:pos x="189" y="100"/>
                </a:cxn>
                <a:cxn ang="0">
                  <a:pos x="175" y="58"/>
                </a:cxn>
                <a:cxn ang="0">
                  <a:pos x="137" y="31"/>
                </a:cxn>
                <a:cxn ang="0">
                  <a:pos x="96" y="5"/>
                </a:cxn>
                <a:cxn ang="0">
                  <a:pos x="46" y="0"/>
                </a:cxn>
                <a:cxn ang="0">
                  <a:pos x="18" y="2"/>
                </a:cxn>
                <a:cxn ang="0">
                  <a:pos x="0" y="13"/>
                </a:cxn>
                <a:cxn ang="0">
                  <a:pos x="27" y="35"/>
                </a:cxn>
                <a:cxn ang="0">
                  <a:pos x="107" y="69"/>
                </a:cxn>
                <a:cxn ang="0">
                  <a:pos x="149" y="105"/>
                </a:cxn>
                <a:cxn ang="0">
                  <a:pos x="185" y="164"/>
                </a:cxn>
                <a:cxn ang="0">
                  <a:pos x="185" y="198"/>
                </a:cxn>
                <a:cxn ang="0">
                  <a:pos x="185" y="232"/>
                </a:cxn>
                <a:cxn ang="0">
                  <a:pos x="203" y="230"/>
                </a:cxn>
              </a:cxnLst>
              <a:rect l="0" t="0" r="r" b="b"/>
              <a:pathLst>
                <a:path w="203" h="232">
                  <a:moveTo>
                    <a:pt x="203" y="230"/>
                  </a:moveTo>
                  <a:lnTo>
                    <a:pt x="203" y="192"/>
                  </a:lnTo>
                  <a:lnTo>
                    <a:pt x="203" y="153"/>
                  </a:lnTo>
                  <a:lnTo>
                    <a:pt x="189" y="100"/>
                  </a:lnTo>
                  <a:lnTo>
                    <a:pt x="175" y="58"/>
                  </a:lnTo>
                  <a:lnTo>
                    <a:pt x="137" y="31"/>
                  </a:lnTo>
                  <a:lnTo>
                    <a:pt x="96" y="5"/>
                  </a:lnTo>
                  <a:lnTo>
                    <a:pt x="46" y="0"/>
                  </a:lnTo>
                  <a:lnTo>
                    <a:pt x="18" y="2"/>
                  </a:lnTo>
                  <a:lnTo>
                    <a:pt x="0" y="13"/>
                  </a:lnTo>
                  <a:lnTo>
                    <a:pt x="27" y="35"/>
                  </a:lnTo>
                  <a:lnTo>
                    <a:pt x="107" y="69"/>
                  </a:lnTo>
                  <a:lnTo>
                    <a:pt x="149" y="105"/>
                  </a:lnTo>
                  <a:lnTo>
                    <a:pt x="185" y="164"/>
                  </a:lnTo>
                  <a:lnTo>
                    <a:pt x="185" y="198"/>
                  </a:lnTo>
                  <a:lnTo>
                    <a:pt x="185" y="232"/>
                  </a:lnTo>
                  <a:lnTo>
                    <a:pt x="203" y="23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1" name="Group 135"/>
            <p:cNvGrpSpPr>
              <a:grpSpLocks/>
            </p:cNvGrpSpPr>
            <p:nvPr/>
          </p:nvGrpSpPr>
          <p:grpSpPr bwMode="auto">
            <a:xfrm>
              <a:off x="4868" y="455"/>
              <a:ext cx="362" cy="406"/>
              <a:chOff x="2592" y="2832"/>
              <a:chExt cx="672" cy="1008"/>
            </a:xfrm>
          </p:grpSpPr>
          <p:sp>
            <p:nvSpPr>
              <p:cNvPr id="11400" name="Oval 136"/>
              <p:cNvSpPr>
                <a:spLocks noChangeArrowheads="1"/>
              </p:cNvSpPr>
              <p:nvPr/>
            </p:nvSpPr>
            <p:spPr bwMode="auto">
              <a:xfrm>
                <a:off x="2592" y="2832"/>
                <a:ext cx="672" cy="1008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1" name="Oval 137"/>
              <p:cNvSpPr>
                <a:spLocks noChangeArrowheads="1"/>
              </p:cNvSpPr>
              <p:nvPr/>
            </p:nvSpPr>
            <p:spPr bwMode="auto">
              <a:xfrm>
                <a:off x="2720" y="2904"/>
                <a:ext cx="540" cy="92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2" name="Oval 138"/>
              <p:cNvSpPr>
                <a:spLocks noChangeArrowheads="1"/>
              </p:cNvSpPr>
              <p:nvPr/>
            </p:nvSpPr>
            <p:spPr bwMode="auto">
              <a:xfrm>
                <a:off x="2832" y="3072"/>
                <a:ext cx="336" cy="57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3" name="Freeform 139"/>
              <p:cNvSpPr>
                <a:spLocks/>
              </p:cNvSpPr>
              <p:nvPr/>
            </p:nvSpPr>
            <p:spPr bwMode="auto">
              <a:xfrm>
                <a:off x="2868" y="3216"/>
                <a:ext cx="68" cy="12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8" y="44"/>
                  </a:cxn>
                  <a:cxn ang="0">
                    <a:pos x="0" y="124"/>
                  </a:cxn>
                  <a:cxn ang="0">
                    <a:pos x="48" y="128"/>
                  </a:cxn>
                  <a:cxn ang="0">
                    <a:pos x="68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68" h="128">
                    <a:moveTo>
                      <a:pt x="28" y="0"/>
                    </a:moveTo>
                    <a:lnTo>
                      <a:pt x="8" y="44"/>
                    </a:lnTo>
                    <a:lnTo>
                      <a:pt x="0" y="124"/>
                    </a:lnTo>
                    <a:lnTo>
                      <a:pt x="48" y="128"/>
                    </a:lnTo>
                    <a:lnTo>
                      <a:pt x="68" y="88"/>
                    </a:lnTo>
                    <a:lnTo>
                      <a:pt x="64" y="5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4" name="Freeform 140"/>
              <p:cNvSpPr>
                <a:spLocks/>
              </p:cNvSpPr>
              <p:nvPr/>
            </p:nvSpPr>
            <p:spPr bwMode="auto">
              <a:xfrm>
                <a:off x="2940" y="3116"/>
                <a:ext cx="76" cy="88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0" y="88"/>
                  </a:cxn>
                  <a:cxn ang="0">
                    <a:pos x="60" y="80"/>
                  </a:cxn>
                  <a:cxn ang="0">
                    <a:pos x="76" y="44"/>
                  </a:cxn>
                  <a:cxn ang="0">
                    <a:pos x="68" y="0"/>
                  </a:cxn>
                  <a:cxn ang="0">
                    <a:pos x="32" y="12"/>
                  </a:cxn>
                  <a:cxn ang="0">
                    <a:pos x="0" y="44"/>
                  </a:cxn>
                </a:cxnLst>
                <a:rect l="0" t="0" r="r" b="b"/>
                <a:pathLst>
                  <a:path w="76" h="88">
                    <a:moveTo>
                      <a:pt x="0" y="44"/>
                    </a:moveTo>
                    <a:lnTo>
                      <a:pt x="20" y="88"/>
                    </a:lnTo>
                    <a:lnTo>
                      <a:pt x="60" y="80"/>
                    </a:lnTo>
                    <a:lnTo>
                      <a:pt x="76" y="44"/>
                    </a:lnTo>
                    <a:lnTo>
                      <a:pt x="68" y="0"/>
                    </a:lnTo>
                    <a:lnTo>
                      <a:pt x="32" y="1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5" name="Freeform 141"/>
              <p:cNvSpPr>
                <a:spLocks/>
              </p:cNvSpPr>
              <p:nvPr/>
            </p:nvSpPr>
            <p:spPr bwMode="auto">
              <a:xfrm>
                <a:off x="2880" y="3436"/>
                <a:ext cx="72" cy="104"/>
              </a:xfrm>
              <a:custGeom>
                <a:avLst/>
                <a:gdLst/>
                <a:ahLst/>
                <a:cxnLst>
                  <a:cxn ang="0">
                    <a:pos x="60" y="104"/>
                  </a:cxn>
                  <a:cxn ang="0">
                    <a:pos x="36" y="80"/>
                  </a:cxn>
                  <a:cxn ang="0">
                    <a:pos x="0" y="28"/>
                  </a:cxn>
                  <a:cxn ang="0">
                    <a:pos x="32" y="4"/>
                  </a:cxn>
                  <a:cxn ang="0">
                    <a:pos x="72" y="0"/>
                  </a:cxn>
                  <a:cxn ang="0">
                    <a:pos x="72" y="48"/>
                  </a:cxn>
                  <a:cxn ang="0">
                    <a:pos x="72" y="80"/>
                  </a:cxn>
                  <a:cxn ang="0">
                    <a:pos x="60" y="104"/>
                  </a:cxn>
                </a:cxnLst>
                <a:rect l="0" t="0" r="r" b="b"/>
                <a:pathLst>
                  <a:path w="72" h="104">
                    <a:moveTo>
                      <a:pt x="60" y="104"/>
                    </a:moveTo>
                    <a:cubicBezTo>
                      <a:pt x="52" y="93"/>
                      <a:pt x="45" y="89"/>
                      <a:pt x="36" y="80"/>
                    </a:cubicBezTo>
                    <a:lnTo>
                      <a:pt x="0" y="28"/>
                    </a:lnTo>
                    <a:lnTo>
                      <a:pt x="32" y="4"/>
                    </a:lnTo>
                    <a:lnTo>
                      <a:pt x="72" y="0"/>
                    </a:lnTo>
                    <a:lnTo>
                      <a:pt x="72" y="48"/>
                    </a:lnTo>
                    <a:lnTo>
                      <a:pt x="72" y="80"/>
                    </a:lnTo>
                    <a:lnTo>
                      <a:pt x="60" y="10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6" name="Freeform 142"/>
              <p:cNvSpPr>
                <a:spLocks/>
              </p:cNvSpPr>
              <p:nvPr/>
            </p:nvSpPr>
            <p:spPr bwMode="auto">
              <a:xfrm>
                <a:off x="2996" y="3468"/>
                <a:ext cx="76" cy="100"/>
              </a:xfrm>
              <a:custGeom>
                <a:avLst/>
                <a:gdLst/>
                <a:ahLst/>
                <a:cxnLst>
                  <a:cxn ang="0">
                    <a:pos x="0" y="100"/>
                  </a:cxn>
                  <a:cxn ang="0">
                    <a:pos x="56" y="84"/>
                  </a:cxn>
                  <a:cxn ang="0">
                    <a:pos x="76" y="56"/>
                  </a:cxn>
                  <a:cxn ang="0">
                    <a:pos x="56" y="28"/>
                  </a:cxn>
                  <a:cxn ang="0">
                    <a:pos x="16" y="0"/>
                  </a:cxn>
                  <a:cxn ang="0">
                    <a:pos x="12" y="40"/>
                  </a:cxn>
                  <a:cxn ang="0">
                    <a:pos x="0" y="100"/>
                  </a:cxn>
                </a:cxnLst>
                <a:rect l="0" t="0" r="r" b="b"/>
                <a:pathLst>
                  <a:path w="76" h="100">
                    <a:moveTo>
                      <a:pt x="0" y="100"/>
                    </a:moveTo>
                    <a:lnTo>
                      <a:pt x="56" y="84"/>
                    </a:lnTo>
                    <a:lnTo>
                      <a:pt x="76" y="56"/>
                    </a:lnTo>
                    <a:lnTo>
                      <a:pt x="56" y="28"/>
                    </a:lnTo>
                    <a:lnTo>
                      <a:pt x="16" y="0"/>
                    </a:lnTo>
                    <a:lnTo>
                      <a:pt x="12" y="4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7" name="Freeform 143"/>
              <p:cNvSpPr>
                <a:spLocks/>
              </p:cNvSpPr>
              <p:nvPr/>
            </p:nvSpPr>
            <p:spPr bwMode="auto">
              <a:xfrm>
                <a:off x="3064" y="3352"/>
                <a:ext cx="64" cy="104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64" y="56"/>
                  </a:cxn>
                  <a:cxn ang="0">
                    <a:pos x="56" y="104"/>
                  </a:cxn>
                  <a:cxn ang="0">
                    <a:pos x="28" y="84"/>
                  </a:cxn>
                  <a:cxn ang="0">
                    <a:pos x="0" y="56"/>
                  </a:cxn>
                  <a:cxn ang="0">
                    <a:pos x="0" y="28"/>
                  </a:cxn>
                  <a:cxn ang="0">
                    <a:pos x="24" y="8"/>
                  </a:cxn>
                  <a:cxn ang="0">
                    <a:pos x="56" y="0"/>
                  </a:cxn>
                </a:cxnLst>
                <a:rect l="0" t="0" r="r" b="b"/>
                <a:pathLst>
                  <a:path w="64" h="104">
                    <a:moveTo>
                      <a:pt x="56" y="0"/>
                    </a:moveTo>
                    <a:lnTo>
                      <a:pt x="64" y="56"/>
                    </a:lnTo>
                    <a:lnTo>
                      <a:pt x="56" y="104"/>
                    </a:lnTo>
                    <a:lnTo>
                      <a:pt x="28" y="8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24" y="8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8" name="Freeform 144"/>
              <p:cNvSpPr>
                <a:spLocks/>
              </p:cNvSpPr>
              <p:nvPr/>
            </p:nvSpPr>
            <p:spPr bwMode="auto">
              <a:xfrm>
                <a:off x="3072" y="3184"/>
                <a:ext cx="56" cy="96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44" y="16"/>
                  </a:cxn>
                  <a:cxn ang="0">
                    <a:pos x="56" y="64"/>
                  </a:cxn>
                  <a:cxn ang="0">
                    <a:pos x="24" y="96"/>
                  </a:cxn>
                  <a:cxn ang="0">
                    <a:pos x="0" y="92"/>
                  </a:cxn>
                  <a:cxn ang="0">
                    <a:pos x="4" y="28"/>
                  </a:cxn>
                  <a:cxn ang="0">
                    <a:pos x="20" y="0"/>
                  </a:cxn>
                </a:cxnLst>
                <a:rect l="0" t="0" r="r" b="b"/>
                <a:pathLst>
                  <a:path w="56" h="96">
                    <a:moveTo>
                      <a:pt x="20" y="0"/>
                    </a:moveTo>
                    <a:lnTo>
                      <a:pt x="44" y="16"/>
                    </a:lnTo>
                    <a:lnTo>
                      <a:pt x="56" y="64"/>
                    </a:lnTo>
                    <a:lnTo>
                      <a:pt x="24" y="96"/>
                    </a:lnTo>
                    <a:lnTo>
                      <a:pt x="0" y="92"/>
                    </a:lnTo>
                    <a:lnTo>
                      <a:pt x="4" y="2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09" name="Freeform 145"/>
            <p:cNvSpPr>
              <a:spLocks/>
            </p:cNvSpPr>
            <p:nvPr/>
          </p:nvSpPr>
          <p:spPr bwMode="auto">
            <a:xfrm>
              <a:off x="4172" y="499"/>
              <a:ext cx="203" cy="232"/>
            </a:xfrm>
            <a:custGeom>
              <a:avLst/>
              <a:gdLst/>
              <a:ahLst/>
              <a:cxnLst>
                <a:cxn ang="0">
                  <a:pos x="408" y="572"/>
                </a:cxn>
                <a:cxn ang="0">
                  <a:pos x="408" y="476"/>
                </a:cxn>
                <a:cxn ang="0">
                  <a:pos x="408" y="380"/>
                </a:cxn>
                <a:cxn ang="0">
                  <a:pos x="380" y="248"/>
                </a:cxn>
                <a:cxn ang="0">
                  <a:pos x="352" y="144"/>
                </a:cxn>
                <a:cxn ang="0">
                  <a:pos x="276" y="76"/>
                </a:cxn>
                <a:cxn ang="0">
                  <a:pos x="192" y="12"/>
                </a:cxn>
                <a:cxn ang="0">
                  <a:pos x="92" y="0"/>
                </a:cxn>
                <a:cxn ang="0">
                  <a:pos x="36" y="4"/>
                </a:cxn>
                <a:cxn ang="0">
                  <a:pos x="0" y="32"/>
                </a:cxn>
                <a:cxn ang="0">
                  <a:pos x="80" y="48"/>
                </a:cxn>
                <a:cxn ang="0">
                  <a:pos x="252" y="148"/>
                </a:cxn>
                <a:cxn ang="0">
                  <a:pos x="332" y="276"/>
                </a:cxn>
                <a:cxn ang="0">
                  <a:pos x="372" y="408"/>
                </a:cxn>
                <a:cxn ang="0">
                  <a:pos x="372" y="492"/>
                </a:cxn>
                <a:cxn ang="0">
                  <a:pos x="372" y="576"/>
                </a:cxn>
                <a:cxn ang="0">
                  <a:pos x="408" y="572"/>
                </a:cxn>
              </a:cxnLst>
              <a:rect l="0" t="0" r="r" b="b"/>
              <a:pathLst>
                <a:path w="408" h="576">
                  <a:moveTo>
                    <a:pt x="408" y="572"/>
                  </a:moveTo>
                  <a:lnTo>
                    <a:pt x="408" y="476"/>
                  </a:lnTo>
                  <a:lnTo>
                    <a:pt x="408" y="380"/>
                  </a:lnTo>
                  <a:lnTo>
                    <a:pt x="380" y="248"/>
                  </a:lnTo>
                  <a:lnTo>
                    <a:pt x="352" y="144"/>
                  </a:lnTo>
                  <a:lnTo>
                    <a:pt x="276" y="76"/>
                  </a:lnTo>
                  <a:lnTo>
                    <a:pt x="192" y="12"/>
                  </a:lnTo>
                  <a:lnTo>
                    <a:pt x="92" y="0"/>
                  </a:lnTo>
                  <a:lnTo>
                    <a:pt x="36" y="4"/>
                  </a:lnTo>
                  <a:lnTo>
                    <a:pt x="0" y="32"/>
                  </a:lnTo>
                  <a:lnTo>
                    <a:pt x="80" y="48"/>
                  </a:lnTo>
                  <a:lnTo>
                    <a:pt x="252" y="148"/>
                  </a:lnTo>
                  <a:lnTo>
                    <a:pt x="332" y="276"/>
                  </a:lnTo>
                  <a:lnTo>
                    <a:pt x="372" y="408"/>
                  </a:lnTo>
                  <a:lnTo>
                    <a:pt x="372" y="492"/>
                  </a:lnTo>
                  <a:lnTo>
                    <a:pt x="372" y="576"/>
                  </a:lnTo>
                  <a:lnTo>
                    <a:pt x="408" y="572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" name="Group 146"/>
            <p:cNvGrpSpPr>
              <a:grpSpLocks/>
            </p:cNvGrpSpPr>
            <p:nvPr/>
          </p:nvGrpSpPr>
          <p:grpSpPr bwMode="auto">
            <a:xfrm>
              <a:off x="4381" y="421"/>
              <a:ext cx="362" cy="407"/>
              <a:chOff x="2592" y="2832"/>
              <a:chExt cx="672" cy="1008"/>
            </a:xfrm>
          </p:grpSpPr>
          <p:sp>
            <p:nvSpPr>
              <p:cNvPr id="11411" name="Oval 147"/>
              <p:cNvSpPr>
                <a:spLocks noChangeArrowheads="1"/>
              </p:cNvSpPr>
              <p:nvPr/>
            </p:nvSpPr>
            <p:spPr bwMode="auto">
              <a:xfrm>
                <a:off x="2592" y="2832"/>
                <a:ext cx="672" cy="1008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2" name="Oval 148"/>
              <p:cNvSpPr>
                <a:spLocks noChangeArrowheads="1"/>
              </p:cNvSpPr>
              <p:nvPr/>
            </p:nvSpPr>
            <p:spPr bwMode="auto">
              <a:xfrm>
                <a:off x="2720" y="2904"/>
                <a:ext cx="540" cy="92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3" name="Oval 149"/>
              <p:cNvSpPr>
                <a:spLocks noChangeArrowheads="1"/>
              </p:cNvSpPr>
              <p:nvPr/>
            </p:nvSpPr>
            <p:spPr bwMode="auto">
              <a:xfrm>
                <a:off x="2832" y="3072"/>
                <a:ext cx="336" cy="57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4" name="Freeform 150"/>
              <p:cNvSpPr>
                <a:spLocks/>
              </p:cNvSpPr>
              <p:nvPr/>
            </p:nvSpPr>
            <p:spPr bwMode="auto">
              <a:xfrm>
                <a:off x="2868" y="3216"/>
                <a:ext cx="68" cy="12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8" y="44"/>
                  </a:cxn>
                  <a:cxn ang="0">
                    <a:pos x="0" y="124"/>
                  </a:cxn>
                  <a:cxn ang="0">
                    <a:pos x="48" y="128"/>
                  </a:cxn>
                  <a:cxn ang="0">
                    <a:pos x="68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68" h="128">
                    <a:moveTo>
                      <a:pt x="28" y="0"/>
                    </a:moveTo>
                    <a:lnTo>
                      <a:pt x="8" y="44"/>
                    </a:lnTo>
                    <a:lnTo>
                      <a:pt x="0" y="124"/>
                    </a:lnTo>
                    <a:lnTo>
                      <a:pt x="48" y="128"/>
                    </a:lnTo>
                    <a:lnTo>
                      <a:pt x="68" y="88"/>
                    </a:lnTo>
                    <a:lnTo>
                      <a:pt x="64" y="5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5" name="Freeform 151"/>
              <p:cNvSpPr>
                <a:spLocks/>
              </p:cNvSpPr>
              <p:nvPr/>
            </p:nvSpPr>
            <p:spPr bwMode="auto">
              <a:xfrm>
                <a:off x="2940" y="3116"/>
                <a:ext cx="76" cy="88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0" y="88"/>
                  </a:cxn>
                  <a:cxn ang="0">
                    <a:pos x="60" y="80"/>
                  </a:cxn>
                  <a:cxn ang="0">
                    <a:pos x="76" y="44"/>
                  </a:cxn>
                  <a:cxn ang="0">
                    <a:pos x="68" y="0"/>
                  </a:cxn>
                  <a:cxn ang="0">
                    <a:pos x="32" y="12"/>
                  </a:cxn>
                  <a:cxn ang="0">
                    <a:pos x="0" y="44"/>
                  </a:cxn>
                </a:cxnLst>
                <a:rect l="0" t="0" r="r" b="b"/>
                <a:pathLst>
                  <a:path w="76" h="88">
                    <a:moveTo>
                      <a:pt x="0" y="44"/>
                    </a:moveTo>
                    <a:lnTo>
                      <a:pt x="20" y="88"/>
                    </a:lnTo>
                    <a:lnTo>
                      <a:pt x="60" y="80"/>
                    </a:lnTo>
                    <a:lnTo>
                      <a:pt x="76" y="44"/>
                    </a:lnTo>
                    <a:lnTo>
                      <a:pt x="68" y="0"/>
                    </a:lnTo>
                    <a:lnTo>
                      <a:pt x="32" y="1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6" name="Freeform 152"/>
              <p:cNvSpPr>
                <a:spLocks/>
              </p:cNvSpPr>
              <p:nvPr/>
            </p:nvSpPr>
            <p:spPr bwMode="auto">
              <a:xfrm>
                <a:off x="2880" y="3436"/>
                <a:ext cx="72" cy="104"/>
              </a:xfrm>
              <a:custGeom>
                <a:avLst/>
                <a:gdLst/>
                <a:ahLst/>
                <a:cxnLst>
                  <a:cxn ang="0">
                    <a:pos x="60" y="104"/>
                  </a:cxn>
                  <a:cxn ang="0">
                    <a:pos x="36" y="80"/>
                  </a:cxn>
                  <a:cxn ang="0">
                    <a:pos x="0" y="28"/>
                  </a:cxn>
                  <a:cxn ang="0">
                    <a:pos x="32" y="4"/>
                  </a:cxn>
                  <a:cxn ang="0">
                    <a:pos x="72" y="0"/>
                  </a:cxn>
                  <a:cxn ang="0">
                    <a:pos x="72" y="48"/>
                  </a:cxn>
                  <a:cxn ang="0">
                    <a:pos x="72" y="80"/>
                  </a:cxn>
                  <a:cxn ang="0">
                    <a:pos x="60" y="104"/>
                  </a:cxn>
                </a:cxnLst>
                <a:rect l="0" t="0" r="r" b="b"/>
                <a:pathLst>
                  <a:path w="72" h="104">
                    <a:moveTo>
                      <a:pt x="60" y="104"/>
                    </a:moveTo>
                    <a:cubicBezTo>
                      <a:pt x="52" y="93"/>
                      <a:pt x="45" y="89"/>
                      <a:pt x="36" y="80"/>
                    </a:cubicBezTo>
                    <a:lnTo>
                      <a:pt x="0" y="28"/>
                    </a:lnTo>
                    <a:lnTo>
                      <a:pt x="32" y="4"/>
                    </a:lnTo>
                    <a:lnTo>
                      <a:pt x="72" y="0"/>
                    </a:lnTo>
                    <a:lnTo>
                      <a:pt x="72" y="48"/>
                    </a:lnTo>
                    <a:lnTo>
                      <a:pt x="72" y="80"/>
                    </a:lnTo>
                    <a:lnTo>
                      <a:pt x="60" y="10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7" name="Freeform 153"/>
              <p:cNvSpPr>
                <a:spLocks/>
              </p:cNvSpPr>
              <p:nvPr/>
            </p:nvSpPr>
            <p:spPr bwMode="auto">
              <a:xfrm>
                <a:off x="2996" y="3468"/>
                <a:ext cx="76" cy="100"/>
              </a:xfrm>
              <a:custGeom>
                <a:avLst/>
                <a:gdLst/>
                <a:ahLst/>
                <a:cxnLst>
                  <a:cxn ang="0">
                    <a:pos x="0" y="100"/>
                  </a:cxn>
                  <a:cxn ang="0">
                    <a:pos x="56" y="84"/>
                  </a:cxn>
                  <a:cxn ang="0">
                    <a:pos x="76" y="56"/>
                  </a:cxn>
                  <a:cxn ang="0">
                    <a:pos x="56" y="28"/>
                  </a:cxn>
                  <a:cxn ang="0">
                    <a:pos x="16" y="0"/>
                  </a:cxn>
                  <a:cxn ang="0">
                    <a:pos x="12" y="40"/>
                  </a:cxn>
                  <a:cxn ang="0">
                    <a:pos x="0" y="100"/>
                  </a:cxn>
                </a:cxnLst>
                <a:rect l="0" t="0" r="r" b="b"/>
                <a:pathLst>
                  <a:path w="76" h="100">
                    <a:moveTo>
                      <a:pt x="0" y="100"/>
                    </a:moveTo>
                    <a:lnTo>
                      <a:pt x="56" y="84"/>
                    </a:lnTo>
                    <a:lnTo>
                      <a:pt x="76" y="56"/>
                    </a:lnTo>
                    <a:lnTo>
                      <a:pt x="56" y="28"/>
                    </a:lnTo>
                    <a:lnTo>
                      <a:pt x="16" y="0"/>
                    </a:lnTo>
                    <a:lnTo>
                      <a:pt x="12" y="4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8" name="Freeform 154"/>
              <p:cNvSpPr>
                <a:spLocks/>
              </p:cNvSpPr>
              <p:nvPr/>
            </p:nvSpPr>
            <p:spPr bwMode="auto">
              <a:xfrm>
                <a:off x="3064" y="3352"/>
                <a:ext cx="64" cy="104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64" y="56"/>
                  </a:cxn>
                  <a:cxn ang="0">
                    <a:pos x="56" y="104"/>
                  </a:cxn>
                  <a:cxn ang="0">
                    <a:pos x="28" y="84"/>
                  </a:cxn>
                  <a:cxn ang="0">
                    <a:pos x="0" y="56"/>
                  </a:cxn>
                  <a:cxn ang="0">
                    <a:pos x="0" y="28"/>
                  </a:cxn>
                  <a:cxn ang="0">
                    <a:pos x="24" y="8"/>
                  </a:cxn>
                  <a:cxn ang="0">
                    <a:pos x="56" y="0"/>
                  </a:cxn>
                </a:cxnLst>
                <a:rect l="0" t="0" r="r" b="b"/>
                <a:pathLst>
                  <a:path w="64" h="104">
                    <a:moveTo>
                      <a:pt x="56" y="0"/>
                    </a:moveTo>
                    <a:lnTo>
                      <a:pt x="64" y="56"/>
                    </a:lnTo>
                    <a:lnTo>
                      <a:pt x="56" y="104"/>
                    </a:lnTo>
                    <a:lnTo>
                      <a:pt x="28" y="8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24" y="8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9" name="Freeform 155"/>
              <p:cNvSpPr>
                <a:spLocks/>
              </p:cNvSpPr>
              <p:nvPr/>
            </p:nvSpPr>
            <p:spPr bwMode="auto">
              <a:xfrm>
                <a:off x="3072" y="3184"/>
                <a:ext cx="56" cy="96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44" y="16"/>
                  </a:cxn>
                  <a:cxn ang="0">
                    <a:pos x="56" y="64"/>
                  </a:cxn>
                  <a:cxn ang="0">
                    <a:pos x="24" y="96"/>
                  </a:cxn>
                  <a:cxn ang="0">
                    <a:pos x="0" y="92"/>
                  </a:cxn>
                  <a:cxn ang="0">
                    <a:pos x="4" y="28"/>
                  </a:cxn>
                  <a:cxn ang="0">
                    <a:pos x="20" y="0"/>
                  </a:cxn>
                </a:cxnLst>
                <a:rect l="0" t="0" r="r" b="b"/>
                <a:pathLst>
                  <a:path w="56" h="96">
                    <a:moveTo>
                      <a:pt x="20" y="0"/>
                    </a:moveTo>
                    <a:lnTo>
                      <a:pt x="44" y="16"/>
                    </a:lnTo>
                    <a:lnTo>
                      <a:pt x="56" y="64"/>
                    </a:lnTo>
                    <a:lnTo>
                      <a:pt x="24" y="96"/>
                    </a:lnTo>
                    <a:lnTo>
                      <a:pt x="0" y="92"/>
                    </a:lnTo>
                    <a:lnTo>
                      <a:pt x="4" y="2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156"/>
            <p:cNvGrpSpPr>
              <a:grpSpLocks/>
            </p:cNvGrpSpPr>
            <p:nvPr/>
          </p:nvGrpSpPr>
          <p:grpSpPr bwMode="auto">
            <a:xfrm>
              <a:off x="4003" y="512"/>
              <a:ext cx="362" cy="406"/>
              <a:chOff x="2592" y="2832"/>
              <a:chExt cx="672" cy="1008"/>
            </a:xfrm>
          </p:grpSpPr>
          <p:sp>
            <p:nvSpPr>
              <p:cNvPr id="11421" name="Oval 157"/>
              <p:cNvSpPr>
                <a:spLocks noChangeArrowheads="1"/>
              </p:cNvSpPr>
              <p:nvPr/>
            </p:nvSpPr>
            <p:spPr bwMode="auto">
              <a:xfrm>
                <a:off x="2592" y="2832"/>
                <a:ext cx="672" cy="1008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2" name="Oval 158"/>
              <p:cNvSpPr>
                <a:spLocks noChangeArrowheads="1"/>
              </p:cNvSpPr>
              <p:nvPr/>
            </p:nvSpPr>
            <p:spPr bwMode="auto">
              <a:xfrm>
                <a:off x="2720" y="2904"/>
                <a:ext cx="540" cy="92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3" name="Oval 159"/>
              <p:cNvSpPr>
                <a:spLocks noChangeArrowheads="1"/>
              </p:cNvSpPr>
              <p:nvPr/>
            </p:nvSpPr>
            <p:spPr bwMode="auto">
              <a:xfrm>
                <a:off x="2832" y="3072"/>
                <a:ext cx="336" cy="57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4" name="Freeform 160"/>
              <p:cNvSpPr>
                <a:spLocks/>
              </p:cNvSpPr>
              <p:nvPr/>
            </p:nvSpPr>
            <p:spPr bwMode="auto">
              <a:xfrm>
                <a:off x="2868" y="3216"/>
                <a:ext cx="68" cy="12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8" y="44"/>
                  </a:cxn>
                  <a:cxn ang="0">
                    <a:pos x="0" y="124"/>
                  </a:cxn>
                  <a:cxn ang="0">
                    <a:pos x="48" y="128"/>
                  </a:cxn>
                  <a:cxn ang="0">
                    <a:pos x="68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68" h="128">
                    <a:moveTo>
                      <a:pt x="28" y="0"/>
                    </a:moveTo>
                    <a:lnTo>
                      <a:pt x="8" y="44"/>
                    </a:lnTo>
                    <a:lnTo>
                      <a:pt x="0" y="124"/>
                    </a:lnTo>
                    <a:lnTo>
                      <a:pt x="48" y="128"/>
                    </a:lnTo>
                    <a:lnTo>
                      <a:pt x="68" y="88"/>
                    </a:lnTo>
                    <a:lnTo>
                      <a:pt x="64" y="5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5" name="Freeform 161"/>
              <p:cNvSpPr>
                <a:spLocks/>
              </p:cNvSpPr>
              <p:nvPr/>
            </p:nvSpPr>
            <p:spPr bwMode="auto">
              <a:xfrm>
                <a:off x="2940" y="3116"/>
                <a:ext cx="76" cy="88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0" y="88"/>
                  </a:cxn>
                  <a:cxn ang="0">
                    <a:pos x="60" y="80"/>
                  </a:cxn>
                  <a:cxn ang="0">
                    <a:pos x="76" y="44"/>
                  </a:cxn>
                  <a:cxn ang="0">
                    <a:pos x="68" y="0"/>
                  </a:cxn>
                  <a:cxn ang="0">
                    <a:pos x="32" y="12"/>
                  </a:cxn>
                  <a:cxn ang="0">
                    <a:pos x="0" y="44"/>
                  </a:cxn>
                </a:cxnLst>
                <a:rect l="0" t="0" r="r" b="b"/>
                <a:pathLst>
                  <a:path w="76" h="88">
                    <a:moveTo>
                      <a:pt x="0" y="44"/>
                    </a:moveTo>
                    <a:lnTo>
                      <a:pt x="20" y="88"/>
                    </a:lnTo>
                    <a:lnTo>
                      <a:pt x="60" y="80"/>
                    </a:lnTo>
                    <a:lnTo>
                      <a:pt x="76" y="44"/>
                    </a:lnTo>
                    <a:lnTo>
                      <a:pt x="68" y="0"/>
                    </a:lnTo>
                    <a:lnTo>
                      <a:pt x="32" y="1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6" name="Freeform 162"/>
              <p:cNvSpPr>
                <a:spLocks/>
              </p:cNvSpPr>
              <p:nvPr/>
            </p:nvSpPr>
            <p:spPr bwMode="auto">
              <a:xfrm>
                <a:off x="2880" y="3436"/>
                <a:ext cx="72" cy="104"/>
              </a:xfrm>
              <a:custGeom>
                <a:avLst/>
                <a:gdLst/>
                <a:ahLst/>
                <a:cxnLst>
                  <a:cxn ang="0">
                    <a:pos x="60" y="104"/>
                  </a:cxn>
                  <a:cxn ang="0">
                    <a:pos x="36" y="80"/>
                  </a:cxn>
                  <a:cxn ang="0">
                    <a:pos x="0" y="28"/>
                  </a:cxn>
                  <a:cxn ang="0">
                    <a:pos x="32" y="4"/>
                  </a:cxn>
                  <a:cxn ang="0">
                    <a:pos x="72" y="0"/>
                  </a:cxn>
                  <a:cxn ang="0">
                    <a:pos x="72" y="48"/>
                  </a:cxn>
                  <a:cxn ang="0">
                    <a:pos x="72" y="80"/>
                  </a:cxn>
                  <a:cxn ang="0">
                    <a:pos x="60" y="104"/>
                  </a:cxn>
                </a:cxnLst>
                <a:rect l="0" t="0" r="r" b="b"/>
                <a:pathLst>
                  <a:path w="72" h="104">
                    <a:moveTo>
                      <a:pt x="60" y="104"/>
                    </a:moveTo>
                    <a:cubicBezTo>
                      <a:pt x="52" y="93"/>
                      <a:pt x="45" y="89"/>
                      <a:pt x="36" y="80"/>
                    </a:cubicBezTo>
                    <a:lnTo>
                      <a:pt x="0" y="28"/>
                    </a:lnTo>
                    <a:lnTo>
                      <a:pt x="32" y="4"/>
                    </a:lnTo>
                    <a:lnTo>
                      <a:pt x="72" y="0"/>
                    </a:lnTo>
                    <a:lnTo>
                      <a:pt x="72" y="48"/>
                    </a:lnTo>
                    <a:lnTo>
                      <a:pt x="72" y="80"/>
                    </a:lnTo>
                    <a:lnTo>
                      <a:pt x="60" y="10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7" name="Freeform 163"/>
              <p:cNvSpPr>
                <a:spLocks/>
              </p:cNvSpPr>
              <p:nvPr/>
            </p:nvSpPr>
            <p:spPr bwMode="auto">
              <a:xfrm>
                <a:off x="2996" y="3468"/>
                <a:ext cx="76" cy="100"/>
              </a:xfrm>
              <a:custGeom>
                <a:avLst/>
                <a:gdLst/>
                <a:ahLst/>
                <a:cxnLst>
                  <a:cxn ang="0">
                    <a:pos x="0" y="100"/>
                  </a:cxn>
                  <a:cxn ang="0">
                    <a:pos x="56" y="84"/>
                  </a:cxn>
                  <a:cxn ang="0">
                    <a:pos x="76" y="56"/>
                  </a:cxn>
                  <a:cxn ang="0">
                    <a:pos x="56" y="28"/>
                  </a:cxn>
                  <a:cxn ang="0">
                    <a:pos x="16" y="0"/>
                  </a:cxn>
                  <a:cxn ang="0">
                    <a:pos x="12" y="40"/>
                  </a:cxn>
                  <a:cxn ang="0">
                    <a:pos x="0" y="100"/>
                  </a:cxn>
                </a:cxnLst>
                <a:rect l="0" t="0" r="r" b="b"/>
                <a:pathLst>
                  <a:path w="76" h="100">
                    <a:moveTo>
                      <a:pt x="0" y="100"/>
                    </a:moveTo>
                    <a:lnTo>
                      <a:pt x="56" y="84"/>
                    </a:lnTo>
                    <a:lnTo>
                      <a:pt x="76" y="56"/>
                    </a:lnTo>
                    <a:lnTo>
                      <a:pt x="56" y="28"/>
                    </a:lnTo>
                    <a:lnTo>
                      <a:pt x="16" y="0"/>
                    </a:lnTo>
                    <a:lnTo>
                      <a:pt x="12" y="4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8" name="Freeform 164"/>
              <p:cNvSpPr>
                <a:spLocks/>
              </p:cNvSpPr>
              <p:nvPr/>
            </p:nvSpPr>
            <p:spPr bwMode="auto">
              <a:xfrm>
                <a:off x="3064" y="3352"/>
                <a:ext cx="64" cy="104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64" y="56"/>
                  </a:cxn>
                  <a:cxn ang="0">
                    <a:pos x="56" y="104"/>
                  </a:cxn>
                  <a:cxn ang="0">
                    <a:pos x="28" y="84"/>
                  </a:cxn>
                  <a:cxn ang="0">
                    <a:pos x="0" y="56"/>
                  </a:cxn>
                  <a:cxn ang="0">
                    <a:pos x="0" y="28"/>
                  </a:cxn>
                  <a:cxn ang="0">
                    <a:pos x="24" y="8"/>
                  </a:cxn>
                  <a:cxn ang="0">
                    <a:pos x="56" y="0"/>
                  </a:cxn>
                </a:cxnLst>
                <a:rect l="0" t="0" r="r" b="b"/>
                <a:pathLst>
                  <a:path w="64" h="104">
                    <a:moveTo>
                      <a:pt x="56" y="0"/>
                    </a:moveTo>
                    <a:lnTo>
                      <a:pt x="64" y="56"/>
                    </a:lnTo>
                    <a:lnTo>
                      <a:pt x="56" y="104"/>
                    </a:lnTo>
                    <a:lnTo>
                      <a:pt x="28" y="8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24" y="8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9" name="Freeform 165"/>
              <p:cNvSpPr>
                <a:spLocks/>
              </p:cNvSpPr>
              <p:nvPr/>
            </p:nvSpPr>
            <p:spPr bwMode="auto">
              <a:xfrm>
                <a:off x="3072" y="3184"/>
                <a:ext cx="56" cy="96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44" y="16"/>
                  </a:cxn>
                  <a:cxn ang="0">
                    <a:pos x="56" y="64"/>
                  </a:cxn>
                  <a:cxn ang="0">
                    <a:pos x="24" y="96"/>
                  </a:cxn>
                  <a:cxn ang="0">
                    <a:pos x="0" y="92"/>
                  </a:cxn>
                  <a:cxn ang="0">
                    <a:pos x="4" y="28"/>
                  </a:cxn>
                  <a:cxn ang="0">
                    <a:pos x="20" y="0"/>
                  </a:cxn>
                </a:cxnLst>
                <a:rect l="0" t="0" r="r" b="b"/>
                <a:pathLst>
                  <a:path w="56" h="96">
                    <a:moveTo>
                      <a:pt x="20" y="0"/>
                    </a:moveTo>
                    <a:lnTo>
                      <a:pt x="44" y="16"/>
                    </a:lnTo>
                    <a:lnTo>
                      <a:pt x="56" y="64"/>
                    </a:lnTo>
                    <a:lnTo>
                      <a:pt x="24" y="96"/>
                    </a:lnTo>
                    <a:lnTo>
                      <a:pt x="0" y="92"/>
                    </a:lnTo>
                    <a:lnTo>
                      <a:pt x="4" y="2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" name="Group 166"/>
            <p:cNvGrpSpPr>
              <a:grpSpLocks/>
            </p:cNvGrpSpPr>
            <p:nvPr/>
          </p:nvGrpSpPr>
          <p:grpSpPr bwMode="auto">
            <a:xfrm>
              <a:off x="3480" y="497"/>
              <a:ext cx="362" cy="406"/>
              <a:chOff x="2592" y="2832"/>
              <a:chExt cx="672" cy="1008"/>
            </a:xfrm>
          </p:grpSpPr>
          <p:sp>
            <p:nvSpPr>
              <p:cNvPr id="11431" name="Oval 167"/>
              <p:cNvSpPr>
                <a:spLocks noChangeArrowheads="1"/>
              </p:cNvSpPr>
              <p:nvPr/>
            </p:nvSpPr>
            <p:spPr bwMode="auto">
              <a:xfrm>
                <a:off x="2592" y="2832"/>
                <a:ext cx="672" cy="1008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2" name="Oval 168"/>
              <p:cNvSpPr>
                <a:spLocks noChangeArrowheads="1"/>
              </p:cNvSpPr>
              <p:nvPr/>
            </p:nvSpPr>
            <p:spPr bwMode="auto">
              <a:xfrm>
                <a:off x="2720" y="2904"/>
                <a:ext cx="540" cy="928"/>
              </a:xfrm>
              <a:prstGeom prst="ellipse">
                <a:avLst/>
              </a:pr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3" name="Oval 169"/>
              <p:cNvSpPr>
                <a:spLocks noChangeArrowheads="1"/>
              </p:cNvSpPr>
              <p:nvPr/>
            </p:nvSpPr>
            <p:spPr bwMode="auto">
              <a:xfrm>
                <a:off x="2832" y="3072"/>
                <a:ext cx="336" cy="57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969696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4" name="Freeform 170"/>
              <p:cNvSpPr>
                <a:spLocks/>
              </p:cNvSpPr>
              <p:nvPr/>
            </p:nvSpPr>
            <p:spPr bwMode="auto">
              <a:xfrm>
                <a:off x="2868" y="3216"/>
                <a:ext cx="68" cy="128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8" y="44"/>
                  </a:cxn>
                  <a:cxn ang="0">
                    <a:pos x="0" y="124"/>
                  </a:cxn>
                  <a:cxn ang="0">
                    <a:pos x="48" y="128"/>
                  </a:cxn>
                  <a:cxn ang="0">
                    <a:pos x="68" y="88"/>
                  </a:cxn>
                  <a:cxn ang="0">
                    <a:pos x="64" y="52"/>
                  </a:cxn>
                  <a:cxn ang="0">
                    <a:pos x="28" y="0"/>
                  </a:cxn>
                </a:cxnLst>
                <a:rect l="0" t="0" r="r" b="b"/>
                <a:pathLst>
                  <a:path w="68" h="128">
                    <a:moveTo>
                      <a:pt x="28" y="0"/>
                    </a:moveTo>
                    <a:lnTo>
                      <a:pt x="8" y="44"/>
                    </a:lnTo>
                    <a:lnTo>
                      <a:pt x="0" y="124"/>
                    </a:lnTo>
                    <a:lnTo>
                      <a:pt x="48" y="128"/>
                    </a:lnTo>
                    <a:lnTo>
                      <a:pt x="68" y="88"/>
                    </a:lnTo>
                    <a:lnTo>
                      <a:pt x="64" y="52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5" name="Freeform 171"/>
              <p:cNvSpPr>
                <a:spLocks/>
              </p:cNvSpPr>
              <p:nvPr/>
            </p:nvSpPr>
            <p:spPr bwMode="auto">
              <a:xfrm>
                <a:off x="2940" y="3116"/>
                <a:ext cx="76" cy="88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20" y="88"/>
                  </a:cxn>
                  <a:cxn ang="0">
                    <a:pos x="60" y="80"/>
                  </a:cxn>
                  <a:cxn ang="0">
                    <a:pos x="76" y="44"/>
                  </a:cxn>
                  <a:cxn ang="0">
                    <a:pos x="68" y="0"/>
                  </a:cxn>
                  <a:cxn ang="0">
                    <a:pos x="32" y="12"/>
                  </a:cxn>
                  <a:cxn ang="0">
                    <a:pos x="0" y="44"/>
                  </a:cxn>
                </a:cxnLst>
                <a:rect l="0" t="0" r="r" b="b"/>
                <a:pathLst>
                  <a:path w="76" h="88">
                    <a:moveTo>
                      <a:pt x="0" y="44"/>
                    </a:moveTo>
                    <a:lnTo>
                      <a:pt x="20" y="88"/>
                    </a:lnTo>
                    <a:lnTo>
                      <a:pt x="60" y="80"/>
                    </a:lnTo>
                    <a:lnTo>
                      <a:pt x="76" y="44"/>
                    </a:lnTo>
                    <a:lnTo>
                      <a:pt x="68" y="0"/>
                    </a:lnTo>
                    <a:lnTo>
                      <a:pt x="32" y="1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6" name="Freeform 172"/>
              <p:cNvSpPr>
                <a:spLocks/>
              </p:cNvSpPr>
              <p:nvPr/>
            </p:nvSpPr>
            <p:spPr bwMode="auto">
              <a:xfrm>
                <a:off x="2880" y="3436"/>
                <a:ext cx="72" cy="104"/>
              </a:xfrm>
              <a:custGeom>
                <a:avLst/>
                <a:gdLst/>
                <a:ahLst/>
                <a:cxnLst>
                  <a:cxn ang="0">
                    <a:pos x="60" y="104"/>
                  </a:cxn>
                  <a:cxn ang="0">
                    <a:pos x="36" y="80"/>
                  </a:cxn>
                  <a:cxn ang="0">
                    <a:pos x="0" y="28"/>
                  </a:cxn>
                  <a:cxn ang="0">
                    <a:pos x="32" y="4"/>
                  </a:cxn>
                  <a:cxn ang="0">
                    <a:pos x="72" y="0"/>
                  </a:cxn>
                  <a:cxn ang="0">
                    <a:pos x="72" y="48"/>
                  </a:cxn>
                  <a:cxn ang="0">
                    <a:pos x="72" y="80"/>
                  </a:cxn>
                  <a:cxn ang="0">
                    <a:pos x="60" y="104"/>
                  </a:cxn>
                </a:cxnLst>
                <a:rect l="0" t="0" r="r" b="b"/>
                <a:pathLst>
                  <a:path w="72" h="104">
                    <a:moveTo>
                      <a:pt x="60" y="104"/>
                    </a:moveTo>
                    <a:cubicBezTo>
                      <a:pt x="52" y="93"/>
                      <a:pt x="45" y="89"/>
                      <a:pt x="36" y="80"/>
                    </a:cubicBezTo>
                    <a:lnTo>
                      <a:pt x="0" y="28"/>
                    </a:lnTo>
                    <a:lnTo>
                      <a:pt x="32" y="4"/>
                    </a:lnTo>
                    <a:lnTo>
                      <a:pt x="72" y="0"/>
                    </a:lnTo>
                    <a:lnTo>
                      <a:pt x="72" y="48"/>
                    </a:lnTo>
                    <a:lnTo>
                      <a:pt x="72" y="80"/>
                    </a:lnTo>
                    <a:lnTo>
                      <a:pt x="60" y="104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7" name="Freeform 173"/>
              <p:cNvSpPr>
                <a:spLocks/>
              </p:cNvSpPr>
              <p:nvPr/>
            </p:nvSpPr>
            <p:spPr bwMode="auto">
              <a:xfrm>
                <a:off x="2996" y="3468"/>
                <a:ext cx="76" cy="100"/>
              </a:xfrm>
              <a:custGeom>
                <a:avLst/>
                <a:gdLst/>
                <a:ahLst/>
                <a:cxnLst>
                  <a:cxn ang="0">
                    <a:pos x="0" y="100"/>
                  </a:cxn>
                  <a:cxn ang="0">
                    <a:pos x="56" y="84"/>
                  </a:cxn>
                  <a:cxn ang="0">
                    <a:pos x="76" y="56"/>
                  </a:cxn>
                  <a:cxn ang="0">
                    <a:pos x="56" y="28"/>
                  </a:cxn>
                  <a:cxn ang="0">
                    <a:pos x="16" y="0"/>
                  </a:cxn>
                  <a:cxn ang="0">
                    <a:pos x="12" y="40"/>
                  </a:cxn>
                  <a:cxn ang="0">
                    <a:pos x="0" y="100"/>
                  </a:cxn>
                </a:cxnLst>
                <a:rect l="0" t="0" r="r" b="b"/>
                <a:pathLst>
                  <a:path w="76" h="100">
                    <a:moveTo>
                      <a:pt x="0" y="100"/>
                    </a:moveTo>
                    <a:lnTo>
                      <a:pt x="56" y="84"/>
                    </a:lnTo>
                    <a:lnTo>
                      <a:pt x="76" y="56"/>
                    </a:lnTo>
                    <a:lnTo>
                      <a:pt x="56" y="28"/>
                    </a:lnTo>
                    <a:lnTo>
                      <a:pt x="16" y="0"/>
                    </a:lnTo>
                    <a:lnTo>
                      <a:pt x="12" y="4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8" name="Freeform 174"/>
              <p:cNvSpPr>
                <a:spLocks/>
              </p:cNvSpPr>
              <p:nvPr/>
            </p:nvSpPr>
            <p:spPr bwMode="auto">
              <a:xfrm>
                <a:off x="3064" y="3352"/>
                <a:ext cx="64" cy="104"/>
              </a:xfrm>
              <a:custGeom>
                <a:avLst/>
                <a:gdLst/>
                <a:ahLst/>
                <a:cxnLst>
                  <a:cxn ang="0">
                    <a:pos x="56" y="0"/>
                  </a:cxn>
                  <a:cxn ang="0">
                    <a:pos x="64" y="56"/>
                  </a:cxn>
                  <a:cxn ang="0">
                    <a:pos x="56" y="104"/>
                  </a:cxn>
                  <a:cxn ang="0">
                    <a:pos x="28" y="84"/>
                  </a:cxn>
                  <a:cxn ang="0">
                    <a:pos x="0" y="56"/>
                  </a:cxn>
                  <a:cxn ang="0">
                    <a:pos x="0" y="28"/>
                  </a:cxn>
                  <a:cxn ang="0">
                    <a:pos x="24" y="8"/>
                  </a:cxn>
                  <a:cxn ang="0">
                    <a:pos x="56" y="0"/>
                  </a:cxn>
                </a:cxnLst>
                <a:rect l="0" t="0" r="r" b="b"/>
                <a:pathLst>
                  <a:path w="64" h="104">
                    <a:moveTo>
                      <a:pt x="56" y="0"/>
                    </a:moveTo>
                    <a:lnTo>
                      <a:pt x="64" y="56"/>
                    </a:lnTo>
                    <a:lnTo>
                      <a:pt x="56" y="104"/>
                    </a:lnTo>
                    <a:lnTo>
                      <a:pt x="28" y="84"/>
                    </a:lnTo>
                    <a:lnTo>
                      <a:pt x="0" y="56"/>
                    </a:lnTo>
                    <a:lnTo>
                      <a:pt x="0" y="28"/>
                    </a:lnTo>
                    <a:lnTo>
                      <a:pt x="24" y="8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9" name="Freeform 175"/>
              <p:cNvSpPr>
                <a:spLocks/>
              </p:cNvSpPr>
              <p:nvPr/>
            </p:nvSpPr>
            <p:spPr bwMode="auto">
              <a:xfrm>
                <a:off x="3072" y="3184"/>
                <a:ext cx="56" cy="96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44" y="16"/>
                  </a:cxn>
                  <a:cxn ang="0">
                    <a:pos x="56" y="64"/>
                  </a:cxn>
                  <a:cxn ang="0">
                    <a:pos x="24" y="96"/>
                  </a:cxn>
                  <a:cxn ang="0">
                    <a:pos x="0" y="92"/>
                  </a:cxn>
                  <a:cxn ang="0">
                    <a:pos x="4" y="28"/>
                  </a:cxn>
                  <a:cxn ang="0">
                    <a:pos x="20" y="0"/>
                  </a:cxn>
                </a:cxnLst>
                <a:rect l="0" t="0" r="r" b="b"/>
                <a:pathLst>
                  <a:path w="56" h="96">
                    <a:moveTo>
                      <a:pt x="20" y="0"/>
                    </a:moveTo>
                    <a:lnTo>
                      <a:pt x="44" y="16"/>
                    </a:lnTo>
                    <a:lnTo>
                      <a:pt x="56" y="64"/>
                    </a:lnTo>
                    <a:lnTo>
                      <a:pt x="24" y="96"/>
                    </a:lnTo>
                    <a:lnTo>
                      <a:pt x="0" y="92"/>
                    </a:lnTo>
                    <a:lnTo>
                      <a:pt x="4" y="28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" name="Group 176"/>
            <p:cNvGrpSpPr>
              <a:grpSpLocks/>
            </p:cNvGrpSpPr>
            <p:nvPr/>
          </p:nvGrpSpPr>
          <p:grpSpPr bwMode="auto">
            <a:xfrm>
              <a:off x="3611" y="459"/>
              <a:ext cx="72" cy="77"/>
              <a:chOff x="1488" y="1776"/>
              <a:chExt cx="144" cy="192"/>
            </a:xfrm>
          </p:grpSpPr>
          <p:sp>
            <p:nvSpPr>
              <p:cNvPr id="11441" name="Oval 177"/>
              <p:cNvSpPr>
                <a:spLocks noChangeArrowheads="1"/>
              </p:cNvSpPr>
              <p:nvPr/>
            </p:nvSpPr>
            <p:spPr bwMode="auto">
              <a:xfrm>
                <a:off x="1488" y="1776"/>
                <a:ext cx="144" cy="19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42" name="Freeform 178"/>
              <p:cNvSpPr>
                <a:spLocks/>
              </p:cNvSpPr>
              <p:nvPr/>
            </p:nvSpPr>
            <p:spPr bwMode="auto">
              <a:xfrm>
                <a:off x="1513" y="1806"/>
                <a:ext cx="98" cy="54"/>
              </a:xfrm>
              <a:custGeom>
                <a:avLst/>
                <a:gdLst/>
                <a:ahLst/>
                <a:cxnLst>
                  <a:cxn ang="0">
                    <a:pos x="2" y="51"/>
                  </a:cxn>
                  <a:cxn ang="0">
                    <a:pos x="86" y="54"/>
                  </a:cxn>
                  <a:cxn ang="0">
                    <a:pos x="77" y="21"/>
                  </a:cxn>
                  <a:cxn ang="0">
                    <a:pos x="56" y="3"/>
                  </a:cxn>
                  <a:cxn ang="0">
                    <a:pos x="32" y="3"/>
                  </a:cxn>
                  <a:cxn ang="0">
                    <a:pos x="14" y="18"/>
                  </a:cxn>
                  <a:cxn ang="0">
                    <a:pos x="2" y="33"/>
                  </a:cxn>
                  <a:cxn ang="0">
                    <a:pos x="2" y="51"/>
                  </a:cxn>
                </a:cxnLst>
                <a:rect l="0" t="0" r="r" b="b"/>
                <a:pathLst>
                  <a:path w="98" h="54">
                    <a:moveTo>
                      <a:pt x="2" y="51"/>
                    </a:moveTo>
                    <a:lnTo>
                      <a:pt x="86" y="54"/>
                    </a:lnTo>
                    <a:cubicBezTo>
                      <a:pt x="98" y="49"/>
                      <a:pt x="82" y="29"/>
                      <a:pt x="77" y="21"/>
                    </a:cubicBezTo>
                    <a:cubicBezTo>
                      <a:pt x="72" y="13"/>
                      <a:pt x="63" y="6"/>
                      <a:pt x="56" y="3"/>
                    </a:cubicBezTo>
                    <a:cubicBezTo>
                      <a:pt x="49" y="0"/>
                      <a:pt x="39" y="0"/>
                      <a:pt x="32" y="3"/>
                    </a:cubicBezTo>
                    <a:cubicBezTo>
                      <a:pt x="25" y="6"/>
                      <a:pt x="19" y="13"/>
                      <a:pt x="14" y="18"/>
                    </a:cubicBezTo>
                    <a:cubicBezTo>
                      <a:pt x="9" y="23"/>
                      <a:pt x="4" y="28"/>
                      <a:pt x="2" y="33"/>
                    </a:cubicBezTo>
                    <a:cubicBezTo>
                      <a:pt x="0" y="38"/>
                      <a:pt x="2" y="47"/>
                      <a:pt x="2" y="51"/>
                    </a:cubicBezTo>
                    <a:close/>
                  </a:path>
                </a:pathLst>
              </a:custGeom>
              <a:solidFill>
                <a:srgbClr val="969696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3" name="Freeform 179"/>
              <p:cNvSpPr>
                <a:spLocks/>
              </p:cNvSpPr>
              <p:nvPr/>
            </p:nvSpPr>
            <p:spPr bwMode="auto">
              <a:xfrm rot="130994" flipV="1">
                <a:off x="1509" y="1883"/>
                <a:ext cx="98" cy="54"/>
              </a:xfrm>
              <a:custGeom>
                <a:avLst/>
                <a:gdLst/>
                <a:ahLst/>
                <a:cxnLst>
                  <a:cxn ang="0">
                    <a:pos x="2" y="51"/>
                  </a:cxn>
                  <a:cxn ang="0">
                    <a:pos x="86" y="54"/>
                  </a:cxn>
                  <a:cxn ang="0">
                    <a:pos x="77" y="21"/>
                  </a:cxn>
                  <a:cxn ang="0">
                    <a:pos x="56" y="3"/>
                  </a:cxn>
                  <a:cxn ang="0">
                    <a:pos x="32" y="3"/>
                  </a:cxn>
                  <a:cxn ang="0">
                    <a:pos x="14" y="18"/>
                  </a:cxn>
                  <a:cxn ang="0">
                    <a:pos x="2" y="33"/>
                  </a:cxn>
                  <a:cxn ang="0">
                    <a:pos x="2" y="51"/>
                  </a:cxn>
                </a:cxnLst>
                <a:rect l="0" t="0" r="r" b="b"/>
                <a:pathLst>
                  <a:path w="98" h="54">
                    <a:moveTo>
                      <a:pt x="2" y="51"/>
                    </a:moveTo>
                    <a:lnTo>
                      <a:pt x="86" y="54"/>
                    </a:lnTo>
                    <a:cubicBezTo>
                      <a:pt x="98" y="49"/>
                      <a:pt x="82" y="29"/>
                      <a:pt x="77" y="21"/>
                    </a:cubicBezTo>
                    <a:cubicBezTo>
                      <a:pt x="72" y="13"/>
                      <a:pt x="63" y="6"/>
                      <a:pt x="56" y="3"/>
                    </a:cubicBezTo>
                    <a:cubicBezTo>
                      <a:pt x="49" y="0"/>
                      <a:pt x="39" y="0"/>
                      <a:pt x="32" y="3"/>
                    </a:cubicBezTo>
                    <a:cubicBezTo>
                      <a:pt x="25" y="6"/>
                      <a:pt x="19" y="13"/>
                      <a:pt x="14" y="18"/>
                    </a:cubicBezTo>
                    <a:cubicBezTo>
                      <a:pt x="9" y="23"/>
                      <a:pt x="4" y="28"/>
                      <a:pt x="2" y="33"/>
                    </a:cubicBezTo>
                    <a:cubicBezTo>
                      <a:pt x="0" y="38"/>
                      <a:pt x="2" y="47"/>
                      <a:pt x="2" y="51"/>
                    </a:cubicBezTo>
                    <a:close/>
                  </a:path>
                </a:pathLst>
              </a:custGeom>
              <a:solidFill>
                <a:srgbClr val="969696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44" name="Freeform 180"/>
            <p:cNvSpPr>
              <a:spLocks/>
            </p:cNvSpPr>
            <p:nvPr/>
          </p:nvSpPr>
          <p:spPr bwMode="auto">
            <a:xfrm>
              <a:off x="3420" y="515"/>
              <a:ext cx="745" cy="271"/>
            </a:xfrm>
            <a:custGeom>
              <a:avLst/>
              <a:gdLst/>
              <a:ahLst/>
              <a:cxnLst>
                <a:cxn ang="0">
                  <a:pos x="0" y="195"/>
                </a:cxn>
                <a:cxn ang="0">
                  <a:pos x="96" y="243"/>
                </a:cxn>
                <a:cxn ang="0">
                  <a:pos x="144" y="243"/>
                </a:cxn>
                <a:cxn ang="0">
                  <a:pos x="144" y="435"/>
                </a:cxn>
                <a:cxn ang="0">
                  <a:pos x="768" y="435"/>
                </a:cxn>
                <a:cxn ang="0">
                  <a:pos x="816" y="531"/>
                </a:cxn>
                <a:cxn ang="0">
                  <a:pos x="918" y="498"/>
                </a:cxn>
                <a:cxn ang="0">
                  <a:pos x="1077" y="513"/>
                </a:cxn>
                <a:cxn ang="0">
                  <a:pos x="1215" y="489"/>
                </a:cxn>
                <a:cxn ang="0">
                  <a:pos x="1263" y="360"/>
                </a:cxn>
                <a:cxn ang="0">
                  <a:pos x="1296" y="222"/>
                </a:cxn>
                <a:cxn ang="0">
                  <a:pos x="1374" y="102"/>
                </a:cxn>
                <a:cxn ang="0">
                  <a:pos x="1497" y="0"/>
                </a:cxn>
                <a:cxn ang="0">
                  <a:pos x="1407" y="96"/>
                </a:cxn>
                <a:cxn ang="0">
                  <a:pos x="1365" y="171"/>
                </a:cxn>
                <a:cxn ang="0">
                  <a:pos x="1338" y="255"/>
                </a:cxn>
                <a:cxn ang="0">
                  <a:pos x="1311" y="366"/>
                </a:cxn>
                <a:cxn ang="0">
                  <a:pos x="1290" y="468"/>
                </a:cxn>
                <a:cxn ang="0">
                  <a:pos x="1266" y="567"/>
                </a:cxn>
                <a:cxn ang="0">
                  <a:pos x="1254" y="609"/>
                </a:cxn>
                <a:cxn ang="0">
                  <a:pos x="1242" y="630"/>
                </a:cxn>
                <a:cxn ang="0">
                  <a:pos x="1206" y="672"/>
                </a:cxn>
                <a:cxn ang="0">
                  <a:pos x="159" y="672"/>
                </a:cxn>
                <a:cxn ang="0">
                  <a:pos x="114" y="615"/>
                </a:cxn>
                <a:cxn ang="0">
                  <a:pos x="111" y="588"/>
                </a:cxn>
                <a:cxn ang="0">
                  <a:pos x="123" y="534"/>
                </a:cxn>
                <a:cxn ang="0">
                  <a:pos x="57" y="522"/>
                </a:cxn>
                <a:cxn ang="0">
                  <a:pos x="6" y="462"/>
                </a:cxn>
                <a:cxn ang="0">
                  <a:pos x="6" y="321"/>
                </a:cxn>
                <a:cxn ang="0">
                  <a:pos x="0" y="195"/>
                </a:cxn>
              </a:cxnLst>
              <a:rect l="0" t="0" r="r" b="b"/>
              <a:pathLst>
                <a:path w="1497" h="672">
                  <a:moveTo>
                    <a:pt x="0" y="195"/>
                  </a:moveTo>
                  <a:lnTo>
                    <a:pt x="96" y="243"/>
                  </a:lnTo>
                  <a:lnTo>
                    <a:pt x="144" y="243"/>
                  </a:lnTo>
                  <a:lnTo>
                    <a:pt x="144" y="435"/>
                  </a:lnTo>
                  <a:lnTo>
                    <a:pt x="768" y="435"/>
                  </a:lnTo>
                  <a:lnTo>
                    <a:pt x="816" y="531"/>
                  </a:lnTo>
                  <a:lnTo>
                    <a:pt x="918" y="498"/>
                  </a:lnTo>
                  <a:lnTo>
                    <a:pt x="1077" y="513"/>
                  </a:lnTo>
                  <a:lnTo>
                    <a:pt x="1215" y="489"/>
                  </a:lnTo>
                  <a:lnTo>
                    <a:pt x="1263" y="360"/>
                  </a:lnTo>
                  <a:lnTo>
                    <a:pt x="1296" y="222"/>
                  </a:lnTo>
                  <a:lnTo>
                    <a:pt x="1374" y="102"/>
                  </a:lnTo>
                  <a:lnTo>
                    <a:pt x="1497" y="0"/>
                  </a:lnTo>
                  <a:lnTo>
                    <a:pt x="1407" y="96"/>
                  </a:lnTo>
                  <a:lnTo>
                    <a:pt x="1365" y="171"/>
                  </a:lnTo>
                  <a:lnTo>
                    <a:pt x="1338" y="255"/>
                  </a:lnTo>
                  <a:lnTo>
                    <a:pt x="1311" y="366"/>
                  </a:lnTo>
                  <a:lnTo>
                    <a:pt x="1290" y="468"/>
                  </a:lnTo>
                  <a:lnTo>
                    <a:pt x="1266" y="567"/>
                  </a:lnTo>
                  <a:lnTo>
                    <a:pt x="1254" y="609"/>
                  </a:lnTo>
                  <a:lnTo>
                    <a:pt x="1242" y="630"/>
                  </a:lnTo>
                  <a:lnTo>
                    <a:pt x="1206" y="672"/>
                  </a:lnTo>
                  <a:lnTo>
                    <a:pt x="159" y="672"/>
                  </a:lnTo>
                  <a:lnTo>
                    <a:pt x="114" y="615"/>
                  </a:lnTo>
                  <a:lnTo>
                    <a:pt x="111" y="588"/>
                  </a:lnTo>
                  <a:lnTo>
                    <a:pt x="123" y="534"/>
                  </a:lnTo>
                  <a:lnTo>
                    <a:pt x="57" y="522"/>
                  </a:lnTo>
                  <a:lnTo>
                    <a:pt x="6" y="462"/>
                  </a:lnTo>
                  <a:lnTo>
                    <a:pt x="6" y="321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003300">
                <a:alpha val="69000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45" name="Freeform 181"/>
            <p:cNvSpPr>
              <a:spLocks/>
            </p:cNvSpPr>
            <p:nvPr/>
          </p:nvSpPr>
          <p:spPr bwMode="auto">
            <a:xfrm>
              <a:off x="4418" y="144"/>
              <a:ext cx="301" cy="218"/>
            </a:xfrm>
            <a:custGeom>
              <a:avLst/>
              <a:gdLst/>
              <a:ahLst/>
              <a:cxnLst>
                <a:cxn ang="0">
                  <a:pos x="605" y="512"/>
                </a:cxn>
                <a:cxn ang="0">
                  <a:pos x="444" y="518"/>
                </a:cxn>
                <a:cxn ang="0">
                  <a:pos x="263" y="528"/>
                </a:cxn>
                <a:cxn ang="0">
                  <a:pos x="102" y="540"/>
                </a:cxn>
                <a:cxn ang="0">
                  <a:pos x="38" y="540"/>
                </a:cxn>
                <a:cxn ang="0">
                  <a:pos x="0" y="525"/>
                </a:cxn>
                <a:cxn ang="0">
                  <a:pos x="5" y="492"/>
                </a:cxn>
                <a:cxn ang="0">
                  <a:pos x="21" y="380"/>
                </a:cxn>
                <a:cxn ang="0">
                  <a:pos x="65" y="248"/>
                </a:cxn>
                <a:cxn ang="0">
                  <a:pos x="102" y="134"/>
                </a:cxn>
                <a:cxn ang="0">
                  <a:pos x="129" y="65"/>
                </a:cxn>
                <a:cxn ang="0">
                  <a:pos x="149" y="44"/>
                </a:cxn>
                <a:cxn ang="0">
                  <a:pos x="192" y="29"/>
                </a:cxn>
                <a:cxn ang="0">
                  <a:pos x="371" y="12"/>
                </a:cxn>
                <a:cxn ang="0">
                  <a:pos x="501" y="0"/>
                </a:cxn>
                <a:cxn ang="0">
                  <a:pos x="522" y="35"/>
                </a:cxn>
                <a:cxn ang="0">
                  <a:pos x="540" y="89"/>
                </a:cxn>
                <a:cxn ang="0">
                  <a:pos x="557" y="176"/>
                </a:cxn>
                <a:cxn ang="0">
                  <a:pos x="572" y="296"/>
                </a:cxn>
                <a:cxn ang="0">
                  <a:pos x="585" y="399"/>
                </a:cxn>
                <a:cxn ang="0">
                  <a:pos x="605" y="512"/>
                </a:cxn>
              </a:cxnLst>
              <a:rect l="0" t="0" r="r" b="b"/>
              <a:pathLst>
                <a:path w="605" h="540">
                  <a:moveTo>
                    <a:pt x="605" y="512"/>
                  </a:moveTo>
                  <a:lnTo>
                    <a:pt x="444" y="518"/>
                  </a:lnTo>
                  <a:lnTo>
                    <a:pt x="263" y="528"/>
                  </a:lnTo>
                  <a:lnTo>
                    <a:pt x="102" y="540"/>
                  </a:lnTo>
                  <a:lnTo>
                    <a:pt x="38" y="540"/>
                  </a:lnTo>
                  <a:lnTo>
                    <a:pt x="0" y="525"/>
                  </a:lnTo>
                  <a:lnTo>
                    <a:pt x="5" y="492"/>
                  </a:lnTo>
                  <a:lnTo>
                    <a:pt x="21" y="380"/>
                  </a:lnTo>
                  <a:lnTo>
                    <a:pt x="65" y="248"/>
                  </a:lnTo>
                  <a:lnTo>
                    <a:pt x="102" y="134"/>
                  </a:lnTo>
                  <a:lnTo>
                    <a:pt x="129" y="65"/>
                  </a:lnTo>
                  <a:lnTo>
                    <a:pt x="149" y="44"/>
                  </a:lnTo>
                  <a:lnTo>
                    <a:pt x="192" y="29"/>
                  </a:lnTo>
                  <a:lnTo>
                    <a:pt x="371" y="12"/>
                  </a:lnTo>
                  <a:lnTo>
                    <a:pt x="501" y="0"/>
                  </a:lnTo>
                  <a:lnTo>
                    <a:pt x="522" y="35"/>
                  </a:lnTo>
                  <a:lnTo>
                    <a:pt x="540" y="89"/>
                  </a:lnTo>
                  <a:lnTo>
                    <a:pt x="557" y="176"/>
                  </a:lnTo>
                  <a:lnTo>
                    <a:pt x="572" y="296"/>
                  </a:lnTo>
                  <a:lnTo>
                    <a:pt x="585" y="399"/>
                  </a:lnTo>
                  <a:lnTo>
                    <a:pt x="605" y="512"/>
                  </a:lnTo>
                  <a:close/>
                </a:path>
              </a:pathLst>
            </a:custGeom>
            <a:solidFill>
              <a:srgbClr val="001000">
                <a:alpha val="50999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46" name="Freeform 182"/>
            <p:cNvSpPr>
              <a:spLocks/>
            </p:cNvSpPr>
            <p:nvPr/>
          </p:nvSpPr>
          <p:spPr bwMode="auto">
            <a:xfrm>
              <a:off x="3408" y="51"/>
              <a:ext cx="1945" cy="736"/>
            </a:xfrm>
            <a:custGeom>
              <a:avLst/>
              <a:gdLst/>
              <a:ahLst/>
              <a:cxnLst>
                <a:cxn ang="0">
                  <a:pos x="121" y="1779"/>
                </a:cxn>
                <a:cxn ang="0">
                  <a:pos x="1225" y="1827"/>
                </a:cxn>
                <a:cxn ang="0">
                  <a:pos x="1300" y="1699"/>
                </a:cxn>
                <a:cxn ang="0">
                  <a:pos x="1406" y="1299"/>
                </a:cxn>
                <a:cxn ang="0">
                  <a:pos x="1641" y="1118"/>
                </a:cxn>
                <a:cxn ang="0">
                  <a:pos x="1881" y="1256"/>
                </a:cxn>
                <a:cxn ang="0">
                  <a:pos x="1945" y="1539"/>
                </a:cxn>
                <a:cxn ang="0">
                  <a:pos x="1908" y="1752"/>
                </a:cxn>
                <a:cxn ang="0">
                  <a:pos x="3118" y="1688"/>
                </a:cxn>
                <a:cxn ang="0">
                  <a:pos x="3108" y="1598"/>
                </a:cxn>
                <a:cxn ang="0">
                  <a:pos x="3172" y="1443"/>
                </a:cxn>
                <a:cxn ang="0">
                  <a:pos x="3262" y="1123"/>
                </a:cxn>
                <a:cxn ang="0">
                  <a:pos x="3502" y="1022"/>
                </a:cxn>
                <a:cxn ang="0">
                  <a:pos x="3641" y="1219"/>
                </a:cxn>
                <a:cxn ang="0">
                  <a:pos x="3646" y="1432"/>
                </a:cxn>
                <a:cxn ang="0">
                  <a:pos x="3689" y="1486"/>
                </a:cxn>
                <a:cxn ang="0">
                  <a:pos x="3849" y="1406"/>
                </a:cxn>
                <a:cxn ang="0">
                  <a:pos x="3913" y="1118"/>
                </a:cxn>
                <a:cxn ang="0">
                  <a:pos x="3849" y="1016"/>
                </a:cxn>
                <a:cxn ang="0">
                  <a:pos x="3854" y="814"/>
                </a:cxn>
                <a:cxn ang="0">
                  <a:pos x="3741" y="617"/>
                </a:cxn>
                <a:cxn ang="0">
                  <a:pos x="3234" y="227"/>
                </a:cxn>
                <a:cxn ang="0">
                  <a:pos x="2656" y="237"/>
                </a:cxn>
                <a:cxn ang="0">
                  <a:pos x="2638" y="741"/>
                </a:cxn>
                <a:cxn ang="0">
                  <a:pos x="2221" y="264"/>
                </a:cxn>
                <a:cxn ang="0">
                  <a:pos x="2041" y="684"/>
                </a:cxn>
                <a:cxn ang="0">
                  <a:pos x="1978" y="735"/>
                </a:cxn>
                <a:cxn ang="0">
                  <a:pos x="2083" y="288"/>
                </a:cxn>
                <a:cxn ang="0">
                  <a:pos x="1804" y="249"/>
                </a:cxn>
                <a:cxn ang="0">
                  <a:pos x="1357" y="294"/>
                </a:cxn>
                <a:cxn ang="0">
                  <a:pos x="1087" y="504"/>
                </a:cxn>
                <a:cxn ang="0">
                  <a:pos x="1207" y="693"/>
                </a:cxn>
                <a:cxn ang="0">
                  <a:pos x="1981" y="735"/>
                </a:cxn>
                <a:cxn ang="0">
                  <a:pos x="2068" y="774"/>
                </a:cxn>
                <a:cxn ang="0">
                  <a:pos x="2746" y="735"/>
                </a:cxn>
                <a:cxn ang="0">
                  <a:pos x="3091" y="231"/>
                </a:cxn>
                <a:cxn ang="0">
                  <a:pos x="3289" y="467"/>
                </a:cxn>
                <a:cxn ang="0">
                  <a:pos x="3799" y="615"/>
                </a:cxn>
                <a:cxn ang="0">
                  <a:pos x="3764" y="467"/>
                </a:cxn>
                <a:cxn ang="0">
                  <a:pos x="3561" y="126"/>
                </a:cxn>
                <a:cxn ang="0">
                  <a:pos x="3486" y="94"/>
                </a:cxn>
                <a:cxn ang="0">
                  <a:pos x="3012" y="8"/>
                </a:cxn>
                <a:cxn ang="0">
                  <a:pos x="2185" y="24"/>
                </a:cxn>
                <a:cxn ang="0">
                  <a:pos x="1774" y="62"/>
                </a:cxn>
                <a:cxn ang="0">
                  <a:pos x="1812" y="158"/>
                </a:cxn>
                <a:cxn ang="0">
                  <a:pos x="2409" y="67"/>
                </a:cxn>
                <a:cxn ang="0">
                  <a:pos x="2577" y="119"/>
                </a:cxn>
                <a:cxn ang="0">
                  <a:pos x="2990" y="67"/>
                </a:cxn>
                <a:cxn ang="0">
                  <a:pos x="3102" y="115"/>
                </a:cxn>
                <a:cxn ang="0">
                  <a:pos x="3348" y="72"/>
                </a:cxn>
                <a:cxn ang="0">
                  <a:pos x="2356" y="120"/>
                </a:cxn>
                <a:cxn ang="0">
                  <a:pos x="1700" y="158"/>
                </a:cxn>
                <a:cxn ang="0">
                  <a:pos x="1364" y="190"/>
                </a:cxn>
                <a:cxn ang="0">
                  <a:pos x="1028" y="451"/>
                </a:cxn>
                <a:cxn ang="0">
                  <a:pos x="798" y="723"/>
                </a:cxn>
                <a:cxn ang="0">
                  <a:pos x="276" y="856"/>
                </a:cxn>
                <a:cxn ang="0">
                  <a:pos x="132" y="974"/>
                </a:cxn>
                <a:cxn ang="0">
                  <a:pos x="36" y="1230"/>
                </a:cxn>
                <a:cxn ang="0">
                  <a:pos x="14" y="1534"/>
                </a:cxn>
                <a:cxn ang="0">
                  <a:pos x="89" y="1726"/>
                </a:cxn>
              </a:cxnLst>
              <a:rect l="0" t="0" r="r" b="b"/>
              <a:pathLst>
                <a:path w="3913" h="1827">
                  <a:moveTo>
                    <a:pt x="121" y="1731"/>
                  </a:moveTo>
                  <a:lnTo>
                    <a:pt x="121" y="1779"/>
                  </a:lnTo>
                  <a:lnTo>
                    <a:pt x="169" y="1827"/>
                  </a:lnTo>
                  <a:lnTo>
                    <a:pt x="1225" y="1827"/>
                  </a:lnTo>
                  <a:cubicBezTo>
                    <a:pt x="1409" y="1819"/>
                    <a:pt x="1261" y="1800"/>
                    <a:pt x="1273" y="1779"/>
                  </a:cubicBezTo>
                  <a:cubicBezTo>
                    <a:pt x="1285" y="1758"/>
                    <a:pt x="1289" y="1742"/>
                    <a:pt x="1300" y="1699"/>
                  </a:cubicBezTo>
                  <a:cubicBezTo>
                    <a:pt x="1311" y="1656"/>
                    <a:pt x="1319" y="1590"/>
                    <a:pt x="1337" y="1523"/>
                  </a:cubicBezTo>
                  <a:cubicBezTo>
                    <a:pt x="1355" y="1456"/>
                    <a:pt x="1375" y="1359"/>
                    <a:pt x="1406" y="1299"/>
                  </a:cubicBezTo>
                  <a:cubicBezTo>
                    <a:pt x="1437" y="1239"/>
                    <a:pt x="1485" y="1190"/>
                    <a:pt x="1524" y="1160"/>
                  </a:cubicBezTo>
                  <a:cubicBezTo>
                    <a:pt x="1563" y="1130"/>
                    <a:pt x="1603" y="1121"/>
                    <a:pt x="1641" y="1118"/>
                  </a:cubicBezTo>
                  <a:cubicBezTo>
                    <a:pt x="1679" y="1115"/>
                    <a:pt x="1713" y="1121"/>
                    <a:pt x="1753" y="1144"/>
                  </a:cubicBezTo>
                  <a:cubicBezTo>
                    <a:pt x="1793" y="1167"/>
                    <a:pt x="1852" y="1212"/>
                    <a:pt x="1881" y="1256"/>
                  </a:cubicBezTo>
                  <a:cubicBezTo>
                    <a:pt x="1910" y="1300"/>
                    <a:pt x="1913" y="1359"/>
                    <a:pt x="1924" y="1406"/>
                  </a:cubicBezTo>
                  <a:cubicBezTo>
                    <a:pt x="1935" y="1453"/>
                    <a:pt x="1944" y="1496"/>
                    <a:pt x="1945" y="1539"/>
                  </a:cubicBezTo>
                  <a:cubicBezTo>
                    <a:pt x="1946" y="1582"/>
                    <a:pt x="1935" y="1632"/>
                    <a:pt x="1929" y="1667"/>
                  </a:cubicBezTo>
                  <a:cubicBezTo>
                    <a:pt x="1923" y="1702"/>
                    <a:pt x="1902" y="1735"/>
                    <a:pt x="1908" y="1752"/>
                  </a:cubicBezTo>
                  <a:cubicBezTo>
                    <a:pt x="1914" y="1769"/>
                    <a:pt x="1764" y="1779"/>
                    <a:pt x="1966" y="1768"/>
                  </a:cubicBezTo>
                  <a:lnTo>
                    <a:pt x="3118" y="1688"/>
                  </a:lnTo>
                  <a:cubicBezTo>
                    <a:pt x="3311" y="1667"/>
                    <a:pt x="3126" y="1655"/>
                    <a:pt x="3124" y="1640"/>
                  </a:cubicBezTo>
                  <a:lnTo>
                    <a:pt x="3108" y="1598"/>
                  </a:lnTo>
                  <a:cubicBezTo>
                    <a:pt x="3111" y="1581"/>
                    <a:pt x="3134" y="1565"/>
                    <a:pt x="3145" y="1539"/>
                  </a:cubicBezTo>
                  <a:cubicBezTo>
                    <a:pt x="3156" y="1513"/>
                    <a:pt x="3163" y="1482"/>
                    <a:pt x="3172" y="1443"/>
                  </a:cubicBezTo>
                  <a:cubicBezTo>
                    <a:pt x="3181" y="1404"/>
                    <a:pt x="3183" y="1357"/>
                    <a:pt x="3198" y="1304"/>
                  </a:cubicBezTo>
                  <a:cubicBezTo>
                    <a:pt x="3213" y="1251"/>
                    <a:pt x="3233" y="1170"/>
                    <a:pt x="3262" y="1123"/>
                  </a:cubicBezTo>
                  <a:cubicBezTo>
                    <a:pt x="3291" y="1076"/>
                    <a:pt x="3329" y="1039"/>
                    <a:pt x="3369" y="1022"/>
                  </a:cubicBezTo>
                  <a:cubicBezTo>
                    <a:pt x="3409" y="1005"/>
                    <a:pt x="3467" y="1011"/>
                    <a:pt x="3502" y="1022"/>
                  </a:cubicBezTo>
                  <a:cubicBezTo>
                    <a:pt x="3537" y="1033"/>
                    <a:pt x="3554" y="1053"/>
                    <a:pt x="3577" y="1086"/>
                  </a:cubicBezTo>
                  <a:cubicBezTo>
                    <a:pt x="3600" y="1119"/>
                    <a:pt x="3628" y="1179"/>
                    <a:pt x="3641" y="1219"/>
                  </a:cubicBezTo>
                  <a:cubicBezTo>
                    <a:pt x="3654" y="1259"/>
                    <a:pt x="3656" y="1291"/>
                    <a:pt x="3657" y="1326"/>
                  </a:cubicBezTo>
                  <a:cubicBezTo>
                    <a:pt x="3658" y="1361"/>
                    <a:pt x="3649" y="1399"/>
                    <a:pt x="3646" y="1432"/>
                  </a:cubicBezTo>
                  <a:lnTo>
                    <a:pt x="3641" y="1523"/>
                  </a:lnTo>
                  <a:lnTo>
                    <a:pt x="3689" y="1486"/>
                  </a:lnTo>
                  <a:lnTo>
                    <a:pt x="3742" y="1443"/>
                  </a:lnTo>
                  <a:cubicBezTo>
                    <a:pt x="3769" y="1430"/>
                    <a:pt x="3823" y="1435"/>
                    <a:pt x="3849" y="1406"/>
                  </a:cubicBezTo>
                  <a:cubicBezTo>
                    <a:pt x="3875" y="1377"/>
                    <a:pt x="3886" y="1315"/>
                    <a:pt x="3897" y="1267"/>
                  </a:cubicBezTo>
                  <a:cubicBezTo>
                    <a:pt x="3908" y="1219"/>
                    <a:pt x="3913" y="1153"/>
                    <a:pt x="3913" y="1118"/>
                  </a:cubicBezTo>
                  <a:cubicBezTo>
                    <a:pt x="3913" y="1083"/>
                    <a:pt x="3908" y="1076"/>
                    <a:pt x="3897" y="1059"/>
                  </a:cubicBezTo>
                  <a:cubicBezTo>
                    <a:pt x="3886" y="1042"/>
                    <a:pt x="3855" y="1043"/>
                    <a:pt x="3849" y="1016"/>
                  </a:cubicBezTo>
                  <a:cubicBezTo>
                    <a:pt x="3843" y="989"/>
                    <a:pt x="3859" y="933"/>
                    <a:pt x="3860" y="899"/>
                  </a:cubicBezTo>
                  <a:cubicBezTo>
                    <a:pt x="3861" y="865"/>
                    <a:pt x="3863" y="861"/>
                    <a:pt x="3854" y="814"/>
                  </a:cubicBezTo>
                  <a:cubicBezTo>
                    <a:pt x="3845" y="767"/>
                    <a:pt x="3824" y="647"/>
                    <a:pt x="3805" y="614"/>
                  </a:cubicBezTo>
                  <a:lnTo>
                    <a:pt x="3741" y="617"/>
                  </a:lnTo>
                  <a:cubicBezTo>
                    <a:pt x="3697" y="551"/>
                    <a:pt x="3625" y="281"/>
                    <a:pt x="3540" y="216"/>
                  </a:cubicBezTo>
                  <a:lnTo>
                    <a:pt x="3234" y="227"/>
                  </a:lnTo>
                  <a:lnTo>
                    <a:pt x="3078" y="231"/>
                  </a:lnTo>
                  <a:lnTo>
                    <a:pt x="2656" y="237"/>
                  </a:lnTo>
                  <a:lnTo>
                    <a:pt x="2746" y="735"/>
                  </a:lnTo>
                  <a:lnTo>
                    <a:pt x="2638" y="741"/>
                  </a:lnTo>
                  <a:cubicBezTo>
                    <a:pt x="2603" y="658"/>
                    <a:pt x="2603" y="313"/>
                    <a:pt x="2533" y="234"/>
                  </a:cubicBezTo>
                  <a:lnTo>
                    <a:pt x="2221" y="264"/>
                  </a:lnTo>
                  <a:cubicBezTo>
                    <a:pt x="2156" y="283"/>
                    <a:pt x="2170" y="281"/>
                    <a:pt x="2140" y="351"/>
                  </a:cubicBezTo>
                  <a:cubicBezTo>
                    <a:pt x="2110" y="421"/>
                    <a:pt x="2058" y="617"/>
                    <a:pt x="2041" y="684"/>
                  </a:cubicBezTo>
                  <a:lnTo>
                    <a:pt x="2035" y="753"/>
                  </a:lnTo>
                  <a:lnTo>
                    <a:pt x="1978" y="735"/>
                  </a:lnTo>
                  <a:cubicBezTo>
                    <a:pt x="1975" y="693"/>
                    <a:pt x="2003" y="575"/>
                    <a:pt x="2020" y="501"/>
                  </a:cubicBezTo>
                  <a:cubicBezTo>
                    <a:pt x="2037" y="427"/>
                    <a:pt x="2081" y="331"/>
                    <a:pt x="2083" y="288"/>
                  </a:cubicBezTo>
                  <a:cubicBezTo>
                    <a:pt x="2085" y="245"/>
                    <a:pt x="2078" y="249"/>
                    <a:pt x="2032" y="243"/>
                  </a:cubicBezTo>
                  <a:lnTo>
                    <a:pt x="1804" y="249"/>
                  </a:lnTo>
                  <a:cubicBezTo>
                    <a:pt x="1727" y="252"/>
                    <a:pt x="1641" y="254"/>
                    <a:pt x="1567" y="261"/>
                  </a:cubicBezTo>
                  <a:cubicBezTo>
                    <a:pt x="1493" y="268"/>
                    <a:pt x="1415" y="275"/>
                    <a:pt x="1357" y="294"/>
                  </a:cubicBezTo>
                  <a:cubicBezTo>
                    <a:pt x="1299" y="313"/>
                    <a:pt x="1264" y="343"/>
                    <a:pt x="1219" y="378"/>
                  </a:cubicBezTo>
                  <a:cubicBezTo>
                    <a:pt x="1174" y="413"/>
                    <a:pt x="1139" y="450"/>
                    <a:pt x="1087" y="504"/>
                  </a:cubicBezTo>
                  <a:cubicBezTo>
                    <a:pt x="1035" y="558"/>
                    <a:pt x="887" y="670"/>
                    <a:pt x="907" y="702"/>
                  </a:cubicBezTo>
                  <a:cubicBezTo>
                    <a:pt x="927" y="734"/>
                    <a:pt x="1097" y="694"/>
                    <a:pt x="1207" y="693"/>
                  </a:cubicBezTo>
                  <a:cubicBezTo>
                    <a:pt x="1317" y="692"/>
                    <a:pt x="1441" y="689"/>
                    <a:pt x="1570" y="696"/>
                  </a:cubicBezTo>
                  <a:cubicBezTo>
                    <a:pt x="1699" y="703"/>
                    <a:pt x="1904" y="726"/>
                    <a:pt x="1981" y="735"/>
                  </a:cubicBezTo>
                  <a:lnTo>
                    <a:pt x="2032" y="753"/>
                  </a:lnTo>
                  <a:lnTo>
                    <a:pt x="2068" y="774"/>
                  </a:lnTo>
                  <a:lnTo>
                    <a:pt x="2512" y="747"/>
                  </a:lnTo>
                  <a:lnTo>
                    <a:pt x="2746" y="735"/>
                  </a:lnTo>
                  <a:lnTo>
                    <a:pt x="3160" y="702"/>
                  </a:lnTo>
                  <a:cubicBezTo>
                    <a:pt x="3217" y="618"/>
                    <a:pt x="3080" y="310"/>
                    <a:pt x="3091" y="231"/>
                  </a:cubicBezTo>
                  <a:lnTo>
                    <a:pt x="3229" y="227"/>
                  </a:lnTo>
                  <a:cubicBezTo>
                    <a:pt x="3262" y="266"/>
                    <a:pt x="3265" y="400"/>
                    <a:pt x="3289" y="467"/>
                  </a:cubicBezTo>
                  <a:cubicBezTo>
                    <a:pt x="3313" y="534"/>
                    <a:pt x="3289" y="602"/>
                    <a:pt x="3374" y="627"/>
                  </a:cubicBezTo>
                  <a:lnTo>
                    <a:pt x="3799" y="615"/>
                  </a:lnTo>
                  <a:lnTo>
                    <a:pt x="3805" y="615"/>
                  </a:lnTo>
                  <a:cubicBezTo>
                    <a:pt x="3799" y="590"/>
                    <a:pt x="3787" y="528"/>
                    <a:pt x="3764" y="467"/>
                  </a:cubicBezTo>
                  <a:cubicBezTo>
                    <a:pt x="3741" y="406"/>
                    <a:pt x="3702" y="305"/>
                    <a:pt x="3668" y="248"/>
                  </a:cubicBezTo>
                  <a:cubicBezTo>
                    <a:pt x="3634" y="191"/>
                    <a:pt x="3589" y="147"/>
                    <a:pt x="3561" y="126"/>
                  </a:cubicBezTo>
                  <a:cubicBezTo>
                    <a:pt x="3533" y="105"/>
                    <a:pt x="3509" y="125"/>
                    <a:pt x="3497" y="120"/>
                  </a:cubicBezTo>
                  <a:lnTo>
                    <a:pt x="3486" y="94"/>
                  </a:lnTo>
                  <a:cubicBezTo>
                    <a:pt x="3473" y="77"/>
                    <a:pt x="3501" y="33"/>
                    <a:pt x="3422" y="19"/>
                  </a:cubicBezTo>
                  <a:cubicBezTo>
                    <a:pt x="3343" y="5"/>
                    <a:pt x="3159" y="11"/>
                    <a:pt x="3012" y="8"/>
                  </a:cubicBezTo>
                  <a:cubicBezTo>
                    <a:pt x="2865" y="5"/>
                    <a:pt x="2680" y="0"/>
                    <a:pt x="2542" y="3"/>
                  </a:cubicBezTo>
                  <a:cubicBezTo>
                    <a:pt x="2404" y="6"/>
                    <a:pt x="2304" y="18"/>
                    <a:pt x="2185" y="24"/>
                  </a:cubicBezTo>
                  <a:cubicBezTo>
                    <a:pt x="2066" y="30"/>
                    <a:pt x="1896" y="34"/>
                    <a:pt x="1828" y="40"/>
                  </a:cubicBezTo>
                  <a:cubicBezTo>
                    <a:pt x="1760" y="46"/>
                    <a:pt x="1795" y="42"/>
                    <a:pt x="1774" y="62"/>
                  </a:cubicBezTo>
                  <a:cubicBezTo>
                    <a:pt x="1753" y="82"/>
                    <a:pt x="1694" y="142"/>
                    <a:pt x="1700" y="158"/>
                  </a:cubicBezTo>
                  <a:lnTo>
                    <a:pt x="1812" y="158"/>
                  </a:lnTo>
                  <a:lnTo>
                    <a:pt x="1860" y="88"/>
                  </a:lnTo>
                  <a:lnTo>
                    <a:pt x="2409" y="67"/>
                  </a:lnTo>
                  <a:lnTo>
                    <a:pt x="2355" y="122"/>
                  </a:lnTo>
                  <a:lnTo>
                    <a:pt x="2577" y="119"/>
                  </a:lnTo>
                  <a:lnTo>
                    <a:pt x="2580" y="62"/>
                  </a:lnTo>
                  <a:lnTo>
                    <a:pt x="2990" y="67"/>
                  </a:lnTo>
                  <a:lnTo>
                    <a:pt x="2996" y="115"/>
                  </a:lnTo>
                  <a:lnTo>
                    <a:pt x="3102" y="115"/>
                  </a:lnTo>
                  <a:lnTo>
                    <a:pt x="3097" y="67"/>
                  </a:lnTo>
                  <a:lnTo>
                    <a:pt x="3348" y="72"/>
                  </a:lnTo>
                  <a:lnTo>
                    <a:pt x="3353" y="115"/>
                  </a:lnTo>
                  <a:lnTo>
                    <a:pt x="2356" y="120"/>
                  </a:lnTo>
                  <a:lnTo>
                    <a:pt x="1812" y="163"/>
                  </a:lnTo>
                  <a:lnTo>
                    <a:pt x="1700" y="158"/>
                  </a:lnTo>
                  <a:lnTo>
                    <a:pt x="1486" y="174"/>
                  </a:lnTo>
                  <a:cubicBezTo>
                    <a:pt x="1430" y="179"/>
                    <a:pt x="1406" y="176"/>
                    <a:pt x="1364" y="190"/>
                  </a:cubicBezTo>
                  <a:cubicBezTo>
                    <a:pt x="1322" y="204"/>
                    <a:pt x="1292" y="216"/>
                    <a:pt x="1236" y="259"/>
                  </a:cubicBezTo>
                  <a:cubicBezTo>
                    <a:pt x="1180" y="302"/>
                    <a:pt x="1087" y="392"/>
                    <a:pt x="1028" y="451"/>
                  </a:cubicBezTo>
                  <a:cubicBezTo>
                    <a:pt x="969" y="510"/>
                    <a:pt x="922" y="566"/>
                    <a:pt x="884" y="611"/>
                  </a:cubicBezTo>
                  <a:cubicBezTo>
                    <a:pt x="846" y="656"/>
                    <a:pt x="869" y="692"/>
                    <a:pt x="798" y="723"/>
                  </a:cubicBezTo>
                  <a:cubicBezTo>
                    <a:pt x="727" y="754"/>
                    <a:pt x="544" y="776"/>
                    <a:pt x="457" y="798"/>
                  </a:cubicBezTo>
                  <a:cubicBezTo>
                    <a:pt x="370" y="820"/>
                    <a:pt x="326" y="837"/>
                    <a:pt x="276" y="856"/>
                  </a:cubicBezTo>
                  <a:cubicBezTo>
                    <a:pt x="226" y="875"/>
                    <a:pt x="182" y="895"/>
                    <a:pt x="158" y="915"/>
                  </a:cubicBezTo>
                  <a:cubicBezTo>
                    <a:pt x="134" y="935"/>
                    <a:pt x="144" y="926"/>
                    <a:pt x="132" y="974"/>
                  </a:cubicBezTo>
                  <a:cubicBezTo>
                    <a:pt x="120" y="1022"/>
                    <a:pt x="100" y="1160"/>
                    <a:pt x="84" y="1203"/>
                  </a:cubicBezTo>
                  <a:lnTo>
                    <a:pt x="36" y="1230"/>
                  </a:lnTo>
                  <a:cubicBezTo>
                    <a:pt x="23" y="1249"/>
                    <a:pt x="8" y="1269"/>
                    <a:pt x="4" y="1320"/>
                  </a:cubicBezTo>
                  <a:cubicBezTo>
                    <a:pt x="0" y="1371"/>
                    <a:pt x="12" y="1479"/>
                    <a:pt x="14" y="1534"/>
                  </a:cubicBezTo>
                  <a:cubicBezTo>
                    <a:pt x="16" y="1589"/>
                    <a:pt x="2" y="1619"/>
                    <a:pt x="14" y="1651"/>
                  </a:cubicBezTo>
                  <a:cubicBezTo>
                    <a:pt x="26" y="1683"/>
                    <a:pt x="71" y="1713"/>
                    <a:pt x="89" y="1726"/>
                  </a:cubicBezTo>
                  <a:lnTo>
                    <a:pt x="121" y="1731"/>
                  </a:lnTo>
                  <a:close/>
                </a:path>
              </a:pathLst>
            </a:custGeom>
            <a:gradFill rotWithShape="1">
              <a:gsLst>
                <a:gs pos="0">
                  <a:srgbClr val="00CC00"/>
                </a:gs>
                <a:gs pos="100000">
                  <a:srgbClr val="008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" name="Group 183"/>
            <p:cNvGrpSpPr>
              <a:grpSpLocks/>
            </p:cNvGrpSpPr>
            <p:nvPr/>
          </p:nvGrpSpPr>
          <p:grpSpPr bwMode="auto">
            <a:xfrm>
              <a:off x="3454" y="428"/>
              <a:ext cx="602" cy="145"/>
              <a:chOff x="1164" y="1701"/>
              <a:chExt cx="1218" cy="360"/>
            </a:xfrm>
          </p:grpSpPr>
          <p:sp>
            <p:nvSpPr>
              <p:cNvPr id="11448" name="Freeform 184"/>
              <p:cNvSpPr>
                <a:spLocks/>
              </p:cNvSpPr>
              <p:nvPr/>
            </p:nvSpPr>
            <p:spPr bwMode="auto">
              <a:xfrm>
                <a:off x="1164" y="1701"/>
                <a:ext cx="1218" cy="360"/>
              </a:xfrm>
              <a:custGeom>
                <a:avLst/>
                <a:gdLst/>
                <a:ahLst/>
                <a:cxnLst>
                  <a:cxn ang="0">
                    <a:pos x="84" y="27"/>
                  </a:cxn>
                  <a:cxn ang="0">
                    <a:pos x="162" y="39"/>
                  </a:cxn>
                  <a:cxn ang="0">
                    <a:pos x="141" y="273"/>
                  </a:cxn>
                  <a:cxn ang="0">
                    <a:pos x="210" y="273"/>
                  </a:cxn>
                  <a:cxn ang="0">
                    <a:pos x="186" y="111"/>
                  </a:cxn>
                  <a:cxn ang="0">
                    <a:pos x="192" y="45"/>
                  </a:cxn>
                  <a:cxn ang="0">
                    <a:pos x="285" y="48"/>
                  </a:cxn>
                  <a:cxn ang="0">
                    <a:pos x="300" y="294"/>
                  </a:cxn>
                  <a:cxn ang="0">
                    <a:pos x="492" y="291"/>
                  </a:cxn>
                  <a:cxn ang="0">
                    <a:pos x="600" y="42"/>
                  </a:cxn>
                  <a:cxn ang="0">
                    <a:pos x="729" y="48"/>
                  </a:cxn>
                  <a:cxn ang="0">
                    <a:pos x="636" y="270"/>
                  </a:cxn>
                  <a:cxn ang="0">
                    <a:pos x="771" y="264"/>
                  </a:cxn>
                  <a:cxn ang="0">
                    <a:pos x="846" y="42"/>
                  </a:cxn>
                  <a:cxn ang="0">
                    <a:pos x="1098" y="0"/>
                  </a:cxn>
                  <a:cxn ang="0">
                    <a:pos x="1167" y="15"/>
                  </a:cxn>
                  <a:cxn ang="0">
                    <a:pos x="1218" y="84"/>
                  </a:cxn>
                  <a:cxn ang="0">
                    <a:pos x="1017" y="264"/>
                  </a:cxn>
                  <a:cxn ang="0">
                    <a:pos x="927" y="279"/>
                  </a:cxn>
                  <a:cxn ang="0">
                    <a:pos x="810" y="303"/>
                  </a:cxn>
                  <a:cxn ang="0">
                    <a:pos x="672" y="324"/>
                  </a:cxn>
                  <a:cxn ang="0">
                    <a:pos x="606" y="315"/>
                  </a:cxn>
                  <a:cxn ang="0">
                    <a:pos x="582" y="360"/>
                  </a:cxn>
                  <a:cxn ang="0">
                    <a:pos x="225" y="357"/>
                  </a:cxn>
                  <a:cxn ang="0">
                    <a:pos x="213" y="327"/>
                  </a:cxn>
                  <a:cxn ang="0">
                    <a:pos x="105" y="312"/>
                  </a:cxn>
                  <a:cxn ang="0">
                    <a:pos x="36" y="285"/>
                  </a:cxn>
                  <a:cxn ang="0">
                    <a:pos x="0" y="264"/>
                  </a:cxn>
                  <a:cxn ang="0">
                    <a:pos x="48" y="18"/>
                  </a:cxn>
                  <a:cxn ang="0">
                    <a:pos x="84" y="27"/>
                  </a:cxn>
                </a:cxnLst>
                <a:rect l="0" t="0" r="r" b="b"/>
                <a:pathLst>
                  <a:path w="1218" h="360">
                    <a:moveTo>
                      <a:pt x="84" y="27"/>
                    </a:moveTo>
                    <a:lnTo>
                      <a:pt x="162" y="39"/>
                    </a:lnTo>
                    <a:lnTo>
                      <a:pt x="141" y="273"/>
                    </a:lnTo>
                    <a:lnTo>
                      <a:pt x="210" y="273"/>
                    </a:lnTo>
                    <a:lnTo>
                      <a:pt x="186" y="111"/>
                    </a:lnTo>
                    <a:lnTo>
                      <a:pt x="192" y="45"/>
                    </a:lnTo>
                    <a:lnTo>
                      <a:pt x="285" y="48"/>
                    </a:lnTo>
                    <a:lnTo>
                      <a:pt x="300" y="294"/>
                    </a:lnTo>
                    <a:lnTo>
                      <a:pt x="492" y="291"/>
                    </a:lnTo>
                    <a:lnTo>
                      <a:pt x="600" y="42"/>
                    </a:lnTo>
                    <a:lnTo>
                      <a:pt x="729" y="48"/>
                    </a:lnTo>
                    <a:lnTo>
                      <a:pt x="636" y="270"/>
                    </a:lnTo>
                    <a:lnTo>
                      <a:pt x="771" y="264"/>
                    </a:lnTo>
                    <a:lnTo>
                      <a:pt x="846" y="42"/>
                    </a:lnTo>
                    <a:lnTo>
                      <a:pt x="1098" y="0"/>
                    </a:lnTo>
                    <a:lnTo>
                      <a:pt x="1167" y="15"/>
                    </a:lnTo>
                    <a:lnTo>
                      <a:pt x="1218" y="84"/>
                    </a:lnTo>
                    <a:lnTo>
                      <a:pt x="1017" y="264"/>
                    </a:lnTo>
                    <a:lnTo>
                      <a:pt x="927" y="279"/>
                    </a:lnTo>
                    <a:lnTo>
                      <a:pt x="810" y="303"/>
                    </a:lnTo>
                    <a:lnTo>
                      <a:pt x="672" y="324"/>
                    </a:lnTo>
                    <a:lnTo>
                      <a:pt x="606" y="315"/>
                    </a:lnTo>
                    <a:lnTo>
                      <a:pt x="582" y="360"/>
                    </a:lnTo>
                    <a:lnTo>
                      <a:pt x="225" y="357"/>
                    </a:lnTo>
                    <a:lnTo>
                      <a:pt x="213" y="327"/>
                    </a:lnTo>
                    <a:lnTo>
                      <a:pt x="105" y="312"/>
                    </a:lnTo>
                    <a:lnTo>
                      <a:pt x="36" y="285"/>
                    </a:lnTo>
                    <a:lnTo>
                      <a:pt x="0" y="264"/>
                    </a:lnTo>
                    <a:lnTo>
                      <a:pt x="48" y="18"/>
                    </a:lnTo>
                    <a:lnTo>
                      <a:pt x="84" y="2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50000">
                    <a:srgbClr val="FFFFFF"/>
                  </a:gs>
                  <a:gs pos="100000">
                    <a:srgbClr val="C0C0C0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9" name="Freeform 185"/>
              <p:cNvSpPr>
                <a:spLocks/>
              </p:cNvSpPr>
              <p:nvPr/>
            </p:nvSpPr>
            <p:spPr bwMode="auto">
              <a:xfrm>
                <a:off x="1304" y="1739"/>
                <a:ext cx="708" cy="252"/>
              </a:xfrm>
              <a:custGeom>
                <a:avLst/>
                <a:gdLst/>
                <a:ahLst/>
                <a:cxnLst>
                  <a:cxn ang="0">
                    <a:pos x="72" y="231"/>
                  </a:cxn>
                  <a:cxn ang="0">
                    <a:pos x="0" y="231"/>
                  </a:cxn>
                  <a:cxn ang="0">
                    <a:pos x="75" y="231"/>
                  </a:cxn>
                  <a:cxn ang="0">
                    <a:pos x="51" y="48"/>
                  </a:cxn>
                  <a:cxn ang="0">
                    <a:pos x="57" y="3"/>
                  </a:cxn>
                  <a:cxn ang="0">
                    <a:pos x="147" y="9"/>
                  </a:cxn>
                  <a:cxn ang="0">
                    <a:pos x="162" y="252"/>
                  </a:cxn>
                  <a:cxn ang="0">
                    <a:pos x="354" y="252"/>
                  </a:cxn>
                  <a:cxn ang="0">
                    <a:pos x="459" y="3"/>
                  </a:cxn>
                  <a:cxn ang="0">
                    <a:pos x="591" y="6"/>
                  </a:cxn>
                  <a:cxn ang="0">
                    <a:pos x="501" y="228"/>
                  </a:cxn>
                  <a:cxn ang="0">
                    <a:pos x="636" y="222"/>
                  </a:cxn>
                  <a:cxn ang="0">
                    <a:pos x="708" y="9"/>
                  </a:cxn>
                  <a:cxn ang="0">
                    <a:pos x="585" y="6"/>
                  </a:cxn>
                  <a:cxn ang="0">
                    <a:pos x="453" y="3"/>
                  </a:cxn>
                  <a:cxn ang="0">
                    <a:pos x="303" y="0"/>
                  </a:cxn>
                  <a:cxn ang="0">
                    <a:pos x="219" y="9"/>
                  </a:cxn>
                  <a:cxn ang="0">
                    <a:pos x="144" y="12"/>
                  </a:cxn>
                  <a:cxn ang="0">
                    <a:pos x="60" y="6"/>
                  </a:cxn>
                  <a:cxn ang="0">
                    <a:pos x="21" y="0"/>
                  </a:cxn>
                  <a:cxn ang="0">
                    <a:pos x="24" y="42"/>
                  </a:cxn>
                  <a:cxn ang="0">
                    <a:pos x="3" y="228"/>
                  </a:cxn>
                  <a:cxn ang="0">
                    <a:pos x="72" y="231"/>
                  </a:cxn>
                </a:cxnLst>
                <a:rect l="0" t="0" r="r" b="b"/>
                <a:pathLst>
                  <a:path w="708" h="252">
                    <a:moveTo>
                      <a:pt x="72" y="231"/>
                    </a:moveTo>
                    <a:lnTo>
                      <a:pt x="0" y="231"/>
                    </a:lnTo>
                    <a:lnTo>
                      <a:pt x="75" y="231"/>
                    </a:lnTo>
                    <a:lnTo>
                      <a:pt x="51" y="48"/>
                    </a:lnTo>
                    <a:lnTo>
                      <a:pt x="57" y="3"/>
                    </a:lnTo>
                    <a:lnTo>
                      <a:pt x="147" y="9"/>
                    </a:lnTo>
                    <a:lnTo>
                      <a:pt x="162" y="252"/>
                    </a:lnTo>
                    <a:lnTo>
                      <a:pt x="354" y="252"/>
                    </a:lnTo>
                    <a:lnTo>
                      <a:pt x="459" y="3"/>
                    </a:lnTo>
                    <a:lnTo>
                      <a:pt x="591" y="6"/>
                    </a:lnTo>
                    <a:lnTo>
                      <a:pt x="501" y="228"/>
                    </a:lnTo>
                    <a:lnTo>
                      <a:pt x="636" y="222"/>
                    </a:lnTo>
                    <a:lnTo>
                      <a:pt x="708" y="9"/>
                    </a:lnTo>
                    <a:lnTo>
                      <a:pt x="585" y="6"/>
                    </a:lnTo>
                    <a:lnTo>
                      <a:pt x="453" y="3"/>
                    </a:lnTo>
                    <a:lnTo>
                      <a:pt x="303" y="0"/>
                    </a:lnTo>
                    <a:lnTo>
                      <a:pt x="219" y="9"/>
                    </a:lnTo>
                    <a:lnTo>
                      <a:pt x="144" y="12"/>
                    </a:lnTo>
                    <a:lnTo>
                      <a:pt x="60" y="6"/>
                    </a:lnTo>
                    <a:lnTo>
                      <a:pt x="21" y="0"/>
                    </a:lnTo>
                    <a:lnTo>
                      <a:pt x="24" y="42"/>
                    </a:lnTo>
                    <a:lnTo>
                      <a:pt x="3" y="228"/>
                    </a:lnTo>
                    <a:lnTo>
                      <a:pt x="72" y="231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50" name="Freeform 186"/>
            <p:cNvSpPr>
              <a:spLocks/>
            </p:cNvSpPr>
            <p:nvPr/>
          </p:nvSpPr>
          <p:spPr bwMode="auto">
            <a:xfrm>
              <a:off x="3492" y="624"/>
              <a:ext cx="318" cy="47"/>
            </a:xfrm>
            <a:custGeom>
              <a:avLst/>
              <a:gdLst/>
              <a:ahLst/>
              <a:cxnLst>
                <a:cxn ang="0">
                  <a:pos x="3" y="21"/>
                </a:cxn>
                <a:cxn ang="0">
                  <a:pos x="3" y="117"/>
                </a:cxn>
                <a:cxn ang="0">
                  <a:pos x="99" y="117"/>
                </a:cxn>
                <a:cxn ang="0">
                  <a:pos x="99" y="21"/>
                </a:cxn>
                <a:cxn ang="0">
                  <a:pos x="147" y="21"/>
                </a:cxn>
                <a:cxn ang="0">
                  <a:pos x="147" y="117"/>
                </a:cxn>
                <a:cxn ang="0">
                  <a:pos x="372" y="114"/>
                </a:cxn>
                <a:cxn ang="0">
                  <a:pos x="372" y="24"/>
                </a:cxn>
                <a:cxn ang="0">
                  <a:pos x="429" y="18"/>
                </a:cxn>
                <a:cxn ang="0">
                  <a:pos x="429" y="117"/>
                </a:cxn>
                <a:cxn ang="0">
                  <a:pos x="627" y="117"/>
                </a:cxn>
                <a:cxn ang="0">
                  <a:pos x="639" y="42"/>
                </a:cxn>
                <a:cxn ang="0">
                  <a:pos x="624" y="0"/>
                </a:cxn>
                <a:cxn ang="0">
                  <a:pos x="0" y="0"/>
                </a:cxn>
                <a:cxn ang="0">
                  <a:pos x="3" y="21"/>
                </a:cxn>
              </a:cxnLst>
              <a:rect l="0" t="0" r="r" b="b"/>
              <a:pathLst>
                <a:path w="639" h="117">
                  <a:moveTo>
                    <a:pt x="3" y="21"/>
                  </a:moveTo>
                  <a:lnTo>
                    <a:pt x="3" y="117"/>
                  </a:lnTo>
                  <a:lnTo>
                    <a:pt x="99" y="117"/>
                  </a:lnTo>
                  <a:lnTo>
                    <a:pt x="99" y="21"/>
                  </a:lnTo>
                  <a:lnTo>
                    <a:pt x="147" y="21"/>
                  </a:lnTo>
                  <a:lnTo>
                    <a:pt x="147" y="117"/>
                  </a:lnTo>
                  <a:lnTo>
                    <a:pt x="372" y="114"/>
                  </a:lnTo>
                  <a:lnTo>
                    <a:pt x="372" y="24"/>
                  </a:lnTo>
                  <a:lnTo>
                    <a:pt x="429" y="18"/>
                  </a:lnTo>
                  <a:lnTo>
                    <a:pt x="429" y="117"/>
                  </a:lnTo>
                  <a:lnTo>
                    <a:pt x="627" y="117"/>
                  </a:lnTo>
                  <a:lnTo>
                    <a:pt x="639" y="42"/>
                  </a:lnTo>
                  <a:lnTo>
                    <a:pt x="624" y="0"/>
                  </a:lnTo>
                  <a:lnTo>
                    <a:pt x="0" y="0"/>
                  </a:lnTo>
                  <a:lnTo>
                    <a:pt x="3" y="21"/>
                  </a:lnTo>
                  <a:close/>
                </a:path>
              </a:pathLst>
            </a:custGeom>
            <a:solidFill>
              <a:srgbClr val="0010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51" name="Oval 187"/>
            <p:cNvSpPr>
              <a:spLocks noChangeArrowheads="1"/>
            </p:cNvSpPr>
            <p:nvPr/>
          </p:nvSpPr>
          <p:spPr bwMode="auto">
            <a:xfrm>
              <a:off x="3874" y="633"/>
              <a:ext cx="67" cy="72"/>
            </a:xfrm>
            <a:prstGeom prst="ellipse">
              <a:avLst/>
            </a:prstGeom>
            <a:gradFill rotWithShape="1">
              <a:gsLst>
                <a:gs pos="0">
                  <a:srgbClr val="333333"/>
                </a:gs>
                <a:gs pos="100000">
                  <a:srgbClr val="B2B2B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52" name="Freeform 188"/>
            <p:cNvSpPr>
              <a:spLocks/>
            </p:cNvSpPr>
            <p:nvPr/>
          </p:nvSpPr>
          <p:spPr bwMode="auto">
            <a:xfrm>
              <a:off x="3488" y="98"/>
              <a:ext cx="1125" cy="334"/>
            </a:xfrm>
            <a:custGeom>
              <a:avLst/>
              <a:gdLst/>
              <a:ahLst/>
              <a:cxnLst>
                <a:cxn ang="0">
                  <a:pos x="18" y="828"/>
                </a:cxn>
                <a:cxn ang="0">
                  <a:pos x="132" y="795"/>
                </a:cxn>
                <a:cxn ang="0">
                  <a:pos x="420" y="762"/>
                </a:cxn>
                <a:cxn ang="0">
                  <a:pos x="654" y="762"/>
                </a:cxn>
                <a:cxn ang="0">
                  <a:pos x="807" y="786"/>
                </a:cxn>
                <a:cxn ang="0">
                  <a:pos x="1074" y="723"/>
                </a:cxn>
                <a:cxn ang="0">
                  <a:pos x="1455" y="669"/>
                </a:cxn>
                <a:cxn ang="0">
                  <a:pos x="1539" y="624"/>
                </a:cxn>
                <a:cxn ang="0">
                  <a:pos x="1224" y="651"/>
                </a:cxn>
                <a:cxn ang="0">
                  <a:pos x="876" y="723"/>
                </a:cxn>
                <a:cxn ang="0">
                  <a:pos x="858" y="693"/>
                </a:cxn>
                <a:cxn ang="0">
                  <a:pos x="1299" y="612"/>
                </a:cxn>
                <a:cxn ang="0">
                  <a:pos x="1206" y="591"/>
                </a:cxn>
                <a:cxn ang="0">
                  <a:pos x="870" y="606"/>
                </a:cxn>
                <a:cxn ang="0">
                  <a:pos x="714" y="603"/>
                </a:cxn>
                <a:cxn ang="0">
                  <a:pos x="822" y="444"/>
                </a:cxn>
                <a:cxn ang="0">
                  <a:pos x="1131" y="162"/>
                </a:cxn>
                <a:cxn ang="0">
                  <a:pos x="1350" y="102"/>
                </a:cxn>
                <a:cxn ang="0">
                  <a:pos x="1653" y="78"/>
                </a:cxn>
                <a:cxn ang="0">
                  <a:pos x="1905" y="72"/>
                </a:cxn>
                <a:cxn ang="0">
                  <a:pos x="2211" y="45"/>
                </a:cxn>
                <a:cxn ang="0">
                  <a:pos x="2265" y="0"/>
                </a:cxn>
                <a:cxn ang="0">
                  <a:pos x="1950" y="24"/>
                </a:cxn>
                <a:cxn ang="0">
                  <a:pos x="1659" y="42"/>
                </a:cxn>
                <a:cxn ang="0">
                  <a:pos x="1278" y="63"/>
                </a:cxn>
                <a:cxn ang="0">
                  <a:pos x="1131" y="105"/>
                </a:cxn>
                <a:cxn ang="0">
                  <a:pos x="951" y="258"/>
                </a:cxn>
                <a:cxn ang="0">
                  <a:pos x="774" y="447"/>
                </a:cxn>
                <a:cxn ang="0">
                  <a:pos x="705" y="543"/>
                </a:cxn>
                <a:cxn ang="0">
                  <a:pos x="690" y="603"/>
                </a:cxn>
                <a:cxn ang="0">
                  <a:pos x="432" y="672"/>
                </a:cxn>
                <a:cxn ang="0">
                  <a:pos x="159" y="735"/>
                </a:cxn>
                <a:cxn ang="0">
                  <a:pos x="21" y="798"/>
                </a:cxn>
              </a:cxnLst>
              <a:rect l="0" t="0" r="r" b="b"/>
              <a:pathLst>
                <a:path w="2265" h="828">
                  <a:moveTo>
                    <a:pt x="0" y="807"/>
                  </a:moveTo>
                  <a:lnTo>
                    <a:pt x="18" y="828"/>
                  </a:lnTo>
                  <a:lnTo>
                    <a:pt x="69" y="828"/>
                  </a:lnTo>
                  <a:lnTo>
                    <a:pt x="132" y="795"/>
                  </a:lnTo>
                  <a:lnTo>
                    <a:pt x="279" y="771"/>
                  </a:lnTo>
                  <a:lnTo>
                    <a:pt x="420" y="762"/>
                  </a:lnTo>
                  <a:lnTo>
                    <a:pt x="588" y="756"/>
                  </a:lnTo>
                  <a:lnTo>
                    <a:pt x="654" y="762"/>
                  </a:lnTo>
                  <a:lnTo>
                    <a:pt x="726" y="768"/>
                  </a:lnTo>
                  <a:lnTo>
                    <a:pt x="807" y="786"/>
                  </a:lnTo>
                  <a:lnTo>
                    <a:pt x="879" y="774"/>
                  </a:lnTo>
                  <a:lnTo>
                    <a:pt x="1074" y="723"/>
                  </a:lnTo>
                  <a:lnTo>
                    <a:pt x="1278" y="699"/>
                  </a:lnTo>
                  <a:lnTo>
                    <a:pt x="1455" y="669"/>
                  </a:lnTo>
                  <a:lnTo>
                    <a:pt x="1590" y="645"/>
                  </a:lnTo>
                  <a:lnTo>
                    <a:pt x="1539" y="624"/>
                  </a:lnTo>
                  <a:lnTo>
                    <a:pt x="1446" y="612"/>
                  </a:lnTo>
                  <a:lnTo>
                    <a:pt x="1224" y="651"/>
                  </a:lnTo>
                  <a:lnTo>
                    <a:pt x="1038" y="696"/>
                  </a:lnTo>
                  <a:lnTo>
                    <a:pt x="876" y="723"/>
                  </a:lnTo>
                  <a:lnTo>
                    <a:pt x="849" y="717"/>
                  </a:lnTo>
                  <a:lnTo>
                    <a:pt x="858" y="693"/>
                  </a:lnTo>
                  <a:lnTo>
                    <a:pt x="1089" y="648"/>
                  </a:lnTo>
                  <a:lnTo>
                    <a:pt x="1299" y="612"/>
                  </a:lnTo>
                  <a:lnTo>
                    <a:pt x="1335" y="594"/>
                  </a:lnTo>
                  <a:lnTo>
                    <a:pt x="1206" y="591"/>
                  </a:lnTo>
                  <a:lnTo>
                    <a:pt x="1044" y="597"/>
                  </a:lnTo>
                  <a:lnTo>
                    <a:pt x="870" y="606"/>
                  </a:lnTo>
                  <a:lnTo>
                    <a:pt x="756" y="606"/>
                  </a:lnTo>
                  <a:lnTo>
                    <a:pt x="714" y="603"/>
                  </a:lnTo>
                  <a:lnTo>
                    <a:pt x="705" y="573"/>
                  </a:lnTo>
                  <a:lnTo>
                    <a:pt x="822" y="444"/>
                  </a:lnTo>
                  <a:lnTo>
                    <a:pt x="990" y="282"/>
                  </a:lnTo>
                  <a:lnTo>
                    <a:pt x="1131" y="162"/>
                  </a:lnTo>
                  <a:lnTo>
                    <a:pt x="1224" y="111"/>
                  </a:lnTo>
                  <a:lnTo>
                    <a:pt x="1350" y="102"/>
                  </a:lnTo>
                  <a:lnTo>
                    <a:pt x="1503" y="90"/>
                  </a:lnTo>
                  <a:lnTo>
                    <a:pt x="1653" y="78"/>
                  </a:lnTo>
                  <a:lnTo>
                    <a:pt x="1800" y="75"/>
                  </a:lnTo>
                  <a:lnTo>
                    <a:pt x="1905" y="72"/>
                  </a:lnTo>
                  <a:lnTo>
                    <a:pt x="2016" y="63"/>
                  </a:lnTo>
                  <a:lnTo>
                    <a:pt x="2211" y="45"/>
                  </a:lnTo>
                  <a:lnTo>
                    <a:pt x="2265" y="42"/>
                  </a:lnTo>
                  <a:lnTo>
                    <a:pt x="2265" y="0"/>
                  </a:lnTo>
                  <a:lnTo>
                    <a:pt x="2169" y="3"/>
                  </a:lnTo>
                  <a:lnTo>
                    <a:pt x="1950" y="24"/>
                  </a:lnTo>
                  <a:lnTo>
                    <a:pt x="1743" y="39"/>
                  </a:lnTo>
                  <a:lnTo>
                    <a:pt x="1659" y="42"/>
                  </a:lnTo>
                  <a:lnTo>
                    <a:pt x="1602" y="39"/>
                  </a:lnTo>
                  <a:lnTo>
                    <a:pt x="1278" y="63"/>
                  </a:lnTo>
                  <a:lnTo>
                    <a:pt x="1206" y="72"/>
                  </a:lnTo>
                  <a:lnTo>
                    <a:pt x="1131" y="105"/>
                  </a:lnTo>
                  <a:lnTo>
                    <a:pt x="1059" y="162"/>
                  </a:lnTo>
                  <a:lnTo>
                    <a:pt x="951" y="258"/>
                  </a:lnTo>
                  <a:lnTo>
                    <a:pt x="876" y="330"/>
                  </a:lnTo>
                  <a:lnTo>
                    <a:pt x="774" y="447"/>
                  </a:lnTo>
                  <a:lnTo>
                    <a:pt x="723" y="510"/>
                  </a:lnTo>
                  <a:lnTo>
                    <a:pt x="705" y="543"/>
                  </a:lnTo>
                  <a:lnTo>
                    <a:pt x="705" y="576"/>
                  </a:lnTo>
                  <a:lnTo>
                    <a:pt x="690" y="603"/>
                  </a:lnTo>
                  <a:lnTo>
                    <a:pt x="618" y="621"/>
                  </a:lnTo>
                  <a:lnTo>
                    <a:pt x="432" y="672"/>
                  </a:lnTo>
                  <a:lnTo>
                    <a:pt x="288" y="702"/>
                  </a:lnTo>
                  <a:lnTo>
                    <a:pt x="159" y="735"/>
                  </a:lnTo>
                  <a:lnTo>
                    <a:pt x="66" y="774"/>
                  </a:lnTo>
                  <a:lnTo>
                    <a:pt x="21" y="798"/>
                  </a:lnTo>
                  <a:lnTo>
                    <a:pt x="0" y="807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" name="Group 189"/>
            <p:cNvGrpSpPr>
              <a:grpSpLocks/>
            </p:cNvGrpSpPr>
            <p:nvPr/>
          </p:nvGrpSpPr>
          <p:grpSpPr bwMode="auto">
            <a:xfrm>
              <a:off x="3857" y="147"/>
              <a:ext cx="587" cy="200"/>
              <a:chOff x="1983" y="1004"/>
              <a:chExt cx="1181" cy="495"/>
            </a:xfrm>
          </p:grpSpPr>
          <p:sp>
            <p:nvSpPr>
              <p:cNvPr id="11454" name="Freeform 190"/>
              <p:cNvSpPr>
                <a:spLocks/>
              </p:cNvSpPr>
              <p:nvPr/>
            </p:nvSpPr>
            <p:spPr bwMode="auto">
              <a:xfrm>
                <a:off x="1983" y="1004"/>
                <a:ext cx="1181" cy="495"/>
              </a:xfrm>
              <a:custGeom>
                <a:avLst/>
                <a:gdLst/>
                <a:ahLst/>
                <a:cxnLst>
                  <a:cxn ang="0">
                    <a:pos x="0" y="453"/>
                  </a:cxn>
                  <a:cxn ang="0">
                    <a:pos x="12" y="469"/>
                  </a:cxn>
                  <a:cxn ang="0">
                    <a:pos x="50" y="475"/>
                  </a:cxn>
                  <a:cxn ang="0">
                    <a:pos x="251" y="456"/>
                  </a:cxn>
                  <a:cxn ang="0">
                    <a:pos x="446" y="451"/>
                  </a:cxn>
                  <a:cxn ang="0">
                    <a:pos x="684" y="459"/>
                  </a:cxn>
                  <a:cxn ang="0">
                    <a:pos x="884" y="477"/>
                  </a:cxn>
                  <a:cxn ang="0">
                    <a:pos x="1074" y="495"/>
                  </a:cxn>
                  <a:cxn ang="0">
                    <a:pos x="1073" y="484"/>
                  </a:cxn>
                  <a:cxn ang="0">
                    <a:pos x="1092" y="357"/>
                  </a:cxn>
                  <a:cxn ang="0">
                    <a:pos x="1124" y="237"/>
                  </a:cxn>
                  <a:cxn ang="0">
                    <a:pos x="1161" y="124"/>
                  </a:cxn>
                  <a:cxn ang="0">
                    <a:pos x="1181" y="44"/>
                  </a:cxn>
                  <a:cxn ang="0">
                    <a:pos x="1173" y="12"/>
                  </a:cxn>
                  <a:cxn ang="0">
                    <a:pos x="1141" y="0"/>
                  </a:cxn>
                  <a:cxn ang="0">
                    <a:pos x="969" y="0"/>
                  </a:cxn>
                  <a:cxn ang="0">
                    <a:pos x="809" y="4"/>
                  </a:cxn>
                  <a:cxn ang="0">
                    <a:pos x="709" y="12"/>
                  </a:cxn>
                  <a:cxn ang="0">
                    <a:pos x="573" y="20"/>
                  </a:cxn>
                  <a:cxn ang="0">
                    <a:pos x="465" y="44"/>
                  </a:cxn>
                  <a:cxn ang="0">
                    <a:pos x="396" y="78"/>
                  </a:cxn>
                  <a:cxn ang="0">
                    <a:pos x="305" y="144"/>
                  </a:cxn>
                  <a:cxn ang="0">
                    <a:pos x="218" y="229"/>
                  </a:cxn>
                  <a:cxn ang="0">
                    <a:pos x="138" y="304"/>
                  </a:cxn>
                  <a:cxn ang="0">
                    <a:pos x="81" y="354"/>
                  </a:cxn>
                  <a:cxn ang="0">
                    <a:pos x="18" y="417"/>
                  </a:cxn>
                  <a:cxn ang="0">
                    <a:pos x="0" y="453"/>
                  </a:cxn>
                </a:cxnLst>
                <a:rect l="0" t="0" r="r" b="b"/>
                <a:pathLst>
                  <a:path w="1181" h="495">
                    <a:moveTo>
                      <a:pt x="0" y="453"/>
                    </a:moveTo>
                    <a:lnTo>
                      <a:pt x="12" y="469"/>
                    </a:lnTo>
                    <a:lnTo>
                      <a:pt x="50" y="475"/>
                    </a:lnTo>
                    <a:lnTo>
                      <a:pt x="251" y="456"/>
                    </a:lnTo>
                    <a:lnTo>
                      <a:pt x="446" y="451"/>
                    </a:lnTo>
                    <a:lnTo>
                      <a:pt x="684" y="459"/>
                    </a:lnTo>
                    <a:lnTo>
                      <a:pt x="884" y="477"/>
                    </a:lnTo>
                    <a:lnTo>
                      <a:pt x="1074" y="495"/>
                    </a:lnTo>
                    <a:lnTo>
                      <a:pt x="1073" y="484"/>
                    </a:lnTo>
                    <a:lnTo>
                      <a:pt x="1092" y="357"/>
                    </a:lnTo>
                    <a:lnTo>
                      <a:pt x="1124" y="237"/>
                    </a:lnTo>
                    <a:lnTo>
                      <a:pt x="1161" y="124"/>
                    </a:lnTo>
                    <a:lnTo>
                      <a:pt x="1181" y="44"/>
                    </a:lnTo>
                    <a:lnTo>
                      <a:pt x="1173" y="12"/>
                    </a:lnTo>
                    <a:lnTo>
                      <a:pt x="1141" y="0"/>
                    </a:lnTo>
                    <a:lnTo>
                      <a:pt x="969" y="0"/>
                    </a:lnTo>
                    <a:lnTo>
                      <a:pt x="809" y="4"/>
                    </a:lnTo>
                    <a:lnTo>
                      <a:pt x="709" y="12"/>
                    </a:lnTo>
                    <a:lnTo>
                      <a:pt x="573" y="20"/>
                    </a:lnTo>
                    <a:lnTo>
                      <a:pt x="465" y="44"/>
                    </a:lnTo>
                    <a:lnTo>
                      <a:pt x="396" y="78"/>
                    </a:lnTo>
                    <a:lnTo>
                      <a:pt x="305" y="144"/>
                    </a:lnTo>
                    <a:lnTo>
                      <a:pt x="218" y="229"/>
                    </a:lnTo>
                    <a:lnTo>
                      <a:pt x="138" y="304"/>
                    </a:lnTo>
                    <a:lnTo>
                      <a:pt x="81" y="354"/>
                    </a:lnTo>
                    <a:lnTo>
                      <a:pt x="18" y="417"/>
                    </a:lnTo>
                    <a:lnTo>
                      <a:pt x="0" y="453"/>
                    </a:lnTo>
                    <a:close/>
                  </a:path>
                </a:pathLst>
              </a:custGeom>
              <a:solidFill>
                <a:srgbClr val="333333">
                  <a:alpha val="49001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5" name="Freeform 191"/>
              <p:cNvSpPr>
                <a:spLocks/>
              </p:cNvSpPr>
              <p:nvPr/>
            </p:nvSpPr>
            <p:spPr bwMode="auto">
              <a:xfrm>
                <a:off x="2036" y="1092"/>
                <a:ext cx="640" cy="348"/>
              </a:xfrm>
              <a:custGeom>
                <a:avLst/>
                <a:gdLst/>
                <a:ahLst/>
                <a:cxnLst>
                  <a:cxn ang="0">
                    <a:pos x="636" y="0"/>
                  </a:cxn>
                  <a:cxn ang="0">
                    <a:pos x="640" y="52"/>
                  </a:cxn>
                  <a:cxn ang="0">
                    <a:pos x="616" y="120"/>
                  </a:cxn>
                  <a:cxn ang="0">
                    <a:pos x="596" y="204"/>
                  </a:cxn>
                  <a:cxn ang="0">
                    <a:pos x="580" y="264"/>
                  </a:cxn>
                  <a:cxn ang="0">
                    <a:pos x="580" y="308"/>
                  </a:cxn>
                  <a:cxn ang="0">
                    <a:pos x="428" y="308"/>
                  </a:cxn>
                  <a:cxn ang="0">
                    <a:pos x="284" y="308"/>
                  </a:cxn>
                  <a:cxn ang="0">
                    <a:pos x="168" y="320"/>
                  </a:cxn>
                  <a:cxn ang="0">
                    <a:pos x="84" y="336"/>
                  </a:cxn>
                  <a:cxn ang="0">
                    <a:pos x="28" y="344"/>
                  </a:cxn>
                  <a:cxn ang="0">
                    <a:pos x="0" y="348"/>
                  </a:cxn>
                  <a:cxn ang="0">
                    <a:pos x="44" y="284"/>
                  </a:cxn>
                  <a:cxn ang="0">
                    <a:pos x="152" y="192"/>
                  </a:cxn>
                  <a:cxn ang="0">
                    <a:pos x="264" y="100"/>
                  </a:cxn>
                  <a:cxn ang="0">
                    <a:pos x="336" y="28"/>
                  </a:cxn>
                  <a:cxn ang="0">
                    <a:pos x="412" y="8"/>
                  </a:cxn>
                  <a:cxn ang="0">
                    <a:pos x="496" y="0"/>
                  </a:cxn>
                  <a:cxn ang="0">
                    <a:pos x="636" y="0"/>
                  </a:cxn>
                </a:cxnLst>
                <a:rect l="0" t="0" r="r" b="b"/>
                <a:pathLst>
                  <a:path w="640" h="348">
                    <a:moveTo>
                      <a:pt x="636" y="0"/>
                    </a:moveTo>
                    <a:lnTo>
                      <a:pt x="640" y="52"/>
                    </a:lnTo>
                    <a:lnTo>
                      <a:pt x="616" y="120"/>
                    </a:lnTo>
                    <a:lnTo>
                      <a:pt x="596" y="204"/>
                    </a:lnTo>
                    <a:lnTo>
                      <a:pt x="580" y="264"/>
                    </a:lnTo>
                    <a:lnTo>
                      <a:pt x="580" y="308"/>
                    </a:lnTo>
                    <a:lnTo>
                      <a:pt x="428" y="308"/>
                    </a:lnTo>
                    <a:lnTo>
                      <a:pt x="284" y="308"/>
                    </a:lnTo>
                    <a:lnTo>
                      <a:pt x="168" y="320"/>
                    </a:lnTo>
                    <a:lnTo>
                      <a:pt x="84" y="336"/>
                    </a:lnTo>
                    <a:lnTo>
                      <a:pt x="28" y="344"/>
                    </a:lnTo>
                    <a:lnTo>
                      <a:pt x="0" y="348"/>
                    </a:lnTo>
                    <a:lnTo>
                      <a:pt x="44" y="284"/>
                    </a:lnTo>
                    <a:lnTo>
                      <a:pt x="152" y="192"/>
                    </a:lnTo>
                    <a:lnTo>
                      <a:pt x="264" y="100"/>
                    </a:lnTo>
                    <a:lnTo>
                      <a:pt x="336" y="28"/>
                    </a:lnTo>
                    <a:lnTo>
                      <a:pt x="412" y="8"/>
                    </a:lnTo>
                    <a:lnTo>
                      <a:pt x="496" y="0"/>
                    </a:lnTo>
                    <a:lnTo>
                      <a:pt x="636" y="0"/>
                    </a:lnTo>
                    <a:close/>
                  </a:path>
                </a:pathLst>
              </a:custGeom>
              <a:solidFill>
                <a:srgbClr val="FFFFFF">
                  <a:alpha val="49001"/>
                </a:srgb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1456" name="Freeform 192"/>
            <p:cNvSpPr>
              <a:spLocks/>
            </p:cNvSpPr>
            <p:nvPr/>
          </p:nvSpPr>
          <p:spPr bwMode="auto">
            <a:xfrm>
              <a:off x="4728" y="144"/>
              <a:ext cx="259" cy="203"/>
            </a:xfrm>
            <a:custGeom>
              <a:avLst/>
              <a:gdLst/>
              <a:ahLst/>
              <a:cxnLst>
                <a:cxn ang="0">
                  <a:pos x="510" y="472"/>
                </a:cxn>
                <a:cxn ang="0">
                  <a:pos x="368" y="484"/>
                </a:cxn>
                <a:cxn ang="0">
                  <a:pos x="231" y="496"/>
                </a:cxn>
                <a:cxn ang="0">
                  <a:pos x="129" y="501"/>
                </a:cxn>
                <a:cxn ang="0">
                  <a:pos x="87" y="505"/>
                </a:cxn>
                <a:cxn ang="0">
                  <a:pos x="77" y="445"/>
                </a:cxn>
                <a:cxn ang="0">
                  <a:pos x="66" y="376"/>
                </a:cxn>
                <a:cxn ang="0">
                  <a:pos x="53" y="305"/>
                </a:cxn>
                <a:cxn ang="0">
                  <a:pos x="37" y="213"/>
                </a:cxn>
                <a:cxn ang="0">
                  <a:pos x="21" y="141"/>
                </a:cxn>
                <a:cxn ang="0">
                  <a:pos x="13" y="89"/>
                </a:cxn>
                <a:cxn ang="0">
                  <a:pos x="0" y="6"/>
                </a:cxn>
                <a:cxn ang="0">
                  <a:pos x="97" y="5"/>
                </a:cxn>
                <a:cxn ang="0">
                  <a:pos x="239" y="1"/>
                </a:cxn>
                <a:cxn ang="0">
                  <a:pos x="438" y="0"/>
                </a:cxn>
                <a:cxn ang="0">
                  <a:pos x="447" y="73"/>
                </a:cxn>
                <a:cxn ang="0">
                  <a:pos x="475" y="181"/>
                </a:cxn>
                <a:cxn ang="0">
                  <a:pos x="509" y="297"/>
                </a:cxn>
                <a:cxn ang="0">
                  <a:pos x="521" y="401"/>
                </a:cxn>
                <a:cxn ang="0">
                  <a:pos x="510" y="472"/>
                </a:cxn>
              </a:cxnLst>
              <a:rect l="0" t="0" r="r" b="b"/>
              <a:pathLst>
                <a:path w="521" h="505">
                  <a:moveTo>
                    <a:pt x="510" y="472"/>
                  </a:moveTo>
                  <a:lnTo>
                    <a:pt x="368" y="484"/>
                  </a:lnTo>
                  <a:lnTo>
                    <a:pt x="231" y="496"/>
                  </a:lnTo>
                  <a:lnTo>
                    <a:pt x="129" y="501"/>
                  </a:lnTo>
                  <a:lnTo>
                    <a:pt x="87" y="505"/>
                  </a:lnTo>
                  <a:lnTo>
                    <a:pt x="77" y="445"/>
                  </a:lnTo>
                  <a:lnTo>
                    <a:pt x="66" y="376"/>
                  </a:lnTo>
                  <a:lnTo>
                    <a:pt x="53" y="305"/>
                  </a:lnTo>
                  <a:lnTo>
                    <a:pt x="37" y="213"/>
                  </a:lnTo>
                  <a:lnTo>
                    <a:pt x="21" y="141"/>
                  </a:lnTo>
                  <a:lnTo>
                    <a:pt x="13" y="89"/>
                  </a:lnTo>
                  <a:lnTo>
                    <a:pt x="0" y="6"/>
                  </a:lnTo>
                  <a:lnTo>
                    <a:pt x="97" y="5"/>
                  </a:lnTo>
                  <a:lnTo>
                    <a:pt x="239" y="1"/>
                  </a:lnTo>
                  <a:lnTo>
                    <a:pt x="438" y="0"/>
                  </a:lnTo>
                  <a:lnTo>
                    <a:pt x="447" y="73"/>
                  </a:lnTo>
                  <a:lnTo>
                    <a:pt x="475" y="181"/>
                  </a:lnTo>
                  <a:lnTo>
                    <a:pt x="509" y="297"/>
                  </a:lnTo>
                  <a:lnTo>
                    <a:pt x="521" y="401"/>
                  </a:lnTo>
                  <a:lnTo>
                    <a:pt x="510" y="472"/>
                  </a:lnTo>
                  <a:close/>
                </a:path>
              </a:pathLst>
            </a:custGeom>
            <a:solidFill>
              <a:srgbClr val="001000">
                <a:alpha val="50999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57" name="Freeform 193"/>
            <p:cNvSpPr>
              <a:spLocks/>
            </p:cNvSpPr>
            <p:nvPr/>
          </p:nvSpPr>
          <p:spPr bwMode="auto">
            <a:xfrm>
              <a:off x="5015" y="138"/>
              <a:ext cx="253" cy="167"/>
            </a:xfrm>
            <a:custGeom>
              <a:avLst/>
              <a:gdLst/>
              <a:ahLst/>
              <a:cxnLst>
                <a:cxn ang="0">
                  <a:pos x="452" y="404"/>
                </a:cxn>
                <a:cxn ang="0">
                  <a:pos x="331" y="409"/>
                </a:cxn>
                <a:cxn ang="0">
                  <a:pos x="234" y="408"/>
                </a:cxn>
                <a:cxn ang="0">
                  <a:pos x="145" y="412"/>
                </a:cxn>
                <a:cxn ang="0">
                  <a:pos x="112" y="400"/>
                </a:cxn>
                <a:cxn ang="0">
                  <a:pos x="83" y="376"/>
                </a:cxn>
                <a:cxn ang="0">
                  <a:pos x="70" y="326"/>
                </a:cxn>
                <a:cxn ang="0">
                  <a:pos x="58" y="268"/>
                </a:cxn>
                <a:cxn ang="0">
                  <a:pos x="42" y="202"/>
                </a:cxn>
                <a:cxn ang="0">
                  <a:pos x="24" y="130"/>
                </a:cxn>
                <a:cxn ang="0">
                  <a:pos x="14" y="76"/>
                </a:cxn>
                <a:cxn ang="0">
                  <a:pos x="0" y="10"/>
                </a:cxn>
                <a:cxn ang="0">
                  <a:pos x="96" y="6"/>
                </a:cxn>
                <a:cxn ang="0">
                  <a:pos x="240" y="0"/>
                </a:cxn>
                <a:cxn ang="0">
                  <a:pos x="312" y="0"/>
                </a:cxn>
                <a:cxn ang="0">
                  <a:pos x="361" y="58"/>
                </a:cxn>
                <a:cxn ang="0">
                  <a:pos x="420" y="184"/>
                </a:cxn>
                <a:cxn ang="0">
                  <a:pos x="464" y="298"/>
                </a:cxn>
                <a:cxn ang="0">
                  <a:pos x="509" y="401"/>
                </a:cxn>
                <a:cxn ang="0">
                  <a:pos x="452" y="404"/>
                </a:cxn>
              </a:cxnLst>
              <a:rect l="0" t="0" r="r" b="b"/>
              <a:pathLst>
                <a:path w="509" h="412">
                  <a:moveTo>
                    <a:pt x="452" y="404"/>
                  </a:moveTo>
                  <a:lnTo>
                    <a:pt x="331" y="409"/>
                  </a:lnTo>
                  <a:lnTo>
                    <a:pt x="234" y="408"/>
                  </a:lnTo>
                  <a:lnTo>
                    <a:pt x="145" y="412"/>
                  </a:lnTo>
                  <a:lnTo>
                    <a:pt x="112" y="400"/>
                  </a:lnTo>
                  <a:lnTo>
                    <a:pt x="83" y="376"/>
                  </a:lnTo>
                  <a:lnTo>
                    <a:pt x="70" y="326"/>
                  </a:lnTo>
                  <a:lnTo>
                    <a:pt x="58" y="268"/>
                  </a:lnTo>
                  <a:lnTo>
                    <a:pt x="42" y="202"/>
                  </a:lnTo>
                  <a:lnTo>
                    <a:pt x="24" y="130"/>
                  </a:lnTo>
                  <a:lnTo>
                    <a:pt x="14" y="76"/>
                  </a:lnTo>
                  <a:lnTo>
                    <a:pt x="0" y="10"/>
                  </a:lnTo>
                  <a:lnTo>
                    <a:pt x="96" y="6"/>
                  </a:lnTo>
                  <a:lnTo>
                    <a:pt x="240" y="0"/>
                  </a:lnTo>
                  <a:lnTo>
                    <a:pt x="312" y="0"/>
                  </a:lnTo>
                  <a:lnTo>
                    <a:pt x="361" y="58"/>
                  </a:lnTo>
                  <a:lnTo>
                    <a:pt x="420" y="184"/>
                  </a:lnTo>
                  <a:lnTo>
                    <a:pt x="464" y="298"/>
                  </a:lnTo>
                  <a:lnTo>
                    <a:pt x="509" y="401"/>
                  </a:lnTo>
                  <a:lnTo>
                    <a:pt x="452" y="404"/>
                  </a:lnTo>
                  <a:close/>
                </a:path>
              </a:pathLst>
            </a:custGeom>
            <a:solidFill>
              <a:srgbClr val="001000">
                <a:alpha val="50999"/>
              </a:srgb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58" name="WordArt 194"/>
            <p:cNvSpPr>
              <a:spLocks noChangeArrowheads="1" noChangeShapeType="1" noTextEdit="1"/>
            </p:cNvSpPr>
            <p:nvPr/>
          </p:nvSpPr>
          <p:spPr bwMode="auto">
            <a:xfrm>
              <a:off x="4470" y="381"/>
              <a:ext cx="288" cy="192"/>
            </a:xfrm>
            <a:prstGeom prst="rect">
              <a:avLst/>
            </a:prstGeom>
          </p:spPr>
          <p:txBody>
            <a:bodyPr wrap="none" fromWordArt="1">
              <a:prstTxWarp prst="textCanUp">
                <a:avLst>
                  <a:gd name="adj" fmla="val 76921"/>
                </a:avLst>
              </a:prstTxWarp>
              <a:scene3d>
                <a:camera prst="legacyPerspectiveBottom"/>
                <a:lightRig rig="legacyNormal3" dir="t"/>
              </a:scene3d>
              <a:sp3d extrusionH="201600" prstMaterial="legacyMatte">
                <a:extrusionClr>
                  <a:srgbClr val="0066CC"/>
                </a:extrusionClr>
              </a:sp3d>
            </a:bodyPr>
            <a:lstStyle/>
            <a:p>
              <a:pPr algn="ctr"/>
              <a:r>
                <a:rPr lang="en-US" sz="1200" b="1" kern="10">
                  <a:ln w="9525"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FFFF00"/>
                      </a:gs>
                      <a:gs pos="100000">
                        <a:srgbClr val="008000"/>
                      </a:gs>
                    </a:gsLst>
                    <a:lin ang="5400000" scaled="1"/>
                  </a:gradFill>
                  <a:latin typeface="Times New Roman"/>
                  <a:cs typeface="Times New Roman"/>
                </a:rPr>
                <a:t>ISV</a:t>
              </a:r>
            </a:p>
          </p:txBody>
        </p:sp>
        <p:sp>
          <p:nvSpPr>
            <p:cNvPr id="11459" name="Freeform 195"/>
            <p:cNvSpPr>
              <a:spLocks/>
            </p:cNvSpPr>
            <p:nvPr/>
          </p:nvSpPr>
          <p:spPr bwMode="auto">
            <a:xfrm>
              <a:off x="3956" y="422"/>
              <a:ext cx="440" cy="206"/>
            </a:xfrm>
            <a:custGeom>
              <a:avLst/>
              <a:gdLst/>
              <a:ahLst/>
              <a:cxnLst>
                <a:cxn ang="0">
                  <a:pos x="216" y="477"/>
                </a:cxn>
                <a:cxn ang="0">
                  <a:pos x="177" y="504"/>
                </a:cxn>
                <a:cxn ang="0">
                  <a:pos x="90" y="510"/>
                </a:cxn>
                <a:cxn ang="0">
                  <a:pos x="33" y="474"/>
                </a:cxn>
                <a:cxn ang="0">
                  <a:pos x="0" y="405"/>
                </a:cxn>
                <a:cxn ang="0">
                  <a:pos x="42" y="315"/>
                </a:cxn>
                <a:cxn ang="0">
                  <a:pos x="135" y="195"/>
                </a:cxn>
                <a:cxn ang="0">
                  <a:pos x="237" y="105"/>
                </a:cxn>
                <a:cxn ang="0">
                  <a:pos x="366" y="27"/>
                </a:cxn>
                <a:cxn ang="0">
                  <a:pos x="495" y="0"/>
                </a:cxn>
                <a:cxn ang="0">
                  <a:pos x="624" y="18"/>
                </a:cxn>
                <a:cxn ang="0">
                  <a:pos x="726" y="81"/>
                </a:cxn>
                <a:cxn ang="0">
                  <a:pos x="801" y="177"/>
                </a:cxn>
                <a:cxn ang="0">
                  <a:pos x="864" y="285"/>
                </a:cxn>
                <a:cxn ang="0">
                  <a:pos x="885" y="360"/>
                </a:cxn>
                <a:cxn ang="0">
                  <a:pos x="873" y="390"/>
                </a:cxn>
                <a:cxn ang="0">
                  <a:pos x="843" y="393"/>
                </a:cxn>
                <a:cxn ang="0">
                  <a:pos x="819" y="339"/>
                </a:cxn>
                <a:cxn ang="0">
                  <a:pos x="753" y="249"/>
                </a:cxn>
                <a:cxn ang="0">
                  <a:pos x="678" y="195"/>
                </a:cxn>
                <a:cxn ang="0">
                  <a:pos x="573" y="174"/>
                </a:cxn>
                <a:cxn ang="0">
                  <a:pos x="477" y="180"/>
                </a:cxn>
                <a:cxn ang="0">
                  <a:pos x="399" y="228"/>
                </a:cxn>
                <a:cxn ang="0">
                  <a:pos x="363" y="270"/>
                </a:cxn>
                <a:cxn ang="0">
                  <a:pos x="327" y="297"/>
                </a:cxn>
                <a:cxn ang="0">
                  <a:pos x="297" y="324"/>
                </a:cxn>
                <a:cxn ang="0">
                  <a:pos x="261" y="393"/>
                </a:cxn>
                <a:cxn ang="0">
                  <a:pos x="225" y="441"/>
                </a:cxn>
                <a:cxn ang="0">
                  <a:pos x="216" y="477"/>
                </a:cxn>
              </a:cxnLst>
              <a:rect l="0" t="0" r="r" b="b"/>
              <a:pathLst>
                <a:path w="885" h="510">
                  <a:moveTo>
                    <a:pt x="216" y="477"/>
                  </a:moveTo>
                  <a:lnTo>
                    <a:pt x="177" y="504"/>
                  </a:lnTo>
                  <a:lnTo>
                    <a:pt x="90" y="510"/>
                  </a:lnTo>
                  <a:lnTo>
                    <a:pt x="33" y="474"/>
                  </a:lnTo>
                  <a:lnTo>
                    <a:pt x="0" y="405"/>
                  </a:lnTo>
                  <a:lnTo>
                    <a:pt x="42" y="315"/>
                  </a:lnTo>
                  <a:lnTo>
                    <a:pt x="135" y="195"/>
                  </a:lnTo>
                  <a:lnTo>
                    <a:pt x="237" y="105"/>
                  </a:lnTo>
                  <a:lnTo>
                    <a:pt x="366" y="27"/>
                  </a:lnTo>
                  <a:lnTo>
                    <a:pt x="495" y="0"/>
                  </a:lnTo>
                  <a:lnTo>
                    <a:pt x="624" y="18"/>
                  </a:lnTo>
                  <a:lnTo>
                    <a:pt x="726" y="81"/>
                  </a:lnTo>
                  <a:lnTo>
                    <a:pt x="801" y="177"/>
                  </a:lnTo>
                  <a:lnTo>
                    <a:pt x="864" y="285"/>
                  </a:lnTo>
                  <a:lnTo>
                    <a:pt x="885" y="360"/>
                  </a:lnTo>
                  <a:lnTo>
                    <a:pt x="873" y="390"/>
                  </a:lnTo>
                  <a:lnTo>
                    <a:pt x="843" y="393"/>
                  </a:lnTo>
                  <a:lnTo>
                    <a:pt x="819" y="339"/>
                  </a:lnTo>
                  <a:lnTo>
                    <a:pt x="753" y="249"/>
                  </a:lnTo>
                  <a:lnTo>
                    <a:pt x="678" y="195"/>
                  </a:lnTo>
                  <a:lnTo>
                    <a:pt x="573" y="174"/>
                  </a:lnTo>
                  <a:lnTo>
                    <a:pt x="477" y="180"/>
                  </a:lnTo>
                  <a:lnTo>
                    <a:pt x="399" y="228"/>
                  </a:lnTo>
                  <a:lnTo>
                    <a:pt x="363" y="270"/>
                  </a:lnTo>
                  <a:lnTo>
                    <a:pt x="327" y="297"/>
                  </a:lnTo>
                  <a:lnTo>
                    <a:pt x="297" y="324"/>
                  </a:lnTo>
                  <a:lnTo>
                    <a:pt x="261" y="393"/>
                  </a:lnTo>
                  <a:lnTo>
                    <a:pt x="225" y="441"/>
                  </a:lnTo>
                  <a:lnTo>
                    <a:pt x="216" y="477"/>
                  </a:lnTo>
                  <a:close/>
                </a:path>
              </a:pathLst>
            </a:custGeom>
            <a:gradFill rotWithShape="1">
              <a:gsLst>
                <a:gs pos="0">
                  <a:srgbClr val="00FF00"/>
                </a:gs>
                <a:gs pos="100000">
                  <a:srgbClr val="008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60" name="Freeform 196"/>
            <p:cNvSpPr>
              <a:spLocks/>
            </p:cNvSpPr>
            <p:nvPr/>
          </p:nvSpPr>
          <p:spPr bwMode="auto">
            <a:xfrm>
              <a:off x="4433" y="558"/>
              <a:ext cx="480" cy="67"/>
            </a:xfrm>
            <a:custGeom>
              <a:avLst/>
              <a:gdLst/>
              <a:ahLst/>
              <a:cxnLst>
                <a:cxn ang="0">
                  <a:pos x="3" y="108"/>
                </a:cxn>
                <a:cxn ang="0">
                  <a:pos x="0" y="129"/>
                </a:cxn>
                <a:cxn ang="0">
                  <a:pos x="3" y="153"/>
                </a:cxn>
                <a:cxn ang="0">
                  <a:pos x="42" y="168"/>
                </a:cxn>
                <a:cxn ang="0">
                  <a:pos x="228" y="153"/>
                </a:cxn>
                <a:cxn ang="0">
                  <a:pos x="477" y="132"/>
                </a:cxn>
                <a:cxn ang="0">
                  <a:pos x="741" y="111"/>
                </a:cxn>
                <a:cxn ang="0">
                  <a:pos x="900" y="90"/>
                </a:cxn>
                <a:cxn ang="0">
                  <a:pos x="954" y="78"/>
                </a:cxn>
                <a:cxn ang="0">
                  <a:pos x="966" y="42"/>
                </a:cxn>
                <a:cxn ang="0">
                  <a:pos x="954" y="21"/>
                </a:cxn>
                <a:cxn ang="0">
                  <a:pos x="918" y="0"/>
                </a:cxn>
                <a:cxn ang="0">
                  <a:pos x="651" y="27"/>
                </a:cxn>
                <a:cxn ang="0">
                  <a:pos x="348" y="57"/>
                </a:cxn>
                <a:cxn ang="0">
                  <a:pos x="69" y="81"/>
                </a:cxn>
                <a:cxn ang="0">
                  <a:pos x="18" y="90"/>
                </a:cxn>
                <a:cxn ang="0">
                  <a:pos x="3" y="108"/>
                </a:cxn>
              </a:cxnLst>
              <a:rect l="0" t="0" r="r" b="b"/>
              <a:pathLst>
                <a:path w="966" h="168">
                  <a:moveTo>
                    <a:pt x="3" y="108"/>
                  </a:moveTo>
                  <a:lnTo>
                    <a:pt x="0" y="129"/>
                  </a:lnTo>
                  <a:lnTo>
                    <a:pt x="3" y="153"/>
                  </a:lnTo>
                  <a:lnTo>
                    <a:pt x="42" y="168"/>
                  </a:lnTo>
                  <a:lnTo>
                    <a:pt x="228" y="153"/>
                  </a:lnTo>
                  <a:lnTo>
                    <a:pt x="477" y="132"/>
                  </a:lnTo>
                  <a:lnTo>
                    <a:pt x="741" y="111"/>
                  </a:lnTo>
                  <a:lnTo>
                    <a:pt x="900" y="90"/>
                  </a:lnTo>
                  <a:lnTo>
                    <a:pt x="954" y="78"/>
                  </a:lnTo>
                  <a:lnTo>
                    <a:pt x="966" y="42"/>
                  </a:lnTo>
                  <a:lnTo>
                    <a:pt x="954" y="21"/>
                  </a:lnTo>
                  <a:lnTo>
                    <a:pt x="918" y="0"/>
                  </a:lnTo>
                  <a:lnTo>
                    <a:pt x="651" y="27"/>
                  </a:lnTo>
                  <a:lnTo>
                    <a:pt x="348" y="57"/>
                  </a:lnTo>
                  <a:lnTo>
                    <a:pt x="69" y="81"/>
                  </a:lnTo>
                  <a:lnTo>
                    <a:pt x="18" y="90"/>
                  </a:lnTo>
                  <a:lnTo>
                    <a:pt x="3" y="108"/>
                  </a:lnTo>
                  <a:close/>
                </a:path>
              </a:pathLst>
            </a:custGeom>
            <a:gradFill rotWithShape="1">
              <a:gsLst>
                <a:gs pos="0">
                  <a:srgbClr val="175814"/>
                </a:gs>
                <a:gs pos="100000">
                  <a:srgbClr val="00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61" name="Freeform 197"/>
            <p:cNvSpPr>
              <a:spLocks/>
            </p:cNvSpPr>
            <p:nvPr/>
          </p:nvSpPr>
          <p:spPr bwMode="auto">
            <a:xfrm>
              <a:off x="4937" y="402"/>
              <a:ext cx="297" cy="151"/>
            </a:xfrm>
            <a:custGeom>
              <a:avLst/>
              <a:gdLst/>
              <a:ahLst/>
              <a:cxnLst>
                <a:cxn ang="0">
                  <a:pos x="125" y="292"/>
                </a:cxn>
                <a:cxn ang="0">
                  <a:pos x="99" y="333"/>
                </a:cxn>
                <a:cxn ang="0">
                  <a:pos x="63" y="375"/>
                </a:cxn>
                <a:cxn ang="0">
                  <a:pos x="0" y="366"/>
                </a:cxn>
                <a:cxn ang="0">
                  <a:pos x="9" y="264"/>
                </a:cxn>
                <a:cxn ang="0">
                  <a:pos x="60" y="195"/>
                </a:cxn>
                <a:cxn ang="0">
                  <a:pos x="114" y="123"/>
                </a:cxn>
                <a:cxn ang="0">
                  <a:pos x="171" y="69"/>
                </a:cxn>
                <a:cxn ang="0">
                  <a:pos x="249" y="15"/>
                </a:cxn>
                <a:cxn ang="0">
                  <a:pos x="324" y="0"/>
                </a:cxn>
                <a:cxn ang="0">
                  <a:pos x="413" y="8"/>
                </a:cxn>
                <a:cxn ang="0">
                  <a:pos x="485" y="47"/>
                </a:cxn>
                <a:cxn ang="0">
                  <a:pos x="538" y="106"/>
                </a:cxn>
                <a:cxn ang="0">
                  <a:pos x="582" y="173"/>
                </a:cxn>
                <a:cxn ang="0">
                  <a:pos x="597" y="219"/>
                </a:cxn>
                <a:cxn ang="0">
                  <a:pos x="594" y="306"/>
                </a:cxn>
                <a:cxn ang="0">
                  <a:pos x="567" y="240"/>
                </a:cxn>
                <a:cxn ang="0">
                  <a:pos x="550" y="206"/>
                </a:cxn>
                <a:cxn ang="0">
                  <a:pos x="504" y="151"/>
                </a:cxn>
                <a:cxn ang="0">
                  <a:pos x="451" y="117"/>
                </a:cxn>
                <a:cxn ang="0">
                  <a:pos x="377" y="104"/>
                </a:cxn>
                <a:cxn ang="0">
                  <a:pos x="309" y="108"/>
                </a:cxn>
                <a:cxn ang="0">
                  <a:pos x="254" y="138"/>
                </a:cxn>
                <a:cxn ang="0">
                  <a:pos x="229" y="164"/>
                </a:cxn>
                <a:cxn ang="0">
                  <a:pos x="204" y="180"/>
                </a:cxn>
                <a:cxn ang="0">
                  <a:pos x="182" y="197"/>
                </a:cxn>
                <a:cxn ang="0">
                  <a:pos x="157" y="240"/>
                </a:cxn>
                <a:cxn ang="0">
                  <a:pos x="132" y="269"/>
                </a:cxn>
                <a:cxn ang="0">
                  <a:pos x="125" y="292"/>
                </a:cxn>
              </a:cxnLst>
              <a:rect l="0" t="0" r="r" b="b"/>
              <a:pathLst>
                <a:path w="597" h="375">
                  <a:moveTo>
                    <a:pt x="125" y="292"/>
                  </a:moveTo>
                  <a:lnTo>
                    <a:pt x="99" y="333"/>
                  </a:lnTo>
                  <a:lnTo>
                    <a:pt x="63" y="375"/>
                  </a:lnTo>
                  <a:lnTo>
                    <a:pt x="0" y="366"/>
                  </a:lnTo>
                  <a:lnTo>
                    <a:pt x="9" y="264"/>
                  </a:lnTo>
                  <a:lnTo>
                    <a:pt x="60" y="195"/>
                  </a:lnTo>
                  <a:lnTo>
                    <a:pt x="114" y="123"/>
                  </a:lnTo>
                  <a:lnTo>
                    <a:pt x="171" y="69"/>
                  </a:lnTo>
                  <a:lnTo>
                    <a:pt x="249" y="15"/>
                  </a:lnTo>
                  <a:lnTo>
                    <a:pt x="324" y="0"/>
                  </a:lnTo>
                  <a:lnTo>
                    <a:pt x="413" y="8"/>
                  </a:lnTo>
                  <a:lnTo>
                    <a:pt x="485" y="47"/>
                  </a:lnTo>
                  <a:lnTo>
                    <a:pt x="538" y="106"/>
                  </a:lnTo>
                  <a:lnTo>
                    <a:pt x="582" y="173"/>
                  </a:lnTo>
                  <a:lnTo>
                    <a:pt x="597" y="219"/>
                  </a:lnTo>
                  <a:lnTo>
                    <a:pt x="594" y="306"/>
                  </a:lnTo>
                  <a:lnTo>
                    <a:pt x="567" y="240"/>
                  </a:lnTo>
                  <a:lnTo>
                    <a:pt x="550" y="206"/>
                  </a:lnTo>
                  <a:lnTo>
                    <a:pt x="504" y="151"/>
                  </a:lnTo>
                  <a:lnTo>
                    <a:pt x="451" y="117"/>
                  </a:lnTo>
                  <a:lnTo>
                    <a:pt x="377" y="104"/>
                  </a:lnTo>
                  <a:lnTo>
                    <a:pt x="309" y="108"/>
                  </a:lnTo>
                  <a:lnTo>
                    <a:pt x="254" y="138"/>
                  </a:lnTo>
                  <a:lnTo>
                    <a:pt x="229" y="164"/>
                  </a:lnTo>
                  <a:lnTo>
                    <a:pt x="204" y="180"/>
                  </a:lnTo>
                  <a:lnTo>
                    <a:pt x="182" y="197"/>
                  </a:lnTo>
                  <a:lnTo>
                    <a:pt x="157" y="240"/>
                  </a:lnTo>
                  <a:lnTo>
                    <a:pt x="132" y="269"/>
                  </a:lnTo>
                  <a:lnTo>
                    <a:pt x="125" y="292"/>
                  </a:lnTo>
                  <a:close/>
                </a:path>
              </a:pathLst>
            </a:custGeom>
            <a:gradFill rotWithShape="1">
              <a:gsLst>
                <a:gs pos="0">
                  <a:srgbClr val="00FF00"/>
                </a:gs>
                <a:gs pos="100000">
                  <a:srgbClr val="0080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62" name="Freeform 198"/>
            <p:cNvSpPr>
              <a:spLocks/>
            </p:cNvSpPr>
            <p:nvPr/>
          </p:nvSpPr>
          <p:spPr bwMode="auto">
            <a:xfrm>
              <a:off x="3453" y="804"/>
              <a:ext cx="2307" cy="204"/>
            </a:xfrm>
            <a:custGeom>
              <a:avLst/>
              <a:gdLst/>
              <a:ahLst/>
              <a:cxnLst>
                <a:cxn ang="0">
                  <a:pos x="162" y="93"/>
                </a:cxn>
                <a:cxn ang="0">
                  <a:pos x="132" y="99"/>
                </a:cxn>
                <a:cxn ang="0">
                  <a:pos x="108" y="114"/>
                </a:cxn>
                <a:cxn ang="0">
                  <a:pos x="84" y="132"/>
                </a:cxn>
                <a:cxn ang="0">
                  <a:pos x="72" y="156"/>
                </a:cxn>
                <a:cxn ang="0">
                  <a:pos x="51" y="177"/>
                </a:cxn>
                <a:cxn ang="0">
                  <a:pos x="18" y="180"/>
                </a:cxn>
                <a:cxn ang="0">
                  <a:pos x="0" y="204"/>
                </a:cxn>
                <a:cxn ang="0">
                  <a:pos x="2307" y="204"/>
                </a:cxn>
                <a:cxn ang="0">
                  <a:pos x="2295" y="141"/>
                </a:cxn>
                <a:cxn ang="0">
                  <a:pos x="2259" y="87"/>
                </a:cxn>
                <a:cxn ang="0">
                  <a:pos x="2214" y="36"/>
                </a:cxn>
                <a:cxn ang="0">
                  <a:pos x="1697" y="33"/>
                </a:cxn>
                <a:cxn ang="0">
                  <a:pos x="1661" y="49"/>
                </a:cxn>
                <a:cxn ang="0">
                  <a:pos x="1631" y="59"/>
                </a:cxn>
                <a:cxn ang="0">
                  <a:pos x="1583" y="61"/>
                </a:cxn>
                <a:cxn ang="0">
                  <a:pos x="1529" y="59"/>
                </a:cxn>
                <a:cxn ang="0">
                  <a:pos x="1291" y="67"/>
                </a:cxn>
                <a:cxn ang="0">
                  <a:pos x="1269" y="41"/>
                </a:cxn>
                <a:cxn ang="0">
                  <a:pos x="1251" y="21"/>
                </a:cxn>
                <a:cxn ang="0">
                  <a:pos x="1231" y="5"/>
                </a:cxn>
                <a:cxn ang="0">
                  <a:pos x="1206" y="0"/>
                </a:cxn>
                <a:cxn ang="0">
                  <a:pos x="1188" y="12"/>
                </a:cxn>
                <a:cxn ang="0">
                  <a:pos x="1149" y="21"/>
                </a:cxn>
                <a:cxn ang="0">
                  <a:pos x="1113" y="27"/>
                </a:cxn>
                <a:cxn ang="0">
                  <a:pos x="1077" y="24"/>
                </a:cxn>
                <a:cxn ang="0">
                  <a:pos x="1044" y="18"/>
                </a:cxn>
                <a:cxn ang="0">
                  <a:pos x="1031" y="25"/>
                </a:cxn>
                <a:cxn ang="0">
                  <a:pos x="1015" y="45"/>
                </a:cxn>
                <a:cxn ang="0">
                  <a:pos x="995" y="83"/>
                </a:cxn>
                <a:cxn ang="0">
                  <a:pos x="834" y="90"/>
                </a:cxn>
                <a:cxn ang="0">
                  <a:pos x="807" y="105"/>
                </a:cxn>
                <a:cxn ang="0">
                  <a:pos x="774" y="111"/>
                </a:cxn>
                <a:cxn ang="0">
                  <a:pos x="744" y="117"/>
                </a:cxn>
                <a:cxn ang="0">
                  <a:pos x="702" y="114"/>
                </a:cxn>
                <a:cxn ang="0">
                  <a:pos x="657" y="99"/>
                </a:cxn>
                <a:cxn ang="0">
                  <a:pos x="349" y="107"/>
                </a:cxn>
                <a:cxn ang="0">
                  <a:pos x="321" y="91"/>
                </a:cxn>
                <a:cxn ang="0">
                  <a:pos x="297" y="84"/>
                </a:cxn>
                <a:cxn ang="0">
                  <a:pos x="264" y="93"/>
                </a:cxn>
                <a:cxn ang="0">
                  <a:pos x="234" y="102"/>
                </a:cxn>
                <a:cxn ang="0">
                  <a:pos x="210" y="102"/>
                </a:cxn>
                <a:cxn ang="0">
                  <a:pos x="162" y="93"/>
                </a:cxn>
              </a:cxnLst>
              <a:rect l="0" t="0" r="r" b="b"/>
              <a:pathLst>
                <a:path w="2307" h="204">
                  <a:moveTo>
                    <a:pt x="162" y="93"/>
                  </a:moveTo>
                  <a:lnTo>
                    <a:pt x="132" y="99"/>
                  </a:lnTo>
                  <a:lnTo>
                    <a:pt x="108" y="114"/>
                  </a:lnTo>
                  <a:lnTo>
                    <a:pt x="84" y="132"/>
                  </a:lnTo>
                  <a:lnTo>
                    <a:pt x="72" y="156"/>
                  </a:lnTo>
                  <a:lnTo>
                    <a:pt x="51" y="177"/>
                  </a:lnTo>
                  <a:lnTo>
                    <a:pt x="18" y="180"/>
                  </a:lnTo>
                  <a:lnTo>
                    <a:pt x="0" y="204"/>
                  </a:lnTo>
                  <a:lnTo>
                    <a:pt x="2307" y="204"/>
                  </a:lnTo>
                  <a:lnTo>
                    <a:pt x="2295" y="141"/>
                  </a:lnTo>
                  <a:lnTo>
                    <a:pt x="2259" y="87"/>
                  </a:lnTo>
                  <a:lnTo>
                    <a:pt x="2214" y="36"/>
                  </a:lnTo>
                  <a:lnTo>
                    <a:pt x="1697" y="33"/>
                  </a:lnTo>
                  <a:lnTo>
                    <a:pt x="1661" y="49"/>
                  </a:lnTo>
                  <a:lnTo>
                    <a:pt x="1631" y="59"/>
                  </a:lnTo>
                  <a:lnTo>
                    <a:pt x="1583" y="61"/>
                  </a:lnTo>
                  <a:lnTo>
                    <a:pt x="1529" y="59"/>
                  </a:lnTo>
                  <a:lnTo>
                    <a:pt x="1291" y="67"/>
                  </a:lnTo>
                  <a:lnTo>
                    <a:pt x="1269" y="41"/>
                  </a:lnTo>
                  <a:lnTo>
                    <a:pt x="1251" y="21"/>
                  </a:lnTo>
                  <a:lnTo>
                    <a:pt x="1231" y="5"/>
                  </a:lnTo>
                  <a:lnTo>
                    <a:pt x="1206" y="0"/>
                  </a:lnTo>
                  <a:lnTo>
                    <a:pt x="1188" y="12"/>
                  </a:lnTo>
                  <a:lnTo>
                    <a:pt x="1149" y="21"/>
                  </a:lnTo>
                  <a:lnTo>
                    <a:pt x="1113" y="27"/>
                  </a:lnTo>
                  <a:lnTo>
                    <a:pt x="1077" y="24"/>
                  </a:lnTo>
                  <a:lnTo>
                    <a:pt x="1044" y="18"/>
                  </a:lnTo>
                  <a:lnTo>
                    <a:pt x="1031" y="25"/>
                  </a:lnTo>
                  <a:lnTo>
                    <a:pt x="1015" y="45"/>
                  </a:lnTo>
                  <a:lnTo>
                    <a:pt x="995" y="83"/>
                  </a:lnTo>
                  <a:lnTo>
                    <a:pt x="834" y="90"/>
                  </a:lnTo>
                  <a:lnTo>
                    <a:pt x="807" y="105"/>
                  </a:lnTo>
                  <a:lnTo>
                    <a:pt x="774" y="111"/>
                  </a:lnTo>
                  <a:lnTo>
                    <a:pt x="744" y="117"/>
                  </a:lnTo>
                  <a:lnTo>
                    <a:pt x="702" y="114"/>
                  </a:lnTo>
                  <a:lnTo>
                    <a:pt x="657" y="99"/>
                  </a:lnTo>
                  <a:lnTo>
                    <a:pt x="349" y="107"/>
                  </a:lnTo>
                  <a:lnTo>
                    <a:pt x="321" y="91"/>
                  </a:lnTo>
                  <a:lnTo>
                    <a:pt x="297" y="84"/>
                  </a:lnTo>
                  <a:lnTo>
                    <a:pt x="264" y="93"/>
                  </a:lnTo>
                  <a:lnTo>
                    <a:pt x="234" y="102"/>
                  </a:lnTo>
                  <a:lnTo>
                    <a:pt x="210" y="102"/>
                  </a:lnTo>
                  <a:lnTo>
                    <a:pt x="162" y="93"/>
                  </a:lnTo>
                  <a:close/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463" name="Oval 199" descr="ISV_Face"/>
            <p:cNvSpPr>
              <a:spLocks noChangeArrowheads="1"/>
            </p:cNvSpPr>
            <p:nvPr/>
          </p:nvSpPr>
          <p:spPr bwMode="auto">
            <a:xfrm>
              <a:off x="4536" y="165"/>
              <a:ext cx="149" cy="186"/>
            </a:xfrm>
            <a:prstGeom prst="ellipse">
              <a:avLst/>
            </a:prstGeom>
            <a:blipFill dpi="0" rotWithShape="0">
              <a:blip r:embed="rId8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64" name="Freeform 200"/>
            <p:cNvSpPr>
              <a:spLocks/>
            </p:cNvSpPr>
            <p:nvPr/>
          </p:nvSpPr>
          <p:spPr bwMode="auto">
            <a:xfrm>
              <a:off x="4426" y="283"/>
              <a:ext cx="160" cy="100"/>
            </a:xfrm>
            <a:custGeom>
              <a:avLst/>
              <a:gdLst/>
              <a:ahLst/>
              <a:cxnLst>
                <a:cxn ang="0">
                  <a:pos x="136" y="196"/>
                </a:cxn>
                <a:cxn ang="0">
                  <a:pos x="92" y="204"/>
                </a:cxn>
                <a:cxn ang="0">
                  <a:pos x="80" y="236"/>
                </a:cxn>
                <a:cxn ang="0">
                  <a:pos x="40" y="248"/>
                </a:cxn>
                <a:cxn ang="0">
                  <a:pos x="16" y="232"/>
                </a:cxn>
                <a:cxn ang="0">
                  <a:pos x="8" y="196"/>
                </a:cxn>
                <a:cxn ang="0">
                  <a:pos x="32" y="160"/>
                </a:cxn>
                <a:cxn ang="0">
                  <a:pos x="0" y="124"/>
                </a:cxn>
                <a:cxn ang="0">
                  <a:pos x="0" y="88"/>
                </a:cxn>
                <a:cxn ang="0">
                  <a:pos x="16" y="60"/>
                </a:cxn>
                <a:cxn ang="0">
                  <a:pos x="44" y="36"/>
                </a:cxn>
                <a:cxn ang="0">
                  <a:pos x="96" y="16"/>
                </a:cxn>
                <a:cxn ang="0">
                  <a:pos x="160" y="4"/>
                </a:cxn>
                <a:cxn ang="0">
                  <a:pos x="220" y="0"/>
                </a:cxn>
                <a:cxn ang="0">
                  <a:pos x="272" y="0"/>
                </a:cxn>
                <a:cxn ang="0">
                  <a:pos x="316" y="36"/>
                </a:cxn>
                <a:cxn ang="0">
                  <a:pos x="320" y="72"/>
                </a:cxn>
                <a:cxn ang="0">
                  <a:pos x="316" y="100"/>
                </a:cxn>
                <a:cxn ang="0">
                  <a:pos x="304" y="124"/>
                </a:cxn>
                <a:cxn ang="0">
                  <a:pos x="272" y="140"/>
                </a:cxn>
                <a:cxn ang="0">
                  <a:pos x="220" y="148"/>
                </a:cxn>
                <a:cxn ang="0">
                  <a:pos x="188" y="160"/>
                </a:cxn>
                <a:cxn ang="0">
                  <a:pos x="160" y="160"/>
                </a:cxn>
                <a:cxn ang="0">
                  <a:pos x="132" y="160"/>
                </a:cxn>
                <a:cxn ang="0">
                  <a:pos x="136" y="196"/>
                </a:cxn>
              </a:cxnLst>
              <a:rect l="0" t="0" r="r" b="b"/>
              <a:pathLst>
                <a:path w="320" h="248">
                  <a:moveTo>
                    <a:pt x="136" y="196"/>
                  </a:moveTo>
                  <a:lnTo>
                    <a:pt x="92" y="204"/>
                  </a:lnTo>
                  <a:lnTo>
                    <a:pt x="80" y="236"/>
                  </a:lnTo>
                  <a:lnTo>
                    <a:pt x="40" y="248"/>
                  </a:lnTo>
                  <a:lnTo>
                    <a:pt x="16" y="232"/>
                  </a:lnTo>
                  <a:lnTo>
                    <a:pt x="8" y="196"/>
                  </a:lnTo>
                  <a:lnTo>
                    <a:pt x="32" y="160"/>
                  </a:lnTo>
                  <a:lnTo>
                    <a:pt x="0" y="124"/>
                  </a:lnTo>
                  <a:lnTo>
                    <a:pt x="0" y="88"/>
                  </a:lnTo>
                  <a:lnTo>
                    <a:pt x="16" y="60"/>
                  </a:lnTo>
                  <a:lnTo>
                    <a:pt x="44" y="36"/>
                  </a:lnTo>
                  <a:lnTo>
                    <a:pt x="96" y="16"/>
                  </a:lnTo>
                  <a:lnTo>
                    <a:pt x="160" y="4"/>
                  </a:lnTo>
                  <a:lnTo>
                    <a:pt x="220" y="0"/>
                  </a:lnTo>
                  <a:lnTo>
                    <a:pt x="272" y="0"/>
                  </a:lnTo>
                  <a:lnTo>
                    <a:pt x="316" y="36"/>
                  </a:lnTo>
                  <a:lnTo>
                    <a:pt x="320" y="72"/>
                  </a:lnTo>
                  <a:lnTo>
                    <a:pt x="316" y="100"/>
                  </a:lnTo>
                  <a:lnTo>
                    <a:pt x="304" y="124"/>
                  </a:lnTo>
                  <a:lnTo>
                    <a:pt x="272" y="140"/>
                  </a:lnTo>
                  <a:lnTo>
                    <a:pt x="220" y="148"/>
                  </a:lnTo>
                  <a:lnTo>
                    <a:pt x="188" y="160"/>
                  </a:lnTo>
                  <a:lnTo>
                    <a:pt x="160" y="160"/>
                  </a:lnTo>
                  <a:lnTo>
                    <a:pt x="132" y="160"/>
                  </a:lnTo>
                  <a:lnTo>
                    <a:pt x="136" y="196"/>
                  </a:lnTo>
                  <a:close/>
                </a:path>
              </a:pathLst>
            </a:custGeom>
            <a:gradFill rotWithShape="1">
              <a:gsLst>
                <a:gs pos="0">
                  <a:srgbClr val="00FF00"/>
                </a:gs>
                <a:gs pos="100000">
                  <a:srgbClr val="175814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1" name="Text Box 55"/>
          <p:cNvSpPr txBox="1">
            <a:spLocks noChangeArrowheads="1"/>
          </p:cNvSpPr>
          <p:nvPr/>
        </p:nvSpPr>
        <p:spPr bwMode="auto">
          <a:xfrm>
            <a:off x="7924800" y="2362200"/>
            <a:ext cx="914400" cy="553998"/>
          </a:xfrm>
          <a:prstGeom prst="rect">
            <a:avLst/>
          </a:prstGeom>
          <a:solidFill>
            <a:srgbClr val="FFFF99">
              <a:alpha val="7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200" b="1" dirty="0"/>
              <a:t>Bridge </a:t>
            </a:r>
            <a:r>
              <a:rPr lang="en-US" sz="1200" b="1" dirty="0" smtClean="0"/>
              <a:t>9 </a:t>
            </a:r>
            <a:r>
              <a:rPr lang="en-US" sz="1200" b="1" dirty="0"/>
              <a:t>=</a:t>
            </a:r>
            <a:br>
              <a:rPr lang="en-US" sz="1200" b="1" dirty="0"/>
            </a:br>
            <a:r>
              <a:rPr lang="en-US" sz="1200" b="1" dirty="0" smtClean="0"/>
              <a:t>pore\ pore</a:t>
            </a:r>
          </a:p>
          <a:p>
            <a:pPr algn="ctr"/>
            <a:r>
              <a:rPr lang="en-US" sz="1200" b="1" dirty="0" smtClean="0"/>
              <a:t>interactions</a:t>
            </a:r>
            <a:endParaRPr 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-228600"/>
            <a:ext cx="10591800" cy="822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290" y="-225699"/>
            <a:ext cx="5863910" cy="72360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0"/>
            <a:ext cx="8610600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-1905000"/>
            <a:ext cx="10820400" cy="1272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ercolation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762000"/>
            <a:ext cx="9144000" cy="853439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228600"/>
            <a:ext cx="7848600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oid.impinge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0600" y="0"/>
            <a:ext cx="7696199" cy="74676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-609600"/>
            <a:ext cx="6181725" cy="8240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-1143000"/>
            <a:ext cx="10744200" cy="1082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-1142999"/>
            <a:ext cx="10515600" cy="9753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Line 3"/>
          <p:cNvSpPr>
            <a:spLocks noChangeShapeType="1"/>
          </p:cNvSpPr>
          <p:nvPr/>
        </p:nvSpPr>
        <p:spPr bwMode="auto">
          <a:xfrm flipV="1">
            <a:off x="2171541" y="4719451"/>
            <a:ext cx="548450" cy="68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12" name="Oval 4"/>
          <p:cNvSpPr>
            <a:spLocks noChangeArrowheads="1"/>
          </p:cNvSpPr>
          <p:nvPr/>
        </p:nvSpPr>
        <p:spPr bwMode="auto">
          <a:xfrm>
            <a:off x="2855116" y="4380687"/>
            <a:ext cx="1570631" cy="811127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IVS Model</a:t>
            </a:r>
            <a:endParaRPr lang="en-US" sz="1000" u="sng" dirty="0"/>
          </a:p>
          <a:p>
            <a:pPr algn="ctr" defTabSz="914182"/>
            <a:r>
              <a:rPr lang="en-US" sz="1000" dirty="0"/>
              <a:t>Void Growth</a:t>
            </a:r>
          </a:p>
          <a:p>
            <a:pPr algn="ctr" defTabSz="914182"/>
            <a:r>
              <a:rPr lang="en-US" sz="1000" dirty="0"/>
              <a:t>Void/Void Coalescence</a:t>
            </a:r>
          </a:p>
          <a:p>
            <a:pPr algn="ctr" defTabSz="914182"/>
            <a:r>
              <a:rPr lang="en-US" sz="1000" dirty="0"/>
              <a:t>Void/Particle Coalescence</a:t>
            </a:r>
            <a:endParaRPr lang="en-US" sz="1200" dirty="0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2239900" y="5598968"/>
            <a:ext cx="683574" cy="13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1352842" y="4315478"/>
            <a:ext cx="3141263" cy="1822650"/>
          </a:xfrm>
          <a:prstGeom prst="rect">
            <a:avLst/>
          </a:prstGeom>
          <a:solidFill>
            <a:srgbClr val="FFFF00"/>
          </a:solidFill>
          <a:ln w="762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endParaRPr lang="en-US" dirty="0"/>
          </a:p>
        </p:txBody>
      </p:sp>
      <p:sp>
        <p:nvSpPr>
          <p:cNvPr id="94215" name="AutoShape 7"/>
          <p:cNvSpPr>
            <a:spLocks noChangeArrowheads="1"/>
          </p:cNvSpPr>
          <p:nvPr/>
        </p:nvSpPr>
        <p:spPr bwMode="auto">
          <a:xfrm>
            <a:off x="3060188" y="5260203"/>
            <a:ext cx="1297202" cy="811127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Fem Analysis</a:t>
            </a:r>
            <a:endParaRPr lang="en-US" sz="900" dirty="0"/>
          </a:p>
          <a:p>
            <a:pPr algn="ctr" defTabSz="914182"/>
            <a:r>
              <a:rPr lang="en-US" sz="1000" dirty="0"/>
              <a:t>Idealized Geometry</a:t>
            </a:r>
          </a:p>
          <a:p>
            <a:pPr algn="ctr" defTabSz="914182"/>
            <a:r>
              <a:rPr lang="en-US" sz="1000" dirty="0"/>
              <a:t>Realistic RVE Geometry</a:t>
            </a:r>
          </a:p>
          <a:p>
            <a:pPr algn="ctr" defTabSz="914182"/>
            <a:r>
              <a:rPr lang="en-US" sz="1000" dirty="0"/>
              <a:t>Monotonic/Cyclic Loads</a:t>
            </a:r>
          </a:p>
          <a:p>
            <a:pPr algn="ctr" defTabSz="914182"/>
            <a:r>
              <a:rPr lang="en-US" sz="1000" dirty="0"/>
              <a:t>Crystal Plasticity</a:t>
            </a:r>
          </a:p>
        </p:txBody>
      </p:sp>
      <p:sp>
        <p:nvSpPr>
          <p:cNvPr id="94216" name="AutoShape 8"/>
          <p:cNvSpPr>
            <a:spLocks noChangeArrowheads="1"/>
          </p:cNvSpPr>
          <p:nvPr/>
        </p:nvSpPr>
        <p:spPr bwMode="auto">
          <a:xfrm>
            <a:off x="1489557" y="4787841"/>
            <a:ext cx="1230434" cy="742737"/>
          </a:xfrm>
          <a:prstGeom prst="pentagon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Experiment</a:t>
            </a:r>
            <a:endParaRPr lang="en-US" sz="1400" dirty="0"/>
          </a:p>
          <a:p>
            <a:pPr algn="ctr" defTabSz="914182"/>
            <a:r>
              <a:rPr lang="en-US" sz="1000" dirty="0"/>
              <a:t>Fracture of Silicon</a:t>
            </a:r>
          </a:p>
          <a:p>
            <a:pPr algn="ctr" defTabSz="914182"/>
            <a:r>
              <a:rPr lang="en-US" sz="1000" dirty="0"/>
              <a:t>Growth of Holes</a:t>
            </a:r>
            <a:endParaRPr lang="en-US" b="0" dirty="0"/>
          </a:p>
        </p:txBody>
      </p:sp>
      <p:sp>
        <p:nvSpPr>
          <p:cNvPr id="94217" name="Rectangle 9"/>
          <p:cNvSpPr>
            <a:spLocks noChangeArrowheads="1"/>
          </p:cNvSpPr>
          <p:nvPr/>
        </p:nvSpPr>
        <p:spPr bwMode="auto">
          <a:xfrm>
            <a:off x="534142" y="2085673"/>
            <a:ext cx="3277978" cy="1755852"/>
          </a:xfrm>
          <a:prstGeom prst="rect">
            <a:avLst/>
          </a:prstGeom>
          <a:solidFill>
            <a:srgbClr val="00FF99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18" name="AutoShape 10"/>
          <p:cNvSpPr>
            <a:spLocks noChangeArrowheads="1"/>
          </p:cNvSpPr>
          <p:nvPr/>
        </p:nvSpPr>
        <p:spPr bwMode="auto">
          <a:xfrm>
            <a:off x="670857" y="2421258"/>
            <a:ext cx="1637399" cy="1014704"/>
          </a:xfrm>
          <a:prstGeom prst="pentagon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Experiment</a:t>
            </a:r>
            <a:endParaRPr lang="en-US" sz="1000" dirty="0"/>
          </a:p>
          <a:p>
            <a:pPr algn="ctr" defTabSz="914182"/>
            <a:r>
              <a:rPr lang="en-US" sz="1000" dirty="0"/>
              <a:t>Uniaxial Monotonic</a:t>
            </a:r>
          </a:p>
          <a:p>
            <a:pPr algn="ctr" defTabSz="914182"/>
            <a:r>
              <a:rPr lang="en-US" sz="1000" dirty="0"/>
              <a:t>Torsional Monotonic</a:t>
            </a:r>
          </a:p>
          <a:p>
            <a:pPr algn="ctr" defTabSz="914182"/>
            <a:r>
              <a:rPr lang="en-US" sz="1000" dirty="0"/>
              <a:t>Notch Tensile</a:t>
            </a:r>
          </a:p>
          <a:p>
            <a:pPr algn="ctr" defTabSz="914182"/>
            <a:r>
              <a:rPr lang="en-US" sz="1000" dirty="0"/>
              <a:t>Fatigue Crack Growth</a:t>
            </a:r>
          </a:p>
          <a:p>
            <a:pPr algn="ctr" defTabSz="914182"/>
            <a:r>
              <a:rPr lang="en-US" sz="1000" dirty="0"/>
              <a:t>Cyclic Plasticity</a:t>
            </a:r>
          </a:p>
        </p:txBody>
      </p:sp>
      <p:sp>
        <p:nvSpPr>
          <p:cNvPr id="94219" name="AutoShape 11"/>
          <p:cNvSpPr>
            <a:spLocks noChangeArrowheads="1"/>
          </p:cNvSpPr>
          <p:nvPr/>
        </p:nvSpPr>
        <p:spPr bwMode="auto">
          <a:xfrm>
            <a:off x="2376614" y="3030399"/>
            <a:ext cx="1298791" cy="742738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FEM Analysis</a:t>
            </a:r>
            <a:endParaRPr lang="en-US" sz="1000" dirty="0"/>
          </a:p>
          <a:p>
            <a:pPr algn="ctr" defTabSz="914182"/>
            <a:r>
              <a:rPr lang="en-US" sz="1000" dirty="0"/>
              <a:t>Torsion</a:t>
            </a:r>
          </a:p>
          <a:p>
            <a:pPr algn="ctr" defTabSz="914182"/>
            <a:r>
              <a:rPr lang="en-US" sz="1000" dirty="0"/>
              <a:t>Compression</a:t>
            </a:r>
          </a:p>
          <a:p>
            <a:pPr algn="ctr" defTabSz="914182"/>
            <a:r>
              <a:rPr lang="en-US" sz="1000" dirty="0"/>
              <a:t>Tension</a:t>
            </a:r>
          </a:p>
          <a:p>
            <a:pPr algn="ctr" defTabSz="914182"/>
            <a:r>
              <a:rPr lang="en-US" sz="1000" dirty="0"/>
              <a:t>Monotonic/Cyclic Loads</a:t>
            </a: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2308256" y="2219271"/>
            <a:ext cx="1435507" cy="609141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Continuum Model</a:t>
            </a:r>
            <a:endParaRPr lang="en-US" sz="1000" dirty="0"/>
          </a:p>
          <a:p>
            <a:pPr algn="ctr" defTabSz="914182"/>
            <a:r>
              <a:rPr lang="en-US" sz="1000" dirty="0"/>
              <a:t>Cyclic Plasticity</a:t>
            </a:r>
          </a:p>
          <a:p>
            <a:pPr algn="ctr" defTabSz="914182"/>
            <a:r>
              <a:rPr lang="en-US" sz="1000" dirty="0"/>
              <a:t>Damage</a:t>
            </a:r>
          </a:p>
        </p:txBody>
      </p:sp>
      <p:sp>
        <p:nvSpPr>
          <p:cNvPr id="94221" name="Line 13"/>
          <p:cNvSpPr>
            <a:spLocks noChangeShapeType="1"/>
          </p:cNvSpPr>
          <p:nvPr/>
        </p:nvSpPr>
        <p:spPr bwMode="auto">
          <a:xfrm flipH="1" flipV="1">
            <a:off x="1694629" y="3504351"/>
            <a:ext cx="613627" cy="1335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22" name="Line 14"/>
          <p:cNvSpPr>
            <a:spLocks noChangeShapeType="1"/>
          </p:cNvSpPr>
          <p:nvPr/>
        </p:nvSpPr>
        <p:spPr bwMode="auto">
          <a:xfrm flipV="1">
            <a:off x="1557914" y="2354460"/>
            <a:ext cx="750342" cy="667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23" name="Rectangle 15"/>
          <p:cNvSpPr>
            <a:spLocks noChangeArrowheads="1"/>
          </p:cNvSpPr>
          <p:nvPr/>
        </p:nvSpPr>
        <p:spPr bwMode="auto">
          <a:xfrm>
            <a:off x="3812120" y="533400"/>
            <a:ext cx="2319384" cy="1148301"/>
          </a:xfrm>
          <a:prstGeom prst="rect">
            <a:avLst/>
          </a:prstGeom>
          <a:solidFill>
            <a:srgbClr val="9966FF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defTabSz="914182"/>
            <a:endParaRPr lang="en-US" sz="1000" dirty="0"/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4141740" y="579522"/>
            <a:ext cx="1717375" cy="800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algn="ctr" defTabSz="914182"/>
            <a:r>
              <a:rPr lang="en-US" sz="16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Structural Analysis</a:t>
            </a:r>
            <a:endParaRPr lang="en-US" sz="1000" dirty="0"/>
          </a:p>
          <a:p>
            <a:pPr algn="ctr" defTabSz="914182"/>
            <a:endParaRPr lang="en-US" sz="1000" dirty="0"/>
          </a:p>
          <a:p>
            <a:pPr algn="ctr" defTabSz="914182"/>
            <a:r>
              <a:rPr lang="en-US" sz="1000" dirty="0"/>
              <a:t>Steering Knuckle</a:t>
            </a:r>
          </a:p>
          <a:p>
            <a:pPr algn="ctr" defTabSz="914182"/>
            <a:r>
              <a:rPr lang="en-US" sz="1000" dirty="0"/>
              <a:t>Upper Control Arm</a:t>
            </a:r>
          </a:p>
        </p:txBody>
      </p:sp>
      <p:sp>
        <p:nvSpPr>
          <p:cNvPr id="94225" name="Rectangle 17"/>
          <p:cNvSpPr>
            <a:spLocks noChangeArrowheads="1"/>
          </p:cNvSpPr>
          <p:nvPr/>
        </p:nvSpPr>
        <p:spPr bwMode="auto">
          <a:xfrm>
            <a:off x="5722949" y="1923449"/>
            <a:ext cx="2594403" cy="1148301"/>
          </a:xfrm>
          <a:prstGeom prst="rect">
            <a:avLst/>
          </a:prstGeom>
          <a:solidFill>
            <a:srgbClr val="66CCFF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26" name="AutoShape 18"/>
          <p:cNvSpPr>
            <a:spLocks noChangeArrowheads="1"/>
          </p:cNvSpPr>
          <p:nvPr/>
        </p:nvSpPr>
        <p:spPr bwMode="auto">
          <a:xfrm>
            <a:off x="3947246" y="1209339"/>
            <a:ext cx="955414" cy="403973"/>
          </a:xfrm>
          <a:prstGeom prst="pentagon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Experiments</a:t>
            </a:r>
            <a:endParaRPr lang="en-US" sz="1000" u="sng" dirty="0"/>
          </a:p>
        </p:txBody>
      </p:sp>
      <p:sp>
        <p:nvSpPr>
          <p:cNvPr id="94227" name="AutoShape 19"/>
          <p:cNvSpPr>
            <a:spLocks noChangeArrowheads="1"/>
          </p:cNvSpPr>
          <p:nvPr/>
        </p:nvSpPr>
        <p:spPr bwMode="auto">
          <a:xfrm>
            <a:off x="5381162" y="1276138"/>
            <a:ext cx="681984" cy="337174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FEM</a:t>
            </a:r>
            <a:endParaRPr lang="en-US" sz="1000" dirty="0"/>
          </a:p>
        </p:txBody>
      </p:sp>
      <p:sp>
        <p:nvSpPr>
          <p:cNvPr id="94228" name="Line 20"/>
          <p:cNvSpPr>
            <a:spLocks noChangeShapeType="1"/>
          </p:cNvSpPr>
          <p:nvPr/>
        </p:nvSpPr>
        <p:spPr bwMode="auto">
          <a:xfrm>
            <a:off x="4699177" y="1276137"/>
            <a:ext cx="613627" cy="683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29" name="Line 21"/>
          <p:cNvSpPr>
            <a:spLocks noChangeShapeType="1"/>
          </p:cNvSpPr>
          <p:nvPr/>
        </p:nvSpPr>
        <p:spPr bwMode="auto">
          <a:xfrm flipH="1">
            <a:off x="4835892" y="1479715"/>
            <a:ext cx="476912" cy="6679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30" name="Oval 22"/>
          <p:cNvSpPr>
            <a:spLocks noChangeArrowheads="1"/>
          </p:cNvSpPr>
          <p:nvPr/>
        </p:nvSpPr>
        <p:spPr bwMode="auto">
          <a:xfrm>
            <a:off x="5859664" y="2395811"/>
            <a:ext cx="1092130" cy="60914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Model</a:t>
            </a:r>
            <a:endParaRPr lang="en-US" sz="1000" dirty="0"/>
          </a:p>
          <a:p>
            <a:pPr algn="ctr" defTabSz="914182"/>
            <a:r>
              <a:rPr lang="en-US" sz="1000" dirty="0"/>
              <a:t>Cohesive Energy</a:t>
            </a:r>
          </a:p>
          <a:p>
            <a:pPr algn="ctr" defTabSz="914182"/>
            <a:r>
              <a:rPr lang="en-US" sz="1000" dirty="0"/>
              <a:t>Critical Stress</a:t>
            </a:r>
          </a:p>
        </p:txBody>
      </p:sp>
      <p:sp>
        <p:nvSpPr>
          <p:cNvPr id="94231" name="AutoShape 23"/>
          <p:cNvSpPr>
            <a:spLocks noChangeArrowheads="1"/>
          </p:cNvSpPr>
          <p:nvPr/>
        </p:nvSpPr>
        <p:spPr bwMode="auto">
          <a:xfrm>
            <a:off x="7156865" y="2464200"/>
            <a:ext cx="1023772" cy="540751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Analysis</a:t>
            </a:r>
            <a:endParaRPr lang="en-US" sz="1000" dirty="0"/>
          </a:p>
          <a:p>
            <a:pPr algn="ctr" defTabSz="914182"/>
            <a:r>
              <a:rPr lang="en-US" sz="1000" dirty="0"/>
              <a:t>Fracture</a:t>
            </a:r>
          </a:p>
          <a:p>
            <a:pPr algn="ctr" defTabSz="914182"/>
            <a:r>
              <a:rPr lang="en-US" sz="1000" dirty="0"/>
              <a:t>Interface Debonding</a:t>
            </a:r>
          </a:p>
        </p:txBody>
      </p:sp>
      <p:sp>
        <p:nvSpPr>
          <p:cNvPr id="94232" name="Text Box 24"/>
          <p:cNvSpPr txBox="1">
            <a:spLocks noChangeArrowheads="1"/>
          </p:cNvSpPr>
          <p:nvPr/>
        </p:nvSpPr>
        <p:spPr bwMode="auto">
          <a:xfrm>
            <a:off x="6611596" y="2015694"/>
            <a:ext cx="1043986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defTabSz="914182"/>
            <a:r>
              <a:rPr lang="en-US" sz="16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Atomistics</a:t>
            </a:r>
            <a:endParaRPr lang="en-US" sz="1200" dirty="0"/>
          </a:p>
        </p:txBody>
      </p:sp>
      <p:sp>
        <p:nvSpPr>
          <p:cNvPr id="94233" name="Rectangle 25"/>
          <p:cNvSpPr>
            <a:spLocks noChangeArrowheads="1"/>
          </p:cNvSpPr>
          <p:nvPr/>
        </p:nvSpPr>
        <p:spPr bwMode="auto">
          <a:xfrm>
            <a:off x="4971017" y="3841526"/>
            <a:ext cx="3209620" cy="1689053"/>
          </a:xfrm>
          <a:prstGeom prst="rect">
            <a:avLst/>
          </a:prstGeom>
          <a:solidFill>
            <a:srgbClr val="FF66FF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34" name="AutoShape 26"/>
          <p:cNvSpPr>
            <a:spLocks noChangeArrowheads="1"/>
          </p:cNvSpPr>
          <p:nvPr/>
        </p:nvSpPr>
        <p:spPr bwMode="auto">
          <a:xfrm>
            <a:off x="5107732" y="4315478"/>
            <a:ext cx="1435506" cy="607550"/>
          </a:xfrm>
          <a:prstGeom prst="pentagon">
            <a:avLst/>
          </a:prstGeom>
          <a:solidFill>
            <a:srgbClr val="CC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Experiment</a:t>
            </a:r>
            <a:endParaRPr lang="en-US" sz="1000" dirty="0"/>
          </a:p>
          <a:p>
            <a:pPr algn="ctr" defTabSz="914182"/>
            <a:r>
              <a:rPr lang="en-US" sz="1000" dirty="0"/>
              <a:t>Fracture</a:t>
            </a:r>
          </a:p>
          <a:p>
            <a:pPr algn="ctr" defTabSz="914182"/>
            <a:r>
              <a:rPr lang="en-US" sz="1000" dirty="0"/>
              <a:t>Interface Debonding</a:t>
            </a:r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6816667" y="3976714"/>
            <a:ext cx="1227255" cy="60755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ISV Model</a:t>
            </a:r>
            <a:endParaRPr lang="en-US" sz="1000" dirty="0"/>
          </a:p>
          <a:p>
            <a:pPr algn="ctr" defTabSz="914182"/>
            <a:r>
              <a:rPr lang="en-US" sz="1000" dirty="0"/>
              <a:t>Void Nucleation</a:t>
            </a:r>
          </a:p>
        </p:txBody>
      </p:sp>
      <p:sp>
        <p:nvSpPr>
          <p:cNvPr id="94236" name="AutoShape 28"/>
          <p:cNvSpPr>
            <a:spLocks noChangeArrowheads="1"/>
          </p:cNvSpPr>
          <p:nvPr/>
        </p:nvSpPr>
        <p:spPr bwMode="auto">
          <a:xfrm>
            <a:off x="6816667" y="4854640"/>
            <a:ext cx="1227255" cy="607550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FEM Analysis</a:t>
            </a:r>
            <a:endParaRPr lang="en-US" sz="1000" dirty="0"/>
          </a:p>
          <a:p>
            <a:pPr algn="ctr" defTabSz="914182"/>
            <a:r>
              <a:rPr lang="en-US" sz="1000" dirty="0"/>
              <a:t>Idealized Geometry</a:t>
            </a:r>
          </a:p>
          <a:p>
            <a:pPr algn="ctr" defTabSz="914182"/>
            <a:r>
              <a:rPr lang="en-US" sz="1000" dirty="0"/>
              <a:t>Realistic Geometry</a:t>
            </a:r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 flipV="1">
            <a:off x="5994789" y="4247089"/>
            <a:ext cx="753522" cy="683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38" name="Line 30"/>
          <p:cNvSpPr>
            <a:spLocks noChangeShapeType="1"/>
          </p:cNvSpPr>
          <p:nvPr/>
        </p:nvSpPr>
        <p:spPr bwMode="auto">
          <a:xfrm flipH="1" flipV="1">
            <a:off x="5791307" y="4989827"/>
            <a:ext cx="957004" cy="27037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39" name="Text Box 31"/>
          <p:cNvSpPr txBox="1">
            <a:spLocks noChangeArrowheads="1"/>
          </p:cNvSpPr>
          <p:nvPr/>
        </p:nvSpPr>
        <p:spPr bwMode="auto">
          <a:xfrm>
            <a:off x="5107733" y="3841525"/>
            <a:ext cx="1548676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defTabSz="914182"/>
            <a:r>
              <a:rPr lang="en-US" sz="16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Micromechanics</a:t>
            </a:r>
            <a:endParaRPr lang="en-US" sz="1000" dirty="0"/>
          </a:p>
        </p:txBody>
      </p:sp>
      <p:sp>
        <p:nvSpPr>
          <p:cNvPr id="94240" name="Text Box 32"/>
          <p:cNvSpPr txBox="1">
            <a:spLocks noChangeArrowheads="1"/>
          </p:cNvSpPr>
          <p:nvPr/>
        </p:nvSpPr>
        <p:spPr bwMode="auto">
          <a:xfrm>
            <a:off x="1421200" y="4312297"/>
            <a:ext cx="1554734" cy="33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defTabSz="914182"/>
            <a:r>
              <a:rPr lang="en-US" sz="16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Mesomechanics</a:t>
            </a:r>
            <a:endParaRPr lang="en-US" sz="1400" dirty="0"/>
          </a:p>
        </p:txBody>
      </p:sp>
      <p:sp>
        <p:nvSpPr>
          <p:cNvPr id="94241" name="Text Box 33"/>
          <p:cNvSpPr txBox="1">
            <a:spLocks noChangeArrowheads="1"/>
          </p:cNvSpPr>
          <p:nvPr/>
        </p:nvSpPr>
        <p:spPr bwMode="auto">
          <a:xfrm>
            <a:off x="670857" y="2084084"/>
            <a:ext cx="1599972" cy="338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defTabSz="914182"/>
            <a:r>
              <a:rPr lang="en-US" sz="16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Macromechanics</a:t>
            </a:r>
            <a:endParaRPr lang="en-US" sz="1400" dirty="0"/>
          </a:p>
        </p:txBody>
      </p:sp>
      <p:sp>
        <p:nvSpPr>
          <p:cNvPr id="94242" name="AutoShape 34"/>
          <p:cNvSpPr>
            <a:spLocks noChangeArrowheads="1"/>
          </p:cNvSpPr>
          <p:nvPr/>
        </p:nvSpPr>
        <p:spPr bwMode="auto">
          <a:xfrm>
            <a:off x="1969649" y="663815"/>
            <a:ext cx="1435506" cy="1223053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9966FF"/>
              </a:gs>
              <a:gs pos="100000">
                <a:srgbClr val="00FF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43" name="AutoShape 35"/>
          <p:cNvSpPr>
            <a:spLocks noChangeArrowheads="1"/>
          </p:cNvSpPr>
          <p:nvPr/>
        </p:nvSpPr>
        <p:spPr bwMode="auto">
          <a:xfrm rot="5400000">
            <a:off x="6082751" y="850874"/>
            <a:ext cx="1149892" cy="775777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9966FF"/>
              </a:gs>
              <a:gs pos="100000">
                <a:srgbClr val="66CC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44" name="AutoShape 36"/>
          <p:cNvSpPr>
            <a:spLocks noChangeArrowheads="1"/>
          </p:cNvSpPr>
          <p:nvPr/>
        </p:nvSpPr>
        <p:spPr bwMode="auto">
          <a:xfrm rot="16200000" flipH="1">
            <a:off x="4771273" y="2689391"/>
            <a:ext cx="1014704" cy="615216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66CC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45" name="AutoShape 37"/>
          <p:cNvSpPr>
            <a:spLocks noChangeArrowheads="1"/>
          </p:cNvSpPr>
          <p:nvPr/>
        </p:nvSpPr>
        <p:spPr bwMode="auto">
          <a:xfrm flipH="1" flipV="1">
            <a:off x="4835892" y="5598968"/>
            <a:ext cx="2184259" cy="53916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FF66FF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46" name="AutoShape 38"/>
          <p:cNvSpPr>
            <a:spLocks noChangeArrowheads="1"/>
          </p:cNvSpPr>
          <p:nvPr/>
        </p:nvSpPr>
        <p:spPr bwMode="auto">
          <a:xfrm rot="5400000" flipH="1" flipV="1">
            <a:off x="-70417" y="4649598"/>
            <a:ext cx="2027818" cy="545270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gradFill rotWithShape="0">
            <a:gsLst>
              <a:gs pos="0">
                <a:srgbClr val="00FF99"/>
              </a:gs>
              <a:gs pos="100000">
                <a:srgbClr val="FF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47" name="Oval 39"/>
          <p:cNvSpPr>
            <a:spLocks noChangeArrowheads="1"/>
          </p:cNvSpPr>
          <p:nvPr/>
        </p:nvSpPr>
        <p:spPr bwMode="auto">
          <a:xfrm>
            <a:off x="3060188" y="4449075"/>
            <a:ext cx="1297202" cy="675940"/>
          </a:xfrm>
          <a:prstGeom prst="ellipse">
            <a:avLst/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31" tIns="45715" rIns="91431" bIns="45715" anchor="ctr"/>
          <a:lstStyle/>
          <a:p>
            <a:pPr algn="ctr" defTabSz="914182"/>
            <a:r>
              <a:rPr lang="en-US" sz="1200" u="sng" dirty="0"/>
              <a:t>ISV Model</a:t>
            </a:r>
            <a:endParaRPr lang="en-US" sz="1000" dirty="0"/>
          </a:p>
          <a:p>
            <a:pPr algn="ctr" defTabSz="914182"/>
            <a:r>
              <a:rPr lang="en-US" sz="1000" dirty="0"/>
              <a:t>Void Growth</a:t>
            </a:r>
          </a:p>
          <a:p>
            <a:pPr algn="ctr" defTabSz="914182"/>
            <a:r>
              <a:rPr lang="en-US" sz="1000" dirty="0"/>
              <a:t>Void/Crack Nucleation</a:t>
            </a:r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 flipH="1" flipV="1">
            <a:off x="2103185" y="5598968"/>
            <a:ext cx="957004" cy="33717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49" name="Line 41"/>
          <p:cNvSpPr>
            <a:spLocks noChangeShapeType="1"/>
          </p:cNvSpPr>
          <p:nvPr/>
        </p:nvSpPr>
        <p:spPr bwMode="auto">
          <a:xfrm flipV="1">
            <a:off x="2171542" y="4719451"/>
            <a:ext cx="888647" cy="68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>
            <a:off x="3060188" y="2828412"/>
            <a:ext cx="0" cy="2019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3675405" y="5125016"/>
            <a:ext cx="0" cy="135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>
            <a:off x="7430295" y="4584264"/>
            <a:ext cx="0" cy="2035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 flipH="1">
            <a:off x="6951794" y="2693224"/>
            <a:ext cx="20507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39591"/>
            <a:ext cx="8305800" cy="72272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2758" y="-1219200"/>
            <a:ext cx="9562958" cy="83192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0" y="-838200"/>
            <a:ext cx="11277600" cy="899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-304800"/>
            <a:ext cx="10287000" cy="838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8305800" cy="5516563"/>
          </a:xfrm>
        </p:spPr>
        <p:txBody>
          <a:bodyPr/>
          <a:lstStyle/>
          <a:p>
            <a:r>
              <a:rPr lang="en-US" sz="1600" dirty="0"/>
              <a:t>Bridge </a:t>
            </a:r>
            <a:r>
              <a:rPr lang="en-US" sz="1600" dirty="0" smtClean="0"/>
              <a:t>mesoscale </a:t>
            </a:r>
            <a:r>
              <a:rPr lang="en-US" sz="1600" dirty="0"/>
              <a:t>finite element simulations with macroscale microstructure-property model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pPr>
              <a:buNone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pPr>
              <a:buNone/>
            </a:pPr>
            <a:endParaRPr lang="en-US" sz="1600" dirty="0"/>
          </a:p>
        </p:txBody>
      </p:sp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/>
              <a:t>Void Coalescence Model (Macroscale)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67000" y="2133600"/>
            <a:ext cx="3810000" cy="2089150"/>
            <a:chOff x="1632" y="1536"/>
            <a:chExt cx="2400" cy="1316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1632" y="1536"/>
              <a:ext cx="894" cy="1316"/>
              <a:chOff x="672" y="1584"/>
              <a:chExt cx="816" cy="1200"/>
            </a:xfrm>
          </p:grpSpPr>
          <p:sp>
            <p:nvSpPr>
              <p:cNvPr id="565254" name="Rectangle 6"/>
              <p:cNvSpPr>
                <a:spLocks noChangeAspect="1" noChangeArrowheads="1"/>
              </p:cNvSpPr>
              <p:nvPr/>
            </p:nvSpPr>
            <p:spPr bwMode="auto">
              <a:xfrm>
                <a:off x="672" y="1776"/>
                <a:ext cx="816" cy="816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55" name="Oval 7"/>
              <p:cNvSpPr>
                <a:spLocks noChangeAspect="1" noChangeArrowheads="1"/>
              </p:cNvSpPr>
              <p:nvPr/>
            </p:nvSpPr>
            <p:spPr bwMode="auto">
              <a:xfrm>
                <a:off x="912" y="2112"/>
                <a:ext cx="96" cy="19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56" name="Oval 8"/>
              <p:cNvSpPr>
                <a:spLocks noChangeAspect="1" noChangeArrowheads="1"/>
              </p:cNvSpPr>
              <p:nvPr/>
            </p:nvSpPr>
            <p:spPr bwMode="auto">
              <a:xfrm>
                <a:off x="1152" y="2112"/>
                <a:ext cx="96" cy="192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57" name="AutoShape 9"/>
              <p:cNvSpPr>
                <a:spLocks noChangeAspect="1" noChangeArrowheads="1"/>
              </p:cNvSpPr>
              <p:nvPr/>
            </p:nvSpPr>
            <p:spPr bwMode="auto">
              <a:xfrm>
                <a:off x="1008" y="1584"/>
                <a:ext cx="144" cy="192"/>
              </a:xfrm>
              <a:prstGeom prst="upArrow">
                <a:avLst>
                  <a:gd name="adj1" fmla="val 41667"/>
                  <a:gd name="adj2" fmla="val 74074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58" name="AutoShape 10"/>
              <p:cNvSpPr>
                <a:spLocks noChangeAspect="1" noChangeArrowheads="1"/>
              </p:cNvSpPr>
              <p:nvPr/>
            </p:nvSpPr>
            <p:spPr bwMode="auto">
              <a:xfrm rot="10800000">
                <a:off x="1008" y="2592"/>
                <a:ext cx="144" cy="192"/>
              </a:xfrm>
              <a:prstGeom prst="upArrow">
                <a:avLst>
                  <a:gd name="adj1" fmla="val 41667"/>
                  <a:gd name="adj2" fmla="val 74074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grpSp>
          <p:nvGrpSpPr>
            <p:cNvPr id="4" name="Group 11"/>
            <p:cNvGrpSpPr>
              <a:grpSpLocks noChangeAspect="1"/>
            </p:cNvGrpSpPr>
            <p:nvPr/>
          </p:nvGrpSpPr>
          <p:grpSpPr bwMode="auto">
            <a:xfrm>
              <a:off x="3136" y="1536"/>
              <a:ext cx="896" cy="1316"/>
              <a:chOff x="2352" y="1536"/>
              <a:chExt cx="816" cy="1200"/>
            </a:xfrm>
          </p:grpSpPr>
          <p:sp>
            <p:nvSpPr>
              <p:cNvPr id="565260" name="Rectangle 12" descr="Granite"/>
              <p:cNvSpPr>
                <a:spLocks noChangeAspect="1" noChangeArrowheads="1"/>
              </p:cNvSpPr>
              <p:nvPr/>
            </p:nvSpPr>
            <p:spPr bwMode="auto">
              <a:xfrm>
                <a:off x="2352" y="1728"/>
                <a:ext cx="816" cy="816"/>
              </a:xfrm>
              <a:prstGeom prst="rect">
                <a:avLst/>
              </a:prstGeom>
              <a:blipFill dpi="0" rotWithShape="1">
                <a:blip r:embed="rId3" cstate="print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61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2688" y="1536"/>
                <a:ext cx="144" cy="192"/>
              </a:xfrm>
              <a:prstGeom prst="upArrow">
                <a:avLst>
                  <a:gd name="adj1" fmla="val 41667"/>
                  <a:gd name="adj2" fmla="val 74074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  <p:sp>
            <p:nvSpPr>
              <p:cNvPr id="565262" name="AutoShape 14"/>
              <p:cNvSpPr>
                <a:spLocks noChangeAspect="1" noChangeArrowheads="1"/>
              </p:cNvSpPr>
              <p:nvPr/>
            </p:nvSpPr>
            <p:spPr bwMode="auto">
              <a:xfrm rot="10800000">
                <a:off x="2688" y="2544"/>
                <a:ext cx="144" cy="192"/>
              </a:xfrm>
              <a:prstGeom prst="upArrow">
                <a:avLst>
                  <a:gd name="adj1" fmla="val 41667"/>
                  <a:gd name="adj2" fmla="val 74074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en-US"/>
              </a:p>
            </p:txBody>
          </p:sp>
        </p:grpSp>
        <p:sp>
          <p:nvSpPr>
            <p:cNvPr id="565263" name="AutoShape 15"/>
            <p:cNvSpPr>
              <a:spLocks noChangeAspect="1" noChangeArrowheads="1"/>
            </p:cNvSpPr>
            <p:nvPr/>
          </p:nvSpPr>
          <p:spPr bwMode="auto">
            <a:xfrm>
              <a:off x="2635" y="1975"/>
              <a:ext cx="439" cy="376"/>
            </a:xfrm>
            <a:prstGeom prst="rightArrow">
              <a:avLst>
                <a:gd name="adj1" fmla="val 45833"/>
                <a:gd name="adj2" fmla="val 51080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US" sz="1800">
                <a:latin typeface="Arial" charset="0"/>
              </a:endParaRPr>
            </a:p>
          </p:txBody>
        </p:sp>
      </p:grpSp>
      <p:sp>
        <p:nvSpPr>
          <p:cNvPr id="565266" name="Rectangle 18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65267" name="Rectangle 19"/>
          <p:cNvSpPr>
            <a:spLocks noChangeArrowheads="1"/>
          </p:cNvSpPr>
          <p:nvPr/>
        </p:nvSpPr>
        <p:spPr bwMode="auto">
          <a:xfrm>
            <a:off x="0" y="3360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2124075" y="1352550"/>
            <a:ext cx="2133600" cy="914400"/>
            <a:chOff x="96" y="1344"/>
            <a:chExt cx="1344" cy="576"/>
          </a:xfrm>
        </p:grpSpPr>
        <p:sp>
          <p:nvSpPr>
            <p:cNvPr id="565269" name="Text Box 21"/>
            <p:cNvSpPr txBox="1">
              <a:spLocks noChangeArrowheads="1"/>
            </p:cNvSpPr>
            <p:nvPr/>
          </p:nvSpPr>
          <p:spPr bwMode="auto">
            <a:xfrm>
              <a:off x="96" y="1344"/>
              <a:ext cx="1344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 dirty="0" smtClean="0">
                  <a:latin typeface="Tahoma" pitchFamily="34" charset="0"/>
                </a:rPr>
                <a:t>Mesoscale</a:t>
              </a:r>
              <a:r>
                <a:rPr lang="en-US" sz="1800" dirty="0">
                  <a:latin typeface="Tahoma" pitchFamily="34" charset="0"/>
                </a:rPr>
                <a:t>:</a:t>
              </a:r>
            </a:p>
            <a:p>
              <a:endParaRPr lang="en-US" sz="800" dirty="0">
                <a:latin typeface="Tahoma" pitchFamily="34" charset="0"/>
              </a:endParaRPr>
            </a:p>
            <a:p>
              <a:r>
                <a:rPr lang="en-US" sz="1800" dirty="0">
                  <a:latin typeface="Tahoma" pitchFamily="34" charset="0"/>
                </a:rPr>
                <a:t>Local    ,   , &amp;</a:t>
              </a:r>
              <a:endParaRPr lang="en-US" sz="1600" dirty="0">
                <a:latin typeface="Arial" charset="0"/>
              </a:endParaRPr>
            </a:p>
          </p:txBody>
        </p:sp>
        <p:graphicFrame>
          <p:nvGraphicFramePr>
            <p:cNvPr id="565270" name="Object 22"/>
            <p:cNvGraphicFramePr>
              <a:graphicFrameLocks noChangeAspect="1"/>
            </p:cNvGraphicFramePr>
            <p:nvPr/>
          </p:nvGraphicFramePr>
          <p:xfrm>
            <a:off x="534" y="1644"/>
            <a:ext cx="192" cy="172"/>
          </p:xfrm>
          <a:graphic>
            <a:graphicData uri="http://schemas.openxmlformats.org/presentationml/2006/ole">
              <p:oleObj spid="_x0000_s2055" name="Equation" r:id="rId4" imgW="152334" imgH="139639" progId="Equation.3">
                <p:embed/>
              </p:oleObj>
            </a:graphicData>
          </a:graphic>
        </p:graphicFrame>
        <p:graphicFrame>
          <p:nvGraphicFramePr>
            <p:cNvPr id="565271" name="Object 23"/>
            <p:cNvGraphicFramePr>
              <a:graphicFrameLocks noChangeAspect="1"/>
            </p:cNvGraphicFramePr>
            <p:nvPr/>
          </p:nvGraphicFramePr>
          <p:xfrm>
            <a:off x="1062" y="1584"/>
            <a:ext cx="160" cy="250"/>
          </p:xfrm>
          <a:graphic>
            <a:graphicData uri="http://schemas.openxmlformats.org/presentationml/2006/ole">
              <p:oleObj spid="_x0000_s2056" name="Equation" r:id="rId5" imgW="126720" imgH="203040" progId="Equation.3">
                <p:embed/>
              </p:oleObj>
            </a:graphicData>
          </a:graphic>
        </p:graphicFrame>
        <p:graphicFrame>
          <p:nvGraphicFramePr>
            <p:cNvPr id="565272" name="Object 24"/>
            <p:cNvGraphicFramePr>
              <a:graphicFrameLocks noChangeAspect="1"/>
            </p:cNvGraphicFramePr>
            <p:nvPr/>
          </p:nvGraphicFramePr>
          <p:xfrm>
            <a:off x="726" y="1632"/>
            <a:ext cx="160" cy="172"/>
          </p:xfrm>
          <a:graphic>
            <a:graphicData uri="http://schemas.openxmlformats.org/presentationml/2006/ole">
              <p:oleObj spid="_x0000_s2057" name="Equation" r:id="rId6" imgW="126720" imgH="139680" progId="Equation.3">
                <p:embed/>
              </p:oleObj>
            </a:graphicData>
          </a:graphic>
        </p:graphicFrame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4591050" y="1285875"/>
            <a:ext cx="2209800" cy="914400"/>
            <a:chOff x="96" y="1968"/>
            <a:chExt cx="1392" cy="576"/>
          </a:xfrm>
        </p:grpSpPr>
        <p:sp>
          <p:nvSpPr>
            <p:cNvPr id="565274" name="Text Box 26"/>
            <p:cNvSpPr txBox="1">
              <a:spLocks noChangeArrowheads="1"/>
            </p:cNvSpPr>
            <p:nvPr/>
          </p:nvSpPr>
          <p:spPr bwMode="auto">
            <a:xfrm>
              <a:off x="96" y="1968"/>
              <a:ext cx="13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800">
                  <a:latin typeface="Tahoma" pitchFamily="34" charset="0"/>
                </a:rPr>
                <a:t>Macroscale:</a:t>
              </a:r>
            </a:p>
            <a:p>
              <a:endParaRPr lang="en-US" sz="1000">
                <a:latin typeface="Tahoma" pitchFamily="34" charset="0"/>
              </a:endParaRPr>
            </a:p>
            <a:p>
              <a:r>
                <a:rPr lang="en-US" sz="1800">
                  <a:latin typeface="Tahoma" pitchFamily="34" charset="0"/>
                </a:rPr>
                <a:t>Effective    ,   , &amp;</a:t>
              </a:r>
              <a:r>
                <a:rPr lang="en-US" sz="1200">
                  <a:latin typeface="Arial" charset="0"/>
                </a:rPr>
                <a:t> </a:t>
              </a:r>
              <a:endParaRPr lang="en-US" sz="1800">
                <a:latin typeface="Arial" charset="0"/>
              </a:endParaRPr>
            </a:p>
          </p:txBody>
        </p:sp>
        <p:graphicFrame>
          <p:nvGraphicFramePr>
            <p:cNvPr id="565275" name="Object 27"/>
            <p:cNvGraphicFramePr>
              <a:graphicFrameLocks noChangeAspect="1"/>
            </p:cNvGraphicFramePr>
            <p:nvPr/>
          </p:nvGraphicFramePr>
          <p:xfrm>
            <a:off x="756" y="2256"/>
            <a:ext cx="208" cy="204"/>
          </p:xfrm>
          <a:graphic>
            <a:graphicData uri="http://schemas.openxmlformats.org/presentationml/2006/ole">
              <p:oleObj spid="_x0000_s2052" name="Equation" r:id="rId7" imgW="164880" imgH="164880" progId="Equation.3">
                <p:embed/>
              </p:oleObj>
            </a:graphicData>
          </a:graphic>
        </p:graphicFrame>
        <p:graphicFrame>
          <p:nvGraphicFramePr>
            <p:cNvPr id="565276" name="Object 28"/>
            <p:cNvGraphicFramePr>
              <a:graphicFrameLocks noChangeAspect="1"/>
            </p:cNvGraphicFramePr>
            <p:nvPr/>
          </p:nvGraphicFramePr>
          <p:xfrm>
            <a:off x="916" y="2256"/>
            <a:ext cx="176" cy="203"/>
          </p:xfrm>
          <a:graphic>
            <a:graphicData uri="http://schemas.openxmlformats.org/presentationml/2006/ole">
              <p:oleObj spid="_x0000_s2053" name="Equation" r:id="rId8" imgW="139680" imgH="164880" progId="Equation.3">
                <p:embed/>
              </p:oleObj>
            </a:graphicData>
          </a:graphic>
        </p:graphicFrame>
        <p:graphicFrame>
          <p:nvGraphicFramePr>
            <p:cNvPr id="565277" name="Object 29"/>
            <p:cNvGraphicFramePr>
              <a:graphicFrameLocks noChangeAspect="1"/>
            </p:cNvGraphicFramePr>
            <p:nvPr/>
          </p:nvGraphicFramePr>
          <p:xfrm>
            <a:off x="1284" y="2208"/>
            <a:ext cx="192" cy="281"/>
          </p:xfrm>
          <a:graphic>
            <a:graphicData uri="http://schemas.openxmlformats.org/presentationml/2006/ole">
              <p:oleObj spid="_x0000_s2054" name="Equation" r:id="rId9" imgW="152280" imgH="228600" progId="Equation.3">
                <p:embed/>
              </p:oleObj>
            </a:graphicData>
          </a:graphic>
        </p:graphicFrame>
      </p:grpSp>
      <p:sp>
        <p:nvSpPr>
          <p:cNvPr id="30" name="TextBox 29"/>
          <p:cNvSpPr txBox="1"/>
          <p:nvPr/>
        </p:nvSpPr>
        <p:spPr>
          <a:xfrm>
            <a:off x="914400" y="2895600"/>
            <a:ext cx="1698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Discrete Entities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553200" y="2895600"/>
            <a:ext cx="1229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Continuum</a:t>
            </a:r>
            <a:endParaRPr lang="en-US" dirty="0"/>
          </a:p>
        </p:txBody>
      </p:sp>
      <p:sp>
        <p:nvSpPr>
          <p:cNvPr id="32" name="Up Arrow 31"/>
          <p:cNvSpPr/>
          <p:nvPr/>
        </p:nvSpPr>
        <p:spPr>
          <a:xfrm>
            <a:off x="4419600" y="3429000"/>
            <a:ext cx="228600" cy="1828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667000" y="5410200"/>
            <a:ext cx="425334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question is: what goes into this bridge?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Fracture surfaces of wrought materials reveal pores have nucleated from particles, then grew and coalesced together</a:t>
            </a:r>
            <a:endParaRPr lang="en-US" sz="2800" dirty="0"/>
          </a:p>
        </p:txBody>
      </p:sp>
      <p:pic>
        <p:nvPicPr>
          <p:cNvPr id="4" name="Picture 4" descr="Pores-edge-5000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474509"/>
            <a:ext cx="6705600" cy="538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590800" y="1066800"/>
            <a:ext cx="427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[Garrison and Moody, 1987 (Review Paper)]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3505200"/>
            <a:ext cx="1151021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NOTE:</a:t>
            </a:r>
          </a:p>
          <a:p>
            <a:r>
              <a:rPr lang="en-US" dirty="0"/>
              <a:t>p</a:t>
            </a:r>
            <a:r>
              <a:rPr lang="en-US" dirty="0" smtClean="0"/>
              <a:t>articles</a:t>
            </a:r>
          </a:p>
          <a:p>
            <a:r>
              <a:rPr lang="en-US" dirty="0"/>
              <a:t>i</a:t>
            </a:r>
            <a:r>
              <a:rPr lang="en-US" dirty="0" smtClean="0"/>
              <a:t>nside of </a:t>
            </a:r>
          </a:p>
          <a:p>
            <a:r>
              <a:rPr lang="en-US" dirty="0"/>
              <a:t>p</a:t>
            </a:r>
            <a:r>
              <a:rPr lang="en-US" dirty="0" smtClean="0"/>
              <a:t>ores for </a:t>
            </a:r>
          </a:p>
          <a:p>
            <a:r>
              <a:rPr lang="en-US" dirty="0" smtClean="0"/>
              <a:t>extruded</a:t>
            </a:r>
          </a:p>
          <a:p>
            <a:r>
              <a:rPr lang="en-US" dirty="0" smtClean="0"/>
              <a:t>4140 steel</a:t>
            </a:r>
          </a:p>
          <a:p>
            <a:r>
              <a:rPr lang="en-US" dirty="0" smtClean="0"/>
              <a:t>alloy</a:t>
            </a:r>
            <a:endParaRPr lang="en-US" dirty="0"/>
          </a:p>
        </p:txBody>
      </p:sp>
      <p:cxnSp>
        <p:nvCxnSpPr>
          <p:cNvPr id="8" name="Straight Arrow Connector 7"/>
          <p:cNvCxnSpPr>
            <a:stCxn id="6" idx="3"/>
          </p:cNvCxnSpPr>
          <p:nvPr/>
        </p:nvCxnSpPr>
        <p:spPr>
          <a:xfrm>
            <a:off x="1303421" y="4520863"/>
            <a:ext cx="3268579" cy="432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219200" y="2743200"/>
            <a:ext cx="3352800" cy="1371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27238"/>
            <a:ext cx="3048000" cy="38401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Fracture surfaces of rolled 7075 al alloy reveal pores have nucleated from particles, then grew and coalesced together in anisotropic manner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/>
          <a:srcRect l="30035" t="18537" r="29368" b="9363"/>
          <a:stretch>
            <a:fillRect/>
          </a:stretch>
        </p:blipFill>
        <p:spPr bwMode="auto">
          <a:xfrm>
            <a:off x="3733800" y="76200"/>
            <a:ext cx="533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2959238" y="1981200"/>
            <a:ext cx="6096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2654438" y="2057400"/>
            <a:ext cx="609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59238" y="2362200"/>
            <a:ext cx="4572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76600" y="1318736"/>
            <a:ext cx="11304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Longitudinal </a:t>
            </a:r>
          </a:p>
          <a:p>
            <a:r>
              <a:rPr lang="en-US" sz="1400" dirty="0" smtClean="0"/>
              <a:t>(rolling ) </a:t>
            </a:r>
          </a:p>
          <a:p>
            <a:r>
              <a:rPr lang="en-US" sz="1400" dirty="0" smtClean="0"/>
              <a:t>direction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362200" y="1076980"/>
            <a:ext cx="1473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Short Transverse  </a:t>
            </a:r>
          </a:p>
          <a:p>
            <a:r>
              <a:rPr lang="en-US" sz="1400" dirty="0" smtClean="0"/>
              <a:t>direction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971800" y="2514600"/>
            <a:ext cx="10391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Long </a:t>
            </a:r>
          </a:p>
          <a:p>
            <a:r>
              <a:rPr lang="en-US" sz="1400" dirty="0" smtClean="0"/>
              <a:t>Transverse  </a:t>
            </a:r>
          </a:p>
          <a:p>
            <a:r>
              <a:rPr lang="en-US" sz="1400" dirty="0" smtClean="0"/>
              <a:t>direction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514600" y="5867400"/>
            <a:ext cx="170271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Note: two levels</a:t>
            </a:r>
          </a:p>
          <a:p>
            <a:r>
              <a:rPr lang="en-US" dirty="0"/>
              <a:t>o</a:t>
            </a:r>
            <a:r>
              <a:rPr lang="en-US" dirty="0" smtClean="0"/>
              <a:t>f particles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3"/>
          </p:cNvCxnSpPr>
          <p:nvPr/>
        </p:nvCxnSpPr>
        <p:spPr>
          <a:xfrm flipV="1">
            <a:off x="4217310" y="5486400"/>
            <a:ext cx="1116690" cy="7041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4" idx="3"/>
          </p:cNvCxnSpPr>
          <p:nvPr/>
        </p:nvCxnSpPr>
        <p:spPr>
          <a:xfrm flipV="1">
            <a:off x="4217310" y="5791200"/>
            <a:ext cx="3555090" cy="39936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7630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n-US" sz="3100" dirty="0"/>
              <a:t>Fracture surface of a cast </a:t>
            </a:r>
            <a:r>
              <a:rPr lang="en-US" sz="3100" dirty="0" smtClean="0"/>
              <a:t>A356 Al </a:t>
            </a:r>
            <a:r>
              <a:rPr lang="en-US" sz="3100" dirty="0"/>
              <a:t>alloy reveals that pores arising from the casting process </a:t>
            </a:r>
            <a:r>
              <a:rPr lang="en-US" sz="3100" dirty="0" smtClean="0"/>
              <a:t>and pores from particles in eutectic region grow </a:t>
            </a:r>
            <a:r>
              <a:rPr lang="en-US" sz="3100" dirty="0"/>
              <a:t>and coalesce together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Slid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9384"/>
            <a:ext cx="8915400" cy="667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352800" y="1600200"/>
            <a:ext cx="1784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[Gall et al., 2000]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000X_scale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318134"/>
            <a:ext cx="6934200" cy="5539866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Fracture surface of a cast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AE44 Mg alloy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reveals that pores arising from the casting process grow and coalesce together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4141" y="914400"/>
            <a:ext cx="1957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[unpublished data]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roscale.bridge.t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-228600"/>
            <a:ext cx="89154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Fracture surfaces of powder metals reveal that pores arising from the compaction process grow and coalesce together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43200" y="1295400"/>
            <a:ext cx="270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[Allison, 2010 (PhD thesis)]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52800" y="5715000"/>
            <a:ext cx="191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FC0205 Steel Alloy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851150" y="4800600"/>
            <a:ext cx="5988050" cy="5181600"/>
            <a:chOff x="2971800" y="457200"/>
            <a:chExt cx="5988050" cy="5181600"/>
          </a:xfrm>
        </p:grpSpPr>
        <p:grpSp>
          <p:nvGrpSpPr>
            <p:cNvPr id="49" name="Group 10"/>
            <p:cNvGrpSpPr/>
            <p:nvPr/>
          </p:nvGrpSpPr>
          <p:grpSpPr>
            <a:xfrm>
              <a:off x="2971800" y="457200"/>
              <a:ext cx="5988050" cy="5181600"/>
              <a:chOff x="2971800" y="457200"/>
              <a:chExt cx="5988050" cy="5181600"/>
            </a:xfrm>
          </p:grpSpPr>
          <p:grpSp>
            <p:nvGrpSpPr>
              <p:cNvPr id="51" name="Group 8"/>
              <p:cNvGrpSpPr/>
              <p:nvPr/>
            </p:nvGrpSpPr>
            <p:grpSpPr>
              <a:xfrm>
                <a:off x="2971800" y="457200"/>
                <a:ext cx="5988050" cy="5181600"/>
                <a:chOff x="2971800" y="457200"/>
                <a:chExt cx="5988050" cy="5181600"/>
              </a:xfrm>
            </p:grpSpPr>
            <p:grpSp>
              <p:nvGrpSpPr>
                <p:cNvPr id="53" name="Group 52"/>
                <p:cNvGrpSpPr/>
                <p:nvPr/>
              </p:nvGrpSpPr>
              <p:grpSpPr>
                <a:xfrm>
                  <a:off x="2971800" y="457200"/>
                  <a:ext cx="5988050" cy="5181600"/>
                  <a:chOff x="2971800" y="457200"/>
                  <a:chExt cx="5988050" cy="5181600"/>
                </a:xfrm>
              </p:grpSpPr>
              <p:pic>
                <p:nvPicPr>
                  <p:cNvPr id="55" name="Picture 54" descr="schematic of wrought 7075.TIF"/>
                  <p:cNvPicPr/>
                  <p:nvPr/>
                </p:nvPicPr>
                <p:blipFill>
                  <a:blip r:embed="rId2" cstate="print"/>
                  <a:srcRect r="32088" b="26949"/>
                  <a:stretch>
                    <a:fillRect/>
                  </a:stretch>
                </p:blipFill>
                <p:spPr bwMode="auto">
                  <a:xfrm>
                    <a:off x="3429000" y="457200"/>
                    <a:ext cx="5530850" cy="46339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6" name="Rectangle 4"/>
                  <p:cNvSpPr/>
                  <p:nvPr/>
                </p:nvSpPr>
                <p:spPr>
                  <a:xfrm>
                    <a:off x="2971800" y="533400"/>
                    <a:ext cx="3429000" cy="5105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57" name="Rectangle 56"/>
                  <p:cNvSpPr/>
                  <p:nvPr/>
                </p:nvSpPr>
                <p:spPr>
                  <a:xfrm>
                    <a:off x="6553200" y="2514600"/>
                    <a:ext cx="2057400" cy="2362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4" name="Oval 53"/>
                <p:cNvSpPr/>
                <p:nvPr/>
              </p:nvSpPr>
              <p:spPr>
                <a:xfrm>
                  <a:off x="7532538" y="958796"/>
                  <a:ext cx="697061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Oval 51"/>
              <p:cNvSpPr/>
              <p:nvPr/>
            </p:nvSpPr>
            <p:spPr>
              <a:xfrm>
                <a:off x="8229600" y="533400"/>
                <a:ext cx="304800" cy="381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50" name="Straight Connector 49"/>
            <p:cNvCxnSpPr/>
            <p:nvPr/>
          </p:nvCxnSpPr>
          <p:spPr>
            <a:xfrm rot="16200000" flipH="1">
              <a:off x="8032804" y="1400094"/>
              <a:ext cx="10668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7010400" y="5791200"/>
            <a:ext cx="131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coalescence</a:t>
            </a:r>
          </a:p>
          <a:p>
            <a:pPr algn="ctr"/>
            <a:r>
              <a:rPr lang="en-US" dirty="0" smtClean="0"/>
              <a:t>starts</a:t>
            </a:r>
            <a:endParaRPr lang="en-US" dirty="0"/>
          </a:p>
        </p:txBody>
      </p:sp>
      <p:cxnSp>
        <p:nvCxnSpPr>
          <p:cNvPr id="59" name="Straight Arrow Connector 58"/>
          <p:cNvCxnSpPr>
            <a:stCxn id="58" idx="0"/>
          </p:cNvCxnSpPr>
          <p:nvPr/>
        </p:nvCxnSpPr>
        <p:spPr>
          <a:xfrm rot="16200000" flipV="1">
            <a:off x="7187818" y="5308982"/>
            <a:ext cx="381000" cy="58343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2971800" y="457200"/>
            <a:ext cx="5988050" cy="5181600"/>
            <a:chOff x="2971800" y="457200"/>
            <a:chExt cx="5988050" cy="5181600"/>
          </a:xfrm>
        </p:grpSpPr>
        <p:grpSp>
          <p:nvGrpSpPr>
            <p:cNvPr id="11" name="Group 10"/>
            <p:cNvGrpSpPr/>
            <p:nvPr/>
          </p:nvGrpSpPr>
          <p:grpSpPr>
            <a:xfrm>
              <a:off x="2971800" y="457200"/>
              <a:ext cx="5988050" cy="5181600"/>
              <a:chOff x="2971800" y="457200"/>
              <a:chExt cx="5988050" cy="51816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971800" y="457200"/>
                <a:ext cx="5988050" cy="5181600"/>
                <a:chOff x="2971800" y="457200"/>
                <a:chExt cx="5988050" cy="5181600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2971800" y="457200"/>
                  <a:ext cx="5988050" cy="5181600"/>
                  <a:chOff x="2971800" y="457200"/>
                  <a:chExt cx="5988050" cy="5181600"/>
                </a:xfrm>
              </p:grpSpPr>
              <p:pic>
                <p:nvPicPr>
                  <p:cNvPr id="4" name="Picture 3" descr="schematic of wrought 7075.TIF"/>
                  <p:cNvPicPr/>
                  <p:nvPr/>
                </p:nvPicPr>
                <p:blipFill>
                  <a:blip r:embed="rId2" cstate="print"/>
                  <a:srcRect r="32088" b="26949"/>
                  <a:stretch>
                    <a:fillRect/>
                  </a:stretch>
                </p:blipFill>
                <p:spPr bwMode="auto">
                  <a:xfrm>
                    <a:off x="3429000" y="457200"/>
                    <a:ext cx="5530850" cy="46339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2971800" y="533400"/>
                    <a:ext cx="3429000" cy="51054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6553200" y="2514600"/>
                    <a:ext cx="2057400" cy="23622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8" name="Oval 7"/>
                <p:cNvSpPr/>
                <p:nvPr/>
              </p:nvSpPr>
              <p:spPr>
                <a:xfrm>
                  <a:off x="7532538" y="958796"/>
                  <a:ext cx="697061" cy="45720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Oval 9"/>
              <p:cNvSpPr/>
              <p:nvPr/>
            </p:nvSpPr>
            <p:spPr>
              <a:xfrm>
                <a:off x="8229600" y="533400"/>
                <a:ext cx="304800" cy="381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 rot="16200000" flipH="1">
              <a:off x="8032804" y="1400094"/>
              <a:ext cx="10668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Definitions of the Coalescence Initiation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Classical Mechanics Definition: coalescence</a:t>
            </a:r>
          </a:p>
          <a:p>
            <a:pPr>
              <a:buNone/>
            </a:pPr>
            <a:r>
              <a:rPr lang="en-US" sz="2400" dirty="0" smtClean="0"/>
              <a:t>	occurs at the end of the ductility regime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Classical Materials Science Definition: coalescence</a:t>
            </a:r>
          </a:p>
          <a:p>
            <a:pPr>
              <a:buNone/>
            </a:pPr>
            <a:r>
              <a:rPr lang="en-US" sz="2400" dirty="0" smtClean="0"/>
              <a:t>	occurs when the voids touch each other (impinge)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Horstemeyer Definition: when a void is close enough to another void to affect its stress or strain fields so as to modify the single void growth solution</a:t>
            </a:r>
            <a:endParaRPr lang="en-US" sz="2000" dirty="0"/>
          </a:p>
        </p:txBody>
      </p:sp>
      <p:sp>
        <p:nvSpPr>
          <p:cNvPr id="15" name="Oval 14"/>
          <p:cNvSpPr/>
          <p:nvPr/>
        </p:nvSpPr>
        <p:spPr>
          <a:xfrm>
            <a:off x="7840649" y="946204"/>
            <a:ext cx="228600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71600" y="1676400"/>
            <a:ext cx="370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Gurson</a:t>
            </a:r>
            <a:r>
              <a:rPr lang="en-US" dirty="0" smtClean="0"/>
              <a:t>, Needleman, </a:t>
            </a:r>
            <a:r>
              <a:rPr lang="en-US" dirty="0" err="1" smtClean="0"/>
              <a:t>Chaboche</a:t>
            </a:r>
            <a:r>
              <a:rPr lang="en-US" dirty="0" smtClean="0"/>
              <a:t>, etc.)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1524000"/>
            <a:ext cx="1319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coalescence</a:t>
            </a:r>
          </a:p>
          <a:p>
            <a:pPr algn="ctr"/>
            <a:r>
              <a:rPr lang="en-US" dirty="0" smtClean="0"/>
              <a:t>starts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7848600" y="1066800"/>
            <a:ext cx="5334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7543800" y="2667000"/>
            <a:ext cx="1371600" cy="1219200"/>
            <a:chOff x="7315200" y="2895600"/>
            <a:chExt cx="1371600" cy="1219200"/>
          </a:xfrm>
        </p:grpSpPr>
        <p:sp>
          <p:nvSpPr>
            <p:cNvPr id="22" name="Rectangle 21"/>
            <p:cNvSpPr/>
            <p:nvPr/>
          </p:nvSpPr>
          <p:spPr>
            <a:xfrm>
              <a:off x="7315200" y="2895600"/>
              <a:ext cx="13716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7696200" y="3276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8001000" y="3276600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371600" y="3276600"/>
            <a:ext cx="316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Embury</a:t>
            </a:r>
            <a:r>
              <a:rPr lang="en-US" dirty="0" smtClean="0"/>
              <a:t>, Garrison, Moody, etc.)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371600" y="5334001"/>
            <a:ext cx="13716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Delay 30"/>
          <p:cNvSpPr/>
          <p:nvPr/>
        </p:nvSpPr>
        <p:spPr>
          <a:xfrm>
            <a:off x="1752600" y="5754756"/>
            <a:ext cx="307848" cy="231648"/>
          </a:xfrm>
          <a:prstGeom prst="flowChartDela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600200" y="5715001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Delay 31"/>
          <p:cNvSpPr/>
          <p:nvPr/>
        </p:nvSpPr>
        <p:spPr>
          <a:xfrm flipH="1">
            <a:off x="2057400" y="5756349"/>
            <a:ext cx="307848" cy="231648"/>
          </a:xfrm>
          <a:prstGeom prst="flowChartDela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09800" y="5715001"/>
            <a:ext cx="3048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28600" y="5181600"/>
            <a:ext cx="67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voids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914400" y="5410200"/>
            <a:ext cx="838200" cy="457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914400" y="5410200"/>
            <a:ext cx="1447800" cy="45720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6200" y="6135469"/>
            <a:ext cx="1331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stress/strain</a:t>
            </a:r>
          </a:p>
          <a:p>
            <a:r>
              <a:rPr lang="en-US" dirty="0" smtClean="0"/>
              <a:t>fields</a:t>
            </a:r>
            <a:endParaRPr lang="en-US" dirty="0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1295400" y="6019800"/>
            <a:ext cx="7620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ight Arrow 62"/>
          <p:cNvSpPr/>
          <p:nvPr/>
        </p:nvSpPr>
        <p:spPr>
          <a:xfrm>
            <a:off x="3276600" y="5181600"/>
            <a:ext cx="2743200" cy="144780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3581400" y="5715000"/>
            <a:ext cx="1934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 can lead to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/>
              <a:t>Description of Void Coalescence</a:t>
            </a:r>
          </a:p>
        </p:txBody>
      </p:sp>
      <p:sp>
        <p:nvSpPr>
          <p:cNvPr id="54169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486400" y="1447800"/>
            <a:ext cx="3505200" cy="4648200"/>
          </a:xfrm>
        </p:spPr>
        <p:txBody>
          <a:bodyPr/>
          <a:lstStyle/>
          <a:p>
            <a:r>
              <a:rPr lang="en-US" sz="1600" dirty="0"/>
              <a:t>Two voids </a:t>
            </a:r>
            <a:r>
              <a:rPr lang="en-US" sz="1600" u="sng" dirty="0"/>
              <a:t>within a critical distance </a:t>
            </a:r>
            <a:r>
              <a:rPr lang="en-US" sz="1600" dirty="0"/>
              <a:t>experience an increase in stress and plastic deformation in the </a:t>
            </a:r>
            <a:r>
              <a:rPr lang="en-US" sz="1600" u="sng" dirty="0"/>
              <a:t>ligament between the voids</a:t>
            </a:r>
            <a:r>
              <a:rPr lang="en-US" sz="1600" dirty="0"/>
              <a:t>, increasing the growth of both voids.</a:t>
            </a:r>
          </a:p>
          <a:p>
            <a:endParaRPr lang="en-US" sz="1600" dirty="0"/>
          </a:p>
          <a:p>
            <a:r>
              <a:rPr lang="en-US" sz="1600" dirty="0"/>
              <a:t>Coalescence is considered to be a process beginning when there is a </a:t>
            </a:r>
            <a:r>
              <a:rPr lang="en-US" sz="1600" u="sng" dirty="0"/>
              <a:t>deviation in growth from that of a single isolated void</a:t>
            </a:r>
            <a:r>
              <a:rPr lang="en-US" sz="1600" dirty="0"/>
              <a:t>, and completing when the voids have physically joined.</a:t>
            </a:r>
          </a:p>
          <a:p>
            <a:endParaRPr lang="en-US" sz="16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057400" y="1828800"/>
            <a:ext cx="1600200" cy="1905000"/>
            <a:chOff x="1488" y="1167"/>
            <a:chExt cx="1008" cy="1200"/>
          </a:xfrm>
        </p:grpSpPr>
        <p:sp>
          <p:nvSpPr>
            <p:cNvPr id="541701" name="Rectangle 5"/>
            <p:cNvSpPr>
              <a:spLocks noChangeAspect="1" noChangeArrowheads="1"/>
            </p:cNvSpPr>
            <p:nvPr/>
          </p:nvSpPr>
          <p:spPr bwMode="auto">
            <a:xfrm>
              <a:off x="1536" y="1167"/>
              <a:ext cx="912" cy="4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  <p:sp>
          <p:nvSpPr>
            <p:cNvPr id="541702" name="Text Box 6"/>
            <p:cNvSpPr txBox="1">
              <a:spLocks noChangeAspect="1" noChangeArrowheads="1"/>
            </p:cNvSpPr>
            <p:nvPr/>
          </p:nvSpPr>
          <p:spPr bwMode="auto">
            <a:xfrm>
              <a:off x="1488" y="1167"/>
              <a:ext cx="1008" cy="3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pPr defTabSz="1019175" eaLnBrk="0" hangingPunct="0"/>
              <a:r>
                <a:rPr lang="en-US" sz="1800">
                  <a:latin typeface="Arial" charset="0"/>
                </a:rPr>
                <a:t>Increasing</a:t>
              </a:r>
            </a:p>
            <a:p>
              <a:pPr defTabSz="1019175" eaLnBrk="0" hangingPunct="0"/>
              <a:r>
                <a:rPr lang="en-US" sz="1800">
                  <a:latin typeface="Arial" charset="0"/>
                </a:rPr>
                <a:t>Deformation</a:t>
              </a:r>
            </a:p>
          </p:txBody>
        </p:sp>
        <p:sp>
          <p:nvSpPr>
            <p:cNvPr id="541703" name="AutoShape 7"/>
            <p:cNvSpPr>
              <a:spLocks noChangeAspect="1" noChangeArrowheads="1"/>
            </p:cNvSpPr>
            <p:nvPr/>
          </p:nvSpPr>
          <p:spPr bwMode="auto">
            <a:xfrm>
              <a:off x="1872" y="1599"/>
              <a:ext cx="240" cy="768"/>
            </a:xfrm>
            <a:prstGeom prst="downArrow">
              <a:avLst>
                <a:gd name="adj1" fmla="val 60417"/>
                <a:gd name="adj2" fmla="val 77911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</p:grpSp>
      <p:sp>
        <p:nvSpPr>
          <p:cNvPr id="541704" name="Text Box 8"/>
          <p:cNvSpPr txBox="1">
            <a:spLocks noChangeArrowheads="1"/>
          </p:cNvSpPr>
          <p:nvPr/>
        </p:nvSpPr>
        <p:spPr bwMode="auto">
          <a:xfrm>
            <a:off x="1143000" y="1219200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</a:rPr>
              <a:t>Coalescence Mechanisms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81000" y="2159000"/>
            <a:ext cx="2133600" cy="3562350"/>
            <a:chOff x="240" y="1360"/>
            <a:chExt cx="1344" cy="2244"/>
          </a:xfrm>
        </p:grpSpPr>
        <p:pic>
          <p:nvPicPr>
            <p:cNvPr id="541706" name="Picture 10" descr="impingemen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" y="2592"/>
              <a:ext cx="1344" cy="101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541707" name="Oval 11"/>
            <p:cNvSpPr>
              <a:spLocks noChangeAspect="1" noChangeArrowheads="1"/>
            </p:cNvSpPr>
            <p:nvPr/>
          </p:nvSpPr>
          <p:spPr bwMode="auto">
            <a:xfrm>
              <a:off x="411" y="1936"/>
              <a:ext cx="528" cy="36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  <p:sp>
          <p:nvSpPr>
            <p:cNvPr id="541708" name="Oval 12"/>
            <p:cNvSpPr>
              <a:spLocks noChangeAspect="1" noChangeArrowheads="1"/>
            </p:cNvSpPr>
            <p:nvPr/>
          </p:nvSpPr>
          <p:spPr bwMode="auto">
            <a:xfrm>
              <a:off x="864" y="1935"/>
              <a:ext cx="529" cy="36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  <p:grpSp>
          <p:nvGrpSpPr>
            <p:cNvPr id="4" name="Group 13"/>
            <p:cNvGrpSpPr>
              <a:grpSpLocks noChangeAspect="1"/>
            </p:cNvGrpSpPr>
            <p:nvPr/>
          </p:nvGrpSpPr>
          <p:grpSpPr bwMode="auto">
            <a:xfrm>
              <a:off x="593" y="1360"/>
              <a:ext cx="604" cy="228"/>
              <a:chOff x="745" y="472"/>
              <a:chExt cx="1351" cy="688"/>
            </a:xfrm>
          </p:grpSpPr>
          <p:sp>
            <p:nvSpPr>
              <p:cNvPr id="541710" name="Oval 14"/>
              <p:cNvSpPr>
                <a:spLocks noChangeAspect="1" noChangeArrowheads="1"/>
              </p:cNvSpPr>
              <p:nvPr/>
            </p:nvSpPr>
            <p:spPr bwMode="auto">
              <a:xfrm>
                <a:off x="849" y="472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  <p:sp>
            <p:nvSpPr>
              <p:cNvPr id="541711" name="Oval 15"/>
              <p:cNvSpPr>
                <a:spLocks noChangeAspect="1" noChangeArrowheads="1"/>
              </p:cNvSpPr>
              <p:nvPr/>
            </p:nvSpPr>
            <p:spPr bwMode="auto">
              <a:xfrm>
                <a:off x="1855" y="472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  <p:sp>
            <p:nvSpPr>
              <p:cNvPr id="541712" name="Oval 16"/>
              <p:cNvSpPr>
                <a:spLocks noChangeAspect="1" noChangeArrowheads="1"/>
              </p:cNvSpPr>
              <p:nvPr/>
            </p:nvSpPr>
            <p:spPr bwMode="auto">
              <a:xfrm>
                <a:off x="745" y="816"/>
                <a:ext cx="336" cy="33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  <p:sp>
            <p:nvSpPr>
              <p:cNvPr id="541713" name="Oval 17"/>
              <p:cNvSpPr>
                <a:spLocks noChangeAspect="1" noChangeArrowheads="1"/>
              </p:cNvSpPr>
              <p:nvPr/>
            </p:nvSpPr>
            <p:spPr bwMode="auto">
              <a:xfrm>
                <a:off x="1760" y="824"/>
                <a:ext cx="336" cy="33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</p:grpSp>
        <p:sp>
          <p:nvSpPr>
            <p:cNvPr id="541714" name="Oval 18"/>
            <p:cNvSpPr>
              <a:spLocks noChangeAspect="1" noChangeArrowheads="1"/>
            </p:cNvSpPr>
            <p:nvPr/>
          </p:nvSpPr>
          <p:spPr bwMode="auto">
            <a:xfrm>
              <a:off x="484" y="1631"/>
              <a:ext cx="364" cy="25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  <p:sp>
          <p:nvSpPr>
            <p:cNvPr id="541715" name="Oval 19"/>
            <p:cNvSpPr>
              <a:spLocks noChangeAspect="1" noChangeArrowheads="1"/>
            </p:cNvSpPr>
            <p:nvPr/>
          </p:nvSpPr>
          <p:spPr bwMode="auto">
            <a:xfrm>
              <a:off x="948" y="1634"/>
              <a:ext cx="362" cy="25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  <p:sp>
          <p:nvSpPr>
            <p:cNvPr id="541716" name="Rectangle 20"/>
            <p:cNvSpPr>
              <a:spLocks noChangeAspect="1" noChangeArrowheads="1"/>
            </p:cNvSpPr>
            <p:nvPr/>
          </p:nvSpPr>
          <p:spPr bwMode="auto">
            <a:xfrm>
              <a:off x="816" y="2031"/>
              <a:ext cx="125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240" y="2319"/>
              <a:ext cx="1344" cy="264"/>
              <a:chOff x="240" y="2319"/>
              <a:chExt cx="1344" cy="264"/>
            </a:xfrm>
          </p:grpSpPr>
          <p:sp>
            <p:nvSpPr>
              <p:cNvPr id="54171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240" y="2367"/>
                <a:ext cx="1344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  <p:sp>
            <p:nvSpPr>
              <p:cNvPr id="541719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288" y="2319"/>
                <a:ext cx="1296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pPr defTabSz="1019175" eaLnBrk="0" hangingPunct="0"/>
                <a:r>
                  <a:rPr lang="en-US" sz="1800">
                    <a:latin typeface="Arial" charset="0"/>
                  </a:rPr>
                  <a:t>Void Impingement</a:t>
                </a:r>
              </a:p>
            </p:txBody>
          </p:sp>
        </p:grp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3352800" y="2209800"/>
            <a:ext cx="1905000" cy="3505200"/>
            <a:chOff x="2112" y="1392"/>
            <a:chExt cx="1200" cy="2208"/>
          </a:xfrm>
        </p:grpSpPr>
        <p:grpSp>
          <p:nvGrpSpPr>
            <p:cNvPr id="7" name="Group 25"/>
            <p:cNvGrpSpPr>
              <a:grpSpLocks noChangeAspect="1"/>
            </p:cNvGrpSpPr>
            <p:nvPr/>
          </p:nvGrpSpPr>
          <p:grpSpPr bwMode="auto">
            <a:xfrm>
              <a:off x="2446" y="1392"/>
              <a:ext cx="516" cy="48"/>
              <a:chOff x="3896" y="480"/>
              <a:chExt cx="1150" cy="144"/>
            </a:xfrm>
          </p:grpSpPr>
          <p:sp>
            <p:nvSpPr>
              <p:cNvPr id="541722" name="Oval 26"/>
              <p:cNvSpPr>
                <a:spLocks noChangeAspect="1" noChangeArrowheads="1"/>
              </p:cNvSpPr>
              <p:nvPr/>
            </p:nvSpPr>
            <p:spPr bwMode="auto">
              <a:xfrm>
                <a:off x="3896" y="48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  <p:sp>
            <p:nvSpPr>
              <p:cNvPr id="541723" name="Oval 27"/>
              <p:cNvSpPr>
                <a:spLocks noChangeAspect="1" noChangeArrowheads="1"/>
              </p:cNvSpPr>
              <p:nvPr/>
            </p:nvSpPr>
            <p:spPr bwMode="auto">
              <a:xfrm>
                <a:off x="4902" y="480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</p:grpSp>
        <p:grpSp>
          <p:nvGrpSpPr>
            <p:cNvPr id="8" name="Group 28"/>
            <p:cNvGrpSpPr>
              <a:grpSpLocks noChangeAspect="1"/>
            </p:cNvGrpSpPr>
            <p:nvPr/>
          </p:nvGrpSpPr>
          <p:grpSpPr bwMode="auto">
            <a:xfrm>
              <a:off x="2400" y="1551"/>
              <a:ext cx="603" cy="114"/>
              <a:chOff x="3792" y="824"/>
              <a:chExt cx="1351" cy="344"/>
            </a:xfrm>
          </p:grpSpPr>
          <p:sp>
            <p:nvSpPr>
              <p:cNvPr id="541725" name="Oval 29"/>
              <p:cNvSpPr>
                <a:spLocks noChangeAspect="1" noChangeArrowheads="1"/>
              </p:cNvSpPr>
              <p:nvPr/>
            </p:nvSpPr>
            <p:spPr bwMode="auto">
              <a:xfrm>
                <a:off x="3792" y="824"/>
                <a:ext cx="336" cy="33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  <p:sp>
            <p:nvSpPr>
              <p:cNvPr id="541726" name="Oval 30"/>
              <p:cNvSpPr>
                <a:spLocks noChangeAspect="1" noChangeArrowheads="1"/>
              </p:cNvSpPr>
              <p:nvPr/>
            </p:nvSpPr>
            <p:spPr bwMode="auto">
              <a:xfrm>
                <a:off x="4807" y="832"/>
                <a:ext cx="336" cy="336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</p:grpSp>
        <p:sp>
          <p:nvSpPr>
            <p:cNvPr id="541727" name="Oval 31"/>
            <p:cNvSpPr>
              <a:spLocks noChangeAspect="1" noChangeArrowheads="1"/>
            </p:cNvSpPr>
            <p:nvPr/>
          </p:nvSpPr>
          <p:spPr bwMode="auto">
            <a:xfrm>
              <a:off x="2400" y="1789"/>
              <a:ext cx="149" cy="11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  <p:sp>
          <p:nvSpPr>
            <p:cNvPr id="541728" name="Oval 32"/>
            <p:cNvSpPr>
              <a:spLocks noChangeAspect="1" noChangeArrowheads="1"/>
            </p:cNvSpPr>
            <p:nvPr/>
          </p:nvSpPr>
          <p:spPr bwMode="auto">
            <a:xfrm>
              <a:off x="2855" y="2078"/>
              <a:ext cx="148" cy="1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>
                <a:latin typeface="Times New Roman" pitchFamily="18" charset="0"/>
              </a:endParaRPr>
            </a:p>
          </p:txBody>
        </p:sp>
        <p:sp>
          <p:nvSpPr>
            <p:cNvPr id="541729" name="Oval 33"/>
            <p:cNvSpPr>
              <a:spLocks noChangeAspect="1" noChangeArrowheads="1"/>
            </p:cNvSpPr>
            <p:nvPr/>
          </p:nvSpPr>
          <p:spPr bwMode="auto">
            <a:xfrm>
              <a:off x="2855" y="1792"/>
              <a:ext cx="148" cy="1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  <p:sp>
          <p:nvSpPr>
            <p:cNvPr id="541730" name="Rectangle 34"/>
            <p:cNvSpPr>
              <a:spLocks noChangeArrowheads="1"/>
            </p:cNvSpPr>
            <p:nvPr/>
          </p:nvSpPr>
          <p:spPr bwMode="auto">
            <a:xfrm flipV="1">
              <a:off x="2545" y="1838"/>
              <a:ext cx="313" cy="20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31" name="Line 35"/>
            <p:cNvSpPr>
              <a:spLocks noChangeShapeType="1"/>
            </p:cNvSpPr>
            <p:nvPr/>
          </p:nvSpPr>
          <p:spPr bwMode="auto">
            <a:xfrm>
              <a:off x="2545" y="1838"/>
              <a:ext cx="3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32" name="Line 36"/>
            <p:cNvSpPr>
              <a:spLocks noChangeShapeType="1"/>
            </p:cNvSpPr>
            <p:nvPr/>
          </p:nvSpPr>
          <p:spPr bwMode="auto">
            <a:xfrm>
              <a:off x="2545" y="1858"/>
              <a:ext cx="3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33" name="Oval 37"/>
            <p:cNvSpPr>
              <a:spLocks noChangeAspect="1" noChangeArrowheads="1"/>
            </p:cNvSpPr>
            <p:nvPr/>
          </p:nvSpPr>
          <p:spPr bwMode="auto">
            <a:xfrm>
              <a:off x="2400" y="2076"/>
              <a:ext cx="149" cy="111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140925" tIns="70462" rIns="140925" bIns="70462" anchor="ctr"/>
            <a:lstStyle/>
            <a:p>
              <a:endParaRPr lang="en-US"/>
            </a:p>
          </p:txBody>
        </p:sp>
        <p:sp>
          <p:nvSpPr>
            <p:cNvPr id="541734" name="Rectangle 38"/>
            <p:cNvSpPr>
              <a:spLocks noChangeArrowheads="1"/>
            </p:cNvSpPr>
            <p:nvPr/>
          </p:nvSpPr>
          <p:spPr bwMode="auto">
            <a:xfrm>
              <a:off x="2524" y="2114"/>
              <a:ext cx="354" cy="5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35" name="Line 39"/>
            <p:cNvSpPr>
              <a:spLocks noChangeShapeType="1"/>
            </p:cNvSpPr>
            <p:nvPr/>
          </p:nvSpPr>
          <p:spPr bwMode="auto">
            <a:xfrm>
              <a:off x="2545" y="2114"/>
              <a:ext cx="31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1736" name="Line 40"/>
            <p:cNvSpPr>
              <a:spLocks noChangeShapeType="1"/>
            </p:cNvSpPr>
            <p:nvPr/>
          </p:nvSpPr>
          <p:spPr bwMode="auto">
            <a:xfrm>
              <a:off x="2524" y="2173"/>
              <a:ext cx="35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2112" y="2367"/>
              <a:ext cx="1200" cy="192"/>
              <a:chOff x="2208" y="2448"/>
              <a:chExt cx="1200" cy="192"/>
            </a:xfrm>
          </p:grpSpPr>
          <p:sp>
            <p:nvSpPr>
              <p:cNvPr id="541738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2208" y="2448"/>
                <a:ext cx="1200" cy="19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endParaRPr lang="en-US"/>
              </a:p>
            </p:txBody>
          </p:sp>
          <p:sp>
            <p:nvSpPr>
              <p:cNvPr id="541739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2304" y="2448"/>
                <a:ext cx="993" cy="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40925" tIns="70462" rIns="140925" bIns="70462" anchor="ctr"/>
              <a:lstStyle/>
              <a:p>
                <a:pPr defTabSz="1019175" eaLnBrk="0" hangingPunct="0"/>
                <a:r>
                  <a:rPr lang="en-US" sz="1800">
                    <a:latin typeface="Arial" charset="0"/>
                  </a:rPr>
                  <a:t>Void Sheeting</a:t>
                </a:r>
              </a:p>
            </p:txBody>
          </p:sp>
        </p:grpSp>
        <p:pic>
          <p:nvPicPr>
            <p:cNvPr id="541740" name="Picture 44" descr="voidshe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12" y="2592"/>
              <a:ext cx="1200" cy="100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/>
              <a:t>Nickel Cylindrical Void Results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838200" y="3657600"/>
            <a:ext cx="4724400" cy="2590800"/>
            <a:chOff x="336" y="2352"/>
            <a:chExt cx="2976" cy="1632"/>
          </a:xfrm>
        </p:grpSpPr>
        <p:sp>
          <p:nvSpPr>
            <p:cNvPr id="555012" name="Rectangle 4"/>
            <p:cNvSpPr>
              <a:spLocks noChangeArrowheads="1"/>
            </p:cNvSpPr>
            <p:nvPr/>
          </p:nvSpPr>
          <p:spPr bwMode="auto">
            <a:xfrm>
              <a:off x="336" y="2352"/>
              <a:ext cx="2976" cy="163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9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55013" name="Picture 5" descr="c2a31300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2" y="2448"/>
              <a:ext cx="1536" cy="1429"/>
            </a:xfrm>
            <a:prstGeom prst="rect">
              <a:avLst/>
            </a:prstGeom>
            <a:noFill/>
          </p:spPr>
        </p:pic>
        <p:pic>
          <p:nvPicPr>
            <p:cNvPr id="555014" name="Picture 6" descr="Ni454DC_outli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16" y="2448"/>
              <a:ext cx="119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81000" y="1143000"/>
            <a:ext cx="5410200" cy="2209800"/>
            <a:chOff x="144" y="816"/>
            <a:chExt cx="3408" cy="1392"/>
          </a:xfrm>
        </p:grpSpPr>
        <p:sp>
          <p:nvSpPr>
            <p:cNvPr id="555016" name="Rectangle 8"/>
            <p:cNvSpPr>
              <a:spLocks noChangeArrowheads="1"/>
            </p:cNvSpPr>
            <p:nvPr/>
          </p:nvSpPr>
          <p:spPr bwMode="auto">
            <a:xfrm>
              <a:off x="144" y="816"/>
              <a:ext cx="3408" cy="13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9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55017" name="Picture 9" descr="b1b0000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912"/>
              <a:ext cx="1584" cy="1228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55018" name="Picture 10" descr="tes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72" y="912"/>
              <a:ext cx="1584" cy="12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019800" y="1143000"/>
            <a:ext cx="2590800" cy="4876800"/>
            <a:chOff x="3840" y="720"/>
            <a:chExt cx="1632" cy="3072"/>
          </a:xfrm>
        </p:grpSpPr>
        <p:sp>
          <p:nvSpPr>
            <p:cNvPr id="555020" name="Rectangle 12"/>
            <p:cNvSpPr>
              <a:spLocks noChangeArrowheads="1"/>
            </p:cNvSpPr>
            <p:nvPr/>
          </p:nvSpPr>
          <p:spPr bwMode="auto">
            <a:xfrm>
              <a:off x="3840" y="720"/>
              <a:ext cx="1632" cy="307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90000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tx1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55021" name="Picture 13" descr="a1e00002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36" y="2352"/>
              <a:ext cx="1440" cy="1355"/>
            </a:xfrm>
            <a:prstGeom prst="rect">
              <a:avLst/>
            </a:prstGeom>
            <a:noFill/>
            <a:ln/>
            <a:effectLst/>
          </p:spPr>
        </p:pic>
        <p:pic>
          <p:nvPicPr>
            <p:cNvPr id="555022" name="Picture 14" descr="tes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28" y="816"/>
              <a:ext cx="1095" cy="144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Chain w arrow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836" y="-453277"/>
            <a:ext cx="10059672" cy="776614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[Olson, 2000]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3733800" y="4042828"/>
            <a:ext cx="3250300" cy="107906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2"/>
                </a:solidFill>
                <a:latin typeface="Calibri" pitchFamily="34" charset="0"/>
              </a:rPr>
              <a:t>Powder metal compaction/sintering</a:t>
            </a:r>
          </a:p>
          <a:p>
            <a:pPr algn="ctr"/>
            <a:r>
              <a:rPr lang="en-US" sz="1600" i="1" dirty="0" smtClean="0">
                <a:solidFill>
                  <a:schemeClr val="accent2"/>
                </a:solidFill>
                <a:latin typeface="Calibri" pitchFamily="34" charset="0"/>
              </a:rPr>
              <a:t>Porosity</a:t>
            </a:r>
          </a:p>
          <a:p>
            <a:pPr algn="ctr"/>
            <a:r>
              <a:rPr lang="en-US" sz="1600" dirty="0" smtClean="0">
                <a:solidFill>
                  <a:schemeClr val="accent2"/>
                </a:solidFill>
                <a:latin typeface="Calibri" pitchFamily="34" charset="0"/>
              </a:rPr>
              <a:t>Pore </a:t>
            </a:r>
          </a:p>
          <a:p>
            <a:pPr algn="ctr"/>
            <a:r>
              <a:rPr lang="en-US" sz="1600" dirty="0" smtClean="0">
                <a:solidFill>
                  <a:schemeClr val="accent2"/>
                </a:solidFill>
                <a:latin typeface="Calibri" pitchFamily="34" charset="0"/>
              </a:rPr>
              <a:t>coalescence</a:t>
            </a:r>
            <a:endParaRPr lang="en-US" sz="1600" dirty="0">
              <a:solidFill>
                <a:schemeClr val="accent2"/>
              </a:solidFill>
              <a:latin typeface="Calibri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943600" y="5410200"/>
            <a:ext cx="838200" cy="1143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600" dirty="0">
              <a:latin typeface="Calibri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736299" y="1673148"/>
            <a:ext cx="30480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600" dirty="0">
              <a:latin typeface="Calibri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600200" y="1837731"/>
            <a:ext cx="17526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600" dirty="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69574" y="2970952"/>
            <a:ext cx="2895600" cy="76185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5" rIns="91431" bIns="45715" rtlCol="0" anchor="ctr"/>
          <a:lstStyle/>
          <a:p>
            <a:pPr algn="ctr"/>
            <a:endParaRPr lang="en-US" sz="1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95600" y="2485072"/>
            <a:ext cx="3101528" cy="13257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            </a:t>
            </a:r>
            <a:r>
              <a:rPr lang="en-US" sz="1600" b="1" dirty="0" smtClean="0">
                <a:solidFill>
                  <a:srgbClr val="FF0000"/>
                </a:solidFill>
                <a:latin typeface="Calibri" pitchFamily="34" charset="0"/>
              </a:rPr>
              <a:t>Casting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</a:t>
            </a:r>
            <a:r>
              <a:rPr lang="en-US" sz="1600" i="1" dirty="0" smtClean="0">
                <a:solidFill>
                  <a:srgbClr val="FF0000"/>
                </a:solidFill>
                <a:latin typeface="Calibri" pitchFamily="34" charset="0"/>
              </a:rPr>
              <a:t>Particles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       </a:t>
            </a:r>
            <a:r>
              <a:rPr lang="en-US" sz="1600" i="1" dirty="0" smtClean="0">
                <a:solidFill>
                  <a:srgbClr val="FF0000"/>
                </a:solidFill>
                <a:latin typeface="Calibri" pitchFamily="34" charset="0"/>
              </a:rPr>
              <a:t> Porosity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   Pore 	             </a:t>
            </a:r>
            <a:r>
              <a:rPr lang="en-US" sz="1600" dirty="0" err="1" smtClean="0">
                <a:solidFill>
                  <a:srgbClr val="FF0000"/>
                </a:solidFill>
                <a:latin typeface="Calibri" pitchFamily="34" charset="0"/>
              </a:rPr>
              <a:t>Pore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growth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nucleation            +coalescence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</a:rPr>
              <a:t>  +growth</a:t>
            </a:r>
            <a:endParaRPr lang="en-US" sz="1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9600" y="1281152"/>
            <a:ext cx="3657600" cy="1079069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B050"/>
                </a:solidFill>
                <a:latin typeface="Calibri" pitchFamily="34" charset="0"/>
              </a:rPr>
              <a:t>Rolling/Extrusion/Forging/Stamping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  <a:latin typeface="Calibri" pitchFamily="34" charset="0"/>
              </a:rPr>
              <a:t>       </a:t>
            </a:r>
            <a:r>
              <a:rPr lang="en-US" sz="1600" i="1" dirty="0" smtClean="0">
                <a:solidFill>
                  <a:srgbClr val="00B050"/>
                </a:solidFill>
                <a:latin typeface="Calibri" pitchFamily="34" charset="0"/>
              </a:rPr>
              <a:t>Particles</a:t>
            </a:r>
          </a:p>
          <a:p>
            <a:pPr algn="ctr"/>
            <a:r>
              <a:rPr lang="en-US" sz="1600" dirty="0" smtClean="0">
                <a:solidFill>
                  <a:schemeClr val="accent1"/>
                </a:solidFill>
                <a:latin typeface="Calibri" pitchFamily="34" charset="0"/>
              </a:rPr>
              <a:t>     </a:t>
            </a:r>
            <a:r>
              <a:rPr lang="en-US" sz="1600" dirty="0" smtClean="0">
                <a:solidFill>
                  <a:srgbClr val="00B050"/>
                </a:solidFill>
                <a:latin typeface="Calibri" pitchFamily="34" charset="0"/>
              </a:rPr>
              <a:t>Pore </a:t>
            </a:r>
          </a:p>
          <a:p>
            <a:pPr algn="ctr"/>
            <a:r>
              <a:rPr lang="en-US" sz="1600" dirty="0" smtClean="0">
                <a:solidFill>
                  <a:srgbClr val="00B050"/>
                </a:solidFill>
                <a:latin typeface="Calibri" pitchFamily="34" charset="0"/>
              </a:rPr>
              <a:t>      nucleation</a:t>
            </a:r>
            <a:endParaRPr lang="en-US" sz="1600" dirty="0">
              <a:solidFill>
                <a:srgbClr val="00B050"/>
              </a:solidFill>
              <a:latin typeface="Calibri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914400" y="6172200"/>
            <a:ext cx="6400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14400" y="5486400"/>
            <a:ext cx="64008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467600" y="5867400"/>
            <a:ext cx="1395744" cy="585713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Defect volume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fraction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1" y="5269469"/>
            <a:ext cx="1463677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pPr algn="ctr"/>
            <a:r>
              <a:rPr lang="en-US" sz="1600" dirty="0" smtClean="0">
                <a:latin typeface="Calibri" pitchFamily="34" charset="0"/>
              </a:rPr>
              <a:t>Defect </a:t>
            </a: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size (m)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5409406" y="5485606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257801" y="5486400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-3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4601" y="5486400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-6</a:t>
            </a:r>
            <a:endParaRPr lang="en-US" sz="1600" baseline="30000" dirty="0">
              <a:latin typeface="Calibri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5400000">
            <a:off x="2667000" y="54864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3580606" y="54864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4495006" y="54864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752600" y="54864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1600200" y="6171406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25138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34282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43426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52570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6171406" y="6172201"/>
            <a:ext cx="153194" cy="7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4343401" y="5498068"/>
            <a:ext cx="504069" cy="339035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-4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429001" y="5486400"/>
            <a:ext cx="504069" cy="339035"/>
          </a:xfrm>
          <a:prstGeom prst="rect">
            <a:avLst/>
          </a:prstGeom>
        </p:spPr>
        <p:txBody>
          <a:bodyPr wrap="none" lIns="91431" tIns="45715" rIns="91431" bIns="45715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-5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00201" y="5486400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-7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47801" y="6260068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-5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51862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-4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76601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-3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80662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-2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71262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-1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85662" y="6248401"/>
            <a:ext cx="504069" cy="339035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10</a:t>
            </a:r>
            <a:r>
              <a:rPr lang="en-US" sz="1600" baseline="30000" dirty="0" smtClean="0">
                <a:latin typeface="Calibri" pitchFamily="34" charset="0"/>
              </a:rPr>
              <a:t>-0</a:t>
            </a:r>
            <a:endParaRPr lang="en-US" sz="1600" baseline="30000" dirty="0">
              <a:latin typeface="Calibri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67401" y="5525869"/>
            <a:ext cx="848680" cy="585713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1600" dirty="0" smtClean="0">
                <a:latin typeface="Calibri" pitchFamily="34" charset="0"/>
              </a:rPr>
              <a:t>Ductile </a:t>
            </a:r>
          </a:p>
          <a:p>
            <a:r>
              <a:rPr lang="en-US" sz="1600" dirty="0" smtClean="0">
                <a:latin typeface="Calibri" pitchFamily="34" charset="0"/>
              </a:rPr>
              <a:t>fracture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638800" y="1161872"/>
            <a:ext cx="3200400" cy="10790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31" tIns="45715" rIns="91431" bIns="45715" rtlCol="0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</a:rPr>
              <a:t>Manufacturing process</a:t>
            </a:r>
          </a:p>
          <a:p>
            <a:pPr algn="ctr"/>
            <a:r>
              <a:rPr lang="en-US" sz="1600" i="1" dirty="0" smtClean="0">
                <a:latin typeface="Calibri" pitchFamily="34" charset="0"/>
              </a:rPr>
              <a:t>Defect type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Dominant damage mechanism </a:t>
            </a:r>
          </a:p>
          <a:p>
            <a:pPr algn="ctr"/>
            <a:r>
              <a:rPr lang="en-US" sz="1600" dirty="0" smtClean="0">
                <a:latin typeface="Calibri" pitchFamily="34" charset="0"/>
              </a:rPr>
              <a:t>under monotonic loads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46" name="Straight Connector 45"/>
          <p:cNvCxnSpPr>
            <a:stCxn id="41" idx="0"/>
            <a:endCxn id="41" idx="2"/>
          </p:cNvCxnSpPr>
          <p:nvPr/>
        </p:nvCxnSpPr>
        <p:spPr>
          <a:xfrm rot="16200000" flipH="1">
            <a:off x="4036445" y="3351882"/>
            <a:ext cx="761859" cy="15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81001" y="228600"/>
            <a:ext cx="8605607" cy="400099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sz="2000" dirty="0" smtClean="0">
                <a:latin typeface="Calibri" pitchFamily="34" charset="0"/>
              </a:rPr>
              <a:t>Relationship of Manufacturing Process, Defect, and Ductile </a:t>
            </a:r>
            <a:r>
              <a:rPr lang="en-US" sz="2000" dirty="0">
                <a:latin typeface="Calibri" pitchFamily="34" charset="0"/>
              </a:rPr>
              <a:t>F</a:t>
            </a:r>
            <a:r>
              <a:rPr lang="en-US" sz="2000" dirty="0" smtClean="0">
                <a:latin typeface="Calibri" pitchFamily="34" charset="0"/>
              </a:rPr>
              <a:t>racture Mechanisms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4800918" y="4574120"/>
            <a:ext cx="1144590" cy="534390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577" tIns="45789" rIns="91577" bIns="45789" numCol="1" rtlCol="0" anchor="t" anchorCtr="0" compatLnSpc="1">
            <a:prstTxWarp prst="textNoShape">
              <a:avLst/>
            </a:prstTxWarp>
          </a:bodyPr>
          <a:lstStyle/>
          <a:p>
            <a:pPr defTabSz="915772" eaLnBrk="0" hangingPunct="0"/>
            <a:endParaRPr lang="en-US" sz="2000" dirty="0" smtClean="0">
              <a:latin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</a:t>
            </a:r>
            <a:r>
              <a:rPr lang="en-US" u="sng" dirty="0" smtClean="0"/>
              <a:t> appears </a:t>
            </a:r>
            <a:r>
              <a:rPr lang="en-US" dirty="0" smtClean="0"/>
              <a:t>to be information that should be passed on a </a:t>
            </a:r>
            <a:r>
              <a:rPr lang="en-US" u="sng" dirty="0" smtClean="0"/>
              <a:t>bridge between length scales </a:t>
            </a:r>
            <a:r>
              <a:rPr lang="en-US" dirty="0" smtClean="0"/>
              <a:t>may </a:t>
            </a:r>
            <a:r>
              <a:rPr lang="en-US" u="sng" dirty="0" smtClean="0"/>
              <a:t>not</a:t>
            </a:r>
            <a:r>
              <a:rPr lang="en-US" dirty="0" smtClean="0"/>
              <a:t> be </a:t>
            </a:r>
            <a:r>
              <a:rPr lang="en-US" u="sng" dirty="0" smtClean="0"/>
              <a:t>important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d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15400" cy="6676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0094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Recall that A356 al alloy exhibited both second phase </a:t>
            </a:r>
          </a:p>
          <a:p>
            <a:pPr algn="ctr"/>
            <a:r>
              <a:rPr lang="en-US" sz="2800" dirty="0" smtClean="0"/>
              <a:t>particle fracture and particle </a:t>
            </a:r>
            <a:r>
              <a:rPr lang="en-US" sz="2800" dirty="0" err="1" smtClean="0"/>
              <a:t>debonding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181600"/>
            <a:ext cx="3039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 phase particle </a:t>
            </a:r>
            <a:r>
              <a:rPr lang="en-US" u="sng" dirty="0" smtClean="0"/>
              <a:t>fracture</a:t>
            </a:r>
            <a:endParaRPr lang="en-US" u="sng" dirty="0"/>
          </a:p>
        </p:txBody>
      </p:sp>
      <p:cxnSp>
        <p:nvCxnSpPr>
          <p:cNvPr id="6" name="Straight Arrow Connector 5"/>
          <p:cNvCxnSpPr/>
          <p:nvPr/>
        </p:nvCxnSpPr>
        <p:spPr>
          <a:xfrm rot="5400000" flipH="1" flipV="1">
            <a:off x="914400" y="4572000"/>
            <a:ext cx="12192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266250" y="5181600"/>
            <a:ext cx="3302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Second phase particle </a:t>
            </a:r>
            <a:r>
              <a:rPr lang="en-US" u="sng" dirty="0" err="1" smtClean="0"/>
              <a:t>debonding</a:t>
            </a:r>
            <a:endParaRPr lang="en-US" u="sng" dirty="0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638800" y="4343400"/>
            <a:ext cx="16764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457200" y="6096000"/>
            <a:ext cx="8305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81200" y="4800600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629400" y="4800600"/>
            <a:ext cx="3048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8" name="Object 6"/>
          <p:cNvGraphicFramePr>
            <a:graphicFrameLocks noChangeAspect="1"/>
          </p:cNvGraphicFramePr>
          <p:nvPr/>
        </p:nvGraphicFramePr>
        <p:xfrm>
          <a:off x="0" y="1989138"/>
          <a:ext cx="5680075" cy="4259262"/>
        </p:xfrm>
        <a:graphic>
          <a:graphicData uri="http://schemas.openxmlformats.org/presentationml/2006/ole">
            <p:oleObj spid="_x0000_s5122" name="Document" r:id="rId3" imgW="5679796" imgH="4258900" progId="Word.Document.8">
              <p:embed/>
            </p:oleObj>
          </a:graphicData>
        </a:graphic>
      </p:graphicFrame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5113" y="2133600"/>
            <a:ext cx="3798887" cy="381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152400" y="152400"/>
            <a:ext cx="869456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algn="ctr">
              <a:buFontTx/>
              <a:buNone/>
            </a:pPr>
            <a:r>
              <a:rPr lang="en-US" sz="2800" dirty="0" err="1" smtClean="0"/>
              <a:t>Mesomechanical</a:t>
            </a:r>
            <a:r>
              <a:rPr lang="en-US" sz="2800" dirty="0" smtClean="0"/>
              <a:t> </a:t>
            </a:r>
            <a:r>
              <a:rPr lang="en-US" sz="2800" dirty="0"/>
              <a:t>f</a:t>
            </a:r>
            <a:r>
              <a:rPr lang="en-US" sz="2800" dirty="0" smtClean="0"/>
              <a:t>inite </a:t>
            </a:r>
            <a:r>
              <a:rPr lang="en-US" sz="2800" dirty="0"/>
              <a:t>e</a:t>
            </a:r>
            <a:r>
              <a:rPr lang="en-US" sz="2800" dirty="0" smtClean="0"/>
              <a:t>lement simulations employed real</a:t>
            </a:r>
          </a:p>
          <a:p>
            <a:pPr marL="342900" indent="-342900" algn="ctr">
              <a:buFontTx/>
              <a:buNone/>
            </a:pPr>
            <a:r>
              <a:rPr lang="en-US" sz="2800" dirty="0" smtClean="0"/>
              <a:t> microstructural mappings for the mesh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1371600"/>
            <a:ext cx="2867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Void number densities were </a:t>
            </a:r>
          </a:p>
          <a:p>
            <a:pPr algn="ctr"/>
            <a:r>
              <a:rPr lang="en-US" dirty="0" smtClean="0"/>
              <a:t>measured to quantify the </a:t>
            </a:r>
          </a:p>
          <a:p>
            <a:pPr algn="ctr"/>
            <a:r>
              <a:rPr lang="en-US" dirty="0" smtClean="0"/>
              <a:t>void nucleation rate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1600200"/>
            <a:ext cx="3352800" cy="5029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43600" y="1600200"/>
            <a:ext cx="3200400" cy="2743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2501900" y="227013"/>
            <a:ext cx="12700" cy="127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381000" y="2286000"/>
            <a:ext cx="985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dirty="0">
                <a:latin typeface="Symbol" pitchFamily="18" charset="2"/>
              </a:rPr>
              <a:t>f</a:t>
            </a:r>
            <a:r>
              <a:rPr lang="en-US" sz="2400" b="0" dirty="0">
                <a:latin typeface="Times" pitchFamily="18" charset="0"/>
              </a:rPr>
              <a:t>=</a:t>
            </a:r>
            <a:r>
              <a:rPr lang="en-US" sz="2400" b="0" dirty="0" err="1">
                <a:latin typeface="Symbol" pitchFamily="18" charset="2"/>
              </a:rPr>
              <a:t>h</a:t>
            </a:r>
            <a:r>
              <a:rPr lang="en-US" sz="2400" b="0" dirty="0" err="1">
                <a:latin typeface="Times" pitchFamily="18" charset="0"/>
              </a:rPr>
              <a:t>vc</a:t>
            </a:r>
            <a:endParaRPr lang="en-US" sz="2400" b="0" dirty="0">
              <a:latin typeface="Times" pitchFamily="18" charset="0"/>
            </a:endParaRPr>
          </a:p>
        </p:txBody>
      </p:sp>
      <p:sp>
        <p:nvSpPr>
          <p:cNvPr id="96262" name="Text Box 6"/>
          <p:cNvSpPr txBox="1">
            <a:spLocks noChangeArrowheads="1"/>
          </p:cNvSpPr>
          <p:nvPr/>
        </p:nvSpPr>
        <p:spPr bwMode="auto">
          <a:xfrm>
            <a:off x="65393" y="2895600"/>
            <a:ext cx="3211951" cy="1569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>
              <a:spcBef>
                <a:spcPct val="0"/>
              </a:spcBef>
              <a:buFont typeface="Symbol"/>
              <a:buChar char="f"/>
            </a:pPr>
            <a:r>
              <a:rPr lang="en-US" sz="2400" b="0" dirty="0" smtClean="0">
                <a:latin typeface="Times" pitchFamily="18" charset="0"/>
              </a:rPr>
              <a:t> (porosity, void volume</a:t>
            </a:r>
          </a:p>
          <a:p>
            <a:pPr>
              <a:spcBef>
                <a:spcPct val="0"/>
              </a:spcBef>
            </a:pPr>
            <a:r>
              <a:rPr lang="en-US" sz="2400" dirty="0" smtClean="0">
                <a:latin typeface="Times" pitchFamily="18" charset="0"/>
              </a:rPr>
              <a:t>fraction, or damage) is </a:t>
            </a:r>
          </a:p>
          <a:p>
            <a:pPr>
              <a:spcBef>
                <a:spcPct val="0"/>
              </a:spcBef>
            </a:pPr>
            <a:r>
              <a:rPr lang="en-US" sz="2400" b="0" dirty="0" smtClean="0">
                <a:latin typeface="Times" pitchFamily="18" charset="0"/>
              </a:rPr>
              <a:t>determined from the</a:t>
            </a:r>
            <a:endParaRPr lang="en-US" sz="2400" b="0" dirty="0">
              <a:latin typeface="Times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0" dirty="0" smtClean="0">
                <a:latin typeface="Times" pitchFamily="18" charset="0"/>
              </a:rPr>
              <a:t>simulations</a:t>
            </a:r>
            <a:endParaRPr lang="en-US" sz="2400" b="0" dirty="0">
              <a:latin typeface="Times" pitchFamily="18" charset="0"/>
            </a:endParaRPr>
          </a:p>
        </p:txBody>
      </p:sp>
      <p:sp>
        <p:nvSpPr>
          <p:cNvPr id="96263" name="Text Box 7"/>
          <p:cNvSpPr txBox="1">
            <a:spLocks noChangeArrowheads="1"/>
          </p:cNvSpPr>
          <p:nvPr/>
        </p:nvSpPr>
        <p:spPr bwMode="auto">
          <a:xfrm>
            <a:off x="76200" y="4648200"/>
            <a:ext cx="3276841" cy="83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>
              <a:spcBef>
                <a:spcPct val="0"/>
              </a:spcBef>
              <a:buFont typeface="Symbol"/>
              <a:buChar char="h"/>
            </a:pPr>
            <a:r>
              <a:rPr lang="en-US" sz="2400" b="0" dirty="0" smtClean="0">
                <a:latin typeface="Times" pitchFamily="18" charset="0"/>
              </a:rPr>
              <a:t>(void nucleation) is </a:t>
            </a:r>
          </a:p>
          <a:p>
            <a:pPr>
              <a:spcBef>
                <a:spcPct val="0"/>
              </a:spcBef>
            </a:pPr>
            <a:r>
              <a:rPr lang="en-US" sz="2400" b="0" dirty="0" smtClean="0">
                <a:latin typeface="Times" pitchFamily="18" charset="0"/>
              </a:rPr>
              <a:t>known from experiments</a:t>
            </a:r>
            <a:endParaRPr lang="en-US" sz="2400" b="0" dirty="0">
              <a:latin typeface="Times" pitchFamily="18" charset="0"/>
            </a:endParaRPr>
          </a:p>
        </p:txBody>
      </p:sp>
      <p:sp>
        <p:nvSpPr>
          <p:cNvPr id="96264" name="Text Box 8"/>
          <p:cNvSpPr txBox="1">
            <a:spLocks noChangeArrowheads="1"/>
          </p:cNvSpPr>
          <p:nvPr/>
        </p:nvSpPr>
        <p:spPr bwMode="auto">
          <a:xfrm>
            <a:off x="76200" y="5638800"/>
            <a:ext cx="2268552" cy="8309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dirty="0">
                <a:latin typeface="Times" pitchFamily="18" charset="0"/>
              </a:rPr>
              <a:t>v is a single void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0" dirty="0">
                <a:latin typeface="Times" pitchFamily="18" charset="0"/>
              </a:rPr>
              <a:t>growth </a:t>
            </a:r>
            <a:r>
              <a:rPr lang="en-US" sz="2400" b="0" dirty="0" smtClean="0">
                <a:latin typeface="Times" pitchFamily="18" charset="0"/>
              </a:rPr>
              <a:t>model</a:t>
            </a:r>
            <a:endParaRPr lang="en-US" sz="2400" b="0" dirty="0">
              <a:latin typeface="Times" pitchFamily="18" charset="0"/>
            </a:endParaRPr>
          </a:p>
        </p:txBody>
      </p:sp>
      <p:sp>
        <p:nvSpPr>
          <p:cNvPr id="96265" name="Text Box 9"/>
          <p:cNvSpPr txBox="1">
            <a:spLocks noChangeArrowheads="1"/>
          </p:cNvSpPr>
          <p:nvPr/>
        </p:nvSpPr>
        <p:spPr bwMode="auto">
          <a:xfrm>
            <a:off x="6019800" y="2819400"/>
            <a:ext cx="3001963" cy="119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400" b="0" dirty="0">
                <a:latin typeface="Times" pitchFamily="18" charset="0"/>
              </a:rPr>
              <a:t>c is coalescence that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0" dirty="0">
                <a:latin typeface="Times" pitchFamily="18" charset="0"/>
              </a:rPr>
              <a:t>needs to be determined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sz="2400" b="0" dirty="0">
                <a:latin typeface="Times" pitchFamily="18" charset="0"/>
              </a:rPr>
              <a:t>from these simulations</a:t>
            </a:r>
          </a:p>
        </p:txBody>
      </p:sp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228600" y="228600"/>
            <a:ext cx="8839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800" dirty="0" err="1" smtClean="0"/>
              <a:t>Mesomechanical</a:t>
            </a:r>
            <a:r>
              <a:rPr lang="en-US" sz="2800" dirty="0" smtClean="0"/>
              <a:t> </a:t>
            </a:r>
            <a:r>
              <a:rPr lang="en-US" sz="2800" dirty="0"/>
              <a:t>f</a:t>
            </a:r>
            <a:r>
              <a:rPr lang="en-US" sz="2800" dirty="0" smtClean="0"/>
              <a:t>inite </a:t>
            </a:r>
            <a:r>
              <a:rPr lang="en-US" sz="2800" dirty="0"/>
              <a:t>e</a:t>
            </a:r>
            <a:r>
              <a:rPr lang="en-US" sz="2800" dirty="0" smtClean="0"/>
              <a:t>lement simulations </a:t>
            </a:r>
            <a:r>
              <a:rPr lang="en-US" sz="2800" dirty="0"/>
              <a:t>show </a:t>
            </a:r>
            <a:r>
              <a:rPr lang="en-US" sz="2800" dirty="0" smtClean="0"/>
              <a:t>that coalescence </a:t>
            </a:r>
            <a:r>
              <a:rPr lang="en-US" sz="2800" dirty="0"/>
              <a:t>can be quantified and </a:t>
            </a:r>
            <a:r>
              <a:rPr lang="en-US" sz="2800" dirty="0" smtClean="0"/>
              <a:t>the </a:t>
            </a:r>
            <a:r>
              <a:rPr lang="en-US" sz="2800" dirty="0"/>
              <a:t>damage level for fracture </a:t>
            </a:r>
            <a:r>
              <a:rPr lang="en-US" sz="2800" dirty="0" smtClean="0"/>
              <a:t>(and as </a:t>
            </a:r>
            <a:r>
              <a:rPr lang="en-US" sz="2800" dirty="0"/>
              <a:t>a function </a:t>
            </a:r>
            <a:r>
              <a:rPr lang="en-US" sz="2800" dirty="0" smtClean="0"/>
              <a:t>of temperature)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1752600"/>
            <a:ext cx="1187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u="sng" dirty="0" smtClean="0"/>
              <a:t>Known</a:t>
            </a:r>
            <a:endParaRPr lang="en-US" sz="2800" i="1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6705600" y="1838980"/>
            <a:ext cx="1571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u="sng" dirty="0" smtClean="0"/>
              <a:t>Unknown</a:t>
            </a:r>
            <a:endParaRPr lang="en-US" sz="2800" i="1" u="sng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5943600"/>
            <a:ext cx="228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Damage,</a:t>
            </a:r>
            <a:r>
              <a:rPr lang="en-US" dirty="0" smtClean="0">
                <a:latin typeface="Symbol" pitchFamily="18" charset="2"/>
              </a:rPr>
              <a:t> f</a:t>
            </a:r>
            <a:r>
              <a:rPr lang="en-US" dirty="0" smtClean="0"/>
              <a:t>, at fracture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867400" y="1828800"/>
            <a:ext cx="457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71800" y="1828800"/>
            <a:ext cx="4572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4950" y="1600200"/>
            <a:ext cx="370205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52400"/>
            <a:ext cx="8305800" cy="662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8600" y="994147"/>
            <a:ext cx="8839200" cy="6625853"/>
            <a:chOff x="228600" y="994147"/>
            <a:chExt cx="8839200" cy="6625853"/>
          </a:xfrm>
        </p:grpSpPr>
        <p:pic>
          <p:nvPicPr>
            <p:cNvPr id="45057" name="Picture 1" descr="Slide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994147"/>
              <a:ext cx="8839200" cy="6625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784191" y="3559209"/>
              <a:ext cx="934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 pitchFamily="18" charset="0"/>
                </a:rPr>
                <a:t>damage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57200" y="27432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2400" y="228600"/>
            <a:ext cx="90794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damage level is essentially the same in the continuum</a:t>
            </a:r>
          </a:p>
          <a:p>
            <a:r>
              <a:rPr lang="en-US" sz="2800" dirty="0" smtClean="0"/>
              <a:t>RVE although the local processes of void nucleation and </a:t>
            </a:r>
          </a:p>
          <a:p>
            <a:r>
              <a:rPr lang="en-US" sz="2800" dirty="0" smtClean="0"/>
              <a:t>hence amount of void growth and coalescence are different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SCAR.micromechanics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1600" y="381000"/>
            <a:ext cx="8829040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5"/>
          <p:cNvGrpSpPr/>
          <p:nvPr/>
        </p:nvGrpSpPr>
        <p:grpSpPr>
          <a:xfrm>
            <a:off x="228600" y="994147"/>
            <a:ext cx="8839200" cy="6625853"/>
            <a:chOff x="228600" y="994147"/>
            <a:chExt cx="8839200" cy="6625853"/>
          </a:xfrm>
        </p:grpSpPr>
        <p:pic>
          <p:nvPicPr>
            <p:cNvPr id="45057" name="Picture 1" descr="Slide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600" y="994147"/>
              <a:ext cx="8839200" cy="6625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 rot="16200000">
              <a:off x="784191" y="3559209"/>
              <a:ext cx="934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Times" pitchFamily="18" charset="0"/>
                </a:rPr>
                <a:t>damage</a:t>
              </a:r>
              <a:endParaRPr lang="en-US" dirty="0">
                <a:latin typeface="Times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57200" y="27432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2400" y="228600"/>
            <a:ext cx="90794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damage level is essentially the same in the continuum</a:t>
            </a:r>
          </a:p>
          <a:p>
            <a:r>
              <a:rPr lang="en-US" sz="2800" dirty="0" smtClean="0"/>
              <a:t>RVE although the local processes of void nucleation and </a:t>
            </a:r>
          </a:p>
          <a:p>
            <a:r>
              <a:rPr lang="en-US" sz="2800" dirty="0" smtClean="0"/>
              <a:t>hence amount of void growth and coalescence are different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" y="-76200"/>
            <a:ext cx="8534400" cy="1143000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Mesomechanical</a:t>
            </a:r>
            <a:r>
              <a:rPr lang="en-US" sz="2800" dirty="0" smtClean="0"/>
              <a:t> </a:t>
            </a:r>
            <a:r>
              <a:rPr lang="en-US" sz="2800" dirty="0"/>
              <a:t>Simulations Show a Damage Level Increase </a:t>
            </a:r>
            <a:r>
              <a:rPr lang="en-US" sz="2800" dirty="0" smtClean="0"/>
              <a:t>at Fracture for Increasing Temperatures</a:t>
            </a:r>
            <a:endParaRPr lang="en-US" sz="2800" dirty="0"/>
          </a:p>
        </p:txBody>
      </p:sp>
      <p:pic>
        <p:nvPicPr>
          <p:cNvPr id="9216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838200"/>
            <a:ext cx="6477000" cy="5861076"/>
          </a:xfrm>
          <a:noFill/>
          <a:ln/>
        </p:spPr>
      </p:pic>
      <p:sp>
        <p:nvSpPr>
          <p:cNvPr id="6" name="Right Arrow 5"/>
          <p:cNvSpPr/>
          <p:nvPr/>
        </p:nvSpPr>
        <p:spPr>
          <a:xfrm>
            <a:off x="2209800" y="1143000"/>
            <a:ext cx="838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24200" y="1066800"/>
            <a:ext cx="44958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Indicates a temperature dependence for macroscale coalescence and percolation limit!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Slide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86224" y="3159930"/>
            <a:ext cx="6124576" cy="461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2" descr="Slide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95400" y="2743200"/>
            <a:ext cx="6456904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Stress state also affects the void coalescence and percolation limit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29540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</a:t>
                      </a:r>
                      <a:r>
                        <a:rPr lang="en-US" baseline="0" dirty="0" smtClean="0"/>
                        <a:t> porosity at failure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strain at failure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Uniaxial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c</a:t>
                      </a:r>
                      <a:r>
                        <a:rPr lang="en-US" baseline="0" dirty="0" smtClean="0"/>
                        <a:t>=0.33, T=294K)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14.0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Biaxial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c</a:t>
                      </a:r>
                      <a:r>
                        <a:rPr lang="en-US" baseline="0" dirty="0" smtClean="0"/>
                        <a:t>=0.66, T=294K)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Uniaxial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c</a:t>
                      </a:r>
                      <a:r>
                        <a:rPr lang="en-US" baseline="0" dirty="0" smtClean="0"/>
                        <a:t>=0.33, T=400K)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12.1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Biaxial</a:t>
                      </a:r>
                      <a:r>
                        <a:rPr lang="en-US" baseline="0" dirty="0" smtClean="0"/>
                        <a:t> (</a:t>
                      </a:r>
                      <a:r>
                        <a:rPr lang="en-US" baseline="0" dirty="0" smtClean="0">
                          <a:latin typeface="Symbol" pitchFamily="18" charset="2"/>
                        </a:rPr>
                        <a:t>c</a:t>
                      </a:r>
                      <a:r>
                        <a:rPr lang="en-US" baseline="0" dirty="0" smtClean="0"/>
                        <a:t>=0.66, T=400K)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58.9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15.0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52800" y="3288268"/>
            <a:ext cx="2805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c</a:t>
            </a:r>
            <a:r>
              <a:rPr lang="en-US" dirty="0" smtClean="0"/>
              <a:t>=stress </a:t>
            </a:r>
            <a:r>
              <a:rPr lang="en-US" dirty="0" err="1" smtClean="0"/>
              <a:t>triaxiality</a:t>
            </a:r>
            <a:r>
              <a:rPr lang="en-US" dirty="0" smtClean="0"/>
              <a:t>= 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H</a:t>
            </a:r>
            <a:r>
              <a:rPr lang="en-US" dirty="0" smtClean="0"/>
              <a:t>/</a:t>
            </a:r>
            <a:r>
              <a:rPr lang="en-US" dirty="0" err="1" smtClean="0">
                <a:latin typeface="Symbol" pitchFamily="18" charset="2"/>
              </a:rPr>
              <a:t>s</a:t>
            </a:r>
            <a:r>
              <a:rPr lang="en-US" baseline="-25000" dirty="0" err="1" smtClean="0"/>
              <a:t>vm</a:t>
            </a:r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914400" y="6400800"/>
            <a:ext cx="164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uniaxial loading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80302" y="6400800"/>
            <a:ext cx="1527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biaxial loading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2743200" y="5562600"/>
            <a:ext cx="838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625796" y="5334000"/>
            <a:ext cx="243840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Indicates a </a:t>
            </a:r>
            <a:r>
              <a:rPr lang="en-US" dirty="0" err="1" smtClean="0"/>
              <a:t>triaxiality</a:t>
            </a:r>
            <a:r>
              <a:rPr lang="en-US" dirty="0" smtClean="0"/>
              <a:t> </a:t>
            </a:r>
          </a:p>
          <a:p>
            <a:r>
              <a:rPr lang="en-US" dirty="0" smtClean="0"/>
              <a:t>dependence for </a:t>
            </a:r>
          </a:p>
          <a:p>
            <a:r>
              <a:rPr lang="en-US" dirty="0" smtClean="0"/>
              <a:t>macroscale coalescence </a:t>
            </a:r>
          </a:p>
          <a:p>
            <a:r>
              <a:rPr lang="en-US" dirty="0" smtClean="0"/>
              <a:t>and percolation limit!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0600" y="-304800"/>
            <a:ext cx="9753600" cy="845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38200" y="-533400"/>
            <a:ext cx="9982200" cy="868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Sometimes the </a:t>
            </a:r>
            <a:r>
              <a:rPr lang="en-US" u="sng" dirty="0" smtClean="0"/>
              <a:t>information</a:t>
            </a:r>
            <a:r>
              <a:rPr lang="en-US" dirty="0" smtClean="0"/>
              <a:t> that should be passed on a </a:t>
            </a:r>
            <a:r>
              <a:rPr lang="en-US" u="sng" dirty="0" smtClean="0"/>
              <a:t>bridge between length scales </a:t>
            </a:r>
            <a:r>
              <a:rPr lang="en-US" dirty="0" smtClean="0"/>
              <a:t>may be a </a:t>
            </a:r>
            <a:r>
              <a:rPr lang="en-US" u="sng" dirty="0" smtClean="0"/>
              <a:t>surprise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Various Geometries and Conditions to Study Void-Void Coalescence (Horstemeyer and </a:t>
            </a:r>
            <a:r>
              <a:rPr lang="en-US" sz="2800" dirty="0" err="1" smtClean="0"/>
              <a:t>Ramaswamy</a:t>
            </a:r>
            <a:r>
              <a:rPr lang="en-US" sz="2800" dirty="0" smtClean="0"/>
              <a:t>, 2000)</a:t>
            </a:r>
            <a:endParaRPr lang="en-US" sz="2800" dirty="0"/>
          </a:p>
        </p:txBody>
      </p:sp>
      <p:pic>
        <p:nvPicPr>
          <p:cNvPr id="56322" name="Picture 2" descr="Slide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4147" y="1066801"/>
            <a:ext cx="813765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1981200"/>
            <a:ext cx="484408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u="sng" dirty="0" smtClean="0"/>
              <a:t>Parameters</a:t>
            </a:r>
          </a:p>
          <a:p>
            <a:pPr marL="342900" indent="-342900">
              <a:buAutoNum type="arabicPeriod"/>
            </a:pPr>
            <a:r>
              <a:rPr lang="en-US" dirty="0" smtClean="0"/>
              <a:t>Void size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Intervoid</a:t>
            </a:r>
            <a:r>
              <a:rPr lang="en-US" dirty="0" smtClean="0"/>
              <a:t> ligament (IVL) distance</a:t>
            </a:r>
          </a:p>
          <a:p>
            <a:pPr marL="342900" indent="-342900">
              <a:buAutoNum type="arabicPeriod"/>
            </a:pPr>
            <a:r>
              <a:rPr lang="en-US" dirty="0" smtClean="0"/>
              <a:t>Void shape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Prestrain</a:t>
            </a:r>
            <a:r>
              <a:rPr lang="en-US" dirty="0" smtClean="0"/>
              <a:t> history (residual stresses)</a:t>
            </a:r>
          </a:p>
          <a:p>
            <a:pPr marL="342900" indent="-342900">
              <a:buAutoNum type="arabicPeriod"/>
            </a:pPr>
            <a:r>
              <a:rPr lang="en-US" dirty="0" smtClean="0"/>
              <a:t>Temperature</a:t>
            </a:r>
          </a:p>
          <a:p>
            <a:pPr marL="342900" indent="-342900">
              <a:buAutoNum type="arabicPeriod"/>
            </a:pPr>
            <a:r>
              <a:rPr lang="en-US" dirty="0" smtClean="0"/>
              <a:t>Loading direction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Microporosity</a:t>
            </a:r>
            <a:r>
              <a:rPr lang="en-US" dirty="0" smtClean="0"/>
              <a:t> included at smaller length scale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191000" y="6705600"/>
            <a:ext cx="4572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lide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754" y="533400"/>
            <a:ext cx="8964446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Design of Experiments (DOE) results for strain localization related to </a:t>
            </a:r>
            <a:r>
              <a:rPr lang="en-US" sz="2800" u="sng" dirty="0" smtClean="0"/>
              <a:t>void sheet mechanism</a:t>
            </a:r>
            <a:endParaRPr lang="en-US" sz="2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990600" y="6324600"/>
            <a:ext cx="76748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Note importance of void size and temperature as the first order parameters   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7000" y="838200"/>
            <a:ext cx="3739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[Horstemeyer and </a:t>
            </a:r>
            <a:r>
              <a:rPr lang="en-US" dirty="0" err="1" smtClean="0"/>
              <a:t>Ramaswamy</a:t>
            </a:r>
            <a:r>
              <a:rPr lang="en-US" dirty="0" smtClean="0"/>
              <a:t>, 2000]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06" y="229024"/>
            <a:ext cx="8546270" cy="638722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83299" name="Rectangle 3"/>
          <p:cNvSpPr>
            <a:spLocks noChangeArrowheads="1"/>
          </p:cNvSpPr>
          <p:nvPr/>
        </p:nvSpPr>
        <p:spPr bwMode="auto">
          <a:xfrm>
            <a:off x="5106142" y="206758"/>
            <a:ext cx="3522074" cy="5207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624" tIns="44517" rIns="90624" bIns="44517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charset="0"/>
              </a:rPr>
              <a:t>Evolution of Damage</a:t>
            </a:r>
          </a:p>
        </p:txBody>
      </p:sp>
      <p:sp>
        <p:nvSpPr>
          <p:cNvPr id="183300" name="Rectangle 4"/>
          <p:cNvSpPr>
            <a:spLocks noChangeArrowheads="1"/>
          </p:cNvSpPr>
          <p:nvPr/>
        </p:nvSpPr>
        <p:spPr bwMode="auto">
          <a:xfrm>
            <a:off x="5494031" y="3346297"/>
            <a:ext cx="63588" cy="6361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lIns="91577" tIns="45789" rIns="91577" bIns="45789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lide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884393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-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of Experiments (DOE) results for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void impingement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coalescence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838200"/>
            <a:ext cx="3739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[Horstemeyer and </a:t>
            </a:r>
            <a:r>
              <a:rPr lang="en-US" dirty="0" err="1" smtClean="0"/>
              <a:t>Ramaswamy</a:t>
            </a:r>
            <a:r>
              <a:rPr lang="en-US" dirty="0" smtClean="0"/>
              <a:t>, 2000]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6096000"/>
            <a:ext cx="89154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Note the first order response of </a:t>
            </a:r>
            <a:r>
              <a:rPr lang="en-US" dirty="0" err="1" smtClean="0"/>
              <a:t>microporosity</a:t>
            </a:r>
            <a:r>
              <a:rPr lang="en-US" dirty="0" smtClean="0"/>
              <a:t> meaning two levels of porosity influenced the void coalescence the greatest; temperature was near first order as well.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 cstate="print"/>
          <a:srcRect l="5045" t="5046"/>
          <a:stretch>
            <a:fillRect/>
          </a:stretch>
        </p:blipFill>
        <p:spPr bwMode="auto">
          <a:xfrm>
            <a:off x="1676400" y="954231"/>
            <a:ext cx="2211284" cy="2153463"/>
          </a:xfrm>
          <a:prstGeom prst="rect">
            <a:avLst/>
          </a:prstGeom>
          <a:noFill/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 cstate="print"/>
          <a:srcRect l="6905" t="6885"/>
          <a:stretch>
            <a:fillRect/>
          </a:stretch>
        </p:blipFill>
        <p:spPr bwMode="auto">
          <a:xfrm>
            <a:off x="1295613" y="2896202"/>
            <a:ext cx="3047470" cy="2399981"/>
          </a:xfrm>
          <a:prstGeom prst="rect">
            <a:avLst/>
          </a:prstGeom>
          <a:noFill/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 cstate="print"/>
          <a:srcRect l="4701" t="4716"/>
          <a:stretch>
            <a:fillRect/>
          </a:stretch>
        </p:blipFill>
        <p:spPr bwMode="auto">
          <a:xfrm>
            <a:off x="5715001" y="990848"/>
            <a:ext cx="2014159" cy="3429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57200" y="1828800"/>
            <a:ext cx="119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void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924800" y="213360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voids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352800" y="5181600"/>
            <a:ext cx="111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voids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t="17276"/>
          <a:stretch>
            <a:fillRect/>
          </a:stretch>
        </p:blipFill>
        <p:spPr bwMode="auto">
          <a:xfrm>
            <a:off x="-76200" y="1143000"/>
            <a:ext cx="9372600" cy="500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/>
        </p:nvSpPr>
        <p:spPr bwMode="auto">
          <a:xfrm>
            <a:off x="39859" y="76200"/>
            <a:ext cx="8875541" cy="181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spAutoFit/>
          </a:bodyPr>
          <a:lstStyle/>
          <a:p>
            <a:pPr defTabSz="914182"/>
            <a:r>
              <a:rPr lang="en-US" sz="2800" dirty="0" smtClean="0"/>
              <a:t>Void </a:t>
            </a:r>
            <a:r>
              <a:rPr lang="en-US" sz="2800" dirty="0"/>
              <a:t>volume fraction normalized by the initial void volume fraction versus </a:t>
            </a:r>
            <a:r>
              <a:rPr lang="en-US" sz="2800" dirty="0" smtClean="0"/>
              <a:t>strain </a:t>
            </a:r>
            <a:r>
              <a:rPr lang="en-US" sz="2800" dirty="0"/>
              <a:t>illustrating the </a:t>
            </a:r>
            <a:r>
              <a:rPr lang="en-US" sz="2800" dirty="0" smtClean="0"/>
              <a:t>two </a:t>
            </a:r>
            <a:r>
              <a:rPr lang="en-US" sz="2800" dirty="0"/>
              <a:t>void </a:t>
            </a:r>
            <a:r>
              <a:rPr lang="en-US" sz="2800" dirty="0" smtClean="0"/>
              <a:t>material </a:t>
            </a:r>
            <a:r>
              <a:rPr lang="en-US" sz="2800" dirty="0"/>
              <a:t>will experience greater void growth than the one void case given the same initial void </a:t>
            </a:r>
            <a:r>
              <a:rPr lang="en-US" sz="2800" dirty="0" smtClean="0"/>
              <a:t>volume </a:t>
            </a:r>
            <a:r>
              <a:rPr lang="en-US" sz="2800" dirty="0"/>
              <a:t>fractions.  </a:t>
            </a:r>
            <a:endParaRPr lang="en-US" sz="2800" b="0" dirty="0"/>
          </a:p>
        </p:txBody>
      </p:sp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2" cstate="print"/>
          <a:srcRect t="17276"/>
          <a:stretch>
            <a:fillRect/>
          </a:stretch>
        </p:blipFill>
        <p:spPr bwMode="auto">
          <a:xfrm>
            <a:off x="457200" y="2514600"/>
            <a:ext cx="8535141" cy="4378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Straight Arrow Connector 4"/>
          <p:cNvCxnSpPr/>
          <p:nvPr/>
        </p:nvCxnSpPr>
        <p:spPr>
          <a:xfrm rot="16200000" flipV="1">
            <a:off x="2438400" y="3657600"/>
            <a:ext cx="6858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16200000" flipV="1">
            <a:off x="5181600" y="4876800"/>
            <a:ext cx="6858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43600" y="6324600"/>
            <a:ext cx="294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Horstemeyer et al., 2000 (IJP)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3657600" y="3962400"/>
            <a:ext cx="1905000" cy="1143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7543"/>
          <a:stretch>
            <a:fillRect/>
          </a:stretch>
        </p:blipFill>
        <p:spPr bwMode="auto">
          <a:xfrm>
            <a:off x="-335175" y="192087"/>
            <a:ext cx="9631575" cy="628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 t="17543"/>
          <a:stretch>
            <a:fillRect/>
          </a:stretch>
        </p:blipFill>
        <p:spPr bwMode="auto">
          <a:xfrm>
            <a:off x="228600" y="3505200"/>
            <a:ext cx="449580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3" cstate="print"/>
          <a:srcRect t="15254"/>
          <a:stretch>
            <a:fillRect/>
          </a:stretch>
        </p:blipFill>
        <p:spPr bwMode="auto">
          <a:xfrm>
            <a:off x="228600" y="762000"/>
            <a:ext cx="4495800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4876800" y="1371600"/>
            <a:ext cx="4025900" cy="154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/>
              <a:t>One void growing, v,</a:t>
            </a:r>
          </a:p>
          <a:p>
            <a:pPr marL="342900" indent="-342900">
              <a:buFontTx/>
              <a:buNone/>
            </a:pPr>
            <a:r>
              <a:rPr lang="en-US"/>
              <a:t>	shows minimal temp</a:t>
            </a:r>
          </a:p>
          <a:p>
            <a:pPr marL="342900" indent="-342900">
              <a:buFontTx/>
              <a:buNone/>
            </a:pPr>
            <a:r>
              <a:rPr lang="en-US"/>
              <a:t>	dependence</a:t>
            </a:r>
          </a:p>
        </p:txBody>
      </p:sp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4724400" y="3810000"/>
            <a:ext cx="4406900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/>
            <a:r>
              <a:rPr lang="en-US"/>
              <a:t>As voids are near each</a:t>
            </a:r>
          </a:p>
          <a:p>
            <a:pPr marL="342900" indent="-342900">
              <a:buFontTx/>
              <a:buNone/>
            </a:pPr>
            <a:r>
              <a:rPr lang="en-US"/>
              <a:t>	other and the temp </a:t>
            </a:r>
          </a:p>
          <a:p>
            <a:pPr marL="342900" indent="-342900">
              <a:buFontTx/>
              <a:buNone/>
            </a:pPr>
            <a:r>
              <a:rPr lang="en-US"/>
              <a:t>	increases, damage</a:t>
            </a:r>
          </a:p>
          <a:p>
            <a:pPr marL="342900" indent="-342900">
              <a:buFontTx/>
              <a:buNone/>
            </a:pPr>
            <a:r>
              <a:rPr lang="en-US"/>
              <a:t>	increases because c</a:t>
            </a:r>
          </a:p>
          <a:p>
            <a:pPr marL="342900" indent="-342900">
              <a:buFontTx/>
              <a:buNone/>
            </a:pPr>
            <a:r>
              <a:rPr lang="en-US"/>
              <a:t>	increases</a:t>
            </a:r>
          </a:p>
        </p:txBody>
      </p:sp>
      <p:sp>
        <p:nvSpPr>
          <p:cNvPr id="87047" name="Rectangle 7"/>
          <p:cNvSpPr>
            <a:spLocks noChangeArrowheads="1"/>
          </p:cNvSpPr>
          <p:nvPr/>
        </p:nvSpPr>
        <p:spPr bwMode="auto">
          <a:xfrm>
            <a:off x="0" y="-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sz="2800" dirty="0" smtClean="0"/>
              <a:t>Temperature </a:t>
            </a:r>
            <a:r>
              <a:rPr lang="en-US" sz="2800" dirty="0"/>
              <a:t>Dependence </a:t>
            </a:r>
            <a:r>
              <a:rPr lang="en-US" sz="2800" dirty="0" smtClean="0"/>
              <a:t>on Coalescence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6096000"/>
            <a:ext cx="2940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Horstemeyer et al., 2000 (IJP)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>
            <a:off x="1981200" y="4724400"/>
            <a:ext cx="9906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 t="15254"/>
          <a:stretch>
            <a:fillRect/>
          </a:stretch>
        </p:blipFill>
        <p:spPr bwMode="auto">
          <a:xfrm>
            <a:off x="228600" y="762000"/>
            <a:ext cx="868501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76200" y="-76200"/>
            <a:ext cx="9144000" cy="7086600"/>
            <a:chOff x="762000" y="963567"/>
            <a:chExt cx="6766433" cy="457253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7637" t="-1114" r="34052" b="34062"/>
            <a:stretch>
              <a:fillRect/>
            </a:stretch>
          </p:blipFill>
          <p:spPr bwMode="auto">
            <a:xfrm>
              <a:off x="2591224" y="963567"/>
              <a:ext cx="1583349" cy="4572530"/>
            </a:xfrm>
            <a:prstGeom prst="rect">
              <a:avLst/>
            </a:prstGeom>
            <a:noFill/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2000" y="1752600"/>
              <a:ext cx="1591298" cy="2896201"/>
            </a:xfrm>
            <a:prstGeom prst="rect">
              <a:avLst/>
            </a:prstGeom>
            <a:noFill/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r="32961"/>
            <a:stretch>
              <a:fillRect/>
            </a:stretch>
          </p:blipFill>
          <p:spPr bwMode="auto">
            <a:xfrm>
              <a:off x="4191000" y="1066800"/>
              <a:ext cx="1522940" cy="4038140"/>
            </a:xfrm>
            <a:prstGeom prst="rect">
              <a:avLst/>
            </a:prstGeom>
            <a:noFill/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19800" y="1752600"/>
              <a:ext cx="1508633" cy="281986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 cstate="print"/>
          <a:srcRect l="27637" t="-1114" r="34052" b="34062"/>
          <a:stretch>
            <a:fillRect/>
          </a:stretch>
        </p:blipFill>
        <p:spPr bwMode="auto">
          <a:xfrm>
            <a:off x="2591224" y="2056870"/>
            <a:ext cx="1583349" cy="4572530"/>
          </a:xfrm>
          <a:prstGeom prst="rect">
            <a:avLst/>
          </a:prstGeom>
          <a:noFill/>
        </p:spPr>
      </p:pic>
      <p:pic>
        <p:nvPicPr>
          <p:cNvPr id="1249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142" y="2742352"/>
            <a:ext cx="1591298" cy="2896201"/>
          </a:xfrm>
          <a:prstGeom prst="rect">
            <a:avLst/>
          </a:prstGeom>
          <a:noFill/>
        </p:spPr>
      </p:pic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4" cstate="print"/>
          <a:srcRect r="32961"/>
          <a:stretch>
            <a:fillRect/>
          </a:stretch>
        </p:blipFill>
        <p:spPr bwMode="auto">
          <a:xfrm>
            <a:off x="4877225" y="2209553"/>
            <a:ext cx="1522940" cy="4038140"/>
          </a:xfrm>
          <a:prstGeom prst="rect">
            <a:avLst/>
          </a:prstGeom>
          <a:noFill/>
        </p:spPr>
      </p:pic>
      <p:pic>
        <p:nvPicPr>
          <p:cNvPr id="1249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918" y="2742351"/>
            <a:ext cx="1508633" cy="2819860"/>
          </a:xfrm>
          <a:prstGeom prst="rect">
            <a:avLst/>
          </a:prstGeom>
          <a:noFill/>
        </p:spPr>
      </p:pic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2894859" y="6324034"/>
            <a:ext cx="50044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defTabSz="914182"/>
            <a:r>
              <a:rPr lang="en-US" sz="1200" dirty="0"/>
              <a:t>294K</a:t>
            </a:r>
          </a:p>
        </p:txBody>
      </p:sp>
      <p:sp>
        <p:nvSpPr>
          <p:cNvPr id="124935" name="Text Box 7"/>
          <p:cNvSpPr txBox="1">
            <a:spLocks noChangeArrowheads="1"/>
          </p:cNvSpPr>
          <p:nvPr/>
        </p:nvSpPr>
        <p:spPr bwMode="auto">
          <a:xfrm>
            <a:off x="5486083" y="6324034"/>
            <a:ext cx="500440" cy="27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1" tIns="45715" rIns="91431" bIns="45715">
            <a:spAutoFit/>
          </a:bodyPr>
          <a:lstStyle/>
          <a:p>
            <a:pPr defTabSz="914182"/>
            <a:r>
              <a:rPr lang="en-US" sz="1200" dirty="0"/>
              <a:t>600K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152400" y="228600"/>
            <a:ext cx="8991600" cy="181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1" tIns="45715" rIns="91431" bIns="45715">
            <a:spAutoFit/>
          </a:bodyPr>
          <a:lstStyle/>
          <a:p>
            <a:pPr defTabSz="914182"/>
            <a:r>
              <a:rPr lang="en-US" sz="2800" dirty="0" smtClean="0"/>
              <a:t>Effective </a:t>
            </a:r>
            <a:r>
              <a:rPr lang="en-US" sz="2800" dirty="0"/>
              <a:t>plastic strain contours at the same snapshot in time illustrate the increase in plastic deformation </a:t>
            </a:r>
          </a:p>
          <a:p>
            <a:pPr defTabSz="914182"/>
            <a:r>
              <a:rPr lang="en-US" sz="2800" dirty="0"/>
              <a:t>as the temperature increases.  This increase in plastic deformation enhances void growth.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8800" y="-1295400"/>
            <a:ext cx="12954000" cy="1059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77" y="209939"/>
            <a:ext cx="8215611" cy="6412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84323" name="Rectangle 3"/>
          <p:cNvSpPr>
            <a:spLocks noChangeArrowheads="1"/>
          </p:cNvSpPr>
          <p:nvPr/>
        </p:nvSpPr>
        <p:spPr bwMode="auto">
          <a:xfrm>
            <a:off x="1596067" y="-6362"/>
            <a:ext cx="3002123" cy="5207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624" tIns="44517" rIns="90624" bIns="44517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Arial" charset="0"/>
              </a:rPr>
              <a:t>Types of Damage</a:t>
            </a: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7698" name="Object 2"/>
          <p:cNvGraphicFramePr>
            <a:graphicFrameLocks noChangeAspect="1"/>
          </p:cNvGraphicFramePr>
          <p:nvPr/>
        </p:nvGraphicFramePr>
        <p:xfrm>
          <a:off x="0" y="457200"/>
          <a:ext cx="9081935" cy="5943600"/>
        </p:xfrm>
        <a:graphic>
          <a:graphicData uri="http://schemas.openxmlformats.org/presentationml/2006/ole">
            <p:oleObj spid="_x0000_s157698" name="Chart" r:id="rId3" imgW="0" imgH="0" progId="Excel.Chart.8">
              <p:embed/>
            </p:oleObj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8722" name="Object 2"/>
          <p:cNvGraphicFramePr>
            <a:graphicFrameLocks noChangeAspect="1"/>
          </p:cNvGraphicFramePr>
          <p:nvPr/>
        </p:nvGraphicFramePr>
        <p:xfrm>
          <a:off x="1306575" y="5257800"/>
          <a:ext cx="1601875" cy="1066800"/>
        </p:xfrm>
        <a:graphic>
          <a:graphicData uri="http://schemas.openxmlformats.org/presentationml/2006/ole">
            <p:oleObj spid="_x0000_s158722" name="Picture" r:id="rId3" imgW="2743200" imgH="1828800" progId="Word.Picture.8">
              <p:embed/>
            </p:oleObj>
          </a:graphicData>
        </a:graphic>
      </p:graphicFrame>
      <p:graphicFrame>
        <p:nvGraphicFramePr>
          <p:cNvPr id="158723" name="Object 3"/>
          <p:cNvGraphicFramePr>
            <a:graphicFrameLocks noChangeAspect="1"/>
          </p:cNvGraphicFramePr>
          <p:nvPr/>
        </p:nvGraphicFramePr>
        <p:xfrm>
          <a:off x="4114800" y="5105400"/>
          <a:ext cx="452994" cy="1473626"/>
        </p:xfrm>
        <a:graphic>
          <a:graphicData uri="http://schemas.openxmlformats.org/presentationml/2006/ole">
            <p:oleObj spid="_x0000_s158723" name="Picture" r:id="rId4" imgW="926592" imgH="3023616" progId="Word.Picture.8">
              <p:embed/>
            </p:oleObj>
          </a:graphicData>
        </a:graphic>
      </p:graphicFrame>
      <p:graphicFrame>
        <p:nvGraphicFramePr>
          <p:cNvPr id="158724" name="Object 4"/>
          <p:cNvGraphicFramePr>
            <a:graphicFrameLocks noChangeAspect="1"/>
          </p:cNvGraphicFramePr>
          <p:nvPr/>
        </p:nvGraphicFramePr>
        <p:xfrm>
          <a:off x="6019800" y="4800600"/>
          <a:ext cx="1294056" cy="1752600"/>
        </p:xfrm>
        <a:graphic>
          <a:graphicData uri="http://schemas.openxmlformats.org/presentationml/2006/ole">
            <p:oleObj spid="_x0000_s158724" name="Picture" r:id="rId5" imgW="2667000" imgH="3621024" progId="Word.Picture.8">
              <p:embed/>
            </p:oleObj>
          </a:graphicData>
        </a:graphic>
      </p:graphicFrame>
      <p:graphicFrame>
        <p:nvGraphicFramePr>
          <p:cNvPr id="158725" name="Object 5"/>
          <p:cNvGraphicFramePr>
            <a:graphicFrameLocks noChangeAspect="1"/>
          </p:cNvGraphicFramePr>
          <p:nvPr/>
        </p:nvGraphicFramePr>
        <p:xfrm>
          <a:off x="467914" y="252072"/>
          <a:ext cx="8066486" cy="4747252"/>
        </p:xfrm>
        <a:graphic>
          <a:graphicData uri="http://schemas.openxmlformats.org/presentationml/2006/ole">
            <p:oleObj spid="_x0000_s158725" name="Worksheet" r:id="rId6" imgW="7289800" imgH="4292600" progId="Excel.Sheet.8">
              <p:embed/>
            </p:oleObj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t="14404"/>
          <a:stretch>
            <a:fillRect/>
          </a:stretch>
        </p:blipFill>
        <p:spPr bwMode="auto">
          <a:xfrm>
            <a:off x="-253394" y="1292224"/>
            <a:ext cx="9473594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croscale.bridge.tif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70866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s.dir:chap6.figs.dir:Slide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-457200"/>
            <a:ext cx="11811000" cy="975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s.dir:chap6.figs.dir:Slide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-685800"/>
            <a:ext cx="11125200" cy="952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s.dir:chap6.figs.dir:Slide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-304800"/>
            <a:ext cx="9296399" cy="8305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s.dir:chap6.figs.dir:Slide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-762000"/>
            <a:ext cx="11353800" cy="96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300" y="-762000"/>
            <a:ext cx="9740900" cy="815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9745" name="Object 1"/>
          <p:cNvGraphicFramePr>
            <a:graphicFrameLocks noChangeAspect="1"/>
          </p:cNvGraphicFramePr>
          <p:nvPr/>
        </p:nvGraphicFramePr>
        <p:xfrm>
          <a:off x="-1524000" y="-1066800"/>
          <a:ext cx="13004800" cy="9753600"/>
        </p:xfrm>
        <a:graphic>
          <a:graphicData uri="http://schemas.openxmlformats.org/presentationml/2006/ole">
            <p:oleObj spid="_x0000_s159745" name="Picture" r:id="rId3" imgW="0" imgH="0" progId="Word.Picture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3491</TotalTime>
  <Words>2039</Words>
  <Application>Microsoft Office PowerPoint</Application>
  <PresentationFormat>On-screen Show (4:3)</PresentationFormat>
  <Paragraphs>596</Paragraphs>
  <Slides>146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6</vt:i4>
      </vt:variant>
      <vt:variant>
        <vt:lpstr>Slide Titles</vt:lpstr>
      </vt:variant>
      <vt:variant>
        <vt:i4>146</vt:i4>
      </vt:variant>
    </vt:vector>
  </HeadingPairs>
  <TitlesOfParts>
    <vt:vector size="153" baseType="lpstr">
      <vt:lpstr>Office Theme</vt:lpstr>
      <vt:lpstr>Image Document</vt:lpstr>
      <vt:lpstr>Document</vt:lpstr>
      <vt:lpstr>Equation</vt:lpstr>
      <vt:lpstr>Microsoft Excel Chart</vt:lpstr>
      <vt:lpstr>Microsoft Word Picture</vt:lpstr>
      <vt:lpstr>Microsoft Excel Worksheet</vt:lpstr>
      <vt:lpstr>Physical Motivations for Modeling Pore/Void Coalescence in Ductile Materials:  A Multiscale Approach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Void Coalescence Model (Macroscale)</vt:lpstr>
      <vt:lpstr>Fracture surfaces of wrought materials reveal pores have nucleated from particles, then grew and coalesced together</vt:lpstr>
      <vt:lpstr>Fracture surfaces of rolled 7075 al alloy reveal pores have nucleated from particles, then grew and coalesced together in anisotropic manner</vt:lpstr>
      <vt:lpstr>Slide 57</vt:lpstr>
      <vt:lpstr>Fracture surface of a cast A356 Al alloy reveals that pores arising from the casting process and pores from particles in eutectic region grow and coalesce together </vt:lpstr>
      <vt:lpstr>Slide 59</vt:lpstr>
      <vt:lpstr>Fracture surfaces of powder metals reveal that pores arising from the compaction process grow and coalesce together</vt:lpstr>
      <vt:lpstr>Definitions of the Coalescence Initiation</vt:lpstr>
      <vt:lpstr>Description of Void Coalescence</vt:lpstr>
      <vt:lpstr>Nickel Cylindrical Void Results</vt:lpstr>
      <vt:lpstr>Slide 64</vt:lpstr>
      <vt:lpstr>Slide 65</vt:lpstr>
      <vt:lpstr>What appears to be information that should be passed on a bridge between length scales may not be important!</vt:lpstr>
      <vt:lpstr>Slide 67</vt:lpstr>
      <vt:lpstr>Slide 68</vt:lpstr>
      <vt:lpstr>Slide 69</vt:lpstr>
      <vt:lpstr>Slide 70</vt:lpstr>
      <vt:lpstr>Slide 71</vt:lpstr>
      <vt:lpstr>Slide 72</vt:lpstr>
      <vt:lpstr>Mesomechanical Simulations Show a Damage Level Increase at Fracture for Increasing Temperatures</vt:lpstr>
      <vt:lpstr>Stress state also affects the void coalescence and percolation limit</vt:lpstr>
      <vt:lpstr>Slide 75</vt:lpstr>
      <vt:lpstr>Slide 76</vt:lpstr>
      <vt:lpstr>Sometimes the information that should be passed on a bridge between length scales may be a surprise!</vt:lpstr>
      <vt:lpstr>Various Geometries and Conditions to Study Void-Void Coalescence (Horstemeyer and Ramaswamy, 2000)</vt:lpstr>
      <vt:lpstr>Design of Experiments (DOE) results for strain localization related to void sheet mechanism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Void Coalescence Model (Macroscale Local Form)</vt:lpstr>
      <vt:lpstr>Void Coalescence Model (Macroscale Nonlocal Form)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Void Coalescence Summary</vt:lpstr>
      <vt:lpstr>Slide 142</vt:lpstr>
      <vt:lpstr>Slide 143</vt:lpstr>
      <vt:lpstr>Slide 144</vt:lpstr>
      <vt:lpstr>Slide 145</vt:lpstr>
      <vt:lpstr>Slide 146</vt:lpstr>
    </vt:vector>
  </TitlesOfParts>
  <Company>HPC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f horstemeyer;fig7.16</dc:creator>
  <cp:lastModifiedBy>mfhorst</cp:lastModifiedBy>
  <cp:revision>140</cp:revision>
  <dcterms:created xsi:type="dcterms:W3CDTF">2010-12-29T15:42:12Z</dcterms:created>
  <dcterms:modified xsi:type="dcterms:W3CDTF">2011-09-12T16:41:22Z</dcterms:modified>
</cp:coreProperties>
</file>