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41" r:id="rId2"/>
    <p:sldId id="290" r:id="rId3"/>
    <p:sldId id="291" r:id="rId4"/>
    <p:sldId id="292" r:id="rId5"/>
    <p:sldId id="293" r:id="rId6"/>
    <p:sldId id="294" r:id="rId7"/>
    <p:sldId id="298" r:id="rId8"/>
    <p:sldId id="299" r:id="rId9"/>
    <p:sldId id="344" r:id="rId10"/>
    <p:sldId id="300" r:id="rId11"/>
    <p:sldId id="345" r:id="rId12"/>
    <p:sldId id="347" r:id="rId13"/>
    <p:sldId id="346" r:id="rId14"/>
    <p:sldId id="301" r:id="rId15"/>
    <p:sldId id="303" r:id="rId16"/>
    <p:sldId id="348" r:id="rId17"/>
    <p:sldId id="304" r:id="rId18"/>
    <p:sldId id="349" r:id="rId19"/>
    <p:sldId id="350" r:id="rId20"/>
    <p:sldId id="351" r:id="rId21"/>
    <p:sldId id="352" r:id="rId22"/>
    <p:sldId id="366" r:id="rId23"/>
    <p:sldId id="258" r:id="rId24"/>
    <p:sldId id="353" r:id="rId25"/>
    <p:sldId id="355" r:id="rId26"/>
    <p:sldId id="356" r:id="rId27"/>
    <p:sldId id="259" r:id="rId28"/>
    <p:sldId id="27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7" r:id="rId3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00"/>
    <a:srgbClr val="CCECFF"/>
    <a:srgbClr val="CCFF99"/>
    <a:srgbClr val="80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49" autoAdjust="0"/>
    <p:restoredTop sz="93925" autoAdjust="0"/>
  </p:normalViewPr>
  <p:slideViewPr>
    <p:cSldViewPr snapToGrid="0"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442EAC2-7C7D-459D-9B5B-3CED158661AC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2592C86-8289-4135-9953-C2F63F84E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presentation:</a:t>
            </a:r>
            <a:endParaRPr lang="en-US" baseline="0" dirty="0" smtClean="0"/>
          </a:p>
          <a:p>
            <a:pPr marL="232578" indent="-232578">
              <a:buAutoNum type="arabicPeriod"/>
            </a:pPr>
            <a:r>
              <a:rPr lang="en-US" baseline="0" dirty="0" smtClean="0"/>
              <a:t>The relationship between the plasticity-damage model (DMG), and the model calibration tool (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)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Implementations of 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: for users on stand-alone PCs, or for Web-based users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overall model calibration strategy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calibration process specific to the DMG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mapping of the calibration process to the 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 GUI</a:t>
            </a:r>
          </a:p>
          <a:p>
            <a:pPr marL="232578" indent="-232578" defTabSz="930311">
              <a:buFontTx/>
              <a:buAutoNum type="arabicPeriod"/>
              <a:defRPr/>
            </a:pPr>
            <a:r>
              <a:rPr lang="en-US" baseline="0" dirty="0" smtClean="0"/>
              <a:t>Labor saving features in the GUI, requested by MSU researchers</a:t>
            </a:r>
            <a:endParaRPr lang="en-US" dirty="0" smtClean="0"/>
          </a:p>
          <a:p>
            <a:pPr marL="232578" indent="-232578">
              <a:buAutoNum type="arabicPeriod"/>
            </a:pPr>
            <a:r>
              <a:rPr lang="en-US" baseline="0" dirty="0" err="1" smtClean="0"/>
              <a:t>DMGfit</a:t>
            </a:r>
            <a:r>
              <a:rPr lang="en-US" baseline="0" dirty="0" smtClean="0"/>
              <a:t>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DMG UMAT – model code, for ABAQUS FEA</a:t>
            </a:r>
          </a:p>
          <a:p>
            <a:r>
              <a:rPr lang="en-US" dirty="0" smtClean="0"/>
              <a:t>Material Point Simulator – numerical integration routine,  mimics ABAQUS for single element</a:t>
            </a:r>
          </a:p>
          <a:p>
            <a:r>
              <a:rPr lang="en-US" dirty="0" smtClean="0"/>
              <a:t>Model</a:t>
            </a:r>
            <a:r>
              <a:rPr lang="en-US" baseline="0" dirty="0" smtClean="0"/>
              <a:t> calibration wrapper – implements the logic for model calibration</a:t>
            </a:r>
          </a:p>
          <a:p>
            <a:r>
              <a:rPr lang="en-US" baseline="0" dirty="0" smtClean="0"/>
              <a:t>Stand-alone 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 – for users on Windows/Linux desktops/laptops that may not have a network connection</a:t>
            </a:r>
          </a:p>
          <a:p>
            <a:r>
              <a:rPr lang="en-US" baseline="0" dirty="0" err="1" smtClean="0"/>
              <a:t>DMGfit</a:t>
            </a:r>
            <a:r>
              <a:rPr lang="en-US" baseline="0" dirty="0" smtClean="0"/>
              <a:t> web service – for users on the WWW</a:t>
            </a:r>
          </a:p>
          <a:p>
            <a:r>
              <a:rPr lang="en-US" baseline="0" dirty="0" smtClean="0"/>
              <a:t>Material Properties Repository – a component of the CAVS-CMD </a:t>
            </a:r>
            <a:r>
              <a:rPr lang="en-US" baseline="0" dirty="0" err="1" smtClean="0"/>
              <a:t>CyberInfrastructure</a:t>
            </a:r>
            <a:r>
              <a:rPr lang="en-US" baseline="0" dirty="0" smtClean="0"/>
              <a:t> which stores experimental data, models, and model calibration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E17A2-D8E2-470D-AA7A-BE4A02BEDD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click “Apply changes” after modifying one or more edit boxes or check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click “Apply changes” after modifying one or more edit boxes or check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click “Apply changes” after modifying one or more edit boxes or check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click “Apply changes” after modifying one or more edit boxes or check boxes.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presentation:</a:t>
            </a:r>
            <a:endParaRPr lang="en-US" baseline="0" dirty="0" smtClean="0"/>
          </a:p>
          <a:p>
            <a:pPr marL="232578" indent="-232578">
              <a:buAutoNum type="arabicPeriod"/>
            </a:pPr>
            <a:r>
              <a:rPr lang="en-US" baseline="0" dirty="0" smtClean="0"/>
              <a:t>The relationship between the plasticity-damage model (DMG), and the model calibration tool (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)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Implementations of 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: for users on stand-alone PCs, or for Web-based users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overall model calibration strategy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calibration process specific to the DMG</a:t>
            </a:r>
          </a:p>
          <a:p>
            <a:pPr marL="232578" indent="-232578">
              <a:buAutoNum type="arabicPeriod"/>
            </a:pPr>
            <a:r>
              <a:rPr lang="en-US" baseline="0" dirty="0" smtClean="0"/>
              <a:t>The mapping of the calibration process to the </a:t>
            </a:r>
            <a:r>
              <a:rPr lang="en-US" baseline="0" dirty="0" err="1" smtClean="0"/>
              <a:t>DMGfit</a:t>
            </a:r>
            <a:r>
              <a:rPr lang="en-US" baseline="0" dirty="0" smtClean="0"/>
              <a:t> GUI</a:t>
            </a:r>
          </a:p>
          <a:p>
            <a:pPr marL="232578" indent="-232578" defTabSz="930311">
              <a:buFontTx/>
              <a:buAutoNum type="arabicPeriod"/>
              <a:defRPr/>
            </a:pPr>
            <a:r>
              <a:rPr lang="en-US" baseline="0" dirty="0" smtClean="0"/>
              <a:t>Labor saving features in the GUI, requested by MSU researchers</a:t>
            </a:r>
            <a:endParaRPr lang="en-US" dirty="0" smtClean="0"/>
          </a:p>
          <a:p>
            <a:pPr marL="232578" indent="-232578">
              <a:buAutoNum type="arabicPeriod"/>
            </a:pPr>
            <a:r>
              <a:rPr lang="en-US" baseline="0" dirty="0" err="1" smtClean="0"/>
              <a:t>DMGfit</a:t>
            </a:r>
            <a:r>
              <a:rPr lang="en-US" baseline="0" dirty="0" smtClean="0"/>
              <a:t>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C86-8289-4135-9953-C2F63F84E4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 noChangeArrowheads="1"/>
          </p:cNvSpPr>
          <p:nvPr userDrawn="1"/>
        </p:nvSpPr>
        <p:spPr bwMode="auto">
          <a:xfrm>
            <a:off x="381000" y="100013"/>
            <a:ext cx="8229600" cy="587375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A5002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73038"/>
            <a:ext cx="82296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0" descr="CAVS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777" r="1234" b="92949"/>
          <a:stretch>
            <a:fillRect/>
          </a:stretch>
        </p:blipFill>
        <p:spPr bwMode="auto">
          <a:xfrm>
            <a:off x="8258175" y="6559550"/>
            <a:ext cx="7334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BAG_color_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6545263"/>
            <a:ext cx="10668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H:\Desktop\2008_MSU_logo_web_horiz_mont-24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19863"/>
            <a:ext cx="1371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MSFfit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4078" t="16295" r="1888" b="12083"/>
          <a:stretch>
            <a:fillRect/>
          </a:stretch>
        </p:blipFill>
        <p:spPr bwMode="auto">
          <a:xfrm>
            <a:off x="4695824" y="1076324"/>
            <a:ext cx="3221977" cy="236220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23539" t="16384" r="1634" b="11872"/>
          <a:stretch>
            <a:fillRect/>
          </a:stretch>
        </p:blipFill>
        <p:spPr bwMode="auto">
          <a:xfrm>
            <a:off x="1009650" y="3667125"/>
            <a:ext cx="3248025" cy="24281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 l="23584" t="15866" r="1679" b="14145"/>
          <a:stretch>
            <a:fillRect/>
          </a:stretch>
        </p:blipFill>
        <p:spPr bwMode="auto">
          <a:xfrm>
            <a:off x="4717427" y="3714750"/>
            <a:ext cx="3197848" cy="239577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 l="23452" t="16071" r="2381" b="13839"/>
          <a:stretch>
            <a:fillRect/>
          </a:stretch>
        </p:blipFill>
        <p:spPr bwMode="auto">
          <a:xfrm>
            <a:off x="1001486" y="1059543"/>
            <a:ext cx="3294743" cy="235131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13082"/>
            <a:ext cx="7115175" cy="51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813" y="1166813"/>
            <a:ext cx="29051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Edit plot settings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0240843">
            <a:off x="2563091" y="872836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240843">
            <a:off x="4399523" y="2257425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240843">
            <a:off x="4555387" y="5003220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0" y="1884218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Min strain Amp .0015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7682" y="4056784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Legend: NE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(northeast)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Left Arrow 12"/>
          <p:cNvSpPr/>
          <p:nvPr/>
        </p:nvSpPr>
        <p:spPr>
          <a:xfrm rot="19182977">
            <a:off x="5837249" y="5699876"/>
            <a:ext cx="43105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2695" y="2741468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Min strain Amp .025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Left Arrow 14"/>
          <p:cNvSpPr/>
          <p:nvPr/>
        </p:nvSpPr>
        <p:spPr>
          <a:xfrm rot="21337657">
            <a:off x="4561449" y="2895601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962025"/>
            <a:ext cx="7724775" cy="55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Material constants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1436643">
            <a:off x="2944797" y="2008909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85384" y="1955221"/>
            <a:ext cx="323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Strain range (data)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75" y="2124075"/>
            <a:ext cx="2085975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7225" y="2571749"/>
            <a:ext cx="208597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1436643">
            <a:off x="2849547" y="2542309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90134" y="2488621"/>
            <a:ext cx="323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Mechanical Props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550" y="3152774"/>
            <a:ext cx="2085975" cy="914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1436643">
            <a:off x="2830497" y="3351934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1084" y="3298246"/>
            <a:ext cx="34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Microstructure Props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962025"/>
            <a:ext cx="7724775" cy="55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Mechanical Properties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837047">
            <a:off x="1470919" y="1954143"/>
            <a:ext cx="2194895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13884" y="1698046"/>
            <a:ext cx="4687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Yeld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stress (MPa)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Left Arrow 12"/>
          <p:cNvSpPr/>
          <p:nvPr/>
        </p:nvSpPr>
        <p:spPr>
          <a:xfrm rot="21334319">
            <a:off x="2775761" y="2404846"/>
            <a:ext cx="1094059" cy="38792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0584" y="2393371"/>
            <a:ext cx="421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Elastic modulus (MPa) 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850" y="2590800"/>
            <a:ext cx="923925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106623">
            <a:off x="1661869" y="3100208"/>
            <a:ext cx="2175504" cy="38792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33550" y="2600325"/>
            <a:ext cx="981075" cy="1714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4850" y="2771775"/>
            <a:ext cx="923925" cy="1809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47234" y="3403021"/>
            <a:ext cx="331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Ultimate strength (MPa)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952500"/>
            <a:ext cx="7724775" cy="55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Microstructure Information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9564484">
            <a:off x="2275633" y="2290832"/>
            <a:ext cx="1818587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5359" y="1783771"/>
            <a:ext cx="4687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Grain size/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Dentrite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Cell size (</a:t>
            </a:r>
            <a:r>
              <a:rPr lang="en-US" sz="2000" b="1" dirty="0" smtClean="0">
                <a:solidFill>
                  <a:srgbClr val="FF0000"/>
                </a:solidFill>
                <a:latin typeface="GreekS" pitchFamily="2" charset="0"/>
                <a:cs typeface="GreekS" pitchFamily="2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m)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Left Arrow 12"/>
          <p:cNvSpPr/>
          <p:nvPr/>
        </p:nvSpPr>
        <p:spPr>
          <a:xfrm rot="19830689">
            <a:off x="2670465" y="2839070"/>
            <a:ext cx="1442499" cy="38792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2034" y="2402896"/>
            <a:ext cx="421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Texture/grain orientation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550" y="3181350"/>
            <a:ext cx="2085975" cy="18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0617174">
            <a:off x="2811447" y="3266210"/>
            <a:ext cx="1177636" cy="38792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1025" y="3371850"/>
            <a:ext cx="2095500" cy="1619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025" y="3543300"/>
            <a:ext cx="2095500" cy="161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32984" y="2983921"/>
            <a:ext cx="421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Pore size and nearest Neighbor distance (</a:t>
            </a:r>
            <a:r>
              <a:rPr lang="en-US" sz="2000" b="1" dirty="0" smtClean="0">
                <a:solidFill>
                  <a:srgbClr val="00B050"/>
                </a:solidFill>
                <a:latin typeface="GreekS" pitchFamily="2" charset="0"/>
                <a:cs typeface="GreekS" pitchFamily="2" charset="0"/>
              </a:rPr>
              <a:t>m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m)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1025" y="3695700"/>
            <a:ext cx="2095500" cy="1619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409565">
            <a:off x="2773346" y="3675786"/>
            <a:ext cx="1177636" cy="387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71084" y="3707821"/>
            <a:ext cx="421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Particle size and standard deviation (</a:t>
            </a:r>
            <a:r>
              <a:rPr lang="en-US" sz="2000" b="1" dirty="0" smtClean="0">
                <a:solidFill>
                  <a:srgbClr val="7030A0"/>
                </a:solidFill>
                <a:latin typeface="GreekS" pitchFamily="2" charset="0"/>
                <a:cs typeface="GreekS" pitchFamily="2" charset="0"/>
              </a:rPr>
              <a:t>m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m)</a:t>
            </a:r>
            <a:endParaRPr lang="en-US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025" y="3867150"/>
            <a:ext cx="2095500" cy="1619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726863">
            <a:off x="2678097" y="4152036"/>
            <a:ext cx="1177636" cy="387927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27291" y="4454009"/>
            <a:ext cx="3672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Porosity and porosity threshold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First fit the Incubation stage….</a:t>
            </a:r>
          </a:p>
          <a:p>
            <a:pPr marL="457200" indent="-457200">
              <a:buNone/>
            </a:pPr>
            <a:endParaRPr lang="en-US" sz="2400" b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866775"/>
            <a:ext cx="7724775" cy="55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Incubation constants- values are default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8707359">
            <a:off x="2230420" y="4628281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0034" y="3964996"/>
            <a:ext cx="34679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MSFfit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Default values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275" y="5353050"/>
            <a:ext cx="3419475" cy="100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first dataset</a:t>
            </a:r>
            <a:endParaRPr 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 t="12143" r="29648"/>
          <a:stretch>
            <a:fillRect/>
          </a:stretch>
        </p:blipFill>
        <p:spPr bwMode="auto">
          <a:xfrm>
            <a:off x="280988" y="219075"/>
            <a:ext cx="60912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418899"/>
            <a:ext cx="7515225" cy="543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5400000">
            <a:off x="133351" y="2505074"/>
            <a:ext cx="4914900" cy="2209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624014" y="2185988"/>
            <a:ext cx="4886325" cy="2800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4749798" y="2981552"/>
            <a:ext cx="3262087" cy="6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Constants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taken from experiments/ literature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83035"/>
            <a:ext cx="7419975" cy="537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Constants from micromechanical simulations of local stress relating to incubation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47750" y="6086475"/>
            <a:ext cx="1933575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47750" y="6457950"/>
            <a:ext cx="804863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867572" y="6267452"/>
            <a:ext cx="380205" cy="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47850" y="6267450"/>
            <a:ext cx="2171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3829847" y="6086477"/>
            <a:ext cx="380205" cy="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71800" y="5905500"/>
            <a:ext cx="10477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2883695" y="6003131"/>
            <a:ext cx="19526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V="1">
            <a:off x="1752602" y="6362699"/>
            <a:ext cx="190503" cy="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 rot="18011086">
            <a:off x="2212237" y="5203244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1" y="5724525"/>
            <a:ext cx="1047749" cy="190499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8011086">
            <a:off x="3402863" y="4984169"/>
            <a:ext cx="1177636" cy="38792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35198" y="3200627"/>
            <a:ext cx="1984377" cy="13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Constants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taken from simulations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997323" y="3343502"/>
            <a:ext cx="1984377" cy="13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Constant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6900" y="6276975"/>
            <a:ext cx="5705475" cy="161924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6953813">
            <a:off x="5076791" y="5008100"/>
            <a:ext cx="1987364" cy="38792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5530848" y="2876777"/>
            <a:ext cx="2317752" cy="13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Verify that these exponents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set to zero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Left Arrow 21"/>
          <p:cNvSpPr/>
          <p:nvPr/>
        </p:nvSpPr>
        <p:spPr>
          <a:xfrm rot="13942577">
            <a:off x="1689838" y="4899326"/>
            <a:ext cx="47790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Change plot settings</a:t>
            </a:r>
            <a:endParaRPr lang="en-US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193930"/>
            <a:ext cx="7562850" cy="547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163" y="1262063"/>
            <a:ext cx="29051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Left Arrow 15"/>
          <p:cNvSpPr/>
          <p:nvPr/>
        </p:nvSpPr>
        <p:spPr>
          <a:xfrm rot="12751708">
            <a:off x="2126512" y="5384219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8369534">
            <a:off x="5131400" y="5599153"/>
            <a:ext cx="598024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MSF</a:t>
            </a:r>
            <a:r>
              <a:rPr lang="en-US" dirty="0" smtClean="0"/>
              <a:t> model now shows curves for incubation, small crack and total life. 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244338"/>
            <a:ext cx="7124700" cy="515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6875" y="152399"/>
            <a:ext cx="8213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400" b="1" dirty="0" err="1" smtClean="0">
                <a:solidFill>
                  <a:srgbClr val="800000"/>
                </a:solidFill>
                <a:latin typeface="+mj-lt"/>
              </a:rPr>
              <a:t>MSFfit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 – Calibration tool for the </a:t>
            </a:r>
            <a:r>
              <a:rPr lang="en-US" sz="2400" b="1" dirty="0" err="1" smtClean="0">
                <a:solidFill>
                  <a:srgbClr val="800000"/>
                </a:solidFill>
                <a:latin typeface="+mj-lt"/>
              </a:rPr>
              <a:t>MSU</a:t>
            </a: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 Multi-Stage Fatigue model, v0.3</a:t>
            </a:r>
            <a:endParaRPr lang="en-US" sz="2400" b="1" dirty="0">
              <a:solidFill>
                <a:srgbClr val="8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98922" y="3619500"/>
            <a:ext cx="1828800" cy="949422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MSFfit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Web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Service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386" y="5502813"/>
            <a:ext cx="649288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755" y="5338995"/>
            <a:ext cx="762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359" y="4717062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owchart: Direct Access Storage 19"/>
          <p:cNvSpPr/>
          <p:nvPr/>
        </p:nvSpPr>
        <p:spPr>
          <a:xfrm>
            <a:off x="2266950" y="5027910"/>
            <a:ext cx="2400424" cy="1066800"/>
          </a:xfrm>
          <a:prstGeom prst="flowChartMagneticDrum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Material Properties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Repository</a:t>
            </a:r>
            <a:endParaRPr lang="en-US" dirty="0">
              <a:latin typeface="+mj-lt"/>
            </a:endParaRPr>
          </a:p>
        </p:txBody>
      </p:sp>
      <p:sp>
        <p:nvSpPr>
          <p:cNvPr id="21" name="Left-Right Arrow 20"/>
          <p:cNvSpPr/>
          <p:nvPr/>
        </p:nvSpPr>
        <p:spPr>
          <a:xfrm rot="3114465">
            <a:off x="4467336" y="4722065"/>
            <a:ext cx="817822" cy="381000"/>
          </a:xfrm>
          <a:prstGeom prst="leftRightArrow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2" name="Left-Right Arrow 21"/>
          <p:cNvSpPr/>
          <p:nvPr/>
        </p:nvSpPr>
        <p:spPr>
          <a:xfrm rot="8211928">
            <a:off x="3138383" y="4505702"/>
            <a:ext cx="598488" cy="381000"/>
          </a:xfrm>
          <a:prstGeom prst="leftRightArrow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pic>
        <p:nvPicPr>
          <p:cNvPr id="308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83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6"/>
          <p:cNvSpPr txBox="1">
            <a:spLocks noChangeArrowheads="1"/>
          </p:cNvSpPr>
          <p:nvPr/>
        </p:nvSpPr>
        <p:spPr bwMode="auto">
          <a:xfrm>
            <a:off x="5228688" y="6278880"/>
            <a:ext cx="3169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j-lt"/>
              </a:rPr>
              <a:t>http://ccg.hpc.msstate.edu/cmd</a:t>
            </a:r>
            <a:endParaRPr lang="en-US" sz="1400" b="1" dirty="0">
              <a:latin typeface="+mj-lt"/>
            </a:endParaRPr>
          </a:p>
        </p:txBody>
      </p:sp>
      <p:pic>
        <p:nvPicPr>
          <p:cNvPr id="308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2350" y="1064181"/>
            <a:ext cx="7445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8150" y="1064181"/>
            <a:ext cx="8397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750" y="1064181"/>
            <a:ext cx="466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949902" y="3861476"/>
            <a:ext cx="258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Outputs:</a:t>
            </a:r>
          </a:p>
          <a:p>
            <a:r>
              <a:rPr lang="en-US" sz="2000" b="1" dirty="0" smtClean="0">
                <a:latin typeface="+mj-lt"/>
              </a:rPr>
              <a:t> - Model Constants</a:t>
            </a:r>
            <a:endParaRPr 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093" y="4446182"/>
            <a:ext cx="17844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M.F. </a:t>
            </a:r>
            <a:r>
              <a:rPr lang="en-US" sz="1400" b="1" dirty="0" err="1" smtClean="0">
                <a:latin typeface="+mj-lt"/>
              </a:rPr>
              <a:t>Horstemeyer</a:t>
            </a:r>
            <a:endParaRPr lang="en-US" sz="14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6277" y="4747024"/>
            <a:ext cx="1168910" cy="30777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R.L. </a:t>
            </a:r>
            <a:r>
              <a:rPr lang="en-US" sz="1400" b="1" dirty="0" err="1" smtClean="0">
                <a:latin typeface="+mj-lt"/>
              </a:rPr>
              <a:t>Carino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65" y="5065670"/>
            <a:ext cx="952505" cy="307777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T. </a:t>
            </a:r>
            <a:r>
              <a:rPr lang="en-US" sz="1400" b="1" dirty="0" err="1" smtClean="0">
                <a:latin typeface="+mj-lt"/>
              </a:rPr>
              <a:t>Haupt</a:t>
            </a:r>
            <a:endParaRPr lang="en-US" sz="1400" b="1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00" y="2819400"/>
            <a:ext cx="2438400" cy="144780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Model calibration wrapper (MATLAB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2" name="Flowchart: Display 41"/>
          <p:cNvSpPr/>
          <p:nvPr/>
        </p:nvSpPr>
        <p:spPr>
          <a:xfrm>
            <a:off x="3374570" y="2110203"/>
            <a:ext cx="2183081" cy="838200"/>
          </a:xfrm>
          <a:prstGeom prst="flowChartDisplay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Stand-alone</a:t>
            </a:r>
          </a:p>
          <a:p>
            <a:pPr algn="ctr"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MSFfit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(MATLAB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Left-Right Arrow 42"/>
          <p:cNvSpPr/>
          <p:nvPr/>
        </p:nvSpPr>
        <p:spPr>
          <a:xfrm rot="20011060">
            <a:off x="2709752" y="2843340"/>
            <a:ext cx="680863" cy="381000"/>
          </a:xfrm>
          <a:prstGeom prst="leftRightArrow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093" y="4750982"/>
            <a:ext cx="105670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Y. </a:t>
            </a:r>
            <a:r>
              <a:rPr lang="en-US" sz="1400" b="1" dirty="0" err="1" smtClean="0">
                <a:latin typeface="+mj-lt"/>
              </a:rPr>
              <a:t>Hammi</a:t>
            </a:r>
            <a:endParaRPr lang="en-US" sz="1400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2228850"/>
            <a:ext cx="2133600" cy="1292662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Material Point</a:t>
            </a:r>
          </a:p>
          <a:p>
            <a:pPr algn="ctr"/>
            <a:r>
              <a:rPr lang="en-US" sz="1600" b="1" dirty="0" smtClean="0">
                <a:latin typeface="+mj-lt"/>
              </a:rPr>
              <a:t>Simulator (Fortran)</a:t>
            </a:r>
            <a:endParaRPr lang="en-US" sz="1600" b="1" dirty="0">
              <a:latin typeface="+mj-lt"/>
            </a:endParaRPr>
          </a:p>
        </p:txBody>
      </p:sp>
      <p:sp>
        <p:nvSpPr>
          <p:cNvPr id="41" name="Flowchart: Document 40"/>
          <p:cNvSpPr/>
          <p:nvPr/>
        </p:nvSpPr>
        <p:spPr>
          <a:xfrm>
            <a:off x="685800" y="1847850"/>
            <a:ext cx="1600200" cy="838200"/>
          </a:xfrm>
          <a:prstGeom prst="flowChartDocumen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MSF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UMAT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(Fortran)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ight Arrow 27"/>
          <p:cNvSpPr/>
          <p:nvPr/>
        </p:nvSpPr>
        <p:spPr>
          <a:xfrm rot="12393529">
            <a:off x="2720728" y="3396010"/>
            <a:ext cx="404394" cy="352760"/>
          </a:xfrm>
          <a:prstGeom prst="rightArrow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ight Arrow 33"/>
          <p:cNvSpPr/>
          <p:nvPr/>
        </p:nvSpPr>
        <p:spPr>
          <a:xfrm rot="1653425">
            <a:off x="3092202" y="3586510"/>
            <a:ext cx="404394" cy="352760"/>
          </a:xfrm>
          <a:prstGeom prst="rightArrow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1935" y="1608136"/>
            <a:ext cx="2450090" cy="177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3089" grpId="0"/>
      <p:bldP spid="32" grpId="0" animBg="1"/>
      <p:bldP spid="28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Adjust CM and Alpha constants until incubation curve is optimized with the incubation data. </a:t>
            </a:r>
            <a:endParaRPr lang="en-US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49" y="923925"/>
            <a:ext cx="7554255" cy="54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Arrow 3"/>
          <p:cNvSpPr/>
          <p:nvPr/>
        </p:nvSpPr>
        <p:spPr>
          <a:xfrm rot="14291415">
            <a:off x="697762" y="5088944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8544219">
            <a:off x="2802785" y="5165144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66960"/>
            <a:ext cx="7534275" cy="5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CM= 0.2  and Alpha=-0.7 give a good correlation to the incubation experimental data. </a:t>
            </a:r>
            <a:endParaRPr lang="en-US" sz="2000" dirty="0"/>
          </a:p>
        </p:txBody>
      </p:sp>
      <p:sp>
        <p:nvSpPr>
          <p:cNvPr id="4" name="Left Arrow 3"/>
          <p:cNvSpPr/>
          <p:nvPr/>
        </p:nvSpPr>
        <p:spPr>
          <a:xfrm rot="14291415">
            <a:off x="583462" y="5127044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8544219">
            <a:off x="2602761" y="5193719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2556">
            <a:off x="3615039" y="2640674"/>
            <a:ext cx="683357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2457450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Incubation model (dotted line) shows good agreement with experimental results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8544219">
            <a:off x="2239395" y="478401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Next, fit the small crack stage….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Fixed small crack growth constants</a:t>
            </a:r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183665"/>
            <a:ext cx="7353300" cy="532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0" y="6048375"/>
            <a:ext cx="10001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900527">
            <a:off x="4286057" y="4795640"/>
            <a:ext cx="1981033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199" y="2714625"/>
            <a:ext cx="273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constant for crack tip irreversibility (0.35 for aluminum alloys)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8544219">
            <a:off x="2239395" y="478401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183665"/>
            <a:ext cx="7353300" cy="532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00700" y="6048375"/>
            <a:ext cx="10001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900527">
            <a:off x="5381432" y="4852790"/>
            <a:ext cx="1981033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29224" y="3381375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reekS" pitchFamily="2" charset="0"/>
                <a:cs typeface="GreekS" pitchFamily="2" charset="0"/>
              </a:rPr>
              <a:t>D</a:t>
            </a:r>
            <a:r>
              <a:rPr lang="en-US" dirty="0" err="1" smtClean="0"/>
              <a:t>CTD</a:t>
            </a:r>
            <a:r>
              <a:rPr lang="en-US" dirty="0" smtClean="0"/>
              <a:t> threshold for pure aluminum [1]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1629" y="194810"/>
            <a:ext cx="82296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 small crack growth constants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Left Arrow 10"/>
          <p:cNvSpPr/>
          <p:nvPr/>
        </p:nvSpPr>
        <p:spPr>
          <a:xfrm rot="18544219">
            <a:off x="2239395" y="478401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270652"/>
            <a:ext cx="7219950" cy="522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Initial and final crack size: </a:t>
            </a:r>
            <a:r>
              <a:rPr lang="en-US" sz="2000" dirty="0" err="1" smtClean="0"/>
              <a:t>ainiC</a:t>
            </a:r>
            <a:r>
              <a:rPr lang="en-US" sz="2000" dirty="0" smtClean="0"/>
              <a:t>=9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m, afnl1=1000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610225" y="5705475"/>
            <a:ext cx="10001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6276782" y="4795641"/>
            <a:ext cx="1981033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4650" y="6038850"/>
            <a:ext cx="10001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5753870">
            <a:off x="4762307" y="4490841"/>
            <a:ext cx="1981033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299" y="3257550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crack size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7924" y="3543300"/>
            <a:ext cx="19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crack size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8544219">
            <a:off x="2391795" y="484116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089786"/>
            <a:ext cx="7496175" cy="54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Multi-axial loading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15313196">
            <a:off x="6000557" y="4452741"/>
            <a:ext cx="1981033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5695950"/>
            <a:ext cx="100012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4950" y="2733675"/>
            <a:ext cx="259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Multi-axial parameter determined from experiments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Microstructure effects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88642"/>
            <a:ext cx="7543800" cy="54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19576" y="5610225"/>
            <a:ext cx="108585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0526" y="6143625"/>
            <a:ext cx="108585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1" y="6134100"/>
            <a:ext cx="108585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1" y="6153150"/>
            <a:ext cx="108585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5263076" y="4343908"/>
            <a:ext cx="124619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24450" y="2733675"/>
            <a:ext cx="259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Constants and exponents that account for grain size, porosity, texture effects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Remove incubation life data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1" y="1012955"/>
            <a:ext cx="7562850" cy="547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 rot="1230312">
            <a:off x="948252" y="1953133"/>
            <a:ext cx="124619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859924"/>
            <a:ext cx="7629525" cy="552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Load total fatigue life data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230312">
            <a:off x="1834077" y="1400683"/>
            <a:ext cx="124619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1677729" y="1390650"/>
            <a:ext cx="2179673" cy="2943225"/>
          </a:xfrm>
          <a:prstGeom prst="roundRect">
            <a:avLst>
              <a:gd name="adj" fmla="val 16667"/>
            </a:avLst>
          </a:prstGeom>
          <a:solidFill>
            <a:srgbClr val="CCFF99">
              <a:alpha val="50196"/>
            </a:srgbClr>
          </a:solidFill>
          <a:ln w="50800" algn="ctr">
            <a:solidFill>
              <a:srgbClr val="CCFF99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4177436" y="1409700"/>
            <a:ext cx="2583584" cy="2914650"/>
          </a:xfrm>
          <a:prstGeom prst="roundRect">
            <a:avLst>
              <a:gd name="adj" fmla="val 16667"/>
            </a:avLst>
          </a:prstGeom>
          <a:solidFill>
            <a:srgbClr val="CCECFF">
              <a:alpha val="50196"/>
            </a:srgbClr>
          </a:solidFill>
          <a:ln w="50800" algn="ctr">
            <a:solidFill>
              <a:srgbClr val="CCEC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838700" y="5010150"/>
            <a:ext cx="1295400" cy="1109663"/>
          </a:xfrm>
          <a:prstGeom prst="flowChartDocument">
            <a:avLst/>
          </a:prstGeom>
          <a:solidFill>
            <a:srgbClr val="CCFF99">
              <a:alpha val="50196"/>
            </a:srgbClr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Optimized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model constants</a:t>
            </a:r>
          </a:p>
        </p:txBody>
      </p:sp>
      <p:cxnSp>
        <p:nvCxnSpPr>
          <p:cNvPr id="9220" name="Straight Arrow Connector 43"/>
          <p:cNvCxnSpPr>
            <a:cxnSpLocks noChangeShapeType="1"/>
          </p:cNvCxnSpPr>
          <p:nvPr/>
        </p:nvCxnSpPr>
        <p:spPr bwMode="auto">
          <a:xfrm flipH="1">
            <a:off x="5456238" y="3943350"/>
            <a:ext cx="4762" cy="8747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" name="Flowchart: Decision 44"/>
          <p:cNvSpPr/>
          <p:nvPr/>
        </p:nvSpPr>
        <p:spPr>
          <a:xfrm>
            <a:off x="4799013" y="3200400"/>
            <a:ext cx="1323975" cy="690563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Good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fit ?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22" name="TextBox 49"/>
          <p:cNvSpPr txBox="1">
            <a:spLocks noChangeArrowheads="1"/>
          </p:cNvSpPr>
          <p:nvPr/>
        </p:nvSpPr>
        <p:spPr bwMode="auto">
          <a:xfrm>
            <a:off x="5524500" y="3790950"/>
            <a:ext cx="452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Yes</a:t>
            </a:r>
            <a:endParaRPr lang="en-US" sz="1800" dirty="0">
              <a:latin typeface="+mj-lt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4762500" y="1962150"/>
            <a:ext cx="1524000" cy="76200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Generate candidate constants</a:t>
            </a:r>
          </a:p>
        </p:txBody>
      </p:sp>
      <p:sp>
        <p:nvSpPr>
          <p:cNvPr id="9224" name="TextBox 60"/>
          <p:cNvSpPr txBox="1">
            <a:spLocks noChangeArrowheads="1"/>
          </p:cNvSpPr>
          <p:nvPr/>
        </p:nvSpPr>
        <p:spPr bwMode="auto">
          <a:xfrm>
            <a:off x="5524500" y="29527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No</a:t>
            </a:r>
          </a:p>
        </p:txBody>
      </p:sp>
      <p:cxnSp>
        <p:nvCxnSpPr>
          <p:cNvPr id="9225" name="Straight Arrow Connector 61"/>
          <p:cNvCxnSpPr>
            <a:cxnSpLocks noChangeShapeType="1"/>
          </p:cNvCxnSpPr>
          <p:nvPr/>
        </p:nvCxnSpPr>
        <p:spPr bwMode="auto">
          <a:xfrm>
            <a:off x="5457825" y="2784475"/>
            <a:ext cx="3175" cy="3667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9236" name="TextBox 93"/>
          <p:cNvSpPr txBox="1">
            <a:spLocks noChangeArrowheads="1"/>
          </p:cNvSpPr>
          <p:nvPr/>
        </p:nvSpPr>
        <p:spPr bwMode="auto">
          <a:xfrm>
            <a:off x="3192463" y="838200"/>
            <a:ext cx="3384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Optimizer/</a:t>
            </a:r>
            <a:r>
              <a:rPr lang="en-US" sz="2400" b="1" dirty="0" err="1" smtClean="0">
                <a:latin typeface="+mj-lt"/>
              </a:rPr>
              <a:t>Visualizer</a:t>
            </a:r>
            <a:endParaRPr lang="en-US" sz="2400" b="1" dirty="0">
              <a:latin typeface="+mj-lt"/>
            </a:endParaRPr>
          </a:p>
        </p:txBody>
      </p:sp>
      <p:cxnSp>
        <p:nvCxnSpPr>
          <p:cNvPr id="9237" name="Straight Arrow Connector 101"/>
          <p:cNvCxnSpPr>
            <a:cxnSpLocks noChangeShapeType="1"/>
          </p:cNvCxnSpPr>
          <p:nvPr/>
        </p:nvCxnSpPr>
        <p:spPr bwMode="auto">
          <a:xfrm flipH="1" flipV="1">
            <a:off x="3578225" y="2343150"/>
            <a:ext cx="11080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9238" name="Straight Arrow Connector 103"/>
          <p:cNvCxnSpPr>
            <a:cxnSpLocks noChangeShapeType="1"/>
          </p:cNvCxnSpPr>
          <p:nvPr/>
        </p:nvCxnSpPr>
        <p:spPr bwMode="auto">
          <a:xfrm flipH="1">
            <a:off x="3578225" y="3562350"/>
            <a:ext cx="1184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06" name="Flowchart: Document 105"/>
          <p:cNvSpPr/>
          <p:nvPr/>
        </p:nvSpPr>
        <p:spPr>
          <a:xfrm>
            <a:off x="1981200" y="3143250"/>
            <a:ext cx="1562100" cy="1066800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Experimental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Strain-life data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Flowchart: Document 106"/>
          <p:cNvSpPr/>
          <p:nvPr/>
        </p:nvSpPr>
        <p:spPr>
          <a:xfrm>
            <a:off x="1981200" y="1914525"/>
            <a:ext cx="1562100" cy="1066800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Initial model constants</a:t>
            </a:r>
          </a:p>
        </p:txBody>
      </p:sp>
      <p:sp>
        <p:nvSpPr>
          <p:cNvPr id="9241" name="Title 1"/>
          <p:cNvSpPr>
            <a:spLocks/>
          </p:cNvSpPr>
          <p:nvPr/>
        </p:nvSpPr>
        <p:spPr bwMode="auto">
          <a:xfrm>
            <a:off x="457200" y="198438"/>
            <a:ext cx="8229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Model calibration in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MSF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fit</a:t>
            </a:r>
            <a:endParaRPr lang="en-US" sz="28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6" name="TextBox 93"/>
          <p:cNvSpPr txBox="1">
            <a:spLocks noChangeArrowheads="1"/>
          </p:cNvSpPr>
          <p:nvPr/>
        </p:nvSpPr>
        <p:spPr bwMode="auto">
          <a:xfrm>
            <a:off x="1782763" y="1409700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User inputs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 animBg="1"/>
      <p:bldP spid="37" grpId="0" animBg="1"/>
      <p:bldP spid="45" grpId="0" animBg="1"/>
      <p:bldP spid="9222" grpId="0"/>
      <p:bldP spid="54" grpId="0" animBg="1"/>
      <p:bldP spid="9224" grpId="0"/>
      <p:bldP spid="9236" grpId="0"/>
      <p:bldP spid="106" grpId="0" animBg="1"/>
      <p:bldP spid="107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81100"/>
            <a:ext cx="7238397" cy="52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73038"/>
            <a:ext cx="8229600" cy="665162"/>
          </a:xfrm>
        </p:spPr>
        <p:txBody>
          <a:bodyPr/>
          <a:lstStyle/>
          <a:p>
            <a:pPr algn="l"/>
            <a:r>
              <a:rPr lang="en-US" dirty="0" smtClean="0"/>
              <a:t>Now fit the small fatigue crack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906842">
            <a:off x="5208788" y="4793755"/>
            <a:ext cx="166987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5301" y="5800724"/>
            <a:ext cx="3095624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62550" y="3133725"/>
            <a:ext cx="259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Constants to adjust for </a:t>
            </a:r>
            <a:r>
              <a:rPr lang="en-US" dirty="0" err="1" smtClean="0"/>
              <a:t>for</a:t>
            </a:r>
            <a:r>
              <a:rPr lang="en-US" dirty="0" smtClean="0"/>
              <a:t> small fatigue crack growth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8544219">
            <a:off x="2239395" y="478401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49" y="940387"/>
            <a:ext cx="7610475" cy="55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Decrease </a:t>
            </a:r>
            <a:r>
              <a:rPr lang="en-US" sz="2400" dirty="0" err="1" smtClean="0"/>
              <a:t>CII</a:t>
            </a:r>
            <a:r>
              <a:rPr lang="en-US" sz="2400" dirty="0" smtClean="0"/>
              <a:t> (</a:t>
            </a:r>
            <a:r>
              <a:rPr lang="en-US" sz="2400" dirty="0" err="1" smtClean="0"/>
              <a:t>HCF</a:t>
            </a:r>
            <a:r>
              <a:rPr lang="en-US" sz="2400" dirty="0" smtClean="0"/>
              <a:t>) until the “small crack” is in good agreement. (</a:t>
            </a:r>
            <a:r>
              <a:rPr lang="en-US" sz="2400" dirty="0" err="1" smtClean="0"/>
              <a:t>CII</a:t>
            </a:r>
            <a:r>
              <a:rPr lang="en-US" sz="2400" dirty="0" smtClean="0"/>
              <a:t>=0.0035)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991349" y="5800724"/>
            <a:ext cx="1057275" cy="171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5806331">
            <a:off x="6498427" y="4604085"/>
            <a:ext cx="1936662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1" y="3209925"/>
            <a:ext cx="150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 </a:t>
            </a:r>
            <a:r>
              <a:rPr lang="en-US" dirty="0" err="1" smtClean="0"/>
              <a:t>CII</a:t>
            </a:r>
            <a:r>
              <a:rPr lang="en-US" dirty="0" smtClean="0"/>
              <a:t> to 0.0035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3449" y="5800724"/>
            <a:ext cx="1057275" cy="171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5053062">
            <a:off x="4065788" y="4727080"/>
            <a:ext cx="166987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1" y="3181350"/>
            <a:ext cx="1504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m=4.46</a:t>
            </a:r>
          </a:p>
          <a:p>
            <a:r>
              <a:rPr lang="en-US" dirty="0" smtClean="0"/>
              <a:t>Based on experiments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7949423">
            <a:off x="6208272" y="3081250"/>
            <a:ext cx="957206" cy="2754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77912" y="2611336"/>
            <a:ext cx="15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LCF Range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643563" y="3290887"/>
            <a:ext cx="600075" cy="19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 rot="18544219">
            <a:off x="2487045" y="472686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23925"/>
            <a:ext cx="765954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Increase CI (LCF) until the “small crack” curve is in good agreement. (CI=170000)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86449" y="5819774"/>
            <a:ext cx="1057275" cy="171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997227">
            <a:off x="5742189" y="4746130"/>
            <a:ext cx="166987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1751" y="3362325"/>
            <a:ext cx="150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CI to 170000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9958566">
            <a:off x="4612064" y="1505624"/>
            <a:ext cx="957206" cy="2953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6851" y="2009775"/>
            <a:ext cx="15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LCF Range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8544219">
            <a:off x="2477520" y="4774487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143673"/>
            <a:ext cx="7553325" cy="54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7075-T651 particle size range: 40-2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m.  Enter large particle size to predict the lower bound (PT size= 40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m).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3874" y="3619499"/>
            <a:ext cx="1057275" cy="171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732163" y="3517405"/>
            <a:ext cx="915787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676776" y="3429001"/>
            <a:ext cx="69532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726" y="3238500"/>
            <a:ext cx="200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 shifts left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1576901">
            <a:off x="2506094" y="1945562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930862"/>
            <a:ext cx="7610475" cy="55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7075-T651 particle size range: 40-2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m.  Enter Smaller particle size predict the upper bound  (PT size= 2</a:t>
            </a:r>
            <a:r>
              <a:rPr lang="en-US" sz="2000" dirty="0" smtClean="0">
                <a:latin typeface="GreekC" pitchFamily="2" charset="0"/>
                <a:cs typeface="GreekC" pitchFamily="2" charset="0"/>
              </a:rPr>
              <a:t>m</a:t>
            </a:r>
            <a:r>
              <a:rPr lang="en-US" sz="2000" dirty="0" smtClean="0"/>
              <a:t>m).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23874" y="3600451"/>
            <a:ext cx="1057275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732163" y="3517405"/>
            <a:ext cx="915787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90925" y="3286125"/>
            <a:ext cx="800102" cy="9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1" y="3076575"/>
            <a:ext cx="19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 shifts right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2150078">
            <a:off x="2410844" y="1764587"/>
            <a:ext cx="515471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151459"/>
            <a:ext cx="7305675" cy="52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Write a restart file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 rot="1258174">
            <a:off x="2322714" y="2479180"/>
            <a:ext cx="915787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1995488"/>
            <a:ext cx="53625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MSFfit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3984" t="15986" r="1900" b="16709"/>
          <a:stretch>
            <a:fillRect/>
          </a:stretch>
        </p:blipFill>
        <p:spPr bwMode="auto">
          <a:xfrm>
            <a:off x="1028700" y="1057276"/>
            <a:ext cx="3286125" cy="23873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24078" t="16295" r="1888" b="12083"/>
          <a:stretch>
            <a:fillRect/>
          </a:stretch>
        </p:blipFill>
        <p:spPr bwMode="auto">
          <a:xfrm>
            <a:off x="4695824" y="1076324"/>
            <a:ext cx="3221977" cy="236220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23539" t="16384" r="1634" b="11872"/>
          <a:stretch>
            <a:fillRect/>
          </a:stretch>
        </p:blipFill>
        <p:spPr bwMode="auto">
          <a:xfrm>
            <a:off x="1009650" y="3667125"/>
            <a:ext cx="3248025" cy="242810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23584" t="15866" r="1679" b="14145"/>
          <a:stretch>
            <a:fillRect/>
          </a:stretch>
        </p:blipFill>
        <p:spPr bwMode="auto">
          <a:xfrm>
            <a:off x="4717427" y="3714750"/>
            <a:ext cx="3197848" cy="239577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951651"/>
            <a:ext cx="7858125" cy="56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MSFfit</a:t>
            </a:r>
            <a:r>
              <a:rPr lang="en-US" dirty="0" smtClean="0"/>
              <a:t> GUI and calibration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7" y="1958687"/>
            <a:ext cx="5001489" cy="2956214"/>
          </a:xfrm>
        </p:spPr>
        <p:txBody>
          <a:bodyPr/>
          <a:lstStyle/>
          <a:p>
            <a:pPr marL="457200" indent="-457200">
              <a:buNone/>
            </a:pPr>
            <a:r>
              <a:rPr lang="en-US" sz="1800" b="1" dirty="0" smtClean="0">
                <a:solidFill>
                  <a:srgbClr val="800000"/>
                </a:solidFill>
                <a:latin typeface="+mj-lt"/>
              </a:rPr>
              <a:t>Update the GUI regions  in the ff. order:</a:t>
            </a:r>
          </a:p>
          <a:p>
            <a:pPr marL="457200" indent="-457200">
              <a:buFont typeface="+mj-lt"/>
              <a:buAutoNum type="alphaUcPeriod"/>
            </a:pP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Datasets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</a:rPr>
              <a:t>Mechanical Properties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</a:rPr>
              <a:t>Microstructure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Incubation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Small crack growth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30" y="1847712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682" y="259426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B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552" y="547010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D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914" y="339097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880" y="545789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E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Dataset – a </a:t>
            </a:r>
            <a:r>
              <a:rPr lang="en-US" i="1" dirty="0" smtClean="0"/>
              <a:t>text file</a:t>
            </a:r>
            <a:r>
              <a:rPr lang="en-US" dirty="0" smtClean="0"/>
              <a:t> containing </a:t>
            </a:r>
            <a:r>
              <a:rPr lang="en-US" i="1" dirty="0" smtClean="0"/>
              <a:t>name= value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3430" y="845127"/>
            <a:ext cx="3851563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dirty="0" err="1" smtClean="0"/>
              <a:t>fname</a:t>
            </a:r>
            <a:r>
              <a:rPr lang="en-US" sz="1200" dirty="0" smtClean="0"/>
              <a:t>= AA7075_data_MSF.data</a:t>
            </a:r>
          </a:p>
          <a:p>
            <a:r>
              <a:rPr lang="en-US" sz="1200" dirty="0" smtClean="0"/>
              <a:t>excluded= 0</a:t>
            </a:r>
          </a:p>
          <a:p>
            <a:r>
              <a:rPr lang="en-US" sz="1200" dirty="0" smtClean="0"/>
              <a:t>material= AA7075</a:t>
            </a:r>
          </a:p>
          <a:p>
            <a:r>
              <a:rPr lang="en-US" sz="1200" dirty="0" smtClean="0"/>
              <a:t>comment= !!! EDIT THE INFO FOR THIS DATA SET !!!</a:t>
            </a:r>
          </a:p>
          <a:p>
            <a:r>
              <a:rPr lang="en-US" sz="1200" dirty="0" smtClean="0"/>
              <a:t>strain1= 0.002</a:t>
            </a:r>
          </a:p>
          <a:p>
            <a:r>
              <a:rPr lang="en-US" sz="1200" dirty="0" smtClean="0"/>
              <a:t>strain2= 0.02</a:t>
            </a:r>
          </a:p>
          <a:p>
            <a:r>
              <a:rPr lang="en-US" sz="1200" dirty="0" err="1" smtClean="0"/>
              <a:t>Syld</a:t>
            </a:r>
            <a:r>
              <a:rPr lang="en-US" sz="1200" dirty="0" smtClean="0"/>
              <a:t>= 512</a:t>
            </a:r>
          </a:p>
          <a:p>
            <a:r>
              <a:rPr lang="en-US" sz="1200" dirty="0" err="1" smtClean="0"/>
              <a:t>Emod</a:t>
            </a:r>
            <a:r>
              <a:rPr lang="en-US" sz="1200" dirty="0" smtClean="0"/>
              <a:t>= 71018</a:t>
            </a:r>
          </a:p>
          <a:p>
            <a:r>
              <a:rPr lang="en-US" sz="1200" dirty="0" err="1" smtClean="0"/>
              <a:t>Sult</a:t>
            </a:r>
            <a:r>
              <a:rPr lang="en-US" sz="1200" dirty="0" smtClean="0"/>
              <a:t>= 635</a:t>
            </a:r>
          </a:p>
          <a:p>
            <a:r>
              <a:rPr lang="en-US" sz="1200" dirty="0" smtClean="0"/>
              <a:t>DCS0= 40</a:t>
            </a:r>
          </a:p>
          <a:p>
            <a:r>
              <a:rPr lang="en-US" sz="1200" dirty="0" smtClean="0"/>
              <a:t>DCS= 40</a:t>
            </a:r>
          </a:p>
          <a:p>
            <a:r>
              <a:rPr lang="en-US" sz="1200" dirty="0" smtClean="0"/>
              <a:t>GO0= 3.5</a:t>
            </a:r>
          </a:p>
          <a:p>
            <a:r>
              <a:rPr lang="en-US" sz="1200" dirty="0" smtClean="0"/>
              <a:t>GO= 3.5</a:t>
            </a:r>
          </a:p>
          <a:p>
            <a:r>
              <a:rPr lang="en-US" sz="1200" dirty="0" err="1" smtClean="0"/>
              <a:t>poresize</a:t>
            </a:r>
            <a:r>
              <a:rPr lang="en-US" sz="1200" dirty="0" smtClean="0"/>
              <a:t>= 0.001</a:t>
            </a:r>
          </a:p>
          <a:p>
            <a:r>
              <a:rPr lang="en-US" sz="1200" dirty="0" err="1" smtClean="0"/>
              <a:t>porennd</a:t>
            </a:r>
            <a:r>
              <a:rPr lang="en-US" sz="1200" dirty="0" smtClean="0"/>
              <a:t>= 20</a:t>
            </a:r>
          </a:p>
          <a:p>
            <a:r>
              <a:rPr lang="en-US" sz="1200" dirty="0" err="1" smtClean="0"/>
              <a:t>partsize</a:t>
            </a:r>
            <a:r>
              <a:rPr lang="en-US" sz="1200" dirty="0" smtClean="0"/>
              <a:t>= 9</a:t>
            </a:r>
          </a:p>
          <a:p>
            <a:r>
              <a:rPr lang="en-US" sz="1200" dirty="0" err="1" smtClean="0"/>
              <a:t>partdev</a:t>
            </a:r>
            <a:r>
              <a:rPr lang="en-US" sz="1200" dirty="0" smtClean="0"/>
              <a:t>= 4.2</a:t>
            </a:r>
          </a:p>
          <a:p>
            <a:r>
              <a:rPr lang="en-US" sz="1200" dirty="0" smtClean="0"/>
              <a:t>porosity= 0.0015</a:t>
            </a:r>
          </a:p>
          <a:p>
            <a:r>
              <a:rPr lang="en-US" sz="1200" dirty="0" err="1" smtClean="0"/>
              <a:t>porTH</a:t>
            </a:r>
            <a:r>
              <a:rPr lang="en-US" sz="1200" dirty="0" smtClean="0"/>
              <a:t>= 0.0001</a:t>
            </a:r>
          </a:p>
          <a:p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807893"/>
            <a:ext cx="216217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dirty="0" smtClean="0"/>
              <a:t>(continuation)</a:t>
            </a:r>
          </a:p>
          <a:p>
            <a:endParaRPr lang="en-US" sz="1200" dirty="0" smtClean="0"/>
          </a:p>
          <a:p>
            <a:r>
              <a:rPr lang="en-US" sz="1200" dirty="0" smtClean="0"/>
              <a:t># Experimental data</a:t>
            </a:r>
          </a:p>
          <a:p>
            <a:r>
              <a:rPr lang="en-US" sz="1200" dirty="0" err="1" smtClean="0"/>
              <a:t>strain_amp</a:t>
            </a:r>
            <a:r>
              <a:rPr lang="en-US" sz="1200" dirty="0" smtClean="0"/>
              <a:t>, </a:t>
            </a:r>
            <a:r>
              <a:rPr lang="en-US" sz="1200" dirty="0" err="1" smtClean="0"/>
              <a:t>Nf</a:t>
            </a:r>
            <a:r>
              <a:rPr lang="en-US" sz="1200" dirty="0" smtClean="0"/>
              <a:t>=</a:t>
            </a:r>
          </a:p>
          <a:p>
            <a:r>
              <a:rPr lang="en-US" sz="1200" dirty="0" smtClean="0"/>
              <a:t>0.002 4e+006</a:t>
            </a:r>
          </a:p>
          <a:p>
            <a:r>
              <a:rPr lang="en-US" sz="1200" dirty="0" smtClean="0"/>
              <a:t>0.00225 9.70617e+006</a:t>
            </a:r>
          </a:p>
          <a:p>
            <a:r>
              <a:rPr lang="en-US" sz="1200" dirty="0" smtClean="0"/>
              <a:t>0.0025 369280</a:t>
            </a:r>
          </a:p>
          <a:p>
            <a:r>
              <a:rPr lang="en-US" sz="1200" dirty="0" smtClean="0"/>
              <a:t>0.0025 418700</a:t>
            </a:r>
          </a:p>
          <a:p>
            <a:r>
              <a:rPr lang="en-US" sz="1200" dirty="0" smtClean="0"/>
              <a:t>0.0025 425100</a:t>
            </a:r>
          </a:p>
          <a:p>
            <a:r>
              <a:rPr lang="en-US" sz="1200" dirty="0" smtClean="0"/>
              <a:t>0.0025 627594</a:t>
            </a:r>
          </a:p>
          <a:p>
            <a:r>
              <a:rPr lang="en-US" sz="1200" dirty="0" smtClean="0"/>
              <a:t>0.00275 267145</a:t>
            </a:r>
          </a:p>
          <a:p>
            <a:r>
              <a:rPr lang="en-US" sz="1200" dirty="0" smtClean="0"/>
              <a:t>0.003 192665</a:t>
            </a:r>
          </a:p>
          <a:p>
            <a:r>
              <a:rPr lang="en-US" sz="1200" dirty="0" smtClean="0"/>
              <a:t>0.003 196144</a:t>
            </a:r>
          </a:p>
          <a:p>
            <a:r>
              <a:rPr lang="en-US" sz="1200" dirty="0" smtClean="0"/>
              <a:t>0.003 289229</a:t>
            </a:r>
          </a:p>
          <a:p>
            <a:r>
              <a:rPr lang="en-US" sz="1200" dirty="0" smtClean="0"/>
              <a:t>0.0035 105964</a:t>
            </a:r>
          </a:p>
          <a:p>
            <a:r>
              <a:rPr lang="en-US" sz="1200" dirty="0" smtClean="0"/>
              <a:t>0.0035 132830</a:t>
            </a:r>
          </a:p>
          <a:p>
            <a:r>
              <a:rPr lang="en-US" sz="1200" dirty="0" smtClean="0"/>
              <a:t>0.0035 136256</a:t>
            </a:r>
          </a:p>
          <a:p>
            <a:r>
              <a:rPr lang="en-US" sz="1200" dirty="0" smtClean="0"/>
              <a:t>0.004 47500</a:t>
            </a:r>
          </a:p>
          <a:p>
            <a:r>
              <a:rPr lang="en-US" sz="1200" dirty="0" smtClean="0"/>
              <a:t>0.004 47700</a:t>
            </a:r>
          </a:p>
          <a:p>
            <a:r>
              <a:rPr lang="en-US" sz="1200" dirty="0" smtClean="0"/>
              <a:t>0.004 51094</a:t>
            </a:r>
          </a:p>
          <a:p>
            <a:r>
              <a:rPr lang="en-US" sz="1200" dirty="0" smtClean="0"/>
              <a:t>0.004 52699</a:t>
            </a:r>
          </a:p>
          <a:p>
            <a:r>
              <a:rPr lang="en-US" sz="1200" dirty="0" smtClean="0"/>
              <a:t>0.004 55600</a:t>
            </a:r>
          </a:p>
          <a:p>
            <a:r>
              <a:rPr lang="en-US" sz="1200" dirty="0" smtClean="0"/>
              <a:t>0.004 56627</a:t>
            </a:r>
          </a:p>
          <a:p>
            <a:r>
              <a:rPr lang="en-US" sz="1200" dirty="0" smtClean="0"/>
              <a:t>0.004 56627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773222"/>
            <a:ext cx="175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(continuation)</a:t>
            </a:r>
          </a:p>
          <a:p>
            <a:endParaRPr lang="en-US" sz="1200" dirty="0" smtClean="0"/>
          </a:p>
          <a:p>
            <a:r>
              <a:rPr lang="en-US" sz="1200" dirty="0" smtClean="0"/>
              <a:t>0.005 12675</a:t>
            </a:r>
          </a:p>
          <a:p>
            <a:r>
              <a:rPr lang="en-US" sz="1200" dirty="0" smtClean="0"/>
              <a:t>0.005 17659</a:t>
            </a:r>
          </a:p>
          <a:p>
            <a:r>
              <a:rPr lang="en-US" sz="1200" dirty="0" smtClean="0"/>
              <a:t>0.005 17664</a:t>
            </a:r>
          </a:p>
          <a:p>
            <a:r>
              <a:rPr lang="en-US" sz="1200" dirty="0" smtClean="0"/>
              <a:t>0.005 17931</a:t>
            </a:r>
          </a:p>
          <a:p>
            <a:r>
              <a:rPr lang="en-US" sz="1200" dirty="0" smtClean="0"/>
              <a:t>0.005 21444</a:t>
            </a:r>
          </a:p>
          <a:p>
            <a:r>
              <a:rPr lang="en-US" sz="1200" dirty="0" smtClean="0"/>
              <a:t>0.006 5380</a:t>
            </a:r>
          </a:p>
          <a:p>
            <a:r>
              <a:rPr lang="en-US" sz="1200" dirty="0" smtClean="0"/>
              <a:t>0.006 5631</a:t>
            </a:r>
          </a:p>
          <a:p>
            <a:r>
              <a:rPr lang="en-US" sz="1200" dirty="0" smtClean="0"/>
              <a:t>0.006 7169</a:t>
            </a:r>
          </a:p>
          <a:p>
            <a:r>
              <a:rPr lang="en-US" sz="1200" dirty="0" smtClean="0"/>
              <a:t>0.007 2311</a:t>
            </a:r>
          </a:p>
          <a:p>
            <a:r>
              <a:rPr lang="en-US" sz="1200" dirty="0" smtClean="0"/>
              <a:t>0.007 2607</a:t>
            </a:r>
          </a:p>
          <a:p>
            <a:r>
              <a:rPr lang="en-US" sz="1200" dirty="0" smtClean="0"/>
              <a:t>0.007 2634</a:t>
            </a:r>
          </a:p>
          <a:p>
            <a:r>
              <a:rPr lang="en-US" sz="1200" dirty="0" smtClean="0"/>
              <a:t>0.008 923</a:t>
            </a:r>
          </a:p>
          <a:p>
            <a:r>
              <a:rPr lang="en-US" sz="1200" dirty="0" smtClean="0"/>
              <a:t>0.008 1014</a:t>
            </a:r>
          </a:p>
          <a:p>
            <a:r>
              <a:rPr lang="en-US" sz="1200" dirty="0" smtClean="0"/>
              <a:t>0.008 1043</a:t>
            </a:r>
          </a:p>
          <a:p>
            <a:r>
              <a:rPr lang="en-US" sz="1200" dirty="0" smtClean="0"/>
              <a:t>0.008 1084</a:t>
            </a:r>
          </a:p>
          <a:p>
            <a:r>
              <a:rPr lang="en-US" sz="1200" dirty="0" smtClean="0"/>
              <a:t>0.01 399</a:t>
            </a:r>
          </a:p>
          <a:p>
            <a:r>
              <a:rPr lang="en-US" sz="1200" dirty="0" smtClean="0"/>
              <a:t>0.01 429</a:t>
            </a:r>
          </a:p>
          <a:p>
            <a:r>
              <a:rPr lang="en-US" sz="1200" dirty="0" smtClean="0"/>
              <a:t>0.01 466</a:t>
            </a:r>
          </a:p>
          <a:p>
            <a:r>
              <a:rPr lang="en-US" sz="1200" dirty="0" smtClean="0"/>
              <a:t>0.015 84</a:t>
            </a:r>
          </a:p>
          <a:p>
            <a:r>
              <a:rPr lang="en-US" sz="1200" dirty="0" smtClean="0"/>
              <a:t>0.015 116</a:t>
            </a:r>
          </a:p>
          <a:p>
            <a:r>
              <a:rPr lang="en-US" sz="1200" dirty="0" smtClean="0"/>
              <a:t>0.015 150</a:t>
            </a:r>
          </a:p>
          <a:p>
            <a:r>
              <a:rPr lang="en-US" sz="1200" dirty="0" smtClean="0"/>
              <a:t>0.02 41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Typical sequence of steps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42686" y="927780"/>
            <a:ext cx="8229600" cy="518405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800000"/>
                </a:solidFill>
              </a:rPr>
              <a:t>Load all experimental datasets. For each dataset, establish the experiment settings (strain Range of experiments, microstructure info) and fixed constants.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800000"/>
                </a:solidFill>
              </a:rPr>
              <a:t>First fit the Incubation life. Some of the constants are based on physically determine constant from literature.  Other constants are determined through computational studies.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800000"/>
                </a:solidFill>
              </a:rPr>
              <a:t>Next, fit the small crack constants.  Again, some of these constants are based on additional experiments and are currently determined outside of </a:t>
            </a:r>
            <a:r>
              <a:rPr lang="en-US" sz="2000" b="1" dirty="0" err="1" smtClean="0">
                <a:solidFill>
                  <a:srgbClr val="800000"/>
                </a:solidFill>
              </a:rPr>
              <a:t>MSFfit</a:t>
            </a:r>
            <a:r>
              <a:rPr lang="en-US" sz="2000" b="1" dirty="0" smtClean="0">
                <a:solidFill>
                  <a:srgbClr val="800000"/>
                </a:solidFill>
              </a:rPr>
              <a:t>.  However, data taken from literature can be used to determine these constants.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800000"/>
                </a:solidFill>
              </a:rPr>
              <a:t>Record results</a:t>
            </a:r>
          </a:p>
          <a:p>
            <a:pPr marL="857250" lvl="1" indent="-457200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- Create comma separated values </a:t>
            </a:r>
          </a:p>
          <a:p>
            <a:pPr marL="857250" lvl="1" indent="-457200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- Create a restart file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b="1" dirty="0" smtClean="0">
              <a:solidFill>
                <a:srgbClr val="800000"/>
              </a:solidFill>
              <a:latin typeface="+mj-lt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400" b="1" dirty="0" smtClean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800000"/>
                </a:solidFill>
              </a:rPr>
              <a:t>Load all experimental datasets. For each dataset, establish the experiment settings (strain range of experiments, microstructure info) and fixed constants.</a:t>
            </a:r>
          </a:p>
          <a:p>
            <a:pPr marL="457200" indent="-457200">
              <a:buNone/>
            </a:pPr>
            <a:endParaRPr lang="en-US" sz="2400" b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42950"/>
            <a:ext cx="7029450" cy="50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684" y="1897971"/>
            <a:ext cx="4860689" cy="361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Load datasets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49368">
            <a:off x="2313708" y="1136073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2433" y="1349087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File | Load | A data file …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Arrow 7"/>
          <p:cNvSpPr/>
          <p:nvPr/>
        </p:nvSpPr>
        <p:spPr>
          <a:xfrm rot="1647582">
            <a:off x="4822667" y="2826043"/>
            <a:ext cx="1314318" cy="4273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2898043">
            <a:off x="5756270" y="4605895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3738" y="3161434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Select dataset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90575"/>
            <a:ext cx="6976657" cy="504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5" y="1607811"/>
            <a:ext cx="6819900" cy="49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Load datasets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142258" y="1145598"/>
            <a:ext cx="1177636" cy="387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75783" y="958562"/>
            <a:ext cx="491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Default on experiment 0 of 1…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965416" y="1949743"/>
            <a:ext cx="1314318" cy="4273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3189" y="1913659"/>
            <a:ext cx="290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Select Incubation data set to focus on…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1151</Words>
  <Application>Microsoft Office PowerPoint</Application>
  <PresentationFormat>On-screen Show (4:3)</PresentationFormat>
  <Paragraphs>231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1_Default Design</vt:lpstr>
      <vt:lpstr>MSFfit Overview</vt:lpstr>
      <vt:lpstr>Slide 2</vt:lpstr>
      <vt:lpstr>Slide 3</vt:lpstr>
      <vt:lpstr>MSFfit GUI and calibration strategy</vt:lpstr>
      <vt:lpstr>Dataset – a text file containing name= value</vt:lpstr>
      <vt:lpstr>Typical sequence of steps</vt:lpstr>
      <vt:lpstr>Step 1</vt:lpstr>
      <vt:lpstr>Load datasets</vt:lpstr>
      <vt:lpstr>Load datasets</vt:lpstr>
      <vt:lpstr>Edit plot settings</vt:lpstr>
      <vt:lpstr>Material constants</vt:lpstr>
      <vt:lpstr>Mechanical Properties</vt:lpstr>
      <vt:lpstr>Microstructure Information</vt:lpstr>
      <vt:lpstr>Step 2</vt:lpstr>
      <vt:lpstr>Incubation constants- values are default</vt:lpstr>
      <vt:lpstr>The first dataset</vt:lpstr>
      <vt:lpstr>Constants from micromechanical simulations of local stress relating to incubation</vt:lpstr>
      <vt:lpstr>Change plot settings</vt:lpstr>
      <vt:lpstr>MSF model now shows curves for incubation, small crack and total life. </vt:lpstr>
      <vt:lpstr>Adjust CM and Alpha constants until incubation curve is optimized with the incubation data. </vt:lpstr>
      <vt:lpstr>CM= 0.2  and Alpha=-0.7 give a good correlation to the incubation experimental data. </vt:lpstr>
      <vt:lpstr>Step 2</vt:lpstr>
      <vt:lpstr>Fixed small crack growth constants</vt:lpstr>
      <vt:lpstr>Slide 24</vt:lpstr>
      <vt:lpstr>Initial and final crack size: ainiC=9mm, afnl1=1000mm</vt:lpstr>
      <vt:lpstr>Multi-axial loading</vt:lpstr>
      <vt:lpstr>Microstructure effects</vt:lpstr>
      <vt:lpstr>Remove incubation life data</vt:lpstr>
      <vt:lpstr>Load total fatigue life data</vt:lpstr>
      <vt:lpstr>Now fit the small fatigue crack </vt:lpstr>
      <vt:lpstr>Decrease CII (HCF) until the “small crack” is in good agreement. (CII=0.0035)</vt:lpstr>
      <vt:lpstr>Increase CI (LCF) until the “small crack” curve is in good agreement. (CI=170000)</vt:lpstr>
      <vt:lpstr>7075-T651 particle size range: 40-2mm.  Enter large particle size to predict the lower bound (PT size= 40mm).</vt:lpstr>
      <vt:lpstr>7075-T651 particle size range: 40-2mm.  Enter Smaller particle size predict the upper bound  (PT size= 2mm).</vt:lpstr>
      <vt:lpstr>Write a restart file</vt:lpstr>
      <vt:lpstr>MSFfit Overview</vt:lpstr>
    </vt:vector>
  </TitlesOfParts>
  <Company>HPC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C3=120</dc:title>
  <dc:creator>LENOVO USER</dc:creator>
  <cp:lastModifiedBy>mfhorst</cp:lastModifiedBy>
  <cp:revision>93</cp:revision>
  <dcterms:created xsi:type="dcterms:W3CDTF">2010-01-14T14:59:33Z</dcterms:created>
  <dcterms:modified xsi:type="dcterms:W3CDTF">2011-10-04T14:43:27Z</dcterms:modified>
</cp:coreProperties>
</file>