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3" r:id="rId2"/>
    <p:sldId id="257" r:id="rId3"/>
    <p:sldId id="258" r:id="rId4"/>
    <p:sldId id="259" r:id="rId5"/>
    <p:sldId id="262" r:id="rId6"/>
    <p:sldId id="27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0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18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3A6D-AE21-48AC-940C-8832B8A1CE5D}" type="datetimeFigureOut">
              <a:rPr lang="en-US" smtClean="0"/>
              <a:pPr/>
              <a:t>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7565-B266-4B9A-84C7-CBBDA80890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cg.hpc.msstate.edu/mediawiki/index.php/File:Albcc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cg.hpc.msstate.edu/mediawiki/index.php/File:Alfcc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ccg.hpc.msstate.edu/mediawiki/index.php/File:Alhcp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9378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Crystal Structure Basics</a:t>
            </a:r>
          </a:p>
          <a:p>
            <a:r>
              <a:rPr lang="en-US" sz="2800" dirty="0" smtClean="0"/>
              <a:t>Downscaling/</a:t>
            </a:r>
            <a:r>
              <a:rPr lang="en-US" sz="2800" dirty="0" err="1" smtClean="0"/>
              <a:t>Upscaling</a:t>
            </a:r>
            <a:r>
              <a:rPr lang="en-US" sz="2800" dirty="0" smtClean="0"/>
              <a:t> from Atomic Level to Electrons Level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228600"/>
            <a:ext cx="2524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Atomic Forces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288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of GSFE curve)</a:t>
            </a:r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28600"/>
            <a:ext cx="4426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C/A Ratio for HCP crystals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288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of GSFE curve)</a:t>
            </a:r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"/>
            <a:ext cx="6318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Crystal Energy Differences: fcc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hcp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288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of GSFE curve)</a:t>
            </a:r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"/>
            <a:ext cx="6418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Crystal Energy Differences: bcc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hcp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288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of GSFE curve)</a:t>
            </a:r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 cstate="print"/>
          <a:srcRect r="24817"/>
          <a:stretch>
            <a:fillRect/>
          </a:stretch>
        </p:blipFill>
        <p:spPr bwMode="auto">
          <a:xfrm>
            <a:off x="355997" y="304800"/>
            <a:ext cx="8559403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691825"/>
            <a:ext cx="783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H</a:t>
            </a:r>
            <a:r>
              <a:rPr lang="en-US" sz="3200" dirty="0" smtClean="0">
                <a:solidFill>
                  <a:srgbClr val="7030A0"/>
                </a:solidFill>
              </a:rPr>
              <a:t>ANDS ON TUTORIAL ON DFT CALCULATIONS 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447800"/>
            <a:ext cx="388125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Primitive Vectors (non-orthogonal):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 = - ½ a X + ½ a Y + ½ a Z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 = + ½ a X - ½ a Y + ½ a Z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 = + ½ a X + ½ a Y - ½ a Z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Basis Vector: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 = 0 (W) (2a)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However in orthogonal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unitcell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 = a X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 = a Y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 = a Z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And the Basis vectors: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 = 0.0 0.0 0.0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0.5 0.5 0.5 </a:t>
            </a:r>
          </a:p>
        </p:txBody>
      </p:sp>
      <p:pic>
        <p:nvPicPr>
          <p:cNvPr id="1026" name="Picture 2" descr="https://ccg.hpc.msstate.edu/mediawiki/images/thumb/f/f9/Albcc.jpg/350px-Albcc.jpg">
            <a:hlinkClick r:id="rId2" tooltip="Figure 1. Basic body centered cubic (bcc) crystal structure."/>
          </p:cNvPr>
          <p:cNvPicPr>
            <a:picLocks noChangeAspect="1" noChangeArrowheads="1"/>
          </p:cNvPicPr>
          <p:nvPr/>
        </p:nvPicPr>
        <p:blipFill>
          <a:blip r:embed="rId3" cstate="print"/>
          <a:srcRect l="17714" t="21293" r="27429"/>
          <a:stretch>
            <a:fillRect/>
          </a:stretch>
        </p:blipFill>
        <p:spPr bwMode="auto">
          <a:xfrm>
            <a:off x="6400800" y="2514600"/>
            <a:ext cx="1828800" cy="19716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52600" y="685800"/>
            <a:ext cx="336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Crystal Structure: BCC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28600" y="763488"/>
            <a:ext cx="37625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Primitive Vectors: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 = ½ a Y + ½ a Z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 = ½ a X + ½ a Z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 = ½ a X + ½ a Y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Basis Vector: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 = 0 (Al) (4a)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However in orthogonal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unitcell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 = a X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 = a Y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 = a Z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And the Basis vectors: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 = 0.0 0.0 0.0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0.5 0.5 0.0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0.0 0.5 0.5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0.5 0.0 0.5</a:t>
            </a:r>
          </a:p>
        </p:txBody>
      </p:sp>
      <p:pic>
        <p:nvPicPr>
          <p:cNvPr id="15362" name="Picture 2" descr="https://ccg.hpc.msstate.edu/mediawiki/images/thumb/4/41/Alfcc.jpg/350px-Alfcc.jpg">
            <a:hlinkClick r:id="rId2" tooltip="Figure 1. Basic face centered cubic (fcc) crystal structure.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0" y="1828800"/>
            <a:ext cx="3333750" cy="25050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00400" y="457200"/>
            <a:ext cx="2456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FCC Structure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81000" y="990600"/>
            <a:ext cx="4343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Primitive Vectors: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 = ½ a X - ½ 31/2 a Y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 = ½ a X + ½ 31/2 a Y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 = c Z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Basis Vector: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 = 1/3 A1 + 2/3 A2 + ¼ A3 (Mg) (2c)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2/3 A1 + 1/3 A2 + ¾ A3 (Mg) (2c)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However in orthogonal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unitcell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 = a X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 = b Y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 = c Z 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where b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Sqrt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(3)a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And the Basis vectors: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 = 1/4 a 1/3 b 1/4 c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3/4 a 5/6 b 1/4 c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1/4 a 0 b 3/4 c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 = 3/4 a 1/2 b 3/4 c</a:t>
            </a:r>
          </a:p>
        </p:txBody>
      </p:sp>
      <p:pic>
        <p:nvPicPr>
          <p:cNvPr id="16386" name="Picture 2" descr="https://ccg.hpc.msstate.edu/mediawiki/images/thumb/d/d7/Alhcp.jpg/350px-Alhcp.jpg">
            <a:hlinkClick r:id="rId2" tooltip="Figure 1. Basic hexagonal closed packed (hcp) crystal structure.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0" y="2362200"/>
            <a:ext cx="3333750" cy="23812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29000" y="609600"/>
            <a:ext cx="2593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HCP Structure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517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Requirements Defined by Downscaling from Atomic Level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762000"/>
            <a:ext cx="8764579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 smtClean="0"/>
              <a:t>First Order Requirements for EAM/MEAM Potentials</a:t>
            </a:r>
          </a:p>
          <a:p>
            <a:r>
              <a:rPr lang="en-US" sz="2400" dirty="0" smtClean="0"/>
              <a:t>Lattice parameter: a</a:t>
            </a:r>
            <a:r>
              <a:rPr lang="en-US" sz="2400" baseline="-25000" dirty="0" smtClean="0"/>
              <a:t>0</a:t>
            </a:r>
          </a:p>
          <a:p>
            <a:r>
              <a:rPr lang="en-US" sz="2400" dirty="0" smtClean="0"/>
              <a:t>Elastic Moduli: C</a:t>
            </a:r>
            <a:r>
              <a:rPr lang="en-US" sz="2400" baseline="-25000" dirty="0" smtClean="0"/>
              <a:t>11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22</a:t>
            </a:r>
            <a:r>
              <a:rPr lang="en-US" sz="2400" dirty="0" smtClean="0"/>
              <a:t> (C</a:t>
            </a:r>
            <a:r>
              <a:rPr lang="en-US" sz="2400" baseline="-25000" dirty="0" smtClean="0"/>
              <a:t>11</a:t>
            </a:r>
            <a:r>
              <a:rPr lang="en-US" sz="2400" dirty="0" smtClean="0"/>
              <a:t>-C</a:t>
            </a:r>
            <a:r>
              <a:rPr lang="en-US" sz="2400" baseline="-25000" dirty="0" smtClean="0"/>
              <a:t>22</a:t>
            </a:r>
            <a:r>
              <a:rPr lang="en-US" sz="2400" dirty="0" smtClean="0"/>
              <a:t>/2: tetragonal shear modulus), 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13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22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33</a:t>
            </a:r>
            <a:r>
              <a:rPr lang="en-US" sz="2400" dirty="0" smtClean="0"/>
              <a:t>, and C</a:t>
            </a:r>
            <a:r>
              <a:rPr lang="en-US" sz="2400" baseline="-25000" dirty="0" smtClean="0"/>
              <a:t>44</a:t>
            </a:r>
            <a:r>
              <a:rPr lang="en-US" sz="2400" dirty="0" smtClean="0"/>
              <a:t> (</a:t>
            </a:r>
            <a:r>
              <a:rPr lang="en-US" sz="2400" dirty="0" err="1" smtClean="0"/>
              <a:t>trigonal</a:t>
            </a:r>
            <a:r>
              <a:rPr lang="en-US" sz="2400" dirty="0" smtClean="0"/>
              <a:t> shear modulus) </a:t>
            </a:r>
          </a:p>
          <a:p>
            <a:r>
              <a:rPr lang="en-US" sz="2400" dirty="0" smtClean="0"/>
              <a:t>Cohesive Energy: E</a:t>
            </a:r>
            <a:r>
              <a:rPr lang="en-US" sz="2400" baseline="-25000" dirty="0" smtClean="0"/>
              <a:t>C</a:t>
            </a:r>
            <a:endParaRPr lang="en-US" sz="2400" dirty="0" smtClean="0"/>
          </a:p>
          <a:p>
            <a:r>
              <a:rPr lang="en-US" sz="2400" dirty="0" smtClean="0"/>
              <a:t>Volume: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0</a:t>
            </a:r>
            <a:endParaRPr lang="en-US" sz="2400" dirty="0" smtClean="0"/>
          </a:p>
          <a:p>
            <a:r>
              <a:rPr lang="en-US" sz="2400" dirty="0" smtClean="0"/>
              <a:t>Exponential Decay Factor for MEAM potential: </a:t>
            </a:r>
            <a:r>
              <a:rPr lang="en-US" sz="2400" dirty="0" smtClean="0">
                <a:latin typeface="Symbol" pitchFamily="18" charset="2"/>
              </a:rPr>
              <a:t>a</a:t>
            </a:r>
            <a:endParaRPr lang="en-US" sz="2400" baseline="-25000" dirty="0" smtClean="0">
              <a:latin typeface="Symbol" pitchFamily="18" charset="2"/>
            </a:endParaRPr>
          </a:p>
          <a:p>
            <a:endParaRPr lang="en-US" sz="2400" dirty="0" smtClean="0"/>
          </a:p>
          <a:p>
            <a:r>
              <a:rPr lang="en-US" sz="2400" i="1" u="sng" dirty="0" smtClean="0"/>
              <a:t>Objectives for Optimization of Parameters for EAM/MEAM Potentials</a:t>
            </a:r>
          </a:p>
          <a:p>
            <a:r>
              <a:rPr lang="en-US" sz="2400" dirty="0" smtClean="0"/>
              <a:t>Surface Formation Energies</a:t>
            </a:r>
          </a:p>
          <a:p>
            <a:r>
              <a:rPr lang="en-US" sz="2400" dirty="0" smtClean="0"/>
              <a:t>Generalized Stacking Fault Curve</a:t>
            </a:r>
          </a:p>
          <a:p>
            <a:r>
              <a:rPr lang="en-US" sz="2400" dirty="0" smtClean="0"/>
              <a:t>Vacancy Formation Energy</a:t>
            </a:r>
          </a:p>
          <a:p>
            <a:r>
              <a:rPr lang="en-US" sz="2400" dirty="0" smtClean="0"/>
              <a:t>Atomic Forces</a:t>
            </a:r>
          </a:p>
          <a:p>
            <a:r>
              <a:rPr lang="en-US" sz="2400" dirty="0" smtClean="0"/>
              <a:t>Lattice ratio: HCP c/a ratio</a:t>
            </a:r>
          </a:p>
          <a:p>
            <a:r>
              <a:rPr lang="en-US" sz="2400" dirty="0" smtClean="0"/>
              <a:t>Crystal energy differences: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fcc</a:t>
            </a:r>
            <a:r>
              <a:rPr lang="en-US" sz="2400" dirty="0" smtClean="0"/>
              <a:t>-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hcp</a:t>
            </a:r>
            <a:endParaRPr lang="en-US" sz="2400" baseline="-25000" dirty="0" smtClean="0"/>
          </a:p>
          <a:p>
            <a:r>
              <a:rPr lang="en-US" sz="2400" dirty="0" smtClean="0"/>
              <a:t>Crystal energy differences: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bcc</a:t>
            </a:r>
            <a:r>
              <a:rPr lang="en-US" sz="2400" dirty="0" err="1" smtClean="0"/>
              <a:t>-E</a:t>
            </a:r>
            <a:r>
              <a:rPr lang="en-US" sz="2400" baseline="-25000" dirty="0" err="1" smtClean="0"/>
              <a:t>hcp</a:t>
            </a:r>
            <a:endParaRPr lang="en-US" sz="2400" baseline="-25000" dirty="0" smtClean="0"/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First Order Requirements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708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Draw energy potential and relate the elastic moduli, lattice parameter, cohesive energy, etc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304800"/>
            <a:ext cx="4749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Surface Formation Energies</a:t>
            </a:r>
            <a:endParaRPr lang="en-US" sz="3200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65200" y="914400"/>
          <a:ext cx="3014663" cy="609600"/>
        </p:xfrm>
        <a:graphic>
          <a:graphicData uri="http://schemas.openxmlformats.org/presentationml/2006/ole">
            <p:oleObj spid="_x0000_s19458" name="Equation" r:id="rId3" imgW="1130040" imgH="2286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981200"/>
            <a:ext cx="8807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 pitchFamily="18" charset="2"/>
              <a:buChar char="g"/>
            </a:pPr>
            <a:r>
              <a:rPr lang="en-US" sz="2400" dirty="0" smtClean="0"/>
              <a:t>       = surface formation energy per unit surface area, the energy </a:t>
            </a:r>
          </a:p>
          <a:p>
            <a:r>
              <a:rPr lang="en-US" sz="2400" dirty="0" smtClean="0"/>
              <a:t>             that is required to do ???</a:t>
            </a:r>
          </a:p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tot</a:t>
            </a:r>
            <a:r>
              <a:rPr lang="en-US" sz="2400" dirty="0" smtClean="0"/>
              <a:t>   = the total energy of the system</a:t>
            </a:r>
          </a:p>
          <a:p>
            <a:r>
              <a:rPr lang="en-US" sz="2400" dirty="0" smtClean="0"/>
              <a:t>N      = the number of atoms in the system</a:t>
            </a:r>
          </a:p>
          <a:p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       = total energy per atom in the bulk</a:t>
            </a:r>
          </a:p>
          <a:p>
            <a:r>
              <a:rPr lang="en-US" sz="2400" dirty="0" smtClean="0"/>
              <a:t>A      = surface area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3258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if you can get one)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04800"/>
            <a:ext cx="7005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Generalized Stacking Fault Energy Curves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8076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sf</a:t>
            </a:r>
            <a:r>
              <a:rPr lang="en-US" sz="2400" dirty="0" smtClean="0"/>
              <a:t>   </a:t>
            </a:r>
            <a:r>
              <a:rPr lang="en-US" sz="2400" dirty="0" smtClean="0"/>
              <a:t>= the </a:t>
            </a:r>
            <a:r>
              <a:rPr lang="en-US" sz="2400" dirty="0" smtClean="0"/>
              <a:t>energy per surface area to form a stacking fault</a:t>
            </a:r>
            <a:endParaRPr lang="en-US" sz="2400" dirty="0" smtClean="0"/>
          </a:p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tot</a:t>
            </a:r>
            <a:r>
              <a:rPr lang="en-US" sz="2400" dirty="0" smtClean="0"/>
              <a:t>   = the total energy of the system with a stacking fault</a:t>
            </a:r>
          </a:p>
          <a:p>
            <a:r>
              <a:rPr lang="en-US" sz="2400" dirty="0" smtClean="0"/>
              <a:t>N      = the number of atoms in the system</a:t>
            </a:r>
          </a:p>
          <a:p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       = total energy per atom in the bulk</a:t>
            </a:r>
          </a:p>
          <a:p>
            <a:r>
              <a:rPr lang="en-US" sz="2400" dirty="0" smtClean="0"/>
              <a:t>A      = unit cell surface area that is perpendicular to the stacking fault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288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of GSFE curve)</a:t>
            </a:r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417638" y="914400"/>
          <a:ext cx="4606925" cy="914400"/>
        </p:xfrm>
        <a:graphic>
          <a:graphicData uri="http://schemas.openxmlformats.org/presentationml/2006/ole">
            <p:oleObj spid="_x0000_s20483" name="Equation" r:id="rId3" imgW="12445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6303" y="304800"/>
            <a:ext cx="4586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Vacancy Formation Energy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8076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vac</a:t>
            </a:r>
            <a:r>
              <a:rPr lang="en-US" sz="2400" dirty="0" smtClean="0"/>
              <a:t>   </a:t>
            </a:r>
            <a:r>
              <a:rPr lang="en-US" sz="2400" dirty="0" smtClean="0"/>
              <a:t>= the </a:t>
            </a:r>
            <a:r>
              <a:rPr lang="en-US" sz="2400" dirty="0" smtClean="0"/>
              <a:t>energy per surface area to form a vacancy</a:t>
            </a:r>
            <a:endParaRPr lang="en-US" sz="2400" dirty="0" smtClean="0"/>
          </a:p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tot</a:t>
            </a:r>
            <a:r>
              <a:rPr lang="en-US" sz="2400" dirty="0" smtClean="0"/>
              <a:t>   = the total energy of the system with a vacancy</a:t>
            </a:r>
          </a:p>
          <a:p>
            <a:r>
              <a:rPr lang="en-US" sz="2400" dirty="0" smtClean="0"/>
              <a:t>N      = the number of atoms in the system</a:t>
            </a:r>
          </a:p>
          <a:p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       = total energy per atom in the bulk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4953000"/>
            <a:ext cx="288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(show picture of GSFE curve)</a:t>
            </a:r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667000" y="1066800"/>
          <a:ext cx="3327400" cy="609600"/>
        </p:xfrm>
        <a:graphic>
          <a:graphicData uri="http://schemas.openxmlformats.org/presentationml/2006/ole">
            <p:oleObj spid="_x0000_s22531" name="Equation" r:id="rId3" imgW="1244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360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Equation 3.0</vt:lpstr>
      <vt:lpstr>Slide 1</vt:lpstr>
      <vt:lpstr>Slide 2</vt:lpstr>
      <vt:lpstr>Slide 3</vt:lpstr>
      <vt:lpstr>Slide 4</vt:lpstr>
      <vt:lpstr>Slide 5</vt:lpstr>
      <vt:lpstr>First Order Requirements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MITA</dc:creator>
  <cp:lastModifiedBy>mark f horstemeyer</cp:lastModifiedBy>
  <cp:revision>12</cp:revision>
  <dcterms:created xsi:type="dcterms:W3CDTF">2010-11-24T21:28:53Z</dcterms:created>
  <dcterms:modified xsi:type="dcterms:W3CDTF">2011-02-10T16:03:50Z</dcterms:modified>
</cp:coreProperties>
</file>