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9"/>
  </p:notesMasterIdLst>
  <p:sldIdLst>
    <p:sldId id="315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51" r:id="rId10"/>
    <p:sldId id="263" r:id="rId11"/>
    <p:sldId id="257" r:id="rId12"/>
    <p:sldId id="334" r:id="rId13"/>
    <p:sldId id="258" r:id="rId14"/>
    <p:sldId id="352" r:id="rId15"/>
    <p:sldId id="259" r:id="rId16"/>
    <p:sldId id="261" r:id="rId17"/>
    <p:sldId id="338" r:id="rId18"/>
    <p:sldId id="316" r:id="rId19"/>
    <p:sldId id="317" r:id="rId20"/>
    <p:sldId id="355" r:id="rId21"/>
    <p:sldId id="340" r:id="rId22"/>
    <p:sldId id="318" r:id="rId23"/>
    <p:sldId id="356" r:id="rId24"/>
    <p:sldId id="341" r:id="rId25"/>
    <p:sldId id="319" r:id="rId26"/>
    <p:sldId id="342" r:id="rId27"/>
    <p:sldId id="354" r:id="rId28"/>
    <p:sldId id="336" r:id="rId29"/>
    <p:sldId id="322" r:id="rId30"/>
    <p:sldId id="323" r:id="rId31"/>
    <p:sldId id="357" r:id="rId32"/>
    <p:sldId id="324" r:id="rId33"/>
    <p:sldId id="327" r:id="rId34"/>
    <p:sldId id="328" r:id="rId35"/>
    <p:sldId id="332" r:id="rId36"/>
    <p:sldId id="333" r:id="rId37"/>
    <p:sldId id="330" r:id="rId38"/>
    <p:sldId id="353" r:id="rId39"/>
    <p:sldId id="349" r:id="rId40"/>
    <p:sldId id="345" r:id="rId41"/>
    <p:sldId id="347" r:id="rId42"/>
    <p:sldId id="350" r:id="rId43"/>
    <p:sldId id="343" r:id="rId44"/>
    <p:sldId id="344" r:id="rId45"/>
    <p:sldId id="346" r:id="rId46"/>
    <p:sldId id="337" r:id="rId47"/>
    <p:sldId id="34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  <a:srgbClr val="800000"/>
    <a:srgbClr val="006600"/>
    <a:srgbClr val="990000"/>
    <a:srgbClr val="00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3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Tian%20Tang\My%20publications\2009%20ASME%20congress%20and%20exposition\Full%20article\crack%20length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Tian%20Tang\My%20publications\2009%20ASME%20congress%20and%20exposition\Journal%20article\crack%20leng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2734209482807454"/>
          <c:y val="3.3330352225710652E-2"/>
          <c:w val="0.8449064370550845"/>
          <c:h val="0.82413784423351399"/>
        </c:manualLayout>
      </c:layout>
      <c:scatterChart>
        <c:scatterStyle val="lineMarker"/>
        <c:ser>
          <c:idx val="2"/>
          <c:order val="0"/>
          <c:tx>
            <c:v>orientation A</c:v>
          </c:tx>
          <c:spPr>
            <a:ln>
              <a:solidFill>
                <a:srgbClr val="0000CC"/>
              </a:solidFill>
              <a:prstDash val="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Sheet1!$B$7:$B$17</c:f>
              <c:numCache>
                <c:formatCode>General</c:formatCode>
                <c:ptCount val="1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</c:numCache>
            </c:numRef>
          </c:xVal>
          <c:yVal>
            <c:numRef>
              <c:f>Sheet1!$C$7:$C$17</c:f>
              <c:numCache>
                <c:formatCode>General</c:formatCode>
                <c:ptCount val="11"/>
                <c:pt idx="0">
                  <c:v>0</c:v>
                </c:pt>
                <c:pt idx="1">
                  <c:v>1.7000000000000022</c:v>
                </c:pt>
                <c:pt idx="2">
                  <c:v>1.7000000000000022</c:v>
                </c:pt>
                <c:pt idx="3">
                  <c:v>1.7000000000000022</c:v>
                </c:pt>
                <c:pt idx="4">
                  <c:v>1.7000000000000022</c:v>
                </c:pt>
                <c:pt idx="5">
                  <c:v>1.7000000000000022</c:v>
                </c:pt>
                <c:pt idx="6">
                  <c:v>1.7000000000000022</c:v>
                </c:pt>
              </c:numCache>
            </c:numRef>
          </c:yVal>
        </c:ser>
        <c:ser>
          <c:idx val="0"/>
          <c:order val="1"/>
          <c:tx>
            <c:v>Orientation C</c:v>
          </c:tx>
          <c:spPr>
            <a:ln w="19050">
              <a:solidFill>
                <a:schemeClr val="tx1"/>
              </a:solidFill>
            </a:ln>
          </c:spPr>
          <c:marker>
            <c:symbol val="diamond"/>
            <c:size val="7"/>
            <c:spPr>
              <a:solidFill>
                <a:srgbClr val="003300"/>
              </a:solidFill>
              <a:ln>
                <a:solidFill>
                  <a:srgbClr val="003300"/>
                </a:solidFill>
              </a:ln>
            </c:spPr>
          </c:marker>
          <c:xVal>
            <c:numRef>
              <c:f>Sheet1!$H$7:$H$12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Sheet1!$J$7:$J$12</c:f>
              <c:numCache>
                <c:formatCode>General</c:formatCode>
                <c:ptCount val="6"/>
                <c:pt idx="0">
                  <c:v>6</c:v>
                </c:pt>
                <c:pt idx="1">
                  <c:v>7</c:v>
                </c:pt>
                <c:pt idx="2">
                  <c:v>10.200000000000001</c:v>
                </c:pt>
                <c:pt idx="3">
                  <c:v>13.4</c:v>
                </c:pt>
                <c:pt idx="4">
                  <c:v>15.6</c:v>
                </c:pt>
                <c:pt idx="5">
                  <c:v>16.2</c:v>
                </c:pt>
              </c:numCache>
            </c:numRef>
          </c:yVal>
        </c:ser>
        <c:ser>
          <c:idx val="1"/>
          <c:order val="2"/>
          <c:tx>
            <c:v>Orientation D</c:v>
          </c:tx>
          <c:spPr>
            <a:ln w="22225">
              <a:solidFill>
                <a:srgbClr val="800000"/>
              </a:solidFill>
              <a:prstDash val="dash"/>
            </a:ln>
          </c:spPr>
          <c:xVal>
            <c:numRef>
              <c:f>Sheet1!$K$7:$K$11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Sheet1!$M$7:$M$11</c:f>
              <c:numCache>
                <c:formatCode>General</c:formatCode>
                <c:ptCount val="5"/>
                <c:pt idx="0">
                  <c:v>9</c:v>
                </c:pt>
                <c:pt idx="1">
                  <c:v>17</c:v>
                </c:pt>
                <c:pt idx="2">
                  <c:v>33</c:v>
                </c:pt>
                <c:pt idx="3">
                  <c:v>49</c:v>
                </c:pt>
                <c:pt idx="4">
                  <c:v>67</c:v>
                </c:pt>
              </c:numCache>
            </c:numRef>
          </c:yVal>
        </c:ser>
        <c:ser>
          <c:idx val="3"/>
          <c:order val="3"/>
          <c:tx>
            <c:v>Orientation F</c:v>
          </c:tx>
          <c:spPr>
            <a:ln w="25400">
              <a:solidFill>
                <a:srgbClr val="003300"/>
              </a:solidFill>
              <a:prstDash val="lgDashDotDot"/>
            </a:ln>
          </c:spPr>
          <c:marker>
            <c:symbol val="x"/>
            <c:size val="7"/>
            <c:spPr>
              <a:ln w="19050">
                <a:solidFill>
                  <a:srgbClr val="003300"/>
                </a:solidFill>
              </a:ln>
            </c:spPr>
          </c:marker>
          <c:xVal>
            <c:numRef>
              <c:f>Sheet1!$Q$7:$Q$12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Sheet1!$S$7:$S$12</c:f>
              <c:numCache>
                <c:formatCode>General</c:formatCode>
                <c:ptCount val="6"/>
                <c:pt idx="0">
                  <c:v>2.5</c:v>
                </c:pt>
                <c:pt idx="1">
                  <c:v>3.8</c:v>
                </c:pt>
                <c:pt idx="2">
                  <c:v>6.5</c:v>
                </c:pt>
                <c:pt idx="3">
                  <c:v>9</c:v>
                </c:pt>
                <c:pt idx="4">
                  <c:v>11.6</c:v>
                </c:pt>
                <c:pt idx="5">
                  <c:v>14</c:v>
                </c:pt>
              </c:numCache>
            </c:numRef>
          </c:yVal>
        </c:ser>
        <c:ser>
          <c:idx val="5"/>
          <c:order val="4"/>
          <c:tx>
            <c:v>Orientation H</c:v>
          </c:tx>
          <c:spPr>
            <a:ln w="25400">
              <a:solidFill>
                <a:srgbClr val="000066"/>
              </a:solidFill>
              <a:prstDash val="solid"/>
            </a:ln>
          </c:spPr>
          <c:marker>
            <c:spPr>
              <a:solidFill>
                <a:srgbClr val="000066"/>
              </a:solidFill>
            </c:spPr>
          </c:marker>
          <c:xVal>
            <c:numRef>
              <c:f>Sheet1!$M$20:$M$24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Sheet1!$O$20:$O$24</c:f>
              <c:numCache>
                <c:formatCode>General</c:formatCode>
                <c:ptCount val="5"/>
                <c:pt idx="0">
                  <c:v>9</c:v>
                </c:pt>
                <c:pt idx="1">
                  <c:v>18.5</c:v>
                </c:pt>
                <c:pt idx="2">
                  <c:v>31</c:v>
                </c:pt>
                <c:pt idx="3">
                  <c:v>33</c:v>
                </c:pt>
                <c:pt idx="4">
                  <c:v>44</c:v>
                </c:pt>
              </c:numCache>
            </c:numRef>
          </c:yVal>
        </c:ser>
        <c:ser>
          <c:idx val="6"/>
          <c:order val="5"/>
          <c:tx>
            <c:v>Orientation I</c:v>
          </c:tx>
          <c:spPr>
            <a:ln w="25400">
              <a:solidFill>
                <a:srgbClr val="C00000"/>
              </a:solidFill>
              <a:prstDash val="sysDash"/>
            </a:ln>
          </c:spPr>
          <c:marker>
            <c:symbol val="triangle"/>
            <c:size val="7"/>
            <c:spPr>
              <a:noFill/>
              <a:ln w="19050">
                <a:solidFill>
                  <a:srgbClr val="003300"/>
                </a:solidFill>
              </a:ln>
            </c:spPr>
          </c:marker>
          <c:xVal>
            <c:numRef>
              <c:f>Sheet1!$Q$20:$Q$24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Sheet1!$S$20:$S$24</c:f>
              <c:numCache>
                <c:formatCode>General</c:formatCode>
                <c:ptCount val="5"/>
                <c:pt idx="0">
                  <c:v>9</c:v>
                </c:pt>
                <c:pt idx="1">
                  <c:v>16</c:v>
                </c:pt>
                <c:pt idx="2">
                  <c:v>26</c:v>
                </c:pt>
                <c:pt idx="3">
                  <c:v>39</c:v>
                </c:pt>
                <c:pt idx="4">
                  <c:v>55</c:v>
                </c:pt>
              </c:numCache>
            </c:numRef>
          </c:yVal>
        </c:ser>
        <c:axId val="99624064"/>
        <c:axId val="99626368"/>
      </c:scatterChart>
      <c:valAx>
        <c:axId val="99624064"/>
        <c:scaling>
          <c:orientation val="minMax"/>
          <c:max val="10"/>
          <c:min val="1"/>
        </c:scaling>
        <c:axPos val="b"/>
        <c:title>
          <c:tx>
            <c:rich>
              <a:bodyPr/>
              <a:lstStyle/>
              <a:p>
                <a:pPr>
                  <a:defRPr b="0" i="0" baseline="0"/>
                </a:pPr>
                <a:r>
                  <a:rPr lang="en-US" sz="1100" b="1" i="0" baseline="0"/>
                  <a:t>Number of cycle</a:t>
                </a:r>
              </a:p>
            </c:rich>
          </c:tx>
          <c:layout>
            <c:manualLayout>
              <c:xMode val="edge"/>
              <c:yMode val="edge"/>
              <c:x val="0.4517426688570419"/>
              <c:y val="0.92680719075903029"/>
            </c:manualLayout>
          </c:layout>
        </c:title>
        <c:numFmt formatCode="General" sourceLinked="1"/>
        <c:majorTickMark val="cross"/>
        <c:tickLblPos val="nextTo"/>
        <c:spPr>
          <a:noFill/>
          <a:ln w="15875">
            <a:solidFill>
              <a:srgbClr val="003300"/>
            </a:solidFill>
          </a:ln>
        </c:spPr>
        <c:txPr>
          <a:bodyPr/>
          <a:lstStyle/>
          <a:p>
            <a:pPr>
              <a:defRPr sz="1050" b="1" i="0" baseline="0"/>
            </a:pPr>
            <a:endParaRPr lang="en-US"/>
          </a:p>
        </c:txPr>
        <c:crossAx val="99626368"/>
        <c:crosses val="autoZero"/>
        <c:crossBetween val="midCat"/>
        <c:majorUnit val="1"/>
      </c:valAx>
      <c:valAx>
        <c:axId val="99626368"/>
        <c:scaling>
          <c:orientation val="minMax"/>
          <c:max val="70"/>
        </c:scaling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100" b="1" i="0" baseline="0"/>
                </a:pPr>
                <a:r>
                  <a:rPr lang="en-US" sz="1100" b="1" i="0" baseline="0"/>
                  <a:t>Crack length (nm)</a:t>
                </a:r>
              </a:p>
            </c:rich>
          </c:tx>
          <c:layout/>
        </c:title>
        <c:numFmt formatCode="General" sourceLinked="1"/>
        <c:majorTickMark val="cross"/>
        <c:tickLblPos val="nextTo"/>
        <c:txPr>
          <a:bodyPr/>
          <a:lstStyle/>
          <a:p>
            <a:pPr>
              <a:defRPr sz="1050" b="1" i="0" baseline="0"/>
            </a:pPr>
            <a:endParaRPr lang="en-US"/>
          </a:p>
        </c:txPr>
        <c:crossAx val="99624064"/>
        <c:crosses val="autoZero"/>
        <c:crossBetween val="midCat"/>
      </c:valAx>
      <c:spPr>
        <a:noFill/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9317415359051338"/>
          <c:y val="8.3078762432395564E-2"/>
          <c:w val="0.24279385940066844"/>
          <c:h val="0.31032388949818662"/>
        </c:manualLayout>
      </c:layout>
      <c:spPr>
        <a:solidFill>
          <a:schemeClr val="bg1"/>
        </a:solidFill>
        <a:ln w="9525">
          <a:noFill/>
        </a:ln>
      </c:spPr>
      <c:txPr>
        <a:bodyPr/>
        <a:lstStyle/>
        <a:p>
          <a:pPr>
            <a:defRPr sz="1150" baseline="0"/>
          </a:pPr>
          <a:endParaRPr lang="en-US"/>
        </a:p>
      </c:txPr>
    </c:legend>
    <c:plotVisOnly val="1"/>
    <c:dispBlanksAs val="gap"/>
  </c:chart>
  <c:spPr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625147072133259"/>
          <c:y val="4.1400524934383377E-2"/>
          <c:w val="0.81621980047248865"/>
          <c:h val="0.79822506561679785"/>
        </c:manualLayout>
      </c:layout>
      <c:scatterChart>
        <c:scatterStyle val="smoothMarker"/>
        <c:ser>
          <c:idx val="0"/>
          <c:order val="0"/>
          <c:tx>
            <c:v>10K</c:v>
          </c:tx>
          <c:spPr>
            <a:ln w="25400">
              <a:solidFill>
                <a:srgbClr val="0000CC"/>
              </a:solidFill>
              <a:prstDash val="lg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Sheet1!$B$183:$B$185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Sheet1!$C$183:$C$185</c:f>
              <c:numCache>
                <c:formatCode>General</c:formatCode>
                <c:ptCount val="3"/>
                <c:pt idx="0">
                  <c:v>9</c:v>
                </c:pt>
                <c:pt idx="1">
                  <c:v>18.399999999999999</c:v>
                </c:pt>
                <c:pt idx="2">
                  <c:v>31</c:v>
                </c:pt>
              </c:numCache>
            </c:numRef>
          </c:yVal>
          <c:smooth val="1"/>
        </c:ser>
        <c:ser>
          <c:idx val="1"/>
          <c:order val="1"/>
          <c:tx>
            <c:v>100K</c:v>
          </c:tx>
          <c:spPr>
            <a:ln w="25400">
              <a:prstDash val="solid"/>
            </a:ln>
          </c:spPr>
          <c:marker>
            <c:symbol val="square"/>
            <c:size val="5"/>
          </c:marker>
          <c:xVal>
            <c:numRef>
              <c:f>Sheet1!$E$183:$E$186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Sheet1!$F$183:$F$186</c:f>
              <c:numCache>
                <c:formatCode>General</c:formatCode>
                <c:ptCount val="4"/>
                <c:pt idx="0">
                  <c:v>9.8000000000000007</c:v>
                </c:pt>
                <c:pt idx="1">
                  <c:v>17.5</c:v>
                </c:pt>
                <c:pt idx="2">
                  <c:v>29</c:v>
                </c:pt>
              </c:numCache>
            </c:numRef>
          </c:yVal>
          <c:smooth val="1"/>
        </c:ser>
        <c:ser>
          <c:idx val="2"/>
          <c:order val="2"/>
          <c:tx>
            <c:v>300K</c:v>
          </c:tx>
          <c:spPr>
            <a:ln w="25400">
              <a:solidFill>
                <a:schemeClr val="accent3">
                  <a:lumMod val="50000"/>
                </a:schemeClr>
              </a:solidFill>
              <a:prstDash val="sysDash"/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xVal>
            <c:numRef>
              <c:f>Sheet1!$H$183:$H$186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Sheet1!$I$183:$I$186</c:f>
              <c:numCache>
                <c:formatCode>General</c:formatCode>
                <c:ptCount val="4"/>
                <c:pt idx="0">
                  <c:v>7</c:v>
                </c:pt>
                <c:pt idx="1">
                  <c:v>12</c:v>
                </c:pt>
                <c:pt idx="2">
                  <c:v>23</c:v>
                </c:pt>
                <c:pt idx="3">
                  <c:v>30</c:v>
                </c:pt>
              </c:numCache>
            </c:numRef>
          </c:yVal>
          <c:smooth val="1"/>
        </c:ser>
        <c:axId val="100725120"/>
        <c:axId val="100727424"/>
      </c:scatterChart>
      <c:valAx>
        <c:axId val="100725120"/>
        <c:scaling>
          <c:orientation val="minMax"/>
          <c:max val="6"/>
          <c:min val="1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41941435948118361"/>
              <c:y val="0.92854099471835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727424"/>
        <c:crosses val="autoZero"/>
        <c:crossBetween val="midCat"/>
        <c:majorUnit val="1"/>
      </c:valAx>
      <c:valAx>
        <c:axId val="100727424"/>
        <c:scaling>
          <c:orientation val="minMax"/>
          <c:min val="5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crack length (nm)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725120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65847061358372705"/>
          <c:y val="0.46021806074533422"/>
          <c:w val="0.18163632029675011"/>
          <c:h val="0.21284760532520061"/>
        </c:manualLayout>
      </c:layout>
      <c:spPr>
        <a:solidFill>
          <a:schemeClr val="bg1"/>
        </a:solidFill>
      </c:spPr>
      <c:txPr>
        <a:bodyPr/>
        <a:lstStyle/>
        <a:p>
          <a:pPr>
            <a:defRPr sz="11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3836500700570323"/>
          <c:y val="3.4710994459026E-2"/>
          <c:w val="0.82316559114321242"/>
          <c:h val="0.82353572470107916"/>
        </c:manualLayout>
      </c:layout>
      <c:scatterChart>
        <c:scatterStyle val="smoothMarker"/>
        <c:ser>
          <c:idx val="0"/>
          <c:order val="0"/>
          <c:tx>
            <c:v>1.417E+09/sec</c:v>
          </c:tx>
          <c:spPr>
            <a:ln w="25400">
              <a:solidFill>
                <a:srgbClr val="0000CC"/>
              </a:solidFill>
              <a:prstDash val="lgDashDotDot"/>
            </a:ln>
          </c:spPr>
          <c:marker>
            <c:symbol val="diamond"/>
            <c:size val="6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Sheet1!$L$55:$L$57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4</c:v>
                </c:pt>
              </c:numCache>
            </c:numRef>
          </c:xVal>
          <c:yVal>
            <c:numRef>
              <c:f>Sheet1!$M$55:$M$57</c:f>
              <c:numCache>
                <c:formatCode>General</c:formatCode>
                <c:ptCount val="3"/>
                <c:pt idx="0">
                  <c:v>0</c:v>
                </c:pt>
                <c:pt idx="1">
                  <c:v>332</c:v>
                </c:pt>
                <c:pt idx="2">
                  <c:v>622</c:v>
                </c:pt>
              </c:numCache>
            </c:numRef>
          </c:yVal>
          <c:smooth val="1"/>
        </c:ser>
        <c:ser>
          <c:idx val="1"/>
          <c:order val="1"/>
          <c:tx>
            <c:v>2.125E+09/sec</c:v>
          </c:tx>
          <c:spPr>
            <a:ln w="25400">
              <a:solidFill>
                <a:srgbClr val="800000"/>
              </a:solidFill>
              <a:prstDash val="sysDash"/>
            </a:ln>
          </c:spPr>
          <c:marker>
            <c:symbol val="square"/>
            <c:size val="5"/>
            <c:spPr>
              <a:solidFill>
                <a:srgbClr val="800000"/>
              </a:solidFill>
            </c:spPr>
          </c:marker>
          <c:xVal>
            <c:numRef>
              <c:f>Sheet1!$O$55:$O$58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Sheet1!$P$55:$P$58</c:f>
              <c:numCache>
                <c:formatCode>General</c:formatCode>
                <c:ptCount val="4"/>
                <c:pt idx="0">
                  <c:v>0</c:v>
                </c:pt>
                <c:pt idx="1">
                  <c:v>232</c:v>
                </c:pt>
                <c:pt idx="2">
                  <c:v>432</c:v>
                </c:pt>
                <c:pt idx="3">
                  <c:v>682</c:v>
                </c:pt>
              </c:numCache>
            </c:numRef>
          </c:yVal>
          <c:smooth val="1"/>
        </c:ser>
        <c:ser>
          <c:idx val="2"/>
          <c:order val="2"/>
          <c:tx>
            <c:v>4.25E+09/sec</c:v>
          </c:tx>
          <c:spPr>
            <a:ln w="25400">
              <a:solidFill>
                <a:sysClr val="windowText" lastClr="000000"/>
              </a:solidFill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Sheet1!$R$55:$R$61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</c:numCache>
            </c:numRef>
          </c:xVal>
          <c:yVal>
            <c:numRef>
              <c:f>Sheet1!$S$55:$S$61</c:f>
              <c:numCache>
                <c:formatCode>General</c:formatCode>
                <c:ptCount val="7"/>
                <c:pt idx="0">
                  <c:v>0</c:v>
                </c:pt>
                <c:pt idx="1">
                  <c:v>102</c:v>
                </c:pt>
                <c:pt idx="2">
                  <c:v>202</c:v>
                </c:pt>
                <c:pt idx="3">
                  <c:v>316</c:v>
                </c:pt>
                <c:pt idx="4">
                  <c:v>437</c:v>
                </c:pt>
                <c:pt idx="5">
                  <c:v>562</c:v>
                </c:pt>
                <c:pt idx="6">
                  <c:v>675</c:v>
                </c:pt>
              </c:numCache>
            </c:numRef>
          </c:yVal>
          <c:smooth val="1"/>
        </c:ser>
        <c:axId val="99717888"/>
        <c:axId val="99720192"/>
      </c:scatterChart>
      <c:valAx>
        <c:axId val="99717888"/>
        <c:scaling>
          <c:orientation val="minMax"/>
          <c:max val="6"/>
          <c:min val="1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200" baseline="0" dirty="0"/>
                  <a:t>number of cycle</a:t>
                </a:r>
              </a:p>
            </c:rich>
          </c:tx>
          <c:layout>
            <c:manualLayout>
              <c:xMode val="edge"/>
              <c:yMode val="edge"/>
              <c:x val="0.45053402371396184"/>
              <c:y val="0.93420729075532227"/>
            </c:manualLayout>
          </c:layout>
        </c:title>
        <c:numFmt formatCode="General" sourceLinked="1"/>
        <c:majorTickMark val="cross"/>
        <c:tickLblPos val="nextTo"/>
        <c:spPr>
          <a:noFill/>
          <a:ln w="9525"/>
        </c:spPr>
        <c:txPr>
          <a:bodyPr/>
          <a:lstStyle/>
          <a:p>
            <a:pPr>
              <a:defRPr sz="1100" b="1" i="0" baseline="0"/>
            </a:pPr>
            <a:endParaRPr lang="en-US"/>
          </a:p>
        </c:txPr>
        <c:crossAx val="99720192"/>
        <c:crosses val="autoZero"/>
        <c:crossBetween val="midCat"/>
        <c:majorUnit val="1"/>
      </c:valAx>
      <c:valAx>
        <c:axId val="99720192"/>
        <c:scaling>
          <c:orientation val="minMax"/>
          <c:max val="700"/>
        </c:scaling>
        <c:axPos val="l"/>
        <c:majorGridlines>
          <c:spPr>
            <a:ln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aseline="0"/>
                  <a:t>crack length increment (</a:t>
                </a:r>
                <a:r>
                  <a:rPr lang="en-US" sz="1200"/>
                  <a:t>×10</a:t>
                </a:r>
                <a:r>
                  <a:rPr lang="en-US" sz="1200" baseline="30000"/>
                  <a:t>-1</a:t>
                </a:r>
                <a:r>
                  <a:rPr lang="en-US" sz="1200" baseline="0"/>
                  <a:t>nm)</a:t>
                </a:r>
              </a:p>
            </c:rich>
          </c:tx>
          <c:layout>
            <c:manualLayout>
              <c:xMode val="edge"/>
              <c:yMode val="edge"/>
              <c:x val="0"/>
              <c:y val="0.24599470205113308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sz="1100" b="1" i="0" baseline="0"/>
            </a:pPr>
            <a:endParaRPr lang="en-US"/>
          </a:p>
        </c:txPr>
        <c:crossAx val="99717888"/>
        <c:crosses val="autoZero"/>
        <c:crossBetween val="midCat"/>
      </c:valAx>
      <c:spPr>
        <a:noFill/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7341167880330749"/>
          <c:y val="0.12497806901654071"/>
          <c:w val="0.26630335681723993"/>
          <c:h val="0.178071834980359"/>
        </c:manualLayout>
      </c:layout>
      <c:spPr>
        <a:solidFill>
          <a:schemeClr val="bg1"/>
        </a:solidFill>
      </c:spPr>
      <c:txPr>
        <a:bodyPr/>
        <a:lstStyle/>
        <a:p>
          <a:pPr>
            <a:defRPr sz="900" baseline="0"/>
          </a:pPr>
          <a:endParaRPr lang="en-US"/>
        </a:p>
      </c:txPr>
    </c:legend>
    <c:plotVisOnly val="1"/>
  </c:chart>
  <c:spPr>
    <a:ln>
      <a:noFill/>
    </a:ln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003591656306141"/>
          <c:y val="3.4710994459026E-2"/>
          <c:w val="0.8214946815858547"/>
          <c:h val="0.82353572470107916"/>
        </c:manualLayout>
      </c:layout>
      <c:scatterChart>
        <c:scatterStyle val="smoothMarker"/>
        <c:ser>
          <c:idx val="0"/>
          <c:order val="0"/>
          <c:tx>
            <c:v>1.0E+09/sec</c:v>
          </c:tx>
          <c:spPr>
            <a:ln w="25400">
              <a:solidFill>
                <a:srgbClr val="0000CC"/>
              </a:solidFill>
              <a:prstDash val="lgDashDotDot"/>
            </a:ln>
          </c:spPr>
          <c:marker>
            <c:symbol val="diamond"/>
            <c:size val="6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Sheet1!$C$95:$C$101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</c:numCache>
            </c:numRef>
          </c:xVal>
          <c:yVal>
            <c:numRef>
              <c:f>Sheet1!$D$95:$D$101</c:f>
              <c:numCache>
                <c:formatCode>General</c:formatCode>
                <c:ptCount val="7"/>
                <c:pt idx="0">
                  <c:v>3.8</c:v>
                </c:pt>
                <c:pt idx="1">
                  <c:v>7.5</c:v>
                </c:pt>
                <c:pt idx="2">
                  <c:v>14.5</c:v>
                </c:pt>
                <c:pt idx="3">
                  <c:v>21.5</c:v>
                </c:pt>
                <c:pt idx="4">
                  <c:v>28.5</c:v>
                </c:pt>
              </c:numCache>
            </c:numRef>
          </c:yVal>
          <c:smooth val="1"/>
        </c:ser>
        <c:ser>
          <c:idx val="1"/>
          <c:order val="1"/>
          <c:tx>
            <c:v>2.5E+09/sec</c:v>
          </c:tx>
          <c:spPr>
            <a:ln w="25400">
              <a:solidFill>
                <a:srgbClr val="800000"/>
              </a:solidFill>
              <a:prstDash val="sysDash"/>
            </a:ln>
          </c:spPr>
          <c:marker>
            <c:symbol val="square"/>
            <c:size val="5"/>
            <c:spPr>
              <a:solidFill>
                <a:srgbClr val="800000"/>
              </a:solidFill>
            </c:spPr>
          </c:marker>
          <c:xVal>
            <c:numRef>
              <c:f>Sheet1!$F$95:$F$101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</c:numCache>
            </c:numRef>
          </c:xVal>
          <c:yVal>
            <c:numRef>
              <c:f>Sheet1!$G$95:$G$101</c:f>
              <c:numCache>
                <c:formatCode>General</c:formatCode>
                <c:ptCount val="7"/>
                <c:pt idx="0">
                  <c:v>3.2</c:v>
                </c:pt>
                <c:pt idx="1">
                  <c:v>5.8</c:v>
                </c:pt>
                <c:pt idx="2">
                  <c:v>10.5</c:v>
                </c:pt>
                <c:pt idx="3">
                  <c:v>15</c:v>
                </c:pt>
                <c:pt idx="4">
                  <c:v>19.5</c:v>
                </c:pt>
                <c:pt idx="5">
                  <c:v>24</c:v>
                </c:pt>
              </c:numCache>
            </c:numRef>
          </c:yVal>
          <c:smooth val="1"/>
        </c:ser>
        <c:ser>
          <c:idx val="2"/>
          <c:order val="2"/>
          <c:tx>
            <c:v>3.8E+09/sec</c:v>
          </c:tx>
          <c:spPr>
            <a:ln w="25400">
              <a:solidFill>
                <a:sysClr val="windowText" lastClr="000000"/>
              </a:solidFill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Sheet1!$I$95:$I$101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</c:numCache>
            </c:numRef>
          </c:xVal>
          <c:yVal>
            <c:numRef>
              <c:f>Sheet1!$J$95:$J$101</c:f>
              <c:numCache>
                <c:formatCode>General</c:formatCode>
                <c:ptCount val="7"/>
                <c:pt idx="0">
                  <c:v>1.5</c:v>
                </c:pt>
                <c:pt idx="1">
                  <c:v>2.5</c:v>
                </c:pt>
                <c:pt idx="2">
                  <c:v>4.2</c:v>
                </c:pt>
                <c:pt idx="3">
                  <c:v>5.8</c:v>
                </c:pt>
                <c:pt idx="4">
                  <c:v>7.8</c:v>
                </c:pt>
                <c:pt idx="5">
                  <c:v>9.5</c:v>
                </c:pt>
              </c:numCache>
            </c:numRef>
          </c:yVal>
          <c:smooth val="1"/>
        </c:ser>
        <c:axId val="99835904"/>
        <c:axId val="99838208"/>
      </c:scatterChart>
      <c:valAx>
        <c:axId val="99835904"/>
        <c:scaling>
          <c:orientation val="minMax"/>
          <c:max val="10"/>
          <c:min val="1"/>
        </c:scaling>
        <c:axPos val="b"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en-US" sz="1200" baseline="0"/>
                  <a:t>number of cycle</a:t>
                </a:r>
              </a:p>
            </c:rich>
          </c:tx>
          <c:layout>
            <c:manualLayout>
              <c:xMode val="edge"/>
              <c:yMode val="edge"/>
              <c:x val="0.45053402371396184"/>
              <c:y val="0.93420729075532227"/>
            </c:manualLayout>
          </c:layout>
        </c:title>
        <c:numFmt formatCode="General" sourceLinked="1"/>
        <c:majorTickMark val="cross"/>
        <c:tickLblPos val="nextTo"/>
        <c:spPr>
          <a:noFill/>
          <a:ln w="9525"/>
        </c:spPr>
        <c:txPr>
          <a:bodyPr/>
          <a:lstStyle/>
          <a:p>
            <a:pPr>
              <a:defRPr sz="1100" b="1" i="0" baseline="0"/>
            </a:pPr>
            <a:endParaRPr lang="en-US"/>
          </a:p>
        </c:txPr>
        <c:crossAx val="99838208"/>
        <c:crossesAt val="0.1"/>
        <c:crossBetween val="midCat"/>
        <c:majorUnit val="1"/>
      </c:valAx>
      <c:valAx>
        <c:axId val="99838208"/>
        <c:scaling>
          <c:orientation val="minMax"/>
          <c:max val="25"/>
        </c:scaling>
        <c:axPos val="l"/>
        <c:majorGridlines>
          <c:spPr>
            <a:ln>
              <a:solidFill>
                <a:sysClr val="windowText" lastClr="000000">
                  <a:tint val="75000"/>
                  <a:shade val="95000"/>
                  <a:satMod val="105000"/>
                </a:sys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140" baseline="0"/>
                </a:pPr>
                <a:r>
                  <a:rPr lang="en-US" sz="1140" baseline="0"/>
                  <a:t>crack length (</a:t>
                </a:r>
                <a:r>
                  <a:rPr lang="en-US" sz="1200" baseline="0"/>
                  <a:t>nm</a:t>
                </a:r>
                <a:r>
                  <a:rPr lang="en-US" sz="1140" baseline="0"/>
                  <a:t>)</a:t>
                </a:r>
              </a:p>
            </c:rich>
          </c:tx>
          <c:layout>
            <c:manualLayout>
              <c:xMode val="edge"/>
              <c:yMode val="edge"/>
              <c:x val="2.0752269779507136E-2"/>
              <c:y val="0.36541219014290144"/>
            </c:manualLayout>
          </c:layout>
        </c:title>
        <c:numFmt formatCode="General" sourceLinked="1"/>
        <c:majorTickMark val="cross"/>
        <c:tickLblPos val="nextTo"/>
        <c:txPr>
          <a:bodyPr/>
          <a:lstStyle/>
          <a:p>
            <a:pPr>
              <a:defRPr sz="1100" b="1" i="0" baseline="0"/>
            </a:pPr>
            <a:endParaRPr lang="en-US"/>
          </a:p>
        </c:txPr>
        <c:crossAx val="99835904"/>
        <c:crosses val="autoZero"/>
        <c:crossBetween val="midCat"/>
      </c:valAx>
      <c:spPr>
        <a:noFill/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7048763641386941"/>
          <c:y val="0.15133833506660774"/>
          <c:w val="0.24917714233089291"/>
          <c:h val="0.17000272371613923"/>
        </c:manualLayout>
      </c:layout>
      <c:spPr>
        <a:solidFill>
          <a:schemeClr val="bg1"/>
        </a:solidFill>
      </c:spPr>
      <c:txPr>
        <a:bodyPr/>
        <a:lstStyle/>
        <a:p>
          <a:pPr>
            <a:defRPr sz="900" baseline="0"/>
          </a:pPr>
          <a:endParaRPr lang="en-US"/>
        </a:p>
      </c:txPr>
    </c:legend>
    <c:plotVisOnly val="1"/>
  </c:chart>
  <c:spPr>
    <a:ln>
      <a:noFill/>
    </a:ln>
  </c:sp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4366333421805422"/>
          <c:y val="5.1400554097404488E-2"/>
          <c:w val="0.81558005249344001"/>
          <c:h val="0.81847817362122954"/>
        </c:manualLayout>
      </c:layout>
      <c:scatterChart>
        <c:scatterStyle val="smoothMarker"/>
        <c:ser>
          <c:idx val="0"/>
          <c:order val="0"/>
          <c:tx>
            <c:v>a</c:v>
          </c:tx>
          <c:spPr>
            <a:ln w="22225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Sheet1!$C$215:$C$221</c:f>
              <c:numCache>
                <c:formatCode>General</c:formatCode>
                <c:ptCount val="7"/>
                <c:pt idx="0">
                  <c:v>10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</c:numCache>
            </c:numRef>
          </c:xVal>
          <c:yVal>
            <c:numRef>
              <c:f>Sheet1!$D$215:$D$221</c:f>
              <c:numCache>
                <c:formatCode>General</c:formatCode>
                <c:ptCount val="7"/>
                <c:pt idx="0">
                  <c:v>3.1844000000000001</c:v>
                </c:pt>
                <c:pt idx="1">
                  <c:v>3.1907999999999999</c:v>
                </c:pt>
                <c:pt idx="2">
                  <c:v>3.1976</c:v>
                </c:pt>
                <c:pt idx="3">
                  <c:v>3.2042999999999999</c:v>
                </c:pt>
                <c:pt idx="4">
                  <c:v>3.2109999999999999</c:v>
                </c:pt>
                <c:pt idx="5">
                  <c:v>3.2179000000000002</c:v>
                </c:pt>
                <c:pt idx="6">
                  <c:v>3.2254</c:v>
                </c:pt>
              </c:numCache>
            </c:numRef>
          </c:yVal>
          <c:smooth val="1"/>
        </c:ser>
        <c:axId val="99924224"/>
        <c:axId val="99959552"/>
      </c:scatterChart>
      <c:valAx>
        <c:axId val="99924224"/>
        <c:scaling>
          <c:orientation val="minMax"/>
          <c:max val="600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temperture (K)</a:t>
                </a:r>
              </a:p>
            </c:rich>
          </c:tx>
          <c:layout/>
        </c:title>
        <c:numFmt formatCode="General" sourceLinked="1"/>
        <c:tickLblPos val="nextTo"/>
        <c:crossAx val="99959552"/>
        <c:crosses val="autoZero"/>
        <c:crossBetween val="midCat"/>
      </c:valAx>
      <c:valAx>
        <c:axId val="99959552"/>
        <c:scaling>
          <c:orientation val="minMax"/>
          <c:max val="3.23"/>
          <c:min val="3.18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Lattice constant (Angstrom)</a:t>
                </a:r>
              </a:p>
            </c:rich>
          </c:tx>
          <c:layout>
            <c:manualLayout>
              <c:xMode val="edge"/>
              <c:yMode val="edge"/>
              <c:x val="8.9887640449438228E-3"/>
              <c:y val="0.24607957903567138"/>
            </c:manualLayout>
          </c:layout>
        </c:title>
        <c:numFmt formatCode="General" sourceLinked="1"/>
        <c:tickLblPos val="nextTo"/>
        <c:crossAx val="99924224"/>
        <c:crosses val="autoZero"/>
        <c:crossBetween val="midCat"/>
        <c:majorUnit val="1.0000000000000005E-2"/>
      </c:valAx>
      <c:spPr>
        <a:noFill/>
        <a:ln w="1905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23391666666666674"/>
          <c:y val="0.20814122193059201"/>
          <c:w val="0.10407566755477597"/>
          <c:h val="6.5716468373594711E-2"/>
        </c:manualLayout>
      </c:layout>
      <c:txPr>
        <a:bodyPr/>
        <a:lstStyle/>
        <a:p>
          <a:pPr>
            <a:defRPr sz="1200" baseline="0"/>
          </a:pPr>
          <a:endParaRPr lang="en-US"/>
        </a:p>
      </c:txPr>
    </c:legend>
    <c:plotVisOnly val="1"/>
  </c:chart>
  <c:spPr>
    <a:ln w="12700"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4253729823360142"/>
          <c:y val="5.1400554097404488E-2"/>
          <c:w val="0.80792803863130225"/>
          <c:h val="0.8084813760060906"/>
        </c:manualLayout>
      </c:layout>
      <c:scatterChart>
        <c:scatterStyle val="smoothMarker"/>
        <c:ser>
          <c:idx val="0"/>
          <c:order val="0"/>
          <c:tx>
            <c:v>c</c:v>
          </c:tx>
          <c:spPr>
            <a:ln w="25400">
              <a:solidFill>
                <a:srgbClr val="0000CC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C00000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Sheet1!$C$215:$C$221</c:f>
              <c:numCache>
                <c:formatCode>General</c:formatCode>
                <c:ptCount val="7"/>
                <c:pt idx="0">
                  <c:v>10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</c:numCache>
            </c:numRef>
          </c:xVal>
          <c:yVal>
            <c:numRef>
              <c:f>Sheet1!$E$215:$E$221</c:f>
              <c:numCache>
                <c:formatCode>General</c:formatCode>
                <c:ptCount val="7"/>
                <c:pt idx="0">
                  <c:v>5.1850999999999985</c:v>
                </c:pt>
                <c:pt idx="1">
                  <c:v>5.1947999999999945</c:v>
                </c:pt>
                <c:pt idx="2">
                  <c:v>5.2058</c:v>
                </c:pt>
                <c:pt idx="3">
                  <c:v>5.2168000000000001</c:v>
                </c:pt>
                <c:pt idx="4">
                  <c:v>5.2275999999999945</c:v>
                </c:pt>
                <c:pt idx="5">
                  <c:v>5.2389000000000001</c:v>
                </c:pt>
                <c:pt idx="6">
                  <c:v>5.2511000000000001</c:v>
                </c:pt>
              </c:numCache>
            </c:numRef>
          </c:yVal>
          <c:smooth val="1"/>
        </c:ser>
        <c:axId val="99983360"/>
        <c:axId val="99985664"/>
      </c:scatterChart>
      <c:valAx>
        <c:axId val="99983360"/>
        <c:scaling>
          <c:orientation val="minMax"/>
          <c:max val="600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temperature (K)</a:t>
                </a:r>
              </a:p>
            </c:rich>
          </c:tx>
          <c:layout/>
        </c:title>
        <c:numFmt formatCode="General" sourceLinked="1"/>
        <c:tickLblPos val="nextTo"/>
        <c:crossAx val="99985664"/>
        <c:crosses val="autoZero"/>
        <c:crossBetween val="midCat"/>
      </c:valAx>
      <c:valAx>
        <c:axId val="99985664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Lattice constant (Angstrom)</a:t>
                </a:r>
              </a:p>
            </c:rich>
          </c:tx>
          <c:layout/>
        </c:title>
        <c:numFmt formatCode="General" sourceLinked="1"/>
        <c:tickLblPos val="nextTo"/>
        <c:crossAx val="99983360"/>
        <c:crosses val="autoZero"/>
        <c:crossBetween val="midCat"/>
        <c:majorUnit val="2.0000000000000011E-2"/>
      </c:valAx>
      <c:spPr>
        <a:ln w="19050">
          <a:solidFill>
            <a:prstClr val="black"/>
          </a:solidFill>
        </a:ln>
      </c:spPr>
    </c:plotArea>
    <c:legend>
      <c:legendPos val="r"/>
      <c:layout>
        <c:manualLayout>
          <c:xMode val="edge"/>
          <c:yMode val="edge"/>
          <c:x val="0.23547222222222244"/>
          <c:y val="0.24980788859725936"/>
          <c:w val="0.12155617113898896"/>
          <c:h val="6.5402019162858163E-2"/>
        </c:manualLayout>
      </c:layout>
      <c:txPr>
        <a:bodyPr/>
        <a:lstStyle/>
        <a:p>
          <a:pPr>
            <a:defRPr sz="12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625145878037295"/>
          <c:y val="5.1400554097404488E-2"/>
          <c:w val="0.81621980047248865"/>
          <c:h val="0.79822506561679785"/>
        </c:manualLayout>
      </c:layout>
      <c:scatterChart>
        <c:scatterStyle val="smoothMarker"/>
        <c:ser>
          <c:idx val="0"/>
          <c:order val="0"/>
          <c:tx>
            <c:v>10K</c:v>
          </c:tx>
          <c:spPr>
            <a:ln w="25400">
              <a:solidFill>
                <a:srgbClr val="0000CC"/>
              </a:solidFill>
              <a:prstDash val="lg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Sheet1!$B$139:$B$144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Sheet1!$C$139:$C$144</c:f>
              <c:numCache>
                <c:formatCode>General</c:formatCode>
                <c:ptCount val="6"/>
                <c:pt idx="0">
                  <c:v>8.8000000000000007</c:v>
                </c:pt>
                <c:pt idx="1">
                  <c:v>13.2</c:v>
                </c:pt>
                <c:pt idx="2">
                  <c:v>22</c:v>
                </c:pt>
                <c:pt idx="3">
                  <c:v>28</c:v>
                </c:pt>
              </c:numCache>
            </c:numRef>
          </c:yVal>
          <c:smooth val="1"/>
        </c:ser>
        <c:ser>
          <c:idx val="1"/>
          <c:order val="1"/>
          <c:tx>
            <c:v>100K</c:v>
          </c:tx>
          <c:spPr>
            <a:ln w="25400">
              <a:prstDash val="solid"/>
            </a:ln>
          </c:spPr>
          <c:marker>
            <c:symbol val="square"/>
            <c:size val="5"/>
          </c:marker>
          <c:xVal>
            <c:numRef>
              <c:f>Sheet1!$E$139:$E$143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Sheet1!$F$139:$F$143</c:f>
              <c:numCache>
                <c:formatCode>General</c:formatCode>
                <c:ptCount val="5"/>
                <c:pt idx="0">
                  <c:v>7</c:v>
                </c:pt>
                <c:pt idx="1">
                  <c:v>11.5</c:v>
                </c:pt>
                <c:pt idx="2">
                  <c:v>20.5</c:v>
                </c:pt>
                <c:pt idx="3">
                  <c:v>25.5</c:v>
                </c:pt>
                <c:pt idx="4">
                  <c:v>36</c:v>
                </c:pt>
              </c:numCache>
            </c:numRef>
          </c:yVal>
          <c:smooth val="1"/>
        </c:ser>
        <c:ser>
          <c:idx val="2"/>
          <c:order val="2"/>
          <c:tx>
            <c:v>300K</c:v>
          </c:tx>
          <c:spPr>
            <a:ln w="25400">
              <a:solidFill>
                <a:schemeClr val="accent3">
                  <a:lumMod val="50000"/>
                </a:schemeClr>
              </a:solidFill>
              <a:prstDash val="sysDash"/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xVal>
            <c:numRef>
              <c:f>Sheet1!$H$139:$H$143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Sheet1!$I$139:$I$143</c:f>
              <c:numCache>
                <c:formatCode>General</c:formatCode>
                <c:ptCount val="5"/>
                <c:pt idx="0">
                  <c:v>6</c:v>
                </c:pt>
                <c:pt idx="1">
                  <c:v>9.5</c:v>
                </c:pt>
                <c:pt idx="2">
                  <c:v>19</c:v>
                </c:pt>
                <c:pt idx="3">
                  <c:v>24</c:v>
                </c:pt>
                <c:pt idx="4">
                  <c:v>33</c:v>
                </c:pt>
              </c:numCache>
            </c:numRef>
          </c:yVal>
          <c:smooth val="1"/>
        </c:ser>
        <c:ser>
          <c:idx val="3"/>
          <c:order val="3"/>
          <c:tx>
            <c:v>500K</c:v>
          </c:tx>
          <c:spPr>
            <a:ln w="22225">
              <a:solidFill>
                <a:schemeClr val="tx1"/>
              </a:solidFill>
            </a:ln>
          </c:spPr>
          <c:marker>
            <c:spPr>
              <a:ln w="22225">
                <a:solidFill>
                  <a:schemeClr val="tx1"/>
                </a:solidFill>
              </a:ln>
            </c:spPr>
          </c:marker>
          <c:xVal>
            <c:numRef>
              <c:f>Sheet1!$K$139:$K$144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Sheet1!$L$139:$L$144</c:f>
              <c:numCache>
                <c:formatCode>General</c:formatCode>
                <c:ptCount val="6"/>
                <c:pt idx="0">
                  <c:v>5</c:v>
                </c:pt>
                <c:pt idx="1">
                  <c:v>9</c:v>
                </c:pt>
                <c:pt idx="2">
                  <c:v>13</c:v>
                </c:pt>
                <c:pt idx="3">
                  <c:v>18.5</c:v>
                </c:pt>
                <c:pt idx="4">
                  <c:v>24.5</c:v>
                </c:pt>
                <c:pt idx="5">
                  <c:v>25.5</c:v>
                </c:pt>
              </c:numCache>
            </c:numRef>
          </c:yVal>
          <c:smooth val="1"/>
        </c:ser>
        <c:axId val="100065664"/>
        <c:axId val="100067968"/>
      </c:scatterChart>
      <c:valAx>
        <c:axId val="100065664"/>
        <c:scaling>
          <c:orientation val="minMax"/>
          <c:max val="8"/>
          <c:min val="1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41941435948118361"/>
              <c:y val="0.92854099471835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067968"/>
        <c:crosses val="autoZero"/>
        <c:crossBetween val="midCat"/>
        <c:majorUnit val="1"/>
      </c:valAx>
      <c:valAx>
        <c:axId val="100067968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crack length (nm)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065664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1907677903202599"/>
          <c:y val="0.11362222446243703"/>
          <c:w val="0.18163632029675011"/>
          <c:h val="0.27297137284366302"/>
        </c:manualLayout>
      </c:layout>
      <c:spPr>
        <a:solidFill>
          <a:schemeClr val="bg1"/>
        </a:solidFill>
      </c:spPr>
      <c:txPr>
        <a:bodyPr/>
        <a:lstStyle/>
        <a:p>
          <a:pPr>
            <a:defRPr sz="11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625145878037301"/>
          <c:y val="5.1400554097404488E-2"/>
          <c:w val="0.81621980047248865"/>
          <c:h val="0.79822506561679785"/>
        </c:manualLayout>
      </c:layout>
      <c:scatterChart>
        <c:scatterStyle val="smoothMarker"/>
        <c:ser>
          <c:idx val="0"/>
          <c:order val="0"/>
          <c:tx>
            <c:v>10K</c:v>
          </c:tx>
          <c:spPr>
            <a:ln w="25400">
              <a:solidFill>
                <a:srgbClr val="0000CC"/>
              </a:solidFill>
              <a:prstDash val="lg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Sheet1!$B$150:$B$154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Sheet1!$C$150:$C$154</c:f>
              <c:numCache>
                <c:formatCode>General</c:formatCode>
                <c:ptCount val="5"/>
                <c:pt idx="0">
                  <c:v>9.5</c:v>
                </c:pt>
                <c:pt idx="1">
                  <c:v>18</c:v>
                </c:pt>
                <c:pt idx="2">
                  <c:v>33</c:v>
                </c:pt>
                <c:pt idx="3">
                  <c:v>48</c:v>
                </c:pt>
                <c:pt idx="4">
                  <c:v>63</c:v>
                </c:pt>
              </c:numCache>
            </c:numRef>
          </c:yVal>
          <c:smooth val="1"/>
        </c:ser>
        <c:ser>
          <c:idx val="1"/>
          <c:order val="1"/>
          <c:tx>
            <c:v>100K</c:v>
          </c:tx>
          <c:spPr>
            <a:ln w="25400">
              <a:prstDash val="solid"/>
            </a:ln>
          </c:spPr>
          <c:marker>
            <c:symbol val="square"/>
            <c:size val="5"/>
          </c:marker>
          <c:xVal>
            <c:numRef>
              <c:f>Sheet1!$E$150:$E$154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Sheet1!$F$150:$F$154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24.5</c:v>
                </c:pt>
                <c:pt idx="3">
                  <c:v>36</c:v>
                </c:pt>
                <c:pt idx="4">
                  <c:v>48</c:v>
                </c:pt>
              </c:numCache>
            </c:numRef>
          </c:yVal>
          <c:smooth val="1"/>
        </c:ser>
        <c:ser>
          <c:idx val="2"/>
          <c:order val="2"/>
          <c:tx>
            <c:v>300K</c:v>
          </c:tx>
          <c:spPr>
            <a:ln w="25400">
              <a:solidFill>
                <a:schemeClr val="accent3">
                  <a:lumMod val="50000"/>
                </a:schemeClr>
              </a:solidFill>
              <a:prstDash val="sysDash"/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xVal>
            <c:numRef>
              <c:f>Sheet1!$H$150:$H$154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Sheet1!$I$150:$I$154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22</c:v>
                </c:pt>
                <c:pt idx="3">
                  <c:v>29</c:v>
                </c:pt>
                <c:pt idx="4">
                  <c:v>37</c:v>
                </c:pt>
              </c:numCache>
            </c:numRef>
          </c:yVal>
          <c:smooth val="1"/>
        </c:ser>
        <c:ser>
          <c:idx val="3"/>
          <c:order val="3"/>
          <c:tx>
            <c:v>500K</c:v>
          </c:tx>
          <c:spPr>
            <a:ln w="22225">
              <a:solidFill>
                <a:schemeClr val="tx1"/>
              </a:solidFill>
            </a:ln>
          </c:spPr>
          <c:marker>
            <c:spPr>
              <a:ln w="22225">
                <a:solidFill>
                  <a:schemeClr val="tx1"/>
                </a:solidFill>
              </a:ln>
            </c:spPr>
          </c:marker>
          <c:xVal>
            <c:numRef>
              <c:f>Sheet1!$K$150:$K$154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Sheet1!$L$150:$L$154</c:f>
              <c:numCache>
                <c:formatCode>General</c:formatCode>
                <c:ptCount val="5"/>
                <c:pt idx="0">
                  <c:v>4.5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8.5</c:v>
                </c:pt>
              </c:numCache>
            </c:numRef>
          </c:yVal>
          <c:smooth val="1"/>
        </c:ser>
        <c:axId val="100372864"/>
        <c:axId val="100375168"/>
      </c:scatterChart>
      <c:valAx>
        <c:axId val="100372864"/>
        <c:scaling>
          <c:orientation val="minMax"/>
          <c:max val="8"/>
          <c:min val="1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41941435948118361"/>
              <c:y val="0.92854099471835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375168"/>
        <c:crosses val="autoZero"/>
        <c:crossBetween val="midCat"/>
        <c:majorUnit val="1"/>
      </c:valAx>
      <c:valAx>
        <c:axId val="100375168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crack length (nm)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372864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9180405826674818"/>
          <c:y val="0.11362222446243708"/>
          <c:w val="0.18163632029675011"/>
          <c:h val="0.27297137284366313"/>
        </c:manualLayout>
      </c:layout>
      <c:spPr>
        <a:solidFill>
          <a:schemeClr val="bg1"/>
        </a:solidFill>
      </c:spPr>
      <c:txPr>
        <a:bodyPr/>
        <a:lstStyle/>
        <a:p>
          <a:pPr>
            <a:defRPr sz="11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625145878037301"/>
          <c:y val="5.1400554097404488E-2"/>
          <c:w val="0.81621980047248865"/>
          <c:h val="0.79822506561679785"/>
        </c:manualLayout>
      </c:layout>
      <c:scatterChart>
        <c:scatterStyle val="smoothMarker"/>
        <c:ser>
          <c:idx val="0"/>
          <c:order val="0"/>
          <c:tx>
            <c:v>10K</c:v>
          </c:tx>
          <c:spPr>
            <a:ln w="25400">
              <a:solidFill>
                <a:srgbClr val="0000CC"/>
              </a:solidFill>
              <a:prstDash val="lg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Sheet1!$B$161:$B$166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Sheet1!$C$161:$C$166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4.5</c:v>
                </c:pt>
                <c:pt idx="3">
                  <c:v>6</c:v>
                </c:pt>
                <c:pt idx="4">
                  <c:v>7.5</c:v>
                </c:pt>
                <c:pt idx="5">
                  <c:v>9.5</c:v>
                </c:pt>
              </c:numCache>
            </c:numRef>
          </c:yVal>
          <c:smooth val="1"/>
        </c:ser>
        <c:ser>
          <c:idx val="1"/>
          <c:order val="1"/>
          <c:tx>
            <c:v>100K</c:v>
          </c:tx>
          <c:spPr>
            <a:ln w="25400">
              <a:prstDash val="solid"/>
            </a:ln>
          </c:spPr>
          <c:marker>
            <c:symbol val="square"/>
            <c:size val="5"/>
          </c:marker>
          <c:xVal>
            <c:numRef>
              <c:f>Sheet1!$E$161:$E$166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Sheet1!$F$161:$F$166</c:f>
              <c:numCache>
                <c:formatCode>General</c:formatCode>
                <c:ptCount val="6"/>
                <c:pt idx="0">
                  <c:v>1.8</c:v>
                </c:pt>
                <c:pt idx="1">
                  <c:v>2.5</c:v>
                </c:pt>
                <c:pt idx="2">
                  <c:v>4</c:v>
                </c:pt>
                <c:pt idx="3">
                  <c:v>5.8</c:v>
                </c:pt>
                <c:pt idx="4">
                  <c:v>7.5</c:v>
                </c:pt>
                <c:pt idx="5">
                  <c:v>9.4</c:v>
                </c:pt>
              </c:numCache>
            </c:numRef>
          </c:yVal>
          <c:smooth val="1"/>
        </c:ser>
        <c:ser>
          <c:idx val="2"/>
          <c:order val="2"/>
          <c:tx>
            <c:v>300K</c:v>
          </c:tx>
          <c:spPr>
            <a:ln w="25400">
              <a:solidFill>
                <a:schemeClr val="accent3">
                  <a:lumMod val="50000"/>
                </a:schemeClr>
              </a:solidFill>
              <a:prstDash val="sysDash"/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xVal>
            <c:numRef>
              <c:f>Sheet1!$H$161:$H$166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Sheet1!$I$161:$I$166</c:f>
              <c:numCache>
                <c:formatCode>General</c:formatCode>
                <c:ptCount val="6"/>
                <c:pt idx="0">
                  <c:v>1.5</c:v>
                </c:pt>
                <c:pt idx="1">
                  <c:v>2</c:v>
                </c:pt>
                <c:pt idx="2">
                  <c:v>3</c:v>
                </c:pt>
                <c:pt idx="3">
                  <c:v>4.3</c:v>
                </c:pt>
                <c:pt idx="4">
                  <c:v>5.5</c:v>
                </c:pt>
                <c:pt idx="5">
                  <c:v>6.7</c:v>
                </c:pt>
              </c:numCache>
            </c:numRef>
          </c:yVal>
          <c:smooth val="1"/>
        </c:ser>
        <c:ser>
          <c:idx val="3"/>
          <c:order val="3"/>
          <c:tx>
            <c:v>500K</c:v>
          </c:tx>
          <c:spPr>
            <a:ln w="22225">
              <a:solidFill>
                <a:schemeClr val="tx1"/>
              </a:solidFill>
            </a:ln>
          </c:spPr>
          <c:marker>
            <c:spPr>
              <a:ln w="22225">
                <a:solidFill>
                  <a:schemeClr val="tx1"/>
                </a:solidFill>
              </a:ln>
            </c:spPr>
          </c:marker>
          <c:xVal>
            <c:numRef>
              <c:f>Sheet1!$K$161:$K$166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xVal>
          <c:yVal>
            <c:numRef>
              <c:f>Sheet1!$L$161:$L$166</c:f>
              <c:numCache>
                <c:formatCode>General</c:formatCode>
                <c:ptCount val="6"/>
                <c:pt idx="0">
                  <c:v>1</c:v>
                </c:pt>
                <c:pt idx="1">
                  <c:v>1.6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</c:numCache>
            </c:numRef>
          </c:yVal>
          <c:smooth val="1"/>
        </c:ser>
        <c:axId val="100553472"/>
        <c:axId val="100555776"/>
      </c:scatterChart>
      <c:valAx>
        <c:axId val="100553472"/>
        <c:scaling>
          <c:orientation val="minMax"/>
          <c:max val="10"/>
          <c:min val="1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41941435948118361"/>
              <c:y val="0.92854099471835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555776"/>
        <c:crosses val="autoZero"/>
        <c:crossBetween val="midCat"/>
        <c:majorUnit val="1"/>
      </c:valAx>
      <c:valAx>
        <c:axId val="100555776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crack length (nm)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553472"/>
        <c:crosses val="autoZero"/>
        <c:crossBetween val="midCat"/>
        <c:majorUnit val="2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9180405826674818"/>
          <c:y val="0.11362222446243708"/>
          <c:w val="0.18163632029675011"/>
          <c:h val="0.27297137284366313"/>
        </c:manualLayout>
      </c:layout>
      <c:spPr>
        <a:solidFill>
          <a:schemeClr val="bg1"/>
        </a:solidFill>
      </c:spPr>
      <c:txPr>
        <a:bodyPr/>
        <a:lstStyle/>
        <a:p>
          <a:pPr>
            <a:defRPr sz="11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3625145878037301"/>
          <c:y val="5.1400554097404488E-2"/>
          <c:w val="0.81621980047248865"/>
          <c:h val="0.79822506561679785"/>
        </c:manualLayout>
      </c:layout>
      <c:scatterChart>
        <c:scatterStyle val="smoothMarker"/>
        <c:ser>
          <c:idx val="0"/>
          <c:order val="0"/>
          <c:tx>
            <c:v>10K</c:v>
          </c:tx>
          <c:spPr>
            <a:ln w="25400">
              <a:solidFill>
                <a:srgbClr val="0000CC"/>
              </a:solidFill>
              <a:prstDash val="lgDashDot"/>
            </a:ln>
          </c:spPr>
          <c:marker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</c:spPr>
          </c:marker>
          <c:xVal>
            <c:numRef>
              <c:f>Sheet1!$B$172:$B$175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xVal>
          <c:yVal>
            <c:numRef>
              <c:f>Sheet1!$C$172:$C$175</c:f>
              <c:numCache>
                <c:formatCode>General</c:formatCode>
                <c:ptCount val="4"/>
                <c:pt idx="0">
                  <c:v>6</c:v>
                </c:pt>
                <c:pt idx="1">
                  <c:v>11</c:v>
                </c:pt>
                <c:pt idx="2">
                  <c:v>19</c:v>
                </c:pt>
                <c:pt idx="3">
                  <c:v>27</c:v>
                </c:pt>
              </c:numCache>
            </c:numRef>
          </c:yVal>
          <c:smooth val="1"/>
        </c:ser>
        <c:ser>
          <c:idx val="1"/>
          <c:order val="1"/>
          <c:tx>
            <c:v>100K</c:v>
          </c:tx>
          <c:spPr>
            <a:ln w="25400">
              <a:prstDash val="solid"/>
            </a:ln>
          </c:spPr>
          <c:marker>
            <c:symbol val="square"/>
            <c:size val="5"/>
          </c:marker>
          <c:xVal>
            <c:numRef>
              <c:f>Sheet1!$E$172:$E$176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Sheet1!$F$172:$F$176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15</c:v>
                </c:pt>
                <c:pt idx="3">
                  <c:v>23</c:v>
                </c:pt>
                <c:pt idx="4">
                  <c:v>33</c:v>
                </c:pt>
              </c:numCache>
            </c:numRef>
          </c:yVal>
          <c:smooth val="1"/>
        </c:ser>
        <c:ser>
          <c:idx val="2"/>
          <c:order val="2"/>
          <c:tx>
            <c:v>300K</c:v>
          </c:tx>
          <c:spPr>
            <a:ln w="25400">
              <a:solidFill>
                <a:schemeClr val="accent3">
                  <a:lumMod val="50000"/>
                </a:schemeClr>
              </a:solidFill>
              <a:prstDash val="sysDash"/>
            </a:ln>
          </c:spPr>
          <c:marker>
            <c:spPr>
              <a:solidFill>
                <a:schemeClr val="accent3">
                  <a:lumMod val="50000"/>
                </a:schemeClr>
              </a:solidFill>
            </c:spPr>
          </c:marker>
          <c:xVal>
            <c:numRef>
              <c:f>Sheet1!$H$172:$H$176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Sheet1!$I$172:$I$176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12</c:v>
                </c:pt>
                <c:pt idx="3">
                  <c:v>17</c:v>
                </c:pt>
                <c:pt idx="4">
                  <c:v>27</c:v>
                </c:pt>
              </c:numCache>
            </c:numRef>
          </c:yVal>
          <c:smooth val="1"/>
        </c:ser>
        <c:ser>
          <c:idx val="3"/>
          <c:order val="3"/>
          <c:tx>
            <c:v>500K</c:v>
          </c:tx>
          <c:spPr>
            <a:ln w="22225">
              <a:solidFill>
                <a:schemeClr val="tx1"/>
              </a:solidFill>
            </a:ln>
          </c:spPr>
          <c:marker>
            <c:spPr>
              <a:ln w="22225">
                <a:solidFill>
                  <a:schemeClr val="tx1"/>
                </a:solidFill>
              </a:ln>
            </c:spPr>
          </c:marker>
          <c:xVal>
            <c:numRef>
              <c:f>Sheet1!$K$172:$K$176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</c:numCache>
            </c:numRef>
          </c:xVal>
          <c:yVal>
            <c:numRef>
              <c:f>Sheet1!$L$172:$L$176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8</c:v>
                </c:pt>
                <c:pt idx="3">
                  <c:v>11</c:v>
                </c:pt>
                <c:pt idx="4">
                  <c:v>21</c:v>
                </c:pt>
              </c:numCache>
            </c:numRef>
          </c:yVal>
          <c:smooth val="1"/>
        </c:ser>
        <c:axId val="100582144"/>
        <c:axId val="100584448"/>
      </c:scatterChart>
      <c:valAx>
        <c:axId val="100582144"/>
        <c:scaling>
          <c:orientation val="minMax"/>
          <c:max val="8"/>
          <c:min val="1"/>
        </c:scaling>
        <c:axPos val="b"/>
        <c:title>
          <c:tx>
            <c:rich>
              <a:bodyPr/>
              <a:lstStyle/>
              <a:p>
                <a:pPr>
                  <a:defRPr sz="1100" baseline="0"/>
                </a:pPr>
                <a:r>
                  <a:rPr lang="en-US" sz="1100" baseline="0"/>
                  <a:t>number of cycles</a:t>
                </a:r>
              </a:p>
            </c:rich>
          </c:tx>
          <c:layout>
            <c:manualLayout>
              <c:xMode val="edge"/>
              <c:yMode val="edge"/>
              <c:x val="0.41941435948118361"/>
              <c:y val="0.9285409947183535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584448"/>
        <c:crosses val="autoZero"/>
        <c:crossBetween val="midCat"/>
        <c:majorUnit val="1"/>
      </c:valAx>
      <c:valAx>
        <c:axId val="100584448"/>
        <c:scaling>
          <c:orientation val="minMax"/>
        </c:scaling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aseline="0"/>
                </a:pPr>
                <a:r>
                  <a:rPr lang="en-US" sz="1100" baseline="0"/>
                  <a:t>crack length (nm)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100" baseline="0"/>
            </a:pPr>
            <a:endParaRPr lang="en-US"/>
          </a:p>
        </c:txPr>
        <c:crossAx val="100582144"/>
        <c:crosses val="autoZero"/>
        <c:crossBetween val="midCat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9180405826674818"/>
          <c:y val="0.11362222446243708"/>
          <c:w val="0.18163632029675011"/>
          <c:h val="0.27297137284366313"/>
        </c:manualLayout>
      </c:layout>
      <c:spPr>
        <a:solidFill>
          <a:schemeClr val="bg1"/>
        </a:solidFill>
      </c:spPr>
      <c:txPr>
        <a:bodyPr/>
        <a:lstStyle/>
        <a:p>
          <a:pPr>
            <a:defRPr sz="1100" baseline="0"/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0.24138</cdr:x>
      <cdr:y>0.07407</cdr:y>
    </cdr:from>
    <cdr:to>
      <cdr:x>0.44154</cdr:x>
      <cdr:y>0.13765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1066800" y="304799"/>
          <a:ext cx="884609" cy="26161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100" dirty="0"/>
            <a:t>strain </a:t>
          </a:r>
          <a:r>
            <a:rPr lang="en-US" sz="1100" baseline="0" dirty="0"/>
            <a:t>rate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0.22807</cdr:x>
      <cdr:y>0.09434</cdr:y>
    </cdr:from>
    <cdr:to>
      <cdr:x>0.42823</cdr:x>
      <cdr:y>0.15912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990600" y="381000"/>
          <a:ext cx="869357" cy="26161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en-US" sz="1100" dirty="0"/>
            <a:t>strain </a:t>
          </a:r>
          <a:r>
            <a:rPr lang="en-US" sz="1100" baseline="0" dirty="0"/>
            <a:t>rate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4216F-B7D5-42B8-92D7-0EB699FF8862}" type="datetimeFigureOut">
              <a:rPr lang="en-US" smtClean="0"/>
              <a:pPr/>
              <a:t>6/1/2012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B176B-EE97-4939-98CD-386FF25FD1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68571B-E6CC-4645-A2AF-F60D6B0CCC2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B176B-EE97-4939-98CD-386FF25FD1B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7A696-A948-4EDF-9654-40C29EED7CE1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67FA-DFAE-42CD-AE5C-DD13B5378278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ED1F-741C-470B-80FE-B497D23C0DC4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>
            <a:spLocks noChangeArrowheads="1"/>
          </p:cNvSpPr>
          <p:nvPr userDrawn="1"/>
        </p:nvSpPr>
        <p:spPr bwMode="auto">
          <a:xfrm>
            <a:off x="669925" y="685800"/>
            <a:ext cx="7747000" cy="587375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A5002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3"/>
          <p:cNvSpPr>
            <a:spLocks noChangeShapeType="1"/>
          </p:cNvSpPr>
          <p:nvPr userDrawn="1"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13475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CAVS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777" r="1234" b="93950"/>
          <a:stretch>
            <a:fillRect/>
          </a:stretch>
        </p:blipFill>
        <p:spPr bwMode="auto">
          <a:xfrm>
            <a:off x="7467600" y="6272213"/>
            <a:ext cx="16764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BAG_color_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6256338"/>
            <a:ext cx="2057400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1905000" y="30480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2pPr algn="l">
              <a:lnSpc>
                <a:spcPct val="100000"/>
              </a:lnSpc>
              <a:defRPr sz="2400" baseline="0">
                <a:solidFill>
                  <a:srgbClr val="990033"/>
                </a:solidFill>
              </a:defRPr>
            </a:lvl2pPr>
            <a:lvl3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3pPr>
            <a:lvl4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4pPr>
            <a:lvl5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5pPr>
          </a:lstStyle>
          <a:p>
            <a:pPr lvl="1"/>
            <a:endParaRPr lang="en-US" noProof="0" dirty="0" smtClean="0"/>
          </a:p>
        </p:txBody>
      </p:sp>
      <p:sp>
        <p:nvSpPr>
          <p:cNvPr id="12" name="Rectangle 4"/>
          <p:cNvSpPr>
            <a:spLocks noGrp="1" noChangeArrowheads="1"/>
          </p:cNvSpPr>
          <p:nvPr>
            <p:ph idx="10"/>
          </p:nvPr>
        </p:nvSpPr>
        <p:spPr bwMode="auto">
          <a:xfrm>
            <a:off x="1905000" y="3962400"/>
            <a:ext cx="678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2pPr algn="l">
              <a:lnSpc>
                <a:spcPct val="100000"/>
              </a:lnSpc>
              <a:defRPr sz="2000" b="0" baseline="0">
                <a:solidFill>
                  <a:schemeClr val="tx1"/>
                </a:solidFill>
              </a:defRPr>
            </a:lvl2pPr>
            <a:lvl3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3pPr>
            <a:lvl4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4pPr>
            <a:lvl5pPr algn="l">
              <a:lnSpc>
                <a:spcPct val="100000"/>
              </a:lnSpc>
              <a:defRPr sz="2400">
                <a:solidFill>
                  <a:srgbClr val="990033"/>
                </a:solidFill>
              </a:defRPr>
            </a:lvl5pPr>
          </a:lstStyle>
          <a:p>
            <a:pPr lvl="1"/>
            <a:endParaRPr lang="en-US" noProof="0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685800" y="1447800"/>
            <a:ext cx="8153400" cy="762000"/>
          </a:xfrm>
          <a:noFill/>
        </p:spPr>
        <p:txBody>
          <a:bodyPr/>
          <a:lstStyle>
            <a:lvl1pPr algn="ctr">
              <a:buNone/>
              <a:defRPr sz="3600" b="1">
                <a:solidFill>
                  <a:srgbClr val="99003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D895-E200-4C3E-8865-3050079291EF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06F0-7345-4E07-A9B6-C8F8BA455826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67D-255E-4924-AC18-AF5744243709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90DD2-41A1-447B-B1C8-9A0038BFDB13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A8A5-B93D-4E92-AFF5-5D38D779B4A4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ACB71-580C-4CF4-9D41-164F6FD9175A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732C-EDF1-4988-B7A7-C9CF73086EE3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40F0-78AD-4BDD-AF69-E864C234F18E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77111-2D2D-4675-B1EC-A95A19A14345}" type="datetime1">
              <a:rPr lang="en-US" smtClean="0"/>
              <a:pPr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11B73-82E6-4A11-A517-6369EE52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vs.msstate.edu/index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gi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5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vs.msstate.edu/index.php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vs.msstate.edu/index.php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/>
        </p:nvSpPr>
        <p:spPr bwMode="auto">
          <a:xfrm>
            <a:off x="1905000" y="4191000"/>
            <a:ext cx="6781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Mark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F.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Horstemeyer,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Tang, Gabriel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Potirniche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85800" y="1090613"/>
            <a:ext cx="7847013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</a:pP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Atomistic modeling of fatigue crack growth in 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nickel and magnesium </a:t>
            </a:r>
            <a:r>
              <a:rPr lang="en-US" sz="3600" dirty="0" smtClean="0"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single crystals</a:t>
            </a:r>
            <a:endParaRPr lang="en-US" sz="3600" dirty="0">
              <a:solidFill>
                <a:srgbClr val="8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Introduction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3352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Fatigue behavior at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nanoscale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is much less understand.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Several researchers performed the molecular dynamics simulation of fatigue crack growth in FCC metals at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nanoscale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Almost no research on atomistic modeling of fatigue crack growth in Mg crystals (HCP metal) can be found in open literatures.</a:t>
            </a:r>
          </a:p>
          <a:p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Objectives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Investigate the fatigue crack growth mechanisms in magnesium single crystals (at nanoscale) under the application of cyclic loading.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effects of crystallographic orientation of the initial crack.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effects of temperature.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Simulation method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48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interatomic potential employed in this investigation is Embedded Atom Method (EAM) developed by Daw and Baskes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[1, 2].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Centro-symmetry parameter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[3]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smtClean="0">
                <a:latin typeface="Adobe Caslon Pro" pitchFamily="18" charset="0"/>
                <a:cs typeface="Times New Roman" pitchFamily="18" charset="0"/>
              </a:rPr>
              <a:t>P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Ackland parameter 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[4]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was used to visualize the defects including dislocations, twin, and crack.</a:t>
            </a:r>
            <a:endParaRPr lang="en-US" sz="2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685800" y="5839968"/>
            <a:ext cx="54559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[1]  M. Daw, M. Baskes, Mater. Sci. 50 (1983) 1285.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685800" y="6041136"/>
            <a:ext cx="55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[2]  M. Daw, S.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Foiles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M. Baskes, Mater. Sci. Rep. 9 (1993) 251.</a:t>
            </a:r>
            <a:endParaRPr kumimoji="0" lang="en-US" sz="1400" i="0" u="none" strike="noStrike" cap="none" normalizeH="0" dirty="0" err="1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057400"/>
            <a:ext cx="4805680" cy="838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 bwMode="auto">
          <a:xfrm>
            <a:off x="1776984" y="2301240"/>
            <a:ext cx="91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</a:rPr>
              <a:t>Energy: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9141" y="2819400"/>
            <a:ext cx="1941163" cy="685800"/>
          </a:xfrm>
          <a:prstGeom prst="rect">
            <a:avLst/>
          </a:prstGeom>
          <a:noFill/>
        </p:spPr>
      </p:pic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1019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3429000"/>
            <a:ext cx="1501666" cy="685800"/>
          </a:xfrm>
          <a:prstGeom prst="rect">
            <a:avLst/>
          </a:prstGeom>
          <a:noFill/>
        </p:spPr>
      </p:pic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"/>
          </a:blip>
          <a:srcRect/>
          <a:stretch>
            <a:fillRect/>
          </a:stretch>
        </p:blipFill>
        <p:spPr bwMode="auto">
          <a:xfrm>
            <a:off x="3733800" y="5181600"/>
            <a:ext cx="1752600" cy="57567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23" name="TextBox 22"/>
          <p:cNvSpPr txBox="1"/>
          <p:nvPr/>
        </p:nvSpPr>
        <p:spPr bwMode="auto">
          <a:xfrm>
            <a:off x="1752600" y="3014472"/>
            <a:ext cx="1981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C00000"/>
                </a:solidFill>
                <a:latin typeface="Comic Sans MS" pitchFamily="66" charset="0"/>
              </a:rPr>
              <a:t>dipole force tensor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1828800" y="3621024"/>
            <a:ext cx="914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</a:rPr>
              <a:t>stress: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682752" y="6239256"/>
            <a:ext cx="6327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[3]  C. </a:t>
            </a:r>
            <a:r>
              <a:rPr lang="en-US" sz="14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Kelchner</a:t>
            </a: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S. Plimpton, J. Hamilton, Phys. Rev. B 58 (1998) 11085.</a:t>
            </a:r>
            <a:endParaRPr kumimoji="0" lang="en-US" sz="1400" i="0" u="none" strike="noStrike" cap="none" normalizeH="0" dirty="0" err="1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23900" y="5867400"/>
            <a:ext cx="4229100" cy="0"/>
          </a:xfrm>
          <a:prstGeom prst="line">
            <a:avLst/>
          </a:prstGeom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 bwMode="auto">
          <a:xfrm>
            <a:off x="682752" y="6446591"/>
            <a:ext cx="6327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[4]  </a:t>
            </a:r>
            <a:r>
              <a:rPr lang="sv-SE" sz="1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Ackland, Jones, Phys Rev B, 73, 054104 (2006).</a:t>
            </a:r>
            <a:endParaRPr kumimoji="0" lang="en-US" sz="1400" i="0" u="none" strike="noStrike" cap="none" normalizeH="0" dirty="0" err="1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Atomistic Model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81000" y="1828800"/>
            <a:ext cx="4267200" cy="2743200"/>
            <a:chOff x="2823" y="8663"/>
            <a:chExt cx="7197" cy="4597"/>
          </a:xfrm>
        </p:grpSpPr>
        <p:grpSp>
          <p:nvGrpSpPr>
            <p:cNvPr id="1027" name="Group 3"/>
            <p:cNvGrpSpPr>
              <a:grpSpLocks/>
            </p:cNvGrpSpPr>
            <p:nvPr/>
          </p:nvGrpSpPr>
          <p:grpSpPr bwMode="auto">
            <a:xfrm>
              <a:off x="7590" y="10290"/>
              <a:ext cx="1185" cy="1320"/>
              <a:chOff x="8460" y="2520"/>
              <a:chExt cx="1185" cy="1320"/>
            </a:xfrm>
          </p:grpSpPr>
          <p:cxnSp>
            <p:nvCxnSpPr>
              <p:cNvPr id="1028" name="AutoShape 4"/>
              <p:cNvCxnSpPr>
                <a:cxnSpLocks noChangeShapeType="1"/>
              </p:cNvCxnSpPr>
              <p:nvPr/>
            </p:nvCxnSpPr>
            <p:spPr bwMode="auto">
              <a:xfrm flipV="1">
                <a:off x="8880" y="2520"/>
                <a:ext cx="1" cy="84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29" name="AutoShape 5"/>
              <p:cNvCxnSpPr>
                <a:cxnSpLocks noChangeShapeType="1"/>
              </p:cNvCxnSpPr>
              <p:nvPr/>
            </p:nvCxnSpPr>
            <p:spPr bwMode="auto">
              <a:xfrm>
                <a:off x="8880" y="3360"/>
                <a:ext cx="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30" name="AutoShape 6"/>
              <p:cNvCxnSpPr>
                <a:cxnSpLocks noChangeShapeType="1"/>
              </p:cNvCxnSpPr>
              <p:nvPr/>
            </p:nvCxnSpPr>
            <p:spPr bwMode="auto">
              <a:xfrm flipH="1">
                <a:off x="8460" y="3360"/>
                <a:ext cx="420" cy="48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7305" y="11640"/>
              <a:ext cx="1380" cy="49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z (periodic)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8478" y="11136"/>
              <a:ext cx="1542" cy="27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x (periodic)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7965" y="10092"/>
              <a:ext cx="405" cy="6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034" name="Group 10"/>
            <p:cNvGrpSpPr>
              <a:grpSpLocks/>
            </p:cNvGrpSpPr>
            <p:nvPr/>
          </p:nvGrpSpPr>
          <p:grpSpPr bwMode="auto">
            <a:xfrm>
              <a:off x="3420" y="9330"/>
              <a:ext cx="3330" cy="3285"/>
              <a:chOff x="3420" y="9330"/>
              <a:chExt cx="3330" cy="3285"/>
            </a:xfrm>
          </p:grpSpPr>
          <p:cxnSp>
            <p:nvCxnSpPr>
              <p:cNvPr id="1035" name="AutoShape 11"/>
              <p:cNvCxnSpPr>
                <a:cxnSpLocks noChangeShapeType="1"/>
              </p:cNvCxnSpPr>
              <p:nvPr/>
            </p:nvCxnSpPr>
            <p:spPr bwMode="auto">
              <a:xfrm>
                <a:off x="3420" y="12615"/>
                <a:ext cx="333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1036" name="Group 12"/>
              <p:cNvGrpSpPr>
                <a:grpSpLocks/>
              </p:cNvGrpSpPr>
              <p:nvPr/>
            </p:nvGrpSpPr>
            <p:grpSpPr bwMode="auto">
              <a:xfrm>
                <a:off x="3420" y="9330"/>
                <a:ext cx="3330" cy="3285"/>
                <a:chOff x="3420" y="9330"/>
                <a:chExt cx="3330" cy="3285"/>
              </a:xfrm>
            </p:grpSpPr>
            <p:grpSp>
              <p:nvGrpSpPr>
                <p:cNvPr id="1037" name="Group 13"/>
                <p:cNvGrpSpPr>
                  <a:grpSpLocks/>
                </p:cNvGrpSpPr>
                <p:nvPr/>
              </p:nvGrpSpPr>
              <p:grpSpPr bwMode="auto">
                <a:xfrm>
                  <a:off x="3420" y="9330"/>
                  <a:ext cx="3330" cy="3285"/>
                  <a:chOff x="3420" y="9330"/>
                  <a:chExt cx="3330" cy="3285"/>
                </a:xfrm>
              </p:grpSpPr>
              <p:grpSp>
                <p:nvGrpSpPr>
                  <p:cNvPr id="1038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3420" y="9330"/>
                    <a:ext cx="3330" cy="3285"/>
                    <a:chOff x="3420" y="9330"/>
                    <a:chExt cx="3330" cy="3285"/>
                  </a:xfrm>
                </p:grpSpPr>
                <p:cxnSp>
                  <p:nvCxnSpPr>
                    <p:cNvPr id="1039" name="AutoShape 1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420" y="9330"/>
                      <a:ext cx="3330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40" name="AutoShape 1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420" y="9330"/>
                      <a:ext cx="0" cy="3285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041" name="AutoShape 1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6750" y="9330"/>
                    <a:ext cx="0" cy="328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cxnSp>
              <p:nvCxnSpPr>
                <p:cNvPr id="1042" name="AutoShape 18"/>
                <p:cNvCxnSpPr>
                  <a:cxnSpLocks noChangeShapeType="1"/>
                </p:cNvCxnSpPr>
                <p:nvPr/>
              </p:nvCxnSpPr>
              <p:spPr bwMode="auto">
                <a:xfrm>
                  <a:off x="4845" y="10875"/>
                  <a:ext cx="450" cy="1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</p:grpSp>
        <p:cxnSp>
          <p:nvCxnSpPr>
            <p:cNvPr id="1043" name="AutoShape 19"/>
            <p:cNvCxnSpPr>
              <a:cxnSpLocks noChangeShapeType="1"/>
            </p:cNvCxnSpPr>
            <p:nvPr/>
          </p:nvCxnSpPr>
          <p:spPr bwMode="auto">
            <a:xfrm>
              <a:off x="3420" y="12338"/>
              <a:ext cx="333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44" name="Text Box 20"/>
            <p:cNvSpPr txBox="1">
              <a:spLocks noChangeArrowheads="1"/>
            </p:cNvSpPr>
            <p:nvPr/>
          </p:nvSpPr>
          <p:spPr bwMode="auto">
            <a:xfrm>
              <a:off x="4837" y="12105"/>
              <a:ext cx="473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45" name="AutoShape 21"/>
            <p:cNvCxnSpPr>
              <a:cxnSpLocks noChangeShapeType="1"/>
            </p:cNvCxnSpPr>
            <p:nvPr/>
          </p:nvCxnSpPr>
          <p:spPr bwMode="auto">
            <a:xfrm flipH="1">
              <a:off x="2970" y="9330"/>
              <a:ext cx="45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6" name="AutoShape 22"/>
            <p:cNvCxnSpPr>
              <a:cxnSpLocks noChangeShapeType="1"/>
            </p:cNvCxnSpPr>
            <p:nvPr/>
          </p:nvCxnSpPr>
          <p:spPr bwMode="auto">
            <a:xfrm flipH="1">
              <a:off x="2970" y="12615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7" name="AutoShape 23"/>
            <p:cNvCxnSpPr>
              <a:cxnSpLocks noChangeShapeType="1"/>
            </p:cNvCxnSpPr>
            <p:nvPr/>
          </p:nvCxnSpPr>
          <p:spPr bwMode="auto">
            <a:xfrm>
              <a:off x="3060" y="9330"/>
              <a:ext cx="1" cy="3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048" name="AutoShape 24"/>
            <p:cNvCxnSpPr>
              <a:cxnSpLocks noChangeShapeType="1"/>
            </p:cNvCxnSpPr>
            <p:nvPr/>
          </p:nvCxnSpPr>
          <p:spPr bwMode="auto">
            <a:xfrm flipH="1">
              <a:off x="2970" y="9331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9" name="AutoShape 25"/>
            <p:cNvCxnSpPr>
              <a:cxnSpLocks noChangeShapeType="1"/>
            </p:cNvCxnSpPr>
            <p:nvPr/>
          </p:nvCxnSpPr>
          <p:spPr bwMode="auto">
            <a:xfrm flipH="1">
              <a:off x="2970" y="12616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50" name="AutoShape 26"/>
            <p:cNvCxnSpPr>
              <a:cxnSpLocks noChangeShapeType="1"/>
            </p:cNvCxnSpPr>
            <p:nvPr/>
          </p:nvCxnSpPr>
          <p:spPr bwMode="auto">
            <a:xfrm>
              <a:off x="3060" y="9331"/>
              <a:ext cx="1" cy="3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51" name="Text Box 27"/>
            <p:cNvSpPr txBox="1">
              <a:spLocks noChangeArrowheads="1"/>
            </p:cNvSpPr>
            <p:nvPr/>
          </p:nvSpPr>
          <p:spPr bwMode="auto">
            <a:xfrm>
              <a:off x="2823" y="10609"/>
              <a:ext cx="473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2" name="Text Box 28"/>
            <p:cNvSpPr txBox="1">
              <a:spLocks noChangeArrowheads="1"/>
            </p:cNvSpPr>
            <p:nvPr/>
          </p:nvSpPr>
          <p:spPr bwMode="auto">
            <a:xfrm>
              <a:off x="3967" y="9665"/>
              <a:ext cx="1555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Thickness 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53" name="Text Box 29"/>
            <p:cNvSpPr txBox="1">
              <a:spLocks noChangeArrowheads="1"/>
            </p:cNvSpPr>
            <p:nvPr/>
          </p:nvSpPr>
          <p:spPr bwMode="auto">
            <a:xfrm>
              <a:off x="4845" y="10448"/>
              <a:ext cx="563" cy="42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54" name="AutoShape 30"/>
            <p:cNvCxnSpPr>
              <a:cxnSpLocks noChangeShapeType="1"/>
            </p:cNvCxnSpPr>
            <p:nvPr/>
          </p:nvCxnSpPr>
          <p:spPr bwMode="auto">
            <a:xfrm flipV="1">
              <a:off x="3420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55" name="AutoShape 31"/>
            <p:cNvCxnSpPr>
              <a:cxnSpLocks noChangeShapeType="1"/>
            </p:cNvCxnSpPr>
            <p:nvPr/>
          </p:nvCxnSpPr>
          <p:spPr bwMode="auto">
            <a:xfrm flipV="1">
              <a:off x="3966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56" name="AutoShape 32"/>
            <p:cNvCxnSpPr>
              <a:cxnSpLocks noChangeShapeType="1"/>
            </p:cNvCxnSpPr>
            <p:nvPr/>
          </p:nvCxnSpPr>
          <p:spPr bwMode="auto">
            <a:xfrm flipV="1">
              <a:off x="4530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57" name="AutoShape 33"/>
            <p:cNvCxnSpPr>
              <a:cxnSpLocks noChangeShapeType="1"/>
            </p:cNvCxnSpPr>
            <p:nvPr/>
          </p:nvCxnSpPr>
          <p:spPr bwMode="auto">
            <a:xfrm flipV="1">
              <a:off x="5080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58" name="AutoShape 34"/>
            <p:cNvCxnSpPr>
              <a:cxnSpLocks noChangeShapeType="1"/>
            </p:cNvCxnSpPr>
            <p:nvPr/>
          </p:nvCxnSpPr>
          <p:spPr bwMode="auto">
            <a:xfrm flipV="1">
              <a:off x="5640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59" name="AutoShape 35"/>
            <p:cNvCxnSpPr>
              <a:cxnSpLocks noChangeShapeType="1"/>
            </p:cNvCxnSpPr>
            <p:nvPr/>
          </p:nvCxnSpPr>
          <p:spPr bwMode="auto">
            <a:xfrm flipV="1">
              <a:off x="6180" y="866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60" name="AutoShape 36"/>
            <p:cNvCxnSpPr>
              <a:cxnSpLocks noChangeShapeType="1"/>
            </p:cNvCxnSpPr>
            <p:nvPr/>
          </p:nvCxnSpPr>
          <p:spPr bwMode="auto">
            <a:xfrm flipV="1">
              <a:off x="6750" y="867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61" name="AutoShape 37"/>
            <p:cNvCxnSpPr>
              <a:cxnSpLocks noChangeShapeType="1"/>
            </p:cNvCxnSpPr>
            <p:nvPr/>
          </p:nvCxnSpPr>
          <p:spPr bwMode="auto">
            <a:xfrm flipV="1">
              <a:off x="3420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2" name="AutoShape 38"/>
            <p:cNvCxnSpPr>
              <a:cxnSpLocks noChangeShapeType="1"/>
            </p:cNvCxnSpPr>
            <p:nvPr/>
          </p:nvCxnSpPr>
          <p:spPr bwMode="auto">
            <a:xfrm flipV="1">
              <a:off x="3966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3" name="AutoShape 39"/>
            <p:cNvCxnSpPr>
              <a:cxnSpLocks noChangeShapeType="1"/>
            </p:cNvCxnSpPr>
            <p:nvPr/>
          </p:nvCxnSpPr>
          <p:spPr bwMode="auto">
            <a:xfrm flipV="1">
              <a:off x="4515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4" name="AutoShape 40"/>
            <p:cNvCxnSpPr>
              <a:cxnSpLocks noChangeShapeType="1"/>
            </p:cNvCxnSpPr>
            <p:nvPr/>
          </p:nvCxnSpPr>
          <p:spPr bwMode="auto">
            <a:xfrm flipV="1">
              <a:off x="5095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5" name="AutoShape 41"/>
            <p:cNvCxnSpPr>
              <a:cxnSpLocks noChangeShapeType="1"/>
            </p:cNvCxnSpPr>
            <p:nvPr/>
          </p:nvCxnSpPr>
          <p:spPr bwMode="auto">
            <a:xfrm flipV="1">
              <a:off x="5640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6" name="AutoShape 42"/>
            <p:cNvCxnSpPr>
              <a:cxnSpLocks noChangeShapeType="1"/>
            </p:cNvCxnSpPr>
            <p:nvPr/>
          </p:nvCxnSpPr>
          <p:spPr bwMode="auto">
            <a:xfrm flipV="1">
              <a:off x="6180" y="12728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67" name="AutoShape 43"/>
            <p:cNvCxnSpPr>
              <a:cxnSpLocks noChangeShapeType="1"/>
            </p:cNvCxnSpPr>
            <p:nvPr/>
          </p:nvCxnSpPr>
          <p:spPr bwMode="auto">
            <a:xfrm flipV="1">
              <a:off x="6750" y="12743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</p:grpSp>
      <p:grpSp>
        <p:nvGrpSpPr>
          <p:cNvPr id="1068" name="Group 44"/>
          <p:cNvGrpSpPr>
            <a:grpSpLocks/>
          </p:cNvGrpSpPr>
          <p:nvPr/>
        </p:nvGrpSpPr>
        <p:grpSpPr bwMode="auto">
          <a:xfrm>
            <a:off x="4572000" y="1968500"/>
            <a:ext cx="4281539" cy="2527300"/>
            <a:chOff x="2025" y="8622"/>
            <a:chExt cx="8004" cy="4702"/>
          </a:xfrm>
        </p:grpSpPr>
        <p:grpSp>
          <p:nvGrpSpPr>
            <p:cNvPr id="1069" name="Group 45"/>
            <p:cNvGrpSpPr>
              <a:grpSpLocks/>
            </p:cNvGrpSpPr>
            <p:nvPr/>
          </p:nvGrpSpPr>
          <p:grpSpPr bwMode="auto">
            <a:xfrm>
              <a:off x="8640" y="10290"/>
              <a:ext cx="1185" cy="1320"/>
              <a:chOff x="8460" y="2520"/>
              <a:chExt cx="1185" cy="1320"/>
            </a:xfrm>
          </p:grpSpPr>
          <p:cxnSp>
            <p:nvCxnSpPr>
              <p:cNvPr id="1070" name="AutoShape 46"/>
              <p:cNvCxnSpPr>
                <a:cxnSpLocks noChangeShapeType="1"/>
              </p:cNvCxnSpPr>
              <p:nvPr/>
            </p:nvCxnSpPr>
            <p:spPr bwMode="auto">
              <a:xfrm flipV="1">
                <a:off x="8880" y="2520"/>
                <a:ext cx="1" cy="84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71" name="AutoShape 47"/>
              <p:cNvCxnSpPr>
                <a:cxnSpLocks noChangeShapeType="1"/>
              </p:cNvCxnSpPr>
              <p:nvPr/>
            </p:nvCxnSpPr>
            <p:spPr bwMode="auto">
              <a:xfrm>
                <a:off x="8880" y="3360"/>
                <a:ext cx="765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072" name="AutoShape 48"/>
              <p:cNvCxnSpPr>
                <a:cxnSpLocks noChangeShapeType="1"/>
              </p:cNvCxnSpPr>
              <p:nvPr/>
            </p:nvCxnSpPr>
            <p:spPr bwMode="auto">
              <a:xfrm flipH="1">
                <a:off x="8460" y="3360"/>
                <a:ext cx="420" cy="48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1073" name="Text Box 49"/>
            <p:cNvSpPr txBox="1">
              <a:spLocks noChangeArrowheads="1"/>
            </p:cNvSpPr>
            <p:nvPr/>
          </p:nvSpPr>
          <p:spPr bwMode="auto">
            <a:xfrm>
              <a:off x="8344" y="11572"/>
              <a:ext cx="1685" cy="49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z (periodic)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4" name="Text Box 50"/>
            <p:cNvSpPr txBox="1">
              <a:spLocks noChangeArrowheads="1"/>
            </p:cNvSpPr>
            <p:nvPr/>
          </p:nvSpPr>
          <p:spPr bwMode="auto">
            <a:xfrm>
              <a:off x="9615" y="11070"/>
              <a:ext cx="405" cy="3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x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75" name="Text Box 51"/>
            <p:cNvSpPr txBox="1">
              <a:spLocks noChangeArrowheads="1"/>
            </p:cNvSpPr>
            <p:nvPr/>
          </p:nvSpPr>
          <p:spPr bwMode="auto">
            <a:xfrm>
              <a:off x="8700" y="10092"/>
              <a:ext cx="405" cy="6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y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76" name="AutoShape 52"/>
            <p:cNvCxnSpPr>
              <a:cxnSpLocks noChangeShapeType="1"/>
            </p:cNvCxnSpPr>
            <p:nvPr/>
          </p:nvCxnSpPr>
          <p:spPr bwMode="auto">
            <a:xfrm>
              <a:off x="2640" y="9330"/>
              <a:ext cx="49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7" name="AutoShape 53"/>
            <p:cNvCxnSpPr>
              <a:cxnSpLocks noChangeShapeType="1"/>
            </p:cNvCxnSpPr>
            <p:nvPr/>
          </p:nvCxnSpPr>
          <p:spPr bwMode="auto">
            <a:xfrm>
              <a:off x="2640" y="9329"/>
              <a:ext cx="1" cy="3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8" name="AutoShape 54"/>
            <p:cNvCxnSpPr>
              <a:cxnSpLocks noChangeShapeType="1"/>
            </p:cNvCxnSpPr>
            <p:nvPr/>
          </p:nvCxnSpPr>
          <p:spPr bwMode="auto">
            <a:xfrm>
              <a:off x="2640" y="12616"/>
              <a:ext cx="49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9" name="AutoShape 55"/>
            <p:cNvCxnSpPr>
              <a:cxnSpLocks noChangeShapeType="1"/>
            </p:cNvCxnSpPr>
            <p:nvPr/>
          </p:nvCxnSpPr>
          <p:spPr bwMode="auto">
            <a:xfrm flipV="1">
              <a:off x="7620" y="9330"/>
              <a:ext cx="1" cy="3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0" name="AutoShape 56"/>
            <p:cNvCxnSpPr>
              <a:cxnSpLocks noChangeShapeType="1"/>
            </p:cNvCxnSpPr>
            <p:nvPr/>
          </p:nvCxnSpPr>
          <p:spPr bwMode="auto">
            <a:xfrm>
              <a:off x="2640" y="10875"/>
              <a:ext cx="450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1" name="AutoShape 57"/>
            <p:cNvCxnSpPr>
              <a:cxnSpLocks noChangeShapeType="1"/>
            </p:cNvCxnSpPr>
            <p:nvPr/>
          </p:nvCxnSpPr>
          <p:spPr bwMode="auto">
            <a:xfrm>
              <a:off x="2640" y="12098"/>
              <a:ext cx="49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82" name="Text Box 58"/>
            <p:cNvSpPr txBox="1">
              <a:spLocks noChangeArrowheads="1"/>
            </p:cNvSpPr>
            <p:nvPr/>
          </p:nvSpPr>
          <p:spPr bwMode="auto">
            <a:xfrm>
              <a:off x="4845" y="11858"/>
              <a:ext cx="473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3" name="AutoShape 59"/>
            <p:cNvCxnSpPr>
              <a:cxnSpLocks noChangeShapeType="1"/>
            </p:cNvCxnSpPr>
            <p:nvPr/>
          </p:nvCxnSpPr>
          <p:spPr bwMode="auto">
            <a:xfrm flipH="1">
              <a:off x="2190" y="9329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4" name="AutoShape 60"/>
            <p:cNvCxnSpPr>
              <a:cxnSpLocks noChangeShapeType="1"/>
            </p:cNvCxnSpPr>
            <p:nvPr/>
          </p:nvCxnSpPr>
          <p:spPr bwMode="auto">
            <a:xfrm flipH="1">
              <a:off x="2190" y="12614"/>
              <a:ext cx="4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85" name="AutoShape 61"/>
            <p:cNvCxnSpPr>
              <a:cxnSpLocks noChangeShapeType="1"/>
            </p:cNvCxnSpPr>
            <p:nvPr/>
          </p:nvCxnSpPr>
          <p:spPr bwMode="auto">
            <a:xfrm>
              <a:off x="2280" y="9329"/>
              <a:ext cx="1" cy="32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86" name="Text Box 62"/>
            <p:cNvSpPr txBox="1">
              <a:spLocks noChangeArrowheads="1"/>
            </p:cNvSpPr>
            <p:nvPr/>
          </p:nvSpPr>
          <p:spPr bwMode="auto">
            <a:xfrm>
              <a:off x="2025" y="10703"/>
              <a:ext cx="473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7" name="Text Box 63"/>
            <p:cNvSpPr txBox="1">
              <a:spLocks noChangeArrowheads="1"/>
            </p:cNvSpPr>
            <p:nvPr/>
          </p:nvSpPr>
          <p:spPr bwMode="auto">
            <a:xfrm>
              <a:off x="3783" y="9758"/>
              <a:ext cx="1661" cy="42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Thickness  </a:t>
              </a: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88" name="Text Box 64"/>
            <p:cNvSpPr txBox="1">
              <a:spLocks noChangeArrowheads="1"/>
            </p:cNvSpPr>
            <p:nvPr/>
          </p:nvSpPr>
          <p:spPr bwMode="auto">
            <a:xfrm>
              <a:off x="2658" y="10478"/>
              <a:ext cx="563" cy="42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a</a:t>
              </a:r>
              <a:r>
                <a:rPr kumimoji="0" lang="en-US" sz="1100" b="0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89" name="AutoShape 65"/>
            <p:cNvCxnSpPr>
              <a:cxnSpLocks noChangeShapeType="1"/>
            </p:cNvCxnSpPr>
            <p:nvPr/>
          </p:nvCxnSpPr>
          <p:spPr bwMode="auto">
            <a:xfrm flipV="1">
              <a:off x="2639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0" name="AutoShape 66"/>
            <p:cNvCxnSpPr>
              <a:cxnSpLocks noChangeShapeType="1"/>
            </p:cNvCxnSpPr>
            <p:nvPr/>
          </p:nvCxnSpPr>
          <p:spPr bwMode="auto">
            <a:xfrm flipV="1">
              <a:off x="3485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1" name="AutoShape 67"/>
            <p:cNvCxnSpPr>
              <a:cxnSpLocks noChangeShapeType="1"/>
            </p:cNvCxnSpPr>
            <p:nvPr/>
          </p:nvCxnSpPr>
          <p:spPr bwMode="auto">
            <a:xfrm flipV="1">
              <a:off x="4274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2" name="AutoShape 68"/>
            <p:cNvCxnSpPr>
              <a:cxnSpLocks noChangeShapeType="1"/>
            </p:cNvCxnSpPr>
            <p:nvPr/>
          </p:nvCxnSpPr>
          <p:spPr bwMode="auto">
            <a:xfrm flipV="1">
              <a:off x="5094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3" name="AutoShape 69"/>
            <p:cNvCxnSpPr>
              <a:cxnSpLocks noChangeShapeType="1"/>
            </p:cNvCxnSpPr>
            <p:nvPr/>
          </p:nvCxnSpPr>
          <p:spPr bwMode="auto">
            <a:xfrm flipV="1">
              <a:off x="5954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4" name="AutoShape 70"/>
            <p:cNvCxnSpPr>
              <a:cxnSpLocks noChangeShapeType="1"/>
            </p:cNvCxnSpPr>
            <p:nvPr/>
          </p:nvCxnSpPr>
          <p:spPr bwMode="auto">
            <a:xfrm flipV="1">
              <a:off x="6764" y="862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5" name="AutoShape 71"/>
            <p:cNvCxnSpPr>
              <a:cxnSpLocks noChangeShapeType="1"/>
            </p:cNvCxnSpPr>
            <p:nvPr/>
          </p:nvCxnSpPr>
          <p:spPr bwMode="auto">
            <a:xfrm flipV="1">
              <a:off x="7619" y="8637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med"/>
            </a:ln>
          </p:spPr>
        </p:cxnSp>
        <p:cxnSp>
          <p:nvCxnSpPr>
            <p:cNvPr id="1096" name="AutoShape 72"/>
            <p:cNvCxnSpPr>
              <a:cxnSpLocks noChangeShapeType="1"/>
            </p:cNvCxnSpPr>
            <p:nvPr/>
          </p:nvCxnSpPr>
          <p:spPr bwMode="auto">
            <a:xfrm flipV="1">
              <a:off x="2639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97" name="AutoShape 73"/>
            <p:cNvCxnSpPr>
              <a:cxnSpLocks noChangeShapeType="1"/>
            </p:cNvCxnSpPr>
            <p:nvPr/>
          </p:nvCxnSpPr>
          <p:spPr bwMode="auto">
            <a:xfrm flipV="1">
              <a:off x="3485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98" name="AutoShape 74"/>
            <p:cNvCxnSpPr>
              <a:cxnSpLocks noChangeShapeType="1"/>
            </p:cNvCxnSpPr>
            <p:nvPr/>
          </p:nvCxnSpPr>
          <p:spPr bwMode="auto">
            <a:xfrm flipV="1">
              <a:off x="4274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099" name="AutoShape 75"/>
            <p:cNvCxnSpPr>
              <a:cxnSpLocks noChangeShapeType="1"/>
            </p:cNvCxnSpPr>
            <p:nvPr/>
          </p:nvCxnSpPr>
          <p:spPr bwMode="auto">
            <a:xfrm flipV="1">
              <a:off x="5094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100" name="AutoShape 76"/>
            <p:cNvCxnSpPr>
              <a:cxnSpLocks noChangeShapeType="1"/>
            </p:cNvCxnSpPr>
            <p:nvPr/>
          </p:nvCxnSpPr>
          <p:spPr bwMode="auto">
            <a:xfrm flipV="1">
              <a:off x="5954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101" name="AutoShape 77"/>
            <p:cNvCxnSpPr>
              <a:cxnSpLocks noChangeShapeType="1"/>
            </p:cNvCxnSpPr>
            <p:nvPr/>
          </p:nvCxnSpPr>
          <p:spPr bwMode="auto">
            <a:xfrm flipV="1">
              <a:off x="6764" y="12792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  <p:cxnSp>
          <p:nvCxnSpPr>
            <p:cNvPr id="1102" name="AutoShape 78"/>
            <p:cNvCxnSpPr>
              <a:cxnSpLocks noChangeShapeType="1"/>
            </p:cNvCxnSpPr>
            <p:nvPr/>
          </p:nvCxnSpPr>
          <p:spPr bwMode="auto">
            <a:xfrm flipV="1">
              <a:off x="7619" y="12807"/>
              <a:ext cx="1" cy="5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sm" len="med"/>
              <a:tailEnd type="none" w="sm" len="med"/>
            </a:ln>
          </p:spPr>
        </p:cxnSp>
      </p:grpSp>
      <p:sp>
        <p:nvSpPr>
          <p:cNvPr id="95" name="TextBox 94"/>
          <p:cNvSpPr txBox="1"/>
          <p:nvPr/>
        </p:nvSpPr>
        <p:spPr>
          <a:xfrm>
            <a:off x="914400" y="46482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Center crack</a:t>
            </a:r>
            <a:endParaRPr lang="en-US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5638800" y="45720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Edge crack</a:t>
            </a:r>
            <a:endParaRPr lang="en-US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914400" y="5029200"/>
            <a:ext cx="13716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W=20 nm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H=20 nm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a</a:t>
            </a:r>
            <a:r>
              <a:rPr lang="en-US" sz="900" b="1" dirty="0" smtClean="0">
                <a:solidFill>
                  <a:srgbClr val="C00000"/>
                </a:solidFill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</a:rPr>
              <a:t>/w=1/10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638800" y="4953000"/>
            <a:ext cx="13716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W=50 nm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H=18 nm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a</a:t>
            </a:r>
            <a:r>
              <a:rPr lang="en-US" sz="900" b="1" dirty="0" smtClean="0">
                <a:solidFill>
                  <a:srgbClr val="C00000"/>
                </a:solidFill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</a:rPr>
              <a:t>/w=1/5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514600" y="2667000"/>
            <a:ext cx="42672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295400" y="2209800"/>
            <a:ext cx="6400800" cy="156966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Crack orientation dependence for fatigue crack growth in magnesium crystals</a:t>
            </a:r>
          </a:p>
        </p:txBody>
      </p:sp>
      <p:pic>
        <p:nvPicPr>
          <p:cNvPr id="90114" name="Picture 2" descr="CAV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175"/>
            <a:ext cx="4143375" cy="885825"/>
          </a:xfrm>
          <a:prstGeom prst="rect">
            <a:avLst/>
          </a:prstGeom>
          <a:noFill/>
        </p:spPr>
      </p:pic>
      <p:pic>
        <p:nvPicPr>
          <p:cNvPr id="90116" name="Picture 4" descr="Mississippi State Word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5048" y="45720"/>
            <a:ext cx="4393787" cy="876218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Crystal Orientation of Initial Crack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1688068"/>
            <a:ext cx="381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078468"/>
            <a:ext cx="78486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* Cyclic loading was applied along the direction perpendicular to the crack plane.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4419600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06872" name="Group 376"/>
          <p:cNvGrpSpPr>
            <a:grpSpLocks/>
          </p:cNvGrpSpPr>
          <p:nvPr/>
        </p:nvGrpSpPr>
        <p:grpSpPr bwMode="auto">
          <a:xfrm>
            <a:off x="304800" y="1752600"/>
            <a:ext cx="1524000" cy="1447800"/>
            <a:chOff x="2355" y="3284"/>
            <a:chExt cx="2838" cy="2838"/>
          </a:xfrm>
        </p:grpSpPr>
        <p:cxnSp>
          <p:nvCxnSpPr>
            <p:cNvPr id="106873" name="AutoShape 377"/>
            <p:cNvCxnSpPr>
              <a:cxnSpLocks noChangeShapeType="1"/>
            </p:cNvCxnSpPr>
            <p:nvPr/>
          </p:nvCxnSpPr>
          <p:spPr bwMode="auto">
            <a:xfrm flipH="1" flipV="1">
              <a:off x="2893" y="3810"/>
              <a:ext cx="871" cy="10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106874" name="Group 378"/>
            <p:cNvGrpSpPr>
              <a:grpSpLocks/>
            </p:cNvGrpSpPr>
            <p:nvPr/>
          </p:nvGrpSpPr>
          <p:grpSpPr bwMode="auto">
            <a:xfrm>
              <a:off x="2355" y="3284"/>
              <a:ext cx="2838" cy="2838"/>
              <a:chOff x="2355" y="3284"/>
              <a:chExt cx="2838" cy="2838"/>
            </a:xfrm>
          </p:grpSpPr>
          <p:cxnSp>
            <p:nvCxnSpPr>
              <p:cNvPr id="106875" name="AutoShape 379"/>
              <p:cNvCxnSpPr>
                <a:cxnSpLocks noChangeShapeType="1"/>
              </p:cNvCxnSpPr>
              <p:nvPr/>
            </p:nvCxnSpPr>
            <p:spPr bwMode="auto">
              <a:xfrm flipH="1" flipV="1">
                <a:off x="2893" y="4214"/>
                <a:ext cx="871" cy="1006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106876" name="Group 380"/>
              <p:cNvGrpSpPr>
                <a:grpSpLocks/>
              </p:cNvGrpSpPr>
              <p:nvPr/>
            </p:nvGrpSpPr>
            <p:grpSpPr bwMode="auto">
              <a:xfrm>
                <a:off x="2355" y="3284"/>
                <a:ext cx="2838" cy="2838"/>
                <a:chOff x="2355" y="3284"/>
                <a:chExt cx="2838" cy="2838"/>
              </a:xfrm>
            </p:grpSpPr>
            <p:cxnSp>
              <p:nvCxnSpPr>
                <p:cNvPr id="106877" name="AutoShape 38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893" y="3284"/>
                  <a:ext cx="661" cy="52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878" name="AutoShape 382"/>
                <p:cNvCxnSpPr>
                  <a:cxnSpLocks noChangeShapeType="1"/>
                </p:cNvCxnSpPr>
                <p:nvPr/>
              </p:nvCxnSpPr>
              <p:spPr bwMode="auto">
                <a:xfrm>
                  <a:off x="3554" y="3284"/>
                  <a:ext cx="766" cy="52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106879" name="Group 383"/>
                <p:cNvGrpSpPr>
                  <a:grpSpLocks/>
                </p:cNvGrpSpPr>
                <p:nvPr/>
              </p:nvGrpSpPr>
              <p:grpSpPr bwMode="auto">
                <a:xfrm>
                  <a:off x="2355" y="3284"/>
                  <a:ext cx="2838" cy="2838"/>
                  <a:chOff x="2355" y="3284"/>
                  <a:chExt cx="2838" cy="2838"/>
                </a:xfrm>
              </p:grpSpPr>
              <p:cxnSp>
                <p:nvCxnSpPr>
                  <p:cNvPr id="106880" name="AutoShape 3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764" y="4816"/>
                    <a:ext cx="0" cy="7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106881" name="Group 385"/>
                  <p:cNvGrpSpPr>
                    <a:grpSpLocks/>
                  </p:cNvGrpSpPr>
                  <p:nvPr/>
                </p:nvGrpSpPr>
                <p:grpSpPr bwMode="auto">
                  <a:xfrm>
                    <a:off x="2355" y="3284"/>
                    <a:ext cx="2838" cy="2838"/>
                    <a:chOff x="2355" y="3284"/>
                    <a:chExt cx="2838" cy="2838"/>
                  </a:xfrm>
                </p:grpSpPr>
                <p:grpSp>
                  <p:nvGrpSpPr>
                    <p:cNvPr id="106882" name="Group 3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2" y="3284"/>
                      <a:ext cx="2301" cy="2838"/>
                      <a:chOff x="2892" y="3284"/>
                      <a:chExt cx="2301" cy="2838"/>
                    </a:xfrm>
                  </p:grpSpPr>
                  <p:grpSp>
                    <p:nvGrpSpPr>
                      <p:cNvPr id="106883" name="Group 3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35" y="3284"/>
                        <a:ext cx="1758" cy="2838"/>
                        <a:chOff x="3435" y="3284"/>
                        <a:chExt cx="1758" cy="2838"/>
                      </a:xfrm>
                    </p:grpSpPr>
                    <p:cxnSp>
                      <p:nvCxnSpPr>
                        <p:cNvPr id="106884" name="AutoShape 388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5192" y="4816"/>
                          <a:ext cx="1" cy="78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106885" name="AutoShape 389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4530" y="5596"/>
                          <a:ext cx="662" cy="52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106886" name="AutoShape 390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764" y="5596"/>
                          <a:ext cx="766" cy="52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106887" name="AutoShape 39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4320" y="3810"/>
                          <a:ext cx="871" cy="100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grpSp>
                      <p:nvGrpSpPr>
                        <p:cNvPr id="106888" name="Group 3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54" y="3284"/>
                          <a:ext cx="1637" cy="1532"/>
                          <a:chOff x="3554" y="3284"/>
                          <a:chExt cx="1637" cy="1532"/>
                        </a:xfrm>
                      </p:grpSpPr>
                      <p:cxnSp>
                        <p:nvCxnSpPr>
                          <p:cNvPr id="106889" name="AutoShape 393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64" y="4290"/>
                            <a:ext cx="661" cy="52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106890" name="AutoShape 39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4425" y="4290"/>
                            <a:ext cx="766" cy="52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106891" name="AutoShape 39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 flipV="1">
                            <a:off x="3554" y="3284"/>
                            <a:ext cx="871" cy="100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cxnSp>
                      <p:nvCxnSpPr>
                        <p:cNvPr id="106892" name="AutoShape 39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3435" y="5220"/>
                          <a:ext cx="329" cy="37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</p:grpSp>
                  <p:cxnSp>
                    <p:nvCxnSpPr>
                      <p:cNvPr id="106893" name="AutoShape 39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892" y="3810"/>
                        <a:ext cx="1" cy="40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  <p:cxnSp>
                  <p:nvCxnSpPr>
                    <p:cNvPr id="106894" name="AutoShape 39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355" y="4215"/>
                      <a:ext cx="538" cy="0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895" name="AutoShape 399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2355" y="4215"/>
                      <a:ext cx="871" cy="1006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896" name="AutoShape 40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26" y="5221"/>
                      <a:ext cx="974" cy="0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 type="triangle" w="med" len="lg"/>
                    </a:ln>
                  </p:spPr>
                </p:cxnSp>
              </p:grpSp>
            </p:grpSp>
          </p:grpSp>
        </p:grpSp>
      </p:grpSp>
      <p:grpSp>
        <p:nvGrpSpPr>
          <p:cNvPr id="106897" name="Group 401"/>
          <p:cNvGrpSpPr>
            <a:grpSpLocks/>
          </p:cNvGrpSpPr>
          <p:nvPr/>
        </p:nvGrpSpPr>
        <p:grpSpPr bwMode="auto">
          <a:xfrm>
            <a:off x="1752600" y="1828800"/>
            <a:ext cx="1752600" cy="1371600"/>
            <a:chOff x="6315" y="3135"/>
            <a:chExt cx="3195" cy="2475"/>
          </a:xfrm>
        </p:grpSpPr>
        <p:cxnSp>
          <p:nvCxnSpPr>
            <p:cNvPr id="106898" name="AutoShape 402"/>
            <p:cNvCxnSpPr>
              <a:cxnSpLocks noChangeShapeType="1"/>
            </p:cNvCxnSpPr>
            <p:nvPr/>
          </p:nvCxnSpPr>
          <p:spPr bwMode="auto">
            <a:xfrm flipH="1">
              <a:off x="7845" y="4141"/>
              <a:ext cx="435" cy="74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899" name="AutoShape 403"/>
            <p:cNvCxnSpPr>
              <a:cxnSpLocks noChangeShapeType="1"/>
            </p:cNvCxnSpPr>
            <p:nvPr/>
          </p:nvCxnSpPr>
          <p:spPr bwMode="auto">
            <a:xfrm>
              <a:off x="7260" y="3135"/>
              <a:ext cx="81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00" name="AutoShape 404"/>
            <p:cNvCxnSpPr>
              <a:cxnSpLocks noChangeShapeType="1"/>
            </p:cNvCxnSpPr>
            <p:nvPr/>
          </p:nvCxnSpPr>
          <p:spPr bwMode="auto">
            <a:xfrm flipH="1" flipV="1">
              <a:off x="6795" y="3886"/>
              <a:ext cx="1050" cy="101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01" name="AutoShape 405"/>
            <p:cNvCxnSpPr>
              <a:cxnSpLocks noChangeShapeType="1"/>
            </p:cNvCxnSpPr>
            <p:nvPr/>
          </p:nvCxnSpPr>
          <p:spPr bwMode="auto">
            <a:xfrm flipH="1">
              <a:off x="6795" y="3135"/>
              <a:ext cx="465" cy="75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106902" name="Group 406"/>
            <p:cNvGrpSpPr>
              <a:grpSpLocks/>
            </p:cNvGrpSpPr>
            <p:nvPr/>
          </p:nvGrpSpPr>
          <p:grpSpPr bwMode="auto">
            <a:xfrm>
              <a:off x="6315" y="3135"/>
              <a:ext cx="3195" cy="2475"/>
              <a:chOff x="6315" y="3135"/>
              <a:chExt cx="3195" cy="2475"/>
            </a:xfrm>
          </p:grpSpPr>
          <p:cxnSp>
            <p:nvCxnSpPr>
              <p:cNvPr id="106903" name="AutoShape 407"/>
              <p:cNvCxnSpPr>
                <a:cxnSpLocks noChangeShapeType="1"/>
              </p:cNvCxnSpPr>
              <p:nvPr/>
            </p:nvCxnSpPr>
            <p:spPr bwMode="auto">
              <a:xfrm>
                <a:off x="7845" y="4905"/>
                <a:ext cx="435" cy="70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04" name="AutoShape 408"/>
              <p:cNvCxnSpPr>
                <a:cxnSpLocks noChangeShapeType="1"/>
              </p:cNvCxnSpPr>
              <p:nvPr/>
            </p:nvCxnSpPr>
            <p:spPr bwMode="auto">
              <a:xfrm flipH="1" flipV="1">
                <a:off x="7575" y="4905"/>
                <a:ext cx="705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106905" name="Group 409"/>
              <p:cNvGrpSpPr>
                <a:grpSpLocks/>
              </p:cNvGrpSpPr>
              <p:nvPr/>
            </p:nvGrpSpPr>
            <p:grpSpPr bwMode="auto">
              <a:xfrm>
                <a:off x="6315" y="3135"/>
                <a:ext cx="3195" cy="2475"/>
                <a:chOff x="6315" y="3135"/>
                <a:chExt cx="3195" cy="2475"/>
              </a:xfrm>
            </p:grpSpPr>
            <p:cxnSp>
              <p:nvCxnSpPr>
                <p:cNvPr id="106906" name="AutoShape 410"/>
                <p:cNvCxnSpPr>
                  <a:cxnSpLocks noChangeShapeType="1"/>
                </p:cNvCxnSpPr>
                <p:nvPr/>
              </p:nvCxnSpPr>
              <p:spPr bwMode="auto">
                <a:xfrm>
                  <a:off x="8280" y="5609"/>
                  <a:ext cx="810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106907" name="Group 411"/>
                <p:cNvGrpSpPr>
                  <a:grpSpLocks/>
                </p:cNvGrpSpPr>
                <p:nvPr/>
              </p:nvGrpSpPr>
              <p:grpSpPr bwMode="auto">
                <a:xfrm>
                  <a:off x="6315" y="3135"/>
                  <a:ext cx="3195" cy="2475"/>
                  <a:chOff x="6315" y="3135"/>
                  <a:chExt cx="3195" cy="2475"/>
                </a:xfrm>
              </p:grpSpPr>
              <p:grpSp>
                <p:nvGrpSpPr>
                  <p:cNvPr id="106908" name="Group 412"/>
                  <p:cNvGrpSpPr>
                    <a:grpSpLocks/>
                  </p:cNvGrpSpPr>
                  <p:nvPr/>
                </p:nvGrpSpPr>
                <p:grpSpPr bwMode="auto">
                  <a:xfrm>
                    <a:off x="7260" y="3135"/>
                    <a:ext cx="2250" cy="2475"/>
                    <a:chOff x="7260" y="3135"/>
                    <a:chExt cx="2250" cy="2475"/>
                  </a:xfrm>
                </p:grpSpPr>
                <p:cxnSp>
                  <p:nvCxnSpPr>
                    <p:cNvPr id="106909" name="AutoShape 413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7260" y="3150"/>
                      <a:ext cx="1020" cy="99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910" name="AutoShape 414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8055" y="3135"/>
                      <a:ext cx="1020" cy="99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grpSp>
                  <p:nvGrpSpPr>
                    <p:cNvPr id="106911" name="Group 4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280" y="4140"/>
                      <a:ext cx="1230" cy="1470"/>
                      <a:chOff x="8280" y="4140"/>
                      <a:chExt cx="1230" cy="1470"/>
                    </a:xfrm>
                  </p:grpSpPr>
                  <p:cxnSp>
                    <p:nvCxnSpPr>
                      <p:cNvPr id="106912" name="AutoShape 41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280" y="4140"/>
                        <a:ext cx="795" cy="1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106913" name="AutoShape 41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9075" y="4861"/>
                        <a:ext cx="435" cy="74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  <p:cxnSp>
                    <p:nvCxnSpPr>
                      <p:cNvPr id="106914" name="AutoShape 41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9075" y="4140"/>
                        <a:ext cx="435" cy="70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</p:grpSp>
              <p:cxnSp>
                <p:nvCxnSpPr>
                  <p:cNvPr id="106915" name="AutoShape 41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315" y="3900"/>
                    <a:ext cx="480" cy="0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</p:grpSp>
        <p:cxnSp>
          <p:nvCxnSpPr>
            <p:cNvPr id="106916" name="AutoShape 420"/>
            <p:cNvCxnSpPr>
              <a:cxnSpLocks noChangeShapeType="1"/>
            </p:cNvCxnSpPr>
            <p:nvPr/>
          </p:nvCxnSpPr>
          <p:spPr bwMode="auto">
            <a:xfrm flipH="1">
              <a:off x="7365" y="4905"/>
              <a:ext cx="480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17" name="AutoShape 421"/>
            <p:cNvCxnSpPr>
              <a:cxnSpLocks noChangeShapeType="1"/>
            </p:cNvCxnSpPr>
            <p:nvPr/>
          </p:nvCxnSpPr>
          <p:spPr bwMode="auto">
            <a:xfrm flipH="1" flipV="1">
              <a:off x="6315" y="3900"/>
              <a:ext cx="1050" cy="101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18" name="AutoShape 422"/>
            <p:cNvCxnSpPr>
              <a:cxnSpLocks noChangeShapeType="1"/>
            </p:cNvCxnSpPr>
            <p:nvPr/>
          </p:nvCxnSpPr>
          <p:spPr bwMode="auto">
            <a:xfrm flipV="1">
              <a:off x="7365" y="4890"/>
              <a:ext cx="1005" cy="1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06919" name="Text Box 423"/>
          <p:cNvSpPr txBox="1">
            <a:spLocks noChangeArrowheads="1"/>
          </p:cNvSpPr>
          <p:nvPr/>
        </p:nvSpPr>
        <p:spPr bwMode="auto">
          <a:xfrm>
            <a:off x="457200" y="1443037"/>
            <a:ext cx="1239837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06920" name="Group 424"/>
          <p:cNvGrpSpPr>
            <a:grpSpLocks/>
          </p:cNvGrpSpPr>
          <p:nvPr/>
        </p:nvGrpSpPr>
        <p:grpSpPr bwMode="auto">
          <a:xfrm>
            <a:off x="3456432" y="1923288"/>
            <a:ext cx="1905000" cy="1219200"/>
            <a:chOff x="2473" y="9030"/>
            <a:chExt cx="2960" cy="1919"/>
          </a:xfrm>
        </p:grpSpPr>
        <p:cxnSp>
          <p:nvCxnSpPr>
            <p:cNvPr id="106921" name="AutoShape 425"/>
            <p:cNvCxnSpPr>
              <a:cxnSpLocks noChangeShapeType="1"/>
            </p:cNvCxnSpPr>
            <p:nvPr/>
          </p:nvCxnSpPr>
          <p:spPr bwMode="auto">
            <a:xfrm>
              <a:off x="3344" y="93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22" name="AutoShape 426"/>
            <p:cNvCxnSpPr>
              <a:cxnSpLocks noChangeShapeType="1"/>
            </p:cNvCxnSpPr>
            <p:nvPr/>
          </p:nvCxnSpPr>
          <p:spPr bwMode="auto">
            <a:xfrm flipH="1">
              <a:off x="2473" y="10005"/>
              <a:ext cx="479" cy="15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106923" name="Group 427"/>
            <p:cNvGrpSpPr>
              <a:grpSpLocks/>
            </p:cNvGrpSpPr>
            <p:nvPr/>
          </p:nvGrpSpPr>
          <p:grpSpPr bwMode="auto">
            <a:xfrm>
              <a:off x="2473" y="9030"/>
              <a:ext cx="2960" cy="1919"/>
              <a:chOff x="2473" y="9030"/>
              <a:chExt cx="2960" cy="1919"/>
            </a:xfrm>
          </p:grpSpPr>
          <p:cxnSp>
            <p:nvCxnSpPr>
              <p:cNvPr id="106924" name="AutoShape 428"/>
              <p:cNvCxnSpPr>
                <a:cxnSpLocks noChangeShapeType="1"/>
              </p:cNvCxnSpPr>
              <p:nvPr/>
            </p:nvCxnSpPr>
            <p:spPr bwMode="auto">
              <a:xfrm>
                <a:off x="3344" y="10814"/>
                <a:ext cx="538" cy="1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25" name="AutoShape 429"/>
              <p:cNvCxnSpPr>
                <a:cxnSpLocks noChangeShapeType="1"/>
              </p:cNvCxnSpPr>
              <p:nvPr/>
            </p:nvCxnSpPr>
            <p:spPr bwMode="auto">
              <a:xfrm>
                <a:off x="3011" y="10245"/>
                <a:ext cx="333" cy="5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26" name="AutoShape 430"/>
              <p:cNvCxnSpPr>
                <a:cxnSpLocks noChangeShapeType="1"/>
              </p:cNvCxnSpPr>
              <p:nvPr/>
            </p:nvCxnSpPr>
            <p:spPr bwMode="auto">
              <a:xfrm flipH="1">
                <a:off x="3882" y="1024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27" name="AutoShape 431"/>
              <p:cNvCxnSpPr>
                <a:cxnSpLocks noChangeShapeType="1"/>
              </p:cNvCxnSpPr>
              <p:nvPr/>
            </p:nvCxnSpPr>
            <p:spPr bwMode="auto">
              <a:xfrm flipV="1">
                <a:off x="4230" y="9915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28" name="AutoShape 432"/>
              <p:cNvCxnSpPr>
                <a:cxnSpLocks noChangeShapeType="1"/>
              </p:cNvCxnSpPr>
              <p:nvPr/>
            </p:nvCxnSpPr>
            <p:spPr bwMode="auto">
              <a:xfrm>
                <a:off x="2952" y="10005"/>
                <a:ext cx="1278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29" name="AutoShape 433"/>
              <p:cNvCxnSpPr>
                <a:cxnSpLocks noChangeShapeType="1"/>
              </p:cNvCxnSpPr>
              <p:nvPr/>
            </p:nvCxnSpPr>
            <p:spPr bwMode="auto">
              <a:xfrm>
                <a:off x="2473" y="10155"/>
                <a:ext cx="1199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106930" name="Group 434"/>
              <p:cNvGrpSpPr>
                <a:grpSpLocks/>
              </p:cNvGrpSpPr>
              <p:nvPr/>
            </p:nvGrpSpPr>
            <p:grpSpPr bwMode="auto">
              <a:xfrm>
                <a:off x="2952" y="9030"/>
                <a:ext cx="2481" cy="1215"/>
                <a:chOff x="2952" y="9030"/>
                <a:chExt cx="2481" cy="1215"/>
              </a:xfrm>
            </p:grpSpPr>
            <p:cxnSp>
              <p:nvCxnSpPr>
                <p:cNvPr id="106931" name="AutoShape 435"/>
                <p:cNvCxnSpPr>
                  <a:cxnSpLocks noChangeShapeType="1"/>
                </p:cNvCxnSpPr>
                <p:nvPr/>
              </p:nvCxnSpPr>
              <p:spPr bwMode="auto">
                <a:xfrm>
                  <a:off x="3882" y="949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32" name="AutoShape 436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52" y="9360"/>
                  <a:ext cx="392" cy="64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33" name="AutoShape 43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82" y="9165"/>
                  <a:ext cx="1203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34" name="AutoShape 438"/>
                <p:cNvCxnSpPr>
                  <a:cxnSpLocks noChangeShapeType="1"/>
                </p:cNvCxnSpPr>
                <p:nvPr/>
              </p:nvCxnSpPr>
              <p:spPr bwMode="auto">
                <a:xfrm>
                  <a:off x="5085" y="916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35" name="AutoShape 4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44" y="9030"/>
                  <a:ext cx="1094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36" name="AutoShape 440"/>
                <p:cNvCxnSpPr>
                  <a:cxnSpLocks noChangeShapeType="1"/>
                </p:cNvCxnSpPr>
                <p:nvPr/>
              </p:nvCxnSpPr>
              <p:spPr bwMode="auto">
                <a:xfrm>
                  <a:off x="4438" y="9030"/>
                  <a:ext cx="643" cy="13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06937" name="AutoShape 441"/>
              <p:cNvCxnSpPr>
                <a:cxnSpLocks noChangeShapeType="1"/>
              </p:cNvCxnSpPr>
              <p:nvPr/>
            </p:nvCxnSpPr>
            <p:spPr bwMode="auto">
              <a:xfrm flipH="1">
                <a:off x="5085" y="991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38" name="AutoShape 442"/>
              <p:cNvCxnSpPr>
                <a:cxnSpLocks noChangeShapeType="1"/>
              </p:cNvCxnSpPr>
              <p:nvPr/>
            </p:nvCxnSpPr>
            <p:spPr bwMode="auto">
              <a:xfrm flipV="1">
                <a:off x="3882" y="10619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06939" name="AutoShape 443"/>
              <p:cNvCxnSpPr>
                <a:cxnSpLocks noChangeShapeType="1"/>
              </p:cNvCxnSpPr>
              <p:nvPr/>
            </p:nvCxnSpPr>
            <p:spPr bwMode="auto">
              <a:xfrm flipV="1">
                <a:off x="3672" y="10080"/>
                <a:ext cx="1128" cy="31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</p:cxnSp>
        </p:grpSp>
      </p:grpSp>
      <p:grpSp>
        <p:nvGrpSpPr>
          <p:cNvPr id="106940" name="Group 444"/>
          <p:cNvGrpSpPr>
            <a:grpSpLocks/>
          </p:cNvGrpSpPr>
          <p:nvPr/>
        </p:nvGrpSpPr>
        <p:grpSpPr bwMode="auto">
          <a:xfrm>
            <a:off x="5361432" y="1828800"/>
            <a:ext cx="1828800" cy="1295400"/>
            <a:chOff x="7366" y="9330"/>
            <a:chExt cx="2748" cy="1860"/>
          </a:xfrm>
        </p:grpSpPr>
        <p:grpSp>
          <p:nvGrpSpPr>
            <p:cNvPr id="106941" name="Group 445"/>
            <p:cNvGrpSpPr>
              <a:grpSpLocks/>
            </p:cNvGrpSpPr>
            <p:nvPr/>
          </p:nvGrpSpPr>
          <p:grpSpPr bwMode="auto">
            <a:xfrm>
              <a:off x="7366" y="9330"/>
              <a:ext cx="2748" cy="1860"/>
              <a:chOff x="7366" y="9315"/>
              <a:chExt cx="2748" cy="1860"/>
            </a:xfrm>
          </p:grpSpPr>
          <p:grpSp>
            <p:nvGrpSpPr>
              <p:cNvPr id="106942" name="Group 446"/>
              <p:cNvGrpSpPr>
                <a:grpSpLocks/>
              </p:cNvGrpSpPr>
              <p:nvPr/>
            </p:nvGrpSpPr>
            <p:grpSpPr bwMode="auto">
              <a:xfrm>
                <a:off x="7845" y="9315"/>
                <a:ext cx="2269" cy="1860"/>
                <a:chOff x="7845" y="9315"/>
                <a:chExt cx="2269" cy="1860"/>
              </a:xfrm>
            </p:grpSpPr>
            <p:grpSp>
              <p:nvGrpSpPr>
                <p:cNvPr id="106943" name="Group 447"/>
                <p:cNvGrpSpPr>
                  <a:grpSpLocks/>
                </p:cNvGrpSpPr>
                <p:nvPr/>
              </p:nvGrpSpPr>
              <p:grpSpPr bwMode="auto">
                <a:xfrm>
                  <a:off x="7845" y="9660"/>
                  <a:ext cx="1050" cy="1515"/>
                  <a:chOff x="7845" y="9660"/>
                  <a:chExt cx="1050" cy="1515"/>
                </a:xfrm>
              </p:grpSpPr>
              <p:cxnSp>
                <p:nvCxnSpPr>
                  <p:cNvPr id="106944" name="AutoShape 4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845" y="966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45" name="AutoShape 44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9885"/>
                    <a:ext cx="1" cy="4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46" name="AutoShape 45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10695"/>
                    <a:ext cx="540" cy="4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47" name="AutoShape 4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370" y="1095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106948" name="Group 452"/>
                <p:cNvGrpSpPr>
                  <a:grpSpLocks/>
                </p:cNvGrpSpPr>
                <p:nvPr/>
              </p:nvGrpSpPr>
              <p:grpSpPr bwMode="auto">
                <a:xfrm>
                  <a:off x="8370" y="9315"/>
                  <a:ext cx="1744" cy="1860"/>
                  <a:chOff x="8370" y="9315"/>
                  <a:chExt cx="1744" cy="1860"/>
                </a:xfrm>
              </p:grpSpPr>
              <p:cxnSp>
                <p:nvCxnSpPr>
                  <p:cNvPr id="106949" name="AutoShape 45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910" y="10140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50" name="AutoShape 45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95" y="10620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51" name="AutoShape 45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13" y="9795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106952" name="Group 456"/>
                  <p:cNvGrpSpPr>
                    <a:grpSpLocks/>
                  </p:cNvGrpSpPr>
                  <p:nvPr/>
                </p:nvGrpSpPr>
                <p:grpSpPr bwMode="auto">
                  <a:xfrm>
                    <a:off x="8370" y="9315"/>
                    <a:ext cx="1743" cy="825"/>
                    <a:chOff x="8370" y="9315"/>
                    <a:chExt cx="1743" cy="825"/>
                  </a:xfrm>
                </p:grpSpPr>
                <p:cxnSp>
                  <p:nvCxnSpPr>
                    <p:cNvPr id="106953" name="AutoShape 45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70" y="9660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954" name="AutoShape 458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370" y="9330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955" name="AutoShape 459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910" y="9795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06956" name="AutoShape 46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9573" y="9315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06957" name="AutoShape 46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370" y="10845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06958" name="AutoShape 46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73" y="1062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06959" name="Group 463"/>
              <p:cNvGrpSpPr>
                <a:grpSpLocks/>
              </p:cNvGrpSpPr>
              <p:nvPr/>
            </p:nvGrpSpPr>
            <p:grpSpPr bwMode="auto">
              <a:xfrm>
                <a:off x="7366" y="10305"/>
                <a:ext cx="2147" cy="390"/>
                <a:chOff x="7366" y="10305"/>
                <a:chExt cx="2147" cy="390"/>
              </a:xfrm>
            </p:grpSpPr>
            <p:cxnSp>
              <p:nvCxnSpPr>
                <p:cNvPr id="106960" name="AutoShape 464"/>
                <p:cNvCxnSpPr>
                  <a:cxnSpLocks noChangeShapeType="1"/>
                </p:cNvCxnSpPr>
                <p:nvPr/>
              </p:nvCxnSpPr>
              <p:spPr bwMode="auto">
                <a:xfrm flipH="1">
                  <a:off x="7366" y="10305"/>
                  <a:ext cx="479" cy="15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61" name="AutoShape 465"/>
                <p:cNvCxnSpPr>
                  <a:cxnSpLocks noChangeShapeType="1"/>
                </p:cNvCxnSpPr>
                <p:nvPr/>
              </p:nvCxnSpPr>
              <p:spPr bwMode="auto">
                <a:xfrm>
                  <a:off x="7366" y="1045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62" name="AutoShape 466"/>
                <p:cNvCxnSpPr>
                  <a:cxnSpLocks noChangeShapeType="1"/>
                </p:cNvCxnSpPr>
                <p:nvPr/>
              </p:nvCxnSpPr>
              <p:spPr bwMode="auto">
                <a:xfrm>
                  <a:off x="7845" y="1030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06963" name="AutoShape 467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85" y="10380"/>
                  <a:ext cx="1128" cy="315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</p:cxnSp>
          </p:grpSp>
        </p:grpSp>
        <p:cxnSp>
          <p:nvCxnSpPr>
            <p:cNvPr id="106964" name="AutoShape 468"/>
            <p:cNvCxnSpPr>
              <a:cxnSpLocks noChangeShapeType="1"/>
            </p:cNvCxnSpPr>
            <p:nvPr/>
          </p:nvCxnSpPr>
          <p:spPr bwMode="auto">
            <a:xfrm flipV="1">
              <a:off x="7845" y="10545"/>
              <a:ext cx="1" cy="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06965" name="Group 469"/>
          <p:cNvGrpSpPr>
            <a:grpSpLocks/>
          </p:cNvGrpSpPr>
          <p:nvPr/>
        </p:nvGrpSpPr>
        <p:grpSpPr bwMode="auto">
          <a:xfrm>
            <a:off x="7239000" y="1780032"/>
            <a:ext cx="1371600" cy="1327150"/>
            <a:chOff x="4979" y="4966"/>
            <a:chExt cx="2161" cy="2088"/>
          </a:xfrm>
        </p:grpSpPr>
        <p:cxnSp>
          <p:nvCxnSpPr>
            <p:cNvPr id="106966" name="AutoShape 470"/>
            <p:cNvCxnSpPr>
              <a:cxnSpLocks noChangeShapeType="1"/>
            </p:cNvCxnSpPr>
            <p:nvPr/>
          </p:nvCxnSpPr>
          <p:spPr bwMode="auto">
            <a:xfrm>
              <a:off x="5475" y="5386"/>
              <a:ext cx="539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67" name="AutoShape 471"/>
            <p:cNvCxnSpPr>
              <a:cxnSpLocks noChangeShapeType="1"/>
            </p:cNvCxnSpPr>
            <p:nvPr/>
          </p:nvCxnSpPr>
          <p:spPr bwMode="auto">
            <a:xfrm flipV="1">
              <a:off x="5475" y="4966"/>
              <a:ext cx="284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68" name="AutoShape 472"/>
            <p:cNvCxnSpPr>
              <a:cxnSpLocks noChangeShapeType="1"/>
            </p:cNvCxnSpPr>
            <p:nvPr/>
          </p:nvCxnSpPr>
          <p:spPr bwMode="auto">
            <a:xfrm>
              <a:off x="5759" y="4966"/>
              <a:ext cx="8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69" name="AutoShape 473"/>
            <p:cNvCxnSpPr>
              <a:cxnSpLocks noChangeShapeType="1"/>
            </p:cNvCxnSpPr>
            <p:nvPr/>
          </p:nvCxnSpPr>
          <p:spPr bwMode="auto">
            <a:xfrm>
              <a:off x="6599" y="4966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0" name="AutoShape 474"/>
            <p:cNvCxnSpPr>
              <a:cxnSpLocks noChangeShapeType="1"/>
            </p:cNvCxnSpPr>
            <p:nvPr/>
          </p:nvCxnSpPr>
          <p:spPr bwMode="auto">
            <a:xfrm>
              <a:off x="6014" y="5746"/>
              <a:ext cx="83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1" name="AutoShape 475"/>
            <p:cNvCxnSpPr>
              <a:cxnSpLocks noChangeShapeType="1"/>
            </p:cNvCxnSpPr>
            <p:nvPr/>
          </p:nvCxnSpPr>
          <p:spPr bwMode="auto">
            <a:xfrm flipV="1">
              <a:off x="6856" y="5328"/>
              <a:ext cx="283" cy="4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2" name="AutoShape 476"/>
            <p:cNvCxnSpPr>
              <a:cxnSpLocks noChangeShapeType="1"/>
            </p:cNvCxnSpPr>
            <p:nvPr/>
          </p:nvCxnSpPr>
          <p:spPr bwMode="auto">
            <a:xfrm>
              <a:off x="6014" y="574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3" name="AutoShape 477"/>
            <p:cNvCxnSpPr>
              <a:cxnSpLocks noChangeShapeType="1"/>
            </p:cNvCxnSpPr>
            <p:nvPr/>
          </p:nvCxnSpPr>
          <p:spPr bwMode="auto">
            <a:xfrm>
              <a:off x="6853" y="574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4" name="AutoShape 478"/>
            <p:cNvCxnSpPr>
              <a:cxnSpLocks noChangeShapeType="1"/>
            </p:cNvCxnSpPr>
            <p:nvPr/>
          </p:nvCxnSpPr>
          <p:spPr bwMode="auto">
            <a:xfrm>
              <a:off x="7139" y="532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5" name="AutoShape 479"/>
            <p:cNvCxnSpPr>
              <a:cxnSpLocks noChangeShapeType="1"/>
            </p:cNvCxnSpPr>
            <p:nvPr/>
          </p:nvCxnSpPr>
          <p:spPr bwMode="auto">
            <a:xfrm>
              <a:off x="5475" y="6693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6" name="AutoShape 480"/>
            <p:cNvCxnSpPr>
              <a:cxnSpLocks noChangeShapeType="1"/>
            </p:cNvCxnSpPr>
            <p:nvPr/>
          </p:nvCxnSpPr>
          <p:spPr bwMode="auto">
            <a:xfrm>
              <a:off x="6018" y="7053"/>
              <a:ext cx="83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7" name="AutoShape 481"/>
            <p:cNvCxnSpPr>
              <a:cxnSpLocks noChangeShapeType="1"/>
            </p:cNvCxnSpPr>
            <p:nvPr/>
          </p:nvCxnSpPr>
          <p:spPr bwMode="auto">
            <a:xfrm flipV="1">
              <a:off x="6856" y="6633"/>
              <a:ext cx="283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8" name="AutoShape 482"/>
            <p:cNvCxnSpPr>
              <a:cxnSpLocks noChangeShapeType="1"/>
            </p:cNvCxnSpPr>
            <p:nvPr/>
          </p:nvCxnSpPr>
          <p:spPr bwMode="auto">
            <a:xfrm>
              <a:off x="5475" y="5386"/>
              <a:ext cx="1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79" name="AutoShape 483"/>
            <p:cNvCxnSpPr>
              <a:cxnSpLocks noChangeShapeType="1"/>
            </p:cNvCxnSpPr>
            <p:nvPr/>
          </p:nvCxnSpPr>
          <p:spPr bwMode="auto">
            <a:xfrm flipH="1">
              <a:off x="4979" y="5986"/>
              <a:ext cx="496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80" name="AutoShape 484"/>
            <p:cNvCxnSpPr>
              <a:cxnSpLocks noChangeShapeType="1"/>
            </p:cNvCxnSpPr>
            <p:nvPr/>
          </p:nvCxnSpPr>
          <p:spPr bwMode="auto">
            <a:xfrm>
              <a:off x="5475" y="5986"/>
              <a:ext cx="539" cy="36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81" name="AutoShape 485"/>
            <p:cNvCxnSpPr>
              <a:cxnSpLocks noChangeShapeType="1"/>
            </p:cNvCxnSpPr>
            <p:nvPr/>
          </p:nvCxnSpPr>
          <p:spPr bwMode="auto">
            <a:xfrm>
              <a:off x="4979" y="6121"/>
              <a:ext cx="539" cy="3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82" name="AutoShape 486"/>
            <p:cNvCxnSpPr>
              <a:cxnSpLocks noChangeShapeType="1"/>
            </p:cNvCxnSpPr>
            <p:nvPr/>
          </p:nvCxnSpPr>
          <p:spPr bwMode="auto">
            <a:xfrm flipV="1">
              <a:off x="5522" y="6226"/>
              <a:ext cx="957" cy="28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6983" name="AutoShape 487"/>
            <p:cNvCxnSpPr>
              <a:cxnSpLocks noChangeShapeType="1"/>
            </p:cNvCxnSpPr>
            <p:nvPr/>
          </p:nvCxnSpPr>
          <p:spPr bwMode="auto">
            <a:xfrm flipV="1">
              <a:off x="5475" y="6511"/>
              <a:ext cx="0" cy="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84" name="AutoShape 488"/>
            <p:cNvCxnSpPr>
              <a:cxnSpLocks noChangeShapeType="1"/>
            </p:cNvCxnSpPr>
            <p:nvPr/>
          </p:nvCxnSpPr>
          <p:spPr bwMode="auto">
            <a:xfrm>
              <a:off x="6599" y="5012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85" name="AutoShape 489"/>
            <p:cNvCxnSpPr>
              <a:cxnSpLocks noChangeShapeType="1"/>
            </p:cNvCxnSpPr>
            <p:nvPr/>
          </p:nvCxnSpPr>
          <p:spPr bwMode="auto">
            <a:xfrm>
              <a:off x="6587" y="6288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86" name="AutoShape 490"/>
            <p:cNvCxnSpPr>
              <a:cxnSpLocks noChangeShapeType="1"/>
            </p:cNvCxnSpPr>
            <p:nvPr/>
          </p:nvCxnSpPr>
          <p:spPr bwMode="auto">
            <a:xfrm>
              <a:off x="5773" y="4981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87" name="AutoShape 491"/>
            <p:cNvCxnSpPr>
              <a:cxnSpLocks noChangeShapeType="1"/>
            </p:cNvCxnSpPr>
            <p:nvPr/>
          </p:nvCxnSpPr>
          <p:spPr bwMode="auto">
            <a:xfrm flipH="1">
              <a:off x="5774" y="6288"/>
              <a:ext cx="8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88" name="AutoShape 492"/>
            <p:cNvCxnSpPr>
              <a:cxnSpLocks noChangeShapeType="1"/>
            </p:cNvCxnSpPr>
            <p:nvPr/>
          </p:nvCxnSpPr>
          <p:spPr bwMode="auto">
            <a:xfrm flipH="1">
              <a:off x="5472" y="6288"/>
              <a:ext cx="287" cy="40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89" name="AutoShape 493"/>
            <p:cNvCxnSpPr>
              <a:cxnSpLocks noChangeShapeType="1"/>
            </p:cNvCxnSpPr>
            <p:nvPr/>
          </p:nvCxnSpPr>
          <p:spPr bwMode="auto">
            <a:xfrm flipV="1">
              <a:off x="6014" y="5986"/>
              <a:ext cx="1113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90" name="AutoShape 494"/>
            <p:cNvCxnSpPr>
              <a:cxnSpLocks noChangeShapeType="1"/>
            </p:cNvCxnSpPr>
            <p:nvPr/>
          </p:nvCxnSpPr>
          <p:spPr bwMode="auto">
            <a:xfrm flipV="1">
              <a:off x="5487" y="5625"/>
              <a:ext cx="1113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6991" name="AutoShape 495"/>
            <p:cNvCxnSpPr>
              <a:cxnSpLocks noChangeShapeType="1"/>
            </p:cNvCxnSpPr>
            <p:nvPr/>
          </p:nvCxnSpPr>
          <p:spPr bwMode="auto">
            <a:xfrm>
              <a:off x="6599" y="5625"/>
              <a:ext cx="528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106992" name="Group 496"/>
          <p:cNvGrpSpPr>
            <a:grpSpLocks/>
          </p:cNvGrpSpPr>
          <p:nvPr/>
        </p:nvGrpSpPr>
        <p:grpSpPr bwMode="auto">
          <a:xfrm>
            <a:off x="152400" y="4267200"/>
            <a:ext cx="1457325" cy="1327150"/>
            <a:chOff x="6660" y="2820"/>
            <a:chExt cx="2296" cy="2088"/>
          </a:xfrm>
        </p:grpSpPr>
        <p:cxnSp>
          <p:nvCxnSpPr>
            <p:cNvPr id="106993" name="AutoShape 497"/>
            <p:cNvCxnSpPr>
              <a:cxnSpLocks noChangeShapeType="1"/>
            </p:cNvCxnSpPr>
            <p:nvPr/>
          </p:nvCxnSpPr>
          <p:spPr bwMode="auto">
            <a:xfrm>
              <a:off x="7291" y="3240"/>
              <a:ext cx="539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4" name="AutoShape 498"/>
            <p:cNvCxnSpPr>
              <a:cxnSpLocks noChangeShapeType="1"/>
            </p:cNvCxnSpPr>
            <p:nvPr/>
          </p:nvCxnSpPr>
          <p:spPr bwMode="auto">
            <a:xfrm flipV="1">
              <a:off x="7291" y="2820"/>
              <a:ext cx="284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5" name="AutoShape 499"/>
            <p:cNvCxnSpPr>
              <a:cxnSpLocks noChangeShapeType="1"/>
            </p:cNvCxnSpPr>
            <p:nvPr/>
          </p:nvCxnSpPr>
          <p:spPr bwMode="auto">
            <a:xfrm>
              <a:off x="7575" y="2820"/>
              <a:ext cx="84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6" name="AutoShape 500"/>
            <p:cNvCxnSpPr>
              <a:cxnSpLocks noChangeShapeType="1"/>
            </p:cNvCxnSpPr>
            <p:nvPr/>
          </p:nvCxnSpPr>
          <p:spPr bwMode="auto">
            <a:xfrm>
              <a:off x="8415" y="2820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7" name="AutoShape 501"/>
            <p:cNvCxnSpPr>
              <a:cxnSpLocks noChangeShapeType="1"/>
            </p:cNvCxnSpPr>
            <p:nvPr/>
          </p:nvCxnSpPr>
          <p:spPr bwMode="auto">
            <a:xfrm>
              <a:off x="7830" y="3600"/>
              <a:ext cx="83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8" name="AutoShape 502"/>
            <p:cNvCxnSpPr>
              <a:cxnSpLocks noChangeShapeType="1"/>
            </p:cNvCxnSpPr>
            <p:nvPr/>
          </p:nvCxnSpPr>
          <p:spPr bwMode="auto">
            <a:xfrm flipV="1">
              <a:off x="8672" y="3182"/>
              <a:ext cx="283" cy="4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6999" name="AutoShape 503"/>
            <p:cNvCxnSpPr>
              <a:cxnSpLocks noChangeShapeType="1"/>
            </p:cNvCxnSpPr>
            <p:nvPr/>
          </p:nvCxnSpPr>
          <p:spPr bwMode="auto">
            <a:xfrm>
              <a:off x="7830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0" name="AutoShape 504"/>
            <p:cNvCxnSpPr>
              <a:cxnSpLocks noChangeShapeType="1"/>
            </p:cNvCxnSpPr>
            <p:nvPr/>
          </p:nvCxnSpPr>
          <p:spPr bwMode="auto">
            <a:xfrm>
              <a:off x="8669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1" name="AutoShape 505"/>
            <p:cNvCxnSpPr>
              <a:cxnSpLocks noChangeShapeType="1"/>
            </p:cNvCxnSpPr>
            <p:nvPr/>
          </p:nvCxnSpPr>
          <p:spPr bwMode="auto">
            <a:xfrm>
              <a:off x="8955" y="318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2" name="AutoShape 506"/>
            <p:cNvCxnSpPr>
              <a:cxnSpLocks noChangeShapeType="1"/>
            </p:cNvCxnSpPr>
            <p:nvPr/>
          </p:nvCxnSpPr>
          <p:spPr bwMode="auto">
            <a:xfrm>
              <a:off x="7291" y="4547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3" name="AutoShape 507"/>
            <p:cNvCxnSpPr>
              <a:cxnSpLocks noChangeShapeType="1"/>
            </p:cNvCxnSpPr>
            <p:nvPr/>
          </p:nvCxnSpPr>
          <p:spPr bwMode="auto">
            <a:xfrm>
              <a:off x="7834" y="4907"/>
              <a:ext cx="83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4" name="AutoShape 508"/>
            <p:cNvCxnSpPr>
              <a:cxnSpLocks noChangeShapeType="1"/>
            </p:cNvCxnSpPr>
            <p:nvPr/>
          </p:nvCxnSpPr>
          <p:spPr bwMode="auto">
            <a:xfrm flipV="1">
              <a:off x="8672" y="4487"/>
              <a:ext cx="283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5" name="AutoShape 509"/>
            <p:cNvCxnSpPr>
              <a:cxnSpLocks noChangeShapeType="1"/>
            </p:cNvCxnSpPr>
            <p:nvPr/>
          </p:nvCxnSpPr>
          <p:spPr bwMode="auto">
            <a:xfrm>
              <a:off x="7291" y="3240"/>
              <a:ext cx="1" cy="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6" name="AutoShape 510"/>
            <p:cNvCxnSpPr>
              <a:cxnSpLocks noChangeShapeType="1"/>
            </p:cNvCxnSpPr>
            <p:nvPr/>
          </p:nvCxnSpPr>
          <p:spPr bwMode="auto">
            <a:xfrm flipH="1">
              <a:off x="6660" y="3555"/>
              <a:ext cx="631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7" name="AutoShape 511"/>
            <p:cNvCxnSpPr>
              <a:cxnSpLocks noChangeShapeType="1"/>
            </p:cNvCxnSpPr>
            <p:nvPr/>
          </p:nvCxnSpPr>
          <p:spPr bwMode="auto">
            <a:xfrm flipH="1">
              <a:off x="6915" y="4155"/>
              <a:ext cx="91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8" name="AutoShape 512"/>
            <p:cNvCxnSpPr>
              <a:cxnSpLocks noChangeShapeType="1"/>
            </p:cNvCxnSpPr>
            <p:nvPr/>
          </p:nvCxnSpPr>
          <p:spPr bwMode="auto">
            <a:xfrm>
              <a:off x="6660" y="3556"/>
              <a:ext cx="255" cy="5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09" name="AutoShape 513"/>
            <p:cNvCxnSpPr>
              <a:cxnSpLocks noChangeShapeType="1"/>
            </p:cNvCxnSpPr>
            <p:nvPr/>
          </p:nvCxnSpPr>
          <p:spPr bwMode="auto">
            <a:xfrm flipH="1" flipV="1">
              <a:off x="7291" y="3795"/>
              <a:ext cx="539" cy="36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0" name="AutoShape 514"/>
            <p:cNvCxnSpPr>
              <a:cxnSpLocks noChangeShapeType="1"/>
            </p:cNvCxnSpPr>
            <p:nvPr/>
          </p:nvCxnSpPr>
          <p:spPr bwMode="auto">
            <a:xfrm flipH="1" flipV="1">
              <a:off x="7291" y="4155"/>
              <a:ext cx="1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1" name="AutoShape 515"/>
            <p:cNvCxnSpPr>
              <a:cxnSpLocks noChangeShapeType="1"/>
            </p:cNvCxnSpPr>
            <p:nvPr/>
          </p:nvCxnSpPr>
          <p:spPr bwMode="auto">
            <a:xfrm>
              <a:off x="6915" y="4155"/>
              <a:ext cx="1425" cy="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07012" name="Group 516"/>
          <p:cNvGrpSpPr>
            <a:grpSpLocks/>
          </p:cNvGrpSpPr>
          <p:nvPr/>
        </p:nvGrpSpPr>
        <p:grpSpPr bwMode="auto">
          <a:xfrm>
            <a:off x="1676400" y="4267200"/>
            <a:ext cx="1849438" cy="1333500"/>
            <a:chOff x="2520" y="9150"/>
            <a:chExt cx="2913" cy="2099"/>
          </a:xfrm>
        </p:grpSpPr>
        <p:cxnSp>
          <p:nvCxnSpPr>
            <p:cNvPr id="107013" name="AutoShape 517"/>
            <p:cNvCxnSpPr>
              <a:cxnSpLocks noChangeShapeType="1"/>
            </p:cNvCxnSpPr>
            <p:nvPr/>
          </p:nvCxnSpPr>
          <p:spPr bwMode="auto">
            <a:xfrm>
              <a:off x="3344" y="96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4" name="AutoShape 518"/>
            <p:cNvCxnSpPr>
              <a:cxnSpLocks noChangeShapeType="1"/>
            </p:cNvCxnSpPr>
            <p:nvPr/>
          </p:nvCxnSpPr>
          <p:spPr bwMode="auto">
            <a:xfrm>
              <a:off x="3882" y="979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5" name="AutoShape 519"/>
            <p:cNvCxnSpPr>
              <a:cxnSpLocks noChangeShapeType="1"/>
            </p:cNvCxnSpPr>
            <p:nvPr/>
          </p:nvCxnSpPr>
          <p:spPr bwMode="auto">
            <a:xfrm flipH="1">
              <a:off x="2952" y="966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6" name="AutoShape 520"/>
            <p:cNvCxnSpPr>
              <a:cxnSpLocks noChangeShapeType="1"/>
            </p:cNvCxnSpPr>
            <p:nvPr/>
          </p:nvCxnSpPr>
          <p:spPr bwMode="auto">
            <a:xfrm>
              <a:off x="3344" y="11114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7" name="AutoShape 521"/>
            <p:cNvCxnSpPr>
              <a:cxnSpLocks noChangeShapeType="1"/>
            </p:cNvCxnSpPr>
            <p:nvPr/>
          </p:nvCxnSpPr>
          <p:spPr bwMode="auto">
            <a:xfrm>
              <a:off x="3195" y="10785"/>
              <a:ext cx="149" cy="32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8" name="AutoShape 522"/>
            <p:cNvCxnSpPr>
              <a:cxnSpLocks noChangeShapeType="1"/>
            </p:cNvCxnSpPr>
            <p:nvPr/>
          </p:nvCxnSpPr>
          <p:spPr bwMode="auto">
            <a:xfrm flipH="1">
              <a:off x="3882" y="1054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19" name="AutoShape 523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0" name="AutoShape 524"/>
            <p:cNvCxnSpPr>
              <a:cxnSpLocks noChangeShapeType="1"/>
            </p:cNvCxnSpPr>
            <p:nvPr/>
          </p:nvCxnSpPr>
          <p:spPr bwMode="auto">
            <a:xfrm>
              <a:off x="5085" y="946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1" name="AutoShape 525"/>
            <p:cNvCxnSpPr>
              <a:cxnSpLocks noChangeShapeType="1"/>
            </p:cNvCxnSpPr>
            <p:nvPr/>
          </p:nvCxnSpPr>
          <p:spPr bwMode="auto">
            <a:xfrm flipV="1">
              <a:off x="4230" y="1021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2" name="AutoShape 526"/>
            <p:cNvCxnSpPr>
              <a:cxnSpLocks noChangeShapeType="1"/>
            </p:cNvCxnSpPr>
            <p:nvPr/>
          </p:nvCxnSpPr>
          <p:spPr bwMode="auto">
            <a:xfrm>
              <a:off x="2952" y="10305"/>
              <a:ext cx="1278" cy="24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3" name="AutoShape 527"/>
            <p:cNvCxnSpPr>
              <a:cxnSpLocks noChangeShapeType="1"/>
            </p:cNvCxnSpPr>
            <p:nvPr/>
          </p:nvCxnSpPr>
          <p:spPr bwMode="auto">
            <a:xfrm flipV="1">
              <a:off x="3344" y="933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4" name="AutoShape 528"/>
            <p:cNvCxnSpPr>
              <a:cxnSpLocks noChangeShapeType="1"/>
            </p:cNvCxnSpPr>
            <p:nvPr/>
          </p:nvCxnSpPr>
          <p:spPr bwMode="auto">
            <a:xfrm>
              <a:off x="4438" y="9330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5" name="AutoShape 529"/>
            <p:cNvCxnSpPr>
              <a:cxnSpLocks noChangeShapeType="1"/>
            </p:cNvCxnSpPr>
            <p:nvPr/>
          </p:nvCxnSpPr>
          <p:spPr bwMode="auto">
            <a:xfrm flipH="1">
              <a:off x="5085" y="1021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6" name="AutoShape 530"/>
            <p:cNvCxnSpPr>
              <a:cxnSpLocks noChangeShapeType="1"/>
            </p:cNvCxnSpPr>
            <p:nvPr/>
          </p:nvCxnSpPr>
          <p:spPr bwMode="auto">
            <a:xfrm flipV="1">
              <a:off x="3882" y="10919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27" name="AutoShape 531"/>
            <p:cNvCxnSpPr>
              <a:cxnSpLocks noChangeShapeType="1"/>
            </p:cNvCxnSpPr>
            <p:nvPr/>
          </p:nvCxnSpPr>
          <p:spPr bwMode="auto">
            <a:xfrm flipV="1">
              <a:off x="3960" y="9150"/>
              <a:ext cx="1337" cy="176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7028" name="AutoShape 532"/>
            <p:cNvCxnSpPr>
              <a:cxnSpLocks noChangeShapeType="1"/>
            </p:cNvCxnSpPr>
            <p:nvPr/>
          </p:nvCxnSpPr>
          <p:spPr bwMode="auto">
            <a:xfrm flipV="1">
              <a:off x="2952" y="9330"/>
              <a:ext cx="1486" cy="9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29" name="AutoShape 533"/>
            <p:cNvCxnSpPr>
              <a:cxnSpLocks noChangeShapeType="1"/>
            </p:cNvCxnSpPr>
            <p:nvPr/>
          </p:nvCxnSpPr>
          <p:spPr bwMode="auto">
            <a:xfrm flipH="1">
              <a:off x="2520" y="10305"/>
              <a:ext cx="432" cy="31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0" name="AutoShape 534"/>
            <p:cNvCxnSpPr>
              <a:cxnSpLocks noChangeShapeType="1"/>
            </p:cNvCxnSpPr>
            <p:nvPr/>
          </p:nvCxnSpPr>
          <p:spPr bwMode="auto">
            <a:xfrm>
              <a:off x="2520" y="10620"/>
              <a:ext cx="1440" cy="2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</p:grpSp>
      <p:grpSp>
        <p:nvGrpSpPr>
          <p:cNvPr id="107031" name="Group 535"/>
          <p:cNvGrpSpPr>
            <a:grpSpLocks/>
          </p:cNvGrpSpPr>
          <p:nvPr/>
        </p:nvGrpSpPr>
        <p:grpSpPr bwMode="auto">
          <a:xfrm>
            <a:off x="3550920" y="4343400"/>
            <a:ext cx="1930400" cy="1228725"/>
            <a:chOff x="6510" y="9360"/>
            <a:chExt cx="3041" cy="1934"/>
          </a:xfrm>
        </p:grpSpPr>
        <p:cxnSp>
          <p:nvCxnSpPr>
            <p:cNvPr id="107032" name="AutoShape 536"/>
            <p:cNvCxnSpPr>
              <a:cxnSpLocks noChangeShapeType="1"/>
            </p:cNvCxnSpPr>
            <p:nvPr/>
          </p:nvCxnSpPr>
          <p:spPr bwMode="auto">
            <a:xfrm>
              <a:off x="7296" y="9705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3" name="AutoShape 537"/>
            <p:cNvCxnSpPr>
              <a:cxnSpLocks noChangeShapeType="1"/>
            </p:cNvCxnSpPr>
            <p:nvPr/>
          </p:nvCxnSpPr>
          <p:spPr bwMode="auto">
            <a:xfrm>
              <a:off x="7834" y="984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4" name="AutoShape 538"/>
            <p:cNvCxnSpPr>
              <a:cxnSpLocks noChangeShapeType="1"/>
            </p:cNvCxnSpPr>
            <p:nvPr/>
          </p:nvCxnSpPr>
          <p:spPr bwMode="auto">
            <a:xfrm flipH="1">
              <a:off x="6904" y="970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5" name="AutoShape 539"/>
            <p:cNvCxnSpPr>
              <a:cxnSpLocks noChangeShapeType="1"/>
            </p:cNvCxnSpPr>
            <p:nvPr/>
          </p:nvCxnSpPr>
          <p:spPr bwMode="auto">
            <a:xfrm>
              <a:off x="7296" y="11159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6" name="AutoShape 540"/>
            <p:cNvCxnSpPr>
              <a:cxnSpLocks noChangeShapeType="1"/>
            </p:cNvCxnSpPr>
            <p:nvPr/>
          </p:nvCxnSpPr>
          <p:spPr bwMode="auto">
            <a:xfrm>
              <a:off x="6904" y="1035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7" name="AutoShape 541"/>
            <p:cNvCxnSpPr>
              <a:cxnSpLocks noChangeShapeType="1"/>
            </p:cNvCxnSpPr>
            <p:nvPr/>
          </p:nvCxnSpPr>
          <p:spPr bwMode="auto">
            <a:xfrm flipH="1">
              <a:off x="7834" y="1059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8" name="AutoShape 542"/>
            <p:cNvCxnSpPr>
              <a:cxnSpLocks noChangeShapeType="1"/>
            </p:cNvCxnSpPr>
            <p:nvPr/>
          </p:nvCxnSpPr>
          <p:spPr bwMode="auto">
            <a:xfrm flipV="1">
              <a:off x="7834" y="951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39" name="AutoShape 543"/>
            <p:cNvCxnSpPr>
              <a:cxnSpLocks noChangeShapeType="1"/>
            </p:cNvCxnSpPr>
            <p:nvPr/>
          </p:nvCxnSpPr>
          <p:spPr bwMode="auto">
            <a:xfrm>
              <a:off x="9255" y="9960"/>
              <a:ext cx="130" cy="3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0" name="AutoShape 544"/>
            <p:cNvCxnSpPr>
              <a:cxnSpLocks noChangeShapeType="1"/>
            </p:cNvCxnSpPr>
            <p:nvPr/>
          </p:nvCxnSpPr>
          <p:spPr bwMode="auto">
            <a:xfrm flipV="1">
              <a:off x="8910" y="10260"/>
              <a:ext cx="475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1" name="AutoShape 545"/>
            <p:cNvCxnSpPr>
              <a:cxnSpLocks noChangeShapeType="1"/>
            </p:cNvCxnSpPr>
            <p:nvPr/>
          </p:nvCxnSpPr>
          <p:spPr bwMode="auto">
            <a:xfrm flipV="1">
              <a:off x="7296" y="937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2" name="AutoShape 546"/>
            <p:cNvCxnSpPr>
              <a:cxnSpLocks noChangeShapeType="1"/>
            </p:cNvCxnSpPr>
            <p:nvPr/>
          </p:nvCxnSpPr>
          <p:spPr bwMode="auto">
            <a:xfrm>
              <a:off x="8390" y="9375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3" name="AutoShape 547"/>
            <p:cNvCxnSpPr>
              <a:cxnSpLocks noChangeShapeType="1"/>
            </p:cNvCxnSpPr>
            <p:nvPr/>
          </p:nvCxnSpPr>
          <p:spPr bwMode="auto">
            <a:xfrm flipH="1">
              <a:off x="9037" y="1026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4" name="AutoShape 548"/>
            <p:cNvCxnSpPr>
              <a:cxnSpLocks noChangeShapeType="1"/>
            </p:cNvCxnSpPr>
            <p:nvPr/>
          </p:nvCxnSpPr>
          <p:spPr bwMode="auto">
            <a:xfrm flipV="1">
              <a:off x="7834" y="10964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5" name="AutoShape 549"/>
            <p:cNvCxnSpPr>
              <a:cxnSpLocks noChangeShapeType="1"/>
            </p:cNvCxnSpPr>
            <p:nvPr/>
          </p:nvCxnSpPr>
          <p:spPr bwMode="auto">
            <a:xfrm>
              <a:off x="6904" y="10350"/>
              <a:ext cx="1278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6" name="AutoShape 550"/>
            <p:cNvCxnSpPr>
              <a:cxnSpLocks noChangeShapeType="1"/>
            </p:cNvCxnSpPr>
            <p:nvPr/>
          </p:nvCxnSpPr>
          <p:spPr bwMode="auto">
            <a:xfrm flipV="1">
              <a:off x="8182" y="9510"/>
              <a:ext cx="851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7" name="AutoShape 551"/>
            <p:cNvCxnSpPr>
              <a:cxnSpLocks noChangeShapeType="1"/>
            </p:cNvCxnSpPr>
            <p:nvPr/>
          </p:nvCxnSpPr>
          <p:spPr bwMode="auto">
            <a:xfrm flipV="1">
              <a:off x="6904" y="9360"/>
              <a:ext cx="1486" cy="9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48" name="AutoShape 552"/>
            <p:cNvCxnSpPr>
              <a:cxnSpLocks noChangeShapeType="1"/>
            </p:cNvCxnSpPr>
            <p:nvPr/>
          </p:nvCxnSpPr>
          <p:spPr bwMode="auto">
            <a:xfrm>
              <a:off x="8182" y="1059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49" name="AutoShape 553"/>
            <p:cNvCxnSpPr>
              <a:cxnSpLocks noChangeShapeType="1"/>
            </p:cNvCxnSpPr>
            <p:nvPr/>
          </p:nvCxnSpPr>
          <p:spPr bwMode="auto">
            <a:xfrm>
              <a:off x="9037" y="951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0" name="AutoShape 554"/>
            <p:cNvCxnSpPr>
              <a:cxnSpLocks noChangeShapeType="1"/>
            </p:cNvCxnSpPr>
            <p:nvPr/>
          </p:nvCxnSpPr>
          <p:spPr bwMode="auto">
            <a:xfrm flipV="1">
              <a:off x="8700" y="9600"/>
              <a:ext cx="851" cy="108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1" name="AutoShape 555"/>
            <p:cNvCxnSpPr>
              <a:cxnSpLocks noChangeShapeType="1"/>
            </p:cNvCxnSpPr>
            <p:nvPr/>
          </p:nvCxnSpPr>
          <p:spPr bwMode="auto">
            <a:xfrm flipH="1" flipV="1">
              <a:off x="6510" y="10260"/>
              <a:ext cx="2175" cy="42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107052" name="Group 556"/>
          <p:cNvGrpSpPr>
            <a:grpSpLocks/>
          </p:cNvGrpSpPr>
          <p:nvPr/>
        </p:nvGrpSpPr>
        <p:grpSpPr bwMode="auto">
          <a:xfrm>
            <a:off x="5588000" y="4114800"/>
            <a:ext cx="1574800" cy="1684338"/>
            <a:chOff x="2952" y="8992"/>
            <a:chExt cx="2481" cy="2654"/>
          </a:xfrm>
        </p:grpSpPr>
        <p:cxnSp>
          <p:nvCxnSpPr>
            <p:cNvPr id="107053" name="AutoShape 557"/>
            <p:cNvCxnSpPr>
              <a:cxnSpLocks noChangeShapeType="1"/>
            </p:cNvCxnSpPr>
            <p:nvPr/>
          </p:nvCxnSpPr>
          <p:spPr bwMode="auto">
            <a:xfrm>
              <a:off x="3344" y="96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4" name="AutoShape 558"/>
            <p:cNvCxnSpPr>
              <a:cxnSpLocks noChangeShapeType="1"/>
            </p:cNvCxnSpPr>
            <p:nvPr/>
          </p:nvCxnSpPr>
          <p:spPr bwMode="auto">
            <a:xfrm>
              <a:off x="3882" y="979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5" name="AutoShape 559"/>
            <p:cNvCxnSpPr>
              <a:cxnSpLocks noChangeShapeType="1"/>
            </p:cNvCxnSpPr>
            <p:nvPr/>
          </p:nvCxnSpPr>
          <p:spPr bwMode="auto">
            <a:xfrm flipH="1">
              <a:off x="2952" y="966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6" name="AutoShape 560"/>
            <p:cNvCxnSpPr>
              <a:cxnSpLocks noChangeShapeType="1"/>
            </p:cNvCxnSpPr>
            <p:nvPr/>
          </p:nvCxnSpPr>
          <p:spPr bwMode="auto">
            <a:xfrm>
              <a:off x="3344" y="11114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7" name="AutoShape 561"/>
            <p:cNvCxnSpPr>
              <a:cxnSpLocks noChangeShapeType="1"/>
            </p:cNvCxnSpPr>
            <p:nvPr/>
          </p:nvCxnSpPr>
          <p:spPr bwMode="auto">
            <a:xfrm>
              <a:off x="2952" y="10305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8" name="AutoShape 562"/>
            <p:cNvCxnSpPr>
              <a:cxnSpLocks noChangeShapeType="1"/>
            </p:cNvCxnSpPr>
            <p:nvPr/>
          </p:nvCxnSpPr>
          <p:spPr bwMode="auto">
            <a:xfrm flipH="1">
              <a:off x="3882" y="1054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59" name="AutoShape 563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0" name="AutoShape 564"/>
            <p:cNvCxnSpPr>
              <a:cxnSpLocks noChangeShapeType="1"/>
            </p:cNvCxnSpPr>
            <p:nvPr/>
          </p:nvCxnSpPr>
          <p:spPr bwMode="auto">
            <a:xfrm>
              <a:off x="5085" y="946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1" name="AutoShape 565"/>
            <p:cNvCxnSpPr>
              <a:cxnSpLocks noChangeShapeType="1"/>
            </p:cNvCxnSpPr>
            <p:nvPr/>
          </p:nvCxnSpPr>
          <p:spPr bwMode="auto">
            <a:xfrm flipV="1">
              <a:off x="4230" y="1021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2" name="AutoShape 566"/>
            <p:cNvCxnSpPr>
              <a:cxnSpLocks noChangeShapeType="1"/>
            </p:cNvCxnSpPr>
            <p:nvPr/>
          </p:nvCxnSpPr>
          <p:spPr bwMode="auto">
            <a:xfrm flipV="1">
              <a:off x="3344" y="933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3" name="AutoShape 567"/>
            <p:cNvCxnSpPr>
              <a:cxnSpLocks noChangeShapeType="1"/>
            </p:cNvCxnSpPr>
            <p:nvPr/>
          </p:nvCxnSpPr>
          <p:spPr bwMode="auto">
            <a:xfrm>
              <a:off x="4438" y="9330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4" name="AutoShape 568"/>
            <p:cNvCxnSpPr>
              <a:cxnSpLocks noChangeShapeType="1"/>
            </p:cNvCxnSpPr>
            <p:nvPr/>
          </p:nvCxnSpPr>
          <p:spPr bwMode="auto">
            <a:xfrm flipH="1">
              <a:off x="5085" y="1021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5" name="AutoShape 569"/>
            <p:cNvCxnSpPr>
              <a:cxnSpLocks noChangeShapeType="1"/>
            </p:cNvCxnSpPr>
            <p:nvPr/>
          </p:nvCxnSpPr>
          <p:spPr bwMode="auto">
            <a:xfrm flipV="1">
              <a:off x="3882" y="10919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6" name="AutoShape 570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199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67" name="AutoShape 571"/>
            <p:cNvCxnSpPr>
              <a:cxnSpLocks noChangeShapeType="1"/>
            </p:cNvCxnSpPr>
            <p:nvPr/>
          </p:nvCxnSpPr>
          <p:spPr bwMode="auto">
            <a:xfrm flipV="1">
              <a:off x="3585" y="8992"/>
              <a:ext cx="1848" cy="2654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7068" name="AutoShape 572"/>
            <p:cNvCxnSpPr>
              <a:cxnSpLocks noChangeShapeType="1"/>
            </p:cNvCxnSpPr>
            <p:nvPr/>
          </p:nvCxnSpPr>
          <p:spPr bwMode="auto">
            <a:xfrm flipH="1">
              <a:off x="3118" y="11114"/>
              <a:ext cx="226" cy="30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69" name="AutoShape 573"/>
            <p:cNvCxnSpPr>
              <a:cxnSpLocks noChangeShapeType="1"/>
            </p:cNvCxnSpPr>
            <p:nvPr/>
          </p:nvCxnSpPr>
          <p:spPr bwMode="auto">
            <a:xfrm>
              <a:off x="3118" y="11423"/>
              <a:ext cx="467" cy="223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70" name="AutoShape 574"/>
            <p:cNvCxnSpPr>
              <a:cxnSpLocks noChangeShapeType="1"/>
            </p:cNvCxnSpPr>
            <p:nvPr/>
          </p:nvCxnSpPr>
          <p:spPr bwMode="auto">
            <a:xfrm flipH="1">
              <a:off x="4046" y="933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71" name="AutoShape 575"/>
            <p:cNvCxnSpPr>
              <a:cxnSpLocks noChangeShapeType="1"/>
            </p:cNvCxnSpPr>
            <p:nvPr/>
          </p:nvCxnSpPr>
          <p:spPr bwMode="auto">
            <a:xfrm flipV="1">
              <a:off x="2952" y="997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72" name="AutoShape 576"/>
            <p:cNvCxnSpPr>
              <a:cxnSpLocks noChangeShapeType="1"/>
            </p:cNvCxnSpPr>
            <p:nvPr/>
          </p:nvCxnSpPr>
          <p:spPr bwMode="auto">
            <a:xfrm>
              <a:off x="4046" y="9975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73" name="AutoShape 577"/>
            <p:cNvCxnSpPr>
              <a:cxnSpLocks noChangeShapeType="1"/>
            </p:cNvCxnSpPr>
            <p:nvPr/>
          </p:nvCxnSpPr>
          <p:spPr bwMode="auto">
            <a:xfrm flipV="1">
              <a:off x="3344" y="10784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74" name="AutoShape 578"/>
            <p:cNvCxnSpPr>
              <a:cxnSpLocks noChangeShapeType="1"/>
            </p:cNvCxnSpPr>
            <p:nvPr/>
          </p:nvCxnSpPr>
          <p:spPr bwMode="auto">
            <a:xfrm>
              <a:off x="4442" y="10784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75" name="AutoShape 579"/>
            <p:cNvCxnSpPr>
              <a:cxnSpLocks noChangeShapeType="1"/>
            </p:cNvCxnSpPr>
            <p:nvPr/>
          </p:nvCxnSpPr>
          <p:spPr bwMode="auto">
            <a:xfrm flipH="1">
              <a:off x="3344" y="9330"/>
              <a:ext cx="1094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107076" name="Group 580"/>
          <p:cNvGrpSpPr>
            <a:grpSpLocks/>
          </p:cNvGrpSpPr>
          <p:nvPr/>
        </p:nvGrpSpPr>
        <p:grpSpPr bwMode="auto">
          <a:xfrm>
            <a:off x="7239000" y="4191000"/>
            <a:ext cx="1687513" cy="1431925"/>
            <a:chOff x="6702" y="9330"/>
            <a:chExt cx="2658" cy="2256"/>
          </a:xfrm>
        </p:grpSpPr>
        <p:cxnSp>
          <p:nvCxnSpPr>
            <p:cNvPr id="107077" name="AutoShape 581"/>
            <p:cNvCxnSpPr>
              <a:cxnSpLocks noChangeShapeType="1"/>
            </p:cNvCxnSpPr>
            <p:nvPr/>
          </p:nvCxnSpPr>
          <p:spPr bwMode="auto">
            <a:xfrm>
              <a:off x="7094" y="9855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78" name="AutoShape 582"/>
            <p:cNvCxnSpPr>
              <a:cxnSpLocks noChangeShapeType="1"/>
            </p:cNvCxnSpPr>
            <p:nvPr/>
          </p:nvCxnSpPr>
          <p:spPr bwMode="auto">
            <a:xfrm>
              <a:off x="7632" y="999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79" name="AutoShape 583"/>
            <p:cNvCxnSpPr>
              <a:cxnSpLocks noChangeShapeType="1"/>
            </p:cNvCxnSpPr>
            <p:nvPr/>
          </p:nvCxnSpPr>
          <p:spPr bwMode="auto">
            <a:xfrm flipH="1">
              <a:off x="6702" y="985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0" name="AutoShape 584"/>
            <p:cNvCxnSpPr>
              <a:cxnSpLocks noChangeShapeType="1"/>
            </p:cNvCxnSpPr>
            <p:nvPr/>
          </p:nvCxnSpPr>
          <p:spPr bwMode="auto">
            <a:xfrm>
              <a:off x="7094" y="11309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1" name="AutoShape 585"/>
            <p:cNvCxnSpPr>
              <a:cxnSpLocks noChangeShapeType="1"/>
            </p:cNvCxnSpPr>
            <p:nvPr/>
          </p:nvCxnSpPr>
          <p:spPr bwMode="auto">
            <a:xfrm>
              <a:off x="6702" y="1050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2" name="AutoShape 586"/>
            <p:cNvCxnSpPr>
              <a:cxnSpLocks noChangeShapeType="1"/>
            </p:cNvCxnSpPr>
            <p:nvPr/>
          </p:nvCxnSpPr>
          <p:spPr bwMode="auto">
            <a:xfrm flipH="1">
              <a:off x="7632" y="1074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3" name="AutoShape 587"/>
            <p:cNvCxnSpPr>
              <a:cxnSpLocks noChangeShapeType="1"/>
            </p:cNvCxnSpPr>
            <p:nvPr/>
          </p:nvCxnSpPr>
          <p:spPr bwMode="auto">
            <a:xfrm flipV="1">
              <a:off x="7632" y="966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4" name="AutoShape 588"/>
            <p:cNvCxnSpPr>
              <a:cxnSpLocks noChangeShapeType="1"/>
            </p:cNvCxnSpPr>
            <p:nvPr/>
          </p:nvCxnSpPr>
          <p:spPr bwMode="auto">
            <a:xfrm>
              <a:off x="8835" y="966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5" name="AutoShape 589"/>
            <p:cNvCxnSpPr>
              <a:cxnSpLocks noChangeShapeType="1"/>
            </p:cNvCxnSpPr>
            <p:nvPr/>
          </p:nvCxnSpPr>
          <p:spPr bwMode="auto">
            <a:xfrm flipV="1">
              <a:off x="7980" y="1041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6" name="AutoShape 590"/>
            <p:cNvCxnSpPr>
              <a:cxnSpLocks noChangeShapeType="1"/>
            </p:cNvCxnSpPr>
            <p:nvPr/>
          </p:nvCxnSpPr>
          <p:spPr bwMode="auto">
            <a:xfrm flipV="1">
              <a:off x="7094" y="952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7" name="AutoShape 591"/>
            <p:cNvCxnSpPr>
              <a:cxnSpLocks noChangeShapeType="1"/>
            </p:cNvCxnSpPr>
            <p:nvPr/>
          </p:nvCxnSpPr>
          <p:spPr bwMode="auto">
            <a:xfrm>
              <a:off x="8188" y="9525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8" name="AutoShape 592"/>
            <p:cNvCxnSpPr>
              <a:cxnSpLocks noChangeShapeType="1"/>
            </p:cNvCxnSpPr>
            <p:nvPr/>
          </p:nvCxnSpPr>
          <p:spPr bwMode="auto">
            <a:xfrm flipH="1">
              <a:off x="8835" y="1041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89" name="AutoShape 593"/>
            <p:cNvCxnSpPr>
              <a:cxnSpLocks noChangeShapeType="1"/>
            </p:cNvCxnSpPr>
            <p:nvPr/>
          </p:nvCxnSpPr>
          <p:spPr bwMode="auto">
            <a:xfrm flipV="1">
              <a:off x="7632" y="11114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90" name="AutoShape 594"/>
            <p:cNvCxnSpPr>
              <a:cxnSpLocks noChangeShapeType="1"/>
            </p:cNvCxnSpPr>
            <p:nvPr/>
          </p:nvCxnSpPr>
          <p:spPr bwMode="auto">
            <a:xfrm flipV="1">
              <a:off x="7632" y="9660"/>
              <a:ext cx="1199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1" name="AutoShape 595"/>
            <p:cNvCxnSpPr>
              <a:cxnSpLocks noChangeShapeType="1"/>
            </p:cNvCxnSpPr>
            <p:nvPr/>
          </p:nvCxnSpPr>
          <p:spPr bwMode="auto">
            <a:xfrm flipH="1">
              <a:off x="7796" y="952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2" name="AutoShape 596"/>
            <p:cNvCxnSpPr>
              <a:cxnSpLocks noChangeShapeType="1"/>
            </p:cNvCxnSpPr>
            <p:nvPr/>
          </p:nvCxnSpPr>
          <p:spPr bwMode="auto">
            <a:xfrm flipV="1">
              <a:off x="6702" y="1017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3" name="AutoShape 597"/>
            <p:cNvCxnSpPr>
              <a:cxnSpLocks noChangeShapeType="1"/>
            </p:cNvCxnSpPr>
            <p:nvPr/>
          </p:nvCxnSpPr>
          <p:spPr bwMode="auto">
            <a:xfrm>
              <a:off x="7796" y="1017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4" name="AutoShape 598"/>
            <p:cNvCxnSpPr>
              <a:cxnSpLocks noChangeShapeType="1"/>
            </p:cNvCxnSpPr>
            <p:nvPr/>
          </p:nvCxnSpPr>
          <p:spPr bwMode="auto">
            <a:xfrm flipV="1">
              <a:off x="7094" y="10979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5" name="AutoShape 599"/>
            <p:cNvCxnSpPr>
              <a:cxnSpLocks noChangeShapeType="1"/>
            </p:cNvCxnSpPr>
            <p:nvPr/>
          </p:nvCxnSpPr>
          <p:spPr bwMode="auto">
            <a:xfrm>
              <a:off x="8192" y="10979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6" name="AutoShape 600"/>
            <p:cNvCxnSpPr>
              <a:cxnSpLocks noChangeShapeType="1"/>
            </p:cNvCxnSpPr>
            <p:nvPr/>
          </p:nvCxnSpPr>
          <p:spPr bwMode="auto">
            <a:xfrm flipH="1">
              <a:off x="7094" y="9525"/>
              <a:ext cx="1094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07097" name="AutoShape 601"/>
            <p:cNvCxnSpPr>
              <a:cxnSpLocks noChangeShapeType="1"/>
            </p:cNvCxnSpPr>
            <p:nvPr/>
          </p:nvCxnSpPr>
          <p:spPr bwMode="auto">
            <a:xfrm>
              <a:off x="8805" y="9660"/>
              <a:ext cx="555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98" name="AutoShape 602"/>
            <p:cNvCxnSpPr>
              <a:cxnSpLocks noChangeShapeType="1"/>
            </p:cNvCxnSpPr>
            <p:nvPr/>
          </p:nvCxnSpPr>
          <p:spPr bwMode="auto">
            <a:xfrm>
              <a:off x="7637" y="11451"/>
              <a:ext cx="555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099" name="AutoShape 603"/>
            <p:cNvCxnSpPr>
              <a:cxnSpLocks noChangeShapeType="1"/>
            </p:cNvCxnSpPr>
            <p:nvPr/>
          </p:nvCxnSpPr>
          <p:spPr bwMode="auto">
            <a:xfrm flipH="1">
              <a:off x="8192" y="9795"/>
              <a:ext cx="1168" cy="179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100" name="AutoShape 604"/>
            <p:cNvCxnSpPr>
              <a:cxnSpLocks noChangeShapeType="1"/>
            </p:cNvCxnSpPr>
            <p:nvPr/>
          </p:nvCxnSpPr>
          <p:spPr bwMode="auto">
            <a:xfrm flipH="1">
              <a:off x="8595" y="9660"/>
              <a:ext cx="195" cy="88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101" name="AutoShape 605"/>
            <p:cNvCxnSpPr>
              <a:cxnSpLocks noChangeShapeType="1"/>
            </p:cNvCxnSpPr>
            <p:nvPr/>
          </p:nvCxnSpPr>
          <p:spPr bwMode="auto">
            <a:xfrm flipH="1">
              <a:off x="7637" y="10545"/>
              <a:ext cx="958" cy="8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7102" name="AutoShape 606"/>
            <p:cNvCxnSpPr>
              <a:cxnSpLocks noChangeShapeType="1"/>
            </p:cNvCxnSpPr>
            <p:nvPr/>
          </p:nvCxnSpPr>
          <p:spPr bwMode="auto">
            <a:xfrm flipH="1" flipV="1">
              <a:off x="7401" y="9330"/>
              <a:ext cx="1959" cy="46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07103" name="Text Box 607"/>
          <p:cNvSpPr txBox="1">
            <a:spLocks noChangeArrowheads="1"/>
          </p:cNvSpPr>
          <p:nvPr/>
        </p:nvSpPr>
        <p:spPr bwMode="auto">
          <a:xfrm>
            <a:off x="457200" y="3200400"/>
            <a:ext cx="1649412" cy="2333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(1   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4" name="Text Box 608"/>
          <p:cNvSpPr txBox="1">
            <a:spLocks noChangeArrowheads="1"/>
          </p:cNvSpPr>
          <p:nvPr/>
        </p:nvSpPr>
        <p:spPr bwMode="auto">
          <a:xfrm>
            <a:off x="457200" y="3392424"/>
            <a:ext cx="1876425" cy="3095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[10   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5" name="Text Box 609"/>
          <p:cNvSpPr txBox="1">
            <a:spLocks noChangeArrowheads="1"/>
          </p:cNvSpPr>
          <p:nvPr/>
        </p:nvSpPr>
        <p:spPr bwMode="auto">
          <a:xfrm>
            <a:off x="458788" y="3886200"/>
            <a:ext cx="1141412" cy="31908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6" name="Text Box 610"/>
          <p:cNvSpPr txBox="1">
            <a:spLocks noChangeArrowheads="1"/>
          </p:cNvSpPr>
          <p:nvPr/>
        </p:nvSpPr>
        <p:spPr bwMode="auto">
          <a:xfrm>
            <a:off x="1905000" y="1465961"/>
            <a:ext cx="1250950" cy="2317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7" name="Text Box 611"/>
          <p:cNvSpPr txBox="1">
            <a:spLocks noChangeArrowheads="1"/>
          </p:cNvSpPr>
          <p:nvPr/>
        </p:nvSpPr>
        <p:spPr bwMode="auto">
          <a:xfrm>
            <a:off x="3962400" y="1507998"/>
            <a:ext cx="1181100" cy="2476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8" name="Text Box 612"/>
          <p:cNvSpPr txBox="1">
            <a:spLocks noChangeArrowheads="1"/>
          </p:cNvSpPr>
          <p:nvPr/>
        </p:nvSpPr>
        <p:spPr bwMode="auto">
          <a:xfrm>
            <a:off x="5761037" y="1519238"/>
            <a:ext cx="1173163" cy="2333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09" name="Text Box 613"/>
          <p:cNvSpPr txBox="1">
            <a:spLocks noChangeArrowheads="1"/>
          </p:cNvSpPr>
          <p:nvPr/>
        </p:nvSpPr>
        <p:spPr bwMode="auto">
          <a:xfrm>
            <a:off x="7443280" y="1511300"/>
            <a:ext cx="1179512" cy="3175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0" name="Text Box 614"/>
          <p:cNvSpPr txBox="1">
            <a:spLocks noChangeArrowheads="1"/>
          </p:cNvSpPr>
          <p:nvPr/>
        </p:nvSpPr>
        <p:spPr bwMode="auto">
          <a:xfrm>
            <a:off x="2133600" y="3886200"/>
            <a:ext cx="1190625" cy="2476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G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1" name="Text Box 615"/>
          <p:cNvSpPr txBox="1">
            <a:spLocks noChangeArrowheads="1"/>
          </p:cNvSpPr>
          <p:nvPr/>
        </p:nvSpPr>
        <p:spPr bwMode="auto">
          <a:xfrm>
            <a:off x="3971544" y="3962400"/>
            <a:ext cx="1152525" cy="31908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2" name="Text Box 616"/>
          <p:cNvSpPr txBox="1">
            <a:spLocks noChangeArrowheads="1"/>
          </p:cNvSpPr>
          <p:nvPr/>
        </p:nvSpPr>
        <p:spPr bwMode="auto">
          <a:xfrm>
            <a:off x="5782056" y="3962400"/>
            <a:ext cx="1123950" cy="2333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I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3" name="Text Box 617"/>
          <p:cNvSpPr txBox="1">
            <a:spLocks noChangeArrowheads="1"/>
          </p:cNvSpPr>
          <p:nvPr/>
        </p:nvSpPr>
        <p:spPr bwMode="auto">
          <a:xfrm>
            <a:off x="7620000" y="3922776"/>
            <a:ext cx="1123950" cy="28651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Orientation </a:t>
            </a: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J</a:t>
            </a:r>
            <a:endParaRPr kumimoji="0" lang="en-US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4" name="Text Box 618"/>
          <p:cNvSpPr txBox="1">
            <a:spLocks noChangeArrowheads="1"/>
          </p:cNvSpPr>
          <p:nvPr/>
        </p:nvSpPr>
        <p:spPr bwMode="auto">
          <a:xfrm>
            <a:off x="2008188" y="3209544"/>
            <a:ext cx="1649412" cy="2333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(10   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5" name="Text Box 619"/>
          <p:cNvSpPr txBox="1">
            <a:spLocks noChangeArrowheads="1"/>
          </p:cNvSpPr>
          <p:nvPr/>
        </p:nvSpPr>
        <p:spPr bwMode="auto">
          <a:xfrm>
            <a:off x="1999488" y="3405575"/>
            <a:ext cx="1876425" cy="3095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[1   10]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6" name="Text Box 620"/>
          <p:cNvSpPr txBox="1">
            <a:spLocks noChangeArrowheads="1"/>
          </p:cNvSpPr>
          <p:nvPr/>
        </p:nvSpPr>
        <p:spPr bwMode="auto">
          <a:xfrm>
            <a:off x="3760787" y="3227832"/>
            <a:ext cx="1649413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(10   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7" name="Text Box 621"/>
          <p:cNvSpPr txBox="1">
            <a:spLocks noChangeArrowheads="1"/>
          </p:cNvSpPr>
          <p:nvPr/>
        </p:nvSpPr>
        <p:spPr bwMode="auto">
          <a:xfrm>
            <a:off x="3762375" y="3392424"/>
            <a:ext cx="1876425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8" name="Text Box 622"/>
          <p:cNvSpPr txBox="1">
            <a:spLocks noChangeArrowheads="1"/>
          </p:cNvSpPr>
          <p:nvPr/>
        </p:nvSpPr>
        <p:spPr bwMode="auto">
          <a:xfrm>
            <a:off x="5715000" y="3227832"/>
            <a:ext cx="1649413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(1   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19" name="Text Box 623"/>
          <p:cNvSpPr txBox="1">
            <a:spLocks noChangeArrowheads="1"/>
          </p:cNvSpPr>
          <p:nvPr/>
        </p:nvSpPr>
        <p:spPr bwMode="auto">
          <a:xfrm>
            <a:off x="5715000" y="3414907"/>
            <a:ext cx="1876425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20" name="Text Box 624"/>
          <p:cNvSpPr txBox="1">
            <a:spLocks noChangeArrowheads="1"/>
          </p:cNvSpPr>
          <p:nvPr/>
        </p:nvSpPr>
        <p:spPr bwMode="auto">
          <a:xfrm>
            <a:off x="7467600" y="3218688"/>
            <a:ext cx="1498600" cy="2333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(0001)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21" name="Text Box 625"/>
          <p:cNvSpPr txBox="1">
            <a:spLocks noChangeArrowheads="1"/>
          </p:cNvSpPr>
          <p:nvPr/>
        </p:nvSpPr>
        <p:spPr bwMode="auto">
          <a:xfrm>
            <a:off x="7467601" y="3389563"/>
            <a:ext cx="1523999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[10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23" name="Rectangle 6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22" name="Picture 62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1145" y="3247831"/>
            <a:ext cx="76200" cy="190500"/>
          </a:xfrm>
          <a:prstGeom prst="rect">
            <a:avLst/>
          </a:prstGeom>
          <a:noFill/>
        </p:spPr>
      </p:pic>
      <p:sp>
        <p:nvSpPr>
          <p:cNvPr id="107134" name="Rectangle 63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33" name="Picture 63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7069" y="3448438"/>
            <a:ext cx="76200" cy="190500"/>
          </a:xfrm>
          <a:prstGeom prst="rect">
            <a:avLst/>
          </a:prstGeom>
          <a:noFill/>
        </p:spPr>
      </p:pic>
      <p:sp>
        <p:nvSpPr>
          <p:cNvPr id="107136" name="Rectangle 6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35" name="Picture 63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7331" y="3257162"/>
            <a:ext cx="76200" cy="190500"/>
          </a:xfrm>
          <a:prstGeom prst="rect">
            <a:avLst/>
          </a:prstGeom>
          <a:noFill/>
        </p:spPr>
      </p:pic>
      <p:sp>
        <p:nvSpPr>
          <p:cNvPr id="107138" name="Rectangle 6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37" name="Picture 6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3531" y="3448438"/>
            <a:ext cx="76200" cy="190500"/>
          </a:xfrm>
          <a:prstGeom prst="rect">
            <a:avLst/>
          </a:prstGeom>
          <a:noFill/>
        </p:spPr>
      </p:pic>
      <p:sp>
        <p:nvSpPr>
          <p:cNvPr id="107140" name="Rectangle 64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39" name="Picture 6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2607" y="3275824"/>
            <a:ext cx="76200" cy="190500"/>
          </a:xfrm>
          <a:prstGeom prst="rect">
            <a:avLst/>
          </a:prstGeom>
          <a:noFill/>
        </p:spPr>
      </p:pic>
      <p:sp>
        <p:nvSpPr>
          <p:cNvPr id="107142" name="Rectangle 64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41" name="Picture 6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6938" y="3275824"/>
            <a:ext cx="76200" cy="190500"/>
          </a:xfrm>
          <a:prstGeom prst="rect">
            <a:avLst/>
          </a:prstGeom>
          <a:noFill/>
        </p:spPr>
      </p:pic>
      <p:sp>
        <p:nvSpPr>
          <p:cNvPr id="107144" name="Rectangle 64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43" name="Picture 6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68138" y="3429776"/>
            <a:ext cx="76200" cy="190500"/>
          </a:xfrm>
          <a:prstGeom prst="rect">
            <a:avLst/>
          </a:prstGeom>
          <a:noFill/>
        </p:spPr>
      </p:pic>
      <p:sp>
        <p:nvSpPr>
          <p:cNvPr id="107145" name="Text Box 649"/>
          <p:cNvSpPr txBox="1">
            <a:spLocks noChangeArrowheads="1"/>
          </p:cNvSpPr>
          <p:nvPr/>
        </p:nvSpPr>
        <p:spPr bwMode="auto">
          <a:xfrm>
            <a:off x="304800" y="5715000"/>
            <a:ext cx="1344613" cy="2317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(0001)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46" name="Text Box 650"/>
          <p:cNvSpPr txBox="1">
            <a:spLocks noChangeArrowheads="1"/>
          </p:cNvSpPr>
          <p:nvPr/>
        </p:nvSpPr>
        <p:spPr bwMode="auto">
          <a:xfrm>
            <a:off x="286720" y="5943600"/>
            <a:ext cx="1876425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  [1   10]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48" name="Rectangle 65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47" name="Picture 65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6007" y="5991031"/>
            <a:ext cx="76200" cy="190500"/>
          </a:xfrm>
          <a:prstGeom prst="rect">
            <a:avLst/>
          </a:prstGeom>
          <a:noFill/>
        </p:spPr>
      </p:pic>
      <p:sp>
        <p:nvSpPr>
          <p:cNvPr id="107149" name="Text Box 653"/>
          <p:cNvSpPr txBox="1">
            <a:spLocks noChangeArrowheads="1"/>
          </p:cNvSpPr>
          <p:nvPr/>
        </p:nvSpPr>
        <p:spPr bwMode="auto">
          <a:xfrm>
            <a:off x="1917435" y="5732110"/>
            <a:ext cx="1649413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(10   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51" name="Rectangle 65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50" name="Picture 65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32924" y="5780317"/>
            <a:ext cx="76200" cy="190500"/>
          </a:xfrm>
          <a:prstGeom prst="rect">
            <a:avLst/>
          </a:prstGeom>
          <a:noFill/>
        </p:spPr>
      </p:pic>
      <p:sp>
        <p:nvSpPr>
          <p:cNvPr id="107152" name="Text Box 656"/>
          <p:cNvSpPr txBox="1">
            <a:spLocks noChangeArrowheads="1"/>
          </p:cNvSpPr>
          <p:nvPr/>
        </p:nvSpPr>
        <p:spPr bwMode="auto">
          <a:xfrm>
            <a:off x="1905582" y="5943600"/>
            <a:ext cx="1876425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  [           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57" name="Rectangle 66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56" name="Picture 66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5981700"/>
            <a:ext cx="304800" cy="190500"/>
          </a:xfrm>
          <a:prstGeom prst="rect">
            <a:avLst/>
          </a:prstGeom>
          <a:noFill/>
        </p:spPr>
      </p:pic>
      <p:sp>
        <p:nvSpPr>
          <p:cNvPr id="107158" name="Text Box 662"/>
          <p:cNvSpPr txBox="1">
            <a:spLocks noChangeArrowheads="1"/>
          </p:cNvSpPr>
          <p:nvPr/>
        </p:nvSpPr>
        <p:spPr bwMode="auto">
          <a:xfrm>
            <a:off x="3886200" y="5715000"/>
            <a:ext cx="1371600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(10   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60" name="Rectangle 66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59" name="Picture 66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4232" y="5753100"/>
            <a:ext cx="76200" cy="190500"/>
          </a:xfrm>
          <a:prstGeom prst="rect">
            <a:avLst/>
          </a:prstGeom>
          <a:noFill/>
        </p:spPr>
      </p:pic>
      <p:sp>
        <p:nvSpPr>
          <p:cNvPr id="107161" name="Text Box 665"/>
          <p:cNvSpPr txBox="1">
            <a:spLocks noChangeArrowheads="1"/>
          </p:cNvSpPr>
          <p:nvPr/>
        </p:nvSpPr>
        <p:spPr bwMode="auto">
          <a:xfrm>
            <a:off x="3885756" y="5925312"/>
            <a:ext cx="1878012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  [10     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63" name="Rectangle 66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62" name="Picture 66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1120" y="5972556"/>
            <a:ext cx="152400" cy="190500"/>
          </a:xfrm>
          <a:prstGeom prst="rect">
            <a:avLst/>
          </a:prstGeom>
          <a:noFill/>
        </p:spPr>
      </p:pic>
      <p:sp>
        <p:nvSpPr>
          <p:cNvPr id="107164" name="Text Box 668"/>
          <p:cNvSpPr txBox="1">
            <a:spLocks noChangeArrowheads="1"/>
          </p:cNvSpPr>
          <p:nvPr/>
        </p:nvSpPr>
        <p:spPr bwMode="auto">
          <a:xfrm>
            <a:off x="5715000" y="5867400"/>
            <a:ext cx="1371600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(10   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65" name="Text Box 669"/>
          <p:cNvSpPr txBox="1">
            <a:spLocks noChangeArrowheads="1"/>
          </p:cNvSpPr>
          <p:nvPr/>
        </p:nvSpPr>
        <p:spPr bwMode="auto">
          <a:xfrm>
            <a:off x="5715000" y="6096000"/>
            <a:ext cx="1600199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[10     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67" name="Rectangle 6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66" name="Picture 67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2864" y="6141720"/>
            <a:ext cx="152400" cy="190500"/>
          </a:xfrm>
          <a:prstGeom prst="rect">
            <a:avLst/>
          </a:prstGeom>
          <a:noFill/>
        </p:spPr>
      </p:pic>
      <p:sp>
        <p:nvSpPr>
          <p:cNvPr id="107169" name="Rectangle 67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68" name="Picture 67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4368" y="5913120"/>
            <a:ext cx="76200" cy="190500"/>
          </a:xfrm>
          <a:prstGeom prst="rect">
            <a:avLst/>
          </a:prstGeom>
          <a:noFill/>
        </p:spPr>
      </p:pic>
      <p:sp>
        <p:nvSpPr>
          <p:cNvPr id="107170" name="Text Box 674"/>
          <p:cNvSpPr txBox="1">
            <a:spLocks noChangeArrowheads="1"/>
          </p:cNvSpPr>
          <p:nvPr/>
        </p:nvSpPr>
        <p:spPr bwMode="auto">
          <a:xfrm>
            <a:off x="7342188" y="5791200"/>
            <a:ext cx="1573212" cy="2317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plane:  (10    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72" name="Rectangle 6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71" name="Picture 67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09432" y="5836920"/>
            <a:ext cx="76200" cy="190500"/>
          </a:xfrm>
          <a:prstGeom prst="rect">
            <a:avLst/>
          </a:prstGeom>
          <a:noFill/>
        </p:spPr>
      </p:pic>
      <p:sp>
        <p:nvSpPr>
          <p:cNvPr id="107173" name="Text Box 677"/>
          <p:cNvSpPr txBox="1">
            <a:spLocks noChangeArrowheads="1"/>
          </p:cNvSpPr>
          <p:nvPr/>
        </p:nvSpPr>
        <p:spPr bwMode="auto">
          <a:xfrm>
            <a:off x="7337679" y="6015038"/>
            <a:ext cx="1653921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 direction:   [1   10]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175" name="Rectangle 6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7174" name="Picture 67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6057900"/>
            <a:ext cx="76200" cy="190500"/>
          </a:xfrm>
          <a:prstGeom prst="rect">
            <a:avLst/>
          </a:prstGeom>
          <a:noFill/>
        </p:spPr>
      </p:pic>
      <p:cxnSp>
        <p:nvCxnSpPr>
          <p:cNvPr id="300" name="Straight Connector 29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Cyclic loading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Monotonic tension test was performed using center crack model to determine the critical value of maximum strain at which the initial crack start growing. 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Apply cyclic loading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Maximum strain: 90% of critical value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Strain ratio, R=0.8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Temperature: 100K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Strain rate: 1.5E9 1/s</a:t>
            </a: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685800" y="3048000"/>
          <a:ext cx="80010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3578"/>
                <a:gridCol w="641684"/>
                <a:gridCol w="585538"/>
                <a:gridCol w="685800"/>
                <a:gridCol w="685800"/>
                <a:gridCol w="609600"/>
                <a:gridCol w="609600"/>
                <a:gridCol w="685800"/>
                <a:gridCol w="685800"/>
                <a:gridCol w="685800"/>
                <a:gridCol w="7620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orientation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lang="en-US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Critical value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N/A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0.046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0.046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N/A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0.066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0.445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0.055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A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38400" y="60198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=0.045,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376"/>
          <p:cNvGrpSpPr>
            <a:grpSpLocks/>
          </p:cNvGrpSpPr>
          <p:nvPr/>
        </p:nvGrpSpPr>
        <p:grpSpPr bwMode="auto">
          <a:xfrm>
            <a:off x="7620000" y="1143000"/>
            <a:ext cx="1143000" cy="990600"/>
            <a:chOff x="2355" y="3284"/>
            <a:chExt cx="2838" cy="2838"/>
          </a:xfrm>
        </p:grpSpPr>
        <p:cxnSp>
          <p:nvCxnSpPr>
            <p:cNvPr id="26" name="AutoShape 377"/>
            <p:cNvCxnSpPr>
              <a:cxnSpLocks noChangeShapeType="1"/>
            </p:cNvCxnSpPr>
            <p:nvPr/>
          </p:nvCxnSpPr>
          <p:spPr bwMode="auto">
            <a:xfrm flipH="1" flipV="1">
              <a:off x="2893" y="3810"/>
              <a:ext cx="871" cy="10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4" name="Group 378"/>
            <p:cNvGrpSpPr>
              <a:grpSpLocks/>
            </p:cNvGrpSpPr>
            <p:nvPr/>
          </p:nvGrpSpPr>
          <p:grpSpPr bwMode="auto">
            <a:xfrm>
              <a:off x="2355" y="3284"/>
              <a:ext cx="2838" cy="2838"/>
              <a:chOff x="2355" y="3284"/>
              <a:chExt cx="2838" cy="2838"/>
            </a:xfrm>
          </p:grpSpPr>
          <p:cxnSp>
            <p:nvCxnSpPr>
              <p:cNvPr id="28" name="AutoShape 379"/>
              <p:cNvCxnSpPr>
                <a:cxnSpLocks noChangeShapeType="1"/>
              </p:cNvCxnSpPr>
              <p:nvPr/>
            </p:nvCxnSpPr>
            <p:spPr bwMode="auto">
              <a:xfrm flipH="1" flipV="1">
                <a:off x="2893" y="4214"/>
                <a:ext cx="871" cy="1006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5" name="Group 380"/>
              <p:cNvGrpSpPr>
                <a:grpSpLocks/>
              </p:cNvGrpSpPr>
              <p:nvPr/>
            </p:nvGrpSpPr>
            <p:grpSpPr bwMode="auto">
              <a:xfrm>
                <a:off x="2355" y="3284"/>
                <a:ext cx="2838" cy="2838"/>
                <a:chOff x="2355" y="3284"/>
                <a:chExt cx="2838" cy="2838"/>
              </a:xfrm>
            </p:grpSpPr>
            <p:cxnSp>
              <p:nvCxnSpPr>
                <p:cNvPr id="30" name="AutoShape 381"/>
                <p:cNvCxnSpPr>
                  <a:cxnSpLocks noChangeShapeType="1"/>
                </p:cNvCxnSpPr>
                <p:nvPr/>
              </p:nvCxnSpPr>
              <p:spPr bwMode="auto">
                <a:xfrm flipH="1">
                  <a:off x="2893" y="3284"/>
                  <a:ext cx="661" cy="52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1" name="AutoShape 382"/>
                <p:cNvCxnSpPr>
                  <a:cxnSpLocks noChangeShapeType="1"/>
                </p:cNvCxnSpPr>
                <p:nvPr/>
              </p:nvCxnSpPr>
              <p:spPr bwMode="auto">
                <a:xfrm>
                  <a:off x="3554" y="3284"/>
                  <a:ext cx="766" cy="52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grpSp>
              <p:nvGrpSpPr>
                <p:cNvPr id="7" name="Group 383"/>
                <p:cNvGrpSpPr>
                  <a:grpSpLocks/>
                </p:cNvGrpSpPr>
                <p:nvPr/>
              </p:nvGrpSpPr>
              <p:grpSpPr bwMode="auto">
                <a:xfrm>
                  <a:off x="2355" y="3284"/>
                  <a:ext cx="2838" cy="2838"/>
                  <a:chOff x="2355" y="3284"/>
                  <a:chExt cx="2838" cy="2838"/>
                </a:xfrm>
              </p:grpSpPr>
              <p:cxnSp>
                <p:nvCxnSpPr>
                  <p:cNvPr id="33" name="AutoShape 38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764" y="4816"/>
                    <a:ext cx="0" cy="7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8" name="Group 385"/>
                  <p:cNvGrpSpPr>
                    <a:grpSpLocks/>
                  </p:cNvGrpSpPr>
                  <p:nvPr/>
                </p:nvGrpSpPr>
                <p:grpSpPr bwMode="auto">
                  <a:xfrm>
                    <a:off x="2355" y="3284"/>
                    <a:ext cx="2838" cy="2838"/>
                    <a:chOff x="2355" y="3284"/>
                    <a:chExt cx="2838" cy="2838"/>
                  </a:xfrm>
                </p:grpSpPr>
                <p:grpSp>
                  <p:nvGrpSpPr>
                    <p:cNvPr id="9" name="Group 3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92" y="3284"/>
                      <a:ext cx="2301" cy="2838"/>
                      <a:chOff x="2892" y="3284"/>
                      <a:chExt cx="2301" cy="2838"/>
                    </a:xfrm>
                  </p:grpSpPr>
                  <p:grpSp>
                    <p:nvGrpSpPr>
                      <p:cNvPr id="10" name="Group 3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35" y="3284"/>
                        <a:ext cx="1758" cy="2838"/>
                        <a:chOff x="3435" y="3284"/>
                        <a:chExt cx="1758" cy="2838"/>
                      </a:xfrm>
                    </p:grpSpPr>
                    <p:cxnSp>
                      <p:nvCxnSpPr>
                        <p:cNvPr id="41" name="AutoShape 388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5192" y="4816"/>
                          <a:ext cx="1" cy="78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42" name="AutoShape 389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>
                          <a:off x="4530" y="5596"/>
                          <a:ext cx="662" cy="52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43" name="AutoShape 390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3764" y="5596"/>
                          <a:ext cx="766" cy="52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44" name="AutoShape 39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4320" y="3810"/>
                          <a:ext cx="871" cy="100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grpSp>
                      <p:nvGrpSpPr>
                        <p:cNvPr id="11" name="Group 3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54" y="3284"/>
                          <a:ext cx="1637" cy="1532"/>
                          <a:chOff x="3554" y="3284"/>
                          <a:chExt cx="1637" cy="1532"/>
                        </a:xfrm>
                      </p:grpSpPr>
                      <p:cxnSp>
                        <p:nvCxnSpPr>
                          <p:cNvPr id="47" name="AutoShape 393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3764" y="4290"/>
                            <a:ext cx="661" cy="52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48" name="AutoShape 39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4425" y="4290"/>
                            <a:ext cx="766" cy="52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49" name="AutoShape 39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 flipV="1">
                            <a:off x="3554" y="3284"/>
                            <a:ext cx="871" cy="1006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cxnSp>
                      <p:nvCxnSpPr>
                        <p:cNvPr id="46" name="AutoShape 39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3435" y="5220"/>
                          <a:ext cx="329" cy="376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</p:grpSp>
                  <p:cxnSp>
                    <p:nvCxnSpPr>
                      <p:cNvPr id="40" name="AutoShape 39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892" y="3810"/>
                        <a:ext cx="1" cy="405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  <p:cxnSp>
                  <p:nvCxnSpPr>
                    <p:cNvPr id="36" name="AutoShape 398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2355" y="4215"/>
                      <a:ext cx="538" cy="0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7" name="AutoShape 399"/>
                    <p:cNvCxnSpPr>
                      <a:cxnSpLocks noChangeShapeType="1"/>
                    </p:cNvCxnSpPr>
                    <p:nvPr/>
                  </p:nvCxnSpPr>
                  <p:spPr bwMode="auto">
                    <a:xfrm flipH="1" flipV="1">
                      <a:off x="2355" y="4215"/>
                      <a:ext cx="871" cy="1006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38" name="AutoShape 40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226" y="5221"/>
                      <a:ext cx="974" cy="0"/>
                    </a:xfrm>
                    <a:prstGeom prst="straightConnector1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 type="triangle" w="med" len="lg"/>
                    </a:ln>
                  </p:spPr>
                </p:cxnSp>
              </p:grpSp>
            </p:grpSp>
          </p:grpSp>
        </p:grpSp>
      </p:grp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620000" y="2133600"/>
            <a:ext cx="1371600" cy="3476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(1  10) [10   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9120" y="2179320"/>
            <a:ext cx="76200" cy="190500"/>
          </a:xfrm>
          <a:prstGeom prst="rect">
            <a:avLst/>
          </a:prstGeom>
          <a:noFill/>
        </p:spPr>
      </p:pic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77656" y="2176272"/>
            <a:ext cx="76200" cy="190500"/>
          </a:xfrm>
          <a:prstGeom prst="rect">
            <a:avLst/>
          </a:prstGeom>
          <a:noFill/>
        </p:spPr>
      </p:pic>
      <p:pic>
        <p:nvPicPr>
          <p:cNvPr id="51" name="Picture 50" descr="vA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1999" y="1447799"/>
            <a:ext cx="6258561" cy="4267201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B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=0.045,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7543800" y="2304288"/>
            <a:ext cx="1524000" cy="3476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(10   0) [1   10]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0049" name="Group 1"/>
          <p:cNvGrpSpPr>
            <a:grpSpLocks/>
          </p:cNvGrpSpPr>
          <p:nvPr/>
        </p:nvGrpSpPr>
        <p:grpSpPr bwMode="auto">
          <a:xfrm>
            <a:off x="7391400" y="1143001"/>
            <a:ext cx="1476375" cy="1066800"/>
            <a:chOff x="6315" y="2895"/>
            <a:chExt cx="3195" cy="2475"/>
          </a:xfrm>
        </p:grpSpPr>
        <p:cxnSp>
          <p:nvCxnSpPr>
            <p:cNvPr id="130050" name="AutoShape 2"/>
            <p:cNvCxnSpPr>
              <a:cxnSpLocks noChangeShapeType="1"/>
            </p:cNvCxnSpPr>
            <p:nvPr/>
          </p:nvCxnSpPr>
          <p:spPr bwMode="auto">
            <a:xfrm>
              <a:off x="7260" y="2895"/>
              <a:ext cx="81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0051" name="AutoShape 3"/>
            <p:cNvCxnSpPr>
              <a:cxnSpLocks noChangeShapeType="1"/>
            </p:cNvCxnSpPr>
            <p:nvPr/>
          </p:nvCxnSpPr>
          <p:spPr bwMode="auto">
            <a:xfrm flipH="1" flipV="1">
              <a:off x="6315" y="3660"/>
              <a:ext cx="1050" cy="101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130052" name="Group 4"/>
            <p:cNvGrpSpPr>
              <a:grpSpLocks/>
            </p:cNvGrpSpPr>
            <p:nvPr/>
          </p:nvGrpSpPr>
          <p:grpSpPr bwMode="auto">
            <a:xfrm>
              <a:off x="6315" y="2895"/>
              <a:ext cx="3195" cy="2475"/>
              <a:chOff x="6315" y="2895"/>
              <a:chExt cx="3195" cy="2475"/>
            </a:xfrm>
          </p:grpSpPr>
          <p:cxnSp>
            <p:nvCxnSpPr>
              <p:cNvPr id="130053" name="AutoShape 5"/>
              <p:cNvCxnSpPr>
                <a:cxnSpLocks noChangeShapeType="1"/>
              </p:cNvCxnSpPr>
              <p:nvPr/>
            </p:nvCxnSpPr>
            <p:spPr bwMode="auto">
              <a:xfrm flipH="1" flipV="1">
                <a:off x="6795" y="3646"/>
                <a:ext cx="1050" cy="1019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130054" name="Group 6"/>
              <p:cNvGrpSpPr>
                <a:grpSpLocks/>
              </p:cNvGrpSpPr>
              <p:nvPr/>
            </p:nvGrpSpPr>
            <p:grpSpPr bwMode="auto">
              <a:xfrm>
                <a:off x="6315" y="2895"/>
                <a:ext cx="3195" cy="2475"/>
                <a:chOff x="6315" y="2895"/>
                <a:chExt cx="3195" cy="2475"/>
              </a:xfrm>
            </p:grpSpPr>
            <p:grpSp>
              <p:nvGrpSpPr>
                <p:cNvPr id="130055" name="Group 7"/>
                <p:cNvGrpSpPr>
                  <a:grpSpLocks/>
                </p:cNvGrpSpPr>
                <p:nvPr/>
              </p:nvGrpSpPr>
              <p:grpSpPr bwMode="auto">
                <a:xfrm>
                  <a:off x="6315" y="2895"/>
                  <a:ext cx="3195" cy="2475"/>
                  <a:chOff x="6315" y="3135"/>
                  <a:chExt cx="3195" cy="2475"/>
                </a:xfrm>
              </p:grpSpPr>
              <p:cxnSp>
                <p:nvCxnSpPr>
                  <p:cNvPr id="130056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4905"/>
                    <a:ext cx="435" cy="70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0057" name="AutoShape 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7575" y="4905"/>
                    <a:ext cx="705" cy="70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130058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6315" y="3135"/>
                    <a:ext cx="3195" cy="2475"/>
                    <a:chOff x="6315" y="3135"/>
                    <a:chExt cx="3195" cy="2475"/>
                  </a:xfrm>
                </p:grpSpPr>
                <p:cxnSp>
                  <p:nvCxnSpPr>
                    <p:cNvPr id="130059" name="AutoShape 1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280" y="5609"/>
                      <a:ext cx="810" cy="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grpSp>
                  <p:nvGrpSpPr>
                    <p:cNvPr id="130060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15" y="3135"/>
                      <a:ext cx="3195" cy="2475"/>
                      <a:chOff x="6315" y="3135"/>
                      <a:chExt cx="3195" cy="2475"/>
                    </a:xfrm>
                  </p:grpSpPr>
                  <p:grpSp>
                    <p:nvGrpSpPr>
                      <p:cNvPr id="130061" name="Group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60" y="3135"/>
                        <a:ext cx="2250" cy="2475"/>
                        <a:chOff x="7260" y="3135"/>
                        <a:chExt cx="2250" cy="2475"/>
                      </a:xfrm>
                    </p:grpSpPr>
                    <p:cxnSp>
                      <p:nvCxnSpPr>
                        <p:cNvPr id="130062" name="AutoShape 1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7260" y="3150"/>
                          <a:ext cx="1020" cy="99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cxnSp>
                      <p:nvCxnSpPr>
                        <p:cNvPr id="130063" name="AutoShape 1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flipH="1" flipV="1">
                          <a:off x="8055" y="3135"/>
                          <a:ext cx="1020" cy="99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</p:cxnSp>
                    <p:grpSp>
                      <p:nvGrpSpPr>
                        <p:cNvPr id="130064" name="Group 1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280" y="4140"/>
                          <a:ext cx="1230" cy="1470"/>
                          <a:chOff x="8280" y="4140"/>
                          <a:chExt cx="1230" cy="1470"/>
                        </a:xfrm>
                      </p:grpSpPr>
                      <p:cxnSp>
                        <p:nvCxnSpPr>
                          <p:cNvPr id="130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8280" y="4140"/>
                            <a:ext cx="795" cy="1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130066" name="AutoShape 18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9075" y="4861"/>
                            <a:ext cx="435" cy="749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130067" name="AutoShape 19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9075" y="4140"/>
                            <a:ext cx="435" cy="705"/>
                          </a:xfrm>
                          <a:prstGeom prst="straightConnector1">
                            <a:avLst/>
                          </a:prstGeom>
                          <a:noFill/>
                          <a:ln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</p:grpSp>
                  <p:cxnSp>
                    <p:nvCxnSpPr>
                      <p:cNvPr id="130068" name="AutoShape 2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6315" y="3900"/>
                        <a:ext cx="480" cy="0"/>
                      </a:xfrm>
                      <a:prstGeom prst="straightConnector1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</p:cxnSp>
                </p:grpSp>
              </p:grpSp>
            </p:grpSp>
            <p:grpSp>
              <p:nvGrpSpPr>
                <p:cNvPr id="130069" name="Group 21"/>
                <p:cNvGrpSpPr>
                  <a:grpSpLocks/>
                </p:cNvGrpSpPr>
                <p:nvPr/>
              </p:nvGrpSpPr>
              <p:grpSpPr bwMode="auto">
                <a:xfrm>
                  <a:off x="6795" y="2895"/>
                  <a:ext cx="1575" cy="1770"/>
                  <a:chOff x="6795" y="2895"/>
                  <a:chExt cx="1575" cy="1770"/>
                </a:xfrm>
              </p:grpSpPr>
              <p:cxnSp>
                <p:nvCxnSpPr>
                  <p:cNvPr id="130070" name="AutoShape 2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845" y="3901"/>
                    <a:ext cx="435" cy="749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0071" name="AutoShape 2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95" y="2895"/>
                    <a:ext cx="465" cy="75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0072" name="AutoShape 2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7365" y="4650"/>
                    <a:ext cx="1005" cy="15"/>
                  </a:xfrm>
                  <a:prstGeom prst="straightConnector1">
                    <a:avLst/>
                  </a:prstGeom>
                  <a:noFill/>
                  <a:ln w="15875">
                    <a:solidFill>
                      <a:srgbClr val="000000"/>
                    </a:solidFill>
                    <a:round/>
                    <a:headEnd/>
                    <a:tailEnd type="triangle" w="med" len="lg"/>
                  </a:ln>
                </p:spPr>
              </p:cxnSp>
            </p:grpSp>
          </p:grpSp>
        </p:grpSp>
      </p:grp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3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0456" y="2353056"/>
            <a:ext cx="76200" cy="190500"/>
          </a:xfrm>
          <a:prstGeom prst="rect">
            <a:avLst/>
          </a:prstGeom>
          <a:noFill/>
        </p:spPr>
      </p:pic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5" name="Picture 2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0976" y="2362200"/>
            <a:ext cx="76200" cy="190500"/>
          </a:xfrm>
          <a:prstGeom prst="rect">
            <a:avLst/>
          </a:prstGeom>
          <a:noFill/>
        </p:spPr>
      </p:pic>
      <p:pic>
        <p:nvPicPr>
          <p:cNvPr id="44" name="Picture 43" descr="V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1143000"/>
            <a:ext cx="6705600" cy="4572000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C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4600" y="6019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=0.0418,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3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2856" y="2028444"/>
            <a:ext cx="76200" cy="190500"/>
          </a:xfrm>
          <a:prstGeom prst="rect">
            <a:avLst/>
          </a:prstGeom>
          <a:noFill/>
        </p:spPr>
      </p:pic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7696200" y="1981200"/>
            <a:ext cx="1400175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(10   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1219200"/>
            <a:ext cx="6705600" cy="4572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17648" y="5638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Centro-symmetry contour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2"/>
          <p:cNvGrpSpPr>
            <a:grpSpLocks/>
          </p:cNvGrpSpPr>
          <p:nvPr/>
        </p:nvGrpSpPr>
        <p:grpSpPr bwMode="auto">
          <a:xfrm>
            <a:off x="7543800" y="1143001"/>
            <a:ext cx="1381125" cy="838200"/>
            <a:chOff x="2473" y="9030"/>
            <a:chExt cx="2960" cy="1919"/>
          </a:xfrm>
        </p:grpSpPr>
        <p:cxnSp>
          <p:nvCxnSpPr>
            <p:cNvPr id="40" name="AutoShape 3"/>
            <p:cNvCxnSpPr>
              <a:cxnSpLocks noChangeShapeType="1"/>
            </p:cNvCxnSpPr>
            <p:nvPr/>
          </p:nvCxnSpPr>
          <p:spPr bwMode="auto">
            <a:xfrm>
              <a:off x="3344" y="93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AutoShape 4"/>
            <p:cNvCxnSpPr>
              <a:cxnSpLocks noChangeShapeType="1"/>
            </p:cNvCxnSpPr>
            <p:nvPr/>
          </p:nvCxnSpPr>
          <p:spPr bwMode="auto">
            <a:xfrm flipH="1">
              <a:off x="2473" y="10005"/>
              <a:ext cx="479" cy="15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42" name="Group 5"/>
            <p:cNvGrpSpPr>
              <a:grpSpLocks/>
            </p:cNvGrpSpPr>
            <p:nvPr/>
          </p:nvGrpSpPr>
          <p:grpSpPr bwMode="auto">
            <a:xfrm>
              <a:off x="2473" y="9030"/>
              <a:ext cx="2960" cy="1919"/>
              <a:chOff x="2473" y="9030"/>
              <a:chExt cx="2960" cy="1919"/>
            </a:xfrm>
          </p:grpSpPr>
          <p:cxnSp>
            <p:nvCxnSpPr>
              <p:cNvPr id="43" name="AutoShape 6"/>
              <p:cNvCxnSpPr>
                <a:cxnSpLocks noChangeShapeType="1"/>
              </p:cNvCxnSpPr>
              <p:nvPr/>
            </p:nvCxnSpPr>
            <p:spPr bwMode="auto">
              <a:xfrm>
                <a:off x="3344" y="10814"/>
                <a:ext cx="538" cy="1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4" name="AutoShape 7"/>
              <p:cNvCxnSpPr>
                <a:cxnSpLocks noChangeShapeType="1"/>
              </p:cNvCxnSpPr>
              <p:nvPr/>
            </p:nvCxnSpPr>
            <p:spPr bwMode="auto">
              <a:xfrm>
                <a:off x="3011" y="10245"/>
                <a:ext cx="333" cy="5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" name="AutoShape 8"/>
              <p:cNvCxnSpPr>
                <a:cxnSpLocks noChangeShapeType="1"/>
              </p:cNvCxnSpPr>
              <p:nvPr/>
            </p:nvCxnSpPr>
            <p:spPr bwMode="auto">
              <a:xfrm flipH="1">
                <a:off x="3882" y="1024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6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4230" y="9915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7" name="AutoShape 10"/>
              <p:cNvCxnSpPr>
                <a:cxnSpLocks noChangeShapeType="1"/>
              </p:cNvCxnSpPr>
              <p:nvPr/>
            </p:nvCxnSpPr>
            <p:spPr bwMode="auto">
              <a:xfrm>
                <a:off x="2952" y="10005"/>
                <a:ext cx="1278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8" name="AutoShape 11"/>
              <p:cNvCxnSpPr>
                <a:cxnSpLocks noChangeShapeType="1"/>
              </p:cNvCxnSpPr>
              <p:nvPr/>
            </p:nvCxnSpPr>
            <p:spPr bwMode="auto">
              <a:xfrm>
                <a:off x="2473" y="10155"/>
                <a:ext cx="1199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49" name="Group 12"/>
              <p:cNvGrpSpPr>
                <a:grpSpLocks/>
              </p:cNvGrpSpPr>
              <p:nvPr/>
            </p:nvGrpSpPr>
            <p:grpSpPr bwMode="auto">
              <a:xfrm>
                <a:off x="2952" y="9030"/>
                <a:ext cx="2481" cy="1215"/>
                <a:chOff x="2952" y="9030"/>
                <a:chExt cx="2481" cy="1215"/>
              </a:xfrm>
            </p:grpSpPr>
            <p:cxnSp>
              <p:nvCxnSpPr>
                <p:cNvPr id="53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3882" y="949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52" y="9360"/>
                  <a:ext cx="392" cy="64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AutoShape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82" y="9165"/>
                  <a:ext cx="1203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6" name="AutoShape 16"/>
                <p:cNvCxnSpPr>
                  <a:cxnSpLocks noChangeShapeType="1"/>
                </p:cNvCxnSpPr>
                <p:nvPr/>
              </p:nvCxnSpPr>
              <p:spPr bwMode="auto">
                <a:xfrm>
                  <a:off x="5085" y="916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7" name="AutoShape 1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44" y="9030"/>
                  <a:ext cx="1094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8" name="AutoShape 18"/>
                <p:cNvCxnSpPr>
                  <a:cxnSpLocks noChangeShapeType="1"/>
                </p:cNvCxnSpPr>
                <p:nvPr/>
              </p:nvCxnSpPr>
              <p:spPr bwMode="auto">
                <a:xfrm>
                  <a:off x="4438" y="9030"/>
                  <a:ext cx="643" cy="13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50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5085" y="991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1" name="AutoShape 20"/>
              <p:cNvCxnSpPr>
                <a:cxnSpLocks noChangeShapeType="1"/>
              </p:cNvCxnSpPr>
              <p:nvPr/>
            </p:nvCxnSpPr>
            <p:spPr bwMode="auto">
              <a:xfrm flipV="1">
                <a:off x="3882" y="10619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52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3672" y="10080"/>
                <a:ext cx="1128" cy="31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sz="2800" b="1" dirty="0" smtClean="0"/>
              <a:t>FCC Crystal </a:t>
            </a:r>
            <a:r>
              <a:rPr lang="en-US" sz="2800" b="1" dirty="0"/>
              <a:t>orientations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2438400" y="2133600"/>
          <a:ext cx="3932238" cy="3273425"/>
        </p:xfrm>
        <a:graphic>
          <a:graphicData uri="http://schemas.openxmlformats.org/presentationml/2006/ole">
            <p:oleObj spid="_x0000_s1026" name="CorelDRAW" r:id="rId3" imgW="2073240" imgH="1725120" progId="CorelDRAW.Graphic.9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C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4600" y="6019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=0.0418,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3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2856" y="2028444"/>
            <a:ext cx="76200" cy="190500"/>
          </a:xfrm>
          <a:prstGeom prst="rect">
            <a:avLst/>
          </a:prstGeom>
          <a:noFill/>
        </p:spPr>
      </p:pic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7696200" y="1981200"/>
            <a:ext cx="1400175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(10   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86000" y="569589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Ackland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contour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 descr="acklan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1143000"/>
            <a:ext cx="6705600" cy="4572000"/>
          </a:xfrm>
          <a:prstGeom prst="rect">
            <a:avLst/>
          </a:prstGeom>
        </p:spPr>
      </p:pic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43800" y="1143001"/>
            <a:ext cx="1381125" cy="838200"/>
            <a:chOff x="2473" y="9030"/>
            <a:chExt cx="2960" cy="1919"/>
          </a:xfrm>
        </p:grpSpPr>
        <p:cxnSp>
          <p:nvCxnSpPr>
            <p:cNvPr id="37" name="AutoShape 3"/>
            <p:cNvCxnSpPr>
              <a:cxnSpLocks noChangeShapeType="1"/>
            </p:cNvCxnSpPr>
            <p:nvPr/>
          </p:nvCxnSpPr>
          <p:spPr bwMode="auto">
            <a:xfrm>
              <a:off x="3344" y="93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4"/>
            <p:cNvCxnSpPr>
              <a:cxnSpLocks noChangeShapeType="1"/>
            </p:cNvCxnSpPr>
            <p:nvPr/>
          </p:nvCxnSpPr>
          <p:spPr bwMode="auto">
            <a:xfrm flipH="1">
              <a:off x="2473" y="10005"/>
              <a:ext cx="479" cy="15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39" name="Group 5"/>
            <p:cNvGrpSpPr>
              <a:grpSpLocks/>
            </p:cNvGrpSpPr>
            <p:nvPr/>
          </p:nvGrpSpPr>
          <p:grpSpPr bwMode="auto">
            <a:xfrm>
              <a:off x="2473" y="9030"/>
              <a:ext cx="2960" cy="1919"/>
              <a:chOff x="2473" y="9030"/>
              <a:chExt cx="2960" cy="1919"/>
            </a:xfrm>
          </p:grpSpPr>
          <p:cxnSp>
            <p:nvCxnSpPr>
              <p:cNvPr id="40" name="AutoShape 6"/>
              <p:cNvCxnSpPr>
                <a:cxnSpLocks noChangeShapeType="1"/>
              </p:cNvCxnSpPr>
              <p:nvPr/>
            </p:nvCxnSpPr>
            <p:spPr bwMode="auto">
              <a:xfrm>
                <a:off x="3344" y="10814"/>
                <a:ext cx="538" cy="1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1" name="AutoShape 7"/>
              <p:cNvCxnSpPr>
                <a:cxnSpLocks noChangeShapeType="1"/>
              </p:cNvCxnSpPr>
              <p:nvPr/>
            </p:nvCxnSpPr>
            <p:spPr bwMode="auto">
              <a:xfrm>
                <a:off x="3011" y="10245"/>
                <a:ext cx="333" cy="5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2" name="AutoShape 8"/>
              <p:cNvCxnSpPr>
                <a:cxnSpLocks noChangeShapeType="1"/>
              </p:cNvCxnSpPr>
              <p:nvPr/>
            </p:nvCxnSpPr>
            <p:spPr bwMode="auto">
              <a:xfrm flipH="1">
                <a:off x="3882" y="1024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3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4230" y="9915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4" name="AutoShape 10"/>
              <p:cNvCxnSpPr>
                <a:cxnSpLocks noChangeShapeType="1"/>
              </p:cNvCxnSpPr>
              <p:nvPr/>
            </p:nvCxnSpPr>
            <p:spPr bwMode="auto">
              <a:xfrm>
                <a:off x="2952" y="10005"/>
                <a:ext cx="1278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5" name="AutoShape 11"/>
              <p:cNvCxnSpPr>
                <a:cxnSpLocks noChangeShapeType="1"/>
              </p:cNvCxnSpPr>
              <p:nvPr/>
            </p:nvCxnSpPr>
            <p:spPr bwMode="auto">
              <a:xfrm>
                <a:off x="2473" y="10155"/>
                <a:ext cx="1199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46" name="Group 12"/>
              <p:cNvGrpSpPr>
                <a:grpSpLocks/>
              </p:cNvGrpSpPr>
              <p:nvPr/>
            </p:nvGrpSpPr>
            <p:grpSpPr bwMode="auto">
              <a:xfrm>
                <a:off x="2952" y="9030"/>
                <a:ext cx="2481" cy="1215"/>
                <a:chOff x="2952" y="9030"/>
                <a:chExt cx="2481" cy="1215"/>
              </a:xfrm>
            </p:grpSpPr>
            <p:cxnSp>
              <p:nvCxnSpPr>
                <p:cNvPr id="50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3882" y="949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52" y="9360"/>
                  <a:ext cx="392" cy="64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2" name="AutoShape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82" y="9165"/>
                  <a:ext cx="1203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3" name="AutoShape 16"/>
                <p:cNvCxnSpPr>
                  <a:cxnSpLocks noChangeShapeType="1"/>
                </p:cNvCxnSpPr>
                <p:nvPr/>
              </p:nvCxnSpPr>
              <p:spPr bwMode="auto">
                <a:xfrm>
                  <a:off x="5085" y="916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4" name="AutoShape 1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44" y="9030"/>
                  <a:ext cx="1094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5" name="AutoShape 18"/>
                <p:cNvCxnSpPr>
                  <a:cxnSpLocks noChangeShapeType="1"/>
                </p:cNvCxnSpPr>
                <p:nvPr/>
              </p:nvCxnSpPr>
              <p:spPr bwMode="auto">
                <a:xfrm>
                  <a:off x="4438" y="9030"/>
                  <a:ext cx="643" cy="13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47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5085" y="991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8" name="AutoShape 20"/>
              <p:cNvCxnSpPr>
                <a:cxnSpLocks noChangeShapeType="1"/>
              </p:cNvCxnSpPr>
              <p:nvPr/>
            </p:nvCxnSpPr>
            <p:spPr bwMode="auto">
              <a:xfrm flipV="1">
                <a:off x="3882" y="10619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49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3672" y="10080"/>
                <a:ext cx="1128" cy="31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C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3" name="Picture 2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72856" y="2028444"/>
            <a:ext cx="76200" cy="190500"/>
          </a:xfrm>
          <a:prstGeom prst="rect">
            <a:avLst/>
          </a:prstGeom>
          <a:noFill/>
        </p:spPr>
      </p:pic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543800" y="1143001"/>
            <a:ext cx="1381125" cy="838200"/>
            <a:chOff x="2473" y="9030"/>
            <a:chExt cx="2960" cy="1919"/>
          </a:xfrm>
        </p:grpSpPr>
        <p:cxnSp>
          <p:nvCxnSpPr>
            <p:cNvPr id="131075" name="AutoShape 3"/>
            <p:cNvCxnSpPr>
              <a:cxnSpLocks noChangeShapeType="1"/>
            </p:cNvCxnSpPr>
            <p:nvPr/>
          </p:nvCxnSpPr>
          <p:spPr bwMode="auto">
            <a:xfrm>
              <a:off x="3344" y="93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1076" name="AutoShape 4"/>
            <p:cNvCxnSpPr>
              <a:cxnSpLocks noChangeShapeType="1"/>
            </p:cNvCxnSpPr>
            <p:nvPr/>
          </p:nvCxnSpPr>
          <p:spPr bwMode="auto">
            <a:xfrm flipH="1">
              <a:off x="2473" y="10005"/>
              <a:ext cx="479" cy="15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2473" y="9030"/>
              <a:ext cx="2960" cy="1919"/>
              <a:chOff x="2473" y="9030"/>
              <a:chExt cx="2960" cy="1919"/>
            </a:xfrm>
          </p:grpSpPr>
          <p:cxnSp>
            <p:nvCxnSpPr>
              <p:cNvPr id="131078" name="AutoShape 6"/>
              <p:cNvCxnSpPr>
                <a:cxnSpLocks noChangeShapeType="1"/>
              </p:cNvCxnSpPr>
              <p:nvPr/>
            </p:nvCxnSpPr>
            <p:spPr bwMode="auto">
              <a:xfrm>
                <a:off x="3344" y="10814"/>
                <a:ext cx="538" cy="135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79" name="AutoShape 7"/>
              <p:cNvCxnSpPr>
                <a:cxnSpLocks noChangeShapeType="1"/>
              </p:cNvCxnSpPr>
              <p:nvPr/>
            </p:nvCxnSpPr>
            <p:spPr bwMode="auto">
              <a:xfrm>
                <a:off x="3011" y="10245"/>
                <a:ext cx="333" cy="56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80" name="AutoShape 8"/>
              <p:cNvCxnSpPr>
                <a:cxnSpLocks noChangeShapeType="1"/>
              </p:cNvCxnSpPr>
              <p:nvPr/>
            </p:nvCxnSpPr>
            <p:spPr bwMode="auto">
              <a:xfrm flipH="1">
                <a:off x="3882" y="1024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81" name="AutoShape 9"/>
              <p:cNvCxnSpPr>
                <a:cxnSpLocks noChangeShapeType="1"/>
              </p:cNvCxnSpPr>
              <p:nvPr/>
            </p:nvCxnSpPr>
            <p:spPr bwMode="auto">
              <a:xfrm flipV="1">
                <a:off x="4230" y="9915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82" name="AutoShape 10"/>
              <p:cNvCxnSpPr>
                <a:cxnSpLocks noChangeShapeType="1"/>
              </p:cNvCxnSpPr>
              <p:nvPr/>
            </p:nvCxnSpPr>
            <p:spPr bwMode="auto">
              <a:xfrm>
                <a:off x="2952" y="10005"/>
                <a:ext cx="1278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83" name="AutoShape 11"/>
              <p:cNvCxnSpPr>
                <a:cxnSpLocks noChangeShapeType="1"/>
              </p:cNvCxnSpPr>
              <p:nvPr/>
            </p:nvCxnSpPr>
            <p:spPr bwMode="auto">
              <a:xfrm>
                <a:off x="2473" y="10155"/>
                <a:ext cx="1199" cy="24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</p:cxnSp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2952" y="9030"/>
                <a:ext cx="2481" cy="1215"/>
                <a:chOff x="2952" y="9030"/>
                <a:chExt cx="2481" cy="1215"/>
              </a:xfrm>
            </p:grpSpPr>
            <p:cxnSp>
              <p:nvCxnSpPr>
                <p:cNvPr id="131085" name="AutoShape 13"/>
                <p:cNvCxnSpPr>
                  <a:cxnSpLocks noChangeShapeType="1"/>
                </p:cNvCxnSpPr>
                <p:nvPr/>
              </p:nvCxnSpPr>
              <p:spPr bwMode="auto">
                <a:xfrm>
                  <a:off x="3882" y="949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1086" name="AutoShape 14"/>
                <p:cNvCxnSpPr>
                  <a:cxnSpLocks noChangeShapeType="1"/>
                </p:cNvCxnSpPr>
                <p:nvPr/>
              </p:nvCxnSpPr>
              <p:spPr bwMode="auto">
                <a:xfrm flipH="1">
                  <a:off x="2952" y="9360"/>
                  <a:ext cx="392" cy="64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1087" name="AutoShape 1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82" y="9165"/>
                  <a:ext cx="1203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1088" name="AutoShape 16"/>
                <p:cNvCxnSpPr>
                  <a:cxnSpLocks noChangeShapeType="1"/>
                </p:cNvCxnSpPr>
                <p:nvPr/>
              </p:nvCxnSpPr>
              <p:spPr bwMode="auto">
                <a:xfrm>
                  <a:off x="5085" y="9165"/>
                  <a:ext cx="348" cy="75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1089" name="AutoShape 1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344" y="9030"/>
                  <a:ext cx="1094" cy="3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1090" name="AutoShape 18"/>
                <p:cNvCxnSpPr>
                  <a:cxnSpLocks noChangeShapeType="1"/>
                </p:cNvCxnSpPr>
                <p:nvPr/>
              </p:nvCxnSpPr>
              <p:spPr bwMode="auto">
                <a:xfrm>
                  <a:off x="4438" y="9030"/>
                  <a:ext cx="643" cy="13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1091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5085" y="9915"/>
                <a:ext cx="348" cy="70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92" name="AutoShape 20"/>
              <p:cNvCxnSpPr>
                <a:cxnSpLocks noChangeShapeType="1"/>
              </p:cNvCxnSpPr>
              <p:nvPr/>
            </p:nvCxnSpPr>
            <p:spPr bwMode="auto">
              <a:xfrm flipV="1">
                <a:off x="3882" y="10619"/>
                <a:ext cx="1203" cy="33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1093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3672" y="10080"/>
                <a:ext cx="1128" cy="315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med" len="lg"/>
              </a:ln>
            </p:spPr>
          </p:cxnSp>
        </p:grpSp>
      </p:grp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7696200" y="1981200"/>
            <a:ext cx="1400175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(10   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2" name="Picture 31" descr="42000.jpg"/>
          <p:cNvPicPr>
            <a:picLocks noChangeAspect="1"/>
          </p:cNvPicPr>
          <p:nvPr/>
        </p:nvPicPr>
        <p:blipFill>
          <a:blip r:embed="rId4" cstate="print"/>
          <a:srcRect t="22857" b="22857"/>
          <a:stretch>
            <a:fillRect/>
          </a:stretch>
        </p:blipFill>
        <p:spPr>
          <a:xfrm>
            <a:off x="609600" y="2209800"/>
            <a:ext cx="7181850" cy="301836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00400" y="1600200"/>
            <a:ext cx="21336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Stress </a:t>
            </a:r>
            <a:r>
              <a:rPr lang="el-GR" sz="2000" b="1" dirty="0" smtClean="0"/>
              <a:t>σ</a:t>
            </a:r>
            <a:r>
              <a:rPr lang="en-US" sz="1000" b="1" dirty="0" smtClean="0"/>
              <a:t>y</a:t>
            </a:r>
            <a:r>
              <a:rPr lang="en-US" sz="2000" b="1" dirty="0" smtClean="0"/>
              <a:t> contour </a:t>
            </a:r>
            <a:endParaRPr lang="en-US" sz="2000" b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922776"/>
            <a:ext cx="125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D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90800" y="59436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=0.0418,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5" name="Picture 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7888" y="2029968"/>
            <a:ext cx="76200" cy="190500"/>
          </a:xfrm>
          <a:prstGeom prst="rect">
            <a:avLst/>
          </a:prstGeom>
          <a:noFill/>
        </p:spPr>
      </p:pic>
      <p:cxnSp>
        <p:nvCxnSpPr>
          <p:cNvPr id="37" name="Straight Connector 36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0800" y="55626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Centro-symmetry contour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 2"/>
          <p:cNvGrpSpPr>
            <a:grpSpLocks/>
          </p:cNvGrpSpPr>
          <p:nvPr/>
        </p:nvGrpSpPr>
        <p:grpSpPr bwMode="auto">
          <a:xfrm>
            <a:off x="7543800" y="1219200"/>
            <a:ext cx="1211263" cy="762000"/>
            <a:chOff x="7366" y="9330"/>
            <a:chExt cx="2748" cy="1860"/>
          </a:xfrm>
        </p:grpSpPr>
        <p:grpSp>
          <p:nvGrpSpPr>
            <p:cNvPr id="42" name="Group 3"/>
            <p:cNvGrpSpPr>
              <a:grpSpLocks/>
            </p:cNvGrpSpPr>
            <p:nvPr/>
          </p:nvGrpSpPr>
          <p:grpSpPr bwMode="auto">
            <a:xfrm>
              <a:off x="7366" y="9330"/>
              <a:ext cx="2748" cy="1860"/>
              <a:chOff x="7366" y="9315"/>
              <a:chExt cx="2748" cy="1860"/>
            </a:xfrm>
          </p:grpSpPr>
          <p:grpSp>
            <p:nvGrpSpPr>
              <p:cNvPr id="45" name="Group 44"/>
              <p:cNvGrpSpPr>
                <a:grpSpLocks/>
              </p:cNvGrpSpPr>
              <p:nvPr/>
            </p:nvGrpSpPr>
            <p:grpSpPr bwMode="auto">
              <a:xfrm>
                <a:off x="7845" y="9315"/>
                <a:ext cx="2269" cy="1860"/>
                <a:chOff x="7845" y="9315"/>
                <a:chExt cx="2269" cy="1860"/>
              </a:xfrm>
            </p:grpSpPr>
            <p:grpSp>
              <p:nvGrpSpPr>
                <p:cNvPr id="51" name="Group 5"/>
                <p:cNvGrpSpPr>
                  <a:grpSpLocks/>
                </p:cNvGrpSpPr>
                <p:nvPr/>
              </p:nvGrpSpPr>
              <p:grpSpPr bwMode="auto">
                <a:xfrm>
                  <a:off x="7845" y="9660"/>
                  <a:ext cx="1050" cy="1515"/>
                  <a:chOff x="7845" y="9660"/>
                  <a:chExt cx="1050" cy="1515"/>
                </a:xfrm>
              </p:grpSpPr>
              <p:cxnSp>
                <p:nvCxnSpPr>
                  <p:cNvPr id="63" name="AutoShape 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845" y="966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4" name="AutoShape 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9885"/>
                    <a:ext cx="1" cy="4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5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10695"/>
                    <a:ext cx="540" cy="4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66" name="AutoShape 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370" y="1095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52" name="Group 10"/>
                <p:cNvGrpSpPr>
                  <a:grpSpLocks/>
                </p:cNvGrpSpPr>
                <p:nvPr/>
              </p:nvGrpSpPr>
              <p:grpSpPr bwMode="auto">
                <a:xfrm>
                  <a:off x="8370" y="9315"/>
                  <a:ext cx="1744" cy="1860"/>
                  <a:chOff x="8370" y="9315"/>
                  <a:chExt cx="1744" cy="1860"/>
                </a:xfrm>
              </p:grpSpPr>
              <p:cxnSp>
                <p:nvCxnSpPr>
                  <p:cNvPr id="53" name="AutoShape 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910" y="10140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4" name="AutoShape 1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95" y="10620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5" name="AutoShape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13" y="9795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56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8370" y="9315"/>
                    <a:ext cx="1743" cy="825"/>
                    <a:chOff x="8370" y="9315"/>
                    <a:chExt cx="1743" cy="825"/>
                  </a:xfrm>
                </p:grpSpPr>
                <p:cxnSp>
                  <p:nvCxnSpPr>
                    <p:cNvPr id="59" name="AutoShape 1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70" y="9660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0" name="AutoShape 16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370" y="9330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1" name="AutoShape 17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910" y="9795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62" name="AutoShape 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9573" y="9315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57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370" y="10845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58" name="AutoShape 2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73" y="1062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46" name="Group 21"/>
              <p:cNvGrpSpPr>
                <a:grpSpLocks/>
              </p:cNvGrpSpPr>
              <p:nvPr/>
            </p:nvGrpSpPr>
            <p:grpSpPr bwMode="auto">
              <a:xfrm>
                <a:off x="7366" y="10305"/>
                <a:ext cx="2147" cy="390"/>
                <a:chOff x="7366" y="10305"/>
                <a:chExt cx="2147" cy="390"/>
              </a:xfrm>
            </p:grpSpPr>
            <p:cxnSp>
              <p:nvCxnSpPr>
                <p:cNvPr id="47" name="AutoShape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7366" y="10305"/>
                  <a:ext cx="479" cy="15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48" name="AutoShape 23"/>
                <p:cNvCxnSpPr>
                  <a:cxnSpLocks noChangeShapeType="1"/>
                </p:cNvCxnSpPr>
                <p:nvPr/>
              </p:nvCxnSpPr>
              <p:spPr bwMode="auto">
                <a:xfrm>
                  <a:off x="7366" y="1045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49" name="AutoShape 24"/>
                <p:cNvCxnSpPr>
                  <a:cxnSpLocks noChangeShapeType="1"/>
                </p:cNvCxnSpPr>
                <p:nvPr/>
              </p:nvCxnSpPr>
              <p:spPr bwMode="auto">
                <a:xfrm>
                  <a:off x="7845" y="1030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0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85" y="10380"/>
                  <a:ext cx="1128" cy="315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</p:cxnSp>
          </p:grpSp>
        </p:grpSp>
        <p:cxnSp>
          <p:nvCxnSpPr>
            <p:cNvPr id="43" name="AutoShape 26"/>
            <p:cNvCxnSpPr>
              <a:cxnSpLocks noChangeShapeType="1"/>
            </p:cNvCxnSpPr>
            <p:nvPr/>
          </p:nvCxnSpPr>
          <p:spPr bwMode="auto">
            <a:xfrm flipV="1">
              <a:off x="7845" y="10545"/>
              <a:ext cx="1" cy="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67" name="Text Box 27"/>
          <p:cNvSpPr txBox="1">
            <a:spLocks noChangeArrowheads="1"/>
          </p:cNvSpPr>
          <p:nvPr/>
        </p:nvSpPr>
        <p:spPr bwMode="auto">
          <a:xfrm>
            <a:off x="7620000" y="1981200"/>
            <a:ext cx="1458913" cy="3238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 (1   10)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D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0" y="59436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=0.0418,  R=0.8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5" name="Picture 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7888" y="2029968"/>
            <a:ext cx="76200" cy="190500"/>
          </a:xfrm>
          <a:prstGeom prst="rect">
            <a:avLst/>
          </a:prstGeom>
          <a:noFill/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543800" y="1219200"/>
            <a:ext cx="1211263" cy="762000"/>
            <a:chOff x="7366" y="9330"/>
            <a:chExt cx="2748" cy="186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7366" y="9330"/>
              <a:ext cx="2748" cy="1860"/>
              <a:chOff x="7366" y="9315"/>
              <a:chExt cx="2748" cy="1860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7845" y="9315"/>
                <a:ext cx="2269" cy="1860"/>
                <a:chOff x="7845" y="9315"/>
                <a:chExt cx="2269" cy="1860"/>
              </a:xfrm>
            </p:grpSpPr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7845" y="9660"/>
                  <a:ext cx="1050" cy="1515"/>
                  <a:chOff x="7845" y="9660"/>
                  <a:chExt cx="1050" cy="1515"/>
                </a:xfrm>
              </p:grpSpPr>
              <p:cxnSp>
                <p:nvCxnSpPr>
                  <p:cNvPr id="132102" name="AutoShape 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845" y="966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3" name="AutoShape 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9885"/>
                    <a:ext cx="1" cy="4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4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10695"/>
                    <a:ext cx="540" cy="4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5" name="AutoShape 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370" y="1095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" name="Group 10"/>
                <p:cNvGrpSpPr>
                  <a:grpSpLocks/>
                </p:cNvGrpSpPr>
                <p:nvPr/>
              </p:nvGrpSpPr>
              <p:grpSpPr bwMode="auto">
                <a:xfrm>
                  <a:off x="8370" y="9315"/>
                  <a:ext cx="1744" cy="1860"/>
                  <a:chOff x="8370" y="9315"/>
                  <a:chExt cx="1744" cy="1860"/>
                </a:xfrm>
              </p:grpSpPr>
              <p:cxnSp>
                <p:nvCxnSpPr>
                  <p:cNvPr id="132107" name="AutoShape 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910" y="10140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8" name="AutoShape 1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95" y="10620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9" name="AutoShape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13" y="9795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9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8370" y="9315"/>
                    <a:ext cx="1743" cy="825"/>
                    <a:chOff x="8370" y="9315"/>
                    <a:chExt cx="1743" cy="825"/>
                  </a:xfrm>
                </p:grpSpPr>
                <p:cxnSp>
                  <p:nvCxnSpPr>
                    <p:cNvPr id="132111" name="AutoShape 1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70" y="9660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2" name="AutoShape 16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370" y="9330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3" name="AutoShape 17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910" y="9795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4" name="AutoShape 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9573" y="9315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32115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370" y="10845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16" name="AutoShape 2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73" y="1062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366" y="10305"/>
                <a:ext cx="2147" cy="390"/>
                <a:chOff x="7366" y="10305"/>
                <a:chExt cx="2147" cy="390"/>
              </a:xfrm>
            </p:grpSpPr>
            <p:cxnSp>
              <p:nvCxnSpPr>
                <p:cNvPr id="132118" name="AutoShape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7366" y="10305"/>
                  <a:ext cx="479" cy="15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19" name="AutoShape 23"/>
                <p:cNvCxnSpPr>
                  <a:cxnSpLocks noChangeShapeType="1"/>
                </p:cNvCxnSpPr>
                <p:nvPr/>
              </p:nvCxnSpPr>
              <p:spPr bwMode="auto">
                <a:xfrm>
                  <a:off x="7366" y="1045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20" name="AutoShape 24"/>
                <p:cNvCxnSpPr>
                  <a:cxnSpLocks noChangeShapeType="1"/>
                </p:cNvCxnSpPr>
                <p:nvPr/>
              </p:nvCxnSpPr>
              <p:spPr bwMode="auto">
                <a:xfrm>
                  <a:off x="7845" y="1030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21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85" y="10380"/>
                  <a:ext cx="1128" cy="315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</p:cxnSp>
          </p:grpSp>
        </p:grpSp>
        <p:cxnSp>
          <p:nvCxnSpPr>
            <p:cNvPr id="132122" name="AutoShape 26"/>
            <p:cNvCxnSpPr>
              <a:cxnSpLocks noChangeShapeType="1"/>
            </p:cNvCxnSpPr>
            <p:nvPr/>
          </p:nvCxnSpPr>
          <p:spPr bwMode="auto">
            <a:xfrm flipV="1">
              <a:off x="7845" y="10545"/>
              <a:ext cx="1" cy="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32123" name="Text Box 27"/>
          <p:cNvSpPr txBox="1">
            <a:spLocks noChangeArrowheads="1"/>
          </p:cNvSpPr>
          <p:nvPr/>
        </p:nvSpPr>
        <p:spPr bwMode="auto">
          <a:xfrm>
            <a:off x="7620000" y="1981200"/>
            <a:ext cx="1458913" cy="3238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 (1   10)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acklan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066800"/>
            <a:ext cx="6705600" cy="4572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362200" y="47244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Ackland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contour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D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0075" name="Picture 2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7888" y="2029968"/>
            <a:ext cx="76200" cy="190500"/>
          </a:xfrm>
          <a:prstGeom prst="rect">
            <a:avLst/>
          </a:prstGeom>
          <a:noFill/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543800" y="1219200"/>
            <a:ext cx="1211263" cy="762000"/>
            <a:chOff x="7366" y="9330"/>
            <a:chExt cx="2748" cy="186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7366" y="9330"/>
              <a:ext cx="2748" cy="1860"/>
              <a:chOff x="7366" y="9315"/>
              <a:chExt cx="2748" cy="1860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7845" y="9315"/>
                <a:ext cx="2269" cy="1860"/>
                <a:chOff x="7845" y="9315"/>
                <a:chExt cx="2269" cy="1860"/>
              </a:xfrm>
            </p:grpSpPr>
            <p:grpSp>
              <p:nvGrpSpPr>
                <p:cNvPr id="7" name="Group 5"/>
                <p:cNvGrpSpPr>
                  <a:grpSpLocks/>
                </p:cNvGrpSpPr>
                <p:nvPr/>
              </p:nvGrpSpPr>
              <p:grpSpPr bwMode="auto">
                <a:xfrm>
                  <a:off x="7845" y="9660"/>
                  <a:ext cx="1050" cy="1515"/>
                  <a:chOff x="7845" y="9660"/>
                  <a:chExt cx="1050" cy="1515"/>
                </a:xfrm>
              </p:grpSpPr>
              <p:cxnSp>
                <p:nvCxnSpPr>
                  <p:cNvPr id="132102" name="AutoShape 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845" y="966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3" name="AutoShape 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9885"/>
                    <a:ext cx="1" cy="42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4" name="AutoShape 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845" y="10695"/>
                    <a:ext cx="540" cy="48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5" name="AutoShape 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8370" y="1095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8" name="Group 10"/>
                <p:cNvGrpSpPr>
                  <a:grpSpLocks/>
                </p:cNvGrpSpPr>
                <p:nvPr/>
              </p:nvGrpSpPr>
              <p:grpSpPr bwMode="auto">
                <a:xfrm>
                  <a:off x="8370" y="9315"/>
                  <a:ext cx="1744" cy="1860"/>
                  <a:chOff x="8370" y="9315"/>
                  <a:chExt cx="1744" cy="1860"/>
                </a:xfrm>
              </p:grpSpPr>
              <p:cxnSp>
                <p:nvCxnSpPr>
                  <p:cNvPr id="132107" name="AutoShape 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910" y="10140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8" name="AutoShape 1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895" y="10620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09" name="AutoShape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113" y="9795"/>
                    <a:ext cx="1" cy="81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grpSp>
                <p:nvGrpSpPr>
                  <p:cNvPr id="9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8370" y="9315"/>
                    <a:ext cx="1743" cy="825"/>
                    <a:chOff x="8370" y="9315"/>
                    <a:chExt cx="1743" cy="825"/>
                  </a:xfrm>
                </p:grpSpPr>
                <p:cxnSp>
                  <p:nvCxnSpPr>
                    <p:cNvPr id="132111" name="AutoShape 1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8370" y="9660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2" name="AutoShape 16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370" y="9330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3" name="AutoShape 17"/>
                    <p:cNvCxnSpPr>
                      <a:cxnSpLocks noChangeShapeType="1"/>
                    </p:cNvCxnSpPr>
                    <p:nvPr/>
                  </p:nvCxnSpPr>
                  <p:spPr bwMode="auto">
                    <a:xfrm flipV="1">
                      <a:off x="8910" y="9795"/>
                      <a:ext cx="1203" cy="33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132114" name="AutoShape 1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9573" y="9315"/>
                      <a:ext cx="540" cy="48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cxnSp>
                <p:nvCxnSpPr>
                  <p:cNvPr id="132115" name="AutoShape 1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8370" y="10845"/>
                    <a:ext cx="1203" cy="33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132116" name="AutoShape 2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9573" y="10620"/>
                    <a:ext cx="525" cy="2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</p:grpSp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7366" y="10305"/>
                <a:ext cx="2147" cy="390"/>
                <a:chOff x="7366" y="10305"/>
                <a:chExt cx="2147" cy="390"/>
              </a:xfrm>
            </p:grpSpPr>
            <p:cxnSp>
              <p:nvCxnSpPr>
                <p:cNvPr id="132118" name="AutoShape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7366" y="10305"/>
                  <a:ext cx="479" cy="15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19" name="AutoShape 23"/>
                <p:cNvCxnSpPr>
                  <a:cxnSpLocks noChangeShapeType="1"/>
                </p:cNvCxnSpPr>
                <p:nvPr/>
              </p:nvCxnSpPr>
              <p:spPr bwMode="auto">
                <a:xfrm>
                  <a:off x="7366" y="1045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20" name="AutoShape 24"/>
                <p:cNvCxnSpPr>
                  <a:cxnSpLocks noChangeShapeType="1"/>
                </p:cNvCxnSpPr>
                <p:nvPr/>
              </p:nvCxnSpPr>
              <p:spPr bwMode="auto">
                <a:xfrm>
                  <a:off x="7845" y="10305"/>
                  <a:ext cx="1050" cy="240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2121" name="AutoShape 25"/>
                <p:cNvCxnSpPr>
                  <a:cxnSpLocks noChangeShapeType="1"/>
                </p:cNvCxnSpPr>
                <p:nvPr/>
              </p:nvCxnSpPr>
              <p:spPr bwMode="auto">
                <a:xfrm flipV="1">
                  <a:off x="8385" y="10380"/>
                  <a:ext cx="1128" cy="315"/>
                </a:xfrm>
                <a:prstGeom prst="straightConnector1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 type="triangle" w="med" len="lg"/>
                </a:ln>
              </p:spPr>
            </p:cxnSp>
          </p:grpSp>
        </p:grpSp>
        <p:cxnSp>
          <p:nvCxnSpPr>
            <p:cNvPr id="132122" name="AutoShape 26"/>
            <p:cNvCxnSpPr>
              <a:cxnSpLocks noChangeShapeType="1"/>
            </p:cNvCxnSpPr>
            <p:nvPr/>
          </p:nvCxnSpPr>
          <p:spPr bwMode="auto">
            <a:xfrm flipV="1">
              <a:off x="7845" y="10545"/>
              <a:ext cx="1" cy="1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132123" name="Text Box 27"/>
          <p:cNvSpPr txBox="1">
            <a:spLocks noChangeArrowheads="1"/>
          </p:cNvSpPr>
          <p:nvPr/>
        </p:nvSpPr>
        <p:spPr bwMode="auto">
          <a:xfrm>
            <a:off x="7620000" y="1981200"/>
            <a:ext cx="1458913" cy="3238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 (1   10) [0001]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7" name="Picture 36" descr="56000.jpg"/>
          <p:cNvPicPr>
            <a:picLocks noChangeAspect="1"/>
          </p:cNvPicPr>
          <p:nvPr/>
        </p:nvPicPr>
        <p:blipFill>
          <a:blip r:embed="rId4" cstate="print"/>
          <a:srcRect t="24286" b="22857"/>
          <a:stretch>
            <a:fillRect/>
          </a:stretch>
        </p:blipFill>
        <p:spPr>
          <a:xfrm>
            <a:off x="457200" y="2438400"/>
            <a:ext cx="7373828" cy="301748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00400" y="1752600"/>
            <a:ext cx="21336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Stress </a:t>
            </a:r>
            <a:r>
              <a:rPr lang="el-GR" sz="2000" b="1" dirty="0" smtClean="0"/>
              <a:t>σ</a:t>
            </a:r>
            <a:r>
              <a:rPr lang="en-US" sz="1000" b="1" dirty="0" smtClean="0"/>
              <a:t>y</a:t>
            </a:r>
            <a:r>
              <a:rPr lang="en-US" sz="2000" b="1" dirty="0" smtClean="0"/>
              <a:t> contour </a:t>
            </a:r>
            <a:endParaRPr lang="en-US" sz="2000" b="1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5720" y="4163568"/>
            <a:ext cx="125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E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0198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=0.0425,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vE.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  <p:grpSp>
        <p:nvGrpSpPr>
          <p:cNvPr id="20" name="Group 469"/>
          <p:cNvGrpSpPr>
            <a:grpSpLocks/>
          </p:cNvGrpSpPr>
          <p:nvPr/>
        </p:nvGrpSpPr>
        <p:grpSpPr bwMode="auto">
          <a:xfrm>
            <a:off x="7239000" y="1371600"/>
            <a:ext cx="1371600" cy="1327150"/>
            <a:chOff x="4979" y="4966"/>
            <a:chExt cx="2161" cy="2088"/>
          </a:xfrm>
        </p:grpSpPr>
        <p:cxnSp>
          <p:nvCxnSpPr>
            <p:cNvPr id="21" name="AutoShape 470"/>
            <p:cNvCxnSpPr>
              <a:cxnSpLocks noChangeShapeType="1"/>
            </p:cNvCxnSpPr>
            <p:nvPr/>
          </p:nvCxnSpPr>
          <p:spPr bwMode="auto">
            <a:xfrm>
              <a:off x="5475" y="5386"/>
              <a:ext cx="539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471"/>
            <p:cNvCxnSpPr>
              <a:cxnSpLocks noChangeShapeType="1"/>
            </p:cNvCxnSpPr>
            <p:nvPr/>
          </p:nvCxnSpPr>
          <p:spPr bwMode="auto">
            <a:xfrm flipV="1">
              <a:off x="5475" y="4966"/>
              <a:ext cx="284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472"/>
            <p:cNvCxnSpPr>
              <a:cxnSpLocks noChangeShapeType="1"/>
            </p:cNvCxnSpPr>
            <p:nvPr/>
          </p:nvCxnSpPr>
          <p:spPr bwMode="auto">
            <a:xfrm>
              <a:off x="5759" y="4966"/>
              <a:ext cx="8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473"/>
            <p:cNvCxnSpPr>
              <a:cxnSpLocks noChangeShapeType="1"/>
            </p:cNvCxnSpPr>
            <p:nvPr/>
          </p:nvCxnSpPr>
          <p:spPr bwMode="auto">
            <a:xfrm>
              <a:off x="6599" y="4966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474"/>
            <p:cNvCxnSpPr>
              <a:cxnSpLocks noChangeShapeType="1"/>
            </p:cNvCxnSpPr>
            <p:nvPr/>
          </p:nvCxnSpPr>
          <p:spPr bwMode="auto">
            <a:xfrm>
              <a:off x="6014" y="5746"/>
              <a:ext cx="83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475"/>
            <p:cNvCxnSpPr>
              <a:cxnSpLocks noChangeShapeType="1"/>
            </p:cNvCxnSpPr>
            <p:nvPr/>
          </p:nvCxnSpPr>
          <p:spPr bwMode="auto">
            <a:xfrm flipV="1">
              <a:off x="6856" y="5328"/>
              <a:ext cx="283" cy="4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476"/>
            <p:cNvCxnSpPr>
              <a:cxnSpLocks noChangeShapeType="1"/>
            </p:cNvCxnSpPr>
            <p:nvPr/>
          </p:nvCxnSpPr>
          <p:spPr bwMode="auto">
            <a:xfrm>
              <a:off x="6014" y="574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477"/>
            <p:cNvCxnSpPr>
              <a:cxnSpLocks noChangeShapeType="1"/>
            </p:cNvCxnSpPr>
            <p:nvPr/>
          </p:nvCxnSpPr>
          <p:spPr bwMode="auto">
            <a:xfrm>
              <a:off x="6853" y="574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478"/>
            <p:cNvCxnSpPr>
              <a:cxnSpLocks noChangeShapeType="1"/>
            </p:cNvCxnSpPr>
            <p:nvPr/>
          </p:nvCxnSpPr>
          <p:spPr bwMode="auto">
            <a:xfrm>
              <a:off x="7139" y="5326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479"/>
            <p:cNvCxnSpPr>
              <a:cxnSpLocks noChangeShapeType="1"/>
            </p:cNvCxnSpPr>
            <p:nvPr/>
          </p:nvCxnSpPr>
          <p:spPr bwMode="auto">
            <a:xfrm>
              <a:off x="5475" y="6693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480"/>
            <p:cNvCxnSpPr>
              <a:cxnSpLocks noChangeShapeType="1"/>
            </p:cNvCxnSpPr>
            <p:nvPr/>
          </p:nvCxnSpPr>
          <p:spPr bwMode="auto">
            <a:xfrm>
              <a:off x="6018" y="7053"/>
              <a:ext cx="83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481"/>
            <p:cNvCxnSpPr>
              <a:cxnSpLocks noChangeShapeType="1"/>
            </p:cNvCxnSpPr>
            <p:nvPr/>
          </p:nvCxnSpPr>
          <p:spPr bwMode="auto">
            <a:xfrm flipV="1">
              <a:off x="6856" y="6633"/>
              <a:ext cx="283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AutoShape 482"/>
            <p:cNvCxnSpPr>
              <a:cxnSpLocks noChangeShapeType="1"/>
            </p:cNvCxnSpPr>
            <p:nvPr/>
          </p:nvCxnSpPr>
          <p:spPr bwMode="auto">
            <a:xfrm>
              <a:off x="5475" y="5386"/>
              <a:ext cx="1" cy="6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AutoShape 483"/>
            <p:cNvCxnSpPr>
              <a:cxnSpLocks noChangeShapeType="1"/>
            </p:cNvCxnSpPr>
            <p:nvPr/>
          </p:nvCxnSpPr>
          <p:spPr bwMode="auto">
            <a:xfrm flipH="1">
              <a:off x="4979" y="5986"/>
              <a:ext cx="496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AutoShape 484"/>
            <p:cNvCxnSpPr>
              <a:cxnSpLocks noChangeShapeType="1"/>
            </p:cNvCxnSpPr>
            <p:nvPr/>
          </p:nvCxnSpPr>
          <p:spPr bwMode="auto">
            <a:xfrm>
              <a:off x="5475" y="5986"/>
              <a:ext cx="539" cy="36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485"/>
            <p:cNvCxnSpPr>
              <a:cxnSpLocks noChangeShapeType="1"/>
            </p:cNvCxnSpPr>
            <p:nvPr/>
          </p:nvCxnSpPr>
          <p:spPr bwMode="auto">
            <a:xfrm>
              <a:off x="4979" y="6121"/>
              <a:ext cx="539" cy="3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486"/>
            <p:cNvCxnSpPr>
              <a:cxnSpLocks noChangeShapeType="1"/>
            </p:cNvCxnSpPr>
            <p:nvPr/>
          </p:nvCxnSpPr>
          <p:spPr bwMode="auto">
            <a:xfrm flipV="1">
              <a:off x="5522" y="6226"/>
              <a:ext cx="957" cy="28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41" name="AutoShape 487"/>
            <p:cNvCxnSpPr>
              <a:cxnSpLocks noChangeShapeType="1"/>
            </p:cNvCxnSpPr>
            <p:nvPr/>
          </p:nvCxnSpPr>
          <p:spPr bwMode="auto">
            <a:xfrm flipV="1">
              <a:off x="5475" y="6511"/>
              <a:ext cx="0" cy="1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AutoShape 488"/>
            <p:cNvCxnSpPr>
              <a:cxnSpLocks noChangeShapeType="1"/>
            </p:cNvCxnSpPr>
            <p:nvPr/>
          </p:nvCxnSpPr>
          <p:spPr bwMode="auto">
            <a:xfrm>
              <a:off x="6599" y="5012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4" name="AutoShape 489"/>
            <p:cNvCxnSpPr>
              <a:cxnSpLocks noChangeShapeType="1"/>
            </p:cNvCxnSpPr>
            <p:nvPr/>
          </p:nvCxnSpPr>
          <p:spPr bwMode="auto">
            <a:xfrm>
              <a:off x="6587" y="6288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5" name="AutoShape 490"/>
            <p:cNvCxnSpPr>
              <a:cxnSpLocks noChangeShapeType="1"/>
            </p:cNvCxnSpPr>
            <p:nvPr/>
          </p:nvCxnSpPr>
          <p:spPr bwMode="auto">
            <a:xfrm>
              <a:off x="5773" y="4981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6" name="AutoShape 491"/>
            <p:cNvCxnSpPr>
              <a:cxnSpLocks noChangeShapeType="1"/>
            </p:cNvCxnSpPr>
            <p:nvPr/>
          </p:nvCxnSpPr>
          <p:spPr bwMode="auto">
            <a:xfrm flipH="1">
              <a:off x="5774" y="6288"/>
              <a:ext cx="8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7" name="AutoShape 492"/>
            <p:cNvCxnSpPr>
              <a:cxnSpLocks noChangeShapeType="1"/>
            </p:cNvCxnSpPr>
            <p:nvPr/>
          </p:nvCxnSpPr>
          <p:spPr bwMode="auto">
            <a:xfrm flipH="1">
              <a:off x="5472" y="6288"/>
              <a:ext cx="287" cy="40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8" name="AutoShape 493"/>
            <p:cNvCxnSpPr>
              <a:cxnSpLocks noChangeShapeType="1"/>
            </p:cNvCxnSpPr>
            <p:nvPr/>
          </p:nvCxnSpPr>
          <p:spPr bwMode="auto">
            <a:xfrm flipV="1">
              <a:off x="6014" y="5986"/>
              <a:ext cx="1113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50" name="AutoShape 494"/>
            <p:cNvCxnSpPr>
              <a:cxnSpLocks noChangeShapeType="1"/>
            </p:cNvCxnSpPr>
            <p:nvPr/>
          </p:nvCxnSpPr>
          <p:spPr bwMode="auto">
            <a:xfrm flipV="1">
              <a:off x="5487" y="5625"/>
              <a:ext cx="1113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51" name="AutoShape 495"/>
            <p:cNvCxnSpPr>
              <a:cxnSpLocks noChangeShapeType="1"/>
            </p:cNvCxnSpPr>
            <p:nvPr/>
          </p:nvCxnSpPr>
          <p:spPr bwMode="auto">
            <a:xfrm>
              <a:off x="6599" y="5625"/>
              <a:ext cx="528" cy="3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</p:grpSp>
      <p:cxnSp>
        <p:nvCxnSpPr>
          <p:cNvPr id="40" name="Straight Connector 3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6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0" y="2788920"/>
            <a:ext cx="76200" cy="190500"/>
          </a:xfrm>
          <a:prstGeom prst="rect">
            <a:avLst/>
          </a:prstGeom>
          <a:noFill/>
        </p:spPr>
      </p:pic>
      <p:sp>
        <p:nvSpPr>
          <p:cNvPr id="52" name="Text Box 625"/>
          <p:cNvSpPr txBox="1">
            <a:spLocks noChangeArrowheads="1"/>
          </p:cNvSpPr>
          <p:nvPr/>
        </p:nvSpPr>
        <p:spPr bwMode="auto">
          <a:xfrm>
            <a:off x="7315200" y="2743200"/>
            <a:ext cx="1523999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(0001) [10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F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V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96"/>
          <p:cNvGrpSpPr>
            <a:grpSpLocks/>
          </p:cNvGrpSpPr>
          <p:nvPr/>
        </p:nvGrpSpPr>
        <p:grpSpPr bwMode="auto">
          <a:xfrm>
            <a:off x="7162800" y="1295400"/>
            <a:ext cx="1457325" cy="1327150"/>
            <a:chOff x="6660" y="2820"/>
            <a:chExt cx="2296" cy="2088"/>
          </a:xfrm>
        </p:grpSpPr>
        <p:cxnSp>
          <p:nvCxnSpPr>
            <p:cNvPr id="12" name="AutoShape 497"/>
            <p:cNvCxnSpPr>
              <a:cxnSpLocks noChangeShapeType="1"/>
            </p:cNvCxnSpPr>
            <p:nvPr/>
          </p:nvCxnSpPr>
          <p:spPr bwMode="auto">
            <a:xfrm>
              <a:off x="7291" y="3240"/>
              <a:ext cx="539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" name="AutoShape 498"/>
            <p:cNvCxnSpPr>
              <a:cxnSpLocks noChangeShapeType="1"/>
            </p:cNvCxnSpPr>
            <p:nvPr/>
          </p:nvCxnSpPr>
          <p:spPr bwMode="auto">
            <a:xfrm flipV="1">
              <a:off x="7291" y="2820"/>
              <a:ext cx="284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5" name="AutoShape 499"/>
            <p:cNvCxnSpPr>
              <a:cxnSpLocks noChangeShapeType="1"/>
            </p:cNvCxnSpPr>
            <p:nvPr/>
          </p:nvCxnSpPr>
          <p:spPr bwMode="auto">
            <a:xfrm>
              <a:off x="7575" y="2820"/>
              <a:ext cx="84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" name="AutoShape 500"/>
            <p:cNvCxnSpPr>
              <a:cxnSpLocks noChangeShapeType="1"/>
            </p:cNvCxnSpPr>
            <p:nvPr/>
          </p:nvCxnSpPr>
          <p:spPr bwMode="auto">
            <a:xfrm>
              <a:off x="8415" y="2820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" name="AutoShape 501"/>
            <p:cNvCxnSpPr>
              <a:cxnSpLocks noChangeShapeType="1"/>
            </p:cNvCxnSpPr>
            <p:nvPr/>
          </p:nvCxnSpPr>
          <p:spPr bwMode="auto">
            <a:xfrm>
              <a:off x="7830" y="3600"/>
              <a:ext cx="83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" name="AutoShape 502"/>
            <p:cNvCxnSpPr>
              <a:cxnSpLocks noChangeShapeType="1"/>
            </p:cNvCxnSpPr>
            <p:nvPr/>
          </p:nvCxnSpPr>
          <p:spPr bwMode="auto">
            <a:xfrm flipV="1">
              <a:off x="8672" y="3182"/>
              <a:ext cx="283" cy="4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" name="AutoShape 503"/>
            <p:cNvCxnSpPr>
              <a:cxnSpLocks noChangeShapeType="1"/>
            </p:cNvCxnSpPr>
            <p:nvPr/>
          </p:nvCxnSpPr>
          <p:spPr bwMode="auto">
            <a:xfrm>
              <a:off x="7830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" name="AutoShape 504"/>
            <p:cNvCxnSpPr>
              <a:cxnSpLocks noChangeShapeType="1"/>
            </p:cNvCxnSpPr>
            <p:nvPr/>
          </p:nvCxnSpPr>
          <p:spPr bwMode="auto">
            <a:xfrm>
              <a:off x="8669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AutoShape 505"/>
            <p:cNvCxnSpPr>
              <a:cxnSpLocks noChangeShapeType="1"/>
            </p:cNvCxnSpPr>
            <p:nvPr/>
          </p:nvCxnSpPr>
          <p:spPr bwMode="auto">
            <a:xfrm>
              <a:off x="8955" y="318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506"/>
            <p:cNvCxnSpPr>
              <a:cxnSpLocks noChangeShapeType="1"/>
            </p:cNvCxnSpPr>
            <p:nvPr/>
          </p:nvCxnSpPr>
          <p:spPr bwMode="auto">
            <a:xfrm>
              <a:off x="7291" y="4547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507"/>
            <p:cNvCxnSpPr>
              <a:cxnSpLocks noChangeShapeType="1"/>
            </p:cNvCxnSpPr>
            <p:nvPr/>
          </p:nvCxnSpPr>
          <p:spPr bwMode="auto">
            <a:xfrm>
              <a:off x="7834" y="4907"/>
              <a:ext cx="83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" name="AutoShape 508"/>
            <p:cNvCxnSpPr>
              <a:cxnSpLocks noChangeShapeType="1"/>
            </p:cNvCxnSpPr>
            <p:nvPr/>
          </p:nvCxnSpPr>
          <p:spPr bwMode="auto">
            <a:xfrm flipV="1">
              <a:off x="8672" y="4487"/>
              <a:ext cx="283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509"/>
            <p:cNvCxnSpPr>
              <a:cxnSpLocks noChangeShapeType="1"/>
            </p:cNvCxnSpPr>
            <p:nvPr/>
          </p:nvCxnSpPr>
          <p:spPr bwMode="auto">
            <a:xfrm>
              <a:off x="7291" y="3240"/>
              <a:ext cx="1" cy="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510"/>
            <p:cNvCxnSpPr>
              <a:cxnSpLocks noChangeShapeType="1"/>
            </p:cNvCxnSpPr>
            <p:nvPr/>
          </p:nvCxnSpPr>
          <p:spPr bwMode="auto">
            <a:xfrm flipH="1">
              <a:off x="6660" y="3555"/>
              <a:ext cx="631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511"/>
            <p:cNvCxnSpPr>
              <a:cxnSpLocks noChangeShapeType="1"/>
            </p:cNvCxnSpPr>
            <p:nvPr/>
          </p:nvCxnSpPr>
          <p:spPr bwMode="auto">
            <a:xfrm flipH="1">
              <a:off x="6915" y="4155"/>
              <a:ext cx="91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512"/>
            <p:cNvCxnSpPr>
              <a:cxnSpLocks noChangeShapeType="1"/>
            </p:cNvCxnSpPr>
            <p:nvPr/>
          </p:nvCxnSpPr>
          <p:spPr bwMode="auto">
            <a:xfrm>
              <a:off x="6660" y="3556"/>
              <a:ext cx="255" cy="5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513"/>
            <p:cNvCxnSpPr>
              <a:cxnSpLocks noChangeShapeType="1"/>
            </p:cNvCxnSpPr>
            <p:nvPr/>
          </p:nvCxnSpPr>
          <p:spPr bwMode="auto">
            <a:xfrm flipH="1" flipV="1">
              <a:off x="7291" y="3795"/>
              <a:ext cx="539" cy="36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514"/>
            <p:cNvCxnSpPr>
              <a:cxnSpLocks noChangeShapeType="1"/>
            </p:cNvCxnSpPr>
            <p:nvPr/>
          </p:nvCxnSpPr>
          <p:spPr bwMode="auto">
            <a:xfrm flipH="1" flipV="1">
              <a:off x="7291" y="4155"/>
              <a:ext cx="1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515"/>
            <p:cNvCxnSpPr>
              <a:cxnSpLocks noChangeShapeType="1"/>
            </p:cNvCxnSpPr>
            <p:nvPr/>
          </p:nvCxnSpPr>
          <p:spPr bwMode="auto">
            <a:xfrm>
              <a:off x="6915" y="4155"/>
              <a:ext cx="1425" cy="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32" name="Text Box 625"/>
          <p:cNvSpPr txBox="1">
            <a:spLocks noChangeArrowheads="1"/>
          </p:cNvSpPr>
          <p:nvPr/>
        </p:nvSpPr>
        <p:spPr bwMode="auto">
          <a:xfrm>
            <a:off x="7315200" y="2743200"/>
            <a:ext cx="1523999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(0001) [1  10]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3" name="Picture 65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93608" y="2781300"/>
            <a:ext cx="76200" cy="19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F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0198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=0.038,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0" y="1524000"/>
            <a:ext cx="2971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Centro-symmetry</a:t>
            </a:r>
            <a:endParaRPr lang="en-US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" name="Content Placeholder 38" descr="Fa4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4378" t="2857" r="14378" b="2857"/>
          <a:stretch>
            <a:fillRect/>
          </a:stretch>
        </p:blipFill>
        <p:spPr>
          <a:xfrm>
            <a:off x="457200" y="1981200"/>
            <a:ext cx="3657600" cy="3733800"/>
          </a:xfrm>
          <a:prstGeom prst="rect">
            <a:avLst/>
          </a:prstGeom>
        </p:spPr>
      </p:pic>
      <p:pic>
        <p:nvPicPr>
          <p:cNvPr id="40" name="Picture 39" descr="FmR80.tiff"/>
          <p:cNvPicPr/>
          <p:nvPr/>
        </p:nvPicPr>
        <p:blipFill>
          <a:blip r:embed="rId4" cstate="print"/>
          <a:srcRect l="17528" r="10016" b="6876"/>
          <a:stretch>
            <a:fillRect/>
          </a:stretch>
        </p:blipFill>
        <p:spPr>
          <a:xfrm>
            <a:off x="4800600" y="1447800"/>
            <a:ext cx="3962400" cy="373380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rot="5400000" flipH="1" flipV="1">
            <a:off x="5981700" y="3771900"/>
            <a:ext cx="2133600" cy="990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6477000" y="4267200"/>
            <a:ext cx="12192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6200000" flipV="1">
            <a:off x="4686300" y="3619500"/>
            <a:ext cx="2362200" cy="10668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V="1">
            <a:off x="5219700" y="4305300"/>
            <a:ext cx="1219200" cy="8382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5791200" y="5334000"/>
            <a:ext cx="1458913" cy="32385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Twin: (11   1) [      26]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824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5120" y="5388864"/>
            <a:ext cx="76200" cy="190500"/>
          </a:xfrm>
          <a:prstGeom prst="rect">
            <a:avLst/>
          </a:prstGeom>
          <a:noFill/>
        </p:spPr>
      </p:pic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2656" y="5382768"/>
            <a:ext cx="76200" cy="190500"/>
          </a:xfrm>
          <a:prstGeom prst="rect">
            <a:avLst/>
          </a:prstGeom>
          <a:noFill/>
        </p:spPr>
      </p:pic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9944" y="5372100"/>
            <a:ext cx="76200" cy="190500"/>
          </a:xfrm>
          <a:prstGeom prst="rect">
            <a:avLst/>
          </a:prstGeom>
          <a:noFill/>
        </p:spPr>
      </p:pic>
      <p:sp>
        <p:nvSpPr>
          <p:cNvPr id="62" name="TextBox 61"/>
          <p:cNvSpPr txBox="1"/>
          <p:nvPr/>
        </p:nvSpPr>
        <p:spPr>
          <a:xfrm>
            <a:off x="381000" y="5181600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3400" y="5791200"/>
            <a:ext cx="990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cycle 4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96"/>
          <p:cNvGrpSpPr>
            <a:grpSpLocks/>
          </p:cNvGrpSpPr>
          <p:nvPr/>
        </p:nvGrpSpPr>
        <p:grpSpPr bwMode="auto">
          <a:xfrm>
            <a:off x="6858000" y="5334000"/>
            <a:ext cx="1457325" cy="1327150"/>
            <a:chOff x="6660" y="2820"/>
            <a:chExt cx="2296" cy="2088"/>
          </a:xfrm>
        </p:grpSpPr>
        <p:cxnSp>
          <p:nvCxnSpPr>
            <p:cNvPr id="27" name="AutoShape 497"/>
            <p:cNvCxnSpPr>
              <a:cxnSpLocks noChangeShapeType="1"/>
            </p:cNvCxnSpPr>
            <p:nvPr/>
          </p:nvCxnSpPr>
          <p:spPr bwMode="auto">
            <a:xfrm>
              <a:off x="7291" y="3240"/>
              <a:ext cx="539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498"/>
            <p:cNvCxnSpPr>
              <a:cxnSpLocks noChangeShapeType="1"/>
            </p:cNvCxnSpPr>
            <p:nvPr/>
          </p:nvCxnSpPr>
          <p:spPr bwMode="auto">
            <a:xfrm flipV="1">
              <a:off x="7291" y="2820"/>
              <a:ext cx="284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499"/>
            <p:cNvCxnSpPr>
              <a:cxnSpLocks noChangeShapeType="1"/>
            </p:cNvCxnSpPr>
            <p:nvPr/>
          </p:nvCxnSpPr>
          <p:spPr bwMode="auto">
            <a:xfrm>
              <a:off x="7575" y="2820"/>
              <a:ext cx="84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500"/>
            <p:cNvCxnSpPr>
              <a:cxnSpLocks noChangeShapeType="1"/>
            </p:cNvCxnSpPr>
            <p:nvPr/>
          </p:nvCxnSpPr>
          <p:spPr bwMode="auto">
            <a:xfrm>
              <a:off x="8415" y="2820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501"/>
            <p:cNvCxnSpPr>
              <a:cxnSpLocks noChangeShapeType="1"/>
            </p:cNvCxnSpPr>
            <p:nvPr/>
          </p:nvCxnSpPr>
          <p:spPr bwMode="auto">
            <a:xfrm>
              <a:off x="7830" y="3600"/>
              <a:ext cx="83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502"/>
            <p:cNvCxnSpPr>
              <a:cxnSpLocks noChangeShapeType="1"/>
            </p:cNvCxnSpPr>
            <p:nvPr/>
          </p:nvCxnSpPr>
          <p:spPr bwMode="auto">
            <a:xfrm flipV="1">
              <a:off x="8672" y="3182"/>
              <a:ext cx="283" cy="4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503"/>
            <p:cNvCxnSpPr>
              <a:cxnSpLocks noChangeShapeType="1"/>
            </p:cNvCxnSpPr>
            <p:nvPr/>
          </p:nvCxnSpPr>
          <p:spPr bwMode="auto">
            <a:xfrm>
              <a:off x="7830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504"/>
            <p:cNvCxnSpPr>
              <a:cxnSpLocks noChangeShapeType="1"/>
            </p:cNvCxnSpPr>
            <p:nvPr/>
          </p:nvCxnSpPr>
          <p:spPr bwMode="auto">
            <a:xfrm>
              <a:off x="8669" y="360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AutoShape 505"/>
            <p:cNvCxnSpPr>
              <a:cxnSpLocks noChangeShapeType="1"/>
            </p:cNvCxnSpPr>
            <p:nvPr/>
          </p:nvCxnSpPr>
          <p:spPr bwMode="auto">
            <a:xfrm>
              <a:off x="8955" y="3180"/>
              <a:ext cx="1" cy="130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AutoShape 506"/>
            <p:cNvCxnSpPr>
              <a:cxnSpLocks noChangeShapeType="1"/>
            </p:cNvCxnSpPr>
            <p:nvPr/>
          </p:nvCxnSpPr>
          <p:spPr bwMode="auto">
            <a:xfrm>
              <a:off x="7291" y="4547"/>
              <a:ext cx="540" cy="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AutoShape 507"/>
            <p:cNvCxnSpPr>
              <a:cxnSpLocks noChangeShapeType="1"/>
            </p:cNvCxnSpPr>
            <p:nvPr/>
          </p:nvCxnSpPr>
          <p:spPr bwMode="auto">
            <a:xfrm>
              <a:off x="7834" y="4907"/>
              <a:ext cx="838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508"/>
            <p:cNvCxnSpPr>
              <a:cxnSpLocks noChangeShapeType="1"/>
            </p:cNvCxnSpPr>
            <p:nvPr/>
          </p:nvCxnSpPr>
          <p:spPr bwMode="auto">
            <a:xfrm flipV="1">
              <a:off x="8672" y="4487"/>
              <a:ext cx="283" cy="4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AutoShape 509"/>
            <p:cNvCxnSpPr>
              <a:cxnSpLocks noChangeShapeType="1"/>
            </p:cNvCxnSpPr>
            <p:nvPr/>
          </p:nvCxnSpPr>
          <p:spPr bwMode="auto">
            <a:xfrm>
              <a:off x="7291" y="3240"/>
              <a:ext cx="1" cy="5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" name="AutoShape 510"/>
            <p:cNvCxnSpPr>
              <a:cxnSpLocks noChangeShapeType="1"/>
            </p:cNvCxnSpPr>
            <p:nvPr/>
          </p:nvCxnSpPr>
          <p:spPr bwMode="auto">
            <a:xfrm flipH="1">
              <a:off x="6660" y="3555"/>
              <a:ext cx="631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AutoShape 511"/>
            <p:cNvCxnSpPr>
              <a:cxnSpLocks noChangeShapeType="1"/>
            </p:cNvCxnSpPr>
            <p:nvPr/>
          </p:nvCxnSpPr>
          <p:spPr bwMode="auto">
            <a:xfrm flipH="1">
              <a:off x="6915" y="4155"/>
              <a:ext cx="91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6" name="AutoShape 512"/>
            <p:cNvCxnSpPr>
              <a:cxnSpLocks noChangeShapeType="1"/>
            </p:cNvCxnSpPr>
            <p:nvPr/>
          </p:nvCxnSpPr>
          <p:spPr bwMode="auto">
            <a:xfrm>
              <a:off x="6660" y="3556"/>
              <a:ext cx="255" cy="5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" name="AutoShape 513"/>
            <p:cNvCxnSpPr>
              <a:cxnSpLocks noChangeShapeType="1"/>
            </p:cNvCxnSpPr>
            <p:nvPr/>
          </p:nvCxnSpPr>
          <p:spPr bwMode="auto">
            <a:xfrm flipH="1" flipV="1">
              <a:off x="7291" y="3795"/>
              <a:ext cx="539" cy="36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" name="AutoShape 514"/>
            <p:cNvCxnSpPr>
              <a:cxnSpLocks noChangeShapeType="1"/>
            </p:cNvCxnSpPr>
            <p:nvPr/>
          </p:nvCxnSpPr>
          <p:spPr bwMode="auto">
            <a:xfrm flipH="1" flipV="1">
              <a:off x="7291" y="4155"/>
              <a:ext cx="1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" name="AutoShape 515"/>
            <p:cNvCxnSpPr>
              <a:cxnSpLocks noChangeShapeType="1"/>
            </p:cNvCxnSpPr>
            <p:nvPr/>
          </p:nvCxnSpPr>
          <p:spPr bwMode="auto">
            <a:xfrm>
              <a:off x="6915" y="4155"/>
              <a:ext cx="1425" cy="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cxnSp>
        <p:nvCxnSpPr>
          <p:cNvPr id="52" name="Straight Connector 51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F 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vf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066800"/>
            <a:ext cx="7620000" cy="519545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G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62200" y="59436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=0.06,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" name="Picture 17" descr="VG.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143000"/>
            <a:ext cx="6705600" cy="4572000"/>
          </a:xfrm>
          <a:prstGeom prst="rect">
            <a:avLst/>
          </a:prstGeom>
        </p:spPr>
      </p:pic>
      <p:grpSp>
        <p:nvGrpSpPr>
          <p:cNvPr id="19" name="Group 516"/>
          <p:cNvGrpSpPr>
            <a:grpSpLocks/>
          </p:cNvGrpSpPr>
          <p:nvPr/>
        </p:nvGrpSpPr>
        <p:grpSpPr bwMode="auto">
          <a:xfrm>
            <a:off x="6934200" y="1371600"/>
            <a:ext cx="1849438" cy="1333500"/>
            <a:chOff x="2520" y="9150"/>
            <a:chExt cx="2913" cy="2099"/>
          </a:xfrm>
        </p:grpSpPr>
        <p:cxnSp>
          <p:nvCxnSpPr>
            <p:cNvPr id="20" name="AutoShape 517"/>
            <p:cNvCxnSpPr>
              <a:cxnSpLocks noChangeShapeType="1"/>
            </p:cNvCxnSpPr>
            <p:nvPr/>
          </p:nvCxnSpPr>
          <p:spPr bwMode="auto">
            <a:xfrm>
              <a:off x="3344" y="96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AutoShape 518"/>
            <p:cNvCxnSpPr>
              <a:cxnSpLocks noChangeShapeType="1"/>
            </p:cNvCxnSpPr>
            <p:nvPr/>
          </p:nvCxnSpPr>
          <p:spPr bwMode="auto">
            <a:xfrm>
              <a:off x="3882" y="979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519"/>
            <p:cNvCxnSpPr>
              <a:cxnSpLocks noChangeShapeType="1"/>
            </p:cNvCxnSpPr>
            <p:nvPr/>
          </p:nvCxnSpPr>
          <p:spPr bwMode="auto">
            <a:xfrm flipH="1">
              <a:off x="2952" y="966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520"/>
            <p:cNvCxnSpPr>
              <a:cxnSpLocks noChangeShapeType="1"/>
            </p:cNvCxnSpPr>
            <p:nvPr/>
          </p:nvCxnSpPr>
          <p:spPr bwMode="auto">
            <a:xfrm>
              <a:off x="3344" y="11114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521"/>
            <p:cNvCxnSpPr>
              <a:cxnSpLocks noChangeShapeType="1"/>
            </p:cNvCxnSpPr>
            <p:nvPr/>
          </p:nvCxnSpPr>
          <p:spPr bwMode="auto">
            <a:xfrm>
              <a:off x="3195" y="10785"/>
              <a:ext cx="149" cy="32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522"/>
            <p:cNvCxnSpPr>
              <a:cxnSpLocks noChangeShapeType="1"/>
            </p:cNvCxnSpPr>
            <p:nvPr/>
          </p:nvCxnSpPr>
          <p:spPr bwMode="auto">
            <a:xfrm flipH="1">
              <a:off x="3882" y="1054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523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524"/>
            <p:cNvCxnSpPr>
              <a:cxnSpLocks noChangeShapeType="1"/>
            </p:cNvCxnSpPr>
            <p:nvPr/>
          </p:nvCxnSpPr>
          <p:spPr bwMode="auto">
            <a:xfrm>
              <a:off x="5085" y="946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525"/>
            <p:cNvCxnSpPr>
              <a:cxnSpLocks noChangeShapeType="1"/>
            </p:cNvCxnSpPr>
            <p:nvPr/>
          </p:nvCxnSpPr>
          <p:spPr bwMode="auto">
            <a:xfrm flipV="1">
              <a:off x="4230" y="1021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526"/>
            <p:cNvCxnSpPr>
              <a:cxnSpLocks noChangeShapeType="1"/>
            </p:cNvCxnSpPr>
            <p:nvPr/>
          </p:nvCxnSpPr>
          <p:spPr bwMode="auto">
            <a:xfrm>
              <a:off x="2952" y="10305"/>
              <a:ext cx="1278" cy="24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527"/>
            <p:cNvCxnSpPr>
              <a:cxnSpLocks noChangeShapeType="1"/>
            </p:cNvCxnSpPr>
            <p:nvPr/>
          </p:nvCxnSpPr>
          <p:spPr bwMode="auto">
            <a:xfrm flipV="1">
              <a:off x="3344" y="933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528"/>
            <p:cNvCxnSpPr>
              <a:cxnSpLocks noChangeShapeType="1"/>
            </p:cNvCxnSpPr>
            <p:nvPr/>
          </p:nvCxnSpPr>
          <p:spPr bwMode="auto">
            <a:xfrm>
              <a:off x="4438" y="9330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529"/>
            <p:cNvCxnSpPr>
              <a:cxnSpLocks noChangeShapeType="1"/>
            </p:cNvCxnSpPr>
            <p:nvPr/>
          </p:nvCxnSpPr>
          <p:spPr bwMode="auto">
            <a:xfrm flipH="1">
              <a:off x="5085" y="1021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AutoShape 530"/>
            <p:cNvCxnSpPr>
              <a:cxnSpLocks noChangeShapeType="1"/>
            </p:cNvCxnSpPr>
            <p:nvPr/>
          </p:nvCxnSpPr>
          <p:spPr bwMode="auto">
            <a:xfrm flipV="1">
              <a:off x="3882" y="10919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AutoShape 531"/>
            <p:cNvCxnSpPr>
              <a:cxnSpLocks noChangeShapeType="1"/>
            </p:cNvCxnSpPr>
            <p:nvPr/>
          </p:nvCxnSpPr>
          <p:spPr bwMode="auto">
            <a:xfrm flipV="1">
              <a:off x="3960" y="9150"/>
              <a:ext cx="1337" cy="176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37" name="AutoShape 532"/>
            <p:cNvCxnSpPr>
              <a:cxnSpLocks noChangeShapeType="1"/>
            </p:cNvCxnSpPr>
            <p:nvPr/>
          </p:nvCxnSpPr>
          <p:spPr bwMode="auto">
            <a:xfrm flipV="1">
              <a:off x="2952" y="9330"/>
              <a:ext cx="1486" cy="9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8" name="AutoShape 533"/>
            <p:cNvCxnSpPr>
              <a:cxnSpLocks noChangeShapeType="1"/>
            </p:cNvCxnSpPr>
            <p:nvPr/>
          </p:nvCxnSpPr>
          <p:spPr bwMode="auto">
            <a:xfrm flipH="1">
              <a:off x="2520" y="10305"/>
              <a:ext cx="432" cy="31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534"/>
            <p:cNvCxnSpPr>
              <a:cxnSpLocks noChangeShapeType="1"/>
            </p:cNvCxnSpPr>
            <p:nvPr/>
          </p:nvCxnSpPr>
          <p:spPr bwMode="auto">
            <a:xfrm>
              <a:off x="2520" y="10620"/>
              <a:ext cx="1440" cy="2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40" name="Straight Connector 3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656"/>
          <p:cNvSpPr txBox="1">
            <a:spLocks noChangeArrowheads="1"/>
          </p:cNvSpPr>
          <p:nvPr/>
        </p:nvSpPr>
        <p:spPr bwMode="auto">
          <a:xfrm>
            <a:off x="7010400" y="2814638"/>
            <a:ext cx="1905000" cy="309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  Crack: (10   1)[          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2" name="Picture 66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2859024"/>
            <a:ext cx="304800" cy="190500"/>
          </a:xfrm>
          <a:prstGeom prst="rect">
            <a:avLst/>
          </a:prstGeom>
          <a:noFill/>
        </p:spPr>
      </p:pic>
      <p:pic>
        <p:nvPicPr>
          <p:cNvPr id="44" name="Picture 64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5552" y="2866644"/>
            <a:ext cx="76200" cy="19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19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Fatigue crack growth in </a:t>
            </a:r>
            <a:br>
              <a:rPr lang="en-US"/>
            </a:br>
            <a:r>
              <a:rPr lang="en-US"/>
              <a:t>Middle Tension (MT) Specimens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90800" y="60198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=0.0425,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  <p:grpSp>
        <p:nvGrpSpPr>
          <p:cNvPr id="36" name="Group 535"/>
          <p:cNvGrpSpPr>
            <a:grpSpLocks/>
          </p:cNvGrpSpPr>
          <p:nvPr/>
        </p:nvGrpSpPr>
        <p:grpSpPr bwMode="auto">
          <a:xfrm>
            <a:off x="7010400" y="1371601"/>
            <a:ext cx="1828800" cy="1143000"/>
            <a:chOff x="6510" y="9360"/>
            <a:chExt cx="3041" cy="1934"/>
          </a:xfrm>
        </p:grpSpPr>
        <p:cxnSp>
          <p:nvCxnSpPr>
            <p:cNvPr id="37" name="AutoShape 536"/>
            <p:cNvCxnSpPr>
              <a:cxnSpLocks noChangeShapeType="1"/>
            </p:cNvCxnSpPr>
            <p:nvPr/>
          </p:nvCxnSpPr>
          <p:spPr bwMode="auto">
            <a:xfrm>
              <a:off x="7296" y="9705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537"/>
            <p:cNvCxnSpPr>
              <a:cxnSpLocks noChangeShapeType="1"/>
            </p:cNvCxnSpPr>
            <p:nvPr/>
          </p:nvCxnSpPr>
          <p:spPr bwMode="auto">
            <a:xfrm>
              <a:off x="7834" y="984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538"/>
            <p:cNvCxnSpPr>
              <a:cxnSpLocks noChangeShapeType="1"/>
            </p:cNvCxnSpPr>
            <p:nvPr/>
          </p:nvCxnSpPr>
          <p:spPr bwMode="auto">
            <a:xfrm flipH="1">
              <a:off x="6904" y="970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AutoShape 539"/>
            <p:cNvCxnSpPr>
              <a:cxnSpLocks noChangeShapeType="1"/>
            </p:cNvCxnSpPr>
            <p:nvPr/>
          </p:nvCxnSpPr>
          <p:spPr bwMode="auto">
            <a:xfrm>
              <a:off x="7296" y="11159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" name="AutoShape 540"/>
            <p:cNvCxnSpPr>
              <a:cxnSpLocks noChangeShapeType="1"/>
            </p:cNvCxnSpPr>
            <p:nvPr/>
          </p:nvCxnSpPr>
          <p:spPr bwMode="auto">
            <a:xfrm>
              <a:off x="6904" y="1035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" name="AutoShape 541"/>
            <p:cNvCxnSpPr>
              <a:cxnSpLocks noChangeShapeType="1"/>
            </p:cNvCxnSpPr>
            <p:nvPr/>
          </p:nvCxnSpPr>
          <p:spPr bwMode="auto">
            <a:xfrm flipH="1">
              <a:off x="7834" y="1059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" name="AutoShape 542"/>
            <p:cNvCxnSpPr>
              <a:cxnSpLocks noChangeShapeType="1"/>
            </p:cNvCxnSpPr>
            <p:nvPr/>
          </p:nvCxnSpPr>
          <p:spPr bwMode="auto">
            <a:xfrm flipV="1">
              <a:off x="7834" y="951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4" name="AutoShape 543"/>
            <p:cNvCxnSpPr>
              <a:cxnSpLocks noChangeShapeType="1"/>
            </p:cNvCxnSpPr>
            <p:nvPr/>
          </p:nvCxnSpPr>
          <p:spPr bwMode="auto">
            <a:xfrm>
              <a:off x="9255" y="9960"/>
              <a:ext cx="130" cy="3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5" name="AutoShape 544"/>
            <p:cNvCxnSpPr>
              <a:cxnSpLocks noChangeShapeType="1"/>
            </p:cNvCxnSpPr>
            <p:nvPr/>
          </p:nvCxnSpPr>
          <p:spPr bwMode="auto">
            <a:xfrm flipV="1">
              <a:off x="8910" y="10260"/>
              <a:ext cx="475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6" name="AutoShape 545"/>
            <p:cNvCxnSpPr>
              <a:cxnSpLocks noChangeShapeType="1"/>
            </p:cNvCxnSpPr>
            <p:nvPr/>
          </p:nvCxnSpPr>
          <p:spPr bwMode="auto">
            <a:xfrm flipV="1">
              <a:off x="7296" y="937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7" name="AutoShape 546"/>
            <p:cNvCxnSpPr>
              <a:cxnSpLocks noChangeShapeType="1"/>
            </p:cNvCxnSpPr>
            <p:nvPr/>
          </p:nvCxnSpPr>
          <p:spPr bwMode="auto">
            <a:xfrm>
              <a:off x="8390" y="9375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8" name="AutoShape 547"/>
            <p:cNvCxnSpPr>
              <a:cxnSpLocks noChangeShapeType="1"/>
            </p:cNvCxnSpPr>
            <p:nvPr/>
          </p:nvCxnSpPr>
          <p:spPr bwMode="auto">
            <a:xfrm flipH="1">
              <a:off x="9037" y="1026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9" name="AutoShape 548"/>
            <p:cNvCxnSpPr>
              <a:cxnSpLocks noChangeShapeType="1"/>
            </p:cNvCxnSpPr>
            <p:nvPr/>
          </p:nvCxnSpPr>
          <p:spPr bwMode="auto">
            <a:xfrm flipV="1">
              <a:off x="7834" y="10964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0" name="AutoShape 549"/>
            <p:cNvCxnSpPr>
              <a:cxnSpLocks noChangeShapeType="1"/>
            </p:cNvCxnSpPr>
            <p:nvPr/>
          </p:nvCxnSpPr>
          <p:spPr bwMode="auto">
            <a:xfrm>
              <a:off x="6904" y="10350"/>
              <a:ext cx="1278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1" name="AutoShape 550"/>
            <p:cNvCxnSpPr>
              <a:cxnSpLocks noChangeShapeType="1"/>
            </p:cNvCxnSpPr>
            <p:nvPr/>
          </p:nvCxnSpPr>
          <p:spPr bwMode="auto">
            <a:xfrm flipV="1">
              <a:off x="8182" y="9510"/>
              <a:ext cx="851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2" name="AutoShape 551"/>
            <p:cNvCxnSpPr>
              <a:cxnSpLocks noChangeShapeType="1"/>
            </p:cNvCxnSpPr>
            <p:nvPr/>
          </p:nvCxnSpPr>
          <p:spPr bwMode="auto">
            <a:xfrm flipV="1">
              <a:off x="6904" y="9360"/>
              <a:ext cx="1486" cy="9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53" name="AutoShape 552"/>
            <p:cNvCxnSpPr>
              <a:cxnSpLocks noChangeShapeType="1"/>
            </p:cNvCxnSpPr>
            <p:nvPr/>
          </p:nvCxnSpPr>
          <p:spPr bwMode="auto">
            <a:xfrm>
              <a:off x="8182" y="1059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4" name="AutoShape 553"/>
            <p:cNvCxnSpPr>
              <a:cxnSpLocks noChangeShapeType="1"/>
            </p:cNvCxnSpPr>
            <p:nvPr/>
          </p:nvCxnSpPr>
          <p:spPr bwMode="auto">
            <a:xfrm>
              <a:off x="9037" y="951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5" name="AutoShape 554"/>
            <p:cNvCxnSpPr>
              <a:cxnSpLocks noChangeShapeType="1"/>
            </p:cNvCxnSpPr>
            <p:nvPr/>
          </p:nvCxnSpPr>
          <p:spPr bwMode="auto">
            <a:xfrm flipV="1">
              <a:off x="8700" y="9600"/>
              <a:ext cx="851" cy="108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56" name="AutoShape 555"/>
            <p:cNvCxnSpPr>
              <a:cxnSpLocks noChangeShapeType="1"/>
            </p:cNvCxnSpPr>
            <p:nvPr/>
          </p:nvCxnSpPr>
          <p:spPr bwMode="auto">
            <a:xfrm flipH="1" flipV="1">
              <a:off x="6510" y="10260"/>
              <a:ext cx="2175" cy="42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57" name="Text Box 662"/>
          <p:cNvSpPr txBox="1">
            <a:spLocks noChangeArrowheads="1"/>
          </p:cNvSpPr>
          <p:nvPr/>
        </p:nvSpPr>
        <p:spPr bwMode="auto">
          <a:xfrm>
            <a:off x="7162800" y="2590800"/>
            <a:ext cx="1752600" cy="2333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     Crack: (10   2) [10 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8" name="Picture 66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4296" y="2630424"/>
            <a:ext cx="152400" cy="190500"/>
          </a:xfrm>
          <a:prstGeom prst="rect">
            <a:avLst/>
          </a:prstGeom>
          <a:noFill/>
        </p:spPr>
      </p:pic>
      <p:pic>
        <p:nvPicPr>
          <p:cNvPr id="59" name="Picture 64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1960" y="2636520"/>
            <a:ext cx="76200" cy="19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 H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618238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=0.0425,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35"/>
          <p:cNvGrpSpPr>
            <a:grpSpLocks/>
          </p:cNvGrpSpPr>
          <p:nvPr/>
        </p:nvGrpSpPr>
        <p:grpSpPr bwMode="auto">
          <a:xfrm>
            <a:off x="7086600" y="1371601"/>
            <a:ext cx="1828800" cy="1066800"/>
            <a:chOff x="6510" y="9360"/>
            <a:chExt cx="3041" cy="1934"/>
          </a:xfrm>
        </p:grpSpPr>
        <p:cxnSp>
          <p:nvCxnSpPr>
            <p:cNvPr id="12" name="AutoShape 536"/>
            <p:cNvCxnSpPr>
              <a:cxnSpLocks noChangeShapeType="1"/>
            </p:cNvCxnSpPr>
            <p:nvPr/>
          </p:nvCxnSpPr>
          <p:spPr bwMode="auto">
            <a:xfrm>
              <a:off x="7296" y="9705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" name="AutoShape 537"/>
            <p:cNvCxnSpPr>
              <a:cxnSpLocks noChangeShapeType="1"/>
            </p:cNvCxnSpPr>
            <p:nvPr/>
          </p:nvCxnSpPr>
          <p:spPr bwMode="auto">
            <a:xfrm>
              <a:off x="7834" y="984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" name="AutoShape 538"/>
            <p:cNvCxnSpPr>
              <a:cxnSpLocks noChangeShapeType="1"/>
            </p:cNvCxnSpPr>
            <p:nvPr/>
          </p:nvCxnSpPr>
          <p:spPr bwMode="auto">
            <a:xfrm flipH="1">
              <a:off x="6904" y="970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" name="AutoShape 539"/>
            <p:cNvCxnSpPr>
              <a:cxnSpLocks noChangeShapeType="1"/>
            </p:cNvCxnSpPr>
            <p:nvPr/>
          </p:nvCxnSpPr>
          <p:spPr bwMode="auto">
            <a:xfrm>
              <a:off x="7296" y="11159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" name="AutoShape 540"/>
            <p:cNvCxnSpPr>
              <a:cxnSpLocks noChangeShapeType="1"/>
            </p:cNvCxnSpPr>
            <p:nvPr/>
          </p:nvCxnSpPr>
          <p:spPr bwMode="auto">
            <a:xfrm>
              <a:off x="6904" y="1035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" name="AutoShape 541"/>
            <p:cNvCxnSpPr>
              <a:cxnSpLocks noChangeShapeType="1"/>
            </p:cNvCxnSpPr>
            <p:nvPr/>
          </p:nvCxnSpPr>
          <p:spPr bwMode="auto">
            <a:xfrm flipH="1">
              <a:off x="7834" y="1059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AutoShape 542"/>
            <p:cNvCxnSpPr>
              <a:cxnSpLocks noChangeShapeType="1"/>
            </p:cNvCxnSpPr>
            <p:nvPr/>
          </p:nvCxnSpPr>
          <p:spPr bwMode="auto">
            <a:xfrm flipV="1">
              <a:off x="7834" y="951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543"/>
            <p:cNvCxnSpPr>
              <a:cxnSpLocks noChangeShapeType="1"/>
            </p:cNvCxnSpPr>
            <p:nvPr/>
          </p:nvCxnSpPr>
          <p:spPr bwMode="auto">
            <a:xfrm>
              <a:off x="9255" y="9960"/>
              <a:ext cx="130" cy="3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544"/>
            <p:cNvCxnSpPr>
              <a:cxnSpLocks noChangeShapeType="1"/>
            </p:cNvCxnSpPr>
            <p:nvPr/>
          </p:nvCxnSpPr>
          <p:spPr bwMode="auto">
            <a:xfrm flipV="1">
              <a:off x="8910" y="10260"/>
              <a:ext cx="475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" name="AutoShape 545"/>
            <p:cNvCxnSpPr>
              <a:cxnSpLocks noChangeShapeType="1"/>
            </p:cNvCxnSpPr>
            <p:nvPr/>
          </p:nvCxnSpPr>
          <p:spPr bwMode="auto">
            <a:xfrm flipV="1">
              <a:off x="7296" y="937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546"/>
            <p:cNvCxnSpPr>
              <a:cxnSpLocks noChangeShapeType="1"/>
            </p:cNvCxnSpPr>
            <p:nvPr/>
          </p:nvCxnSpPr>
          <p:spPr bwMode="auto">
            <a:xfrm>
              <a:off x="8390" y="9375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547"/>
            <p:cNvCxnSpPr>
              <a:cxnSpLocks noChangeShapeType="1"/>
            </p:cNvCxnSpPr>
            <p:nvPr/>
          </p:nvCxnSpPr>
          <p:spPr bwMode="auto">
            <a:xfrm flipH="1">
              <a:off x="9037" y="1026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548"/>
            <p:cNvCxnSpPr>
              <a:cxnSpLocks noChangeShapeType="1"/>
            </p:cNvCxnSpPr>
            <p:nvPr/>
          </p:nvCxnSpPr>
          <p:spPr bwMode="auto">
            <a:xfrm flipV="1">
              <a:off x="7834" y="10964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549"/>
            <p:cNvCxnSpPr>
              <a:cxnSpLocks noChangeShapeType="1"/>
            </p:cNvCxnSpPr>
            <p:nvPr/>
          </p:nvCxnSpPr>
          <p:spPr bwMode="auto">
            <a:xfrm>
              <a:off x="6904" y="10350"/>
              <a:ext cx="1278" cy="2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550"/>
            <p:cNvCxnSpPr>
              <a:cxnSpLocks noChangeShapeType="1"/>
            </p:cNvCxnSpPr>
            <p:nvPr/>
          </p:nvCxnSpPr>
          <p:spPr bwMode="auto">
            <a:xfrm flipV="1">
              <a:off x="8182" y="9510"/>
              <a:ext cx="851" cy="10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551"/>
            <p:cNvCxnSpPr>
              <a:cxnSpLocks noChangeShapeType="1"/>
            </p:cNvCxnSpPr>
            <p:nvPr/>
          </p:nvCxnSpPr>
          <p:spPr bwMode="auto">
            <a:xfrm flipV="1">
              <a:off x="6904" y="9360"/>
              <a:ext cx="1486" cy="9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1" name="AutoShape 552"/>
            <p:cNvCxnSpPr>
              <a:cxnSpLocks noChangeShapeType="1"/>
            </p:cNvCxnSpPr>
            <p:nvPr/>
          </p:nvCxnSpPr>
          <p:spPr bwMode="auto">
            <a:xfrm>
              <a:off x="8182" y="1059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553"/>
            <p:cNvCxnSpPr>
              <a:cxnSpLocks noChangeShapeType="1"/>
            </p:cNvCxnSpPr>
            <p:nvPr/>
          </p:nvCxnSpPr>
          <p:spPr bwMode="auto">
            <a:xfrm>
              <a:off x="9037" y="9510"/>
              <a:ext cx="503" cy="9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554"/>
            <p:cNvCxnSpPr>
              <a:cxnSpLocks noChangeShapeType="1"/>
            </p:cNvCxnSpPr>
            <p:nvPr/>
          </p:nvCxnSpPr>
          <p:spPr bwMode="auto">
            <a:xfrm flipV="1">
              <a:off x="8700" y="9600"/>
              <a:ext cx="851" cy="108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555"/>
            <p:cNvCxnSpPr>
              <a:cxnSpLocks noChangeShapeType="1"/>
            </p:cNvCxnSpPr>
            <p:nvPr/>
          </p:nvCxnSpPr>
          <p:spPr bwMode="auto">
            <a:xfrm flipH="1" flipV="1">
              <a:off x="6510" y="10260"/>
              <a:ext cx="2175" cy="420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pic>
        <p:nvPicPr>
          <p:cNvPr id="35" name="Picture 34" descr="acklan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219200"/>
            <a:ext cx="6705600" cy="4572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00200" y="577209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Ackland</a:t>
            </a: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contour</a:t>
            </a:r>
            <a:endParaRPr lang="en-US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</a:t>
            </a:r>
            <a:r>
              <a:rPr lang="en-US" sz="32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I</a:t>
            </a:r>
            <a:endParaRPr lang="en-US" sz="32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33600" y="59436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=0.046,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VI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6705600" cy="4572000"/>
          </a:xfrm>
          <a:prstGeom prst="rect">
            <a:avLst/>
          </a:prstGeom>
        </p:spPr>
      </p:pic>
      <p:grpSp>
        <p:nvGrpSpPr>
          <p:cNvPr id="17" name="Group 556"/>
          <p:cNvGrpSpPr>
            <a:grpSpLocks/>
          </p:cNvGrpSpPr>
          <p:nvPr/>
        </p:nvGrpSpPr>
        <p:grpSpPr bwMode="auto">
          <a:xfrm>
            <a:off x="7239000" y="1371600"/>
            <a:ext cx="1574800" cy="1684338"/>
            <a:chOff x="2952" y="8992"/>
            <a:chExt cx="2481" cy="2654"/>
          </a:xfrm>
        </p:grpSpPr>
        <p:cxnSp>
          <p:nvCxnSpPr>
            <p:cNvPr id="19" name="AutoShape 557"/>
            <p:cNvCxnSpPr>
              <a:cxnSpLocks noChangeShapeType="1"/>
            </p:cNvCxnSpPr>
            <p:nvPr/>
          </p:nvCxnSpPr>
          <p:spPr bwMode="auto">
            <a:xfrm>
              <a:off x="3344" y="9660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" name="AutoShape 558"/>
            <p:cNvCxnSpPr>
              <a:cxnSpLocks noChangeShapeType="1"/>
            </p:cNvCxnSpPr>
            <p:nvPr/>
          </p:nvCxnSpPr>
          <p:spPr bwMode="auto">
            <a:xfrm>
              <a:off x="3882" y="979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" name="AutoShape 559"/>
            <p:cNvCxnSpPr>
              <a:cxnSpLocks noChangeShapeType="1"/>
            </p:cNvCxnSpPr>
            <p:nvPr/>
          </p:nvCxnSpPr>
          <p:spPr bwMode="auto">
            <a:xfrm flipH="1">
              <a:off x="2952" y="966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560"/>
            <p:cNvCxnSpPr>
              <a:cxnSpLocks noChangeShapeType="1"/>
            </p:cNvCxnSpPr>
            <p:nvPr/>
          </p:nvCxnSpPr>
          <p:spPr bwMode="auto">
            <a:xfrm>
              <a:off x="3344" y="11114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561"/>
            <p:cNvCxnSpPr>
              <a:cxnSpLocks noChangeShapeType="1"/>
            </p:cNvCxnSpPr>
            <p:nvPr/>
          </p:nvCxnSpPr>
          <p:spPr bwMode="auto">
            <a:xfrm>
              <a:off x="2952" y="10305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562"/>
            <p:cNvCxnSpPr>
              <a:cxnSpLocks noChangeShapeType="1"/>
            </p:cNvCxnSpPr>
            <p:nvPr/>
          </p:nvCxnSpPr>
          <p:spPr bwMode="auto">
            <a:xfrm flipH="1">
              <a:off x="3882" y="1054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563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564"/>
            <p:cNvCxnSpPr>
              <a:cxnSpLocks noChangeShapeType="1"/>
            </p:cNvCxnSpPr>
            <p:nvPr/>
          </p:nvCxnSpPr>
          <p:spPr bwMode="auto">
            <a:xfrm>
              <a:off x="5085" y="9465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9" name="AutoShape 565"/>
            <p:cNvCxnSpPr>
              <a:cxnSpLocks noChangeShapeType="1"/>
            </p:cNvCxnSpPr>
            <p:nvPr/>
          </p:nvCxnSpPr>
          <p:spPr bwMode="auto">
            <a:xfrm flipV="1">
              <a:off x="4230" y="10215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0" name="AutoShape 566"/>
            <p:cNvCxnSpPr>
              <a:cxnSpLocks noChangeShapeType="1"/>
            </p:cNvCxnSpPr>
            <p:nvPr/>
          </p:nvCxnSpPr>
          <p:spPr bwMode="auto">
            <a:xfrm flipV="1">
              <a:off x="3344" y="933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1" name="AutoShape 567"/>
            <p:cNvCxnSpPr>
              <a:cxnSpLocks noChangeShapeType="1"/>
            </p:cNvCxnSpPr>
            <p:nvPr/>
          </p:nvCxnSpPr>
          <p:spPr bwMode="auto">
            <a:xfrm>
              <a:off x="4438" y="9330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2" name="AutoShape 568"/>
            <p:cNvCxnSpPr>
              <a:cxnSpLocks noChangeShapeType="1"/>
            </p:cNvCxnSpPr>
            <p:nvPr/>
          </p:nvCxnSpPr>
          <p:spPr bwMode="auto">
            <a:xfrm flipH="1">
              <a:off x="5085" y="10215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569"/>
            <p:cNvCxnSpPr>
              <a:cxnSpLocks noChangeShapeType="1"/>
            </p:cNvCxnSpPr>
            <p:nvPr/>
          </p:nvCxnSpPr>
          <p:spPr bwMode="auto">
            <a:xfrm flipV="1">
              <a:off x="3882" y="10919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570"/>
            <p:cNvCxnSpPr>
              <a:cxnSpLocks noChangeShapeType="1"/>
            </p:cNvCxnSpPr>
            <p:nvPr/>
          </p:nvCxnSpPr>
          <p:spPr bwMode="auto">
            <a:xfrm flipV="1">
              <a:off x="3882" y="9465"/>
              <a:ext cx="1199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5" name="AutoShape 571"/>
            <p:cNvCxnSpPr>
              <a:cxnSpLocks noChangeShapeType="1"/>
            </p:cNvCxnSpPr>
            <p:nvPr/>
          </p:nvCxnSpPr>
          <p:spPr bwMode="auto">
            <a:xfrm flipV="1">
              <a:off x="3585" y="8992"/>
              <a:ext cx="1848" cy="2654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572"/>
            <p:cNvCxnSpPr>
              <a:cxnSpLocks noChangeShapeType="1"/>
            </p:cNvCxnSpPr>
            <p:nvPr/>
          </p:nvCxnSpPr>
          <p:spPr bwMode="auto">
            <a:xfrm flipH="1">
              <a:off x="3118" y="11114"/>
              <a:ext cx="226" cy="30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AutoShape 573"/>
            <p:cNvCxnSpPr>
              <a:cxnSpLocks noChangeShapeType="1"/>
            </p:cNvCxnSpPr>
            <p:nvPr/>
          </p:nvCxnSpPr>
          <p:spPr bwMode="auto">
            <a:xfrm>
              <a:off x="3118" y="11423"/>
              <a:ext cx="467" cy="223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574"/>
            <p:cNvCxnSpPr>
              <a:cxnSpLocks noChangeShapeType="1"/>
            </p:cNvCxnSpPr>
            <p:nvPr/>
          </p:nvCxnSpPr>
          <p:spPr bwMode="auto">
            <a:xfrm flipH="1">
              <a:off x="4046" y="9330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9" name="AutoShape 575"/>
            <p:cNvCxnSpPr>
              <a:cxnSpLocks noChangeShapeType="1"/>
            </p:cNvCxnSpPr>
            <p:nvPr/>
          </p:nvCxnSpPr>
          <p:spPr bwMode="auto">
            <a:xfrm flipV="1">
              <a:off x="2952" y="997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0" name="AutoShape 576"/>
            <p:cNvCxnSpPr>
              <a:cxnSpLocks noChangeShapeType="1"/>
            </p:cNvCxnSpPr>
            <p:nvPr/>
          </p:nvCxnSpPr>
          <p:spPr bwMode="auto">
            <a:xfrm>
              <a:off x="4046" y="9975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1" name="AutoShape 577"/>
            <p:cNvCxnSpPr>
              <a:cxnSpLocks noChangeShapeType="1"/>
            </p:cNvCxnSpPr>
            <p:nvPr/>
          </p:nvCxnSpPr>
          <p:spPr bwMode="auto">
            <a:xfrm flipV="1">
              <a:off x="3344" y="10784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2" name="AutoShape 578"/>
            <p:cNvCxnSpPr>
              <a:cxnSpLocks noChangeShapeType="1"/>
            </p:cNvCxnSpPr>
            <p:nvPr/>
          </p:nvCxnSpPr>
          <p:spPr bwMode="auto">
            <a:xfrm>
              <a:off x="4442" y="10784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3" name="AutoShape 579"/>
            <p:cNvCxnSpPr>
              <a:cxnSpLocks noChangeShapeType="1"/>
            </p:cNvCxnSpPr>
            <p:nvPr/>
          </p:nvCxnSpPr>
          <p:spPr bwMode="auto">
            <a:xfrm flipH="1">
              <a:off x="3344" y="9330"/>
              <a:ext cx="1094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</p:grpSp>
      <p:cxnSp>
        <p:nvCxnSpPr>
          <p:cNvPr id="44" name="Straight Connector 43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668"/>
          <p:cNvSpPr txBox="1">
            <a:spLocks noChangeArrowheads="1"/>
          </p:cNvSpPr>
          <p:nvPr/>
        </p:nvSpPr>
        <p:spPr bwMode="auto">
          <a:xfrm>
            <a:off x="7086600" y="3124200"/>
            <a:ext cx="1905000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          Crack:  (10   2) [10   1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]</a:t>
            </a:r>
          </a:p>
        </p:txBody>
      </p:sp>
      <p:pic>
        <p:nvPicPr>
          <p:cNvPr id="47" name="Picture 6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25968" y="3169920"/>
            <a:ext cx="76200" cy="190500"/>
          </a:xfrm>
          <a:prstGeom prst="rect">
            <a:avLst/>
          </a:prstGeom>
          <a:noFill/>
        </p:spPr>
      </p:pic>
      <p:pic>
        <p:nvPicPr>
          <p:cNvPr id="48" name="Picture 6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40496" y="3169920"/>
            <a:ext cx="76200" cy="19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Orientation</a:t>
            </a:r>
            <a:r>
              <a:rPr lang="en-US" sz="32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 J</a:t>
            </a:r>
            <a:endParaRPr lang="en-US" sz="32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019800"/>
            <a:ext cx="38862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0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oading: </a:t>
            </a:r>
            <a:r>
              <a:rPr lang="el-GR" sz="2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ε</a:t>
            </a:r>
            <a:r>
              <a:rPr lang="en-US" sz="800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max</a:t>
            </a:r>
            <a:r>
              <a:rPr lang="en-US" b="1" dirty="0" smtClean="0">
                <a:solidFill>
                  <a:srgbClr val="800000"/>
                </a:solidFill>
                <a:latin typeface="Comic Sans MS" pitchFamily="66" charset="0"/>
                <a:cs typeface="Arial" pitchFamily="34" charset="0"/>
              </a:rPr>
              <a:t>=0.0475,  R=0.8</a:t>
            </a:r>
            <a:endParaRPr lang="en-US" b="1" dirty="0">
              <a:solidFill>
                <a:srgbClr val="800000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vJ.gif.gi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43000"/>
            <a:ext cx="6705600" cy="4572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80"/>
          <p:cNvGrpSpPr>
            <a:grpSpLocks/>
          </p:cNvGrpSpPr>
          <p:nvPr/>
        </p:nvGrpSpPr>
        <p:grpSpPr bwMode="auto">
          <a:xfrm>
            <a:off x="7239000" y="1371600"/>
            <a:ext cx="1687513" cy="1431925"/>
            <a:chOff x="6702" y="9330"/>
            <a:chExt cx="2658" cy="2256"/>
          </a:xfrm>
        </p:grpSpPr>
        <p:cxnSp>
          <p:nvCxnSpPr>
            <p:cNvPr id="12" name="AutoShape 581"/>
            <p:cNvCxnSpPr>
              <a:cxnSpLocks noChangeShapeType="1"/>
            </p:cNvCxnSpPr>
            <p:nvPr/>
          </p:nvCxnSpPr>
          <p:spPr bwMode="auto">
            <a:xfrm>
              <a:off x="7094" y="9855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" name="AutoShape 582"/>
            <p:cNvCxnSpPr>
              <a:cxnSpLocks noChangeShapeType="1"/>
            </p:cNvCxnSpPr>
            <p:nvPr/>
          </p:nvCxnSpPr>
          <p:spPr bwMode="auto">
            <a:xfrm>
              <a:off x="7632" y="999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6" name="AutoShape 583"/>
            <p:cNvCxnSpPr>
              <a:cxnSpLocks noChangeShapeType="1"/>
            </p:cNvCxnSpPr>
            <p:nvPr/>
          </p:nvCxnSpPr>
          <p:spPr bwMode="auto">
            <a:xfrm flipH="1">
              <a:off x="6702" y="985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7" name="AutoShape 584"/>
            <p:cNvCxnSpPr>
              <a:cxnSpLocks noChangeShapeType="1"/>
            </p:cNvCxnSpPr>
            <p:nvPr/>
          </p:nvCxnSpPr>
          <p:spPr bwMode="auto">
            <a:xfrm>
              <a:off x="7094" y="11309"/>
              <a:ext cx="538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8" name="AutoShape 585"/>
            <p:cNvCxnSpPr>
              <a:cxnSpLocks noChangeShapeType="1"/>
            </p:cNvCxnSpPr>
            <p:nvPr/>
          </p:nvCxnSpPr>
          <p:spPr bwMode="auto">
            <a:xfrm>
              <a:off x="6702" y="1050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9" name="AutoShape 586"/>
            <p:cNvCxnSpPr>
              <a:cxnSpLocks noChangeShapeType="1"/>
            </p:cNvCxnSpPr>
            <p:nvPr/>
          </p:nvCxnSpPr>
          <p:spPr bwMode="auto">
            <a:xfrm flipH="1">
              <a:off x="7632" y="1074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0" name="AutoShape 587"/>
            <p:cNvCxnSpPr>
              <a:cxnSpLocks noChangeShapeType="1"/>
            </p:cNvCxnSpPr>
            <p:nvPr/>
          </p:nvCxnSpPr>
          <p:spPr bwMode="auto">
            <a:xfrm flipV="1">
              <a:off x="7632" y="966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" name="AutoShape 588"/>
            <p:cNvCxnSpPr>
              <a:cxnSpLocks noChangeShapeType="1"/>
            </p:cNvCxnSpPr>
            <p:nvPr/>
          </p:nvCxnSpPr>
          <p:spPr bwMode="auto">
            <a:xfrm>
              <a:off x="8835" y="9660"/>
              <a:ext cx="348" cy="7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3" name="AutoShape 589"/>
            <p:cNvCxnSpPr>
              <a:cxnSpLocks noChangeShapeType="1"/>
            </p:cNvCxnSpPr>
            <p:nvPr/>
          </p:nvCxnSpPr>
          <p:spPr bwMode="auto">
            <a:xfrm flipV="1">
              <a:off x="7980" y="10410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4" name="AutoShape 590"/>
            <p:cNvCxnSpPr>
              <a:cxnSpLocks noChangeShapeType="1"/>
            </p:cNvCxnSpPr>
            <p:nvPr/>
          </p:nvCxnSpPr>
          <p:spPr bwMode="auto">
            <a:xfrm flipV="1">
              <a:off x="7094" y="9525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5" name="AutoShape 591"/>
            <p:cNvCxnSpPr>
              <a:cxnSpLocks noChangeShapeType="1"/>
            </p:cNvCxnSpPr>
            <p:nvPr/>
          </p:nvCxnSpPr>
          <p:spPr bwMode="auto">
            <a:xfrm>
              <a:off x="8188" y="9525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6" name="AutoShape 592"/>
            <p:cNvCxnSpPr>
              <a:cxnSpLocks noChangeShapeType="1"/>
            </p:cNvCxnSpPr>
            <p:nvPr/>
          </p:nvCxnSpPr>
          <p:spPr bwMode="auto">
            <a:xfrm flipH="1">
              <a:off x="8835" y="10410"/>
              <a:ext cx="348" cy="70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" name="AutoShape 593"/>
            <p:cNvCxnSpPr>
              <a:cxnSpLocks noChangeShapeType="1"/>
            </p:cNvCxnSpPr>
            <p:nvPr/>
          </p:nvCxnSpPr>
          <p:spPr bwMode="auto">
            <a:xfrm flipV="1">
              <a:off x="7632" y="11114"/>
              <a:ext cx="1203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8" name="AutoShape 594"/>
            <p:cNvCxnSpPr>
              <a:cxnSpLocks noChangeShapeType="1"/>
            </p:cNvCxnSpPr>
            <p:nvPr/>
          </p:nvCxnSpPr>
          <p:spPr bwMode="auto">
            <a:xfrm flipV="1">
              <a:off x="7632" y="9660"/>
              <a:ext cx="1199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9" name="AutoShape 595"/>
            <p:cNvCxnSpPr>
              <a:cxnSpLocks noChangeShapeType="1"/>
            </p:cNvCxnSpPr>
            <p:nvPr/>
          </p:nvCxnSpPr>
          <p:spPr bwMode="auto">
            <a:xfrm flipH="1">
              <a:off x="7796" y="9525"/>
              <a:ext cx="392" cy="6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0" name="AutoShape 596"/>
            <p:cNvCxnSpPr>
              <a:cxnSpLocks noChangeShapeType="1"/>
            </p:cNvCxnSpPr>
            <p:nvPr/>
          </p:nvCxnSpPr>
          <p:spPr bwMode="auto">
            <a:xfrm flipV="1">
              <a:off x="6702" y="10170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1" name="AutoShape 597"/>
            <p:cNvCxnSpPr>
              <a:cxnSpLocks noChangeShapeType="1"/>
            </p:cNvCxnSpPr>
            <p:nvPr/>
          </p:nvCxnSpPr>
          <p:spPr bwMode="auto">
            <a:xfrm>
              <a:off x="7796" y="10170"/>
              <a:ext cx="392" cy="8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2" name="AutoShape 598"/>
            <p:cNvCxnSpPr>
              <a:cxnSpLocks noChangeShapeType="1"/>
            </p:cNvCxnSpPr>
            <p:nvPr/>
          </p:nvCxnSpPr>
          <p:spPr bwMode="auto">
            <a:xfrm flipV="1">
              <a:off x="7094" y="10979"/>
              <a:ext cx="1094" cy="33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3" name="AutoShape 599"/>
            <p:cNvCxnSpPr>
              <a:cxnSpLocks noChangeShapeType="1"/>
            </p:cNvCxnSpPr>
            <p:nvPr/>
          </p:nvCxnSpPr>
          <p:spPr bwMode="auto">
            <a:xfrm>
              <a:off x="8192" y="10979"/>
              <a:ext cx="643" cy="1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4" name="AutoShape 600"/>
            <p:cNvCxnSpPr>
              <a:cxnSpLocks noChangeShapeType="1"/>
            </p:cNvCxnSpPr>
            <p:nvPr/>
          </p:nvCxnSpPr>
          <p:spPr bwMode="auto">
            <a:xfrm flipH="1">
              <a:off x="7094" y="9525"/>
              <a:ext cx="1094" cy="178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35" name="AutoShape 601"/>
            <p:cNvCxnSpPr>
              <a:cxnSpLocks noChangeShapeType="1"/>
            </p:cNvCxnSpPr>
            <p:nvPr/>
          </p:nvCxnSpPr>
          <p:spPr bwMode="auto">
            <a:xfrm>
              <a:off x="8805" y="9660"/>
              <a:ext cx="555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AutoShape 602"/>
            <p:cNvCxnSpPr>
              <a:cxnSpLocks noChangeShapeType="1"/>
            </p:cNvCxnSpPr>
            <p:nvPr/>
          </p:nvCxnSpPr>
          <p:spPr bwMode="auto">
            <a:xfrm>
              <a:off x="7637" y="11451"/>
              <a:ext cx="555" cy="13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AutoShape 603"/>
            <p:cNvCxnSpPr>
              <a:cxnSpLocks noChangeShapeType="1"/>
            </p:cNvCxnSpPr>
            <p:nvPr/>
          </p:nvCxnSpPr>
          <p:spPr bwMode="auto">
            <a:xfrm flipH="1">
              <a:off x="8192" y="9795"/>
              <a:ext cx="1168" cy="179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604"/>
            <p:cNvCxnSpPr>
              <a:cxnSpLocks noChangeShapeType="1"/>
            </p:cNvCxnSpPr>
            <p:nvPr/>
          </p:nvCxnSpPr>
          <p:spPr bwMode="auto">
            <a:xfrm flipH="1">
              <a:off x="8595" y="9660"/>
              <a:ext cx="195" cy="88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605"/>
            <p:cNvCxnSpPr>
              <a:cxnSpLocks noChangeShapeType="1"/>
            </p:cNvCxnSpPr>
            <p:nvPr/>
          </p:nvCxnSpPr>
          <p:spPr bwMode="auto">
            <a:xfrm flipH="1">
              <a:off x="7637" y="10545"/>
              <a:ext cx="958" cy="899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" name="AutoShape 606"/>
            <p:cNvCxnSpPr>
              <a:cxnSpLocks noChangeShapeType="1"/>
            </p:cNvCxnSpPr>
            <p:nvPr/>
          </p:nvCxnSpPr>
          <p:spPr bwMode="auto">
            <a:xfrm flipH="1" flipV="1">
              <a:off x="7401" y="9330"/>
              <a:ext cx="1959" cy="465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41" name="Text Box 668"/>
          <p:cNvSpPr txBox="1">
            <a:spLocks noChangeArrowheads="1"/>
          </p:cNvSpPr>
          <p:nvPr/>
        </p:nvSpPr>
        <p:spPr bwMode="auto">
          <a:xfrm>
            <a:off x="7315200" y="2895600"/>
            <a:ext cx="1600200" cy="3048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Crack:  (10   2) [1   10</a:t>
            </a:r>
            <a:r>
              <a:rPr kumimoji="0" 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]</a:t>
            </a:r>
          </a:p>
        </p:txBody>
      </p:sp>
      <p:pic>
        <p:nvPicPr>
          <p:cNvPr id="42" name="Picture 64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94904" y="2944368"/>
            <a:ext cx="76200" cy="190500"/>
          </a:xfrm>
          <a:prstGeom prst="rect">
            <a:avLst/>
          </a:prstGeom>
          <a:noFill/>
        </p:spPr>
      </p:pic>
      <p:pic>
        <p:nvPicPr>
          <p:cNvPr id="43" name="Picture 67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60664" y="2942844"/>
            <a:ext cx="76200" cy="19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Fatigue Crack Growth Rate 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0" y="1066800"/>
            <a:ext cx="647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*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Compare the variation of crack length with the number of cycles  using edge crack model.</a:t>
            </a:r>
            <a:endParaRPr lang="en-US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Chart 11"/>
          <p:cNvGraphicFramePr/>
          <p:nvPr/>
        </p:nvGraphicFramePr>
        <p:xfrm>
          <a:off x="1828800" y="1676400"/>
          <a:ext cx="5295900" cy="4886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4600" y="6172200"/>
            <a:ext cx="4419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Loading: </a:t>
            </a:r>
            <a:r>
              <a:rPr lang="el-GR" sz="2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ε</a:t>
            </a:r>
            <a:r>
              <a:rPr lang="en-US" sz="80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=0.045,  R=0.8,T=10K</a:t>
            </a:r>
            <a:endParaRPr lang="en-US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Fatigue damage under increased maximum strain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1" name="Rectangle 4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3400" name="Picture 4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209800"/>
            <a:ext cx="171450" cy="257175"/>
          </a:xfrm>
          <a:prstGeom prst="rect">
            <a:avLst/>
          </a:prstGeom>
          <a:noFill/>
        </p:spPr>
      </p:pic>
      <p:sp>
        <p:nvSpPr>
          <p:cNvPr id="143402" name="Rectangle 42"/>
          <p:cNvSpPr>
            <a:spLocks noChangeArrowheads="1"/>
          </p:cNvSpPr>
          <p:nvPr/>
        </p:nvSpPr>
        <p:spPr bwMode="auto">
          <a:xfrm>
            <a:off x="0" y="714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8" name="Picture 27" descr="vBincreasedstra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1447800"/>
            <a:ext cx="6705600" cy="4572000"/>
          </a:xfrm>
          <a:prstGeom prst="rect">
            <a:avLst/>
          </a:prstGeom>
        </p:spPr>
      </p:pic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304800" y="2209800"/>
            <a:ext cx="3276600" cy="1676400"/>
            <a:chOff x="2756" y="9405"/>
            <a:chExt cx="7189" cy="3375"/>
          </a:xfrm>
        </p:grpSpPr>
        <p:cxnSp>
          <p:nvCxnSpPr>
            <p:cNvPr id="30" name="AutoShape 26"/>
            <p:cNvCxnSpPr>
              <a:cxnSpLocks noChangeShapeType="1"/>
            </p:cNvCxnSpPr>
            <p:nvPr/>
          </p:nvCxnSpPr>
          <p:spPr bwMode="auto">
            <a:xfrm flipV="1">
              <a:off x="3465" y="9420"/>
              <a:ext cx="0" cy="33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31" name="AutoShape 27"/>
            <p:cNvCxnSpPr>
              <a:cxnSpLocks noChangeShapeType="1"/>
            </p:cNvCxnSpPr>
            <p:nvPr/>
          </p:nvCxnSpPr>
          <p:spPr bwMode="auto">
            <a:xfrm>
              <a:off x="3465" y="12780"/>
              <a:ext cx="648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32" name="AutoShape 28"/>
            <p:cNvCxnSpPr>
              <a:cxnSpLocks noChangeShapeType="1"/>
            </p:cNvCxnSpPr>
            <p:nvPr/>
          </p:nvCxnSpPr>
          <p:spPr bwMode="auto">
            <a:xfrm flipV="1">
              <a:off x="3465" y="10920"/>
              <a:ext cx="855" cy="12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3" name="AutoShape 29"/>
            <p:cNvCxnSpPr>
              <a:cxnSpLocks noChangeShapeType="1"/>
            </p:cNvCxnSpPr>
            <p:nvPr/>
          </p:nvCxnSpPr>
          <p:spPr bwMode="auto">
            <a:xfrm>
              <a:off x="4320" y="10920"/>
              <a:ext cx="585" cy="8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4" name="AutoShape 30"/>
            <p:cNvCxnSpPr>
              <a:cxnSpLocks noChangeShapeType="1"/>
            </p:cNvCxnSpPr>
            <p:nvPr/>
          </p:nvCxnSpPr>
          <p:spPr bwMode="auto">
            <a:xfrm flipV="1">
              <a:off x="4905" y="10484"/>
              <a:ext cx="855" cy="124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5" name="AutoShape 31"/>
            <p:cNvCxnSpPr>
              <a:cxnSpLocks noChangeShapeType="1"/>
            </p:cNvCxnSpPr>
            <p:nvPr/>
          </p:nvCxnSpPr>
          <p:spPr bwMode="auto">
            <a:xfrm>
              <a:off x="5760" y="10484"/>
              <a:ext cx="585" cy="8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6" name="AutoShape 32"/>
            <p:cNvCxnSpPr>
              <a:cxnSpLocks noChangeShapeType="1"/>
            </p:cNvCxnSpPr>
            <p:nvPr/>
          </p:nvCxnSpPr>
          <p:spPr bwMode="auto">
            <a:xfrm flipV="1">
              <a:off x="6345" y="10049"/>
              <a:ext cx="855" cy="12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7" name="AutoShape 33"/>
            <p:cNvCxnSpPr>
              <a:cxnSpLocks noChangeShapeType="1"/>
            </p:cNvCxnSpPr>
            <p:nvPr/>
          </p:nvCxnSpPr>
          <p:spPr bwMode="auto">
            <a:xfrm>
              <a:off x="7200" y="10049"/>
              <a:ext cx="585" cy="8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8" name="AutoShape 34"/>
            <p:cNvCxnSpPr>
              <a:cxnSpLocks noChangeShapeType="1"/>
            </p:cNvCxnSpPr>
            <p:nvPr/>
          </p:nvCxnSpPr>
          <p:spPr bwMode="auto">
            <a:xfrm flipV="1">
              <a:off x="7785" y="9613"/>
              <a:ext cx="854" cy="124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" name="AutoShape 35"/>
            <p:cNvCxnSpPr>
              <a:cxnSpLocks noChangeShapeType="1"/>
            </p:cNvCxnSpPr>
            <p:nvPr/>
          </p:nvCxnSpPr>
          <p:spPr bwMode="auto">
            <a:xfrm flipV="1">
              <a:off x="3465" y="9405"/>
              <a:ext cx="5759" cy="176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40" name="AutoShape 36"/>
            <p:cNvCxnSpPr>
              <a:cxnSpLocks noChangeShapeType="1"/>
            </p:cNvCxnSpPr>
            <p:nvPr/>
          </p:nvCxnSpPr>
          <p:spPr bwMode="auto">
            <a:xfrm flipV="1">
              <a:off x="3465" y="10397"/>
              <a:ext cx="5759" cy="176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5091" y="9895"/>
              <a:ext cx="859" cy="50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>
              <a:off x="5097" y="11553"/>
              <a:ext cx="2508" cy="5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ε</a:t>
              </a:r>
              <a:r>
                <a:rPr kumimoji="0" lang="en-US" sz="1200" b="0" i="1" u="none" strike="noStrike" cap="none" normalizeH="0" baseline="-2500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min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=0.33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ε</a:t>
              </a:r>
              <a:r>
                <a:rPr kumimoji="0" lang="en-US" sz="1200" b="0" i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max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3" name="Text Box 39"/>
            <p:cNvSpPr txBox="1">
              <a:spLocks noChangeArrowheads="1"/>
            </p:cNvSpPr>
            <p:nvPr/>
          </p:nvSpPr>
          <p:spPr bwMode="auto">
            <a:xfrm>
              <a:off x="2756" y="9547"/>
              <a:ext cx="859" cy="50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800600" y="1219200"/>
            <a:ext cx="1524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Orientation B</a:t>
            </a:r>
            <a:endParaRPr lang="en-US" sz="14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38"/>
          <p:cNvSpPr txBox="1">
            <a:spLocks noChangeArrowheads="1"/>
          </p:cNvSpPr>
          <p:nvPr/>
        </p:nvSpPr>
        <p:spPr bwMode="auto">
          <a:xfrm>
            <a:off x="1142905" y="2514600"/>
            <a:ext cx="1143095" cy="29405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ε</a:t>
            </a:r>
            <a:r>
              <a:rPr kumimoji="0" lang="en-US" sz="1200" b="0" i="1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max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Fatigue damage under increased maximum strain (cont.)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1" name="Rectangle 4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402" name="Rectangle 42"/>
          <p:cNvSpPr>
            <a:spLocks noChangeArrowheads="1"/>
          </p:cNvSpPr>
          <p:nvPr/>
        </p:nvSpPr>
        <p:spPr bwMode="auto">
          <a:xfrm>
            <a:off x="0" y="714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33800" y="1066800"/>
            <a:ext cx="1524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Orientation E</a:t>
            </a:r>
            <a:endParaRPr lang="en-US" sz="14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Picture 67" descr="fatidamgeincrE.eps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200" y="1447800"/>
            <a:ext cx="4895850" cy="529744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The effects of strain rate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008888"/>
            <a:ext cx="30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076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152400" y="1905000"/>
          <a:ext cx="43434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419600" y="1905000"/>
          <a:ext cx="43434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6400" y="1524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D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1600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514600" y="2667000"/>
            <a:ext cx="42672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295400" y="2209800"/>
            <a:ext cx="6400800" cy="156966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US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Temperature dependence for fatigue crack growth in magnesium crystals</a:t>
            </a:r>
          </a:p>
        </p:txBody>
      </p:sp>
      <p:pic>
        <p:nvPicPr>
          <p:cNvPr id="90114" name="Picture 2" descr="CAV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175"/>
            <a:ext cx="4143375" cy="885825"/>
          </a:xfrm>
          <a:prstGeom prst="rect">
            <a:avLst/>
          </a:prstGeom>
          <a:noFill/>
        </p:spPr>
      </p:pic>
      <p:pic>
        <p:nvPicPr>
          <p:cNvPr id="90116" name="Picture 4" descr="Mississippi State Word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5048" y="45720"/>
            <a:ext cx="4393787" cy="876218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Lattice constants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 bwMode="auto">
          <a:xfrm>
            <a:off x="2286000" y="1524000"/>
            <a:ext cx="4953000" cy="369332"/>
          </a:xfrm>
          <a:prstGeom prst="rect">
            <a:avLst/>
          </a:prstGeom>
          <a:ln>
            <a:solidFill>
              <a:srgbClr val="000099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Variation of lattice constants with temperature</a:t>
            </a:r>
          </a:p>
        </p:txBody>
      </p:sp>
      <p:graphicFrame>
        <p:nvGraphicFramePr>
          <p:cNvPr id="28" name="Chart 27"/>
          <p:cNvGraphicFramePr/>
          <p:nvPr/>
        </p:nvGraphicFramePr>
        <p:xfrm>
          <a:off x="152400" y="2362200"/>
          <a:ext cx="4362451" cy="396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Chart 28"/>
          <p:cNvGraphicFramePr/>
          <p:nvPr/>
        </p:nvGraphicFramePr>
        <p:xfrm>
          <a:off x="4495800" y="2362200"/>
          <a:ext cx="4448174" cy="398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AutoShape 497"/>
          <p:cNvCxnSpPr>
            <a:cxnSpLocks noChangeShapeType="1"/>
          </p:cNvCxnSpPr>
          <p:nvPr/>
        </p:nvCxnSpPr>
        <p:spPr bwMode="auto">
          <a:xfrm>
            <a:off x="857710" y="1409955"/>
            <a:ext cx="342116" cy="2288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" name="AutoShape 498"/>
          <p:cNvCxnSpPr>
            <a:cxnSpLocks noChangeShapeType="1"/>
          </p:cNvCxnSpPr>
          <p:nvPr/>
        </p:nvCxnSpPr>
        <p:spPr bwMode="auto">
          <a:xfrm flipV="1">
            <a:off x="857710" y="1143000"/>
            <a:ext cx="180261" cy="2669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3" name="AutoShape 499"/>
          <p:cNvCxnSpPr>
            <a:cxnSpLocks noChangeShapeType="1"/>
          </p:cNvCxnSpPr>
          <p:nvPr/>
        </p:nvCxnSpPr>
        <p:spPr bwMode="auto">
          <a:xfrm>
            <a:off x="1037972" y="1143000"/>
            <a:ext cx="533168" cy="6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4" name="AutoShape 500"/>
          <p:cNvCxnSpPr>
            <a:cxnSpLocks noChangeShapeType="1"/>
          </p:cNvCxnSpPr>
          <p:nvPr/>
        </p:nvCxnSpPr>
        <p:spPr bwMode="auto">
          <a:xfrm>
            <a:off x="1571140" y="1143000"/>
            <a:ext cx="342751" cy="2288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6" name="AutoShape 501"/>
          <p:cNvCxnSpPr>
            <a:cxnSpLocks noChangeShapeType="1"/>
          </p:cNvCxnSpPr>
          <p:nvPr/>
        </p:nvCxnSpPr>
        <p:spPr bwMode="auto">
          <a:xfrm>
            <a:off x="1199826" y="1638774"/>
            <a:ext cx="532533" cy="6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7" name="AutoShape 502"/>
          <p:cNvCxnSpPr>
            <a:cxnSpLocks noChangeShapeType="1"/>
          </p:cNvCxnSpPr>
          <p:nvPr/>
        </p:nvCxnSpPr>
        <p:spPr bwMode="auto">
          <a:xfrm flipV="1">
            <a:off x="1734264" y="1373090"/>
            <a:ext cx="179627" cy="26632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0" name="AutoShape 503"/>
          <p:cNvCxnSpPr>
            <a:cxnSpLocks noChangeShapeType="1"/>
          </p:cNvCxnSpPr>
          <p:nvPr/>
        </p:nvCxnSpPr>
        <p:spPr bwMode="auto">
          <a:xfrm>
            <a:off x="1199826" y="1638774"/>
            <a:ext cx="635" cy="8307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1" name="AutoShape 504"/>
          <p:cNvCxnSpPr>
            <a:cxnSpLocks noChangeShapeType="1"/>
          </p:cNvCxnSpPr>
          <p:nvPr/>
        </p:nvCxnSpPr>
        <p:spPr bwMode="auto">
          <a:xfrm>
            <a:off x="1732359" y="1638774"/>
            <a:ext cx="635" cy="8307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2" name="AutoShape 505"/>
          <p:cNvCxnSpPr>
            <a:cxnSpLocks noChangeShapeType="1"/>
          </p:cNvCxnSpPr>
          <p:nvPr/>
        </p:nvCxnSpPr>
        <p:spPr bwMode="auto">
          <a:xfrm>
            <a:off x="1913890" y="1371819"/>
            <a:ext cx="635" cy="8307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3" name="AutoShape 506"/>
          <p:cNvCxnSpPr>
            <a:cxnSpLocks noChangeShapeType="1"/>
          </p:cNvCxnSpPr>
          <p:nvPr/>
        </p:nvCxnSpPr>
        <p:spPr bwMode="auto">
          <a:xfrm>
            <a:off x="857710" y="2240695"/>
            <a:ext cx="342751" cy="2288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4" name="AutoShape 507"/>
          <p:cNvCxnSpPr>
            <a:cxnSpLocks noChangeShapeType="1"/>
          </p:cNvCxnSpPr>
          <p:nvPr/>
        </p:nvCxnSpPr>
        <p:spPr bwMode="auto">
          <a:xfrm>
            <a:off x="1202365" y="2469514"/>
            <a:ext cx="531898" cy="6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" name="AutoShape 508"/>
          <p:cNvCxnSpPr>
            <a:cxnSpLocks noChangeShapeType="1"/>
          </p:cNvCxnSpPr>
          <p:nvPr/>
        </p:nvCxnSpPr>
        <p:spPr bwMode="auto">
          <a:xfrm flipV="1">
            <a:off x="1734264" y="2202559"/>
            <a:ext cx="179627" cy="26695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46" name="Straight Connector 45"/>
          <p:cNvCxnSpPr/>
          <p:nvPr/>
        </p:nvCxnSpPr>
        <p:spPr>
          <a:xfrm rot="5400000">
            <a:off x="437388" y="1827276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60832" y="1408176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60832" y="2249424"/>
            <a:ext cx="304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5400000">
            <a:off x="172941" y="1828800"/>
            <a:ext cx="914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200912" y="2133600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32232" y="1676400"/>
            <a:ext cx="3810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267968" y="1828800"/>
            <a:ext cx="3810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Orientation A – [111]</a:t>
            </a:r>
          </a:p>
        </p:txBody>
      </p:sp>
      <p:graphicFrame>
        <p:nvGraphicFramePr>
          <p:cNvPr id="4100" name="Object 4"/>
          <p:cNvGraphicFramePr>
            <a:graphicFrameLocks/>
          </p:cNvGraphicFramePr>
          <p:nvPr/>
        </p:nvGraphicFramePr>
        <p:xfrm>
          <a:off x="152400" y="990600"/>
          <a:ext cx="2559050" cy="2559050"/>
        </p:xfrm>
        <a:graphic>
          <a:graphicData uri="http://schemas.openxmlformats.org/presentationml/2006/ole">
            <p:oleObj spid="_x0000_s2050" name="Bitmap Image" r:id="rId3" imgW="3193651" imgH="3193651" progId="Paint.Picture">
              <p:embed/>
            </p:oleObj>
          </a:graphicData>
        </a:graphic>
      </p:graphicFrame>
      <p:graphicFrame>
        <p:nvGraphicFramePr>
          <p:cNvPr id="4101" name="Object 5"/>
          <p:cNvGraphicFramePr>
            <a:graphicFrameLocks/>
          </p:cNvGraphicFramePr>
          <p:nvPr/>
        </p:nvGraphicFramePr>
        <p:xfrm>
          <a:off x="2819400" y="990600"/>
          <a:ext cx="2559050" cy="2559050"/>
        </p:xfrm>
        <a:graphic>
          <a:graphicData uri="http://schemas.openxmlformats.org/presentationml/2006/ole">
            <p:oleObj spid="_x0000_s2051" name="Bitmap Image" r:id="rId4" imgW="3156112" imgH="3384724" progId="Paint.Picture">
              <p:embed/>
            </p:oleObj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207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1- loading – 0 strain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819400" y="3429000"/>
            <a:ext cx="229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4.35 strain</a:t>
            </a:r>
          </a:p>
        </p:txBody>
      </p:sp>
      <p:graphicFrame>
        <p:nvGraphicFramePr>
          <p:cNvPr id="4104" name="Object 8"/>
          <p:cNvGraphicFramePr>
            <a:graphicFrameLocks/>
          </p:cNvGraphicFramePr>
          <p:nvPr/>
        </p:nvGraphicFramePr>
        <p:xfrm>
          <a:off x="5791200" y="990600"/>
          <a:ext cx="2559050" cy="2559050"/>
        </p:xfrm>
        <a:graphic>
          <a:graphicData uri="http://schemas.openxmlformats.org/presentationml/2006/ole">
            <p:oleObj spid="_x0000_s2052" name="Bitmap Image" r:id="rId5" imgW="3168813" imgH="3397425" progId="Paint.Picture">
              <p:embed/>
            </p:oleObj>
          </a:graphicData>
        </a:graphic>
      </p:graphicFrame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5791200" y="35814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4.6 strain</a:t>
            </a:r>
          </a:p>
        </p:txBody>
      </p:sp>
      <p:graphicFrame>
        <p:nvGraphicFramePr>
          <p:cNvPr id="4107" name="Object 11"/>
          <p:cNvGraphicFramePr>
            <a:graphicFrameLocks/>
          </p:cNvGraphicFramePr>
          <p:nvPr/>
        </p:nvGraphicFramePr>
        <p:xfrm>
          <a:off x="152400" y="3886200"/>
          <a:ext cx="2559050" cy="2559050"/>
        </p:xfrm>
        <a:graphic>
          <a:graphicData uri="http://schemas.openxmlformats.org/presentationml/2006/ole">
            <p:oleObj spid="_x0000_s2053" name="Bitmap Image" r:id="rId6" imgW="3098959" imgH="3327571" progId="Paint.Picture">
              <p:embed/>
            </p:oleObj>
          </a:graphicData>
        </a:graphic>
      </p:graphicFrame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28600" y="6400800"/>
            <a:ext cx="229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4.45 strain</a:t>
            </a:r>
          </a:p>
        </p:txBody>
      </p:sp>
      <p:graphicFrame>
        <p:nvGraphicFramePr>
          <p:cNvPr id="4110" name="Object 14"/>
          <p:cNvGraphicFramePr>
            <a:graphicFrameLocks/>
          </p:cNvGraphicFramePr>
          <p:nvPr/>
        </p:nvGraphicFramePr>
        <p:xfrm>
          <a:off x="2819400" y="3886200"/>
          <a:ext cx="2559050" cy="2559050"/>
        </p:xfrm>
        <a:graphic>
          <a:graphicData uri="http://schemas.openxmlformats.org/presentationml/2006/ole">
            <p:oleObj spid="_x0000_s2054" name="Bitmap Image" r:id="rId7" imgW="3098959" imgH="3422222" progId="Paint.Picture">
              <p:embed/>
            </p:oleObj>
          </a:graphicData>
        </a:graphic>
      </p:graphicFrame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2667000" y="64008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5.5 strain</a:t>
            </a:r>
          </a:p>
        </p:txBody>
      </p:sp>
      <p:graphicFrame>
        <p:nvGraphicFramePr>
          <p:cNvPr id="4113" name="Object 17"/>
          <p:cNvGraphicFramePr>
            <a:graphicFrameLocks/>
          </p:cNvGraphicFramePr>
          <p:nvPr/>
        </p:nvGraphicFramePr>
        <p:xfrm>
          <a:off x="5867400" y="3886200"/>
          <a:ext cx="2559050" cy="2559050"/>
        </p:xfrm>
        <a:graphic>
          <a:graphicData uri="http://schemas.openxmlformats.org/presentationml/2006/ole">
            <p:oleObj spid="_x0000_s2055" name="Bitmap Image" r:id="rId8" imgW="3111660" imgH="3537132" progId="Paint.Picture">
              <p:embed/>
            </p:oleObj>
          </a:graphicData>
        </a:graphic>
      </p:graphicFrame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5867400" y="6400800"/>
            <a:ext cx="2209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6.9 strain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4" name="Picture 13" descr="14000.jpg"/>
          <p:cNvPicPr>
            <a:picLocks noChangeAspect="1"/>
          </p:cNvPicPr>
          <p:nvPr/>
        </p:nvPicPr>
        <p:blipFill>
          <a:blip r:embed="rId3" cstate="print"/>
          <a:srcRect l="24332" t="42857" r="24332" b="42857"/>
          <a:stretch>
            <a:fillRect/>
          </a:stretch>
        </p:blipFill>
        <p:spPr>
          <a:xfrm>
            <a:off x="2362200" y="2057400"/>
            <a:ext cx="4244610" cy="9143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2600" y="2286000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10 K</a:t>
            </a:r>
            <a:endParaRPr lang="en-US" sz="1600" b="1" dirty="0">
              <a:solidFill>
                <a:srgbClr val="800000"/>
              </a:solidFill>
            </a:endParaRPr>
          </a:p>
        </p:txBody>
      </p:sp>
      <p:pic>
        <p:nvPicPr>
          <p:cNvPr id="16" name="Picture 15" descr="10000.jpg"/>
          <p:cNvPicPr>
            <a:picLocks noChangeAspect="1"/>
          </p:cNvPicPr>
          <p:nvPr/>
        </p:nvPicPr>
        <p:blipFill>
          <a:blip r:embed="rId4" cstate="print"/>
          <a:srcRect l="24332" t="42857" r="24332" b="42857"/>
          <a:stretch>
            <a:fillRect/>
          </a:stretch>
        </p:blipFill>
        <p:spPr>
          <a:xfrm>
            <a:off x="2362200" y="3048000"/>
            <a:ext cx="4244701" cy="9144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6400" y="3276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100 K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1371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Orientation A  at cycle 15</a:t>
            </a:r>
            <a:endParaRPr 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21000.jpg"/>
          <p:cNvPicPr>
            <a:picLocks noChangeAspect="1"/>
          </p:cNvPicPr>
          <p:nvPr/>
        </p:nvPicPr>
        <p:blipFill>
          <a:blip r:embed="rId5" cstate="print"/>
          <a:srcRect l="24332" t="42857" r="24332" b="42857"/>
          <a:stretch>
            <a:fillRect/>
          </a:stretch>
        </p:blipFill>
        <p:spPr>
          <a:xfrm>
            <a:off x="2362200" y="4114800"/>
            <a:ext cx="4244610" cy="91440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4419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300 K</a:t>
            </a:r>
            <a:endParaRPr lang="en-US" sz="1600" b="1" dirty="0">
              <a:solidFill>
                <a:srgbClr val="800000"/>
              </a:solidFill>
            </a:endParaRPr>
          </a:p>
        </p:txBody>
      </p:sp>
      <p:pic>
        <p:nvPicPr>
          <p:cNvPr id="21" name="Picture 20" descr="70000.jpg"/>
          <p:cNvPicPr>
            <a:picLocks noChangeAspect="1"/>
          </p:cNvPicPr>
          <p:nvPr/>
        </p:nvPicPr>
        <p:blipFill>
          <a:blip r:embed="rId6" cstate="print"/>
          <a:srcRect l="24332" t="42857" r="24332" b="42857"/>
          <a:stretch>
            <a:fillRect/>
          </a:stretch>
        </p:blipFill>
        <p:spPr>
          <a:xfrm>
            <a:off x="2362200" y="5181600"/>
            <a:ext cx="4244664" cy="9143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76400" y="54864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500 K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9400" y="1295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Orientation A at 500K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23" name="Picture 22" descr="v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600200"/>
            <a:ext cx="6553200" cy="446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1066800" y="6019800"/>
            <a:ext cx="6781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The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void nucleated ahead crack tip link back to the main crack.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19400" y="129540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Orientation A at 600K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1066800" y="6019800"/>
            <a:ext cx="67818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The 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void nucleated ahead crack tip link back to the main crack.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8" name="Picture 7" descr="AvA6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600200"/>
            <a:ext cx="6248400" cy="426027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43</a:t>
            </a:fld>
            <a:endParaRPr lang="en-US" dirty="0"/>
          </a:p>
        </p:txBody>
      </p:sp>
      <p:graphicFrame>
        <p:nvGraphicFramePr>
          <p:cNvPr id="9" name="Chart 8"/>
          <p:cNvGraphicFramePr/>
          <p:nvPr/>
        </p:nvGraphicFramePr>
        <p:xfrm>
          <a:off x="152401" y="1981200"/>
          <a:ext cx="4190999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/>
        </p:nvGraphicFramePr>
        <p:xfrm>
          <a:off x="4419601" y="2002536"/>
          <a:ext cx="4191000" cy="378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64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175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F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175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G</a:t>
            </a:r>
            <a:endParaRPr lang="en-US" b="1" dirty="0">
              <a:solidFill>
                <a:srgbClr val="800000"/>
              </a:solidFill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52401" y="2057400"/>
          <a:ext cx="4114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/>
        </p:nvGraphicFramePr>
        <p:xfrm>
          <a:off x="4419600" y="2057400"/>
          <a:ext cx="4191001" cy="3590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Effects of Temperature </a:t>
            </a:r>
            <a:r>
              <a:rPr lang="en-US" sz="20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(cont.)</a:t>
            </a:r>
            <a:endParaRPr lang="en-US" sz="20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1219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Orientation H</a:t>
            </a:r>
            <a:endParaRPr lang="en-US" b="1" dirty="0">
              <a:solidFill>
                <a:srgbClr val="800000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2057400" y="1600200"/>
          <a:ext cx="47244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71800" y="5638800"/>
            <a:ext cx="3429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9"/>
                </a:solidFill>
              </a:rPr>
              <a:t>The crack does not grow at 500K.</a:t>
            </a:r>
            <a:endParaRPr lang="en-US" b="1" dirty="0">
              <a:solidFill>
                <a:srgbClr val="00009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mechanisms of fatigue crack growth are strongly dependent on the crystal orientation of the initial crack.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resistance of fatigue crack growth of orientation </a:t>
            </a:r>
            <a:r>
              <a:rPr lang="en-US" sz="28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is the highest.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growth rate of fatigue crack growth decreased with increasing strain rate.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growth rate decreases with increasing temperature.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46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Acknowledgement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676400"/>
            <a:ext cx="7239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 present research is supported by:</a:t>
            </a:r>
          </a:p>
          <a:p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Center for Advanced Vehicular Systems at Mississippi State University.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Department of Energy.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3962400"/>
            <a:ext cx="3456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you!</a:t>
            </a:r>
            <a:endParaRPr lang="en-US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AV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076030"/>
            <a:ext cx="3657600" cy="781970"/>
          </a:xfrm>
          <a:prstGeom prst="rect">
            <a:avLst/>
          </a:prstGeom>
          <a:noFill/>
        </p:spPr>
      </p:pic>
      <p:pic>
        <p:nvPicPr>
          <p:cNvPr id="12" name="Picture 4" descr="Mississippi State Word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" y="5295257"/>
            <a:ext cx="3633216" cy="724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n-US" sz="2800" b="1"/>
              <a:t>Orientation B – [100]</a:t>
            </a:r>
          </a:p>
        </p:txBody>
      </p:sp>
      <p:graphicFrame>
        <p:nvGraphicFramePr>
          <p:cNvPr id="5123" name="Object 3"/>
          <p:cNvGraphicFramePr>
            <a:graphicFrameLocks/>
          </p:cNvGraphicFramePr>
          <p:nvPr/>
        </p:nvGraphicFramePr>
        <p:xfrm>
          <a:off x="152400" y="533400"/>
          <a:ext cx="2559050" cy="2559050"/>
        </p:xfrm>
        <a:graphic>
          <a:graphicData uri="http://schemas.openxmlformats.org/presentationml/2006/ole">
            <p:oleObj spid="_x0000_s3074" name="Bitmap Image" r:id="rId3" imgW="3257717" imgH="3429176" progId="Paint.Picture">
              <p:embed/>
            </p:oleObj>
          </a:graphicData>
        </a:graphic>
      </p:graphicFrame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52400" y="3200400"/>
            <a:ext cx="2624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unloading – 4.35% strain</a:t>
            </a:r>
          </a:p>
        </p:txBody>
      </p:sp>
      <p:graphicFrame>
        <p:nvGraphicFramePr>
          <p:cNvPr id="5125" name="Object 5"/>
          <p:cNvGraphicFramePr>
            <a:graphicFrameLocks/>
          </p:cNvGraphicFramePr>
          <p:nvPr/>
        </p:nvGraphicFramePr>
        <p:xfrm>
          <a:off x="3048000" y="533400"/>
          <a:ext cx="2559050" cy="2559050"/>
        </p:xfrm>
        <a:graphic>
          <a:graphicData uri="http://schemas.openxmlformats.org/presentationml/2006/ole">
            <p:oleObj spid="_x0000_s3075" name="Bitmap Image" r:id="rId4" imgW="3276768" imgH="3575234" progId="Paint.Picture">
              <p:embed/>
            </p:oleObj>
          </a:graphicData>
        </a:graphic>
      </p:graphicFrame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124200" y="32004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5.95% strain</a:t>
            </a:r>
          </a:p>
        </p:txBody>
      </p:sp>
      <p:graphicFrame>
        <p:nvGraphicFramePr>
          <p:cNvPr id="5128" name="Object 8"/>
          <p:cNvGraphicFramePr>
            <a:graphicFrameLocks/>
          </p:cNvGraphicFramePr>
          <p:nvPr/>
        </p:nvGraphicFramePr>
        <p:xfrm>
          <a:off x="6096000" y="609600"/>
          <a:ext cx="2559050" cy="2559050"/>
        </p:xfrm>
        <a:graphic>
          <a:graphicData uri="http://schemas.openxmlformats.org/presentationml/2006/ole">
            <p:oleObj spid="_x0000_s3076" name="Bitmap Image" r:id="rId5" imgW="3251367" imgH="3683189" progId="Paint.Picture">
              <p:embed/>
            </p:oleObj>
          </a:graphicData>
        </a:graphic>
      </p:graphicFrame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172200" y="3200400"/>
            <a:ext cx="2357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6.5% strain</a:t>
            </a:r>
          </a:p>
        </p:txBody>
      </p:sp>
      <p:graphicFrame>
        <p:nvGraphicFramePr>
          <p:cNvPr id="5131" name="Object 11"/>
          <p:cNvGraphicFramePr>
            <a:graphicFrameLocks/>
          </p:cNvGraphicFramePr>
          <p:nvPr/>
        </p:nvGraphicFramePr>
        <p:xfrm>
          <a:off x="152400" y="3733800"/>
          <a:ext cx="2559050" cy="2559050"/>
        </p:xfrm>
        <a:graphic>
          <a:graphicData uri="http://schemas.openxmlformats.org/presentationml/2006/ole">
            <p:oleObj spid="_x0000_s3077" name="Bitmap Image" r:id="rId6" imgW="3238666" imgH="3727642" progId="Paint.Picture">
              <p:embed/>
            </p:oleObj>
          </a:graphicData>
        </a:graphic>
      </p:graphicFrame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04800" y="6553200"/>
            <a:ext cx="222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7% strain</a:t>
            </a:r>
          </a:p>
        </p:txBody>
      </p:sp>
      <p:graphicFrame>
        <p:nvGraphicFramePr>
          <p:cNvPr id="5133" name="Object 13"/>
          <p:cNvGraphicFramePr>
            <a:graphicFrameLocks/>
          </p:cNvGraphicFramePr>
          <p:nvPr/>
        </p:nvGraphicFramePr>
        <p:xfrm>
          <a:off x="3048000" y="3733800"/>
          <a:ext cx="2559050" cy="2559050"/>
        </p:xfrm>
        <a:graphic>
          <a:graphicData uri="http://schemas.openxmlformats.org/presentationml/2006/ole">
            <p:oleObj spid="_x0000_s3078" name="Bitmap Image" r:id="rId7" imgW="3257717" imgH="3784794" progId="Paint.Picture">
              <p:embed/>
            </p:oleObj>
          </a:graphicData>
        </a:graphic>
      </p:graphicFrame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3124200" y="64770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7.14% strain</a:t>
            </a:r>
          </a:p>
        </p:txBody>
      </p:sp>
      <p:graphicFrame>
        <p:nvGraphicFramePr>
          <p:cNvPr id="5135" name="Object 15"/>
          <p:cNvGraphicFramePr>
            <a:graphicFrameLocks/>
          </p:cNvGraphicFramePr>
          <p:nvPr/>
        </p:nvGraphicFramePr>
        <p:xfrm>
          <a:off x="6172200" y="3733800"/>
          <a:ext cx="2559050" cy="2559050"/>
        </p:xfrm>
        <a:graphic>
          <a:graphicData uri="http://schemas.openxmlformats.org/presentationml/2006/ole">
            <p:oleObj spid="_x0000_s3079" name="Bitmap Image" r:id="rId8" imgW="3270418" imgH="3956253" progId="Paint.Picture">
              <p:embed/>
            </p:oleObj>
          </a:graphicData>
        </a:graphic>
      </p:graphicFrame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62484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8.16% strain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2800" b="1"/>
              <a:t>Orientation C – [110]</a:t>
            </a:r>
          </a:p>
        </p:txBody>
      </p:sp>
      <p:graphicFrame>
        <p:nvGraphicFramePr>
          <p:cNvPr id="6148" name="Object 4"/>
          <p:cNvGraphicFramePr>
            <a:graphicFrameLocks/>
          </p:cNvGraphicFramePr>
          <p:nvPr/>
        </p:nvGraphicFramePr>
        <p:xfrm>
          <a:off x="152400" y="762000"/>
          <a:ext cx="2559050" cy="2559050"/>
        </p:xfrm>
        <a:graphic>
          <a:graphicData uri="http://schemas.openxmlformats.org/presentationml/2006/ole">
            <p:oleObj spid="_x0000_s4098" name="Bitmap Image" r:id="rId3" imgW="3251367" imgH="3372023" progId="Paint.Picture">
              <p:embed/>
            </p:oleObj>
          </a:graphicData>
        </a:graphic>
      </p:graphicFrame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228600" y="35814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4.35% strain</a:t>
            </a:r>
          </a:p>
        </p:txBody>
      </p:sp>
      <p:graphicFrame>
        <p:nvGraphicFramePr>
          <p:cNvPr id="6150" name="Object 6"/>
          <p:cNvGraphicFramePr>
            <a:graphicFrameLocks/>
          </p:cNvGraphicFramePr>
          <p:nvPr/>
        </p:nvGraphicFramePr>
        <p:xfrm>
          <a:off x="2895600" y="762000"/>
          <a:ext cx="2559050" cy="2559050"/>
        </p:xfrm>
        <a:graphic>
          <a:graphicData uri="http://schemas.openxmlformats.org/presentationml/2006/ole">
            <p:oleObj spid="_x0000_s4099" name="Bitmap Image" r:id="rId4" imgW="3149762" imgH="3416476" progId="Paint.Picture">
              <p:embed/>
            </p:oleObj>
          </a:graphicData>
        </a:graphic>
      </p:graphicFrame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276600" y="35814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4.84% strain</a:t>
            </a:r>
          </a:p>
        </p:txBody>
      </p:sp>
      <p:graphicFrame>
        <p:nvGraphicFramePr>
          <p:cNvPr id="6152" name="Object 8"/>
          <p:cNvGraphicFramePr>
            <a:graphicFrameLocks/>
          </p:cNvGraphicFramePr>
          <p:nvPr/>
        </p:nvGraphicFramePr>
        <p:xfrm>
          <a:off x="6096000" y="762000"/>
          <a:ext cx="2559050" cy="2559050"/>
        </p:xfrm>
        <a:graphic>
          <a:graphicData uri="http://schemas.openxmlformats.org/presentationml/2006/ole">
            <p:oleObj spid="_x0000_s4100" name="Bitmap Image" r:id="rId5" imgW="3187864" imgH="3403175" progId="Paint.Picture">
              <p:embed/>
            </p:oleObj>
          </a:graphicData>
        </a:graphic>
      </p:graphicFrame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6172200" y="3505200"/>
            <a:ext cx="2624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unloading – 4.84% strain</a:t>
            </a:r>
          </a:p>
        </p:txBody>
      </p:sp>
      <p:graphicFrame>
        <p:nvGraphicFramePr>
          <p:cNvPr id="6154" name="Object 10"/>
          <p:cNvGraphicFramePr>
            <a:graphicFrameLocks/>
          </p:cNvGraphicFramePr>
          <p:nvPr/>
        </p:nvGraphicFramePr>
        <p:xfrm>
          <a:off x="228600" y="3810000"/>
          <a:ext cx="2559050" cy="2559050"/>
        </p:xfrm>
        <a:graphic>
          <a:graphicData uri="http://schemas.openxmlformats.org/presentationml/2006/ole">
            <p:oleObj spid="_x0000_s4101" name="Bitmap Image" r:id="rId6" imgW="3193651" imgH="3467278" progId="Paint.Picture">
              <p:embed/>
            </p:oleObj>
          </a:graphicData>
        </a:graphic>
      </p:graphicFrame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2286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4.75% strain</a:t>
            </a:r>
          </a:p>
        </p:txBody>
      </p:sp>
      <p:graphicFrame>
        <p:nvGraphicFramePr>
          <p:cNvPr id="6156" name="Object 12"/>
          <p:cNvGraphicFramePr>
            <a:graphicFrameLocks/>
          </p:cNvGraphicFramePr>
          <p:nvPr/>
        </p:nvGraphicFramePr>
        <p:xfrm>
          <a:off x="2971800" y="3810000"/>
          <a:ext cx="2559050" cy="2559050"/>
        </p:xfrm>
        <a:graphic>
          <a:graphicData uri="http://schemas.openxmlformats.org/presentationml/2006/ole">
            <p:oleObj spid="_x0000_s4102" name="Bitmap Image" r:id="rId7" imgW="3213265" imgH="3492063" progId="Paint.Picture">
              <p:embed/>
            </p:oleObj>
          </a:graphicData>
        </a:graphic>
      </p:graphicFrame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30480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5.25% strain</a:t>
            </a:r>
          </a:p>
        </p:txBody>
      </p:sp>
      <p:graphicFrame>
        <p:nvGraphicFramePr>
          <p:cNvPr id="6158" name="Object 14"/>
          <p:cNvGraphicFramePr>
            <a:graphicFrameLocks/>
          </p:cNvGraphicFramePr>
          <p:nvPr/>
        </p:nvGraphicFramePr>
        <p:xfrm>
          <a:off x="6096000" y="3810000"/>
          <a:ext cx="2559050" cy="2559050"/>
        </p:xfrm>
        <a:graphic>
          <a:graphicData uri="http://schemas.openxmlformats.org/presentationml/2006/ole">
            <p:oleObj spid="_x0000_s4103" name="Bitmap Image" r:id="rId8" imgW="3206915" imgH="3518081" progId="Paint.Picture">
              <p:embed/>
            </p:oleObj>
          </a:graphicData>
        </a:graphic>
      </p:graphicFrame>
      <p:sp>
        <p:nvSpPr>
          <p:cNvPr id="6159" name="Rectangle 15"/>
          <p:cNvSpPr>
            <a:spLocks noChangeArrowheads="1"/>
          </p:cNvSpPr>
          <p:nvPr/>
        </p:nvSpPr>
        <p:spPr bwMode="auto">
          <a:xfrm>
            <a:off x="62484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5.75% strain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09600"/>
          </a:xfrm>
        </p:spPr>
        <p:txBody>
          <a:bodyPr/>
          <a:lstStyle/>
          <a:p>
            <a:r>
              <a:rPr lang="en-US" sz="2800" b="1"/>
              <a:t>Orientation D – [101]</a:t>
            </a:r>
          </a:p>
        </p:txBody>
      </p:sp>
      <p:graphicFrame>
        <p:nvGraphicFramePr>
          <p:cNvPr id="7172" name="Object 4"/>
          <p:cNvGraphicFramePr>
            <a:graphicFrameLocks/>
          </p:cNvGraphicFramePr>
          <p:nvPr/>
        </p:nvGraphicFramePr>
        <p:xfrm>
          <a:off x="152400" y="762000"/>
          <a:ext cx="2559050" cy="2559050"/>
        </p:xfrm>
        <a:graphic>
          <a:graphicData uri="http://schemas.openxmlformats.org/presentationml/2006/ole">
            <p:oleObj spid="_x0000_s5122" name="Bitmap Image" r:id="rId3" imgW="3098959" imgH="3111660" progId="Paint.Picture">
              <p:embed/>
            </p:oleObj>
          </a:graphicData>
        </a:graphic>
      </p:graphicFrame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28600" y="35052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1- loading – 2.85% strain</a:t>
            </a:r>
          </a:p>
        </p:txBody>
      </p:sp>
      <p:graphicFrame>
        <p:nvGraphicFramePr>
          <p:cNvPr id="7175" name="Object 7"/>
          <p:cNvGraphicFramePr>
            <a:graphicFrameLocks/>
          </p:cNvGraphicFramePr>
          <p:nvPr/>
        </p:nvGraphicFramePr>
        <p:xfrm>
          <a:off x="3048000" y="762000"/>
          <a:ext cx="2559050" cy="2559050"/>
        </p:xfrm>
        <a:graphic>
          <a:graphicData uri="http://schemas.openxmlformats.org/presentationml/2006/ole">
            <p:oleObj spid="_x0000_s5123" name="Bitmap Image" r:id="rId4" imgW="3092609" imgH="3219615" progId="Paint.Picture">
              <p:embed/>
            </p:oleObj>
          </a:graphicData>
        </a:graphic>
      </p:graphicFrame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200400" y="35052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3.85% strain</a:t>
            </a:r>
          </a:p>
        </p:txBody>
      </p:sp>
      <p:graphicFrame>
        <p:nvGraphicFramePr>
          <p:cNvPr id="7178" name="Object 10"/>
          <p:cNvGraphicFramePr>
            <a:graphicFrameLocks/>
          </p:cNvGraphicFramePr>
          <p:nvPr/>
        </p:nvGraphicFramePr>
        <p:xfrm>
          <a:off x="6038850" y="762000"/>
          <a:ext cx="2559050" cy="2559050"/>
        </p:xfrm>
        <a:graphic>
          <a:graphicData uri="http://schemas.openxmlformats.org/presentationml/2006/ole">
            <p:oleObj spid="_x0000_s5124" name="Bitmap Image" r:id="rId5" imgW="3067208" imgH="3232316" progId="Paint.Picture">
              <p:embed/>
            </p:oleObj>
          </a:graphicData>
        </a:graphic>
      </p:graphicFrame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248400" y="34290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2- loading – 4.84% strain</a:t>
            </a:r>
          </a:p>
        </p:txBody>
      </p:sp>
      <p:graphicFrame>
        <p:nvGraphicFramePr>
          <p:cNvPr id="7180" name="Object 12"/>
          <p:cNvGraphicFramePr>
            <a:graphicFrameLocks/>
          </p:cNvGraphicFramePr>
          <p:nvPr/>
        </p:nvGraphicFramePr>
        <p:xfrm>
          <a:off x="152400" y="3810000"/>
          <a:ext cx="2559050" cy="2559050"/>
        </p:xfrm>
        <a:graphic>
          <a:graphicData uri="http://schemas.openxmlformats.org/presentationml/2006/ole">
            <p:oleObj spid="_x0000_s5125" name="Bitmap Image" r:id="rId6" imgW="3104762" imgH="3314870" progId="Paint.Picture">
              <p:embed/>
            </p:oleObj>
          </a:graphicData>
        </a:graphic>
      </p:graphicFrame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228600" y="63246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5.25% strain</a:t>
            </a:r>
          </a:p>
        </p:txBody>
      </p:sp>
      <p:graphicFrame>
        <p:nvGraphicFramePr>
          <p:cNvPr id="7183" name="Object 15"/>
          <p:cNvGraphicFramePr>
            <a:graphicFrameLocks/>
          </p:cNvGraphicFramePr>
          <p:nvPr/>
        </p:nvGraphicFramePr>
        <p:xfrm>
          <a:off x="3124200" y="3886200"/>
          <a:ext cx="2559050" cy="2559050"/>
        </p:xfrm>
        <a:graphic>
          <a:graphicData uri="http://schemas.openxmlformats.org/presentationml/2006/ole">
            <p:oleObj spid="_x0000_s5126" name="Bitmap Image" r:id="rId7" imgW="3054507" imgH="3429176" progId="Paint.Picture">
              <p:embed/>
            </p:oleObj>
          </a:graphicData>
        </a:graphic>
      </p:graphicFrame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32004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6.75% strain</a:t>
            </a:r>
          </a:p>
        </p:txBody>
      </p:sp>
      <p:graphicFrame>
        <p:nvGraphicFramePr>
          <p:cNvPr id="7185" name="Object 17"/>
          <p:cNvGraphicFramePr>
            <a:graphicFrameLocks/>
          </p:cNvGraphicFramePr>
          <p:nvPr/>
        </p:nvGraphicFramePr>
        <p:xfrm>
          <a:off x="6096000" y="3886200"/>
          <a:ext cx="2559050" cy="2559050"/>
        </p:xfrm>
        <a:graphic>
          <a:graphicData uri="http://schemas.openxmlformats.org/presentationml/2006/ole">
            <p:oleObj spid="_x0000_s5127" name="Bitmap Image" r:id="rId8" imgW="3092609" imgH="3575234" progId="Paint.Picture">
              <p:embed/>
            </p:oleObj>
          </a:graphicData>
        </a:graphic>
      </p:graphicFrame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096000" y="6400800"/>
            <a:ext cx="2446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Cycle 3- loading – 7.65% strain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Fatigue crack growth in single crystals is highly dependent on the crystal orientation</a:t>
            </a:r>
          </a:p>
          <a:p>
            <a:r>
              <a:rPr lang="en-US" sz="2400"/>
              <a:t>Plastic slip at the crack tip causes the crack advance or retardation, and crack deviation into a mixed mode of propagation</a:t>
            </a:r>
          </a:p>
          <a:p>
            <a:r>
              <a:rPr lang="en-US" sz="2400"/>
              <a:t>Fatigue crack may advance by void coalescence ahead of the crack tip in some orientations([111]), while in others no void nucleation is noticed ([110])</a:t>
            </a:r>
          </a:p>
          <a:p>
            <a:r>
              <a:rPr lang="en-US" sz="2400"/>
              <a:t>Crack tip blunting is dependent on the crystal orientation</a:t>
            </a:r>
          </a:p>
          <a:p>
            <a:pPr>
              <a:buFontTx/>
              <a:buNone/>
            </a:pPr>
            <a:r>
              <a:rPr lang="en-US" sz="2400"/>
              <a:t>  </a:t>
            </a:r>
          </a:p>
          <a:p>
            <a:endParaRPr 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Magnesium Outline</a:t>
            </a:r>
            <a:endParaRPr lang="en-US" sz="3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953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Introduction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Objective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Simulation method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Embedded Atom Method (EAM)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Centrosymmetry and Akron parameter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Crack orientation dependence for fatigue crack growth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Temperature dependence of fatigue crack growth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Conclusions</a:t>
            </a:r>
          </a:p>
          <a:p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1B73-82E6-4A11-A517-6369EE52E199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90600"/>
            <a:ext cx="9144000" cy="1588"/>
          </a:xfrm>
          <a:prstGeom prst="line">
            <a:avLst/>
          </a:prstGeom>
          <a:ln w="88900" cap="sq" cmpd="thickThin">
            <a:solidFill>
              <a:srgbClr val="80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 algn="ctr">
          <a:defRPr dirty="0" smtClean="0">
            <a:solidFill>
              <a:srgbClr val="0000CC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6686</TotalTime>
  <Words>1556</Words>
  <Application>Microsoft Office PowerPoint</Application>
  <PresentationFormat>On-screen Show (4:3)</PresentationFormat>
  <Paragraphs>362</Paragraphs>
  <Slides>47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CorelDRAW 9.0 Graphic</vt:lpstr>
      <vt:lpstr>Bitmap Image</vt:lpstr>
      <vt:lpstr>Slide 1</vt:lpstr>
      <vt:lpstr>FCC Crystal orientations</vt:lpstr>
      <vt:lpstr>Fatigue crack growth in  Middle Tension (MT) Specimens</vt:lpstr>
      <vt:lpstr>Orientation A – [111]</vt:lpstr>
      <vt:lpstr>Orientation B – [100]</vt:lpstr>
      <vt:lpstr>Orientation C – [110]</vt:lpstr>
      <vt:lpstr>Orientation D – [101]</vt:lpstr>
      <vt:lpstr>Conclusions</vt:lpstr>
      <vt:lpstr>Magnesium Outline</vt:lpstr>
      <vt:lpstr>Introduction</vt:lpstr>
      <vt:lpstr>Objectives</vt:lpstr>
      <vt:lpstr>Simulation method</vt:lpstr>
      <vt:lpstr>Atomistic Model</vt:lpstr>
      <vt:lpstr>Slide 14</vt:lpstr>
      <vt:lpstr>Crystal Orientation of Initial Crack</vt:lpstr>
      <vt:lpstr>Cyclic loading</vt:lpstr>
      <vt:lpstr>Orientation A</vt:lpstr>
      <vt:lpstr>Orientation B</vt:lpstr>
      <vt:lpstr>Orientation C</vt:lpstr>
      <vt:lpstr>Orientation C</vt:lpstr>
      <vt:lpstr>Orientation C (cont.)</vt:lpstr>
      <vt:lpstr>Orientation D</vt:lpstr>
      <vt:lpstr>Orientation D</vt:lpstr>
      <vt:lpstr>Orientation D</vt:lpstr>
      <vt:lpstr>Orientation E</vt:lpstr>
      <vt:lpstr>Orientation F</vt:lpstr>
      <vt:lpstr>Orientation F (cont.)</vt:lpstr>
      <vt:lpstr>Orientation F (cont.)</vt:lpstr>
      <vt:lpstr>Orientation G</vt:lpstr>
      <vt:lpstr>Orientation H</vt:lpstr>
      <vt:lpstr>Orientation H</vt:lpstr>
      <vt:lpstr>Orientation I</vt:lpstr>
      <vt:lpstr>Orientation J</vt:lpstr>
      <vt:lpstr>Fatigue Crack Growth Rate </vt:lpstr>
      <vt:lpstr>Fatigue damage under increased maximum strain</vt:lpstr>
      <vt:lpstr>Fatigue damage under increased maximum strain (cont.)</vt:lpstr>
      <vt:lpstr>The effects of strain rate</vt:lpstr>
      <vt:lpstr>Slide 38</vt:lpstr>
      <vt:lpstr>Lattice constants</vt:lpstr>
      <vt:lpstr>Effects of Temperature</vt:lpstr>
      <vt:lpstr>Effects of Temperature (cont.)</vt:lpstr>
      <vt:lpstr>Effects of Temperature (cont.)</vt:lpstr>
      <vt:lpstr>Effects of Temperature (cont.)</vt:lpstr>
      <vt:lpstr>Effects of Temperature (cont.)</vt:lpstr>
      <vt:lpstr>Effects of Temperature (cont.)</vt:lpstr>
      <vt:lpstr>Conclusions</vt:lpstr>
      <vt:lpstr>Acknowledgement</vt:lpstr>
    </vt:vector>
  </TitlesOfParts>
  <Company>HPC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Atomistic modeling of fatigue crack growth in magnesium single crystals</dc:title>
  <dc:creator>tian</dc:creator>
  <cp:lastModifiedBy>mfhorst</cp:lastModifiedBy>
  <cp:revision>728</cp:revision>
  <dcterms:created xsi:type="dcterms:W3CDTF">2009-04-23T14:11:43Z</dcterms:created>
  <dcterms:modified xsi:type="dcterms:W3CDTF">2012-06-01T19:21:14Z</dcterms:modified>
</cp:coreProperties>
</file>