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62" r:id="rId2"/>
    <p:sldId id="363" r:id="rId3"/>
    <p:sldId id="364" r:id="rId4"/>
    <p:sldId id="365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68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7EFC90-296B-442F-A521-0D326A9220D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BEC1E-9DBD-40C6-B28F-950F20EE24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797A5-428F-4D68-98AE-AEAFB83AFB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A1ACC-205F-41C0-8198-56ECFC57AE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3400F-B061-46DF-8C23-A55CA77910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470CF-8767-4499-9B47-B59621CDFD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FBFBB-C925-4AD1-BFE2-2EC61B7A3D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48DFE-BD9B-452B-B591-882BA0CB96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D96B2-5690-4210-8E6C-31CB13A15E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BFDB8-31E4-4C10-8E40-565836F671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DCC98-7053-4B43-91D3-36688CE594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9B51C-3DC3-4681-A3A3-6FFEBD22B9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BB0633-DE74-4D8E-8526-4E5139AA8C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Excel_Chart5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2.xls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Nanomechanical Damage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Void growth</a:t>
            </a:r>
          </a:p>
          <a:p>
            <a:r>
              <a:rPr lang="en-US"/>
              <a:t>Void nucleation and hydrogen effects</a:t>
            </a:r>
          </a:p>
          <a:p>
            <a:r>
              <a:rPr lang="en-US"/>
              <a:t>Fatigue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4724400" y="1447800"/>
          <a:ext cx="4267200" cy="3276600"/>
        </p:xfrm>
        <a:graphic>
          <a:graphicData uri="http://schemas.openxmlformats.org/presentationml/2006/ole">
            <p:oleObj spid="_x0000_s129026" name="Chart" r:id="rId3" imgW="6448622" imgH="4000500" progId="Excel.Chart.8">
              <p:embed/>
            </p:oleObj>
          </a:graphicData>
        </a:graphic>
      </p:graphicFrame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611188" y="131763"/>
            <a:ext cx="79422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/>
              <a:t>Fracture Strain and  Stress vs Hydrogen</a:t>
            </a:r>
          </a:p>
          <a:p>
            <a:pPr algn="ctr"/>
            <a:r>
              <a:rPr lang="en-US" sz="3200" b="1"/>
              <a:t> Atomic Concentration</a:t>
            </a:r>
            <a:r>
              <a:rPr lang="en-US" b="1"/>
              <a:t> </a:t>
            </a:r>
          </a:p>
          <a:p>
            <a:pPr algn="ctr"/>
            <a:endParaRPr lang="en-US" b="1"/>
          </a:p>
        </p:txBody>
      </p:sp>
      <p:graphicFrame>
        <p:nvGraphicFramePr>
          <p:cNvPr id="129028" name="Object 4"/>
          <p:cNvGraphicFramePr>
            <a:graphicFrameLocks noChangeAspect="1"/>
          </p:cNvGraphicFramePr>
          <p:nvPr/>
        </p:nvGraphicFramePr>
        <p:xfrm>
          <a:off x="228600" y="1295400"/>
          <a:ext cx="4572000" cy="3314700"/>
        </p:xfrm>
        <a:graphic>
          <a:graphicData uri="http://schemas.openxmlformats.org/presentationml/2006/ole">
            <p:oleObj spid="_x0000_s129028" name="Chart" r:id="rId4" imgW="6162609" imgH="3943220" progId="Excel.Chart.8">
              <p:embed/>
            </p:oleObj>
          </a:graphicData>
        </a:graphic>
      </p:graphicFrame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381000" y="4953000"/>
            <a:ext cx="799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The effect of hydrogen on crack growth susceptibility in a number of alloy systems </a:t>
            </a:r>
          </a:p>
          <a:p>
            <a:r>
              <a:rPr lang="en-US" b="1" i="1">
                <a:latin typeface="Times New Roman" pitchFamily="18" charset="0"/>
              </a:rPr>
              <a:t>exhibit limiting values at high concentrations. (Moody, 1990)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poin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1619250" cy="1544638"/>
          </a:xfrm>
          <a:prstGeom prst="rect">
            <a:avLst/>
          </a:prstGeom>
          <a:noFill/>
        </p:spPr>
      </p:pic>
      <p:pic>
        <p:nvPicPr>
          <p:cNvPr id="130051" name="Picture 3" descr="p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0"/>
            <a:ext cx="2362200" cy="2066925"/>
          </a:xfrm>
          <a:prstGeom prst="rect">
            <a:avLst/>
          </a:prstGeom>
          <a:noFill/>
        </p:spPr>
      </p:pic>
      <p:pic>
        <p:nvPicPr>
          <p:cNvPr id="130052" name="Picture 4" descr="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819400"/>
            <a:ext cx="2133600" cy="1866900"/>
          </a:xfrm>
          <a:prstGeom prst="rect">
            <a:avLst/>
          </a:prstGeom>
          <a:noFill/>
        </p:spPr>
      </p:pic>
      <p:pic>
        <p:nvPicPr>
          <p:cNvPr id="130053" name="Picture 5" descr="poin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419600"/>
            <a:ext cx="2057400" cy="1916113"/>
          </a:xfrm>
          <a:prstGeom prst="rect">
            <a:avLst/>
          </a:prstGeom>
          <a:noFill/>
        </p:spPr>
      </p:pic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539750" y="1981200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6 nm/0.5%H</a:t>
            </a:r>
          </a:p>
          <a:p>
            <a:pPr algn="ctr"/>
            <a:r>
              <a:rPr lang="en-US"/>
              <a:t>Strain 0.05</a:t>
            </a: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2520950" y="3200400"/>
            <a:ext cx="156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12 nm/0.5%H</a:t>
            </a:r>
          </a:p>
          <a:p>
            <a:pPr algn="ctr"/>
            <a:r>
              <a:rPr lang="en-US"/>
              <a:t>Strain 0.05</a:t>
            </a:r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4578350" y="4648200"/>
            <a:ext cx="156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24 nm/0.5%H</a:t>
            </a:r>
          </a:p>
          <a:p>
            <a:pPr algn="ctr"/>
            <a:r>
              <a:rPr lang="en-US"/>
              <a:t>Strain 0.05</a:t>
            </a:r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7169150" y="6248400"/>
            <a:ext cx="150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48nm/0.5%H</a:t>
            </a:r>
          </a:p>
          <a:p>
            <a:pPr algn="ctr"/>
            <a:r>
              <a:rPr lang="en-US"/>
              <a:t>Strain 0.05</a:t>
            </a:r>
          </a:p>
        </p:txBody>
      </p:sp>
      <p:sp>
        <p:nvSpPr>
          <p:cNvPr id="130058" name="Line 10"/>
          <p:cNvSpPr>
            <a:spLocks noChangeShapeType="1"/>
          </p:cNvSpPr>
          <p:nvPr/>
        </p:nvSpPr>
        <p:spPr bwMode="auto">
          <a:xfrm>
            <a:off x="2133600" y="1143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0059" name="Line 11"/>
          <p:cNvSpPr>
            <a:spLocks noChangeShapeType="1"/>
          </p:cNvSpPr>
          <p:nvPr/>
        </p:nvSpPr>
        <p:spPr bwMode="auto">
          <a:xfrm flipH="1">
            <a:off x="0" y="1143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0060" name="Line 12"/>
          <p:cNvSpPr>
            <a:spLocks noChangeShapeType="1"/>
          </p:cNvSpPr>
          <p:nvPr/>
        </p:nvSpPr>
        <p:spPr bwMode="auto">
          <a:xfrm>
            <a:off x="4191000" y="2286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0061" name="Line 13"/>
          <p:cNvSpPr>
            <a:spLocks noChangeShapeType="1"/>
          </p:cNvSpPr>
          <p:nvPr/>
        </p:nvSpPr>
        <p:spPr bwMode="auto">
          <a:xfrm flipH="1">
            <a:off x="1905000" y="2286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0062" name="Line 14"/>
          <p:cNvSpPr>
            <a:spLocks noChangeShapeType="1"/>
          </p:cNvSpPr>
          <p:nvPr/>
        </p:nvSpPr>
        <p:spPr bwMode="auto">
          <a:xfrm>
            <a:off x="6400800" y="3733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0063" name="Line 15"/>
          <p:cNvSpPr>
            <a:spLocks noChangeShapeType="1"/>
          </p:cNvSpPr>
          <p:nvPr/>
        </p:nvSpPr>
        <p:spPr bwMode="auto">
          <a:xfrm flipH="1">
            <a:off x="3886200" y="3733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0064" name="Line 16"/>
          <p:cNvSpPr>
            <a:spLocks noChangeShapeType="1"/>
          </p:cNvSpPr>
          <p:nvPr/>
        </p:nvSpPr>
        <p:spPr bwMode="auto">
          <a:xfrm flipH="1">
            <a:off x="5943600" y="5486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0065" name="Line 17"/>
          <p:cNvSpPr>
            <a:spLocks noChangeShapeType="1"/>
          </p:cNvSpPr>
          <p:nvPr/>
        </p:nvSpPr>
        <p:spPr bwMode="auto">
          <a:xfrm>
            <a:off x="8839200" y="533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0066" name="Rectangle 18"/>
          <p:cNvSpPr>
            <a:spLocks noChangeArrowheads="1"/>
          </p:cNvSpPr>
          <p:nvPr/>
        </p:nvSpPr>
        <p:spPr bwMode="auto">
          <a:xfrm>
            <a:off x="3276600" y="457200"/>
            <a:ext cx="5397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/>
              <a:t>Size Scale effects of dislocation cell</a:t>
            </a:r>
          </a:p>
          <a:p>
            <a:pPr eaLnBrk="0" hangingPunct="0"/>
            <a:r>
              <a:rPr lang="en-US" sz="2400" b="1"/>
              <a:t> structures with hydrogen effects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The Number of Dislocation Cells vs True Strain</a:t>
            </a:r>
          </a:p>
        </p:txBody>
      </p:sp>
      <p:graphicFrame>
        <p:nvGraphicFramePr>
          <p:cNvPr id="131075" name="Object 3"/>
          <p:cNvGraphicFramePr>
            <a:graphicFrameLocks noChangeAspect="1"/>
          </p:cNvGraphicFramePr>
          <p:nvPr>
            <p:ph idx="1"/>
          </p:nvPr>
        </p:nvGraphicFramePr>
        <p:xfrm>
          <a:off x="1371600" y="1931988"/>
          <a:ext cx="6781800" cy="4454525"/>
        </p:xfrm>
        <a:graphic>
          <a:graphicData uri="http://schemas.openxmlformats.org/presentationml/2006/ole">
            <p:oleObj spid="_x0000_s131075" name="Chart" r:id="rId3" imgW="5190994" imgH="340997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457200"/>
          </a:xfrm>
        </p:spPr>
        <p:txBody>
          <a:bodyPr/>
          <a:lstStyle/>
          <a:p>
            <a:r>
              <a:rPr lang="en-US" sz="2800" b="1"/>
              <a:t>Orientation A [111] with initial crack-note closure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685800" y="32766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2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4038600" y="32766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4</a:t>
            </a:r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7315200" y="32004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5</a:t>
            </a:r>
          </a:p>
        </p:txBody>
      </p:sp>
      <p:graphicFrame>
        <p:nvGraphicFramePr>
          <p:cNvPr id="132102" name="Object 6"/>
          <p:cNvGraphicFramePr>
            <a:graphicFrameLocks/>
          </p:cNvGraphicFramePr>
          <p:nvPr/>
        </p:nvGraphicFramePr>
        <p:xfrm>
          <a:off x="228600" y="838200"/>
          <a:ext cx="2286000" cy="2286000"/>
        </p:xfrm>
        <a:graphic>
          <a:graphicData uri="http://schemas.openxmlformats.org/presentationml/2006/ole">
            <p:oleObj spid="_x0000_s132102" name="Bitmap Image" r:id="rId3" imgW="2730640" imgH="2921150" progId="Paint.Picture">
              <p:embed/>
            </p:oleObj>
          </a:graphicData>
        </a:graphic>
      </p:graphicFrame>
      <p:graphicFrame>
        <p:nvGraphicFramePr>
          <p:cNvPr id="132103" name="Object 7"/>
          <p:cNvGraphicFramePr>
            <a:graphicFrameLocks/>
          </p:cNvGraphicFramePr>
          <p:nvPr/>
        </p:nvGraphicFramePr>
        <p:xfrm>
          <a:off x="3276600" y="838200"/>
          <a:ext cx="2286000" cy="2286000"/>
        </p:xfrm>
        <a:graphic>
          <a:graphicData uri="http://schemas.openxmlformats.org/presentationml/2006/ole">
            <p:oleObj spid="_x0000_s132103" name="Bitmap Image" r:id="rId4" imgW="2762392" imgH="2863997" progId="Paint.Picture">
              <p:embed/>
            </p:oleObj>
          </a:graphicData>
        </a:graphic>
      </p:graphicFrame>
      <p:graphicFrame>
        <p:nvGraphicFramePr>
          <p:cNvPr id="132104" name="Object 8"/>
          <p:cNvGraphicFramePr>
            <a:graphicFrameLocks/>
          </p:cNvGraphicFramePr>
          <p:nvPr/>
        </p:nvGraphicFramePr>
        <p:xfrm>
          <a:off x="6553200" y="838200"/>
          <a:ext cx="2286000" cy="2286000"/>
        </p:xfrm>
        <a:graphic>
          <a:graphicData uri="http://schemas.openxmlformats.org/presentationml/2006/ole">
            <p:oleObj spid="_x0000_s132104" name="Bitmap Image" r:id="rId5" imgW="3435527" imgH="3537132" progId="Paint.Picture">
              <p:embed/>
            </p:oleObj>
          </a:graphicData>
        </a:graphic>
      </p:graphicFrame>
      <p:graphicFrame>
        <p:nvGraphicFramePr>
          <p:cNvPr id="132105" name="Object 9"/>
          <p:cNvGraphicFramePr>
            <a:graphicFrameLocks/>
          </p:cNvGraphicFramePr>
          <p:nvPr/>
        </p:nvGraphicFramePr>
        <p:xfrm>
          <a:off x="304800" y="4038600"/>
          <a:ext cx="2286000" cy="2286000"/>
        </p:xfrm>
        <a:graphic>
          <a:graphicData uri="http://schemas.openxmlformats.org/presentationml/2006/ole">
            <p:oleObj spid="_x0000_s132105" name="Bitmap Image" r:id="rId6" imgW="2724290" imgH="2819545" progId="Paint.Picture">
              <p:embed/>
            </p:oleObj>
          </a:graphicData>
        </a:graphic>
      </p:graphicFrame>
      <p:sp>
        <p:nvSpPr>
          <p:cNvPr id="132106" name="Rectangle 10"/>
          <p:cNvSpPr>
            <a:spLocks noChangeArrowheads="1"/>
          </p:cNvSpPr>
          <p:nvPr/>
        </p:nvSpPr>
        <p:spPr bwMode="auto">
          <a:xfrm>
            <a:off x="1066800" y="6400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6</a:t>
            </a:r>
          </a:p>
        </p:txBody>
      </p:sp>
      <p:graphicFrame>
        <p:nvGraphicFramePr>
          <p:cNvPr id="132107" name="Object 11"/>
          <p:cNvGraphicFramePr>
            <a:graphicFrameLocks/>
          </p:cNvGraphicFramePr>
          <p:nvPr/>
        </p:nvGraphicFramePr>
        <p:xfrm>
          <a:off x="3429000" y="4038600"/>
          <a:ext cx="2286000" cy="2286000"/>
        </p:xfrm>
        <a:graphic>
          <a:graphicData uri="http://schemas.openxmlformats.org/presentationml/2006/ole">
            <p:oleObj spid="_x0000_s132107" name="Bitmap Image" r:id="rId7" imgW="2635385" imgH="2724290" progId="Paint.Picture">
              <p:embed/>
            </p:oleObj>
          </a:graphicData>
        </a:graphic>
      </p:graphicFrame>
      <p:sp>
        <p:nvSpPr>
          <p:cNvPr id="132108" name="Rectangle 12"/>
          <p:cNvSpPr>
            <a:spLocks noChangeArrowheads="1"/>
          </p:cNvSpPr>
          <p:nvPr/>
        </p:nvSpPr>
        <p:spPr bwMode="auto">
          <a:xfrm>
            <a:off x="4267200" y="6400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7</a:t>
            </a:r>
          </a:p>
        </p:txBody>
      </p:sp>
      <p:graphicFrame>
        <p:nvGraphicFramePr>
          <p:cNvPr id="132109" name="Object 13"/>
          <p:cNvGraphicFramePr>
            <a:graphicFrameLocks/>
          </p:cNvGraphicFramePr>
          <p:nvPr/>
        </p:nvGraphicFramePr>
        <p:xfrm>
          <a:off x="6553200" y="4038600"/>
          <a:ext cx="2286000" cy="2286000"/>
        </p:xfrm>
        <a:graphic>
          <a:graphicData uri="http://schemas.openxmlformats.org/presentationml/2006/ole">
            <p:oleObj spid="_x0000_s132109" name="Bitmap Image" r:id="rId8" imgW="2641736" imgH="2952902" progId="Paint.Picture">
              <p:embed/>
            </p:oleObj>
          </a:graphicData>
        </a:graphic>
      </p:graphicFrame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7543800" y="6400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609600"/>
          </a:xfrm>
        </p:spPr>
        <p:txBody>
          <a:bodyPr/>
          <a:lstStyle/>
          <a:p>
            <a:r>
              <a:rPr lang="en-US" sz="2800" b="1"/>
              <a:t>Orientation B – [100] with initial crack: note isotropic like plasticity</a:t>
            </a:r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990600" y="3352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3</a:t>
            </a: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4114800" y="3352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4</a:t>
            </a: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7086600" y="3352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5</a:t>
            </a:r>
          </a:p>
        </p:txBody>
      </p:sp>
      <p:sp>
        <p:nvSpPr>
          <p:cNvPr id="133126" name="Rectangle 6"/>
          <p:cNvSpPr>
            <a:spLocks noChangeArrowheads="1"/>
          </p:cNvSpPr>
          <p:nvPr/>
        </p:nvSpPr>
        <p:spPr bwMode="auto">
          <a:xfrm>
            <a:off x="762000" y="6400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7</a:t>
            </a:r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4038600" y="6400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8</a:t>
            </a:r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7086600" y="6400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9</a:t>
            </a:r>
          </a:p>
        </p:txBody>
      </p:sp>
      <p:graphicFrame>
        <p:nvGraphicFramePr>
          <p:cNvPr id="133129" name="Object 9"/>
          <p:cNvGraphicFramePr>
            <a:graphicFrameLocks/>
          </p:cNvGraphicFramePr>
          <p:nvPr/>
        </p:nvGraphicFramePr>
        <p:xfrm>
          <a:off x="304800" y="990600"/>
          <a:ext cx="2286000" cy="2286000"/>
        </p:xfrm>
        <a:graphic>
          <a:graphicData uri="http://schemas.openxmlformats.org/presentationml/2006/ole">
            <p:oleObj spid="_x0000_s133129" name="Bitmap Image" r:id="rId3" imgW="2806349" imgH="2978303" progId="Paint.Picture">
              <p:embed/>
            </p:oleObj>
          </a:graphicData>
        </a:graphic>
      </p:graphicFrame>
      <p:graphicFrame>
        <p:nvGraphicFramePr>
          <p:cNvPr id="133130" name="Object 10"/>
          <p:cNvGraphicFramePr>
            <a:graphicFrameLocks/>
          </p:cNvGraphicFramePr>
          <p:nvPr/>
        </p:nvGraphicFramePr>
        <p:xfrm>
          <a:off x="3276600" y="990600"/>
          <a:ext cx="2286000" cy="2286000"/>
        </p:xfrm>
        <a:graphic>
          <a:graphicData uri="http://schemas.openxmlformats.org/presentationml/2006/ole">
            <p:oleObj spid="_x0000_s133130" name="Bitmap Image" r:id="rId4" imgW="2775093" imgH="2978303" progId="Paint.Picture">
              <p:embed/>
            </p:oleObj>
          </a:graphicData>
        </a:graphic>
      </p:graphicFrame>
      <p:graphicFrame>
        <p:nvGraphicFramePr>
          <p:cNvPr id="133131" name="Object 11"/>
          <p:cNvGraphicFramePr>
            <a:graphicFrameLocks/>
          </p:cNvGraphicFramePr>
          <p:nvPr/>
        </p:nvGraphicFramePr>
        <p:xfrm>
          <a:off x="6248400" y="990600"/>
          <a:ext cx="2286000" cy="2286000"/>
        </p:xfrm>
        <a:graphic>
          <a:graphicData uri="http://schemas.openxmlformats.org/presentationml/2006/ole">
            <p:oleObj spid="_x0000_s133131" name="Bitmap Image" r:id="rId5" imgW="2762392" imgH="2978303" progId="Paint.Picture">
              <p:embed/>
            </p:oleObj>
          </a:graphicData>
        </a:graphic>
      </p:graphicFrame>
      <p:graphicFrame>
        <p:nvGraphicFramePr>
          <p:cNvPr id="133132" name="Object 12"/>
          <p:cNvGraphicFramePr>
            <a:graphicFrameLocks/>
          </p:cNvGraphicFramePr>
          <p:nvPr/>
        </p:nvGraphicFramePr>
        <p:xfrm>
          <a:off x="304800" y="4038600"/>
          <a:ext cx="2286000" cy="2286000"/>
        </p:xfrm>
        <a:graphic>
          <a:graphicData uri="http://schemas.openxmlformats.org/presentationml/2006/ole">
            <p:oleObj spid="_x0000_s133132" name="Bitmap Image" r:id="rId6" imgW="2724290" imgH="2813195" progId="Paint.Picture">
              <p:embed/>
            </p:oleObj>
          </a:graphicData>
        </a:graphic>
      </p:graphicFrame>
      <p:graphicFrame>
        <p:nvGraphicFramePr>
          <p:cNvPr id="133133" name="Object 13"/>
          <p:cNvGraphicFramePr>
            <a:graphicFrameLocks/>
          </p:cNvGraphicFramePr>
          <p:nvPr/>
        </p:nvGraphicFramePr>
        <p:xfrm>
          <a:off x="3276600" y="4038600"/>
          <a:ext cx="2286000" cy="2286000"/>
        </p:xfrm>
        <a:graphic>
          <a:graphicData uri="http://schemas.openxmlformats.org/presentationml/2006/ole">
            <p:oleObj spid="_x0000_s133133" name="Bitmap Image" r:id="rId7" imgW="2666667" imgH="2762392" progId="Paint.Picture">
              <p:embed/>
            </p:oleObj>
          </a:graphicData>
        </a:graphic>
      </p:graphicFrame>
      <p:graphicFrame>
        <p:nvGraphicFramePr>
          <p:cNvPr id="133134" name="Object 14"/>
          <p:cNvGraphicFramePr>
            <a:graphicFrameLocks/>
          </p:cNvGraphicFramePr>
          <p:nvPr/>
        </p:nvGraphicFramePr>
        <p:xfrm>
          <a:off x="6324600" y="4038600"/>
          <a:ext cx="2286000" cy="2286000"/>
        </p:xfrm>
        <a:graphic>
          <a:graphicData uri="http://schemas.openxmlformats.org/presentationml/2006/ole">
            <p:oleObj spid="_x0000_s133134" name="Bitmap Image" r:id="rId8" imgW="2692538" imgH="2756042" progId="Paint.Picture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457200"/>
          </a:xfrm>
        </p:spPr>
        <p:txBody>
          <a:bodyPr/>
          <a:lstStyle/>
          <a:p>
            <a:r>
              <a:rPr lang="en-US" sz="2800" b="1"/>
              <a:t>Orientation C – [110] with initial crack: distributed plasticity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219200" y="35052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3</a:t>
            </a: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4191000" y="35814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4</a:t>
            </a: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7086600" y="35814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6</a:t>
            </a: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1143000" y="6400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9</a:t>
            </a: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4191000" y="6400800"/>
            <a:ext cx="831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11</a:t>
            </a: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7086600" y="6400800"/>
            <a:ext cx="831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12</a:t>
            </a:r>
          </a:p>
        </p:txBody>
      </p:sp>
      <p:graphicFrame>
        <p:nvGraphicFramePr>
          <p:cNvPr id="134153" name="Object 9"/>
          <p:cNvGraphicFramePr>
            <a:graphicFrameLocks/>
          </p:cNvGraphicFramePr>
          <p:nvPr/>
        </p:nvGraphicFramePr>
        <p:xfrm>
          <a:off x="381000" y="1219200"/>
          <a:ext cx="2286000" cy="2286000"/>
        </p:xfrm>
        <a:graphic>
          <a:graphicData uri="http://schemas.openxmlformats.org/presentationml/2006/ole">
            <p:oleObj spid="_x0000_s134153" name="Bitmap Image" r:id="rId3" imgW="2794144" imgH="2984653" progId="Paint.Picture">
              <p:embed/>
            </p:oleObj>
          </a:graphicData>
        </a:graphic>
      </p:graphicFrame>
      <p:graphicFrame>
        <p:nvGraphicFramePr>
          <p:cNvPr id="134154" name="Object 10"/>
          <p:cNvGraphicFramePr>
            <a:graphicFrameLocks/>
          </p:cNvGraphicFramePr>
          <p:nvPr/>
        </p:nvGraphicFramePr>
        <p:xfrm>
          <a:off x="3429000" y="1219200"/>
          <a:ext cx="2286000" cy="2286000"/>
        </p:xfrm>
        <a:graphic>
          <a:graphicData uri="http://schemas.openxmlformats.org/presentationml/2006/ole">
            <p:oleObj spid="_x0000_s134154" name="Bitmap Image" r:id="rId4" imgW="2787302" imgH="2876190" progId="Paint.Picture">
              <p:embed/>
            </p:oleObj>
          </a:graphicData>
        </a:graphic>
      </p:graphicFrame>
      <p:graphicFrame>
        <p:nvGraphicFramePr>
          <p:cNvPr id="134155" name="Object 11"/>
          <p:cNvGraphicFramePr>
            <a:graphicFrameLocks/>
          </p:cNvGraphicFramePr>
          <p:nvPr/>
        </p:nvGraphicFramePr>
        <p:xfrm>
          <a:off x="6400800" y="1219200"/>
          <a:ext cx="2286000" cy="2286000"/>
        </p:xfrm>
        <a:graphic>
          <a:graphicData uri="http://schemas.openxmlformats.org/presentationml/2006/ole">
            <p:oleObj spid="_x0000_s134155" name="Bitmap Image" r:id="rId5" imgW="2787302" imgH="2832246" progId="Paint.Picture">
              <p:embed/>
            </p:oleObj>
          </a:graphicData>
        </a:graphic>
      </p:graphicFrame>
      <p:graphicFrame>
        <p:nvGraphicFramePr>
          <p:cNvPr id="134156" name="Object 12"/>
          <p:cNvGraphicFramePr>
            <a:graphicFrameLocks/>
          </p:cNvGraphicFramePr>
          <p:nvPr/>
        </p:nvGraphicFramePr>
        <p:xfrm>
          <a:off x="381000" y="4114800"/>
          <a:ext cx="2286000" cy="2286000"/>
        </p:xfrm>
        <a:graphic>
          <a:graphicData uri="http://schemas.openxmlformats.org/presentationml/2006/ole">
            <p:oleObj spid="_x0000_s134156" name="Bitmap Image" r:id="rId6" imgW="2698889" imgH="2787302" progId="Paint.Picture">
              <p:embed/>
            </p:oleObj>
          </a:graphicData>
        </a:graphic>
      </p:graphicFrame>
      <p:graphicFrame>
        <p:nvGraphicFramePr>
          <p:cNvPr id="134157" name="Object 13"/>
          <p:cNvGraphicFramePr>
            <a:graphicFrameLocks/>
          </p:cNvGraphicFramePr>
          <p:nvPr/>
        </p:nvGraphicFramePr>
        <p:xfrm>
          <a:off x="3429000" y="4114800"/>
          <a:ext cx="2286000" cy="2286000"/>
        </p:xfrm>
        <a:graphic>
          <a:graphicData uri="http://schemas.openxmlformats.org/presentationml/2006/ole">
            <p:oleObj spid="_x0000_s134157" name="Bitmap Image" r:id="rId7" imgW="2666667" imgH="2736508" progId="Paint.Picture">
              <p:embed/>
            </p:oleObj>
          </a:graphicData>
        </a:graphic>
      </p:graphicFrame>
      <p:graphicFrame>
        <p:nvGraphicFramePr>
          <p:cNvPr id="134158" name="Object 14"/>
          <p:cNvGraphicFramePr>
            <a:graphicFrameLocks/>
          </p:cNvGraphicFramePr>
          <p:nvPr/>
        </p:nvGraphicFramePr>
        <p:xfrm>
          <a:off x="6400800" y="4114800"/>
          <a:ext cx="2286000" cy="2286000"/>
        </p:xfrm>
        <a:graphic>
          <a:graphicData uri="http://schemas.openxmlformats.org/presentationml/2006/ole">
            <p:oleObj spid="_x0000_s134158" name="Bitmap Image" r:id="rId8" imgW="2616334" imgH="2705239" progId="Paint.Picture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609600"/>
          </a:xfrm>
        </p:spPr>
        <p:txBody>
          <a:bodyPr/>
          <a:lstStyle/>
          <a:p>
            <a:r>
              <a:rPr lang="en-US" sz="2800" b="1"/>
              <a:t>Orientation D – [101] with initial crack: note shear bands</a:t>
            </a: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990600" y="35052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2</a:t>
            </a:r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3886200" y="35052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3</a:t>
            </a:r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7086600" y="35052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5</a:t>
            </a:r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1143000" y="6400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6</a:t>
            </a:r>
          </a:p>
        </p:txBody>
      </p:sp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4114800" y="64008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9</a:t>
            </a:r>
          </a:p>
        </p:txBody>
      </p:sp>
      <p:sp>
        <p:nvSpPr>
          <p:cNvPr id="135176" name="Rectangle 8"/>
          <p:cNvSpPr>
            <a:spLocks noChangeArrowheads="1"/>
          </p:cNvSpPr>
          <p:nvPr/>
        </p:nvSpPr>
        <p:spPr bwMode="auto">
          <a:xfrm>
            <a:off x="7239000" y="6400800"/>
            <a:ext cx="831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Cycle 10</a:t>
            </a:r>
          </a:p>
        </p:txBody>
      </p:sp>
      <p:graphicFrame>
        <p:nvGraphicFramePr>
          <p:cNvPr id="135177" name="Object 9"/>
          <p:cNvGraphicFramePr>
            <a:graphicFrameLocks/>
          </p:cNvGraphicFramePr>
          <p:nvPr/>
        </p:nvGraphicFramePr>
        <p:xfrm>
          <a:off x="228600" y="1066800"/>
          <a:ext cx="2286000" cy="2286000"/>
        </p:xfrm>
        <a:graphic>
          <a:graphicData uri="http://schemas.openxmlformats.org/presentationml/2006/ole">
            <p:oleObj spid="_x0000_s135177" name="Bitmap Image" r:id="rId3" imgW="2883048" imgH="2978303" progId="Paint.Picture">
              <p:embed/>
            </p:oleObj>
          </a:graphicData>
        </a:graphic>
      </p:graphicFrame>
      <p:graphicFrame>
        <p:nvGraphicFramePr>
          <p:cNvPr id="135178" name="Object 10"/>
          <p:cNvGraphicFramePr>
            <a:graphicFrameLocks/>
          </p:cNvGraphicFramePr>
          <p:nvPr/>
        </p:nvGraphicFramePr>
        <p:xfrm>
          <a:off x="3352800" y="1066800"/>
          <a:ext cx="2286000" cy="2286000"/>
        </p:xfrm>
        <a:graphic>
          <a:graphicData uri="http://schemas.openxmlformats.org/presentationml/2006/ole">
            <p:oleObj spid="_x0000_s135178" name="Bitmap Image" r:id="rId4" imgW="2832246" imgH="2978303" progId="Paint.Picture">
              <p:embed/>
            </p:oleObj>
          </a:graphicData>
        </a:graphic>
      </p:graphicFrame>
      <p:graphicFrame>
        <p:nvGraphicFramePr>
          <p:cNvPr id="135179" name="Object 11"/>
          <p:cNvGraphicFramePr>
            <a:graphicFrameLocks/>
          </p:cNvGraphicFramePr>
          <p:nvPr/>
        </p:nvGraphicFramePr>
        <p:xfrm>
          <a:off x="6400800" y="1066800"/>
          <a:ext cx="2286000" cy="2286000"/>
        </p:xfrm>
        <a:graphic>
          <a:graphicData uri="http://schemas.openxmlformats.org/presentationml/2006/ole">
            <p:oleObj spid="_x0000_s135179" name="Bitmap Image" r:id="rId5" imgW="2813195" imgH="2971953" progId="Paint.Picture">
              <p:embed/>
            </p:oleObj>
          </a:graphicData>
        </a:graphic>
      </p:graphicFrame>
      <p:graphicFrame>
        <p:nvGraphicFramePr>
          <p:cNvPr id="135180" name="Object 12"/>
          <p:cNvGraphicFramePr>
            <a:graphicFrameLocks/>
          </p:cNvGraphicFramePr>
          <p:nvPr/>
        </p:nvGraphicFramePr>
        <p:xfrm>
          <a:off x="381000" y="4114800"/>
          <a:ext cx="2286000" cy="2286000"/>
        </p:xfrm>
        <a:graphic>
          <a:graphicData uri="http://schemas.openxmlformats.org/presentationml/2006/ole">
            <p:oleObj spid="_x0000_s135180" name="Bitmap Image" r:id="rId6" imgW="2794144" imgH="2851297" progId="Paint.Picture">
              <p:embed/>
            </p:oleObj>
          </a:graphicData>
        </a:graphic>
      </p:graphicFrame>
      <p:graphicFrame>
        <p:nvGraphicFramePr>
          <p:cNvPr id="135181" name="Object 13"/>
          <p:cNvGraphicFramePr>
            <a:graphicFrameLocks/>
          </p:cNvGraphicFramePr>
          <p:nvPr/>
        </p:nvGraphicFramePr>
        <p:xfrm>
          <a:off x="3352800" y="4114800"/>
          <a:ext cx="2286000" cy="2286000"/>
        </p:xfrm>
        <a:graphic>
          <a:graphicData uri="http://schemas.openxmlformats.org/presentationml/2006/ole">
            <p:oleObj spid="_x0000_s135181" name="Bitmap Image" r:id="rId7" imgW="2711589" imgH="2743341" progId="Paint.Picture">
              <p:embed/>
            </p:oleObj>
          </a:graphicData>
        </a:graphic>
      </p:graphicFrame>
      <p:graphicFrame>
        <p:nvGraphicFramePr>
          <p:cNvPr id="135182" name="Object 14"/>
          <p:cNvGraphicFramePr>
            <a:graphicFrameLocks/>
          </p:cNvGraphicFramePr>
          <p:nvPr/>
        </p:nvGraphicFramePr>
        <p:xfrm>
          <a:off x="6400800" y="4114800"/>
          <a:ext cx="2286000" cy="2286000"/>
        </p:xfrm>
        <a:graphic>
          <a:graphicData uri="http://schemas.openxmlformats.org/presentationml/2006/ole">
            <p:oleObj spid="_x0000_s135182" name="Bitmap Image" r:id="rId8" imgW="2673487" imgH="2705239" progId="Paint.Picture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7175" y="0"/>
            <a:ext cx="52959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736600"/>
            <a:ext cx="3116263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b="1" u="sng">
                <a:latin typeface="Times" charset="0"/>
              </a:rPr>
              <a:t>Work Completed</a:t>
            </a:r>
            <a:endParaRPr lang="en-US" altLang="en-US">
              <a:latin typeface="Times" charset="0"/>
            </a:endParaRPr>
          </a:p>
          <a:p>
            <a:pPr eaLnBrk="0" hangingPunct="0"/>
            <a:endParaRPr lang="en-US" altLang="en-US">
              <a:latin typeface="Times" charset="0"/>
            </a:endParaRPr>
          </a:p>
          <a:p>
            <a:pPr eaLnBrk="0" hangingPunct="0"/>
            <a:r>
              <a:rPr lang="en-US" altLang="en-US">
                <a:latin typeface="Times" charset="0"/>
              </a:rPr>
              <a:t>Stress, </a:t>
            </a:r>
            <a:r>
              <a:rPr lang="en-US" altLang="en-US">
                <a:latin typeface="Symbol" pitchFamily="18" charset="2"/>
              </a:rPr>
              <a:t>s</a:t>
            </a:r>
            <a:r>
              <a:rPr lang="en-US" altLang="en-US">
                <a:latin typeface="Times" charset="0"/>
              </a:rPr>
              <a:t>, is a function</a:t>
            </a:r>
          </a:p>
          <a:p>
            <a:pPr eaLnBrk="0" hangingPunct="0"/>
            <a:r>
              <a:rPr lang="en-US" altLang="en-US">
                <a:latin typeface="Times" charset="0"/>
              </a:rPr>
              <a:t>of size.  </a:t>
            </a:r>
          </a:p>
          <a:p>
            <a:pPr eaLnBrk="0" hangingPunct="0"/>
            <a:endParaRPr lang="en-US" altLang="en-US">
              <a:latin typeface="Times" charset="0"/>
            </a:endParaRPr>
          </a:p>
          <a:p>
            <a:pPr eaLnBrk="0" hangingPunct="0"/>
            <a:r>
              <a:rPr lang="en-US" altLang="en-US" b="1" u="sng">
                <a:latin typeface="Times" charset="0"/>
              </a:rPr>
              <a:t>Work yet to do</a:t>
            </a:r>
            <a:endParaRPr lang="en-US" altLang="en-US">
              <a:latin typeface="Times" charset="0"/>
            </a:endParaRPr>
          </a:p>
          <a:p>
            <a:pPr eaLnBrk="0" hangingPunct="0"/>
            <a:endParaRPr lang="en-US" altLang="en-US">
              <a:latin typeface="Times" charset="0"/>
            </a:endParaRPr>
          </a:p>
          <a:p>
            <a:pPr eaLnBrk="0" hangingPunct="0"/>
            <a:r>
              <a:rPr lang="en-US" altLang="en-US">
                <a:latin typeface="Times" charset="0"/>
              </a:rPr>
              <a:t>Damage </a:t>
            </a:r>
            <a:r>
              <a:rPr lang="en-US" altLang="en-US">
                <a:latin typeface="Symbol" pitchFamily="18" charset="2"/>
              </a:rPr>
              <a:t>f</a:t>
            </a:r>
            <a:endParaRPr lang="en-US" altLang="en-US">
              <a:latin typeface="Times" charset="0"/>
            </a:endParaRPr>
          </a:p>
          <a:p>
            <a:pPr eaLnBrk="0" hangingPunct="0"/>
            <a:r>
              <a:rPr lang="en-US" altLang="en-US">
                <a:latin typeface="Times" charset="0"/>
              </a:rPr>
              <a:t>is a function of stress</a:t>
            </a:r>
          </a:p>
          <a:p>
            <a:pPr eaLnBrk="0" hangingPunct="0"/>
            <a:r>
              <a:rPr lang="en-US" altLang="en-US">
                <a:latin typeface="Times" charset="0"/>
              </a:rPr>
              <a:t>and has three components:</a:t>
            </a:r>
          </a:p>
          <a:p>
            <a:pPr eaLnBrk="0" hangingPunct="0"/>
            <a:r>
              <a:rPr lang="en-US" altLang="en-US">
                <a:latin typeface="Times" charset="0"/>
              </a:rPr>
              <a:t>1. Nucleation  </a:t>
            </a:r>
            <a:r>
              <a:rPr lang="en-US" altLang="en-US">
                <a:latin typeface="Symbol" pitchFamily="18" charset="2"/>
              </a:rPr>
              <a:t>h=h(s,T,e,</a:t>
            </a:r>
            <a:r>
              <a:rPr lang="en-US" altLang="en-US">
                <a:latin typeface="Times" charset="0"/>
              </a:rPr>
              <a:t>size</a:t>
            </a:r>
            <a:r>
              <a:rPr lang="en-US" altLang="en-US">
                <a:latin typeface="Symbol" pitchFamily="18" charset="2"/>
              </a:rPr>
              <a:t>)</a:t>
            </a:r>
            <a:endParaRPr lang="en-US" altLang="en-US">
              <a:latin typeface="Times" charset="0"/>
            </a:endParaRPr>
          </a:p>
          <a:p>
            <a:pPr eaLnBrk="0" hangingPunct="0"/>
            <a:r>
              <a:rPr lang="en-US" altLang="en-US">
                <a:latin typeface="Times" charset="0"/>
              </a:rPr>
              <a:t>2. Growth   v=v</a:t>
            </a:r>
            <a:r>
              <a:rPr lang="en-US" altLang="en-US">
                <a:latin typeface="Symbol" pitchFamily="18" charset="2"/>
              </a:rPr>
              <a:t>(s,T,e,</a:t>
            </a:r>
            <a:r>
              <a:rPr lang="en-US" altLang="en-US">
                <a:latin typeface="Times" charset="0"/>
              </a:rPr>
              <a:t>size</a:t>
            </a:r>
            <a:r>
              <a:rPr lang="en-US" altLang="en-US">
                <a:latin typeface="Symbol" pitchFamily="18" charset="2"/>
              </a:rPr>
              <a:t>)</a:t>
            </a:r>
            <a:endParaRPr lang="en-US" altLang="en-US">
              <a:latin typeface="Times" charset="0"/>
            </a:endParaRPr>
          </a:p>
          <a:p>
            <a:pPr eaLnBrk="0" hangingPunct="0"/>
            <a:r>
              <a:rPr lang="en-US" altLang="en-US">
                <a:latin typeface="Times" charset="0"/>
              </a:rPr>
              <a:t>3. Coalescence  c =c</a:t>
            </a:r>
            <a:r>
              <a:rPr lang="en-US" altLang="en-US">
                <a:latin typeface="Symbol" pitchFamily="18" charset="2"/>
              </a:rPr>
              <a:t>(s,T,e,</a:t>
            </a:r>
            <a:r>
              <a:rPr lang="en-US" altLang="en-US">
                <a:latin typeface="Times" charset="0"/>
              </a:rPr>
              <a:t>size</a:t>
            </a:r>
            <a:r>
              <a:rPr lang="en-US" altLang="en-US">
                <a:latin typeface="Symbol" pitchFamily="18" charset="2"/>
              </a:rPr>
              <a:t>)</a:t>
            </a:r>
          </a:p>
        </p:txBody>
      </p:sp>
      <p:sp>
        <p:nvSpPr>
          <p:cNvPr id="114692" name="Oval 4"/>
          <p:cNvSpPr>
            <a:spLocks noChangeArrowheads="1"/>
          </p:cNvSpPr>
          <p:nvPr/>
        </p:nvSpPr>
        <p:spPr bwMode="auto">
          <a:xfrm>
            <a:off x="5551488" y="3449638"/>
            <a:ext cx="563562" cy="6445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4693" name="Line 5"/>
          <p:cNvSpPr>
            <a:spLocks noChangeShapeType="1"/>
          </p:cNvSpPr>
          <p:nvPr/>
        </p:nvSpPr>
        <p:spPr bwMode="auto">
          <a:xfrm flipH="1">
            <a:off x="6083300" y="2601913"/>
            <a:ext cx="1176338" cy="895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7294563" y="2146300"/>
            <a:ext cx="1708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latin typeface="Times" charset="0"/>
              </a:rPr>
              <a:t>domain of SMM</a:t>
            </a:r>
          </a:p>
          <a:p>
            <a:pPr eaLnBrk="0" hangingPunct="0"/>
            <a:r>
              <a:rPr lang="en-US" altLang="en-US">
                <a:latin typeface="Times" charset="0"/>
              </a:rPr>
              <a:t>and LIGA</a:t>
            </a:r>
          </a:p>
          <a:p>
            <a:pPr eaLnBrk="0" hangingPunct="0"/>
            <a:r>
              <a:rPr lang="en-US" altLang="en-US">
                <a:latin typeface="Times" charset="0"/>
              </a:rPr>
              <a:t>components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1309688" y="4894263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>
                <a:latin typeface="Symbol" pitchFamily="18" charset="2"/>
              </a:rPr>
              <a:t>f=h</a:t>
            </a:r>
            <a:r>
              <a:rPr lang="en-US" altLang="en-US" sz="2000">
                <a:latin typeface="Times" charset="0"/>
              </a:rPr>
              <a:t>vc</a:t>
            </a:r>
            <a:endParaRPr lang="en-US" altLang="en-US" sz="1200">
              <a:latin typeface="Times" charset="0"/>
            </a:endParaRPr>
          </a:p>
        </p:txBody>
      </p:sp>
      <p:sp>
        <p:nvSpPr>
          <p:cNvPr id="114696" name="Oval 8"/>
          <p:cNvSpPr>
            <a:spLocks noChangeArrowheads="1"/>
          </p:cNvSpPr>
          <p:nvPr/>
        </p:nvSpPr>
        <p:spPr bwMode="auto">
          <a:xfrm>
            <a:off x="879475" y="4592638"/>
            <a:ext cx="1660525" cy="941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1117600" y="4716463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>
                <a:latin typeface="Times" charset="0"/>
              </a:rPr>
              <a:t>Damage model</a:t>
            </a:r>
            <a:endParaRPr lang="en-US" altLang="en-US" sz="1200">
              <a:latin typeface="Times" charset="0"/>
            </a:endParaRPr>
          </a:p>
        </p:txBody>
      </p:sp>
      <p:sp>
        <p:nvSpPr>
          <p:cNvPr id="114698" name="Rectangle 10"/>
          <p:cNvSpPr>
            <a:spLocks noChangeArrowheads="1"/>
          </p:cNvSpPr>
          <p:nvPr/>
        </p:nvSpPr>
        <p:spPr bwMode="auto">
          <a:xfrm>
            <a:off x="314325" y="5786438"/>
            <a:ext cx="2930525" cy="68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4699" name="Text Box 11"/>
          <p:cNvSpPr txBox="1">
            <a:spLocks noChangeArrowheads="1"/>
          </p:cNvSpPr>
          <p:nvPr/>
        </p:nvSpPr>
        <p:spPr bwMode="auto">
          <a:xfrm>
            <a:off x="738188" y="5940425"/>
            <a:ext cx="212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latin typeface="Times" charset="0"/>
              </a:rPr>
              <a:t>Finite element model</a:t>
            </a:r>
            <a:endParaRPr lang="en-US" altLang="en-US" sz="1200">
              <a:latin typeface="Times" charset="0"/>
            </a:endParaRPr>
          </a:p>
        </p:txBody>
      </p:sp>
      <p:sp>
        <p:nvSpPr>
          <p:cNvPr id="114700" name="Line 12"/>
          <p:cNvSpPr>
            <a:spLocks noChangeShapeType="1"/>
          </p:cNvSpPr>
          <p:nvPr/>
        </p:nvSpPr>
        <p:spPr bwMode="auto">
          <a:xfrm>
            <a:off x="1739900" y="5581650"/>
            <a:ext cx="0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4701" name="Line 13"/>
          <p:cNvSpPr>
            <a:spLocks noChangeShapeType="1"/>
          </p:cNvSpPr>
          <p:nvPr/>
        </p:nvSpPr>
        <p:spPr bwMode="auto">
          <a:xfrm>
            <a:off x="2100263" y="1865313"/>
            <a:ext cx="1349375" cy="455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011238" y="228600"/>
            <a:ext cx="7065962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 b="1"/>
              <a:t>Atomistic Simulations: Consideration of </a:t>
            </a:r>
          </a:p>
          <a:p>
            <a:pPr algn="ctr" eaLnBrk="0" hangingPunct="0"/>
            <a:r>
              <a:rPr lang="en-US" altLang="en-US" sz="2800" b="1"/>
              <a:t>Boundary Conditions</a:t>
            </a:r>
          </a:p>
        </p:txBody>
      </p:sp>
      <p:grpSp>
        <p:nvGrpSpPr>
          <p:cNvPr id="115715" name="Group 3"/>
          <p:cNvGrpSpPr>
            <a:grpSpLocks/>
          </p:cNvGrpSpPr>
          <p:nvPr/>
        </p:nvGrpSpPr>
        <p:grpSpPr bwMode="auto">
          <a:xfrm>
            <a:off x="712788" y="1163638"/>
            <a:ext cx="4133850" cy="4473575"/>
            <a:chOff x="3840" y="1824"/>
            <a:chExt cx="1920" cy="1920"/>
          </a:xfrm>
        </p:grpSpPr>
        <p:pic>
          <p:nvPicPr>
            <p:cNvPr id="11571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32" y="2132"/>
              <a:ext cx="1584" cy="1359"/>
            </a:xfrm>
            <a:prstGeom prst="rect">
              <a:avLst/>
            </a:prstGeom>
            <a:noFill/>
          </p:spPr>
        </p:pic>
        <p:sp>
          <p:nvSpPr>
            <p:cNvPr id="115717" name="Rectangle 5"/>
            <p:cNvSpPr>
              <a:spLocks noChangeArrowheads="1"/>
            </p:cNvSpPr>
            <p:nvPr/>
          </p:nvSpPr>
          <p:spPr bwMode="auto">
            <a:xfrm>
              <a:off x="4128" y="2112"/>
              <a:ext cx="1392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18" name="Rectangle 6"/>
            <p:cNvSpPr>
              <a:spLocks noChangeArrowheads="1"/>
            </p:cNvSpPr>
            <p:nvPr/>
          </p:nvSpPr>
          <p:spPr bwMode="auto">
            <a:xfrm>
              <a:off x="4128" y="3408"/>
              <a:ext cx="1392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19" name="Rectangle 7"/>
            <p:cNvSpPr>
              <a:spLocks noChangeArrowheads="1"/>
            </p:cNvSpPr>
            <p:nvPr/>
          </p:nvSpPr>
          <p:spPr bwMode="auto">
            <a:xfrm rot="-5400000">
              <a:off x="3480" y="2760"/>
              <a:ext cx="1392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20" name="Rectangle 8"/>
            <p:cNvSpPr>
              <a:spLocks noChangeArrowheads="1"/>
            </p:cNvSpPr>
            <p:nvPr/>
          </p:nvSpPr>
          <p:spPr bwMode="auto">
            <a:xfrm rot="-5400000">
              <a:off x="4776" y="2760"/>
              <a:ext cx="1392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21" name="AutoShape 9"/>
            <p:cNvSpPr>
              <a:spLocks noChangeArrowheads="1"/>
            </p:cNvSpPr>
            <p:nvPr/>
          </p:nvSpPr>
          <p:spPr bwMode="auto">
            <a:xfrm>
              <a:off x="5568" y="2688"/>
              <a:ext cx="192" cy="19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22" name="AutoShape 10"/>
            <p:cNvSpPr>
              <a:spLocks noChangeArrowheads="1"/>
            </p:cNvSpPr>
            <p:nvPr/>
          </p:nvSpPr>
          <p:spPr bwMode="auto">
            <a:xfrm flipH="1">
              <a:off x="3840" y="2688"/>
              <a:ext cx="192" cy="19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altLang="en-US" sz="1600">
                <a:latin typeface="Comic Sans MS" pitchFamily="66" charset="0"/>
              </a:endParaRPr>
            </a:p>
          </p:txBody>
        </p:sp>
        <p:sp>
          <p:nvSpPr>
            <p:cNvPr id="115723" name="AutoShape 11"/>
            <p:cNvSpPr>
              <a:spLocks noChangeArrowheads="1"/>
            </p:cNvSpPr>
            <p:nvPr/>
          </p:nvSpPr>
          <p:spPr bwMode="auto">
            <a:xfrm rot="16200000" flipV="1">
              <a:off x="4704" y="1824"/>
              <a:ext cx="192" cy="19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24" name="AutoShape 12"/>
            <p:cNvSpPr>
              <a:spLocks noChangeArrowheads="1"/>
            </p:cNvSpPr>
            <p:nvPr/>
          </p:nvSpPr>
          <p:spPr bwMode="auto">
            <a:xfrm rot="5400000">
              <a:off x="4752" y="3552"/>
              <a:ext cx="192" cy="19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5725" name="Text Box 13"/>
          <p:cNvSpPr txBox="1">
            <a:spLocks noChangeArrowheads="1"/>
          </p:cNvSpPr>
          <p:nvPr/>
        </p:nvSpPr>
        <p:spPr bwMode="auto">
          <a:xfrm>
            <a:off x="5183188" y="1282700"/>
            <a:ext cx="2162175" cy="657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latin typeface="Comic Sans MS" pitchFamily="66" charset="0"/>
              </a:rPr>
              <a:t>Case 1: Periodic x,y,z</a:t>
            </a:r>
          </a:p>
          <a:p>
            <a:pPr eaLnBrk="0" hangingPunct="0"/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x=</a:t>
            </a:r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y=specified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5153025" y="2297113"/>
            <a:ext cx="3406775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latin typeface="Comic Sans MS" pitchFamily="66" charset="0"/>
              </a:rPr>
              <a:t>Case 2: Periodic z,</a:t>
            </a:r>
          </a:p>
          <a:p>
            <a:pPr eaLnBrk="0" hangingPunct="0"/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x= specified, </a:t>
            </a:r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y=linear on x-face</a:t>
            </a:r>
          </a:p>
          <a:p>
            <a:pPr eaLnBrk="0" hangingPunct="0"/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y= specified, </a:t>
            </a:r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x=linear on y-face</a:t>
            </a:r>
          </a:p>
        </p:txBody>
      </p:sp>
      <p:sp>
        <p:nvSpPr>
          <p:cNvPr id="115727" name="Rectangle 15"/>
          <p:cNvSpPr>
            <a:spLocks noChangeArrowheads="1"/>
          </p:cNvSpPr>
          <p:nvPr/>
        </p:nvSpPr>
        <p:spPr bwMode="auto">
          <a:xfrm>
            <a:off x="5203825" y="3810000"/>
            <a:ext cx="3297238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latin typeface="Comic Sans MS" pitchFamily="66" charset="0"/>
              </a:rPr>
              <a:t>Case 3: Periodic z,</a:t>
            </a:r>
          </a:p>
          <a:p>
            <a:pPr eaLnBrk="0" hangingPunct="0"/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x= specified, </a:t>
            </a:r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y=free on x-face</a:t>
            </a:r>
          </a:p>
          <a:p>
            <a:pPr eaLnBrk="0" hangingPunct="0"/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y= specified, </a:t>
            </a:r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x=free on y-face</a:t>
            </a:r>
          </a:p>
        </p:txBody>
      </p:sp>
      <p:sp>
        <p:nvSpPr>
          <p:cNvPr id="115728" name="Rectangle 16"/>
          <p:cNvSpPr>
            <a:spLocks noChangeArrowheads="1"/>
          </p:cNvSpPr>
          <p:nvPr/>
        </p:nvSpPr>
        <p:spPr bwMode="auto">
          <a:xfrm>
            <a:off x="5238750" y="5375275"/>
            <a:ext cx="3406775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latin typeface="Comic Sans MS" pitchFamily="66" charset="0"/>
              </a:rPr>
              <a:t>Case 4: Periodic z,</a:t>
            </a:r>
          </a:p>
          <a:p>
            <a:pPr eaLnBrk="0" hangingPunct="0"/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x= specified, </a:t>
            </a:r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y=linear on x-face</a:t>
            </a:r>
          </a:p>
          <a:p>
            <a:pPr eaLnBrk="0" hangingPunct="0"/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y= specified, </a:t>
            </a:r>
            <a:r>
              <a:rPr lang="en-US" altLang="en-US" sz="1600">
                <a:latin typeface="Symbol" pitchFamily="18" charset="2"/>
              </a:rPr>
              <a:t>D</a:t>
            </a:r>
            <a:r>
              <a:rPr lang="en-US" altLang="en-US" sz="1600">
                <a:latin typeface="Comic Sans MS" pitchFamily="66" charset="0"/>
              </a:rPr>
              <a:t>x=linear on y-face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28600" y="228600"/>
            <a:ext cx="81153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 b="1"/>
              <a:t>Boundary Conditions for one void case do not </a:t>
            </a:r>
          </a:p>
          <a:p>
            <a:pPr algn="ctr" eaLnBrk="0" hangingPunct="0"/>
            <a:r>
              <a:rPr lang="en-US" altLang="en-US" sz="2800" b="1"/>
              <a:t>matter much for void growth analysis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8213" y="990600"/>
            <a:ext cx="4392612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38" y="990600"/>
            <a:ext cx="4321175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669925" y="5191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600">
              <a:latin typeface="Times New Roman" pitchFamily="18" charset="0"/>
            </a:endParaRPr>
          </a:p>
        </p:txBody>
      </p:sp>
      <p:sp>
        <p:nvSpPr>
          <p:cNvPr id="123907" name="Line 3"/>
          <p:cNvSpPr>
            <a:spLocks noChangeShapeType="1"/>
          </p:cNvSpPr>
          <p:nvPr/>
        </p:nvSpPr>
        <p:spPr bwMode="auto">
          <a:xfrm>
            <a:off x="6442075" y="3773488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 flipV="1">
            <a:off x="6442075" y="2478088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09" name="Line 5"/>
          <p:cNvSpPr>
            <a:spLocks noChangeShapeType="1"/>
          </p:cNvSpPr>
          <p:nvPr/>
        </p:nvSpPr>
        <p:spPr bwMode="auto">
          <a:xfrm flipH="1">
            <a:off x="5908675" y="3773488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7737475" y="36210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X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6248400" y="19812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Y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6137275" y="41544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(0 0 1)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304800" y="3124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600">
              <a:latin typeface="Times New Roman" pitchFamily="18" charset="0"/>
            </a:endParaRPr>
          </a:p>
        </p:txBody>
      </p:sp>
      <p:sp>
        <p:nvSpPr>
          <p:cNvPr id="12391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304800"/>
            <a:ext cx="6781800" cy="795338"/>
          </a:xfrm>
        </p:spPr>
        <p:txBody>
          <a:bodyPr/>
          <a:lstStyle/>
          <a:p>
            <a:r>
              <a:rPr lang="en-US" sz="3200" b="1"/>
              <a:t>Nanoscale Single Crystals</a:t>
            </a:r>
            <a:br>
              <a:rPr lang="en-US" sz="3200" b="1"/>
            </a:br>
            <a:r>
              <a:rPr lang="en-US" sz="3200" b="1"/>
              <a:t>Model Setup and Parameters</a:t>
            </a:r>
          </a:p>
        </p:txBody>
      </p:sp>
      <p:sp>
        <p:nvSpPr>
          <p:cNvPr id="123915" name="Text Box 11"/>
          <p:cNvSpPr txBox="1">
            <a:spLocks noChangeArrowheads="1"/>
          </p:cNvSpPr>
          <p:nvPr/>
        </p:nvSpPr>
        <p:spPr bwMode="auto">
          <a:xfrm>
            <a:off x="6705600" y="34290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(1 0 0)</a:t>
            </a:r>
          </a:p>
        </p:txBody>
      </p:sp>
      <p:sp>
        <p:nvSpPr>
          <p:cNvPr id="123916" name="Text Box 12"/>
          <p:cNvSpPr txBox="1">
            <a:spLocks noChangeArrowheads="1"/>
          </p:cNvSpPr>
          <p:nvPr/>
        </p:nvSpPr>
        <p:spPr bwMode="auto">
          <a:xfrm>
            <a:off x="6518275" y="2478088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(0 1 0)</a:t>
            </a:r>
          </a:p>
        </p:txBody>
      </p:sp>
      <p:sp>
        <p:nvSpPr>
          <p:cNvPr id="123917" name="Text Box 13"/>
          <p:cNvSpPr txBox="1">
            <a:spLocks noChangeArrowheads="1"/>
          </p:cNvSpPr>
          <p:nvPr/>
        </p:nvSpPr>
        <p:spPr bwMode="auto">
          <a:xfrm>
            <a:off x="5975350" y="43434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Z</a:t>
            </a:r>
          </a:p>
        </p:txBody>
      </p:sp>
      <p:pic>
        <p:nvPicPr>
          <p:cNvPr id="123918" name="Picture 14" descr="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5900"/>
            <a:ext cx="5410200" cy="4733925"/>
          </a:xfrm>
          <a:prstGeom prst="rect">
            <a:avLst/>
          </a:prstGeom>
          <a:noFill/>
        </p:spPr>
      </p:pic>
      <p:sp>
        <p:nvSpPr>
          <p:cNvPr id="123919" name="AutoShape 15"/>
          <p:cNvSpPr>
            <a:spLocks noChangeArrowheads="1"/>
          </p:cNvSpPr>
          <p:nvPr/>
        </p:nvSpPr>
        <p:spPr bwMode="auto">
          <a:xfrm>
            <a:off x="2590800" y="5334000"/>
            <a:ext cx="76200" cy="914400"/>
          </a:xfrm>
          <a:prstGeom prst="downArrow">
            <a:avLst>
              <a:gd name="adj1" fmla="val 50000"/>
              <a:gd name="adj2" fmla="val 3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20" name="AutoShape 16"/>
          <p:cNvSpPr>
            <a:spLocks noChangeArrowheads="1"/>
          </p:cNvSpPr>
          <p:nvPr/>
        </p:nvSpPr>
        <p:spPr bwMode="auto">
          <a:xfrm>
            <a:off x="2971800" y="1447800"/>
            <a:ext cx="76200" cy="914400"/>
          </a:xfrm>
          <a:prstGeom prst="upArrow">
            <a:avLst>
              <a:gd name="adj1" fmla="val 50000"/>
              <a:gd name="adj2" fmla="val 3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 flipH="1">
            <a:off x="3581400" y="38100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3922" name="AutoShape 18"/>
          <p:cNvSpPr>
            <a:spLocks noChangeArrowheads="1"/>
          </p:cNvSpPr>
          <p:nvPr/>
        </p:nvSpPr>
        <p:spPr bwMode="auto">
          <a:xfrm>
            <a:off x="4114800" y="3962400"/>
            <a:ext cx="1066800" cy="76200"/>
          </a:xfrm>
          <a:prstGeom prst="rightArrow">
            <a:avLst>
              <a:gd name="adj1" fmla="val 50000"/>
              <a:gd name="adj2" fmla="val 3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23" name="AutoShape 19"/>
          <p:cNvSpPr>
            <a:spLocks noChangeArrowheads="1"/>
          </p:cNvSpPr>
          <p:nvPr/>
        </p:nvSpPr>
        <p:spPr bwMode="auto">
          <a:xfrm>
            <a:off x="533400" y="3657600"/>
            <a:ext cx="914400" cy="76200"/>
          </a:xfrm>
          <a:prstGeom prst="leftArrow">
            <a:avLst>
              <a:gd name="adj1" fmla="val 50000"/>
              <a:gd name="adj2" fmla="val 3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669925" y="5191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600">
              <a:latin typeface="Times New Roman" pitchFamily="18" charset="0"/>
            </a:endParaRPr>
          </a:p>
        </p:txBody>
      </p:sp>
      <p:sp>
        <p:nvSpPr>
          <p:cNvPr id="124931" name="Line 3"/>
          <p:cNvSpPr>
            <a:spLocks noChangeShapeType="1"/>
          </p:cNvSpPr>
          <p:nvPr/>
        </p:nvSpPr>
        <p:spPr bwMode="auto">
          <a:xfrm>
            <a:off x="6442075" y="3773488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4932" name="Line 4"/>
          <p:cNvSpPr>
            <a:spLocks noChangeShapeType="1"/>
          </p:cNvSpPr>
          <p:nvPr/>
        </p:nvSpPr>
        <p:spPr bwMode="auto">
          <a:xfrm flipV="1">
            <a:off x="6442075" y="2478088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4933" name="Line 5"/>
          <p:cNvSpPr>
            <a:spLocks noChangeShapeType="1"/>
          </p:cNvSpPr>
          <p:nvPr/>
        </p:nvSpPr>
        <p:spPr bwMode="auto">
          <a:xfrm flipH="1">
            <a:off x="5908675" y="3773488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7737475" y="36210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X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6248400" y="19812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Y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6137275" y="41544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(0 0 1)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04800" y="3124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600">
              <a:latin typeface="Times New Roman" pitchFamily="18" charset="0"/>
            </a:endParaRPr>
          </a:p>
        </p:txBody>
      </p:sp>
      <p:sp>
        <p:nvSpPr>
          <p:cNvPr id="124938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610600" cy="795338"/>
          </a:xfrm>
        </p:spPr>
        <p:txBody>
          <a:bodyPr/>
          <a:lstStyle/>
          <a:p>
            <a:r>
              <a:rPr lang="en-US" sz="3200" b="1"/>
              <a:t>Nanoscale Single Crystals</a:t>
            </a:r>
            <a:br>
              <a:rPr lang="en-US" sz="3200" b="1"/>
            </a:br>
            <a:r>
              <a:rPr lang="en-US" sz="3200" b="1"/>
              <a:t>Model Setup and Parameters for Hydrogen in Ni and Al</a:t>
            </a:r>
          </a:p>
        </p:txBody>
      </p:sp>
      <p:sp>
        <p:nvSpPr>
          <p:cNvPr id="124939" name="Text Box 11"/>
          <p:cNvSpPr txBox="1">
            <a:spLocks noChangeArrowheads="1"/>
          </p:cNvSpPr>
          <p:nvPr/>
        </p:nvSpPr>
        <p:spPr bwMode="auto">
          <a:xfrm>
            <a:off x="6705600" y="34290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(1 0 0)</a:t>
            </a:r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6518275" y="2478088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(0 1 0)</a:t>
            </a:r>
          </a:p>
        </p:txBody>
      </p: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5975350" y="43434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Z</a:t>
            </a:r>
          </a:p>
        </p:txBody>
      </p:sp>
      <p:pic>
        <p:nvPicPr>
          <p:cNvPr id="124942" name="Picture 14" descr="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5900"/>
            <a:ext cx="5410200" cy="4733925"/>
          </a:xfrm>
          <a:prstGeom prst="rect">
            <a:avLst/>
          </a:prstGeom>
          <a:noFill/>
        </p:spPr>
      </p:pic>
      <p:sp>
        <p:nvSpPr>
          <p:cNvPr id="124943" name="AutoShape 15"/>
          <p:cNvSpPr>
            <a:spLocks noChangeArrowheads="1"/>
          </p:cNvSpPr>
          <p:nvPr/>
        </p:nvSpPr>
        <p:spPr bwMode="auto">
          <a:xfrm>
            <a:off x="2590800" y="5334000"/>
            <a:ext cx="76200" cy="914400"/>
          </a:xfrm>
          <a:prstGeom prst="downArrow">
            <a:avLst>
              <a:gd name="adj1" fmla="val 50000"/>
              <a:gd name="adj2" fmla="val 3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944" name="AutoShape 16"/>
          <p:cNvSpPr>
            <a:spLocks noChangeArrowheads="1"/>
          </p:cNvSpPr>
          <p:nvPr/>
        </p:nvSpPr>
        <p:spPr bwMode="auto">
          <a:xfrm>
            <a:off x="2971800" y="1447800"/>
            <a:ext cx="76200" cy="914400"/>
          </a:xfrm>
          <a:prstGeom prst="upArrow">
            <a:avLst>
              <a:gd name="adj1" fmla="val 50000"/>
              <a:gd name="adj2" fmla="val 3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 flipH="1">
            <a:off x="3581400" y="38100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4946" name="AutoShape 18"/>
          <p:cNvSpPr>
            <a:spLocks noChangeArrowheads="1"/>
          </p:cNvSpPr>
          <p:nvPr/>
        </p:nvSpPr>
        <p:spPr bwMode="auto">
          <a:xfrm>
            <a:off x="4114800" y="3962400"/>
            <a:ext cx="1066800" cy="76200"/>
          </a:xfrm>
          <a:prstGeom prst="rightArrow">
            <a:avLst>
              <a:gd name="adj1" fmla="val 50000"/>
              <a:gd name="adj2" fmla="val 3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947" name="AutoShape 19"/>
          <p:cNvSpPr>
            <a:spLocks noChangeArrowheads="1"/>
          </p:cNvSpPr>
          <p:nvPr/>
        </p:nvSpPr>
        <p:spPr bwMode="auto">
          <a:xfrm>
            <a:off x="533400" y="3657600"/>
            <a:ext cx="914400" cy="76200"/>
          </a:xfrm>
          <a:prstGeom prst="leftArrow">
            <a:avLst>
              <a:gd name="adj1" fmla="val 50000"/>
              <a:gd name="adj2" fmla="val 3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4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990600" y="1582738"/>
          <a:ext cx="7391400" cy="4895850"/>
        </p:xfrm>
        <a:graphic>
          <a:graphicData uri="http://schemas.openxmlformats.org/presentationml/2006/ole">
            <p:oleObj spid="_x0000_s125954" name="Chart" r:id="rId3" imgW="7953178" imgH="5267477" progId="Excel.Chart.8">
              <p:embed/>
            </p:oleObj>
          </a:graphicData>
        </a:graphic>
      </p:graphicFrame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711200" y="228600"/>
            <a:ext cx="8210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/>
              <a:t>Stress-Strain Response of Nickel Lattices</a:t>
            </a:r>
          </a:p>
          <a:p>
            <a:pPr algn="ctr"/>
            <a:r>
              <a:rPr lang="en-US" sz="3200" b="1"/>
              <a:t>with Hydrogen Atoms</a:t>
            </a: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200400"/>
            <a:ext cx="1295400" cy="1163638"/>
          </a:xfrm>
          <a:prstGeom prst="rect">
            <a:avLst/>
          </a:prstGeom>
          <a:noFill/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057400"/>
            <a:ext cx="1330325" cy="1447800"/>
          </a:xfrm>
          <a:prstGeom prst="rect">
            <a:avLst/>
          </a:prstGeom>
          <a:noFill/>
        </p:spPr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219200"/>
            <a:ext cx="1295400" cy="1157288"/>
          </a:xfrm>
          <a:prstGeom prst="rect">
            <a:avLst/>
          </a:prstGeom>
          <a:noFill/>
        </p:spPr>
      </p:pic>
      <p:sp>
        <p:nvSpPr>
          <p:cNvPr id="125959" name="Line 7"/>
          <p:cNvSpPr>
            <a:spLocks noChangeShapeType="1"/>
          </p:cNvSpPr>
          <p:nvPr/>
        </p:nvSpPr>
        <p:spPr bwMode="auto">
          <a:xfrm>
            <a:off x="2590800" y="4343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60" name="Line 8"/>
          <p:cNvSpPr>
            <a:spLocks noChangeShapeType="1"/>
          </p:cNvSpPr>
          <p:nvPr/>
        </p:nvSpPr>
        <p:spPr bwMode="auto">
          <a:xfrm>
            <a:off x="4343400" y="3352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61" name="Line 9"/>
          <p:cNvSpPr>
            <a:spLocks noChangeShapeType="1"/>
          </p:cNvSpPr>
          <p:nvPr/>
        </p:nvSpPr>
        <p:spPr bwMode="auto">
          <a:xfrm>
            <a:off x="6019800" y="17526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5962" name="Text Box 10"/>
          <p:cNvSpPr txBox="1">
            <a:spLocks noChangeArrowheads="1"/>
          </p:cNvSpPr>
          <p:nvPr/>
        </p:nvSpPr>
        <p:spPr bwMode="auto">
          <a:xfrm>
            <a:off x="457200" y="6324600"/>
            <a:ext cx="456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(Same loads are applied in the simulations)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978" name="Object 2"/>
          <p:cNvGraphicFramePr>
            <a:graphicFrameLocks noChangeAspect="1"/>
          </p:cNvGraphicFramePr>
          <p:nvPr/>
        </p:nvGraphicFramePr>
        <p:xfrm>
          <a:off x="1295400" y="1600200"/>
          <a:ext cx="6800850" cy="4419600"/>
        </p:xfrm>
        <a:graphic>
          <a:graphicData uri="http://schemas.openxmlformats.org/presentationml/2006/ole">
            <p:oleObj spid="_x0000_s126978" name="Chart" r:id="rId3" imgW="6734175" imgH="4371910" progId="Excel.Chart.8">
              <p:embed/>
            </p:oleObj>
          </a:graphicData>
        </a:graphic>
      </p:graphicFrame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/>
              <a:t>Stress-Strain Response of Aluminum Lattices with Hydrogen Atoms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5486400"/>
            <a:ext cx="949325" cy="990600"/>
          </a:xfrm>
          <a:prstGeom prst="rect">
            <a:avLst/>
          </a:prstGeom>
          <a:noFill/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819400"/>
            <a:ext cx="1066800" cy="1028700"/>
          </a:xfrm>
          <a:prstGeom prst="rect">
            <a:avLst/>
          </a:prstGeom>
          <a:noFill/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3505200"/>
            <a:ext cx="938213" cy="990600"/>
          </a:xfrm>
          <a:prstGeom prst="rect">
            <a:avLst/>
          </a:prstGeom>
          <a:noFill/>
        </p:spPr>
      </p:pic>
      <p:pic>
        <p:nvPicPr>
          <p:cNvPr id="1269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1447800"/>
            <a:ext cx="1128713" cy="1219200"/>
          </a:xfrm>
          <a:prstGeom prst="rect">
            <a:avLst/>
          </a:prstGeom>
          <a:noFill/>
        </p:spPr>
      </p:pic>
      <p:sp>
        <p:nvSpPr>
          <p:cNvPr id="126984" name="Line 8"/>
          <p:cNvSpPr>
            <a:spLocks noChangeShapeType="1"/>
          </p:cNvSpPr>
          <p:nvPr/>
        </p:nvSpPr>
        <p:spPr bwMode="auto">
          <a:xfrm flipH="1" flipV="1">
            <a:off x="2133600" y="51054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6985" name="Line 9"/>
          <p:cNvSpPr>
            <a:spLocks noChangeShapeType="1"/>
          </p:cNvSpPr>
          <p:nvPr/>
        </p:nvSpPr>
        <p:spPr bwMode="auto">
          <a:xfrm flipH="1">
            <a:off x="3124200" y="3886200"/>
            <a:ext cx="457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6986" name="Line 10"/>
          <p:cNvSpPr>
            <a:spLocks noChangeShapeType="1"/>
          </p:cNvSpPr>
          <p:nvPr/>
        </p:nvSpPr>
        <p:spPr bwMode="auto">
          <a:xfrm>
            <a:off x="5181600" y="2286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6987" name="Rectangle 11"/>
          <p:cNvSpPr>
            <a:spLocks noChangeArrowheads="1"/>
          </p:cNvSpPr>
          <p:nvPr/>
        </p:nvSpPr>
        <p:spPr bwMode="auto">
          <a:xfrm>
            <a:off x="4038600" y="6019800"/>
            <a:ext cx="456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(Same loads are applied in the simulations)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Size Scale Effects of Stress-Strain Response</a:t>
            </a:r>
          </a:p>
        </p:txBody>
      </p:sp>
      <p:graphicFrame>
        <p:nvGraphicFramePr>
          <p:cNvPr id="128003" name="Object 3"/>
          <p:cNvGraphicFramePr>
            <a:graphicFrameLocks noChangeAspect="1"/>
          </p:cNvGraphicFramePr>
          <p:nvPr>
            <p:ph idx="1"/>
          </p:nvPr>
        </p:nvGraphicFramePr>
        <p:xfrm>
          <a:off x="1219200" y="1536700"/>
          <a:ext cx="6629400" cy="4946650"/>
        </p:xfrm>
        <a:graphic>
          <a:graphicData uri="http://schemas.openxmlformats.org/presentationml/2006/ole">
            <p:oleObj spid="_x0000_s128003" name="Chart" r:id="rId3" imgW="5515172" imgH="4114605" progId="Excel.Chart.8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401</Words>
  <Application>Microsoft Office PowerPoint</Application>
  <PresentationFormat>On-screen Show (4:3)</PresentationFormat>
  <Paragraphs>101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Times</vt:lpstr>
      <vt:lpstr>Symbol</vt:lpstr>
      <vt:lpstr>Helvetica</vt:lpstr>
      <vt:lpstr>Wingdings</vt:lpstr>
      <vt:lpstr>SimSun</vt:lpstr>
      <vt:lpstr>Monotype Sorts</vt:lpstr>
      <vt:lpstr>Times New Roman</vt:lpstr>
      <vt:lpstr>Comic Sans MS</vt:lpstr>
      <vt:lpstr>Default Design</vt:lpstr>
      <vt:lpstr>Microsoft Office Excel Chart</vt:lpstr>
      <vt:lpstr>Bitmap Image</vt:lpstr>
      <vt:lpstr>Nanomechanical Damage</vt:lpstr>
      <vt:lpstr>Slide 2</vt:lpstr>
      <vt:lpstr>Slide 3</vt:lpstr>
      <vt:lpstr>Slide 4</vt:lpstr>
      <vt:lpstr>Nanoscale Single Crystals Model Setup and Parameters</vt:lpstr>
      <vt:lpstr>Nanoscale Single Crystals Model Setup and Parameters for Hydrogen in Ni and Al</vt:lpstr>
      <vt:lpstr>Slide 7</vt:lpstr>
      <vt:lpstr>Slide 8</vt:lpstr>
      <vt:lpstr>Size Scale Effects of Stress-Strain Response</vt:lpstr>
      <vt:lpstr>Slide 10</vt:lpstr>
      <vt:lpstr>Slide 11</vt:lpstr>
      <vt:lpstr>The Number of Dislocation Cells vs True Strain</vt:lpstr>
      <vt:lpstr>Orientation A [111] with initial crack-note closure</vt:lpstr>
      <vt:lpstr>Orientation B – [100] with initial crack: note isotropic like plasticity</vt:lpstr>
      <vt:lpstr>Orientation C – [110] with initial crack: distributed plasticity</vt:lpstr>
      <vt:lpstr>Orientation D – [101] with initial crack: note shear bands</vt:lpstr>
    </vt:vector>
  </TitlesOfParts>
  <Company>Mississippi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horstemeyer</dc:creator>
  <cp:lastModifiedBy>mfhorst</cp:lastModifiedBy>
  <cp:revision>37</cp:revision>
  <dcterms:created xsi:type="dcterms:W3CDTF">2003-09-16T13:30:56Z</dcterms:created>
  <dcterms:modified xsi:type="dcterms:W3CDTF">2012-06-01T19:15:37Z</dcterms:modified>
</cp:coreProperties>
</file>