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37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CA47-E5CF-4A13-927F-682C6535EFC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CA41-8F4B-444C-BFB9-8B3CC253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048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Introduction of the Thomas-Fermi model (statistics of electrons).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Hohenberg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-Kohn paper proving existence of exact Density Function.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Kohn-Sham scheme introduced.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1970s and early 80s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LDA (local density approximation).  DFT becomes useful.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Incorporation of DFT into molecular dynamics (Car-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Parrinello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(Now one of PRL’s top 10 cited papers).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Becke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LYP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DFT useful for some chemistry.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Nobel prize awarded to Walter Kohn in chemistry for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development of DFT.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533400"/>
            <a:ext cx="58293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590800" y="4114800"/>
            <a:ext cx="4343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438400" y="4267200"/>
          <a:ext cx="4510088" cy="457200"/>
        </p:xfrm>
        <a:graphic>
          <a:graphicData uri="http://schemas.openxmlformats.org/presentationml/2006/ole">
            <p:oleObj spid="_x0000_s9218" name="Equation" r:id="rId4" imgW="2755800" imgH="279360" progId="">
              <p:embed/>
            </p:oleObj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362200" y="2819400"/>
            <a:ext cx="487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438400" y="3581400"/>
            <a:ext cx="4876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362200" y="5105400"/>
            <a:ext cx="4191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-304800"/>
            <a:ext cx="611505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657600" y="16002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(</a:t>
            </a:r>
            <a:r>
              <a:rPr lang="en-US" sz="2400" i="1">
                <a:latin typeface="Times New Roman" pitchFamily="18" charset="0"/>
              </a:rPr>
              <a:t>CD</a:t>
            </a:r>
            <a:r>
              <a:rPr lang="en-US" sz="2400"/>
              <a:t>)</a:t>
            </a:r>
            <a:r>
              <a:rPr lang="en-US" sz="2400" baseline="30000">
                <a:latin typeface="Times New Roman" pitchFamily="18" charset="0"/>
              </a:rPr>
              <a:t>-1</a:t>
            </a:r>
            <a:r>
              <a:rPr lang="en-US" sz="2400"/>
              <a:t>  :  </a:t>
            </a:r>
            <a:r>
              <a:rPr lang="en-US" sz="2400">
                <a:latin typeface="Euclid Math One" pitchFamily="18" charset="2"/>
              </a:rPr>
              <a:t>N        V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51054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886200" y="4495800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2590800" y="4572000"/>
            <a:ext cx="4114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CC00"/>
              </a:solidFill>
            </a:endParaRPr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/>
        </p:nvGraphicFramePr>
        <p:xfrm>
          <a:off x="2971800" y="4572000"/>
          <a:ext cx="3276600" cy="517525"/>
        </p:xfrm>
        <a:graphic>
          <a:graphicData uri="http://schemas.openxmlformats.org/presentationml/2006/ole">
            <p:oleObj spid="_x0000_s10242" name="Equation" r:id="rId4" imgW="1688760" imgH="266400" progId="">
              <p:embed/>
            </p:oleObj>
          </a:graphicData>
        </a:graphic>
      </p:graphicFrame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346325" y="5699125"/>
            <a:ext cx="441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The theorems are generalizable to degenerate </a:t>
            </a:r>
          </a:p>
          <a:p>
            <a:r>
              <a:rPr lang="en-US" sz="1600"/>
              <a:t>ground states!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590800" y="152400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The energy functional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energy expectation value is of particular importance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2514600" y="1371600"/>
          <a:ext cx="3733800" cy="536575"/>
        </p:xfrm>
        <a:graphic>
          <a:graphicData uri="http://schemas.openxmlformats.org/presentationml/2006/ole">
            <p:oleObj spid="_x0000_s11266" name="Equation" r:id="rId3" imgW="1765080" imgH="253800" progId="">
              <p:embed/>
            </p:oleObj>
          </a:graphicData>
        </a:graphic>
      </p:graphicFrame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746125" y="2093913"/>
            <a:ext cx="451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the variational principle, for |</a:t>
            </a:r>
            <a:r>
              <a:rPr lang="el-GR">
                <a:cs typeface="Arial" charset="0"/>
              </a:rPr>
              <a:t>Ψ</a:t>
            </a:r>
            <a:r>
              <a:rPr lang="en-US">
                <a:cs typeface="Arial" charset="0"/>
              </a:rPr>
              <a:t>&gt; in </a:t>
            </a:r>
            <a:r>
              <a:rPr lang="el-GR" b="1">
                <a:cs typeface="Arial" charset="0"/>
              </a:rPr>
              <a:t>Ψ</a:t>
            </a:r>
            <a:r>
              <a:rPr lang="en-US"/>
              <a:t>:</a:t>
            </a:r>
          </a:p>
        </p:txBody>
      </p:sp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2667000" y="2743200"/>
          <a:ext cx="3352800" cy="519113"/>
        </p:xfrm>
        <a:graphic>
          <a:graphicData uri="http://schemas.openxmlformats.org/presentationml/2006/ole">
            <p:oleObj spid="_x0000_s11267" name="Equation" r:id="rId4" imgW="1638000" imgH="253800" progId="">
              <p:embed/>
            </p:oleObj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22325" y="354171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Thus,</a:t>
            </a: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2438400" y="4267200"/>
          <a:ext cx="4267200" cy="554038"/>
        </p:xfrm>
        <a:graphic>
          <a:graphicData uri="http://schemas.openxmlformats.org/presentationml/2006/ole">
            <p:oleObj spid="_x0000_s11268" name="Equation" r:id="rId5" imgW="1955520" imgH="253800" progId="">
              <p:embed/>
            </p:oleObj>
          </a:graphicData>
        </a:graphic>
      </p:graphicFrame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22325" y="5065713"/>
            <a:ext cx="675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Therefore, </a:t>
            </a:r>
            <a:r>
              <a:rPr lang="en-US" i="1">
                <a:latin typeface="Times New Roman" pitchFamily="18" charset="0"/>
              </a:rPr>
              <a:t>E[n</a:t>
            </a:r>
            <a:r>
              <a:rPr lang="en-US" i="1" baseline="-25000">
                <a:latin typeface="Times New Roman" pitchFamily="18" charset="0"/>
              </a:rPr>
              <a:t>0</a:t>
            </a:r>
            <a:r>
              <a:rPr lang="en-US" i="1">
                <a:latin typeface="Times New Roman" pitchFamily="18" charset="0"/>
              </a:rPr>
              <a:t>]</a:t>
            </a:r>
            <a:r>
              <a:rPr lang="en-US"/>
              <a:t> can be determined by a minimization procedure:</a:t>
            </a:r>
          </a:p>
        </p:txBody>
      </p:sp>
      <p:graphicFrame>
        <p:nvGraphicFramePr>
          <p:cNvPr id="11269" name="Object 12"/>
          <p:cNvGraphicFramePr>
            <a:graphicFrameLocks noChangeAspect="1"/>
          </p:cNvGraphicFramePr>
          <p:nvPr/>
        </p:nvGraphicFramePr>
        <p:xfrm>
          <a:off x="3200400" y="5715000"/>
          <a:ext cx="2438400" cy="623888"/>
        </p:xfrm>
        <a:graphic>
          <a:graphicData uri="http://schemas.openxmlformats.org/presentationml/2006/ole">
            <p:oleObj spid="_x0000_s11269" name="Equation" r:id="rId6" imgW="1143000" imgH="291960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04800"/>
            <a:ext cx="6038850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-533400"/>
            <a:ext cx="5829300" cy="77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381000"/>
            <a:ext cx="6038850" cy="803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533400"/>
            <a:ext cx="58293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981200" y="4953000"/>
            <a:ext cx="52578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1066800" y="5029200"/>
          <a:ext cx="7543800" cy="1477963"/>
        </p:xfrm>
        <a:graphic>
          <a:graphicData uri="http://schemas.openxmlformats.org/presentationml/2006/ole">
            <p:oleObj spid="_x0000_s12290" name="Equation" r:id="rId4" imgW="4533840" imgH="888840" progId="">
              <p:embed/>
            </p:oleObj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066800" y="4876800"/>
            <a:ext cx="5562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066800" y="5486400"/>
            <a:ext cx="7620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1066800" y="6019800"/>
            <a:ext cx="4495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-304800"/>
            <a:ext cx="619125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438400" y="5257800"/>
            <a:ext cx="3657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2438400" y="5334000"/>
          <a:ext cx="3657600" cy="590550"/>
        </p:xfrm>
        <a:graphic>
          <a:graphicData uri="http://schemas.openxmlformats.org/presentationml/2006/ole">
            <p:oleObj spid="_x0000_s13314" name="Equation" r:id="rId4" imgW="2044440" imgH="33012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-342900"/>
            <a:ext cx="58293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533400"/>
            <a:ext cx="58293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971800" y="1066800"/>
            <a:ext cx="3657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938213" y="1346200"/>
          <a:ext cx="7646987" cy="603250"/>
        </p:xfrm>
        <a:graphic>
          <a:graphicData uri="http://schemas.openxmlformats.org/presentationml/2006/ole">
            <p:oleObj spid="_x0000_s14338" name="Equation" r:id="rId4" imgW="4673520" imgH="36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657600" y="28194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81200" y="914400"/>
            <a:ext cx="533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133600" y="3276600"/>
            <a:ext cx="3200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 t="6542" b="9346"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505200" y="2819400"/>
          <a:ext cx="2590800" cy="536575"/>
        </p:xfrm>
        <a:graphic>
          <a:graphicData uri="http://schemas.openxmlformats.org/presentationml/2006/ole">
            <p:oleObj spid="_x0000_s1026" name="Equation" r:id="rId4" imgW="110484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133600" y="152400"/>
            <a:ext cx="5067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/>
              <a:t>The Kohn-Sham Formulation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838200"/>
            <a:ext cx="7994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800000"/>
                </a:solidFill>
              </a:rPr>
              <a:t>Central assertion of KS formulation:</a:t>
            </a:r>
            <a:r>
              <a:rPr lang="en-US" sz="2000" b="1">
                <a:solidFill>
                  <a:srgbClr val="800000"/>
                </a:solidFill>
              </a:rPr>
              <a:t>  </a:t>
            </a:r>
            <a:r>
              <a:rPr lang="en-US" sz="2000"/>
              <a:t>Consider a system of </a:t>
            </a:r>
            <a:r>
              <a:rPr lang="en-US" sz="2000" i="1">
                <a:latin typeface="Times New Roman" pitchFamily="18" charset="0"/>
              </a:rPr>
              <a:t>N</a:t>
            </a:r>
            <a:r>
              <a:rPr lang="en-US" sz="2000" i="1" baseline="-25000">
                <a:latin typeface="Times New Roman" pitchFamily="18" charset="0"/>
              </a:rPr>
              <a:t>e</a:t>
            </a:r>
            <a:r>
              <a:rPr lang="en-US" sz="2000" i="1"/>
              <a:t> </a:t>
            </a:r>
          </a:p>
          <a:p>
            <a:r>
              <a:rPr lang="en-US" sz="2000"/>
              <a:t>Non-interacting electrons subject to an “external” potential </a:t>
            </a:r>
            <a:r>
              <a:rPr lang="en-US" sz="2000" i="1">
                <a:latin typeface="Times New Roman" pitchFamily="18" charset="0"/>
              </a:rPr>
              <a:t>V</a:t>
            </a:r>
            <a:r>
              <a:rPr lang="en-US" sz="2000" baseline="-25000">
                <a:latin typeface="Times New Roman" pitchFamily="18" charset="0"/>
              </a:rPr>
              <a:t>KS</a:t>
            </a:r>
            <a:r>
              <a:rPr lang="en-US" sz="2000"/>
              <a:t>.  It</a:t>
            </a:r>
          </a:p>
          <a:p>
            <a:r>
              <a:rPr lang="en-US" sz="2000"/>
              <a:t>Is possible to choose this potential such that the ground state density </a:t>
            </a:r>
          </a:p>
          <a:p>
            <a:r>
              <a:rPr lang="en-US" sz="2000"/>
              <a:t>Of the non-interacting system is the same as that of an interacting </a:t>
            </a:r>
          </a:p>
          <a:p>
            <a:r>
              <a:rPr lang="en-US" sz="2000"/>
              <a:t>System subject to a particular external potential </a:t>
            </a:r>
            <a:r>
              <a:rPr lang="en-US" sz="2000" i="1">
                <a:latin typeface="Times New Roman" pitchFamily="18" charset="0"/>
              </a:rPr>
              <a:t>V</a:t>
            </a:r>
            <a:r>
              <a:rPr lang="en-US" sz="2000" baseline="-25000">
                <a:latin typeface="Times New Roman" pitchFamily="18" charset="0"/>
              </a:rPr>
              <a:t>ext</a:t>
            </a:r>
            <a:r>
              <a:rPr lang="en-US" sz="2000"/>
              <a:t>.</a:t>
            </a:r>
            <a:endParaRPr lang="en-US" sz="2000" b="1" u="sng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46125" y="2932113"/>
            <a:ext cx="7461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non-interacting system is separable and, therefore, described by a set</a:t>
            </a:r>
          </a:p>
          <a:p>
            <a:r>
              <a:rPr lang="en-US"/>
              <a:t>of single-particle orbitals </a:t>
            </a:r>
            <a:r>
              <a:rPr lang="el-GR" i="1">
                <a:latin typeface="Times New Roman" pitchFamily="18" charset="0"/>
                <a:cs typeface="Arial" charset="0"/>
              </a:rPr>
              <a:t>ψ</a:t>
            </a:r>
            <a:r>
              <a:rPr lang="en-US" i="1" baseline="-25000">
                <a:latin typeface="Times New Roman" pitchFamily="18" charset="0"/>
                <a:cs typeface="Arial" charset="0"/>
              </a:rPr>
              <a:t>i</a:t>
            </a:r>
            <a:r>
              <a:rPr lang="en-US">
                <a:latin typeface="Times New Roman" pitchFamily="18" charset="0"/>
                <a:cs typeface="Arial" charset="0"/>
              </a:rPr>
              <a:t>(</a:t>
            </a:r>
            <a:r>
              <a:rPr lang="en-US" b="1">
                <a:latin typeface="Times New Roman" pitchFamily="18" charset="0"/>
                <a:cs typeface="Arial" charset="0"/>
              </a:rPr>
              <a:t>r</a:t>
            </a:r>
            <a:r>
              <a:rPr lang="en-US">
                <a:latin typeface="Times New Roman" pitchFamily="18" charset="0"/>
                <a:cs typeface="Arial" charset="0"/>
              </a:rPr>
              <a:t>,s), i=1,…,</a:t>
            </a:r>
            <a:r>
              <a:rPr lang="en-US" i="1">
                <a:latin typeface="Times New Roman" pitchFamily="18" charset="0"/>
                <a:cs typeface="Arial" charset="0"/>
              </a:rPr>
              <a:t>N</a:t>
            </a:r>
            <a:r>
              <a:rPr lang="en-US" i="1" baseline="-25000">
                <a:latin typeface="Times New Roman" pitchFamily="18" charset="0"/>
                <a:cs typeface="Arial" charset="0"/>
              </a:rPr>
              <a:t>e</a:t>
            </a:r>
            <a:r>
              <a:rPr lang="en-US">
                <a:latin typeface="Times New Roman" pitchFamily="18" charset="0"/>
                <a:cs typeface="Arial" charset="0"/>
              </a:rPr>
              <a:t>, </a:t>
            </a:r>
            <a:r>
              <a:rPr lang="en-US">
                <a:cs typeface="Arial" charset="0"/>
              </a:rPr>
              <a:t>such that the wave function is</a:t>
            </a:r>
          </a:p>
          <a:p>
            <a:r>
              <a:rPr lang="en-US">
                <a:cs typeface="Arial" charset="0"/>
              </a:rPr>
              <a:t>given by a Slater determinant:</a:t>
            </a:r>
            <a:endParaRPr lang="el-GR" i="1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803400" y="3800475"/>
          <a:ext cx="5664200" cy="942975"/>
        </p:xfrm>
        <a:graphic>
          <a:graphicData uri="http://schemas.openxmlformats.org/presentationml/2006/ole">
            <p:oleObj spid="_x0000_s15362" name="Equation" r:id="rId3" imgW="2743200" imgH="457200" progId="">
              <p:embed/>
            </p:oleObj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85800" y="4572000"/>
            <a:ext cx="250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density is given by</a:t>
            </a: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286000" y="4800600"/>
          <a:ext cx="4778375" cy="862013"/>
        </p:xfrm>
        <a:graphic>
          <a:graphicData uri="http://schemas.openxmlformats.org/presentationml/2006/ole">
            <p:oleObj spid="_x0000_s15363" name="Equation" r:id="rId4" imgW="2463480" imgH="444240" progId="">
              <p:embed/>
            </p:oleObj>
          </a:graphicData>
        </a:graphic>
      </p:graphicFrame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85800" y="5638800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kinetic energy is given by</a:t>
            </a:r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3200400" y="5943600"/>
          <a:ext cx="3810000" cy="817563"/>
        </p:xfrm>
        <a:graphic>
          <a:graphicData uri="http://schemas.openxmlformats.org/presentationml/2006/ole">
            <p:oleObj spid="_x0000_s15364" name="Equation" r:id="rId5" imgW="2070000" imgH="444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3" grpId="0"/>
      <p:bldP spid="266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-609600"/>
            <a:ext cx="5829300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438400" y="5943600"/>
          <a:ext cx="3581400" cy="746125"/>
        </p:xfrm>
        <a:graphic>
          <a:graphicData uri="http://schemas.openxmlformats.org/presentationml/2006/ole">
            <p:oleObj spid="_x0000_s16386" name="Equation" r:id="rId4" imgW="2133360" imgH="444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-457200"/>
            <a:ext cx="582930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743200" y="5943600"/>
            <a:ext cx="3352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3048000" y="5638800"/>
          <a:ext cx="2895600" cy="719138"/>
        </p:xfrm>
        <a:graphic>
          <a:graphicData uri="http://schemas.openxmlformats.org/presentationml/2006/ole">
            <p:oleObj spid="_x0000_s17410" name="Equation" r:id="rId4" imgW="1790640" imgH="444240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"/>
            <a:ext cx="58293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981200" y="228600"/>
            <a:ext cx="532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/>
              <a:t>Some simple results from DFT</a:t>
            </a:r>
          </a:p>
        </p:txBody>
      </p:sp>
      <p:pic>
        <p:nvPicPr>
          <p:cNvPr id="27652" name="Picture 6" descr="ad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33600"/>
            <a:ext cx="6553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057400" y="2286000"/>
            <a:ext cx="541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1981200" y="4572000"/>
            <a:ext cx="52578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2270125" y="4765675"/>
            <a:ext cx="3717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</a:rPr>
              <a:t>barrier</a:t>
            </a:r>
            <a:r>
              <a:rPr lang="en-US" sz="2400"/>
              <a:t>(DFT) = 3.6 kcal/mol</a:t>
            </a:r>
          </a:p>
          <a:p>
            <a:endParaRPr lang="en-US" sz="2400"/>
          </a:p>
          <a:p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</a:rPr>
              <a:t>barrier</a:t>
            </a:r>
            <a:r>
              <a:rPr lang="en-US" sz="2400"/>
              <a:t>(MP4) = 4.1 kcal/mol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d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7912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866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 u="sng"/>
              <a:t>Geometry of the protonated methanol dimer</a:t>
            </a:r>
            <a:endParaRPr lang="en-US" sz="32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0" y="2743200"/>
            <a:ext cx="107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ReparteeSSK" pitchFamily="2" charset="0"/>
              </a:rPr>
              <a:t>2.39Å</a:t>
            </a:r>
            <a:r>
              <a:rPr lang="en-US" sz="2400">
                <a:latin typeface="ReparteeSSK" pitchFamily="2" charset="0"/>
              </a:rPr>
              <a:t> 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3810000" y="3048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867400" y="3048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" y="4748213"/>
            <a:ext cx="401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MP2 6-311G (2d,2p)  2.38 </a:t>
            </a:r>
            <a:r>
              <a:rPr lang="en-US" sz="2400">
                <a:cs typeface="Arial" charset="0"/>
              </a:rPr>
              <a:t>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Results methanol</a:t>
            </a:r>
          </a:p>
        </p:txBody>
      </p:sp>
      <p:pic>
        <p:nvPicPr>
          <p:cNvPr id="29699" name="Picture 3" descr="CPL_fig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095500"/>
            <a:ext cx="4876800" cy="3413125"/>
          </a:xfrm>
          <a:noFill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191000" y="27432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ReparteeSSK" pitchFamily="2" charset="0"/>
              </a:rPr>
              <a:t>Expt.:  -3.2 kcal/mol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990600" y="1600200"/>
            <a:ext cx="4994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latin typeface="ReparteeSSK" pitchFamily="2" charset="0"/>
              </a:rPr>
              <a:t>Dimer</a:t>
            </a:r>
            <a:r>
              <a:rPr lang="en-US" sz="2000" dirty="0">
                <a:latin typeface="ReparteeSSK" pitchFamily="2" charset="0"/>
              </a:rPr>
              <a:t> dissociation curve of a </a:t>
            </a:r>
            <a:r>
              <a:rPr lang="en-US" sz="2000" i="1" dirty="0">
                <a:latin typeface="ReparteeSSK" pitchFamily="2" charset="0"/>
              </a:rPr>
              <a:t>neutral </a:t>
            </a:r>
            <a:r>
              <a:rPr lang="en-US" sz="2000" dirty="0" err="1">
                <a:latin typeface="ReparteeSSK" pitchFamily="2" charset="0"/>
              </a:rPr>
              <a:t>dimer</a:t>
            </a:r>
            <a:endParaRPr lang="en-US" sz="2000" dirty="0">
              <a:latin typeface="ReparteeSS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cc.png"/>
          <p:cNvPicPr/>
          <p:nvPr/>
        </p:nvPicPr>
        <p:blipFill>
          <a:blip r:embed="rId2" cstate="print"/>
          <a:srcRect l="22387" t="19251" r="24189" b="9626"/>
          <a:stretch>
            <a:fillRect/>
          </a:stretch>
        </p:blipFill>
        <p:spPr>
          <a:xfrm>
            <a:off x="304800" y="990600"/>
            <a:ext cx="4648200" cy="4800600"/>
          </a:xfrm>
          <a:prstGeom prst="rect">
            <a:avLst/>
          </a:prstGeom>
        </p:spPr>
      </p:pic>
      <p:pic>
        <p:nvPicPr>
          <p:cNvPr id="3" name="Picture 2" descr="fcc_transverse.png"/>
          <p:cNvPicPr/>
          <p:nvPr/>
        </p:nvPicPr>
        <p:blipFill>
          <a:blip r:embed="rId3" cstate="print"/>
          <a:srcRect l="19529" t="9695" r="19539" b="9418"/>
          <a:stretch>
            <a:fillRect/>
          </a:stretch>
        </p:blipFill>
        <p:spPr>
          <a:xfrm>
            <a:off x="5029200" y="1447800"/>
            <a:ext cx="4114800" cy="41662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b="1" u="sng" smtClean="0"/>
              <a:t>Lecture 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sz="2000" smtClean="0"/>
              <a:t>Density functional theory is an exact reformulation of many-body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quantum mechanics in terms of the probability density rather than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the wave function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The ground-state energy can be obtained by minimization of the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energy functional E[n].  All we know about the functional is that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it exists, however, its form is unknown.  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Kohn-Sham reformulation in terms of single-particle orbitals helps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in the development of approximations and is the form used in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     current density functional calculations today.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 t="8654" b="4808"/>
          <a:stretch>
            <a:fillRect/>
          </a:stretch>
        </p:blipFill>
        <p:spPr bwMode="auto">
          <a:xfrm>
            <a:off x="16002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581400" y="1524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505200" y="1600200"/>
          <a:ext cx="2743200" cy="554038"/>
        </p:xfrm>
        <a:graphic>
          <a:graphicData uri="http://schemas.openxmlformats.org/presentationml/2006/ole">
            <p:oleObj spid="_x0000_s2050" name="Equation" r:id="rId4" imgW="1130040" imgH="228600" progId="">
              <p:embed/>
            </p:oleObj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286000" y="5334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362200" y="53340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External Potential: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4694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/>
              <a:t>Hohenberg-Kohn Theorem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93725" y="1027113"/>
            <a:ext cx="778341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Two systems with the same number </a:t>
            </a:r>
            <a:r>
              <a:rPr lang="en-US" dirty="0">
                <a:latin typeface="Times New Roman" pitchFamily="18" charset="0"/>
              </a:rPr>
              <a:t>N</a:t>
            </a:r>
            <a:r>
              <a:rPr lang="en-US" baseline="-25000" dirty="0">
                <a:latin typeface="Times New Roman" pitchFamily="18" charset="0"/>
              </a:rPr>
              <a:t>e</a:t>
            </a:r>
            <a:r>
              <a:rPr lang="en-US" baseline="-25000" dirty="0"/>
              <a:t> </a:t>
            </a:r>
            <a:r>
              <a:rPr lang="en-US" dirty="0"/>
              <a:t>of electrons have the same</a:t>
            </a:r>
          </a:p>
          <a:p>
            <a:r>
              <a:rPr lang="en-US" dirty="0"/>
              <a:t>   </a:t>
            </a:r>
            <a:r>
              <a:rPr lang="en-US" i="1" dirty="0">
                <a:latin typeface="Times New Roman" pitchFamily="18" charset="0"/>
              </a:rPr>
              <a:t>T</a:t>
            </a:r>
            <a:r>
              <a:rPr lang="en-US" i="1" baseline="-25000" dirty="0">
                <a:latin typeface="Times New Roman" pitchFamily="18" charset="0"/>
              </a:rPr>
              <a:t>e</a:t>
            </a:r>
            <a:r>
              <a:rPr lang="en-US" i="1" dirty="0">
                <a:latin typeface="Times New Roman" pitchFamily="18" charset="0"/>
              </a:rPr>
              <a:t> </a:t>
            </a:r>
            <a:r>
              <a:rPr lang="en-US" i="1" dirty="0"/>
              <a:t>+ </a:t>
            </a:r>
            <a:r>
              <a:rPr lang="en-US" i="1" dirty="0" err="1">
                <a:latin typeface="Times New Roman" pitchFamily="18" charset="0"/>
              </a:rPr>
              <a:t>V</a:t>
            </a:r>
            <a:r>
              <a:rPr lang="en-US" i="1" baseline="-25000" dirty="0" err="1">
                <a:latin typeface="Times New Roman" pitchFamily="18" charset="0"/>
              </a:rPr>
              <a:t>ee</a:t>
            </a:r>
            <a:r>
              <a:rPr lang="en-US" dirty="0"/>
              <a:t>.  Hence, they are distinguished only by </a:t>
            </a:r>
            <a:r>
              <a:rPr lang="en-US" i="1" dirty="0">
                <a:latin typeface="Times New Roman" pitchFamily="18" charset="0"/>
              </a:rPr>
              <a:t>V</a:t>
            </a:r>
            <a:r>
              <a:rPr lang="en-US" i="1" baseline="-25000" dirty="0">
                <a:latin typeface="Times New Roman" pitchFamily="18" charset="0"/>
              </a:rPr>
              <a:t>en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Knowledge of |</a:t>
            </a:r>
            <a:r>
              <a:rPr lang="el-GR" dirty="0">
                <a:cs typeface="Arial" charset="0"/>
              </a:rPr>
              <a:t>Ψ</a:t>
            </a:r>
            <a:r>
              <a:rPr lang="en-US" baseline="-25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&gt; determines </a:t>
            </a:r>
            <a:r>
              <a:rPr lang="en-US" dirty="0">
                <a:latin typeface="Times New Roman" pitchFamily="18" charset="0"/>
                <a:cs typeface="Arial" charset="0"/>
              </a:rPr>
              <a:t>V</a:t>
            </a:r>
            <a:r>
              <a:rPr lang="en-US" baseline="-25000" dirty="0">
                <a:latin typeface="Times New Roman" pitchFamily="18" charset="0"/>
                <a:cs typeface="Arial" charset="0"/>
              </a:rPr>
              <a:t>en</a:t>
            </a:r>
            <a:r>
              <a:rPr lang="en-US" dirty="0">
                <a:cs typeface="Arial" charset="0"/>
              </a:rPr>
              <a:t>.</a:t>
            </a:r>
          </a:p>
          <a:p>
            <a:pPr>
              <a:buFontTx/>
              <a:buChar char="•"/>
            </a:pPr>
            <a:endParaRPr lang="en-US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cs typeface="Arial" charset="0"/>
              </a:rPr>
              <a:t> Let </a:t>
            </a:r>
            <a:r>
              <a:rPr lang="en-US" dirty="0">
                <a:latin typeface="Euclid Math One" pitchFamily="18" charset="2"/>
                <a:cs typeface="Arial" charset="0"/>
              </a:rPr>
              <a:t>V </a:t>
            </a:r>
            <a:r>
              <a:rPr lang="en-US" dirty="0">
                <a:cs typeface="Arial" charset="0"/>
              </a:rPr>
              <a:t>be the set of external potentials such solution of </a:t>
            </a:r>
          </a:p>
          <a:p>
            <a:pPr>
              <a:buFontTx/>
              <a:buChar char="•"/>
            </a:pPr>
            <a:endParaRPr lang="en-US" dirty="0">
              <a:cs typeface="Arial" charset="0"/>
            </a:endParaRPr>
          </a:p>
          <a:p>
            <a:endParaRPr lang="en-US" dirty="0">
              <a:cs typeface="Arial" charset="0"/>
            </a:endParaRPr>
          </a:p>
          <a:p>
            <a:pPr>
              <a:buFontTx/>
              <a:buChar char="•"/>
            </a:pPr>
            <a:endParaRPr lang="en-US" dirty="0">
              <a:cs typeface="Arial" charset="0"/>
            </a:endParaRPr>
          </a:p>
          <a:p>
            <a:pPr>
              <a:buFont typeface="Euclid Math One" pitchFamily="18" charset="2"/>
              <a:buChar char=" "/>
            </a:pPr>
            <a:r>
              <a:rPr lang="en-US" dirty="0">
                <a:cs typeface="Arial" charset="0"/>
              </a:rPr>
              <a:t>yields a non=degenerate ground state |</a:t>
            </a:r>
            <a:r>
              <a:rPr lang="el-GR" dirty="0">
                <a:cs typeface="Arial" charset="0"/>
              </a:rPr>
              <a:t>Ψ</a:t>
            </a:r>
            <a:r>
              <a:rPr lang="en-US" baseline="-25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&gt;.</a:t>
            </a:r>
          </a:p>
          <a:p>
            <a:pPr>
              <a:buFont typeface="Euclid Math One" pitchFamily="18" charset="2"/>
              <a:buChar char=" "/>
            </a:pPr>
            <a:endParaRPr lang="en-US" dirty="0">
              <a:cs typeface="Arial" charset="0"/>
            </a:endParaRPr>
          </a:p>
          <a:p>
            <a:pPr>
              <a:buFont typeface="Euclid Math One" pitchFamily="18" charset="2"/>
              <a:buChar char=" "/>
            </a:pPr>
            <a:r>
              <a:rPr lang="en-US" dirty="0">
                <a:cs typeface="Arial" charset="0"/>
              </a:rPr>
              <a:t>  Collect all such ground state wavefunctions into a set </a:t>
            </a:r>
            <a:r>
              <a:rPr lang="el-GR" b="1" dirty="0">
                <a:cs typeface="Arial" charset="0"/>
              </a:rPr>
              <a:t>Ψ</a:t>
            </a:r>
            <a:r>
              <a:rPr lang="en-US" dirty="0">
                <a:cs typeface="Arial" charset="0"/>
              </a:rPr>
              <a:t>.  Each </a:t>
            </a:r>
          </a:p>
          <a:p>
            <a:pPr>
              <a:buFont typeface="Euclid Math One" pitchFamily="18" charset="2"/>
              <a:buChar char=" "/>
            </a:pPr>
            <a:r>
              <a:rPr lang="en-US" dirty="0">
                <a:cs typeface="Arial" charset="0"/>
              </a:rPr>
              <a:t>  element of this set is associated with a Hamiltonian determined by the external</a:t>
            </a:r>
          </a:p>
          <a:p>
            <a:pPr>
              <a:buFont typeface="Euclid Math One" pitchFamily="18" charset="2"/>
              <a:buChar char=" "/>
            </a:pPr>
            <a:r>
              <a:rPr lang="en-US" dirty="0">
                <a:cs typeface="Arial" charset="0"/>
              </a:rPr>
              <a:t>  potential.</a:t>
            </a:r>
          </a:p>
          <a:p>
            <a:pPr>
              <a:buFont typeface="Euclid Math One" pitchFamily="18" charset="2"/>
              <a:buChar char=" "/>
            </a:pPr>
            <a:endParaRPr lang="en-US" dirty="0">
              <a:cs typeface="Arial" charset="0"/>
            </a:endParaRPr>
          </a:p>
          <a:p>
            <a:pPr>
              <a:buFont typeface="Euclid Math One" pitchFamily="18" charset="2"/>
              <a:buChar char=" "/>
            </a:pPr>
            <a:r>
              <a:rPr lang="en-US" dirty="0">
                <a:cs typeface="Arial" charset="0"/>
              </a:rPr>
              <a:t> There exists a 1:1 mapping </a:t>
            </a:r>
            <a:r>
              <a:rPr lang="en-US" i="1" dirty="0">
                <a:latin typeface="Times New Roman" pitchFamily="18" charset="0"/>
                <a:cs typeface="Arial" charset="0"/>
              </a:rPr>
              <a:t>C</a:t>
            </a:r>
            <a:r>
              <a:rPr lang="en-US" dirty="0">
                <a:cs typeface="Arial" charset="0"/>
              </a:rPr>
              <a:t> such that</a:t>
            </a:r>
          </a:p>
          <a:p>
            <a:pPr>
              <a:buFont typeface="Euclid Math One" pitchFamily="18" charset="2"/>
              <a:buChar char=" "/>
            </a:pPr>
            <a:endParaRPr lang="en-US" dirty="0">
              <a:cs typeface="Arial" charset="0"/>
            </a:endParaRPr>
          </a:p>
          <a:p>
            <a:pPr>
              <a:buFont typeface="Euclid Math One" pitchFamily="18" charset="2"/>
              <a:buNone/>
            </a:pPr>
            <a:r>
              <a:rPr lang="en-US" dirty="0">
                <a:cs typeface="Arial" charset="0"/>
              </a:rPr>
              <a:t>                          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C</a:t>
            </a:r>
            <a:r>
              <a:rPr lang="en-US" sz="2400" dirty="0">
                <a:cs typeface="Arial" charset="0"/>
              </a:rPr>
              <a:t> :  </a:t>
            </a:r>
            <a:r>
              <a:rPr lang="en-US" sz="2400" dirty="0">
                <a:latin typeface="Euclid Math One" pitchFamily="18" charset="2"/>
                <a:cs typeface="Arial" charset="0"/>
              </a:rPr>
              <a:t>V</a:t>
            </a:r>
            <a:r>
              <a:rPr lang="en-US" sz="2400" dirty="0">
                <a:cs typeface="Arial" charset="0"/>
              </a:rPr>
              <a:t>           </a:t>
            </a:r>
            <a:r>
              <a:rPr lang="el-GR" sz="2400" b="1" dirty="0">
                <a:cs typeface="Arial" charset="0"/>
              </a:rPr>
              <a:t>Ψ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00200" y="2819400"/>
          <a:ext cx="4019550" cy="528638"/>
        </p:xfrm>
        <a:graphic>
          <a:graphicData uri="http://schemas.openxmlformats.org/presentationml/2006/ole">
            <p:oleObj spid="_x0000_s4098" name="Equation" r:id="rId3" imgW="1930320" imgH="253800" progId="">
              <p:embed/>
            </p:oleObj>
          </a:graphicData>
        </a:graphic>
      </p:graphicFrame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2895600" y="594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-685800"/>
            <a:ext cx="619125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52800" y="41910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505200" y="4191000"/>
          <a:ext cx="838200" cy="279400"/>
        </p:xfrm>
        <a:graphic>
          <a:graphicData uri="http://schemas.openxmlformats.org/presentationml/2006/ole">
            <p:oleObj spid="_x0000_s5122" name="Equation" r:id="rId4" imgW="761760" imgH="253800" progId="">
              <p:embed/>
            </p:oleObj>
          </a:graphicData>
        </a:graphic>
      </p:graphicFrame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2514600" y="3200400"/>
            <a:ext cx="4038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2286000" y="3200400"/>
          <a:ext cx="4365625" cy="371475"/>
        </p:xfrm>
        <a:graphic>
          <a:graphicData uri="http://schemas.openxmlformats.org/presentationml/2006/ole">
            <p:oleObj spid="_x0000_s5123" name="Equation" r:id="rId5" imgW="286992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-304800"/>
            <a:ext cx="6572250" cy="796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048000" y="40386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276600" y="4038600"/>
          <a:ext cx="3200400" cy="441325"/>
        </p:xfrm>
        <a:graphic>
          <a:graphicData uri="http://schemas.openxmlformats.org/presentationml/2006/ole">
            <p:oleObj spid="_x0000_s6146" name="Equation" r:id="rId4" imgW="184140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5999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/>
              <a:t>Hohenberg-Kohn Theorem (part II)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517525" y="950913"/>
            <a:ext cx="7329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Given an antisymmetric ground state wavefunction from the set </a:t>
            </a:r>
            <a:r>
              <a:rPr lang="el-GR" b="1">
                <a:cs typeface="Arial" charset="0"/>
              </a:rPr>
              <a:t>Ψ</a:t>
            </a:r>
            <a:r>
              <a:rPr lang="en-US">
                <a:cs typeface="Arial" charset="0"/>
              </a:rPr>
              <a:t>, the </a:t>
            </a:r>
          </a:p>
          <a:p>
            <a:r>
              <a:rPr lang="en-US">
                <a:cs typeface="Arial" charset="0"/>
              </a:rPr>
              <a:t>ground-state density is given by</a:t>
            </a:r>
            <a:endParaRPr lang="el-GR">
              <a:cs typeface="Arial" charset="0"/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722313" y="1752600"/>
          <a:ext cx="7394575" cy="935038"/>
        </p:xfrm>
        <a:graphic>
          <a:graphicData uri="http://schemas.openxmlformats.org/presentationml/2006/ole">
            <p:oleObj spid="_x0000_s7170" name="Equation" r:id="rId3" imgW="3416040" imgH="431640" progId="">
              <p:embed/>
            </p:oleObj>
          </a:graphicData>
        </a:graphic>
      </p:graphicFrame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65125" y="2932113"/>
            <a:ext cx="497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Knowledge of </a:t>
            </a:r>
            <a:r>
              <a:rPr lang="en-US" i="1">
                <a:latin typeface="Times New Roman" pitchFamily="18" charset="0"/>
              </a:rPr>
              <a:t>n(</a:t>
            </a:r>
            <a:r>
              <a:rPr lang="en-US" b="1">
                <a:latin typeface="Times New Roman" pitchFamily="18" charset="0"/>
              </a:rPr>
              <a:t>r</a:t>
            </a:r>
            <a:r>
              <a:rPr lang="en-US" i="1">
                <a:latin typeface="Times New Roman" pitchFamily="18" charset="0"/>
              </a:rPr>
              <a:t>)</a:t>
            </a:r>
            <a:r>
              <a:rPr lang="en-US"/>
              <a:t> is sufficient to determine |</a:t>
            </a:r>
            <a:r>
              <a:rPr lang="el-GR">
                <a:cs typeface="Arial" charset="0"/>
              </a:rPr>
              <a:t>Ψ</a:t>
            </a:r>
            <a:r>
              <a:rPr lang="en-US">
                <a:cs typeface="Arial" charset="0"/>
              </a:rPr>
              <a:t>&gt;</a:t>
            </a:r>
            <a:endParaRPr lang="el-GR">
              <a:cs typeface="Arial" charset="0"/>
            </a:endParaRP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365125" y="3651250"/>
            <a:ext cx="7780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Let </a:t>
            </a:r>
            <a:r>
              <a:rPr lang="en-US">
                <a:latin typeface="Euclid Math One" pitchFamily="18" charset="2"/>
              </a:rPr>
              <a:t>N</a:t>
            </a:r>
            <a:r>
              <a:rPr lang="en-US"/>
              <a:t> be the set of ground state densities obtained from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</a:rPr>
              <a:t>e</a:t>
            </a:r>
            <a:r>
              <a:rPr lang="en-US"/>
              <a:t>-electron ground</a:t>
            </a:r>
          </a:p>
          <a:p>
            <a:r>
              <a:rPr lang="en-US"/>
              <a:t>state wavefunctions in </a:t>
            </a:r>
            <a:r>
              <a:rPr lang="el-GR" b="1">
                <a:cs typeface="Arial" charset="0"/>
              </a:rPr>
              <a:t>Ψ</a:t>
            </a:r>
            <a:r>
              <a:rPr lang="en-US" b="1">
                <a:cs typeface="Arial" charset="0"/>
              </a:rPr>
              <a:t>.  </a:t>
            </a:r>
            <a:r>
              <a:rPr lang="en-US">
                <a:cs typeface="Arial" charset="0"/>
              </a:rPr>
              <a:t>Then, there exists a 1:1 mapping</a:t>
            </a:r>
            <a:endParaRPr lang="el-GR" b="1">
              <a:cs typeface="Arial" charset="0"/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676400" y="4800600"/>
            <a:ext cx="223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 : </a:t>
            </a:r>
            <a:r>
              <a:rPr lang="el-GR" sz="2400" b="1">
                <a:cs typeface="Arial" charset="0"/>
              </a:rPr>
              <a:t>Ψ</a:t>
            </a:r>
            <a:r>
              <a:rPr lang="en-US" sz="2400"/>
              <a:t>            </a:t>
            </a:r>
            <a:r>
              <a:rPr lang="en-US" sz="2400">
                <a:latin typeface="Euclid Math One" pitchFamily="18" charset="2"/>
              </a:rPr>
              <a:t>N</a:t>
            </a:r>
            <a:r>
              <a:rPr lang="en-US">
                <a:latin typeface="Euclid Math One" pitchFamily="18" charset="2"/>
              </a:rPr>
              <a:t> 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25908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517525" y="5751513"/>
            <a:ext cx="7608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formula for </a:t>
            </a:r>
            <a:r>
              <a:rPr lang="en-US" i="1">
                <a:latin typeface="Times New Roman" pitchFamily="18" charset="0"/>
              </a:rPr>
              <a:t>n(</a:t>
            </a:r>
            <a:r>
              <a:rPr lang="en-US" b="1">
                <a:latin typeface="Times New Roman" pitchFamily="18" charset="0"/>
              </a:rPr>
              <a:t>r</a:t>
            </a:r>
            <a:r>
              <a:rPr lang="en-US" i="1">
                <a:latin typeface="Times New Roman" pitchFamily="18" charset="0"/>
              </a:rPr>
              <a:t>)</a:t>
            </a:r>
            <a:r>
              <a:rPr lang="en-US"/>
              <a:t> shows that D exists, however, showing that D</a:t>
            </a:r>
            <a:r>
              <a:rPr lang="en-US" baseline="30000"/>
              <a:t>-1</a:t>
            </a:r>
            <a:r>
              <a:rPr lang="en-US"/>
              <a:t> exists</a:t>
            </a:r>
          </a:p>
          <a:p>
            <a:r>
              <a:rPr lang="en-US"/>
              <a:t>Is less trivial.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5165725" y="4732338"/>
            <a:ext cx="225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30000"/>
              <a:t>-1</a:t>
            </a:r>
            <a:r>
              <a:rPr lang="en-US" sz="2400"/>
              <a:t>  :  </a:t>
            </a:r>
            <a:r>
              <a:rPr lang="en-US" sz="2400">
                <a:latin typeface="Euclid Math One" pitchFamily="18" charset="2"/>
              </a:rPr>
              <a:t>N</a:t>
            </a:r>
            <a:r>
              <a:rPr lang="en-US" sz="2400"/>
              <a:t>         </a:t>
            </a:r>
            <a:r>
              <a:rPr lang="el-GR" sz="2400" b="1">
                <a:cs typeface="Arial" charset="0"/>
              </a:rPr>
              <a:t>Ψ</a:t>
            </a:r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6172200" y="495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s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304800"/>
            <a:ext cx="6191250" cy="84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581400" y="609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u="sng"/>
              <a:t>Proof that D</a:t>
            </a:r>
            <a:r>
              <a:rPr lang="en-US" u="sng" baseline="30000"/>
              <a:t>-1</a:t>
            </a:r>
            <a:r>
              <a:rPr lang="en-US" u="sng"/>
              <a:t> exists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209800" y="2286000"/>
            <a:ext cx="457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2362200" y="2362200"/>
          <a:ext cx="4267200" cy="407988"/>
        </p:xfrm>
        <a:graphic>
          <a:graphicData uri="http://schemas.openxmlformats.org/presentationml/2006/ole">
            <p:oleObj spid="_x0000_s8194" name="Equation" r:id="rId4" imgW="265428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-304800"/>
            <a:ext cx="6858000" cy="93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828800" y="3581400"/>
            <a:ext cx="5562600" cy="281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582</Words>
  <Application>Microsoft Office PowerPoint</Application>
  <PresentationFormat>On-screen Show (4:3)</PresentationFormat>
  <Paragraphs>82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Results methanol</vt:lpstr>
      <vt:lpstr>Slide 26</vt:lpstr>
      <vt:lpstr>Slide 27</vt:lpstr>
      <vt:lpstr>Lecture 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MITA</dc:creator>
  <cp:lastModifiedBy>mfhorst</cp:lastModifiedBy>
  <cp:revision>7</cp:revision>
  <dcterms:created xsi:type="dcterms:W3CDTF">2010-11-24T19:50:02Z</dcterms:created>
  <dcterms:modified xsi:type="dcterms:W3CDTF">2011-09-07T20:12:56Z</dcterms:modified>
</cp:coreProperties>
</file>