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1"/>
  </p:notesMasterIdLst>
  <p:handoutMasterIdLst>
    <p:handoutMasterId r:id="rId12"/>
  </p:handoutMasterIdLst>
  <p:sldIdLst>
    <p:sldId id="451" r:id="rId2"/>
    <p:sldId id="465" r:id="rId3"/>
    <p:sldId id="466" r:id="rId4"/>
    <p:sldId id="467" r:id="rId5"/>
    <p:sldId id="461" r:id="rId6"/>
    <p:sldId id="462" r:id="rId7"/>
    <p:sldId id="463" r:id="rId8"/>
    <p:sldId id="464" r:id="rId9"/>
    <p:sldId id="473" r:id="rId10"/>
  </p:sldIdLst>
  <p:sldSz cx="9131300" cy="6845300"/>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b="1"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pitchFamily="18" charset="0"/>
        <a:ea typeface="+mn-ea"/>
        <a:cs typeface="+mn-cs"/>
      </a:defRPr>
    </a:lvl5pPr>
    <a:lvl6pPr marL="2286000" algn="l" defTabSz="914400" rtl="0" eaLnBrk="1" latinLnBrk="0" hangingPunct="1">
      <a:defRPr sz="2400" b="1" kern="1200">
        <a:solidFill>
          <a:schemeClr val="tx1"/>
        </a:solidFill>
        <a:latin typeface="Times" pitchFamily="18" charset="0"/>
        <a:ea typeface="+mn-ea"/>
        <a:cs typeface="+mn-cs"/>
      </a:defRPr>
    </a:lvl6pPr>
    <a:lvl7pPr marL="2743200" algn="l" defTabSz="914400" rtl="0" eaLnBrk="1" latinLnBrk="0" hangingPunct="1">
      <a:defRPr sz="2400" b="1" kern="1200">
        <a:solidFill>
          <a:schemeClr val="tx1"/>
        </a:solidFill>
        <a:latin typeface="Times" pitchFamily="18" charset="0"/>
        <a:ea typeface="+mn-ea"/>
        <a:cs typeface="+mn-cs"/>
      </a:defRPr>
    </a:lvl7pPr>
    <a:lvl8pPr marL="3200400" algn="l" defTabSz="914400" rtl="0" eaLnBrk="1" latinLnBrk="0" hangingPunct="1">
      <a:defRPr sz="2400" b="1" kern="1200">
        <a:solidFill>
          <a:schemeClr val="tx1"/>
        </a:solidFill>
        <a:latin typeface="Times" pitchFamily="18" charset="0"/>
        <a:ea typeface="+mn-ea"/>
        <a:cs typeface="+mn-cs"/>
      </a:defRPr>
    </a:lvl8pPr>
    <a:lvl9pPr marL="3657600" algn="l" defTabSz="914400" rtl="0" eaLnBrk="1" latinLnBrk="0" hangingPunct="1">
      <a:defRPr sz="2400" b="1"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FFF0"/>
    <a:srgbClr val="00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16" y="-90"/>
      </p:cViewPr>
      <p:guideLst>
        <p:guide orient="horz" pos="2156"/>
        <p:guide pos="287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146175" y="688975"/>
            <a:ext cx="4565650" cy="3422650"/>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414" y="8685894"/>
            <a:ext cx="2972098" cy="456595"/>
          </a:xfrm>
          <a:prstGeom prst="rect">
            <a:avLst/>
          </a:prstGeom>
          <a:ln/>
        </p:spPr>
        <p:txBody>
          <a:bodyPr lIns="86493" tIns="43247" rIns="86493" bIns="43247"/>
          <a:lstStyle/>
          <a:p>
            <a:fld id="{1E35E329-78D5-4A63-B790-D25E81DA6E64}" type="slidenum">
              <a:rPr lang="en-US"/>
              <a:pPr/>
              <a:t>7</a:t>
            </a:fld>
            <a:endParaRPr lang="en-US"/>
          </a:p>
        </p:txBody>
      </p:sp>
      <p:sp>
        <p:nvSpPr>
          <p:cNvPr id="15362" name="Rectangle 2"/>
          <p:cNvSpPr>
            <a:spLocks noGrp="1" noRot="1" noChangeAspect="1" noChangeArrowheads="1" noTextEdit="1"/>
          </p:cNvSpPr>
          <p:nvPr>
            <p:ph type="sldImg"/>
          </p:nvPr>
        </p:nvSpPr>
        <p:spPr>
          <a:xfrm>
            <a:off x="1143000" y="684213"/>
            <a:ext cx="4573588" cy="3429000"/>
          </a:xfrm>
          <a:ln/>
        </p:spPr>
      </p:sp>
      <p:sp>
        <p:nvSpPr>
          <p:cNvPr id="15363" name="Rectangle 3"/>
          <p:cNvSpPr>
            <a:spLocks noGrp="1" noChangeArrowheads="1"/>
          </p:cNvSpPr>
          <p:nvPr>
            <p:ph type="body" idx="1"/>
          </p:nvPr>
        </p:nvSpPr>
        <p:spPr>
          <a:xfrm>
            <a:off x="686112" y="4343713"/>
            <a:ext cx="5485778" cy="4115426"/>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414" y="8685894"/>
            <a:ext cx="2972098" cy="456595"/>
          </a:xfrm>
          <a:prstGeom prst="rect">
            <a:avLst/>
          </a:prstGeom>
          <a:ln/>
        </p:spPr>
        <p:txBody>
          <a:bodyPr lIns="86493" tIns="43247" rIns="86493" bIns="43247"/>
          <a:lstStyle/>
          <a:p>
            <a:fld id="{1CAC7E35-408B-49B6-8801-6B853547B7A5}" type="slidenum">
              <a:rPr lang="en-US"/>
              <a:pPr/>
              <a:t>8</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a:t>Strategic Goal #4 Cyberinfrastructure and information systems integration (related to Thrust 4)</a:t>
            </a:r>
          </a:p>
          <a:p>
            <a:r>
              <a:rPr lang="en-US"/>
              <a:t>Create and demonstrate </a:t>
            </a:r>
            <a:r>
              <a:rPr lang="en-US" b="1"/>
              <a:t>integrated </a:t>
            </a:r>
            <a:r>
              <a:rPr lang="en-US"/>
              <a:t>system of information tools for rapid concurrent design of</a:t>
            </a:r>
          </a:p>
          <a:p>
            <a:r>
              <a:rPr lang="en-US"/>
              <a:t>engineered components, assemblies, and the associated manufacturing processes incorporating</a:t>
            </a:r>
          </a:p>
          <a:p>
            <a:r>
              <a:rPr lang="en-US"/>
              <a:t>associated technologies.</a:t>
            </a:r>
          </a:p>
          <a:p>
            <a:r>
              <a:rPr lang="en-US" i="1"/>
              <a:t>Objectives</a:t>
            </a:r>
          </a:p>
          <a:p>
            <a:r>
              <a:rPr lang="en-US"/>
              <a:t>1. Create and demonstrate the framework for integrating design toolkits and</a:t>
            </a:r>
          </a:p>
          <a:p>
            <a:r>
              <a:rPr lang="en-US"/>
              <a:t>computational analysis tools with multiscale materials models, including interfaces to industry standard</a:t>
            </a:r>
          </a:p>
          <a:p>
            <a:r>
              <a:rPr lang="en-US"/>
              <a:t>commercial tools.</a:t>
            </a:r>
          </a:p>
          <a:p>
            <a:r>
              <a:rPr lang="en-US"/>
              <a:t>2. Create and demonstrate common easy-to-use design environment configurable for multilevel users</a:t>
            </a:r>
          </a:p>
          <a:p>
            <a:r>
              <a:rPr lang="en-US"/>
              <a:t>with distributed, concurrent, collaborative access.</a:t>
            </a:r>
          </a:p>
          <a:p>
            <a:r>
              <a:rPr lang="en-US"/>
              <a:t>3. Create means to transparently utilize computational grid resources with distributed computational</a:t>
            </a:r>
          </a:p>
          <a:p>
            <a:r>
              <a:rPr lang="en-US"/>
              <a:t>and information resources.</a:t>
            </a:r>
          </a:p>
          <a:p>
            <a:r>
              <a:rPr lang="en-US"/>
              <a:t>4. Create and demonstrate extensible, adaptive design framework with decision support, knowledge</a:t>
            </a:r>
          </a:p>
          <a:p>
            <a:r>
              <a:rPr lang="en-US"/>
              <a:t>accumulation, and support for incorporating business cost models.</a:t>
            </a:r>
          </a:p>
          <a:p>
            <a:r>
              <a:rPr lang="en-US"/>
              <a:t>5. Create and demonstrate tools and utilities for rapidly creating rule-based applications.</a:t>
            </a:r>
          </a:p>
          <a:p>
            <a:endParaRPr lang="en-US"/>
          </a:p>
          <a:p>
            <a:r>
              <a:rPr lang="en-US"/>
              <a:t>The cyber-infrastructure addresses concerns/issues at various levels/layers.</a:t>
            </a:r>
          </a:p>
          <a:p>
            <a:pPr>
              <a:buFontTx/>
              <a:buChar char="•"/>
            </a:pPr>
            <a:r>
              <a:rPr lang="en-US"/>
              <a:t>At the top, are engineers and the problems they are solving (shown in the center panel above).  At this layer, we are addressing issues related to user interfaces and knowledge capture &amp; semantics.</a:t>
            </a:r>
          </a:p>
          <a:p>
            <a:pPr>
              <a:buFontTx/>
              <a:buChar char="•"/>
            </a:pPr>
            <a:r>
              <a:rPr lang="en-US"/>
              <a:t>At the second layer (from the top) we are addressing issues related to individual applications and programming of parallel codes (shown in the right panel).  These applications need to be engineered so as to allow integration with other application.  Knowledge representation is an issue to be addressed here.</a:t>
            </a:r>
          </a:p>
          <a:p>
            <a:pPr>
              <a:buFontTx/>
              <a:buChar char="•"/>
            </a:pPr>
            <a:r>
              <a:rPr lang="en-US"/>
              <a:t>At the third layer, we are addressing application integration and interfaces (also shown in the right panel).</a:t>
            </a:r>
          </a:p>
          <a:p>
            <a:pPr>
              <a:buFontTx/>
              <a:buChar char="•"/>
            </a:pPr>
            <a:r>
              <a:rPr lang="en-US"/>
              <a:t>At the bottom layer, we are addressing issues related to IT enabling technologies (e.g., Grids, portals, web, security) and organizational issues such as service level agreements.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3" y="2127250"/>
            <a:ext cx="7762875" cy="1466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0013" y="3878263"/>
            <a:ext cx="6391275" cy="17494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33ED1B-FF13-4E96-BDC4-329498983A5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1AF8E2-DA7C-4C7B-BF87-B4E5561D947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7163" y="608013"/>
            <a:ext cx="1939925" cy="5476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608013"/>
            <a:ext cx="5670550" cy="5476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F8FE16-F6C3-4FD4-BF52-8760ECD1DFF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F3712D-96D1-4993-9A62-63007B0E265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725" y="4398963"/>
            <a:ext cx="7762875" cy="13589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0725" y="2901950"/>
            <a:ext cx="7762875" cy="1497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CE6BC6-72C6-4082-B89A-28308FB2CAE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78025"/>
            <a:ext cx="3805237" cy="4106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978025"/>
            <a:ext cx="3805238" cy="4106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AB4444-B10F-4520-9A60-9F0AFF5D966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6900" cy="113982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1938"/>
            <a:ext cx="4033838"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0113"/>
            <a:ext cx="4033838" cy="3944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38675" y="1531938"/>
            <a:ext cx="4035425"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8675" y="2170113"/>
            <a:ext cx="4035425" cy="3944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4F27F71-5258-4C41-A088-C1E349B58ED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810A5C2-C38A-4A20-A3A1-E710EB2BB14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0097C21-D1AF-4998-8F20-A7213389AAC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3550" cy="11588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0288" y="273050"/>
            <a:ext cx="5103812" cy="584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1925"/>
            <a:ext cx="3003550" cy="4683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E43FEB-F8A4-4D2C-8D4F-0A47A36C7C2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9113" y="4791075"/>
            <a:ext cx="548005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89113" y="611188"/>
            <a:ext cx="5480050" cy="41068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89113" y="5357813"/>
            <a:ext cx="5480050" cy="803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E316767-030B-4AF1-9196-62FFBEF1367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684213" y="608013"/>
            <a:ext cx="7762875" cy="1141412"/>
          </a:xfrm>
          <a:prstGeom prst="rect">
            <a:avLst/>
          </a:prstGeom>
          <a:noFill/>
          <a:ln w="9525">
            <a:noFill/>
            <a:miter lim="800000"/>
            <a:headEnd/>
            <a:tailEnd/>
          </a:ln>
          <a:effectLst/>
        </p:spPr>
        <p:txBody>
          <a:bodyPr vert="horz" wrap="square" lIns="91294" tIns="45647" rIns="91294" bIns="45647" numCol="1" anchor="ctr" anchorCtr="0" compatLnSpc="1">
            <a:prstTxWarp prst="textNoShape">
              <a:avLst/>
            </a:prstTxWarp>
          </a:bodyPr>
          <a:lstStyle/>
          <a:p>
            <a:pPr lvl="0"/>
            <a:r>
              <a:rPr lang="en-US" smtClean="0"/>
              <a:t>Click to edit Master title style</a:t>
            </a:r>
          </a:p>
        </p:txBody>
      </p:sp>
      <p:sp>
        <p:nvSpPr>
          <p:cNvPr id="38915" name="Rectangle 3"/>
          <p:cNvSpPr>
            <a:spLocks noGrp="1" noChangeArrowheads="1"/>
          </p:cNvSpPr>
          <p:nvPr>
            <p:ph type="body" idx="1"/>
          </p:nvPr>
        </p:nvSpPr>
        <p:spPr bwMode="auto">
          <a:xfrm>
            <a:off x="684213" y="1978025"/>
            <a:ext cx="7762875" cy="4106863"/>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6" name="Rectangle 4"/>
          <p:cNvSpPr>
            <a:spLocks noGrp="1" noChangeArrowheads="1"/>
          </p:cNvSpPr>
          <p:nvPr>
            <p:ph type="dt" sz="half" idx="2"/>
          </p:nvPr>
        </p:nvSpPr>
        <p:spPr bwMode="auto">
          <a:xfrm>
            <a:off x="684213" y="6237288"/>
            <a:ext cx="1903412" cy="455612"/>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lvl1pPr defTabSz="912813">
              <a:defRPr sz="1400" b="0"/>
            </a:lvl1pPr>
          </a:lstStyle>
          <a:p>
            <a:endParaRPr lang="en-US"/>
          </a:p>
        </p:txBody>
      </p:sp>
      <p:sp>
        <p:nvSpPr>
          <p:cNvPr id="38917" name="Rectangle 5"/>
          <p:cNvSpPr>
            <a:spLocks noGrp="1" noChangeArrowheads="1"/>
          </p:cNvSpPr>
          <p:nvPr>
            <p:ph type="ftr" sz="quarter" idx="3"/>
          </p:nvPr>
        </p:nvSpPr>
        <p:spPr bwMode="auto">
          <a:xfrm>
            <a:off x="3119438" y="6237288"/>
            <a:ext cx="2892425" cy="455612"/>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lvl1pPr algn="ctr" defTabSz="912813">
              <a:defRPr sz="1400" b="0"/>
            </a:lvl1pPr>
          </a:lstStyle>
          <a:p>
            <a:endParaRPr lang="en-US"/>
          </a:p>
        </p:txBody>
      </p:sp>
      <p:sp>
        <p:nvSpPr>
          <p:cNvPr id="38918" name="Rectangle 6"/>
          <p:cNvSpPr>
            <a:spLocks noGrp="1" noChangeArrowheads="1"/>
          </p:cNvSpPr>
          <p:nvPr>
            <p:ph type="sldNum" sz="quarter" idx="4"/>
          </p:nvPr>
        </p:nvSpPr>
        <p:spPr bwMode="auto">
          <a:xfrm>
            <a:off x="6543675" y="6237288"/>
            <a:ext cx="1903413" cy="455612"/>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lvl1pPr algn="r" defTabSz="912813">
              <a:defRPr sz="1400" b="0"/>
            </a:lvl1pPr>
          </a:lstStyle>
          <a:p>
            <a:fld id="{8E979EF0-8F2C-4E18-ADB3-4120E8BA75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2813" rtl="0" eaLnBrk="0" fontAlgn="base" hangingPunct="0">
        <a:spcBef>
          <a:spcPct val="0"/>
        </a:spcBef>
        <a:spcAft>
          <a:spcPct val="0"/>
        </a:spcAft>
        <a:defRPr sz="4400">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Times" pitchFamily="18" charset="0"/>
        </a:defRPr>
      </a:lvl2pPr>
      <a:lvl3pPr algn="ctr" defTabSz="912813" rtl="0" eaLnBrk="0" fontAlgn="base" hangingPunct="0">
        <a:spcBef>
          <a:spcPct val="0"/>
        </a:spcBef>
        <a:spcAft>
          <a:spcPct val="0"/>
        </a:spcAft>
        <a:defRPr sz="4400">
          <a:solidFill>
            <a:schemeClr val="tx2"/>
          </a:solidFill>
          <a:latin typeface="Times" pitchFamily="18" charset="0"/>
        </a:defRPr>
      </a:lvl3pPr>
      <a:lvl4pPr algn="ctr" defTabSz="912813" rtl="0" eaLnBrk="0" fontAlgn="base" hangingPunct="0">
        <a:spcBef>
          <a:spcPct val="0"/>
        </a:spcBef>
        <a:spcAft>
          <a:spcPct val="0"/>
        </a:spcAft>
        <a:defRPr sz="4400">
          <a:solidFill>
            <a:schemeClr val="tx2"/>
          </a:solidFill>
          <a:latin typeface="Times" pitchFamily="18" charset="0"/>
        </a:defRPr>
      </a:lvl4pPr>
      <a:lvl5pPr algn="ctr" defTabSz="912813" rtl="0" eaLnBrk="0" fontAlgn="base" hangingPunct="0">
        <a:spcBef>
          <a:spcPct val="0"/>
        </a:spcBef>
        <a:spcAft>
          <a:spcPct val="0"/>
        </a:spcAft>
        <a:defRPr sz="4400">
          <a:solidFill>
            <a:schemeClr val="tx2"/>
          </a:solidFill>
          <a:latin typeface="Times" pitchFamily="18" charset="0"/>
        </a:defRPr>
      </a:lvl5pPr>
      <a:lvl6pPr marL="457200" algn="ctr" defTabSz="912813" rtl="0" eaLnBrk="0" fontAlgn="base" hangingPunct="0">
        <a:spcBef>
          <a:spcPct val="0"/>
        </a:spcBef>
        <a:spcAft>
          <a:spcPct val="0"/>
        </a:spcAft>
        <a:defRPr sz="4400">
          <a:solidFill>
            <a:schemeClr val="tx2"/>
          </a:solidFill>
          <a:latin typeface="Times" pitchFamily="18" charset="0"/>
        </a:defRPr>
      </a:lvl6pPr>
      <a:lvl7pPr marL="914400" algn="ctr" defTabSz="912813" rtl="0" eaLnBrk="0" fontAlgn="base" hangingPunct="0">
        <a:spcBef>
          <a:spcPct val="0"/>
        </a:spcBef>
        <a:spcAft>
          <a:spcPct val="0"/>
        </a:spcAft>
        <a:defRPr sz="4400">
          <a:solidFill>
            <a:schemeClr val="tx2"/>
          </a:solidFill>
          <a:latin typeface="Times" pitchFamily="18" charset="0"/>
        </a:defRPr>
      </a:lvl7pPr>
      <a:lvl8pPr marL="1371600" algn="ctr" defTabSz="912813" rtl="0" eaLnBrk="0" fontAlgn="base" hangingPunct="0">
        <a:spcBef>
          <a:spcPct val="0"/>
        </a:spcBef>
        <a:spcAft>
          <a:spcPct val="0"/>
        </a:spcAft>
        <a:defRPr sz="4400">
          <a:solidFill>
            <a:schemeClr val="tx2"/>
          </a:solidFill>
          <a:latin typeface="Times" pitchFamily="18" charset="0"/>
        </a:defRPr>
      </a:lvl8pPr>
      <a:lvl9pPr marL="1828800" algn="ctr" defTabSz="912813" rtl="0" eaLnBrk="0" fontAlgn="base" hangingPunct="0">
        <a:spcBef>
          <a:spcPct val="0"/>
        </a:spcBef>
        <a:spcAft>
          <a:spcPct val="0"/>
        </a:spcAft>
        <a:defRPr sz="4400">
          <a:solidFill>
            <a:schemeClr val="tx2"/>
          </a:solidFill>
          <a:latin typeface="Times" pitchFamily="18"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mn-lt"/>
        </a:defRPr>
      </a:lvl2pPr>
      <a:lvl3pPr marL="1141413" indent="-228600" algn="l" defTabSz="912813" rtl="0" eaLnBrk="0" fontAlgn="base" hangingPunct="0">
        <a:spcBef>
          <a:spcPct val="20000"/>
        </a:spcBef>
        <a:spcAft>
          <a:spcPct val="0"/>
        </a:spcAft>
        <a:buChar char="•"/>
        <a:defRPr sz="2400">
          <a:solidFill>
            <a:schemeClr val="tx1"/>
          </a:solidFill>
          <a:latin typeface="+mn-lt"/>
        </a:defRPr>
      </a:lvl3pPr>
      <a:lvl4pPr marL="1597025" indent="-227013" algn="l" defTabSz="912813" rtl="0" eaLnBrk="0" fontAlgn="base" hangingPunct="0">
        <a:spcBef>
          <a:spcPct val="20000"/>
        </a:spcBef>
        <a:spcAft>
          <a:spcPct val="0"/>
        </a:spcAft>
        <a:buChar char="–"/>
        <a:defRPr sz="2000">
          <a:solidFill>
            <a:schemeClr val="tx1"/>
          </a:solidFill>
          <a:latin typeface="+mn-lt"/>
        </a:defRPr>
      </a:lvl4pPr>
      <a:lvl5pPr marL="2054225" indent="-228600" algn="l" defTabSz="912813" rtl="0" eaLnBrk="0" fontAlgn="base" hangingPunct="0">
        <a:spcBef>
          <a:spcPct val="20000"/>
        </a:spcBef>
        <a:spcAft>
          <a:spcPct val="0"/>
        </a:spcAft>
        <a:buChar char="»"/>
        <a:defRPr sz="2000">
          <a:solidFill>
            <a:schemeClr val="tx1"/>
          </a:solidFill>
          <a:latin typeface="+mn-lt"/>
        </a:defRPr>
      </a:lvl5pPr>
      <a:lvl6pPr marL="2511425" indent="-228600" algn="l" defTabSz="912813" rtl="0" eaLnBrk="0" fontAlgn="base" hangingPunct="0">
        <a:spcBef>
          <a:spcPct val="20000"/>
        </a:spcBef>
        <a:spcAft>
          <a:spcPct val="0"/>
        </a:spcAft>
        <a:buChar char="»"/>
        <a:defRPr sz="2000">
          <a:solidFill>
            <a:schemeClr val="tx1"/>
          </a:solidFill>
          <a:latin typeface="+mn-lt"/>
        </a:defRPr>
      </a:lvl6pPr>
      <a:lvl7pPr marL="2968625" indent="-228600" algn="l" defTabSz="912813" rtl="0" eaLnBrk="0" fontAlgn="base" hangingPunct="0">
        <a:spcBef>
          <a:spcPct val="20000"/>
        </a:spcBef>
        <a:spcAft>
          <a:spcPct val="0"/>
        </a:spcAft>
        <a:buChar char="»"/>
        <a:defRPr sz="2000">
          <a:solidFill>
            <a:schemeClr val="tx1"/>
          </a:solidFill>
          <a:latin typeface="+mn-lt"/>
        </a:defRPr>
      </a:lvl7pPr>
      <a:lvl8pPr marL="3425825" indent="-228600" algn="l" defTabSz="912813" rtl="0" eaLnBrk="0" fontAlgn="base" hangingPunct="0">
        <a:spcBef>
          <a:spcPct val="20000"/>
        </a:spcBef>
        <a:spcAft>
          <a:spcPct val="0"/>
        </a:spcAft>
        <a:buChar char="»"/>
        <a:defRPr sz="2000">
          <a:solidFill>
            <a:schemeClr val="tx1"/>
          </a:solidFill>
          <a:latin typeface="+mn-lt"/>
        </a:defRPr>
      </a:lvl8pPr>
      <a:lvl9pPr marL="3883025" indent="-228600" algn="l" defTabSz="912813"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wmf"/><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3.wmf"/><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222250" y="603250"/>
            <a:ext cx="8763000" cy="1141412"/>
          </a:xfrm>
        </p:spPr>
        <p:txBody>
          <a:bodyPr/>
          <a:lstStyle/>
          <a:p>
            <a:r>
              <a:rPr lang="en-US" sz="4000" dirty="0" smtClean="0"/>
              <a:t>ICME and Multiscale Modeling</a:t>
            </a:r>
            <a:endParaRPr lang="en-US" sz="4000" dirty="0"/>
          </a:p>
        </p:txBody>
      </p:sp>
      <p:sp>
        <p:nvSpPr>
          <p:cNvPr id="233476" name="Text Box 4"/>
          <p:cNvSpPr txBox="1">
            <a:spLocks noChangeArrowheads="1"/>
          </p:cNvSpPr>
          <p:nvPr/>
        </p:nvSpPr>
        <p:spPr bwMode="auto">
          <a:xfrm>
            <a:off x="831850" y="2508250"/>
            <a:ext cx="7289800" cy="1917700"/>
          </a:xfrm>
          <a:prstGeom prst="rect">
            <a:avLst/>
          </a:prstGeom>
          <a:noFill/>
          <a:ln w="12700">
            <a:noFill/>
            <a:miter lim="800000"/>
            <a:headEnd/>
            <a:tailEnd/>
          </a:ln>
          <a:effectLst/>
        </p:spPr>
        <p:txBody>
          <a:bodyPr wrap="none">
            <a:spAutoFit/>
          </a:bodyPr>
          <a:lstStyle/>
          <a:p>
            <a:pPr algn="ctr"/>
            <a:r>
              <a:rPr lang="en-US" b="0" dirty="0"/>
              <a:t>Mark Horstemeyer</a:t>
            </a:r>
          </a:p>
          <a:p>
            <a:pPr algn="ctr"/>
            <a:r>
              <a:rPr lang="en-US" b="0" dirty="0"/>
              <a:t>CAVS Chair Professor in Computational Solid Mechanics</a:t>
            </a:r>
          </a:p>
          <a:p>
            <a:pPr algn="ctr"/>
            <a:r>
              <a:rPr lang="en-US" b="0" dirty="0"/>
              <a:t>Mechanical Engineering</a:t>
            </a:r>
          </a:p>
          <a:p>
            <a:pPr algn="ctr"/>
            <a:r>
              <a:rPr lang="en-US" b="0" dirty="0"/>
              <a:t>Mississippi State University</a:t>
            </a:r>
          </a:p>
          <a:p>
            <a:pPr algn="ctr"/>
            <a:r>
              <a:rPr lang="en-US" b="0" dirty="0"/>
              <a:t>mfhorst@me.msstate.edu</a:t>
            </a:r>
          </a:p>
        </p:txBody>
      </p:sp>
      <p:sp>
        <p:nvSpPr>
          <p:cNvPr id="6" name="TextBox 5"/>
          <p:cNvSpPr txBox="1"/>
          <p:nvPr/>
        </p:nvSpPr>
        <p:spPr>
          <a:xfrm>
            <a:off x="450850" y="4565650"/>
            <a:ext cx="2871299" cy="1323439"/>
          </a:xfrm>
          <a:prstGeom prst="rect">
            <a:avLst/>
          </a:prstGeom>
          <a:noFill/>
        </p:spPr>
        <p:txBody>
          <a:bodyPr wrap="none" rtlCol="0">
            <a:spAutoFit/>
          </a:bodyPr>
          <a:lstStyle/>
          <a:p>
            <a:r>
              <a:rPr lang="en-US" sz="2000" b="0" u="sng" dirty="0" smtClean="0"/>
              <a:t>Outline</a:t>
            </a:r>
          </a:p>
          <a:p>
            <a:pPr marL="457200" indent="-457200">
              <a:buAutoNum type="arabicPeriod"/>
            </a:pPr>
            <a:r>
              <a:rPr lang="en-US" sz="2000" b="0" dirty="0" smtClean="0"/>
              <a:t>Introduction</a:t>
            </a:r>
          </a:p>
          <a:p>
            <a:pPr marL="457200" indent="-457200">
              <a:buAutoNum type="arabicPeriod"/>
            </a:pPr>
            <a:r>
              <a:rPr lang="en-US" sz="2000" b="0" dirty="0" err="1" smtClean="0"/>
              <a:t>Heirarchical</a:t>
            </a:r>
            <a:r>
              <a:rPr lang="en-US" sz="2000" b="0" dirty="0" smtClean="0"/>
              <a:t> Methods</a:t>
            </a:r>
          </a:p>
          <a:p>
            <a:pPr marL="457200" indent="-457200">
              <a:buAutoNum type="arabicPeriod"/>
            </a:pPr>
            <a:endParaRPr lang="en-US" sz="2000" b="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6350"/>
            <a:ext cx="7762875" cy="1141412"/>
          </a:xfrm>
        </p:spPr>
        <p:txBody>
          <a:bodyPr/>
          <a:lstStyle/>
          <a:p>
            <a:r>
              <a:rPr lang="en-US" dirty="0" smtClean="0"/>
              <a:t>Six Advantages of Employing ICME in Design</a:t>
            </a:r>
            <a:endParaRPr lang="en-US" dirty="0"/>
          </a:p>
        </p:txBody>
      </p:sp>
      <p:sp>
        <p:nvSpPr>
          <p:cNvPr id="3" name="Content Placeholder 2"/>
          <p:cNvSpPr>
            <a:spLocks noGrp="1"/>
          </p:cNvSpPr>
          <p:nvPr>
            <p:ph idx="1"/>
          </p:nvPr>
        </p:nvSpPr>
        <p:spPr>
          <a:xfrm>
            <a:off x="684213" y="1212850"/>
            <a:ext cx="7762875" cy="4106863"/>
          </a:xfrm>
        </p:spPr>
        <p:txBody>
          <a:bodyPr/>
          <a:lstStyle/>
          <a:p>
            <a:pPr marL="457200" lvl="0" indent="-457200">
              <a:buFont typeface="+mj-lt"/>
              <a:buAutoNum type="arabicPeriod"/>
            </a:pPr>
            <a:r>
              <a:rPr lang="en-US" sz="2400" dirty="0" smtClean="0"/>
              <a:t>ICME can reduce the product development time by alleviating costly trial-and error physical design iterations (design cycles) and facilitate far more cost-effective virtual design optimization. </a:t>
            </a:r>
          </a:p>
          <a:p>
            <a:pPr marL="457200" lvl="0" indent="-457200">
              <a:buFont typeface="+mj-lt"/>
              <a:buAutoNum type="arabicPeriod"/>
            </a:pPr>
            <a:r>
              <a:rPr lang="en-US" sz="2400" dirty="0" smtClean="0"/>
              <a:t>ICME can reduce product costs through innovations in material, product, and process designs.</a:t>
            </a:r>
            <a:r>
              <a:rPr lang="en-US" sz="2400" u="sng" dirty="0" smtClean="0"/>
              <a:t> </a:t>
            </a:r>
            <a:endParaRPr lang="en-US" sz="2400" dirty="0" smtClean="0"/>
          </a:p>
          <a:p>
            <a:pPr marL="457200" lvl="0" indent="-457200">
              <a:buFont typeface="+mj-lt"/>
              <a:buAutoNum type="arabicPeriod"/>
            </a:pPr>
            <a:r>
              <a:rPr lang="en-US" sz="2400" dirty="0" smtClean="0"/>
              <a:t>ICME can reduce the number of costly large systems scale experiments.</a:t>
            </a:r>
          </a:p>
          <a:p>
            <a:pPr marL="457200" lvl="0" indent="-457200">
              <a:buFont typeface="+mj-lt"/>
              <a:buAutoNum type="arabicPeriod"/>
            </a:pPr>
            <a:r>
              <a:rPr lang="en-US" sz="2400" dirty="0" smtClean="0"/>
              <a:t>ICME can increase product quality and performance by providing more accurate predictions of response to design loads.</a:t>
            </a:r>
          </a:p>
          <a:p>
            <a:pPr marL="457200" lvl="0" indent="-457200">
              <a:buFont typeface="+mj-lt"/>
              <a:buAutoNum type="arabicPeriod"/>
            </a:pPr>
            <a:r>
              <a:rPr lang="en-US" sz="2400" dirty="0" smtClean="0"/>
              <a:t>ICME can help develop new materials.</a:t>
            </a:r>
          </a:p>
          <a:p>
            <a:pPr marL="457200" lvl="0" indent="-457200">
              <a:buFont typeface="+mj-lt"/>
              <a:buAutoNum type="arabicPeriod"/>
            </a:pPr>
            <a:r>
              <a:rPr lang="en-US" sz="2400" dirty="0" smtClean="0"/>
              <a:t>ICME can help medical practice in making diagnostic and prognostic evaluations related to the human body.</a:t>
            </a:r>
          </a:p>
          <a:p>
            <a:pPr marL="514350" indent="-514350">
              <a:buFont typeface="+mj-lt"/>
              <a:buAutoNum type="arabicPeriod"/>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158750"/>
            <a:ext cx="8301037" cy="1141412"/>
          </a:xfrm>
        </p:spPr>
        <p:txBody>
          <a:bodyPr/>
          <a:lstStyle/>
          <a:p>
            <a:r>
              <a:rPr lang="en-US" sz="3600" dirty="0" smtClean="0"/>
              <a:t>Eight Guidelines for Multiscale Bridging</a:t>
            </a:r>
            <a:endParaRPr lang="en-US" sz="3600" dirty="0"/>
          </a:p>
        </p:txBody>
      </p:sp>
      <p:sp>
        <p:nvSpPr>
          <p:cNvPr id="3" name="Content Placeholder 2"/>
          <p:cNvSpPr>
            <a:spLocks noGrp="1"/>
          </p:cNvSpPr>
          <p:nvPr>
            <p:ph idx="1"/>
          </p:nvPr>
        </p:nvSpPr>
        <p:spPr>
          <a:xfrm>
            <a:off x="374650" y="908050"/>
            <a:ext cx="8381999" cy="4106863"/>
          </a:xfrm>
        </p:spPr>
        <p:txBody>
          <a:bodyPr/>
          <a:lstStyle/>
          <a:p>
            <a:pPr marL="457200" lvl="0" indent="-457200">
              <a:buFont typeface="+mj-lt"/>
              <a:buAutoNum type="arabicPeriod"/>
            </a:pPr>
            <a:r>
              <a:rPr lang="en-US" sz="2000" dirty="0" smtClean="0"/>
              <a:t>Downscaling and </a:t>
            </a:r>
            <a:r>
              <a:rPr lang="en-US" sz="2000" dirty="0" err="1" smtClean="0"/>
              <a:t>upscaling</a:t>
            </a:r>
            <a:r>
              <a:rPr lang="en-US" sz="2000" dirty="0" smtClean="0"/>
              <a:t>: Only use the minimum required degree(s) of freedom necessary for the type of problem considered</a:t>
            </a:r>
          </a:p>
          <a:p>
            <a:pPr marL="457200" lvl="0" indent="-457200">
              <a:buFont typeface="+mj-lt"/>
              <a:buAutoNum type="arabicPeriod"/>
            </a:pPr>
            <a:r>
              <a:rPr lang="en-US" sz="2000" dirty="0" smtClean="0"/>
              <a:t>Downscaling and </a:t>
            </a:r>
            <a:r>
              <a:rPr lang="en-US" sz="2000" dirty="0" err="1" smtClean="0"/>
              <a:t>upscaling</a:t>
            </a:r>
            <a:r>
              <a:rPr lang="en-US" sz="2000" dirty="0" smtClean="0"/>
              <a:t>: energy consistency between the scales</a:t>
            </a:r>
          </a:p>
          <a:p>
            <a:pPr marL="457200" lvl="0" indent="-457200">
              <a:buFont typeface="+mj-lt"/>
              <a:buAutoNum type="arabicPeriod"/>
            </a:pPr>
            <a:r>
              <a:rPr lang="en-US" sz="2000" dirty="0" smtClean="0"/>
              <a:t>Downscaling and </a:t>
            </a:r>
            <a:r>
              <a:rPr lang="en-US" sz="2000" dirty="0" err="1" smtClean="0"/>
              <a:t>upscaling</a:t>
            </a:r>
            <a:r>
              <a:rPr lang="en-US" sz="2000" dirty="0" smtClean="0"/>
              <a:t>: verify the numerical model’s implementation before starting calculations</a:t>
            </a:r>
          </a:p>
          <a:p>
            <a:pPr marL="457200" lvl="0" indent="-457200">
              <a:buFont typeface="+mj-lt"/>
              <a:buAutoNum type="arabicPeriod"/>
            </a:pPr>
            <a:r>
              <a:rPr lang="en-US" sz="2000" dirty="0" smtClean="0"/>
              <a:t>Downscaling: start with downscaling before </a:t>
            </a:r>
            <a:r>
              <a:rPr lang="en-US" sz="2000" dirty="0" err="1" smtClean="0"/>
              <a:t>upscaling</a:t>
            </a:r>
            <a:r>
              <a:rPr lang="en-US" sz="2000" dirty="0" smtClean="0"/>
              <a:t> to help make clear the final goal, requirements, and constraints at the highest length scale.</a:t>
            </a:r>
          </a:p>
          <a:p>
            <a:pPr marL="457200" lvl="0" indent="-457200">
              <a:buFont typeface="+mj-lt"/>
              <a:buAutoNum type="arabicPeriod"/>
            </a:pPr>
            <a:r>
              <a:rPr lang="en-US" sz="2000" dirty="0" smtClean="0"/>
              <a:t>Downscaling: find the pertinent variable and associated equation(s) to be the repository of the structure-property relationship from subscale information.</a:t>
            </a:r>
          </a:p>
          <a:p>
            <a:pPr marL="457200" lvl="0" indent="-457200">
              <a:buFont typeface="+mj-lt"/>
              <a:buAutoNum type="arabicPeriod"/>
            </a:pPr>
            <a:r>
              <a:rPr lang="en-US" sz="2000" dirty="0" err="1" smtClean="0"/>
              <a:t>Upscaling</a:t>
            </a:r>
            <a:r>
              <a:rPr lang="en-US" sz="2000" dirty="0" smtClean="0"/>
              <a:t>: find the pertinent “effect” for the next higher scale by applying ANOVA methods </a:t>
            </a:r>
          </a:p>
          <a:p>
            <a:pPr marL="457200" lvl="0" indent="-457200">
              <a:buFont typeface="+mj-lt"/>
              <a:buAutoNum type="arabicPeriod"/>
            </a:pPr>
            <a:r>
              <a:rPr lang="en-US" sz="2000" dirty="0" err="1" smtClean="0"/>
              <a:t>Upscaling</a:t>
            </a:r>
            <a:r>
              <a:rPr lang="en-US" sz="2000" dirty="0" smtClean="0"/>
              <a:t>: validate the “effect” by an experiment before using it in the next higher length scale.</a:t>
            </a:r>
          </a:p>
          <a:p>
            <a:pPr marL="457200" lvl="0" indent="-457200">
              <a:buFont typeface="+mj-lt"/>
              <a:buAutoNum type="arabicPeriod"/>
            </a:pPr>
            <a:r>
              <a:rPr lang="en-US" sz="2000" dirty="0" err="1" smtClean="0"/>
              <a:t>Upscaling</a:t>
            </a:r>
            <a:r>
              <a:rPr lang="en-US" sz="2000" dirty="0" smtClean="0"/>
              <a:t>: Quantify the uncertainty (error) bands (upper and lower values) of the particular “effect” before using it in the next higher length scale and then use those limits to help determine the “effects” at the next higher level scale.</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233362"/>
            <a:ext cx="7762875" cy="1141412"/>
          </a:xfrm>
        </p:spPr>
        <p:txBody>
          <a:bodyPr/>
          <a:lstStyle/>
          <a:p>
            <a:r>
              <a:rPr lang="en-US" dirty="0" smtClean="0"/>
              <a:t>Multiscale Modeling Disciplines</a:t>
            </a:r>
            <a:endParaRPr lang="en-US" dirty="0"/>
          </a:p>
        </p:txBody>
      </p:sp>
      <p:sp>
        <p:nvSpPr>
          <p:cNvPr id="3" name="Content Placeholder 2"/>
          <p:cNvSpPr>
            <a:spLocks noGrp="1"/>
          </p:cNvSpPr>
          <p:nvPr>
            <p:ph idx="1"/>
          </p:nvPr>
        </p:nvSpPr>
        <p:spPr>
          <a:xfrm>
            <a:off x="69850" y="4344987"/>
            <a:ext cx="7762875" cy="4106863"/>
          </a:xfrm>
        </p:spPr>
        <p:txBody>
          <a:bodyPr/>
          <a:lstStyle/>
          <a:p>
            <a:r>
              <a:rPr lang="en-US" sz="2400" dirty="0" smtClean="0"/>
              <a:t>Solid Mechanics: Hierarchical</a:t>
            </a:r>
          </a:p>
          <a:p>
            <a:r>
              <a:rPr lang="en-US" sz="2400" dirty="0" smtClean="0"/>
              <a:t>Numerical Methods: Concurrent</a:t>
            </a:r>
          </a:p>
          <a:p>
            <a:r>
              <a:rPr lang="en-US" sz="2400" dirty="0" smtClean="0"/>
              <a:t>Materials Science: Hierarchical</a:t>
            </a:r>
          </a:p>
          <a:p>
            <a:r>
              <a:rPr lang="en-US" sz="2400" dirty="0" smtClean="0"/>
              <a:t>Physics: Hierarchical</a:t>
            </a:r>
          </a:p>
          <a:p>
            <a:r>
              <a:rPr lang="en-US" sz="2400" dirty="0" smtClean="0"/>
              <a:t>Mathematics: Hierarchical and Concurrent</a:t>
            </a:r>
          </a:p>
        </p:txBody>
      </p:sp>
      <p:grpSp>
        <p:nvGrpSpPr>
          <p:cNvPr id="4" name="Group 3"/>
          <p:cNvGrpSpPr>
            <a:grpSpLocks/>
          </p:cNvGrpSpPr>
          <p:nvPr/>
        </p:nvGrpSpPr>
        <p:grpSpPr bwMode="auto">
          <a:xfrm>
            <a:off x="603998" y="1372403"/>
            <a:ext cx="2075151" cy="2166093"/>
            <a:chOff x="879" y="1738"/>
            <a:chExt cx="1309" cy="1367"/>
          </a:xfrm>
        </p:grpSpPr>
        <p:sp>
          <p:nvSpPr>
            <p:cNvPr id="5" name="Rectangle 4"/>
            <p:cNvSpPr>
              <a:spLocks noChangeArrowheads="1"/>
            </p:cNvSpPr>
            <p:nvPr/>
          </p:nvSpPr>
          <p:spPr bwMode="auto">
            <a:xfrm>
              <a:off x="879" y="1738"/>
              <a:ext cx="1309" cy="1367"/>
            </a:xfrm>
            <a:prstGeom prst="rect">
              <a:avLst/>
            </a:prstGeom>
            <a:solidFill>
              <a:srgbClr val="0DF707"/>
            </a:solidFill>
            <a:ln w="25400">
              <a:noFill/>
              <a:miter lim="800000"/>
              <a:headEnd/>
              <a:tailEnd/>
            </a:ln>
            <a:effectLst/>
          </p:spPr>
          <p:txBody>
            <a:bodyPr wrap="none" lIns="90487" tIns="44450" rIns="90487" bIns="44450" anchor="ctr"/>
            <a:lstStyle/>
            <a:p>
              <a:pPr algn="ctr"/>
              <a:endParaRPr lang="en-US"/>
            </a:p>
          </p:txBody>
        </p:sp>
        <p:sp>
          <p:nvSpPr>
            <p:cNvPr id="6" name="Rectangle 5"/>
            <p:cNvSpPr>
              <a:spLocks noChangeArrowheads="1"/>
            </p:cNvSpPr>
            <p:nvPr/>
          </p:nvSpPr>
          <p:spPr bwMode="auto">
            <a:xfrm>
              <a:off x="1060" y="1888"/>
              <a:ext cx="956" cy="995"/>
            </a:xfrm>
            <a:prstGeom prst="rect">
              <a:avLst/>
            </a:prstGeom>
            <a:solidFill>
              <a:schemeClr val="bg2"/>
            </a:solidFill>
            <a:ln w="25400">
              <a:noFill/>
              <a:miter lim="800000"/>
              <a:headEnd/>
              <a:tailEnd/>
            </a:ln>
            <a:effectLst/>
          </p:spPr>
          <p:txBody>
            <a:bodyPr wrap="none" lIns="90487" tIns="44450" rIns="90487" bIns="44450" anchor="ctr"/>
            <a:lstStyle/>
            <a:p>
              <a:pPr algn="ctr"/>
              <a:endParaRPr lang="en-US"/>
            </a:p>
          </p:txBody>
        </p:sp>
        <p:sp>
          <p:nvSpPr>
            <p:cNvPr id="7" name="Rectangle 6"/>
            <p:cNvSpPr>
              <a:spLocks noChangeArrowheads="1"/>
            </p:cNvSpPr>
            <p:nvPr/>
          </p:nvSpPr>
          <p:spPr bwMode="auto">
            <a:xfrm>
              <a:off x="1166" y="2025"/>
              <a:ext cx="767" cy="749"/>
            </a:xfrm>
            <a:prstGeom prst="rect">
              <a:avLst/>
            </a:prstGeom>
            <a:solidFill>
              <a:schemeClr val="tx1"/>
            </a:solidFill>
            <a:ln w="25400">
              <a:noFill/>
              <a:miter lim="800000"/>
              <a:headEnd/>
              <a:tailEnd/>
            </a:ln>
            <a:effectLst/>
          </p:spPr>
          <p:txBody>
            <a:bodyPr wrap="none" lIns="90487" tIns="44450" rIns="90487" bIns="44450" anchor="ctr"/>
            <a:lstStyle/>
            <a:p>
              <a:endParaRPr lang="en-US"/>
            </a:p>
          </p:txBody>
        </p:sp>
        <p:sp>
          <p:nvSpPr>
            <p:cNvPr id="8" name="Rectangle 7"/>
            <p:cNvSpPr>
              <a:spLocks noChangeArrowheads="1"/>
            </p:cNvSpPr>
            <p:nvPr/>
          </p:nvSpPr>
          <p:spPr bwMode="auto">
            <a:xfrm>
              <a:off x="1240" y="2118"/>
              <a:ext cx="635" cy="566"/>
            </a:xfrm>
            <a:prstGeom prst="rect">
              <a:avLst/>
            </a:prstGeom>
            <a:solidFill>
              <a:srgbClr val="FF9900"/>
            </a:solidFill>
            <a:ln w="25400">
              <a:noFill/>
              <a:miter lim="800000"/>
              <a:headEnd/>
              <a:tailEnd/>
            </a:ln>
            <a:effectLst/>
          </p:spPr>
          <p:txBody>
            <a:bodyPr wrap="none" lIns="90487" tIns="44450" rIns="90487" bIns="44450" anchor="ctr"/>
            <a:lstStyle/>
            <a:p>
              <a:endParaRPr lang="en-US"/>
            </a:p>
          </p:txBody>
        </p:sp>
        <p:sp>
          <p:nvSpPr>
            <p:cNvPr id="9" name="Rectangle 8"/>
            <p:cNvSpPr>
              <a:spLocks noChangeArrowheads="1"/>
            </p:cNvSpPr>
            <p:nvPr/>
          </p:nvSpPr>
          <p:spPr bwMode="auto">
            <a:xfrm>
              <a:off x="1372" y="2198"/>
              <a:ext cx="364" cy="390"/>
            </a:xfrm>
            <a:prstGeom prst="rect">
              <a:avLst/>
            </a:prstGeom>
            <a:solidFill>
              <a:schemeClr val="hlink"/>
            </a:solidFill>
            <a:ln w="25400">
              <a:noFill/>
              <a:miter lim="800000"/>
              <a:headEnd/>
              <a:tailEnd/>
            </a:ln>
            <a:effectLst/>
          </p:spPr>
          <p:txBody>
            <a:bodyPr wrap="none" lIns="90487" tIns="44450" rIns="90487" bIns="44450" anchor="ctr"/>
            <a:lstStyle/>
            <a:p>
              <a:endParaRPr lang="en-US"/>
            </a:p>
          </p:txBody>
        </p:sp>
      </p:grpSp>
      <p:sp>
        <p:nvSpPr>
          <p:cNvPr id="10" name="Rectangle 9"/>
          <p:cNvSpPr>
            <a:spLocks noChangeArrowheads="1"/>
          </p:cNvSpPr>
          <p:nvPr/>
        </p:nvSpPr>
        <p:spPr bwMode="auto">
          <a:xfrm>
            <a:off x="3416312" y="1225039"/>
            <a:ext cx="577047" cy="617978"/>
          </a:xfrm>
          <a:prstGeom prst="rect">
            <a:avLst/>
          </a:prstGeom>
          <a:solidFill>
            <a:schemeClr val="hlink"/>
          </a:solidFill>
          <a:ln w="25400">
            <a:noFill/>
            <a:miter lim="800000"/>
            <a:headEnd/>
            <a:tailEnd/>
          </a:ln>
          <a:effectLst/>
        </p:spPr>
        <p:txBody>
          <a:bodyPr wrap="none" lIns="90342" tIns="44379" rIns="90342" bIns="44379" anchor="ctr"/>
          <a:lstStyle/>
          <a:p>
            <a:endParaRPr lang="en-US"/>
          </a:p>
        </p:txBody>
      </p:sp>
      <p:sp>
        <p:nvSpPr>
          <p:cNvPr id="11" name="Rectangle 10"/>
          <p:cNvSpPr>
            <a:spLocks noChangeArrowheads="1"/>
          </p:cNvSpPr>
          <p:nvPr/>
        </p:nvSpPr>
        <p:spPr bwMode="auto">
          <a:xfrm>
            <a:off x="4334197" y="1109367"/>
            <a:ext cx="1006663" cy="896861"/>
          </a:xfrm>
          <a:prstGeom prst="rect">
            <a:avLst/>
          </a:prstGeom>
          <a:solidFill>
            <a:srgbClr val="FF9900"/>
          </a:solidFill>
          <a:ln w="25400">
            <a:noFill/>
            <a:miter lim="800000"/>
            <a:headEnd/>
            <a:tailEnd/>
          </a:ln>
          <a:effectLst/>
        </p:spPr>
        <p:txBody>
          <a:bodyPr wrap="none" lIns="90342" tIns="44379" rIns="90342" bIns="44379" anchor="ctr"/>
          <a:lstStyle/>
          <a:p>
            <a:endParaRPr lang="en-US"/>
          </a:p>
        </p:txBody>
      </p:sp>
      <p:sp>
        <p:nvSpPr>
          <p:cNvPr id="12" name="Rectangle 11"/>
          <p:cNvSpPr>
            <a:spLocks noChangeArrowheads="1"/>
          </p:cNvSpPr>
          <p:nvPr/>
        </p:nvSpPr>
        <p:spPr bwMode="auto">
          <a:xfrm>
            <a:off x="5814863" y="1052322"/>
            <a:ext cx="1215922" cy="1186835"/>
          </a:xfrm>
          <a:prstGeom prst="rect">
            <a:avLst/>
          </a:prstGeom>
          <a:solidFill>
            <a:schemeClr val="tx1"/>
          </a:solidFill>
          <a:ln w="25400">
            <a:noFill/>
            <a:miter lim="800000"/>
            <a:headEnd/>
            <a:tailEnd/>
          </a:ln>
          <a:effectLst/>
        </p:spPr>
        <p:txBody>
          <a:bodyPr wrap="none" lIns="90342" tIns="44379" rIns="90342" bIns="44379" anchor="ctr"/>
          <a:lstStyle/>
          <a:p>
            <a:endParaRPr lang="en-US"/>
          </a:p>
        </p:txBody>
      </p:sp>
      <p:sp>
        <p:nvSpPr>
          <p:cNvPr id="13" name="Rectangle 12"/>
          <p:cNvSpPr>
            <a:spLocks noChangeArrowheads="1"/>
          </p:cNvSpPr>
          <p:nvPr/>
        </p:nvSpPr>
        <p:spPr bwMode="auto">
          <a:xfrm>
            <a:off x="7314552" y="1015877"/>
            <a:ext cx="1515542" cy="1576638"/>
          </a:xfrm>
          <a:prstGeom prst="rect">
            <a:avLst/>
          </a:prstGeom>
          <a:solidFill>
            <a:schemeClr val="bg2"/>
          </a:solidFill>
          <a:ln w="25400">
            <a:noFill/>
            <a:miter lim="800000"/>
            <a:headEnd/>
            <a:tailEnd/>
          </a:ln>
          <a:effectLst/>
        </p:spPr>
        <p:txBody>
          <a:bodyPr wrap="none" lIns="90342" tIns="44379" rIns="90342" bIns="44379" anchor="ctr"/>
          <a:lstStyle/>
          <a:p>
            <a:pPr algn="ctr"/>
            <a:endParaRPr lang="en-US"/>
          </a:p>
        </p:txBody>
      </p:sp>
      <p:sp>
        <p:nvSpPr>
          <p:cNvPr id="14" name="Rectangle 13"/>
          <p:cNvSpPr>
            <a:spLocks noChangeArrowheads="1"/>
          </p:cNvSpPr>
          <p:nvPr/>
        </p:nvSpPr>
        <p:spPr bwMode="auto">
          <a:xfrm>
            <a:off x="4641850" y="3194050"/>
            <a:ext cx="1734208" cy="1894146"/>
          </a:xfrm>
          <a:prstGeom prst="rect">
            <a:avLst/>
          </a:prstGeom>
          <a:solidFill>
            <a:srgbClr val="0DF707"/>
          </a:solidFill>
          <a:ln w="25400">
            <a:noFill/>
            <a:miter lim="800000"/>
            <a:headEnd/>
            <a:tailEnd/>
          </a:ln>
          <a:effectLst/>
        </p:spPr>
        <p:txBody>
          <a:bodyPr wrap="none" lIns="90342" tIns="44379" rIns="90342" bIns="44379" anchor="ctr"/>
          <a:lstStyle/>
          <a:p>
            <a:pPr algn="ctr"/>
            <a:endParaRPr lang="en-US"/>
          </a:p>
        </p:txBody>
      </p:sp>
      <p:sp>
        <p:nvSpPr>
          <p:cNvPr id="15" name="Line 14"/>
          <p:cNvSpPr>
            <a:spLocks noChangeShapeType="1"/>
          </p:cNvSpPr>
          <p:nvPr/>
        </p:nvSpPr>
        <p:spPr bwMode="auto">
          <a:xfrm>
            <a:off x="3994944" y="1554627"/>
            <a:ext cx="298035" cy="0"/>
          </a:xfrm>
          <a:prstGeom prst="line">
            <a:avLst/>
          </a:prstGeom>
          <a:noFill/>
          <a:ln w="25400">
            <a:solidFill>
              <a:schemeClr val="tx1"/>
            </a:solidFill>
            <a:round/>
            <a:headEnd/>
            <a:tailEnd type="triangle" w="med" len="med"/>
          </a:ln>
          <a:effectLst/>
        </p:spPr>
        <p:txBody>
          <a:bodyPr wrap="none" lIns="90342" tIns="44379" rIns="90342" bIns="44379" anchor="ctr"/>
          <a:lstStyle/>
          <a:p>
            <a:endParaRPr lang="en-US"/>
          </a:p>
        </p:txBody>
      </p:sp>
      <p:sp>
        <p:nvSpPr>
          <p:cNvPr id="16" name="Line 15"/>
          <p:cNvSpPr>
            <a:spLocks noChangeShapeType="1"/>
          </p:cNvSpPr>
          <p:nvPr/>
        </p:nvSpPr>
        <p:spPr bwMode="auto">
          <a:xfrm>
            <a:off x="5375736" y="1606918"/>
            <a:ext cx="418518" cy="0"/>
          </a:xfrm>
          <a:prstGeom prst="line">
            <a:avLst/>
          </a:prstGeom>
          <a:noFill/>
          <a:ln w="25400">
            <a:solidFill>
              <a:schemeClr val="tx1"/>
            </a:solidFill>
            <a:round/>
            <a:headEnd/>
            <a:tailEnd type="triangle" w="med" len="med"/>
          </a:ln>
          <a:effectLst/>
        </p:spPr>
        <p:txBody>
          <a:bodyPr wrap="none" lIns="90342" tIns="44379" rIns="90342" bIns="44379" anchor="ctr"/>
          <a:lstStyle/>
          <a:p>
            <a:endParaRPr lang="en-US"/>
          </a:p>
        </p:txBody>
      </p:sp>
      <p:sp>
        <p:nvSpPr>
          <p:cNvPr id="17" name="Line 16"/>
          <p:cNvSpPr>
            <a:spLocks noChangeShapeType="1"/>
          </p:cNvSpPr>
          <p:nvPr/>
        </p:nvSpPr>
        <p:spPr bwMode="auto">
          <a:xfrm>
            <a:off x="6696287" y="1618009"/>
            <a:ext cx="588145" cy="0"/>
          </a:xfrm>
          <a:prstGeom prst="line">
            <a:avLst/>
          </a:prstGeom>
          <a:noFill/>
          <a:ln w="25400">
            <a:solidFill>
              <a:schemeClr val="tx1"/>
            </a:solidFill>
            <a:round/>
            <a:headEnd/>
            <a:tailEnd type="triangle" w="med" len="med"/>
          </a:ln>
          <a:effectLst/>
        </p:spPr>
        <p:txBody>
          <a:bodyPr wrap="none" lIns="90342" tIns="44379" rIns="90342" bIns="44379" anchor="ctr"/>
          <a:lstStyle/>
          <a:p>
            <a:endParaRPr lang="en-US"/>
          </a:p>
        </p:txBody>
      </p:sp>
      <p:sp>
        <p:nvSpPr>
          <p:cNvPr id="18" name="Line 17"/>
          <p:cNvSpPr>
            <a:spLocks noChangeShapeType="1"/>
          </p:cNvSpPr>
          <p:nvPr/>
        </p:nvSpPr>
        <p:spPr bwMode="auto">
          <a:xfrm flipH="1">
            <a:off x="6428372" y="2600437"/>
            <a:ext cx="1318966" cy="1167821"/>
          </a:xfrm>
          <a:prstGeom prst="line">
            <a:avLst/>
          </a:prstGeom>
          <a:noFill/>
          <a:ln w="25400">
            <a:solidFill>
              <a:schemeClr val="tx1"/>
            </a:solidFill>
            <a:round/>
            <a:headEnd/>
            <a:tailEnd type="triangle" w="med" len="med"/>
          </a:ln>
          <a:effectLst/>
        </p:spPr>
        <p:txBody>
          <a:bodyPr wrap="none" lIns="90342" tIns="44379" rIns="90342" bIns="44379" anchor="ctr"/>
          <a:lstStyle/>
          <a:p>
            <a:endParaRPr lang="en-US"/>
          </a:p>
        </p:txBody>
      </p:sp>
      <p:sp>
        <p:nvSpPr>
          <p:cNvPr id="19" name="Text Box 18"/>
          <p:cNvSpPr txBox="1">
            <a:spLocks noChangeArrowheads="1"/>
          </p:cNvSpPr>
          <p:nvPr/>
        </p:nvSpPr>
        <p:spPr bwMode="auto">
          <a:xfrm>
            <a:off x="4794250" y="3906114"/>
            <a:ext cx="1602709" cy="458957"/>
          </a:xfrm>
          <a:prstGeom prst="rect">
            <a:avLst/>
          </a:prstGeom>
          <a:noFill/>
          <a:ln w="25400">
            <a:noFill/>
            <a:miter lim="800000"/>
            <a:headEnd/>
            <a:tailEnd/>
          </a:ln>
          <a:effectLst/>
        </p:spPr>
        <p:txBody>
          <a:bodyPr wrap="none" lIns="90342" tIns="44379" rIns="90342" bIns="44379">
            <a:spAutoFit/>
          </a:bodyPr>
          <a:lstStyle/>
          <a:p>
            <a:pPr>
              <a:buFont typeface="Wingdings" pitchFamily="2" charset="2"/>
              <a:buNone/>
            </a:pPr>
            <a:r>
              <a:rPr lang="en-US" dirty="0" smtClean="0"/>
              <a:t>continuum</a:t>
            </a:r>
            <a:endParaRPr lang="en-US" dirty="0"/>
          </a:p>
        </p:txBody>
      </p:sp>
      <p:sp>
        <p:nvSpPr>
          <p:cNvPr id="20" name="Text Box 19"/>
          <p:cNvSpPr txBox="1">
            <a:spLocks noChangeArrowheads="1"/>
          </p:cNvSpPr>
          <p:nvPr/>
        </p:nvSpPr>
        <p:spPr bwMode="auto">
          <a:xfrm>
            <a:off x="3019988" y="1952352"/>
            <a:ext cx="1355077" cy="458957"/>
          </a:xfrm>
          <a:prstGeom prst="rect">
            <a:avLst/>
          </a:prstGeom>
          <a:noFill/>
          <a:ln w="25400">
            <a:noFill/>
            <a:miter lim="800000"/>
            <a:headEnd/>
            <a:tailEnd/>
          </a:ln>
          <a:effectLst/>
        </p:spPr>
        <p:txBody>
          <a:bodyPr wrap="none" lIns="90342" tIns="44379" rIns="90342" bIns="44379">
            <a:spAutoFit/>
          </a:bodyPr>
          <a:lstStyle/>
          <a:p>
            <a:pPr>
              <a:buFont typeface="Wingdings" pitchFamily="2" charset="2"/>
              <a:buNone/>
            </a:pPr>
            <a:r>
              <a:rPr lang="en-US" dirty="0"/>
              <a:t>electrons</a:t>
            </a:r>
          </a:p>
        </p:txBody>
      </p:sp>
      <p:sp>
        <p:nvSpPr>
          <p:cNvPr id="21" name="Text Box 20"/>
          <p:cNvSpPr txBox="1">
            <a:spLocks noChangeArrowheads="1"/>
          </p:cNvSpPr>
          <p:nvPr/>
        </p:nvSpPr>
        <p:spPr bwMode="auto">
          <a:xfrm>
            <a:off x="4427730" y="1394587"/>
            <a:ext cx="969523" cy="458957"/>
          </a:xfrm>
          <a:prstGeom prst="rect">
            <a:avLst/>
          </a:prstGeom>
          <a:noFill/>
          <a:ln w="25400">
            <a:noFill/>
            <a:miter lim="800000"/>
            <a:headEnd/>
            <a:tailEnd/>
          </a:ln>
          <a:effectLst/>
        </p:spPr>
        <p:txBody>
          <a:bodyPr wrap="none" lIns="90342" tIns="44379" rIns="90342" bIns="44379">
            <a:spAutoFit/>
          </a:bodyPr>
          <a:lstStyle/>
          <a:p>
            <a:pPr>
              <a:buFont typeface="Wingdings" pitchFamily="2" charset="2"/>
              <a:buNone/>
            </a:pPr>
            <a:r>
              <a:rPr lang="en-US"/>
              <a:t>atoms</a:t>
            </a:r>
          </a:p>
        </p:txBody>
      </p:sp>
      <p:sp>
        <p:nvSpPr>
          <p:cNvPr id="22" name="Text Box 21"/>
          <p:cNvSpPr txBox="1">
            <a:spLocks noChangeArrowheads="1"/>
          </p:cNvSpPr>
          <p:nvPr/>
        </p:nvSpPr>
        <p:spPr bwMode="auto">
          <a:xfrm>
            <a:off x="5664260" y="2346907"/>
            <a:ext cx="1721331" cy="458957"/>
          </a:xfrm>
          <a:prstGeom prst="rect">
            <a:avLst/>
          </a:prstGeom>
          <a:noFill/>
          <a:ln w="25400">
            <a:noFill/>
            <a:miter lim="800000"/>
            <a:headEnd/>
            <a:tailEnd/>
          </a:ln>
          <a:effectLst/>
        </p:spPr>
        <p:txBody>
          <a:bodyPr wrap="none" lIns="90342" tIns="44379" rIns="90342" bIns="44379">
            <a:spAutoFit/>
          </a:bodyPr>
          <a:lstStyle/>
          <a:p>
            <a:pPr>
              <a:buFont typeface="Wingdings" pitchFamily="2" charset="2"/>
              <a:buNone/>
            </a:pPr>
            <a:r>
              <a:rPr lang="en-US"/>
              <a:t>dislocations</a:t>
            </a:r>
          </a:p>
        </p:txBody>
      </p:sp>
      <p:sp>
        <p:nvSpPr>
          <p:cNvPr id="23" name="Text Box 22"/>
          <p:cNvSpPr txBox="1">
            <a:spLocks noChangeArrowheads="1"/>
          </p:cNvSpPr>
          <p:nvPr/>
        </p:nvSpPr>
        <p:spPr bwMode="auto">
          <a:xfrm>
            <a:off x="7611003" y="1570473"/>
            <a:ext cx="1003186" cy="458957"/>
          </a:xfrm>
          <a:prstGeom prst="rect">
            <a:avLst/>
          </a:prstGeom>
          <a:noFill/>
          <a:ln w="25400">
            <a:noFill/>
            <a:miter lim="800000"/>
            <a:headEnd/>
            <a:tailEnd/>
          </a:ln>
          <a:effectLst/>
        </p:spPr>
        <p:txBody>
          <a:bodyPr wrap="none" lIns="90342" tIns="44379" rIns="90342" bIns="44379">
            <a:spAutoFit/>
          </a:bodyPr>
          <a:lstStyle/>
          <a:p>
            <a:pPr>
              <a:buFont typeface="Wingdings" pitchFamily="2" charset="2"/>
              <a:buNone/>
            </a:pPr>
            <a:r>
              <a:rPr lang="en-US"/>
              <a:t>grains</a:t>
            </a:r>
          </a:p>
        </p:txBody>
      </p:sp>
      <p:sp>
        <p:nvSpPr>
          <p:cNvPr id="24" name="Text Box 24"/>
          <p:cNvSpPr txBox="1">
            <a:spLocks noChangeArrowheads="1"/>
          </p:cNvSpPr>
          <p:nvPr/>
        </p:nvSpPr>
        <p:spPr bwMode="auto">
          <a:xfrm>
            <a:off x="831850" y="3575050"/>
            <a:ext cx="1715753" cy="458957"/>
          </a:xfrm>
          <a:prstGeom prst="rect">
            <a:avLst/>
          </a:prstGeom>
          <a:noFill/>
          <a:ln w="25400">
            <a:noFill/>
            <a:miter lim="800000"/>
            <a:headEnd/>
            <a:tailEnd/>
          </a:ln>
          <a:effectLst/>
        </p:spPr>
        <p:txBody>
          <a:bodyPr wrap="none" lIns="90342" tIns="44379" rIns="90342" bIns="44379">
            <a:spAutoFit/>
          </a:bodyPr>
          <a:lstStyle/>
          <a:p>
            <a:pPr>
              <a:buFont typeface="Wingdings" pitchFamily="2" charset="2"/>
              <a:buNone/>
            </a:pPr>
            <a:r>
              <a:rPr lang="en-US" dirty="0" smtClean="0"/>
              <a:t>Concurrent</a:t>
            </a:r>
            <a:endParaRPr lang="en-US" dirty="0"/>
          </a:p>
        </p:txBody>
      </p:sp>
      <p:sp>
        <p:nvSpPr>
          <p:cNvPr id="25" name="Text Box 25"/>
          <p:cNvSpPr txBox="1">
            <a:spLocks noChangeArrowheads="1"/>
          </p:cNvSpPr>
          <p:nvPr/>
        </p:nvSpPr>
        <p:spPr bwMode="auto">
          <a:xfrm>
            <a:off x="7141755" y="3080559"/>
            <a:ext cx="1789798" cy="1566952"/>
          </a:xfrm>
          <a:prstGeom prst="rect">
            <a:avLst/>
          </a:prstGeom>
          <a:noFill/>
          <a:ln w="25400">
            <a:noFill/>
            <a:miter lim="800000"/>
            <a:headEnd/>
            <a:tailEnd/>
          </a:ln>
          <a:effectLst/>
        </p:spPr>
        <p:txBody>
          <a:bodyPr lIns="90342" tIns="44379" rIns="90342" bIns="44379">
            <a:spAutoFit/>
          </a:bodyPr>
          <a:lstStyle/>
          <a:p>
            <a:pPr algn="ctr">
              <a:buFont typeface="Wingdings" pitchFamily="2" charset="2"/>
              <a:buNone/>
            </a:pPr>
            <a:r>
              <a:rPr lang="en-US"/>
              <a:t>retain only the </a:t>
            </a:r>
            <a:r>
              <a:rPr lang="en-US" i="1"/>
              <a:t>minimal</a:t>
            </a:r>
            <a:r>
              <a:rPr lang="en-US"/>
              <a:t> amount of information</a:t>
            </a:r>
          </a:p>
        </p:txBody>
      </p:sp>
      <p:sp>
        <p:nvSpPr>
          <p:cNvPr id="26" name="Text Box 24"/>
          <p:cNvSpPr txBox="1">
            <a:spLocks noChangeArrowheads="1"/>
          </p:cNvSpPr>
          <p:nvPr/>
        </p:nvSpPr>
        <p:spPr bwMode="auto">
          <a:xfrm>
            <a:off x="6470650" y="5327650"/>
            <a:ext cx="1831170" cy="458957"/>
          </a:xfrm>
          <a:prstGeom prst="rect">
            <a:avLst/>
          </a:prstGeom>
          <a:noFill/>
          <a:ln w="25400">
            <a:noFill/>
            <a:miter lim="800000"/>
            <a:headEnd/>
            <a:tailEnd/>
          </a:ln>
          <a:effectLst/>
        </p:spPr>
        <p:txBody>
          <a:bodyPr wrap="none" lIns="90342" tIns="44379" rIns="90342" bIns="44379">
            <a:spAutoFit/>
          </a:bodyPr>
          <a:lstStyle/>
          <a:p>
            <a:pPr>
              <a:buFont typeface="Wingdings" pitchFamily="2" charset="2"/>
              <a:buNone/>
            </a:pPr>
            <a:r>
              <a:rPr lang="en-US" dirty="0" smtClean="0"/>
              <a:t>Hierarchical</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76094" y="5659441"/>
            <a:ext cx="8903018" cy="800202"/>
          </a:xfrm>
          <a:prstGeom prst="rect">
            <a:avLst/>
          </a:prstGeom>
          <a:solidFill>
            <a:schemeClr val="bg1"/>
          </a:solidFill>
          <a:ln w="9525">
            <a:solidFill>
              <a:schemeClr val="bg1"/>
            </a:solidFill>
            <a:miter lim="800000"/>
            <a:headEnd/>
            <a:tailEnd/>
          </a:ln>
          <a:effectLst/>
        </p:spPr>
        <p:txBody>
          <a:bodyPr wrap="none" lIns="91294" tIns="45647" rIns="91294" bIns="45647" anchor="ctr"/>
          <a:lstStyle/>
          <a:p>
            <a:pPr algn="ctr"/>
            <a:endParaRPr lang="en-US" dirty="0">
              <a:solidFill>
                <a:schemeClr val="bg1"/>
              </a:solidFill>
              <a:latin typeface="Times New Roman" pitchFamily="18" charset="0"/>
            </a:endParaRPr>
          </a:p>
        </p:txBody>
      </p:sp>
      <p:sp>
        <p:nvSpPr>
          <p:cNvPr id="11268" name="AutoShape 4"/>
          <p:cNvSpPr>
            <a:spLocks noChangeArrowheads="1"/>
          </p:cNvSpPr>
          <p:nvPr/>
        </p:nvSpPr>
        <p:spPr bwMode="auto">
          <a:xfrm rot="-2152223">
            <a:off x="6707384" y="3057593"/>
            <a:ext cx="296450" cy="133103"/>
          </a:xfrm>
          <a:prstGeom prst="rightArrow">
            <a:avLst>
              <a:gd name="adj1" fmla="val 50000"/>
              <a:gd name="adj2" fmla="val 55655"/>
            </a:avLst>
          </a:prstGeom>
          <a:gradFill rotWithShape="1">
            <a:gsLst>
              <a:gs pos="0">
                <a:srgbClr val="FF6600"/>
              </a:gs>
              <a:gs pos="100000">
                <a:srgbClr val="00FF00"/>
              </a:gs>
            </a:gsLst>
            <a:lin ang="18900000" scaled="1"/>
          </a:gradFill>
          <a:ln w="9525">
            <a:noFill/>
            <a:miter lim="800000"/>
            <a:headEnd/>
            <a:tailEnd/>
          </a:ln>
          <a:effectLst/>
        </p:spPr>
        <p:txBody>
          <a:bodyPr wrap="none" lIns="91294" tIns="45647" rIns="91294" bIns="45647" anchor="ctr"/>
          <a:lstStyle/>
          <a:p>
            <a:endParaRPr lang="en-US"/>
          </a:p>
        </p:txBody>
      </p:sp>
      <p:sp>
        <p:nvSpPr>
          <p:cNvPr id="11269" name="Rectangle 5"/>
          <p:cNvSpPr>
            <a:spLocks noChangeArrowheads="1"/>
          </p:cNvSpPr>
          <p:nvPr/>
        </p:nvSpPr>
        <p:spPr bwMode="auto">
          <a:xfrm>
            <a:off x="76094" y="1856497"/>
            <a:ext cx="8903018" cy="134687"/>
          </a:xfrm>
          <a:prstGeom prst="rect">
            <a:avLst/>
          </a:prstGeom>
          <a:solidFill>
            <a:schemeClr val="bg1"/>
          </a:solidFill>
          <a:ln w="9525">
            <a:noFill/>
            <a:miter lim="800000"/>
            <a:headEnd/>
            <a:tailEnd/>
          </a:ln>
          <a:effectLst/>
        </p:spPr>
        <p:txBody>
          <a:bodyPr wrap="none" lIns="91294" tIns="45647" rIns="91294" bIns="45647" anchor="ctr"/>
          <a:lstStyle/>
          <a:p>
            <a:pPr algn="ctr"/>
            <a:r>
              <a:rPr lang="en-US" sz="1200" dirty="0" err="1"/>
              <a:t>Macroscale</a:t>
            </a:r>
            <a:r>
              <a:rPr lang="en-US" sz="1200" dirty="0"/>
              <a:t> ISV Continuum</a:t>
            </a:r>
          </a:p>
        </p:txBody>
      </p:sp>
      <p:sp>
        <p:nvSpPr>
          <p:cNvPr id="11270" name="AutoShape 6"/>
          <p:cNvSpPr>
            <a:spLocks noChangeArrowheads="1"/>
          </p:cNvSpPr>
          <p:nvPr/>
        </p:nvSpPr>
        <p:spPr bwMode="auto">
          <a:xfrm rot="-2152223">
            <a:off x="1420425" y="5867018"/>
            <a:ext cx="296451" cy="134688"/>
          </a:xfrm>
          <a:prstGeom prst="rightArrow">
            <a:avLst>
              <a:gd name="adj1" fmla="val 50000"/>
              <a:gd name="adj2" fmla="val 55000"/>
            </a:avLst>
          </a:prstGeom>
          <a:gradFill rotWithShape="1">
            <a:gsLst>
              <a:gs pos="0">
                <a:srgbClr val="FF6600"/>
              </a:gs>
              <a:gs pos="100000">
                <a:srgbClr val="00FF00"/>
              </a:gs>
            </a:gsLst>
            <a:lin ang="18900000" scaled="1"/>
          </a:gradFill>
          <a:ln w="9525">
            <a:noFill/>
            <a:miter lim="800000"/>
            <a:headEnd/>
            <a:tailEnd/>
          </a:ln>
          <a:effectLst/>
        </p:spPr>
        <p:txBody>
          <a:bodyPr wrap="none" lIns="91294" tIns="45647" rIns="91294" bIns="45647" anchor="ctr"/>
          <a:lstStyle/>
          <a:p>
            <a:endParaRPr lang="en-US"/>
          </a:p>
        </p:txBody>
      </p:sp>
      <p:sp>
        <p:nvSpPr>
          <p:cNvPr id="11271" name="AutoShape 7"/>
          <p:cNvSpPr>
            <a:spLocks/>
          </p:cNvSpPr>
          <p:nvPr/>
        </p:nvSpPr>
        <p:spPr bwMode="auto">
          <a:xfrm>
            <a:off x="2504766" y="5924062"/>
            <a:ext cx="3425823" cy="191732"/>
          </a:xfrm>
          <a:prstGeom prst="callout1">
            <a:avLst>
              <a:gd name="adj1" fmla="val 52176"/>
              <a:gd name="adj2" fmla="val -2167"/>
              <a:gd name="adj3" fmla="val 5074"/>
              <a:gd name="adj4" fmla="val -25935"/>
            </a:avLst>
          </a:prstGeom>
          <a:solidFill>
            <a:srgbClr val="FFFF99"/>
          </a:solidFill>
          <a:ln w="3175">
            <a:solidFill>
              <a:schemeClr val="tx1"/>
            </a:solidFill>
            <a:miter lim="800000"/>
            <a:headEnd/>
            <a:tailEnd type="triangle" w="med" len="med"/>
          </a:ln>
          <a:effectLst/>
        </p:spPr>
        <p:txBody>
          <a:bodyPr lIns="0" tIns="0" rIns="0" bIns="0"/>
          <a:lstStyle/>
          <a:p>
            <a:r>
              <a:rPr lang="en-US" sz="1200" dirty="0"/>
              <a:t>Bridge 1 = Interfacial Energy, Elasticity</a:t>
            </a:r>
          </a:p>
        </p:txBody>
      </p:sp>
      <p:sp>
        <p:nvSpPr>
          <p:cNvPr id="11272" name="Text Box 8"/>
          <p:cNvSpPr txBox="1">
            <a:spLocks noChangeArrowheads="1"/>
          </p:cNvSpPr>
          <p:nvPr/>
        </p:nvSpPr>
        <p:spPr bwMode="auto">
          <a:xfrm>
            <a:off x="3154737" y="5526338"/>
            <a:ext cx="1743825" cy="369332"/>
          </a:xfrm>
          <a:prstGeom prst="rect">
            <a:avLst/>
          </a:prstGeom>
          <a:noFill/>
          <a:ln w="9525">
            <a:noFill/>
            <a:miter lim="800000"/>
            <a:headEnd/>
            <a:tailEnd/>
          </a:ln>
          <a:effectLst/>
        </p:spPr>
        <p:txBody>
          <a:bodyPr lIns="0" tIns="0" rIns="0" bIns="0">
            <a:spAutoFit/>
          </a:bodyPr>
          <a:lstStyle/>
          <a:p>
            <a:pPr algn="ctr">
              <a:spcBef>
                <a:spcPct val="50000"/>
              </a:spcBef>
            </a:pPr>
            <a:r>
              <a:rPr lang="en-US" sz="1200" dirty="0" err="1"/>
              <a:t>Atomistics</a:t>
            </a:r>
            <a:r>
              <a:rPr lang="en-US" sz="1200" dirty="0"/>
              <a:t/>
            </a:r>
            <a:br>
              <a:rPr lang="en-US" sz="1200" dirty="0"/>
            </a:br>
            <a:r>
              <a:rPr lang="en-US" sz="1200" dirty="0"/>
              <a:t>(EAM,MEAM,MD,MS,</a:t>
            </a:r>
          </a:p>
        </p:txBody>
      </p:sp>
      <p:pic>
        <p:nvPicPr>
          <p:cNvPr id="11273" name="Picture 9"/>
          <p:cNvPicPr>
            <a:picLocks noChangeAspect="1" noChangeArrowheads="1"/>
          </p:cNvPicPr>
          <p:nvPr/>
        </p:nvPicPr>
        <p:blipFill>
          <a:blip r:embed="rId3" cstate="print"/>
          <a:srcRect l="2892" t="5624" r="2892" b="11250"/>
          <a:stretch>
            <a:fillRect/>
          </a:stretch>
        </p:blipFill>
        <p:spPr bwMode="auto">
          <a:xfrm>
            <a:off x="1559931" y="5250624"/>
            <a:ext cx="1637610" cy="644915"/>
          </a:xfrm>
          <a:prstGeom prst="rect">
            <a:avLst/>
          </a:prstGeom>
          <a:noFill/>
        </p:spPr>
      </p:pic>
      <p:sp>
        <p:nvSpPr>
          <p:cNvPr id="11274" name="Text Box 10"/>
          <p:cNvSpPr txBox="1">
            <a:spLocks noChangeArrowheads="1"/>
          </p:cNvSpPr>
          <p:nvPr/>
        </p:nvSpPr>
        <p:spPr bwMode="auto">
          <a:xfrm>
            <a:off x="1263481" y="5516831"/>
            <a:ext cx="445467" cy="184666"/>
          </a:xfrm>
          <a:prstGeom prst="rect">
            <a:avLst/>
          </a:prstGeom>
          <a:noFill/>
          <a:ln w="9525">
            <a:noFill/>
            <a:miter lim="800000"/>
            <a:headEnd/>
            <a:tailEnd/>
          </a:ln>
          <a:effectLst/>
        </p:spPr>
        <p:txBody>
          <a:bodyPr lIns="0" tIns="0" rIns="0" bIns="0">
            <a:spAutoFit/>
          </a:bodyPr>
          <a:lstStyle/>
          <a:p>
            <a:pPr algn="ctr">
              <a:spcBef>
                <a:spcPct val="50000"/>
              </a:spcBef>
            </a:pPr>
            <a:r>
              <a:rPr lang="en-US" sz="1200" dirty="0"/>
              <a:t>Nm</a:t>
            </a:r>
          </a:p>
        </p:txBody>
      </p:sp>
      <p:sp>
        <p:nvSpPr>
          <p:cNvPr id="11275" name="AutoShape 11"/>
          <p:cNvSpPr>
            <a:spLocks noChangeArrowheads="1"/>
          </p:cNvSpPr>
          <p:nvPr/>
        </p:nvSpPr>
        <p:spPr bwMode="auto">
          <a:xfrm rot="-2152223">
            <a:off x="3061206" y="5188826"/>
            <a:ext cx="318644" cy="134688"/>
          </a:xfrm>
          <a:prstGeom prst="rightArrow">
            <a:avLst>
              <a:gd name="adj1" fmla="val 50000"/>
              <a:gd name="adj2" fmla="val 59117"/>
            </a:avLst>
          </a:prstGeom>
          <a:gradFill rotWithShape="1">
            <a:gsLst>
              <a:gs pos="0">
                <a:srgbClr val="FF690D"/>
              </a:gs>
              <a:gs pos="100000">
                <a:srgbClr val="00FF00"/>
              </a:gs>
            </a:gsLst>
            <a:lin ang="18900000" scaled="1"/>
          </a:gradFill>
          <a:ln w="9525">
            <a:noFill/>
            <a:miter lim="800000"/>
            <a:headEnd/>
            <a:tailEnd/>
          </a:ln>
          <a:effectLst/>
        </p:spPr>
        <p:txBody>
          <a:bodyPr wrap="none" lIns="91294" tIns="45647" rIns="91294" bIns="45647" anchor="ctr"/>
          <a:lstStyle/>
          <a:p>
            <a:endParaRPr lang="en-US"/>
          </a:p>
        </p:txBody>
      </p:sp>
      <p:sp>
        <p:nvSpPr>
          <p:cNvPr id="11276" name="AutoShape 12"/>
          <p:cNvSpPr>
            <a:spLocks/>
          </p:cNvSpPr>
          <p:nvPr/>
        </p:nvSpPr>
        <p:spPr bwMode="auto">
          <a:xfrm>
            <a:off x="4243836" y="5315591"/>
            <a:ext cx="1693095" cy="186978"/>
          </a:xfrm>
          <a:prstGeom prst="callout1">
            <a:avLst>
              <a:gd name="adj1" fmla="val 53731"/>
              <a:gd name="adj2" fmla="val -4380"/>
              <a:gd name="adj3" fmla="val -39551"/>
              <a:gd name="adj4" fmla="val -57662"/>
            </a:avLst>
          </a:prstGeom>
          <a:solidFill>
            <a:srgbClr val="FFFF99"/>
          </a:solidFill>
          <a:ln w="3175">
            <a:solidFill>
              <a:schemeClr val="tx1"/>
            </a:solidFill>
            <a:miter lim="800000"/>
            <a:headEnd/>
            <a:tailEnd type="triangle" w="med" len="med"/>
          </a:ln>
          <a:effectLst/>
        </p:spPr>
        <p:txBody>
          <a:bodyPr lIns="0" tIns="0" rIns="0" bIns="0"/>
          <a:lstStyle/>
          <a:p>
            <a:r>
              <a:rPr lang="en-US" sz="1200" dirty="0"/>
              <a:t>Bridge 2 = Mobility</a:t>
            </a:r>
          </a:p>
        </p:txBody>
      </p:sp>
      <p:sp>
        <p:nvSpPr>
          <p:cNvPr id="11277" name="AutoShape 13"/>
          <p:cNvSpPr>
            <a:spLocks noChangeArrowheads="1"/>
          </p:cNvSpPr>
          <p:nvPr/>
        </p:nvSpPr>
        <p:spPr bwMode="auto">
          <a:xfrm rot="-2147225">
            <a:off x="4107501" y="4578771"/>
            <a:ext cx="313888" cy="133103"/>
          </a:xfrm>
          <a:prstGeom prst="rightArrow">
            <a:avLst>
              <a:gd name="adj1" fmla="val 50000"/>
              <a:gd name="adj2" fmla="val 58929"/>
            </a:avLst>
          </a:prstGeom>
          <a:gradFill rotWithShape="1">
            <a:gsLst>
              <a:gs pos="0">
                <a:srgbClr val="FF6600"/>
              </a:gs>
              <a:gs pos="100000">
                <a:srgbClr val="00FF00"/>
              </a:gs>
            </a:gsLst>
            <a:lin ang="18900000" scaled="1"/>
          </a:gradFill>
          <a:ln w="9525">
            <a:noFill/>
            <a:miter lim="800000"/>
            <a:headEnd/>
            <a:tailEnd/>
          </a:ln>
          <a:effectLst/>
        </p:spPr>
        <p:txBody>
          <a:bodyPr wrap="none" lIns="91294" tIns="45647" rIns="91294" bIns="45647" anchor="ctr"/>
          <a:lstStyle/>
          <a:p>
            <a:endParaRPr lang="en-US"/>
          </a:p>
        </p:txBody>
      </p:sp>
      <p:sp>
        <p:nvSpPr>
          <p:cNvPr id="11278" name="AutoShape 14"/>
          <p:cNvSpPr>
            <a:spLocks/>
          </p:cNvSpPr>
          <p:nvPr/>
        </p:nvSpPr>
        <p:spPr bwMode="auto">
          <a:xfrm>
            <a:off x="5315496" y="4642153"/>
            <a:ext cx="2328798" cy="169547"/>
          </a:xfrm>
          <a:prstGeom prst="callout1">
            <a:avLst>
              <a:gd name="adj1" fmla="val 59019"/>
              <a:gd name="adj2" fmla="val -3185"/>
              <a:gd name="adj3" fmla="val -29509"/>
              <a:gd name="adj4" fmla="val -39241"/>
            </a:avLst>
          </a:prstGeom>
          <a:solidFill>
            <a:srgbClr val="FFFF99"/>
          </a:solidFill>
          <a:ln w="3175">
            <a:solidFill>
              <a:schemeClr val="tx1"/>
            </a:solidFill>
            <a:miter lim="800000"/>
            <a:headEnd/>
            <a:tailEnd type="triangle" w="med" len="med"/>
          </a:ln>
          <a:effectLst/>
        </p:spPr>
        <p:txBody>
          <a:bodyPr lIns="0" tIns="0" rIns="0" bIns="0"/>
          <a:lstStyle/>
          <a:p>
            <a:r>
              <a:rPr lang="en-US" sz="1200" dirty="0"/>
              <a:t>Bridge 3 = Hardening Rules</a:t>
            </a:r>
          </a:p>
        </p:txBody>
      </p:sp>
      <p:sp>
        <p:nvSpPr>
          <p:cNvPr id="11279" name="AutoShape 15"/>
          <p:cNvSpPr>
            <a:spLocks/>
          </p:cNvSpPr>
          <p:nvPr/>
        </p:nvSpPr>
        <p:spPr bwMode="auto">
          <a:xfrm>
            <a:off x="6442639" y="4041605"/>
            <a:ext cx="2240023" cy="150534"/>
          </a:xfrm>
          <a:prstGeom prst="callout1">
            <a:avLst>
              <a:gd name="adj1" fmla="val 66667"/>
              <a:gd name="adj2" fmla="val -3315"/>
              <a:gd name="adj3" fmla="val -41667"/>
              <a:gd name="adj4" fmla="val -46514"/>
            </a:avLst>
          </a:prstGeom>
          <a:solidFill>
            <a:srgbClr val="FFFF99"/>
          </a:solidFill>
          <a:ln w="3175">
            <a:solidFill>
              <a:schemeClr val="tx1"/>
            </a:solidFill>
            <a:miter lim="800000"/>
            <a:headEnd/>
            <a:tailEnd type="triangle" w="med" len="med"/>
          </a:ln>
          <a:effectLst/>
        </p:spPr>
        <p:txBody>
          <a:bodyPr lIns="0" tIns="0" rIns="0" bIns="0"/>
          <a:lstStyle/>
          <a:p>
            <a:r>
              <a:rPr lang="en-US" sz="1200" dirty="0"/>
              <a:t>Bridge 4 = Particle Interactions</a:t>
            </a:r>
          </a:p>
        </p:txBody>
      </p:sp>
      <p:sp>
        <p:nvSpPr>
          <p:cNvPr id="11280" name="AutoShape 16"/>
          <p:cNvSpPr>
            <a:spLocks/>
          </p:cNvSpPr>
          <p:nvPr/>
        </p:nvSpPr>
        <p:spPr bwMode="auto">
          <a:xfrm>
            <a:off x="7235287" y="3171682"/>
            <a:ext cx="1409328" cy="337511"/>
          </a:xfrm>
          <a:prstGeom prst="callout1">
            <a:avLst>
              <a:gd name="adj1" fmla="val 29630"/>
              <a:gd name="adj2" fmla="val -5264"/>
              <a:gd name="adj3" fmla="val -16463"/>
              <a:gd name="adj4" fmla="val -24343"/>
            </a:avLst>
          </a:prstGeom>
          <a:solidFill>
            <a:srgbClr val="FFFF99"/>
          </a:solidFill>
          <a:ln w="3175">
            <a:solidFill>
              <a:schemeClr val="tx1"/>
            </a:solidFill>
            <a:miter lim="800000"/>
            <a:headEnd/>
            <a:tailEnd type="triangle" w="med" len="med"/>
          </a:ln>
          <a:effectLst/>
        </p:spPr>
        <p:txBody>
          <a:bodyPr lIns="0" tIns="0" rIns="0" bIns="0"/>
          <a:lstStyle/>
          <a:p>
            <a:r>
              <a:rPr lang="en-US" sz="1200" dirty="0"/>
              <a:t>Bridge 5 = Particle-Void Interactions</a:t>
            </a:r>
          </a:p>
        </p:txBody>
      </p:sp>
      <p:sp>
        <p:nvSpPr>
          <p:cNvPr id="11282" name="AutoShape 18"/>
          <p:cNvSpPr>
            <a:spLocks noChangeArrowheads="1"/>
          </p:cNvSpPr>
          <p:nvPr/>
        </p:nvSpPr>
        <p:spPr bwMode="auto">
          <a:xfrm>
            <a:off x="2201976" y="1656842"/>
            <a:ext cx="221941" cy="199655"/>
          </a:xfrm>
          <a:prstGeom prst="upArrow">
            <a:avLst>
              <a:gd name="adj1" fmla="val 41667"/>
              <a:gd name="adj2" fmla="val 51389"/>
            </a:avLst>
          </a:prstGeom>
          <a:gradFill rotWithShape="1">
            <a:gsLst>
              <a:gs pos="0">
                <a:srgbClr val="00FF00"/>
              </a:gs>
              <a:gs pos="100000">
                <a:srgbClr val="FF690D"/>
              </a:gs>
            </a:gsLst>
            <a:lin ang="5400000" scaled="1"/>
          </a:gradFill>
          <a:ln w="9525">
            <a:noFill/>
            <a:miter lim="800000"/>
            <a:headEnd/>
            <a:tailEnd/>
          </a:ln>
          <a:effectLst/>
        </p:spPr>
        <p:txBody>
          <a:bodyPr vert="eaVert" wrap="none" lIns="91294" tIns="45647" rIns="91294" bIns="45647" anchor="ctr"/>
          <a:lstStyle/>
          <a:p>
            <a:endParaRPr lang="en-US"/>
          </a:p>
        </p:txBody>
      </p:sp>
      <p:sp>
        <p:nvSpPr>
          <p:cNvPr id="11283" name="AutoShape 19"/>
          <p:cNvSpPr>
            <a:spLocks/>
          </p:cNvSpPr>
          <p:nvPr/>
        </p:nvSpPr>
        <p:spPr bwMode="auto">
          <a:xfrm>
            <a:off x="3018403" y="1631489"/>
            <a:ext cx="1360183" cy="158456"/>
          </a:xfrm>
          <a:prstGeom prst="callout1">
            <a:avLst>
              <a:gd name="adj1" fmla="val 63157"/>
              <a:gd name="adj2" fmla="val -5454"/>
              <a:gd name="adj3" fmla="val 61403"/>
              <a:gd name="adj4" fmla="val -46023"/>
            </a:avLst>
          </a:prstGeom>
          <a:solidFill>
            <a:srgbClr val="FFFF99"/>
          </a:solidFill>
          <a:ln w="3175">
            <a:solidFill>
              <a:schemeClr val="tx1"/>
            </a:solidFill>
            <a:miter lim="800000"/>
            <a:headEnd/>
            <a:tailEnd type="triangle" w="med" len="med"/>
          </a:ln>
          <a:effectLst/>
        </p:spPr>
        <p:txBody>
          <a:bodyPr lIns="0" tIns="0" rIns="0" bIns="0"/>
          <a:lstStyle/>
          <a:p>
            <a:r>
              <a:rPr lang="en-US" sz="1200" dirty="0"/>
              <a:t>Bridge </a:t>
            </a:r>
            <a:r>
              <a:rPr lang="en-US" sz="1200" dirty="0" smtClean="0"/>
              <a:t>12 </a:t>
            </a:r>
            <a:r>
              <a:rPr lang="en-US" sz="1200" dirty="0"/>
              <a:t>= FEA</a:t>
            </a:r>
          </a:p>
        </p:txBody>
      </p:sp>
      <p:grpSp>
        <p:nvGrpSpPr>
          <p:cNvPr id="2" name="Group 20"/>
          <p:cNvGrpSpPr>
            <a:grpSpLocks/>
          </p:cNvGrpSpPr>
          <p:nvPr/>
        </p:nvGrpSpPr>
        <p:grpSpPr bwMode="auto">
          <a:xfrm>
            <a:off x="1783458" y="1198904"/>
            <a:ext cx="1482250" cy="465861"/>
            <a:chOff x="1105" y="534"/>
            <a:chExt cx="959" cy="336"/>
          </a:xfrm>
        </p:grpSpPr>
        <p:pic>
          <p:nvPicPr>
            <p:cNvPr id="11285" name="Picture 21"/>
            <p:cNvPicPr>
              <a:picLocks noChangeArrowheads="1"/>
            </p:cNvPicPr>
            <p:nvPr/>
          </p:nvPicPr>
          <p:blipFill>
            <a:blip r:embed="rId4" cstate="print"/>
            <a:srcRect/>
            <a:stretch>
              <a:fillRect/>
            </a:stretch>
          </p:blipFill>
          <p:spPr bwMode="auto">
            <a:xfrm>
              <a:off x="1105" y="534"/>
              <a:ext cx="624" cy="336"/>
            </a:xfrm>
            <a:prstGeom prst="rect">
              <a:avLst/>
            </a:prstGeom>
            <a:noFill/>
            <a:ln w="127000">
              <a:noFill/>
              <a:miter lim="800000"/>
              <a:headEnd/>
              <a:tailEnd/>
            </a:ln>
            <a:effectLst/>
          </p:spPr>
        </p:pic>
        <p:sp>
          <p:nvSpPr>
            <p:cNvPr id="11286" name="Text Box 22"/>
            <p:cNvSpPr txBox="1">
              <a:spLocks noChangeArrowheads="1"/>
            </p:cNvSpPr>
            <p:nvPr/>
          </p:nvSpPr>
          <p:spPr bwMode="auto">
            <a:xfrm>
              <a:off x="1728" y="672"/>
              <a:ext cx="336" cy="132"/>
            </a:xfrm>
            <a:prstGeom prst="rect">
              <a:avLst/>
            </a:prstGeom>
            <a:noFill/>
            <a:ln w="9525">
              <a:noFill/>
              <a:miter lim="800000"/>
              <a:headEnd/>
              <a:tailEnd/>
            </a:ln>
            <a:effectLst/>
          </p:spPr>
          <p:txBody>
            <a:bodyPr lIns="0" tIns="0" rIns="0" bIns="0">
              <a:spAutoFit/>
            </a:bodyPr>
            <a:lstStyle/>
            <a:p>
              <a:pPr algn="ctr">
                <a:spcBef>
                  <a:spcPct val="50000"/>
                </a:spcBef>
              </a:pPr>
              <a:r>
                <a:rPr lang="en-US" sz="1200" dirty="0"/>
                <a:t>ISV</a:t>
              </a:r>
            </a:p>
          </p:txBody>
        </p:sp>
      </p:grpSp>
      <p:sp>
        <p:nvSpPr>
          <p:cNvPr id="11287" name="AutoShape 23"/>
          <p:cNvSpPr>
            <a:spLocks noChangeArrowheads="1"/>
          </p:cNvSpPr>
          <p:nvPr/>
        </p:nvSpPr>
        <p:spPr bwMode="auto">
          <a:xfrm rot="5400000">
            <a:off x="3945054" y="-8340"/>
            <a:ext cx="201240" cy="2596713"/>
          </a:xfrm>
          <a:prstGeom prst="upArrow">
            <a:avLst>
              <a:gd name="adj1" fmla="val 50000"/>
              <a:gd name="adj2" fmla="val 122826"/>
            </a:avLst>
          </a:prstGeom>
          <a:gradFill rotWithShape="1">
            <a:gsLst>
              <a:gs pos="0">
                <a:srgbClr val="00FF00"/>
              </a:gs>
              <a:gs pos="100000">
                <a:srgbClr val="FF6600"/>
              </a:gs>
            </a:gsLst>
            <a:lin ang="5400000" scaled="1"/>
          </a:gradFill>
          <a:ln w="9525">
            <a:noFill/>
            <a:miter lim="800000"/>
            <a:headEnd/>
            <a:tailEnd/>
          </a:ln>
          <a:effectLst/>
        </p:spPr>
        <p:txBody>
          <a:bodyPr vert="eaVert" wrap="none" lIns="91294" tIns="45647" rIns="91294" bIns="45647" anchor="ctr"/>
          <a:lstStyle/>
          <a:p>
            <a:endParaRPr lang="en-US"/>
          </a:p>
        </p:txBody>
      </p:sp>
      <p:sp>
        <p:nvSpPr>
          <p:cNvPr id="11288" name="AutoShape 24"/>
          <p:cNvSpPr>
            <a:spLocks/>
          </p:cNvSpPr>
          <p:nvPr/>
        </p:nvSpPr>
        <p:spPr bwMode="auto">
          <a:xfrm>
            <a:off x="3793612" y="731459"/>
            <a:ext cx="1475909" cy="191731"/>
          </a:xfrm>
          <a:prstGeom prst="callout1">
            <a:avLst>
              <a:gd name="adj1" fmla="val 52176"/>
              <a:gd name="adj2" fmla="val -5028"/>
              <a:gd name="adj3" fmla="val 252898"/>
              <a:gd name="adj4" fmla="val -13926"/>
            </a:avLst>
          </a:prstGeom>
          <a:solidFill>
            <a:srgbClr val="FFFF99"/>
          </a:solidFill>
          <a:ln w="3175">
            <a:solidFill>
              <a:schemeClr val="tx1"/>
            </a:solidFill>
            <a:miter lim="800000"/>
            <a:headEnd/>
            <a:tailEnd type="triangle" w="med" len="med"/>
          </a:ln>
          <a:effectLst/>
        </p:spPr>
        <p:txBody>
          <a:bodyPr lIns="0" tIns="0" rIns="0" bIns="0"/>
          <a:lstStyle/>
          <a:p>
            <a:r>
              <a:rPr lang="en-US" sz="1200" dirty="0"/>
              <a:t>Bridge </a:t>
            </a:r>
            <a:r>
              <a:rPr lang="en-US" sz="1200" dirty="0" smtClean="0"/>
              <a:t>13 </a:t>
            </a:r>
            <a:r>
              <a:rPr lang="en-US" sz="1200" dirty="0"/>
              <a:t>= FEA</a:t>
            </a:r>
          </a:p>
        </p:txBody>
      </p:sp>
      <p:sp>
        <p:nvSpPr>
          <p:cNvPr id="11289" name="Text Box 25"/>
          <p:cNvSpPr txBox="1">
            <a:spLocks noChangeArrowheads="1"/>
          </p:cNvSpPr>
          <p:nvPr/>
        </p:nvSpPr>
        <p:spPr bwMode="auto">
          <a:xfrm>
            <a:off x="4156645" y="4825962"/>
            <a:ext cx="1854795" cy="369332"/>
          </a:xfrm>
          <a:prstGeom prst="rect">
            <a:avLst/>
          </a:prstGeom>
          <a:noFill/>
          <a:ln w="9525">
            <a:noFill/>
            <a:miter lim="800000"/>
            <a:headEnd/>
            <a:tailEnd/>
          </a:ln>
          <a:effectLst/>
        </p:spPr>
        <p:txBody>
          <a:bodyPr lIns="0" tIns="0" rIns="0" bIns="0">
            <a:spAutoFit/>
          </a:bodyPr>
          <a:lstStyle/>
          <a:p>
            <a:pPr algn="ctr">
              <a:spcBef>
                <a:spcPct val="50000"/>
              </a:spcBef>
            </a:pPr>
            <a:r>
              <a:rPr lang="en-US" sz="1200" dirty="0"/>
              <a:t>Dislocation</a:t>
            </a:r>
            <a:br>
              <a:rPr lang="en-US" sz="1200" dirty="0"/>
            </a:br>
            <a:r>
              <a:rPr lang="en-US" sz="1200" dirty="0"/>
              <a:t>Dynamics (Micro-3D)</a:t>
            </a:r>
          </a:p>
        </p:txBody>
      </p:sp>
      <p:sp>
        <p:nvSpPr>
          <p:cNvPr id="11290" name="Text Box 26"/>
          <p:cNvSpPr txBox="1">
            <a:spLocks noChangeArrowheads="1"/>
          </p:cNvSpPr>
          <p:nvPr/>
        </p:nvSpPr>
        <p:spPr bwMode="auto">
          <a:xfrm>
            <a:off x="2672807" y="4849730"/>
            <a:ext cx="667410" cy="184666"/>
          </a:xfrm>
          <a:prstGeom prst="rect">
            <a:avLst/>
          </a:prstGeom>
          <a:noFill/>
          <a:ln w="9525">
            <a:noFill/>
            <a:miter lim="800000"/>
            <a:headEnd/>
            <a:tailEnd/>
          </a:ln>
          <a:effectLst/>
        </p:spPr>
        <p:txBody>
          <a:bodyPr lIns="0" tIns="0" rIns="0" bIns="0">
            <a:spAutoFit/>
          </a:bodyPr>
          <a:lstStyle/>
          <a:p>
            <a:pPr algn="ctr">
              <a:spcBef>
                <a:spcPct val="50000"/>
              </a:spcBef>
            </a:pPr>
            <a:r>
              <a:rPr lang="en-US" sz="1200" dirty="0"/>
              <a:t>100’s Nm</a:t>
            </a:r>
          </a:p>
        </p:txBody>
      </p:sp>
      <p:sp>
        <p:nvSpPr>
          <p:cNvPr id="11291" name="AutoShape 27"/>
          <p:cNvSpPr>
            <a:spLocks noChangeArrowheads="1"/>
          </p:cNvSpPr>
          <p:nvPr/>
        </p:nvSpPr>
        <p:spPr bwMode="auto">
          <a:xfrm rot="-1926732">
            <a:off x="5229889" y="3918009"/>
            <a:ext cx="285353" cy="123596"/>
          </a:xfrm>
          <a:prstGeom prst="rightArrow">
            <a:avLst>
              <a:gd name="adj1" fmla="val 50000"/>
              <a:gd name="adj2" fmla="val 57692"/>
            </a:avLst>
          </a:prstGeom>
          <a:gradFill rotWithShape="1">
            <a:gsLst>
              <a:gs pos="0">
                <a:srgbClr val="FF6600"/>
              </a:gs>
              <a:gs pos="100000">
                <a:srgbClr val="00FF00"/>
              </a:gs>
            </a:gsLst>
            <a:lin ang="18900000" scaled="1"/>
          </a:gradFill>
          <a:ln w="9525">
            <a:noFill/>
            <a:miter lim="800000"/>
            <a:headEnd/>
            <a:tailEnd/>
          </a:ln>
          <a:effectLst/>
        </p:spPr>
        <p:txBody>
          <a:bodyPr wrap="none" lIns="91294" tIns="45647" rIns="91294" bIns="45647" anchor="ctr"/>
          <a:lstStyle/>
          <a:p>
            <a:endParaRPr lang="en-US"/>
          </a:p>
        </p:txBody>
      </p:sp>
      <p:sp>
        <p:nvSpPr>
          <p:cNvPr id="11292" name="Text Box 28"/>
          <p:cNvSpPr txBox="1">
            <a:spLocks noChangeArrowheads="1"/>
          </p:cNvSpPr>
          <p:nvPr/>
        </p:nvSpPr>
        <p:spPr bwMode="auto">
          <a:xfrm>
            <a:off x="1410913" y="6084103"/>
            <a:ext cx="1336404" cy="369332"/>
          </a:xfrm>
          <a:prstGeom prst="rect">
            <a:avLst/>
          </a:prstGeom>
          <a:noFill/>
          <a:ln w="9525">
            <a:noFill/>
            <a:miter lim="800000"/>
            <a:headEnd/>
            <a:tailEnd/>
          </a:ln>
          <a:effectLst/>
        </p:spPr>
        <p:txBody>
          <a:bodyPr lIns="0" tIns="0" rIns="0" bIns="0">
            <a:spAutoFit/>
          </a:bodyPr>
          <a:lstStyle/>
          <a:p>
            <a:pPr algn="ctr">
              <a:spcBef>
                <a:spcPct val="50000"/>
              </a:spcBef>
            </a:pPr>
            <a:r>
              <a:rPr lang="en-US" sz="1200" dirty="0"/>
              <a:t>Electronics</a:t>
            </a:r>
            <a:br>
              <a:rPr lang="en-US" sz="1200" dirty="0"/>
            </a:br>
            <a:r>
              <a:rPr lang="en-US" sz="1200" dirty="0"/>
              <a:t>Principles (DFT)</a:t>
            </a:r>
          </a:p>
        </p:txBody>
      </p:sp>
      <p:graphicFrame>
        <p:nvGraphicFramePr>
          <p:cNvPr id="11293" name="Object 29"/>
          <p:cNvGraphicFramePr>
            <a:graphicFrameLocks noChangeAspect="1"/>
          </p:cNvGraphicFramePr>
          <p:nvPr/>
        </p:nvGraphicFramePr>
        <p:xfrm>
          <a:off x="678507" y="5976353"/>
          <a:ext cx="797404" cy="465861"/>
        </p:xfrm>
        <a:graphic>
          <a:graphicData uri="http://schemas.openxmlformats.org/presentationml/2006/ole">
            <p:oleObj spid="_x0000_s240642" name="Image Document" r:id="rId5" imgW="2552760" imgH="2552760" progId="">
              <p:embed/>
            </p:oleObj>
          </a:graphicData>
        </a:graphic>
      </p:graphicFrame>
      <p:sp>
        <p:nvSpPr>
          <p:cNvPr id="11294" name="Rectangle 30"/>
          <p:cNvSpPr>
            <a:spLocks noChangeArrowheads="1"/>
          </p:cNvSpPr>
          <p:nvPr/>
        </p:nvSpPr>
        <p:spPr bwMode="auto">
          <a:xfrm>
            <a:off x="447054" y="6090441"/>
            <a:ext cx="302792" cy="276851"/>
          </a:xfrm>
          <a:prstGeom prst="rect">
            <a:avLst/>
          </a:prstGeom>
          <a:noFill/>
          <a:ln w="9525">
            <a:noFill/>
            <a:miter lim="800000"/>
            <a:headEnd/>
            <a:tailEnd/>
          </a:ln>
          <a:effectLst/>
        </p:spPr>
        <p:txBody>
          <a:bodyPr lIns="91294" tIns="45647" rIns="91294" bIns="45647" anchor="ctr">
            <a:spAutoFit/>
          </a:bodyPr>
          <a:lstStyle/>
          <a:p>
            <a:r>
              <a:rPr lang="en-US" sz="1200" dirty="0"/>
              <a:t>Å</a:t>
            </a:r>
          </a:p>
        </p:txBody>
      </p:sp>
      <p:grpSp>
        <p:nvGrpSpPr>
          <p:cNvPr id="3" name="Group 31"/>
          <p:cNvGrpSpPr>
            <a:grpSpLocks/>
          </p:cNvGrpSpPr>
          <p:nvPr/>
        </p:nvGrpSpPr>
        <p:grpSpPr bwMode="auto">
          <a:xfrm>
            <a:off x="5491462" y="3182774"/>
            <a:ext cx="2967673" cy="769313"/>
            <a:chOff x="3504" y="1962"/>
            <a:chExt cx="1920" cy="554"/>
          </a:xfrm>
        </p:grpSpPr>
        <p:grpSp>
          <p:nvGrpSpPr>
            <p:cNvPr id="4" name="Group 32"/>
            <p:cNvGrpSpPr>
              <a:grpSpLocks/>
            </p:cNvGrpSpPr>
            <p:nvPr/>
          </p:nvGrpSpPr>
          <p:grpSpPr bwMode="auto">
            <a:xfrm>
              <a:off x="3504" y="1962"/>
              <a:ext cx="960" cy="529"/>
              <a:chOff x="3264" y="1872"/>
              <a:chExt cx="960" cy="529"/>
            </a:xfrm>
          </p:grpSpPr>
          <p:sp>
            <p:nvSpPr>
              <p:cNvPr id="11297" name="Rectangle 33"/>
              <p:cNvSpPr>
                <a:spLocks noChangeArrowheads="1"/>
              </p:cNvSpPr>
              <p:nvPr/>
            </p:nvSpPr>
            <p:spPr bwMode="auto">
              <a:xfrm>
                <a:off x="3264" y="1872"/>
                <a:ext cx="960" cy="528"/>
              </a:xfrm>
              <a:prstGeom prst="rect">
                <a:avLst/>
              </a:prstGeom>
              <a:solidFill>
                <a:schemeClr val="bg1"/>
              </a:solidFill>
              <a:ln w="9525">
                <a:solidFill>
                  <a:schemeClr val="tx1"/>
                </a:solidFill>
                <a:miter lim="800000"/>
                <a:headEnd/>
                <a:tailEnd/>
              </a:ln>
              <a:effectLst/>
            </p:spPr>
            <p:txBody>
              <a:bodyPr wrap="none" anchor="ctr"/>
              <a:lstStyle/>
              <a:p>
                <a:endParaRPr lang="en-US"/>
              </a:p>
            </p:txBody>
          </p:sp>
          <p:pic>
            <p:nvPicPr>
              <p:cNvPr id="11298" name="Picture 34"/>
              <p:cNvPicPr>
                <a:picLocks noChangeAspect="1" noChangeArrowheads="1"/>
              </p:cNvPicPr>
              <p:nvPr/>
            </p:nvPicPr>
            <p:blipFill>
              <a:blip r:embed="rId6" cstate="print"/>
              <a:srcRect b="18137"/>
              <a:stretch>
                <a:fillRect/>
              </a:stretch>
            </p:blipFill>
            <p:spPr bwMode="auto">
              <a:xfrm>
                <a:off x="3294" y="1890"/>
                <a:ext cx="906" cy="511"/>
              </a:xfrm>
              <a:prstGeom prst="rect">
                <a:avLst/>
              </a:prstGeom>
              <a:noFill/>
            </p:spPr>
          </p:pic>
        </p:grpSp>
        <p:sp>
          <p:nvSpPr>
            <p:cNvPr id="11299" name="Text Box 35"/>
            <p:cNvSpPr txBox="1">
              <a:spLocks noChangeArrowheads="1"/>
            </p:cNvSpPr>
            <p:nvPr/>
          </p:nvSpPr>
          <p:spPr bwMode="auto">
            <a:xfrm>
              <a:off x="4416" y="2250"/>
              <a:ext cx="1008" cy="266"/>
            </a:xfrm>
            <a:prstGeom prst="rect">
              <a:avLst/>
            </a:prstGeom>
            <a:noFill/>
            <a:ln w="9525">
              <a:noFill/>
              <a:miter lim="800000"/>
              <a:headEnd/>
              <a:tailEnd/>
            </a:ln>
            <a:effectLst/>
          </p:spPr>
          <p:txBody>
            <a:bodyPr lIns="0" tIns="0" rIns="0" bIns="0">
              <a:spAutoFit/>
            </a:bodyPr>
            <a:lstStyle/>
            <a:p>
              <a:pPr algn="ctr">
                <a:spcBef>
                  <a:spcPct val="50000"/>
                </a:spcBef>
              </a:pPr>
              <a:r>
                <a:rPr lang="en-US" sz="1200" dirty="0"/>
                <a:t>Crystal Plasticity</a:t>
              </a:r>
              <a:br>
                <a:rPr lang="en-US" sz="1200" dirty="0"/>
              </a:br>
              <a:r>
                <a:rPr lang="en-US" sz="1200" dirty="0"/>
                <a:t>(ISV + FEA)</a:t>
              </a:r>
            </a:p>
          </p:txBody>
        </p:sp>
        <p:sp>
          <p:nvSpPr>
            <p:cNvPr id="11300" name="Text Box 36"/>
            <p:cNvSpPr txBox="1">
              <a:spLocks noChangeArrowheads="1"/>
            </p:cNvSpPr>
            <p:nvPr/>
          </p:nvSpPr>
          <p:spPr bwMode="auto">
            <a:xfrm>
              <a:off x="3516" y="2346"/>
              <a:ext cx="516" cy="133"/>
            </a:xfrm>
            <a:prstGeom prst="rect">
              <a:avLst/>
            </a:prstGeom>
            <a:noFill/>
            <a:ln w="9525">
              <a:noFill/>
              <a:miter lim="800000"/>
              <a:headEnd/>
              <a:tailEnd/>
            </a:ln>
            <a:effectLst/>
          </p:spPr>
          <p:txBody>
            <a:bodyPr lIns="0" tIns="0" rIns="0" bIns="0">
              <a:spAutoFit/>
            </a:bodyPr>
            <a:lstStyle/>
            <a:p>
              <a:pPr algn="ctr">
                <a:spcBef>
                  <a:spcPct val="50000"/>
                </a:spcBef>
              </a:pPr>
              <a:r>
                <a:rPr lang="en-US" sz="1200" dirty="0"/>
                <a:t>10-100 µm</a:t>
              </a:r>
            </a:p>
          </p:txBody>
        </p:sp>
      </p:grpSp>
      <p:sp>
        <p:nvSpPr>
          <p:cNvPr id="11301" name="Line 37"/>
          <p:cNvSpPr>
            <a:spLocks noChangeShapeType="1"/>
          </p:cNvSpPr>
          <p:nvPr/>
        </p:nvSpPr>
        <p:spPr bwMode="auto">
          <a:xfrm>
            <a:off x="6057414" y="3515530"/>
            <a:ext cx="288524" cy="0"/>
          </a:xfrm>
          <a:prstGeom prst="line">
            <a:avLst/>
          </a:prstGeom>
          <a:noFill/>
          <a:ln w="9525">
            <a:solidFill>
              <a:schemeClr val="tx1"/>
            </a:solidFill>
            <a:round/>
            <a:headEnd type="triangle" w="lg" len="med"/>
            <a:tailEnd type="triangle" w="lg" len="med"/>
          </a:ln>
          <a:effectLst/>
        </p:spPr>
        <p:txBody>
          <a:bodyPr lIns="91294" tIns="45647" rIns="91294" bIns="45647"/>
          <a:lstStyle/>
          <a:p>
            <a:endParaRPr lang="en-US"/>
          </a:p>
        </p:txBody>
      </p:sp>
      <p:sp>
        <p:nvSpPr>
          <p:cNvPr id="11302" name="Text Box 38"/>
          <p:cNvSpPr txBox="1">
            <a:spLocks noChangeArrowheads="1"/>
          </p:cNvSpPr>
          <p:nvPr/>
        </p:nvSpPr>
        <p:spPr bwMode="auto">
          <a:xfrm>
            <a:off x="5269522" y="4271366"/>
            <a:ext cx="1780287" cy="369332"/>
          </a:xfrm>
          <a:prstGeom prst="rect">
            <a:avLst/>
          </a:prstGeom>
          <a:noFill/>
          <a:ln w="9525">
            <a:noFill/>
            <a:miter lim="800000"/>
            <a:headEnd/>
            <a:tailEnd/>
          </a:ln>
          <a:effectLst/>
        </p:spPr>
        <p:txBody>
          <a:bodyPr lIns="0" tIns="0" rIns="0" bIns="0">
            <a:spAutoFit/>
          </a:bodyPr>
          <a:lstStyle/>
          <a:p>
            <a:pPr algn="ctr">
              <a:spcBef>
                <a:spcPct val="50000"/>
              </a:spcBef>
            </a:pPr>
            <a:r>
              <a:rPr lang="en-US" sz="1200" dirty="0"/>
              <a:t>Crystal Plasticity</a:t>
            </a:r>
            <a:br>
              <a:rPr lang="en-US" sz="1200" dirty="0"/>
            </a:br>
            <a:r>
              <a:rPr lang="en-US" sz="1200" dirty="0"/>
              <a:t>(ISV + FEA)</a:t>
            </a:r>
          </a:p>
        </p:txBody>
      </p:sp>
      <p:grpSp>
        <p:nvGrpSpPr>
          <p:cNvPr id="5" name="Group 39"/>
          <p:cNvGrpSpPr>
            <a:grpSpLocks/>
          </p:cNvGrpSpPr>
          <p:nvPr/>
        </p:nvGrpSpPr>
        <p:grpSpPr bwMode="auto">
          <a:xfrm>
            <a:off x="4378585" y="3982975"/>
            <a:ext cx="881424" cy="587283"/>
            <a:chOff x="2784" y="2538"/>
            <a:chExt cx="570" cy="423"/>
          </a:xfrm>
        </p:grpSpPr>
        <p:grpSp>
          <p:nvGrpSpPr>
            <p:cNvPr id="6" name="Group 40"/>
            <p:cNvGrpSpPr>
              <a:grpSpLocks/>
            </p:cNvGrpSpPr>
            <p:nvPr/>
          </p:nvGrpSpPr>
          <p:grpSpPr bwMode="auto">
            <a:xfrm>
              <a:off x="2784" y="2538"/>
              <a:ext cx="570" cy="414"/>
              <a:chOff x="3028" y="2986"/>
              <a:chExt cx="810" cy="766"/>
            </a:xfrm>
          </p:grpSpPr>
          <p:sp>
            <p:nvSpPr>
              <p:cNvPr id="11305" name="Rectangle 41"/>
              <p:cNvSpPr>
                <a:spLocks noChangeArrowheads="1"/>
              </p:cNvSpPr>
              <p:nvPr/>
            </p:nvSpPr>
            <p:spPr bwMode="auto">
              <a:xfrm>
                <a:off x="3028" y="2986"/>
                <a:ext cx="810" cy="766"/>
              </a:xfrm>
              <a:prstGeom prst="rect">
                <a:avLst/>
              </a:prstGeom>
              <a:solidFill>
                <a:srgbClr val="B3B3B3"/>
              </a:solidFill>
              <a:ln w="12700">
                <a:solidFill>
                  <a:srgbClr val="000000"/>
                </a:solidFill>
                <a:miter lim="800000"/>
                <a:headEnd/>
                <a:tailEnd/>
              </a:ln>
              <a:effectLst/>
            </p:spPr>
            <p:txBody>
              <a:bodyPr wrap="none" anchor="ctr"/>
              <a:lstStyle/>
              <a:p>
                <a:endParaRPr lang="en-US"/>
              </a:p>
            </p:txBody>
          </p:sp>
          <p:sp>
            <p:nvSpPr>
              <p:cNvPr id="11306" name="Oval 42"/>
              <p:cNvSpPr>
                <a:spLocks noChangeArrowheads="1"/>
              </p:cNvSpPr>
              <p:nvPr/>
            </p:nvSpPr>
            <p:spPr bwMode="auto">
              <a:xfrm>
                <a:off x="3271" y="3314"/>
                <a:ext cx="45" cy="110"/>
              </a:xfrm>
              <a:prstGeom prst="ellipse">
                <a:avLst/>
              </a:prstGeom>
              <a:solidFill>
                <a:srgbClr val="191919"/>
              </a:solidFill>
              <a:ln w="12700">
                <a:solidFill>
                  <a:srgbClr val="000000"/>
                </a:solidFill>
                <a:round/>
                <a:headEnd/>
                <a:tailEnd/>
              </a:ln>
              <a:effectLst/>
            </p:spPr>
            <p:txBody>
              <a:bodyPr wrap="none" anchor="ctr"/>
              <a:lstStyle/>
              <a:p>
                <a:endParaRPr lang="en-US"/>
              </a:p>
            </p:txBody>
          </p:sp>
          <p:sp>
            <p:nvSpPr>
              <p:cNvPr id="11307" name="Oval 43"/>
              <p:cNvSpPr>
                <a:spLocks noChangeArrowheads="1"/>
              </p:cNvSpPr>
              <p:nvPr/>
            </p:nvSpPr>
            <p:spPr bwMode="auto">
              <a:xfrm>
                <a:off x="3535" y="3322"/>
                <a:ext cx="46" cy="102"/>
              </a:xfrm>
              <a:prstGeom prst="ellipse">
                <a:avLst/>
              </a:prstGeom>
              <a:solidFill>
                <a:srgbClr val="0C0C0C"/>
              </a:solidFill>
              <a:ln w="12700">
                <a:solidFill>
                  <a:srgbClr val="000000"/>
                </a:solidFill>
                <a:round/>
                <a:headEnd/>
                <a:tailEnd/>
              </a:ln>
              <a:effectLst/>
            </p:spPr>
            <p:txBody>
              <a:bodyPr wrap="none" anchor="ctr"/>
              <a:lstStyle/>
              <a:p>
                <a:endParaRPr lang="en-US"/>
              </a:p>
            </p:txBody>
          </p:sp>
          <p:sp>
            <p:nvSpPr>
              <p:cNvPr id="11308" name="Oval 44"/>
              <p:cNvSpPr>
                <a:spLocks noChangeArrowheads="1"/>
              </p:cNvSpPr>
              <p:nvPr/>
            </p:nvSpPr>
            <p:spPr bwMode="auto">
              <a:xfrm>
                <a:off x="3422" y="3227"/>
                <a:ext cx="23" cy="14"/>
              </a:xfrm>
              <a:prstGeom prst="ellipse">
                <a:avLst/>
              </a:prstGeom>
              <a:solidFill>
                <a:srgbClr val="0C0C0C"/>
              </a:solidFill>
              <a:ln w="12700">
                <a:solidFill>
                  <a:srgbClr val="000000"/>
                </a:solidFill>
                <a:round/>
                <a:headEnd/>
                <a:tailEnd/>
              </a:ln>
              <a:effectLst/>
            </p:spPr>
            <p:txBody>
              <a:bodyPr wrap="none" anchor="ctr"/>
              <a:lstStyle/>
              <a:p>
                <a:endParaRPr lang="en-US"/>
              </a:p>
            </p:txBody>
          </p:sp>
          <p:sp>
            <p:nvSpPr>
              <p:cNvPr id="11309" name="Oval 45"/>
              <p:cNvSpPr>
                <a:spLocks noChangeArrowheads="1"/>
              </p:cNvSpPr>
              <p:nvPr/>
            </p:nvSpPr>
            <p:spPr bwMode="auto">
              <a:xfrm>
                <a:off x="3422" y="3489"/>
                <a:ext cx="23" cy="22"/>
              </a:xfrm>
              <a:prstGeom prst="ellipse">
                <a:avLst/>
              </a:prstGeom>
              <a:solidFill>
                <a:srgbClr val="0C0C0C"/>
              </a:solidFill>
              <a:ln w="12700">
                <a:solidFill>
                  <a:srgbClr val="000000"/>
                </a:solidFill>
                <a:round/>
                <a:headEnd/>
                <a:tailEnd/>
              </a:ln>
              <a:effectLst/>
            </p:spPr>
            <p:txBody>
              <a:bodyPr wrap="none" anchor="ctr"/>
              <a:lstStyle/>
              <a:p>
                <a:endParaRPr lang="en-US"/>
              </a:p>
            </p:txBody>
          </p:sp>
        </p:grpSp>
        <p:sp>
          <p:nvSpPr>
            <p:cNvPr id="11310" name="Text Box 46"/>
            <p:cNvSpPr txBox="1">
              <a:spLocks noChangeArrowheads="1"/>
            </p:cNvSpPr>
            <p:nvPr/>
          </p:nvSpPr>
          <p:spPr bwMode="auto">
            <a:xfrm>
              <a:off x="2868" y="2828"/>
              <a:ext cx="432" cy="133"/>
            </a:xfrm>
            <a:prstGeom prst="rect">
              <a:avLst/>
            </a:prstGeom>
            <a:noFill/>
            <a:ln w="9525">
              <a:noFill/>
              <a:miter lim="800000"/>
              <a:headEnd/>
              <a:tailEnd/>
            </a:ln>
            <a:effectLst/>
          </p:spPr>
          <p:txBody>
            <a:bodyPr lIns="0" tIns="0" rIns="0" bIns="0">
              <a:spAutoFit/>
            </a:bodyPr>
            <a:lstStyle/>
            <a:p>
              <a:pPr algn="ctr">
                <a:spcBef>
                  <a:spcPct val="50000"/>
                </a:spcBef>
              </a:pPr>
              <a:r>
                <a:rPr lang="en-US" sz="1200" dirty="0"/>
                <a:t>µm</a:t>
              </a:r>
            </a:p>
          </p:txBody>
        </p:sp>
      </p:grpSp>
      <p:sp>
        <p:nvSpPr>
          <p:cNvPr id="11311" name="Text Box 47"/>
          <p:cNvSpPr txBox="1">
            <a:spLocks noChangeArrowheads="1"/>
          </p:cNvSpPr>
          <p:nvPr/>
        </p:nvSpPr>
        <p:spPr bwMode="auto">
          <a:xfrm>
            <a:off x="7940744" y="2523595"/>
            <a:ext cx="824353" cy="553998"/>
          </a:xfrm>
          <a:prstGeom prst="rect">
            <a:avLst/>
          </a:prstGeom>
          <a:noFill/>
          <a:ln w="9525">
            <a:noFill/>
            <a:miter lim="800000"/>
            <a:headEnd/>
            <a:tailEnd/>
          </a:ln>
          <a:effectLst/>
        </p:spPr>
        <p:txBody>
          <a:bodyPr lIns="0" tIns="0" rIns="0" bIns="0">
            <a:spAutoFit/>
          </a:bodyPr>
          <a:lstStyle/>
          <a:p>
            <a:pPr algn="ctr">
              <a:spcBef>
                <a:spcPct val="50000"/>
              </a:spcBef>
            </a:pPr>
            <a:r>
              <a:rPr lang="en-US" sz="1200" dirty="0"/>
              <a:t>Crystal</a:t>
            </a:r>
            <a:br>
              <a:rPr lang="en-US" sz="1200" dirty="0"/>
            </a:br>
            <a:r>
              <a:rPr lang="en-US" sz="1200" dirty="0"/>
              <a:t>Plasticity</a:t>
            </a:r>
            <a:br>
              <a:rPr lang="en-US" sz="1200" dirty="0"/>
            </a:br>
            <a:r>
              <a:rPr lang="en-US" sz="1200" dirty="0"/>
              <a:t>(ISV + FEA)</a:t>
            </a:r>
          </a:p>
        </p:txBody>
      </p:sp>
      <p:grpSp>
        <p:nvGrpSpPr>
          <p:cNvPr id="7" name="Group 48"/>
          <p:cNvGrpSpPr>
            <a:grpSpLocks/>
          </p:cNvGrpSpPr>
          <p:nvPr/>
        </p:nvGrpSpPr>
        <p:grpSpPr bwMode="auto">
          <a:xfrm>
            <a:off x="6881767" y="2447537"/>
            <a:ext cx="1052636" cy="600549"/>
            <a:chOff x="4391" y="1433"/>
            <a:chExt cx="681" cy="432"/>
          </a:xfrm>
        </p:grpSpPr>
        <p:pic>
          <p:nvPicPr>
            <p:cNvPr id="11313" name="Picture 49"/>
            <p:cNvPicPr>
              <a:picLocks noChangeArrowheads="1"/>
            </p:cNvPicPr>
            <p:nvPr/>
          </p:nvPicPr>
          <p:blipFill>
            <a:blip r:embed="rId7" cstate="print"/>
            <a:srcRect/>
            <a:stretch>
              <a:fillRect/>
            </a:stretch>
          </p:blipFill>
          <p:spPr bwMode="auto">
            <a:xfrm>
              <a:off x="4448" y="1433"/>
              <a:ext cx="624" cy="432"/>
            </a:xfrm>
            <a:prstGeom prst="rect">
              <a:avLst/>
            </a:prstGeom>
            <a:noFill/>
            <a:ln w="127000">
              <a:noFill/>
              <a:miter lim="800000"/>
              <a:headEnd/>
              <a:tailEnd/>
            </a:ln>
            <a:effectLst/>
          </p:spPr>
        </p:pic>
        <p:sp>
          <p:nvSpPr>
            <p:cNvPr id="11314" name="Text Box 50"/>
            <p:cNvSpPr txBox="1">
              <a:spLocks noChangeArrowheads="1"/>
            </p:cNvSpPr>
            <p:nvPr/>
          </p:nvSpPr>
          <p:spPr bwMode="auto">
            <a:xfrm>
              <a:off x="4391" y="1727"/>
              <a:ext cx="672" cy="133"/>
            </a:xfrm>
            <a:prstGeom prst="rect">
              <a:avLst/>
            </a:prstGeom>
            <a:noFill/>
            <a:ln w="9525">
              <a:noFill/>
              <a:miter lim="800000"/>
              <a:headEnd/>
              <a:tailEnd/>
            </a:ln>
            <a:effectLst/>
          </p:spPr>
          <p:txBody>
            <a:bodyPr lIns="0" tIns="0" rIns="0" bIns="0">
              <a:spAutoFit/>
            </a:bodyPr>
            <a:lstStyle/>
            <a:p>
              <a:pPr algn="ctr">
                <a:spcBef>
                  <a:spcPct val="50000"/>
                </a:spcBef>
              </a:pPr>
              <a:r>
                <a:rPr lang="en-US" sz="1200" dirty="0"/>
                <a:t>100-500µm</a:t>
              </a:r>
            </a:p>
          </p:txBody>
        </p:sp>
      </p:grpSp>
      <p:sp>
        <p:nvSpPr>
          <p:cNvPr id="11315" name="Text Box 51"/>
          <p:cNvSpPr txBox="1">
            <a:spLocks noChangeArrowheads="1"/>
          </p:cNvSpPr>
          <p:nvPr/>
        </p:nvSpPr>
        <p:spPr bwMode="auto">
          <a:xfrm>
            <a:off x="168042" y="5369465"/>
            <a:ext cx="814842" cy="553998"/>
          </a:xfrm>
          <a:prstGeom prst="rect">
            <a:avLst/>
          </a:prstGeom>
          <a:solidFill>
            <a:srgbClr val="FFFF99"/>
          </a:solidFill>
          <a:ln w="9525">
            <a:noFill/>
            <a:miter lim="800000"/>
            <a:headEnd/>
            <a:tailEnd/>
          </a:ln>
          <a:effectLst/>
        </p:spPr>
        <p:txBody>
          <a:bodyPr lIns="0" tIns="0" rIns="0" bIns="0">
            <a:spAutoFit/>
          </a:bodyPr>
          <a:lstStyle/>
          <a:p>
            <a:pPr algn="ctr">
              <a:spcBef>
                <a:spcPct val="50000"/>
              </a:spcBef>
            </a:pPr>
            <a:r>
              <a:rPr lang="en-US" sz="1200" dirty="0"/>
              <a:t>Bridge 6 =</a:t>
            </a:r>
            <a:br>
              <a:rPr lang="en-US" sz="1200" dirty="0"/>
            </a:br>
            <a:r>
              <a:rPr lang="en-US" sz="1200" dirty="0"/>
              <a:t>Elastic </a:t>
            </a:r>
            <a:r>
              <a:rPr lang="en-US" sz="1200" dirty="0" err="1"/>
              <a:t>Moduli</a:t>
            </a:r>
            <a:endParaRPr lang="en-US" sz="1200" dirty="0"/>
          </a:p>
        </p:txBody>
      </p:sp>
      <p:sp>
        <p:nvSpPr>
          <p:cNvPr id="11316" name="Text Box 52"/>
          <p:cNvSpPr txBox="1">
            <a:spLocks noChangeArrowheads="1"/>
          </p:cNvSpPr>
          <p:nvPr/>
        </p:nvSpPr>
        <p:spPr bwMode="auto">
          <a:xfrm>
            <a:off x="1371281" y="4526479"/>
            <a:ext cx="930568" cy="553998"/>
          </a:xfrm>
          <a:prstGeom prst="rect">
            <a:avLst/>
          </a:prstGeom>
          <a:solidFill>
            <a:srgbClr val="FFFF99"/>
          </a:solidFill>
          <a:ln w="9525">
            <a:noFill/>
            <a:miter lim="800000"/>
            <a:headEnd/>
            <a:tailEnd/>
          </a:ln>
          <a:effectLst/>
        </p:spPr>
        <p:txBody>
          <a:bodyPr lIns="0" tIns="0" rIns="0" bIns="0">
            <a:spAutoFit/>
          </a:bodyPr>
          <a:lstStyle/>
          <a:p>
            <a:pPr algn="ctr">
              <a:spcBef>
                <a:spcPct val="50000"/>
              </a:spcBef>
            </a:pPr>
            <a:r>
              <a:rPr lang="en-US" sz="1200" dirty="0"/>
              <a:t>Bridge 7 =</a:t>
            </a:r>
            <a:br>
              <a:rPr lang="en-US" sz="1200" dirty="0"/>
            </a:br>
            <a:r>
              <a:rPr lang="en-US" sz="1200" dirty="0"/>
              <a:t>High Rate Mechanisms</a:t>
            </a:r>
          </a:p>
        </p:txBody>
      </p:sp>
      <p:sp>
        <p:nvSpPr>
          <p:cNvPr id="11317" name="Text Box 53"/>
          <p:cNvSpPr txBox="1">
            <a:spLocks noChangeArrowheads="1"/>
          </p:cNvSpPr>
          <p:nvPr/>
        </p:nvSpPr>
        <p:spPr bwMode="auto">
          <a:xfrm>
            <a:off x="2783779" y="4049528"/>
            <a:ext cx="852889" cy="553998"/>
          </a:xfrm>
          <a:prstGeom prst="rect">
            <a:avLst/>
          </a:prstGeom>
          <a:solidFill>
            <a:srgbClr val="FFFF99"/>
          </a:solidFill>
          <a:ln w="9525">
            <a:noFill/>
            <a:miter lim="800000"/>
            <a:headEnd/>
            <a:tailEnd/>
          </a:ln>
          <a:effectLst/>
        </p:spPr>
        <p:txBody>
          <a:bodyPr lIns="0" tIns="0" rIns="0" bIns="0">
            <a:spAutoFit/>
          </a:bodyPr>
          <a:lstStyle/>
          <a:p>
            <a:pPr algn="ctr">
              <a:spcBef>
                <a:spcPct val="50000"/>
              </a:spcBef>
            </a:pPr>
            <a:r>
              <a:rPr lang="en-US" sz="1200" dirty="0"/>
              <a:t>Bridge 8 =</a:t>
            </a:r>
            <a:br>
              <a:rPr lang="en-US" sz="1200" dirty="0"/>
            </a:br>
            <a:r>
              <a:rPr lang="en-US" sz="1200" dirty="0"/>
              <a:t>Dislocation Motion</a:t>
            </a:r>
          </a:p>
        </p:txBody>
      </p:sp>
      <p:sp>
        <p:nvSpPr>
          <p:cNvPr id="11318" name="Text Box 54"/>
          <p:cNvSpPr txBox="1">
            <a:spLocks noChangeArrowheads="1"/>
          </p:cNvSpPr>
          <p:nvPr/>
        </p:nvSpPr>
        <p:spPr bwMode="auto">
          <a:xfrm>
            <a:off x="3934703" y="3257247"/>
            <a:ext cx="814842" cy="738664"/>
          </a:xfrm>
          <a:prstGeom prst="rect">
            <a:avLst/>
          </a:prstGeom>
          <a:solidFill>
            <a:srgbClr val="FFFF99">
              <a:alpha val="75000"/>
            </a:srgbClr>
          </a:solidFill>
          <a:ln w="9525">
            <a:noFill/>
            <a:miter lim="800000"/>
            <a:headEnd/>
            <a:tailEnd/>
          </a:ln>
          <a:effectLst/>
        </p:spPr>
        <p:txBody>
          <a:bodyPr lIns="0" tIns="0" rIns="0" bIns="0">
            <a:spAutoFit/>
          </a:bodyPr>
          <a:lstStyle/>
          <a:p>
            <a:pPr algn="ctr">
              <a:spcBef>
                <a:spcPct val="50000"/>
              </a:spcBef>
            </a:pPr>
            <a:r>
              <a:rPr lang="en-US" sz="1200" dirty="0"/>
              <a:t>Bridge 9 =</a:t>
            </a:r>
            <a:br>
              <a:rPr lang="en-US" sz="1200" dirty="0"/>
            </a:br>
            <a:r>
              <a:rPr lang="en-US" sz="1200" dirty="0"/>
              <a:t>Void \ Crack Nucleation</a:t>
            </a:r>
          </a:p>
        </p:txBody>
      </p:sp>
      <p:sp>
        <p:nvSpPr>
          <p:cNvPr id="11319" name="Text Box 55"/>
          <p:cNvSpPr txBox="1">
            <a:spLocks noChangeArrowheads="1"/>
          </p:cNvSpPr>
          <p:nvPr/>
        </p:nvSpPr>
        <p:spPr bwMode="auto">
          <a:xfrm>
            <a:off x="5145869" y="2225698"/>
            <a:ext cx="816427" cy="738664"/>
          </a:xfrm>
          <a:prstGeom prst="rect">
            <a:avLst/>
          </a:prstGeom>
          <a:solidFill>
            <a:srgbClr val="FFFF99">
              <a:alpha val="70000"/>
            </a:srgbClr>
          </a:solidFill>
          <a:ln w="9525">
            <a:noFill/>
            <a:miter lim="800000"/>
            <a:headEnd/>
            <a:tailEnd/>
          </a:ln>
          <a:effectLst/>
        </p:spPr>
        <p:txBody>
          <a:bodyPr lIns="0" tIns="0" rIns="0" bIns="0">
            <a:spAutoFit/>
          </a:bodyPr>
          <a:lstStyle/>
          <a:p>
            <a:pPr algn="ctr">
              <a:spcBef>
                <a:spcPct val="50000"/>
              </a:spcBef>
            </a:pPr>
            <a:r>
              <a:rPr lang="en-US" sz="1200" dirty="0"/>
              <a:t>Bridge 10 =</a:t>
            </a:r>
            <a:br>
              <a:rPr lang="en-US" sz="1200" dirty="0"/>
            </a:br>
            <a:r>
              <a:rPr lang="en-US" sz="1200" dirty="0"/>
              <a:t>Void \ Crack Growth</a:t>
            </a:r>
          </a:p>
        </p:txBody>
      </p:sp>
      <p:sp>
        <p:nvSpPr>
          <p:cNvPr id="11320" name="Rectangle 56"/>
          <p:cNvSpPr>
            <a:spLocks noChangeArrowheads="1"/>
          </p:cNvSpPr>
          <p:nvPr/>
        </p:nvSpPr>
        <p:spPr bwMode="auto">
          <a:xfrm>
            <a:off x="76094" y="1856497"/>
            <a:ext cx="8903018" cy="134687"/>
          </a:xfrm>
          <a:prstGeom prst="rect">
            <a:avLst/>
          </a:prstGeom>
          <a:gradFill rotWithShape="1">
            <a:gsLst>
              <a:gs pos="0">
                <a:srgbClr val="E28B4A">
                  <a:alpha val="50000"/>
                </a:srgbClr>
              </a:gs>
              <a:gs pos="50000">
                <a:srgbClr val="FFCC99"/>
              </a:gs>
              <a:gs pos="100000">
                <a:srgbClr val="E28B4A">
                  <a:alpha val="50000"/>
                </a:srgbClr>
              </a:gs>
            </a:gsLst>
            <a:lin ang="0" scaled="1"/>
          </a:gradFill>
          <a:ln w="9525">
            <a:noFill/>
            <a:miter lim="800000"/>
            <a:headEnd/>
            <a:tailEnd/>
          </a:ln>
          <a:effectLst/>
        </p:spPr>
        <p:txBody>
          <a:bodyPr wrap="none" lIns="91294" tIns="45647" rIns="91294" bIns="45647" anchor="ctr"/>
          <a:lstStyle/>
          <a:p>
            <a:pPr algn="ctr"/>
            <a:r>
              <a:rPr lang="en-US" sz="1200" dirty="0" err="1"/>
              <a:t>Macroscale</a:t>
            </a:r>
            <a:r>
              <a:rPr lang="en-US" sz="1200" dirty="0"/>
              <a:t> ISV Continuum</a:t>
            </a:r>
          </a:p>
        </p:txBody>
      </p:sp>
      <p:sp>
        <p:nvSpPr>
          <p:cNvPr id="11321" name="Freeform 57"/>
          <p:cNvSpPr>
            <a:spLocks/>
          </p:cNvSpPr>
          <p:nvPr/>
        </p:nvSpPr>
        <p:spPr bwMode="auto">
          <a:xfrm>
            <a:off x="2227341" y="1988015"/>
            <a:ext cx="339253" cy="1798476"/>
          </a:xfrm>
          <a:custGeom>
            <a:avLst/>
            <a:gdLst/>
            <a:ahLst/>
            <a:cxnLst>
              <a:cxn ang="0">
                <a:pos x="169" y="0"/>
              </a:cxn>
              <a:cxn ang="0">
                <a:pos x="170" y="1018"/>
              </a:cxn>
              <a:cxn ang="0">
                <a:pos x="171" y="1055"/>
              </a:cxn>
              <a:cxn ang="0">
                <a:pos x="197" y="1081"/>
              </a:cxn>
              <a:cxn ang="0">
                <a:pos x="210" y="1105"/>
              </a:cxn>
              <a:cxn ang="0">
                <a:pos x="219" y="1136"/>
              </a:cxn>
              <a:cxn ang="0">
                <a:pos x="219" y="1247"/>
              </a:cxn>
              <a:cxn ang="0">
                <a:pos x="195" y="1268"/>
              </a:cxn>
              <a:cxn ang="0">
                <a:pos x="171" y="1247"/>
              </a:cxn>
              <a:cxn ang="0">
                <a:pos x="171" y="1151"/>
              </a:cxn>
              <a:cxn ang="0">
                <a:pos x="171" y="1247"/>
              </a:cxn>
              <a:cxn ang="0">
                <a:pos x="146" y="1280"/>
              </a:cxn>
              <a:cxn ang="0">
                <a:pos x="123" y="1247"/>
              </a:cxn>
              <a:cxn ang="0">
                <a:pos x="123" y="1151"/>
              </a:cxn>
              <a:cxn ang="0">
                <a:pos x="123" y="1247"/>
              </a:cxn>
              <a:cxn ang="0">
                <a:pos x="101" y="1294"/>
              </a:cxn>
              <a:cxn ang="0">
                <a:pos x="77" y="1246"/>
              </a:cxn>
              <a:cxn ang="0">
                <a:pos x="77" y="1150"/>
              </a:cxn>
              <a:cxn ang="0">
                <a:pos x="77" y="1247"/>
              </a:cxn>
              <a:cxn ang="0">
                <a:pos x="56" y="1277"/>
              </a:cxn>
              <a:cxn ang="0">
                <a:pos x="38" y="1249"/>
              </a:cxn>
              <a:cxn ang="0">
                <a:pos x="38" y="1192"/>
              </a:cxn>
              <a:cxn ang="0">
                <a:pos x="2" y="1192"/>
              </a:cxn>
              <a:cxn ang="0">
                <a:pos x="0" y="1142"/>
              </a:cxn>
              <a:cxn ang="0">
                <a:pos x="12" y="1106"/>
              </a:cxn>
              <a:cxn ang="0">
                <a:pos x="33" y="1085"/>
              </a:cxn>
              <a:cxn ang="0">
                <a:pos x="75" y="1055"/>
              </a:cxn>
              <a:cxn ang="0">
                <a:pos x="70" y="0"/>
              </a:cxn>
            </a:cxnLst>
            <a:rect l="0" t="0" r="r" b="b"/>
            <a:pathLst>
              <a:path w="219" h="1294">
                <a:moveTo>
                  <a:pt x="169" y="0"/>
                </a:moveTo>
                <a:lnTo>
                  <a:pt x="170" y="1018"/>
                </a:lnTo>
                <a:lnTo>
                  <a:pt x="171" y="1055"/>
                </a:lnTo>
                <a:cubicBezTo>
                  <a:pt x="175" y="1065"/>
                  <a:pt x="191" y="1073"/>
                  <a:pt x="197" y="1081"/>
                </a:cubicBezTo>
                <a:cubicBezTo>
                  <a:pt x="203" y="1089"/>
                  <a:pt x="206" y="1096"/>
                  <a:pt x="210" y="1105"/>
                </a:cubicBezTo>
                <a:cubicBezTo>
                  <a:pt x="214" y="1114"/>
                  <a:pt x="217" y="1112"/>
                  <a:pt x="219" y="1136"/>
                </a:cubicBezTo>
                <a:lnTo>
                  <a:pt x="219" y="1247"/>
                </a:lnTo>
                <a:cubicBezTo>
                  <a:pt x="215" y="1269"/>
                  <a:pt x="203" y="1268"/>
                  <a:pt x="195" y="1268"/>
                </a:cubicBezTo>
                <a:cubicBezTo>
                  <a:pt x="187" y="1268"/>
                  <a:pt x="175" y="1266"/>
                  <a:pt x="171" y="1247"/>
                </a:cubicBezTo>
                <a:lnTo>
                  <a:pt x="171" y="1151"/>
                </a:lnTo>
                <a:lnTo>
                  <a:pt x="171" y="1247"/>
                </a:lnTo>
                <a:cubicBezTo>
                  <a:pt x="167" y="1268"/>
                  <a:pt x="154" y="1280"/>
                  <a:pt x="146" y="1280"/>
                </a:cubicBezTo>
                <a:cubicBezTo>
                  <a:pt x="138" y="1280"/>
                  <a:pt x="127" y="1268"/>
                  <a:pt x="123" y="1247"/>
                </a:cubicBezTo>
                <a:lnTo>
                  <a:pt x="123" y="1151"/>
                </a:lnTo>
                <a:lnTo>
                  <a:pt x="123" y="1247"/>
                </a:lnTo>
                <a:cubicBezTo>
                  <a:pt x="119" y="1271"/>
                  <a:pt x="109" y="1294"/>
                  <a:pt x="101" y="1294"/>
                </a:cubicBezTo>
                <a:cubicBezTo>
                  <a:pt x="93" y="1294"/>
                  <a:pt x="81" y="1270"/>
                  <a:pt x="77" y="1246"/>
                </a:cubicBezTo>
                <a:lnTo>
                  <a:pt x="77" y="1150"/>
                </a:lnTo>
                <a:lnTo>
                  <a:pt x="77" y="1247"/>
                </a:lnTo>
                <a:cubicBezTo>
                  <a:pt x="74" y="1268"/>
                  <a:pt x="62" y="1277"/>
                  <a:pt x="56" y="1277"/>
                </a:cubicBezTo>
                <a:cubicBezTo>
                  <a:pt x="50" y="1277"/>
                  <a:pt x="41" y="1263"/>
                  <a:pt x="38" y="1249"/>
                </a:cubicBezTo>
                <a:lnTo>
                  <a:pt x="38" y="1192"/>
                </a:lnTo>
                <a:lnTo>
                  <a:pt x="2" y="1192"/>
                </a:lnTo>
                <a:lnTo>
                  <a:pt x="0" y="1142"/>
                </a:lnTo>
                <a:cubicBezTo>
                  <a:pt x="2" y="1128"/>
                  <a:pt x="7" y="1115"/>
                  <a:pt x="12" y="1106"/>
                </a:cubicBezTo>
                <a:cubicBezTo>
                  <a:pt x="17" y="1097"/>
                  <a:pt x="22" y="1094"/>
                  <a:pt x="33" y="1085"/>
                </a:cubicBezTo>
                <a:lnTo>
                  <a:pt x="75" y="1055"/>
                </a:lnTo>
                <a:lnTo>
                  <a:pt x="70" y="0"/>
                </a:lnTo>
              </a:path>
            </a:pathLst>
          </a:custGeom>
          <a:gradFill rotWithShape="1">
            <a:gsLst>
              <a:gs pos="0">
                <a:srgbClr val="E28B4A"/>
              </a:gs>
              <a:gs pos="50000">
                <a:srgbClr val="FFCC99"/>
              </a:gs>
              <a:gs pos="100000">
                <a:srgbClr val="E28B4A"/>
              </a:gs>
            </a:gsLst>
            <a:lin ang="0" scaled="1"/>
          </a:gradFill>
          <a:ln w="9525">
            <a:solidFill>
              <a:srgbClr val="E28B4A"/>
            </a:solidFill>
            <a:round/>
            <a:headEnd/>
            <a:tailEnd/>
          </a:ln>
          <a:effectLst/>
        </p:spPr>
        <p:txBody>
          <a:bodyPr lIns="91294" tIns="45647" rIns="91294" bIns="45647"/>
          <a:lstStyle/>
          <a:p>
            <a:endParaRPr lang="en-US"/>
          </a:p>
        </p:txBody>
      </p:sp>
      <p:grpSp>
        <p:nvGrpSpPr>
          <p:cNvPr id="8" name="Group 58"/>
          <p:cNvGrpSpPr>
            <a:grpSpLocks/>
          </p:cNvGrpSpPr>
          <p:nvPr/>
        </p:nvGrpSpPr>
        <p:grpSpPr bwMode="auto">
          <a:xfrm>
            <a:off x="2227340" y="3593174"/>
            <a:ext cx="347179" cy="1736678"/>
            <a:chOff x="1392" y="2275"/>
            <a:chExt cx="224" cy="1244"/>
          </a:xfrm>
        </p:grpSpPr>
        <p:sp>
          <p:nvSpPr>
            <p:cNvPr id="11323" name="Freeform 59"/>
            <p:cNvSpPr>
              <a:spLocks/>
            </p:cNvSpPr>
            <p:nvPr/>
          </p:nvSpPr>
          <p:spPr bwMode="auto">
            <a:xfrm>
              <a:off x="1397" y="2275"/>
              <a:ext cx="219" cy="1244"/>
            </a:xfrm>
            <a:custGeom>
              <a:avLst/>
              <a:gdLst/>
              <a:ahLst/>
              <a:cxnLst>
                <a:cxn ang="0">
                  <a:pos x="171" y="1239"/>
                </a:cxn>
                <a:cxn ang="0">
                  <a:pos x="170" y="277"/>
                </a:cxn>
                <a:cxn ang="0">
                  <a:pos x="171" y="239"/>
                </a:cxn>
                <a:cxn ang="0">
                  <a:pos x="197" y="213"/>
                </a:cxn>
                <a:cxn ang="0">
                  <a:pos x="210" y="189"/>
                </a:cxn>
                <a:cxn ang="0">
                  <a:pos x="219" y="158"/>
                </a:cxn>
                <a:cxn ang="0">
                  <a:pos x="219" y="47"/>
                </a:cxn>
                <a:cxn ang="0">
                  <a:pos x="195" y="26"/>
                </a:cxn>
                <a:cxn ang="0">
                  <a:pos x="171" y="47"/>
                </a:cxn>
                <a:cxn ang="0">
                  <a:pos x="171" y="143"/>
                </a:cxn>
                <a:cxn ang="0">
                  <a:pos x="171" y="47"/>
                </a:cxn>
                <a:cxn ang="0">
                  <a:pos x="146" y="14"/>
                </a:cxn>
                <a:cxn ang="0">
                  <a:pos x="123" y="47"/>
                </a:cxn>
                <a:cxn ang="0">
                  <a:pos x="123" y="143"/>
                </a:cxn>
                <a:cxn ang="0">
                  <a:pos x="123" y="47"/>
                </a:cxn>
                <a:cxn ang="0">
                  <a:pos x="101" y="0"/>
                </a:cxn>
                <a:cxn ang="0">
                  <a:pos x="77" y="48"/>
                </a:cxn>
                <a:cxn ang="0">
                  <a:pos x="77" y="144"/>
                </a:cxn>
                <a:cxn ang="0">
                  <a:pos x="77" y="47"/>
                </a:cxn>
                <a:cxn ang="0">
                  <a:pos x="56" y="17"/>
                </a:cxn>
                <a:cxn ang="0">
                  <a:pos x="38" y="45"/>
                </a:cxn>
                <a:cxn ang="0">
                  <a:pos x="38" y="103"/>
                </a:cxn>
                <a:cxn ang="0">
                  <a:pos x="2" y="103"/>
                </a:cxn>
                <a:cxn ang="0">
                  <a:pos x="0" y="152"/>
                </a:cxn>
                <a:cxn ang="0">
                  <a:pos x="12" y="188"/>
                </a:cxn>
                <a:cxn ang="0">
                  <a:pos x="33" y="209"/>
                </a:cxn>
                <a:cxn ang="0">
                  <a:pos x="75" y="239"/>
                </a:cxn>
                <a:cxn ang="0">
                  <a:pos x="75" y="1244"/>
                </a:cxn>
                <a:cxn ang="0">
                  <a:pos x="171" y="1239"/>
                </a:cxn>
              </a:cxnLst>
              <a:rect l="0" t="0" r="r" b="b"/>
              <a:pathLst>
                <a:path w="219" h="1244">
                  <a:moveTo>
                    <a:pt x="171" y="1239"/>
                  </a:moveTo>
                  <a:lnTo>
                    <a:pt x="170" y="277"/>
                  </a:lnTo>
                  <a:lnTo>
                    <a:pt x="171" y="239"/>
                  </a:lnTo>
                  <a:cubicBezTo>
                    <a:pt x="175" y="229"/>
                    <a:pt x="191" y="221"/>
                    <a:pt x="197" y="213"/>
                  </a:cubicBezTo>
                  <a:cubicBezTo>
                    <a:pt x="203" y="205"/>
                    <a:pt x="206" y="198"/>
                    <a:pt x="210" y="189"/>
                  </a:cubicBezTo>
                  <a:cubicBezTo>
                    <a:pt x="214" y="180"/>
                    <a:pt x="217" y="182"/>
                    <a:pt x="219" y="158"/>
                  </a:cubicBezTo>
                  <a:lnTo>
                    <a:pt x="219" y="47"/>
                  </a:lnTo>
                  <a:cubicBezTo>
                    <a:pt x="215" y="25"/>
                    <a:pt x="203" y="26"/>
                    <a:pt x="195" y="26"/>
                  </a:cubicBezTo>
                  <a:cubicBezTo>
                    <a:pt x="187" y="26"/>
                    <a:pt x="175" y="28"/>
                    <a:pt x="171" y="47"/>
                  </a:cubicBezTo>
                  <a:lnTo>
                    <a:pt x="171" y="143"/>
                  </a:lnTo>
                  <a:lnTo>
                    <a:pt x="171" y="47"/>
                  </a:lnTo>
                  <a:cubicBezTo>
                    <a:pt x="167" y="26"/>
                    <a:pt x="154" y="14"/>
                    <a:pt x="146" y="14"/>
                  </a:cubicBezTo>
                  <a:cubicBezTo>
                    <a:pt x="138" y="14"/>
                    <a:pt x="127" y="26"/>
                    <a:pt x="123" y="47"/>
                  </a:cubicBezTo>
                  <a:lnTo>
                    <a:pt x="123" y="143"/>
                  </a:lnTo>
                  <a:lnTo>
                    <a:pt x="123" y="47"/>
                  </a:lnTo>
                  <a:cubicBezTo>
                    <a:pt x="119" y="23"/>
                    <a:pt x="109" y="0"/>
                    <a:pt x="101" y="0"/>
                  </a:cubicBezTo>
                  <a:cubicBezTo>
                    <a:pt x="93" y="0"/>
                    <a:pt x="81" y="24"/>
                    <a:pt x="77" y="48"/>
                  </a:cubicBezTo>
                  <a:lnTo>
                    <a:pt x="77" y="144"/>
                  </a:lnTo>
                  <a:lnTo>
                    <a:pt x="77" y="47"/>
                  </a:lnTo>
                  <a:cubicBezTo>
                    <a:pt x="74" y="26"/>
                    <a:pt x="62" y="17"/>
                    <a:pt x="56" y="17"/>
                  </a:cubicBezTo>
                  <a:cubicBezTo>
                    <a:pt x="50" y="17"/>
                    <a:pt x="41" y="31"/>
                    <a:pt x="38" y="45"/>
                  </a:cubicBezTo>
                  <a:lnTo>
                    <a:pt x="38" y="103"/>
                  </a:lnTo>
                  <a:lnTo>
                    <a:pt x="2" y="103"/>
                  </a:lnTo>
                  <a:lnTo>
                    <a:pt x="0" y="152"/>
                  </a:lnTo>
                  <a:cubicBezTo>
                    <a:pt x="2" y="166"/>
                    <a:pt x="7" y="179"/>
                    <a:pt x="12" y="188"/>
                  </a:cubicBezTo>
                  <a:cubicBezTo>
                    <a:pt x="17" y="197"/>
                    <a:pt x="22" y="200"/>
                    <a:pt x="33" y="209"/>
                  </a:cubicBezTo>
                  <a:lnTo>
                    <a:pt x="75" y="239"/>
                  </a:lnTo>
                  <a:lnTo>
                    <a:pt x="75" y="1244"/>
                  </a:lnTo>
                  <a:lnTo>
                    <a:pt x="171" y="1239"/>
                  </a:lnTo>
                  <a:close/>
                </a:path>
              </a:pathLst>
            </a:custGeom>
            <a:gradFill rotWithShape="1">
              <a:gsLst>
                <a:gs pos="0">
                  <a:srgbClr val="00CC66"/>
                </a:gs>
                <a:gs pos="100000">
                  <a:srgbClr val="FF5050"/>
                </a:gs>
              </a:gsLst>
              <a:lin ang="0" scaled="1"/>
            </a:gradFill>
            <a:ln w="9525">
              <a:solidFill>
                <a:srgbClr val="FF5050"/>
              </a:solidFill>
              <a:round/>
              <a:headEnd/>
              <a:tailEnd/>
            </a:ln>
            <a:effectLst/>
          </p:spPr>
          <p:txBody>
            <a:bodyPr/>
            <a:lstStyle/>
            <a:p>
              <a:endParaRPr lang="en-US"/>
            </a:p>
          </p:txBody>
        </p:sp>
        <p:sp>
          <p:nvSpPr>
            <p:cNvPr id="11324" name="Freeform 60"/>
            <p:cNvSpPr>
              <a:spLocks/>
            </p:cNvSpPr>
            <p:nvPr/>
          </p:nvSpPr>
          <p:spPr bwMode="auto">
            <a:xfrm>
              <a:off x="1392" y="2312"/>
              <a:ext cx="96" cy="112"/>
            </a:xfrm>
            <a:custGeom>
              <a:avLst/>
              <a:gdLst/>
              <a:ahLst/>
              <a:cxnLst>
                <a:cxn ang="0">
                  <a:pos x="0" y="1"/>
                </a:cxn>
                <a:cxn ang="0">
                  <a:pos x="0" y="58"/>
                </a:cxn>
                <a:cxn ang="0">
                  <a:pos x="37" y="103"/>
                </a:cxn>
                <a:cxn ang="0">
                  <a:pos x="85" y="112"/>
                </a:cxn>
                <a:cxn ang="0">
                  <a:pos x="96" y="102"/>
                </a:cxn>
                <a:cxn ang="0">
                  <a:pos x="91" y="76"/>
                </a:cxn>
                <a:cxn ang="0">
                  <a:pos x="66" y="57"/>
                </a:cxn>
                <a:cxn ang="0">
                  <a:pos x="46" y="57"/>
                </a:cxn>
                <a:cxn ang="0">
                  <a:pos x="39" y="0"/>
                </a:cxn>
                <a:cxn ang="0">
                  <a:pos x="0" y="1"/>
                </a:cxn>
              </a:cxnLst>
              <a:rect l="0" t="0" r="r" b="b"/>
              <a:pathLst>
                <a:path w="96" h="112">
                  <a:moveTo>
                    <a:pt x="0" y="1"/>
                  </a:moveTo>
                  <a:lnTo>
                    <a:pt x="0" y="58"/>
                  </a:lnTo>
                  <a:lnTo>
                    <a:pt x="37" y="103"/>
                  </a:lnTo>
                  <a:lnTo>
                    <a:pt x="85" y="112"/>
                  </a:lnTo>
                  <a:lnTo>
                    <a:pt x="96" y="102"/>
                  </a:lnTo>
                  <a:lnTo>
                    <a:pt x="91" y="76"/>
                  </a:lnTo>
                  <a:lnTo>
                    <a:pt x="66" y="57"/>
                  </a:lnTo>
                  <a:lnTo>
                    <a:pt x="46" y="57"/>
                  </a:lnTo>
                  <a:lnTo>
                    <a:pt x="39" y="0"/>
                  </a:lnTo>
                  <a:lnTo>
                    <a:pt x="0" y="1"/>
                  </a:lnTo>
                  <a:close/>
                </a:path>
              </a:pathLst>
            </a:custGeom>
            <a:gradFill rotWithShape="1">
              <a:gsLst>
                <a:gs pos="0">
                  <a:srgbClr val="F68E54"/>
                </a:gs>
                <a:gs pos="100000">
                  <a:srgbClr val="FABE9C"/>
                </a:gs>
              </a:gsLst>
              <a:lin ang="0" scaled="1"/>
            </a:gradFill>
            <a:ln w="9525">
              <a:solidFill>
                <a:srgbClr val="F69058"/>
              </a:solidFill>
              <a:round/>
              <a:headEnd/>
              <a:tailEnd/>
            </a:ln>
            <a:effectLst/>
          </p:spPr>
          <p:txBody>
            <a:bodyPr/>
            <a:lstStyle/>
            <a:p>
              <a:endParaRPr lang="en-US"/>
            </a:p>
          </p:txBody>
        </p:sp>
      </p:grpSp>
      <p:sp>
        <p:nvSpPr>
          <p:cNvPr id="11325" name="Freeform 61"/>
          <p:cNvSpPr>
            <a:spLocks/>
          </p:cNvSpPr>
          <p:nvPr/>
        </p:nvSpPr>
        <p:spPr bwMode="auto">
          <a:xfrm>
            <a:off x="909960" y="1986431"/>
            <a:ext cx="337668" cy="2158171"/>
          </a:xfrm>
          <a:custGeom>
            <a:avLst/>
            <a:gdLst/>
            <a:ahLst/>
            <a:cxnLst>
              <a:cxn ang="0">
                <a:pos x="166" y="3"/>
              </a:cxn>
              <a:cxn ang="0">
                <a:pos x="170" y="1277"/>
              </a:cxn>
              <a:cxn ang="0">
                <a:pos x="171" y="1314"/>
              </a:cxn>
              <a:cxn ang="0">
                <a:pos x="197" y="1340"/>
              </a:cxn>
              <a:cxn ang="0">
                <a:pos x="210" y="1364"/>
              </a:cxn>
              <a:cxn ang="0">
                <a:pos x="219" y="1395"/>
              </a:cxn>
              <a:cxn ang="0">
                <a:pos x="219" y="1506"/>
              </a:cxn>
              <a:cxn ang="0">
                <a:pos x="195" y="1527"/>
              </a:cxn>
              <a:cxn ang="0">
                <a:pos x="171" y="1506"/>
              </a:cxn>
              <a:cxn ang="0">
                <a:pos x="171" y="1410"/>
              </a:cxn>
              <a:cxn ang="0">
                <a:pos x="171" y="1506"/>
              </a:cxn>
              <a:cxn ang="0">
                <a:pos x="146" y="1539"/>
              </a:cxn>
              <a:cxn ang="0">
                <a:pos x="123" y="1506"/>
              </a:cxn>
              <a:cxn ang="0">
                <a:pos x="123" y="1410"/>
              </a:cxn>
              <a:cxn ang="0">
                <a:pos x="123" y="1506"/>
              </a:cxn>
              <a:cxn ang="0">
                <a:pos x="101" y="1553"/>
              </a:cxn>
              <a:cxn ang="0">
                <a:pos x="77" y="1505"/>
              </a:cxn>
              <a:cxn ang="0">
                <a:pos x="77" y="1409"/>
              </a:cxn>
              <a:cxn ang="0">
                <a:pos x="77" y="1506"/>
              </a:cxn>
              <a:cxn ang="0">
                <a:pos x="56" y="1536"/>
              </a:cxn>
              <a:cxn ang="0">
                <a:pos x="38" y="1508"/>
              </a:cxn>
              <a:cxn ang="0">
                <a:pos x="38" y="1451"/>
              </a:cxn>
              <a:cxn ang="0">
                <a:pos x="2" y="1451"/>
              </a:cxn>
              <a:cxn ang="0">
                <a:pos x="0" y="1401"/>
              </a:cxn>
              <a:cxn ang="0">
                <a:pos x="12" y="1365"/>
              </a:cxn>
              <a:cxn ang="0">
                <a:pos x="33" y="1344"/>
              </a:cxn>
              <a:cxn ang="0">
                <a:pos x="75" y="1314"/>
              </a:cxn>
              <a:cxn ang="0">
                <a:pos x="67" y="0"/>
              </a:cxn>
            </a:cxnLst>
            <a:rect l="0" t="0" r="r" b="b"/>
            <a:pathLst>
              <a:path w="219" h="1553">
                <a:moveTo>
                  <a:pt x="166" y="3"/>
                </a:moveTo>
                <a:lnTo>
                  <a:pt x="170" y="1277"/>
                </a:lnTo>
                <a:lnTo>
                  <a:pt x="171" y="1314"/>
                </a:lnTo>
                <a:cubicBezTo>
                  <a:pt x="175" y="1324"/>
                  <a:pt x="191" y="1332"/>
                  <a:pt x="197" y="1340"/>
                </a:cubicBezTo>
                <a:cubicBezTo>
                  <a:pt x="203" y="1348"/>
                  <a:pt x="206" y="1355"/>
                  <a:pt x="210" y="1364"/>
                </a:cubicBezTo>
                <a:cubicBezTo>
                  <a:pt x="214" y="1373"/>
                  <a:pt x="217" y="1371"/>
                  <a:pt x="219" y="1395"/>
                </a:cubicBezTo>
                <a:lnTo>
                  <a:pt x="219" y="1506"/>
                </a:lnTo>
                <a:cubicBezTo>
                  <a:pt x="215" y="1528"/>
                  <a:pt x="203" y="1527"/>
                  <a:pt x="195" y="1527"/>
                </a:cubicBezTo>
                <a:cubicBezTo>
                  <a:pt x="187" y="1527"/>
                  <a:pt x="175" y="1525"/>
                  <a:pt x="171" y="1506"/>
                </a:cubicBezTo>
                <a:lnTo>
                  <a:pt x="171" y="1410"/>
                </a:lnTo>
                <a:lnTo>
                  <a:pt x="171" y="1506"/>
                </a:lnTo>
                <a:cubicBezTo>
                  <a:pt x="167" y="1527"/>
                  <a:pt x="154" y="1539"/>
                  <a:pt x="146" y="1539"/>
                </a:cubicBezTo>
                <a:cubicBezTo>
                  <a:pt x="138" y="1539"/>
                  <a:pt x="127" y="1527"/>
                  <a:pt x="123" y="1506"/>
                </a:cubicBezTo>
                <a:lnTo>
                  <a:pt x="123" y="1410"/>
                </a:lnTo>
                <a:lnTo>
                  <a:pt x="123" y="1506"/>
                </a:lnTo>
                <a:cubicBezTo>
                  <a:pt x="119" y="1530"/>
                  <a:pt x="109" y="1553"/>
                  <a:pt x="101" y="1553"/>
                </a:cubicBezTo>
                <a:cubicBezTo>
                  <a:pt x="93" y="1553"/>
                  <a:pt x="81" y="1529"/>
                  <a:pt x="77" y="1505"/>
                </a:cubicBezTo>
                <a:lnTo>
                  <a:pt x="77" y="1409"/>
                </a:lnTo>
                <a:lnTo>
                  <a:pt x="77" y="1506"/>
                </a:lnTo>
                <a:cubicBezTo>
                  <a:pt x="74" y="1527"/>
                  <a:pt x="62" y="1536"/>
                  <a:pt x="56" y="1536"/>
                </a:cubicBezTo>
                <a:cubicBezTo>
                  <a:pt x="50" y="1536"/>
                  <a:pt x="41" y="1522"/>
                  <a:pt x="38" y="1508"/>
                </a:cubicBezTo>
                <a:lnTo>
                  <a:pt x="38" y="1451"/>
                </a:lnTo>
                <a:lnTo>
                  <a:pt x="2" y="1451"/>
                </a:lnTo>
                <a:lnTo>
                  <a:pt x="0" y="1401"/>
                </a:lnTo>
                <a:cubicBezTo>
                  <a:pt x="2" y="1387"/>
                  <a:pt x="7" y="1374"/>
                  <a:pt x="12" y="1365"/>
                </a:cubicBezTo>
                <a:cubicBezTo>
                  <a:pt x="17" y="1356"/>
                  <a:pt x="22" y="1353"/>
                  <a:pt x="33" y="1344"/>
                </a:cubicBezTo>
                <a:lnTo>
                  <a:pt x="75" y="1314"/>
                </a:lnTo>
                <a:lnTo>
                  <a:pt x="67" y="0"/>
                </a:lnTo>
              </a:path>
            </a:pathLst>
          </a:custGeom>
          <a:gradFill rotWithShape="1">
            <a:gsLst>
              <a:gs pos="0">
                <a:srgbClr val="E28B4A"/>
              </a:gs>
              <a:gs pos="50000">
                <a:srgbClr val="FFCC99"/>
              </a:gs>
              <a:gs pos="100000">
                <a:srgbClr val="E28B4A"/>
              </a:gs>
            </a:gsLst>
            <a:lin ang="0" scaled="1"/>
          </a:gradFill>
          <a:ln w="9525">
            <a:solidFill>
              <a:srgbClr val="E28B4A"/>
            </a:solidFill>
            <a:round/>
            <a:headEnd/>
            <a:tailEnd/>
          </a:ln>
          <a:effectLst/>
        </p:spPr>
        <p:txBody>
          <a:bodyPr lIns="91294" tIns="45647" rIns="91294" bIns="45647"/>
          <a:lstStyle/>
          <a:p>
            <a:endParaRPr lang="en-US"/>
          </a:p>
        </p:txBody>
      </p:sp>
      <p:grpSp>
        <p:nvGrpSpPr>
          <p:cNvPr id="9" name="Group 62"/>
          <p:cNvGrpSpPr>
            <a:grpSpLocks/>
          </p:cNvGrpSpPr>
          <p:nvPr/>
        </p:nvGrpSpPr>
        <p:grpSpPr bwMode="auto">
          <a:xfrm>
            <a:off x="909960" y="3951285"/>
            <a:ext cx="345594" cy="2025068"/>
            <a:chOff x="539" y="2515"/>
            <a:chExt cx="224" cy="1457"/>
          </a:xfrm>
        </p:grpSpPr>
        <p:grpSp>
          <p:nvGrpSpPr>
            <p:cNvPr id="10" name="Group 63"/>
            <p:cNvGrpSpPr>
              <a:grpSpLocks/>
            </p:cNvGrpSpPr>
            <p:nvPr/>
          </p:nvGrpSpPr>
          <p:grpSpPr bwMode="auto">
            <a:xfrm>
              <a:off x="544" y="2515"/>
              <a:ext cx="219" cy="1457"/>
              <a:chOff x="544" y="2515"/>
              <a:chExt cx="219" cy="1457"/>
            </a:xfrm>
          </p:grpSpPr>
          <p:sp>
            <p:nvSpPr>
              <p:cNvPr id="11328" name="Freeform 64"/>
              <p:cNvSpPr>
                <a:spLocks/>
              </p:cNvSpPr>
              <p:nvPr/>
            </p:nvSpPr>
            <p:spPr bwMode="auto">
              <a:xfrm>
                <a:off x="544" y="2515"/>
                <a:ext cx="219" cy="1457"/>
              </a:xfrm>
              <a:custGeom>
                <a:avLst/>
                <a:gdLst/>
                <a:ahLst/>
                <a:cxnLst>
                  <a:cxn ang="0">
                    <a:pos x="171" y="1457"/>
                  </a:cxn>
                  <a:cxn ang="0">
                    <a:pos x="170" y="276"/>
                  </a:cxn>
                  <a:cxn ang="0">
                    <a:pos x="171" y="238"/>
                  </a:cxn>
                  <a:cxn ang="0">
                    <a:pos x="197" y="212"/>
                  </a:cxn>
                  <a:cxn ang="0">
                    <a:pos x="210" y="188"/>
                  </a:cxn>
                  <a:cxn ang="0">
                    <a:pos x="219" y="157"/>
                  </a:cxn>
                  <a:cxn ang="0">
                    <a:pos x="219" y="47"/>
                  </a:cxn>
                  <a:cxn ang="0">
                    <a:pos x="195" y="26"/>
                  </a:cxn>
                  <a:cxn ang="0">
                    <a:pos x="171" y="47"/>
                  </a:cxn>
                  <a:cxn ang="0">
                    <a:pos x="171" y="142"/>
                  </a:cxn>
                  <a:cxn ang="0">
                    <a:pos x="171" y="47"/>
                  </a:cxn>
                  <a:cxn ang="0">
                    <a:pos x="146" y="14"/>
                  </a:cxn>
                  <a:cxn ang="0">
                    <a:pos x="123" y="47"/>
                  </a:cxn>
                  <a:cxn ang="0">
                    <a:pos x="123" y="142"/>
                  </a:cxn>
                  <a:cxn ang="0">
                    <a:pos x="123" y="47"/>
                  </a:cxn>
                  <a:cxn ang="0">
                    <a:pos x="101" y="0"/>
                  </a:cxn>
                  <a:cxn ang="0">
                    <a:pos x="77" y="48"/>
                  </a:cxn>
                  <a:cxn ang="0">
                    <a:pos x="77" y="143"/>
                  </a:cxn>
                  <a:cxn ang="0">
                    <a:pos x="77" y="47"/>
                  </a:cxn>
                  <a:cxn ang="0">
                    <a:pos x="56" y="17"/>
                  </a:cxn>
                  <a:cxn ang="0">
                    <a:pos x="38" y="45"/>
                  </a:cxn>
                  <a:cxn ang="0">
                    <a:pos x="38" y="103"/>
                  </a:cxn>
                  <a:cxn ang="0">
                    <a:pos x="2" y="103"/>
                  </a:cxn>
                  <a:cxn ang="0">
                    <a:pos x="0" y="151"/>
                  </a:cxn>
                  <a:cxn ang="0">
                    <a:pos x="12" y="187"/>
                  </a:cxn>
                  <a:cxn ang="0">
                    <a:pos x="33" y="208"/>
                  </a:cxn>
                  <a:cxn ang="0">
                    <a:pos x="75" y="238"/>
                  </a:cxn>
                  <a:cxn ang="0">
                    <a:pos x="72" y="1457"/>
                  </a:cxn>
                  <a:cxn ang="0">
                    <a:pos x="171" y="1457"/>
                  </a:cxn>
                </a:cxnLst>
                <a:rect l="0" t="0" r="r" b="b"/>
                <a:pathLst>
                  <a:path w="219" h="1457">
                    <a:moveTo>
                      <a:pt x="171" y="1457"/>
                    </a:moveTo>
                    <a:lnTo>
                      <a:pt x="170" y="276"/>
                    </a:lnTo>
                    <a:lnTo>
                      <a:pt x="171" y="238"/>
                    </a:lnTo>
                    <a:cubicBezTo>
                      <a:pt x="175" y="228"/>
                      <a:pt x="191" y="220"/>
                      <a:pt x="197" y="212"/>
                    </a:cubicBezTo>
                    <a:cubicBezTo>
                      <a:pt x="203" y="204"/>
                      <a:pt x="206" y="197"/>
                      <a:pt x="210" y="188"/>
                    </a:cubicBezTo>
                    <a:cubicBezTo>
                      <a:pt x="214" y="179"/>
                      <a:pt x="217" y="181"/>
                      <a:pt x="219" y="157"/>
                    </a:cubicBezTo>
                    <a:lnTo>
                      <a:pt x="219" y="47"/>
                    </a:lnTo>
                    <a:cubicBezTo>
                      <a:pt x="215" y="25"/>
                      <a:pt x="203" y="26"/>
                      <a:pt x="195" y="26"/>
                    </a:cubicBezTo>
                    <a:cubicBezTo>
                      <a:pt x="187" y="26"/>
                      <a:pt x="175" y="28"/>
                      <a:pt x="171" y="47"/>
                    </a:cubicBezTo>
                    <a:lnTo>
                      <a:pt x="171" y="142"/>
                    </a:lnTo>
                    <a:lnTo>
                      <a:pt x="171" y="47"/>
                    </a:lnTo>
                    <a:cubicBezTo>
                      <a:pt x="167" y="26"/>
                      <a:pt x="154" y="14"/>
                      <a:pt x="146" y="14"/>
                    </a:cubicBezTo>
                    <a:cubicBezTo>
                      <a:pt x="138" y="14"/>
                      <a:pt x="127" y="26"/>
                      <a:pt x="123" y="47"/>
                    </a:cubicBezTo>
                    <a:lnTo>
                      <a:pt x="123" y="142"/>
                    </a:lnTo>
                    <a:lnTo>
                      <a:pt x="123" y="47"/>
                    </a:lnTo>
                    <a:cubicBezTo>
                      <a:pt x="119" y="23"/>
                      <a:pt x="109" y="0"/>
                      <a:pt x="101" y="0"/>
                    </a:cubicBezTo>
                    <a:cubicBezTo>
                      <a:pt x="93" y="0"/>
                      <a:pt x="81" y="24"/>
                      <a:pt x="77" y="48"/>
                    </a:cubicBezTo>
                    <a:lnTo>
                      <a:pt x="77" y="143"/>
                    </a:lnTo>
                    <a:lnTo>
                      <a:pt x="77" y="47"/>
                    </a:lnTo>
                    <a:cubicBezTo>
                      <a:pt x="74" y="26"/>
                      <a:pt x="62" y="17"/>
                      <a:pt x="56" y="17"/>
                    </a:cubicBezTo>
                    <a:cubicBezTo>
                      <a:pt x="50" y="17"/>
                      <a:pt x="41" y="31"/>
                      <a:pt x="38" y="45"/>
                    </a:cubicBezTo>
                    <a:lnTo>
                      <a:pt x="38" y="103"/>
                    </a:lnTo>
                    <a:lnTo>
                      <a:pt x="2" y="103"/>
                    </a:lnTo>
                    <a:lnTo>
                      <a:pt x="0" y="151"/>
                    </a:lnTo>
                    <a:cubicBezTo>
                      <a:pt x="2" y="165"/>
                      <a:pt x="7" y="178"/>
                      <a:pt x="12" y="187"/>
                    </a:cubicBezTo>
                    <a:cubicBezTo>
                      <a:pt x="17" y="196"/>
                      <a:pt x="22" y="199"/>
                      <a:pt x="33" y="208"/>
                    </a:cubicBezTo>
                    <a:lnTo>
                      <a:pt x="75" y="238"/>
                    </a:lnTo>
                    <a:lnTo>
                      <a:pt x="72" y="1457"/>
                    </a:lnTo>
                    <a:lnTo>
                      <a:pt x="171" y="1457"/>
                    </a:lnTo>
                    <a:close/>
                  </a:path>
                </a:pathLst>
              </a:custGeom>
              <a:gradFill rotWithShape="1">
                <a:gsLst>
                  <a:gs pos="0">
                    <a:srgbClr val="0000FF"/>
                  </a:gs>
                  <a:gs pos="50000">
                    <a:srgbClr val="00FFFF"/>
                  </a:gs>
                  <a:gs pos="100000">
                    <a:srgbClr val="0000FF"/>
                  </a:gs>
                </a:gsLst>
                <a:lin ang="0" scaled="1"/>
              </a:gradFill>
              <a:ln w="9525">
                <a:solidFill>
                  <a:srgbClr val="0000FF"/>
                </a:solidFill>
                <a:round/>
                <a:headEnd/>
                <a:tailEnd/>
              </a:ln>
              <a:effectLst/>
            </p:spPr>
            <p:txBody>
              <a:bodyPr/>
              <a:lstStyle/>
              <a:p>
                <a:endParaRPr lang="en-US"/>
              </a:p>
            </p:txBody>
          </p:sp>
          <p:sp>
            <p:nvSpPr>
              <p:cNvPr id="11329" name="Freeform 65"/>
              <p:cNvSpPr>
                <a:spLocks/>
              </p:cNvSpPr>
              <p:nvPr/>
            </p:nvSpPr>
            <p:spPr bwMode="auto">
              <a:xfrm>
                <a:off x="629" y="2547"/>
                <a:ext cx="73" cy="1419"/>
              </a:xfrm>
              <a:custGeom>
                <a:avLst/>
                <a:gdLst/>
                <a:ahLst/>
                <a:cxnLst>
                  <a:cxn ang="0">
                    <a:pos x="0" y="0"/>
                  </a:cxn>
                  <a:cxn ang="0">
                    <a:pos x="20" y="6"/>
                  </a:cxn>
                  <a:cxn ang="0">
                    <a:pos x="27" y="121"/>
                  </a:cxn>
                  <a:cxn ang="0">
                    <a:pos x="48" y="121"/>
                  </a:cxn>
                  <a:cxn ang="0">
                    <a:pos x="56" y="8"/>
                  </a:cxn>
                  <a:cxn ang="0">
                    <a:pos x="73" y="11"/>
                  </a:cxn>
                  <a:cxn ang="0">
                    <a:pos x="66" y="111"/>
                  </a:cxn>
                  <a:cxn ang="0">
                    <a:pos x="63" y="1419"/>
                  </a:cxn>
                  <a:cxn ang="0">
                    <a:pos x="1" y="1417"/>
                  </a:cxn>
                  <a:cxn ang="0">
                    <a:pos x="0" y="0"/>
                  </a:cxn>
                </a:cxnLst>
                <a:rect l="0" t="0" r="r" b="b"/>
                <a:pathLst>
                  <a:path w="73" h="1419">
                    <a:moveTo>
                      <a:pt x="0" y="0"/>
                    </a:moveTo>
                    <a:lnTo>
                      <a:pt x="20" y="6"/>
                    </a:lnTo>
                    <a:lnTo>
                      <a:pt x="27" y="121"/>
                    </a:lnTo>
                    <a:lnTo>
                      <a:pt x="48" y="121"/>
                    </a:lnTo>
                    <a:lnTo>
                      <a:pt x="56" y="8"/>
                    </a:lnTo>
                    <a:lnTo>
                      <a:pt x="73" y="11"/>
                    </a:lnTo>
                    <a:lnTo>
                      <a:pt x="66" y="111"/>
                    </a:lnTo>
                    <a:lnTo>
                      <a:pt x="63" y="1419"/>
                    </a:lnTo>
                    <a:lnTo>
                      <a:pt x="1" y="1417"/>
                    </a:lnTo>
                    <a:lnTo>
                      <a:pt x="0" y="0"/>
                    </a:lnTo>
                    <a:close/>
                  </a:path>
                </a:pathLst>
              </a:custGeom>
              <a:gradFill rotWithShape="1">
                <a:gsLst>
                  <a:gs pos="0">
                    <a:srgbClr val="FF0000"/>
                  </a:gs>
                  <a:gs pos="50000">
                    <a:srgbClr val="FF6600"/>
                  </a:gs>
                  <a:gs pos="100000">
                    <a:srgbClr val="FF0000"/>
                  </a:gs>
                </a:gsLst>
                <a:lin ang="0" scaled="1"/>
              </a:gradFill>
              <a:ln w="9525">
                <a:noFill/>
                <a:round/>
                <a:headEnd/>
                <a:tailEnd/>
              </a:ln>
              <a:effectLst/>
            </p:spPr>
            <p:txBody>
              <a:bodyPr/>
              <a:lstStyle/>
              <a:p>
                <a:endParaRPr lang="en-US"/>
              </a:p>
            </p:txBody>
          </p:sp>
          <p:sp>
            <p:nvSpPr>
              <p:cNvPr id="11330" name="Freeform 66"/>
              <p:cNvSpPr>
                <a:spLocks/>
              </p:cNvSpPr>
              <p:nvPr/>
            </p:nvSpPr>
            <p:spPr bwMode="auto">
              <a:xfrm>
                <a:off x="636" y="2670"/>
                <a:ext cx="52" cy="1294"/>
              </a:xfrm>
              <a:custGeom>
                <a:avLst/>
                <a:gdLst/>
                <a:ahLst/>
                <a:cxnLst>
                  <a:cxn ang="0">
                    <a:pos x="0" y="0"/>
                  </a:cxn>
                  <a:cxn ang="0">
                    <a:pos x="17" y="2"/>
                  </a:cxn>
                  <a:cxn ang="0">
                    <a:pos x="24" y="110"/>
                  </a:cxn>
                  <a:cxn ang="0">
                    <a:pos x="28" y="110"/>
                  </a:cxn>
                  <a:cxn ang="0">
                    <a:pos x="40" y="4"/>
                  </a:cxn>
                  <a:cxn ang="0">
                    <a:pos x="51" y="7"/>
                  </a:cxn>
                  <a:cxn ang="0">
                    <a:pos x="52" y="100"/>
                  </a:cxn>
                  <a:cxn ang="0">
                    <a:pos x="48" y="1292"/>
                  </a:cxn>
                  <a:cxn ang="0">
                    <a:pos x="0" y="1294"/>
                  </a:cxn>
                  <a:cxn ang="0">
                    <a:pos x="0" y="0"/>
                  </a:cxn>
                </a:cxnLst>
                <a:rect l="0" t="0" r="r" b="b"/>
                <a:pathLst>
                  <a:path w="52" h="1294">
                    <a:moveTo>
                      <a:pt x="0" y="0"/>
                    </a:moveTo>
                    <a:lnTo>
                      <a:pt x="17" y="2"/>
                    </a:lnTo>
                    <a:lnTo>
                      <a:pt x="24" y="110"/>
                    </a:lnTo>
                    <a:lnTo>
                      <a:pt x="28" y="110"/>
                    </a:lnTo>
                    <a:lnTo>
                      <a:pt x="40" y="4"/>
                    </a:lnTo>
                    <a:lnTo>
                      <a:pt x="51" y="7"/>
                    </a:lnTo>
                    <a:lnTo>
                      <a:pt x="52" y="100"/>
                    </a:lnTo>
                    <a:lnTo>
                      <a:pt x="48" y="1292"/>
                    </a:lnTo>
                    <a:lnTo>
                      <a:pt x="0" y="1294"/>
                    </a:lnTo>
                    <a:lnTo>
                      <a:pt x="0" y="0"/>
                    </a:lnTo>
                    <a:close/>
                  </a:path>
                </a:pathLst>
              </a:custGeom>
              <a:gradFill rotWithShape="1">
                <a:gsLst>
                  <a:gs pos="0">
                    <a:srgbClr val="00FF00"/>
                  </a:gs>
                  <a:gs pos="50000">
                    <a:srgbClr val="FF0000"/>
                  </a:gs>
                  <a:gs pos="100000">
                    <a:srgbClr val="00FF00"/>
                  </a:gs>
                </a:gsLst>
                <a:lin ang="0" scaled="1"/>
              </a:gradFill>
              <a:ln w="9525">
                <a:noFill/>
                <a:round/>
                <a:headEnd/>
                <a:tailEnd/>
              </a:ln>
              <a:effectLst/>
            </p:spPr>
            <p:txBody>
              <a:bodyPr/>
              <a:lstStyle/>
              <a:p>
                <a:endParaRPr lang="en-US"/>
              </a:p>
            </p:txBody>
          </p:sp>
        </p:grpSp>
        <p:sp>
          <p:nvSpPr>
            <p:cNvPr id="11331" name="Freeform 67"/>
            <p:cNvSpPr>
              <a:spLocks/>
            </p:cNvSpPr>
            <p:nvPr/>
          </p:nvSpPr>
          <p:spPr bwMode="auto">
            <a:xfrm>
              <a:off x="539" y="2552"/>
              <a:ext cx="96" cy="111"/>
            </a:xfrm>
            <a:custGeom>
              <a:avLst/>
              <a:gdLst/>
              <a:ahLst/>
              <a:cxnLst>
                <a:cxn ang="0">
                  <a:pos x="0" y="1"/>
                </a:cxn>
                <a:cxn ang="0">
                  <a:pos x="0" y="58"/>
                </a:cxn>
                <a:cxn ang="0">
                  <a:pos x="37" y="103"/>
                </a:cxn>
                <a:cxn ang="0">
                  <a:pos x="85" y="112"/>
                </a:cxn>
                <a:cxn ang="0">
                  <a:pos x="96" y="102"/>
                </a:cxn>
                <a:cxn ang="0">
                  <a:pos x="91" y="76"/>
                </a:cxn>
                <a:cxn ang="0">
                  <a:pos x="66" y="57"/>
                </a:cxn>
                <a:cxn ang="0">
                  <a:pos x="46" y="57"/>
                </a:cxn>
                <a:cxn ang="0">
                  <a:pos x="39" y="0"/>
                </a:cxn>
                <a:cxn ang="0">
                  <a:pos x="0" y="1"/>
                </a:cxn>
              </a:cxnLst>
              <a:rect l="0" t="0" r="r" b="b"/>
              <a:pathLst>
                <a:path w="96" h="112">
                  <a:moveTo>
                    <a:pt x="0" y="1"/>
                  </a:moveTo>
                  <a:lnTo>
                    <a:pt x="0" y="58"/>
                  </a:lnTo>
                  <a:lnTo>
                    <a:pt x="37" y="103"/>
                  </a:lnTo>
                  <a:lnTo>
                    <a:pt x="85" y="112"/>
                  </a:lnTo>
                  <a:lnTo>
                    <a:pt x="96" y="102"/>
                  </a:lnTo>
                  <a:lnTo>
                    <a:pt x="91" y="76"/>
                  </a:lnTo>
                  <a:lnTo>
                    <a:pt x="66" y="57"/>
                  </a:lnTo>
                  <a:lnTo>
                    <a:pt x="46" y="57"/>
                  </a:lnTo>
                  <a:lnTo>
                    <a:pt x="39" y="0"/>
                  </a:lnTo>
                  <a:lnTo>
                    <a:pt x="0" y="1"/>
                  </a:lnTo>
                  <a:close/>
                </a:path>
              </a:pathLst>
            </a:custGeom>
            <a:gradFill rotWithShape="1">
              <a:gsLst>
                <a:gs pos="0">
                  <a:srgbClr val="F68E54"/>
                </a:gs>
                <a:gs pos="100000">
                  <a:srgbClr val="FABE9C"/>
                </a:gs>
              </a:gsLst>
              <a:lin ang="0" scaled="1"/>
            </a:gradFill>
            <a:ln w="9525">
              <a:solidFill>
                <a:srgbClr val="F69058"/>
              </a:solidFill>
              <a:round/>
              <a:headEnd/>
              <a:tailEnd/>
            </a:ln>
            <a:effectLst/>
          </p:spPr>
          <p:txBody>
            <a:bodyPr/>
            <a:lstStyle/>
            <a:p>
              <a:endParaRPr lang="en-US"/>
            </a:p>
          </p:txBody>
        </p:sp>
      </p:grpSp>
      <p:sp>
        <p:nvSpPr>
          <p:cNvPr id="11332" name="Freeform 68"/>
          <p:cNvSpPr>
            <a:spLocks/>
          </p:cNvSpPr>
          <p:nvPr/>
        </p:nvSpPr>
        <p:spPr bwMode="auto">
          <a:xfrm>
            <a:off x="3563744" y="1988015"/>
            <a:ext cx="337668" cy="1405505"/>
          </a:xfrm>
          <a:custGeom>
            <a:avLst/>
            <a:gdLst/>
            <a:ahLst/>
            <a:cxnLst>
              <a:cxn ang="0">
                <a:pos x="172" y="0"/>
              </a:cxn>
              <a:cxn ang="0">
                <a:pos x="170" y="736"/>
              </a:cxn>
              <a:cxn ang="0">
                <a:pos x="171" y="773"/>
              </a:cxn>
              <a:cxn ang="0">
                <a:pos x="197" y="799"/>
              </a:cxn>
              <a:cxn ang="0">
                <a:pos x="210" y="823"/>
              </a:cxn>
              <a:cxn ang="0">
                <a:pos x="219" y="854"/>
              </a:cxn>
              <a:cxn ang="0">
                <a:pos x="219" y="965"/>
              </a:cxn>
              <a:cxn ang="0">
                <a:pos x="195" y="986"/>
              </a:cxn>
              <a:cxn ang="0">
                <a:pos x="171" y="965"/>
              </a:cxn>
              <a:cxn ang="0">
                <a:pos x="171" y="869"/>
              </a:cxn>
              <a:cxn ang="0">
                <a:pos x="171" y="965"/>
              </a:cxn>
              <a:cxn ang="0">
                <a:pos x="146" y="998"/>
              </a:cxn>
              <a:cxn ang="0">
                <a:pos x="123" y="965"/>
              </a:cxn>
              <a:cxn ang="0">
                <a:pos x="123" y="869"/>
              </a:cxn>
              <a:cxn ang="0">
                <a:pos x="123" y="965"/>
              </a:cxn>
              <a:cxn ang="0">
                <a:pos x="101" y="1012"/>
              </a:cxn>
              <a:cxn ang="0">
                <a:pos x="77" y="964"/>
              </a:cxn>
              <a:cxn ang="0">
                <a:pos x="77" y="868"/>
              </a:cxn>
              <a:cxn ang="0">
                <a:pos x="77" y="965"/>
              </a:cxn>
              <a:cxn ang="0">
                <a:pos x="56" y="995"/>
              </a:cxn>
              <a:cxn ang="0">
                <a:pos x="38" y="967"/>
              </a:cxn>
              <a:cxn ang="0">
                <a:pos x="38" y="910"/>
              </a:cxn>
              <a:cxn ang="0">
                <a:pos x="2" y="910"/>
              </a:cxn>
              <a:cxn ang="0">
                <a:pos x="0" y="860"/>
              </a:cxn>
              <a:cxn ang="0">
                <a:pos x="12" y="824"/>
              </a:cxn>
              <a:cxn ang="0">
                <a:pos x="33" y="803"/>
              </a:cxn>
              <a:cxn ang="0">
                <a:pos x="75" y="773"/>
              </a:cxn>
              <a:cxn ang="0">
                <a:pos x="74" y="2"/>
              </a:cxn>
            </a:cxnLst>
            <a:rect l="0" t="0" r="r" b="b"/>
            <a:pathLst>
              <a:path w="219" h="1012">
                <a:moveTo>
                  <a:pt x="172" y="0"/>
                </a:moveTo>
                <a:lnTo>
                  <a:pt x="170" y="736"/>
                </a:lnTo>
                <a:lnTo>
                  <a:pt x="171" y="773"/>
                </a:lnTo>
                <a:cubicBezTo>
                  <a:pt x="175" y="783"/>
                  <a:pt x="191" y="791"/>
                  <a:pt x="197" y="799"/>
                </a:cubicBezTo>
                <a:cubicBezTo>
                  <a:pt x="203" y="807"/>
                  <a:pt x="206" y="814"/>
                  <a:pt x="210" y="823"/>
                </a:cubicBezTo>
                <a:cubicBezTo>
                  <a:pt x="214" y="832"/>
                  <a:pt x="217" y="830"/>
                  <a:pt x="219" y="854"/>
                </a:cubicBezTo>
                <a:lnTo>
                  <a:pt x="219" y="965"/>
                </a:lnTo>
                <a:cubicBezTo>
                  <a:pt x="215" y="987"/>
                  <a:pt x="203" y="986"/>
                  <a:pt x="195" y="986"/>
                </a:cubicBezTo>
                <a:cubicBezTo>
                  <a:pt x="187" y="986"/>
                  <a:pt x="175" y="984"/>
                  <a:pt x="171" y="965"/>
                </a:cubicBezTo>
                <a:lnTo>
                  <a:pt x="171" y="869"/>
                </a:lnTo>
                <a:lnTo>
                  <a:pt x="171" y="965"/>
                </a:lnTo>
                <a:cubicBezTo>
                  <a:pt x="167" y="986"/>
                  <a:pt x="154" y="998"/>
                  <a:pt x="146" y="998"/>
                </a:cubicBezTo>
                <a:cubicBezTo>
                  <a:pt x="138" y="998"/>
                  <a:pt x="127" y="986"/>
                  <a:pt x="123" y="965"/>
                </a:cubicBezTo>
                <a:lnTo>
                  <a:pt x="123" y="869"/>
                </a:lnTo>
                <a:lnTo>
                  <a:pt x="123" y="965"/>
                </a:lnTo>
                <a:cubicBezTo>
                  <a:pt x="119" y="989"/>
                  <a:pt x="109" y="1012"/>
                  <a:pt x="101" y="1012"/>
                </a:cubicBezTo>
                <a:cubicBezTo>
                  <a:pt x="93" y="1012"/>
                  <a:pt x="81" y="988"/>
                  <a:pt x="77" y="964"/>
                </a:cubicBezTo>
                <a:lnTo>
                  <a:pt x="77" y="868"/>
                </a:lnTo>
                <a:lnTo>
                  <a:pt x="77" y="965"/>
                </a:lnTo>
                <a:cubicBezTo>
                  <a:pt x="74" y="986"/>
                  <a:pt x="62" y="995"/>
                  <a:pt x="56" y="995"/>
                </a:cubicBezTo>
                <a:cubicBezTo>
                  <a:pt x="50" y="995"/>
                  <a:pt x="41" y="981"/>
                  <a:pt x="38" y="967"/>
                </a:cubicBezTo>
                <a:lnTo>
                  <a:pt x="38" y="910"/>
                </a:lnTo>
                <a:lnTo>
                  <a:pt x="2" y="910"/>
                </a:lnTo>
                <a:lnTo>
                  <a:pt x="0" y="860"/>
                </a:lnTo>
                <a:cubicBezTo>
                  <a:pt x="2" y="846"/>
                  <a:pt x="7" y="833"/>
                  <a:pt x="12" y="824"/>
                </a:cubicBezTo>
                <a:cubicBezTo>
                  <a:pt x="17" y="815"/>
                  <a:pt x="22" y="812"/>
                  <a:pt x="33" y="803"/>
                </a:cubicBezTo>
                <a:lnTo>
                  <a:pt x="75" y="773"/>
                </a:lnTo>
                <a:lnTo>
                  <a:pt x="74" y="2"/>
                </a:lnTo>
              </a:path>
            </a:pathLst>
          </a:custGeom>
          <a:gradFill rotWithShape="1">
            <a:gsLst>
              <a:gs pos="0">
                <a:srgbClr val="E28B4A"/>
              </a:gs>
              <a:gs pos="50000">
                <a:srgbClr val="FFCC99"/>
              </a:gs>
              <a:gs pos="100000">
                <a:srgbClr val="E28B4A"/>
              </a:gs>
            </a:gsLst>
            <a:lin ang="0" scaled="1"/>
          </a:gradFill>
          <a:ln w="9525">
            <a:solidFill>
              <a:srgbClr val="E28B4A"/>
            </a:solidFill>
            <a:round/>
            <a:headEnd/>
            <a:tailEnd/>
          </a:ln>
          <a:effectLst/>
        </p:spPr>
        <p:txBody>
          <a:bodyPr lIns="91294" tIns="45647" rIns="91294" bIns="45647"/>
          <a:lstStyle/>
          <a:p>
            <a:endParaRPr lang="en-US"/>
          </a:p>
        </p:txBody>
      </p:sp>
      <p:sp>
        <p:nvSpPr>
          <p:cNvPr id="11333" name="Freeform 69"/>
          <p:cNvSpPr>
            <a:spLocks/>
          </p:cNvSpPr>
          <p:nvPr/>
        </p:nvSpPr>
        <p:spPr bwMode="auto">
          <a:xfrm>
            <a:off x="4706742" y="1988014"/>
            <a:ext cx="339253" cy="1109192"/>
          </a:xfrm>
          <a:custGeom>
            <a:avLst/>
            <a:gdLst/>
            <a:ahLst/>
            <a:cxnLst>
              <a:cxn ang="0">
                <a:pos x="176" y="0"/>
              </a:cxn>
              <a:cxn ang="0">
                <a:pos x="170" y="522"/>
              </a:cxn>
              <a:cxn ang="0">
                <a:pos x="171" y="559"/>
              </a:cxn>
              <a:cxn ang="0">
                <a:pos x="197" y="585"/>
              </a:cxn>
              <a:cxn ang="0">
                <a:pos x="210" y="609"/>
              </a:cxn>
              <a:cxn ang="0">
                <a:pos x="219" y="640"/>
              </a:cxn>
              <a:cxn ang="0">
                <a:pos x="219" y="751"/>
              </a:cxn>
              <a:cxn ang="0">
                <a:pos x="195" y="772"/>
              </a:cxn>
              <a:cxn ang="0">
                <a:pos x="171" y="751"/>
              </a:cxn>
              <a:cxn ang="0">
                <a:pos x="171" y="655"/>
              </a:cxn>
              <a:cxn ang="0">
                <a:pos x="171" y="751"/>
              </a:cxn>
              <a:cxn ang="0">
                <a:pos x="146" y="784"/>
              </a:cxn>
              <a:cxn ang="0">
                <a:pos x="123" y="751"/>
              </a:cxn>
              <a:cxn ang="0">
                <a:pos x="123" y="655"/>
              </a:cxn>
              <a:cxn ang="0">
                <a:pos x="123" y="751"/>
              </a:cxn>
              <a:cxn ang="0">
                <a:pos x="101" y="798"/>
              </a:cxn>
              <a:cxn ang="0">
                <a:pos x="77" y="750"/>
              </a:cxn>
              <a:cxn ang="0">
                <a:pos x="77" y="654"/>
              </a:cxn>
              <a:cxn ang="0">
                <a:pos x="77" y="751"/>
              </a:cxn>
              <a:cxn ang="0">
                <a:pos x="56" y="781"/>
              </a:cxn>
              <a:cxn ang="0">
                <a:pos x="38" y="753"/>
              </a:cxn>
              <a:cxn ang="0">
                <a:pos x="38" y="696"/>
              </a:cxn>
              <a:cxn ang="0">
                <a:pos x="2" y="696"/>
              </a:cxn>
              <a:cxn ang="0">
                <a:pos x="0" y="646"/>
              </a:cxn>
              <a:cxn ang="0">
                <a:pos x="12" y="610"/>
              </a:cxn>
              <a:cxn ang="0">
                <a:pos x="33" y="589"/>
              </a:cxn>
              <a:cxn ang="0">
                <a:pos x="75" y="559"/>
              </a:cxn>
              <a:cxn ang="0">
                <a:pos x="80" y="0"/>
              </a:cxn>
            </a:cxnLst>
            <a:rect l="0" t="0" r="r" b="b"/>
            <a:pathLst>
              <a:path w="219" h="798">
                <a:moveTo>
                  <a:pt x="176" y="0"/>
                </a:moveTo>
                <a:lnTo>
                  <a:pt x="170" y="522"/>
                </a:lnTo>
                <a:lnTo>
                  <a:pt x="171" y="559"/>
                </a:lnTo>
                <a:cubicBezTo>
                  <a:pt x="175" y="569"/>
                  <a:pt x="191" y="577"/>
                  <a:pt x="197" y="585"/>
                </a:cubicBezTo>
                <a:cubicBezTo>
                  <a:pt x="203" y="593"/>
                  <a:pt x="206" y="600"/>
                  <a:pt x="210" y="609"/>
                </a:cubicBezTo>
                <a:cubicBezTo>
                  <a:pt x="214" y="618"/>
                  <a:pt x="217" y="616"/>
                  <a:pt x="219" y="640"/>
                </a:cubicBezTo>
                <a:lnTo>
                  <a:pt x="219" y="751"/>
                </a:lnTo>
                <a:cubicBezTo>
                  <a:pt x="215" y="773"/>
                  <a:pt x="203" y="772"/>
                  <a:pt x="195" y="772"/>
                </a:cubicBezTo>
                <a:cubicBezTo>
                  <a:pt x="187" y="772"/>
                  <a:pt x="175" y="770"/>
                  <a:pt x="171" y="751"/>
                </a:cubicBezTo>
                <a:lnTo>
                  <a:pt x="171" y="655"/>
                </a:lnTo>
                <a:lnTo>
                  <a:pt x="171" y="751"/>
                </a:lnTo>
                <a:cubicBezTo>
                  <a:pt x="167" y="772"/>
                  <a:pt x="154" y="784"/>
                  <a:pt x="146" y="784"/>
                </a:cubicBezTo>
                <a:cubicBezTo>
                  <a:pt x="138" y="784"/>
                  <a:pt x="127" y="772"/>
                  <a:pt x="123" y="751"/>
                </a:cubicBezTo>
                <a:lnTo>
                  <a:pt x="123" y="655"/>
                </a:lnTo>
                <a:lnTo>
                  <a:pt x="123" y="751"/>
                </a:lnTo>
                <a:cubicBezTo>
                  <a:pt x="119" y="775"/>
                  <a:pt x="109" y="798"/>
                  <a:pt x="101" y="798"/>
                </a:cubicBezTo>
                <a:cubicBezTo>
                  <a:pt x="93" y="798"/>
                  <a:pt x="81" y="774"/>
                  <a:pt x="77" y="750"/>
                </a:cubicBezTo>
                <a:lnTo>
                  <a:pt x="77" y="654"/>
                </a:lnTo>
                <a:lnTo>
                  <a:pt x="77" y="751"/>
                </a:lnTo>
                <a:cubicBezTo>
                  <a:pt x="74" y="772"/>
                  <a:pt x="62" y="781"/>
                  <a:pt x="56" y="781"/>
                </a:cubicBezTo>
                <a:cubicBezTo>
                  <a:pt x="50" y="781"/>
                  <a:pt x="41" y="767"/>
                  <a:pt x="38" y="753"/>
                </a:cubicBezTo>
                <a:lnTo>
                  <a:pt x="38" y="696"/>
                </a:lnTo>
                <a:lnTo>
                  <a:pt x="2" y="696"/>
                </a:lnTo>
                <a:lnTo>
                  <a:pt x="0" y="646"/>
                </a:lnTo>
                <a:cubicBezTo>
                  <a:pt x="2" y="632"/>
                  <a:pt x="7" y="619"/>
                  <a:pt x="12" y="610"/>
                </a:cubicBezTo>
                <a:cubicBezTo>
                  <a:pt x="17" y="601"/>
                  <a:pt x="22" y="598"/>
                  <a:pt x="33" y="589"/>
                </a:cubicBezTo>
                <a:lnTo>
                  <a:pt x="75" y="559"/>
                </a:lnTo>
                <a:lnTo>
                  <a:pt x="80" y="0"/>
                </a:lnTo>
              </a:path>
            </a:pathLst>
          </a:custGeom>
          <a:gradFill rotWithShape="1">
            <a:gsLst>
              <a:gs pos="0">
                <a:srgbClr val="E28B4A"/>
              </a:gs>
              <a:gs pos="50000">
                <a:srgbClr val="FFCC99"/>
              </a:gs>
              <a:gs pos="100000">
                <a:srgbClr val="E28B4A"/>
              </a:gs>
            </a:gsLst>
            <a:lin ang="0" scaled="1"/>
          </a:gradFill>
          <a:ln w="9525">
            <a:solidFill>
              <a:srgbClr val="E28B4A"/>
            </a:solidFill>
            <a:round/>
            <a:headEnd/>
            <a:tailEnd/>
          </a:ln>
          <a:effectLst/>
        </p:spPr>
        <p:txBody>
          <a:bodyPr lIns="91294" tIns="45647" rIns="91294" bIns="45647"/>
          <a:lstStyle/>
          <a:p>
            <a:endParaRPr lang="en-US"/>
          </a:p>
        </p:txBody>
      </p:sp>
      <p:grpSp>
        <p:nvGrpSpPr>
          <p:cNvPr id="11" name="Group 70"/>
          <p:cNvGrpSpPr>
            <a:grpSpLocks/>
          </p:cNvGrpSpPr>
          <p:nvPr/>
        </p:nvGrpSpPr>
        <p:grpSpPr bwMode="auto">
          <a:xfrm>
            <a:off x="4709913" y="2903890"/>
            <a:ext cx="344009" cy="1074332"/>
            <a:chOff x="2936" y="1779"/>
            <a:chExt cx="224" cy="759"/>
          </a:xfrm>
        </p:grpSpPr>
        <p:grpSp>
          <p:nvGrpSpPr>
            <p:cNvPr id="12" name="Group 71"/>
            <p:cNvGrpSpPr>
              <a:grpSpLocks/>
            </p:cNvGrpSpPr>
            <p:nvPr/>
          </p:nvGrpSpPr>
          <p:grpSpPr bwMode="auto">
            <a:xfrm>
              <a:off x="2941" y="1779"/>
              <a:ext cx="219" cy="759"/>
              <a:chOff x="2941" y="1689"/>
              <a:chExt cx="219" cy="759"/>
            </a:xfrm>
          </p:grpSpPr>
          <p:sp>
            <p:nvSpPr>
              <p:cNvPr id="11336" name="Freeform 72"/>
              <p:cNvSpPr>
                <a:spLocks/>
              </p:cNvSpPr>
              <p:nvPr/>
            </p:nvSpPr>
            <p:spPr bwMode="auto">
              <a:xfrm>
                <a:off x="2941" y="1689"/>
                <a:ext cx="219" cy="759"/>
              </a:xfrm>
              <a:custGeom>
                <a:avLst/>
                <a:gdLst/>
                <a:ahLst/>
                <a:cxnLst>
                  <a:cxn ang="0">
                    <a:pos x="167" y="759"/>
                  </a:cxn>
                  <a:cxn ang="0">
                    <a:pos x="170" y="277"/>
                  </a:cxn>
                  <a:cxn ang="0">
                    <a:pos x="171" y="239"/>
                  </a:cxn>
                  <a:cxn ang="0">
                    <a:pos x="197" y="213"/>
                  </a:cxn>
                  <a:cxn ang="0">
                    <a:pos x="210" y="189"/>
                  </a:cxn>
                  <a:cxn ang="0">
                    <a:pos x="219" y="158"/>
                  </a:cxn>
                  <a:cxn ang="0">
                    <a:pos x="219" y="47"/>
                  </a:cxn>
                  <a:cxn ang="0">
                    <a:pos x="195" y="26"/>
                  </a:cxn>
                  <a:cxn ang="0">
                    <a:pos x="171" y="47"/>
                  </a:cxn>
                  <a:cxn ang="0">
                    <a:pos x="171" y="143"/>
                  </a:cxn>
                  <a:cxn ang="0">
                    <a:pos x="171" y="47"/>
                  </a:cxn>
                  <a:cxn ang="0">
                    <a:pos x="146" y="14"/>
                  </a:cxn>
                  <a:cxn ang="0">
                    <a:pos x="123" y="47"/>
                  </a:cxn>
                  <a:cxn ang="0">
                    <a:pos x="123" y="143"/>
                  </a:cxn>
                  <a:cxn ang="0">
                    <a:pos x="123" y="47"/>
                  </a:cxn>
                  <a:cxn ang="0">
                    <a:pos x="101" y="0"/>
                  </a:cxn>
                  <a:cxn ang="0">
                    <a:pos x="77" y="48"/>
                  </a:cxn>
                  <a:cxn ang="0">
                    <a:pos x="77" y="144"/>
                  </a:cxn>
                  <a:cxn ang="0">
                    <a:pos x="77" y="47"/>
                  </a:cxn>
                  <a:cxn ang="0">
                    <a:pos x="56" y="17"/>
                  </a:cxn>
                  <a:cxn ang="0">
                    <a:pos x="38" y="45"/>
                  </a:cxn>
                  <a:cxn ang="0">
                    <a:pos x="38" y="103"/>
                  </a:cxn>
                  <a:cxn ang="0">
                    <a:pos x="2" y="103"/>
                  </a:cxn>
                  <a:cxn ang="0">
                    <a:pos x="0" y="152"/>
                  </a:cxn>
                  <a:cxn ang="0">
                    <a:pos x="12" y="188"/>
                  </a:cxn>
                  <a:cxn ang="0">
                    <a:pos x="33" y="209"/>
                  </a:cxn>
                  <a:cxn ang="0">
                    <a:pos x="75" y="239"/>
                  </a:cxn>
                  <a:cxn ang="0">
                    <a:pos x="71" y="759"/>
                  </a:cxn>
                  <a:cxn ang="0">
                    <a:pos x="167" y="759"/>
                  </a:cxn>
                </a:cxnLst>
                <a:rect l="0" t="0" r="r" b="b"/>
                <a:pathLst>
                  <a:path w="219" h="759">
                    <a:moveTo>
                      <a:pt x="167" y="759"/>
                    </a:moveTo>
                    <a:lnTo>
                      <a:pt x="170" y="277"/>
                    </a:lnTo>
                    <a:lnTo>
                      <a:pt x="171" y="239"/>
                    </a:lnTo>
                    <a:cubicBezTo>
                      <a:pt x="175" y="229"/>
                      <a:pt x="191" y="221"/>
                      <a:pt x="197" y="213"/>
                    </a:cubicBezTo>
                    <a:cubicBezTo>
                      <a:pt x="203" y="205"/>
                      <a:pt x="206" y="198"/>
                      <a:pt x="210" y="189"/>
                    </a:cubicBezTo>
                    <a:cubicBezTo>
                      <a:pt x="214" y="180"/>
                      <a:pt x="217" y="182"/>
                      <a:pt x="219" y="158"/>
                    </a:cubicBezTo>
                    <a:lnTo>
                      <a:pt x="219" y="47"/>
                    </a:lnTo>
                    <a:cubicBezTo>
                      <a:pt x="215" y="25"/>
                      <a:pt x="203" y="26"/>
                      <a:pt x="195" y="26"/>
                    </a:cubicBezTo>
                    <a:cubicBezTo>
                      <a:pt x="187" y="26"/>
                      <a:pt x="175" y="28"/>
                      <a:pt x="171" y="47"/>
                    </a:cubicBezTo>
                    <a:lnTo>
                      <a:pt x="171" y="143"/>
                    </a:lnTo>
                    <a:lnTo>
                      <a:pt x="171" y="47"/>
                    </a:lnTo>
                    <a:cubicBezTo>
                      <a:pt x="167" y="26"/>
                      <a:pt x="154" y="14"/>
                      <a:pt x="146" y="14"/>
                    </a:cubicBezTo>
                    <a:cubicBezTo>
                      <a:pt x="138" y="14"/>
                      <a:pt x="127" y="26"/>
                      <a:pt x="123" y="47"/>
                    </a:cubicBezTo>
                    <a:lnTo>
                      <a:pt x="123" y="143"/>
                    </a:lnTo>
                    <a:lnTo>
                      <a:pt x="123" y="47"/>
                    </a:lnTo>
                    <a:cubicBezTo>
                      <a:pt x="119" y="23"/>
                      <a:pt x="109" y="0"/>
                      <a:pt x="101" y="0"/>
                    </a:cubicBezTo>
                    <a:cubicBezTo>
                      <a:pt x="93" y="0"/>
                      <a:pt x="81" y="24"/>
                      <a:pt x="77" y="48"/>
                    </a:cubicBezTo>
                    <a:lnTo>
                      <a:pt x="77" y="144"/>
                    </a:lnTo>
                    <a:lnTo>
                      <a:pt x="77" y="47"/>
                    </a:lnTo>
                    <a:cubicBezTo>
                      <a:pt x="74" y="26"/>
                      <a:pt x="62" y="17"/>
                      <a:pt x="56" y="17"/>
                    </a:cubicBezTo>
                    <a:cubicBezTo>
                      <a:pt x="50" y="17"/>
                      <a:pt x="41" y="31"/>
                      <a:pt x="38" y="45"/>
                    </a:cubicBezTo>
                    <a:lnTo>
                      <a:pt x="38" y="103"/>
                    </a:lnTo>
                    <a:lnTo>
                      <a:pt x="2" y="103"/>
                    </a:lnTo>
                    <a:lnTo>
                      <a:pt x="0" y="152"/>
                    </a:lnTo>
                    <a:cubicBezTo>
                      <a:pt x="2" y="166"/>
                      <a:pt x="7" y="179"/>
                      <a:pt x="12" y="188"/>
                    </a:cubicBezTo>
                    <a:cubicBezTo>
                      <a:pt x="17" y="197"/>
                      <a:pt x="22" y="200"/>
                      <a:pt x="33" y="209"/>
                    </a:cubicBezTo>
                    <a:lnTo>
                      <a:pt x="75" y="239"/>
                    </a:lnTo>
                    <a:lnTo>
                      <a:pt x="71" y="759"/>
                    </a:lnTo>
                    <a:lnTo>
                      <a:pt x="167" y="759"/>
                    </a:lnTo>
                    <a:close/>
                  </a:path>
                </a:pathLst>
              </a:custGeom>
              <a:solidFill>
                <a:srgbClr val="C0C0C0"/>
              </a:solidFill>
              <a:ln w="9525">
                <a:solidFill>
                  <a:srgbClr val="000000"/>
                </a:solidFill>
                <a:round/>
                <a:headEnd/>
                <a:tailEnd/>
              </a:ln>
              <a:effectLst/>
            </p:spPr>
            <p:txBody>
              <a:bodyPr/>
              <a:lstStyle/>
              <a:p>
                <a:endParaRPr lang="en-US"/>
              </a:p>
            </p:txBody>
          </p:sp>
          <p:sp>
            <p:nvSpPr>
              <p:cNvPr id="11337" name="Oval 73"/>
              <p:cNvSpPr>
                <a:spLocks noChangeArrowheads="1"/>
              </p:cNvSpPr>
              <p:nvPr/>
            </p:nvSpPr>
            <p:spPr bwMode="auto">
              <a:xfrm>
                <a:off x="3031" y="2374"/>
                <a:ext cx="48" cy="23"/>
              </a:xfrm>
              <a:prstGeom prst="ellipse">
                <a:avLst/>
              </a:prstGeom>
              <a:solidFill>
                <a:srgbClr val="333333"/>
              </a:solidFill>
              <a:ln w="9525">
                <a:solidFill>
                  <a:srgbClr val="292929"/>
                </a:solidFill>
                <a:round/>
                <a:headEnd/>
                <a:tailEnd/>
              </a:ln>
              <a:effectLst/>
            </p:spPr>
            <p:txBody>
              <a:bodyPr wrap="none" anchor="ctr"/>
              <a:lstStyle/>
              <a:p>
                <a:endParaRPr lang="en-US"/>
              </a:p>
            </p:txBody>
          </p:sp>
          <p:sp>
            <p:nvSpPr>
              <p:cNvPr id="11338" name="Oval 74"/>
              <p:cNvSpPr>
                <a:spLocks noChangeArrowheads="1"/>
              </p:cNvSpPr>
              <p:nvPr/>
            </p:nvSpPr>
            <p:spPr bwMode="auto">
              <a:xfrm>
                <a:off x="3033" y="2205"/>
                <a:ext cx="48" cy="23"/>
              </a:xfrm>
              <a:prstGeom prst="ellipse">
                <a:avLst/>
              </a:prstGeom>
              <a:solidFill>
                <a:srgbClr val="333333"/>
              </a:solidFill>
              <a:ln w="9525">
                <a:solidFill>
                  <a:srgbClr val="292929"/>
                </a:solidFill>
                <a:round/>
                <a:headEnd/>
                <a:tailEnd/>
              </a:ln>
              <a:effectLst/>
            </p:spPr>
            <p:txBody>
              <a:bodyPr wrap="none" anchor="ctr"/>
              <a:lstStyle/>
              <a:p>
                <a:endParaRPr lang="en-US"/>
              </a:p>
            </p:txBody>
          </p:sp>
          <p:sp>
            <p:nvSpPr>
              <p:cNvPr id="11339" name="Oval 75"/>
              <p:cNvSpPr>
                <a:spLocks noChangeArrowheads="1"/>
              </p:cNvSpPr>
              <p:nvPr/>
            </p:nvSpPr>
            <p:spPr bwMode="auto">
              <a:xfrm>
                <a:off x="3036" y="2048"/>
                <a:ext cx="48" cy="23"/>
              </a:xfrm>
              <a:prstGeom prst="ellipse">
                <a:avLst/>
              </a:prstGeom>
              <a:solidFill>
                <a:srgbClr val="333333"/>
              </a:solidFill>
              <a:ln w="9525">
                <a:solidFill>
                  <a:srgbClr val="292929"/>
                </a:solidFill>
                <a:round/>
                <a:headEnd/>
                <a:tailEnd/>
              </a:ln>
              <a:effectLst/>
            </p:spPr>
            <p:txBody>
              <a:bodyPr wrap="none" anchor="ctr"/>
              <a:lstStyle/>
              <a:p>
                <a:endParaRPr lang="en-US"/>
              </a:p>
            </p:txBody>
          </p:sp>
          <p:sp>
            <p:nvSpPr>
              <p:cNvPr id="11340" name="Oval 76"/>
              <p:cNvSpPr>
                <a:spLocks noChangeArrowheads="1"/>
              </p:cNvSpPr>
              <p:nvPr/>
            </p:nvSpPr>
            <p:spPr bwMode="auto">
              <a:xfrm>
                <a:off x="3040" y="1925"/>
                <a:ext cx="48" cy="23"/>
              </a:xfrm>
              <a:prstGeom prst="ellipse">
                <a:avLst/>
              </a:prstGeom>
              <a:solidFill>
                <a:srgbClr val="333333"/>
              </a:solidFill>
              <a:ln w="9525">
                <a:solidFill>
                  <a:srgbClr val="292929"/>
                </a:solidFill>
                <a:round/>
                <a:headEnd/>
                <a:tailEnd/>
              </a:ln>
              <a:effectLst/>
            </p:spPr>
            <p:txBody>
              <a:bodyPr wrap="none" anchor="ctr"/>
              <a:lstStyle/>
              <a:p>
                <a:endParaRPr lang="en-US"/>
              </a:p>
            </p:txBody>
          </p:sp>
          <p:sp>
            <p:nvSpPr>
              <p:cNvPr id="11341" name="Oval 77"/>
              <p:cNvSpPr>
                <a:spLocks noChangeArrowheads="1"/>
              </p:cNvSpPr>
              <p:nvPr/>
            </p:nvSpPr>
            <p:spPr bwMode="auto">
              <a:xfrm>
                <a:off x="3088" y="1984"/>
                <a:ext cx="6" cy="12"/>
              </a:xfrm>
              <a:prstGeom prst="ellipse">
                <a:avLst/>
              </a:prstGeom>
              <a:solidFill>
                <a:srgbClr val="333333"/>
              </a:solidFill>
              <a:ln w="9525">
                <a:solidFill>
                  <a:srgbClr val="292929"/>
                </a:solidFill>
                <a:round/>
                <a:headEnd/>
                <a:tailEnd/>
              </a:ln>
              <a:effectLst/>
            </p:spPr>
            <p:txBody>
              <a:bodyPr wrap="none" anchor="ctr"/>
              <a:lstStyle/>
              <a:p>
                <a:endParaRPr lang="en-US"/>
              </a:p>
            </p:txBody>
          </p:sp>
          <p:sp>
            <p:nvSpPr>
              <p:cNvPr id="11342" name="Oval 78"/>
              <p:cNvSpPr>
                <a:spLocks noChangeArrowheads="1"/>
              </p:cNvSpPr>
              <p:nvPr/>
            </p:nvSpPr>
            <p:spPr bwMode="auto">
              <a:xfrm>
                <a:off x="3030" y="2288"/>
                <a:ext cx="6" cy="12"/>
              </a:xfrm>
              <a:prstGeom prst="ellipse">
                <a:avLst/>
              </a:prstGeom>
              <a:solidFill>
                <a:srgbClr val="333333"/>
              </a:solidFill>
              <a:ln w="9525">
                <a:solidFill>
                  <a:srgbClr val="292929"/>
                </a:solidFill>
                <a:round/>
                <a:headEnd/>
                <a:tailEnd/>
              </a:ln>
              <a:effectLst/>
            </p:spPr>
            <p:txBody>
              <a:bodyPr wrap="none" anchor="ctr"/>
              <a:lstStyle/>
              <a:p>
                <a:endParaRPr lang="en-US"/>
              </a:p>
            </p:txBody>
          </p:sp>
          <p:sp>
            <p:nvSpPr>
              <p:cNvPr id="11343" name="Oval 79"/>
              <p:cNvSpPr>
                <a:spLocks noChangeArrowheads="1"/>
              </p:cNvSpPr>
              <p:nvPr/>
            </p:nvSpPr>
            <p:spPr bwMode="auto">
              <a:xfrm>
                <a:off x="3081" y="2289"/>
                <a:ext cx="6" cy="12"/>
              </a:xfrm>
              <a:prstGeom prst="ellipse">
                <a:avLst/>
              </a:prstGeom>
              <a:solidFill>
                <a:srgbClr val="333333"/>
              </a:solidFill>
              <a:ln w="9525">
                <a:solidFill>
                  <a:srgbClr val="292929"/>
                </a:solidFill>
                <a:round/>
                <a:headEnd/>
                <a:tailEnd/>
              </a:ln>
              <a:effectLst/>
            </p:spPr>
            <p:txBody>
              <a:bodyPr wrap="none" anchor="ctr"/>
              <a:lstStyle/>
              <a:p>
                <a:endParaRPr lang="en-US"/>
              </a:p>
            </p:txBody>
          </p:sp>
          <p:sp>
            <p:nvSpPr>
              <p:cNvPr id="11344" name="Oval 80"/>
              <p:cNvSpPr>
                <a:spLocks noChangeArrowheads="1"/>
              </p:cNvSpPr>
              <p:nvPr/>
            </p:nvSpPr>
            <p:spPr bwMode="auto">
              <a:xfrm>
                <a:off x="3030" y="2136"/>
                <a:ext cx="6" cy="12"/>
              </a:xfrm>
              <a:prstGeom prst="ellipse">
                <a:avLst/>
              </a:prstGeom>
              <a:solidFill>
                <a:srgbClr val="333333"/>
              </a:solidFill>
              <a:ln w="9525">
                <a:solidFill>
                  <a:srgbClr val="292929"/>
                </a:solidFill>
                <a:round/>
                <a:headEnd/>
                <a:tailEnd/>
              </a:ln>
              <a:effectLst/>
            </p:spPr>
            <p:txBody>
              <a:bodyPr wrap="none" anchor="ctr"/>
              <a:lstStyle/>
              <a:p>
                <a:endParaRPr lang="en-US"/>
              </a:p>
            </p:txBody>
          </p:sp>
          <p:sp>
            <p:nvSpPr>
              <p:cNvPr id="11345" name="Oval 81"/>
              <p:cNvSpPr>
                <a:spLocks noChangeArrowheads="1"/>
              </p:cNvSpPr>
              <p:nvPr/>
            </p:nvSpPr>
            <p:spPr bwMode="auto">
              <a:xfrm>
                <a:off x="3082" y="2136"/>
                <a:ext cx="6" cy="12"/>
              </a:xfrm>
              <a:prstGeom prst="ellipse">
                <a:avLst/>
              </a:prstGeom>
              <a:solidFill>
                <a:srgbClr val="333333"/>
              </a:solidFill>
              <a:ln w="9525">
                <a:solidFill>
                  <a:srgbClr val="292929"/>
                </a:solidFill>
                <a:round/>
                <a:headEnd/>
                <a:tailEnd/>
              </a:ln>
              <a:effectLst/>
            </p:spPr>
            <p:txBody>
              <a:bodyPr wrap="none" anchor="ctr"/>
              <a:lstStyle/>
              <a:p>
                <a:endParaRPr lang="en-US"/>
              </a:p>
            </p:txBody>
          </p:sp>
          <p:sp>
            <p:nvSpPr>
              <p:cNvPr id="11346" name="Oval 82"/>
              <p:cNvSpPr>
                <a:spLocks noChangeArrowheads="1"/>
              </p:cNvSpPr>
              <p:nvPr/>
            </p:nvSpPr>
            <p:spPr bwMode="auto">
              <a:xfrm>
                <a:off x="3033" y="1984"/>
                <a:ext cx="6" cy="12"/>
              </a:xfrm>
              <a:prstGeom prst="ellipse">
                <a:avLst/>
              </a:prstGeom>
              <a:solidFill>
                <a:srgbClr val="333333"/>
              </a:solidFill>
              <a:ln w="9525">
                <a:solidFill>
                  <a:srgbClr val="292929"/>
                </a:solidFill>
                <a:round/>
                <a:headEnd/>
                <a:tailEnd/>
              </a:ln>
              <a:effectLst/>
            </p:spPr>
            <p:txBody>
              <a:bodyPr wrap="none" anchor="ctr"/>
              <a:lstStyle/>
              <a:p>
                <a:endParaRPr lang="en-US"/>
              </a:p>
            </p:txBody>
          </p:sp>
        </p:grpSp>
        <p:sp>
          <p:nvSpPr>
            <p:cNvPr id="11347" name="Freeform 83"/>
            <p:cNvSpPr>
              <a:spLocks/>
            </p:cNvSpPr>
            <p:nvPr/>
          </p:nvSpPr>
          <p:spPr bwMode="auto">
            <a:xfrm>
              <a:off x="2936" y="1816"/>
              <a:ext cx="96" cy="112"/>
            </a:xfrm>
            <a:custGeom>
              <a:avLst/>
              <a:gdLst/>
              <a:ahLst/>
              <a:cxnLst>
                <a:cxn ang="0">
                  <a:pos x="0" y="1"/>
                </a:cxn>
                <a:cxn ang="0">
                  <a:pos x="0" y="58"/>
                </a:cxn>
                <a:cxn ang="0">
                  <a:pos x="37" y="103"/>
                </a:cxn>
                <a:cxn ang="0">
                  <a:pos x="85" y="112"/>
                </a:cxn>
                <a:cxn ang="0">
                  <a:pos x="96" y="102"/>
                </a:cxn>
                <a:cxn ang="0">
                  <a:pos x="91" y="76"/>
                </a:cxn>
                <a:cxn ang="0">
                  <a:pos x="66" y="57"/>
                </a:cxn>
                <a:cxn ang="0">
                  <a:pos x="46" y="57"/>
                </a:cxn>
                <a:cxn ang="0">
                  <a:pos x="39" y="0"/>
                </a:cxn>
                <a:cxn ang="0">
                  <a:pos x="0" y="1"/>
                </a:cxn>
              </a:cxnLst>
              <a:rect l="0" t="0" r="r" b="b"/>
              <a:pathLst>
                <a:path w="96" h="112">
                  <a:moveTo>
                    <a:pt x="0" y="1"/>
                  </a:moveTo>
                  <a:lnTo>
                    <a:pt x="0" y="58"/>
                  </a:lnTo>
                  <a:lnTo>
                    <a:pt x="37" y="103"/>
                  </a:lnTo>
                  <a:lnTo>
                    <a:pt x="85" y="112"/>
                  </a:lnTo>
                  <a:lnTo>
                    <a:pt x="96" y="102"/>
                  </a:lnTo>
                  <a:lnTo>
                    <a:pt x="91" y="76"/>
                  </a:lnTo>
                  <a:lnTo>
                    <a:pt x="66" y="57"/>
                  </a:lnTo>
                  <a:lnTo>
                    <a:pt x="46" y="57"/>
                  </a:lnTo>
                  <a:lnTo>
                    <a:pt x="39" y="0"/>
                  </a:lnTo>
                  <a:lnTo>
                    <a:pt x="0" y="1"/>
                  </a:lnTo>
                  <a:close/>
                </a:path>
              </a:pathLst>
            </a:custGeom>
            <a:gradFill rotWithShape="1">
              <a:gsLst>
                <a:gs pos="0">
                  <a:srgbClr val="F68E54"/>
                </a:gs>
                <a:gs pos="100000">
                  <a:srgbClr val="FABE9C"/>
                </a:gs>
              </a:gsLst>
              <a:lin ang="0" scaled="1"/>
            </a:gradFill>
            <a:ln w="9525">
              <a:solidFill>
                <a:srgbClr val="F69058"/>
              </a:solidFill>
              <a:round/>
              <a:headEnd/>
              <a:tailEnd/>
            </a:ln>
            <a:effectLst/>
          </p:spPr>
          <p:txBody>
            <a:bodyPr/>
            <a:lstStyle/>
            <a:p>
              <a:endParaRPr lang="en-US"/>
            </a:p>
          </p:txBody>
        </p:sp>
      </p:grpSp>
      <p:grpSp>
        <p:nvGrpSpPr>
          <p:cNvPr id="13" name="Group 84"/>
          <p:cNvGrpSpPr>
            <a:grpSpLocks/>
          </p:cNvGrpSpPr>
          <p:nvPr/>
        </p:nvGrpSpPr>
        <p:grpSpPr bwMode="auto">
          <a:xfrm>
            <a:off x="3566914" y="3200203"/>
            <a:ext cx="342424" cy="1457795"/>
            <a:chOff x="2256" y="1963"/>
            <a:chExt cx="224" cy="1063"/>
          </a:xfrm>
        </p:grpSpPr>
        <p:grpSp>
          <p:nvGrpSpPr>
            <p:cNvPr id="14" name="Group 85"/>
            <p:cNvGrpSpPr>
              <a:grpSpLocks/>
            </p:cNvGrpSpPr>
            <p:nvPr/>
          </p:nvGrpSpPr>
          <p:grpSpPr bwMode="auto">
            <a:xfrm>
              <a:off x="2261" y="1963"/>
              <a:ext cx="219" cy="1063"/>
              <a:chOff x="2261" y="1873"/>
              <a:chExt cx="219" cy="1063"/>
            </a:xfrm>
          </p:grpSpPr>
          <p:sp>
            <p:nvSpPr>
              <p:cNvPr id="11350" name="Freeform 86"/>
              <p:cNvSpPr>
                <a:spLocks/>
              </p:cNvSpPr>
              <p:nvPr/>
            </p:nvSpPr>
            <p:spPr bwMode="auto">
              <a:xfrm>
                <a:off x="2261" y="1873"/>
                <a:ext cx="219" cy="1063"/>
              </a:xfrm>
              <a:custGeom>
                <a:avLst/>
                <a:gdLst/>
                <a:ahLst/>
                <a:cxnLst>
                  <a:cxn ang="0">
                    <a:pos x="171" y="1059"/>
                  </a:cxn>
                  <a:cxn ang="0">
                    <a:pos x="170" y="277"/>
                  </a:cxn>
                  <a:cxn ang="0">
                    <a:pos x="171" y="239"/>
                  </a:cxn>
                  <a:cxn ang="0">
                    <a:pos x="197" y="213"/>
                  </a:cxn>
                  <a:cxn ang="0">
                    <a:pos x="210" y="189"/>
                  </a:cxn>
                  <a:cxn ang="0">
                    <a:pos x="219" y="158"/>
                  </a:cxn>
                  <a:cxn ang="0">
                    <a:pos x="219" y="47"/>
                  </a:cxn>
                  <a:cxn ang="0">
                    <a:pos x="195" y="26"/>
                  </a:cxn>
                  <a:cxn ang="0">
                    <a:pos x="171" y="47"/>
                  </a:cxn>
                  <a:cxn ang="0">
                    <a:pos x="171" y="143"/>
                  </a:cxn>
                  <a:cxn ang="0">
                    <a:pos x="171" y="47"/>
                  </a:cxn>
                  <a:cxn ang="0">
                    <a:pos x="146" y="14"/>
                  </a:cxn>
                  <a:cxn ang="0">
                    <a:pos x="123" y="47"/>
                  </a:cxn>
                  <a:cxn ang="0">
                    <a:pos x="123" y="143"/>
                  </a:cxn>
                  <a:cxn ang="0">
                    <a:pos x="123" y="47"/>
                  </a:cxn>
                  <a:cxn ang="0">
                    <a:pos x="101" y="0"/>
                  </a:cxn>
                  <a:cxn ang="0">
                    <a:pos x="77" y="48"/>
                  </a:cxn>
                  <a:cxn ang="0">
                    <a:pos x="77" y="144"/>
                  </a:cxn>
                  <a:cxn ang="0">
                    <a:pos x="77" y="47"/>
                  </a:cxn>
                  <a:cxn ang="0">
                    <a:pos x="56" y="17"/>
                  </a:cxn>
                  <a:cxn ang="0">
                    <a:pos x="38" y="45"/>
                  </a:cxn>
                  <a:cxn ang="0">
                    <a:pos x="38" y="103"/>
                  </a:cxn>
                  <a:cxn ang="0">
                    <a:pos x="2" y="103"/>
                  </a:cxn>
                  <a:cxn ang="0">
                    <a:pos x="0" y="152"/>
                  </a:cxn>
                  <a:cxn ang="0">
                    <a:pos x="12" y="188"/>
                  </a:cxn>
                  <a:cxn ang="0">
                    <a:pos x="33" y="209"/>
                  </a:cxn>
                  <a:cxn ang="0">
                    <a:pos x="75" y="239"/>
                  </a:cxn>
                  <a:cxn ang="0">
                    <a:pos x="75" y="1063"/>
                  </a:cxn>
                  <a:cxn ang="0">
                    <a:pos x="171" y="1059"/>
                  </a:cxn>
                </a:cxnLst>
                <a:rect l="0" t="0" r="r" b="b"/>
                <a:pathLst>
                  <a:path w="219" h="1063">
                    <a:moveTo>
                      <a:pt x="171" y="1059"/>
                    </a:moveTo>
                    <a:lnTo>
                      <a:pt x="170" y="277"/>
                    </a:lnTo>
                    <a:lnTo>
                      <a:pt x="171" y="239"/>
                    </a:lnTo>
                    <a:cubicBezTo>
                      <a:pt x="175" y="229"/>
                      <a:pt x="191" y="221"/>
                      <a:pt x="197" y="213"/>
                    </a:cubicBezTo>
                    <a:cubicBezTo>
                      <a:pt x="203" y="205"/>
                      <a:pt x="206" y="198"/>
                      <a:pt x="210" y="189"/>
                    </a:cubicBezTo>
                    <a:cubicBezTo>
                      <a:pt x="214" y="180"/>
                      <a:pt x="217" y="182"/>
                      <a:pt x="219" y="158"/>
                    </a:cubicBezTo>
                    <a:lnTo>
                      <a:pt x="219" y="47"/>
                    </a:lnTo>
                    <a:cubicBezTo>
                      <a:pt x="215" y="25"/>
                      <a:pt x="203" y="26"/>
                      <a:pt x="195" y="26"/>
                    </a:cubicBezTo>
                    <a:cubicBezTo>
                      <a:pt x="187" y="26"/>
                      <a:pt x="175" y="28"/>
                      <a:pt x="171" y="47"/>
                    </a:cubicBezTo>
                    <a:lnTo>
                      <a:pt x="171" y="143"/>
                    </a:lnTo>
                    <a:lnTo>
                      <a:pt x="171" y="47"/>
                    </a:lnTo>
                    <a:cubicBezTo>
                      <a:pt x="167" y="26"/>
                      <a:pt x="154" y="14"/>
                      <a:pt x="146" y="14"/>
                    </a:cubicBezTo>
                    <a:cubicBezTo>
                      <a:pt x="138" y="14"/>
                      <a:pt x="127" y="26"/>
                      <a:pt x="123" y="47"/>
                    </a:cubicBezTo>
                    <a:lnTo>
                      <a:pt x="123" y="143"/>
                    </a:lnTo>
                    <a:lnTo>
                      <a:pt x="123" y="47"/>
                    </a:lnTo>
                    <a:cubicBezTo>
                      <a:pt x="119" y="23"/>
                      <a:pt x="109" y="0"/>
                      <a:pt x="101" y="0"/>
                    </a:cubicBezTo>
                    <a:cubicBezTo>
                      <a:pt x="93" y="0"/>
                      <a:pt x="81" y="24"/>
                      <a:pt x="77" y="48"/>
                    </a:cubicBezTo>
                    <a:lnTo>
                      <a:pt x="77" y="144"/>
                    </a:lnTo>
                    <a:lnTo>
                      <a:pt x="77" y="47"/>
                    </a:lnTo>
                    <a:cubicBezTo>
                      <a:pt x="74" y="26"/>
                      <a:pt x="62" y="17"/>
                      <a:pt x="56" y="17"/>
                    </a:cubicBezTo>
                    <a:cubicBezTo>
                      <a:pt x="50" y="17"/>
                      <a:pt x="41" y="31"/>
                      <a:pt x="38" y="45"/>
                    </a:cubicBezTo>
                    <a:lnTo>
                      <a:pt x="38" y="103"/>
                    </a:lnTo>
                    <a:lnTo>
                      <a:pt x="2" y="103"/>
                    </a:lnTo>
                    <a:lnTo>
                      <a:pt x="0" y="152"/>
                    </a:lnTo>
                    <a:cubicBezTo>
                      <a:pt x="2" y="166"/>
                      <a:pt x="7" y="179"/>
                      <a:pt x="12" y="188"/>
                    </a:cubicBezTo>
                    <a:cubicBezTo>
                      <a:pt x="17" y="197"/>
                      <a:pt x="22" y="200"/>
                      <a:pt x="33" y="209"/>
                    </a:cubicBezTo>
                    <a:lnTo>
                      <a:pt x="75" y="239"/>
                    </a:lnTo>
                    <a:lnTo>
                      <a:pt x="75" y="1063"/>
                    </a:lnTo>
                    <a:lnTo>
                      <a:pt x="171" y="1059"/>
                    </a:lnTo>
                    <a:close/>
                  </a:path>
                </a:pathLst>
              </a:custGeom>
              <a:gradFill rotWithShape="1">
                <a:gsLst>
                  <a:gs pos="0">
                    <a:srgbClr val="C0C0C0"/>
                  </a:gs>
                  <a:gs pos="100000">
                    <a:srgbClr val="000000"/>
                  </a:gs>
                </a:gsLst>
                <a:lin ang="0" scaled="1"/>
              </a:gradFill>
              <a:ln w="9525">
                <a:solidFill>
                  <a:srgbClr val="000000"/>
                </a:solidFill>
                <a:round/>
                <a:headEnd/>
                <a:tailEnd/>
              </a:ln>
              <a:effectLst/>
            </p:spPr>
            <p:txBody>
              <a:bodyPr/>
              <a:lstStyle/>
              <a:p>
                <a:endParaRPr lang="en-US"/>
              </a:p>
            </p:txBody>
          </p:sp>
          <p:sp>
            <p:nvSpPr>
              <p:cNvPr id="11351" name="Freeform 87"/>
              <p:cNvSpPr>
                <a:spLocks/>
              </p:cNvSpPr>
              <p:nvPr/>
            </p:nvSpPr>
            <p:spPr bwMode="auto">
              <a:xfrm>
                <a:off x="2349" y="2064"/>
                <a:ext cx="68" cy="824"/>
              </a:xfrm>
              <a:custGeom>
                <a:avLst/>
                <a:gdLst/>
                <a:ahLst/>
                <a:cxnLst>
                  <a:cxn ang="0">
                    <a:pos x="15" y="815"/>
                  </a:cxn>
                  <a:cxn ang="0">
                    <a:pos x="30" y="767"/>
                  </a:cxn>
                  <a:cxn ang="0">
                    <a:pos x="39" y="725"/>
                  </a:cxn>
                  <a:cxn ang="0">
                    <a:pos x="51" y="699"/>
                  </a:cxn>
                  <a:cxn ang="0">
                    <a:pos x="36" y="674"/>
                  </a:cxn>
                  <a:cxn ang="0">
                    <a:pos x="68" y="605"/>
                  </a:cxn>
                  <a:cxn ang="0">
                    <a:pos x="42" y="585"/>
                  </a:cxn>
                  <a:cxn ang="0">
                    <a:pos x="9" y="549"/>
                  </a:cxn>
                  <a:cxn ang="0">
                    <a:pos x="21" y="519"/>
                  </a:cxn>
                  <a:cxn ang="0">
                    <a:pos x="30" y="489"/>
                  </a:cxn>
                  <a:cxn ang="0">
                    <a:pos x="36" y="450"/>
                  </a:cxn>
                  <a:cxn ang="0">
                    <a:pos x="44" y="444"/>
                  </a:cxn>
                  <a:cxn ang="0">
                    <a:pos x="38" y="416"/>
                  </a:cxn>
                  <a:cxn ang="0">
                    <a:pos x="14" y="372"/>
                  </a:cxn>
                  <a:cxn ang="0">
                    <a:pos x="0" y="315"/>
                  </a:cxn>
                  <a:cxn ang="0">
                    <a:pos x="32" y="309"/>
                  </a:cxn>
                  <a:cxn ang="0">
                    <a:pos x="32" y="317"/>
                  </a:cxn>
                  <a:cxn ang="0">
                    <a:pos x="50" y="293"/>
                  </a:cxn>
                  <a:cxn ang="0">
                    <a:pos x="33" y="234"/>
                  </a:cxn>
                  <a:cxn ang="0">
                    <a:pos x="23" y="207"/>
                  </a:cxn>
                  <a:cxn ang="0">
                    <a:pos x="5" y="207"/>
                  </a:cxn>
                  <a:cxn ang="0">
                    <a:pos x="8" y="210"/>
                  </a:cxn>
                  <a:cxn ang="0">
                    <a:pos x="21" y="167"/>
                  </a:cxn>
                  <a:cxn ang="0">
                    <a:pos x="48" y="173"/>
                  </a:cxn>
                  <a:cxn ang="0">
                    <a:pos x="36" y="156"/>
                  </a:cxn>
                  <a:cxn ang="0">
                    <a:pos x="51" y="116"/>
                  </a:cxn>
                  <a:cxn ang="0">
                    <a:pos x="15" y="126"/>
                  </a:cxn>
                  <a:cxn ang="0">
                    <a:pos x="11" y="107"/>
                  </a:cxn>
                  <a:cxn ang="0">
                    <a:pos x="17" y="80"/>
                  </a:cxn>
                  <a:cxn ang="0">
                    <a:pos x="35" y="66"/>
                  </a:cxn>
                  <a:cxn ang="0">
                    <a:pos x="42" y="60"/>
                  </a:cxn>
                  <a:cxn ang="0">
                    <a:pos x="12" y="41"/>
                  </a:cxn>
                  <a:cxn ang="0">
                    <a:pos x="3" y="0"/>
                  </a:cxn>
                </a:cxnLst>
                <a:rect l="0" t="0" r="r" b="b"/>
                <a:pathLst>
                  <a:path w="68" h="824">
                    <a:moveTo>
                      <a:pt x="2" y="824"/>
                    </a:moveTo>
                    <a:cubicBezTo>
                      <a:pt x="6" y="821"/>
                      <a:pt x="11" y="818"/>
                      <a:pt x="15" y="815"/>
                    </a:cubicBezTo>
                    <a:cubicBezTo>
                      <a:pt x="21" y="805"/>
                      <a:pt x="23" y="796"/>
                      <a:pt x="29" y="786"/>
                    </a:cubicBezTo>
                    <a:cubicBezTo>
                      <a:pt x="28" y="781"/>
                      <a:pt x="21" y="763"/>
                      <a:pt x="30" y="767"/>
                    </a:cubicBezTo>
                    <a:cubicBezTo>
                      <a:pt x="39" y="765"/>
                      <a:pt x="39" y="764"/>
                      <a:pt x="44" y="756"/>
                    </a:cubicBezTo>
                    <a:cubicBezTo>
                      <a:pt x="43" y="746"/>
                      <a:pt x="44" y="734"/>
                      <a:pt x="39" y="725"/>
                    </a:cubicBezTo>
                    <a:cubicBezTo>
                      <a:pt x="37" y="715"/>
                      <a:pt x="32" y="700"/>
                      <a:pt x="44" y="698"/>
                    </a:cubicBezTo>
                    <a:cubicBezTo>
                      <a:pt x="46" y="698"/>
                      <a:pt x="49" y="698"/>
                      <a:pt x="51" y="699"/>
                    </a:cubicBezTo>
                    <a:cubicBezTo>
                      <a:pt x="52" y="700"/>
                      <a:pt x="53" y="706"/>
                      <a:pt x="53" y="704"/>
                    </a:cubicBezTo>
                    <a:cubicBezTo>
                      <a:pt x="53" y="692"/>
                      <a:pt x="41" y="684"/>
                      <a:pt x="36" y="674"/>
                    </a:cubicBezTo>
                    <a:cubicBezTo>
                      <a:pt x="37" y="662"/>
                      <a:pt x="35" y="654"/>
                      <a:pt x="44" y="648"/>
                    </a:cubicBezTo>
                    <a:cubicBezTo>
                      <a:pt x="49" y="616"/>
                      <a:pt x="29" y="607"/>
                      <a:pt x="68" y="605"/>
                    </a:cubicBezTo>
                    <a:cubicBezTo>
                      <a:pt x="62" y="602"/>
                      <a:pt x="53" y="606"/>
                      <a:pt x="48" y="602"/>
                    </a:cubicBezTo>
                    <a:cubicBezTo>
                      <a:pt x="43" y="598"/>
                      <a:pt x="46" y="589"/>
                      <a:pt x="42" y="585"/>
                    </a:cubicBezTo>
                    <a:cubicBezTo>
                      <a:pt x="41" y="577"/>
                      <a:pt x="38" y="576"/>
                      <a:pt x="30" y="575"/>
                    </a:cubicBezTo>
                    <a:cubicBezTo>
                      <a:pt x="24" y="565"/>
                      <a:pt x="13" y="560"/>
                      <a:pt x="9" y="549"/>
                    </a:cubicBezTo>
                    <a:cubicBezTo>
                      <a:pt x="7" y="533"/>
                      <a:pt x="11" y="547"/>
                      <a:pt x="12" y="551"/>
                    </a:cubicBezTo>
                    <a:cubicBezTo>
                      <a:pt x="36" y="548"/>
                      <a:pt x="28" y="537"/>
                      <a:pt x="21" y="519"/>
                    </a:cubicBezTo>
                    <a:cubicBezTo>
                      <a:pt x="24" y="511"/>
                      <a:pt x="24" y="506"/>
                      <a:pt x="17" y="501"/>
                    </a:cubicBezTo>
                    <a:cubicBezTo>
                      <a:pt x="27" y="491"/>
                      <a:pt x="23" y="495"/>
                      <a:pt x="30" y="489"/>
                    </a:cubicBezTo>
                    <a:cubicBezTo>
                      <a:pt x="33" y="483"/>
                      <a:pt x="35" y="471"/>
                      <a:pt x="35" y="471"/>
                    </a:cubicBezTo>
                    <a:cubicBezTo>
                      <a:pt x="32" y="451"/>
                      <a:pt x="27" y="457"/>
                      <a:pt x="36" y="450"/>
                    </a:cubicBezTo>
                    <a:cubicBezTo>
                      <a:pt x="41" y="451"/>
                      <a:pt x="45" y="453"/>
                      <a:pt x="50" y="452"/>
                    </a:cubicBezTo>
                    <a:cubicBezTo>
                      <a:pt x="53" y="451"/>
                      <a:pt x="46" y="446"/>
                      <a:pt x="44" y="444"/>
                    </a:cubicBezTo>
                    <a:cubicBezTo>
                      <a:pt x="40" y="440"/>
                      <a:pt x="38" y="435"/>
                      <a:pt x="36" y="431"/>
                    </a:cubicBezTo>
                    <a:cubicBezTo>
                      <a:pt x="35" y="425"/>
                      <a:pt x="35" y="421"/>
                      <a:pt x="38" y="416"/>
                    </a:cubicBezTo>
                    <a:cubicBezTo>
                      <a:pt x="44" y="386"/>
                      <a:pt x="48" y="380"/>
                      <a:pt x="26" y="363"/>
                    </a:cubicBezTo>
                    <a:cubicBezTo>
                      <a:pt x="20" y="365"/>
                      <a:pt x="18" y="367"/>
                      <a:pt x="14" y="372"/>
                    </a:cubicBezTo>
                    <a:cubicBezTo>
                      <a:pt x="11" y="364"/>
                      <a:pt x="1" y="358"/>
                      <a:pt x="11" y="360"/>
                    </a:cubicBezTo>
                    <a:cubicBezTo>
                      <a:pt x="15" y="332"/>
                      <a:pt x="11" y="337"/>
                      <a:pt x="0" y="315"/>
                    </a:cubicBezTo>
                    <a:cubicBezTo>
                      <a:pt x="3" y="309"/>
                      <a:pt x="11" y="306"/>
                      <a:pt x="17" y="302"/>
                    </a:cubicBezTo>
                    <a:cubicBezTo>
                      <a:pt x="24" y="303"/>
                      <a:pt x="28" y="303"/>
                      <a:pt x="32" y="309"/>
                    </a:cubicBezTo>
                    <a:cubicBezTo>
                      <a:pt x="32" y="315"/>
                      <a:pt x="33" y="320"/>
                      <a:pt x="33" y="326"/>
                    </a:cubicBezTo>
                    <a:cubicBezTo>
                      <a:pt x="33" y="329"/>
                      <a:pt x="33" y="320"/>
                      <a:pt x="32" y="317"/>
                    </a:cubicBezTo>
                    <a:cubicBezTo>
                      <a:pt x="31" y="315"/>
                      <a:pt x="30" y="314"/>
                      <a:pt x="29" y="312"/>
                    </a:cubicBezTo>
                    <a:cubicBezTo>
                      <a:pt x="30" y="300"/>
                      <a:pt x="38" y="295"/>
                      <a:pt x="50" y="293"/>
                    </a:cubicBezTo>
                    <a:cubicBezTo>
                      <a:pt x="57" y="289"/>
                      <a:pt x="46" y="279"/>
                      <a:pt x="41" y="275"/>
                    </a:cubicBezTo>
                    <a:cubicBezTo>
                      <a:pt x="35" y="260"/>
                      <a:pt x="35" y="253"/>
                      <a:pt x="33" y="234"/>
                    </a:cubicBezTo>
                    <a:cubicBezTo>
                      <a:pt x="36" y="228"/>
                      <a:pt x="34" y="222"/>
                      <a:pt x="30" y="216"/>
                    </a:cubicBezTo>
                    <a:cubicBezTo>
                      <a:pt x="28" y="213"/>
                      <a:pt x="23" y="207"/>
                      <a:pt x="23" y="207"/>
                    </a:cubicBezTo>
                    <a:cubicBezTo>
                      <a:pt x="16" y="211"/>
                      <a:pt x="14" y="212"/>
                      <a:pt x="6" y="213"/>
                    </a:cubicBezTo>
                    <a:cubicBezTo>
                      <a:pt x="6" y="211"/>
                      <a:pt x="5" y="205"/>
                      <a:pt x="5" y="207"/>
                    </a:cubicBezTo>
                    <a:cubicBezTo>
                      <a:pt x="5" y="210"/>
                      <a:pt x="4" y="213"/>
                      <a:pt x="6" y="215"/>
                    </a:cubicBezTo>
                    <a:cubicBezTo>
                      <a:pt x="7" y="216"/>
                      <a:pt x="7" y="212"/>
                      <a:pt x="8" y="210"/>
                    </a:cubicBezTo>
                    <a:cubicBezTo>
                      <a:pt x="10" y="196"/>
                      <a:pt x="12" y="191"/>
                      <a:pt x="26" y="188"/>
                    </a:cubicBezTo>
                    <a:cubicBezTo>
                      <a:pt x="25" y="180"/>
                      <a:pt x="24" y="174"/>
                      <a:pt x="21" y="167"/>
                    </a:cubicBezTo>
                    <a:cubicBezTo>
                      <a:pt x="29" y="162"/>
                      <a:pt x="29" y="162"/>
                      <a:pt x="38" y="164"/>
                    </a:cubicBezTo>
                    <a:cubicBezTo>
                      <a:pt x="42" y="167"/>
                      <a:pt x="43" y="171"/>
                      <a:pt x="48" y="173"/>
                    </a:cubicBezTo>
                    <a:cubicBezTo>
                      <a:pt x="48" y="173"/>
                      <a:pt x="45" y="171"/>
                      <a:pt x="44" y="170"/>
                    </a:cubicBezTo>
                    <a:cubicBezTo>
                      <a:pt x="41" y="165"/>
                      <a:pt x="38" y="161"/>
                      <a:pt x="36" y="156"/>
                    </a:cubicBezTo>
                    <a:cubicBezTo>
                      <a:pt x="39" y="143"/>
                      <a:pt x="39" y="149"/>
                      <a:pt x="48" y="144"/>
                    </a:cubicBezTo>
                    <a:cubicBezTo>
                      <a:pt x="55" y="134"/>
                      <a:pt x="61" y="129"/>
                      <a:pt x="51" y="116"/>
                    </a:cubicBezTo>
                    <a:cubicBezTo>
                      <a:pt x="38" y="118"/>
                      <a:pt x="42" y="119"/>
                      <a:pt x="24" y="117"/>
                    </a:cubicBezTo>
                    <a:cubicBezTo>
                      <a:pt x="17" y="107"/>
                      <a:pt x="25" y="120"/>
                      <a:pt x="15" y="126"/>
                    </a:cubicBezTo>
                    <a:cubicBezTo>
                      <a:pt x="5" y="138"/>
                      <a:pt x="12" y="121"/>
                      <a:pt x="14" y="117"/>
                    </a:cubicBezTo>
                    <a:cubicBezTo>
                      <a:pt x="16" y="106"/>
                      <a:pt x="16" y="116"/>
                      <a:pt x="11" y="107"/>
                    </a:cubicBezTo>
                    <a:cubicBezTo>
                      <a:pt x="9" y="103"/>
                      <a:pt x="6" y="95"/>
                      <a:pt x="6" y="95"/>
                    </a:cubicBezTo>
                    <a:cubicBezTo>
                      <a:pt x="5" y="90"/>
                      <a:pt x="12" y="87"/>
                      <a:pt x="17" y="80"/>
                    </a:cubicBezTo>
                    <a:cubicBezTo>
                      <a:pt x="18" y="74"/>
                      <a:pt x="19" y="70"/>
                      <a:pt x="23" y="65"/>
                    </a:cubicBezTo>
                    <a:cubicBezTo>
                      <a:pt x="27" y="65"/>
                      <a:pt x="32" y="63"/>
                      <a:pt x="35" y="66"/>
                    </a:cubicBezTo>
                    <a:cubicBezTo>
                      <a:pt x="42" y="73"/>
                      <a:pt x="20" y="83"/>
                      <a:pt x="39" y="78"/>
                    </a:cubicBezTo>
                    <a:cubicBezTo>
                      <a:pt x="26" y="76"/>
                      <a:pt x="32" y="63"/>
                      <a:pt x="42" y="60"/>
                    </a:cubicBezTo>
                    <a:cubicBezTo>
                      <a:pt x="48" y="55"/>
                      <a:pt x="50" y="53"/>
                      <a:pt x="45" y="47"/>
                    </a:cubicBezTo>
                    <a:cubicBezTo>
                      <a:pt x="43" y="35"/>
                      <a:pt x="22" y="42"/>
                      <a:pt x="12" y="41"/>
                    </a:cubicBezTo>
                    <a:cubicBezTo>
                      <a:pt x="8" y="38"/>
                      <a:pt x="5" y="27"/>
                      <a:pt x="5" y="27"/>
                    </a:cubicBezTo>
                    <a:lnTo>
                      <a:pt x="3" y="0"/>
                    </a:lnTo>
                  </a:path>
                </a:pathLst>
              </a:custGeom>
              <a:noFill/>
              <a:ln w="9525">
                <a:solidFill>
                  <a:srgbClr val="292929"/>
                </a:solidFill>
                <a:round/>
                <a:headEnd/>
                <a:tailEnd/>
              </a:ln>
              <a:effectLst/>
            </p:spPr>
            <p:txBody>
              <a:bodyPr/>
              <a:lstStyle/>
              <a:p>
                <a:endParaRPr lang="en-US"/>
              </a:p>
            </p:txBody>
          </p:sp>
        </p:grpSp>
        <p:sp>
          <p:nvSpPr>
            <p:cNvPr id="11352" name="Freeform 88"/>
            <p:cNvSpPr>
              <a:spLocks/>
            </p:cNvSpPr>
            <p:nvPr/>
          </p:nvSpPr>
          <p:spPr bwMode="auto">
            <a:xfrm>
              <a:off x="2256" y="2000"/>
              <a:ext cx="96" cy="112"/>
            </a:xfrm>
            <a:custGeom>
              <a:avLst/>
              <a:gdLst/>
              <a:ahLst/>
              <a:cxnLst>
                <a:cxn ang="0">
                  <a:pos x="0" y="1"/>
                </a:cxn>
                <a:cxn ang="0">
                  <a:pos x="0" y="58"/>
                </a:cxn>
                <a:cxn ang="0">
                  <a:pos x="37" y="103"/>
                </a:cxn>
                <a:cxn ang="0">
                  <a:pos x="85" y="112"/>
                </a:cxn>
                <a:cxn ang="0">
                  <a:pos x="96" y="102"/>
                </a:cxn>
                <a:cxn ang="0">
                  <a:pos x="91" y="76"/>
                </a:cxn>
                <a:cxn ang="0">
                  <a:pos x="66" y="57"/>
                </a:cxn>
                <a:cxn ang="0">
                  <a:pos x="46" y="57"/>
                </a:cxn>
                <a:cxn ang="0">
                  <a:pos x="39" y="0"/>
                </a:cxn>
                <a:cxn ang="0">
                  <a:pos x="0" y="1"/>
                </a:cxn>
              </a:cxnLst>
              <a:rect l="0" t="0" r="r" b="b"/>
              <a:pathLst>
                <a:path w="96" h="112">
                  <a:moveTo>
                    <a:pt x="0" y="1"/>
                  </a:moveTo>
                  <a:lnTo>
                    <a:pt x="0" y="58"/>
                  </a:lnTo>
                  <a:lnTo>
                    <a:pt x="37" y="103"/>
                  </a:lnTo>
                  <a:lnTo>
                    <a:pt x="85" y="112"/>
                  </a:lnTo>
                  <a:lnTo>
                    <a:pt x="96" y="102"/>
                  </a:lnTo>
                  <a:lnTo>
                    <a:pt x="91" y="76"/>
                  </a:lnTo>
                  <a:lnTo>
                    <a:pt x="66" y="57"/>
                  </a:lnTo>
                  <a:lnTo>
                    <a:pt x="46" y="57"/>
                  </a:lnTo>
                  <a:lnTo>
                    <a:pt x="39" y="0"/>
                  </a:lnTo>
                  <a:lnTo>
                    <a:pt x="0" y="1"/>
                  </a:lnTo>
                  <a:close/>
                </a:path>
              </a:pathLst>
            </a:custGeom>
            <a:gradFill rotWithShape="1">
              <a:gsLst>
                <a:gs pos="0">
                  <a:srgbClr val="F68E54"/>
                </a:gs>
                <a:gs pos="100000">
                  <a:srgbClr val="FABE9C"/>
                </a:gs>
              </a:gsLst>
              <a:lin ang="0" scaled="1"/>
            </a:gradFill>
            <a:ln w="9525">
              <a:solidFill>
                <a:srgbClr val="F69058"/>
              </a:solidFill>
              <a:round/>
              <a:headEnd/>
              <a:tailEnd/>
            </a:ln>
            <a:effectLst/>
          </p:spPr>
          <p:txBody>
            <a:bodyPr/>
            <a:lstStyle/>
            <a:p>
              <a:endParaRPr lang="en-US"/>
            </a:p>
          </p:txBody>
        </p:sp>
      </p:grpSp>
      <p:sp>
        <p:nvSpPr>
          <p:cNvPr id="11353" name="Freeform 89"/>
          <p:cNvSpPr>
            <a:spLocks/>
          </p:cNvSpPr>
          <p:nvPr/>
        </p:nvSpPr>
        <p:spPr bwMode="auto">
          <a:xfrm>
            <a:off x="6011440" y="1988015"/>
            <a:ext cx="339253" cy="706714"/>
          </a:xfrm>
          <a:custGeom>
            <a:avLst/>
            <a:gdLst/>
            <a:ahLst/>
            <a:cxnLst>
              <a:cxn ang="0">
                <a:pos x="170" y="0"/>
              </a:cxn>
              <a:cxn ang="0">
                <a:pos x="170" y="233"/>
              </a:cxn>
              <a:cxn ang="0">
                <a:pos x="171" y="270"/>
              </a:cxn>
              <a:cxn ang="0">
                <a:pos x="197" y="296"/>
              </a:cxn>
              <a:cxn ang="0">
                <a:pos x="210" y="320"/>
              </a:cxn>
              <a:cxn ang="0">
                <a:pos x="219" y="351"/>
              </a:cxn>
              <a:cxn ang="0">
                <a:pos x="219" y="462"/>
              </a:cxn>
              <a:cxn ang="0">
                <a:pos x="195" y="483"/>
              </a:cxn>
              <a:cxn ang="0">
                <a:pos x="171" y="462"/>
              </a:cxn>
              <a:cxn ang="0">
                <a:pos x="171" y="366"/>
              </a:cxn>
              <a:cxn ang="0">
                <a:pos x="171" y="462"/>
              </a:cxn>
              <a:cxn ang="0">
                <a:pos x="146" y="495"/>
              </a:cxn>
              <a:cxn ang="0">
                <a:pos x="123" y="462"/>
              </a:cxn>
              <a:cxn ang="0">
                <a:pos x="123" y="366"/>
              </a:cxn>
              <a:cxn ang="0">
                <a:pos x="123" y="462"/>
              </a:cxn>
              <a:cxn ang="0">
                <a:pos x="101" y="509"/>
              </a:cxn>
              <a:cxn ang="0">
                <a:pos x="77" y="461"/>
              </a:cxn>
              <a:cxn ang="0">
                <a:pos x="77" y="365"/>
              </a:cxn>
              <a:cxn ang="0">
                <a:pos x="77" y="462"/>
              </a:cxn>
              <a:cxn ang="0">
                <a:pos x="56" y="492"/>
              </a:cxn>
              <a:cxn ang="0">
                <a:pos x="38" y="464"/>
              </a:cxn>
              <a:cxn ang="0">
                <a:pos x="38" y="407"/>
              </a:cxn>
              <a:cxn ang="0">
                <a:pos x="2" y="407"/>
              </a:cxn>
              <a:cxn ang="0">
                <a:pos x="0" y="357"/>
              </a:cxn>
              <a:cxn ang="0">
                <a:pos x="12" y="321"/>
              </a:cxn>
              <a:cxn ang="0">
                <a:pos x="33" y="300"/>
              </a:cxn>
              <a:cxn ang="0">
                <a:pos x="75" y="270"/>
              </a:cxn>
              <a:cxn ang="0">
                <a:pos x="72" y="2"/>
              </a:cxn>
            </a:cxnLst>
            <a:rect l="0" t="0" r="r" b="b"/>
            <a:pathLst>
              <a:path w="219" h="509">
                <a:moveTo>
                  <a:pt x="170" y="0"/>
                </a:moveTo>
                <a:lnTo>
                  <a:pt x="170" y="233"/>
                </a:lnTo>
                <a:lnTo>
                  <a:pt x="171" y="270"/>
                </a:lnTo>
                <a:cubicBezTo>
                  <a:pt x="175" y="280"/>
                  <a:pt x="191" y="288"/>
                  <a:pt x="197" y="296"/>
                </a:cubicBezTo>
                <a:cubicBezTo>
                  <a:pt x="203" y="304"/>
                  <a:pt x="206" y="311"/>
                  <a:pt x="210" y="320"/>
                </a:cubicBezTo>
                <a:cubicBezTo>
                  <a:pt x="214" y="329"/>
                  <a:pt x="217" y="327"/>
                  <a:pt x="219" y="351"/>
                </a:cubicBezTo>
                <a:lnTo>
                  <a:pt x="219" y="462"/>
                </a:lnTo>
                <a:cubicBezTo>
                  <a:pt x="215" y="484"/>
                  <a:pt x="203" y="483"/>
                  <a:pt x="195" y="483"/>
                </a:cubicBezTo>
                <a:cubicBezTo>
                  <a:pt x="187" y="483"/>
                  <a:pt x="175" y="481"/>
                  <a:pt x="171" y="462"/>
                </a:cubicBezTo>
                <a:lnTo>
                  <a:pt x="171" y="366"/>
                </a:lnTo>
                <a:lnTo>
                  <a:pt x="171" y="462"/>
                </a:lnTo>
                <a:cubicBezTo>
                  <a:pt x="167" y="483"/>
                  <a:pt x="154" y="495"/>
                  <a:pt x="146" y="495"/>
                </a:cubicBezTo>
                <a:cubicBezTo>
                  <a:pt x="138" y="495"/>
                  <a:pt x="127" y="483"/>
                  <a:pt x="123" y="462"/>
                </a:cubicBezTo>
                <a:lnTo>
                  <a:pt x="123" y="366"/>
                </a:lnTo>
                <a:lnTo>
                  <a:pt x="123" y="462"/>
                </a:lnTo>
                <a:cubicBezTo>
                  <a:pt x="119" y="486"/>
                  <a:pt x="109" y="509"/>
                  <a:pt x="101" y="509"/>
                </a:cubicBezTo>
                <a:cubicBezTo>
                  <a:pt x="93" y="509"/>
                  <a:pt x="81" y="485"/>
                  <a:pt x="77" y="461"/>
                </a:cubicBezTo>
                <a:lnTo>
                  <a:pt x="77" y="365"/>
                </a:lnTo>
                <a:lnTo>
                  <a:pt x="77" y="462"/>
                </a:lnTo>
                <a:cubicBezTo>
                  <a:pt x="74" y="483"/>
                  <a:pt x="62" y="492"/>
                  <a:pt x="56" y="492"/>
                </a:cubicBezTo>
                <a:cubicBezTo>
                  <a:pt x="50" y="492"/>
                  <a:pt x="41" y="478"/>
                  <a:pt x="38" y="464"/>
                </a:cubicBezTo>
                <a:lnTo>
                  <a:pt x="38" y="407"/>
                </a:lnTo>
                <a:lnTo>
                  <a:pt x="2" y="407"/>
                </a:lnTo>
                <a:lnTo>
                  <a:pt x="0" y="357"/>
                </a:lnTo>
                <a:cubicBezTo>
                  <a:pt x="2" y="343"/>
                  <a:pt x="7" y="330"/>
                  <a:pt x="12" y="321"/>
                </a:cubicBezTo>
                <a:cubicBezTo>
                  <a:pt x="17" y="312"/>
                  <a:pt x="22" y="309"/>
                  <a:pt x="33" y="300"/>
                </a:cubicBezTo>
                <a:lnTo>
                  <a:pt x="75" y="270"/>
                </a:lnTo>
                <a:lnTo>
                  <a:pt x="72" y="2"/>
                </a:lnTo>
              </a:path>
            </a:pathLst>
          </a:custGeom>
          <a:gradFill rotWithShape="1">
            <a:gsLst>
              <a:gs pos="0">
                <a:srgbClr val="E28B4A"/>
              </a:gs>
              <a:gs pos="50000">
                <a:srgbClr val="FFCC99"/>
              </a:gs>
              <a:gs pos="100000">
                <a:srgbClr val="E28B4A"/>
              </a:gs>
            </a:gsLst>
            <a:lin ang="0" scaled="1"/>
          </a:gradFill>
          <a:ln w="9525">
            <a:solidFill>
              <a:srgbClr val="E28B4A"/>
            </a:solidFill>
            <a:round/>
            <a:headEnd/>
            <a:tailEnd/>
          </a:ln>
          <a:effectLst/>
        </p:spPr>
        <p:txBody>
          <a:bodyPr lIns="91294" tIns="45647" rIns="91294" bIns="45647"/>
          <a:lstStyle/>
          <a:p>
            <a:endParaRPr lang="en-US"/>
          </a:p>
        </p:txBody>
      </p:sp>
      <p:grpSp>
        <p:nvGrpSpPr>
          <p:cNvPr id="15" name="Group 90"/>
          <p:cNvGrpSpPr>
            <a:grpSpLocks/>
          </p:cNvGrpSpPr>
          <p:nvPr/>
        </p:nvGrpSpPr>
        <p:grpSpPr bwMode="auto">
          <a:xfrm>
            <a:off x="6011440" y="2501412"/>
            <a:ext cx="345594" cy="675023"/>
            <a:chOff x="3840" y="1472"/>
            <a:chExt cx="224" cy="486"/>
          </a:xfrm>
        </p:grpSpPr>
        <p:sp>
          <p:nvSpPr>
            <p:cNvPr id="11355" name="Freeform 91"/>
            <p:cNvSpPr>
              <a:spLocks/>
            </p:cNvSpPr>
            <p:nvPr/>
          </p:nvSpPr>
          <p:spPr bwMode="auto">
            <a:xfrm>
              <a:off x="3845" y="1472"/>
              <a:ext cx="219" cy="486"/>
            </a:xfrm>
            <a:custGeom>
              <a:avLst/>
              <a:gdLst/>
              <a:ahLst/>
              <a:cxnLst>
                <a:cxn ang="0">
                  <a:pos x="171" y="486"/>
                </a:cxn>
                <a:cxn ang="0">
                  <a:pos x="170" y="277"/>
                </a:cxn>
                <a:cxn ang="0">
                  <a:pos x="171" y="239"/>
                </a:cxn>
                <a:cxn ang="0">
                  <a:pos x="197" y="213"/>
                </a:cxn>
                <a:cxn ang="0">
                  <a:pos x="210" y="189"/>
                </a:cxn>
                <a:cxn ang="0">
                  <a:pos x="219" y="158"/>
                </a:cxn>
                <a:cxn ang="0">
                  <a:pos x="219" y="47"/>
                </a:cxn>
                <a:cxn ang="0">
                  <a:pos x="195" y="26"/>
                </a:cxn>
                <a:cxn ang="0">
                  <a:pos x="171" y="47"/>
                </a:cxn>
                <a:cxn ang="0">
                  <a:pos x="171" y="143"/>
                </a:cxn>
                <a:cxn ang="0">
                  <a:pos x="171" y="47"/>
                </a:cxn>
                <a:cxn ang="0">
                  <a:pos x="146" y="14"/>
                </a:cxn>
                <a:cxn ang="0">
                  <a:pos x="123" y="47"/>
                </a:cxn>
                <a:cxn ang="0">
                  <a:pos x="123" y="143"/>
                </a:cxn>
                <a:cxn ang="0">
                  <a:pos x="123" y="47"/>
                </a:cxn>
                <a:cxn ang="0">
                  <a:pos x="101" y="0"/>
                </a:cxn>
                <a:cxn ang="0">
                  <a:pos x="77" y="48"/>
                </a:cxn>
                <a:cxn ang="0">
                  <a:pos x="77" y="144"/>
                </a:cxn>
                <a:cxn ang="0">
                  <a:pos x="77" y="47"/>
                </a:cxn>
                <a:cxn ang="0">
                  <a:pos x="56" y="17"/>
                </a:cxn>
                <a:cxn ang="0">
                  <a:pos x="38" y="45"/>
                </a:cxn>
                <a:cxn ang="0">
                  <a:pos x="38" y="103"/>
                </a:cxn>
                <a:cxn ang="0">
                  <a:pos x="2" y="103"/>
                </a:cxn>
                <a:cxn ang="0">
                  <a:pos x="0" y="152"/>
                </a:cxn>
                <a:cxn ang="0">
                  <a:pos x="12" y="188"/>
                </a:cxn>
                <a:cxn ang="0">
                  <a:pos x="33" y="209"/>
                </a:cxn>
                <a:cxn ang="0">
                  <a:pos x="75" y="239"/>
                </a:cxn>
                <a:cxn ang="0">
                  <a:pos x="77" y="486"/>
                </a:cxn>
                <a:cxn ang="0">
                  <a:pos x="171" y="486"/>
                </a:cxn>
              </a:cxnLst>
              <a:rect l="0" t="0" r="r" b="b"/>
              <a:pathLst>
                <a:path w="219" h="486">
                  <a:moveTo>
                    <a:pt x="171" y="486"/>
                  </a:moveTo>
                  <a:lnTo>
                    <a:pt x="170" y="277"/>
                  </a:lnTo>
                  <a:lnTo>
                    <a:pt x="171" y="239"/>
                  </a:lnTo>
                  <a:cubicBezTo>
                    <a:pt x="175" y="229"/>
                    <a:pt x="191" y="221"/>
                    <a:pt x="197" y="213"/>
                  </a:cubicBezTo>
                  <a:cubicBezTo>
                    <a:pt x="203" y="205"/>
                    <a:pt x="206" y="198"/>
                    <a:pt x="210" y="189"/>
                  </a:cubicBezTo>
                  <a:cubicBezTo>
                    <a:pt x="214" y="180"/>
                    <a:pt x="217" y="182"/>
                    <a:pt x="219" y="158"/>
                  </a:cubicBezTo>
                  <a:lnTo>
                    <a:pt x="219" y="47"/>
                  </a:lnTo>
                  <a:cubicBezTo>
                    <a:pt x="215" y="25"/>
                    <a:pt x="203" y="26"/>
                    <a:pt x="195" y="26"/>
                  </a:cubicBezTo>
                  <a:cubicBezTo>
                    <a:pt x="187" y="26"/>
                    <a:pt x="175" y="28"/>
                    <a:pt x="171" y="47"/>
                  </a:cubicBezTo>
                  <a:lnTo>
                    <a:pt x="171" y="143"/>
                  </a:lnTo>
                  <a:lnTo>
                    <a:pt x="171" y="47"/>
                  </a:lnTo>
                  <a:cubicBezTo>
                    <a:pt x="167" y="26"/>
                    <a:pt x="154" y="14"/>
                    <a:pt x="146" y="14"/>
                  </a:cubicBezTo>
                  <a:cubicBezTo>
                    <a:pt x="138" y="14"/>
                    <a:pt x="127" y="26"/>
                    <a:pt x="123" y="47"/>
                  </a:cubicBezTo>
                  <a:lnTo>
                    <a:pt x="123" y="143"/>
                  </a:lnTo>
                  <a:lnTo>
                    <a:pt x="123" y="47"/>
                  </a:lnTo>
                  <a:cubicBezTo>
                    <a:pt x="119" y="23"/>
                    <a:pt x="109" y="0"/>
                    <a:pt x="101" y="0"/>
                  </a:cubicBezTo>
                  <a:cubicBezTo>
                    <a:pt x="93" y="0"/>
                    <a:pt x="81" y="24"/>
                    <a:pt x="77" y="48"/>
                  </a:cubicBezTo>
                  <a:lnTo>
                    <a:pt x="77" y="144"/>
                  </a:lnTo>
                  <a:lnTo>
                    <a:pt x="77" y="47"/>
                  </a:lnTo>
                  <a:cubicBezTo>
                    <a:pt x="74" y="26"/>
                    <a:pt x="62" y="17"/>
                    <a:pt x="56" y="17"/>
                  </a:cubicBezTo>
                  <a:cubicBezTo>
                    <a:pt x="50" y="17"/>
                    <a:pt x="41" y="31"/>
                    <a:pt x="38" y="45"/>
                  </a:cubicBezTo>
                  <a:lnTo>
                    <a:pt x="38" y="103"/>
                  </a:lnTo>
                  <a:lnTo>
                    <a:pt x="2" y="103"/>
                  </a:lnTo>
                  <a:lnTo>
                    <a:pt x="0" y="152"/>
                  </a:lnTo>
                  <a:cubicBezTo>
                    <a:pt x="2" y="166"/>
                    <a:pt x="7" y="179"/>
                    <a:pt x="12" y="188"/>
                  </a:cubicBezTo>
                  <a:cubicBezTo>
                    <a:pt x="17" y="197"/>
                    <a:pt x="22" y="200"/>
                    <a:pt x="33" y="209"/>
                  </a:cubicBezTo>
                  <a:lnTo>
                    <a:pt x="75" y="239"/>
                  </a:lnTo>
                  <a:lnTo>
                    <a:pt x="77" y="486"/>
                  </a:lnTo>
                  <a:lnTo>
                    <a:pt x="171" y="486"/>
                  </a:lnTo>
                  <a:close/>
                </a:path>
              </a:pathLst>
            </a:custGeom>
            <a:gradFill rotWithShape="1">
              <a:gsLst>
                <a:gs pos="0">
                  <a:srgbClr val="C0C0C0"/>
                </a:gs>
                <a:gs pos="100000">
                  <a:srgbClr val="00FF00"/>
                </a:gs>
              </a:gsLst>
              <a:lin ang="0" scaled="1"/>
            </a:gradFill>
            <a:ln w="9525">
              <a:solidFill>
                <a:srgbClr val="FF0000"/>
              </a:solidFill>
              <a:round/>
              <a:headEnd/>
              <a:tailEnd/>
            </a:ln>
            <a:effectLst/>
          </p:spPr>
          <p:txBody>
            <a:bodyPr/>
            <a:lstStyle/>
            <a:p>
              <a:endParaRPr lang="en-US"/>
            </a:p>
          </p:txBody>
        </p:sp>
        <p:sp>
          <p:nvSpPr>
            <p:cNvPr id="11356" name="Freeform 92"/>
            <p:cNvSpPr>
              <a:spLocks/>
            </p:cNvSpPr>
            <p:nvPr/>
          </p:nvSpPr>
          <p:spPr bwMode="auto">
            <a:xfrm>
              <a:off x="3840" y="1509"/>
              <a:ext cx="96" cy="112"/>
            </a:xfrm>
            <a:custGeom>
              <a:avLst/>
              <a:gdLst/>
              <a:ahLst/>
              <a:cxnLst>
                <a:cxn ang="0">
                  <a:pos x="0" y="1"/>
                </a:cxn>
                <a:cxn ang="0">
                  <a:pos x="0" y="58"/>
                </a:cxn>
                <a:cxn ang="0">
                  <a:pos x="37" y="103"/>
                </a:cxn>
                <a:cxn ang="0">
                  <a:pos x="85" y="112"/>
                </a:cxn>
                <a:cxn ang="0">
                  <a:pos x="96" y="102"/>
                </a:cxn>
                <a:cxn ang="0">
                  <a:pos x="91" y="76"/>
                </a:cxn>
                <a:cxn ang="0">
                  <a:pos x="66" y="57"/>
                </a:cxn>
                <a:cxn ang="0">
                  <a:pos x="46" y="57"/>
                </a:cxn>
                <a:cxn ang="0">
                  <a:pos x="39" y="0"/>
                </a:cxn>
                <a:cxn ang="0">
                  <a:pos x="0" y="1"/>
                </a:cxn>
              </a:cxnLst>
              <a:rect l="0" t="0" r="r" b="b"/>
              <a:pathLst>
                <a:path w="96" h="112">
                  <a:moveTo>
                    <a:pt x="0" y="1"/>
                  </a:moveTo>
                  <a:lnTo>
                    <a:pt x="0" y="58"/>
                  </a:lnTo>
                  <a:lnTo>
                    <a:pt x="37" y="103"/>
                  </a:lnTo>
                  <a:lnTo>
                    <a:pt x="85" y="112"/>
                  </a:lnTo>
                  <a:lnTo>
                    <a:pt x="96" y="102"/>
                  </a:lnTo>
                  <a:lnTo>
                    <a:pt x="91" y="76"/>
                  </a:lnTo>
                  <a:lnTo>
                    <a:pt x="66" y="57"/>
                  </a:lnTo>
                  <a:lnTo>
                    <a:pt x="46" y="57"/>
                  </a:lnTo>
                  <a:lnTo>
                    <a:pt x="39" y="0"/>
                  </a:lnTo>
                  <a:lnTo>
                    <a:pt x="0" y="1"/>
                  </a:lnTo>
                  <a:close/>
                </a:path>
              </a:pathLst>
            </a:custGeom>
            <a:gradFill rotWithShape="1">
              <a:gsLst>
                <a:gs pos="0">
                  <a:srgbClr val="F68E54"/>
                </a:gs>
                <a:gs pos="100000">
                  <a:srgbClr val="FABE9C"/>
                </a:gs>
              </a:gsLst>
              <a:lin ang="0" scaled="1"/>
            </a:gradFill>
            <a:ln w="9525">
              <a:solidFill>
                <a:srgbClr val="F69058"/>
              </a:solidFill>
              <a:round/>
              <a:headEnd/>
              <a:tailEnd/>
            </a:ln>
            <a:effectLst/>
          </p:spPr>
          <p:txBody>
            <a:bodyPr/>
            <a:lstStyle/>
            <a:p>
              <a:endParaRPr lang="en-US"/>
            </a:p>
          </p:txBody>
        </p:sp>
      </p:grpSp>
      <p:sp>
        <p:nvSpPr>
          <p:cNvPr id="11357" name="Freeform 93"/>
          <p:cNvSpPr>
            <a:spLocks/>
          </p:cNvSpPr>
          <p:nvPr/>
        </p:nvSpPr>
        <p:spPr bwMode="auto">
          <a:xfrm>
            <a:off x="7265409" y="2187669"/>
            <a:ext cx="147432" cy="155287"/>
          </a:xfrm>
          <a:custGeom>
            <a:avLst/>
            <a:gdLst/>
            <a:ahLst/>
            <a:cxnLst>
              <a:cxn ang="0">
                <a:pos x="0" y="1"/>
              </a:cxn>
              <a:cxn ang="0">
                <a:pos x="0" y="58"/>
              </a:cxn>
              <a:cxn ang="0">
                <a:pos x="37" y="103"/>
              </a:cxn>
              <a:cxn ang="0">
                <a:pos x="85" y="112"/>
              </a:cxn>
              <a:cxn ang="0">
                <a:pos x="96" y="102"/>
              </a:cxn>
              <a:cxn ang="0">
                <a:pos x="91" y="76"/>
              </a:cxn>
              <a:cxn ang="0">
                <a:pos x="66" y="57"/>
              </a:cxn>
              <a:cxn ang="0">
                <a:pos x="46" y="57"/>
              </a:cxn>
              <a:cxn ang="0">
                <a:pos x="39" y="0"/>
              </a:cxn>
              <a:cxn ang="0">
                <a:pos x="0" y="1"/>
              </a:cxn>
            </a:cxnLst>
            <a:rect l="0" t="0" r="r" b="b"/>
            <a:pathLst>
              <a:path w="96" h="112">
                <a:moveTo>
                  <a:pt x="0" y="1"/>
                </a:moveTo>
                <a:lnTo>
                  <a:pt x="0" y="58"/>
                </a:lnTo>
                <a:lnTo>
                  <a:pt x="37" y="103"/>
                </a:lnTo>
                <a:lnTo>
                  <a:pt x="85" y="112"/>
                </a:lnTo>
                <a:lnTo>
                  <a:pt x="96" y="102"/>
                </a:lnTo>
                <a:lnTo>
                  <a:pt x="91" y="76"/>
                </a:lnTo>
                <a:lnTo>
                  <a:pt x="66" y="57"/>
                </a:lnTo>
                <a:lnTo>
                  <a:pt x="46" y="57"/>
                </a:lnTo>
                <a:lnTo>
                  <a:pt x="39" y="0"/>
                </a:lnTo>
                <a:lnTo>
                  <a:pt x="0" y="1"/>
                </a:lnTo>
                <a:close/>
              </a:path>
            </a:pathLst>
          </a:custGeom>
          <a:gradFill rotWithShape="1">
            <a:gsLst>
              <a:gs pos="0">
                <a:srgbClr val="F68E54"/>
              </a:gs>
              <a:gs pos="100000">
                <a:srgbClr val="FABE9C"/>
              </a:gs>
            </a:gsLst>
            <a:lin ang="0" scaled="1"/>
          </a:gradFill>
          <a:ln w="9525">
            <a:solidFill>
              <a:srgbClr val="F69058"/>
            </a:solidFill>
            <a:round/>
            <a:headEnd/>
            <a:tailEnd/>
          </a:ln>
          <a:effectLst/>
        </p:spPr>
        <p:txBody>
          <a:bodyPr lIns="91294" tIns="45647" rIns="91294" bIns="45647"/>
          <a:lstStyle/>
          <a:p>
            <a:endParaRPr lang="en-US"/>
          </a:p>
        </p:txBody>
      </p:sp>
      <p:grpSp>
        <p:nvGrpSpPr>
          <p:cNvPr id="16" name="Group 94"/>
          <p:cNvGrpSpPr>
            <a:grpSpLocks/>
          </p:cNvGrpSpPr>
          <p:nvPr/>
        </p:nvGrpSpPr>
        <p:grpSpPr bwMode="auto">
          <a:xfrm>
            <a:off x="7263822" y="1986430"/>
            <a:ext cx="342424" cy="467445"/>
            <a:chOff x="4650" y="1101"/>
            <a:chExt cx="222" cy="337"/>
          </a:xfrm>
        </p:grpSpPr>
        <p:sp>
          <p:nvSpPr>
            <p:cNvPr id="11359" name="Freeform 95"/>
            <p:cNvSpPr>
              <a:spLocks/>
            </p:cNvSpPr>
            <p:nvPr/>
          </p:nvSpPr>
          <p:spPr bwMode="auto">
            <a:xfrm>
              <a:off x="4650" y="1101"/>
              <a:ext cx="219" cy="238"/>
            </a:xfrm>
            <a:custGeom>
              <a:avLst/>
              <a:gdLst/>
              <a:ahLst/>
              <a:cxnLst>
                <a:cxn ang="0">
                  <a:pos x="171" y="0"/>
                </a:cxn>
                <a:cxn ang="0">
                  <a:pos x="197" y="36"/>
                </a:cxn>
                <a:cxn ang="0">
                  <a:pos x="210" y="60"/>
                </a:cxn>
                <a:cxn ang="0">
                  <a:pos x="219" y="91"/>
                </a:cxn>
                <a:cxn ang="0">
                  <a:pos x="219" y="202"/>
                </a:cxn>
                <a:cxn ang="0">
                  <a:pos x="195" y="223"/>
                </a:cxn>
                <a:cxn ang="0">
                  <a:pos x="171" y="202"/>
                </a:cxn>
                <a:cxn ang="0">
                  <a:pos x="171" y="106"/>
                </a:cxn>
                <a:cxn ang="0">
                  <a:pos x="171" y="202"/>
                </a:cxn>
                <a:cxn ang="0">
                  <a:pos x="146" y="235"/>
                </a:cxn>
                <a:cxn ang="0">
                  <a:pos x="123" y="202"/>
                </a:cxn>
                <a:cxn ang="0">
                  <a:pos x="123" y="106"/>
                </a:cxn>
                <a:cxn ang="0">
                  <a:pos x="123" y="202"/>
                </a:cxn>
                <a:cxn ang="0">
                  <a:pos x="101" y="249"/>
                </a:cxn>
                <a:cxn ang="0">
                  <a:pos x="77" y="201"/>
                </a:cxn>
                <a:cxn ang="0">
                  <a:pos x="77" y="105"/>
                </a:cxn>
                <a:cxn ang="0">
                  <a:pos x="77" y="202"/>
                </a:cxn>
                <a:cxn ang="0">
                  <a:pos x="56" y="232"/>
                </a:cxn>
                <a:cxn ang="0">
                  <a:pos x="38" y="204"/>
                </a:cxn>
                <a:cxn ang="0">
                  <a:pos x="38" y="147"/>
                </a:cxn>
                <a:cxn ang="0">
                  <a:pos x="2" y="147"/>
                </a:cxn>
                <a:cxn ang="0">
                  <a:pos x="0" y="97"/>
                </a:cxn>
                <a:cxn ang="0">
                  <a:pos x="12" y="61"/>
                </a:cxn>
                <a:cxn ang="0">
                  <a:pos x="33" y="40"/>
                </a:cxn>
                <a:cxn ang="0">
                  <a:pos x="72" y="3"/>
                </a:cxn>
              </a:cxnLst>
              <a:rect l="0" t="0" r="r" b="b"/>
              <a:pathLst>
                <a:path w="219" h="249">
                  <a:moveTo>
                    <a:pt x="171" y="0"/>
                  </a:moveTo>
                  <a:cubicBezTo>
                    <a:pt x="175" y="6"/>
                    <a:pt x="190" y="26"/>
                    <a:pt x="197" y="36"/>
                  </a:cubicBezTo>
                  <a:cubicBezTo>
                    <a:pt x="204" y="46"/>
                    <a:pt x="206" y="51"/>
                    <a:pt x="210" y="60"/>
                  </a:cubicBezTo>
                  <a:cubicBezTo>
                    <a:pt x="214" y="69"/>
                    <a:pt x="217" y="67"/>
                    <a:pt x="219" y="91"/>
                  </a:cubicBezTo>
                  <a:lnTo>
                    <a:pt x="219" y="202"/>
                  </a:lnTo>
                  <a:cubicBezTo>
                    <a:pt x="215" y="224"/>
                    <a:pt x="203" y="223"/>
                    <a:pt x="195" y="223"/>
                  </a:cubicBezTo>
                  <a:cubicBezTo>
                    <a:pt x="187" y="223"/>
                    <a:pt x="175" y="221"/>
                    <a:pt x="171" y="202"/>
                  </a:cubicBezTo>
                  <a:lnTo>
                    <a:pt x="171" y="106"/>
                  </a:lnTo>
                  <a:lnTo>
                    <a:pt x="171" y="202"/>
                  </a:lnTo>
                  <a:cubicBezTo>
                    <a:pt x="167" y="223"/>
                    <a:pt x="154" y="235"/>
                    <a:pt x="146" y="235"/>
                  </a:cubicBezTo>
                  <a:cubicBezTo>
                    <a:pt x="138" y="235"/>
                    <a:pt x="127" y="223"/>
                    <a:pt x="123" y="202"/>
                  </a:cubicBezTo>
                  <a:lnTo>
                    <a:pt x="123" y="106"/>
                  </a:lnTo>
                  <a:lnTo>
                    <a:pt x="123" y="202"/>
                  </a:lnTo>
                  <a:cubicBezTo>
                    <a:pt x="119" y="226"/>
                    <a:pt x="109" y="249"/>
                    <a:pt x="101" y="249"/>
                  </a:cubicBezTo>
                  <a:cubicBezTo>
                    <a:pt x="93" y="249"/>
                    <a:pt x="81" y="225"/>
                    <a:pt x="77" y="201"/>
                  </a:cubicBezTo>
                  <a:lnTo>
                    <a:pt x="77" y="105"/>
                  </a:lnTo>
                  <a:lnTo>
                    <a:pt x="77" y="202"/>
                  </a:lnTo>
                  <a:cubicBezTo>
                    <a:pt x="74" y="223"/>
                    <a:pt x="62" y="232"/>
                    <a:pt x="56" y="232"/>
                  </a:cubicBezTo>
                  <a:cubicBezTo>
                    <a:pt x="50" y="232"/>
                    <a:pt x="41" y="218"/>
                    <a:pt x="38" y="204"/>
                  </a:cubicBezTo>
                  <a:lnTo>
                    <a:pt x="38" y="147"/>
                  </a:lnTo>
                  <a:lnTo>
                    <a:pt x="2" y="147"/>
                  </a:lnTo>
                  <a:lnTo>
                    <a:pt x="0" y="97"/>
                  </a:lnTo>
                  <a:cubicBezTo>
                    <a:pt x="2" y="83"/>
                    <a:pt x="7" y="70"/>
                    <a:pt x="12" y="61"/>
                  </a:cubicBezTo>
                  <a:cubicBezTo>
                    <a:pt x="17" y="52"/>
                    <a:pt x="23" y="50"/>
                    <a:pt x="33" y="40"/>
                  </a:cubicBezTo>
                  <a:lnTo>
                    <a:pt x="72" y="3"/>
                  </a:lnTo>
                </a:path>
              </a:pathLst>
            </a:custGeom>
            <a:gradFill rotWithShape="1">
              <a:gsLst>
                <a:gs pos="0">
                  <a:srgbClr val="E28B4A"/>
                </a:gs>
                <a:gs pos="50000">
                  <a:srgbClr val="FFCC99"/>
                </a:gs>
                <a:gs pos="100000">
                  <a:srgbClr val="E28B4A"/>
                </a:gs>
              </a:gsLst>
              <a:lin ang="0" scaled="1"/>
            </a:gradFill>
            <a:ln w="9525">
              <a:solidFill>
                <a:srgbClr val="E28B4A"/>
              </a:solidFill>
              <a:round/>
              <a:headEnd/>
              <a:tailEnd/>
            </a:ln>
            <a:effectLst/>
          </p:spPr>
          <p:txBody>
            <a:bodyPr/>
            <a:lstStyle/>
            <a:p>
              <a:endParaRPr lang="en-US"/>
            </a:p>
          </p:txBody>
        </p:sp>
        <p:grpSp>
          <p:nvGrpSpPr>
            <p:cNvPr id="17" name="Group 96"/>
            <p:cNvGrpSpPr>
              <a:grpSpLocks/>
            </p:cNvGrpSpPr>
            <p:nvPr/>
          </p:nvGrpSpPr>
          <p:grpSpPr bwMode="auto">
            <a:xfrm>
              <a:off x="4653" y="1210"/>
              <a:ext cx="219" cy="228"/>
              <a:chOff x="4653" y="1209"/>
              <a:chExt cx="219" cy="239"/>
            </a:xfrm>
          </p:grpSpPr>
          <p:grpSp>
            <p:nvGrpSpPr>
              <p:cNvPr id="18" name="Group 97"/>
              <p:cNvGrpSpPr>
                <a:grpSpLocks/>
              </p:cNvGrpSpPr>
              <p:nvPr/>
            </p:nvGrpSpPr>
            <p:grpSpPr bwMode="auto">
              <a:xfrm>
                <a:off x="4653" y="1209"/>
                <a:ext cx="219" cy="239"/>
                <a:chOff x="4653" y="1209"/>
                <a:chExt cx="219" cy="239"/>
              </a:xfrm>
            </p:grpSpPr>
            <p:sp>
              <p:nvSpPr>
                <p:cNvPr id="11362" name="Freeform 98"/>
                <p:cNvSpPr>
                  <a:spLocks/>
                </p:cNvSpPr>
                <p:nvPr/>
              </p:nvSpPr>
              <p:spPr bwMode="auto">
                <a:xfrm>
                  <a:off x="4653" y="1209"/>
                  <a:ext cx="219" cy="239"/>
                </a:xfrm>
                <a:custGeom>
                  <a:avLst/>
                  <a:gdLst/>
                  <a:ahLst/>
                  <a:cxnLst>
                    <a:cxn ang="0">
                      <a:pos x="171" y="239"/>
                    </a:cxn>
                    <a:cxn ang="0">
                      <a:pos x="197" y="213"/>
                    </a:cxn>
                    <a:cxn ang="0">
                      <a:pos x="210" y="189"/>
                    </a:cxn>
                    <a:cxn ang="0">
                      <a:pos x="219" y="158"/>
                    </a:cxn>
                    <a:cxn ang="0">
                      <a:pos x="219" y="47"/>
                    </a:cxn>
                    <a:cxn ang="0">
                      <a:pos x="195" y="26"/>
                    </a:cxn>
                    <a:cxn ang="0">
                      <a:pos x="171" y="47"/>
                    </a:cxn>
                    <a:cxn ang="0">
                      <a:pos x="171" y="143"/>
                    </a:cxn>
                    <a:cxn ang="0">
                      <a:pos x="171" y="47"/>
                    </a:cxn>
                    <a:cxn ang="0">
                      <a:pos x="146" y="14"/>
                    </a:cxn>
                    <a:cxn ang="0">
                      <a:pos x="123" y="47"/>
                    </a:cxn>
                    <a:cxn ang="0">
                      <a:pos x="123" y="143"/>
                    </a:cxn>
                    <a:cxn ang="0">
                      <a:pos x="123" y="47"/>
                    </a:cxn>
                    <a:cxn ang="0">
                      <a:pos x="101" y="0"/>
                    </a:cxn>
                    <a:cxn ang="0">
                      <a:pos x="77" y="48"/>
                    </a:cxn>
                    <a:cxn ang="0">
                      <a:pos x="77" y="144"/>
                    </a:cxn>
                    <a:cxn ang="0">
                      <a:pos x="77" y="47"/>
                    </a:cxn>
                    <a:cxn ang="0">
                      <a:pos x="56" y="17"/>
                    </a:cxn>
                    <a:cxn ang="0">
                      <a:pos x="38" y="45"/>
                    </a:cxn>
                    <a:cxn ang="0">
                      <a:pos x="38" y="103"/>
                    </a:cxn>
                    <a:cxn ang="0">
                      <a:pos x="2" y="103"/>
                    </a:cxn>
                    <a:cxn ang="0">
                      <a:pos x="0" y="152"/>
                    </a:cxn>
                    <a:cxn ang="0">
                      <a:pos x="12" y="188"/>
                    </a:cxn>
                    <a:cxn ang="0">
                      <a:pos x="33" y="209"/>
                    </a:cxn>
                    <a:cxn ang="0">
                      <a:pos x="75" y="239"/>
                    </a:cxn>
                    <a:cxn ang="0">
                      <a:pos x="171" y="239"/>
                    </a:cxn>
                  </a:cxnLst>
                  <a:rect l="0" t="0" r="r" b="b"/>
                  <a:pathLst>
                    <a:path w="219" h="239">
                      <a:moveTo>
                        <a:pt x="171" y="239"/>
                      </a:moveTo>
                      <a:cubicBezTo>
                        <a:pt x="191" y="235"/>
                        <a:pt x="191" y="221"/>
                        <a:pt x="197" y="213"/>
                      </a:cubicBezTo>
                      <a:cubicBezTo>
                        <a:pt x="203" y="205"/>
                        <a:pt x="206" y="198"/>
                        <a:pt x="210" y="189"/>
                      </a:cubicBezTo>
                      <a:cubicBezTo>
                        <a:pt x="214" y="180"/>
                        <a:pt x="217" y="182"/>
                        <a:pt x="219" y="158"/>
                      </a:cubicBezTo>
                      <a:lnTo>
                        <a:pt x="219" y="47"/>
                      </a:lnTo>
                      <a:cubicBezTo>
                        <a:pt x="215" y="25"/>
                        <a:pt x="203" y="26"/>
                        <a:pt x="195" y="26"/>
                      </a:cubicBezTo>
                      <a:cubicBezTo>
                        <a:pt x="187" y="26"/>
                        <a:pt x="175" y="28"/>
                        <a:pt x="171" y="47"/>
                      </a:cubicBezTo>
                      <a:lnTo>
                        <a:pt x="171" y="143"/>
                      </a:lnTo>
                      <a:lnTo>
                        <a:pt x="171" y="47"/>
                      </a:lnTo>
                      <a:cubicBezTo>
                        <a:pt x="167" y="26"/>
                        <a:pt x="154" y="14"/>
                        <a:pt x="146" y="14"/>
                      </a:cubicBezTo>
                      <a:cubicBezTo>
                        <a:pt x="138" y="14"/>
                        <a:pt x="127" y="26"/>
                        <a:pt x="123" y="47"/>
                      </a:cubicBezTo>
                      <a:lnTo>
                        <a:pt x="123" y="143"/>
                      </a:lnTo>
                      <a:lnTo>
                        <a:pt x="123" y="47"/>
                      </a:lnTo>
                      <a:cubicBezTo>
                        <a:pt x="119" y="23"/>
                        <a:pt x="109" y="0"/>
                        <a:pt x="101" y="0"/>
                      </a:cubicBezTo>
                      <a:cubicBezTo>
                        <a:pt x="93" y="0"/>
                        <a:pt x="81" y="24"/>
                        <a:pt x="77" y="48"/>
                      </a:cubicBezTo>
                      <a:lnTo>
                        <a:pt x="77" y="144"/>
                      </a:lnTo>
                      <a:lnTo>
                        <a:pt x="77" y="47"/>
                      </a:lnTo>
                      <a:cubicBezTo>
                        <a:pt x="74" y="26"/>
                        <a:pt x="62" y="17"/>
                        <a:pt x="56" y="17"/>
                      </a:cubicBezTo>
                      <a:cubicBezTo>
                        <a:pt x="50" y="17"/>
                        <a:pt x="41" y="31"/>
                        <a:pt x="38" y="45"/>
                      </a:cubicBezTo>
                      <a:lnTo>
                        <a:pt x="38" y="103"/>
                      </a:lnTo>
                      <a:lnTo>
                        <a:pt x="2" y="103"/>
                      </a:lnTo>
                      <a:lnTo>
                        <a:pt x="0" y="152"/>
                      </a:lnTo>
                      <a:cubicBezTo>
                        <a:pt x="2" y="166"/>
                        <a:pt x="7" y="179"/>
                        <a:pt x="12" y="188"/>
                      </a:cubicBezTo>
                      <a:cubicBezTo>
                        <a:pt x="17" y="197"/>
                        <a:pt x="22" y="200"/>
                        <a:pt x="33" y="209"/>
                      </a:cubicBezTo>
                      <a:lnTo>
                        <a:pt x="75" y="239"/>
                      </a:lnTo>
                      <a:lnTo>
                        <a:pt x="171" y="239"/>
                      </a:lnTo>
                      <a:close/>
                    </a:path>
                  </a:pathLst>
                </a:custGeom>
                <a:solidFill>
                  <a:srgbClr val="C0C0C0"/>
                </a:solidFill>
                <a:ln w="9525">
                  <a:solidFill>
                    <a:schemeClr val="bg2"/>
                  </a:solidFill>
                  <a:round/>
                  <a:headEnd/>
                  <a:tailEnd/>
                </a:ln>
                <a:effectLst/>
              </p:spPr>
              <p:txBody>
                <a:bodyPr/>
                <a:lstStyle/>
                <a:p>
                  <a:endParaRPr lang="en-US"/>
                </a:p>
              </p:txBody>
            </p:sp>
            <p:grpSp>
              <p:nvGrpSpPr>
                <p:cNvPr id="19" name="Group 99"/>
                <p:cNvGrpSpPr>
                  <a:grpSpLocks/>
                </p:cNvGrpSpPr>
                <p:nvPr/>
              </p:nvGrpSpPr>
              <p:grpSpPr bwMode="auto">
                <a:xfrm>
                  <a:off x="4659" y="1320"/>
                  <a:ext cx="204" cy="114"/>
                  <a:chOff x="4659" y="1320"/>
                  <a:chExt cx="204" cy="114"/>
                </a:xfrm>
              </p:grpSpPr>
              <p:sp>
                <p:nvSpPr>
                  <p:cNvPr id="11364" name="Freeform 100"/>
                  <p:cNvSpPr>
                    <a:spLocks/>
                  </p:cNvSpPr>
                  <p:nvPr/>
                </p:nvSpPr>
                <p:spPr bwMode="auto">
                  <a:xfrm>
                    <a:off x="4713" y="1368"/>
                    <a:ext cx="75" cy="66"/>
                  </a:xfrm>
                  <a:custGeom>
                    <a:avLst/>
                    <a:gdLst/>
                    <a:ahLst/>
                    <a:cxnLst>
                      <a:cxn ang="0">
                        <a:pos x="7" y="0"/>
                      </a:cxn>
                      <a:cxn ang="0">
                        <a:pos x="28" y="15"/>
                      </a:cxn>
                      <a:cxn ang="0">
                        <a:pos x="28" y="48"/>
                      </a:cxn>
                      <a:cxn ang="0">
                        <a:pos x="55" y="60"/>
                      </a:cxn>
                      <a:cxn ang="0">
                        <a:pos x="70" y="90"/>
                      </a:cxn>
                      <a:cxn ang="0">
                        <a:pos x="100" y="66"/>
                      </a:cxn>
                      <a:cxn ang="0">
                        <a:pos x="112" y="93"/>
                      </a:cxn>
                      <a:cxn ang="0">
                        <a:pos x="97" y="120"/>
                      </a:cxn>
                      <a:cxn ang="0">
                        <a:pos x="88" y="156"/>
                      </a:cxn>
                      <a:cxn ang="0">
                        <a:pos x="82" y="126"/>
                      </a:cxn>
                      <a:cxn ang="0">
                        <a:pos x="61" y="126"/>
                      </a:cxn>
                      <a:cxn ang="0">
                        <a:pos x="46" y="105"/>
                      </a:cxn>
                      <a:cxn ang="0">
                        <a:pos x="31" y="96"/>
                      </a:cxn>
                      <a:cxn ang="0">
                        <a:pos x="34" y="78"/>
                      </a:cxn>
                      <a:cxn ang="0">
                        <a:pos x="16" y="84"/>
                      </a:cxn>
                      <a:cxn ang="0">
                        <a:pos x="16" y="78"/>
                      </a:cxn>
                      <a:cxn ang="0">
                        <a:pos x="13" y="51"/>
                      </a:cxn>
                      <a:cxn ang="0">
                        <a:pos x="10" y="42"/>
                      </a:cxn>
                      <a:cxn ang="0">
                        <a:pos x="7" y="24"/>
                      </a:cxn>
                      <a:cxn ang="0">
                        <a:pos x="7" y="0"/>
                      </a:cxn>
                    </a:cxnLst>
                    <a:rect l="0" t="0" r="r" b="b"/>
                    <a:pathLst>
                      <a:path w="112" h="156">
                        <a:moveTo>
                          <a:pt x="7" y="0"/>
                        </a:moveTo>
                        <a:cubicBezTo>
                          <a:pt x="28" y="7"/>
                          <a:pt x="23" y="0"/>
                          <a:pt x="28" y="15"/>
                        </a:cubicBezTo>
                        <a:cubicBezTo>
                          <a:pt x="27" y="23"/>
                          <a:pt x="22" y="39"/>
                          <a:pt x="28" y="48"/>
                        </a:cubicBezTo>
                        <a:cubicBezTo>
                          <a:pt x="33" y="56"/>
                          <a:pt x="55" y="60"/>
                          <a:pt x="55" y="60"/>
                        </a:cubicBezTo>
                        <a:cubicBezTo>
                          <a:pt x="60" y="75"/>
                          <a:pt x="67" y="73"/>
                          <a:pt x="70" y="90"/>
                        </a:cubicBezTo>
                        <a:cubicBezTo>
                          <a:pt x="86" y="85"/>
                          <a:pt x="86" y="71"/>
                          <a:pt x="100" y="66"/>
                        </a:cubicBezTo>
                        <a:cubicBezTo>
                          <a:pt x="103" y="76"/>
                          <a:pt x="109" y="83"/>
                          <a:pt x="112" y="93"/>
                        </a:cubicBezTo>
                        <a:cubicBezTo>
                          <a:pt x="98" y="114"/>
                          <a:pt x="102" y="104"/>
                          <a:pt x="97" y="120"/>
                        </a:cubicBezTo>
                        <a:cubicBezTo>
                          <a:pt x="102" y="135"/>
                          <a:pt x="93" y="142"/>
                          <a:pt x="88" y="156"/>
                        </a:cubicBezTo>
                        <a:cubicBezTo>
                          <a:pt x="80" y="144"/>
                          <a:pt x="78" y="141"/>
                          <a:pt x="82" y="126"/>
                        </a:cubicBezTo>
                        <a:cubicBezTo>
                          <a:pt x="54" y="117"/>
                          <a:pt x="85" y="142"/>
                          <a:pt x="61" y="126"/>
                        </a:cubicBezTo>
                        <a:cubicBezTo>
                          <a:pt x="57" y="113"/>
                          <a:pt x="50" y="118"/>
                          <a:pt x="46" y="105"/>
                        </a:cubicBezTo>
                        <a:cubicBezTo>
                          <a:pt x="36" y="121"/>
                          <a:pt x="35" y="108"/>
                          <a:pt x="31" y="96"/>
                        </a:cubicBezTo>
                        <a:cubicBezTo>
                          <a:pt x="32" y="90"/>
                          <a:pt x="39" y="82"/>
                          <a:pt x="34" y="78"/>
                        </a:cubicBezTo>
                        <a:cubicBezTo>
                          <a:pt x="29" y="74"/>
                          <a:pt x="16" y="84"/>
                          <a:pt x="16" y="84"/>
                        </a:cubicBezTo>
                        <a:cubicBezTo>
                          <a:pt x="10" y="102"/>
                          <a:pt x="0" y="89"/>
                          <a:pt x="16" y="78"/>
                        </a:cubicBezTo>
                        <a:cubicBezTo>
                          <a:pt x="21" y="63"/>
                          <a:pt x="20" y="72"/>
                          <a:pt x="13" y="51"/>
                        </a:cubicBezTo>
                        <a:cubicBezTo>
                          <a:pt x="12" y="48"/>
                          <a:pt x="10" y="42"/>
                          <a:pt x="10" y="42"/>
                        </a:cubicBezTo>
                        <a:cubicBezTo>
                          <a:pt x="26" y="37"/>
                          <a:pt x="17" y="31"/>
                          <a:pt x="7" y="24"/>
                        </a:cubicBezTo>
                        <a:cubicBezTo>
                          <a:pt x="4" y="14"/>
                          <a:pt x="7" y="11"/>
                          <a:pt x="7" y="0"/>
                        </a:cubicBezTo>
                        <a:close/>
                      </a:path>
                    </a:pathLst>
                  </a:custGeom>
                  <a:solidFill>
                    <a:srgbClr val="969696"/>
                  </a:solidFill>
                  <a:ln w="9525">
                    <a:solidFill>
                      <a:srgbClr val="808080"/>
                    </a:solidFill>
                    <a:round/>
                    <a:headEnd/>
                    <a:tailEnd/>
                  </a:ln>
                  <a:effectLst/>
                </p:spPr>
                <p:txBody>
                  <a:bodyPr/>
                  <a:lstStyle/>
                  <a:p>
                    <a:endParaRPr lang="en-US"/>
                  </a:p>
                </p:txBody>
              </p:sp>
              <p:sp>
                <p:nvSpPr>
                  <p:cNvPr id="11365" name="Freeform 101"/>
                  <p:cNvSpPr>
                    <a:spLocks/>
                  </p:cNvSpPr>
                  <p:nvPr/>
                </p:nvSpPr>
                <p:spPr bwMode="auto">
                  <a:xfrm>
                    <a:off x="4659" y="1320"/>
                    <a:ext cx="204" cy="108"/>
                  </a:xfrm>
                  <a:custGeom>
                    <a:avLst/>
                    <a:gdLst/>
                    <a:ahLst/>
                    <a:cxnLst>
                      <a:cxn ang="0">
                        <a:pos x="150" y="123"/>
                      </a:cxn>
                      <a:cxn ang="0">
                        <a:pos x="123" y="129"/>
                      </a:cxn>
                      <a:cxn ang="0">
                        <a:pos x="87" y="111"/>
                      </a:cxn>
                      <a:cxn ang="0">
                        <a:pos x="96" y="114"/>
                      </a:cxn>
                      <a:cxn ang="0">
                        <a:pos x="138" y="87"/>
                      </a:cxn>
                      <a:cxn ang="0">
                        <a:pos x="93" y="87"/>
                      </a:cxn>
                      <a:cxn ang="0">
                        <a:pos x="54" y="96"/>
                      </a:cxn>
                      <a:cxn ang="0">
                        <a:pos x="18" y="78"/>
                      </a:cxn>
                      <a:cxn ang="0">
                        <a:pos x="48" y="129"/>
                      </a:cxn>
                      <a:cxn ang="0">
                        <a:pos x="72" y="144"/>
                      </a:cxn>
                      <a:cxn ang="0">
                        <a:pos x="102" y="165"/>
                      </a:cxn>
                      <a:cxn ang="0">
                        <a:pos x="96" y="201"/>
                      </a:cxn>
                      <a:cxn ang="0">
                        <a:pos x="72" y="225"/>
                      </a:cxn>
                      <a:cxn ang="0">
                        <a:pos x="69" y="264"/>
                      </a:cxn>
                      <a:cxn ang="0">
                        <a:pos x="81" y="270"/>
                      </a:cxn>
                      <a:cxn ang="0">
                        <a:pos x="105" y="243"/>
                      </a:cxn>
                      <a:cxn ang="0">
                        <a:pos x="93" y="210"/>
                      </a:cxn>
                      <a:cxn ang="0">
                        <a:pos x="108" y="198"/>
                      </a:cxn>
                      <a:cxn ang="0">
                        <a:pos x="138" y="186"/>
                      </a:cxn>
                      <a:cxn ang="0">
                        <a:pos x="132" y="195"/>
                      </a:cxn>
                      <a:cxn ang="0">
                        <a:pos x="129" y="237"/>
                      </a:cxn>
                      <a:cxn ang="0">
                        <a:pos x="144" y="231"/>
                      </a:cxn>
                      <a:cxn ang="0">
                        <a:pos x="138" y="249"/>
                      </a:cxn>
                      <a:cxn ang="0">
                        <a:pos x="153" y="282"/>
                      </a:cxn>
                      <a:cxn ang="0">
                        <a:pos x="126" y="273"/>
                      </a:cxn>
                      <a:cxn ang="0">
                        <a:pos x="123" y="252"/>
                      </a:cxn>
                      <a:cxn ang="0">
                        <a:pos x="114" y="282"/>
                      </a:cxn>
                      <a:cxn ang="0">
                        <a:pos x="75" y="294"/>
                      </a:cxn>
                      <a:cxn ang="0">
                        <a:pos x="81" y="291"/>
                      </a:cxn>
                      <a:cxn ang="0">
                        <a:pos x="96" y="324"/>
                      </a:cxn>
                      <a:cxn ang="0">
                        <a:pos x="108" y="321"/>
                      </a:cxn>
                      <a:cxn ang="0">
                        <a:pos x="90" y="312"/>
                      </a:cxn>
                      <a:cxn ang="0">
                        <a:pos x="132" y="327"/>
                      </a:cxn>
                      <a:cxn ang="0">
                        <a:pos x="123" y="288"/>
                      </a:cxn>
                      <a:cxn ang="0">
                        <a:pos x="144" y="318"/>
                      </a:cxn>
                      <a:cxn ang="0">
                        <a:pos x="156" y="150"/>
                      </a:cxn>
                      <a:cxn ang="0">
                        <a:pos x="135" y="141"/>
                      </a:cxn>
                      <a:cxn ang="0">
                        <a:pos x="177" y="132"/>
                      </a:cxn>
                      <a:cxn ang="0">
                        <a:pos x="165" y="96"/>
                      </a:cxn>
                      <a:cxn ang="0">
                        <a:pos x="198" y="96"/>
                      </a:cxn>
                      <a:cxn ang="0">
                        <a:pos x="171" y="93"/>
                      </a:cxn>
                      <a:cxn ang="0">
                        <a:pos x="165" y="66"/>
                      </a:cxn>
                      <a:cxn ang="0">
                        <a:pos x="177" y="60"/>
                      </a:cxn>
                      <a:cxn ang="0">
                        <a:pos x="198" y="57"/>
                      </a:cxn>
                      <a:cxn ang="0">
                        <a:pos x="171" y="27"/>
                      </a:cxn>
                      <a:cxn ang="0">
                        <a:pos x="183" y="63"/>
                      </a:cxn>
                    </a:cxnLst>
                    <a:rect l="0" t="0" r="r" b="b"/>
                    <a:pathLst>
                      <a:path w="204" h="333">
                        <a:moveTo>
                          <a:pt x="174" y="102"/>
                        </a:moveTo>
                        <a:cubicBezTo>
                          <a:pt x="160" y="123"/>
                          <a:pt x="169" y="118"/>
                          <a:pt x="150" y="123"/>
                        </a:cubicBezTo>
                        <a:cubicBezTo>
                          <a:pt x="143" y="112"/>
                          <a:pt x="143" y="95"/>
                          <a:pt x="138" y="117"/>
                        </a:cubicBezTo>
                        <a:cubicBezTo>
                          <a:pt x="124" y="112"/>
                          <a:pt x="119" y="113"/>
                          <a:pt x="123" y="129"/>
                        </a:cubicBezTo>
                        <a:cubicBezTo>
                          <a:pt x="112" y="136"/>
                          <a:pt x="114" y="131"/>
                          <a:pt x="114" y="141"/>
                        </a:cubicBezTo>
                        <a:cubicBezTo>
                          <a:pt x="105" y="131"/>
                          <a:pt x="97" y="120"/>
                          <a:pt x="87" y="111"/>
                        </a:cubicBezTo>
                        <a:cubicBezTo>
                          <a:pt x="84" y="108"/>
                          <a:pt x="89" y="122"/>
                          <a:pt x="93" y="123"/>
                        </a:cubicBezTo>
                        <a:cubicBezTo>
                          <a:pt x="96" y="124"/>
                          <a:pt x="95" y="117"/>
                          <a:pt x="96" y="114"/>
                        </a:cubicBezTo>
                        <a:cubicBezTo>
                          <a:pt x="121" y="131"/>
                          <a:pt x="120" y="102"/>
                          <a:pt x="126" y="84"/>
                        </a:cubicBezTo>
                        <a:cubicBezTo>
                          <a:pt x="141" y="106"/>
                          <a:pt x="138" y="109"/>
                          <a:pt x="138" y="87"/>
                        </a:cubicBezTo>
                        <a:cubicBezTo>
                          <a:pt x="125" y="93"/>
                          <a:pt x="104" y="119"/>
                          <a:pt x="99" y="105"/>
                        </a:cubicBezTo>
                        <a:cubicBezTo>
                          <a:pt x="97" y="99"/>
                          <a:pt x="93" y="87"/>
                          <a:pt x="93" y="87"/>
                        </a:cubicBezTo>
                        <a:cubicBezTo>
                          <a:pt x="103" y="84"/>
                          <a:pt x="105" y="83"/>
                          <a:pt x="105" y="72"/>
                        </a:cubicBezTo>
                        <a:cubicBezTo>
                          <a:pt x="80" y="127"/>
                          <a:pt x="96" y="110"/>
                          <a:pt x="54" y="96"/>
                        </a:cubicBezTo>
                        <a:cubicBezTo>
                          <a:pt x="42" y="114"/>
                          <a:pt x="37" y="110"/>
                          <a:pt x="18" y="105"/>
                        </a:cubicBezTo>
                        <a:cubicBezTo>
                          <a:pt x="14" y="92"/>
                          <a:pt x="22" y="91"/>
                          <a:pt x="18" y="78"/>
                        </a:cubicBezTo>
                        <a:cubicBezTo>
                          <a:pt x="6" y="82"/>
                          <a:pt x="10" y="88"/>
                          <a:pt x="0" y="93"/>
                        </a:cubicBezTo>
                        <a:cubicBezTo>
                          <a:pt x="31" y="107"/>
                          <a:pt x="39" y="103"/>
                          <a:pt x="48" y="129"/>
                        </a:cubicBezTo>
                        <a:cubicBezTo>
                          <a:pt x="42" y="148"/>
                          <a:pt x="46" y="129"/>
                          <a:pt x="63" y="135"/>
                        </a:cubicBezTo>
                        <a:cubicBezTo>
                          <a:pt x="70" y="145"/>
                          <a:pt x="65" y="144"/>
                          <a:pt x="72" y="144"/>
                        </a:cubicBezTo>
                        <a:cubicBezTo>
                          <a:pt x="77" y="149"/>
                          <a:pt x="81" y="155"/>
                          <a:pt x="87" y="159"/>
                        </a:cubicBezTo>
                        <a:cubicBezTo>
                          <a:pt x="91" y="162"/>
                          <a:pt x="99" y="161"/>
                          <a:pt x="102" y="165"/>
                        </a:cubicBezTo>
                        <a:cubicBezTo>
                          <a:pt x="107" y="171"/>
                          <a:pt x="98" y="181"/>
                          <a:pt x="96" y="189"/>
                        </a:cubicBezTo>
                        <a:cubicBezTo>
                          <a:pt x="76" y="176"/>
                          <a:pt x="92" y="195"/>
                          <a:pt x="96" y="201"/>
                        </a:cubicBezTo>
                        <a:cubicBezTo>
                          <a:pt x="100" y="206"/>
                          <a:pt x="78" y="195"/>
                          <a:pt x="78" y="195"/>
                        </a:cubicBezTo>
                        <a:cubicBezTo>
                          <a:pt x="70" y="207"/>
                          <a:pt x="76" y="211"/>
                          <a:pt x="72" y="225"/>
                        </a:cubicBezTo>
                        <a:cubicBezTo>
                          <a:pt x="79" y="253"/>
                          <a:pt x="74" y="219"/>
                          <a:pt x="90" y="243"/>
                        </a:cubicBezTo>
                        <a:cubicBezTo>
                          <a:pt x="86" y="255"/>
                          <a:pt x="69" y="260"/>
                          <a:pt x="69" y="264"/>
                        </a:cubicBezTo>
                        <a:cubicBezTo>
                          <a:pt x="94" y="252"/>
                          <a:pt x="90" y="248"/>
                          <a:pt x="78" y="279"/>
                        </a:cubicBezTo>
                        <a:cubicBezTo>
                          <a:pt x="77" y="282"/>
                          <a:pt x="79" y="272"/>
                          <a:pt x="81" y="270"/>
                        </a:cubicBezTo>
                        <a:cubicBezTo>
                          <a:pt x="82" y="269"/>
                          <a:pt x="102" y="264"/>
                          <a:pt x="102" y="264"/>
                        </a:cubicBezTo>
                        <a:cubicBezTo>
                          <a:pt x="91" y="253"/>
                          <a:pt x="90" y="248"/>
                          <a:pt x="105" y="243"/>
                        </a:cubicBezTo>
                        <a:cubicBezTo>
                          <a:pt x="134" y="247"/>
                          <a:pt x="142" y="245"/>
                          <a:pt x="117" y="228"/>
                        </a:cubicBezTo>
                        <a:cubicBezTo>
                          <a:pt x="100" y="232"/>
                          <a:pt x="98" y="225"/>
                          <a:pt x="93" y="210"/>
                        </a:cubicBezTo>
                        <a:cubicBezTo>
                          <a:pt x="96" y="209"/>
                          <a:pt x="102" y="207"/>
                          <a:pt x="102" y="207"/>
                        </a:cubicBezTo>
                        <a:cubicBezTo>
                          <a:pt x="113" y="211"/>
                          <a:pt x="125" y="204"/>
                          <a:pt x="108" y="198"/>
                        </a:cubicBezTo>
                        <a:cubicBezTo>
                          <a:pt x="84" y="206"/>
                          <a:pt x="117" y="185"/>
                          <a:pt x="123" y="183"/>
                        </a:cubicBezTo>
                        <a:cubicBezTo>
                          <a:pt x="128" y="184"/>
                          <a:pt x="135" y="182"/>
                          <a:pt x="138" y="186"/>
                        </a:cubicBezTo>
                        <a:cubicBezTo>
                          <a:pt x="141" y="190"/>
                          <a:pt x="138" y="197"/>
                          <a:pt x="135" y="201"/>
                        </a:cubicBezTo>
                        <a:cubicBezTo>
                          <a:pt x="134" y="203"/>
                          <a:pt x="133" y="197"/>
                          <a:pt x="132" y="195"/>
                        </a:cubicBezTo>
                        <a:cubicBezTo>
                          <a:pt x="141" y="229"/>
                          <a:pt x="133" y="182"/>
                          <a:pt x="117" y="210"/>
                        </a:cubicBezTo>
                        <a:cubicBezTo>
                          <a:pt x="114" y="216"/>
                          <a:pt x="125" y="232"/>
                          <a:pt x="129" y="237"/>
                        </a:cubicBezTo>
                        <a:cubicBezTo>
                          <a:pt x="133" y="194"/>
                          <a:pt x="126" y="208"/>
                          <a:pt x="150" y="216"/>
                        </a:cubicBezTo>
                        <a:cubicBezTo>
                          <a:pt x="157" y="238"/>
                          <a:pt x="162" y="236"/>
                          <a:pt x="144" y="231"/>
                        </a:cubicBezTo>
                        <a:cubicBezTo>
                          <a:pt x="136" y="233"/>
                          <a:pt x="113" y="233"/>
                          <a:pt x="129" y="246"/>
                        </a:cubicBezTo>
                        <a:cubicBezTo>
                          <a:pt x="131" y="248"/>
                          <a:pt x="135" y="248"/>
                          <a:pt x="138" y="249"/>
                        </a:cubicBezTo>
                        <a:cubicBezTo>
                          <a:pt x="142" y="255"/>
                          <a:pt x="153" y="264"/>
                          <a:pt x="153" y="264"/>
                        </a:cubicBezTo>
                        <a:cubicBezTo>
                          <a:pt x="117" y="246"/>
                          <a:pt x="145" y="256"/>
                          <a:pt x="153" y="282"/>
                        </a:cubicBezTo>
                        <a:cubicBezTo>
                          <a:pt x="154" y="285"/>
                          <a:pt x="147" y="284"/>
                          <a:pt x="144" y="285"/>
                        </a:cubicBezTo>
                        <a:cubicBezTo>
                          <a:pt x="138" y="281"/>
                          <a:pt x="132" y="277"/>
                          <a:pt x="126" y="273"/>
                        </a:cubicBezTo>
                        <a:cubicBezTo>
                          <a:pt x="120" y="269"/>
                          <a:pt x="108" y="285"/>
                          <a:pt x="108" y="285"/>
                        </a:cubicBezTo>
                        <a:cubicBezTo>
                          <a:pt x="104" y="272"/>
                          <a:pt x="112" y="259"/>
                          <a:pt x="123" y="252"/>
                        </a:cubicBezTo>
                        <a:cubicBezTo>
                          <a:pt x="133" y="255"/>
                          <a:pt x="145" y="262"/>
                          <a:pt x="132" y="273"/>
                        </a:cubicBezTo>
                        <a:cubicBezTo>
                          <a:pt x="127" y="277"/>
                          <a:pt x="120" y="278"/>
                          <a:pt x="114" y="282"/>
                        </a:cubicBezTo>
                        <a:cubicBezTo>
                          <a:pt x="93" y="250"/>
                          <a:pt x="107" y="268"/>
                          <a:pt x="93" y="285"/>
                        </a:cubicBezTo>
                        <a:cubicBezTo>
                          <a:pt x="89" y="290"/>
                          <a:pt x="81" y="292"/>
                          <a:pt x="75" y="294"/>
                        </a:cubicBezTo>
                        <a:cubicBezTo>
                          <a:pt x="81" y="313"/>
                          <a:pt x="105" y="308"/>
                          <a:pt x="111" y="291"/>
                        </a:cubicBezTo>
                        <a:cubicBezTo>
                          <a:pt x="105" y="268"/>
                          <a:pt x="98" y="285"/>
                          <a:pt x="81" y="291"/>
                        </a:cubicBezTo>
                        <a:cubicBezTo>
                          <a:pt x="81" y="291"/>
                          <a:pt x="87" y="293"/>
                          <a:pt x="90" y="294"/>
                        </a:cubicBezTo>
                        <a:cubicBezTo>
                          <a:pt x="95" y="308"/>
                          <a:pt x="100" y="309"/>
                          <a:pt x="96" y="324"/>
                        </a:cubicBezTo>
                        <a:cubicBezTo>
                          <a:pt x="99" y="326"/>
                          <a:pt x="102" y="331"/>
                          <a:pt x="105" y="330"/>
                        </a:cubicBezTo>
                        <a:cubicBezTo>
                          <a:pt x="108" y="329"/>
                          <a:pt x="110" y="323"/>
                          <a:pt x="108" y="321"/>
                        </a:cubicBezTo>
                        <a:cubicBezTo>
                          <a:pt x="106" y="319"/>
                          <a:pt x="84" y="332"/>
                          <a:pt x="81" y="333"/>
                        </a:cubicBezTo>
                        <a:cubicBezTo>
                          <a:pt x="82" y="327"/>
                          <a:pt x="84" y="316"/>
                          <a:pt x="90" y="312"/>
                        </a:cubicBezTo>
                        <a:cubicBezTo>
                          <a:pt x="95" y="309"/>
                          <a:pt x="108" y="306"/>
                          <a:pt x="108" y="306"/>
                        </a:cubicBezTo>
                        <a:cubicBezTo>
                          <a:pt x="118" y="313"/>
                          <a:pt x="122" y="320"/>
                          <a:pt x="132" y="327"/>
                        </a:cubicBezTo>
                        <a:cubicBezTo>
                          <a:pt x="135" y="316"/>
                          <a:pt x="137" y="316"/>
                          <a:pt x="132" y="306"/>
                        </a:cubicBezTo>
                        <a:cubicBezTo>
                          <a:pt x="129" y="300"/>
                          <a:pt x="117" y="292"/>
                          <a:pt x="123" y="288"/>
                        </a:cubicBezTo>
                        <a:cubicBezTo>
                          <a:pt x="126" y="286"/>
                          <a:pt x="131" y="290"/>
                          <a:pt x="135" y="291"/>
                        </a:cubicBezTo>
                        <a:cubicBezTo>
                          <a:pt x="148" y="300"/>
                          <a:pt x="148" y="303"/>
                          <a:pt x="144" y="318"/>
                        </a:cubicBezTo>
                        <a:cubicBezTo>
                          <a:pt x="134" y="315"/>
                          <a:pt x="138" y="315"/>
                          <a:pt x="132" y="315"/>
                        </a:cubicBezTo>
                        <a:cubicBezTo>
                          <a:pt x="193" y="6"/>
                          <a:pt x="188" y="54"/>
                          <a:pt x="156" y="150"/>
                        </a:cubicBezTo>
                        <a:cubicBezTo>
                          <a:pt x="153" y="148"/>
                          <a:pt x="150" y="145"/>
                          <a:pt x="147" y="144"/>
                        </a:cubicBezTo>
                        <a:cubicBezTo>
                          <a:pt x="143" y="142"/>
                          <a:pt x="133" y="144"/>
                          <a:pt x="135" y="141"/>
                        </a:cubicBezTo>
                        <a:cubicBezTo>
                          <a:pt x="139" y="136"/>
                          <a:pt x="153" y="135"/>
                          <a:pt x="153" y="135"/>
                        </a:cubicBezTo>
                        <a:cubicBezTo>
                          <a:pt x="166" y="138"/>
                          <a:pt x="172" y="146"/>
                          <a:pt x="177" y="132"/>
                        </a:cubicBezTo>
                        <a:cubicBezTo>
                          <a:pt x="173" y="117"/>
                          <a:pt x="170" y="110"/>
                          <a:pt x="156" y="120"/>
                        </a:cubicBezTo>
                        <a:cubicBezTo>
                          <a:pt x="147" y="107"/>
                          <a:pt x="153" y="104"/>
                          <a:pt x="165" y="96"/>
                        </a:cubicBezTo>
                        <a:cubicBezTo>
                          <a:pt x="175" y="106"/>
                          <a:pt x="178" y="110"/>
                          <a:pt x="192" y="105"/>
                        </a:cubicBezTo>
                        <a:cubicBezTo>
                          <a:pt x="194" y="102"/>
                          <a:pt x="200" y="99"/>
                          <a:pt x="198" y="96"/>
                        </a:cubicBezTo>
                        <a:cubicBezTo>
                          <a:pt x="194" y="91"/>
                          <a:pt x="180" y="90"/>
                          <a:pt x="180" y="90"/>
                        </a:cubicBezTo>
                        <a:cubicBezTo>
                          <a:pt x="177" y="91"/>
                          <a:pt x="173" y="95"/>
                          <a:pt x="171" y="93"/>
                        </a:cubicBezTo>
                        <a:cubicBezTo>
                          <a:pt x="169" y="91"/>
                          <a:pt x="174" y="87"/>
                          <a:pt x="174" y="84"/>
                        </a:cubicBezTo>
                        <a:cubicBezTo>
                          <a:pt x="174" y="78"/>
                          <a:pt x="168" y="71"/>
                          <a:pt x="165" y="66"/>
                        </a:cubicBezTo>
                        <a:cubicBezTo>
                          <a:pt x="179" y="61"/>
                          <a:pt x="180" y="71"/>
                          <a:pt x="189" y="57"/>
                        </a:cubicBezTo>
                        <a:cubicBezTo>
                          <a:pt x="184" y="31"/>
                          <a:pt x="181" y="47"/>
                          <a:pt x="177" y="60"/>
                        </a:cubicBezTo>
                        <a:cubicBezTo>
                          <a:pt x="185" y="68"/>
                          <a:pt x="204" y="81"/>
                          <a:pt x="204" y="81"/>
                        </a:cubicBezTo>
                        <a:lnTo>
                          <a:pt x="198" y="57"/>
                        </a:lnTo>
                        <a:cubicBezTo>
                          <a:pt x="196" y="30"/>
                          <a:pt x="201" y="14"/>
                          <a:pt x="174" y="21"/>
                        </a:cubicBezTo>
                        <a:cubicBezTo>
                          <a:pt x="171" y="30"/>
                          <a:pt x="177" y="52"/>
                          <a:pt x="171" y="27"/>
                        </a:cubicBezTo>
                        <a:cubicBezTo>
                          <a:pt x="173" y="18"/>
                          <a:pt x="177" y="0"/>
                          <a:pt x="177" y="0"/>
                        </a:cubicBezTo>
                        <a:lnTo>
                          <a:pt x="183" y="63"/>
                        </a:lnTo>
                      </a:path>
                    </a:pathLst>
                  </a:custGeom>
                  <a:noFill/>
                  <a:ln w="3175" cmpd="sng">
                    <a:solidFill>
                      <a:schemeClr val="bg2"/>
                    </a:solidFill>
                    <a:round/>
                    <a:headEnd/>
                    <a:tailEnd/>
                  </a:ln>
                  <a:effectLst/>
                </p:spPr>
                <p:txBody>
                  <a:bodyPr/>
                  <a:lstStyle/>
                  <a:p>
                    <a:endParaRPr lang="en-US"/>
                  </a:p>
                </p:txBody>
              </p:sp>
            </p:grpSp>
          </p:grpSp>
          <p:sp>
            <p:nvSpPr>
              <p:cNvPr id="11366" name="Freeform 102"/>
              <p:cNvSpPr>
                <a:spLocks/>
              </p:cNvSpPr>
              <p:nvPr/>
            </p:nvSpPr>
            <p:spPr bwMode="auto">
              <a:xfrm>
                <a:off x="4653" y="1248"/>
                <a:ext cx="96" cy="112"/>
              </a:xfrm>
              <a:custGeom>
                <a:avLst/>
                <a:gdLst/>
                <a:ahLst/>
                <a:cxnLst>
                  <a:cxn ang="0">
                    <a:pos x="0" y="1"/>
                  </a:cxn>
                  <a:cxn ang="0">
                    <a:pos x="0" y="58"/>
                  </a:cxn>
                  <a:cxn ang="0">
                    <a:pos x="37" y="103"/>
                  </a:cxn>
                  <a:cxn ang="0">
                    <a:pos x="85" y="112"/>
                  </a:cxn>
                  <a:cxn ang="0">
                    <a:pos x="96" y="102"/>
                  </a:cxn>
                  <a:cxn ang="0">
                    <a:pos x="91" y="76"/>
                  </a:cxn>
                  <a:cxn ang="0">
                    <a:pos x="66" y="57"/>
                  </a:cxn>
                  <a:cxn ang="0">
                    <a:pos x="46" y="57"/>
                  </a:cxn>
                  <a:cxn ang="0">
                    <a:pos x="39" y="0"/>
                  </a:cxn>
                  <a:cxn ang="0">
                    <a:pos x="0" y="1"/>
                  </a:cxn>
                </a:cxnLst>
                <a:rect l="0" t="0" r="r" b="b"/>
                <a:pathLst>
                  <a:path w="96" h="112">
                    <a:moveTo>
                      <a:pt x="0" y="1"/>
                    </a:moveTo>
                    <a:lnTo>
                      <a:pt x="0" y="58"/>
                    </a:lnTo>
                    <a:lnTo>
                      <a:pt x="37" y="103"/>
                    </a:lnTo>
                    <a:lnTo>
                      <a:pt x="85" y="112"/>
                    </a:lnTo>
                    <a:lnTo>
                      <a:pt x="96" y="102"/>
                    </a:lnTo>
                    <a:lnTo>
                      <a:pt x="91" y="76"/>
                    </a:lnTo>
                    <a:lnTo>
                      <a:pt x="66" y="57"/>
                    </a:lnTo>
                    <a:lnTo>
                      <a:pt x="46" y="57"/>
                    </a:lnTo>
                    <a:lnTo>
                      <a:pt x="39" y="0"/>
                    </a:lnTo>
                    <a:lnTo>
                      <a:pt x="0" y="1"/>
                    </a:lnTo>
                    <a:close/>
                  </a:path>
                </a:pathLst>
              </a:custGeom>
              <a:gradFill rotWithShape="1">
                <a:gsLst>
                  <a:gs pos="0">
                    <a:srgbClr val="F68E54"/>
                  </a:gs>
                  <a:gs pos="100000">
                    <a:srgbClr val="FABE9C"/>
                  </a:gs>
                </a:gsLst>
                <a:lin ang="0" scaled="1"/>
              </a:gradFill>
              <a:ln w="9525">
                <a:solidFill>
                  <a:srgbClr val="F69058"/>
                </a:solidFill>
                <a:round/>
                <a:headEnd/>
                <a:tailEnd/>
              </a:ln>
              <a:effectLst/>
            </p:spPr>
            <p:txBody>
              <a:bodyPr/>
              <a:lstStyle/>
              <a:p>
                <a:endParaRPr lang="en-US"/>
              </a:p>
            </p:txBody>
          </p:sp>
        </p:grpSp>
      </p:grpSp>
      <p:pic>
        <p:nvPicPr>
          <p:cNvPr id="11367" name="Picture 103"/>
          <p:cNvPicPr>
            <a:picLocks noChangeAspect="1" noChangeArrowheads="1"/>
          </p:cNvPicPr>
          <p:nvPr/>
        </p:nvPicPr>
        <p:blipFill>
          <a:blip r:embed="rId8" cstate="print"/>
          <a:srcRect/>
          <a:stretch>
            <a:fillRect/>
          </a:stretch>
        </p:blipFill>
        <p:spPr bwMode="auto">
          <a:xfrm>
            <a:off x="3340218" y="4657998"/>
            <a:ext cx="810085" cy="513398"/>
          </a:xfrm>
          <a:prstGeom prst="rect">
            <a:avLst/>
          </a:prstGeom>
          <a:noFill/>
        </p:spPr>
      </p:pic>
      <p:grpSp>
        <p:nvGrpSpPr>
          <p:cNvPr id="20" name="Group 104"/>
          <p:cNvGrpSpPr>
            <a:grpSpLocks/>
          </p:cNvGrpSpPr>
          <p:nvPr/>
        </p:nvGrpSpPr>
        <p:grpSpPr bwMode="auto">
          <a:xfrm>
            <a:off x="596071" y="1122845"/>
            <a:ext cx="1185801" cy="1334200"/>
            <a:chOff x="336" y="480"/>
            <a:chExt cx="768" cy="960"/>
          </a:xfrm>
        </p:grpSpPr>
        <p:grpSp>
          <p:nvGrpSpPr>
            <p:cNvPr id="21" name="Group 105"/>
            <p:cNvGrpSpPr>
              <a:grpSpLocks/>
            </p:cNvGrpSpPr>
            <p:nvPr/>
          </p:nvGrpSpPr>
          <p:grpSpPr bwMode="auto">
            <a:xfrm>
              <a:off x="336" y="480"/>
              <a:ext cx="768" cy="960"/>
              <a:chOff x="336" y="480"/>
              <a:chExt cx="768" cy="960"/>
            </a:xfrm>
          </p:grpSpPr>
          <p:sp>
            <p:nvSpPr>
              <p:cNvPr id="11370" name="Oval 106"/>
              <p:cNvSpPr>
                <a:spLocks noChangeArrowheads="1"/>
              </p:cNvSpPr>
              <p:nvPr/>
            </p:nvSpPr>
            <p:spPr bwMode="auto">
              <a:xfrm flipH="1">
                <a:off x="510" y="1098"/>
                <a:ext cx="24" cy="61"/>
              </a:xfrm>
              <a:prstGeom prst="ellipse">
                <a:avLst/>
              </a:prstGeom>
              <a:solidFill>
                <a:srgbClr val="DDDDDD"/>
              </a:solidFill>
              <a:ln w="9525">
                <a:noFill/>
                <a:round/>
                <a:headEnd/>
                <a:tailEnd/>
              </a:ln>
              <a:effectLst/>
              <a:scene3d>
                <a:camera prst="legacyPerspectiveTop">
                  <a:rot lat="21299999" lon="20699999" rev="0"/>
                </a:camera>
                <a:lightRig rig="legacyFlat2" dir="b"/>
              </a:scene3d>
              <a:sp3d extrusionH="227000" prstMaterial="legacyMetal">
                <a:bevelT w="13500" h="13500" prst="angle"/>
                <a:bevelB w="13500" h="13500" prst="angle"/>
                <a:extrusionClr>
                  <a:srgbClr val="DDDDDD"/>
                </a:extrusionClr>
              </a:sp3d>
            </p:spPr>
            <p:txBody>
              <a:bodyPr wrap="none" anchor="ctr">
                <a:flatTx/>
              </a:bodyPr>
              <a:lstStyle/>
              <a:p>
                <a:endParaRPr lang="en-US"/>
              </a:p>
            </p:txBody>
          </p:sp>
          <p:sp>
            <p:nvSpPr>
              <p:cNvPr id="11371" name="Oval 107"/>
              <p:cNvSpPr>
                <a:spLocks noChangeArrowheads="1"/>
              </p:cNvSpPr>
              <p:nvPr/>
            </p:nvSpPr>
            <p:spPr bwMode="auto">
              <a:xfrm>
                <a:off x="760" y="1098"/>
                <a:ext cx="25" cy="61"/>
              </a:xfrm>
              <a:prstGeom prst="ellipse">
                <a:avLst/>
              </a:prstGeom>
              <a:solidFill>
                <a:srgbClr val="DDDDDD"/>
              </a:solidFill>
              <a:ln w="9525">
                <a:noFill/>
                <a:round/>
                <a:headEnd/>
                <a:tailEnd/>
              </a:ln>
              <a:effectLst/>
              <a:scene3d>
                <a:camera prst="legacyPerspectiveTopRight">
                  <a:rot lat="21299999" lon="0" rev="0"/>
                </a:camera>
                <a:lightRig rig="legacyFlat4" dir="t"/>
              </a:scene3d>
              <a:sp3d extrusionH="430200" prstMaterial="legacyMetal">
                <a:bevelT w="13500" h="13500" prst="angle"/>
                <a:bevelB w="13500" h="13500" prst="angle"/>
                <a:extrusionClr>
                  <a:srgbClr val="DDDDDD"/>
                </a:extrusionClr>
              </a:sp3d>
            </p:spPr>
            <p:txBody>
              <a:bodyPr wrap="none" anchor="ctr">
                <a:flatTx/>
              </a:bodyPr>
              <a:lstStyle/>
              <a:p>
                <a:endParaRPr lang="en-US"/>
              </a:p>
            </p:txBody>
          </p:sp>
          <p:sp>
            <p:nvSpPr>
              <p:cNvPr id="11372" name="Oval 108"/>
              <p:cNvSpPr>
                <a:spLocks noChangeArrowheads="1"/>
              </p:cNvSpPr>
              <p:nvPr/>
            </p:nvSpPr>
            <p:spPr bwMode="auto">
              <a:xfrm rot="213656" flipH="1">
                <a:off x="507" y="1323"/>
                <a:ext cx="25" cy="62"/>
              </a:xfrm>
              <a:prstGeom prst="ellipse">
                <a:avLst/>
              </a:prstGeom>
              <a:solidFill>
                <a:srgbClr val="DDDDDD"/>
              </a:solidFill>
              <a:ln w="9525">
                <a:noFill/>
                <a:round/>
                <a:headEnd/>
                <a:tailEnd/>
              </a:ln>
              <a:effectLst/>
              <a:scene3d>
                <a:camera prst="legacyPerspectiveTop">
                  <a:rot lat="21299999" lon="20699999" rev="0"/>
                </a:camera>
                <a:lightRig rig="legacyFlat2" dir="b"/>
              </a:scene3d>
              <a:sp3d extrusionH="227000" prstMaterial="legacyMetal">
                <a:bevelT w="13500" h="13500" prst="angle"/>
                <a:bevelB w="13500" h="13500" prst="angle"/>
                <a:extrusionClr>
                  <a:srgbClr val="DDDDDD"/>
                </a:extrusionClr>
              </a:sp3d>
            </p:spPr>
            <p:txBody>
              <a:bodyPr wrap="none" anchor="ctr">
                <a:flatTx/>
              </a:bodyPr>
              <a:lstStyle/>
              <a:p>
                <a:endParaRPr lang="en-US"/>
              </a:p>
            </p:txBody>
          </p:sp>
          <p:sp>
            <p:nvSpPr>
              <p:cNvPr id="11373" name="Oval 109"/>
              <p:cNvSpPr>
                <a:spLocks noChangeArrowheads="1"/>
              </p:cNvSpPr>
              <p:nvPr/>
            </p:nvSpPr>
            <p:spPr bwMode="auto">
              <a:xfrm rot="-285818">
                <a:off x="762" y="1323"/>
                <a:ext cx="24" cy="62"/>
              </a:xfrm>
              <a:prstGeom prst="ellipse">
                <a:avLst/>
              </a:prstGeom>
              <a:solidFill>
                <a:srgbClr val="DDDDDD"/>
              </a:solidFill>
              <a:ln w="9525">
                <a:noFill/>
                <a:round/>
                <a:headEnd/>
                <a:tailEnd/>
              </a:ln>
              <a:effectLst/>
              <a:scene3d>
                <a:camera prst="legacyPerspectiveTopRight">
                  <a:rot lat="21299999" lon="0" rev="0"/>
                </a:camera>
                <a:lightRig rig="legacyFlat4" dir="t"/>
              </a:scene3d>
              <a:sp3d extrusionH="430200" prstMaterial="legacyMetal">
                <a:bevelT w="13500" h="13500" prst="angle"/>
                <a:bevelB w="13500" h="13500" prst="angle"/>
                <a:extrusionClr>
                  <a:srgbClr val="DDDDDD"/>
                </a:extrusionClr>
              </a:sp3d>
            </p:spPr>
            <p:txBody>
              <a:bodyPr wrap="none" anchor="ctr">
                <a:flatTx/>
              </a:bodyPr>
              <a:lstStyle/>
              <a:p>
                <a:endParaRPr lang="en-US"/>
              </a:p>
            </p:txBody>
          </p:sp>
          <p:sp>
            <p:nvSpPr>
              <p:cNvPr id="11374" name="Freeform 110"/>
              <p:cNvSpPr>
                <a:spLocks/>
              </p:cNvSpPr>
              <p:nvPr/>
            </p:nvSpPr>
            <p:spPr bwMode="auto">
              <a:xfrm>
                <a:off x="488" y="1120"/>
                <a:ext cx="48" cy="225"/>
              </a:xfrm>
              <a:custGeom>
                <a:avLst/>
                <a:gdLst/>
                <a:ahLst/>
                <a:cxnLst>
                  <a:cxn ang="0">
                    <a:pos x="94" y="24"/>
                  </a:cxn>
                  <a:cxn ang="0">
                    <a:pos x="94" y="36"/>
                  </a:cxn>
                  <a:cxn ang="0">
                    <a:pos x="82" y="61"/>
                  </a:cxn>
                  <a:cxn ang="0">
                    <a:pos x="70" y="69"/>
                  </a:cxn>
                  <a:cxn ang="0">
                    <a:pos x="60" y="64"/>
                  </a:cxn>
                  <a:cxn ang="0">
                    <a:pos x="49" y="48"/>
                  </a:cxn>
                  <a:cxn ang="0">
                    <a:pos x="45" y="33"/>
                  </a:cxn>
                  <a:cxn ang="0">
                    <a:pos x="45" y="19"/>
                  </a:cxn>
                  <a:cxn ang="0">
                    <a:pos x="4" y="0"/>
                  </a:cxn>
                  <a:cxn ang="0">
                    <a:pos x="0" y="407"/>
                  </a:cxn>
                  <a:cxn ang="0">
                    <a:pos x="2" y="424"/>
                  </a:cxn>
                  <a:cxn ang="0">
                    <a:pos x="9" y="434"/>
                  </a:cxn>
                  <a:cxn ang="0">
                    <a:pos x="23" y="437"/>
                  </a:cxn>
                  <a:cxn ang="0">
                    <a:pos x="38" y="433"/>
                  </a:cxn>
                  <a:cxn ang="0">
                    <a:pos x="45" y="421"/>
                  </a:cxn>
                  <a:cxn ang="0">
                    <a:pos x="50" y="409"/>
                  </a:cxn>
                  <a:cxn ang="0">
                    <a:pos x="53" y="397"/>
                  </a:cxn>
                  <a:cxn ang="0">
                    <a:pos x="65" y="391"/>
                  </a:cxn>
                  <a:cxn ang="0">
                    <a:pos x="77" y="395"/>
                  </a:cxn>
                  <a:cxn ang="0">
                    <a:pos x="81" y="406"/>
                  </a:cxn>
                  <a:cxn ang="0">
                    <a:pos x="94" y="24"/>
                  </a:cxn>
                </a:cxnLst>
                <a:rect l="0" t="0" r="r" b="b"/>
                <a:pathLst>
                  <a:path w="94" h="437">
                    <a:moveTo>
                      <a:pt x="94" y="24"/>
                    </a:moveTo>
                    <a:cubicBezTo>
                      <a:pt x="93" y="36"/>
                      <a:pt x="89" y="36"/>
                      <a:pt x="94" y="36"/>
                    </a:cubicBezTo>
                    <a:lnTo>
                      <a:pt x="82" y="61"/>
                    </a:lnTo>
                    <a:lnTo>
                      <a:pt x="70" y="69"/>
                    </a:lnTo>
                    <a:lnTo>
                      <a:pt x="60" y="64"/>
                    </a:lnTo>
                    <a:lnTo>
                      <a:pt x="49" y="48"/>
                    </a:lnTo>
                    <a:lnTo>
                      <a:pt x="45" y="33"/>
                    </a:lnTo>
                    <a:lnTo>
                      <a:pt x="45" y="19"/>
                    </a:lnTo>
                    <a:lnTo>
                      <a:pt x="4" y="0"/>
                    </a:lnTo>
                    <a:lnTo>
                      <a:pt x="0" y="407"/>
                    </a:lnTo>
                    <a:lnTo>
                      <a:pt x="2" y="424"/>
                    </a:lnTo>
                    <a:lnTo>
                      <a:pt x="9" y="434"/>
                    </a:lnTo>
                    <a:lnTo>
                      <a:pt x="23" y="437"/>
                    </a:lnTo>
                    <a:lnTo>
                      <a:pt x="38" y="433"/>
                    </a:lnTo>
                    <a:lnTo>
                      <a:pt x="45" y="421"/>
                    </a:lnTo>
                    <a:lnTo>
                      <a:pt x="50" y="409"/>
                    </a:lnTo>
                    <a:cubicBezTo>
                      <a:pt x="51" y="405"/>
                      <a:pt x="50" y="400"/>
                      <a:pt x="53" y="397"/>
                    </a:cubicBezTo>
                    <a:cubicBezTo>
                      <a:pt x="56" y="394"/>
                      <a:pt x="61" y="391"/>
                      <a:pt x="65" y="391"/>
                    </a:cubicBezTo>
                    <a:cubicBezTo>
                      <a:pt x="69" y="391"/>
                      <a:pt x="74" y="393"/>
                      <a:pt x="77" y="395"/>
                    </a:cubicBezTo>
                    <a:lnTo>
                      <a:pt x="81" y="406"/>
                    </a:lnTo>
                    <a:lnTo>
                      <a:pt x="94" y="24"/>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1375" name="Freeform 111"/>
              <p:cNvSpPr>
                <a:spLocks/>
              </p:cNvSpPr>
              <p:nvPr/>
            </p:nvSpPr>
            <p:spPr bwMode="auto">
              <a:xfrm>
                <a:off x="759" y="1119"/>
                <a:ext cx="45" cy="224"/>
              </a:xfrm>
              <a:custGeom>
                <a:avLst/>
                <a:gdLst/>
                <a:ahLst/>
                <a:cxnLst>
                  <a:cxn ang="0">
                    <a:pos x="0" y="24"/>
                  </a:cxn>
                  <a:cxn ang="0">
                    <a:pos x="0" y="36"/>
                  </a:cxn>
                  <a:cxn ang="0">
                    <a:pos x="12" y="61"/>
                  </a:cxn>
                  <a:cxn ang="0">
                    <a:pos x="24" y="69"/>
                  </a:cxn>
                  <a:cxn ang="0">
                    <a:pos x="34" y="64"/>
                  </a:cxn>
                  <a:cxn ang="0">
                    <a:pos x="45" y="48"/>
                  </a:cxn>
                  <a:cxn ang="0">
                    <a:pos x="49" y="33"/>
                  </a:cxn>
                  <a:cxn ang="0">
                    <a:pos x="49" y="19"/>
                  </a:cxn>
                  <a:cxn ang="0">
                    <a:pos x="90" y="0"/>
                  </a:cxn>
                  <a:cxn ang="0">
                    <a:pos x="90" y="409"/>
                  </a:cxn>
                  <a:cxn ang="0">
                    <a:pos x="88" y="425"/>
                  </a:cxn>
                  <a:cxn ang="0">
                    <a:pos x="81" y="431"/>
                  </a:cxn>
                  <a:cxn ang="0">
                    <a:pos x="69" y="435"/>
                  </a:cxn>
                  <a:cxn ang="0">
                    <a:pos x="56" y="433"/>
                  </a:cxn>
                  <a:cxn ang="0">
                    <a:pos x="49" y="421"/>
                  </a:cxn>
                  <a:cxn ang="0">
                    <a:pos x="44" y="409"/>
                  </a:cxn>
                  <a:cxn ang="0">
                    <a:pos x="41" y="397"/>
                  </a:cxn>
                  <a:cxn ang="0">
                    <a:pos x="29" y="391"/>
                  </a:cxn>
                  <a:cxn ang="0">
                    <a:pos x="17" y="395"/>
                  </a:cxn>
                  <a:cxn ang="0">
                    <a:pos x="13" y="406"/>
                  </a:cxn>
                  <a:cxn ang="0">
                    <a:pos x="0" y="24"/>
                  </a:cxn>
                </a:cxnLst>
                <a:rect l="0" t="0" r="r" b="b"/>
                <a:pathLst>
                  <a:path w="90" h="435">
                    <a:moveTo>
                      <a:pt x="0" y="24"/>
                    </a:moveTo>
                    <a:cubicBezTo>
                      <a:pt x="1" y="36"/>
                      <a:pt x="5" y="36"/>
                      <a:pt x="0" y="36"/>
                    </a:cubicBezTo>
                    <a:lnTo>
                      <a:pt x="12" y="61"/>
                    </a:lnTo>
                    <a:lnTo>
                      <a:pt x="24" y="69"/>
                    </a:lnTo>
                    <a:lnTo>
                      <a:pt x="34" y="64"/>
                    </a:lnTo>
                    <a:lnTo>
                      <a:pt x="45" y="48"/>
                    </a:lnTo>
                    <a:lnTo>
                      <a:pt x="49" y="33"/>
                    </a:lnTo>
                    <a:lnTo>
                      <a:pt x="49" y="19"/>
                    </a:lnTo>
                    <a:lnTo>
                      <a:pt x="90" y="0"/>
                    </a:lnTo>
                    <a:lnTo>
                      <a:pt x="90" y="409"/>
                    </a:lnTo>
                    <a:lnTo>
                      <a:pt x="88" y="425"/>
                    </a:lnTo>
                    <a:lnTo>
                      <a:pt x="81" y="431"/>
                    </a:lnTo>
                    <a:lnTo>
                      <a:pt x="69" y="435"/>
                    </a:lnTo>
                    <a:lnTo>
                      <a:pt x="56" y="433"/>
                    </a:lnTo>
                    <a:lnTo>
                      <a:pt x="49" y="421"/>
                    </a:lnTo>
                    <a:lnTo>
                      <a:pt x="44" y="409"/>
                    </a:lnTo>
                    <a:cubicBezTo>
                      <a:pt x="43" y="405"/>
                      <a:pt x="44" y="400"/>
                      <a:pt x="41" y="397"/>
                    </a:cubicBezTo>
                    <a:cubicBezTo>
                      <a:pt x="38" y="394"/>
                      <a:pt x="33" y="391"/>
                      <a:pt x="29" y="391"/>
                    </a:cubicBezTo>
                    <a:cubicBezTo>
                      <a:pt x="25" y="391"/>
                      <a:pt x="20" y="393"/>
                      <a:pt x="17" y="395"/>
                    </a:cubicBezTo>
                    <a:lnTo>
                      <a:pt x="13" y="406"/>
                    </a:lnTo>
                    <a:lnTo>
                      <a:pt x="0" y="24"/>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1376" name="Freeform 112"/>
              <p:cNvSpPr>
                <a:spLocks/>
              </p:cNvSpPr>
              <p:nvPr/>
            </p:nvSpPr>
            <p:spPr bwMode="auto">
              <a:xfrm>
                <a:off x="750" y="1355"/>
                <a:ext cx="123" cy="84"/>
              </a:xfrm>
              <a:custGeom>
                <a:avLst/>
                <a:gdLst/>
                <a:ahLst/>
                <a:cxnLst>
                  <a:cxn ang="0">
                    <a:pos x="21" y="6"/>
                  </a:cxn>
                  <a:cxn ang="0">
                    <a:pos x="21" y="18"/>
                  </a:cxn>
                  <a:cxn ang="0">
                    <a:pos x="30" y="36"/>
                  </a:cxn>
                  <a:cxn ang="0">
                    <a:pos x="39" y="45"/>
                  </a:cxn>
                  <a:cxn ang="0">
                    <a:pos x="57" y="45"/>
                  </a:cxn>
                  <a:cxn ang="0">
                    <a:pos x="66" y="30"/>
                  </a:cxn>
                  <a:cxn ang="0">
                    <a:pos x="68" y="18"/>
                  </a:cxn>
                  <a:cxn ang="0">
                    <a:pos x="108" y="0"/>
                  </a:cxn>
                  <a:cxn ang="0">
                    <a:pos x="123" y="24"/>
                  </a:cxn>
                  <a:cxn ang="0">
                    <a:pos x="215" y="55"/>
                  </a:cxn>
                  <a:cxn ang="0">
                    <a:pos x="239" y="84"/>
                  </a:cxn>
                  <a:cxn ang="0">
                    <a:pos x="173" y="126"/>
                  </a:cxn>
                  <a:cxn ang="0">
                    <a:pos x="123" y="130"/>
                  </a:cxn>
                  <a:cxn ang="0">
                    <a:pos x="0" y="66"/>
                  </a:cxn>
                  <a:cxn ang="0">
                    <a:pos x="0" y="30"/>
                  </a:cxn>
                  <a:cxn ang="0">
                    <a:pos x="21" y="6"/>
                  </a:cxn>
                </a:cxnLst>
                <a:rect l="0" t="0" r="r" b="b"/>
                <a:pathLst>
                  <a:path w="239" h="130">
                    <a:moveTo>
                      <a:pt x="21" y="6"/>
                    </a:moveTo>
                    <a:cubicBezTo>
                      <a:pt x="21" y="10"/>
                      <a:pt x="21" y="14"/>
                      <a:pt x="21" y="18"/>
                    </a:cubicBezTo>
                    <a:lnTo>
                      <a:pt x="30" y="36"/>
                    </a:lnTo>
                    <a:lnTo>
                      <a:pt x="39" y="45"/>
                    </a:lnTo>
                    <a:lnTo>
                      <a:pt x="57" y="45"/>
                    </a:lnTo>
                    <a:lnTo>
                      <a:pt x="66" y="30"/>
                    </a:lnTo>
                    <a:lnTo>
                      <a:pt x="68" y="18"/>
                    </a:lnTo>
                    <a:lnTo>
                      <a:pt x="108" y="0"/>
                    </a:lnTo>
                    <a:lnTo>
                      <a:pt x="123" y="24"/>
                    </a:lnTo>
                    <a:lnTo>
                      <a:pt x="215" y="55"/>
                    </a:lnTo>
                    <a:lnTo>
                      <a:pt x="239" y="84"/>
                    </a:lnTo>
                    <a:lnTo>
                      <a:pt x="173" y="126"/>
                    </a:lnTo>
                    <a:lnTo>
                      <a:pt x="123" y="130"/>
                    </a:lnTo>
                    <a:lnTo>
                      <a:pt x="0" y="66"/>
                    </a:lnTo>
                    <a:lnTo>
                      <a:pt x="0" y="30"/>
                    </a:lnTo>
                    <a:lnTo>
                      <a:pt x="21" y="6"/>
                    </a:lnTo>
                    <a:close/>
                  </a:path>
                </a:pathLst>
              </a:custGeom>
              <a:gradFill rotWithShape="1">
                <a:gsLst>
                  <a:gs pos="0">
                    <a:srgbClr val="C0C0C0"/>
                  </a:gs>
                  <a:gs pos="100000">
                    <a:schemeClr val="bg2"/>
                  </a:gs>
                </a:gsLst>
                <a:lin ang="5400000" scaled="1"/>
              </a:gradFill>
              <a:ln w="9525">
                <a:solidFill>
                  <a:srgbClr val="C0C0C0"/>
                </a:solidFill>
                <a:round/>
                <a:headEnd/>
                <a:tailEnd/>
              </a:ln>
              <a:effectLst/>
            </p:spPr>
            <p:txBody>
              <a:bodyPr/>
              <a:lstStyle/>
              <a:p>
                <a:endParaRPr lang="en-US"/>
              </a:p>
            </p:txBody>
          </p:sp>
          <p:sp>
            <p:nvSpPr>
              <p:cNvPr id="11377" name="Freeform 113"/>
              <p:cNvSpPr>
                <a:spLocks/>
              </p:cNvSpPr>
              <p:nvPr/>
            </p:nvSpPr>
            <p:spPr bwMode="auto">
              <a:xfrm flipH="1">
                <a:off x="422" y="1356"/>
                <a:ext cx="121" cy="84"/>
              </a:xfrm>
              <a:custGeom>
                <a:avLst/>
                <a:gdLst/>
                <a:ahLst/>
                <a:cxnLst>
                  <a:cxn ang="0">
                    <a:pos x="21" y="6"/>
                  </a:cxn>
                  <a:cxn ang="0">
                    <a:pos x="21" y="18"/>
                  </a:cxn>
                  <a:cxn ang="0">
                    <a:pos x="30" y="36"/>
                  </a:cxn>
                  <a:cxn ang="0">
                    <a:pos x="39" y="45"/>
                  </a:cxn>
                  <a:cxn ang="0">
                    <a:pos x="57" y="45"/>
                  </a:cxn>
                  <a:cxn ang="0">
                    <a:pos x="66" y="30"/>
                  </a:cxn>
                  <a:cxn ang="0">
                    <a:pos x="68" y="18"/>
                  </a:cxn>
                  <a:cxn ang="0">
                    <a:pos x="108" y="0"/>
                  </a:cxn>
                  <a:cxn ang="0">
                    <a:pos x="123" y="24"/>
                  </a:cxn>
                  <a:cxn ang="0">
                    <a:pos x="215" y="55"/>
                  </a:cxn>
                  <a:cxn ang="0">
                    <a:pos x="239" y="84"/>
                  </a:cxn>
                  <a:cxn ang="0">
                    <a:pos x="173" y="126"/>
                  </a:cxn>
                  <a:cxn ang="0">
                    <a:pos x="123" y="130"/>
                  </a:cxn>
                  <a:cxn ang="0">
                    <a:pos x="0" y="66"/>
                  </a:cxn>
                  <a:cxn ang="0">
                    <a:pos x="0" y="30"/>
                  </a:cxn>
                  <a:cxn ang="0">
                    <a:pos x="21" y="6"/>
                  </a:cxn>
                </a:cxnLst>
                <a:rect l="0" t="0" r="r" b="b"/>
                <a:pathLst>
                  <a:path w="239" h="130">
                    <a:moveTo>
                      <a:pt x="21" y="6"/>
                    </a:moveTo>
                    <a:cubicBezTo>
                      <a:pt x="21" y="10"/>
                      <a:pt x="21" y="14"/>
                      <a:pt x="21" y="18"/>
                    </a:cubicBezTo>
                    <a:lnTo>
                      <a:pt x="30" y="36"/>
                    </a:lnTo>
                    <a:lnTo>
                      <a:pt x="39" y="45"/>
                    </a:lnTo>
                    <a:lnTo>
                      <a:pt x="57" y="45"/>
                    </a:lnTo>
                    <a:lnTo>
                      <a:pt x="66" y="30"/>
                    </a:lnTo>
                    <a:lnTo>
                      <a:pt x="68" y="18"/>
                    </a:lnTo>
                    <a:lnTo>
                      <a:pt x="108" y="0"/>
                    </a:lnTo>
                    <a:lnTo>
                      <a:pt x="123" y="24"/>
                    </a:lnTo>
                    <a:lnTo>
                      <a:pt x="215" y="55"/>
                    </a:lnTo>
                    <a:lnTo>
                      <a:pt x="239" y="84"/>
                    </a:lnTo>
                    <a:lnTo>
                      <a:pt x="173" y="126"/>
                    </a:lnTo>
                    <a:lnTo>
                      <a:pt x="123" y="130"/>
                    </a:lnTo>
                    <a:lnTo>
                      <a:pt x="0" y="66"/>
                    </a:lnTo>
                    <a:lnTo>
                      <a:pt x="0" y="30"/>
                    </a:lnTo>
                    <a:lnTo>
                      <a:pt x="21" y="6"/>
                    </a:lnTo>
                    <a:close/>
                  </a:path>
                </a:pathLst>
              </a:custGeom>
              <a:gradFill rotWithShape="1">
                <a:gsLst>
                  <a:gs pos="0">
                    <a:srgbClr val="C0C0C0"/>
                  </a:gs>
                  <a:gs pos="100000">
                    <a:schemeClr val="bg2"/>
                  </a:gs>
                </a:gsLst>
                <a:lin ang="5400000" scaled="1"/>
              </a:gradFill>
              <a:ln w="9525">
                <a:solidFill>
                  <a:srgbClr val="C0C0C0"/>
                </a:solidFill>
                <a:round/>
                <a:headEnd/>
                <a:tailEnd/>
              </a:ln>
              <a:effectLst/>
            </p:spPr>
            <p:txBody>
              <a:bodyPr/>
              <a:lstStyle/>
              <a:p>
                <a:endParaRPr lang="en-US"/>
              </a:p>
            </p:txBody>
          </p:sp>
          <p:sp>
            <p:nvSpPr>
              <p:cNvPr id="11378" name="Oval 114"/>
              <p:cNvSpPr>
                <a:spLocks noChangeArrowheads="1"/>
              </p:cNvSpPr>
              <p:nvPr/>
            </p:nvSpPr>
            <p:spPr bwMode="auto">
              <a:xfrm rot="1911552" flipH="1">
                <a:off x="592" y="954"/>
                <a:ext cx="25" cy="62"/>
              </a:xfrm>
              <a:prstGeom prst="ellipse">
                <a:avLst/>
              </a:prstGeom>
              <a:solidFill>
                <a:srgbClr val="DDDDDD"/>
              </a:solidFill>
              <a:ln w="9525">
                <a:noFill/>
                <a:round/>
                <a:headEnd/>
                <a:tailEnd/>
              </a:ln>
              <a:effectLst/>
              <a:scene3d>
                <a:camera prst="legacyPerspectiveTop">
                  <a:rot lat="0" lon="20699999" rev="0"/>
                </a:camera>
                <a:lightRig rig="legacyFlat2" dir="b"/>
              </a:scene3d>
              <a:sp3d extrusionH="227000" prstMaterial="legacyMetal">
                <a:bevelT w="13500" h="13500" prst="angle"/>
                <a:bevelB w="13500" h="13500" prst="angle"/>
                <a:extrusionClr>
                  <a:srgbClr val="DDDDDD"/>
                </a:extrusionClr>
              </a:sp3d>
            </p:spPr>
            <p:txBody>
              <a:bodyPr wrap="none" anchor="ctr">
                <a:flatTx/>
              </a:bodyPr>
              <a:lstStyle/>
              <a:p>
                <a:endParaRPr lang="en-US"/>
              </a:p>
            </p:txBody>
          </p:sp>
          <p:sp>
            <p:nvSpPr>
              <p:cNvPr id="11379" name="Oval 115"/>
              <p:cNvSpPr>
                <a:spLocks noChangeArrowheads="1"/>
              </p:cNvSpPr>
              <p:nvPr/>
            </p:nvSpPr>
            <p:spPr bwMode="auto">
              <a:xfrm rot="-1945264">
                <a:off x="681" y="958"/>
                <a:ext cx="25" cy="52"/>
              </a:xfrm>
              <a:prstGeom prst="ellipse">
                <a:avLst/>
              </a:prstGeom>
              <a:solidFill>
                <a:srgbClr val="DDDDDD"/>
              </a:solidFill>
              <a:ln w="9525">
                <a:noFill/>
                <a:round/>
                <a:headEnd/>
                <a:tailEnd/>
              </a:ln>
              <a:effectLst/>
              <a:scene3d>
                <a:camera prst="legacyPerspectiveTopRight"/>
                <a:lightRig rig="legacyFlat4" dir="t"/>
              </a:scene3d>
              <a:sp3d extrusionH="430200" prstMaterial="legacyMetal">
                <a:bevelT w="13500" h="13500" prst="angle"/>
                <a:bevelB w="13500" h="13500" prst="angle"/>
                <a:extrusionClr>
                  <a:srgbClr val="DDDDDD"/>
                </a:extrusionClr>
              </a:sp3d>
            </p:spPr>
            <p:txBody>
              <a:bodyPr wrap="none" anchor="ctr">
                <a:flatTx/>
              </a:bodyPr>
              <a:lstStyle/>
              <a:p>
                <a:endParaRPr lang="en-US"/>
              </a:p>
            </p:txBody>
          </p:sp>
          <p:sp>
            <p:nvSpPr>
              <p:cNvPr id="11380" name="Freeform 116"/>
              <p:cNvSpPr>
                <a:spLocks/>
              </p:cNvSpPr>
              <p:nvPr/>
            </p:nvSpPr>
            <p:spPr bwMode="auto">
              <a:xfrm>
                <a:off x="493" y="977"/>
                <a:ext cx="119" cy="140"/>
              </a:xfrm>
              <a:custGeom>
                <a:avLst/>
                <a:gdLst/>
                <a:ahLst/>
                <a:cxnLst>
                  <a:cxn ang="0">
                    <a:pos x="231" y="62"/>
                  </a:cxn>
                  <a:cxn ang="0">
                    <a:pos x="227" y="70"/>
                  </a:cxn>
                  <a:cxn ang="0">
                    <a:pos x="206" y="82"/>
                  </a:cxn>
                  <a:cxn ang="0">
                    <a:pos x="192" y="81"/>
                  </a:cxn>
                  <a:cxn ang="0">
                    <a:pos x="184" y="73"/>
                  </a:cxn>
                  <a:cxn ang="0">
                    <a:pos x="178" y="56"/>
                  </a:cxn>
                  <a:cxn ang="0">
                    <a:pos x="180" y="44"/>
                  </a:cxn>
                  <a:cxn ang="0">
                    <a:pos x="185" y="34"/>
                  </a:cxn>
                  <a:cxn ang="0">
                    <a:pos x="151" y="0"/>
                  </a:cxn>
                  <a:cxn ang="0">
                    <a:pos x="4" y="287"/>
                  </a:cxn>
                  <a:cxn ang="0">
                    <a:pos x="0" y="299"/>
                  </a:cxn>
                  <a:cxn ang="0">
                    <a:pos x="5" y="307"/>
                  </a:cxn>
                  <a:cxn ang="0">
                    <a:pos x="15" y="316"/>
                  </a:cxn>
                  <a:cxn ang="0">
                    <a:pos x="29" y="320"/>
                  </a:cxn>
                  <a:cxn ang="0">
                    <a:pos x="40" y="316"/>
                  </a:cxn>
                  <a:cxn ang="0">
                    <a:pos x="50" y="310"/>
                  </a:cxn>
                  <a:cxn ang="0">
                    <a:pos x="57" y="303"/>
                  </a:cxn>
                  <a:cxn ang="0">
                    <a:pos x="70" y="305"/>
                  </a:cxn>
                  <a:cxn ang="0">
                    <a:pos x="81" y="313"/>
                  </a:cxn>
                  <a:cxn ang="0">
                    <a:pos x="84" y="324"/>
                  </a:cxn>
                  <a:cxn ang="0">
                    <a:pos x="231" y="62"/>
                  </a:cxn>
                </a:cxnLst>
                <a:rect l="0" t="0" r="r" b="b"/>
                <a:pathLst>
                  <a:path w="231" h="324">
                    <a:moveTo>
                      <a:pt x="231" y="62"/>
                    </a:moveTo>
                    <a:cubicBezTo>
                      <a:pt x="226" y="70"/>
                      <a:pt x="221" y="67"/>
                      <a:pt x="227" y="70"/>
                    </a:cubicBezTo>
                    <a:lnTo>
                      <a:pt x="206" y="82"/>
                    </a:lnTo>
                    <a:lnTo>
                      <a:pt x="192" y="81"/>
                    </a:lnTo>
                    <a:lnTo>
                      <a:pt x="184" y="73"/>
                    </a:lnTo>
                    <a:lnTo>
                      <a:pt x="178" y="56"/>
                    </a:lnTo>
                    <a:lnTo>
                      <a:pt x="180" y="44"/>
                    </a:lnTo>
                    <a:lnTo>
                      <a:pt x="185" y="34"/>
                    </a:lnTo>
                    <a:lnTo>
                      <a:pt x="151" y="0"/>
                    </a:lnTo>
                    <a:lnTo>
                      <a:pt x="4" y="287"/>
                    </a:lnTo>
                    <a:lnTo>
                      <a:pt x="0" y="299"/>
                    </a:lnTo>
                    <a:lnTo>
                      <a:pt x="5" y="307"/>
                    </a:lnTo>
                    <a:lnTo>
                      <a:pt x="15" y="316"/>
                    </a:lnTo>
                    <a:lnTo>
                      <a:pt x="29" y="320"/>
                    </a:lnTo>
                    <a:lnTo>
                      <a:pt x="40" y="316"/>
                    </a:lnTo>
                    <a:lnTo>
                      <a:pt x="50" y="310"/>
                    </a:lnTo>
                    <a:cubicBezTo>
                      <a:pt x="52" y="308"/>
                      <a:pt x="53" y="304"/>
                      <a:pt x="57" y="303"/>
                    </a:cubicBezTo>
                    <a:cubicBezTo>
                      <a:pt x="60" y="303"/>
                      <a:pt x="67" y="303"/>
                      <a:pt x="70" y="305"/>
                    </a:cubicBezTo>
                    <a:cubicBezTo>
                      <a:pt x="74" y="307"/>
                      <a:pt x="79" y="310"/>
                      <a:pt x="81" y="313"/>
                    </a:cubicBezTo>
                    <a:lnTo>
                      <a:pt x="84" y="324"/>
                    </a:lnTo>
                    <a:lnTo>
                      <a:pt x="231" y="62"/>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1381" name="Freeform 117"/>
              <p:cNvSpPr>
                <a:spLocks/>
              </p:cNvSpPr>
              <p:nvPr/>
            </p:nvSpPr>
            <p:spPr bwMode="auto">
              <a:xfrm>
                <a:off x="685" y="974"/>
                <a:ext cx="119" cy="139"/>
              </a:xfrm>
              <a:custGeom>
                <a:avLst/>
                <a:gdLst/>
                <a:ahLst/>
                <a:cxnLst>
                  <a:cxn ang="0">
                    <a:pos x="0" y="62"/>
                  </a:cxn>
                  <a:cxn ang="0">
                    <a:pos x="4" y="70"/>
                  </a:cxn>
                  <a:cxn ang="0">
                    <a:pos x="25" y="82"/>
                  </a:cxn>
                  <a:cxn ang="0">
                    <a:pos x="39" y="81"/>
                  </a:cxn>
                  <a:cxn ang="0">
                    <a:pos x="47" y="73"/>
                  </a:cxn>
                  <a:cxn ang="0">
                    <a:pos x="53" y="56"/>
                  </a:cxn>
                  <a:cxn ang="0">
                    <a:pos x="51" y="44"/>
                  </a:cxn>
                  <a:cxn ang="0">
                    <a:pos x="46" y="34"/>
                  </a:cxn>
                  <a:cxn ang="0">
                    <a:pos x="80" y="0"/>
                  </a:cxn>
                  <a:cxn ang="0">
                    <a:pos x="227" y="287"/>
                  </a:cxn>
                  <a:cxn ang="0">
                    <a:pos x="231" y="299"/>
                  </a:cxn>
                  <a:cxn ang="0">
                    <a:pos x="226" y="307"/>
                  </a:cxn>
                  <a:cxn ang="0">
                    <a:pos x="216" y="316"/>
                  </a:cxn>
                  <a:cxn ang="0">
                    <a:pos x="202" y="320"/>
                  </a:cxn>
                  <a:cxn ang="0">
                    <a:pos x="191" y="316"/>
                  </a:cxn>
                  <a:cxn ang="0">
                    <a:pos x="181" y="310"/>
                  </a:cxn>
                  <a:cxn ang="0">
                    <a:pos x="174" y="303"/>
                  </a:cxn>
                  <a:cxn ang="0">
                    <a:pos x="161" y="305"/>
                  </a:cxn>
                  <a:cxn ang="0">
                    <a:pos x="150" y="313"/>
                  </a:cxn>
                  <a:cxn ang="0">
                    <a:pos x="145" y="321"/>
                  </a:cxn>
                  <a:cxn ang="0">
                    <a:pos x="0" y="62"/>
                  </a:cxn>
                </a:cxnLst>
                <a:rect l="0" t="0" r="r" b="b"/>
                <a:pathLst>
                  <a:path w="231" h="321">
                    <a:moveTo>
                      <a:pt x="0" y="62"/>
                    </a:moveTo>
                    <a:cubicBezTo>
                      <a:pt x="5" y="70"/>
                      <a:pt x="10" y="67"/>
                      <a:pt x="4" y="70"/>
                    </a:cubicBezTo>
                    <a:lnTo>
                      <a:pt x="25" y="82"/>
                    </a:lnTo>
                    <a:lnTo>
                      <a:pt x="39" y="81"/>
                    </a:lnTo>
                    <a:lnTo>
                      <a:pt x="47" y="73"/>
                    </a:lnTo>
                    <a:lnTo>
                      <a:pt x="53" y="56"/>
                    </a:lnTo>
                    <a:lnTo>
                      <a:pt x="51" y="44"/>
                    </a:lnTo>
                    <a:lnTo>
                      <a:pt x="46" y="34"/>
                    </a:lnTo>
                    <a:lnTo>
                      <a:pt x="80" y="0"/>
                    </a:lnTo>
                    <a:lnTo>
                      <a:pt x="227" y="287"/>
                    </a:lnTo>
                    <a:lnTo>
                      <a:pt x="231" y="299"/>
                    </a:lnTo>
                    <a:lnTo>
                      <a:pt x="226" y="307"/>
                    </a:lnTo>
                    <a:lnTo>
                      <a:pt x="216" y="316"/>
                    </a:lnTo>
                    <a:lnTo>
                      <a:pt x="202" y="320"/>
                    </a:lnTo>
                    <a:lnTo>
                      <a:pt x="191" y="316"/>
                    </a:lnTo>
                    <a:lnTo>
                      <a:pt x="181" y="310"/>
                    </a:lnTo>
                    <a:cubicBezTo>
                      <a:pt x="179" y="308"/>
                      <a:pt x="178" y="304"/>
                      <a:pt x="174" y="303"/>
                    </a:cubicBezTo>
                    <a:cubicBezTo>
                      <a:pt x="171" y="303"/>
                      <a:pt x="164" y="303"/>
                      <a:pt x="161" y="305"/>
                    </a:cubicBezTo>
                    <a:cubicBezTo>
                      <a:pt x="157" y="307"/>
                      <a:pt x="153" y="310"/>
                      <a:pt x="150" y="313"/>
                    </a:cubicBezTo>
                    <a:lnTo>
                      <a:pt x="145" y="321"/>
                    </a:lnTo>
                    <a:lnTo>
                      <a:pt x="0" y="62"/>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1382" name="Oval 118"/>
              <p:cNvSpPr>
                <a:spLocks noChangeArrowheads="1"/>
              </p:cNvSpPr>
              <p:nvPr/>
            </p:nvSpPr>
            <p:spPr bwMode="auto">
              <a:xfrm rot="1911552" flipH="1">
                <a:off x="531" y="712"/>
                <a:ext cx="24" cy="62"/>
              </a:xfrm>
              <a:prstGeom prst="ellipse">
                <a:avLst/>
              </a:prstGeom>
              <a:solidFill>
                <a:srgbClr val="DDDDDD"/>
              </a:solidFill>
              <a:ln w="9525">
                <a:noFill/>
                <a:round/>
                <a:headEnd/>
                <a:tailEnd/>
              </a:ln>
              <a:effectLst/>
              <a:scene3d>
                <a:camera prst="legacyPerspectiveTop">
                  <a:rot lat="21299999" lon="20699999" rev="0"/>
                </a:camera>
                <a:lightRig rig="legacyFlat2" dir="b"/>
              </a:scene3d>
              <a:sp3d extrusionH="227000" prstMaterial="legacyMetal">
                <a:bevelT w="13500" h="13500" prst="angle"/>
                <a:bevelB w="13500" h="13500" prst="angle"/>
                <a:extrusionClr>
                  <a:srgbClr val="DDDDDD"/>
                </a:extrusionClr>
              </a:sp3d>
            </p:spPr>
            <p:txBody>
              <a:bodyPr wrap="none" anchor="ctr">
                <a:flatTx/>
              </a:bodyPr>
              <a:lstStyle/>
              <a:p>
                <a:endParaRPr lang="en-US"/>
              </a:p>
            </p:txBody>
          </p:sp>
          <p:sp>
            <p:nvSpPr>
              <p:cNvPr id="11383" name="Oval 119"/>
              <p:cNvSpPr>
                <a:spLocks noChangeArrowheads="1"/>
              </p:cNvSpPr>
              <p:nvPr/>
            </p:nvSpPr>
            <p:spPr bwMode="auto">
              <a:xfrm rot="754752" flipH="1">
                <a:off x="423" y="840"/>
                <a:ext cx="24" cy="62"/>
              </a:xfrm>
              <a:prstGeom prst="ellipse">
                <a:avLst/>
              </a:prstGeom>
              <a:solidFill>
                <a:srgbClr val="DDDDDD"/>
              </a:solidFill>
              <a:ln w="9525">
                <a:noFill/>
                <a:round/>
                <a:headEnd/>
                <a:tailEnd/>
              </a:ln>
              <a:effectLst/>
              <a:scene3d>
                <a:camera prst="legacyPerspectiveTop">
                  <a:rot lat="21299999" lon="20699999" rev="0"/>
                </a:camera>
                <a:lightRig rig="legacyFlat2" dir="b"/>
              </a:scene3d>
              <a:sp3d extrusionH="227000" prstMaterial="legacyMetal">
                <a:bevelT w="13500" h="13500" prst="angle"/>
                <a:bevelB w="13500" h="13500" prst="angle"/>
                <a:extrusionClr>
                  <a:srgbClr val="DDDDDD"/>
                </a:extrusionClr>
              </a:sp3d>
            </p:spPr>
            <p:txBody>
              <a:bodyPr wrap="none" anchor="ctr">
                <a:flatTx/>
              </a:bodyPr>
              <a:lstStyle/>
              <a:p>
                <a:endParaRPr lang="en-US"/>
              </a:p>
            </p:txBody>
          </p:sp>
          <p:sp>
            <p:nvSpPr>
              <p:cNvPr id="11384" name="Oval 120"/>
              <p:cNvSpPr>
                <a:spLocks noChangeArrowheads="1"/>
              </p:cNvSpPr>
              <p:nvPr/>
            </p:nvSpPr>
            <p:spPr bwMode="auto">
              <a:xfrm rot="968407" flipH="1">
                <a:off x="392" y="999"/>
                <a:ext cx="24" cy="62"/>
              </a:xfrm>
              <a:prstGeom prst="ellipse">
                <a:avLst/>
              </a:prstGeom>
              <a:solidFill>
                <a:srgbClr val="DDDDDD"/>
              </a:solidFill>
              <a:ln w="9525">
                <a:noFill/>
                <a:round/>
                <a:headEnd/>
                <a:tailEnd/>
              </a:ln>
              <a:effectLst/>
              <a:scene3d>
                <a:camera prst="legacyPerspectiveTop">
                  <a:rot lat="21299999" lon="20699999" rev="0"/>
                </a:camera>
                <a:lightRig rig="legacyFlat2" dir="b"/>
              </a:scene3d>
              <a:sp3d extrusionH="227000" prstMaterial="legacyMetal">
                <a:bevelT w="13500" h="13500" prst="angle"/>
                <a:bevelB w="13500" h="13500" prst="angle"/>
                <a:extrusionClr>
                  <a:srgbClr val="DDDDDD"/>
                </a:extrusionClr>
              </a:sp3d>
            </p:spPr>
            <p:txBody>
              <a:bodyPr wrap="none" anchor="ctr">
                <a:flatTx/>
              </a:bodyPr>
              <a:lstStyle/>
              <a:p>
                <a:endParaRPr lang="en-US"/>
              </a:p>
            </p:txBody>
          </p:sp>
          <p:sp>
            <p:nvSpPr>
              <p:cNvPr id="11385" name="Freeform 121"/>
              <p:cNvSpPr>
                <a:spLocks/>
              </p:cNvSpPr>
              <p:nvPr/>
            </p:nvSpPr>
            <p:spPr bwMode="auto">
              <a:xfrm rot="754752">
                <a:off x="390" y="857"/>
                <a:ext cx="48" cy="157"/>
              </a:xfrm>
              <a:custGeom>
                <a:avLst/>
                <a:gdLst/>
                <a:ahLst/>
                <a:cxnLst>
                  <a:cxn ang="0">
                    <a:pos x="94" y="24"/>
                  </a:cxn>
                  <a:cxn ang="0">
                    <a:pos x="94" y="36"/>
                  </a:cxn>
                  <a:cxn ang="0">
                    <a:pos x="82" y="61"/>
                  </a:cxn>
                  <a:cxn ang="0">
                    <a:pos x="70" y="69"/>
                  </a:cxn>
                  <a:cxn ang="0">
                    <a:pos x="60" y="64"/>
                  </a:cxn>
                  <a:cxn ang="0">
                    <a:pos x="49" y="48"/>
                  </a:cxn>
                  <a:cxn ang="0">
                    <a:pos x="45" y="33"/>
                  </a:cxn>
                  <a:cxn ang="0">
                    <a:pos x="45" y="19"/>
                  </a:cxn>
                  <a:cxn ang="0">
                    <a:pos x="4" y="0"/>
                  </a:cxn>
                  <a:cxn ang="0">
                    <a:pos x="0" y="407"/>
                  </a:cxn>
                  <a:cxn ang="0">
                    <a:pos x="2" y="424"/>
                  </a:cxn>
                  <a:cxn ang="0">
                    <a:pos x="9" y="434"/>
                  </a:cxn>
                  <a:cxn ang="0">
                    <a:pos x="23" y="437"/>
                  </a:cxn>
                  <a:cxn ang="0">
                    <a:pos x="38" y="433"/>
                  </a:cxn>
                  <a:cxn ang="0">
                    <a:pos x="45" y="421"/>
                  </a:cxn>
                  <a:cxn ang="0">
                    <a:pos x="50" y="409"/>
                  </a:cxn>
                  <a:cxn ang="0">
                    <a:pos x="53" y="397"/>
                  </a:cxn>
                  <a:cxn ang="0">
                    <a:pos x="65" y="391"/>
                  </a:cxn>
                  <a:cxn ang="0">
                    <a:pos x="77" y="395"/>
                  </a:cxn>
                  <a:cxn ang="0">
                    <a:pos x="81" y="406"/>
                  </a:cxn>
                  <a:cxn ang="0">
                    <a:pos x="94" y="24"/>
                  </a:cxn>
                </a:cxnLst>
                <a:rect l="0" t="0" r="r" b="b"/>
                <a:pathLst>
                  <a:path w="94" h="437">
                    <a:moveTo>
                      <a:pt x="94" y="24"/>
                    </a:moveTo>
                    <a:cubicBezTo>
                      <a:pt x="93" y="36"/>
                      <a:pt x="89" y="36"/>
                      <a:pt x="94" y="36"/>
                    </a:cubicBezTo>
                    <a:lnTo>
                      <a:pt x="82" y="61"/>
                    </a:lnTo>
                    <a:lnTo>
                      <a:pt x="70" y="69"/>
                    </a:lnTo>
                    <a:lnTo>
                      <a:pt x="60" y="64"/>
                    </a:lnTo>
                    <a:lnTo>
                      <a:pt x="49" y="48"/>
                    </a:lnTo>
                    <a:lnTo>
                      <a:pt x="45" y="33"/>
                    </a:lnTo>
                    <a:lnTo>
                      <a:pt x="45" y="19"/>
                    </a:lnTo>
                    <a:lnTo>
                      <a:pt x="4" y="0"/>
                    </a:lnTo>
                    <a:lnTo>
                      <a:pt x="0" y="407"/>
                    </a:lnTo>
                    <a:lnTo>
                      <a:pt x="2" y="424"/>
                    </a:lnTo>
                    <a:lnTo>
                      <a:pt x="9" y="434"/>
                    </a:lnTo>
                    <a:lnTo>
                      <a:pt x="23" y="437"/>
                    </a:lnTo>
                    <a:lnTo>
                      <a:pt x="38" y="433"/>
                    </a:lnTo>
                    <a:lnTo>
                      <a:pt x="45" y="421"/>
                    </a:lnTo>
                    <a:lnTo>
                      <a:pt x="50" y="409"/>
                    </a:lnTo>
                    <a:cubicBezTo>
                      <a:pt x="51" y="405"/>
                      <a:pt x="50" y="400"/>
                      <a:pt x="53" y="397"/>
                    </a:cubicBezTo>
                    <a:cubicBezTo>
                      <a:pt x="56" y="394"/>
                      <a:pt x="61" y="391"/>
                      <a:pt x="65" y="391"/>
                    </a:cubicBezTo>
                    <a:cubicBezTo>
                      <a:pt x="69" y="391"/>
                      <a:pt x="74" y="393"/>
                      <a:pt x="77" y="395"/>
                    </a:cubicBezTo>
                    <a:lnTo>
                      <a:pt x="81" y="406"/>
                    </a:lnTo>
                    <a:lnTo>
                      <a:pt x="94" y="24"/>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1386" name="Freeform 122"/>
              <p:cNvSpPr>
                <a:spLocks/>
              </p:cNvSpPr>
              <p:nvPr/>
            </p:nvSpPr>
            <p:spPr bwMode="auto">
              <a:xfrm>
                <a:off x="409" y="721"/>
                <a:ext cx="134" cy="134"/>
              </a:xfrm>
              <a:custGeom>
                <a:avLst/>
                <a:gdLst/>
                <a:ahLst/>
                <a:cxnLst>
                  <a:cxn ang="0">
                    <a:pos x="260" y="70"/>
                  </a:cxn>
                  <a:cxn ang="0">
                    <a:pos x="255" y="74"/>
                  </a:cxn>
                  <a:cxn ang="0">
                    <a:pos x="240" y="75"/>
                  </a:cxn>
                  <a:cxn ang="0">
                    <a:pos x="233" y="67"/>
                  </a:cxn>
                  <a:cxn ang="0">
                    <a:pos x="228" y="63"/>
                  </a:cxn>
                  <a:cxn ang="0">
                    <a:pos x="227" y="52"/>
                  </a:cxn>
                  <a:cxn ang="0">
                    <a:pos x="230" y="42"/>
                  </a:cxn>
                  <a:cxn ang="0">
                    <a:pos x="236" y="25"/>
                  </a:cxn>
                  <a:cxn ang="0">
                    <a:pos x="200" y="0"/>
                  </a:cxn>
                  <a:cxn ang="0">
                    <a:pos x="6" y="167"/>
                  </a:cxn>
                  <a:cxn ang="0">
                    <a:pos x="0" y="174"/>
                  </a:cxn>
                  <a:cxn ang="0">
                    <a:pos x="4" y="181"/>
                  </a:cxn>
                  <a:cxn ang="0">
                    <a:pos x="12" y="189"/>
                  </a:cxn>
                  <a:cxn ang="0">
                    <a:pos x="26" y="194"/>
                  </a:cxn>
                  <a:cxn ang="0">
                    <a:pos x="37" y="194"/>
                  </a:cxn>
                  <a:cxn ang="0">
                    <a:pos x="48" y="193"/>
                  </a:cxn>
                  <a:cxn ang="0">
                    <a:pos x="55" y="189"/>
                  </a:cxn>
                  <a:cxn ang="0">
                    <a:pos x="68" y="193"/>
                  </a:cxn>
                  <a:cxn ang="0">
                    <a:pos x="77" y="201"/>
                  </a:cxn>
                  <a:cxn ang="0">
                    <a:pos x="79" y="209"/>
                  </a:cxn>
                  <a:cxn ang="0">
                    <a:pos x="260" y="70"/>
                  </a:cxn>
                </a:cxnLst>
                <a:rect l="0" t="0" r="r" b="b"/>
                <a:pathLst>
                  <a:path w="260" h="209">
                    <a:moveTo>
                      <a:pt x="260" y="70"/>
                    </a:moveTo>
                    <a:cubicBezTo>
                      <a:pt x="254" y="74"/>
                      <a:pt x="250" y="71"/>
                      <a:pt x="255" y="74"/>
                    </a:cubicBezTo>
                    <a:lnTo>
                      <a:pt x="240" y="75"/>
                    </a:lnTo>
                    <a:lnTo>
                      <a:pt x="233" y="67"/>
                    </a:lnTo>
                    <a:lnTo>
                      <a:pt x="228" y="63"/>
                    </a:lnTo>
                    <a:lnTo>
                      <a:pt x="227" y="52"/>
                    </a:lnTo>
                    <a:lnTo>
                      <a:pt x="230" y="42"/>
                    </a:lnTo>
                    <a:lnTo>
                      <a:pt x="236" y="25"/>
                    </a:lnTo>
                    <a:lnTo>
                      <a:pt x="200" y="0"/>
                    </a:lnTo>
                    <a:lnTo>
                      <a:pt x="6" y="167"/>
                    </a:lnTo>
                    <a:lnTo>
                      <a:pt x="0" y="174"/>
                    </a:lnTo>
                    <a:lnTo>
                      <a:pt x="4" y="181"/>
                    </a:lnTo>
                    <a:lnTo>
                      <a:pt x="12" y="189"/>
                    </a:lnTo>
                    <a:lnTo>
                      <a:pt x="26" y="194"/>
                    </a:lnTo>
                    <a:lnTo>
                      <a:pt x="37" y="194"/>
                    </a:lnTo>
                    <a:lnTo>
                      <a:pt x="48" y="193"/>
                    </a:lnTo>
                    <a:cubicBezTo>
                      <a:pt x="50" y="191"/>
                      <a:pt x="51" y="189"/>
                      <a:pt x="55" y="189"/>
                    </a:cubicBezTo>
                    <a:cubicBezTo>
                      <a:pt x="58" y="190"/>
                      <a:pt x="65" y="192"/>
                      <a:pt x="68" y="193"/>
                    </a:cubicBezTo>
                    <a:cubicBezTo>
                      <a:pt x="71" y="196"/>
                      <a:pt x="76" y="199"/>
                      <a:pt x="77" y="201"/>
                    </a:cubicBezTo>
                    <a:lnTo>
                      <a:pt x="79" y="209"/>
                    </a:lnTo>
                    <a:lnTo>
                      <a:pt x="260" y="70"/>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1387" name="Freeform 123"/>
              <p:cNvSpPr>
                <a:spLocks/>
              </p:cNvSpPr>
              <p:nvPr/>
            </p:nvSpPr>
            <p:spPr bwMode="auto">
              <a:xfrm>
                <a:off x="336" y="1032"/>
                <a:ext cx="109" cy="89"/>
              </a:xfrm>
              <a:custGeom>
                <a:avLst/>
                <a:gdLst/>
                <a:ahLst/>
                <a:cxnLst>
                  <a:cxn ang="0">
                    <a:pos x="162" y="0"/>
                  </a:cxn>
                  <a:cxn ang="0">
                    <a:pos x="155" y="20"/>
                  </a:cxn>
                  <a:cxn ang="0">
                    <a:pos x="144" y="36"/>
                  </a:cxn>
                  <a:cxn ang="0">
                    <a:pos x="135" y="45"/>
                  </a:cxn>
                  <a:cxn ang="0">
                    <a:pos x="117" y="45"/>
                  </a:cxn>
                  <a:cxn ang="0">
                    <a:pos x="108" y="30"/>
                  </a:cxn>
                  <a:cxn ang="0">
                    <a:pos x="106" y="18"/>
                  </a:cxn>
                  <a:cxn ang="0">
                    <a:pos x="66" y="0"/>
                  </a:cxn>
                  <a:cxn ang="0">
                    <a:pos x="42" y="18"/>
                  </a:cxn>
                  <a:cxn ang="0">
                    <a:pos x="9" y="42"/>
                  </a:cxn>
                  <a:cxn ang="0">
                    <a:pos x="0" y="104"/>
                  </a:cxn>
                  <a:cxn ang="0">
                    <a:pos x="14" y="104"/>
                  </a:cxn>
                  <a:cxn ang="0">
                    <a:pos x="20" y="63"/>
                  </a:cxn>
                  <a:cxn ang="0">
                    <a:pos x="18" y="120"/>
                  </a:cxn>
                  <a:cxn ang="0">
                    <a:pos x="24" y="129"/>
                  </a:cxn>
                  <a:cxn ang="0">
                    <a:pos x="33" y="128"/>
                  </a:cxn>
                  <a:cxn ang="0">
                    <a:pos x="38" y="72"/>
                  </a:cxn>
                  <a:cxn ang="0">
                    <a:pos x="42" y="126"/>
                  </a:cxn>
                  <a:cxn ang="0">
                    <a:pos x="50" y="132"/>
                  </a:cxn>
                  <a:cxn ang="0">
                    <a:pos x="59" y="137"/>
                  </a:cxn>
                  <a:cxn ang="0">
                    <a:pos x="60" y="78"/>
                  </a:cxn>
                  <a:cxn ang="0">
                    <a:pos x="66" y="125"/>
                  </a:cxn>
                  <a:cxn ang="0">
                    <a:pos x="75" y="132"/>
                  </a:cxn>
                  <a:cxn ang="0">
                    <a:pos x="81" y="125"/>
                  </a:cxn>
                  <a:cxn ang="0">
                    <a:pos x="84" y="89"/>
                  </a:cxn>
                  <a:cxn ang="0">
                    <a:pos x="117" y="65"/>
                  </a:cxn>
                  <a:cxn ang="0">
                    <a:pos x="162" y="60"/>
                  </a:cxn>
                  <a:cxn ang="0">
                    <a:pos x="189" y="65"/>
                  </a:cxn>
                  <a:cxn ang="0">
                    <a:pos x="215" y="60"/>
                  </a:cxn>
                  <a:cxn ang="0">
                    <a:pos x="212" y="44"/>
                  </a:cxn>
                  <a:cxn ang="0">
                    <a:pos x="186" y="38"/>
                  </a:cxn>
                  <a:cxn ang="0">
                    <a:pos x="174" y="30"/>
                  </a:cxn>
                  <a:cxn ang="0">
                    <a:pos x="162" y="0"/>
                  </a:cxn>
                </a:cxnLst>
                <a:rect l="0" t="0" r="r" b="b"/>
                <a:pathLst>
                  <a:path w="215" h="137">
                    <a:moveTo>
                      <a:pt x="162" y="0"/>
                    </a:moveTo>
                    <a:cubicBezTo>
                      <a:pt x="162" y="4"/>
                      <a:pt x="158" y="14"/>
                      <a:pt x="155" y="20"/>
                    </a:cubicBezTo>
                    <a:lnTo>
                      <a:pt x="144" y="36"/>
                    </a:lnTo>
                    <a:lnTo>
                      <a:pt x="135" y="45"/>
                    </a:lnTo>
                    <a:lnTo>
                      <a:pt x="117" y="45"/>
                    </a:lnTo>
                    <a:lnTo>
                      <a:pt x="108" y="30"/>
                    </a:lnTo>
                    <a:lnTo>
                      <a:pt x="106" y="18"/>
                    </a:lnTo>
                    <a:lnTo>
                      <a:pt x="66" y="0"/>
                    </a:lnTo>
                    <a:lnTo>
                      <a:pt x="42" y="18"/>
                    </a:lnTo>
                    <a:lnTo>
                      <a:pt x="9" y="42"/>
                    </a:lnTo>
                    <a:lnTo>
                      <a:pt x="0" y="104"/>
                    </a:lnTo>
                    <a:lnTo>
                      <a:pt x="14" y="104"/>
                    </a:lnTo>
                    <a:lnTo>
                      <a:pt x="20" y="63"/>
                    </a:lnTo>
                    <a:lnTo>
                      <a:pt x="18" y="120"/>
                    </a:lnTo>
                    <a:lnTo>
                      <a:pt x="24" y="129"/>
                    </a:lnTo>
                    <a:lnTo>
                      <a:pt x="33" y="128"/>
                    </a:lnTo>
                    <a:lnTo>
                      <a:pt x="38" y="72"/>
                    </a:lnTo>
                    <a:lnTo>
                      <a:pt x="42" y="126"/>
                    </a:lnTo>
                    <a:lnTo>
                      <a:pt x="50" y="132"/>
                    </a:lnTo>
                    <a:lnTo>
                      <a:pt x="59" y="137"/>
                    </a:lnTo>
                    <a:lnTo>
                      <a:pt x="60" y="78"/>
                    </a:lnTo>
                    <a:lnTo>
                      <a:pt x="66" y="125"/>
                    </a:lnTo>
                    <a:lnTo>
                      <a:pt x="75" y="132"/>
                    </a:lnTo>
                    <a:lnTo>
                      <a:pt x="81" y="125"/>
                    </a:lnTo>
                    <a:lnTo>
                      <a:pt x="84" y="89"/>
                    </a:lnTo>
                    <a:lnTo>
                      <a:pt x="117" y="65"/>
                    </a:lnTo>
                    <a:lnTo>
                      <a:pt x="162" y="60"/>
                    </a:lnTo>
                    <a:lnTo>
                      <a:pt x="189" y="65"/>
                    </a:lnTo>
                    <a:lnTo>
                      <a:pt x="215" y="60"/>
                    </a:lnTo>
                    <a:lnTo>
                      <a:pt x="212" y="44"/>
                    </a:lnTo>
                    <a:lnTo>
                      <a:pt x="186" y="38"/>
                    </a:lnTo>
                    <a:lnTo>
                      <a:pt x="174" y="30"/>
                    </a:lnTo>
                    <a:lnTo>
                      <a:pt x="162" y="0"/>
                    </a:lnTo>
                    <a:close/>
                  </a:path>
                </a:pathLst>
              </a:custGeom>
              <a:gradFill rotWithShape="1">
                <a:gsLst>
                  <a:gs pos="0">
                    <a:srgbClr val="C0C0C0"/>
                  </a:gs>
                  <a:gs pos="100000">
                    <a:schemeClr val="bg2"/>
                  </a:gs>
                </a:gsLst>
                <a:lin ang="5400000" scaled="1"/>
              </a:gradFill>
              <a:ln w="9525">
                <a:solidFill>
                  <a:srgbClr val="C0C0C0"/>
                </a:solidFill>
                <a:round/>
                <a:headEnd/>
                <a:tailEnd/>
              </a:ln>
              <a:effectLst/>
            </p:spPr>
            <p:txBody>
              <a:bodyPr/>
              <a:lstStyle/>
              <a:p>
                <a:endParaRPr lang="en-US"/>
              </a:p>
            </p:txBody>
          </p:sp>
          <p:sp>
            <p:nvSpPr>
              <p:cNvPr id="11388" name="Oval 124"/>
              <p:cNvSpPr>
                <a:spLocks noChangeArrowheads="1"/>
              </p:cNvSpPr>
              <p:nvPr/>
            </p:nvSpPr>
            <p:spPr bwMode="auto">
              <a:xfrm rot="-1945264">
                <a:off x="739" y="715"/>
                <a:ext cx="23" cy="53"/>
              </a:xfrm>
              <a:prstGeom prst="ellipse">
                <a:avLst/>
              </a:prstGeom>
              <a:solidFill>
                <a:srgbClr val="DDDDDD"/>
              </a:solidFill>
              <a:ln w="9525">
                <a:noFill/>
                <a:round/>
                <a:headEnd/>
                <a:tailEnd/>
              </a:ln>
              <a:effectLst/>
              <a:scene3d>
                <a:camera prst="legacyPerspectiveTopRight">
                  <a:rot lat="21299999" lon="0" rev="0"/>
                </a:camera>
                <a:lightRig rig="legacyFlat4" dir="t"/>
              </a:scene3d>
              <a:sp3d extrusionH="430200" prstMaterial="legacyMetal">
                <a:bevelT w="13500" h="13500" prst="angle"/>
                <a:bevelB w="13500" h="13500" prst="angle"/>
                <a:extrusionClr>
                  <a:srgbClr val="DDDDDD"/>
                </a:extrusionClr>
              </a:sp3d>
            </p:spPr>
            <p:txBody>
              <a:bodyPr wrap="none" anchor="ctr">
                <a:flatTx/>
              </a:bodyPr>
              <a:lstStyle/>
              <a:p>
                <a:endParaRPr lang="en-US"/>
              </a:p>
            </p:txBody>
          </p:sp>
          <p:sp>
            <p:nvSpPr>
              <p:cNvPr id="11389" name="Oval 125"/>
              <p:cNvSpPr>
                <a:spLocks noChangeArrowheads="1"/>
              </p:cNvSpPr>
              <p:nvPr/>
            </p:nvSpPr>
            <p:spPr bwMode="auto">
              <a:xfrm rot="-1121062">
                <a:off x="809" y="874"/>
                <a:ext cx="25" cy="64"/>
              </a:xfrm>
              <a:prstGeom prst="ellipse">
                <a:avLst/>
              </a:prstGeom>
              <a:solidFill>
                <a:srgbClr val="DDDDDD"/>
              </a:solidFill>
              <a:ln w="9525">
                <a:noFill/>
                <a:round/>
                <a:headEnd/>
                <a:tailEnd/>
              </a:ln>
              <a:effectLst/>
              <a:scene3d>
                <a:camera prst="legacyPerspectiveTopRight">
                  <a:rot lat="21299999" lon="0" rev="0"/>
                </a:camera>
                <a:lightRig rig="legacyFlat4" dir="t"/>
              </a:scene3d>
              <a:sp3d extrusionH="430200" prstMaterial="legacyMetal">
                <a:bevelT w="13500" h="13500" prst="angle"/>
                <a:bevelB w="13500" h="13500" prst="angle"/>
                <a:extrusionClr>
                  <a:srgbClr val="DDDDDD"/>
                </a:extrusionClr>
              </a:sp3d>
            </p:spPr>
            <p:txBody>
              <a:bodyPr wrap="none" anchor="ctr">
                <a:flatTx/>
              </a:bodyPr>
              <a:lstStyle/>
              <a:p>
                <a:endParaRPr lang="en-US"/>
              </a:p>
            </p:txBody>
          </p:sp>
          <p:sp>
            <p:nvSpPr>
              <p:cNvPr id="11390" name="Oval 126"/>
              <p:cNvSpPr>
                <a:spLocks noChangeArrowheads="1"/>
              </p:cNvSpPr>
              <p:nvPr/>
            </p:nvSpPr>
            <p:spPr bwMode="auto">
              <a:xfrm rot="691556">
                <a:off x="969" y="888"/>
                <a:ext cx="40" cy="47"/>
              </a:xfrm>
              <a:prstGeom prst="ellipse">
                <a:avLst/>
              </a:prstGeom>
              <a:solidFill>
                <a:srgbClr val="DDDDDD"/>
              </a:solidFill>
              <a:ln w="9525">
                <a:noFill/>
                <a:round/>
                <a:headEnd/>
                <a:tailEnd/>
              </a:ln>
              <a:effectLst/>
              <a:scene3d>
                <a:camera prst="legacyPerspectiveTopRight">
                  <a:rot lat="21299999" lon="20999999" rev="0"/>
                </a:camera>
                <a:lightRig rig="legacyFlat4" dir="t"/>
              </a:scene3d>
              <a:sp3d extrusionH="430200" prstMaterial="legacyMetal">
                <a:bevelT w="13500" h="13500" prst="angle"/>
                <a:bevelB w="13500" h="13500" prst="angle"/>
                <a:extrusionClr>
                  <a:srgbClr val="DDDDDD"/>
                </a:extrusionClr>
              </a:sp3d>
            </p:spPr>
            <p:txBody>
              <a:bodyPr wrap="none" anchor="ctr">
                <a:flatTx/>
              </a:bodyPr>
              <a:lstStyle/>
              <a:p>
                <a:endParaRPr lang="en-US"/>
              </a:p>
            </p:txBody>
          </p:sp>
          <p:sp>
            <p:nvSpPr>
              <p:cNvPr id="11391" name="Freeform 127"/>
              <p:cNvSpPr>
                <a:spLocks/>
              </p:cNvSpPr>
              <p:nvPr/>
            </p:nvSpPr>
            <p:spPr bwMode="auto">
              <a:xfrm>
                <a:off x="825" y="877"/>
                <a:ext cx="162" cy="61"/>
              </a:xfrm>
              <a:custGeom>
                <a:avLst/>
                <a:gdLst/>
                <a:ahLst/>
                <a:cxnLst>
                  <a:cxn ang="0">
                    <a:pos x="0" y="61"/>
                  </a:cxn>
                  <a:cxn ang="0">
                    <a:pos x="14" y="52"/>
                  </a:cxn>
                  <a:cxn ang="0">
                    <a:pos x="18" y="41"/>
                  </a:cxn>
                  <a:cxn ang="0">
                    <a:pos x="20" y="32"/>
                  </a:cxn>
                  <a:cxn ang="0">
                    <a:pos x="18" y="22"/>
                  </a:cxn>
                  <a:cxn ang="0">
                    <a:pos x="26" y="14"/>
                  </a:cxn>
                  <a:cxn ang="0">
                    <a:pos x="48" y="5"/>
                  </a:cxn>
                  <a:cxn ang="0">
                    <a:pos x="183" y="0"/>
                  </a:cxn>
                  <a:cxn ang="0">
                    <a:pos x="189" y="1"/>
                  </a:cxn>
                  <a:cxn ang="0">
                    <a:pos x="192" y="5"/>
                  </a:cxn>
                  <a:cxn ang="0">
                    <a:pos x="193" y="13"/>
                  </a:cxn>
                  <a:cxn ang="0">
                    <a:pos x="192" y="21"/>
                  </a:cxn>
                  <a:cxn ang="0">
                    <a:pos x="188" y="25"/>
                  </a:cxn>
                  <a:cxn ang="0">
                    <a:pos x="183" y="28"/>
                  </a:cxn>
                  <a:cxn ang="0">
                    <a:pos x="179" y="30"/>
                  </a:cxn>
                  <a:cxn ang="0">
                    <a:pos x="177" y="37"/>
                  </a:cxn>
                  <a:cxn ang="0">
                    <a:pos x="178" y="45"/>
                  </a:cxn>
                  <a:cxn ang="0">
                    <a:pos x="182" y="47"/>
                  </a:cxn>
                  <a:cxn ang="0">
                    <a:pos x="0" y="61"/>
                  </a:cxn>
                </a:cxnLst>
                <a:rect l="0" t="0" r="r" b="b"/>
                <a:pathLst>
                  <a:path w="193" h="61">
                    <a:moveTo>
                      <a:pt x="0" y="61"/>
                    </a:moveTo>
                    <a:cubicBezTo>
                      <a:pt x="4" y="60"/>
                      <a:pt x="11" y="55"/>
                      <a:pt x="14" y="52"/>
                    </a:cubicBezTo>
                    <a:lnTo>
                      <a:pt x="18" y="41"/>
                    </a:lnTo>
                    <a:lnTo>
                      <a:pt x="20" y="32"/>
                    </a:lnTo>
                    <a:lnTo>
                      <a:pt x="18" y="22"/>
                    </a:lnTo>
                    <a:lnTo>
                      <a:pt x="26" y="14"/>
                    </a:lnTo>
                    <a:lnTo>
                      <a:pt x="48" y="5"/>
                    </a:lnTo>
                    <a:lnTo>
                      <a:pt x="183" y="0"/>
                    </a:lnTo>
                    <a:lnTo>
                      <a:pt x="189" y="1"/>
                    </a:lnTo>
                    <a:lnTo>
                      <a:pt x="192" y="5"/>
                    </a:lnTo>
                    <a:lnTo>
                      <a:pt x="193" y="13"/>
                    </a:lnTo>
                    <a:lnTo>
                      <a:pt x="192" y="21"/>
                    </a:lnTo>
                    <a:lnTo>
                      <a:pt x="188" y="25"/>
                    </a:lnTo>
                    <a:lnTo>
                      <a:pt x="183" y="28"/>
                    </a:lnTo>
                    <a:cubicBezTo>
                      <a:pt x="182" y="29"/>
                      <a:pt x="180" y="28"/>
                      <a:pt x="179" y="30"/>
                    </a:cubicBezTo>
                    <a:cubicBezTo>
                      <a:pt x="178" y="32"/>
                      <a:pt x="177" y="35"/>
                      <a:pt x="177" y="37"/>
                    </a:cubicBezTo>
                    <a:cubicBezTo>
                      <a:pt x="177" y="40"/>
                      <a:pt x="178" y="43"/>
                      <a:pt x="178" y="45"/>
                    </a:cubicBezTo>
                    <a:lnTo>
                      <a:pt x="182" y="47"/>
                    </a:lnTo>
                    <a:lnTo>
                      <a:pt x="0" y="61"/>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1392" name="Freeform 128"/>
              <p:cNvSpPr>
                <a:spLocks/>
              </p:cNvSpPr>
              <p:nvPr/>
            </p:nvSpPr>
            <p:spPr bwMode="auto">
              <a:xfrm rot="1426922">
                <a:off x="735" y="747"/>
                <a:ext cx="139" cy="127"/>
              </a:xfrm>
              <a:custGeom>
                <a:avLst/>
                <a:gdLst/>
                <a:ahLst/>
                <a:cxnLst>
                  <a:cxn ang="0">
                    <a:pos x="0" y="69"/>
                  </a:cxn>
                  <a:cxn ang="0">
                    <a:pos x="7" y="77"/>
                  </a:cxn>
                  <a:cxn ang="0">
                    <a:pos x="25" y="72"/>
                  </a:cxn>
                  <a:cxn ang="0">
                    <a:pos x="33" y="64"/>
                  </a:cxn>
                  <a:cxn ang="0">
                    <a:pos x="36" y="55"/>
                  </a:cxn>
                  <a:cxn ang="0">
                    <a:pos x="36" y="43"/>
                  </a:cxn>
                  <a:cxn ang="0">
                    <a:pos x="31" y="27"/>
                  </a:cxn>
                  <a:cxn ang="0">
                    <a:pos x="67" y="0"/>
                  </a:cxn>
                  <a:cxn ang="0">
                    <a:pos x="265" y="143"/>
                  </a:cxn>
                  <a:cxn ang="0">
                    <a:pos x="271" y="149"/>
                  </a:cxn>
                  <a:cxn ang="0">
                    <a:pos x="268" y="156"/>
                  </a:cxn>
                  <a:cxn ang="0">
                    <a:pos x="261" y="165"/>
                  </a:cxn>
                  <a:cxn ang="0">
                    <a:pos x="248" y="171"/>
                  </a:cxn>
                  <a:cxn ang="0">
                    <a:pos x="237" y="173"/>
                  </a:cxn>
                  <a:cxn ang="0">
                    <a:pos x="226" y="172"/>
                  </a:cxn>
                  <a:cxn ang="0">
                    <a:pos x="218" y="170"/>
                  </a:cxn>
                  <a:cxn ang="0">
                    <a:pos x="206" y="175"/>
                  </a:cxn>
                  <a:cxn ang="0">
                    <a:pos x="197" y="184"/>
                  </a:cxn>
                  <a:cxn ang="0">
                    <a:pos x="194" y="191"/>
                  </a:cxn>
                  <a:cxn ang="0">
                    <a:pos x="0" y="69"/>
                  </a:cxn>
                </a:cxnLst>
                <a:rect l="0" t="0" r="r" b="b"/>
                <a:pathLst>
                  <a:path w="271" h="191">
                    <a:moveTo>
                      <a:pt x="0" y="69"/>
                    </a:moveTo>
                    <a:cubicBezTo>
                      <a:pt x="7" y="72"/>
                      <a:pt x="12" y="73"/>
                      <a:pt x="7" y="77"/>
                    </a:cubicBezTo>
                    <a:lnTo>
                      <a:pt x="25" y="72"/>
                    </a:lnTo>
                    <a:lnTo>
                      <a:pt x="33" y="64"/>
                    </a:lnTo>
                    <a:lnTo>
                      <a:pt x="36" y="55"/>
                    </a:lnTo>
                    <a:lnTo>
                      <a:pt x="36" y="43"/>
                    </a:lnTo>
                    <a:lnTo>
                      <a:pt x="31" y="27"/>
                    </a:lnTo>
                    <a:lnTo>
                      <a:pt x="67" y="0"/>
                    </a:lnTo>
                    <a:lnTo>
                      <a:pt x="265" y="143"/>
                    </a:lnTo>
                    <a:lnTo>
                      <a:pt x="271" y="149"/>
                    </a:lnTo>
                    <a:lnTo>
                      <a:pt x="268" y="156"/>
                    </a:lnTo>
                    <a:lnTo>
                      <a:pt x="261" y="165"/>
                    </a:lnTo>
                    <a:lnTo>
                      <a:pt x="248" y="171"/>
                    </a:lnTo>
                    <a:lnTo>
                      <a:pt x="237" y="173"/>
                    </a:lnTo>
                    <a:lnTo>
                      <a:pt x="226" y="172"/>
                    </a:lnTo>
                    <a:cubicBezTo>
                      <a:pt x="224" y="171"/>
                      <a:pt x="222" y="170"/>
                      <a:pt x="218" y="170"/>
                    </a:cubicBezTo>
                    <a:cubicBezTo>
                      <a:pt x="215" y="171"/>
                      <a:pt x="208" y="173"/>
                      <a:pt x="206" y="175"/>
                    </a:cubicBezTo>
                    <a:cubicBezTo>
                      <a:pt x="203" y="178"/>
                      <a:pt x="200" y="181"/>
                      <a:pt x="197" y="184"/>
                    </a:cubicBezTo>
                    <a:lnTo>
                      <a:pt x="194" y="191"/>
                    </a:lnTo>
                    <a:lnTo>
                      <a:pt x="0" y="69"/>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1393" name="Freeform 129"/>
              <p:cNvSpPr>
                <a:spLocks/>
              </p:cNvSpPr>
              <p:nvPr/>
            </p:nvSpPr>
            <p:spPr bwMode="auto">
              <a:xfrm>
                <a:off x="986" y="846"/>
                <a:ext cx="118" cy="98"/>
              </a:xfrm>
              <a:custGeom>
                <a:avLst/>
                <a:gdLst/>
                <a:ahLst/>
                <a:cxnLst>
                  <a:cxn ang="0">
                    <a:pos x="0" y="87"/>
                  </a:cxn>
                  <a:cxn ang="0">
                    <a:pos x="14" y="85"/>
                  </a:cxn>
                  <a:cxn ang="0">
                    <a:pos x="26" y="81"/>
                  </a:cxn>
                  <a:cxn ang="0">
                    <a:pos x="33" y="76"/>
                  </a:cxn>
                  <a:cxn ang="0">
                    <a:pos x="35" y="65"/>
                  </a:cxn>
                  <a:cxn ang="0">
                    <a:pos x="26" y="58"/>
                  </a:cxn>
                  <a:cxn ang="0">
                    <a:pos x="18" y="56"/>
                  </a:cxn>
                  <a:cxn ang="0">
                    <a:pos x="11" y="29"/>
                  </a:cxn>
                  <a:cxn ang="0">
                    <a:pos x="26" y="18"/>
                  </a:cxn>
                  <a:cxn ang="0">
                    <a:pos x="46" y="0"/>
                  </a:cxn>
                  <a:cxn ang="0">
                    <a:pos x="141" y="0"/>
                  </a:cxn>
                  <a:cxn ang="0">
                    <a:pos x="140" y="9"/>
                  </a:cxn>
                  <a:cxn ang="0">
                    <a:pos x="58" y="10"/>
                  </a:cxn>
                  <a:cxn ang="0">
                    <a:pos x="95" y="16"/>
                  </a:cxn>
                  <a:cxn ang="0">
                    <a:pos x="101" y="21"/>
                  </a:cxn>
                  <a:cxn ang="0">
                    <a:pos x="99" y="26"/>
                  </a:cxn>
                  <a:cxn ang="0">
                    <a:pos x="62" y="22"/>
                  </a:cxn>
                  <a:cxn ang="0">
                    <a:pos x="96" y="32"/>
                  </a:cxn>
                  <a:cxn ang="0">
                    <a:pos x="100" y="36"/>
                  </a:cxn>
                  <a:cxn ang="0">
                    <a:pos x="101" y="43"/>
                  </a:cxn>
                  <a:cxn ang="0">
                    <a:pos x="63" y="36"/>
                  </a:cxn>
                  <a:cxn ang="0">
                    <a:pos x="93" y="45"/>
                  </a:cxn>
                  <a:cxn ang="0">
                    <a:pos x="97" y="52"/>
                  </a:cxn>
                  <a:cxn ang="0">
                    <a:pos x="91" y="54"/>
                  </a:cxn>
                  <a:cxn ang="0">
                    <a:pos x="77" y="59"/>
                  </a:cxn>
                  <a:cxn ang="0">
                    <a:pos x="60" y="72"/>
                  </a:cxn>
                  <a:cxn ang="0">
                    <a:pos x="39" y="95"/>
                  </a:cxn>
                  <a:cxn ang="0">
                    <a:pos x="18" y="98"/>
                  </a:cxn>
                  <a:cxn ang="0">
                    <a:pos x="0" y="87"/>
                  </a:cxn>
                </a:cxnLst>
                <a:rect l="0" t="0" r="r" b="b"/>
                <a:pathLst>
                  <a:path w="141" h="98">
                    <a:moveTo>
                      <a:pt x="0" y="87"/>
                    </a:moveTo>
                    <a:cubicBezTo>
                      <a:pt x="3" y="88"/>
                      <a:pt x="9" y="86"/>
                      <a:pt x="14" y="85"/>
                    </a:cubicBezTo>
                    <a:lnTo>
                      <a:pt x="26" y="81"/>
                    </a:lnTo>
                    <a:lnTo>
                      <a:pt x="33" y="76"/>
                    </a:lnTo>
                    <a:lnTo>
                      <a:pt x="35" y="65"/>
                    </a:lnTo>
                    <a:lnTo>
                      <a:pt x="26" y="58"/>
                    </a:lnTo>
                    <a:lnTo>
                      <a:pt x="18" y="56"/>
                    </a:lnTo>
                    <a:lnTo>
                      <a:pt x="11" y="29"/>
                    </a:lnTo>
                    <a:lnTo>
                      <a:pt x="26" y="18"/>
                    </a:lnTo>
                    <a:lnTo>
                      <a:pt x="46" y="0"/>
                    </a:lnTo>
                    <a:lnTo>
                      <a:pt x="141" y="0"/>
                    </a:lnTo>
                    <a:lnTo>
                      <a:pt x="140" y="9"/>
                    </a:lnTo>
                    <a:lnTo>
                      <a:pt x="58" y="10"/>
                    </a:lnTo>
                    <a:lnTo>
                      <a:pt x="95" y="16"/>
                    </a:lnTo>
                    <a:lnTo>
                      <a:pt x="101" y="21"/>
                    </a:lnTo>
                    <a:lnTo>
                      <a:pt x="99" y="26"/>
                    </a:lnTo>
                    <a:lnTo>
                      <a:pt x="62" y="22"/>
                    </a:lnTo>
                    <a:lnTo>
                      <a:pt x="96" y="32"/>
                    </a:lnTo>
                    <a:lnTo>
                      <a:pt x="100" y="36"/>
                    </a:lnTo>
                    <a:lnTo>
                      <a:pt x="101" y="43"/>
                    </a:lnTo>
                    <a:lnTo>
                      <a:pt x="63" y="36"/>
                    </a:lnTo>
                    <a:lnTo>
                      <a:pt x="93" y="45"/>
                    </a:lnTo>
                    <a:lnTo>
                      <a:pt x="97" y="52"/>
                    </a:lnTo>
                    <a:lnTo>
                      <a:pt x="91" y="54"/>
                    </a:lnTo>
                    <a:lnTo>
                      <a:pt x="77" y="59"/>
                    </a:lnTo>
                    <a:lnTo>
                      <a:pt x="60" y="72"/>
                    </a:lnTo>
                    <a:lnTo>
                      <a:pt x="39" y="95"/>
                    </a:lnTo>
                    <a:lnTo>
                      <a:pt x="18" y="98"/>
                    </a:lnTo>
                    <a:lnTo>
                      <a:pt x="0" y="87"/>
                    </a:lnTo>
                    <a:close/>
                  </a:path>
                </a:pathLst>
              </a:custGeom>
              <a:gradFill rotWithShape="1">
                <a:gsLst>
                  <a:gs pos="0">
                    <a:srgbClr val="C0C0C0"/>
                  </a:gs>
                  <a:gs pos="100000">
                    <a:schemeClr val="bg2"/>
                  </a:gs>
                </a:gsLst>
                <a:lin ang="5400000" scaled="1"/>
              </a:gradFill>
              <a:ln w="9525">
                <a:solidFill>
                  <a:srgbClr val="C0C0C0"/>
                </a:solidFill>
                <a:round/>
                <a:headEnd/>
                <a:tailEnd/>
              </a:ln>
              <a:effectLst/>
            </p:spPr>
            <p:txBody>
              <a:bodyPr/>
              <a:lstStyle/>
              <a:p>
                <a:endParaRPr lang="en-US"/>
              </a:p>
            </p:txBody>
          </p:sp>
          <p:sp>
            <p:nvSpPr>
              <p:cNvPr id="11394" name="Freeform 130"/>
              <p:cNvSpPr>
                <a:spLocks/>
              </p:cNvSpPr>
              <p:nvPr/>
            </p:nvSpPr>
            <p:spPr bwMode="auto">
              <a:xfrm>
                <a:off x="520" y="655"/>
                <a:ext cx="259" cy="359"/>
              </a:xfrm>
              <a:custGeom>
                <a:avLst/>
                <a:gdLst/>
                <a:ahLst/>
                <a:cxnLst>
                  <a:cxn ang="0">
                    <a:pos x="222" y="313"/>
                  </a:cxn>
                  <a:cxn ang="0">
                    <a:pos x="213" y="305"/>
                  </a:cxn>
                  <a:cxn ang="0">
                    <a:pos x="198" y="301"/>
                  </a:cxn>
                  <a:cxn ang="0">
                    <a:pos x="192" y="305"/>
                  </a:cxn>
                  <a:cxn ang="0">
                    <a:pos x="188" y="315"/>
                  </a:cxn>
                  <a:cxn ang="0">
                    <a:pos x="190" y="328"/>
                  </a:cxn>
                  <a:cxn ang="0">
                    <a:pos x="193" y="338"/>
                  </a:cxn>
                  <a:cxn ang="0">
                    <a:pos x="197" y="347"/>
                  </a:cxn>
                  <a:cxn ang="0">
                    <a:pos x="180" y="359"/>
                  </a:cxn>
                  <a:cxn ang="0">
                    <a:pos x="131" y="359"/>
                  </a:cxn>
                  <a:cxn ang="0">
                    <a:pos x="112" y="347"/>
                  </a:cxn>
                  <a:cxn ang="0">
                    <a:pos x="116" y="338"/>
                  </a:cxn>
                  <a:cxn ang="0">
                    <a:pos x="123" y="324"/>
                  </a:cxn>
                  <a:cxn ang="0">
                    <a:pos x="123" y="313"/>
                  </a:cxn>
                  <a:cxn ang="0">
                    <a:pos x="120" y="303"/>
                  </a:cxn>
                  <a:cxn ang="0">
                    <a:pos x="115" y="301"/>
                  </a:cxn>
                  <a:cxn ang="0">
                    <a:pos x="104" y="303"/>
                  </a:cxn>
                  <a:cxn ang="0">
                    <a:pos x="94" y="314"/>
                  </a:cxn>
                  <a:cxn ang="0">
                    <a:pos x="67" y="303"/>
                  </a:cxn>
                  <a:cxn ang="0">
                    <a:pos x="67" y="219"/>
                  </a:cxn>
                  <a:cxn ang="0">
                    <a:pos x="27" y="110"/>
                  </a:cxn>
                  <a:cxn ang="0">
                    <a:pos x="37" y="101"/>
                  </a:cxn>
                  <a:cxn ang="0">
                    <a:pos x="40" y="87"/>
                  </a:cxn>
                  <a:cxn ang="0">
                    <a:pos x="36" y="74"/>
                  </a:cxn>
                  <a:cxn ang="0">
                    <a:pos x="27" y="67"/>
                  </a:cxn>
                  <a:cxn ang="0">
                    <a:pos x="0" y="49"/>
                  </a:cxn>
                  <a:cxn ang="0">
                    <a:pos x="16" y="43"/>
                  </a:cxn>
                  <a:cxn ang="0">
                    <a:pos x="94" y="31"/>
                  </a:cxn>
                  <a:cxn ang="0">
                    <a:pos x="110" y="31"/>
                  </a:cxn>
                  <a:cxn ang="0">
                    <a:pos x="111" y="0"/>
                  </a:cxn>
                  <a:cxn ang="0">
                    <a:pos x="176" y="0"/>
                  </a:cxn>
                  <a:cxn ang="0">
                    <a:pos x="176" y="29"/>
                  </a:cxn>
                  <a:cxn ang="0">
                    <a:pos x="189" y="29"/>
                  </a:cxn>
                  <a:cxn ang="0">
                    <a:pos x="292" y="37"/>
                  </a:cxn>
                  <a:cxn ang="0">
                    <a:pos x="311" y="50"/>
                  </a:cxn>
                  <a:cxn ang="0">
                    <a:pos x="278" y="63"/>
                  </a:cxn>
                  <a:cxn ang="0">
                    <a:pos x="269" y="68"/>
                  </a:cxn>
                  <a:cxn ang="0">
                    <a:pos x="265" y="85"/>
                  </a:cxn>
                  <a:cxn ang="0">
                    <a:pos x="268" y="98"/>
                  </a:cxn>
                  <a:cxn ang="0">
                    <a:pos x="276" y="106"/>
                  </a:cxn>
                  <a:cxn ang="0">
                    <a:pos x="245" y="223"/>
                  </a:cxn>
                  <a:cxn ang="0">
                    <a:pos x="245" y="297"/>
                  </a:cxn>
                  <a:cxn ang="0">
                    <a:pos x="222" y="313"/>
                  </a:cxn>
                </a:cxnLst>
                <a:rect l="0" t="0" r="r" b="b"/>
                <a:pathLst>
                  <a:path w="311" h="359">
                    <a:moveTo>
                      <a:pt x="222" y="313"/>
                    </a:moveTo>
                    <a:lnTo>
                      <a:pt x="213" y="305"/>
                    </a:lnTo>
                    <a:lnTo>
                      <a:pt x="198" y="301"/>
                    </a:lnTo>
                    <a:lnTo>
                      <a:pt x="192" y="305"/>
                    </a:lnTo>
                    <a:lnTo>
                      <a:pt x="188" y="315"/>
                    </a:lnTo>
                    <a:lnTo>
                      <a:pt x="190" y="328"/>
                    </a:lnTo>
                    <a:lnTo>
                      <a:pt x="193" y="338"/>
                    </a:lnTo>
                    <a:lnTo>
                      <a:pt x="197" y="347"/>
                    </a:lnTo>
                    <a:lnTo>
                      <a:pt x="180" y="359"/>
                    </a:lnTo>
                    <a:lnTo>
                      <a:pt x="131" y="359"/>
                    </a:lnTo>
                    <a:lnTo>
                      <a:pt x="112" y="347"/>
                    </a:lnTo>
                    <a:lnTo>
                      <a:pt x="116" y="338"/>
                    </a:lnTo>
                    <a:lnTo>
                      <a:pt x="123" y="324"/>
                    </a:lnTo>
                    <a:lnTo>
                      <a:pt x="123" y="313"/>
                    </a:lnTo>
                    <a:lnTo>
                      <a:pt x="120" y="303"/>
                    </a:lnTo>
                    <a:lnTo>
                      <a:pt x="115" y="301"/>
                    </a:lnTo>
                    <a:lnTo>
                      <a:pt x="104" y="303"/>
                    </a:lnTo>
                    <a:lnTo>
                      <a:pt x="94" y="314"/>
                    </a:lnTo>
                    <a:lnTo>
                      <a:pt x="67" y="303"/>
                    </a:lnTo>
                    <a:lnTo>
                      <a:pt x="67" y="219"/>
                    </a:lnTo>
                    <a:lnTo>
                      <a:pt x="27" y="110"/>
                    </a:lnTo>
                    <a:lnTo>
                      <a:pt x="37" y="101"/>
                    </a:lnTo>
                    <a:lnTo>
                      <a:pt x="40" y="87"/>
                    </a:lnTo>
                    <a:lnTo>
                      <a:pt x="36" y="74"/>
                    </a:lnTo>
                    <a:lnTo>
                      <a:pt x="27" y="67"/>
                    </a:lnTo>
                    <a:lnTo>
                      <a:pt x="0" y="49"/>
                    </a:lnTo>
                    <a:lnTo>
                      <a:pt x="16" y="43"/>
                    </a:lnTo>
                    <a:lnTo>
                      <a:pt x="94" y="31"/>
                    </a:lnTo>
                    <a:lnTo>
                      <a:pt x="110" y="31"/>
                    </a:lnTo>
                    <a:lnTo>
                      <a:pt x="111" y="0"/>
                    </a:lnTo>
                    <a:lnTo>
                      <a:pt x="176" y="0"/>
                    </a:lnTo>
                    <a:lnTo>
                      <a:pt x="176" y="29"/>
                    </a:lnTo>
                    <a:lnTo>
                      <a:pt x="189" y="29"/>
                    </a:lnTo>
                    <a:lnTo>
                      <a:pt x="292" y="37"/>
                    </a:lnTo>
                    <a:lnTo>
                      <a:pt x="311" y="50"/>
                    </a:lnTo>
                    <a:lnTo>
                      <a:pt x="278" y="63"/>
                    </a:lnTo>
                    <a:lnTo>
                      <a:pt x="269" y="68"/>
                    </a:lnTo>
                    <a:lnTo>
                      <a:pt x="265" y="85"/>
                    </a:lnTo>
                    <a:lnTo>
                      <a:pt x="268" y="98"/>
                    </a:lnTo>
                    <a:lnTo>
                      <a:pt x="276" y="106"/>
                    </a:lnTo>
                    <a:lnTo>
                      <a:pt x="245" y="223"/>
                    </a:lnTo>
                    <a:lnTo>
                      <a:pt x="245" y="297"/>
                    </a:lnTo>
                    <a:lnTo>
                      <a:pt x="222" y="313"/>
                    </a:lnTo>
                    <a:close/>
                  </a:path>
                </a:pathLst>
              </a:custGeom>
              <a:gradFill rotWithShape="1">
                <a:gsLst>
                  <a:gs pos="0">
                    <a:schemeClr val="bg2"/>
                  </a:gs>
                  <a:gs pos="50000">
                    <a:srgbClr val="DDDDDD"/>
                  </a:gs>
                  <a:gs pos="100000">
                    <a:schemeClr val="bg2"/>
                  </a:gs>
                </a:gsLst>
                <a:lin ang="0" scaled="1"/>
              </a:gradFill>
              <a:ln w="3175" cmpd="sng">
                <a:solidFill>
                  <a:srgbClr val="C0C0C0"/>
                </a:solidFill>
                <a:round/>
                <a:headEnd/>
                <a:tailEnd/>
              </a:ln>
              <a:effectLst/>
            </p:spPr>
            <p:txBody>
              <a:bodyPr/>
              <a:lstStyle/>
              <a:p>
                <a:endParaRPr lang="en-US"/>
              </a:p>
            </p:txBody>
          </p:sp>
          <p:sp>
            <p:nvSpPr>
              <p:cNvPr id="11395" name="Oval 131" descr="ISV_Face"/>
              <p:cNvSpPr>
                <a:spLocks noChangeArrowheads="1"/>
              </p:cNvSpPr>
              <p:nvPr/>
            </p:nvSpPr>
            <p:spPr bwMode="auto">
              <a:xfrm>
                <a:off x="559" y="480"/>
                <a:ext cx="149" cy="186"/>
              </a:xfrm>
              <a:prstGeom prst="ellipse">
                <a:avLst/>
              </a:prstGeom>
              <a:blipFill dpi="0" rotWithShape="0">
                <a:blip r:embed="rId9" cstate="print"/>
                <a:srcRect/>
                <a:stretch>
                  <a:fillRect/>
                </a:stretch>
              </a:blipFill>
              <a:ln w="9525">
                <a:noFill/>
                <a:round/>
                <a:headEnd/>
                <a:tailEnd/>
              </a:ln>
              <a:effectLst/>
            </p:spPr>
            <p:txBody>
              <a:bodyPr wrap="none" anchor="ctr"/>
              <a:lstStyle/>
              <a:p>
                <a:endParaRPr lang="en-US"/>
              </a:p>
            </p:txBody>
          </p:sp>
        </p:grpSp>
        <p:sp>
          <p:nvSpPr>
            <p:cNvPr id="11396" name="WordArt 132"/>
            <p:cNvSpPr>
              <a:spLocks noChangeArrowheads="1" noChangeShapeType="1" noTextEdit="1"/>
            </p:cNvSpPr>
            <p:nvPr/>
          </p:nvSpPr>
          <p:spPr bwMode="auto">
            <a:xfrm>
              <a:off x="592" y="786"/>
              <a:ext cx="124" cy="93"/>
            </a:xfrm>
            <a:prstGeom prst="rect">
              <a:avLst/>
            </a:prstGeom>
          </p:spPr>
          <p:txBody>
            <a:bodyPr wrap="none" fromWordArt="1">
              <a:prstTxWarp prst="textCanUp">
                <a:avLst>
                  <a:gd name="adj" fmla="val 85532"/>
                </a:avLst>
              </a:prstTxWarp>
              <a:scene3d>
                <a:camera prst="legacyObliqueTopLeft">
                  <a:rot lat="20699999" lon="1200000" rev="0"/>
                </a:camera>
                <a:lightRig rig="legacyNormal3" dir="r"/>
              </a:scene3d>
              <a:sp3d extrusionH="201600" prstMaterial="legacyMatte">
                <a:extrusionClr>
                  <a:srgbClr val="0066CC"/>
                </a:extrusionClr>
              </a:sp3d>
            </a:bodyPr>
            <a:lstStyle/>
            <a:p>
              <a:pPr algn="ctr"/>
              <a:r>
                <a:rPr lang="en-US" sz="1200" kern="10" dirty="0">
                  <a:ln w="9525">
                    <a:round/>
                    <a:headEnd/>
                    <a:tailEnd/>
                  </a:ln>
                  <a:gradFill rotWithShape="0">
                    <a:gsLst>
                      <a:gs pos="0">
                        <a:srgbClr val="FFFF00"/>
                      </a:gs>
                      <a:gs pos="100000">
                        <a:srgbClr val="008000"/>
                      </a:gs>
                    </a:gsLst>
                    <a:lin ang="5400000" scaled="1"/>
                  </a:gradFill>
                  <a:latin typeface="Times New Roman"/>
                  <a:cs typeface="Times New Roman"/>
                </a:rPr>
                <a:t>ISV</a:t>
              </a:r>
            </a:p>
          </p:txBody>
        </p:sp>
      </p:grpSp>
      <p:grpSp>
        <p:nvGrpSpPr>
          <p:cNvPr id="22" name="Group 133"/>
          <p:cNvGrpSpPr>
            <a:grpSpLocks/>
          </p:cNvGrpSpPr>
          <p:nvPr/>
        </p:nvGrpSpPr>
        <p:grpSpPr bwMode="auto">
          <a:xfrm>
            <a:off x="5344031" y="527050"/>
            <a:ext cx="3635081" cy="1329446"/>
            <a:chOff x="3408" y="51"/>
            <a:chExt cx="2352" cy="957"/>
          </a:xfrm>
        </p:grpSpPr>
        <p:sp>
          <p:nvSpPr>
            <p:cNvPr id="11398" name="Freeform 134"/>
            <p:cNvSpPr>
              <a:spLocks/>
            </p:cNvSpPr>
            <p:nvPr/>
          </p:nvSpPr>
          <p:spPr bwMode="auto">
            <a:xfrm>
              <a:off x="5027" y="410"/>
              <a:ext cx="203" cy="232"/>
            </a:xfrm>
            <a:custGeom>
              <a:avLst/>
              <a:gdLst/>
              <a:ahLst/>
              <a:cxnLst>
                <a:cxn ang="0">
                  <a:pos x="203" y="230"/>
                </a:cxn>
                <a:cxn ang="0">
                  <a:pos x="203" y="192"/>
                </a:cxn>
                <a:cxn ang="0">
                  <a:pos x="203" y="153"/>
                </a:cxn>
                <a:cxn ang="0">
                  <a:pos x="189" y="100"/>
                </a:cxn>
                <a:cxn ang="0">
                  <a:pos x="175" y="58"/>
                </a:cxn>
                <a:cxn ang="0">
                  <a:pos x="137" y="31"/>
                </a:cxn>
                <a:cxn ang="0">
                  <a:pos x="96" y="5"/>
                </a:cxn>
                <a:cxn ang="0">
                  <a:pos x="46" y="0"/>
                </a:cxn>
                <a:cxn ang="0">
                  <a:pos x="18" y="2"/>
                </a:cxn>
                <a:cxn ang="0">
                  <a:pos x="0" y="13"/>
                </a:cxn>
                <a:cxn ang="0">
                  <a:pos x="27" y="35"/>
                </a:cxn>
                <a:cxn ang="0">
                  <a:pos x="107" y="69"/>
                </a:cxn>
                <a:cxn ang="0">
                  <a:pos x="149" y="105"/>
                </a:cxn>
                <a:cxn ang="0">
                  <a:pos x="185" y="164"/>
                </a:cxn>
                <a:cxn ang="0">
                  <a:pos x="185" y="198"/>
                </a:cxn>
                <a:cxn ang="0">
                  <a:pos x="185" y="232"/>
                </a:cxn>
                <a:cxn ang="0">
                  <a:pos x="203" y="230"/>
                </a:cxn>
              </a:cxnLst>
              <a:rect l="0" t="0" r="r" b="b"/>
              <a:pathLst>
                <a:path w="203" h="232">
                  <a:moveTo>
                    <a:pt x="203" y="230"/>
                  </a:moveTo>
                  <a:lnTo>
                    <a:pt x="203" y="192"/>
                  </a:lnTo>
                  <a:lnTo>
                    <a:pt x="203" y="153"/>
                  </a:lnTo>
                  <a:lnTo>
                    <a:pt x="189" y="100"/>
                  </a:lnTo>
                  <a:lnTo>
                    <a:pt x="175" y="58"/>
                  </a:lnTo>
                  <a:lnTo>
                    <a:pt x="137" y="31"/>
                  </a:lnTo>
                  <a:lnTo>
                    <a:pt x="96" y="5"/>
                  </a:lnTo>
                  <a:lnTo>
                    <a:pt x="46" y="0"/>
                  </a:lnTo>
                  <a:lnTo>
                    <a:pt x="18" y="2"/>
                  </a:lnTo>
                  <a:lnTo>
                    <a:pt x="0" y="13"/>
                  </a:lnTo>
                  <a:lnTo>
                    <a:pt x="27" y="35"/>
                  </a:lnTo>
                  <a:lnTo>
                    <a:pt x="107" y="69"/>
                  </a:lnTo>
                  <a:lnTo>
                    <a:pt x="149" y="105"/>
                  </a:lnTo>
                  <a:lnTo>
                    <a:pt x="185" y="164"/>
                  </a:lnTo>
                  <a:lnTo>
                    <a:pt x="185" y="198"/>
                  </a:lnTo>
                  <a:lnTo>
                    <a:pt x="185" y="232"/>
                  </a:lnTo>
                  <a:lnTo>
                    <a:pt x="203" y="230"/>
                  </a:lnTo>
                  <a:close/>
                </a:path>
              </a:pathLst>
            </a:custGeom>
            <a:solidFill>
              <a:schemeClr val="tx1"/>
            </a:solidFill>
            <a:ln w="9525">
              <a:solidFill>
                <a:schemeClr val="tx1"/>
              </a:solidFill>
              <a:round/>
              <a:headEnd/>
              <a:tailEnd/>
            </a:ln>
            <a:effectLst/>
          </p:spPr>
          <p:txBody>
            <a:bodyPr/>
            <a:lstStyle/>
            <a:p>
              <a:endParaRPr lang="en-US"/>
            </a:p>
          </p:txBody>
        </p:sp>
        <p:grpSp>
          <p:nvGrpSpPr>
            <p:cNvPr id="23" name="Group 135"/>
            <p:cNvGrpSpPr>
              <a:grpSpLocks/>
            </p:cNvGrpSpPr>
            <p:nvPr/>
          </p:nvGrpSpPr>
          <p:grpSpPr bwMode="auto">
            <a:xfrm>
              <a:off x="4868" y="455"/>
              <a:ext cx="362" cy="406"/>
              <a:chOff x="2592" y="2832"/>
              <a:chExt cx="672" cy="1008"/>
            </a:xfrm>
          </p:grpSpPr>
          <p:sp>
            <p:nvSpPr>
              <p:cNvPr id="11400" name="Oval 136"/>
              <p:cNvSpPr>
                <a:spLocks noChangeArrowheads="1"/>
              </p:cNvSpPr>
              <p:nvPr/>
            </p:nvSpPr>
            <p:spPr bwMode="auto">
              <a:xfrm>
                <a:off x="2592" y="2832"/>
                <a:ext cx="672" cy="1008"/>
              </a:xfrm>
              <a:prstGeom prst="ellipse">
                <a:avLst/>
              </a:prstGeom>
              <a:solidFill>
                <a:srgbClr val="808080"/>
              </a:solidFill>
              <a:ln w="9525">
                <a:solidFill>
                  <a:schemeClr val="tx1"/>
                </a:solidFill>
                <a:round/>
                <a:headEnd/>
                <a:tailEnd/>
              </a:ln>
              <a:effectLst/>
            </p:spPr>
            <p:txBody>
              <a:bodyPr wrap="none" anchor="ctr"/>
              <a:lstStyle/>
              <a:p>
                <a:endParaRPr lang="en-US"/>
              </a:p>
            </p:txBody>
          </p:sp>
          <p:sp>
            <p:nvSpPr>
              <p:cNvPr id="11401" name="Oval 137"/>
              <p:cNvSpPr>
                <a:spLocks noChangeArrowheads="1"/>
              </p:cNvSpPr>
              <p:nvPr/>
            </p:nvSpPr>
            <p:spPr bwMode="auto">
              <a:xfrm>
                <a:off x="2720" y="2904"/>
                <a:ext cx="540" cy="928"/>
              </a:xfrm>
              <a:prstGeom prst="ellipse">
                <a:avLst/>
              </a:prstGeom>
              <a:solidFill>
                <a:srgbClr val="333333"/>
              </a:solidFill>
              <a:ln w="9525">
                <a:noFill/>
                <a:round/>
                <a:headEnd/>
                <a:tailEnd/>
              </a:ln>
              <a:effectLst/>
            </p:spPr>
            <p:txBody>
              <a:bodyPr wrap="none" anchor="ctr"/>
              <a:lstStyle/>
              <a:p>
                <a:endParaRPr lang="en-US"/>
              </a:p>
            </p:txBody>
          </p:sp>
          <p:sp>
            <p:nvSpPr>
              <p:cNvPr id="11402" name="Oval 138"/>
              <p:cNvSpPr>
                <a:spLocks noChangeArrowheads="1"/>
              </p:cNvSpPr>
              <p:nvPr/>
            </p:nvSpPr>
            <p:spPr bwMode="auto">
              <a:xfrm>
                <a:off x="2832" y="3072"/>
                <a:ext cx="336" cy="576"/>
              </a:xfrm>
              <a:prstGeom prst="ellipse">
                <a:avLst/>
              </a:prstGeom>
              <a:gradFill rotWithShape="1">
                <a:gsLst>
                  <a:gs pos="0">
                    <a:schemeClr val="bg1"/>
                  </a:gs>
                  <a:gs pos="100000">
                    <a:srgbClr val="969696"/>
                  </a:gs>
                </a:gsLst>
                <a:path path="shape">
                  <a:fillToRect l="50000" t="50000" r="50000" b="50000"/>
                </a:path>
              </a:gradFill>
              <a:ln w="9525">
                <a:noFill/>
                <a:round/>
                <a:headEnd/>
                <a:tailEnd/>
              </a:ln>
              <a:effectLst/>
            </p:spPr>
            <p:txBody>
              <a:bodyPr wrap="none" anchor="ctr"/>
              <a:lstStyle/>
              <a:p>
                <a:endParaRPr lang="en-US"/>
              </a:p>
            </p:txBody>
          </p:sp>
          <p:sp>
            <p:nvSpPr>
              <p:cNvPr id="11403" name="Freeform 139"/>
              <p:cNvSpPr>
                <a:spLocks/>
              </p:cNvSpPr>
              <p:nvPr/>
            </p:nvSpPr>
            <p:spPr bwMode="auto">
              <a:xfrm>
                <a:off x="2868" y="3216"/>
                <a:ext cx="68" cy="128"/>
              </a:xfrm>
              <a:custGeom>
                <a:avLst/>
                <a:gdLst/>
                <a:ahLst/>
                <a:cxnLst>
                  <a:cxn ang="0">
                    <a:pos x="28" y="0"/>
                  </a:cxn>
                  <a:cxn ang="0">
                    <a:pos x="8" y="44"/>
                  </a:cxn>
                  <a:cxn ang="0">
                    <a:pos x="0" y="124"/>
                  </a:cxn>
                  <a:cxn ang="0">
                    <a:pos x="48" y="128"/>
                  </a:cxn>
                  <a:cxn ang="0">
                    <a:pos x="68" y="88"/>
                  </a:cxn>
                  <a:cxn ang="0">
                    <a:pos x="64" y="52"/>
                  </a:cxn>
                  <a:cxn ang="0">
                    <a:pos x="28" y="0"/>
                  </a:cxn>
                </a:cxnLst>
                <a:rect l="0" t="0" r="r" b="b"/>
                <a:pathLst>
                  <a:path w="68" h="128">
                    <a:moveTo>
                      <a:pt x="28" y="0"/>
                    </a:moveTo>
                    <a:lnTo>
                      <a:pt x="8" y="44"/>
                    </a:lnTo>
                    <a:lnTo>
                      <a:pt x="0" y="124"/>
                    </a:lnTo>
                    <a:lnTo>
                      <a:pt x="48" y="128"/>
                    </a:lnTo>
                    <a:lnTo>
                      <a:pt x="68" y="88"/>
                    </a:lnTo>
                    <a:lnTo>
                      <a:pt x="64" y="52"/>
                    </a:lnTo>
                    <a:lnTo>
                      <a:pt x="28" y="0"/>
                    </a:lnTo>
                    <a:close/>
                  </a:path>
                </a:pathLst>
              </a:custGeom>
              <a:solidFill>
                <a:srgbClr val="333333"/>
              </a:solidFill>
              <a:ln w="9525">
                <a:solidFill>
                  <a:schemeClr val="tx1"/>
                </a:solidFill>
                <a:round/>
                <a:headEnd/>
                <a:tailEnd/>
              </a:ln>
              <a:effectLst/>
            </p:spPr>
            <p:txBody>
              <a:bodyPr/>
              <a:lstStyle/>
              <a:p>
                <a:endParaRPr lang="en-US"/>
              </a:p>
            </p:txBody>
          </p:sp>
          <p:sp>
            <p:nvSpPr>
              <p:cNvPr id="11404" name="Freeform 140"/>
              <p:cNvSpPr>
                <a:spLocks/>
              </p:cNvSpPr>
              <p:nvPr/>
            </p:nvSpPr>
            <p:spPr bwMode="auto">
              <a:xfrm>
                <a:off x="2940" y="3116"/>
                <a:ext cx="76" cy="88"/>
              </a:xfrm>
              <a:custGeom>
                <a:avLst/>
                <a:gdLst/>
                <a:ahLst/>
                <a:cxnLst>
                  <a:cxn ang="0">
                    <a:pos x="0" y="44"/>
                  </a:cxn>
                  <a:cxn ang="0">
                    <a:pos x="20" y="88"/>
                  </a:cxn>
                  <a:cxn ang="0">
                    <a:pos x="60" y="80"/>
                  </a:cxn>
                  <a:cxn ang="0">
                    <a:pos x="76" y="44"/>
                  </a:cxn>
                  <a:cxn ang="0">
                    <a:pos x="68" y="0"/>
                  </a:cxn>
                  <a:cxn ang="0">
                    <a:pos x="32" y="12"/>
                  </a:cxn>
                  <a:cxn ang="0">
                    <a:pos x="0" y="44"/>
                  </a:cxn>
                </a:cxnLst>
                <a:rect l="0" t="0" r="r" b="b"/>
                <a:pathLst>
                  <a:path w="76" h="88">
                    <a:moveTo>
                      <a:pt x="0" y="44"/>
                    </a:moveTo>
                    <a:lnTo>
                      <a:pt x="20" y="88"/>
                    </a:lnTo>
                    <a:lnTo>
                      <a:pt x="60" y="80"/>
                    </a:lnTo>
                    <a:lnTo>
                      <a:pt x="76" y="44"/>
                    </a:lnTo>
                    <a:lnTo>
                      <a:pt x="68" y="0"/>
                    </a:lnTo>
                    <a:lnTo>
                      <a:pt x="32" y="12"/>
                    </a:lnTo>
                    <a:lnTo>
                      <a:pt x="0" y="44"/>
                    </a:lnTo>
                    <a:close/>
                  </a:path>
                </a:pathLst>
              </a:custGeom>
              <a:solidFill>
                <a:srgbClr val="333333"/>
              </a:solidFill>
              <a:ln w="9525">
                <a:solidFill>
                  <a:schemeClr val="tx1"/>
                </a:solidFill>
                <a:round/>
                <a:headEnd/>
                <a:tailEnd/>
              </a:ln>
              <a:effectLst/>
            </p:spPr>
            <p:txBody>
              <a:bodyPr/>
              <a:lstStyle/>
              <a:p>
                <a:endParaRPr lang="en-US"/>
              </a:p>
            </p:txBody>
          </p:sp>
          <p:sp>
            <p:nvSpPr>
              <p:cNvPr id="11405" name="Freeform 141"/>
              <p:cNvSpPr>
                <a:spLocks/>
              </p:cNvSpPr>
              <p:nvPr/>
            </p:nvSpPr>
            <p:spPr bwMode="auto">
              <a:xfrm>
                <a:off x="2880" y="3436"/>
                <a:ext cx="72" cy="104"/>
              </a:xfrm>
              <a:custGeom>
                <a:avLst/>
                <a:gdLst/>
                <a:ahLst/>
                <a:cxnLst>
                  <a:cxn ang="0">
                    <a:pos x="60" y="104"/>
                  </a:cxn>
                  <a:cxn ang="0">
                    <a:pos x="36" y="80"/>
                  </a:cxn>
                  <a:cxn ang="0">
                    <a:pos x="0" y="28"/>
                  </a:cxn>
                  <a:cxn ang="0">
                    <a:pos x="32" y="4"/>
                  </a:cxn>
                  <a:cxn ang="0">
                    <a:pos x="72" y="0"/>
                  </a:cxn>
                  <a:cxn ang="0">
                    <a:pos x="72" y="48"/>
                  </a:cxn>
                  <a:cxn ang="0">
                    <a:pos x="72" y="80"/>
                  </a:cxn>
                  <a:cxn ang="0">
                    <a:pos x="60" y="104"/>
                  </a:cxn>
                </a:cxnLst>
                <a:rect l="0" t="0" r="r" b="b"/>
                <a:pathLst>
                  <a:path w="72" h="104">
                    <a:moveTo>
                      <a:pt x="60" y="104"/>
                    </a:moveTo>
                    <a:cubicBezTo>
                      <a:pt x="52" y="93"/>
                      <a:pt x="45" y="89"/>
                      <a:pt x="36" y="80"/>
                    </a:cubicBezTo>
                    <a:lnTo>
                      <a:pt x="0" y="28"/>
                    </a:lnTo>
                    <a:lnTo>
                      <a:pt x="32" y="4"/>
                    </a:lnTo>
                    <a:lnTo>
                      <a:pt x="72" y="0"/>
                    </a:lnTo>
                    <a:lnTo>
                      <a:pt x="72" y="48"/>
                    </a:lnTo>
                    <a:lnTo>
                      <a:pt x="72" y="80"/>
                    </a:lnTo>
                    <a:lnTo>
                      <a:pt x="60" y="104"/>
                    </a:lnTo>
                    <a:close/>
                  </a:path>
                </a:pathLst>
              </a:custGeom>
              <a:solidFill>
                <a:srgbClr val="333333"/>
              </a:solidFill>
              <a:ln w="9525">
                <a:solidFill>
                  <a:schemeClr val="tx1"/>
                </a:solidFill>
                <a:round/>
                <a:headEnd/>
                <a:tailEnd/>
              </a:ln>
              <a:effectLst/>
            </p:spPr>
            <p:txBody>
              <a:bodyPr/>
              <a:lstStyle/>
              <a:p>
                <a:endParaRPr lang="en-US"/>
              </a:p>
            </p:txBody>
          </p:sp>
          <p:sp>
            <p:nvSpPr>
              <p:cNvPr id="11406" name="Freeform 142"/>
              <p:cNvSpPr>
                <a:spLocks/>
              </p:cNvSpPr>
              <p:nvPr/>
            </p:nvSpPr>
            <p:spPr bwMode="auto">
              <a:xfrm>
                <a:off x="2996" y="3468"/>
                <a:ext cx="76" cy="100"/>
              </a:xfrm>
              <a:custGeom>
                <a:avLst/>
                <a:gdLst/>
                <a:ahLst/>
                <a:cxnLst>
                  <a:cxn ang="0">
                    <a:pos x="0" y="100"/>
                  </a:cxn>
                  <a:cxn ang="0">
                    <a:pos x="56" y="84"/>
                  </a:cxn>
                  <a:cxn ang="0">
                    <a:pos x="76" y="56"/>
                  </a:cxn>
                  <a:cxn ang="0">
                    <a:pos x="56" y="28"/>
                  </a:cxn>
                  <a:cxn ang="0">
                    <a:pos x="16" y="0"/>
                  </a:cxn>
                  <a:cxn ang="0">
                    <a:pos x="12" y="40"/>
                  </a:cxn>
                  <a:cxn ang="0">
                    <a:pos x="0" y="100"/>
                  </a:cxn>
                </a:cxnLst>
                <a:rect l="0" t="0" r="r" b="b"/>
                <a:pathLst>
                  <a:path w="76" h="100">
                    <a:moveTo>
                      <a:pt x="0" y="100"/>
                    </a:moveTo>
                    <a:lnTo>
                      <a:pt x="56" y="84"/>
                    </a:lnTo>
                    <a:lnTo>
                      <a:pt x="76" y="56"/>
                    </a:lnTo>
                    <a:lnTo>
                      <a:pt x="56" y="28"/>
                    </a:lnTo>
                    <a:lnTo>
                      <a:pt x="16" y="0"/>
                    </a:lnTo>
                    <a:lnTo>
                      <a:pt x="12" y="40"/>
                    </a:lnTo>
                    <a:lnTo>
                      <a:pt x="0" y="100"/>
                    </a:lnTo>
                    <a:close/>
                  </a:path>
                </a:pathLst>
              </a:custGeom>
              <a:solidFill>
                <a:srgbClr val="333333"/>
              </a:solidFill>
              <a:ln w="9525">
                <a:solidFill>
                  <a:schemeClr val="tx1"/>
                </a:solidFill>
                <a:round/>
                <a:headEnd/>
                <a:tailEnd/>
              </a:ln>
              <a:effectLst/>
            </p:spPr>
            <p:txBody>
              <a:bodyPr/>
              <a:lstStyle/>
              <a:p>
                <a:endParaRPr lang="en-US"/>
              </a:p>
            </p:txBody>
          </p:sp>
          <p:sp>
            <p:nvSpPr>
              <p:cNvPr id="11407" name="Freeform 143"/>
              <p:cNvSpPr>
                <a:spLocks/>
              </p:cNvSpPr>
              <p:nvPr/>
            </p:nvSpPr>
            <p:spPr bwMode="auto">
              <a:xfrm>
                <a:off x="3064" y="3352"/>
                <a:ext cx="64" cy="104"/>
              </a:xfrm>
              <a:custGeom>
                <a:avLst/>
                <a:gdLst/>
                <a:ahLst/>
                <a:cxnLst>
                  <a:cxn ang="0">
                    <a:pos x="56" y="0"/>
                  </a:cxn>
                  <a:cxn ang="0">
                    <a:pos x="64" y="56"/>
                  </a:cxn>
                  <a:cxn ang="0">
                    <a:pos x="56" y="104"/>
                  </a:cxn>
                  <a:cxn ang="0">
                    <a:pos x="28" y="84"/>
                  </a:cxn>
                  <a:cxn ang="0">
                    <a:pos x="0" y="56"/>
                  </a:cxn>
                  <a:cxn ang="0">
                    <a:pos x="0" y="28"/>
                  </a:cxn>
                  <a:cxn ang="0">
                    <a:pos x="24" y="8"/>
                  </a:cxn>
                  <a:cxn ang="0">
                    <a:pos x="56" y="0"/>
                  </a:cxn>
                </a:cxnLst>
                <a:rect l="0" t="0" r="r" b="b"/>
                <a:pathLst>
                  <a:path w="64" h="104">
                    <a:moveTo>
                      <a:pt x="56" y="0"/>
                    </a:moveTo>
                    <a:lnTo>
                      <a:pt x="64" y="56"/>
                    </a:lnTo>
                    <a:lnTo>
                      <a:pt x="56" y="104"/>
                    </a:lnTo>
                    <a:lnTo>
                      <a:pt x="28" y="84"/>
                    </a:lnTo>
                    <a:lnTo>
                      <a:pt x="0" y="56"/>
                    </a:lnTo>
                    <a:lnTo>
                      <a:pt x="0" y="28"/>
                    </a:lnTo>
                    <a:lnTo>
                      <a:pt x="24" y="8"/>
                    </a:lnTo>
                    <a:lnTo>
                      <a:pt x="56" y="0"/>
                    </a:lnTo>
                    <a:close/>
                  </a:path>
                </a:pathLst>
              </a:custGeom>
              <a:solidFill>
                <a:srgbClr val="333333"/>
              </a:solidFill>
              <a:ln w="9525">
                <a:solidFill>
                  <a:schemeClr val="tx1"/>
                </a:solidFill>
                <a:round/>
                <a:headEnd/>
                <a:tailEnd/>
              </a:ln>
              <a:effectLst/>
            </p:spPr>
            <p:txBody>
              <a:bodyPr/>
              <a:lstStyle/>
              <a:p>
                <a:endParaRPr lang="en-US"/>
              </a:p>
            </p:txBody>
          </p:sp>
          <p:sp>
            <p:nvSpPr>
              <p:cNvPr id="11408" name="Freeform 144"/>
              <p:cNvSpPr>
                <a:spLocks/>
              </p:cNvSpPr>
              <p:nvPr/>
            </p:nvSpPr>
            <p:spPr bwMode="auto">
              <a:xfrm>
                <a:off x="3072" y="3184"/>
                <a:ext cx="56" cy="96"/>
              </a:xfrm>
              <a:custGeom>
                <a:avLst/>
                <a:gdLst/>
                <a:ahLst/>
                <a:cxnLst>
                  <a:cxn ang="0">
                    <a:pos x="20" y="0"/>
                  </a:cxn>
                  <a:cxn ang="0">
                    <a:pos x="44" y="16"/>
                  </a:cxn>
                  <a:cxn ang="0">
                    <a:pos x="56" y="64"/>
                  </a:cxn>
                  <a:cxn ang="0">
                    <a:pos x="24" y="96"/>
                  </a:cxn>
                  <a:cxn ang="0">
                    <a:pos x="0" y="92"/>
                  </a:cxn>
                  <a:cxn ang="0">
                    <a:pos x="4" y="28"/>
                  </a:cxn>
                  <a:cxn ang="0">
                    <a:pos x="20" y="0"/>
                  </a:cxn>
                </a:cxnLst>
                <a:rect l="0" t="0" r="r" b="b"/>
                <a:pathLst>
                  <a:path w="56" h="96">
                    <a:moveTo>
                      <a:pt x="20" y="0"/>
                    </a:moveTo>
                    <a:lnTo>
                      <a:pt x="44" y="16"/>
                    </a:lnTo>
                    <a:lnTo>
                      <a:pt x="56" y="64"/>
                    </a:lnTo>
                    <a:lnTo>
                      <a:pt x="24" y="96"/>
                    </a:lnTo>
                    <a:lnTo>
                      <a:pt x="0" y="92"/>
                    </a:lnTo>
                    <a:lnTo>
                      <a:pt x="4" y="28"/>
                    </a:lnTo>
                    <a:lnTo>
                      <a:pt x="20" y="0"/>
                    </a:lnTo>
                    <a:close/>
                  </a:path>
                </a:pathLst>
              </a:custGeom>
              <a:solidFill>
                <a:srgbClr val="333333"/>
              </a:solidFill>
              <a:ln w="9525">
                <a:solidFill>
                  <a:schemeClr val="tx1"/>
                </a:solidFill>
                <a:round/>
                <a:headEnd/>
                <a:tailEnd/>
              </a:ln>
              <a:effectLst/>
            </p:spPr>
            <p:txBody>
              <a:bodyPr/>
              <a:lstStyle/>
              <a:p>
                <a:endParaRPr lang="en-US"/>
              </a:p>
            </p:txBody>
          </p:sp>
        </p:grpSp>
        <p:sp>
          <p:nvSpPr>
            <p:cNvPr id="11409" name="Freeform 145"/>
            <p:cNvSpPr>
              <a:spLocks/>
            </p:cNvSpPr>
            <p:nvPr/>
          </p:nvSpPr>
          <p:spPr bwMode="auto">
            <a:xfrm>
              <a:off x="4172" y="499"/>
              <a:ext cx="203" cy="232"/>
            </a:xfrm>
            <a:custGeom>
              <a:avLst/>
              <a:gdLst/>
              <a:ahLst/>
              <a:cxnLst>
                <a:cxn ang="0">
                  <a:pos x="408" y="572"/>
                </a:cxn>
                <a:cxn ang="0">
                  <a:pos x="408" y="476"/>
                </a:cxn>
                <a:cxn ang="0">
                  <a:pos x="408" y="380"/>
                </a:cxn>
                <a:cxn ang="0">
                  <a:pos x="380" y="248"/>
                </a:cxn>
                <a:cxn ang="0">
                  <a:pos x="352" y="144"/>
                </a:cxn>
                <a:cxn ang="0">
                  <a:pos x="276" y="76"/>
                </a:cxn>
                <a:cxn ang="0">
                  <a:pos x="192" y="12"/>
                </a:cxn>
                <a:cxn ang="0">
                  <a:pos x="92" y="0"/>
                </a:cxn>
                <a:cxn ang="0">
                  <a:pos x="36" y="4"/>
                </a:cxn>
                <a:cxn ang="0">
                  <a:pos x="0" y="32"/>
                </a:cxn>
                <a:cxn ang="0">
                  <a:pos x="80" y="48"/>
                </a:cxn>
                <a:cxn ang="0">
                  <a:pos x="252" y="148"/>
                </a:cxn>
                <a:cxn ang="0">
                  <a:pos x="332" y="276"/>
                </a:cxn>
                <a:cxn ang="0">
                  <a:pos x="372" y="408"/>
                </a:cxn>
                <a:cxn ang="0">
                  <a:pos x="372" y="492"/>
                </a:cxn>
                <a:cxn ang="0">
                  <a:pos x="372" y="576"/>
                </a:cxn>
                <a:cxn ang="0">
                  <a:pos x="408" y="572"/>
                </a:cxn>
              </a:cxnLst>
              <a:rect l="0" t="0" r="r" b="b"/>
              <a:pathLst>
                <a:path w="408" h="576">
                  <a:moveTo>
                    <a:pt x="408" y="572"/>
                  </a:moveTo>
                  <a:lnTo>
                    <a:pt x="408" y="476"/>
                  </a:lnTo>
                  <a:lnTo>
                    <a:pt x="408" y="380"/>
                  </a:lnTo>
                  <a:lnTo>
                    <a:pt x="380" y="248"/>
                  </a:lnTo>
                  <a:lnTo>
                    <a:pt x="352" y="144"/>
                  </a:lnTo>
                  <a:lnTo>
                    <a:pt x="276" y="76"/>
                  </a:lnTo>
                  <a:lnTo>
                    <a:pt x="192" y="12"/>
                  </a:lnTo>
                  <a:lnTo>
                    <a:pt x="92" y="0"/>
                  </a:lnTo>
                  <a:lnTo>
                    <a:pt x="36" y="4"/>
                  </a:lnTo>
                  <a:lnTo>
                    <a:pt x="0" y="32"/>
                  </a:lnTo>
                  <a:lnTo>
                    <a:pt x="80" y="48"/>
                  </a:lnTo>
                  <a:lnTo>
                    <a:pt x="252" y="148"/>
                  </a:lnTo>
                  <a:lnTo>
                    <a:pt x="332" y="276"/>
                  </a:lnTo>
                  <a:lnTo>
                    <a:pt x="372" y="408"/>
                  </a:lnTo>
                  <a:lnTo>
                    <a:pt x="372" y="492"/>
                  </a:lnTo>
                  <a:lnTo>
                    <a:pt x="372" y="576"/>
                  </a:lnTo>
                  <a:lnTo>
                    <a:pt x="408" y="572"/>
                  </a:lnTo>
                  <a:close/>
                </a:path>
              </a:pathLst>
            </a:custGeom>
            <a:solidFill>
              <a:schemeClr val="tx1"/>
            </a:solidFill>
            <a:ln w="9525">
              <a:solidFill>
                <a:schemeClr val="tx1"/>
              </a:solidFill>
              <a:round/>
              <a:headEnd/>
              <a:tailEnd/>
            </a:ln>
            <a:effectLst/>
          </p:spPr>
          <p:txBody>
            <a:bodyPr/>
            <a:lstStyle/>
            <a:p>
              <a:endParaRPr lang="en-US"/>
            </a:p>
          </p:txBody>
        </p:sp>
        <p:grpSp>
          <p:nvGrpSpPr>
            <p:cNvPr id="24" name="Group 146"/>
            <p:cNvGrpSpPr>
              <a:grpSpLocks/>
            </p:cNvGrpSpPr>
            <p:nvPr/>
          </p:nvGrpSpPr>
          <p:grpSpPr bwMode="auto">
            <a:xfrm>
              <a:off x="4381" y="421"/>
              <a:ext cx="362" cy="407"/>
              <a:chOff x="2592" y="2832"/>
              <a:chExt cx="672" cy="1008"/>
            </a:xfrm>
          </p:grpSpPr>
          <p:sp>
            <p:nvSpPr>
              <p:cNvPr id="11411" name="Oval 147"/>
              <p:cNvSpPr>
                <a:spLocks noChangeArrowheads="1"/>
              </p:cNvSpPr>
              <p:nvPr/>
            </p:nvSpPr>
            <p:spPr bwMode="auto">
              <a:xfrm>
                <a:off x="2592" y="2832"/>
                <a:ext cx="672" cy="1008"/>
              </a:xfrm>
              <a:prstGeom prst="ellipse">
                <a:avLst/>
              </a:prstGeom>
              <a:solidFill>
                <a:srgbClr val="808080"/>
              </a:solidFill>
              <a:ln w="9525">
                <a:solidFill>
                  <a:schemeClr val="tx1"/>
                </a:solidFill>
                <a:round/>
                <a:headEnd/>
                <a:tailEnd/>
              </a:ln>
              <a:effectLst/>
            </p:spPr>
            <p:txBody>
              <a:bodyPr wrap="none" anchor="ctr"/>
              <a:lstStyle/>
              <a:p>
                <a:endParaRPr lang="en-US"/>
              </a:p>
            </p:txBody>
          </p:sp>
          <p:sp>
            <p:nvSpPr>
              <p:cNvPr id="11412" name="Oval 148"/>
              <p:cNvSpPr>
                <a:spLocks noChangeArrowheads="1"/>
              </p:cNvSpPr>
              <p:nvPr/>
            </p:nvSpPr>
            <p:spPr bwMode="auto">
              <a:xfrm>
                <a:off x="2720" y="2904"/>
                <a:ext cx="540" cy="928"/>
              </a:xfrm>
              <a:prstGeom prst="ellipse">
                <a:avLst/>
              </a:prstGeom>
              <a:solidFill>
                <a:srgbClr val="333333"/>
              </a:solidFill>
              <a:ln w="9525">
                <a:noFill/>
                <a:round/>
                <a:headEnd/>
                <a:tailEnd/>
              </a:ln>
              <a:effectLst/>
            </p:spPr>
            <p:txBody>
              <a:bodyPr wrap="none" anchor="ctr"/>
              <a:lstStyle/>
              <a:p>
                <a:endParaRPr lang="en-US"/>
              </a:p>
            </p:txBody>
          </p:sp>
          <p:sp>
            <p:nvSpPr>
              <p:cNvPr id="11413" name="Oval 149"/>
              <p:cNvSpPr>
                <a:spLocks noChangeArrowheads="1"/>
              </p:cNvSpPr>
              <p:nvPr/>
            </p:nvSpPr>
            <p:spPr bwMode="auto">
              <a:xfrm>
                <a:off x="2832" y="3072"/>
                <a:ext cx="336" cy="576"/>
              </a:xfrm>
              <a:prstGeom prst="ellipse">
                <a:avLst/>
              </a:prstGeom>
              <a:gradFill rotWithShape="1">
                <a:gsLst>
                  <a:gs pos="0">
                    <a:schemeClr val="bg1"/>
                  </a:gs>
                  <a:gs pos="100000">
                    <a:srgbClr val="969696"/>
                  </a:gs>
                </a:gsLst>
                <a:path path="shape">
                  <a:fillToRect l="50000" t="50000" r="50000" b="50000"/>
                </a:path>
              </a:gradFill>
              <a:ln w="9525">
                <a:noFill/>
                <a:round/>
                <a:headEnd/>
                <a:tailEnd/>
              </a:ln>
              <a:effectLst/>
            </p:spPr>
            <p:txBody>
              <a:bodyPr wrap="none" anchor="ctr"/>
              <a:lstStyle/>
              <a:p>
                <a:endParaRPr lang="en-US"/>
              </a:p>
            </p:txBody>
          </p:sp>
          <p:sp>
            <p:nvSpPr>
              <p:cNvPr id="11414" name="Freeform 150"/>
              <p:cNvSpPr>
                <a:spLocks/>
              </p:cNvSpPr>
              <p:nvPr/>
            </p:nvSpPr>
            <p:spPr bwMode="auto">
              <a:xfrm>
                <a:off x="2868" y="3216"/>
                <a:ext cx="68" cy="128"/>
              </a:xfrm>
              <a:custGeom>
                <a:avLst/>
                <a:gdLst/>
                <a:ahLst/>
                <a:cxnLst>
                  <a:cxn ang="0">
                    <a:pos x="28" y="0"/>
                  </a:cxn>
                  <a:cxn ang="0">
                    <a:pos x="8" y="44"/>
                  </a:cxn>
                  <a:cxn ang="0">
                    <a:pos x="0" y="124"/>
                  </a:cxn>
                  <a:cxn ang="0">
                    <a:pos x="48" y="128"/>
                  </a:cxn>
                  <a:cxn ang="0">
                    <a:pos x="68" y="88"/>
                  </a:cxn>
                  <a:cxn ang="0">
                    <a:pos x="64" y="52"/>
                  </a:cxn>
                  <a:cxn ang="0">
                    <a:pos x="28" y="0"/>
                  </a:cxn>
                </a:cxnLst>
                <a:rect l="0" t="0" r="r" b="b"/>
                <a:pathLst>
                  <a:path w="68" h="128">
                    <a:moveTo>
                      <a:pt x="28" y="0"/>
                    </a:moveTo>
                    <a:lnTo>
                      <a:pt x="8" y="44"/>
                    </a:lnTo>
                    <a:lnTo>
                      <a:pt x="0" y="124"/>
                    </a:lnTo>
                    <a:lnTo>
                      <a:pt x="48" y="128"/>
                    </a:lnTo>
                    <a:lnTo>
                      <a:pt x="68" y="88"/>
                    </a:lnTo>
                    <a:lnTo>
                      <a:pt x="64" y="52"/>
                    </a:lnTo>
                    <a:lnTo>
                      <a:pt x="28" y="0"/>
                    </a:lnTo>
                    <a:close/>
                  </a:path>
                </a:pathLst>
              </a:custGeom>
              <a:solidFill>
                <a:srgbClr val="333333"/>
              </a:solidFill>
              <a:ln w="9525">
                <a:solidFill>
                  <a:schemeClr val="tx1"/>
                </a:solidFill>
                <a:round/>
                <a:headEnd/>
                <a:tailEnd/>
              </a:ln>
              <a:effectLst/>
            </p:spPr>
            <p:txBody>
              <a:bodyPr/>
              <a:lstStyle/>
              <a:p>
                <a:endParaRPr lang="en-US"/>
              </a:p>
            </p:txBody>
          </p:sp>
          <p:sp>
            <p:nvSpPr>
              <p:cNvPr id="11415" name="Freeform 151"/>
              <p:cNvSpPr>
                <a:spLocks/>
              </p:cNvSpPr>
              <p:nvPr/>
            </p:nvSpPr>
            <p:spPr bwMode="auto">
              <a:xfrm>
                <a:off x="2940" y="3116"/>
                <a:ext cx="76" cy="88"/>
              </a:xfrm>
              <a:custGeom>
                <a:avLst/>
                <a:gdLst/>
                <a:ahLst/>
                <a:cxnLst>
                  <a:cxn ang="0">
                    <a:pos x="0" y="44"/>
                  </a:cxn>
                  <a:cxn ang="0">
                    <a:pos x="20" y="88"/>
                  </a:cxn>
                  <a:cxn ang="0">
                    <a:pos x="60" y="80"/>
                  </a:cxn>
                  <a:cxn ang="0">
                    <a:pos x="76" y="44"/>
                  </a:cxn>
                  <a:cxn ang="0">
                    <a:pos x="68" y="0"/>
                  </a:cxn>
                  <a:cxn ang="0">
                    <a:pos x="32" y="12"/>
                  </a:cxn>
                  <a:cxn ang="0">
                    <a:pos x="0" y="44"/>
                  </a:cxn>
                </a:cxnLst>
                <a:rect l="0" t="0" r="r" b="b"/>
                <a:pathLst>
                  <a:path w="76" h="88">
                    <a:moveTo>
                      <a:pt x="0" y="44"/>
                    </a:moveTo>
                    <a:lnTo>
                      <a:pt x="20" y="88"/>
                    </a:lnTo>
                    <a:lnTo>
                      <a:pt x="60" y="80"/>
                    </a:lnTo>
                    <a:lnTo>
                      <a:pt x="76" y="44"/>
                    </a:lnTo>
                    <a:lnTo>
                      <a:pt x="68" y="0"/>
                    </a:lnTo>
                    <a:lnTo>
                      <a:pt x="32" y="12"/>
                    </a:lnTo>
                    <a:lnTo>
                      <a:pt x="0" y="44"/>
                    </a:lnTo>
                    <a:close/>
                  </a:path>
                </a:pathLst>
              </a:custGeom>
              <a:solidFill>
                <a:srgbClr val="333333"/>
              </a:solidFill>
              <a:ln w="9525">
                <a:solidFill>
                  <a:schemeClr val="tx1"/>
                </a:solidFill>
                <a:round/>
                <a:headEnd/>
                <a:tailEnd/>
              </a:ln>
              <a:effectLst/>
            </p:spPr>
            <p:txBody>
              <a:bodyPr/>
              <a:lstStyle/>
              <a:p>
                <a:endParaRPr lang="en-US"/>
              </a:p>
            </p:txBody>
          </p:sp>
          <p:sp>
            <p:nvSpPr>
              <p:cNvPr id="11416" name="Freeform 152"/>
              <p:cNvSpPr>
                <a:spLocks/>
              </p:cNvSpPr>
              <p:nvPr/>
            </p:nvSpPr>
            <p:spPr bwMode="auto">
              <a:xfrm>
                <a:off x="2880" y="3436"/>
                <a:ext cx="72" cy="104"/>
              </a:xfrm>
              <a:custGeom>
                <a:avLst/>
                <a:gdLst/>
                <a:ahLst/>
                <a:cxnLst>
                  <a:cxn ang="0">
                    <a:pos x="60" y="104"/>
                  </a:cxn>
                  <a:cxn ang="0">
                    <a:pos x="36" y="80"/>
                  </a:cxn>
                  <a:cxn ang="0">
                    <a:pos x="0" y="28"/>
                  </a:cxn>
                  <a:cxn ang="0">
                    <a:pos x="32" y="4"/>
                  </a:cxn>
                  <a:cxn ang="0">
                    <a:pos x="72" y="0"/>
                  </a:cxn>
                  <a:cxn ang="0">
                    <a:pos x="72" y="48"/>
                  </a:cxn>
                  <a:cxn ang="0">
                    <a:pos x="72" y="80"/>
                  </a:cxn>
                  <a:cxn ang="0">
                    <a:pos x="60" y="104"/>
                  </a:cxn>
                </a:cxnLst>
                <a:rect l="0" t="0" r="r" b="b"/>
                <a:pathLst>
                  <a:path w="72" h="104">
                    <a:moveTo>
                      <a:pt x="60" y="104"/>
                    </a:moveTo>
                    <a:cubicBezTo>
                      <a:pt x="52" y="93"/>
                      <a:pt x="45" y="89"/>
                      <a:pt x="36" y="80"/>
                    </a:cubicBezTo>
                    <a:lnTo>
                      <a:pt x="0" y="28"/>
                    </a:lnTo>
                    <a:lnTo>
                      <a:pt x="32" y="4"/>
                    </a:lnTo>
                    <a:lnTo>
                      <a:pt x="72" y="0"/>
                    </a:lnTo>
                    <a:lnTo>
                      <a:pt x="72" y="48"/>
                    </a:lnTo>
                    <a:lnTo>
                      <a:pt x="72" y="80"/>
                    </a:lnTo>
                    <a:lnTo>
                      <a:pt x="60" y="104"/>
                    </a:lnTo>
                    <a:close/>
                  </a:path>
                </a:pathLst>
              </a:custGeom>
              <a:solidFill>
                <a:srgbClr val="333333"/>
              </a:solidFill>
              <a:ln w="9525">
                <a:solidFill>
                  <a:schemeClr val="tx1"/>
                </a:solidFill>
                <a:round/>
                <a:headEnd/>
                <a:tailEnd/>
              </a:ln>
              <a:effectLst/>
            </p:spPr>
            <p:txBody>
              <a:bodyPr/>
              <a:lstStyle/>
              <a:p>
                <a:endParaRPr lang="en-US"/>
              </a:p>
            </p:txBody>
          </p:sp>
          <p:sp>
            <p:nvSpPr>
              <p:cNvPr id="11417" name="Freeform 153"/>
              <p:cNvSpPr>
                <a:spLocks/>
              </p:cNvSpPr>
              <p:nvPr/>
            </p:nvSpPr>
            <p:spPr bwMode="auto">
              <a:xfrm>
                <a:off x="2996" y="3468"/>
                <a:ext cx="76" cy="100"/>
              </a:xfrm>
              <a:custGeom>
                <a:avLst/>
                <a:gdLst/>
                <a:ahLst/>
                <a:cxnLst>
                  <a:cxn ang="0">
                    <a:pos x="0" y="100"/>
                  </a:cxn>
                  <a:cxn ang="0">
                    <a:pos x="56" y="84"/>
                  </a:cxn>
                  <a:cxn ang="0">
                    <a:pos x="76" y="56"/>
                  </a:cxn>
                  <a:cxn ang="0">
                    <a:pos x="56" y="28"/>
                  </a:cxn>
                  <a:cxn ang="0">
                    <a:pos x="16" y="0"/>
                  </a:cxn>
                  <a:cxn ang="0">
                    <a:pos x="12" y="40"/>
                  </a:cxn>
                  <a:cxn ang="0">
                    <a:pos x="0" y="100"/>
                  </a:cxn>
                </a:cxnLst>
                <a:rect l="0" t="0" r="r" b="b"/>
                <a:pathLst>
                  <a:path w="76" h="100">
                    <a:moveTo>
                      <a:pt x="0" y="100"/>
                    </a:moveTo>
                    <a:lnTo>
                      <a:pt x="56" y="84"/>
                    </a:lnTo>
                    <a:lnTo>
                      <a:pt x="76" y="56"/>
                    </a:lnTo>
                    <a:lnTo>
                      <a:pt x="56" y="28"/>
                    </a:lnTo>
                    <a:lnTo>
                      <a:pt x="16" y="0"/>
                    </a:lnTo>
                    <a:lnTo>
                      <a:pt x="12" y="40"/>
                    </a:lnTo>
                    <a:lnTo>
                      <a:pt x="0" y="100"/>
                    </a:lnTo>
                    <a:close/>
                  </a:path>
                </a:pathLst>
              </a:custGeom>
              <a:solidFill>
                <a:srgbClr val="333333"/>
              </a:solidFill>
              <a:ln w="9525">
                <a:solidFill>
                  <a:schemeClr val="tx1"/>
                </a:solidFill>
                <a:round/>
                <a:headEnd/>
                <a:tailEnd/>
              </a:ln>
              <a:effectLst/>
            </p:spPr>
            <p:txBody>
              <a:bodyPr/>
              <a:lstStyle/>
              <a:p>
                <a:endParaRPr lang="en-US"/>
              </a:p>
            </p:txBody>
          </p:sp>
          <p:sp>
            <p:nvSpPr>
              <p:cNvPr id="11418" name="Freeform 154"/>
              <p:cNvSpPr>
                <a:spLocks/>
              </p:cNvSpPr>
              <p:nvPr/>
            </p:nvSpPr>
            <p:spPr bwMode="auto">
              <a:xfrm>
                <a:off x="3064" y="3352"/>
                <a:ext cx="64" cy="104"/>
              </a:xfrm>
              <a:custGeom>
                <a:avLst/>
                <a:gdLst/>
                <a:ahLst/>
                <a:cxnLst>
                  <a:cxn ang="0">
                    <a:pos x="56" y="0"/>
                  </a:cxn>
                  <a:cxn ang="0">
                    <a:pos x="64" y="56"/>
                  </a:cxn>
                  <a:cxn ang="0">
                    <a:pos x="56" y="104"/>
                  </a:cxn>
                  <a:cxn ang="0">
                    <a:pos x="28" y="84"/>
                  </a:cxn>
                  <a:cxn ang="0">
                    <a:pos x="0" y="56"/>
                  </a:cxn>
                  <a:cxn ang="0">
                    <a:pos x="0" y="28"/>
                  </a:cxn>
                  <a:cxn ang="0">
                    <a:pos x="24" y="8"/>
                  </a:cxn>
                  <a:cxn ang="0">
                    <a:pos x="56" y="0"/>
                  </a:cxn>
                </a:cxnLst>
                <a:rect l="0" t="0" r="r" b="b"/>
                <a:pathLst>
                  <a:path w="64" h="104">
                    <a:moveTo>
                      <a:pt x="56" y="0"/>
                    </a:moveTo>
                    <a:lnTo>
                      <a:pt x="64" y="56"/>
                    </a:lnTo>
                    <a:lnTo>
                      <a:pt x="56" y="104"/>
                    </a:lnTo>
                    <a:lnTo>
                      <a:pt x="28" y="84"/>
                    </a:lnTo>
                    <a:lnTo>
                      <a:pt x="0" y="56"/>
                    </a:lnTo>
                    <a:lnTo>
                      <a:pt x="0" y="28"/>
                    </a:lnTo>
                    <a:lnTo>
                      <a:pt x="24" y="8"/>
                    </a:lnTo>
                    <a:lnTo>
                      <a:pt x="56" y="0"/>
                    </a:lnTo>
                    <a:close/>
                  </a:path>
                </a:pathLst>
              </a:custGeom>
              <a:solidFill>
                <a:srgbClr val="333333"/>
              </a:solidFill>
              <a:ln w="9525">
                <a:solidFill>
                  <a:schemeClr val="tx1"/>
                </a:solidFill>
                <a:round/>
                <a:headEnd/>
                <a:tailEnd/>
              </a:ln>
              <a:effectLst/>
            </p:spPr>
            <p:txBody>
              <a:bodyPr/>
              <a:lstStyle/>
              <a:p>
                <a:endParaRPr lang="en-US"/>
              </a:p>
            </p:txBody>
          </p:sp>
          <p:sp>
            <p:nvSpPr>
              <p:cNvPr id="11419" name="Freeform 155"/>
              <p:cNvSpPr>
                <a:spLocks/>
              </p:cNvSpPr>
              <p:nvPr/>
            </p:nvSpPr>
            <p:spPr bwMode="auto">
              <a:xfrm>
                <a:off x="3072" y="3184"/>
                <a:ext cx="56" cy="96"/>
              </a:xfrm>
              <a:custGeom>
                <a:avLst/>
                <a:gdLst/>
                <a:ahLst/>
                <a:cxnLst>
                  <a:cxn ang="0">
                    <a:pos x="20" y="0"/>
                  </a:cxn>
                  <a:cxn ang="0">
                    <a:pos x="44" y="16"/>
                  </a:cxn>
                  <a:cxn ang="0">
                    <a:pos x="56" y="64"/>
                  </a:cxn>
                  <a:cxn ang="0">
                    <a:pos x="24" y="96"/>
                  </a:cxn>
                  <a:cxn ang="0">
                    <a:pos x="0" y="92"/>
                  </a:cxn>
                  <a:cxn ang="0">
                    <a:pos x="4" y="28"/>
                  </a:cxn>
                  <a:cxn ang="0">
                    <a:pos x="20" y="0"/>
                  </a:cxn>
                </a:cxnLst>
                <a:rect l="0" t="0" r="r" b="b"/>
                <a:pathLst>
                  <a:path w="56" h="96">
                    <a:moveTo>
                      <a:pt x="20" y="0"/>
                    </a:moveTo>
                    <a:lnTo>
                      <a:pt x="44" y="16"/>
                    </a:lnTo>
                    <a:lnTo>
                      <a:pt x="56" y="64"/>
                    </a:lnTo>
                    <a:lnTo>
                      <a:pt x="24" y="96"/>
                    </a:lnTo>
                    <a:lnTo>
                      <a:pt x="0" y="92"/>
                    </a:lnTo>
                    <a:lnTo>
                      <a:pt x="4" y="28"/>
                    </a:lnTo>
                    <a:lnTo>
                      <a:pt x="20" y="0"/>
                    </a:lnTo>
                    <a:close/>
                  </a:path>
                </a:pathLst>
              </a:custGeom>
              <a:solidFill>
                <a:srgbClr val="333333"/>
              </a:solidFill>
              <a:ln w="9525">
                <a:solidFill>
                  <a:schemeClr val="tx1"/>
                </a:solidFill>
                <a:round/>
                <a:headEnd/>
                <a:tailEnd/>
              </a:ln>
              <a:effectLst/>
            </p:spPr>
            <p:txBody>
              <a:bodyPr/>
              <a:lstStyle/>
              <a:p>
                <a:endParaRPr lang="en-US"/>
              </a:p>
            </p:txBody>
          </p:sp>
        </p:grpSp>
        <p:grpSp>
          <p:nvGrpSpPr>
            <p:cNvPr id="25" name="Group 156"/>
            <p:cNvGrpSpPr>
              <a:grpSpLocks/>
            </p:cNvGrpSpPr>
            <p:nvPr/>
          </p:nvGrpSpPr>
          <p:grpSpPr bwMode="auto">
            <a:xfrm>
              <a:off x="4003" y="512"/>
              <a:ext cx="362" cy="406"/>
              <a:chOff x="2592" y="2832"/>
              <a:chExt cx="672" cy="1008"/>
            </a:xfrm>
          </p:grpSpPr>
          <p:sp>
            <p:nvSpPr>
              <p:cNvPr id="11421" name="Oval 157"/>
              <p:cNvSpPr>
                <a:spLocks noChangeArrowheads="1"/>
              </p:cNvSpPr>
              <p:nvPr/>
            </p:nvSpPr>
            <p:spPr bwMode="auto">
              <a:xfrm>
                <a:off x="2592" y="2832"/>
                <a:ext cx="672" cy="1008"/>
              </a:xfrm>
              <a:prstGeom prst="ellipse">
                <a:avLst/>
              </a:prstGeom>
              <a:solidFill>
                <a:srgbClr val="808080"/>
              </a:solidFill>
              <a:ln w="9525">
                <a:solidFill>
                  <a:schemeClr val="tx1"/>
                </a:solidFill>
                <a:round/>
                <a:headEnd/>
                <a:tailEnd/>
              </a:ln>
              <a:effectLst/>
            </p:spPr>
            <p:txBody>
              <a:bodyPr wrap="none" anchor="ctr"/>
              <a:lstStyle/>
              <a:p>
                <a:endParaRPr lang="en-US"/>
              </a:p>
            </p:txBody>
          </p:sp>
          <p:sp>
            <p:nvSpPr>
              <p:cNvPr id="11422" name="Oval 158"/>
              <p:cNvSpPr>
                <a:spLocks noChangeArrowheads="1"/>
              </p:cNvSpPr>
              <p:nvPr/>
            </p:nvSpPr>
            <p:spPr bwMode="auto">
              <a:xfrm>
                <a:off x="2720" y="2904"/>
                <a:ext cx="540" cy="928"/>
              </a:xfrm>
              <a:prstGeom prst="ellipse">
                <a:avLst/>
              </a:prstGeom>
              <a:solidFill>
                <a:srgbClr val="333333"/>
              </a:solidFill>
              <a:ln w="9525">
                <a:noFill/>
                <a:round/>
                <a:headEnd/>
                <a:tailEnd/>
              </a:ln>
              <a:effectLst/>
            </p:spPr>
            <p:txBody>
              <a:bodyPr wrap="none" anchor="ctr"/>
              <a:lstStyle/>
              <a:p>
                <a:endParaRPr lang="en-US"/>
              </a:p>
            </p:txBody>
          </p:sp>
          <p:sp>
            <p:nvSpPr>
              <p:cNvPr id="11423" name="Oval 159"/>
              <p:cNvSpPr>
                <a:spLocks noChangeArrowheads="1"/>
              </p:cNvSpPr>
              <p:nvPr/>
            </p:nvSpPr>
            <p:spPr bwMode="auto">
              <a:xfrm>
                <a:off x="2832" y="3072"/>
                <a:ext cx="336" cy="576"/>
              </a:xfrm>
              <a:prstGeom prst="ellipse">
                <a:avLst/>
              </a:prstGeom>
              <a:gradFill rotWithShape="1">
                <a:gsLst>
                  <a:gs pos="0">
                    <a:schemeClr val="bg1"/>
                  </a:gs>
                  <a:gs pos="100000">
                    <a:srgbClr val="969696"/>
                  </a:gs>
                </a:gsLst>
                <a:path path="shape">
                  <a:fillToRect l="50000" t="50000" r="50000" b="50000"/>
                </a:path>
              </a:gradFill>
              <a:ln w="9525">
                <a:noFill/>
                <a:round/>
                <a:headEnd/>
                <a:tailEnd/>
              </a:ln>
              <a:effectLst/>
            </p:spPr>
            <p:txBody>
              <a:bodyPr wrap="none" anchor="ctr"/>
              <a:lstStyle/>
              <a:p>
                <a:endParaRPr lang="en-US"/>
              </a:p>
            </p:txBody>
          </p:sp>
          <p:sp>
            <p:nvSpPr>
              <p:cNvPr id="11424" name="Freeform 160"/>
              <p:cNvSpPr>
                <a:spLocks/>
              </p:cNvSpPr>
              <p:nvPr/>
            </p:nvSpPr>
            <p:spPr bwMode="auto">
              <a:xfrm>
                <a:off x="2868" y="3216"/>
                <a:ext cx="68" cy="128"/>
              </a:xfrm>
              <a:custGeom>
                <a:avLst/>
                <a:gdLst/>
                <a:ahLst/>
                <a:cxnLst>
                  <a:cxn ang="0">
                    <a:pos x="28" y="0"/>
                  </a:cxn>
                  <a:cxn ang="0">
                    <a:pos x="8" y="44"/>
                  </a:cxn>
                  <a:cxn ang="0">
                    <a:pos x="0" y="124"/>
                  </a:cxn>
                  <a:cxn ang="0">
                    <a:pos x="48" y="128"/>
                  </a:cxn>
                  <a:cxn ang="0">
                    <a:pos x="68" y="88"/>
                  </a:cxn>
                  <a:cxn ang="0">
                    <a:pos x="64" y="52"/>
                  </a:cxn>
                  <a:cxn ang="0">
                    <a:pos x="28" y="0"/>
                  </a:cxn>
                </a:cxnLst>
                <a:rect l="0" t="0" r="r" b="b"/>
                <a:pathLst>
                  <a:path w="68" h="128">
                    <a:moveTo>
                      <a:pt x="28" y="0"/>
                    </a:moveTo>
                    <a:lnTo>
                      <a:pt x="8" y="44"/>
                    </a:lnTo>
                    <a:lnTo>
                      <a:pt x="0" y="124"/>
                    </a:lnTo>
                    <a:lnTo>
                      <a:pt x="48" y="128"/>
                    </a:lnTo>
                    <a:lnTo>
                      <a:pt x="68" y="88"/>
                    </a:lnTo>
                    <a:lnTo>
                      <a:pt x="64" y="52"/>
                    </a:lnTo>
                    <a:lnTo>
                      <a:pt x="28" y="0"/>
                    </a:lnTo>
                    <a:close/>
                  </a:path>
                </a:pathLst>
              </a:custGeom>
              <a:solidFill>
                <a:srgbClr val="333333"/>
              </a:solidFill>
              <a:ln w="9525">
                <a:solidFill>
                  <a:schemeClr val="tx1"/>
                </a:solidFill>
                <a:round/>
                <a:headEnd/>
                <a:tailEnd/>
              </a:ln>
              <a:effectLst/>
            </p:spPr>
            <p:txBody>
              <a:bodyPr/>
              <a:lstStyle/>
              <a:p>
                <a:endParaRPr lang="en-US"/>
              </a:p>
            </p:txBody>
          </p:sp>
          <p:sp>
            <p:nvSpPr>
              <p:cNvPr id="11425" name="Freeform 161"/>
              <p:cNvSpPr>
                <a:spLocks/>
              </p:cNvSpPr>
              <p:nvPr/>
            </p:nvSpPr>
            <p:spPr bwMode="auto">
              <a:xfrm>
                <a:off x="2940" y="3116"/>
                <a:ext cx="76" cy="88"/>
              </a:xfrm>
              <a:custGeom>
                <a:avLst/>
                <a:gdLst/>
                <a:ahLst/>
                <a:cxnLst>
                  <a:cxn ang="0">
                    <a:pos x="0" y="44"/>
                  </a:cxn>
                  <a:cxn ang="0">
                    <a:pos x="20" y="88"/>
                  </a:cxn>
                  <a:cxn ang="0">
                    <a:pos x="60" y="80"/>
                  </a:cxn>
                  <a:cxn ang="0">
                    <a:pos x="76" y="44"/>
                  </a:cxn>
                  <a:cxn ang="0">
                    <a:pos x="68" y="0"/>
                  </a:cxn>
                  <a:cxn ang="0">
                    <a:pos x="32" y="12"/>
                  </a:cxn>
                  <a:cxn ang="0">
                    <a:pos x="0" y="44"/>
                  </a:cxn>
                </a:cxnLst>
                <a:rect l="0" t="0" r="r" b="b"/>
                <a:pathLst>
                  <a:path w="76" h="88">
                    <a:moveTo>
                      <a:pt x="0" y="44"/>
                    </a:moveTo>
                    <a:lnTo>
                      <a:pt x="20" y="88"/>
                    </a:lnTo>
                    <a:lnTo>
                      <a:pt x="60" y="80"/>
                    </a:lnTo>
                    <a:lnTo>
                      <a:pt x="76" y="44"/>
                    </a:lnTo>
                    <a:lnTo>
                      <a:pt x="68" y="0"/>
                    </a:lnTo>
                    <a:lnTo>
                      <a:pt x="32" y="12"/>
                    </a:lnTo>
                    <a:lnTo>
                      <a:pt x="0" y="44"/>
                    </a:lnTo>
                    <a:close/>
                  </a:path>
                </a:pathLst>
              </a:custGeom>
              <a:solidFill>
                <a:srgbClr val="333333"/>
              </a:solidFill>
              <a:ln w="9525">
                <a:solidFill>
                  <a:schemeClr val="tx1"/>
                </a:solidFill>
                <a:round/>
                <a:headEnd/>
                <a:tailEnd/>
              </a:ln>
              <a:effectLst/>
            </p:spPr>
            <p:txBody>
              <a:bodyPr/>
              <a:lstStyle/>
              <a:p>
                <a:endParaRPr lang="en-US"/>
              </a:p>
            </p:txBody>
          </p:sp>
          <p:sp>
            <p:nvSpPr>
              <p:cNvPr id="11426" name="Freeform 162"/>
              <p:cNvSpPr>
                <a:spLocks/>
              </p:cNvSpPr>
              <p:nvPr/>
            </p:nvSpPr>
            <p:spPr bwMode="auto">
              <a:xfrm>
                <a:off x="2880" y="3436"/>
                <a:ext cx="72" cy="104"/>
              </a:xfrm>
              <a:custGeom>
                <a:avLst/>
                <a:gdLst/>
                <a:ahLst/>
                <a:cxnLst>
                  <a:cxn ang="0">
                    <a:pos x="60" y="104"/>
                  </a:cxn>
                  <a:cxn ang="0">
                    <a:pos x="36" y="80"/>
                  </a:cxn>
                  <a:cxn ang="0">
                    <a:pos x="0" y="28"/>
                  </a:cxn>
                  <a:cxn ang="0">
                    <a:pos x="32" y="4"/>
                  </a:cxn>
                  <a:cxn ang="0">
                    <a:pos x="72" y="0"/>
                  </a:cxn>
                  <a:cxn ang="0">
                    <a:pos x="72" y="48"/>
                  </a:cxn>
                  <a:cxn ang="0">
                    <a:pos x="72" y="80"/>
                  </a:cxn>
                  <a:cxn ang="0">
                    <a:pos x="60" y="104"/>
                  </a:cxn>
                </a:cxnLst>
                <a:rect l="0" t="0" r="r" b="b"/>
                <a:pathLst>
                  <a:path w="72" h="104">
                    <a:moveTo>
                      <a:pt x="60" y="104"/>
                    </a:moveTo>
                    <a:cubicBezTo>
                      <a:pt x="52" y="93"/>
                      <a:pt x="45" y="89"/>
                      <a:pt x="36" y="80"/>
                    </a:cubicBezTo>
                    <a:lnTo>
                      <a:pt x="0" y="28"/>
                    </a:lnTo>
                    <a:lnTo>
                      <a:pt x="32" y="4"/>
                    </a:lnTo>
                    <a:lnTo>
                      <a:pt x="72" y="0"/>
                    </a:lnTo>
                    <a:lnTo>
                      <a:pt x="72" y="48"/>
                    </a:lnTo>
                    <a:lnTo>
                      <a:pt x="72" y="80"/>
                    </a:lnTo>
                    <a:lnTo>
                      <a:pt x="60" y="104"/>
                    </a:lnTo>
                    <a:close/>
                  </a:path>
                </a:pathLst>
              </a:custGeom>
              <a:solidFill>
                <a:srgbClr val="333333"/>
              </a:solidFill>
              <a:ln w="9525">
                <a:solidFill>
                  <a:schemeClr val="tx1"/>
                </a:solidFill>
                <a:round/>
                <a:headEnd/>
                <a:tailEnd/>
              </a:ln>
              <a:effectLst/>
            </p:spPr>
            <p:txBody>
              <a:bodyPr/>
              <a:lstStyle/>
              <a:p>
                <a:endParaRPr lang="en-US"/>
              </a:p>
            </p:txBody>
          </p:sp>
          <p:sp>
            <p:nvSpPr>
              <p:cNvPr id="11427" name="Freeform 163"/>
              <p:cNvSpPr>
                <a:spLocks/>
              </p:cNvSpPr>
              <p:nvPr/>
            </p:nvSpPr>
            <p:spPr bwMode="auto">
              <a:xfrm>
                <a:off x="2996" y="3468"/>
                <a:ext cx="76" cy="100"/>
              </a:xfrm>
              <a:custGeom>
                <a:avLst/>
                <a:gdLst/>
                <a:ahLst/>
                <a:cxnLst>
                  <a:cxn ang="0">
                    <a:pos x="0" y="100"/>
                  </a:cxn>
                  <a:cxn ang="0">
                    <a:pos x="56" y="84"/>
                  </a:cxn>
                  <a:cxn ang="0">
                    <a:pos x="76" y="56"/>
                  </a:cxn>
                  <a:cxn ang="0">
                    <a:pos x="56" y="28"/>
                  </a:cxn>
                  <a:cxn ang="0">
                    <a:pos x="16" y="0"/>
                  </a:cxn>
                  <a:cxn ang="0">
                    <a:pos x="12" y="40"/>
                  </a:cxn>
                  <a:cxn ang="0">
                    <a:pos x="0" y="100"/>
                  </a:cxn>
                </a:cxnLst>
                <a:rect l="0" t="0" r="r" b="b"/>
                <a:pathLst>
                  <a:path w="76" h="100">
                    <a:moveTo>
                      <a:pt x="0" y="100"/>
                    </a:moveTo>
                    <a:lnTo>
                      <a:pt x="56" y="84"/>
                    </a:lnTo>
                    <a:lnTo>
                      <a:pt x="76" y="56"/>
                    </a:lnTo>
                    <a:lnTo>
                      <a:pt x="56" y="28"/>
                    </a:lnTo>
                    <a:lnTo>
                      <a:pt x="16" y="0"/>
                    </a:lnTo>
                    <a:lnTo>
                      <a:pt x="12" y="40"/>
                    </a:lnTo>
                    <a:lnTo>
                      <a:pt x="0" y="100"/>
                    </a:lnTo>
                    <a:close/>
                  </a:path>
                </a:pathLst>
              </a:custGeom>
              <a:solidFill>
                <a:srgbClr val="333333"/>
              </a:solidFill>
              <a:ln w="9525">
                <a:solidFill>
                  <a:schemeClr val="tx1"/>
                </a:solidFill>
                <a:round/>
                <a:headEnd/>
                <a:tailEnd/>
              </a:ln>
              <a:effectLst/>
            </p:spPr>
            <p:txBody>
              <a:bodyPr/>
              <a:lstStyle/>
              <a:p>
                <a:endParaRPr lang="en-US"/>
              </a:p>
            </p:txBody>
          </p:sp>
          <p:sp>
            <p:nvSpPr>
              <p:cNvPr id="11428" name="Freeform 164"/>
              <p:cNvSpPr>
                <a:spLocks/>
              </p:cNvSpPr>
              <p:nvPr/>
            </p:nvSpPr>
            <p:spPr bwMode="auto">
              <a:xfrm>
                <a:off x="3064" y="3352"/>
                <a:ext cx="64" cy="104"/>
              </a:xfrm>
              <a:custGeom>
                <a:avLst/>
                <a:gdLst/>
                <a:ahLst/>
                <a:cxnLst>
                  <a:cxn ang="0">
                    <a:pos x="56" y="0"/>
                  </a:cxn>
                  <a:cxn ang="0">
                    <a:pos x="64" y="56"/>
                  </a:cxn>
                  <a:cxn ang="0">
                    <a:pos x="56" y="104"/>
                  </a:cxn>
                  <a:cxn ang="0">
                    <a:pos x="28" y="84"/>
                  </a:cxn>
                  <a:cxn ang="0">
                    <a:pos x="0" y="56"/>
                  </a:cxn>
                  <a:cxn ang="0">
                    <a:pos x="0" y="28"/>
                  </a:cxn>
                  <a:cxn ang="0">
                    <a:pos x="24" y="8"/>
                  </a:cxn>
                  <a:cxn ang="0">
                    <a:pos x="56" y="0"/>
                  </a:cxn>
                </a:cxnLst>
                <a:rect l="0" t="0" r="r" b="b"/>
                <a:pathLst>
                  <a:path w="64" h="104">
                    <a:moveTo>
                      <a:pt x="56" y="0"/>
                    </a:moveTo>
                    <a:lnTo>
                      <a:pt x="64" y="56"/>
                    </a:lnTo>
                    <a:lnTo>
                      <a:pt x="56" y="104"/>
                    </a:lnTo>
                    <a:lnTo>
                      <a:pt x="28" y="84"/>
                    </a:lnTo>
                    <a:lnTo>
                      <a:pt x="0" y="56"/>
                    </a:lnTo>
                    <a:lnTo>
                      <a:pt x="0" y="28"/>
                    </a:lnTo>
                    <a:lnTo>
                      <a:pt x="24" y="8"/>
                    </a:lnTo>
                    <a:lnTo>
                      <a:pt x="56" y="0"/>
                    </a:lnTo>
                    <a:close/>
                  </a:path>
                </a:pathLst>
              </a:custGeom>
              <a:solidFill>
                <a:srgbClr val="333333"/>
              </a:solidFill>
              <a:ln w="9525">
                <a:solidFill>
                  <a:schemeClr val="tx1"/>
                </a:solidFill>
                <a:round/>
                <a:headEnd/>
                <a:tailEnd/>
              </a:ln>
              <a:effectLst/>
            </p:spPr>
            <p:txBody>
              <a:bodyPr/>
              <a:lstStyle/>
              <a:p>
                <a:endParaRPr lang="en-US"/>
              </a:p>
            </p:txBody>
          </p:sp>
          <p:sp>
            <p:nvSpPr>
              <p:cNvPr id="11429" name="Freeform 165"/>
              <p:cNvSpPr>
                <a:spLocks/>
              </p:cNvSpPr>
              <p:nvPr/>
            </p:nvSpPr>
            <p:spPr bwMode="auto">
              <a:xfrm>
                <a:off x="3072" y="3184"/>
                <a:ext cx="56" cy="96"/>
              </a:xfrm>
              <a:custGeom>
                <a:avLst/>
                <a:gdLst/>
                <a:ahLst/>
                <a:cxnLst>
                  <a:cxn ang="0">
                    <a:pos x="20" y="0"/>
                  </a:cxn>
                  <a:cxn ang="0">
                    <a:pos x="44" y="16"/>
                  </a:cxn>
                  <a:cxn ang="0">
                    <a:pos x="56" y="64"/>
                  </a:cxn>
                  <a:cxn ang="0">
                    <a:pos x="24" y="96"/>
                  </a:cxn>
                  <a:cxn ang="0">
                    <a:pos x="0" y="92"/>
                  </a:cxn>
                  <a:cxn ang="0">
                    <a:pos x="4" y="28"/>
                  </a:cxn>
                  <a:cxn ang="0">
                    <a:pos x="20" y="0"/>
                  </a:cxn>
                </a:cxnLst>
                <a:rect l="0" t="0" r="r" b="b"/>
                <a:pathLst>
                  <a:path w="56" h="96">
                    <a:moveTo>
                      <a:pt x="20" y="0"/>
                    </a:moveTo>
                    <a:lnTo>
                      <a:pt x="44" y="16"/>
                    </a:lnTo>
                    <a:lnTo>
                      <a:pt x="56" y="64"/>
                    </a:lnTo>
                    <a:lnTo>
                      <a:pt x="24" y="96"/>
                    </a:lnTo>
                    <a:lnTo>
                      <a:pt x="0" y="92"/>
                    </a:lnTo>
                    <a:lnTo>
                      <a:pt x="4" y="28"/>
                    </a:lnTo>
                    <a:lnTo>
                      <a:pt x="20" y="0"/>
                    </a:lnTo>
                    <a:close/>
                  </a:path>
                </a:pathLst>
              </a:custGeom>
              <a:solidFill>
                <a:srgbClr val="333333"/>
              </a:solidFill>
              <a:ln w="9525">
                <a:solidFill>
                  <a:schemeClr val="tx1"/>
                </a:solidFill>
                <a:round/>
                <a:headEnd/>
                <a:tailEnd/>
              </a:ln>
              <a:effectLst/>
            </p:spPr>
            <p:txBody>
              <a:bodyPr/>
              <a:lstStyle/>
              <a:p>
                <a:endParaRPr lang="en-US"/>
              </a:p>
            </p:txBody>
          </p:sp>
        </p:grpSp>
        <p:grpSp>
          <p:nvGrpSpPr>
            <p:cNvPr id="26" name="Group 166"/>
            <p:cNvGrpSpPr>
              <a:grpSpLocks/>
            </p:cNvGrpSpPr>
            <p:nvPr/>
          </p:nvGrpSpPr>
          <p:grpSpPr bwMode="auto">
            <a:xfrm>
              <a:off x="3480" y="497"/>
              <a:ext cx="362" cy="406"/>
              <a:chOff x="2592" y="2832"/>
              <a:chExt cx="672" cy="1008"/>
            </a:xfrm>
          </p:grpSpPr>
          <p:sp>
            <p:nvSpPr>
              <p:cNvPr id="11431" name="Oval 167"/>
              <p:cNvSpPr>
                <a:spLocks noChangeArrowheads="1"/>
              </p:cNvSpPr>
              <p:nvPr/>
            </p:nvSpPr>
            <p:spPr bwMode="auto">
              <a:xfrm>
                <a:off x="2592" y="2832"/>
                <a:ext cx="672" cy="1008"/>
              </a:xfrm>
              <a:prstGeom prst="ellipse">
                <a:avLst/>
              </a:prstGeom>
              <a:solidFill>
                <a:srgbClr val="808080"/>
              </a:solidFill>
              <a:ln w="9525">
                <a:solidFill>
                  <a:schemeClr val="tx1"/>
                </a:solidFill>
                <a:round/>
                <a:headEnd/>
                <a:tailEnd/>
              </a:ln>
              <a:effectLst/>
            </p:spPr>
            <p:txBody>
              <a:bodyPr wrap="none" anchor="ctr"/>
              <a:lstStyle/>
              <a:p>
                <a:endParaRPr lang="en-US"/>
              </a:p>
            </p:txBody>
          </p:sp>
          <p:sp>
            <p:nvSpPr>
              <p:cNvPr id="11432" name="Oval 168"/>
              <p:cNvSpPr>
                <a:spLocks noChangeArrowheads="1"/>
              </p:cNvSpPr>
              <p:nvPr/>
            </p:nvSpPr>
            <p:spPr bwMode="auto">
              <a:xfrm>
                <a:off x="2720" y="2904"/>
                <a:ext cx="540" cy="928"/>
              </a:xfrm>
              <a:prstGeom prst="ellipse">
                <a:avLst/>
              </a:prstGeom>
              <a:solidFill>
                <a:srgbClr val="333333"/>
              </a:solidFill>
              <a:ln w="9525">
                <a:noFill/>
                <a:round/>
                <a:headEnd/>
                <a:tailEnd/>
              </a:ln>
              <a:effectLst/>
            </p:spPr>
            <p:txBody>
              <a:bodyPr wrap="none" anchor="ctr"/>
              <a:lstStyle/>
              <a:p>
                <a:endParaRPr lang="en-US"/>
              </a:p>
            </p:txBody>
          </p:sp>
          <p:sp>
            <p:nvSpPr>
              <p:cNvPr id="11433" name="Oval 169"/>
              <p:cNvSpPr>
                <a:spLocks noChangeArrowheads="1"/>
              </p:cNvSpPr>
              <p:nvPr/>
            </p:nvSpPr>
            <p:spPr bwMode="auto">
              <a:xfrm>
                <a:off x="2832" y="3072"/>
                <a:ext cx="336" cy="576"/>
              </a:xfrm>
              <a:prstGeom prst="ellipse">
                <a:avLst/>
              </a:prstGeom>
              <a:gradFill rotWithShape="1">
                <a:gsLst>
                  <a:gs pos="0">
                    <a:schemeClr val="bg1"/>
                  </a:gs>
                  <a:gs pos="100000">
                    <a:srgbClr val="969696"/>
                  </a:gs>
                </a:gsLst>
                <a:path path="shape">
                  <a:fillToRect l="50000" t="50000" r="50000" b="50000"/>
                </a:path>
              </a:gradFill>
              <a:ln w="9525">
                <a:noFill/>
                <a:round/>
                <a:headEnd/>
                <a:tailEnd/>
              </a:ln>
              <a:effectLst/>
            </p:spPr>
            <p:txBody>
              <a:bodyPr wrap="none" anchor="ctr"/>
              <a:lstStyle/>
              <a:p>
                <a:endParaRPr lang="en-US"/>
              </a:p>
            </p:txBody>
          </p:sp>
          <p:sp>
            <p:nvSpPr>
              <p:cNvPr id="11434" name="Freeform 170"/>
              <p:cNvSpPr>
                <a:spLocks/>
              </p:cNvSpPr>
              <p:nvPr/>
            </p:nvSpPr>
            <p:spPr bwMode="auto">
              <a:xfrm>
                <a:off x="2868" y="3216"/>
                <a:ext cx="68" cy="128"/>
              </a:xfrm>
              <a:custGeom>
                <a:avLst/>
                <a:gdLst/>
                <a:ahLst/>
                <a:cxnLst>
                  <a:cxn ang="0">
                    <a:pos x="28" y="0"/>
                  </a:cxn>
                  <a:cxn ang="0">
                    <a:pos x="8" y="44"/>
                  </a:cxn>
                  <a:cxn ang="0">
                    <a:pos x="0" y="124"/>
                  </a:cxn>
                  <a:cxn ang="0">
                    <a:pos x="48" y="128"/>
                  </a:cxn>
                  <a:cxn ang="0">
                    <a:pos x="68" y="88"/>
                  </a:cxn>
                  <a:cxn ang="0">
                    <a:pos x="64" y="52"/>
                  </a:cxn>
                  <a:cxn ang="0">
                    <a:pos x="28" y="0"/>
                  </a:cxn>
                </a:cxnLst>
                <a:rect l="0" t="0" r="r" b="b"/>
                <a:pathLst>
                  <a:path w="68" h="128">
                    <a:moveTo>
                      <a:pt x="28" y="0"/>
                    </a:moveTo>
                    <a:lnTo>
                      <a:pt x="8" y="44"/>
                    </a:lnTo>
                    <a:lnTo>
                      <a:pt x="0" y="124"/>
                    </a:lnTo>
                    <a:lnTo>
                      <a:pt x="48" y="128"/>
                    </a:lnTo>
                    <a:lnTo>
                      <a:pt x="68" y="88"/>
                    </a:lnTo>
                    <a:lnTo>
                      <a:pt x="64" y="52"/>
                    </a:lnTo>
                    <a:lnTo>
                      <a:pt x="28" y="0"/>
                    </a:lnTo>
                    <a:close/>
                  </a:path>
                </a:pathLst>
              </a:custGeom>
              <a:solidFill>
                <a:srgbClr val="333333"/>
              </a:solidFill>
              <a:ln w="9525">
                <a:solidFill>
                  <a:schemeClr val="tx1"/>
                </a:solidFill>
                <a:round/>
                <a:headEnd/>
                <a:tailEnd/>
              </a:ln>
              <a:effectLst/>
            </p:spPr>
            <p:txBody>
              <a:bodyPr/>
              <a:lstStyle/>
              <a:p>
                <a:endParaRPr lang="en-US"/>
              </a:p>
            </p:txBody>
          </p:sp>
          <p:sp>
            <p:nvSpPr>
              <p:cNvPr id="11435" name="Freeform 171"/>
              <p:cNvSpPr>
                <a:spLocks/>
              </p:cNvSpPr>
              <p:nvPr/>
            </p:nvSpPr>
            <p:spPr bwMode="auto">
              <a:xfrm>
                <a:off x="2940" y="3116"/>
                <a:ext cx="76" cy="88"/>
              </a:xfrm>
              <a:custGeom>
                <a:avLst/>
                <a:gdLst/>
                <a:ahLst/>
                <a:cxnLst>
                  <a:cxn ang="0">
                    <a:pos x="0" y="44"/>
                  </a:cxn>
                  <a:cxn ang="0">
                    <a:pos x="20" y="88"/>
                  </a:cxn>
                  <a:cxn ang="0">
                    <a:pos x="60" y="80"/>
                  </a:cxn>
                  <a:cxn ang="0">
                    <a:pos x="76" y="44"/>
                  </a:cxn>
                  <a:cxn ang="0">
                    <a:pos x="68" y="0"/>
                  </a:cxn>
                  <a:cxn ang="0">
                    <a:pos x="32" y="12"/>
                  </a:cxn>
                  <a:cxn ang="0">
                    <a:pos x="0" y="44"/>
                  </a:cxn>
                </a:cxnLst>
                <a:rect l="0" t="0" r="r" b="b"/>
                <a:pathLst>
                  <a:path w="76" h="88">
                    <a:moveTo>
                      <a:pt x="0" y="44"/>
                    </a:moveTo>
                    <a:lnTo>
                      <a:pt x="20" y="88"/>
                    </a:lnTo>
                    <a:lnTo>
                      <a:pt x="60" y="80"/>
                    </a:lnTo>
                    <a:lnTo>
                      <a:pt x="76" y="44"/>
                    </a:lnTo>
                    <a:lnTo>
                      <a:pt x="68" y="0"/>
                    </a:lnTo>
                    <a:lnTo>
                      <a:pt x="32" y="12"/>
                    </a:lnTo>
                    <a:lnTo>
                      <a:pt x="0" y="44"/>
                    </a:lnTo>
                    <a:close/>
                  </a:path>
                </a:pathLst>
              </a:custGeom>
              <a:solidFill>
                <a:srgbClr val="333333"/>
              </a:solidFill>
              <a:ln w="9525">
                <a:solidFill>
                  <a:schemeClr val="tx1"/>
                </a:solidFill>
                <a:round/>
                <a:headEnd/>
                <a:tailEnd/>
              </a:ln>
              <a:effectLst/>
            </p:spPr>
            <p:txBody>
              <a:bodyPr/>
              <a:lstStyle/>
              <a:p>
                <a:endParaRPr lang="en-US"/>
              </a:p>
            </p:txBody>
          </p:sp>
          <p:sp>
            <p:nvSpPr>
              <p:cNvPr id="11436" name="Freeform 172"/>
              <p:cNvSpPr>
                <a:spLocks/>
              </p:cNvSpPr>
              <p:nvPr/>
            </p:nvSpPr>
            <p:spPr bwMode="auto">
              <a:xfrm>
                <a:off x="2880" y="3436"/>
                <a:ext cx="72" cy="104"/>
              </a:xfrm>
              <a:custGeom>
                <a:avLst/>
                <a:gdLst/>
                <a:ahLst/>
                <a:cxnLst>
                  <a:cxn ang="0">
                    <a:pos x="60" y="104"/>
                  </a:cxn>
                  <a:cxn ang="0">
                    <a:pos x="36" y="80"/>
                  </a:cxn>
                  <a:cxn ang="0">
                    <a:pos x="0" y="28"/>
                  </a:cxn>
                  <a:cxn ang="0">
                    <a:pos x="32" y="4"/>
                  </a:cxn>
                  <a:cxn ang="0">
                    <a:pos x="72" y="0"/>
                  </a:cxn>
                  <a:cxn ang="0">
                    <a:pos x="72" y="48"/>
                  </a:cxn>
                  <a:cxn ang="0">
                    <a:pos x="72" y="80"/>
                  </a:cxn>
                  <a:cxn ang="0">
                    <a:pos x="60" y="104"/>
                  </a:cxn>
                </a:cxnLst>
                <a:rect l="0" t="0" r="r" b="b"/>
                <a:pathLst>
                  <a:path w="72" h="104">
                    <a:moveTo>
                      <a:pt x="60" y="104"/>
                    </a:moveTo>
                    <a:cubicBezTo>
                      <a:pt x="52" y="93"/>
                      <a:pt x="45" y="89"/>
                      <a:pt x="36" y="80"/>
                    </a:cubicBezTo>
                    <a:lnTo>
                      <a:pt x="0" y="28"/>
                    </a:lnTo>
                    <a:lnTo>
                      <a:pt x="32" y="4"/>
                    </a:lnTo>
                    <a:lnTo>
                      <a:pt x="72" y="0"/>
                    </a:lnTo>
                    <a:lnTo>
                      <a:pt x="72" y="48"/>
                    </a:lnTo>
                    <a:lnTo>
                      <a:pt x="72" y="80"/>
                    </a:lnTo>
                    <a:lnTo>
                      <a:pt x="60" y="104"/>
                    </a:lnTo>
                    <a:close/>
                  </a:path>
                </a:pathLst>
              </a:custGeom>
              <a:solidFill>
                <a:srgbClr val="333333"/>
              </a:solidFill>
              <a:ln w="9525">
                <a:solidFill>
                  <a:schemeClr val="tx1"/>
                </a:solidFill>
                <a:round/>
                <a:headEnd/>
                <a:tailEnd/>
              </a:ln>
              <a:effectLst/>
            </p:spPr>
            <p:txBody>
              <a:bodyPr/>
              <a:lstStyle/>
              <a:p>
                <a:endParaRPr lang="en-US"/>
              </a:p>
            </p:txBody>
          </p:sp>
          <p:sp>
            <p:nvSpPr>
              <p:cNvPr id="11437" name="Freeform 173"/>
              <p:cNvSpPr>
                <a:spLocks/>
              </p:cNvSpPr>
              <p:nvPr/>
            </p:nvSpPr>
            <p:spPr bwMode="auto">
              <a:xfrm>
                <a:off x="2996" y="3468"/>
                <a:ext cx="76" cy="100"/>
              </a:xfrm>
              <a:custGeom>
                <a:avLst/>
                <a:gdLst/>
                <a:ahLst/>
                <a:cxnLst>
                  <a:cxn ang="0">
                    <a:pos x="0" y="100"/>
                  </a:cxn>
                  <a:cxn ang="0">
                    <a:pos x="56" y="84"/>
                  </a:cxn>
                  <a:cxn ang="0">
                    <a:pos x="76" y="56"/>
                  </a:cxn>
                  <a:cxn ang="0">
                    <a:pos x="56" y="28"/>
                  </a:cxn>
                  <a:cxn ang="0">
                    <a:pos x="16" y="0"/>
                  </a:cxn>
                  <a:cxn ang="0">
                    <a:pos x="12" y="40"/>
                  </a:cxn>
                  <a:cxn ang="0">
                    <a:pos x="0" y="100"/>
                  </a:cxn>
                </a:cxnLst>
                <a:rect l="0" t="0" r="r" b="b"/>
                <a:pathLst>
                  <a:path w="76" h="100">
                    <a:moveTo>
                      <a:pt x="0" y="100"/>
                    </a:moveTo>
                    <a:lnTo>
                      <a:pt x="56" y="84"/>
                    </a:lnTo>
                    <a:lnTo>
                      <a:pt x="76" y="56"/>
                    </a:lnTo>
                    <a:lnTo>
                      <a:pt x="56" y="28"/>
                    </a:lnTo>
                    <a:lnTo>
                      <a:pt x="16" y="0"/>
                    </a:lnTo>
                    <a:lnTo>
                      <a:pt x="12" y="40"/>
                    </a:lnTo>
                    <a:lnTo>
                      <a:pt x="0" y="100"/>
                    </a:lnTo>
                    <a:close/>
                  </a:path>
                </a:pathLst>
              </a:custGeom>
              <a:solidFill>
                <a:srgbClr val="333333"/>
              </a:solidFill>
              <a:ln w="9525">
                <a:solidFill>
                  <a:schemeClr val="tx1"/>
                </a:solidFill>
                <a:round/>
                <a:headEnd/>
                <a:tailEnd/>
              </a:ln>
              <a:effectLst/>
            </p:spPr>
            <p:txBody>
              <a:bodyPr/>
              <a:lstStyle/>
              <a:p>
                <a:endParaRPr lang="en-US"/>
              </a:p>
            </p:txBody>
          </p:sp>
          <p:sp>
            <p:nvSpPr>
              <p:cNvPr id="11438" name="Freeform 174"/>
              <p:cNvSpPr>
                <a:spLocks/>
              </p:cNvSpPr>
              <p:nvPr/>
            </p:nvSpPr>
            <p:spPr bwMode="auto">
              <a:xfrm>
                <a:off x="3064" y="3352"/>
                <a:ext cx="64" cy="104"/>
              </a:xfrm>
              <a:custGeom>
                <a:avLst/>
                <a:gdLst/>
                <a:ahLst/>
                <a:cxnLst>
                  <a:cxn ang="0">
                    <a:pos x="56" y="0"/>
                  </a:cxn>
                  <a:cxn ang="0">
                    <a:pos x="64" y="56"/>
                  </a:cxn>
                  <a:cxn ang="0">
                    <a:pos x="56" y="104"/>
                  </a:cxn>
                  <a:cxn ang="0">
                    <a:pos x="28" y="84"/>
                  </a:cxn>
                  <a:cxn ang="0">
                    <a:pos x="0" y="56"/>
                  </a:cxn>
                  <a:cxn ang="0">
                    <a:pos x="0" y="28"/>
                  </a:cxn>
                  <a:cxn ang="0">
                    <a:pos x="24" y="8"/>
                  </a:cxn>
                  <a:cxn ang="0">
                    <a:pos x="56" y="0"/>
                  </a:cxn>
                </a:cxnLst>
                <a:rect l="0" t="0" r="r" b="b"/>
                <a:pathLst>
                  <a:path w="64" h="104">
                    <a:moveTo>
                      <a:pt x="56" y="0"/>
                    </a:moveTo>
                    <a:lnTo>
                      <a:pt x="64" y="56"/>
                    </a:lnTo>
                    <a:lnTo>
                      <a:pt x="56" y="104"/>
                    </a:lnTo>
                    <a:lnTo>
                      <a:pt x="28" y="84"/>
                    </a:lnTo>
                    <a:lnTo>
                      <a:pt x="0" y="56"/>
                    </a:lnTo>
                    <a:lnTo>
                      <a:pt x="0" y="28"/>
                    </a:lnTo>
                    <a:lnTo>
                      <a:pt x="24" y="8"/>
                    </a:lnTo>
                    <a:lnTo>
                      <a:pt x="56" y="0"/>
                    </a:lnTo>
                    <a:close/>
                  </a:path>
                </a:pathLst>
              </a:custGeom>
              <a:solidFill>
                <a:srgbClr val="333333"/>
              </a:solidFill>
              <a:ln w="9525">
                <a:solidFill>
                  <a:schemeClr val="tx1"/>
                </a:solidFill>
                <a:round/>
                <a:headEnd/>
                <a:tailEnd/>
              </a:ln>
              <a:effectLst/>
            </p:spPr>
            <p:txBody>
              <a:bodyPr/>
              <a:lstStyle/>
              <a:p>
                <a:endParaRPr lang="en-US"/>
              </a:p>
            </p:txBody>
          </p:sp>
          <p:sp>
            <p:nvSpPr>
              <p:cNvPr id="11439" name="Freeform 175"/>
              <p:cNvSpPr>
                <a:spLocks/>
              </p:cNvSpPr>
              <p:nvPr/>
            </p:nvSpPr>
            <p:spPr bwMode="auto">
              <a:xfrm>
                <a:off x="3072" y="3184"/>
                <a:ext cx="56" cy="96"/>
              </a:xfrm>
              <a:custGeom>
                <a:avLst/>
                <a:gdLst/>
                <a:ahLst/>
                <a:cxnLst>
                  <a:cxn ang="0">
                    <a:pos x="20" y="0"/>
                  </a:cxn>
                  <a:cxn ang="0">
                    <a:pos x="44" y="16"/>
                  </a:cxn>
                  <a:cxn ang="0">
                    <a:pos x="56" y="64"/>
                  </a:cxn>
                  <a:cxn ang="0">
                    <a:pos x="24" y="96"/>
                  </a:cxn>
                  <a:cxn ang="0">
                    <a:pos x="0" y="92"/>
                  </a:cxn>
                  <a:cxn ang="0">
                    <a:pos x="4" y="28"/>
                  </a:cxn>
                  <a:cxn ang="0">
                    <a:pos x="20" y="0"/>
                  </a:cxn>
                </a:cxnLst>
                <a:rect l="0" t="0" r="r" b="b"/>
                <a:pathLst>
                  <a:path w="56" h="96">
                    <a:moveTo>
                      <a:pt x="20" y="0"/>
                    </a:moveTo>
                    <a:lnTo>
                      <a:pt x="44" y="16"/>
                    </a:lnTo>
                    <a:lnTo>
                      <a:pt x="56" y="64"/>
                    </a:lnTo>
                    <a:lnTo>
                      <a:pt x="24" y="96"/>
                    </a:lnTo>
                    <a:lnTo>
                      <a:pt x="0" y="92"/>
                    </a:lnTo>
                    <a:lnTo>
                      <a:pt x="4" y="28"/>
                    </a:lnTo>
                    <a:lnTo>
                      <a:pt x="20" y="0"/>
                    </a:lnTo>
                    <a:close/>
                  </a:path>
                </a:pathLst>
              </a:custGeom>
              <a:solidFill>
                <a:srgbClr val="333333"/>
              </a:solidFill>
              <a:ln w="9525">
                <a:solidFill>
                  <a:schemeClr val="tx1"/>
                </a:solidFill>
                <a:round/>
                <a:headEnd/>
                <a:tailEnd/>
              </a:ln>
              <a:effectLst/>
            </p:spPr>
            <p:txBody>
              <a:bodyPr/>
              <a:lstStyle/>
              <a:p>
                <a:endParaRPr lang="en-US"/>
              </a:p>
            </p:txBody>
          </p:sp>
        </p:grpSp>
        <p:grpSp>
          <p:nvGrpSpPr>
            <p:cNvPr id="27" name="Group 176"/>
            <p:cNvGrpSpPr>
              <a:grpSpLocks/>
            </p:cNvGrpSpPr>
            <p:nvPr/>
          </p:nvGrpSpPr>
          <p:grpSpPr bwMode="auto">
            <a:xfrm>
              <a:off x="3611" y="459"/>
              <a:ext cx="72" cy="77"/>
              <a:chOff x="1488" y="1776"/>
              <a:chExt cx="144" cy="192"/>
            </a:xfrm>
          </p:grpSpPr>
          <p:sp>
            <p:nvSpPr>
              <p:cNvPr id="11441" name="Oval 177"/>
              <p:cNvSpPr>
                <a:spLocks noChangeArrowheads="1"/>
              </p:cNvSpPr>
              <p:nvPr/>
            </p:nvSpPr>
            <p:spPr bwMode="auto">
              <a:xfrm>
                <a:off x="1488" y="1776"/>
                <a:ext cx="144" cy="192"/>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1442" name="Freeform 178"/>
              <p:cNvSpPr>
                <a:spLocks/>
              </p:cNvSpPr>
              <p:nvPr/>
            </p:nvSpPr>
            <p:spPr bwMode="auto">
              <a:xfrm>
                <a:off x="1513" y="1806"/>
                <a:ext cx="98" cy="54"/>
              </a:xfrm>
              <a:custGeom>
                <a:avLst/>
                <a:gdLst/>
                <a:ahLst/>
                <a:cxnLst>
                  <a:cxn ang="0">
                    <a:pos x="2" y="51"/>
                  </a:cxn>
                  <a:cxn ang="0">
                    <a:pos x="86" y="54"/>
                  </a:cxn>
                  <a:cxn ang="0">
                    <a:pos x="77" y="21"/>
                  </a:cxn>
                  <a:cxn ang="0">
                    <a:pos x="56" y="3"/>
                  </a:cxn>
                  <a:cxn ang="0">
                    <a:pos x="32" y="3"/>
                  </a:cxn>
                  <a:cxn ang="0">
                    <a:pos x="14" y="18"/>
                  </a:cxn>
                  <a:cxn ang="0">
                    <a:pos x="2" y="33"/>
                  </a:cxn>
                  <a:cxn ang="0">
                    <a:pos x="2" y="51"/>
                  </a:cxn>
                </a:cxnLst>
                <a:rect l="0" t="0" r="r" b="b"/>
                <a:pathLst>
                  <a:path w="98" h="54">
                    <a:moveTo>
                      <a:pt x="2" y="51"/>
                    </a:moveTo>
                    <a:lnTo>
                      <a:pt x="86" y="54"/>
                    </a:lnTo>
                    <a:cubicBezTo>
                      <a:pt x="98" y="49"/>
                      <a:pt x="82" y="29"/>
                      <a:pt x="77" y="21"/>
                    </a:cubicBezTo>
                    <a:cubicBezTo>
                      <a:pt x="72" y="13"/>
                      <a:pt x="63" y="6"/>
                      <a:pt x="56" y="3"/>
                    </a:cubicBezTo>
                    <a:cubicBezTo>
                      <a:pt x="49" y="0"/>
                      <a:pt x="39" y="0"/>
                      <a:pt x="32" y="3"/>
                    </a:cubicBezTo>
                    <a:cubicBezTo>
                      <a:pt x="25" y="6"/>
                      <a:pt x="19" y="13"/>
                      <a:pt x="14" y="18"/>
                    </a:cubicBezTo>
                    <a:cubicBezTo>
                      <a:pt x="9" y="23"/>
                      <a:pt x="4" y="28"/>
                      <a:pt x="2" y="33"/>
                    </a:cubicBezTo>
                    <a:cubicBezTo>
                      <a:pt x="0" y="38"/>
                      <a:pt x="2" y="47"/>
                      <a:pt x="2" y="51"/>
                    </a:cubicBezTo>
                    <a:close/>
                  </a:path>
                </a:pathLst>
              </a:custGeom>
              <a:solidFill>
                <a:srgbClr val="969696"/>
              </a:solidFill>
              <a:ln w="9525">
                <a:solidFill>
                  <a:srgbClr val="969696"/>
                </a:solidFill>
                <a:round/>
                <a:headEnd/>
                <a:tailEnd/>
              </a:ln>
              <a:effectLst/>
            </p:spPr>
            <p:txBody>
              <a:bodyPr/>
              <a:lstStyle/>
              <a:p>
                <a:endParaRPr lang="en-US"/>
              </a:p>
            </p:txBody>
          </p:sp>
          <p:sp>
            <p:nvSpPr>
              <p:cNvPr id="11443" name="Freeform 179"/>
              <p:cNvSpPr>
                <a:spLocks/>
              </p:cNvSpPr>
              <p:nvPr/>
            </p:nvSpPr>
            <p:spPr bwMode="auto">
              <a:xfrm rot="130994" flipV="1">
                <a:off x="1509" y="1883"/>
                <a:ext cx="98" cy="54"/>
              </a:xfrm>
              <a:custGeom>
                <a:avLst/>
                <a:gdLst/>
                <a:ahLst/>
                <a:cxnLst>
                  <a:cxn ang="0">
                    <a:pos x="2" y="51"/>
                  </a:cxn>
                  <a:cxn ang="0">
                    <a:pos x="86" y="54"/>
                  </a:cxn>
                  <a:cxn ang="0">
                    <a:pos x="77" y="21"/>
                  </a:cxn>
                  <a:cxn ang="0">
                    <a:pos x="56" y="3"/>
                  </a:cxn>
                  <a:cxn ang="0">
                    <a:pos x="32" y="3"/>
                  </a:cxn>
                  <a:cxn ang="0">
                    <a:pos x="14" y="18"/>
                  </a:cxn>
                  <a:cxn ang="0">
                    <a:pos x="2" y="33"/>
                  </a:cxn>
                  <a:cxn ang="0">
                    <a:pos x="2" y="51"/>
                  </a:cxn>
                </a:cxnLst>
                <a:rect l="0" t="0" r="r" b="b"/>
                <a:pathLst>
                  <a:path w="98" h="54">
                    <a:moveTo>
                      <a:pt x="2" y="51"/>
                    </a:moveTo>
                    <a:lnTo>
                      <a:pt x="86" y="54"/>
                    </a:lnTo>
                    <a:cubicBezTo>
                      <a:pt x="98" y="49"/>
                      <a:pt x="82" y="29"/>
                      <a:pt x="77" y="21"/>
                    </a:cubicBezTo>
                    <a:cubicBezTo>
                      <a:pt x="72" y="13"/>
                      <a:pt x="63" y="6"/>
                      <a:pt x="56" y="3"/>
                    </a:cubicBezTo>
                    <a:cubicBezTo>
                      <a:pt x="49" y="0"/>
                      <a:pt x="39" y="0"/>
                      <a:pt x="32" y="3"/>
                    </a:cubicBezTo>
                    <a:cubicBezTo>
                      <a:pt x="25" y="6"/>
                      <a:pt x="19" y="13"/>
                      <a:pt x="14" y="18"/>
                    </a:cubicBezTo>
                    <a:cubicBezTo>
                      <a:pt x="9" y="23"/>
                      <a:pt x="4" y="28"/>
                      <a:pt x="2" y="33"/>
                    </a:cubicBezTo>
                    <a:cubicBezTo>
                      <a:pt x="0" y="38"/>
                      <a:pt x="2" y="47"/>
                      <a:pt x="2" y="51"/>
                    </a:cubicBezTo>
                    <a:close/>
                  </a:path>
                </a:pathLst>
              </a:custGeom>
              <a:solidFill>
                <a:srgbClr val="969696"/>
              </a:solidFill>
              <a:ln w="9525">
                <a:solidFill>
                  <a:srgbClr val="969696"/>
                </a:solidFill>
                <a:round/>
                <a:headEnd/>
                <a:tailEnd/>
              </a:ln>
              <a:effectLst/>
            </p:spPr>
            <p:txBody>
              <a:bodyPr/>
              <a:lstStyle/>
              <a:p>
                <a:endParaRPr lang="en-US"/>
              </a:p>
            </p:txBody>
          </p:sp>
        </p:grpSp>
        <p:sp>
          <p:nvSpPr>
            <p:cNvPr id="11444" name="Freeform 180"/>
            <p:cNvSpPr>
              <a:spLocks/>
            </p:cNvSpPr>
            <p:nvPr/>
          </p:nvSpPr>
          <p:spPr bwMode="auto">
            <a:xfrm>
              <a:off x="3420" y="515"/>
              <a:ext cx="745" cy="271"/>
            </a:xfrm>
            <a:custGeom>
              <a:avLst/>
              <a:gdLst/>
              <a:ahLst/>
              <a:cxnLst>
                <a:cxn ang="0">
                  <a:pos x="0" y="195"/>
                </a:cxn>
                <a:cxn ang="0">
                  <a:pos x="96" y="243"/>
                </a:cxn>
                <a:cxn ang="0">
                  <a:pos x="144" y="243"/>
                </a:cxn>
                <a:cxn ang="0">
                  <a:pos x="144" y="435"/>
                </a:cxn>
                <a:cxn ang="0">
                  <a:pos x="768" y="435"/>
                </a:cxn>
                <a:cxn ang="0">
                  <a:pos x="816" y="531"/>
                </a:cxn>
                <a:cxn ang="0">
                  <a:pos x="918" y="498"/>
                </a:cxn>
                <a:cxn ang="0">
                  <a:pos x="1077" y="513"/>
                </a:cxn>
                <a:cxn ang="0">
                  <a:pos x="1215" y="489"/>
                </a:cxn>
                <a:cxn ang="0">
                  <a:pos x="1263" y="360"/>
                </a:cxn>
                <a:cxn ang="0">
                  <a:pos x="1296" y="222"/>
                </a:cxn>
                <a:cxn ang="0">
                  <a:pos x="1374" y="102"/>
                </a:cxn>
                <a:cxn ang="0">
                  <a:pos x="1497" y="0"/>
                </a:cxn>
                <a:cxn ang="0">
                  <a:pos x="1407" y="96"/>
                </a:cxn>
                <a:cxn ang="0">
                  <a:pos x="1365" y="171"/>
                </a:cxn>
                <a:cxn ang="0">
                  <a:pos x="1338" y="255"/>
                </a:cxn>
                <a:cxn ang="0">
                  <a:pos x="1311" y="366"/>
                </a:cxn>
                <a:cxn ang="0">
                  <a:pos x="1290" y="468"/>
                </a:cxn>
                <a:cxn ang="0">
                  <a:pos x="1266" y="567"/>
                </a:cxn>
                <a:cxn ang="0">
                  <a:pos x="1254" y="609"/>
                </a:cxn>
                <a:cxn ang="0">
                  <a:pos x="1242" y="630"/>
                </a:cxn>
                <a:cxn ang="0">
                  <a:pos x="1206" y="672"/>
                </a:cxn>
                <a:cxn ang="0">
                  <a:pos x="159" y="672"/>
                </a:cxn>
                <a:cxn ang="0">
                  <a:pos x="114" y="615"/>
                </a:cxn>
                <a:cxn ang="0">
                  <a:pos x="111" y="588"/>
                </a:cxn>
                <a:cxn ang="0">
                  <a:pos x="123" y="534"/>
                </a:cxn>
                <a:cxn ang="0">
                  <a:pos x="57" y="522"/>
                </a:cxn>
                <a:cxn ang="0">
                  <a:pos x="6" y="462"/>
                </a:cxn>
                <a:cxn ang="0">
                  <a:pos x="6" y="321"/>
                </a:cxn>
                <a:cxn ang="0">
                  <a:pos x="0" y="195"/>
                </a:cxn>
              </a:cxnLst>
              <a:rect l="0" t="0" r="r" b="b"/>
              <a:pathLst>
                <a:path w="1497" h="672">
                  <a:moveTo>
                    <a:pt x="0" y="195"/>
                  </a:moveTo>
                  <a:lnTo>
                    <a:pt x="96" y="243"/>
                  </a:lnTo>
                  <a:lnTo>
                    <a:pt x="144" y="243"/>
                  </a:lnTo>
                  <a:lnTo>
                    <a:pt x="144" y="435"/>
                  </a:lnTo>
                  <a:lnTo>
                    <a:pt x="768" y="435"/>
                  </a:lnTo>
                  <a:lnTo>
                    <a:pt x="816" y="531"/>
                  </a:lnTo>
                  <a:lnTo>
                    <a:pt x="918" y="498"/>
                  </a:lnTo>
                  <a:lnTo>
                    <a:pt x="1077" y="513"/>
                  </a:lnTo>
                  <a:lnTo>
                    <a:pt x="1215" y="489"/>
                  </a:lnTo>
                  <a:lnTo>
                    <a:pt x="1263" y="360"/>
                  </a:lnTo>
                  <a:lnTo>
                    <a:pt x="1296" y="222"/>
                  </a:lnTo>
                  <a:lnTo>
                    <a:pt x="1374" y="102"/>
                  </a:lnTo>
                  <a:lnTo>
                    <a:pt x="1497" y="0"/>
                  </a:lnTo>
                  <a:lnTo>
                    <a:pt x="1407" y="96"/>
                  </a:lnTo>
                  <a:lnTo>
                    <a:pt x="1365" y="171"/>
                  </a:lnTo>
                  <a:lnTo>
                    <a:pt x="1338" y="255"/>
                  </a:lnTo>
                  <a:lnTo>
                    <a:pt x="1311" y="366"/>
                  </a:lnTo>
                  <a:lnTo>
                    <a:pt x="1290" y="468"/>
                  </a:lnTo>
                  <a:lnTo>
                    <a:pt x="1266" y="567"/>
                  </a:lnTo>
                  <a:lnTo>
                    <a:pt x="1254" y="609"/>
                  </a:lnTo>
                  <a:lnTo>
                    <a:pt x="1242" y="630"/>
                  </a:lnTo>
                  <a:lnTo>
                    <a:pt x="1206" y="672"/>
                  </a:lnTo>
                  <a:lnTo>
                    <a:pt x="159" y="672"/>
                  </a:lnTo>
                  <a:lnTo>
                    <a:pt x="114" y="615"/>
                  </a:lnTo>
                  <a:lnTo>
                    <a:pt x="111" y="588"/>
                  </a:lnTo>
                  <a:lnTo>
                    <a:pt x="123" y="534"/>
                  </a:lnTo>
                  <a:lnTo>
                    <a:pt x="57" y="522"/>
                  </a:lnTo>
                  <a:lnTo>
                    <a:pt x="6" y="462"/>
                  </a:lnTo>
                  <a:lnTo>
                    <a:pt x="6" y="321"/>
                  </a:lnTo>
                  <a:lnTo>
                    <a:pt x="0" y="195"/>
                  </a:lnTo>
                  <a:close/>
                </a:path>
              </a:pathLst>
            </a:custGeom>
            <a:solidFill>
              <a:srgbClr val="003300">
                <a:alpha val="69000"/>
              </a:srgbClr>
            </a:solidFill>
            <a:ln w="9525">
              <a:noFill/>
              <a:round/>
              <a:headEnd/>
              <a:tailEnd/>
            </a:ln>
            <a:effectLst/>
          </p:spPr>
          <p:txBody>
            <a:bodyPr/>
            <a:lstStyle/>
            <a:p>
              <a:endParaRPr lang="en-US"/>
            </a:p>
          </p:txBody>
        </p:sp>
        <p:sp>
          <p:nvSpPr>
            <p:cNvPr id="11445" name="Freeform 181"/>
            <p:cNvSpPr>
              <a:spLocks/>
            </p:cNvSpPr>
            <p:nvPr/>
          </p:nvSpPr>
          <p:spPr bwMode="auto">
            <a:xfrm>
              <a:off x="4418" y="144"/>
              <a:ext cx="301" cy="218"/>
            </a:xfrm>
            <a:custGeom>
              <a:avLst/>
              <a:gdLst/>
              <a:ahLst/>
              <a:cxnLst>
                <a:cxn ang="0">
                  <a:pos x="605" y="512"/>
                </a:cxn>
                <a:cxn ang="0">
                  <a:pos x="444" y="518"/>
                </a:cxn>
                <a:cxn ang="0">
                  <a:pos x="263" y="528"/>
                </a:cxn>
                <a:cxn ang="0">
                  <a:pos x="102" y="540"/>
                </a:cxn>
                <a:cxn ang="0">
                  <a:pos x="38" y="540"/>
                </a:cxn>
                <a:cxn ang="0">
                  <a:pos x="0" y="525"/>
                </a:cxn>
                <a:cxn ang="0">
                  <a:pos x="5" y="492"/>
                </a:cxn>
                <a:cxn ang="0">
                  <a:pos x="21" y="380"/>
                </a:cxn>
                <a:cxn ang="0">
                  <a:pos x="65" y="248"/>
                </a:cxn>
                <a:cxn ang="0">
                  <a:pos x="102" y="134"/>
                </a:cxn>
                <a:cxn ang="0">
                  <a:pos x="129" y="65"/>
                </a:cxn>
                <a:cxn ang="0">
                  <a:pos x="149" y="44"/>
                </a:cxn>
                <a:cxn ang="0">
                  <a:pos x="192" y="29"/>
                </a:cxn>
                <a:cxn ang="0">
                  <a:pos x="371" y="12"/>
                </a:cxn>
                <a:cxn ang="0">
                  <a:pos x="501" y="0"/>
                </a:cxn>
                <a:cxn ang="0">
                  <a:pos x="522" y="35"/>
                </a:cxn>
                <a:cxn ang="0">
                  <a:pos x="540" y="89"/>
                </a:cxn>
                <a:cxn ang="0">
                  <a:pos x="557" y="176"/>
                </a:cxn>
                <a:cxn ang="0">
                  <a:pos x="572" y="296"/>
                </a:cxn>
                <a:cxn ang="0">
                  <a:pos x="585" y="399"/>
                </a:cxn>
                <a:cxn ang="0">
                  <a:pos x="605" y="512"/>
                </a:cxn>
              </a:cxnLst>
              <a:rect l="0" t="0" r="r" b="b"/>
              <a:pathLst>
                <a:path w="605" h="540">
                  <a:moveTo>
                    <a:pt x="605" y="512"/>
                  </a:moveTo>
                  <a:lnTo>
                    <a:pt x="444" y="518"/>
                  </a:lnTo>
                  <a:lnTo>
                    <a:pt x="263" y="528"/>
                  </a:lnTo>
                  <a:lnTo>
                    <a:pt x="102" y="540"/>
                  </a:lnTo>
                  <a:lnTo>
                    <a:pt x="38" y="540"/>
                  </a:lnTo>
                  <a:lnTo>
                    <a:pt x="0" y="525"/>
                  </a:lnTo>
                  <a:lnTo>
                    <a:pt x="5" y="492"/>
                  </a:lnTo>
                  <a:lnTo>
                    <a:pt x="21" y="380"/>
                  </a:lnTo>
                  <a:lnTo>
                    <a:pt x="65" y="248"/>
                  </a:lnTo>
                  <a:lnTo>
                    <a:pt x="102" y="134"/>
                  </a:lnTo>
                  <a:lnTo>
                    <a:pt x="129" y="65"/>
                  </a:lnTo>
                  <a:lnTo>
                    <a:pt x="149" y="44"/>
                  </a:lnTo>
                  <a:lnTo>
                    <a:pt x="192" y="29"/>
                  </a:lnTo>
                  <a:lnTo>
                    <a:pt x="371" y="12"/>
                  </a:lnTo>
                  <a:lnTo>
                    <a:pt x="501" y="0"/>
                  </a:lnTo>
                  <a:lnTo>
                    <a:pt x="522" y="35"/>
                  </a:lnTo>
                  <a:lnTo>
                    <a:pt x="540" y="89"/>
                  </a:lnTo>
                  <a:lnTo>
                    <a:pt x="557" y="176"/>
                  </a:lnTo>
                  <a:lnTo>
                    <a:pt x="572" y="296"/>
                  </a:lnTo>
                  <a:lnTo>
                    <a:pt x="585" y="399"/>
                  </a:lnTo>
                  <a:lnTo>
                    <a:pt x="605" y="512"/>
                  </a:lnTo>
                  <a:close/>
                </a:path>
              </a:pathLst>
            </a:custGeom>
            <a:solidFill>
              <a:srgbClr val="001000">
                <a:alpha val="50999"/>
              </a:srgbClr>
            </a:solidFill>
            <a:ln w="9525">
              <a:noFill/>
              <a:round/>
              <a:headEnd/>
              <a:tailEnd/>
            </a:ln>
            <a:effectLst/>
          </p:spPr>
          <p:txBody>
            <a:bodyPr/>
            <a:lstStyle/>
            <a:p>
              <a:endParaRPr lang="en-US"/>
            </a:p>
          </p:txBody>
        </p:sp>
        <p:sp>
          <p:nvSpPr>
            <p:cNvPr id="11446" name="Freeform 182"/>
            <p:cNvSpPr>
              <a:spLocks/>
            </p:cNvSpPr>
            <p:nvPr/>
          </p:nvSpPr>
          <p:spPr bwMode="auto">
            <a:xfrm>
              <a:off x="3408" y="51"/>
              <a:ext cx="1945" cy="736"/>
            </a:xfrm>
            <a:custGeom>
              <a:avLst/>
              <a:gdLst/>
              <a:ahLst/>
              <a:cxnLst>
                <a:cxn ang="0">
                  <a:pos x="121" y="1779"/>
                </a:cxn>
                <a:cxn ang="0">
                  <a:pos x="1225" y="1827"/>
                </a:cxn>
                <a:cxn ang="0">
                  <a:pos x="1300" y="1699"/>
                </a:cxn>
                <a:cxn ang="0">
                  <a:pos x="1406" y="1299"/>
                </a:cxn>
                <a:cxn ang="0">
                  <a:pos x="1641" y="1118"/>
                </a:cxn>
                <a:cxn ang="0">
                  <a:pos x="1881" y="1256"/>
                </a:cxn>
                <a:cxn ang="0">
                  <a:pos x="1945" y="1539"/>
                </a:cxn>
                <a:cxn ang="0">
                  <a:pos x="1908" y="1752"/>
                </a:cxn>
                <a:cxn ang="0">
                  <a:pos x="3118" y="1688"/>
                </a:cxn>
                <a:cxn ang="0">
                  <a:pos x="3108" y="1598"/>
                </a:cxn>
                <a:cxn ang="0">
                  <a:pos x="3172" y="1443"/>
                </a:cxn>
                <a:cxn ang="0">
                  <a:pos x="3262" y="1123"/>
                </a:cxn>
                <a:cxn ang="0">
                  <a:pos x="3502" y="1022"/>
                </a:cxn>
                <a:cxn ang="0">
                  <a:pos x="3641" y="1219"/>
                </a:cxn>
                <a:cxn ang="0">
                  <a:pos x="3646" y="1432"/>
                </a:cxn>
                <a:cxn ang="0">
                  <a:pos x="3689" y="1486"/>
                </a:cxn>
                <a:cxn ang="0">
                  <a:pos x="3849" y="1406"/>
                </a:cxn>
                <a:cxn ang="0">
                  <a:pos x="3913" y="1118"/>
                </a:cxn>
                <a:cxn ang="0">
                  <a:pos x="3849" y="1016"/>
                </a:cxn>
                <a:cxn ang="0">
                  <a:pos x="3854" y="814"/>
                </a:cxn>
                <a:cxn ang="0">
                  <a:pos x="3741" y="617"/>
                </a:cxn>
                <a:cxn ang="0">
                  <a:pos x="3234" y="227"/>
                </a:cxn>
                <a:cxn ang="0">
                  <a:pos x="2656" y="237"/>
                </a:cxn>
                <a:cxn ang="0">
                  <a:pos x="2638" y="741"/>
                </a:cxn>
                <a:cxn ang="0">
                  <a:pos x="2221" y="264"/>
                </a:cxn>
                <a:cxn ang="0">
                  <a:pos x="2041" y="684"/>
                </a:cxn>
                <a:cxn ang="0">
                  <a:pos x="1978" y="735"/>
                </a:cxn>
                <a:cxn ang="0">
                  <a:pos x="2083" y="288"/>
                </a:cxn>
                <a:cxn ang="0">
                  <a:pos x="1804" y="249"/>
                </a:cxn>
                <a:cxn ang="0">
                  <a:pos x="1357" y="294"/>
                </a:cxn>
                <a:cxn ang="0">
                  <a:pos x="1087" y="504"/>
                </a:cxn>
                <a:cxn ang="0">
                  <a:pos x="1207" y="693"/>
                </a:cxn>
                <a:cxn ang="0">
                  <a:pos x="1981" y="735"/>
                </a:cxn>
                <a:cxn ang="0">
                  <a:pos x="2068" y="774"/>
                </a:cxn>
                <a:cxn ang="0">
                  <a:pos x="2746" y="735"/>
                </a:cxn>
                <a:cxn ang="0">
                  <a:pos x="3091" y="231"/>
                </a:cxn>
                <a:cxn ang="0">
                  <a:pos x="3289" y="467"/>
                </a:cxn>
                <a:cxn ang="0">
                  <a:pos x="3799" y="615"/>
                </a:cxn>
                <a:cxn ang="0">
                  <a:pos x="3764" y="467"/>
                </a:cxn>
                <a:cxn ang="0">
                  <a:pos x="3561" y="126"/>
                </a:cxn>
                <a:cxn ang="0">
                  <a:pos x="3486" y="94"/>
                </a:cxn>
                <a:cxn ang="0">
                  <a:pos x="3012" y="8"/>
                </a:cxn>
                <a:cxn ang="0">
                  <a:pos x="2185" y="24"/>
                </a:cxn>
                <a:cxn ang="0">
                  <a:pos x="1774" y="62"/>
                </a:cxn>
                <a:cxn ang="0">
                  <a:pos x="1812" y="158"/>
                </a:cxn>
                <a:cxn ang="0">
                  <a:pos x="2409" y="67"/>
                </a:cxn>
                <a:cxn ang="0">
                  <a:pos x="2577" y="119"/>
                </a:cxn>
                <a:cxn ang="0">
                  <a:pos x="2990" y="67"/>
                </a:cxn>
                <a:cxn ang="0">
                  <a:pos x="3102" y="115"/>
                </a:cxn>
                <a:cxn ang="0">
                  <a:pos x="3348" y="72"/>
                </a:cxn>
                <a:cxn ang="0">
                  <a:pos x="2356" y="120"/>
                </a:cxn>
                <a:cxn ang="0">
                  <a:pos x="1700" y="158"/>
                </a:cxn>
                <a:cxn ang="0">
                  <a:pos x="1364" y="190"/>
                </a:cxn>
                <a:cxn ang="0">
                  <a:pos x="1028" y="451"/>
                </a:cxn>
                <a:cxn ang="0">
                  <a:pos x="798" y="723"/>
                </a:cxn>
                <a:cxn ang="0">
                  <a:pos x="276" y="856"/>
                </a:cxn>
                <a:cxn ang="0">
                  <a:pos x="132" y="974"/>
                </a:cxn>
                <a:cxn ang="0">
                  <a:pos x="36" y="1230"/>
                </a:cxn>
                <a:cxn ang="0">
                  <a:pos x="14" y="1534"/>
                </a:cxn>
                <a:cxn ang="0">
                  <a:pos x="89" y="1726"/>
                </a:cxn>
              </a:cxnLst>
              <a:rect l="0" t="0" r="r" b="b"/>
              <a:pathLst>
                <a:path w="3913" h="1827">
                  <a:moveTo>
                    <a:pt x="121" y="1731"/>
                  </a:moveTo>
                  <a:lnTo>
                    <a:pt x="121" y="1779"/>
                  </a:lnTo>
                  <a:lnTo>
                    <a:pt x="169" y="1827"/>
                  </a:lnTo>
                  <a:lnTo>
                    <a:pt x="1225" y="1827"/>
                  </a:lnTo>
                  <a:cubicBezTo>
                    <a:pt x="1409" y="1819"/>
                    <a:pt x="1261" y="1800"/>
                    <a:pt x="1273" y="1779"/>
                  </a:cubicBezTo>
                  <a:cubicBezTo>
                    <a:pt x="1285" y="1758"/>
                    <a:pt x="1289" y="1742"/>
                    <a:pt x="1300" y="1699"/>
                  </a:cubicBezTo>
                  <a:cubicBezTo>
                    <a:pt x="1311" y="1656"/>
                    <a:pt x="1319" y="1590"/>
                    <a:pt x="1337" y="1523"/>
                  </a:cubicBezTo>
                  <a:cubicBezTo>
                    <a:pt x="1355" y="1456"/>
                    <a:pt x="1375" y="1359"/>
                    <a:pt x="1406" y="1299"/>
                  </a:cubicBezTo>
                  <a:cubicBezTo>
                    <a:pt x="1437" y="1239"/>
                    <a:pt x="1485" y="1190"/>
                    <a:pt x="1524" y="1160"/>
                  </a:cubicBezTo>
                  <a:cubicBezTo>
                    <a:pt x="1563" y="1130"/>
                    <a:pt x="1603" y="1121"/>
                    <a:pt x="1641" y="1118"/>
                  </a:cubicBezTo>
                  <a:cubicBezTo>
                    <a:pt x="1679" y="1115"/>
                    <a:pt x="1713" y="1121"/>
                    <a:pt x="1753" y="1144"/>
                  </a:cubicBezTo>
                  <a:cubicBezTo>
                    <a:pt x="1793" y="1167"/>
                    <a:pt x="1852" y="1212"/>
                    <a:pt x="1881" y="1256"/>
                  </a:cubicBezTo>
                  <a:cubicBezTo>
                    <a:pt x="1910" y="1300"/>
                    <a:pt x="1913" y="1359"/>
                    <a:pt x="1924" y="1406"/>
                  </a:cubicBezTo>
                  <a:cubicBezTo>
                    <a:pt x="1935" y="1453"/>
                    <a:pt x="1944" y="1496"/>
                    <a:pt x="1945" y="1539"/>
                  </a:cubicBezTo>
                  <a:cubicBezTo>
                    <a:pt x="1946" y="1582"/>
                    <a:pt x="1935" y="1632"/>
                    <a:pt x="1929" y="1667"/>
                  </a:cubicBezTo>
                  <a:cubicBezTo>
                    <a:pt x="1923" y="1702"/>
                    <a:pt x="1902" y="1735"/>
                    <a:pt x="1908" y="1752"/>
                  </a:cubicBezTo>
                  <a:cubicBezTo>
                    <a:pt x="1914" y="1769"/>
                    <a:pt x="1764" y="1779"/>
                    <a:pt x="1966" y="1768"/>
                  </a:cubicBezTo>
                  <a:lnTo>
                    <a:pt x="3118" y="1688"/>
                  </a:lnTo>
                  <a:cubicBezTo>
                    <a:pt x="3311" y="1667"/>
                    <a:pt x="3126" y="1655"/>
                    <a:pt x="3124" y="1640"/>
                  </a:cubicBezTo>
                  <a:lnTo>
                    <a:pt x="3108" y="1598"/>
                  </a:lnTo>
                  <a:cubicBezTo>
                    <a:pt x="3111" y="1581"/>
                    <a:pt x="3134" y="1565"/>
                    <a:pt x="3145" y="1539"/>
                  </a:cubicBezTo>
                  <a:cubicBezTo>
                    <a:pt x="3156" y="1513"/>
                    <a:pt x="3163" y="1482"/>
                    <a:pt x="3172" y="1443"/>
                  </a:cubicBezTo>
                  <a:cubicBezTo>
                    <a:pt x="3181" y="1404"/>
                    <a:pt x="3183" y="1357"/>
                    <a:pt x="3198" y="1304"/>
                  </a:cubicBezTo>
                  <a:cubicBezTo>
                    <a:pt x="3213" y="1251"/>
                    <a:pt x="3233" y="1170"/>
                    <a:pt x="3262" y="1123"/>
                  </a:cubicBezTo>
                  <a:cubicBezTo>
                    <a:pt x="3291" y="1076"/>
                    <a:pt x="3329" y="1039"/>
                    <a:pt x="3369" y="1022"/>
                  </a:cubicBezTo>
                  <a:cubicBezTo>
                    <a:pt x="3409" y="1005"/>
                    <a:pt x="3467" y="1011"/>
                    <a:pt x="3502" y="1022"/>
                  </a:cubicBezTo>
                  <a:cubicBezTo>
                    <a:pt x="3537" y="1033"/>
                    <a:pt x="3554" y="1053"/>
                    <a:pt x="3577" y="1086"/>
                  </a:cubicBezTo>
                  <a:cubicBezTo>
                    <a:pt x="3600" y="1119"/>
                    <a:pt x="3628" y="1179"/>
                    <a:pt x="3641" y="1219"/>
                  </a:cubicBezTo>
                  <a:cubicBezTo>
                    <a:pt x="3654" y="1259"/>
                    <a:pt x="3656" y="1291"/>
                    <a:pt x="3657" y="1326"/>
                  </a:cubicBezTo>
                  <a:cubicBezTo>
                    <a:pt x="3658" y="1361"/>
                    <a:pt x="3649" y="1399"/>
                    <a:pt x="3646" y="1432"/>
                  </a:cubicBezTo>
                  <a:lnTo>
                    <a:pt x="3641" y="1523"/>
                  </a:lnTo>
                  <a:lnTo>
                    <a:pt x="3689" y="1486"/>
                  </a:lnTo>
                  <a:lnTo>
                    <a:pt x="3742" y="1443"/>
                  </a:lnTo>
                  <a:cubicBezTo>
                    <a:pt x="3769" y="1430"/>
                    <a:pt x="3823" y="1435"/>
                    <a:pt x="3849" y="1406"/>
                  </a:cubicBezTo>
                  <a:cubicBezTo>
                    <a:pt x="3875" y="1377"/>
                    <a:pt x="3886" y="1315"/>
                    <a:pt x="3897" y="1267"/>
                  </a:cubicBezTo>
                  <a:cubicBezTo>
                    <a:pt x="3908" y="1219"/>
                    <a:pt x="3913" y="1153"/>
                    <a:pt x="3913" y="1118"/>
                  </a:cubicBezTo>
                  <a:cubicBezTo>
                    <a:pt x="3913" y="1083"/>
                    <a:pt x="3908" y="1076"/>
                    <a:pt x="3897" y="1059"/>
                  </a:cubicBezTo>
                  <a:cubicBezTo>
                    <a:pt x="3886" y="1042"/>
                    <a:pt x="3855" y="1043"/>
                    <a:pt x="3849" y="1016"/>
                  </a:cubicBezTo>
                  <a:cubicBezTo>
                    <a:pt x="3843" y="989"/>
                    <a:pt x="3859" y="933"/>
                    <a:pt x="3860" y="899"/>
                  </a:cubicBezTo>
                  <a:cubicBezTo>
                    <a:pt x="3861" y="865"/>
                    <a:pt x="3863" y="861"/>
                    <a:pt x="3854" y="814"/>
                  </a:cubicBezTo>
                  <a:cubicBezTo>
                    <a:pt x="3845" y="767"/>
                    <a:pt x="3824" y="647"/>
                    <a:pt x="3805" y="614"/>
                  </a:cubicBezTo>
                  <a:lnTo>
                    <a:pt x="3741" y="617"/>
                  </a:lnTo>
                  <a:cubicBezTo>
                    <a:pt x="3697" y="551"/>
                    <a:pt x="3625" y="281"/>
                    <a:pt x="3540" y="216"/>
                  </a:cubicBezTo>
                  <a:lnTo>
                    <a:pt x="3234" y="227"/>
                  </a:lnTo>
                  <a:lnTo>
                    <a:pt x="3078" y="231"/>
                  </a:lnTo>
                  <a:lnTo>
                    <a:pt x="2656" y="237"/>
                  </a:lnTo>
                  <a:lnTo>
                    <a:pt x="2746" y="735"/>
                  </a:lnTo>
                  <a:lnTo>
                    <a:pt x="2638" y="741"/>
                  </a:lnTo>
                  <a:cubicBezTo>
                    <a:pt x="2603" y="658"/>
                    <a:pt x="2603" y="313"/>
                    <a:pt x="2533" y="234"/>
                  </a:cubicBezTo>
                  <a:lnTo>
                    <a:pt x="2221" y="264"/>
                  </a:lnTo>
                  <a:cubicBezTo>
                    <a:pt x="2156" y="283"/>
                    <a:pt x="2170" y="281"/>
                    <a:pt x="2140" y="351"/>
                  </a:cubicBezTo>
                  <a:cubicBezTo>
                    <a:pt x="2110" y="421"/>
                    <a:pt x="2058" y="617"/>
                    <a:pt x="2041" y="684"/>
                  </a:cubicBezTo>
                  <a:lnTo>
                    <a:pt x="2035" y="753"/>
                  </a:lnTo>
                  <a:lnTo>
                    <a:pt x="1978" y="735"/>
                  </a:lnTo>
                  <a:cubicBezTo>
                    <a:pt x="1975" y="693"/>
                    <a:pt x="2003" y="575"/>
                    <a:pt x="2020" y="501"/>
                  </a:cubicBezTo>
                  <a:cubicBezTo>
                    <a:pt x="2037" y="427"/>
                    <a:pt x="2081" y="331"/>
                    <a:pt x="2083" y="288"/>
                  </a:cubicBezTo>
                  <a:cubicBezTo>
                    <a:pt x="2085" y="245"/>
                    <a:pt x="2078" y="249"/>
                    <a:pt x="2032" y="243"/>
                  </a:cubicBezTo>
                  <a:lnTo>
                    <a:pt x="1804" y="249"/>
                  </a:lnTo>
                  <a:cubicBezTo>
                    <a:pt x="1727" y="252"/>
                    <a:pt x="1641" y="254"/>
                    <a:pt x="1567" y="261"/>
                  </a:cubicBezTo>
                  <a:cubicBezTo>
                    <a:pt x="1493" y="268"/>
                    <a:pt x="1415" y="275"/>
                    <a:pt x="1357" y="294"/>
                  </a:cubicBezTo>
                  <a:cubicBezTo>
                    <a:pt x="1299" y="313"/>
                    <a:pt x="1264" y="343"/>
                    <a:pt x="1219" y="378"/>
                  </a:cubicBezTo>
                  <a:cubicBezTo>
                    <a:pt x="1174" y="413"/>
                    <a:pt x="1139" y="450"/>
                    <a:pt x="1087" y="504"/>
                  </a:cubicBezTo>
                  <a:cubicBezTo>
                    <a:pt x="1035" y="558"/>
                    <a:pt x="887" y="670"/>
                    <a:pt x="907" y="702"/>
                  </a:cubicBezTo>
                  <a:cubicBezTo>
                    <a:pt x="927" y="734"/>
                    <a:pt x="1097" y="694"/>
                    <a:pt x="1207" y="693"/>
                  </a:cubicBezTo>
                  <a:cubicBezTo>
                    <a:pt x="1317" y="692"/>
                    <a:pt x="1441" y="689"/>
                    <a:pt x="1570" y="696"/>
                  </a:cubicBezTo>
                  <a:cubicBezTo>
                    <a:pt x="1699" y="703"/>
                    <a:pt x="1904" y="726"/>
                    <a:pt x="1981" y="735"/>
                  </a:cubicBezTo>
                  <a:lnTo>
                    <a:pt x="2032" y="753"/>
                  </a:lnTo>
                  <a:lnTo>
                    <a:pt x="2068" y="774"/>
                  </a:lnTo>
                  <a:lnTo>
                    <a:pt x="2512" y="747"/>
                  </a:lnTo>
                  <a:lnTo>
                    <a:pt x="2746" y="735"/>
                  </a:lnTo>
                  <a:lnTo>
                    <a:pt x="3160" y="702"/>
                  </a:lnTo>
                  <a:cubicBezTo>
                    <a:pt x="3217" y="618"/>
                    <a:pt x="3080" y="310"/>
                    <a:pt x="3091" y="231"/>
                  </a:cubicBezTo>
                  <a:lnTo>
                    <a:pt x="3229" y="227"/>
                  </a:lnTo>
                  <a:cubicBezTo>
                    <a:pt x="3262" y="266"/>
                    <a:pt x="3265" y="400"/>
                    <a:pt x="3289" y="467"/>
                  </a:cubicBezTo>
                  <a:cubicBezTo>
                    <a:pt x="3313" y="534"/>
                    <a:pt x="3289" y="602"/>
                    <a:pt x="3374" y="627"/>
                  </a:cubicBezTo>
                  <a:lnTo>
                    <a:pt x="3799" y="615"/>
                  </a:lnTo>
                  <a:lnTo>
                    <a:pt x="3805" y="615"/>
                  </a:lnTo>
                  <a:cubicBezTo>
                    <a:pt x="3799" y="590"/>
                    <a:pt x="3787" y="528"/>
                    <a:pt x="3764" y="467"/>
                  </a:cubicBezTo>
                  <a:cubicBezTo>
                    <a:pt x="3741" y="406"/>
                    <a:pt x="3702" y="305"/>
                    <a:pt x="3668" y="248"/>
                  </a:cubicBezTo>
                  <a:cubicBezTo>
                    <a:pt x="3634" y="191"/>
                    <a:pt x="3589" y="147"/>
                    <a:pt x="3561" y="126"/>
                  </a:cubicBezTo>
                  <a:cubicBezTo>
                    <a:pt x="3533" y="105"/>
                    <a:pt x="3509" y="125"/>
                    <a:pt x="3497" y="120"/>
                  </a:cubicBezTo>
                  <a:lnTo>
                    <a:pt x="3486" y="94"/>
                  </a:lnTo>
                  <a:cubicBezTo>
                    <a:pt x="3473" y="77"/>
                    <a:pt x="3501" y="33"/>
                    <a:pt x="3422" y="19"/>
                  </a:cubicBezTo>
                  <a:cubicBezTo>
                    <a:pt x="3343" y="5"/>
                    <a:pt x="3159" y="11"/>
                    <a:pt x="3012" y="8"/>
                  </a:cubicBezTo>
                  <a:cubicBezTo>
                    <a:pt x="2865" y="5"/>
                    <a:pt x="2680" y="0"/>
                    <a:pt x="2542" y="3"/>
                  </a:cubicBezTo>
                  <a:cubicBezTo>
                    <a:pt x="2404" y="6"/>
                    <a:pt x="2304" y="18"/>
                    <a:pt x="2185" y="24"/>
                  </a:cubicBezTo>
                  <a:cubicBezTo>
                    <a:pt x="2066" y="30"/>
                    <a:pt x="1896" y="34"/>
                    <a:pt x="1828" y="40"/>
                  </a:cubicBezTo>
                  <a:cubicBezTo>
                    <a:pt x="1760" y="46"/>
                    <a:pt x="1795" y="42"/>
                    <a:pt x="1774" y="62"/>
                  </a:cubicBezTo>
                  <a:cubicBezTo>
                    <a:pt x="1753" y="82"/>
                    <a:pt x="1694" y="142"/>
                    <a:pt x="1700" y="158"/>
                  </a:cubicBezTo>
                  <a:lnTo>
                    <a:pt x="1812" y="158"/>
                  </a:lnTo>
                  <a:lnTo>
                    <a:pt x="1860" y="88"/>
                  </a:lnTo>
                  <a:lnTo>
                    <a:pt x="2409" y="67"/>
                  </a:lnTo>
                  <a:lnTo>
                    <a:pt x="2355" y="122"/>
                  </a:lnTo>
                  <a:lnTo>
                    <a:pt x="2577" y="119"/>
                  </a:lnTo>
                  <a:lnTo>
                    <a:pt x="2580" y="62"/>
                  </a:lnTo>
                  <a:lnTo>
                    <a:pt x="2990" y="67"/>
                  </a:lnTo>
                  <a:lnTo>
                    <a:pt x="2996" y="115"/>
                  </a:lnTo>
                  <a:lnTo>
                    <a:pt x="3102" y="115"/>
                  </a:lnTo>
                  <a:lnTo>
                    <a:pt x="3097" y="67"/>
                  </a:lnTo>
                  <a:lnTo>
                    <a:pt x="3348" y="72"/>
                  </a:lnTo>
                  <a:lnTo>
                    <a:pt x="3353" y="115"/>
                  </a:lnTo>
                  <a:lnTo>
                    <a:pt x="2356" y="120"/>
                  </a:lnTo>
                  <a:lnTo>
                    <a:pt x="1812" y="163"/>
                  </a:lnTo>
                  <a:lnTo>
                    <a:pt x="1700" y="158"/>
                  </a:lnTo>
                  <a:lnTo>
                    <a:pt x="1486" y="174"/>
                  </a:lnTo>
                  <a:cubicBezTo>
                    <a:pt x="1430" y="179"/>
                    <a:pt x="1406" y="176"/>
                    <a:pt x="1364" y="190"/>
                  </a:cubicBezTo>
                  <a:cubicBezTo>
                    <a:pt x="1322" y="204"/>
                    <a:pt x="1292" y="216"/>
                    <a:pt x="1236" y="259"/>
                  </a:cubicBezTo>
                  <a:cubicBezTo>
                    <a:pt x="1180" y="302"/>
                    <a:pt x="1087" y="392"/>
                    <a:pt x="1028" y="451"/>
                  </a:cubicBezTo>
                  <a:cubicBezTo>
                    <a:pt x="969" y="510"/>
                    <a:pt x="922" y="566"/>
                    <a:pt x="884" y="611"/>
                  </a:cubicBezTo>
                  <a:cubicBezTo>
                    <a:pt x="846" y="656"/>
                    <a:pt x="869" y="692"/>
                    <a:pt x="798" y="723"/>
                  </a:cubicBezTo>
                  <a:cubicBezTo>
                    <a:pt x="727" y="754"/>
                    <a:pt x="544" y="776"/>
                    <a:pt x="457" y="798"/>
                  </a:cubicBezTo>
                  <a:cubicBezTo>
                    <a:pt x="370" y="820"/>
                    <a:pt x="326" y="837"/>
                    <a:pt x="276" y="856"/>
                  </a:cubicBezTo>
                  <a:cubicBezTo>
                    <a:pt x="226" y="875"/>
                    <a:pt x="182" y="895"/>
                    <a:pt x="158" y="915"/>
                  </a:cubicBezTo>
                  <a:cubicBezTo>
                    <a:pt x="134" y="935"/>
                    <a:pt x="144" y="926"/>
                    <a:pt x="132" y="974"/>
                  </a:cubicBezTo>
                  <a:cubicBezTo>
                    <a:pt x="120" y="1022"/>
                    <a:pt x="100" y="1160"/>
                    <a:pt x="84" y="1203"/>
                  </a:cubicBezTo>
                  <a:lnTo>
                    <a:pt x="36" y="1230"/>
                  </a:lnTo>
                  <a:cubicBezTo>
                    <a:pt x="23" y="1249"/>
                    <a:pt x="8" y="1269"/>
                    <a:pt x="4" y="1320"/>
                  </a:cubicBezTo>
                  <a:cubicBezTo>
                    <a:pt x="0" y="1371"/>
                    <a:pt x="12" y="1479"/>
                    <a:pt x="14" y="1534"/>
                  </a:cubicBezTo>
                  <a:cubicBezTo>
                    <a:pt x="16" y="1589"/>
                    <a:pt x="2" y="1619"/>
                    <a:pt x="14" y="1651"/>
                  </a:cubicBezTo>
                  <a:cubicBezTo>
                    <a:pt x="26" y="1683"/>
                    <a:pt x="71" y="1713"/>
                    <a:pt x="89" y="1726"/>
                  </a:cubicBezTo>
                  <a:lnTo>
                    <a:pt x="121" y="1731"/>
                  </a:lnTo>
                  <a:close/>
                </a:path>
              </a:pathLst>
            </a:custGeom>
            <a:gradFill rotWithShape="1">
              <a:gsLst>
                <a:gs pos="0">
                  <a:srgbClr val="00CC00"/>
                </a:gs>
                <a:gs pos="100000">
                  <a:srgbClr val="008000"/>
                </a:gs>
              </a:gsLst>
              <a:lin ang="5400000" scaled="1"/>
            </a:gradFill>
            <a:ln w="9525">
              <a:noFill/>
              <a:round/>
              <a:headEnd/>
              <a:tailEnd/>
            </a:ln>
            <a:effectLst/>
          </p:spPr>
          <p:txBody>
            <a:bodyPr/>
            <a:lstStyle/>
            <a:p>
              <a:endParaRPr lang="en-US"/>
            </a:p>
          </p:txBody>
        </p:sp>
        <p:grpSp>
          <p:nvGrpSpPr>
            <p:cNvPr id="28" name="Group 183"/>
            <p:cNvGrpSpPr>
              <a:grpSpLocks/>
            </p:cNvGrpSpPr>
            <p:nvPr/>
          </p:nvGrpSpPr>
          <p:grpSpPr bwMode="auto">
            <a:xfrm>
              <a:off x="3454" y="428"/>
              <a:ext cx="602" cy="145"/>
              <a:chOff x="1164" y="1701"/>
              <a:chExt cx="1218" cy="360"/>
            </a:xfrm>
          </p:grpSpPr>
          <p:sp>
            <p:nvSpPr>
              <p:cNvPr id="11448" name="Freeform 184"/>
              <p:cNvSpPr>
                <a:spLocks/>
              </p:cNvSpPr>
              <p:nvPr/>
            </p:nvSpPr>
            <p:spPr bwMode="auto">
              <a:xfrm>
                <a:off x="1164" y="1701"/>
                <a:ext cx="1218" cy="360"/>
              </a:xfrm>
              <a:custGeom>
                <a:avLst/>
                <a:gdLst/>
                <a:ahLst/>
                <a:cxnLst>
                  <a:cxn ang="0">
                    <a:pos x="84" y="27"/>
                  </a:cxn>
                  <a:cxn ang="0">
                    <a:pos x="162" y="39"/>
                  </a:cxn>
                  <a:cxn ang="0">
                    <a:pos x="141" y="273"/>
                  </a:cxn>
                  <a:cxn ang="0">
                    <a:pos x="210" y="273"/>
                  </a:cxn>
                  <a:cxn ang="0">
                    <a:pos x="186" y="111"/>
                  </a:cxn>
                  <a:cxn ang="0">
                    <a:pos x="192" y="45"/>
                  </a:cxn>
                  <a:cxn ang="0">
                    <a:pos x="285" y="48"/>
                  </a:cxn>
                  <a:cxn ang="0">
                    <a:pos x="300" y="294"/>
                  </a:cxn>
                  <a:cxn ang="0">
                    <a:pos x="492" y="291"/>
                  </a:cxn>
                  <a:cxn ang="0">
                    <a:pos x="600" y="42"/>
                  </a:cxn>
                  <a:cxn ang="0">
                    <a:pos x="729" y="48"/>
                  </a:cxn>
                  <a:cxn ang="0">
                    <a:pos x="636" y="270"/>
                  </a:cxn>
                  <a:cxn ang="0">
                    <a:pos x="771" y="264"/>
                  </a:cxn>
                  <a:cxn ang="0">
                    <a:pos x="846" y="42"/>
                  </a:cxn>
                  <a:cxn ang="0">
                    <a:pos x="1098" y="0"/>
                  </a:cxn>
                  <a:cxn ang="0">
                    <a:pos x="1167" y="15"/>
                  </a:cxn>
                  <a:cxn ang="0">
                    <a:pos x="1218" y="84"/>
                  </a:cxn>
                  <a:cxn ang="0">
                    <a:pos x="1017" y="264"/>
                  </a:cxn>
                  <a:cxn ang="0">
                    <a:pos x="927" y="279"/>
                  </a:cxn>
                  <a:cxn ang="0">
                    <a:pos x="810" y="303"/>
                  </a:cxn>
                  <a:cxn ang="0">
                    <a:pos x="672" y="324"/>
                  </a:cxn>
                  <a:cxn ang="0">
                    <a:pos x="606" y="315"/>
                  </a:cxn>
                  <a:cxn ang="0">
                    <a:pos x="582" y="360"/>
                  </a:cxn>
                  <a:cxn ang="0">
                    <a:pos x="225" y="357"/>
                  </a:cxn>
                  <a:cxn ang="0">
                    <a:pos x="213" y="327"/>
                  </a:cxn>
                  <a:cxn ang="0">
                    <a:pos x="105" y="312"/>
                  </a:cxn>
                  <a:cxn ang="0">
                    <a:pos x="36" y="285"/>
                  </a:cxn>
                  <a:cxn ang="0">
                    <a:pos x="0" y="264"/>
                  </a:cxn>
                  <a:cxn ang="0">
                    <a:pos x="48" y="18"/>
                  </a:cxn>
                  <a:cxn ang="0">
                    <a:pos x="84" y="27"/>
                  </a:cxn>
                </a:cxnLst>
                <a:rect l="0" t="0" r="r" b="b"/>
                <a:pathLst>
                  <a:path w="1218" h="360">
                    <a:moveTo>
                      <a:pt x="84" y="27"/>
                    </a:moveTo>
                    <a:lnTo>
                      <a:pt x="162" y="39"/>
                    </a:lnTo>
                    <a:lnTo>
                      <a:pt x="141" y="273"/>
                    </a:lnTo>
                    <a:lnTo>
                      <a:pt x="210" y="273"/>
                    </a:lnTo>
                    <a:lnTo>
                      <a:pt x="186" y="111"/>
                    </a:lnTo>
                    <a:lnTo>
                      <a:pt x="192" y="45"/>
                    </a:lnTo>
                    <a:lnTo>
                      <a:pt x="285" y="48"/>
                    </a:lnTo>
                    <a:lnTo>
                      <a:pt x="300" y="294"/>
                    </a:lnTo>
                    <a:lnTo>
                      <a:pt x="492" y="291"/>
                    </a:lnTo>
                    <a:lnTo>
                      <a:pt x="600" y="42"/>
                    </a:lnTo>
                    <a:lnTo>
                      <a:pt x="729" y="48"/>
                    </a:lnTo>
                    <a:lnTo>
                      <a:pt x="636" y="270"/>
                    </a:lnTo>
                    <a:lnTo>
                      <a:pt x="771" y="264"/>
                    </a:lnTo>
                    <a:lnTo>
                      <a:pt x="846" y="42"/>
                    </a:lnTo>
                    <a:lnTo>
                      <a:pt x="1098" y="0"/>
                    </a:lnTo>
                    <a:lnTo>
                      <a:pt x="1167" y="15"/>
                    </a:lnTo>
                    <a:lnTo>
                      <a:pt x="1218" y="84"/>
                    </a:lnTo>
                    <a:lnTo>
                      <a:pt x="1017" y="264"/>
                    </a:lnTo>
                    <a:lnTo>
                      <a:pt x="927" y="279"/>
                    </a:lnTo>
                    <a:lnTo>
                      <a:pt x="810" y="303"/>
                    </a:lnTo>
                    <a:lnTo>
                      <a:pt x="672" y="324"/>
                    </a:lnTo>
                    <a:lnTo>
                      <a:pt x="606" y="315"/>
                    </a:lnTo>
                    <a:lnTo>
                      <a:pt x="582" y="360"/>
                    </a:lnTo>
                    <a:lnTo>
                      <a:pt x="225" y="357"/>
                    </a:lnTo>
                    <a:lnTo>
                      <a:pt x="213" y="327"/>
                    </a:lnTo>
                    <a:lnTo>
                      <a:pt x="105" y="312"/>
                    </a:lnTo>
                    <a:lnTo>
                      <a:pt x="36" y="285"/>
                    </a:lnTo>
                    <a:lnTo>
                      <a:pt x="0" y="264"/>
                    </a:lnTo>
                    <a:lnTo>
                      <a:pt x="48" y="18"/>
                    </a:lnTo>
                    <a:lnTo>
                      <a:pt x="84" y="27"/>
                    </a:lnTo>
                    <a:close/>
                  </a:path>
                </a:pathLst>
              </a:custGeom>
              <a:gradFill rotWithShape="1">
                <a:gsLst>
                  <a:gs pos="0">
                    <a:srgbClr val="C0C0C0"/>
                  </a:gs>
                  <a:gs pos="50000">
                    <a:srgbClr val="FFFFFF"/>
                  </a:gs>
                  <a:gs pos="100000">
                    <a:srgbClr val="C0C0C0"/>
                  </a:gs>
                </a:gsLst>
                <a:lin ang="0" scaled="1"/>
              </a:gradFill>
              <a:ln w="9525">
                <a:noFill/>
                <a:round/>
                <a:headEnd/>
                <a:tailEnd/>
              </a:ln>
              <a:effectLst/>
            </p:spPr>
            <p:txBody>
              <a:bodyPr/>
              <a:lstStyle/>
              <a:p>
                <a:endParaRPr lang="en-US"/>
              </a:p>
            </p:txBody>
          </p:sp>
          <p:sp>
            <p:nvSpPr>
              <p:cNvPr id="11449" name="Freeform 185"/>
              <p:cNvSpPr>
                <a:spLocks/>
              </p:cNvSpPr>
              <p:nvPr/>
            </p:nvSpPr>
            <p:spPr bwMode="auto">
              <a:xfrm>
                <a:off x="1304" y="1739"/>
                <a:ext cx="708" cy="252"/>
              </a:xfrm>
              <a:custGeom>
                <a:avLst/>
                <a:gdLst/>
                <a:ahLst/>
                <a:cxnLst>
                  <a:cxn ang="0">
                    <a:pos x="72" y="231"/>
                  </a:cxn>
                  <a:cxn ang="0">
                    <a:pos x="0" y="231"/>
                  </a:cxn>
                  <a:cxn ang="0">
                    <a:pos x="75" y="231"/>
                  </a:cxn>
                  <a:cxn ang="0">
                    <a:pos x="51" y="48"/>
                  </a:cxn>
                  <a:cxn ang="0">
                    <a:pos x="57" y="3"/>
                  </a:cxn>
                  <a:cxn ang="0">
                    <a:pos x="147" y="9"/>
                  </a:cxn>
                  <a:cxn ang="0">
                    <a:pos x="162" y="252"/>
                  </a:cxn>
                  <a:cxn ang="0">
                    <a:pos x="354" y="252"/>
                  </a:cxn>
                  <a:cxn ang="0">
                    <a:pos x="459" y="3"/>
                  </a:cxn>
                  <a:cxn ang="0">
                    <a:pos x="591" y="6"/>
                  </a:cxn>
                  <a:cxn ang="0">
                    <a:pos x="501" y="228"/>
                  </a:cxn>
                  <a:cxn ang="0">
                    <a:pos x="636" y="222"/>
                  </a:cxn>
                  <a:cxn ang="0">
                    <a:pos x="708" y="9"/>
                  </a:cxn>
                  <a:cxn ang="0">
                    <a:pos x="585" y="6"/>
                  </a:cxn>
                  <a:cxn ang="0">
                    <a:pos x="453" y="3"/>
                  </a:cxn>
                  <a:cxn ang="0">
                    <a:pos x="303" y="0"/>
                  </a:cxn>
                  <a:cxn ang="0">
                    <a:pos x="219" y="9"/>
                  </a:cxn>
                  <a:cxn ang="0">
                    <a:pos x="144" y="12"/>
                  </a:cxn>
                  <a:cxn ang="0">
                    <a:pos x="60" y="6"/>
                  </a:cxn>
                  <a:cxn ang="0">
                    <a:pos x="21" y="0"/>
                  </a:cxn>
                  <a:cxn ang="0">
                    <a:pos x="24" y="42"/>
                  </a:cxn>
                  <a:cxn ang="0">
                    <a:pos x="3" y="228"/>
                  </a:cxn>
                  <a:cxn ang="0">
                    <a:pos x="72" y="231"/>
                  </a:cxn>
                </a:cxnLst>
                <a:rect l="0" t="0" r="r" b="b"/>
                <a:pathLst>
                  <a:path w="708" h="252">
                    <a:moveTo>
                      <a:pt x="72" y="231"/>
                    </a:moveTo>
                    <a:lnTo>
                      <a:pt x="0" y="231"/>
                    </a:lnTo>
                    <a:lnTo>
                      <a:pt x="75" y="231"/>
                    </a:lnTo>
                    <a:lnTo>
                      <a:pt x="51" y="48"/>
                    </a:lnTo>
                    <a:lnTo>
                      <a:pt x="57" y="3"/>
                    </a:lnTo>
                    <a:lnTo>
                      <a:pt x="147" y="9"/>
                    </a:lnTo>
                    <a:lnTo>
                      <a:pt x="162" y="252"/>
                    </a:lnTo>
                    <a:lnTo>
                      <a:pt x="354" y="252"/>
                    </a:lnTo>
                    <a:lnTo>
                      <a:pt x="459" y="3"/>
                    </a:lnTo>
                    <a:lnTo>
                      <a:pt x="591" y="6"/>
                    </a:lnTo>
                    <a:lnTo>
                      <a:pt x="501" y="228"/>
                    </a:lnTo>
                    <a:lnTo>
                      <a:pt x="636" y="222"/>
                    </a:lnTo>
                    <a:lnTo>
                      <a:pt x="708" y="9"/>
                    </a:lnTo>
                    <a:lnTo>
                      <a:pt x="585" y="6"/>
                    </a:lnTo>
                    <a:lnTo>
                      <a:pt x="453" y="3"/>
                    </a:lnTo>
                    <a:lnTo>
                      <a:pt x="303" y="0"/>
                    </a:lnTo>
                    <a:lnTo>
                      <a:pt x="219" y="9"/>
                    </a:lnTo>
                    <a:lnTo>
                      <a:pt x="144" y="12"/>
                    </a:lnTo>
                    <a:lnTo>
                      <a:pt x="60" y="6"/>
                    </a:lnTo>
                    <a:lnTo>
                      <a:pt x="21" y="0"/>
                    </a:lnTo>
                    <a:lnTo>
                      <a:pt x="24" y="42"/>
                    </a:lnTo>
                    <a:lnTo>
                      <a:pt x="3" y="228"/>
                    </a:lnTo>
                    <a:lnTo>
                      <a:pt x="72" y="231"/>
                    </a:lnTo>
                    <a:close/>
                  </a:path>
                </a:pathLst>
              </a:custGeom>
              <a:solidFill>
                <a:srgbClr val="333333"/>
              </a:solidFill>
              <a:ln w="9525">
                <a:noFill/>
                <a:round/>
                <a:headEnd/>
                <a:tailEnd/>
              </a:ln>
              <a:effectLst/>
            </p:spPr>
            <p:txBody>
              <a:bodyPr/>
              <a:lstStyle/>
              <a:p>
                <a:endParaRPr lang="en-US"/>
              </a:p>
            </p:txBody>
          </p:sp>
        </p:grpSp>
        <p:sp>
          <p:nvSpPr>
            <p:cNvPr id="11450" name="Freeform 186"/>
            <p:cNvSpPr>
              <a:spLocks/>
            </p:cNvSpPr>
            <p:nvPr/>
          </p:nvSpPr>
          <p:spPr bwMode="auto">
            <a:xfrm>
              <a:off x="3492" y="624"/>
              <a:ext cx="318" cy="47"/>
            </a:xfrm>
            <a:custGeom>
              <a:avLst/>
              <a:gdLst/>
              <a:ahLst/>
              <a:cxnLst>
                <a:cxn ang="0">
                  <a:pos x="3" y="21"/>
                </a:cxn>
                <a:cxn ang="0">
                  <a:pos x="3" y="117"/>
                </a:cxn>
                <a:cxn ang="0">
                  <a:pos x="99" y="117"/>
                </a:cxn>
                <a:cxn ang="0">
                  <a:pos x="99" y="21"/>
                </a:cxn>
                <a:cxn ang="0">
                  <a:pos x="147" y="21"/>
                </a:cxn>
                <a:cxn ang="0">
                  <a:pos x="147" y="117"/>
                </a:cxn>
                <a:cxn ang="0">
                  <a:pos x="372" y="114"/>
                </a:cxn>
                <a:cxn ang="0">
                  <a:pos x="372" y="24"/>
                </a:cxn>
                <a:cxn ang="0">
                  <a:pos x="429" y="18"/>
                </a:cxn>
                <a:cxn ang="0">
                  <a:pos x="429" y="117"/>
                </a:cxn>
                <a:cxn ang="0">
                  <a:pos x="627" y="117"/>
                </a:cxn>
                <a:cxn ang="0">
                  <a:pos x="639" y="42"/>
                </a:cxn>
                <a:cxn ang="0">
                  <a:pos x="624" y="0"/>
                </a:cxn>
                <a:cxn ang="0">
                  <a:pos x="0" y="0"/>
                </a:cxn>
                <a:cxn ang="0">
                  <a:pos x="3" y="21"/>
                </a:cxn>
              </a:cxnLst>
              <a:rect l="0" t="0" r="r" b="b"/>
              <a:pathLst>
                <a:path w="639" h="117">
                  <a:moveTo>
                    <a:pt x="3" y="21"/>
                  </a:moveTo>
                  <a:lnTo>
                    <a:pt x="3" y="117"/>
                  </a:lnTo>
                  <a:lnTo>
                    <a:pt x="99" y="117"/>
                  </a:lnTo>
                  <a:lnTo>
                    <a:pt x="99" y="21"/>
                  </a:lnTo>
                  <a:lnTo>
                    <a:pt x="147" y="21"/>
                  </a:lnTo>
                  <a:lnTo>
                    <a:pt x="147" y="117"/>
                  </a:lnTo>
                  <a:lnTo>
                    <a:pt x="372" y="114"/>
                  </a:lnTo>
                  <a:lnTo>
                    <a:pt x="372" y="24"/>
                  </a:lnTo>
                  <a:lnTo>
                    <a:pt x="429" y="18"/>
                  </a:lnTo>
                  <a:lnTo>
                    <a:pt x="429" y="117"/>
                  </a:lnTo>
                  <a:lnTo>
                    <a:pt x="627" y="117"/>
                  </a:lnTo>
                  <a:lnTo>
                    <a:pt x="639" y="42"/>
                  </a:lnTo>
                  <a:lnTo>
                    <a:pt x="624" y="0"/>
                  </a:lnTo>
                  <a:lnTo>
                    <a:pt x="0" y="0"/>
                  </a:lnTo>
                  <a:lnTo>
                    <a:pt x="3" y="21"/>
                  </a:lnTo>
                  <a:close/>
                </a:path>
              </a:pathLst>
            </a:custGeom>
            <a:solidFill>
              <a:srgbClr val="001000"/>
            </a:solidFill>
            <a:ln w="9525">
              <a:noFill/>
              <a:round/>
              <a:headEnd/>
              <a:tailEnd/>
            </a:ln>
            <a:effectLst/>
          </p:spPr>
          <p:txBody>
            <a:bodyPr/>
            <a:lstStyle/>
            <a:p>
              <a:endParaRPr lang="en-US"/>
            </a:p>
          </p:txBody>
        </p:sp>
        <p:sp>
          <p:nvSpPr>
            <p:cNvPr id="11451" name="Oval 187"/>
            <p:cNvSpPr>
              <a:spLocks noChangeArrowheads="1"/>
            </p:cNvSpPr>
            <p:nvPr/>
          </p:nvSpPr>
          <p:spPr bwMode="auto">
            <a:xfrm>
              <a:off x="3874" y="633"/>
              <a:ext cx="67" cy="72"/>
            </a:xfrm>
            <a:prstGeom prst="ellipse">
              <a:avLst/>
            </a:prstGeom>
            <a:gradFill rotWithShape="1">
              <a:gsLst>
                <a:gs pos="0">
                  <a:srgbClr val="333333"/>
                </a:gs>
                <a:gs pos="100000">
                  <a:srgbClr val="B2B2B2"/>
                </a:gs>
              </a:gsLst>
              <a:lin ang="0" scaled="1"/>
            </a:gradFill>
            <a:ln w="9525">
              <a:noFill/>
              <a:round/>
              <a:headEnd/>
              <a:tailEnd/>
            </a:ln>
            <a:effectLst/>
          </p:spPr>
          <p:txBody>
            <a:bodyPr wrap="none" anchor="ctr"/>
            <a:lstStyle/>
            <a:p>
              <a:endParaRPr lang="en-US"/>
            </a:p>
          </p:txBody>
        </p:sp>
        <p:sp>
          <p:nvSpPr>
            <p:cNvPr id="11452" name="Freeform 188"/>
            <p:cNvSpPr>
              <a:spLocks/>
            </p:cNvSpPr>
            <p:nvPr/>
          </p:nvSpPr>
          <p:spPr bwMode="auto">
            <a:xfrm>
              <a:off x="3488" y="98"/>
              <a:ext cx="1125" cy="334"/>
            </a:xfrm>
            <a:custGeom>
              <a:avLst/>
              <a:gdLst/>
              <a:ahLst/>
              <a:cxnLst>
                <a:cxn ang="0">
                  <a:pos x="18" y="828"/>
                </a:cxn>
                <a:cxn ang="0">
                  <a:pos x="132" y="795"/>
                </a:cxn>
                <a:cxn ang="0">
                  <a:pos x="420" y="762"/>
                </a:cxn>
                <a:cxn ang="0">
                  <a:pos x="654" y="762"/>
                </a:cxn>
                <a:cxn ang="0">
                  <a:pos x="807" y="786"/>
                </a:cxn>
                <a:cxn ang="0">
                  <a:pos x="1074" y="723"/>
                </a:cxn>
                <a:cxn ang="0">
                  <a:pos x="1455" y="669"/>
                </a:cxn>
                <a:cxn ang="0">
                  <a:pos x="1539" y="624"/>
                </a:cxn>
                <a:cxn ang="0">
                  <a:pos x="1224" y="651"/>
                </a:cxn>
                <a:cxn ang="0">
                  <a:pos x="876" y="723"/>
                </a:cxn>
                <a:cxn ang="0">
                  <a:pos x="858" y="693"/>
                </a:cxn>
                <a:cxn ang="0">
                  <a:pos x="1299" y="612"/>
                </a:cxn>
                <a:cxn ang="0">
                  <a:pos x="1206" y="591"/>
                </a:cxn>
                <a:cxn ang="0">
                  <a:pos x="870" y="606"/>
                </a:cxn>
                <a:cxn ang="0">
                  <a:pos x="714" y="603"/>
                </a:cxn>
                <a:cxn ang="0">
                  <a:pos x="822" y="444"/>
                </a:cxn>
                <a:cxn ang="0">
                  <a:pos x="1131" y="162"/>
                </a:cxn>
                <a:cxn ang="0">
                  <a:pos x="1350" y="102"/>
                </a:cxn>
                <a:cxn ang="0">
                  <a:pos x="1653" y="78"/>
                </a:cxn>
                <a:cxn ang="0">
                  <a:pos x="1905" y="72"/>
                </a:cxn>
                <a:cxn ang="0">
                  <a:pos x="2211" y="45"/>
                </a:cxn>
                <a:cxn ang="0">
                  <a:pos x="2265" y="0"/>
                </a:cxn>
                <a:cxn ang="0">
                  <a:pos x="1950" y="24"/>
                </a:cxn>
                <a:cxn ang="0">
                  <a:pos x="1659" y="42"/>
                </a:cxn>
                <a:cxn ang="0">
                  <a:pos x="1278" y="63"/>
                </a:cxn>
                <a:cxn ang="0">
                  <a:pos x="1131" y="105"/>
                </a:cxn>
                <a:cxn ang="0">
                  <a:pos x="951" y="258"/>
                </a:cxn>
                <a:cxn ang="0">
                  <a:pos x="774" y="447"/>
                </a:cxn>
                <a:cxn ang="0">
                  <a:pos x="705" y="543"/>
                </a:cxn>
                <a:cxn ang="0">
                  <a:pos x="690" y="603"/>
                </a:cxn>
                <a:cxn ang="0">
                  <a:pos x="432" y="672"/>
                </a:cxn>
                <a:cxn ang="0">
                  <a:pos x="159" y="735"/>
                </a:cxn>
                <a:cxn ang="0">
                  <a:pos x="21" y="798"/>
                </a:cxn>
              </a:cxnLst>
              <a:rect l="0" t="0" r="r" b="b"/>
              <a:pathLst>
                <a:path w="2265" h="828">
                  <a:moveTo>
                    <a:pt x="0" y="807"/>
                  </a:moveTo>
                  <a:lnTo>
                    <a:pt x="18" y="828"/>
                  </a:lnTo>
                  <a:lnTo>
                    <a:pt x="69" y="828"/>
                  </a:lnTo>
                  <a:lnTo>
                    <a:pt x="132" y="795"/>
                  </a:lnTo>
                  <a:lnTo>
                    <a:pt x="279" y="771"/>
                  </a:lnTo>
                  <a:lnTo>
                    <a:pt x="420" y="762"/>
                  </a:lnTo>
                  <a:lnTo>
                    <a:pt x="588" y="756"/>
                  </a:lnTo>
                  <a:lnTo>
                    <a:pt x="654" y="762"/>
                  </a:lnTo>
                  <a:lnTo>
                    <a:pt x="726" y="768"/>
                  </a:lnTo>
                  <a:lnTo>
                    <a:pt x="807" y="786"/>
                  </a:lnTo>
                  <a:lnTo>
                    <a:pt x="879" y="774"/>
                  </a:lnTo>
                  <a:lnTo>
                    <a:pt x="1074" y="723"/>
                  </a:lnTo>
                  <a:lnTo>
                    <a:pt x="1278" y="699"/>
                  </a:lnTo>
                  <a:lnTo>
                    <a:pt x="1455" y="669"/>
                  </a:lnTo>
                  <a:lnTo>
                    <a:pt x="1590" y="645"/>
                  </a:lnTo>
                  <a:lnTo>
                    <a:pt x="1539" y="624"/>
                  </a:lnTo>
                  <a:lnTo>
                    <a:pt x="1446" y="612"/>
                  </a:lnTo>
                  <a:lnTo>
                    <a:pt x="1224" y="651"/>
                  </a:lnTo>
                  <a:lnTo>
                    <a:pt x="1038" y="696"/>
                  </a:lnTo>
                  <a:lnTo>
                    <a:pt x="876" y="723"/>
                  </a:lnTo>
                  <a:lnTo>
                    <a:pt x="849" y="717"/>
                  </a:lnTo>
                  <a:lnTo>
                    <a:pt x="858" y="693"/>
                  </a:lnTo>
                  <a:lnTo>
                    <a:pt x="1089" y="648"/>
                  </a:lnTo>
                  <a:lnTo>
                    <a:pt x="1299" y="612"/>
                  </a:lnTo>
                  <a:lnTo>
                    <a:pt x="1335" y="594"/>
                  </a:lnTo>
                  <a:lnTo>
                    <a:pt x="1206" y="591"/>
                  </a:lnTo>
                  <a:lnTo>
                    <a:pt x="1044" y="597"/>
                  </a:lnTo>
                  <a:lnTo>
                    <a:pt x="870" y="606"/>
                  </a:lnTo>
                  <a:lnTo>
                    <a:pt x="756" y="606"/>
                  </a:lnTo>
                  <a:lnTo>
                    <a:pt x="714" y="603"/>
                  </a:lnTo>
                  <a:lnTo>
                    <a:pt x="705" y="573"/>
                  </a:lnTo>
                  <a:lnTo>
                    <a:pt x="822" y="444"/>
                  </a:lnTo>
                  <a:lnTo>
                    <a:pt x="990" y="282"/>
                  </a:lnTo>
                  <a:lnTo>
                    <a:pt x="1131" y="162"/>
                  </a:lnTo>
                  <a:lnTo>
                    <a:pt x="1224" y="111"/>
                  </a:lnTo>
                  <a:lnTo>
                    <a:pt x="1350" y="102"/>
                  </a:lnTo>
                  <a:lnTo>
                    <a:pt x="1503" y="90"/>
                  </a:lnTo>
                  <a:lnTo>
                    <a:pt x="1653" y="78"/>
                  </a:lnTo>
                  <a:lnTo>
                    <a:pt x="1800" y="75"/>
                  </a:lnTo>
                  <a:lnTo>
                    <a:pt x="1905" y="72"/>
                  </a:lnTo>
                  <a:lnTo>
                    <a:pt x="2016" y="63"/>
                  </a:lnTo>
                  <a:lnTo>
                    <a:pt x="2211" y="45"/>
                  </a:lnTo>
                  <a:lnTo>
                    <a:pt x="2265" y="42"/>
                  </a:lnTo>
                  <a:lnTo>
                    <a:pt x="2265" y="0"/>
                  </a:lnTo>
                  <a:lnTo>
                    <a:pt x="2169" y="3"/>
                  </a:lnTo>
                  <a:lnTo>
                    <a:pt x="1950" y="24"/>
                  </a:lnTo>
                  <a:lnTo>
                    <a:pt x="1743" y="39"/>
                  </a:lnTo>
                  <a:lnTo>
                    <a:pt x="1659" y="42"/>
                  </a:lnTo>
                  <a:lnTo>
                    <a:pt x="1602" y="39"/>
                  </a:lnTo>
                  <a:lnTo>
                    <a:pt x="1278" y="63"/>
                  </a:lnTo>
                  <a:lnTo>
                    <a:pt x="1206" y="72"/>
                  </a:lnTo>
                  <a:lnTo>
                    <a:pt x="1131" y="105"/>
                  </a:lnTo>
                  <a:lnTo>
                    <a:pt x="1059" y="162"/>
                  </a:lnTo>
                  <a:lnTo>
                    <a:pt x="951" y="258"/>
                  </a:lnTo>
                  <a:lnTo>
                    <a:pt x="876" y="330"/>
                  </a:lnTo>
                  <a:lnTo>
                    <a:pt x="774" y="447"/>
                  </a:lnTo>
                  <a:lnTo>
                    <a:pt x="723" y="510"/>
                  </a:lnTo>
                  <a:lnTo>
                    <a:pt x="705" y="543"/>
                  </a:lnTo>
                  <a:lnTo>
                    <a:pt x="705" y="576"/>
                  </a:lnTo>
                  <a:lnTo>
                    <a:pt x="690" y="603"/>
                  </a:lnTo>
                  <a:lnTo>
                    <a:pt x="618" y="621"/>
                  </a:lnTo>
                  <a:lnTo>
                    <a:pt x="432" y="672"/>
                  </a:lnTo>
                  <a:lnTo>
                    <a:pt x="288" y="702"/>
                  </a:lnTo>
                  <a:lnTo>
                    <a:pt x="159" y="735"/>
                  </a:lnTo>
                  <a:lnTo>
                    <a:pt x="66" y="774"/>
                  </a:lnTo>
                  <a:lnTo>
                    <a:pt x="21" y="798"/>
                  </a:lnTo>
                  <a:lnTo>
                    <a:pt x="0" y="807"/>
                  </a:lnTo>
                  <a:close/>
                </a:path>
              </a:pathLst>
            </a:custGeom>
            <a:solidFill>
              <a:srgbClr val="00FF00"/>
            </a:solidFill>
            <a:ln w="9525">
              <a:noFill/>
              <a:round/>
              <a:headEnd/>
              <a:tailEnd/>
            </a:ln>
            <a:effectLst/>
          </p:spPr>
          <p:txBody>
            <a:bodyPr/>
            <a:lstStyle/>
            <a:p>
              <a:endParaRPr lang="en-US"/>
            </a:p>
          </p:txBody>
        </p:sp>
        <p:grpSp>
          <p:nvGrpSpPr>
            <p:cNvPr id="29" name="Group 189"/>
            <p:cNvGrpSpPr>
              <a:grpSpLocks/>
            </p:cNvGrpSpPr>
            <p:nvPr/>
          </p:nvGrpSpPr>
          <p:grpSpPr bwMode="auto">
            <a:xfrm>
              <a:off x="3857" y="147"/>
              <a:ext cx="587" cy="200"/>
              <a:chOff x="1983" y="1004"/>
              <a:chExt cx="1181" cy="495"/>
            </a:xfrm>
          </p:grpSpPr>
          <p:sp>
            <p:nvSpPr>
              <p:cNvPr id="11454" name="Freeform 190"/>
              <p:cNvSpPr>
                <a:spLocks/>
              </p:cNvSpPr>
              <p:nvPr/>
            </p:nvSpPr>
            <p:spPr bwMode="auto">
              <a:xfrm>
                <a:off x="1983" y="1004"/>
                <a:ext cx="1181" cy="495"/>
              </a:xfrm>
              <a:custGeom>
                <a:avLst/>
                <a:gdLst/>
                <a:ahLst/>
                <a:cxnLst>
                  <a:cxn ang="0">
                    <a:pos x="0" y="453"/>
                  </a:cxn>
                  <a:cxn ang="0">
                    <a:pos x="12" y="469"/>
                  </a:cxn>
                  <a:cxn ang="0">
                    <a:pos x="50" y="475"/>
                  </a:cxn>
                  <a:cxn ang="0">
                    <a:pos x="251" y="456"/>
                  </a:cxn>
                  <a:cxn ang="0">
                    <a:pos x="446" y="451"/>
                  </a:cxn>
                  <a:cxn ang="0">
                    <a:pos x="684" y="459"/>
                  </a:cxn>
                  <a:cxn ang="0">
                    <a:pos x="884" y="477"/>
                  </a:cxn>
                  <a:cxn ang="0">
                    <a:pos x="1074" y="495"/>
                  </a:cxn>
                  <a:cxn ang="0">
                    <a:pos x="1073" y="484"/>
                  </a:cxn>
                  <a:cxn ang="0">
                    <a:pos x="1092" y="357"/>
                  </a:cxn>
                  <a:cxn ang="0">
                    <a:pos x="1124" y="237"/>
                  </a:cxn>
                  <a:cxn ang="0">
                    <a:pos x="1161" y="124"/>
                  </a:cxn>
                  <a:cxn ang="0">
                    <a:pos x="1181" y="44"/>
                  </a:cxn>
                  <a:cxn ang="0">
                    <a:pos x="1173" y="12"/>
                  </a:cxn>
                  <a:cxn ang="0">
                    <a:pos x="1141" y="0"/>
                  </a:cxn>
                  <a:cxn ang="0">
                    <a:pos x="969" y="0"/>
                  </a:cxn>
                  <a:cxn ang="0">
                    <a:pos x="809" y="4"/>
                  </a:cxn>
                  <a:cxn ang="0">
                    <a:pos x="709" y="12"/>
                  </a:cxn>
                  <a:cxn ang="0">
                    <a:pos x="573" y="20"/>
                  </a:cxn>
                  <a:cxn ang="0">
                    <a:pos x="465" y="44"/>
                  </a:cxn>
                  <a:cxn ang="0">
                    <a:pos x="396" y="78"/>
                  </a:cxn>
                  <a:cxn ang="0">
                    <a:pos x="305" y="144"/>
                  </a:cxn>
                  <a:cxn ang="0">
                    <a:pos x="218" y="229"/>
                  </a:cxn>
                  <a:cxn ang="0">
                    <a:pos x="138" y="304"/>
                  </a:cxn>
                  <a:cxn ang="0">
                    <a:pos x="81" y="354"/>
                  </a:cxn>
                  <a:cxn ang="0">
                    <a:pos x="18" y="417"/>
                  </a:cxn>
                  <a:cxn ang="0">
                    <a:pos x="0" y="453"/>
                  </a:cxn>
                </a:cxnLst>
                <a:rect l="0" t="0" r="r" b="b"/>
                <a:pathLst>
                  <a:path w="1181" h="495">
                    <a:moveTo>
                      <a:pt x="0" y="453"/>
                    </a:moveTo>
                    <a:lnTo>
                      <a:pt x="12" y="469"/>
                    </a:lnTo>
                    <a:lnTo>
                      <a:pt x="50" y="475"/>
                    </a:lnTo>
                    <a:lnTo>
                      <a:pt x="251" y="456"/>
                    </a:lnTo>
                    <a:lnTo>
                      <a:pt x="446" y="451"/>
                    </a:lnTo>
                    <a:lnTo>
                      <a:pt x="684" y="459"/>
                    </a:lnTo>
                    <a:lnTo>
                      <a:pt x="884" y="477"/>
                    </a:lnTo>
                    <a:lnTo>
                      <a:pt x="1074" y="495"/>
                    </a:lnTo>
                    <a:lnTo>
                      <a:pt x="1073" y="484"/>
                    </a:lnTo>
                    <a:lnTo>
                      <a:pt x="1092" y="357"/>
                    </a:lnTo>
                    <a:lnTo>
                      <a:pt x="1124" y="237"/>
                    </a:lnTo>
                    <a:lnTo>
                      <a:pt x="1161" y="124"/>
                    </a:lnTo>
                    <a:lnTo>
                      <a:pt x="1181" y="44"/>
                    </a:lnTo>
                    <a:lnTo>
                      <a:pt x="1173" y="12"/>
                    </a:lnTo>
                    <a:lnTo>
                      <a:pt x="1141" y="0"/>
                    </a:lnTo>
                    <a:lnTo>
                      <a:pt x="969" y="0"/>
                    </a:lnTo>
                    <a:lnTo>
                      <a:pt x="809" y="4"/>
                    </a:lnTo>
                    <a:lnTo>
                      <a:pt x="709" y="12"/>
                    </a:lnTo>
                    <a:lnTo>
                      <a:pt x="573" y="20"/>
                    </a:lnTo>
                    <a:lnTo>
                      <a:pt x="465" y="44"/>
                    </a:lnTo>
                    <a:lnTo>
                      <a:pt x="396" y="78"/>
                    </a:lnTo>
                    <a:lnTo>
                      <a:pt x="305" y="144"/>
                    </a:lnTo>
                    <a:lnTo>
                      <a:pt x="218" y="229"/>
                    </a:lnTo>
                    <a:lnTo>
                      <a:pt x="138" y="304"/>
                    </a:lnTo>
                    <a:lnTo>
                      <a:pt x="81" y="354"/>
                    </a:lnTo>
                    <a:lnTo>
                      <a:pt x="18" y="417"/>
                    </a:lnTo>
                    <a:lnTo>
                      <a:pt x="0" y="453"/>
                    </a:lnTo>
                    <a:close/>
                  </a:path>
                </a:pathLst>
              </a:custGeom>
              <a:solidFill>
                <a:srgbClr val="333333">
                  <a:alpha val="49001"/>
                </a:srgbClr>
              </a:solidFill>
              <a:ln w="9525">
                <a:noFill/>
                <a:round/>
                <a:headEnd/>
                <a:tailEnd/>
              </a:ln>
              <a:effectLst/>
            </p:spPr>
            <p:txBody>
              <a:bodyPr/>
              <a:lstStyle/>
              <a:p>
                <a:endParaRPr lang="en-US"/>
              </a:p>
            </p:txBody>
          </p:sp>
          <p:sp>
            <p:nvSpPr>
              <p:cNvPr id="11455" name="Freeform 191"/>
              <p:cNvSpPr>
                <a:spLocks/>
              </p:cNvSpPr>
              <p:nvPr/>
            </p:nvSpPr>
            <p:spPr bwMode="auto">
              <a:xfrm>
                <a:off x="2036" y="1092"/>
                <a:ext cx="640" cy="348"/>
              </a:xfrm>
              <a:custGeom>
                <a:avLst/>
                <a:gdLst/>
                <a:ahLst/>
                <a:cxnLst>
                  <a:cxn ang="0">
                    <a:pos x="636" y="0"/>
                  </a:cxn>
                  <a:cxn ang="0">
                    <a:pos x="640" y="52"/>
                  </a:cxn>
                  <a:cxn ang="0">
                    <a:pos x="616" y="120"/>
                  </a:cxn>
                  <a:cxn ang="0">
                    <a:pos x="596" y="204"/>
                  </a:cxn>
                  <a:cxn ang="0">
                    <a:pos x="580" y="264"/>
                  </a:cxn>
                  <a:cxn ang="0">
                    <a:pos x="580" y="308"/>
                  </a:cxn>
                  <a:cxn ang="0">
                    <a:pos x="428" y="308"/>
                  </a:cxn>
                  <a:cxn ang="0">
                    <a:pos x="284" y="308"/>
                  </a:cxn>
                  <a:cxn ang="0">
                    <a:pos x="168" y="320"/>
                  </a:cxn>
                  <a:cxn ang="0">
                    <a:pos x="84" y="336"/>
                  </a:cxn>
                  <a:cxn ang="0">
                    <a:pos x="28" y="344"/>
                  </a:cxn>
                  <a:cxn ang="0">
                    <a:pos x="0" y="348"/>
                  </a:cxn>
                  <a:cxn ang="0">
                    <a:pos x="44" y="284"/>
                  </a:cxn>
                  <a:cxn ang="0">
                    <a:pos x="152" y="192"/>
                  </a:cxn>
                  <a:cxn ang="0">
                    <a:pos x="264" y="100"/>
                  </a:cxn>
                  <a:cxn ang="0">
                    <a:pos x="336" y="28"/>
                  </a:cxn>
                  <a:cxn ang="0">
                    <a:pos x="412" y="8"/>
                  </a:cxn>
                  <a:cxn ang="0">
                    <a:pos x="496" y="0"/>
                  </a:cxn>
                  <a:cxn ang="0">
                    <a:pos x="636" y="0"/>
                  </a:cxn>
                </a:cxnLst>
                <a:rect l="0" t="0" r="r" b="b"/>
                <a:pathLst>
                  <a:path w="640" h="348">
                    <a:moveTo>
                      <a:pt x="636" y="0"/>
                    </a:moveTo>
                    <a:lnTo>
                      <a:pt x="640" y="52"/>
                    </a:lnTo>
                    <a:lnTo>
                      <a:pt x="616" y="120"/>
                    </a:lnTo>
                    <a:lnTo>
                      <a:pt x="596" y="204"/>
                    </a:lnTo>
                    <a:lnTo>
                      <a:pt x="580" y="264"/>
                    </a:lnTo>
                    <a:lnTo>
                      <a:pt x="580" y="308"/>
                    </a:lnTo>
                    <a:lnTo>
                      <a:pt x="428" y="308"/>
                    </a:lnTo>
                    <a:lnTo>
                      <a:pt x="284" y="308"/>
                    </a:lnTo>
                    <a:lnTo>
                      <a:pt x="168" y="320"/>
                    </a:lnTo>
                    <a:lnTo>
                      <a:pt x="84" y="336"/>
                    </a:lnTo>
                    <a:lnTo>
                      <a:pt x="28" y="344"/>
                    </a:lnTo>
                    <a:lnTo>
                      <a:pt x="0" y="348"/>
                    </a:lnTo>
                    <a:lnTo>
                      <a:pt x="44" y="284"/>
                    </a:lnTo>
                    <a:lnTo>
                      <a:pt x="152" y="192"/>
                    </a:lnTo>
                    <a:lnTo>
                      <a:pt x="264" y="100"/>
                    </a:lnTo>
                    <a:lnTo>
                      <a:pt x="336" y="28"/>
                    </a:lnTo>
                    <a:lnTo>
                      <a:pt x="412" y="8"/>
                    </a:lnTo>
                    <a:lnTo>
                      <a:pt x="496" y="0"/>
                    </a:lnTo>
                    <a:lnTo>
                      <a:pt x="636" y="0"/>
                    </a:lnTo>
                    <a:close/>
                  </a:path>
                </a:pathLst>
              </a:custGeom>
              <a:solidFill>
                <a:srgbClr val="FFFFFF">
                  <a:alpha val="49001"/>
                </a:srgbClr>
              </a:solidFill>
              <a:ln w="9525">
                <a:noFill/>
                <a:round/>
                <a:headEnd/>
                <a:tailEnd/>
              </a:ln>
              <a:effectLst/>
            </p:spPr>
            <p:txBody>
              <a:bodyPr/>
              <a:lstStyle/>
              <a:p>
                <a:endParaRPr lang="en-US"/>
              </a:p>
            </p:txBody>
          </p:sp>
        </p:grpSp>
        <p:sp>
          <p:nvSpPr>
            <p:cNvPr id="11456" name="Freeform 192"/>
            <p:cNvSpPr>
              <a:spLocks/>
            </p:cNvSpPr>
            <p:nvPr/>
          </p:nvSpPr>
          <p:spPr bwMode="auto">
            <a:xfrm>
              <a:off x="4728" y="144"/>
              <a:ext cx="259" cy="203"/>
            </a:xfrm>
            <a:custGeom>
              <a:avLst/>
              <a:gdLst/>
              <a:ahLst/>
              <a:cxnLst>
                <a:cxn ang="0">
                  <a:pos x="510" y="472"/>
                </a:cxn>
                <a:cxn ang="0">
                  <a:pos x="368" y="484"/>
                </a:cxn>
                <a:cxn ang="0">
                  <a:pos x="231" y="496"/>
                </a:cxn>
                <a:cxn ang="0">
                  <a:pos x="129" y="501"/>
                </a:cxn>
                <a:cxn ang="0">
                  <a:pos x="87" y="505"/>
                </a:cxn>
                <a:cxn ang="0">
                  <a:pos x="77" y="445"/>
                </a:cxn>
                <a:cxn ang="0">
                  <a:pos x="66" y="376"/>
                </a:cxn>
                <a:cxn ang="0">
                  <a:pos x="53" y="305"/>
                </a:cxn>
                <a:cxn ang="0">
                  <a:pos x="37" y="213"/>
                </a:cxn>
                <a:cxn ang="0">
                  <a:pos x="21" y="141"/>
                </a:cxn>
                <a:cxn ang="0">
                  <a:pos x="13" y="89"/>
                </a:cxn>
                <a:cxn ang="0">
                  <a:pos x="0" y="6"/>
                </a:cxn>
                <a:cxn ang="0">
                  <a:pos x="97" y="5"/>
                </a:cxn>
                <a:cxn ang="0">
                  <a:pos x="239" y="1"/>
                </a:cxn>
                <a:cxn ang="0">
                  <a:pos x="438" y="0"/>
                </a:cxn>
                <a:cxn ang="0">
                  <a:pos x="447" y="73"/>
                </a:cxn>
                <a:cxn ang="0">
                  <a:pos x="475" y="181"/>
                </a:cxn>
                <a:cxn ang="0">
                  <a:pos x="509" y="297"/>
                </a:cxn>
                <a:cxn ang="0">
                  <a:pos x="521" y="401"/>
                </a:cxn>
                <a:cxn ang="0">
                  <a:pos x="510" y="472"/>
                </a:cxn>
              </a:cxnLst>
              <a:rect l="0" t="0" r="r" b="b"/>
              <a:pathLst>
                <a:path w="521" h="505">
                  <a:moveTo>
                    <a:pt x="510" y="472"/>
                  </a:moveTo>
                  <a:lnTo>
                    <a:pt x="368" y="484"/>
                  </a:lnTo>
                  <a:lnTo>
                    <a:pt x="231" y="496"/>
                  </a:lnTo>
                  <a:lnTo>
                    <a:pt x="129" y="501"/>
                  </a:lnTo>
                  <a:lnTo>
                    <a:pt x="87" y="505"/>
                  </a:lnTo>
                  <a:lnTo>
                    <a:pt x="77" y="445"/>
                  </a:lnTo>
                  <a:lnTo>
                    <a:pt x="66" y="376"/>
                  </a:lnTo>
                  <a:lnTo>
                    <a:pt x="53" y="305"/>
                  </a:lnTo>
                  <a:lnTo>
                    <a:pt x="37" y="213"/>
                  </a:lnTo>
                  <a:lnTo>
                    <a:pt x="21" y="141"/>
                  </a:lnTo>
                  <a:lnTo>
                    <a:pt x="13" y="89"/>
                  </a:lnTo>
                  <a:lnTo>
                    <a:pt x="0" y="6"/>
                  </a:lnTo>
                  <a:lnTo>
                    <a:pt x="97" y="5"/>
                  </a:lnTo>
                  <a:lnTo>
                    <a:pt x="239" y="1"/>
                  </a:lnTo>
                  <a:lnTo>
                    <a:pt x="438" y="0"/>
                  </a:lnTo>
                  <a:lnTo>
                    <a:pt x="447" y="73"/>
                  </a:lnTo>
                  <a:lnTo>
                    <a:pt x="475" y="181"/>
                  </a:lnTo>
                  <a:lnTo>
                    <a:pt x="509" y="297"/>
                  </a:lnTo>
                  <a:lnTo>
                    <a:pt x="521" y="401"/>
                  </a:lnTo>
                  <a:lnTo>
                    <a:pt x="510" y="472"/>
                  </a:lnTo>
                  <a:close/>
                </a:path>
              </a:pathLst>
            </a:custGeom>
            <a:solidFill>
              <a:srgbClr val="001000">
                <a:alpha val="50999"/>
              </a:srgbClr>
            </a:solidFill>
            <a:ln w="9525">
              <a:noFill/>
              <a:round/>
              <a:headEnd/>
              <a:tailEnd/>
            </a:ln>
            <a:effectLst/>
          </p:spPr>
          <p:txBody>
            <a:bodyPr/>
            <a:lstStyle/>
            <a:p>
              <a:endParaRPr lang="en-US"/>
            </a:p>
          </p:txBody>
        </p:sp>
        <p:sp>
          <p:nvSpPr>
            <p:cNvPr id="11457" name="Freeform 193"/>
            <p:cNvSpPr>
              <a:spLocks/>
            </p:cNvSpPr>
            <p:nvPr/>
          </p:nvSpPr>
          <p:spPr bwMode="auto">
            <a:xfrm>
              <a:off x="5015" y="138"/>
              <a:ext cx="253" cy="167"/>
            </a:xfrm>
            <a:custGeom>
              <a:avLst/>
              <a:gdLst/>
              <a:ahLst/>
              <a:cxnLst>
                <a:cxn ang="0">
                  <a:pos x="452" y="404"/>
                </a:cxn>
                <a:cxn ang="0">
                  <a:pos x="331" y="409"/>
                </a:cxn>
                <a:cxn ang="0">
                  <a:pos x="234" y="408"/>
                </a:cxn>
                <a:cxn ang="0">
                  <a:pos x="145" y="412"/>
                </a:cxn>
                <a:cxn ang="0">
                  <a:pos x="112" y="400"/>
                </a:cxn>
                <a:cxn ang="0">
                  <a:pos x="83" y="376"/>
                </a:cxn>
                <a:cxn ang="0">
                  <a:pos x="70" y="326"/>
                </a:cxn>
                <a:cxn ang="0">
                  <a:pos x="58" y="268"/>
                </a:cxn>
                <a:cxn ang="0">
                  <a:pos x="42" y="202"/>
                </a:cxn>
                <a:cxn ang="0">
                  <a:pos x="24" y="130"/>
                </a:cxn>
                <a:cxn ang="0">
                  <a:pos x="14" y="76"/>
                </a:cxn>
                <a:cxn ang="0">
                  <a:pos x="0" y="10"/>
                </a:cxn>
                <a:cxn ang="0">
                  <a:pos x="96" y="6"/>
                </a:cxn>
                <a:cxn ang="0">
                  <a:pos x="240" y="0"/>
                </a:cxn>
                <a:cxn ang="0">
                  <a:pos x="312" y="0"/>
                </a:cxn>
                <a:cxn ang="0">
                  <a:pos x="361" y="58"/>
                </a:cxn>
                <a:cxn ang="0">
                  <a:pos x="420" y="184"/>
                </a:cxn>
                <a:cxn ang="0">
                  <a:pos x="464" y="298"/>
                </a:cxn>
                <a:cxn ang="0">
                  <a:pos x="509" y="401"/>
                </a:cxn>
                <a:cxn ang="0">
                  <a:pos x="452" y="404"/>
                </a:cxn>
              </a:cxnLst>
              <a:rect l="0" t="0" r="r" b="b"/>
              <a:pathLst>
                <a:path w="509" h="412">
                  <a:moveTo>
                    <a:pt x="452" y="404"/>
                  </a:moveTo>
                  <a:lnTo>
                    <a:pt x="331" y="409"/>
                  </a:lnTo>
                  <a:lnTo>
                    <a:pt x="234" y="408"/>
                  </a:lnTo>
                  <a:lnTo>
                    <a:pt x="145" y="412"/>
                  </a:lnTo>
                  <a:lnTo>
                    <a:pt x="112" y="400"/>
                  </a:lnTo>
                  <a:lnTo>
                    <a:pt x="83" y="376"/>
                  </a:lnTo>
                  <a:lnTo>
                    <a:pt x="70" y="326"/>
                  </a:lnTo>
                  <a:lnTo>
                    <a:pt x="58" y="268"/>
                  </a:lnTo>
                  <a:lnTo>
                    <a:pt x="42" y="202"/>
                  </a:lnTo>
                  <a:lnTo>
                    <a:pt x="24" y="130"/>
                  </a:lnTo>
                  <a:lnTo>
                    <a:pt x="14" y="76"/>
                  </a:lnTo>
                  <a:lnTo>
                    <a:pt x="0" y="10"/>
                  </a:lnTo>
                  <a:lnTo>
                    <a:pt x="96" y="6"/>
                  </a:lnTo>
                  <a:lnTo>
                    <a:pt x="240" y="0"/>
                  </a:lnTo>
                  <a:lnTo>
                    <a:pt x="312" y="0"/>
                  </a:lnTo>
                  <a:lnTo>
                    <a:pt x="361" y="58"/>
                  </a:lnTo>
                  <a:lnTo>
                    <a:pt x="420" y="184"/>
                  </a:lnTo>
                  <a:lnTo>
                    <a:pt x="464" y="298"/>
                  </a:lnTo>
                  <a:lnTo>
                    <a:pt x="509" y="401"/>
                  </a:lnTo>
                  <a:lnTo>
                    <a:pt x="452" y="404"/>
                  </a:lnTo>
                  <a:close/>
                </a:path>
              </a:pathLst>
            </a:custGeom>
            <a:solidFill>
              <a:srgbClr val="001000">
                <a:alpha val="50999"/>
              </a:srgbClr>
            </a:solidFill>
            <a:ln w="9525">
              <a:noFill/>
              <a:round/>
              <a:headEnd/>
              <a:tailEnd/>
            </a:ln>
            <a:effectLst/>
          </p:spPr>
          <p:txBody>
            <a:bodyPr/>
            <a:lstStyle/>
            <a:p>
              <a:endParaRPr lang="en-US"/>
            </a:p>
          </p:txBody>
        </p:sp>
        <p:sp>
          <p:nvSpPr>
            <p:cNvPr id="11458" name="WordArt 194"/>
            <p:cNvSpPr>
              <a:spLocks noChangeArrowheads="1" noChangeShapeType="1" noTextEdit="1"/>
            </p:cNvSpPr>
            <p:nvPr/>
          </p:nvSpPr>
          <p:spPr bwMode="auto">
            <a:xfrm>
              <a:off x="4470" y="381"/>
              <a:ext cx="288" cy="192"/>
            </a:xfrm>
            <a:prstGeom prst="rect">
              <a:avLst/>
            </a:prstGeom>
          </p:spPr>
          <p:txBody>
            <a:bodyPr wrap="none" fromWordArt="1">
              <a:prstTxWarp prst="textCanUp">
                <a:avLst>
                  <a:gd name="adj" fmla="val 76921"/>
                </a:avLst>
              </a:prstTxWarp>
              <a:scene3d>
                <a:camera prst="legacyPerspectiveBottom"/>
                <a:lightRig rig="legacyNormal3" dir="t"/>
              </a:scene3d>
              <a:sp3d extrusionH="201600" prstMaterial="legacyMatte">
                <a:extrusionClr>
                  <a:srgbClr val="0066CC"/>
                </a:extrusionClr>
              </a:sp3d>
            </a:bodyPr>
            <a:lstStyle/>
            <a:p>
              <a:pPr algn="ctr"/>
              <a:r>
                <a:rPr lang="en-US" sz="1200" kern="10" dirty="0">
                  <a:ln w="9525">
                    <a:round/>
                    <a:headEnd/>
                    <a:tailEnd/>
                  </a:ln>
                  <a:gradFill rotWithShape="0">
                    <a:gsLst>
                      <a:gs pos="0">
                        <a:srgbClr val="FFFF00"/>
                      </a:gs>
                      <a:gs pos="100000">
                        <a:srgbClr val="008000"/>
                      </a:gs>
                    </a:gsLst>
                    <a:lin ang="5400000" scaled="1"/>
                  </a:gradFill>
                  <a:latin typeface="Times New Roman"/>
                  <a:cs typeface="Times New Roman"/>
                </a:rPr>
                <a:t>ISV</a:t>
              </a:r>
            </a:p>
          </p:txBody>
        </p:sp>
        <p:sp>
          <p:nvSpPr>
            <p:cNvPr id="11459" name="Freeform 195"/>
            <p:cNvSpPr>
              <a:spLocks/>
            </p:cNvSpPr>
            <p:nvPr/>
          </p:nvSpPr>
          <p:spPr bwMode="auto">
            <a:xfrm>
              <a:off x="3956" y="422"/>
              <a:ext cx="440" cy="206"/>
            </a:xfrm>
            <a:custGeom>
              <a:avLst/>
              <a:gdLst/>
              <a:ahLst/>
              <a:cxnLst>
                <a:cxn ang="0">
                  <a:pos x="216" y="477"/>
                </a:cxn>
                <a:cxn ang="0">
                  <a:pos x="177" y="504"/>
                </a:cxn>
                <a:cxn ang="0">
                  <a:pos x="90" y="510"/>
                </a:cxn>
                <a:cxn ang="0">
                  <a:pos x="33" y="474"/>
                </a:cxn>
                <a:cxn ang="0">
                  <a:pos x="0" y="405"/>
                </a:cxn>
                <a:cxn ang="0">
                  <a:pos x="42" y="315"/>
                </a:cxn>
                <a:cxn ang="0">
                  <a:pos x="135" y="195"/>
                </a:cxn>
                <a:cxn ang="0">
                  <a:pos x="237" y="105"/>
                </a:cxn>
                <a:cxn ang="0">
                  <a:pos x="366" y="27"/>
                </a:cxn>
                <a:cxn ang="0">
                  <a:pos x="495" y="0"/>
                </a:cxn>
                <a:cxn ang="0">
                  <a:pos x="624" y="18"/>
                </a:cxn>
                <a:cxn ang="0">
                  <a:pos x="726" y="81"/>
                </a:cxn>
                <a:cxn ang="0">
                  <a:pos x="801" y="177"/>
                </a:cxn>
                <a:cxn ang="0">
                  <a:pos x="864" y="285"/>
                </a:cxn>
                <a:cxn ang="0">
                  <a:pos x="885" y="360"/>
                </a:cxn>
                <a:cxn ang="0">
                  <a:pos x="873" y="390"/>
                </a:cxn>
                <a:cxn ang="0">
                  <a:pos x="843" y="393"/>
                </a:cxn>
                <a:cxn ang="0">
                  <a:pos x="819" y="339"/>
                </a:cxn>
                <a:cxn ang="0">
                  <a:pos x="753" y="249"/>
                </a:cxn>
                <a:cxn ang="0">
                  <a:pos x="678" y="195"/>
                </a:cxn>
                <a:cxn ang="0">
                  <a:pos x="573" y="174"/>
                </a:cxn>
                <a:cxn ang="0">
                  <a:pos x="477" y="180"/>
                </a:cxn>
                <a:cxn ang="0">
                  <a:pos x="399" y="228"/>
                </a:cxn>
                <a:cxn ang="0">
                  <a:pos x="363" y="270"/>
                </a:cxn>
                <a:cxn ang="0">
                  <a:pos x="327" y="297"/>
                </a:cxn>
                <a:cxn ang="0">
                  <a:pos x="297" y="324"/>
                </a:cxn>
                <a:cxn ang="0">
                  <a:pos x="261" y="393"/>
                </a:cxn>
                <a:cxn ang="0">
                  <a:pos x="225" y="441"/>
                </a:cxn>
                <a:cxn ang="0">
                  <a:pos x="216" y="477"/>
                </a:cxn>
              </a:cxnLst>
              <a:rect l="0" t="0" r="r" b="b"/>
              <a:pathLst>
                <a:path w="885" h="510">
                  <a:moveTo>
                    <a:pt x="216" y="477"/>
                  </a:moveTo>
                  <a:lnTo>
                    <a:pt x="177" y="504"/>
                  </a:lnTo>
                  <a:lnTo>
                    <a:pt x="90" y="510"/>
                  </a:lnTo>
                  <a:lnTo>
                    <a:pt x="33" y="474"/>
                  </a:lnTo>
                  <a:lnTo>
                    <a:pt x="0" y="405"/>
                  </a:lnTo>
                  <a:lnTo>
                    <a:pt x="42" y="315"/>
                  </a:lnTo>
                  <a:lnTo>
                    <a:pt x="135" y="195"/>
                  </a:lnTo>
                  <a:lnTo>
                    <a:pt x="237" y="105"/>
                  </a:lnTo>
                  <a:lnTo>
                    <a:pt x="366" y="27"/>
                  </a:lnTo>
                  <a:lnTo>
                    <a:pt x="495" y="0"/>
                  </a:lnTo>
                  <a:lnTo>
                    <a:pt x="624" y="18"/>
                  </a:lnTo>
                  <a:lnTo>
                    <a:pt x="726" y="81"/>
                  </a:lnTo>
                  <a:lnTo>
                    <a:pt x="801" y="177"/>
                  </a:lnTo>
                  <a:lnTo>
                    <a:pt x="864" y="285"/>
                  </a:lnTo>
                  <a:lnTo>
                    <a:pt x="885" y="360"/>
                  </a:lnTo>
                  <a:lnTo>
                    <a:pt x="873" y="390"/>
                  </a:lnTo>
                  <a:lnTo>
                    <a:pt x="843" y="393"/>
                  </a:lnTo>
                  <a:lnTo>
                    <a:pt x="819" y="339"/>
                  </a:lnTo>
                  <a:lnTo>
                    <a:pt x="753" y="249"/>
                  </a:lnTo>
                  <a:lnTo>
                    <a:pt x="678" y="195"/>
                  </a:lnTo>
                  <a:lnTo>
                    <a:pt x="573" y="174"/>
                  </a:lnTo>
                  <a:lnTo>
                    <a:pt x="477" y="180"/>
                  </a:lnTo>
                  <a:lnTo>
                    <a:pt x="399" y="228"/>
                  </a:lnTo>
                  <a:lnTo>
                    <a:pt x="363" y="270"/>
                  </a:lnTo>
                  <a:lnTo>
                    <a:pt x="327" y="297"/>
                  </a:lnTo>
                  <a:lnTo>
                    <a:pt x="297" y="324"/>
                  </a:lnTo>
                  <a:lnTo>
                    <a:pt x="261" y="393"/>
                  </a:lnTo>
                  <a:lnTo>
                    <a:pt x="225" y="441"/>
                  </a:lnTo>
                  <a:lnTo>
                    <a:pt x="216" y="477"/>
                  </a:lnTo>
                  <a:close/>
                </a:path>
              </a:pathLst>
            </a:custGeom>
            <a:gradFill rotWithShape="1">
              <a:gsLst>
                <a:gs pos="0">
                  <a:srgbClr val="00FF00"/>
                </a:gs>
                <a:gs pos="100000">
                  <a:srgbClr val="008000"/>
                </a:gs>
              </a:gsLst>
              <a:lin ang="5400000" scaled="1"/>
            </a:gradFill>
            <a:ln w="9525">
              <a:noFill/>
              <a:round/>
              <a:headEnd/>
              <a:tailEnd/>
            </a:ln>
            <a:effectLst/>
          </p:spPr>
          <p:txBody>
            <a:bodyPr/>
            <a:lstStyle/>
            <a:p>
              <a:endParaRPr lang="en-US"/>
            </a:p>
          </p:txBody>
        </p:sp>
        <p:sp>
          <p:nvSpPr>
            <p:cNvPr id="11460" name="Freeform 196"/>
            <p:cNvSpPr>
              <a:spLocks/>
            </p:cNvSpPr>
            <p:nvPr/>
          </p:nvSpPr>
          <p:spPr bwMode="auto">
            <a:xfrm>
              <a:off x="4433" y="558"/>
              <a:ext cx="480" cy="67"/>
            </a:xfrm>
            <a:custGeom>
              <a:avLst/>
              <a:gdLst/>
              <a:ahLst/>
              <a:cxnLst>
                <a:cxn ang="0">
                  <a:pos x="3" y="108"/>
                </a:cxn>
                <a:cxn ang="0">
                  <a:pos x="0" y="129"/>
                </a:cxn>
                <a:cxn ang="0">
                  <a:pos x="3" y="153"/>
                </a:cxn>
                <a:cxn ang="0">
                  <a:pos x="42" y="168"/>
                </a:cxn>
                <a:cxn ang="0">
                  <a:pos x="228" y="153"/>
                </a:cxn>
                <a:cxn ang="0">
                  <a:pos x="477" y="132"/>
                </a:cxn>
                <a:cxn ang="0">
                  <a:pos x="741" y="111"/>
                </a:cxn>
                <a:cxn ang="0">
                  <a:pos x="900" y="90"/>
                </a:cxn>
                <a:cxn ang="0">
                  <a:pos x="954" y="78"/>
                </a:cxn>
                <a:cxn ang="0">
                  <a:pos x="966" y="42"/>
                </a:cxn>
                <a:cxn ang="0">
                  <a:pos x="954" y="21"/>
                </a:cxn>
                <a:cxn ang="0">
                  <a:pos x="918" y="0"/>
                </a:cxn>
                <a:cxn ang="0">
                  <a:pos x="651" y="27"/>
                </a:cxn>
                <a:cxn ang="0">
                  <a:pos x="348" y="57"/>
                </a:cxn>
                <a:cxn ang="0">
                  <a:pos x="69" y="81"/>
                </a:cxn>
                <a:cxn ang="0">
                  <a:pos x="18" y="90"/>
                </a:cxn>
                <a:cxn ang="0">
                  <a:pos x="3" y="108"/>
                </a:cxn>
              </a:cxnLst>
              <a:rect l="0" t="0" r="r" b="b"/>
              <a:pathLst>
                <a:path w="966" h="168">
                  <a:moveTo>
                    <a:pt x="3" y="108"/>
                  </a:moveTo>
                  <a:lnTo>
                    <a:pt x="0" y="129"/>
                  </a:lnTo>
                  <a:lnTo>
                    <a:pt x="3" y="153"/>
                  </a:lnTo>
                  <a:lnTo>
                    <a:pt x="42" y="168"/>
                  </a:lnTo>
                  <a:lnTo>
                    <a:pt x="228" y="153"/>
                  </a:lnTo>
                  <a:lnTo>
                    <a:pt x="477" y="132"/>
                  </a:lnTo>
                  <a:lnTo>
                    <a:pt x="741" y="111"/>
                  </a:lnTo>
                  <a:lnTo>
                    <a:pt x="900" y="90"/>
                  </a:lnTo>
                  <a:lnTo>
                    <a:pt x="954" y="78"/>
                  </a:lnTo>
                  <a:lnTo>
                    <a:pt x="966" y="42"/>
                  </a:lnTo>
                  <a:lnTo>
                    <a:pt x="954" y="21"/>
                  </a:lnTo>
                  <a:lnTo>
                    <a:pt x="918" y="0"/>
                  </a:lnTo>
                  <a:lnTo>
                    <a:pt x="651" y="27"/>
                  </a:lnTo>
                  <a:lnTo>
                    <a:pt x="348" y="57"/>
                  </a:lnTo>
                  <a:lnTo>
                    <a:pt x="69" y="81"/>
                  </a:lnTo>
                  <a:lnTo>
                    <a:pt x="18" y="90"/>
                  </a:lnTo>
                  <a:lnTo>
                    <a:pt x="3" y="108"/>
                  </a:lnTo>
                  <a:close/>
                </a:path>
              </a:pathLst>
            </a:custGeom>
            <a:gradFill rotWithShape="1">
              <a:gsLst>
                <a:gs pos="0">
                  <a:srgbClr val="175814"/>
                </a:gs>
                <a:gs pos="100000">
                  <a:srgbClr val="00FF00"/>
                </a:gs>
              </a:gsLst>
              <a:lin ang="5400000" scaled="1"/>
            </a:gradFill>
            <a:ln w="9525">
              <a:noFill/>
              <a:round/>
              <a:headEnd/>
              <a:tailEnd/>
            </a:ln>
            <a:effectLst/>
          </p:spPr>
          <p:txBody>
            <a:bodyPr/>
            <a:lstStyle/>
            <a:p>
              <a:endParaRPr lang="en-US"/>
            </a:p>
          </p:txBody>
        </p:sp>
        <p:sp>
          <p:nvSpPr>
            <p:cNvPr id="11461" name="Freeform 197"/>
            <p:cNvSpPr>
              <a:spLocks/>
            </p:cNvSpPr>
            <p:nvPr/>
          </p:nvSpPr>
          <p:spPr bwMode="auto">
            <a:xfrm>
              <a:off x="4937" y="402"/>
              <a:ext cx="297" cy="151"/>
            </a:xfrm>
            <a:custGeom>
              <a:avLst/>
              <a:gdLst/>
              <a:ahLst/>
              <a:cxnLst>
                <a:cxn ang="0">
                  <a:pos x="125" y="292"/>
                </a:cxn>
                <a:cxn ang="0">
                  <a:pos x="99" y="333"/>
                </a:cxn>
                <a:cxn ang="0">
                  <a:pos x="63" y="375"/>
                </a:cxn>
                <a:cxn ang="0">
                  <a:pos x="0" y="366"/>
                </a:cxn>
                <a:cxn ang="0">
                  <a:pos x="9" y="264"/>
                </a:cxn>
                <a:cxn ang="0">
                  <a:pos x="60" y="195"/>
                </a:cxn>
                <a:cxn ang="0">
                  <a:pos x="114" y="123"/>
                </a:cxn>
                <a:cxn ang="0">
                  <a:pos x="171" y="69"/>
                </a:cxn>
                <a:cxn ang="0">
                  <a:pos x="249" y="15"/>
                </a:cxn>
                <a:cxn ang="0">
                  <a:pos x="324" y="0"/>
                </a:cxn>
                <a:cxn ang="0">
                  <a:pos x="413" y="8"/>
                </a:cxn>
                <a:cxn ang="0">
                  <a:pos x="485" y="47"/>
                </a:cxn>
                <a:cxn ang="0">
                  <a:pos x="538" y="106"/>
                </a:cxn>
                <a:cxn ang="0">
                  <a:pos x="582" y="173"/>
                </a:cxn>
                <a:cxn ang="0">
                  <a:pos x="597" y="219"/>
                </a:cxn>
                <a:cxn ang="0">
                  <a:pos x="594" y="306"/>
                </a:cxn>
                <a:cxn ang="0">
                  <a:pos x="567" y="240"/>
                </a:cxn>
                <a:cxn ang="0">
                  <a:pos x="550" y="206"/>
                </a:cxn>
                <a:cxn ang="0">
                  <a:pos x="504" y="151"/>
                </a:cxn>
                <a:cxn ang="0">
                  <a:pos x="451" y="117"/>
                </a:cxn>
                <a:cxn ang="0">
                  <a:pos x="377" y="104"/>
                </a:cxn>
                <a:cxn ang="0">
                  <a:pos x="309" y="108"/>
                </a:cxn>
                <a:cxn ang="0">
                  <a:pos x="254" y="138"/>
                </a:cxn>
                <a:cxn ang="0">
                  <a:pos x="229" y="164"/>
                </a:cxn>
                <a:cxn ang="0">
                  <a:pos x="204" y="180"/>
                </a:cxn>
                <a:cxn ang="0">
                  <a:pos x="182" y="197"/>
                </a:cxn>
                <a:cxn ang="0">
                  <a:pos x="157" y="240"/>
                </a:cxn>
                <a:cxn ang="0">
                  <a:pos x="132" y="269"/>
                </a:cxn>
                <a:cxn ang="0">
                  <a:pos x="125" y="292"/>
                </a:cxn>
              </a:cxnLst>
              <a:rect l="0" t="0" r="r" b="b"/>
              <a:pathLst>
                <a:path w="597" h="375">
                  <a:moveTo>
                    <a:pt x="125" y="292"/>
                  </a:moveTo>
                  <a:lnTo>
                    <a:pt x="99" y="333"/>
                  </a:lnTo>
                  <a:lnTo>
                    <a:pt x="63" y="375"/>
                  </a:lnTo>
                  <a:lnTo>
                    <a:pt x="0" y="366"/>
                  </a:lnTo>
                  <a:lnTo>
                    <a:pt x="9" y="264"/>
                  </a:lnTo>
                  <a:lnTo>
                    <a:pt x="60" y="195"/>
                  </a:lnTo>
                  <a:lnTo>
                    <a:pt x="114" y="123"/>
                  </a:lnTo>
                  <a:lnTo>
                    <a:pt x="171" y="69"/>
                  </a:lnTo>
                  <a:lnTo>
                    <a:pt x="249" y="15"/>
                  </a:lnTo>
                  <a:lnTo>
                    <a:pt x="324" y="0"/>
                  </a:lnTo>
                  <a:lnTo>
                    <a:pt x="413" y="8"/>
                  </a:lnTo>
                  <a:lnTo>
                    <a:pt x="485" y="47"/>
                  </a:lnTo>
                  <a:lnTo>
                    <a:pt x="538" y="106"/>
                  </a:lnTo>
                  <a:lnTo>
                    <a:pt x="582" y="173"/>
                  </a:lnTo>
                  <a:lnTo>
                    <a:pt x="597" y="219"/>
                  </a:lnTo>
                  <a:lnTo>
                    <a:pt x="594" y="306"/>
                  </a:lnTo>
                  <a:lnTo>
                    <a:pt x="567" y="240"/>
                  </a:lnTo>
                  <a:lnTo>
                    <a:pt x="550" y="206"/>
                  </a:lnTo>
                  <a:lnTo>
                    <a:pt x="504" y="151"/>
                  </a:lnTo>
                  <a:lnTo>
                    <a:pt x="451" y="117"/>
                  </a:lnTo>
                  <a:lnTo>
                    <a:pt x="377" y="104"/>
                  </a:lnTo>
                  <a:lnTo>
                    <a:pt x="309" y="108"/>
                  </a:lnTo>
                  <a:lnTo>
                    <a:pt x="254" y="138"/>
                  </a:lnTo>
                  <a:lnTo>
                    <a:pt x="229" y="164"/>
                  </a:lnTo>
                  <a:lnTo>
                    <a:pt x="204" y="180"/>
                  </a:lnTo>
                  <a:lnTo>
                    <a:pt x="182" y="197"/>
                  </a:lnTo>
                  <a:lnTo>
                    <a:pt x="157" y="240"/>
                  </a:lnTo>
                  <a:lnTo>
                    <a:pt x="132" y="269"/>
                  </a:lnTo>
                  <a:lnTo>
                    <a:pt x="125" y="292"/>
                  </a:lnTo>
                  <a:close/>
                </a:path>
              </a:pathLst>
            </a:custGeom>
            <a:gradFill rotWithShape="1">
              <a:gsLst>
                <a:gs pos="0">
                  <a:srgbClr val="00FF00"/>
                </a:gs>
                <a:gs pos="100000">
                  <a:srgbClr val="008000"/>
                </a:gs>
              </a:gsLst>
              <a:lin ang="5400000" scaled="1"/>
            </a:gradFill>
            <a:ln w="9525">
              <a:noFill/>
              <a:round/>
              <a:headEnd/>
              <a:tailEnd/>
            </a:ln>
            <a:effectLst/>
          </p:spPr>
          <p:txBody>
            <a:bodyPr/>
            <a:lstStyle/>
            <a:p>
              <a:endParaRPr lang="en-US"/>
            </a:p>
          </p:txBody>
        </p:sp>
        <p:sp>
          <p:nvSpPr>
            <p:cNvPr id="11462" name="Freeform 198"/>
            <p:cNvSpPr>
              <a:spLocks/>
            </p:cNvSpPr>
            <p:nvPr/>
          </p:nvSpPr>
          <p:spPr bwMode="auto">
            <a:xfrm>
              <a:off x="3453" y="804"/>
              <a:ext cx="2307" cy="204"/>
            </a:xfrm>
            <a:custGeom>
              <a:avLst/>
              <a:gdLst/>
              <a:ahLst/>
              <a:cxnLst>
                <a:cxn ang="0">
                  <a:pos x="162" y="93"/>
                </a:cxn>
                <a:cxn ang="0">
                  <a:pos x="132" y="99"/>
                </a:cxn>
                <a:cxn ang="0">
                  <a:pos x="108" y="114"/>
                </a:cxn>
                <a:cxn ang="0">
                  <a:pos x="84" y="132"/>
                </a:cxn>
                <a:cxn ang="0">
                  <a:pos x="72" y="156"/>
                </a:cxn>
                <a:cxn ang="0">
                  <a:pos x="51" y="177"/>
                </a:cxn>
                <a:cxn ang="0">
                  <a:pos x="18" y="180"/>
                </a:cxn>
                <a:cxn ang="0">
                  <a:pos x="0" y="204"/>
                </a:cxn>
                <a:cxn ang="0">
                  <a:pos x="2307" y="204"/>
                </a:cxn>
                <a:cxn ang="0">
                  <a:pos x="2295" y="141"/>
                </a:cxn>
                <a:cxn ang="0">
                  <a:pos x="2259" y="87"/>
                </a:cxn>
                <a:cxn ang="0">
                  <a:pos x="2214" y="36"/>
                </a:cxn>
                <a:cxn ang="0">
                  <a:pos x="1697" y="33"/>
                </a:cxn>
                <a:cxn ang="0">
                  <a:pos x="1661" y="49"/>
                </a:cxn>
                <a:cxn ang="0">
                  <a:pos x="1631" y="59"/>
                </a:cxn>
                <a:cxn ang="0">
                  <a:pos x="1583" y="61"/>
                </a:cxn>
                <a:cxn ang="0">
                  <a:pos x="1529" y="59"/>
                </a:cxn>
                <a:cxn ang="0">
                  <a:pos x="1291" y="67"/>
                </a:cxn>
                <a:cxn ang="0">
                  <a:pos x="1269" y="41"/>
                </a:cxn>
                <a:cxn ang="0">
                  <a:pos x="1251" y="21"/>
                </a:cxn>
                <a:cxn ang="0">
                  <a:pos x="1231" y="5"/>
                </a:cxn>
                <a:cxn ang="0">
                  <a:pos x="1206" y="0"/>
                </a:cxn>
                <a:cxn ang="0">
                  <a:pos x="1188" y="12"/>
                </a:cxn>
                <a:cxn ang="0">
                  <a:pos x="1149" y="21"/>
                </a:cxn>
                <a:cxn ang="0">
                  <a:pos x="1113" y="27"/>
                </a:cxn>
                <a:cxn ang="0">
                  <a:pos x="1077" y="24"/>
                </a:cxn>
                <a:cxn ang="0">
                  <a:pos x="1044" y="18"/>
                </a:cxn>
                <a:cxn ang="0">
                  <a:pos x="1031" y="25"/>
                </a:cxn>
                <a:cxn ang="0">
                  <a:pos x="1015" y="45"/>
                </a:cxn>
                <a:cxn ang="0">
                  <a:pos x="995" y="83"/>
                </a:cxn>
                <a:cxn ang="0">
                  <a:pos x="834" y="90"/>
                </a:cxn>
                <a:cxn ang="0">
                  <a:pos x="807" y="105"/>
                </a:cxn>
                <a:cxn ang="0">
                  <a:pos x="774" y="111"/>
                </a:cxn>
                <a:cxn ang="0">
                  <a:pos x="744" y="117"/>
                </a:cxn>
                <a:cxn ang="0">
                  <a:pos x="702" y="114"/>
                </a:cxn>
                <a:cxn ang="0">
                  <a:pos x="657" y="99"/>
                </a:cxn>
                <a:cxn ang="0">
                  <a:pos x="349" y="107"/>
                </a:cxn>
                <a:cxn ang="0">
                  <a:pos x="321" y="91"/>
                </a:cxn>
                <a:cxn ang="0">
                  <a:pos x="297" y="84"/>
                </a:cxn>
                <a:cxn ang="0">
                  <a:pos x="264" y="93"/>
                </a:cxn>
                <a:cxn ang="0">
                  <a:pos x="234" y="102"/>
                </a:cxn>
                <a:cxn ang="0">
                  <a:pos x="210" y="102"/>
                </a:cxn>
                <a:cxn ang="0">
                  <a:pos x="162" y="93"/>
                </a:cxn>
              </a:cxnLst>
              <a:rect l="0" t="0" r="r" b="b"/>
              <a:pathLst>
                <a:path w="2307" h="204">
                  <a:moveTo>
                    <a:pt x="162" y="93"/>
                  </a:moveTo>
                  <a:lnTo>
                    <a:pt x="132" y="99"/>
                  </a:lnTo>
                  <a:lnTo>
                    <a:pt x="108" y="114"/>
                  </a:lnTo>
                  <a:lnTo>
                    <a:pt x="84" y="132"/>
                  </a:lnTo>
                  <a:lnTo>
                    <a:pt x="72" y="156"/>
                  </a:lnTo>
                  <a:lnTo>
                    <a:pt x="51" y="177"/>
                  </a:lnTo>
                  <a:lnTo>
                    <a:pt x="18" y="180"/>
                  </a:lnTo>
                  <a:lnTo>
                    <a:pt x="0" y="204"/>
                  </a:lnTo>
                  <a:lnTo>
                    <a:pt x="2307" y="204"/>
                  </a:lnTo>
                  <a:lnTo>
                    <a:pt x="2295" y="141"/>
                  </a:lnTo>
                  <a:lnTo>
                    <a:pt x="2259" y="87"/>
                  </a:lnTo>
                  <a:lnTo>
                    <a:pt x="2214" y="36"/>
                  </a:lnTo>
                  <a:lnTo>
                    <a:pt x="1697" y="33"/>
                  </a:lnTo>
                  <a:lnTo>
                    <a:pt x="1661" y="49"/>
                  </a:lnTo>
                  <a:lnTo>
                    <a:pt x="1631" y="59"/>
                  </a:lnTo>
                  <a:lnTo>
                    <a:pt x="1583" y="61"/>
                  </a:lnTo>
                  <a:lnTo>
                    <a:pt x="1529" y="59"/>
                  </a:lnTo>
                  <a:lnTo>
                    <a:pt x="1291" y="67"/>
                  </a:lnTo>
                  <a:lnTo>
                    <a:pt x="1269" y="41"/>
                  </a:lnTo>
                  <a:lnTo>
                    <a:pt x="1251" y="21"/>
                  </a:lnTo>
                  <a:lnTo>
                    <a:pt x="1231" y="5"/>
                  </a:lnTo>
                  <a:lnTo>
                    <a:pt x="1206" y="0"/>
                  </a:lnTo>
                  <a:lnTo>
                    <a:pt x="1188" y="12"/>
                  </a:lnTo>
                  <a:lnTo>
                    <a:pt x="1149" y="21"/>
                  </a:lnTo>
                  <a:lnTo>
                    <a:pt x="1113" y="27"/>
                  </a:lnTo>
                  <a:lnTo>
                    <a:pt x="1077" y="24"/>
                  </a:lnTo>
                  <a:lnTo>
                    <a:pt x="1044" y="18"/>
                  </a:lnTo>
                  <a:lnTo>
                    <a:pt x="1031" y="25"/>
                  </a:lnTo>
                  <a:lnTo>
                    <a:pt x="1015" y="45"/>
                  </a:lnTo>
                  <a:lnTo>
                    <a:pt x="995" y="83"/>
                  </a:lnTo>
                  <a:lnTo>
                    <a:pt x="834" y="90"/>
                  </a:lnTo>
                  <a:lnTo>
                    <a:pt x="807" y="105"/>
                  </a:lnTo>
                  <a:lnTo>
                    <a:pt x="774" y="111"/>
                  </a:lnTo>
                  <a:lnTo>
                    <a:pt x="744" y="117"/>
                  </a:lnTo>
                  <a:lnTo>
                    <a:pt x="702" y="114"/>
                  </a:lnTo>
                  <a:lnTo>
                    <a:pt x="657" y="99"/>
                  </a:lnTo>
                  <a:lnTo>
                    <a:pt x="349" y="107"/>
                  </a:lnTo>
                  <a:lnTo>
                    <a:pt x="321" y="91"/>
                  </a:lnTo>
                  <a:lnTo>
                    <a:pt x="297" y="84"/>
                  </a:lnTo>
                  <a:lnTo>
                    <a:pt x="264" y="93"/>
                  </a:lnTo>
                  <a:lnTo>
                    <a:pt x="234" y="102"/>
                  </a:lnTo>
                  <a:lnTo>
                    <a:pt x="210" y="102"/>
                  </a:lnTo>
                  <a:lnTo>
                    <a:pt x="162" y="93"/>
                  </a:lnTo>
                  <a:close/>
                </a:path>
              </a:pathLst>
            </a:custGeom>
            <a:solidFill>
              <a:srgbClr val="C0C0C0"/>
            </a:solidFill>
            <a:ln w="9525">
              <a:noFill/>
              <a:round/>
              <a:headEnd/>
              <a:tailEnd/>
            </a:ln>
            <a:effectLst/>
          </p:spPr>
          <p:txBody>
            <a:bodyPr/>
            <a:lstStyle/>
            <a:p>
              <a:endParaRPr lang="en-US"/>
            </a:p>
          </p:txBody>
        </p:sp>
        <p:sp>
          <p:nvSpPr>
            <p:cNvPr id="11463" name="Oval 199" descr="ISV_Face"/>
            <p:cNvSpPr>
              <a:spLocks noChangeArrowheads="1"/>
            </p:cNvSpPr>
            <p:nvPr/>
          </p:nvSpPr>
          <p:spPr bwMode="auto">
            <a:xfrm>
              <a:off x="4536" y="165"/>
              <a:ext cx="149" cy="186"/>
            </a:xfrm>
            <a:prstGeom prst="ellipse">
              <a:avLst/>
            </a:prstGeom>
            <a:blipFill dpi="0" rotWithShape="0">
              <a:blip r:embed="rId9" cstate="print"/>
              <a:srcRect/>
              <a:stretch>
                <a:fillRect/>
              </a:stretch>
            </a:blipFill>
            <a:ln w="9525">
              <a:noFill/>
              <a:round/>
              <a:headEnd/>
              <a:tailEnd/>
            </a:ln>
            <a:effectLst/>
          </p:spPr>
          <p:txBody>
            <a:bodyPr wrap="none" anchor="ctr"/>
            <a:lstStyle/>
            <a:p>
              <a:endParaRPr lang="en-US"/>
            </a:p>
          </p:txBody>
        </p:sp>
        <p:sp>
          <p:nvSpPr>
            <p:cNvPr id="11464" name="Freeform 200"/>
            <p:cNvSpPr>
              <a:spLocks/>
            </p:cNvSpPr>
            <p:nvPr/>
          </p:nvSpPr>
          <p:spPr bwMode="auto">
            <a:xfrm>
              <a:off x="4426" y="283"/>
              <a:ext cx="160" cy="100"/>
            </a:xfrm>
            <a:custGeom>
              <a:avLst/>
              <a:gdLst/>
              <a:ahLst/>
              <a:cxnLst>
                <a:cxn ang="0">
                  <a:pos x="136" y="196"/>
                </a:cxn>
                <a:cxn ang="0">
                  <a:pos x="92" y="204"/>
                </a:cxn>
                <a:cxn ang="0">
                  <a:pos x="80" y="236"/>
                </a:cxn>
                <a:cxn ang="0">
                  <a:pos x="40" y="248"/>
                </a:cxn>
                <a:cxn ang="0">
                  <a:pos x="16" y="232"/>
                </a:cxn>
                <a:cxn ang="0">
                  <a:pos x="8" y="196"/>
                </a:cxn>
                <a:cxn ang="0">
                  <a:pos x="32" y="160"/>
                </a:cxn>
                <a:cxn ang="0">
                  <a:pos x="0" y="124"/>
                </a:cxn>
                <a:cxn ang="0">
                  <a:pos x="0" y="88"/>
                </a:cxn>
                <a:cxn ang="0">
                  <a:pos x="16" y="60"/>
                </a:cxn>
                <a:cxn ang="0">
                  <a:pos x="44" y="36"/>
                </a:cxn>
                <a:cxn ang="0">
                  <a:pos x="96" y="16"/>
                </a:cxn>
                <a:cxn ang="0">
                  <a:pos x="160" y="4"/>
                </a:cxn>
                <a:cxn ang="0">
                  <a:pos x="220" y="0"/>
                </a:cxn>
                <a:cxn ang="0">
                  <a:pos x="272" y="0"/>
                </a:cxn>
                <a:cxn ang="0">
                  <a:pos x="316" y="36"/>
                </a:cxn>
                <a:cxn ang="0">
                  <a:pos x="320" y="72"/>
                </a:cxn>
                <a:cxn ang="0">
                  <a:pos x="316" y="100"/>
                </a:cxn>
                <a:cxn ang="0">
                  <a:pos x="304" y="124"/>
                </a:cxn>
                <a:cxn ang="0">
                  <a:pos x="272" y="140"/>
                </a:cxn>
                <a:cxn ang="0">
                  <a:pos x="220" y="148"/>
                </a:cxn>
                <a:cxn ang="0">
                  <a:pos x="188" y="160"/>
                </a:cxn>
                <a:cxn ang="0">
                  <a:pos x="160" y="160"/>
                </a:cxn>
                <a:cxn ang="0">
                  <a:pos x="132" y="160"/>
                </a:cxn>
                <a:cxn ang="0">
                  <a:pos x="136" y="196"/>
                </a:cxn>
              </a:cxnLst>
              <a:rect l="0" t="0" r="r" b="b"/>
              <a:pathLst>
                <a:path w="320" h="248">
                  <a:moveTo>
                    <a:pt x="136" y="196"/>
                  </a:moveTo>
                  <a:lnTo>
                    <a:pt x="92" y="204"/>
                  </a:lnTo>
                  <a:lnTo>
                    <a:pt x="80" y="236"/>
                  </a:lnTo>
                  <a:lnTo>
                    <a:pt x="40" y="248"/>
                  </a:lnTo>
                  <a:lnTo>
                    <a:pt x="16" y="232"/>
                  </a:lnTo>
                  <a:lnTo>
                    <a:pt x="8" y="196"/>
                  </a:lnTo>
                  <a:lnTo>
                    <a:pt x="32" y="160"/>
                  </a:lnTo>
                  <a:lnTo>
                    <a:pt x="0" y="124"/>
                  </a:lnTo>
                  <a:lnTo>
                    <a:pt x="0" y="88"/>
                  </a:lnTo>
                  <a:lnTo>
                    <a:pt x="16" y="60"/>
                  </a:lnTo>
                  <a:lnTo>
                    <a:pt x="44" y="36"/>
                  </a:lnTo>
                  <a:lnTo>
                    <a:pt x="96" y="16"/>
                  </a:lnTo>
                  <a:lnTo>
                    <a:pt x="160" y="4"/>
                  </a:lnTo>
                  <a:lnTo>
                    <a:pt x="220" y="0"/>
                  </a:lnTo>
                  <a:lnTo>
                    <a:pt x="272" y="0"/>
                  </a:lnTo>
                  <a:lnTo>
                    <a:pt x="316" y="36"/>
                  </a:lnTo>
                  <a:lnTo>
                    <a:pt x="320" y="72"/>
                  </a:lnTo>
                  <a:lnTo>
                    <a:pt x="316" y="100"/>
                  </a:lnTo>
                  <a:lnTo>
                    <a:pt x="304" y="124"/>
                  </a:lnTo>
                  <a:lnTo>
                    <a:pt x="272" y="140"/>
                  </a:lnTo>
                  <a:lnTo>
                    <a:pt x="220" y="148"/>
                  </a:lnTo>
                  <a:lnTo>
                    <a:pt x="188" y="160"/>
                  </a:lnTo>
                  <a:lnTo>
                    <a:pt x="160" y="160"/>
                  </a:lnTo>
                  <a:lnTo>
                    <a:pt x="132" y="160"/>
                  </a:lnTo>
                  <a:lnTo>
                    <a:pt x="136" y="196"/>
                  </a:lnTo>
                  <a:close/>
                </a:path>
              </a:pathLst>
            </a:custGeom>
            <a:gradFill rotWithShape="1">
              <a:gsLst>
                <a:gs pos="0">
                  <a:srgbClr val="00FF00"/>
                </a:gs>
                <a:gs pos="100000">
                  <a:srgbClr val="175814"/>
                </a:gs>
              </a:gsLst>
              <a:lin ang="5400000" scaled="1"/>
            </a:gradFill>
            <a:ln w="9525">
              <a:noFill/>
              <a:round/>
              <a:headEnd/>
              <a:tailEnd/>
            </a:ln>
            <a:effectLst/>
          </p:spPr>
          <p:txBody>
            <a:bodyPr/>
            <a:lstStyle/>
            <a:p>
              <a:endParaRPr lang="en-US"/>
            </a:p>
          </p:txBody>
        </p:sp>
      </p:grpSp>
      <p:sp>
        <p:nvSpPr>
          <p:cNvPr id="201" name="Text Box 52"/>
          <p:cNvSpPr txBox="1">
            <a:spLocks noChangeArrowheads="1"/>
          </p:cNvSpPr>
          <p:nvPr/>
        </p:nvSpPr>
        <p:spPr bwMode="auto">
          <a:xfrm>
            <a:off x="7842250" y="1970193"/>
            <a:ext cx="1066800" cy="553998"/>
          </a:xfrm>
          <a:prstGeom prst="rect">
            <a:avLst/>
          </a:prstGeom>
          <a:solidFill>
            <a:srgbClr val="FFFF99"/>
          </a:solidFill>
          <a:ln w="9525">
            <a:noFill/>
            <a:miter lim="800000"/>
            <a:headEnd/>
            <a:tailEnd/>
          </a:ln>
          <a:effectLst/>
        </p:spPr>
        <p:txBody>
          <a:bodyPr wrap="square" lIns="0" tIns="0" rIns="0" bIns="0">
            <a:spAutoFit/>
          </a:bodyPr>
          <a:lstStyle/>
          <a:p>
            <a:pPr algn="ctr">
              <a:spcBef>
                <a:spcPct val="50000"/>
              </a:spcBef>
            </a:pPr>
            <a:r>
              <a:rPr lang="en-US" sz="1200" b="1" dirty="0"/>
              <a:t>Bridge </a:t>
            </a:r>
            <a:r>
              <a:rPr lang="en-US" sz="1200" dirty="0" smtClean="0"/>
              <a:t>11</a:t>
            </a:r>
            <a:r>
              <a:rPr lang="en-US" sz="1200" b="1" dirty="0" smtClean="0"/>
              <a:t> </a:t>
            </a:r>
            <a:r>
              <a:rPr lang="en-US" sz="1200" b="1" dirty="0"/>
              <a:t>=</a:t>
            </a:r>
            <a:br>
              <a:rPr lang="en-US" sz="1200" b="1" dirty="0"/>
            </a:br>
            <a:r>
              <a:rPr lang="en-US" sz="1200" dirty="0" smtClean="0"/>
              <a:t>void-crack interactions</a:t>
            </a:r>
            <a:endParaRPr lang="en-US" sz="1200" b="1" dirty="0"/>
          </a:p>
        </p:txBody>
      </p:sp>
      <p:cxnSp>
        <p:nvCxnSpPr>
          <p:cNvPr id="204" name="Straight Arrow Connector 203"/>
          <p:cNvCxnSpPr>
            <a:stCxn id="201" idx="1"/>
          </p:cNvCxnSpPr>
          <p:nvPr/>
        </p:nvCxnSpPr>
        <p:spPr bwMode="auto">
          <a:xfrm rot="10800000">
            <a:off x="7537450" y="2198794"/>
            <a:ext cx="304800" cy="48399"/>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2"/>
          <p:cNvSpPr>
            <a:spLocks noChangeShapeType="1"/>
          </p:cNvSpPr>
          <p:nvPr/>
        </p:nvSpPr>
        <p:spPr bwMode="auto">
          <a:xfrm flipV="1">
            <a:off x="2257461" y="4999289"/>
            <a:ext cx="524733" cy="60213"/>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291" name="Oval 3"/>
          <p:cNvSpPr>
            <a:spLocks noChangeArrowheads="1"/>
          </p:cNvSpPr>
          <p:nvPr/>
        </p:nvSpPr>
        <p:spPr bwMode="auto">
          <a:xfrm>
            <a:off x="2912188" y="4706144"/>
            <a:ext cx="1507615" cy="705130"/>
          </a:xfrm>
          <a:prstGeom prst="ellipse">
            <a:avLst/>
          </a:prstGeom>
          <a:solidFill>
            <a:schemeClr val="folHlink"/>
          </a:solidFill>
          <a:ln w="9525">
            <a:solidFill>
              <a:schemeClr val="tx1"/>
            </a:solidFill>
            <a:round/>
            <a:headEnd/>
            <a:tailEnd/>
          </a:ln>
          <a:effectLst/>
        </p:spPr>
        <p:txBody>
          <a:bodyPr wrap="none" lIns="94203" tIns="47103" rIns="94203" bIns="47103" anchor="ctr"/>
          <a:lstStyle/>
          <a:p>
            <a:pPr algn="ctr" eaLnBrk="0" hangingPunct="0"/>
            <a:r>
              <a:rPr lang="en-US" sz="1200" u="sng" dirty="0"/>
              <a:t>IVS Model</a:t>
            </a:r>
            <a:endParaRPr lang="en-US" sz="1000" u="sng" dirty="0"/>
          </a:p>
          <a:p>
            <a:pPr algn="ctr" eaLnBrk="0" hangingPunct="0"/>
            <a:r>
              <a:rPr lang="en-US" sz="1000" dirty="0"/>
              <a:t>Void Growth</a:t>
            </a:r>
          </a:p>
          <a:p>
            <a:pPr algn="ctr" eaLnBrk="0" hangingPunct="0"/>
            <a:r>
              <a:rPr lang="en-US" sz="1000" dirty="0"/>
              <a:t>Void/Void Coalescence</a:t>
            </a:r>
          </a:p>
          <a:p>
            <a:pPr algn="ctr" eaLnBrk="0" hangingPunct="0"/>
            <a:r>
              <a:rPr lang="en-US" sz="1000" dirty="0"/>
              <a:t>Void/Particle Coalescence</a:t>
            </a:r>
            <a:endParaRPr lang="en-US" sz="1200" dirty="0"/>
          </a:p>
        </p:txBody>
      </p:sp>
      <p:sp>
        <p:nvSpPr>
          <p:cNvPr id="12292" name="Line 4"/>
          <p:cNvSpPr>
            <a:spLocks noChangeShapeType="1"/>
          </p:cNvSpPr>
          <p:nvPr/>
        </p:nvSpPr>
        <p:spPr bwMode="auto">
          <a:xfrm>
            <a:off x="2322459" y="5764631"/>
            <a:ext cx="654726" cy="117257"/>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293" name="Rectangle 5"/>
          <p:cNvSpPr>
            <a:spLocks noChangeArrowheads="1"/>
          </p:cNvSpPr>
          <p:nvPr/>
        </p:nvSpPr>
        <p:spPr bwMode="auto">
          <a:xfrm>
            <a:off x="1471154" y="4647516"/>
            <a:ext cx="3013647" cy="1586144"/>
          </a:xfrm>
          <a:prstGeom prst="rect">
            <a:avLst/>
          </a:prstGeom>
          <a:solidFill>
            <a:srgbClr val="FFFF00"/>
          </a:solidFill>
          <a:ln w="76200">
            <a:solidFill>
              <a:schemeClr val="tx2"/>
            </a:solidFill>
            <a:miter lim="800000"/>
            <a:headEnd/>
            <a:tailEnd/>
          </a:ln>
          <a:effectLst/>
        </p:spPr>
        <p:txBody>
          <a:bodyPr wrap="none" lIns="94203" tIns="47103" rIns="94203" bIns="47103" anchor="ctr"/>
          <a:lstStyle/>
          <a:p>
            <a:pPr algn="ctr" eaLnBrk="0" hangingPunct="0"/>
            <a:endParaRPr lang="en-US" dirty="0"/>
          </a:p>
        </p:txBody>
      </p:sp>
      <p:sp>
        <p:nvSpPr>
          <p:cNvPr id="12294" name="AutoShape 6"/>
          <p:cNvSpPr>
            <a:spLocks noChangeArrowheads="1"/>
          </p:cNvSpPr>
          <p:nvPr/>
        </p:nvSpPr>
        <p:spPr bwMode="auto">
          <a:xfrm>
            <a:off x="3108765" y="5469902"/>
            <a:ext cx="1244456" cy="705130"/>
          </a:xfrm>
          <a:prstGeom prst="flowChartAlternateProcess">
            <a:avLst/>
          </a:prstGeom>
          <a:solidFill>
            <a:srgbClr val="FFCCFF"/>
          </a:solidFill>
          <a:ln w="9525">
            <a:solidFill>
              <a:schemeClr val="tx1"/>
            </a:solidFill>
            <a:miter lim="800000"/>
            <a:headEnd/>
            <a:tailEnd/>
          </a:ln>
          <a:effectLst/>
        </p:spPr>
        <p:txBody>
          <a:bodyPr wrap="none" lIns="94203" tIns="47103" rIns="94203" bIns="47103" anchor="ctr"/>
          <a:lstStyle/>
          <a:p>
            <a:pPr algn="ctr" eaLnBrk="0" hangingPunct="0"/>
            <a:r>
              <a:rPr lang="en-US" sz="1000" u="sng" dirty="0"/>
              <a:t>Fem Analysis</a:t>
            </a:r>
            <a:endParaRPr lang="en-US" sz="1000" dirty="0"/>
          </a:p>
          <a:p>
            <a:pPr algn="ctr" eaLnBrk="0" hangingPunct="0"/>
            <a:r>
              <a:rPr lang="en-US" sz="1000" dirty="0"/>
              <a:t>Idealized Geometry</a:t>
            </a:r>
          </a:p>
          <a:p>
            <a:pPr algn="ctr" eaLnBrk="0" hangingPunct="0"/>
            <a:r>
              <a:rPr lang="en-US" sz="1000" dirty="0"/>
              <a:t>Realistic RVE Geometry</a:t>
            </a:r>
          </a:p>
          <a:p>
            <a:pPr algn="ctr" eaLnBrk="0" hangingPunct="0"/>
            <a:r>
              <a:rPr lang="en-US" sz="1000" dirty="0"/>
              <a:t>Monotonic/Cyclic Loads</a:t>
            </a:r>
          </a:p>
          <a:p>
            <a:pPr algn="ctr" eaLnBrk="0" hangingPunct="0"/>
            <a:r>
              <a:rPr lang="en-US" sz="1000" dirty="0"/>
              <a:t>Crystal Plasticity</a:t>
            </a:r>
          </a:p>
        </p:txBody>
      </p:sp>
      <p:sp>
        <p:nvSpPr>
          <p:cNvPr id="12295" name="AutoShape 7"/>
          <p:cNvSpPr>
            <a:spLocks noChangeArrowheads="1"/>
          </p:cNvSpPr>
          <p:nvPr/>
        </p:nvSpPr>
        <p:spPr bwMode="auto">
          <a:xfrm>
            <a:off x="1602734" y="5059501"/>
            <a:ext cx="1179460" cy="646501"/>
          </a:xfrm>
          <a:prstGeom prst="pentagon">
            <a:avLst/>
          </a:prstGeom>
          <a:solidFill>
            <a:srgbClr val="CCCCFF"/>
          </a:solidFill>
          <a:ln w="9525">
            <a:solidFill>
              <a:schemeClr val="tx1"/>
            </a:solidFill>
            <a:miter lim="800000"/>
            <a:headEnd/>
            <a:tailEnd/>
          </a:ln>
          <a:effectLst/>
        </p:spPr>
        <p:txBody>
          <a:bodyPr wrap="none" lIns="94203" tIns="47103" rIns="94203" bIns="47103" anchor="ctr"/>
          <a:lstStyle/>
          <a:p>
            <a:pPr algn="ctr" eaLnBrk="0" hangingPunct="0"/>
            <a:r>
              <a:rPr lang="en-US" sz="1000" u="sng" dirty="0"/>
              <a:t>Experiment</a:t>
            </a:r>
            <a:endParaRPr lang="en-US" sz="1000" dirty="0"/>
          </a:p>
          <a:p>
            <a:pPr algn="ctr" eaLnBrk="0" hangingPunct="0"/>
            <a:r>
              <a:rPr lang="en-US" sz="1000" dirty="0"/>
              <a:t>Fracture of Silicon</a:t>
            </a:r>
          </a:p>
          <a:p>
            <a:pPr algn="ctr" eaLnBrk="0" hangingPunct="0"/>
            <a:r>
              <a:rPr lang="en-US" sz="1000" dirty="0"/>
              <a:t>Growth of Holes</a:t>
            </a:r>
          </a:p>
        </p:txBody>
      </p:sp>
      <p:sp>
        <p:nvSpPr>
          <p:cNvPr id="12296" name="Rectangle 8"/>
          <p:cNvSpPr>
            <a:spLocks noChangeArrowheads="1"/>
          </p:cNvSpPr>
          <p:nvPr/>
        </p:nvSpPr>
        <p:spPr bwMode="auto">
          <a:xfrm>
            <a:off x="684847" y="2708014"/>
            <a:ext cx="3145226" cy="1527516"/>
          </a:xfrm>
          <a:prstGeom prst="rect">
            <a:avLst/>
          </a:prstGeom>
          <a:solidFill>
            <a:srgbClr val="00FF99"/>
          </a:solidFill>
          <a:ln w="76200">
            <a:solidFill>
              <a:schemeClr val="tx1"/>
            </a:solidFill>
            <a:miter lim="800000"/>
            <a:headEnd/>
            <a:tailEnd/>
          </a:ln>
          <a:effectLst/>
        </p:spPr>
        <p:txBody>
          <a:bodyPr wrap="none" lIns="94203" tIns="47103" rIns="94203" bIns="47103" anchor="ctr"/>
          <a:lstStyle/>
          <a:p>
            <a:endParaRPr lang="en-US"/>
          </a:p>
        </p:txBody>
      </p:sp>
      <p:sp>
        <p:nvSpPr>
          <p:cNvPr id="12297" name="AutoShape 9"/>
          <p:cNvSpPr>
            <a:spLocks noChangeArrowheads="1"/>
          </p:cNvSpPr>
          <p:nvPr/>
        </p:nvSpPr>
        <p:spPr bwMode="auto">
          <a:xfrm>
            <a:off x="816427" y="3001157"/>
            <a:ext cx="1571027" cy="882601"/>
          </a:xfrm>
          <a:prstGeom prst="pentagon">
            <a:avLst/>
          </a:prstGeom>
          <a:solidFill>
            <a:srgbClr val="CCCCFF"/>
          </a:solidFill>
          <a:ln w="9525">
            <a:solidFill>
              <a:schemeClr val="tx1"/>
            </a:solidFill>
            <a:miter lim="800000"/>
            <a:headEnd/>
            <a:tailEnd/>
          </a:ln>
          <a:effectLst/>
        </p:spPr>
        <p:txBody>
          <a:bodyPr wrap="none" lIns="94203" tIns="47103" rIns="94203" bIns="47103" anchor="ctr"/>
          <a:lstStyle/>
          <a:p>
            <a:pPr algn="ctr" eaLnBrk="0" hangingPunct="0"/>
            <a:r>
              <a:rPr lang="en-US" sz="1000" u="sng" dirty="0"/>
              <a:t>Experiment</a:t>
            </a:r>
            <a:endParaRPr lang="en-US" sz="1000" dirty="0"/>
          </a:p>
          <a:p>
            <a:pPr algn="ctr" eaLnBrk="0" hangingPunct="0"/>
            <a:r>
              <a:rPr lang="en-US" sz="1000" dirty="0" err="1"/>
              <a:t>Uniaxial</a:t>
            </a:r>
            <a:r>
              <a:rPr lang="en-US" sz="1000" dirty="0"/>
              <a:t>/torsion</a:t>
            </a:r>
          </a:p>
          <a:p>
            <a:pPr algn="ctr" eaLnBrk="0" hangingPunct="0"/>
            <a:r>
              <a:rPr lang="en-US" sz="1000" dirty="0"/>
              <a:t>Notch Tensile</a:t>
            </a:r>
          </a:p>
          <a:p>
            <a:pPr algn="ctr" eaLnBrk="0" hangingPunct="0"/>
            <a:r>
              <a:rPr lang="en-US" sz="1000" dirty="0"/>
              <a:t>Fatigue Crack Growth</a:t>
            </a:r>
          </a:p>
          <a:p>
            <a:pPr algn="ctr" eaLnBrk="0" hangingPunct="0"/>
            <a:r>
              <a:rPr lang="en-US" sz="1000" dirty="0"/>
              <a:t>Cyclic Plasticity</a:t>
            </a:r>
          </a:p>
        </p:txBody>
      </p:sp>
      <p:sp>
        <p:nvSpPr>
          <p:cNvPr id="12298" name="AutoShape 10"/>
          <p:cNvSpPr>
            <a:spLocks noChangeArrowheads="1"/>
          </p:cNvSpPr>
          <p:nvPr/>
        </p:nvSpPr>
        <p:spPr bwMode="auto">
          <a:xfrm>
            <a:off x="2454037" y="3530400"/>
            <a:ext cx="1244457" cy="646501"/>
          </a:xfrm>
          <a:prstGeom prst="roundRect">
            <a:avLst>
              <a:gd name="adj" fmla="val 16667"/>
            </a:avLst>
          </a:prstGeom>
          <a:solidFill>
            <a:srgbClr val="FFCCFF"/>
          </a:solidFill>
          <a:ln w="9525">
            <a:solidFill>
              <a:schemeClr val="tx1"/>
            </a:solidFill>
            <a:round/>
            <a:headEnd/>
            <a:tailEnd/>
          </a:ln>
          <a:effectLst/>
        </p:spPr>
        <p:txBody>
          <a:bodyPr wrap="none" lIns="94203" tIns="47103" rIns="94203" bIns="47103" anchor="ctr"/>
          <a:lstStyle/>
          <a:p>
            <a:pPr algn="ctr" eaLnBrk="0" hangingPunct="0"/>
            <a:r>
              <a:rPr lang="en-US" sz="1000" u="sng" dirty="0"/>
              <a:t>FEM Analysis</a:t>
            </a:r>
            <a:endParaRPr lang="en-US" sz="1000" dirty="0"/>
          </a:p>
          <a:p>
            <a:pPr algn="ctr" eaLnBrk="0" hangingPunct="0"/>
            <a:r>
              <a:rPr lang="en-US" sz="1000" dirty="0"/>
              <a:t>Torsion/Comp</a:t>
            </a:r>
          </a:p>
          <a:p>
            <a:pPr algn="ctr" eaLnBrk="0" hangingPunct="0"/>
            <a:r>
              <a:rPr lang="en-US" sz="1000" dirty="0"/>
              <a:t>Tension</a:t>
            </a:r>
          </a:p>
          <a:p>
            <a:pPr algn="ctr" eaLnBrk="0" hangingPunct="0"/>
            <a:r>
              <a:rPr lang="en-US" sz="1000" dirty="0"/>
              <a:t>Monotonic/Cyclic</a:t>
            </a:r>
          </a:p>
        </p:txBody>
      </p:sp>
      <p:sp>
        <p:nvSpPr>
          <p:cNvPr id="12299" name="Oval 11"/>
          <p:cNvSpPr>
            <a:spLocks noChangeArrowheads="1"/>
          </p:cNvSpPr>
          <p:nvPr/>
        </p:nvSpPr>
        <p:spPr bwMode="auto">
          <a:xfrm>
            <a:off x="2387454" y="2823687"/>
            <a:ext cx="1377622" cy="530828"/>
          </a:xfrm>
          <a:prstGeom prst="ellipse">
            <a:avLst/>
          </a:prstGeom>
          <a:solidFill>
            <a:srgbClr val="CCFFCC"/>
          </a:solidFill>
          <a:ln w="9525">
            <a:solidFill>
              <a:schemeClr val="tx1"/>
            </a:solidFill>
            <a:round/>
            <a:headEnd/>
            <a:tailEnd/>
          </a:ln>
          <a:effectLst/>
        </p:spPr>
        <p:txBody>
          <a:bodyPr wrap="none" lIns="94203" tIns="47103" rIns="94203" bIns="47103" anchor="ctr"/>
          <a:lstStyle/>
          <a:p>
            <a:pPr algn="ctr" eaLnBrk="0" hangingPunct="0"/>
            <a:r>
              <a:rPr lang="en-US" sz="1000" u="sng" dirty="0"/>
              <a:t>Continuum Model</a:t>
            </a:r>
            <a:endParaRPr lang="en-US" sz="1000" dirty="0"/>
          </a:p>
          <a:p>
            <a:pPr algn="ctr" eaLnBrk="0" hangingPunct="0"/>
            <a:r>
              <a:rPr lang="en-US" sz="1000" dirty="0"/>
              <a:t>Cyclic Plasticity</a:t>
            </a:r>
          </a:p>
          <a:p>
            <a:pPr algn="ctr" eaLnBrk="0" hangingPunct="0"/>
            <a:r>
              <a:rPr lang="en-US" sz="1000" dirty="0"/>
              <a:t>Damage</a:t>
            </a:r>
          </a:p>
        </p:txBody>
      </p:sp>
      <p:sp>
        <p:nvSpPr>
          <p:cNvPr id="12300" name="Line 12"/>
          <p:cNvSpPr>
            <a:spLocks noChangeShapeType="1"/>
          </p:cNvSpPr>
          <p:nvPr/>
        </p:nvSpPr>
        <p:spPr bwMode="auto">
          <a:xfrm flipH="1" flipV="1">
            <a:off x="1799310" y="3942386"/>
            <a:ext cx="588144" cy="115673"/>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301" name="Line 13"/>
          <p:cNvSpPr>
            <a:spLocks noChangeShapeType="1"/>
          </p:cNvSpPr>
          <p:nvPr/>
        </p:nvSpPr>
        <p:spPr bwMode="auto">
          <a:xfrm flipV="1">
            <a:off x="1667731" y="2942529"/>
            <a:ext cx="719724" cy="58628"/>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302" name="Rectangle 14"/>
          <p:cNvSpPr>
            <a:spLocks noChangeArrowheads="1"/>
          </p:cNvSpPr>
          <p:nvPr/>
        </p:nvSpPr>
        <p:spPr bwMode="auto">
          <a:xfrm>
            <a:off x="3830073" y="1357969"/>
            <a:ext cx="2225754" cy="998273"/>
          </a:xfrm>
          <a:prstGeom prst="rect">
            <a:avLst/>
          </a:prstGeom>
          <a:solidFill>
            <a:srgbClr val="9966FF"/>
          </a:solidFill>
          <a:ln w="76200">
            <a:solidFill>
              <a:schemeClr val="tx1"/>
            </a:solidFill>
            <a:miter lim="800000"/>
            <a:headEnd/>
            <a:tailEnd/>
          </a:ln>
          <a:effectLst/>
        </p:spPr>
        <p:txBody>
          <a:bodyPr wrap="none" lIns="94203" tIns="47103" rIns="94203" bIns="47103" anchor="ctr"/>
          <a:lstStyle/>
          <a:p>
            <a:pPr eaLnBrk="0" hangingPunct="0"/>
            <a:endParaRPr lang="en-US" sz="1000" dirty="0"/>
          </a:p>
        </p:txBody>
      </p:sp>
      <p:sp>
        <p:nvSpPr>
          <p:cNvPr id="12303" name="Text Box 15"/>
          <p:cNvSpPr txBox="1">
            <a:spLocks noChangeArrowheads="1"/>
          </p:cNvSpPr>
          <p:nvPr/>
        </p:nvSpPr>
        <p:spPr bwMode="auto">
          <a:xfrm>
            <a:off x="4069453" y="1399167"/>
            <a:ext cx="1800895" cy="690868"/>
          </a:xfrm>
          <a:prstGeom prst="rect">
            <a:avLst/>
          </a:prstGeom>
          <a:noFill/>
          <a:ln w="9525">
            <a:noFill/>
            <a:miter lim="800000"/>
            <a:headEnd/>
            <a:tailEnd/>
          </a:ln>
          <a:effectLst/>
        </p:spPr>
        <p:txBody>
          <a:bodyPr wrap="none" lIns="94203" tIns="47103" rIns="94203" bIns="47103" anchor="ctr"/>
          <a:lstStyle/>
          <a:p>
            <a:pPr algn="ctr" eaLnBrk="0" hangingPunct="0"/>
            <a:r>
              <a:rPr lang="en-US" sz="1600" u="sng" dirty="0">
                <a:effectLst>
                  <a:outerShdw blurRad="38100" dist="38100" dir="2700000" algn="tl">
                    <a:srgbClr val="C0C0C0"/>
                  </a:outerShdw>
                </a:effectLst>
              </a:rPr>
              <a:t>Structural Scale</a:t>
            </a:r>
            <a:endParaRPr lang="en-US" sz="1000" dirty="0"/>
          </a:p>
          <a:p>
            <a:pPr algn="ctr" eaLnBrk="0" hangingPunct="0"/>
            <a:endParaRPr lang="en-US" sz="1000" dirty="0"/>
          </a:p>
        </p:txBody>
      </p:sp>
      <p:sp>
        <p:nvSpPr>
          <p:cNvPr id="12304" name="Rectangle 16"/>
          <p:cNvSpPr>
            <a:spLocks noChangeArrowheads="1"/>
          </p:cNvSpPr>
          <p:nvPr/>
        </p:nvSpPr>
        <p:spPr bwMode="auto">
          <a:xfrm>
            <a:off x="5630968" y="2574911"/>
            <a:ext cx="2815484" cy="1521178"/>
          </a:xfrm>
          <a:prstGeom prst="rect">
            <a:avLst/>
          </a:prstGeom>
          <a:solidFill>
            <a:srgbClr val="66CCFF"/>
          </a:solidFill>
          <a:ln w="76200">
            <a:solidFill>
              <a:schemeClr val="tx1"/>
            </a:solidFill>
            <a:miter lim="800000"/>
            <a:headEnd/>
            <a:tailEnd/>
          </a:ln>
          <a:effectLst/>
        </p:spPr>
        <p:txBody>
          <a:bodyPr wrap="none" lIns="94203" tIns="47103" rIns="94203" bIns="47103" anchor="ctr"/>
          <a:lstStyle/>
          <a:p>
            <a:endParaRPr lang="en-US"/>
          </a:p>
        </p:txBody>
      </p:sp>
      <p:sp>
        <p:nvSpPr>
          <p:cNvPr id="12305" name="AutoShape 17"/>
          <p:cNvSpPr>
            <a:spLocks noChangeArrowheads="1"/>
          </p:cNvSpPr>
          <p:nvPr/>
        </p:nvSpPr>
        <p:spPr bwMode="auto">
          <a:xfrm>
            <a:off x="3960068" y="1945841"/>
            <a:ext cx="916301" cy="351772"/>
          </a:xfrm>
          <a:prstGeom prst="pentagon">
            <a:avLst/>
          </a:prstGeom>
          <a:solidFill>
            <a:srgbClr val="CCCCFF"/>
          </a:solidFill>
          <a:ln w="9525">
            <a:solidFill>
              <a:schemeClr val="tx1"/>
            </a:solidFill>
            <a:miter lim="800000"/>
            <a:headEnd/>
            <a:tailEnd/>
          </a:ln>
          <a:effectLst/>
        </p:spPr>
        <p:txBody>
          <a:bodyPr wrap="none" lIns="94203" tIns="47103" rIns="94203" bIns="47103" anchor="ctr"/>
          <a:lstStyle/>
          <a:p>
            <a:pPr algn="ctr" eaLnBrk="0" hangingPunct="0"/>
            <a:r>
              <a:rPr lang="en-US" sz="1000" u="sng" dirty="0"/>
              <a:t>Experiments</a:t>
            </a:r>
          </a:p>
        </p:txBody>
      </p:sp>
      <p:sp>
        <p:nvSpPr>
          <p:cNvPr id="12306" name="AutoShape 18"/>
          <p:cNvSpPr>
            <a:spLocks noChangeArrowheads="1"/>
          </p:cNvSpPr>
          <p:nvPr/>
        </p:nvSpPr>
        <p:spPr bwMode="auto">
          <a:xfrm>
            <a:off x="5336104" y="2004470"/>
            <a:ext cx="654727" cy="293143"/>
          </a:xfrm>
          <a:prstGeom prst="roundRect">
            <a:avLst>
              <a:gd name="adj" fmla="val 16667"/>
            </a:avLst>
          </a:prstGeom>
          <a:solidFill>
            <a:srgbClr val="FFCCFF"/>
          </a:solidFill>
          <a:ln w="9525">
            <a:solidFill>
              <a:schemeClr val="tx1"/>
            </a:solidFill>
            <a:round/>
            <a:headEnd/>
            <a:tailEnd/>
          </a:ln>
          <a:effectLst/>
        </p:spPr>
        <p:txBody>
          <a:bodyPr wrap="none" lIns="94203" tIns="47103" rIns="94203" bIns="47103" anchor="ctr"/>
          <a:lstStyle/>
          <a:p>
            <a:pPr algn="ctr" eaLnBrk="0" hangingPunct="0"/>
            <a:r>
              <a:rPr lang="en-US" sz="1000" u="sng" dirty="0"/>
              <a:t>FEM</a:t>
            </a:r>
            <a:endParaRPr lang="en-US" sz="1000" dirty="0"/>
          </a:p>
        </p:txBody>
      </p:sp>
      <p:sp>
        <p:nvSpPr>
          <p:cNvPr id="12307" name="Line 19"/>
          <p:cNvSpPr>
            <a:spLocks noChangeShapeType="1"/>
          </p:cNvSpPr>
          <p:nvPr/>
        </p:nvSpPr>
        <p:spPr bwMode="auto">
          <a:xfrm>
            <a:off x="4681377" y="2004470"/>
            <a:ext cx="589730" cy="58628"/>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308" name="Line 20"/>
          <p:cNvSpPr>
            <a:spLocks noChangeShapeType="1"/>
          </p:cNvSpPr>
          <p:nvPr/>
        </p:nvSpPr>
        <p:spPr bwMode="auto">
          <a:xfrm flipH="1">
            <a:off x="4812956" y="2181940"/>
            <a:ext cx="458151" cy="57044"/>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309" name="Oval 21"/>
          <p:cNvSpPr>
            <a:spLocks noChangeArrowheads="1"/>
          </p:cNvSpPr>
          <p:nvPr/>
        </p:nvSpPr>
        <p:spPr bwMode="auto">
          <a:xfrm>
            <a:off x="5795839" y="2978974"/>
            <a:ext cx="1046295" cy="529243"/>
          </a:xfrm>
          <a:prstGeom prst="ellipse">
            <a:avLst/>
          </a:prstGeom>
          <a:solidFill>
            <a:srgbClr val="CCFFCC"/>
          </a:solidFill>
          <a:ln w="9525">
            <a:solidFill>
              <a:schemeClr val="tx1"/>
            </a:solidFill>
            <a:round/>
            <a:headEnd/>
            <a:tailEnd/>
          </a:ln>
          <a:effectLst/>
        </p:spPr>
        <p:txBody>
          <a:bodyPr wrap="none" lIns="94203" tIns="47103" rIns="94203" bIns="47103" anchor="ctr"/>
          <a:lstStyle/>
          <a:p>
            <a:pPr algn="ctr" eaLnBrk="0" hangingPunct="0"/>
            <a:r>
              <a:rPr lang="en-US" sz="1000" u="sng" dirty="0"/>
              <a:t>Model</a:t>
            </a:r>
            <a:endParaRPr lang="en-US" sz="1000" dirty="0"/>
          </a:p>
          <a:p>
            <a:pPr algn="ctr" eaLnBrk="0" hangingPunct="0"/>
            <a:r>
              <a:rPr lang="en-US" sz="1000" dirty="0"/>
              <a:t>Cohesive Energy</a:t>
            </a:r>
          </a:p>
          <a:p>
            <a:pPr algn="ctr" eaLnBrk="0" hangingPunct="0"/>
            <a:r>
              <a:rPr lang="en-US" sz="1000" dirty="0"/>
              <a:t>Critical Stress</a:t>
            </a:r>
          </a:p>
        </p:txBody>
      </p:sp>
      <p:sp>
        <p:nvSpPr>
          <p:cNvPr id="12310" name="AutoShape 22"/>
          <p:cNvSpPr>
            <a:spLocks noChangeArrowheads="1"/>
          </p:cNvSpPr>
          <p:nvPr/>
        </p:nvSpPr>
        <p:spPr bwMode="auto">
          <a:xfrm>
            <a:off x="7038710" y="3037603"/>
            <a:ext cx="982883" cy="470614"/>
          </a:xfrm>
          <a:prstGeom prst="roundRect">
            <a:avLst>
              <a:gd name="adj" fmla="val 16667"/>
            </a:avLst>
          </a:prstGeom>
          <a:solidFill>
            <a:srgbClr val="FFCCFF"/>
          </a:solidFill>
          <a:ln w="9525">
            <a:solidFill>
              <a:schemeClr val="tx1"/>
            </a:solidFill>
            <a:round/>
            <a:headEnd/>
            <a:tailEnd/>
          </a:ln>
          <a:effectLst/>
        </p:spPr>
        <p:txBody>
          <a:bodyPr wrap="none" lIns="94203" tIns="47103" rIns="94203" bIns="47103" anchor="ctr"/>
          <a:lstStyle/>
          <a:p>
            <a:pPr algn="ctr" eaLnBrk="0" hangingPunct="0"/>
            <a:r>
              <a:rPr lang="en-US" sz="1000" u="sng" dirty="0"/>
              <a:t>Analysis</a:t>
            </a:r>
            <a:endParaRPr lang="en-US" sz="1000" dirty="0"/>
          </a:p>
          <a:p>
            <a:pPr algn="ctr" eaLnBrk="0" hangingPunct="0"/>
            <a:r>
              <a:rPr lang="en-US" sz="1000" dirty="0"/>
              <a:t>Fracture</a:t>
            </a:r>
          </a:p>
          <a:p>
            <a:pPr algn="ctr" eaLnBrk="0" hangingPunct="0"/>
            <a:r>
              <a:rPr lang="en-US" sz="1000" dirty="0"/>
              <a:t>Interface </a:t>
            </a:r>
            <a:r>
              <a:rPr lang="en-US" sz="1000" dirty="0" err="1"/>
              <a:t>Debonding</a:t>
            </a:r>
            <a:endParaRPr lang="en-US" sz="1000" dirty="0"/>
          </a:p>
        </p:txBody>
      </p:sp>
      <p:sp>
        <p:nvSpPr>
          <p:cNvPr id="12311" name="Text Box 23"/>
          <p:cNvSpPr txBox="1">
            <a:spLocks noChangeArrowheads="1"/>
          </p:cNvSpPr>
          <p:nvPr/>
        </p:nvSpPr>
        <p:spPr bwMode="auto">
          <a:xfrm>
            <a:off x="6517149" y="2647801"/>
            <a:ext cx="1057391" cy="293143"/>
          </a:xfrm>
          <a:prstGeom prst="rect">
            <a:avLst/>
          </a:prstGeom>
          <a:noFill/>
          <a:ln w="9525">
            <a:noFill/>
            <a:miter lim="800000"/>
            <a:headEnd/>
            <a:tailEnd/>
          </a:ln>
          <a:effectLst/>
        </p:spPr>
        <p:txBody>
          <a:bodyPr wrap="none" lIns="94203" tIns="47103" rIns="94203" bIns="47103" anchor="ctr"/>
          <a:lstStyle/>
          <a:p>
            <a:pPr eaLnBrk="0" hangingPunct="0"/>
            <a:r>
              <a:rPr lang="en-US" sz="1600" u="sng" dirty="0" err="1">
                <a:effectLst>
                  <a:outerShdw blurRad="38100" dist="38100" dir="2700000" algn="tl">
                    <a:srgbClr val="C0C0C0"/>
                  </a:outerShdw>
                </a:effectLst>
              </a:rPr>
              <a:t>Nanoscale</a:t>
            </a:r>
            <a:endParaRPr lang="en-US" sz="1200" dirty="0"/>
          </a:p>
        </p:txBody>
      </p:sp>
      <p:sp>
        <p:nvSpPr>
          <p:cNvPr id="12312" name="Rectangle 24"/>
          <p:cNvSpPr>
            <a:spLocks noChangeArrowheads="1"/>
          </p:cNvSpPr>
          <p:nvPr/>
        </p:nvSpPr>
        <p:spPr bwMode="auto">
          <a:xfrm>
            <a:off x="4942951" y="4235530"/>
            <a:ext cx="3078643" cy="1470472"/>
          </a:xfrm>
          <a:prstGeom prst="rect">
            <a:avLst/>
          </a:prstGeom>
          <a:solidFill>
            <a:srgbClr val="FF66FF"/>
          </a:solidFill>
          <a:ln w="76200">
            <a:solidFill>
              <a:schemeClr val="tx1"/>
            </a:solidFill>
            <a:miter lim="800000"/>
            <a:headEnd/>
            <a:tailEnd/>
          </a:ln>
          <a:effectLst/>
        </p:spPr>
        <p:txBody>
          <a:bodyPr wrap="none" lIns="94203" tIns="47103" rIns="94203" bIns="47103" anchor="ctr"/>
          <a:lstStyle/>
          <a:p>
            <a:endParaRPr lang="en-US"/>
          </a:p>
        </p:txBody>
      </p:sp>
      <p:sp>
        <p:nvSpPr>
          <p:cNvPr id="12313" name="AutoShape 25"/>
          <p:cNvSpPr>
            <a:spLocks noChangeArrowheads="1"/>
          </p:cNvSpPr>
          <p:nvPr/>
        </p:nvSpPr>
        <p:spPr bwMode="auto">
          <a:xfrm>
            <a:off x="5072944" y="4647516"/>
            <a:ext cx="1377622" cy="529243"/>
          </a:xfrm>
          <a:prstGeom prst="pentagon">
            <a:avLst/>
          </a:prstGeom>
          <a:solidFill>
            <a:srgbClr val="CCCCFF"/>
          </a:solidFill>
          <a:ln w="9525">
            <a:solidFill>
              <a:schemeClr val="tx1"/>
            </a:solidFill>
            <a:miter lim="800000"/>
            <a:headEnd/>
            <a:tailEnd/>
          </a:ln>
          <a:effectLst/>
        </p:spPr>
        <p:txBody>
          <a:bodyPr wrap="none" lIns="94203" tIns="47103" rIns="94203" bIns="47103" anchor="ctr"/>
          <a:lstStyle/>
          <a:p>
            <a:pPr algn="ctr" eaLnBrk="0" hangingPunct="0"/>
            <a:r>
              <a:rPr lang="en-US" sz="1000" u="sng" dirty="0"/>
              <a:t>Experiment</a:t>
            </a:r>
            <a:endParaRPr lang="en-US" sz="1000" dirty="0"/>
          </a:p>
          <a:p>
            <a:pPr algn="ctr" eaLnBrk="0" hangingPunct="0"/>
            <a:r>
              <a:rPr lang="en-US" sz="1000" dirty="0"/>
              <a:t>SEM</a:t>
            </a:r>
          </a:p>
          <a:p>
            <a:pPr algn="ctr" eaLnBrk="0" hangingPunct="0"/>
            <a:r>
              <a:rPr lang="en-US" sz="1000" dirty="0"/>
              <a:t>Optical methods</a:t>
            </a:r>
          </a:p>
        </p:txBody>
      </p:sp>
      <p:sp>
        <p:nvSpPr>
          <p:cNvPr id="12314" name="Oval 26"/>
          <p:cNvSpPr>
            <a:spLocks noChangeArrowheads="1"/>
          </p:cNvSpPr>
          <p:nvPr/>
        </p:nvSpPr>
        <p:spPr bwMode="auto">
          <a:xfrm>
            <a:off x="6712140" y="4352788"/>
            <a:ext cx="1177875" cy="529243"/>
          </a:xfrm>
          <a:prstGeom prst="ellipse">
            <a:avLst/>
          </a:prstGeom>
          <a:solidFill>
            <a:srgbClr val="CCFFCC"/>
          </a:solidFill>
          <a:ln w="9525">
            <a:solidFill>
              <a:schemeClr val="tx1"/>
            </a:solidFill>
            <a:round/>
            <a:headEnd/>
            <a:tailEnd/>
          </a:ln>
          <a:effectLst/>
        </p:spPr>
        <p:txBody>
          <a:bodyPr wrap="none" lIns="94203" tIns="47103" rIns="94203" bIns="47103" anchor="ctr"/>
          <a:lstStyle/>
          <a:p>
            <a:pPr algn="ctr" eaLnBrk="0" hangingPunct="0"/>
            <a:r>
              <a:rPr lang="en-US" sz="1000" u="sng" dirty="0"/>
              <a:t>ISV Model</a:t>
            </a:r>
            <a:endParaRPr lang="en-US" sz="1000" dirty="0"/>
          </a:p>
          <a:p>
            <a:pPr algn="ctr" eaLnBrk="0" hangingPunct="0"/>
            <a:r>
              <a:rPr lang="en-US" sz="1000" dirty="0"/>
              <a:t>Void Nucleation</a:t>
            </a:r>
          </a:p>
        </p:txBody>
      </p:sp>
      <p:sp>
        <p:nvSpPr>
          <p:cNvPr id="12315" name="AutoShape 27"/>
          <p:cNvSpPr>
            <a:spLocks noChangeArrowheads="1"/>
          </p:cNvSpPr>
          <p:nvPr/>
        </p:nvSpPr>
        <p:spPr bwMode="auto">
          <a:xfrm>
            <a:off x="6712140" y="5118129"/>
            <a:ext cx="1177875" cy="527659"/>
          </a:xfrm>
          <a:prstGeom prst="roundRect">
            <a:avLst>
              <a:gd name="adj" fmla="val 16667"/>
            </a:avLst>
          </a:prstGeom>
          <a:solidFill>
            <a:srgbClr val="FFCCFF"/>
          </a:solidFill>
          <a:ln w="9525">
            <a:solidFill>
              <a:schemeClr val="tx1"/>
            </a:solidFill>
            <a:round/>
            <a:headEnd/>
            <a:tailEnd/>
          </a:ln>
          <a:effectLst/>
        </p:spPr>
        <p:txBody>
          <a:bodyPr wrap="none" lIns="94203" tIns="47103" rIns="94203" bIns="47103" anchor="ctr"/>
          <a:lstStyle/>
          <a:p>
            <a:pPr algn="ctr" eaLnBrk="0" hangingPunct="0"/>
            <a:r>
              <a:rPr lang="en-US" sz="1000" u="sng" dirty="0"/>
              <a:t>FEM Analysis</a:t>
            </a:r>
            <a:endParaRPr lang="en-US" sz="1000" dirty="0"/>
          </a:p>
          <a:p>
            <a:pPr algn="ctr" eaLnBrk="0" hangingPunct="0"/>
            <a:r>
              <a:rPr lang="en-US" sz="1000" dirty="0"/>
              <a:t>Idealized Geometry</a:t>
            </a:r>
          </a:p>
          <a:p>
            <a:pPr algn="ctr" eaLnBrk="0" hangingPunct="0"/>
            <a:r>
              <a:rPr lang="en-US" sz="1000" dirty="0"/>
              <a:t>Realistic Geometry</a:t>
            </a:r>
          </a:p>
        </p:txBody>
      </p:sp>
      <p:sp>
        <p:nvSpPr>
          <p:cNvPr id="12316" name="Line 28"/>
          <p:cNvSpPr>
            <a:spLocks noChangeShapeType="1"/>
          </p:cNvSpPr>
          <p:nvPr/>
        </p:nvSpPr>
        <p:spPr bwMode="auto">
          <a:xfrm flipV="1">
            <a:off x="5925834" y="4588886"/>
            <a:ext cx="721310" cy="58629"/>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317" name="Line 29"/>
          <p:cNvSpPr>
            <a:spLocks noChangeShapeType="1"/>
          </p:cNvSpPr>
          <p:nvPr/>
        </p:nvSpPr>
        <p:spPr bwMode="auto">
          <a:xfrm flipH="1" flipV="1">
            <a:off x="5729257" y="5235387"/>
            <a:ext cx="917886" cy="234515"/>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318" name="Text Box 30"/>
          <p:cNvSpPr txBox="1">
            <a:spLocks noChangeArrowheads="1"/>
          </p:cNvSpPr>
          <p:nvPr/>
        </p:nvSpPr>
        <p:spPr bwMode="auto">
          <a:xfrm>
            <a:off x="5072945" y="4235530"/>
            <a:ext cx="1558346" cy="293143"/>
          </a:xfrm>
          <a:prstGeom prst="rect">
            <a:avLst/>
          </a:prstGeom>
          <a:noFill/>
          <a:ln w="9525">
            <a:noFill/>
            <a:miter lim="800000"/>
            <a:headEnd/>
            <a:tailEnd/>
          </a:ln>
          <a:effectLst/>
        </p:spPr>
        <p:txBody>
          <a:bodyPr wrap="none" lIns="94203" tIns="47103" rIns="94203" bIns="47103" anchor="ctr"/>
          <a:lstStyle/>
          <a:p>
            <a:pPr eaLnBrk="0" hangingPunct="0"/>
            <a:r>
              <a:rPr lang="en-US" sz="1600" u="sng" dirty="0" err="1">
                <a:effectLst>
                  <a:outerShdw blurRad="38100" dist="38100" dir="2700000" algn="tl">
                    <a:srgbClr val="C0C0C0"/>
                  </a:outerShdw>
                </a:effectLst>
              </a:rPr>
              <a:t>Microscale</a:t>
            </a:r>
            <a:endParaRPr lang="en-US" sz="1000" dirty="0"/>
          </a:p>
        </p:txBody>
      </p:sp>
      <p:sp>
        <p:nvSpPr>
          <p:cNvPr id="12319" name="Text Box 31"/>
          <p:cNvSpPr txBox="1">
            <a:spLocks noChangeArrowheads="1"/>
          </p:cNvSpPr>
          <p:nvPr/>
        </p:nvSpPr>
        <p:spPr bwMode="auto">
          <a:xfrm>
            <a:off x="1536152" y="4645931"/>
            <a:ext cx="1491762" cy="293144"/>
          </a:xfrm>
          <a:prstGeom prst="rect">
            <a:avLst/>
          </a:prstGeom>
          <a:noFill/>
          <a:ln w="9525">
            <a:noFill/>
            <a:miter lim="800000"/>
            <a:headEnd/>
            <a:tailEnd/>
          </a:ln>
          <a:effectLst/>
        </p:spPr>
        <p:txBody>
          <a:bodyPr wrap="none" lIns="94203" tIns="47103" rIns="94203" bIns="47103" anchor="ctr"/>
          <a:lstStyle/>
          <a:p>
            <a:pPr eaLnBrk="0" hangingPunct="0"/>
            <a:r>
              <a:rPr lang="en-US" sz="1600" u="sng" dirty="0" err="1">
                <a:effectLst>
                  <a:outerShdw blurRad="38100" dist="38100" dir="2700000" algn="tl">
                    <a:srgbClr val="C0C0C0"/>
                  </a:outerShdw>
                </a:effectLst>
              </a:rPr>
              <a:t>Mesoscale</a:t>
            </a:r>
            <a:endParaRPr lang="en-US" sz="1400" dirty="0"/>
          </a:p>
        </p:txBody>
      </p:sp>
      <p:sp>
        <p:nvSpPr>
          <p:cNvPr id="12320" name="Text Box 32"/>
          <p:cNvSpPr txBox="1">
            <a:spLocks noChangeArrowheads="1"/>
          </p:cNvSpPr>
          <p:nvPr/>
        </p:nvSpPr>
        <p:spPr bwMode="auto">
          <a:xfrm>
            <a:off x="816428" y="2706429"/>
            <a:ext cx="1599562" cy="293144"/>
          </a:xfrm>
          <a:prstGeom prst="rect">
            <a:avLst/>
          </a:prstGeom>
          <a:noFill/>
          <a:ln w="9525">
            <a:noFill/>
            <a:miter lim="800000"/>
            <a:headEnd/>
            <a:tailEnd/>
          </a:ln>
          <a:effectLst/>
        </p:spPr>
        <p:txBody>
          <a:bodyPr wrap="none" lIns="94203" tIns="47103" rIns="94203" bIns="47103" anchor="ctr"/>
          <a:lstStyle/>
          <a:p>
            <a:pPr eaLnBrk="0" hangingPunct="0"/>
            <a:r>
              <a:rPr lang="en-US" sz="1600" u="sng" dirty="0" err="1">
                <a:effectLst>
                  <a:outerShdw blurRad="38100" dist="38100" dir="2700000" algn="tl">
                    <a:srgbClr val="C0C0C0"/>
                  </a:outerShdw>
                </a:effectLst>
              </a:rPr>
              <a:t>Macroscale</a:t>
            </a:r>
            <a:endParaRPr lang="en-US" sz="1400" dirty="0"/>
          </a:p>
        </p:txBody>
      </p:sp>
      <p:sp>
        <p:nvSpPr>
          <p:cNvPr id="12321" name="AutoShape 33"/>
          <p:cNvSpPr>
            <a:spLocks noChangeArrowheads="1"/>
          </p:cNvSpPr>
          <p:nvPr/>
        </p:nvSpPr>
        <p:spPr bwMode="auto">
          <a:xfrm>
            <a:off x="2062470" y="1472057"/>
            <a:ext cx="1377621" cy="106323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9966FF"/>
              </a:gs>
              <a:gs pos="100000">
                <a:srgbClr val="00FF99"/>
              </a:gs>
            </a:gsLst>
            <a:lin ang="5400000" scaled="1"/>
          </a:gradFill>
          <a:ln w="9525">
            <a:solidFill>
              <a:schemeClr val="tx1"/>
            </a:solidFill>
            <a:miter lim="800000"/>
            <a:headEnd/>
            <a:tailEnd/>
          </a:ln>
          <a:effectLst/>
        </p:spPr>
        <p:txBody>
          <a:bodyPr wrap="none" lIns="94203" tIns="47103" rIns="94203" bIns="47103" anchor="ctr"/>
          <a:lstStyle/>
          <a:p>
            <a:endParaRPr lang="en-US"/>
          </a:p>
        </p:txBody>
      </p:sp>
      <p:sp>
        <p:nvSpPr>
          <p:cNvPr id="12322" name="AutoShape 34"/>
          <p:cNvSpPr>
            <a:spLocks noChangeArrowheads="1"/>
          </p:cNvSpPr>
          <p:nvPr/>
        </p:nvSpPr>
        <p:spPr bwMode="auto">
          <a:xfrm rot="5400000">
            <a:off x="6060024" y="1599441"/>
            <a:ext cx="999857" cy="74508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9966FF"/>
              </a:gs>
              <a:gs pos="100000">
                <a:srgbClr val="66CCFF"/>
              </a:gs>
            </a:gsLst>
            <a:lin ang="5400000" scaled="1"/>
          </a:gradFill>
          <a:ln w="9525">
            <a:solidFill>
              <a:schemeClr val="tx1"/>
            </a:solidFill>
            <a:miter lim="800000"/>
            <a:headEnd/>
            <a:tailEnd/>
          </a:ln>
          <a:effectLst/>
        </p:spPr>
        <p:txBody>
          <a:bodyPr wrap="none" lIns="94203" tIns="47103" rIns="94203" bIns="47103" anchor="ctr"/>
          <a:lstStyle/>
          <a:p>
            <a:endParaRPr lang="en-US"/>
          </a:p>
        </p:txBody>
      </p:sp>
      <p:sp>
        <p:nvSpPr>
          <p:cNvPr id="12323" name="AutoShape 35"/>
          <p:cNvSpPr>
            <a:spLocks noChangeArrowheads="1"/>
          </p:cNvSpPr>
          <p:nvPr/>
        </p:nvSpPr>
        <p:spPr bwMode="auto">
          <a:xfrm rot="16200000" flipH="1">
            <a:off x="4796515" y="3206221"/>
            <a:ext cx="882600" cy="58973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66CCFF"/>
              </a:gs>
              <a:gs pos="100000">
                <a:srgbClr val="FF66FF"/>
              </a:gs>
            </a:gsLst>
            <a:lin ang="5400000" scaled="1"/>
          </a:gradFill>
          <a:ln w="9525">
            <a:solidFill>
              <a:schemeClr val="tx1"/>
            </a:solidFill>
            <a:miter lim="800000"/>
            <a:headEnd/>
            <a:tailEnd/>
          </a:ln>
          <a:effectLst/>
        </p:spPr>
        <p:txBody>
          <a:bodyPr wrap="none" lIns="94203" tIns="47103" rIns="94203" bIns="47103" anchor="ctr"/>
          <a:lstStyle/>
          <a:p>
            <a:endParaRPr lang="en-US"/>
          </a:p>
        </p:txBody>
      </p:sp>
      <p:sp>
        <p:nvSpPr>
          <p:cNvPr id="12324" name="AutoShape 36"/>
          <p:cNvSpPr>
            <a:spLocks noChangeArrowheads="1"/>
          </p:cNvSpPr>
          <p:nvPr/>
        </p:nvSpPr>
        <p:spPr bwMode="auto">
          <a:xfrm flipH="1" flipV="1">
            <a:off x="4812957" y="5764630"/>
            <a:ext cx="2095760" cy="46903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FF66FF"/>
              </a:gs>
              <a:gs pos="100000">
                <a:srgbClr val="FFFF00"/>
              </a:gs>
            </a:gsLst>
            <a:lin ang="5400000" scaled="1"/>
          </a:gradFill>
          <a:ln w="9525">
            <a:solidFill>
              <a:schemeClr val="tx1"/>
            </a:solidFill>
            <a:miter lim="800000"/>
            <a:headEnd/>
            <a:tailEnd/>
          </a:ln>
          <a:effectLst/>
        </p:spPr>
        <p:txBody>
          <a:bodyPr wrap="none" lIns="94203" tIns="47103" rIns="94203" bIns="47103" anchor="ctr"/>
          <a:lstStyle/>
          <a:p>
            <a:endParaRPr lang="en-US"/>
          </a:p>
        </p:txBody>
      </p:sp>
      <p:sp>
        <p:nvSpPr>
          <p:cNvPr id="12325" name="AutoShape 37"/>
          <p:cNvSpPr>
            <a:spLocks noChangeArrowheads="1"/>
          </p:cNvSpPr>
          <p:nvPr/>
        </p:nvSpPr>
        <p:spPr bwMode="auto">
          <a:xfrm rot="5400000" flipH="1" flipV="1">
            <a:off x="196194" y="4914393"/>
            <a:ext cx="1763616" cy="52314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00FF99"/>
              </a:gs>
              <a:gs pos="100000">
                <a:srgbClr val="FFFF00"/>
              </a:gs>
            </a:gsLst>
            <a:lin ang="5400000" scaled="1"/>
          </a:gradFill>
          <a:ln w="9525">
            <a:solidFill>
              <a:schemeClr val="tx1"/>
            </a:solidFill>
            <a:miter lim="800000"/>
            <a:headEnd/>
            <a:tailEnd/>
          </a:ln>
          <a:effectLst/>
        </p:spPr>
        <p:txBody>
          <a:bodyPr wrap="none" lIns="94203" tIns="47103" rIns="94203" bIns="47103" anchor="ctr"/>
          <a:lstStyle/>
          <a:p>
            <a:endParaRPr lang="en-US"/>
          </a:p>
        </p:txBody>
      </p:sp>
      <p:sp>
        <p:nvSpPr>
          <p:cNvPr id="12326" name="Oval 38"/>
          <p:cNvSpPr>
            <a:spLocks noChangeArrowheads="1"/>
          </p:cNvSpPr>
          <p:nvPr/>
        </p:nvSpPr>
        <p:spPr bwMode="auto">
          <a:xfrm>
            <a:off x="3108765" y="4764773"/>
            <a:ext cx="1244456" cy="587871"/>
          </a:xfrm>
          <a:prstGeom prst="ellipse">
            <a:avLst/>
          </a:prstGeom>
          <a:solidFill>
            <a:srgbClr val="CCFFCC"/>
          </a:solidFill>
          <a:ln w="9525">
            <a:solidFill>
              <a:schemeClr val="tx1"/>
            </a:solidFill>
            <a:round/>
            <a:headEnd/>
            <a:tailEnd/>
          </a:ln>
          <a:effectLst/>
        </p:spPr>
        <p:txBody>
          <a:bodyPr wrap="none" lIns="94203" tIns="47103" rIns="94203" bIns="47103" anchor="ctr"/>
          <a:lstStyle/>
          <a:p>
            <a:pPr algn="ctr" eaLnBrk="0" hangingPunct="0"/>
            <a:r>
              <a:rPr lang="en-US" sz="1000" u="sng" dirty="0"/>
              <a:t>ISV Model</a:t>
            </a:r>
            <a:endParaRPr lang="en-US" sz="1000" dirty="0"/>
          </a:p>
          <a:p>
            <a:pPr algn="ctr" eaLnBrk="0" hangingPunct="0"/>
            <a:r>
              <a:rPr lang="en-US" sz="1000" dirty="0"/>
              <a:t>Void Growth</a:t>
            </a:r>
          </a:p>
          <a:p>
            <a:pPr algn="ctr" eaLnBrk="0" hangingPunct="0"/>
            <a:r>
              <a:rPr lang="en-US" sz="1000" dirty="0"/>
              <a:t>Void/Crack Nucleation</a:t>
            </a:r>
          </a:p>
        </p:txBody>
      </p:sp>
      <p:sp>
        <p:nvSpPr>
          <p:cNvPr id="12327" name="Line 39"/>
          <p:cNvSpPr>
            <a:spLocks noChangeShapeType="1"/>
          </p:cNvSpPr>
          <p:nvPr/>
        </p:nvSpPr>
        <p:spPr bwMode="auto">
          <a:xfrm flipH="1" flipV="1">
            <a:off x="2190879" y="5764630"/>
            <a:ext cx="917886" cy="293144"/>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328" name="Line 40"/>
          <p:cNvSpPr>
            <a:spLocks noChangeShapeType="1"/>
          </p:cNvSpPr>
          <p:nvPr/>
        </p:nvSpPr>
        <p:spPr bwMode="auto">
          <a:xfrm flipV="1">
            <a:off x="2257460" y="4999289"/>
            <a:ext cx="851304" cy="60213"/>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329" name="Line 41"/>
          <p:cNvSpPr>
            <a:spLocks noChangeShapeType="1"/>
          </p:cNvSpPr>
          <p:nvPr/>
        </p:nvSpPr>
        <p:spPr bwMode="auto">
          <a:xfrm>
            <a:off x="3108764" y="3354514"/>
            <a:ext cx="0" cy="175886"/>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330" name="Line 42"/>
          <p:cNvSpPr>
            <a:spLocks noChangeShapeType="1"/>
          </p:cNvSpPr>
          <p:nvPr/>
        </p:nvSpPr>
        <p:spPr bwMode="auto">
          <a:xfrm>
            <a:off x="3698494" y="5352645"/>
            <a:ext cx="0" cy="117257"/>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331" name="Line 43"/>
          <p:cNvSpPr>
            <a:spLocks noChangeShapeType="1"/>
          </p:cNvSpPr>
          <p:nvPr/>
        </p:nvSpPr>
        <p:spPr bwMode="auto">
          <a:xfrm>
            <a:off x="7301869" y="4882030"/>
            <a:ext cx="0" cy="177471"/>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332" name="Line 44"/>
          <p:cNvSpPr>
            <a:spLocks noChangeShapeType="1"/>
          </p:cNvSpPr>
          <p:nvPr/>
        </p:nvSpPr>
        <p:spPr bwMode="auto">
          <a:xfrm flipH="1">
            <a:off x="6842134" y="3237257"/>
            <a:ext cx="196577" cy="0"/>
          </a:xfrm>
          <a:prstGeom prst="line">
            <a:avLst/>
          </a:prstGeom>
          <a:noFill/>
          <a:ln w="9525">
            <a:solidFill>
              <a:schemeClr val="tx1"/>
            </a:solidFill>
            <a:round/>
            <a:headEnd/>
            <a:tailEnd type="triangle" w="med" len="med"/>
          </a:ln>
          <a:effectLst/>
        </p:spPr>
        <p:txBody>
          <a:bodyPr wrap="none" lIns="94203" tIns="47103" rIns="94203" bIns="47103" anchor="ctr"/>
          <a:lstStyle/>
          <a:p>
            <a:endParaRPr lang="en-US"/>
          </a:p>
        </p:txBody>
      </p:sp>
      <p:sp>
        <p:nvSpPr>
          <p:cNvPr id="12333" name="Rectangle 45"/>
          <p:cNvSpPr>
            <a:spLocks noChangeArrowheads="1"/>
          </p:cNvSpPr>
          <p:nvPr/>
        </p:nvSpPr>
        <p:spPr bwMode="auto">
          <a:xfrm>
            <a:off x="2587202" y="6377855"/>
            <a:ext cx="4291394" cy="239268"/>
          </a:xfrm>
          <a:prstGeom prst="rect">
            <a:avLst/>
          </a:prstGeom>
          <a:noFill/>
          <a:ln w="12700">
            <a:noFill/>
            <a:miter lim="800000"/>
            <a:headEnd/>
            <a:tailEnd/>
          </a:ln>
          <a:effectLst/>
        </p:spPr>
        <p:txBody>
          <a:bodyPr wrap="none" lIns="94203" tIns="47103" rIns="94203" bIns="47103" anchor="ctr"/>
          <a:lstStyle/>
          <a:p>
            <a:pPr defTabSz="914522"/>
            <a:endParaRPr lang="en-US" sz="1200" dirty="0">
              <a:latin typeface="Times New Roman" pitchFamily="18" charset="0"/>
            </a:endParaRPr>
          </a:p>
        </p:txBody>
      </p:sp>
      <p:sp>
        <p:nvSpPr>
          <p:cNvPr id="12334" name="AutoShape 46"/>
          <p:cNvSpPr>
            <a:spLocks noChangeArrowheads="1"/>
          </p:cNvSpPr>
          <p:nvPr/>
        </p:nvSpPr>
        <p:spPr bwMode="auto">
          <a:xfrm>
            <a:off x="6163627" y="3487618"/>
            <a:ext cx="1377622" cy="529243"/>
          </a:xfrm>
          <a:prstGeom prst="pentagon">
            <a:avLst/>
          </a:prstGeom>
          <a:solidFill>
            <a:srgbClr val="CCCCFF"/>
          </a:solidFill>
          <a:ln w="9525">
            <a:solidFill>
              <a:schemeClr val="tx1"/>
            </a:solidFill>
            <a:miter lim="800000"/>
            <a:headEnd/>
            <a:tailEnd/>
          </a:ln>
          <a:effectLst/>
        </p:spPr>
        <p:txBody>
          <a:bodyPr wrap="none" lIns="94203" tIns="47103" rIns="94203" bIns="47103" anchor="ctr"/>
          <a:lstStyle/>
          <a:p>
            <a:pPr algn="ctr" eaLnBrk="0" hangingPunct="0"/>
            <a:r>
              <a:rPr lang="en-US" sz="1000" u="sng" dirty="0"/>
              <a:t>Experiment</a:t>
            </a:r>
            <a:endParaRPr lang="en-US" sz="1000" dirty="0"/>
          </a:p>
          <a:p>
            <a:pPr algn="ctr" eaLnBrk="0" hangingPunct="0"/>
            <a:r>
              <a:rPr lang="en-US" sz="1000" dirty="0"/>
              <a:t>TEM</a:t>
            </a:r>
          </a:p>
        </p:txBody>
      </p:sp>
      <p:sp>
        <p:nvSpPr>
          <p:cNvPr id="12335" name="Line 47"/>
          <p:cNvSpPr>
            <a:spLocks noChangeShapeType="1"/>
          </p:cNvSpPr>
          <p:nvPr/>
        </p:nvSpPr>
        <p:spPr bwMode="auto">
          <a:xfrm>
            <a:off x="6239722" y="3487617"/>
            <a:ext cx="76094" cy="152118"/>
          </a:xfrm>
          <a:prstGeom prst="line">
            <a:avLst/>
          </a:prstGeom>
          <a:noFill/>
          <a:ln w="9525">
            <a:solidFill>
              <a:schemeClr val="tx1"/>
            </a:solidFill>
            <a:round/>
            <a:headEnd/>
            <a:tailEnd type="triangle" w="med" len="med"/>
          </a:ln>
          <a:effectLst/>
        </p:spPr>
        <p:txBody>
          <a:bodyPr lIns="91294" tIns="45647" rIns="91294" bIns="45647"/>
          <a:lstStyle/>
          <a:p>
            <a:endParaRPr lang="en-US"/>
          </a:p>
        </p:txBody>
      </p:sp>
      <p:sp>
        <p:nvSpPr>
          <p:cNvPr id="12336" name="Line 48"/>
          <p:cNvSpPr>
            <a:spLocks noChangeShapeType="1"/>
          </p:cNvSpPr>
          <p:nvPr/>
        </p:nvSpPr>
        <p:spPr bwMode="auto">
          <a:xfrm flipV="1">
            <a:off x="7457228" y="3563676"/>
            <a:ext cx="304377" cy="304236"/>
          </a:xfrm>
          <a:prstGeom prst="line">
            <a:avLst/>
          </a:prstGeom>
          <a:noFill/>
          <a:ln w="9525">
            <a:solidFill>
              <a:schemeClr val="tx1"/>
            </a:solidFill>
            <a:round/>
            <a:headEnd/>
            <a:tailEnd type="triangle" w="med" len="med"/>
          </a:ln>
          <a:effectLst/>
        </p:spPr>
        <p:txBody>
          <a:bodyPr lIns="91294" tIns="45647" rIns="91294" bIns="45647"/>
          <a:lstStyle/>
          <a:p>
            <a:endParaRPr lang="en-US"/>
          </a:p>
        </p:txBody>
      </p:sp>
      <p:sp>
        <p:nvSpPr>
          <p:cNvPr id="12337" name="Text Box 49"/>
          <p:cNvSpPr txBox="1">
            <a:spLocks noChangeArrowheads="1"/>
          </p:cNvSpPr>
          <p:nvPr/>
        </p:nvSpPr>
        <p:spPr bwMode="auto">
          <a:xfrm>
            <a:off x="2495254" y="141026"/>
            <a:ext cx="3821585" cy="523073"/>
          </a:xfrm>
          <a:prstGeom prst="rect">
            <a:avLst/>
          </a:prstGeom>
          <a:noFill/>
          <a:ln w="9525">
            <a:noFill/>
            <a:miter lim="800000"/>
            <a:headEnd/>
            <a:tailEnd/>
          </a:ln>
          <a:effectLst/>
        </p:spPr>
        <p:txBody>
          <a:bodyPr wrap="none" lIns="91294" tIns="45647" rIns="91294" bIns="45647">
            <a:spAutoFit/>
          </a:bodyPr>
          <a:lstStyle/>
          <a:p>
            <a:r>
              <a:rPr lang="en-US" sz="2800" dirty="0" smtClean="0"/>
              <a:t>Multiscale </a:t>
            </a:r>
            <a:r>
              <a:rPr lang="en-US" sz="2800" dirty="0"/>
              <a:t>Experiments</a:t>
            </a:r>
          </a:p>
        </p:txBody>
      </p:sp>
      <p:sp>
        <p:nvSpPr>
          <p:cNvPr id="12338" name="Text Box 50"/>
          <p:cNvSpPr txBox="1">
            <a:spLocks noChangeArrowheads="1"/>
          </p:cNvSpPr>
          <p:nvPr/>
        </p:nvSpPr>
        <p:spPr bwMode="auto">
          <a:xfrm>
            <a:off x="133165" y="608472"/>
            <a:ext cx="2954553" cy="1015515"/>
          </a:xfrm>
          <a:prstGeom prst="rect">
            <a:avLst/>
          </a:prstGeom>
          <a:noFill/>
          <a:ln w="9525">
            <a:noFill/>
            <a:miter lim="800000"/>
            <a:headEnd/>
            <a:tailEnd/>
          </a:ln>
          <a:effectLst/>
        </p:spPr>
        <p:txBody>
          <a:bodyPr wrap="none" lIns="91294" tIns="45647" rIns="91294" bIns="45647">
            <a:spAutoFit/>
          </a:bodyPr>
          <a:lstStyle/>
          <a:p>
            <a:pPr marL="456468" indent="-456468"/>
            <a:r>
              <a:rPr lang="en-US" sz="2000" dirty="0">
                <a:latin typeface="Times New Roman" pitchFamily="18" charset="0"/>
              </a:rPr>
              <a:t>1. Exploratory </a:t>
            </a:r>
            <a:r>
              <a:rPr lang="en-US" sz="2000" dirty="0" err="1">
                <a:latin typeface="Times New Roman" pitchFamily="18" charset="0"/>
              </a:rPr>
              <a:t>exps</a:t>
            </a:r>
            <a:endParaRPr lang="en-US" sz="2000" dirty="0">
              <a:latin typeface="Times New Roman" pitchFamily="18" charset="0"/>
            </a:endParaRPr>
          </a:p>
          <a:p>
            <a:pPr marL="456468" indent="-456468"/>
            <a:r>
              <a:rPr lang="en-US" sz="2000" dirty="0">
                <a:latin typeface="Times New Roman" pitchFamily="18" charset="0"/>
              </a:rPr>
              <a:t>2. Model correlation </a:t>
            </a:r>
            <a:r>
              <a:rPr lang="en-US" sz="2000" dirty="0" err="1">
                <a:latin typeface="Times New Roman" pitchFamily="18" charset="0"/>
              </a:rPr>
              <a:t>exps</a:t>
            </a:r>
            <a:endParaRPr lang="en-US" sz="2000" dirty="0">
              <a:latin typeface="Times New Roman" pitchFamily="18" charset="0"/>
            </a:endParaRPr>
          </a:p>
          <a:p>
            <a:pPr marL="456468" indent="-456468"/>
            <a:r>
              <a:rPr lang="en-US" sz="2000" dirty="0">
                <a:latin typeface="Times New Roman" pitchFamily="18" charset="0"/>
              </a:rPr>
              <a:t>3. Model validation </a:t>
            </a:r>
            <a:r>
              <a:rPr lang="en-US" sz="2000" dirty="0" err="1">
                <a:latin typeface="Times New Roman" pitchFamily="18" charset="0"/>
              </a:rPr>
              <a:t>exps</a:t>
            </a:r>
            <a:endParaRPr lang="en-US" sz="2000" dirty="0">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63033" y="4723574"/>
            <a:ext cx="1293601" cy="684530"/>
          </a:xfrm>
          <a:prstGeom prst="rect">
            <a:avLst/>
          </a:prstGeom>
          <a:noFill/>
          <a:ln w="12700">
            <a:noFill/>
            <a:miter lim="800000"/>
            <a:headEnd type="none" w="sm" len="sm"/>
            <a:tailEnd type="none" w="sm" len="sm"/>
          </a:ln>
          <a:effectLst/>
        </p:spPr>
        <p:txBody>
          <a:bodyPr wrap="none" lIns="91294" tIns="45647" rIns="91294" bIns="45647" anchor="ctr"/>
          <a:lstStyle/>
          <a:p>
            <a:endParaRPr lang="en-US"/>
          </a:p>
        </p:txBody>
      </p:sp>
      <p:grpSp>
        <p:nvGrpSpPr>
          <p:cNvPr id="2" name="Group 3"/>
          <p:cNvGrpSpPr>
            <a:grpSpLocks/>
          </p:cNvGrpSpPr>
          <p:nvPr/>
        </p:nvGrpSpPr>
        <p:grpSpPr bwMode="auto">
          <a:xfrm>
            <a:off x="7680755" y="2914007"/>
            <a:ext cx="1450545" cy="1939502"/>
            <a:chOff x="4845" y="1896"/>
            <a:chExt cx="915" cy="1224"/>
          </a:xfrm>
        </p:grpSpPr>
        <p:sp>
          <p:nvSpPr>
            <p:cNvPr id="13316" name="AutoShape 4"/>
            <p:cNvSpPr>
              <a:spLocks noChangeArrowheads="1"/>
            </p:cNvSpPr>
            <p:nvPr/>
          </p:nvSpPr>
          <p:spPr bwMode="auto">
            <a:xfrm>
              <a:off x="4890" y="1896"/>
              <a:ext cx="870" cy="1224"/>
            </a:xfrm>
            <a:prstGeom prst="star16">
              <a:avLst>
                <a:gd name="adj" fmla="val 37500"/>
              </a:avLst>
            </a:prstGeom>
            <a:solidFill>
              <a:srgbClr val="FF5353"/>
            </a:solidFill>
            <a:ln w="9525">
              <a:noFill/>
              <a:miter lim="800000"/>
              <a:headEnd/>
              <a:tailEnd/>
            </a:ln>
            <a:effectLst/>
          </p:spPr>
          <p:txBody>
            <a:bodyPr wrap="none" anchor="ctr"/>
            <a:lstStyle/>
            <a:p>
              <a:pPr algn="ctr" eaLnBrk="0" hangingPunct="0"/>
              <a:r>
                <a:rPr lang="en-US" sz="1600" i="1" dirty="0">
                  <a:cs typeface="Arial" charset="0"/>
                </a:rPr>
                <a:t>Optimal</a:t>
              </a:r>
            </a:p>
            <a:p>
              <a:pPr algn="ctr" eaLnBrk="0" hangingPunct="0"/>
              <a:r>
                <a:rPr lang="en-US" sz="1600" i="1" dirty="0">
                  <a:cs typeface="Arial" charset="0"/>
                </a:rPr>
                <a:t>Product</a:t>
              </a:r>
            </a:p>
            <a:p>
              <a:pPr algn="ctr" eaLnBrk="0" hangingPunct="0"/>
              <a:r>
                <a:rPr lang="en-US" sz="1600" i="1" dirty="0">
                  <a:cs typeface="Arial" charset="0"/>
                </a:rPr>
                <a:t>Process</a:t>
              </a:r>
            </a:p>
            <a:p>
              <a:pPr algn="ctr"/>
              <a:endParaRPr lang="en-US" sz="1400" i="1" dirty="0">
                <a:effectLst>
                  <a:outerShdw blurRad="38100" dist="38100" dir="2700000" algn="tl">
                    <a:srgbClr val="FFFFFF"/>
                  </a:outerShdw>
                </a:effectLst>
                <a:cs typeface="Arial" charset="0"/>
              </a:endParaRPr>
            </a:p>
          </p:txBody>
        </p:sp>
        <p:sp>
          <p:nvSpPr>
            <p:cNvPr id="13317" name="AutoShape 5"/>
            <p:cNvSpPr>
              <a:spLocks noChangeArrowheads="1"/>
            </p:cNvSpPr>
            <p:nvPr/>
          </p:nvSpPr>
          <p:spPr bwMode="auto">
            <a:xfrm>
              <a:off x="4845" y="2382"/>
              <a:ext cx="204" cy="150"/>
            </a:xfrm>
            <a:prstGeom prst="rightArrow">
              <a:avLst>
                <a:gd name="adj1" fmla="val 57500"/>
                <a:gd name="adj2" fmla="val 62201"/>
              </a:avLst>
            </a:prstGeom>
            <a:solidFill>
              <a:srgbClr val="66FF66"/>
            </a:solidFill>
            <a:ln w="25400">
              <a:solidFill>
                <a:srgbClr val="339966"/>
              </a:solidFill>
              <a:miter lim="800000"/>
              <a:headEnd/>
              <a:tailEnd/>
            </a:ln>
            <a:effectLst/>
          </p:spPr>
          <p:txBody>
            <a:bodyPr wrap="none" anchor="ctr"/>
            <a:lstStyle/>
            <a:p>
              <a:pPr algn="ctr"/>
              <a:endParaRPr lang="en-US">
                <a:cs typeface="Arial" charset="0"/>
              </a:endParaRPr>
            </a:p>
          </p:txBody>
        </p:sp>
      </p:grpSp>
      <p:sp>
        <p:nvSpPr>
          <p:cNvPr id="13318" name="AutoShape 6"/>
          <p:cNvSpPr>
            <a:spLocks noChangeArrowheads="1"/>
          </p:cNvSpPr>
          <p:nvPr/>
        </p:nvSpPr>
        <p:spPr bwMode="auto">
          <a:xfrm>
            <a:off x="389982" y="4685545"/>
            <a:ext cx="1504446" cy="703545"/>
          </a:xfrm>
          <a:prstGeom prst="roundRect">
            <a:avLst>
              <a:gd name="adj" fmla="val 16667"/>
            </a:avLst>
          </a:prstGeom>
          <a:gradFill rotWithShape="1">
            <a:gsLst>
              <a:gs pos="0">
                <a:srgbClr val="E3FFE3"/>
              </a:gs>
              <a:gs pos="100000">
                <a:srgbClr val="6DFF6D">
                  <a:alpha val="70000"/>
                </a:srgbClr>
              </a:gs>
            </a:gsLst>
            <a:path path="shape">
              <a:fillToRect l="50000" t="50000" r="50000" b="50000"/>
            </a:path>
          </a:gradFill>
          <a:ln w="12700">
            <a:solidFill>
              <a:schemeClr val="tx1"/>
            </a:solidFill>
            <a:miter lim="800000"/>
            <a:headEnd type="none" w="sm" len="sm"/>
            <a:tailEnd type="none" w="sm" len="sm"/>
          </a:ln>
          <a:effectLst/>
        </p:spPr>
        <p:txBody>
          <a:bodyPr lIns="0" tIns="0" rIns="0" bIns="0"/>
          <a:lstStyle/>
          <a:p>
            <a:pPr marL="110947" indent="-110947" algn="ctr">
              <a:lnSpc>
                <a:spcPct val="85000"/>
              </a:lnSpc>
            </a:pPr>
            <a:r>
              <a:rPr lang="en-US" sz="1400" dirty="0">
                <a:cs typeface="Arial" charset="0"/>
              </a:rPr>
              <a:t>Environment</a:t>
            </a:r>
          </a:p>
          <a:p>
            <a:pPr marL="110947" indent="-110947" algn="ctr">
              <a:lnSpc>
                <a:spcPct val="85000"/>
              </a:lnSpc>
            </a:pPr>
            <a:r>
              <a:rPr lang="en-US" sz="1400" dirty="0">
                <a:cs typeface="Arial" charset="0"/>
              </a:rPr>
              <a:t>(loads, boundary conditions)</a:t>
            </a:r>
          </a:p>
        </p:txBody>
      </p:sp>
      <p:grpSp>
        <p:nvGrpSpPr>
          <p:cNvPr id="3" name="Group 7"/>
          <p:cNvGrpSpPr>
            <a:grpSpLocks/>
          </p:cNvGrpSpPr>
          <p:nvPr/>
        </p:nvGrpSpPr>
        <p:grpSpPr bwMode="auto">
          <a:xfrm>
            <a:off x="66582" y="2578081"/>
            <a:ext cx="2143319" cy="1985453"/>
            <a:chOff x="42" y="1627"/>
            <a:chExt cx="1352" cy="1253"/>
          </a:xfrm>
        </p:grpSpPr>
        <p:sp>
          <p:nvSpPr>
            <p:cNvPr id="13320" name="Rectangle 8"/>
            <p:cNvSpPr>
              <a:spLocks noChangeArrowheads="1"/>
            </p:cNvSpPr>
            <p:nvPr/>
          </p:nvSpPr>
          <p:spPr bwMode="auto">
            <a:xfrm>
              <a:off x="102" y="1870"/>
              <a:ext cx="1213" cy="1010"/>
            </a:xfrm>
            <a:prstGeom prst="rect">
              <a:avLst/>
            </a:prstGeom>
            <a:solidFill>
              <a:srgbClr val="53A9FF"/>
            </a:solidFill>
            <a:ln w="9525">
              <a:noFill/>
              <a:prstDash val="dashDot"/>
              <a:miter lim="800000"/>
              <a:headEnd/>
              <a:tailEnd/>
            </a:ln>
            <a:effectLst/>
          </p:spPr>
          <p:txBody>
            <a:bodyPr wrap="none" anchor="ctr"/>
            <a:lstStyle/>
            <a:p>
              <a:endParaRPr lang="en-US"/>
            </a:p>
          </p:txBody>
        </p:sp>
        <p:sp>
          <p:nvSpPr>
            <p:cNvPr id="13321" name="AutoShape 9"/>
            <p:cNvSpPr>
              <a:spLocks noChangeArrowheads="1"/>
            </p:cNvSpPr>
            <p:nvPr/>
          </p:nvSpPr>
          <p:spPr bwMode="auto">
            <a:xfrm>
              <a:off x="236" y="2007"/>
              <a:ext cx="916" cy="375"/>
            </a:xfrm>
            <a:prstGeom prst="roundRect">
              <a:avLst>
                <a:gd name="adj" fmla="val 16667"/>
              </a:avLst>
            </a:prstGeom>
            <a:gradFill rotWithShape="0">
              <a:gsLst>
                <a:gs pos="0">
                  <a:srgbClr val="EBF5FF"/>
                </a:gs>
                <a:gs pos="100000">
                  <a:srgbClr val="91C8FF"/>
                </a:gs>
              </a:gsLst>
              <a:path path="shape">
                <a:fillToRect l="50000" t="50000" r="50000" b="50000"/>
              </a:path>
            </a:gradFill>
            <a:ln w="12700">
              <a:solidFill>
                <a:schemeClr val="tx1"/>
              </a:solidFill>
              <a:miter lim="800000"/>
              <a:headEnd type="none" w="sm" len="sm"/>
              <a:tailEnd type="none" w="sm" len="sm"/>
            </a:ln>
            <a:effectLst/>
          </p:spPr>
          <p:txBody>
            <a:bodyPr lIns="0" tIns="0" rIns="0" bIns="0" anchor="ctr"/>
            <a:lstStyle/>
            <a:p>
              <a:pPr algn="ctr" eaLnBrk="0" hangingPunct="0">
                <a:lnSpc>
                  <a:spcPct val="85000"/>
                </a:lnSpc>
              </a:pPr>
              <a:r>
                <a:rPr lang="en-US" sz="1400" dirty="0">
                  <a:cs typeface="Arial" charset="0"/>
                </a:rPr>
                <a:t>Product</a:t>
              </a:r>
            </a:p>
            <a:p>
              <a:pPr algn="ctr" eaLnBrk="0" hangingPunct="0">
                <a:lnSpc>
                  <a:spcPct val="85000"/>
                </a:lnSpc>
              </a:pPr>
              <a:r>
                <a:rPr lang="en-US" sz="1400" dirty="0"/>
                <a:t>(material, shape, topology)</a:t>
              </a:r>
            </a:p>
          </p:txBody>
        </p:sp>
        <p:sp>
          <p:nvSpPr>
            <p:cNvPr id="13322" name="AutoShape 10"/>
            <p:cNvSpPr>
              <a:spLocks noChangeArrowheads="1"/>
            </p:cNvSpPr>
            <p:nvPr/>
          </p:nvSpPr>
          <p:spPr bwMode="auto">
            <a:xfrm>
              <a:off x="231" y="2406"/>
              <a:ext cx="912" cy="393"/>
            </a:xfrm>
            <a:prstGeom prst="roundRect">
              <a:avLst>
                <a:gd name="adj" fmla="val 16667"/>
              </a:avLst>
            </a:prstGeom>
            <a:gradFill rotWithShape="0">
              <a:gsLst>
                <a:gs pos="0">
                  <a:srgbClr val="EBF5FF"/>
                </a:gs>
                <a:gs pos="100000">
                  <a:srgbClr val="91C8FF"/>
                </a:gs>
              </a:gsLst>
              <a:path path="shape">
                <a:fillToRect l="50000" t="50000" r="50000" b="50000"/>
              </a:path>
            </a:gradFill>
            <a:ln w="12700">
              <a:solidFill>
                <a:schemeClr val="tx1"/>
              </a:solidFill>
              <a:miter lim="800000"/>
              <a:headEnd type="none" w="sm" len="sm"/>
              <a:tailEnd type="none" w="sm" len="sm"/>
            </a:ln>
            <a:effectLst/>
          </p:spPr>
          <p:txBody>
            <a:bodyPr lIns="0" tIns="0" rIns="0" bIns="0" anchor="ctr"/>
            <a:lstStyle/>
            <a:p>
              <a:pPr algn="ctr" eaLnBrk="0" hangingPunct="0">
                <a:lnSpc>
                  <a:spcPct val="85000"/>
                </a:lnSpc>
              </a:pPr>
              <a:r>
                <a:rPr lang="en-US" sz="1400" dirty="0">
                  <a:cs typeface="Arial" charset="0"/>
                </a:rPr>
                <a:t>Process</a:t>
              </a:r>
              <a:br>
                <a:rPr lang="en-US" sz="1400" dirty="0">
                  <a:cs typeface="Arial" charset="0"/>
                </a:rPr>
              </a:br>
              <a:r>
                <a:rPr lang="en-US" sz="1400" dirty="0">
                  <a:cs typeface="Arial" charset="0"/>
                </a:rPr>
                <a:t>(method, settings, tooling)</a:t>
              </a:r>
            </a:p>
          </p:txBody>
        </p:sp>
        <p:sp>
          <p:nvSpPr>
            <p:cNvPr id="13323" name="AutoShape 11"/>
            <p:cNvSpPr>
              <a:spLocks noChangeArrowheads="1"/>
            </p:cNvSpPr>
            <p:nvPr/>
          </p:nvSpPr>
          <p:spPr bwMode="auto">
            <a:xfrm>
              <a:off x="42" y="1627"/>
              <a:ext cx="1352" cy="318"/>
            </a:xfrm>
            <a:prstGeom prst="flowChartTerminator">
              <a:avLst/>
            </a:prstGeom>
            <a:gradFill rotWithShape="0">
              <a:gsLst>
                <a:gs pos="0">
                  <a:srgbClr val="FF0000"/>
                </a:gs>
                <a:gs pos="50000">
                  <a:srgbClr val="FF0000">
                    <a:gamma/>
                    <a:shade val="46275"/>
                    <a:invGamma/>
                  </a:srgbClr>
                </a:gs>
                <a:gs pos="100000">
                  <a:srgbClr val="FF0000"/>
                </a:gs>
              </a:gsLst>
              <a:lin ang="5400000" scaled="1"/>
            </a:gradFill>
            <a:ln w="9525">
              <a:solidFill>
                <a:schemeClr val="tx1"/>
              </a:solidFill>
              <a:miter lim="800000"/>
              <a:headEnd/>
              <a:tailEnd/>
            </a:ln>
            <a:effectLst/>
          </p:spPr>
          <p:txBody>
            <a:bodyPr wrap="none" anchor="ctr"/>
            <a:lstStyle/>
            <a:p>
              <a:pPr algn="ctr"/>
              <a:r>
                <a:rPr lang="en-US" dirty="0">
                  <a:solidFill>
                    <a:schemeClr val="bg1"/>
                  </a:solidFill>
                </a:rPr>
                <a:t>Design Options</a:t>
              </a:r>
            </a:p>
          </p:txBody>
        </p:sp>
      </p:grpSp>
      <p:cxnSp>
        <p:nvCxnSpPr>
          <p:cNvPr id="13324" name="AutoShape 12"/>
          <p:cNvCxnSpPr>
            <a:cxnSpLocks noChangeShapeType="1"/>
            <a:endCxn id="13323" idx="0"/>
          </p:cNvCxnSpPr>
          <p:nvPr/>
        </p:nvCxnSpPr>
        <p:spPr bwMode="auto">
          <a:xfrm rot="10800000" flipV="1">
            <a:off x="1138242" y="1635267"/>
            <a:ext cx="1174704" cy="942814"/>
          </a:xfrm>
          <a:prstGeom prst="bentConnector2">
            <a:avLst/>
          </a:prstGeom>
          <a:noFill/>
          <a:ln w="38100">
            <a:solidFill>
              <a:schemeClr val="tx1"/>
            </a:solidFill>
            <a:miter lim="800000"/>
            <a:headEnd/>
            <a:tailEnd type="triangle" w="med" len="lg"/>
          </a:ln>
          <a:effectLst/>
        </p:spPr>
      </p:cxnSp>
      <p:cxnSp>
        <p:nvCxnSpPr>
          <p:cNvPr id="13325" name="AutoShape 13"/>
          <p:cNvCxnSpPr>
            <a:cxnSpLocks noChangeShapeType="1"/>
            <a:stCxn id="13378" idx="3"/>
          </p:cNvCxnSpPr>
          <p:nvPr/>
        </p:nvCxnSpPr>
        <p:spPr bwMode="auto">
          <a:xfrm>
            <a:off x="6326914" y="1565546"/>
            <a:ext cx="995565" cy="1724001"/>
          </a:xfrm>
          <a:prstGeom prst="bentConnector2">
            <a:avLst/>
          </a:prstGeom>
          <a:noFill/>
          <a:ln w="38100">
            <a:solidFill>
              <a:schemeClr val="tx1"/>
            </a:solidFill>
            <a:miter lim="800000"/>
            <a:headEnd/>
            <a:tailEnd/>
          </a:ln>
          <a:effectLst/>
        </p:spPr>
      </p:cxnSp>
      <p:grpSp>
        <p:nvGrpSpPr>
          <p:cNvPr id="4" name="Group 14"/>
          <p:cNvGrpSpPr>
            <a:grpSpLocks/>
          </p:cNvGrpSpPr>
          <p:nvPr/>
        </p:nvGrpSpPr>
        <p:grpSpPr bwMode="auto">
          <a:xfrm>
            <a:off x="2276484" y="2386348"/>
            <a:ext cx="2458793" cy="3005911"/>
            <a:chOff x="1428" y="1530"/>
            <a:chExt cx="1551" cy="1897"/>
          </a:xfrm>
        </p:grpSpPr>
        <p:sp>
          <p:nvSpPr>
            <p:cNvPr id="13327" name="Rectangle 15"/>
            <p:cNvSpPr>
              <a:spLocks noChangeArrowheads="1"/>
            </p:cNvSpPr>
            <p:nvPr/>
          </p:nvSpPr>
          <p:spPr bwMode="auto">
            <a:xfrm>
              <a:off x="1443" y="1699"/>
              <a:ext cx="1536" cy="1728"/>
            </a:xfrm>
            <a:prstGeom prst="rect">
              <a:avLst/>
            </a:prstGeom>
            <a:solidFill>
              <a:srgbClr val="FF8000"/>
            </a:solidFill>
            <a:ln w="9525">
              <a:noFill/>
              <a:miter lim="800000"/>
              <a:headEnd/>
              <a:tailEnd/>
            </a:ln>
            <a:effectLst/>
          </p:spPr>
          <p:txBody>
            <a:bodyPr wrap="none" anchor="ctr"/>
            <a:lstStyle/>
            <a:p>
              <a:endParaRPr lang="en-US"/>
            </a:p>
          </p:txBody>
        </p:sp>
        <p:sp>
          <p:nvSpPr>
            <p:cNvPr id="13328" name="Oval 16"/>
            <p:cNvSpPr>
              <a:spLocks noChangeArrowheads="1"/>
            </p:cNvSpPr>
            <p:nvPr/>
          </p:nvSpPr>
          <p:spPr bwMode="auto">
            <a:xfrm>
              <a:off x="1521" y="3026"/>
              <a:ext cx="1388" cy="336"/>
            </a:xfrm>
            <a:prstGeom prst="ellipse">
              <a:avLst/>
            </a:prstGeom>
            <a:gradFill rotWithShape="1">
              <a:gsLst>
                <a:gs pos="0">
                  <a:srgbClr val="FFDCB1"/>
                </a:gs>
                <a:gs pos="100000">
                  <a:srgbClr val="FF944B"/>
                </a:gs>
              </a:gsLst>
              <a:path path="shape">
                <a:fillToRect l="50000" t="50000" r="50000" b="50000"/>
              </a:path>
            </a:gradFill>
            <a:ln w="25400">
              <a:solidFill>
                <a:srgbClr val="D86C00"/>
              </a:solidFill>
              <a:miter lim="800000"/>
              <a:headEnd type="none" w="sm" len="sm"/>
              <a:tailEnd type="none" w="sm" len="sm"/>
            </a:ln>
            <a:effectLst/>
          </p:spPr>
          <p:txBody>
            <a:bodyPr lIns="0" tIns="0" rIns="0" bIns="0" anchor="ctr"/>
            <a:lstStyle/>
            <a:p>
              <a:pPr algn="ctr" eaLnBrk="0" hangingPunct="0"/>
              <a:r>
                <a:rPr lang="en-US" sz="1600" dirty="0">
                  <a:solidFill>
                    <a:srgbClr val="3333FF"/>
                  </a:solidFill>
                  <a:cs typeface="Arial" charset="0"/>
                </a:rPr>
                <a:t>Cost Analysis</a:t>
              </a:r>
            </a:p>
          </p:txBody>
        </p:sp>
        <p:grpSp>
          <p:nvGrpSpPr>
            <p:cNvPr id="5" name="Group 17"/>
            <p:cNvGrpSpPr>
              <a:grpSpLocks/>
            </p:cNvGrpSpPr>
            <p:nvPr/>
          </p:nvGrpSpPr>
          <p:grpSpPr bwMode="auto">
            <a:xfrm>
              <a:off x="1458" y="1947"/>
              <a:ext cx="1488" cy="1062"/>
              <a:chOff x="1410" y="1944"/>
              <a:chExt cx="1488" cy="1062"/>
            </a:xfrm>
          </p:grpSpPr>
          <p:sp>
            <p:nvSpPr>
              <p:cNvPr id="13330" name="Oval 18"/>
              <p:cNvSpPr>
                <a:spLocks noChangeArrowheads="1"/>
              </p:cNvSpPr>
              <p:nvPr/>
            </p:nvSpPr>
            <p:spPr bwMode="auto">
              <a:xfrm>
                <a:off x="1410" y="1944"/>
                <a:ext cx="1488" cy="1062"/>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3331" name="Oval 19"/>
              <p:cNvSpPr>
                <a:spLocks noChangeArrowheads="1"/>
              </p:cNvSpPr>
              <p:nvPr/>
            </p:nvSpPr>
            <p:spPr bwMode="auto">
              <a:xfrm>
                <a:off x="2184" y="2196"/>
                <a:ext cx="629" cy="311"/>
              </a:xfrm>
              <a:prstGeom prst="ellipse">
                <a:avLst/>
              </a:prstGeom>
              <a:solidFill>
                <a:srgbClr val="99FFCC"/>
              </a:solidFill>
              <a:ln w="9525">
                <a:solidFill>
                  <a:schemeClr val="tx1"/>
                </a:solidFill>
                <a:round/>
                <a:headEnd/>
                <a:tailEnd/>
              </a:ln>
              <a:effectLst/>
            </p:spPr>
            <p:txBody>
              <a:bodyPr wrap="none" anchor="ctr"/>
              <a:lstStyle/>
              <a:p>
                <a:pPr algn="ctr"/>
                <a:r>
                  <a:rPr lang="en-US" sz="1400" dirty="0" smtClean="0">
                    <a:cs typeface="Arial" charset="0"/>
                  </a:rPr>
                  <a:t>Modeling</a:t>
                </a:r>
                <a:endParaRPr lang="en-US" sz="1400" dirty="0">
                  <a:cs typeface="Arial" charset="0"/>
                </a:endParaRPr>
              </a:p>
            </p:txBody>
          </p:sp>
          <p:sp>
            <p:nvSpPr>
              <p:cNvPr id="13332" name="AutoShape 20"/>
              <p:cNvSpPr>
                <a:spLocks noChangeArrowheads="1"/>
              </p:cNvSpPr>
              <p:nvPr/>
            </p:nvSpPr>
            <p:spPr bwMode="auto">
              <a:xfrm>
                <a:off x="1740" y="2604"/>
                <a:ext cx="846" cy="240"/>
              </a:xfrm>
              <a:prstGeom prst="roundRect">
                <a:avLst>
                  <a:gd name="adj" fmla="val 16667"/>
                </a:avLst>
              </a:prstGeom>
              <a:solidFill>
                <a:srgbClr val="99CCFF"/>
              </a:solidFill>
              <a:ln w="9525">
                <a:solidFill>
                  <a:schemeClr val="tx1"/>
                </a:solidFill>
                <a:round/>
                <a:headEnd/>
                <a:tailEnd/>
              </a:ln>
              <a:effectLst/>
            </p:spPr>
            <p:txBody>
              <a:bodyPr wrap="none" anchor="ctr"/>
              <a:lstStyle/>
              <a:p>
                <a:pPr algn="ctr"/>
                <a:r>
                  <a:rPr lang="en-US" sz="1400" dirty="0">
                    <a:cs typeface="Arial" charset="0"/>
                  </a:rPr>
                  <a:t>FEM Analysis</a:t>
                </a:r>
              </a:p>
            </p:txBody>
          </p:sp>
          <p:sp>
            <p:nvSpPr>
              <p:cNvPr id="13333" name="AutoShape 21"/>
              <p:cNvSpPr>
                <a:spLocks noChangeArrowheads="1"/>
              </p:cNvSpPr>
              <p:nvPr/>
            </p:nvSpPr>
            <p:spPr bwMode="auto">
              <a:xfrm>
                <a:off x="1440" y="2202"/>
                <a:ext cx="707" cy="325"/>
              </a:xfrm>
              <a:prstGeom prst="hexagon">
                <a:avLst>
                  <a:gd name="adj" fmla="val 54385"/>
                  <a:gd name="vf" fmla="val 115470"/>
                </a:avLst>
              </a:prstGeom>
              <a:solidFill>
                <a:srgbClr val="FFCCFF"/>
              </a:solidFill>
              <a:ln w="9525">
                <a:solidFill>
                  <a:schemeClr val="tx1"/>
                </a:solidFill>
                <a:miter lim="800000"/>
                <a:headEnd/>
                <a:tailEnd/>
              </a:ln>
              <a:effectLst/>
            </p:spPr>
            <p:txBody>
              <a:bodyPr wrap="none" anchor="ctr"/>
              <a:lstStyle/>
              <a:p>
                <a:pPr algn="ctr"/>
                <a:r>
                  <a:rPr lang="en-US" sz="1400" dirty="0">
                    <a:cs typeface="Arial" charset="0"/>
                  </a:rPr>
                  <a:t>Experiment</a:t>
                </a:r>
              </a:p>
            </p:txBody>
          </p:sp>
          <p:sp>
            <p:nvSpPr>
              <p:cNvPr id="13334" name="Text Box 22"/>
              <p:cNvSpPr txBox="1">
                <a:spLocks noChangeArrowheads="1"/>
              </p:cNvSpPr>
              <p:nvPr/>
            </p:nvSpPr>
            <p:spPr bwMode="auto">
              <a:xfrm>
                <a:off x="1818" y="2004"/>
                <a:ext cx="1056" cy="154"/>
              </a:xfrm>
              <a:prstGeom prst="rect">
                <a:avLst/>
              </a:prstGeom>
              <a:noFill/>
              <a:ln w="9525">
                <a:noFill/>
                <a:miter lim="800000"/>
                <a:headEnd/>
                <a:tailEnd/>
              </a:ln>
              <a:effectLst/>
            </p:spPr>
            <p:txBody>
              <a:bodyPr lIns="0" tIns="0" rIns="0" bIns="0">
                <a:spAutoFit/>
              </a:bodyPr>
              <a:lstStyle/>
              <a:p>
                <a:pPr>
                  <a:spcBef>
                    <a:spcPct val="50000"/>
                  </a:spcBef>
                </a:pPr>
                <a:r>
                  <a:rPr lang="en-US" sz="1600" dirty="0" err="1">
                    <a:cs typeface="Arial" charset="0"/>
                  </a:rPr>
                  <a:t>Multiscales</a:t>
                </a:r>
                <a:endParaRPr lang="en-US" sz="1600" dirty="0">
                  <a:cs typeface="Arial" charset="0"/>
                </a:endParaRPr>
              </a:p>
            </p:txBody>
          </p:sp>
        </p:grpSp>
        <p:sp>
          <p:nvSpPr>
            <p:cNvPr id="13335" name="AutoShape 23"/>
            <p:cNvSpPr>
              <a:spLocks noChangeArrowheads="1"/>
            </p:cNvSpPr>
            <p:nvPr/>
          </p:nvSpPr>
          <p:spPr bwMode="auto">
            <a:xfrm>
              <a:off x="1428" y="1530"/>
              <a:ext cx="1548" cy="328"/>
            </a:xfrm>
            <a:prstGeom prst="flowChartTerminator">
              <a:avLst/>
            </a:prstGeom>
            <a:gradFill rotWithShape="0">
              <a:gsLst>
                <a:gs pos="0">
                  <a:srgbClr val="FFFF00"/>
                </a:gs>
                <a:gs pos="50000">
                  <a:srgbClr val="FFFF00">
                    <a:gamma/>
                    <a:shade val="46275"/>
                    <a:invGamma/>
                  </a:srgbClr>
                </a:gs>
                <a:gs pos="100000">
                  <a:srgbClr val="FFFF00"/>
                </a:gs>
              </a:gsLst>
              <a:lin ang="5400000" scaled="1"/>
            </a:gradFill>
            <a:ln w="9525">
              <a:solidFill>
                <a:schemeClr val="tx1"/>
              </a:solidFill>
              <a:miter lim="800000"/>
              <a:headEnd/>
              <a:tailEnd/>
            </a:ln>
            <a:effectLst/>
          </p:spPr>
          <p:txBody>
            <a:bodyPr wrap="none" anchor="ctr"/>
            <a:lstStyle/>
            <a:p>
              <a:pPr algn="ctr"/>
              <a:r>
                <a:rPr lang="en-US" dirty="0">
                  <a:solidFill>
                    <a:schemeClr val="bg1"/>
                  </a:solidFill>
                </a:rPr>
                <a:t>Analysis </a:t>
              </a:r>
            </a:p>
          </p:txBody>
        </p:sp>
      </p:grpSp>
      <p:sp>
        <p:nvSpPr>
          <p:cNvPr id="13336" name="Line 24"/>
          <p:cNvSpPr>
            <a:spLocks noChangeShapeType="1"/>
          </p:cNvSpPr>
          <p:nvPr/>
        </p:nvSpPr>
        <p:spPr bwMode="ltGray">
          <a:xfrm>
            <a:off x="1876989" y="5032563"/>
            <a:ext cx="418518" cy="0"/>
          </a:xfrm>
          <a:prstGeom prst="line">
            <a:avLst/>
          </a:prstGeom>
          <a:noFill/>
          <a:ln w="28575">
            <a:solidFill>
              <a:schemeClr val="tx1"/>
            </a:solidFill>
            <a:round/>
            <a:headEnd/>
            <a:tailEnd type="triangle" w="med" len="med"/>
          </a:ln>
          <a:effectLst/>
        </p:spPr>
        <p:txBody>
          <a:bodyPr wrap="none" lIns="91294" tIns="45647" rIns="91294" bIns="45647"/>
          <a:lstStyle/>
          <a:p>
            <a:endParaRPr lang="en-US"/>
          </a:p>
        </p:txBody>
      </p:sp>
      <p:sp>
        <p:nvSpPr>
          <p:cNvPr id="13337" name="Line 25"/>
          <p:cNvSpPr>
            <a:spLocks noChangeShapeType="1"/>
          </p:cNvSpPr>
          <p:nvPr/>
        </p:nvSpPr>
        <p:spPr bwMode="ltGray">
          <a:xfrm>
            <a:off x="2064055" y="3736393"/>
            <a:ext cx="218771" cy="0"/>
          </a:xfrm>
          <a:prstGeom prst="line">
            <a:avLst/>
          </a:prstGeom>
          <a:noFill/>
          <a:ln w="28575">
            <a:solidFill>
              <a:schemeClr val="tx1"/>
            </a:solidFill>
            <a:round/>
            <a:headEnd/>
            <a:tailEnd type="triangle" w="med" len="med"/>
          </a:ln>
          <a:effectLst/>
        </p:spPr>
        <p:txBody>
          <a:bodyPr wrap="none" lIns="91294" tIns="45647" rIns="91294" bIns="45647"/>
          <a:lstStyle/>
          <a:p>
            <a:endParaRPr lang="en-US"/>
          </a:p>
        </p:txBody>
      </p:sp>
      <p:grpSp>
        <p:nvGrpSpPr>
          <p:cNvPr id="6" name="Group 26"/>
          <p:cNvGrpSpPr>
            <a:grpSpLocks/>
          </p:cNvGrpSpPr>
          <p:nvPr/>
        </p:nvGrpSpPr>
        <p:grpSpPr bwMode="auto">
          <a:xfrm>
            <a:off x="4705157" y="2839532"/>
            <a:ext cx="3148396" cy="2582833"/>
            <a:chOff x="2968" y="1792"/>
            <a:chExt cx="1986" cy="1630"/>
          </a:xfrm>
        </p:grpSpPr>
        <p:sp>
          <p:nvSpPr>
            <p:cNvPr id="13339" name="AutoShape 27"/>
            <p:cNvSpPr>
              <a:spLocks noChangeArrowheads="1"/>
            </p:cNvSpPr>
            <p:nvPr/>
          </p:nvSpPr>
          <p:spPr bwMode="auto">
            <a:xfrm>
              <a:off x="3121" y="1792"/>
              <a:ext cx="943" cy="1161"/>
            </a:xfrm>
            <a:prstGeom prst="roundRect">
              <a:avLst>
                <a:gd name="adj" fmla="val 16667"/>
              </a:avLst>
            </a:prstGeom>
            <a:gradFill rotWithShape="0">
              <a:gsLst>
                <a:gs pos="0">
                  <a:srgbClr val="99CCFF">
                    <a:gamma/>
                    <a:tint val="0"/>
                    <a:invGamma/>
                  </a:srgbClr>
                </a:gs>
                <a:gs pos="100000">
                  <a:srgbClr val="99CCFF"/>
                </a:gs>
              </a:gsLst>
              <a:path path="shape">
                <a:fillToRect l="50000" t="50000" r="50000" b="50000"/>
              </a:path>
            </a:gradFill>
            <a:ln w="12700">
              <a:solidFill>
                <a:schemeClr val="tx1"/>
              </a:solidFill>
              <a:miter lim="800000"/>
              <a:headEnd type="none" w="sm" len="sm"/>
              <a:tailEnd type="none" w="sm" len="sm"/>
            </a:ln>
            <a:effectLst/>
          </p:spPr>
          <p:txBody>
            <a:bodyPr lIns="0" tIns="0" rIns="0" bIns="0" anchor="ctr"/>
            <a:lstStyle/>
            <a:p>
              <a:pPr algn="ctr"/>
              <a:r>
                <a:rPr lang="en-US" sz="1400" dirty="0">
                  <a:cs typeface="Arial" charset="0"/>
                </a:rPr>
                <a:t>Product &amp; Process Performance</a:t>
              </a:r>
            </a:p>
            <a:p>
              <a:pPr algn="ctr"/>
              <a:r>
                <a:rPr lang="en-US" sz="1400" dirty="0">
                  <a:cs typeface="Arial" charset="0"/>
                </a:rPr>
                <a:t>(strength, reliability, </a:t>
              </a:r>
            </a:p>
            <a:p>
              <a:pPr algn="ctr"/>
              <a:r>
                <a:rPr lang="en-US" sz="1400" dirty="0">
                  <a:cs typeface="Arial" charset="0"/>
                </a:rPr>
                <a:t>weight, cost, </a:t>
              </a:r>
              <a:r>
                <a:rPr lang="en-US" sz="1400" dirty="0" err="1"/>
                <a:t>manufactur</a:t>
              </a:r>
              <a:r>
                <a:rPr lang="en-US" sz="1400" dirty="0"/>
                <a:t>-ability </a:t>
              </a:r>
              <a:r>
                <a:rPr lang="en-US" sz="1400" dirty="0">
                  <a:cs typeface="Arial" charset="0"/>
                </a:rPr>
                <a:t>)</a:t>
              </a:r>
            </a:p>
          </p:txBody>
        </p:sp>
        <p:sp>
          <p:nvSpPr>
            <p:cNvPr id="13340" name="AutoShape 28"/>
            <p:cNvSpPr>
              <a:spLocks noChangeArrowheads="1"/>
            </p:cNvSpPr>
            <p:nvPr/>
          </p:nvSpPr>
          <p:spPr bwMode="auto">
            <a:xfrm>
              <a:off x="4211" y="2072"/>
              <a:ext cx="694" cy="680"/>
            </a:xfrm>
            <a:prstGeom prst="roundRect">
              <a:avLst>
                <a:gd name="adj" fmla="val 16667"/>
              </a:avLst>
            </a:prstGeom>
            <a:gradFill rotWithShape="0">
              <a:gsLst>
                <a:gs pos="0">
                  <a:srgbClr val="99CCFF">
                    <a:gamma/>
                    <a:tint val="0"/>
                    <a:invGamma/>
                  </a:srgbClr>
                </a:gs>
                <a:gs pos="100000">
                  <a:srgbClr val="99CCFF"/>
                </a:gs>
              </a:gsLst>
              <a:path path="shape">
                <a:fillToRect l="50000" t="50000" r="50000" b="50000"/>
              </a:path>
            </a:gradFill>
            <a:ln w="12700">
              <a:solidFill>
                <a:schemeClr val="tx1"/>
              </a:solidFill>
              <a:miter lim="800000"/>
              <a:headEnd type="none" w="sm" len="sm"/>
              <a:tailEnd type="none" w="sm" len="sm"/>
            </a:ln>
            <a:effectLst/>
          </p:spPr>
          <p:txBody>
            <a:bodyPr lIns="0" tIns="0" rIns="0" bIns="0" anchor="ctr"/>
            <a:lstStyle/>
            <a:p>
              <a:pPr algn="ctr" eaLnBrk="0" hangingPunct="0"/>
              <a:r>
                <a:rPr lang="en-US" sz="1400" dirty="0">
                  <a:cs typeface="Arial" charset="0"/>
                </a:rPr>
                <a:t>Design Objective &amp; Constraints</a:t>
              </a:r>
            </a:p>
          </p:txBody>
        </p:sp>
        <p:grpSp>
          <p:nvGrpSpPr>
            <p:cNvPr id="7" name="Group 29"/>
            <p:cNvGrpSpPr>
              <a:grpSpLocks/>
            </p:cNvGrpSpPr>
            <p:nvPr/>
          </p:nvGrpSpPr>
          <p:grpSpPr bwMode="auto">
            <a:xfrm>
              <a:off x="4200" y="2877"/>
              <a:ext cx="754" cy="545"/>
              <a:chOff x="4200" y="2877"/>
              <a:chExt cx="754" cy="545"/>
            </a:xfrm>
          </p:grpSpPr>
          <p:sp>
            <p:nvSpPr>
              <p:cNvPr id="13342" name="AutoShape 30"/>
              <p:cNvSpPr>
                <a:spLocks noChangeArrowheads="1"/>
              </p:cNvSpPr>
              <p:nvPr/>
            </p:nvSpPr>
            <p:spPr bwMode="auto">
              <a:xfrm>
                <a:off x="4200" y="2877"/>
                <a:ext cx="754" cy="536"/>
              </a:xfrm>
              <a:prstGeom prst="hexagon">
                <a:avLst>
                  <a:gd name="adj" fmla="val 35168"/>
                  <a:gd name="vf" fmla="val 115470"/>
                </a:avLst>
              </a:prstGeom>
              <a:gradFill rotWithShape="1">
                <a:gsLst>
                  <a:gs pos="0">
                    <a:srgbClr val="FFFFCC"/>
                  </a:gs>
                  <a:gs pos="100000">
                    <a:srgbClr val="FFFF66"/>
                  </a:gs>
                </a:gsLst>
                <a:path path="shape">
                  <a:fillToRect l="50000" t="50000" r="50000" b="50000"/>
                </a:path>
              </a:gradFill>
              <a:ln w="9525">
                <a:solidFill>
                  <a:schemeClr val="tx1"/>
                </a:solidFill>
                <a:miter lim="800000"/>
                <a:headEnd/>
                <a:tailEnd/>
              </a:ln>
              <a:effectLst/>
            </p:spPr>
            <p:txBody>
              <a:bodyPr wrap="none" anchor="ctr"/>
              <a:lstStyle/>
              <a:p>
                <a:endParaRPr lang="en-US"/>
              </a:p>
            </p:txBody>
          </p:sp>
          <p:sp>
            <p:nvSpPr>
              <p:cNvPr id="13343" name="Text Box 31"/>
              <p:cNvSpPr txBox="1">
                <a:spLocks noChangeArrowheads="1"/>
              </p:cNvSpPr>
              <p:nvPr/>
            </p:nvSpPr>
            <p:spPr bwMode="auto">
              <a:xfrm>
                <a:off x="4232" y="2956"/>
                <a:ext cx="714" cy="466"/>
              </a:xfrm>
              <a:prstGeom prst="rect">
                <a:avLst/>
              </a:prstGeom>
              <a:noFill/>
              <a:ln w="9525">
                <a:noFill/>
                <a:miter lim="800000"/>
                <a:headEnd/>
                <a:tailEnd/>
              </a:ln>
              <a:effectLst/>
            </p:spPr>
            <p:txBody>
              <a:bodyPr>
                <a:spAutoFit/>
              </a:bodyPr>
              <a:lstStyle/>
              <a:p>
                <a:pPr algn="ctr">
                  <a:spcBef>
                    <a:spcPct val="50000"/>
                  </a:spcBef>
                </a:pPr>
                <a:r>
                  <a:rPr lang="en-US" sz="1400" dirty="0">
                    <a:cs typeface="Arial" charset="0"/>
                  </a:rPr>
                  <a:t>Preference &amp; Risk Attitude</a:t>
                </a:r>
              </a:p>
            </p:txBody>
          </p:sp>
        </p:grpSp>
        <p:sp>
          <p:nvSpPr>
            <p:cNvPr id="13344" name="Line 32"/>
            <p:cNvSpPr>
              <a:spLocks noChangeShapeType="1"/>
            </p:cNvSpPr>
            <p:nvPr/>
          </p:nvSpPr>
          <p:spPr bwMode="ltGray">
            <a:xfrm flipV="1">
              <a:off x="4568" y="2736"/>
              <a:ext cx="0" cy="136"/>
            </a:xfrm>
            <a:prstGeom prst="line">
              <a:avLst/>
            </a:prstGeom>
            <a:noFill/>
            <a:ln w="28575">
              <a:solidFill>
                <a:schemeClr val="tx1"/>
              </a:solidFill>
              <a:round/>
              <a:headEnd/>
              <a:tailEnd type="triangle" w="med" len="med"/>
            </a:ln>
            <a:effectLst/>
          </p:spPr>
          <p:txBody>
            <a:bodyPr wrap="none"/>
            <a:lstStyle/>
            <a:p>
              <a:endParaRPr lang="en-US"/>
            </a:p>
          </p:txBody>
        </p:sp>
        <p:sp>
          <p:nvSpPr>
            <p:cNvPr id="13345" name="Line 33"/>
            <p:cNvSpPr>
              <a:spLocks noChangeShapeType="1"/>
            </p:cNvSpPr>
            <p:nvPr/>
          </p:nvSpPr>
          <p:spPr bwMode="ltGray">
            <a:xfrm>
              <a:off x="2968" y="2376"/>
              <a:ext cx="168" cy="0"/>
            </a:xfrm>
            <a:prstGeom prst="line">
              <a:avLst/>
            </a:prstGeom>
            <a:noFill/>
            <a:ln w="28575">
              <a:solidFill>
                <a:schemeClr val="tx1"/>
              </a:solidFill>
              <a:round/>
              <a:headEnd/>
              <a:tailEnd type="triangle" w="med" len="med"/>
            </a:ln>
            <a:effectLst/>
          </p:spPr>
          <p:txBody>
            <a:bodyPr wrap="none"/>
            <a:lstStyle/>
            <a:p>
              <a:endParaRPr lang="en-US"/>
            </a:p>
          </p:txBody>
        </p:sp>
        <p:sp>
          <p:nvSpPr>
            <p:cNvPr id="13346" name="Line 34"/>
            <p:cNvSpPr>
              <a:spLocks noChangeShapeType="1"/>
            </p:cNvSpPr>
            <p:nvPr/>
          </p:nvSpPr>
          <p:spPr bwMode="ltGray">
            <a:xfrm>
              <a:off x="4062" y="2376"/>
              <a:ext cx="144" cy="0"/>
            </a:xfrm>
            <a:prstGeom prst="line">
              <a:avLst/>
            </a:prstGeom>
            <a:noFill/>
            <a:ln w="28575">
              <a:solidFill>
                <a:schemeClr val="tx1"/>
              </a:solidFill>
              <a:round/>
              <a:headEnd/>
              <a:tailEnd type="triangle" w="med" len="med"/>
            </a:ln>
            <a:effectLst/>
          </p:spPr>
          <p:txBody>
            <a:bodyPr wrap="none"/>
            <a:lstStyle/>
            <a:p>
              <a:endParaRPr lang="en-US"/>
            </a:p>
          </p:txBody>
        </p:sp>
      </p:grpSp>
      <p:sp>
        <p:nvSpPr>
          <p:cNvPr id="13347" name="Freeform 35"/>
          <p:cNvSpPr>
            <a:spLocks/>
          </p:cNvSpPr>
          <p:nvPr/>
        </p:nvSpPr>
        <p:spPr bwMode="auto">
          <a:xfrm>
            <a:off x="4261274" y="4487475"/>
            <a:ext cx="370959" cy="256699"/>
          </a:xfrm>
          <a:custGeom>
            <a:avLst/>
            <a:gdLst/>
            <a:ahLst/>
            <a:cxnLst>
              <a:cxn ang="0">
                <a:pos x="0" y="256"/>
              </a:cxn>
              <a:cxn ang="0">
                <a:pos x="144" y="208"/>
              </a:cxn>
              <a:cxn ang="0">
                <a:pos x="240" y="112"/>
              </a:cxn>
              <a:cxn ang="0">
                <a:pos x="288" y="16"/>
              </a:cxn>
              <a:cxn ang="0">
                <a:pos x="336" y="16"/>
              </a:cxn>
              <a:cxn ang="0">
                <a:pos x="384" y="112"/>
              </a:cxn>
              <a:cxn ang="0">
                <a:pos x="432" y="256"/>
              </a:cxn>
            </a:cxnLst>
            <a:rect l="0" t="0" r="r" b="b"/>
            <a:pathLst>
              <a:path w="432" h="256">
                <a:moveTo>
                  <a:pt x="0" y="256"/>
                </a:moveTo>
                <a:cubicBezTo>
                  <a:pt x="52" y="244"/>
                  <a:pt x="104" y="232"/>
                  <a:pt x="144" y="208"/>
                </a:cubicBezTo>
                <a:cubicBezTo>
                  <a:pt x="184" y="184"/>
                  <a:pt x="216" y="144"/>
                  <a:pt x="240" y="112"/>
                </a:cubicBezTo>
                <a:cubicBezTo>
                  <a:pt x="264" y="80"/>
                  <a:pt x="272" y="32"/>
                  <a:pt x="288" y="16"/>
                </a:cubicBezTo>
                <a:cubicBezTo>
                  <a:pt x="304" y="0"/>
                  <a:pt x="320" y="0"/>
                  <a:pt x="336" y="16"/>
                </a:cubicBezTo>
                <a:cubicBezTo>
                  <a:pt x="352" y="32"/>
                  <a:pt x="368" y="72"/>
                  <a:pt x="384" y="112"/>
                </a:cubicBezTo>
                <a:cubicBezTo>
                  <a:pt x="400" y="152"/>
                  <a:pt x="416" y="204"/>
                  <a:pt x="432" y="256"/>
                </a:cubicBezTo>
              </a:path>
            </a:pathLst>
          </a:custGeom>
          <a:solidFill>
            <a:srgbClr val="333399"/>
          </a:solidFill>
          <a:ln w="9525">
            <a:noFill/>
            <a:round/>
            <a:headEnd/>
            <a:tailEnd/>
          </a:ln>
          <a:effectLst/>
        </p:spPr>
        <p:txBody>
          <a:bodyPr lIns="91294" tIns="45647" rIns="91294" bIns="45647"/>
          <a:lstStyle/>
          <a:p>
            <a:endParaRPr lang="en-US"/>
          </a:p>
        </p:txBody>
      </p:sp>
      <p:grpSp>
        <p:nvGrpSpPr>
          <p:cNvPr id="8" name="Group 36"/>
          <p:cNvGrpSpPr>
            <a:grpSpLocks/>
          </p:cNvGrpSpPr>
          <p:nvPr/>
        </p:nvGrpSpPr>
        <p:grpSpPr bwMode="auto">
          <a:xfrm>
            <a:off x="4489556" y="4791710"/>
            <a:ext cx="1030442" cy="1666957"/>
            <a:chOff x="3242" y="3068"/>
            <a:chExt cx="650" cy="1052"/>
          </a:xfrm>
        </p:grpSpPr>
        <p:sp>
          <p:nvSpPr>
            <p:cNvPr id="13349" name="Oval 37"/>
            <p:cNvSpPr>
              <a:spLocks noChangeArrowheads="1"/>
            </p:cNvSpPr>
            <p:nvPr/>
          </p:nvSpPr>
          <p:spPr bwMode="auto">
            <a:xfrm flipH="1">
              <a:off x="3438" y="3778"/>
              <a:ext cx="24" cy="61"/>
            </a:xfrm>
            <a:prstGeom prst="ellipse">
              <a:avLst/>
            </a:prstGeom>
            <a:solidFill>
              <a:srgbClr val="DDDDDD"/>
            </a:solidFill>
            <a:ln w="9525">
              <a:noFill/>
              <a:round/>
              <a:headEnd/>
              <a:tailEnd/>
            </a:ln>
            <a:effectLst/>
            <a:scene3d>
              <a:camera prst="legacyPerspectiveTop">
                <a:rot lat="21299999" lon="20699999" rev="0"/>
              </a:camera>
              <a:lightRig rig="legacyFlat2" dir="b"/>
            </a:scene3d>
            <a:sp3d extrusionH="227000" prstMaterial="legacyMetal">
              <a:bevelT w="13500" h="13500" prst="angle"/>
              <a:bevelB w="13500" h="13500" prst="angle"/>
              <a:extrusionClr>
                <a:srgbClr val="DDDDDD"/>
              </a:extrusionClr>
            </a:sp3d>
          </p:spPr>
          <p:txBody>
            <a:bodyPr wrap="none" anchor="ctr">
              <a:flatTx/>
            </a:bodyPr>
            <a:lstStyle/>
            <a:p>
              <a:endParaRPr lang="en-US"/>
            </a:p>
          </p:txBody>
        </p:sp>
        <p:sp>
          <p:nvSpPr>
            <p:cNvPr id="13350" name="Oval 38"/>
            <p:cNvSpPr>
              <a:spLocks noChangeArrowheads="1"/>
            </p:cNvSpPr>
            <p:nvPr/>
          </p:nvSpPr>
          <p:spPr bwMode="auto">
            <a:xfrm>
              <a:off x="3688" y="3778"/>
              <a:ext cx="25" cy="61"/>
            </a:xfrm>
            <a:prstGeom prst="ellipse">
              <a:avLst/>
            </a:prstGeom>
            <a:solidFill>
              <a:srgbClr val="DDDDDD"/>
            </a:solidFill>
            <a:ln w="9525">
              <a:noFill/>
              <a:round/>
              <a:headEnd/>
              <a:tailEnd/>
            </a:ln>
            <a:effectLst/>
            <a:scene3d>
              <a:camera prst="legacyPerspectiveTopRight">
                <a:rot lat="21299999" lon="0" rev="0"/>
              </a:camera>
              <a:lightRig rig="legacyFlat4" dir="t"/>
            </a:scene3d>
            <a:sp3d extrusionH="430200" prstMaterial="legacyMetal">
              <a:bevelT w="13500" h="13500" prst="angle"/>
              <a:bevelB w="13500" h="13500" prst="angle"/>
              <a:extrusionClr>
                <a:srgbClr val="DDDDDD"/>
              </a:extrusionClr>
            </a:sp3d>
          </p:spPr>
          <p:txBody>
            <a:bodyPr wrap="none" anchor="ctr">
              <a:flatTx/>
            </a:bodyPr>
            <a:lstStyle/>
            <a:p>
              <a:endParaRPr lang="en-US"/>
            </a:p>
          </p:txBody>
        </p:sp>
        <p:sp>
          <p:nvSpPr>
            <p:cNvPr id="13351" name="Oval 39"/>
            <p:cNvSpPr>
              <a:spLocks noChangeArrowheads="1"/>
            </p:cNvSpPr>
            <p:nvPr/>
          </p:nvSpPr>
          <p:spPr bwMode="auto">
            <a:xfrm rot="213656" flipH="1">
              <a:off x="3435" y="4003"/>
              <a:ext cx="25" cy="62"/>
            </a:xfrm>
            <a:prstGeom prst="ellipse">
              <a:avLst/>
            </a:prstGeom>
            <a:solidFill>
              <a:srgbClr val="DDDDDD"/>
            </a:solidFill>
            <a:ln w="9525">
              <a:noFill/>
              <a:round/>
              <a:headEnd/>
              <a:tailEnd/>
            </a:ln>
            <a:effectLst/>
            <a:scene3d>
              <a:camera prst="legacyPerspectiveTop">
                <a:rot lat="21299999" lon="20699999" rev="0"/>
              </a:camera>
              <a:lightRig rig="legacyFlat2" dir="b"/>
            </a:scene3d>
            <a:sp3d extrusionH="227000" prstMaterial="legacyMetal">
              <a:bevelT w="13500" h="13500" prst="angle"/>
              <a:bevelB w="13500" h="13500" prst="angle"/>
              <a:extrusionClr>
                <a:srgbClr val="DDDDDD"/>
              </a:extrusionClr>
            </a:sp3d>
          </p:spPr>
          <p:txBody>
            <a:bodyPr wrap="none" anchor="ctr">
              <a:flatTx/>
            </a:bodyPr>
            <a:lstStyle/>
            <a:p>
              <a:endParaRPr lang="en-US"/>
            </a:p>
          </p:txBody>
        </p:sp>
        <p:sp>
          <p:nvSpPr>
            <p:cNvPr id="13352" name="Oval 40"/>
            <p:cNvSpPr>
              <a:spLocks noChangeArrowheads="1"/>
            </p:cNvSpPr>
            <p:nvPr/>
          </p:nvSpPr>
          <p:spPr bwMode="auto">
            <a:xfrm rot="-285818">
              <a:off x="3690" y="4003"/>
              <a:ext cx="24" cy="62"/>
            </a:xfrm>
            <a:prstGeom prst="ellipse">
              <a:avLst/>
            </a:prstGeom>
            <a:solidFill>
              <a:srgbClr val="DDDDDD"/>
            </a:solidFill>
            <a:ln w="9525">
              <a:noFill/>
              <a:round/>
              <a:headEnd/>
              <a:tailEnd/>
            </a:ln>
            <a:effectLst/>
            <a:scene3d>
              <a:camera prst="legacyPerspectiveTopRight">
                <a:rot lat="21299999" lon="0" rev="0"/>
              </a:camera>
              <a:lightRig rig="legacyFlat4" dir="t"/>
            </a:scene3d>
            <a:sp3d extrusionH="430200" prstMaterial="legacyMetal">
              <a:bevelT w="13500" h="13500" prst="angle"/>
              <a:bevelB w="13500" h="13500" prst="angle"/>
              <a:extrusionClr>
                <a:srgbClr val="DDDDDD"/>
              </a:extrusionClr>
            </a:sp3d>
          </p:spPr>
          <p:txBody>
            <a:bodyPr wrap="none" anchor="ctr">
              <a:flatTx/>
            </a:bodyPr>
            <a:lstStyle/>
            <a:p>
              <a:endParaRPr lang="en-US"/>
            </a:p>
          </p:txBody>
        </p:sp>
        <p:sp>
          <p:nvSpPr>
            <p:cNvPr id="13353" name="Freeform 41"/>
            <p:cNvSpPr>
              <a:spLocks/>
            </p:cNvSpPr>
            <p:nvPr/>
          </p:nvSpPr>
          <p:spPr bwMode="auto">
            <a:xfrm>
              <a:off x="3416" y="3800"/>
              <a:ext cx="48" cy="225"/>
            </a:xfrm>
            <a:custGeom>
              <a:avLst/>
              <a:gdLst/>
              <a:ahLst/>
              <a:cxnLst>
                <a:cxn ang="0">
                  <a:pos x="94" y="24"/>
                </a:cxn>
                <a:cxn ang="0">
                  <a:pos x="94" y="36"/>
                </a:cxn>
                <a:cxn ang="0">
                  <a:pos x="82" y="61"/>
                </a:cxn>
                <a:cxn ang="0">
                  <a:pos x="70" y="69"/>
                </a:cxn>
                <a:cxn ang="0">
                  <a:pos x="60" y="64"/>
                </a:cxn>
                <a:cxn ang="0">
                  <a:pos x="49" y="48"/>
                </a:cxn>
                <a:cxn ang="0">
                  <a:pos x="45" y="33"/>
                </a:cxn>
                <a:cxn ang="0">
                  <a:pos x="45" y="19"/>
                </a:cxn>
                <a:cxn ang="0">
                  <a:pos x="4" y="0"/>
                </a:cxn>
                <a:cxn ang="0">
                  <a:pos x="0" y="407"/>
                </a:cxn>
                <a:cxn ang="0">
                  <a:pos x="2" y="424"/>
                </a:cxn>
                <a:cxn ang="0">
                  <a:pos x="9" y="434"/>
                </a:cxn>
                <a:cxn ang="0">
                  <a:pos x="23" y="437"/>
                </a:cxn>
                <a:cxn ang="0">
                  <a:pos x="38" y="433"/>
                </a:cxn>
                <a:cxn ang="0">
                  <a:pos x="45" y="421"/>
                </a:cxn>
                <a:cxn ang="0">
                  <a:pos x="50" y="409"/>
                </a:cxn>
                <a:cxn ang="0">
                  <a:pos x="53" y="397"/>
                </a:cxn>
                <a:cxn ang="0">
                  <a:pos x="65" y="391"/>
                </a:cxn>
                <a:cxn ang="0">
                  <a:pos x="77" y="395"/>
                </a:cxn>
                <a:cxn ang="0">
                  <a:pos x="81" y="406"/>
                </a:cxn>
                <a:cxn ang="0">
                  <a:pos x="94" y="24"/>
                </a:cxn>
              </a:cxnLst>
              <a:rect l="0" t="0" r="r" b="b"/>
              <a:pathLst>
                <a:path w="94" h="437">
                  <a:moveTo>
                    <a:pt x="94" y="24"/>
                  </a:moveTo>
                  <a:cubicBezTo>
                    <a:pt x="93" y="36"/>
                    <a:pt x="89" y="36"/>
                    <a:pt x="94" y="36"/>
                  </a:cubicBezTo>
                  <a:lnTo>
                    <a:pt x="82" y="61"/>
                  </a:lnTo>
                  <a:lnTo>
                    <a:pt x="70" y="69"/>
                  </a:lnTo>
                  <a:lnTo>
                    <a:pt x="60" y="64"/>
                  </a:lnTo>
                  <a:lnTo>
                    <a:pt x="49" y="48"/>
                  </a:lnTo>
                  <a:lnTo>
                    <a:pt x="45" y="33"/>
                  </a:lnTo>
                  <a:lnTo>
                    <a:pt x="45" y="19"/>
                  </a:lnTo>
                  <a:lnTo>
                    <a:pt x="4" y="0"/>
                  </a:lnTo>
                  <a:lnTo>
                    <a:pt x="0" y="407"/>
                  </a:lnTo>
                  <a:lnTo>
                    <a:pt x="2" y="424"/>
                  </a:lnTo>
                  <a:lnTo>
                    <a:pt x="9" y="434"/>
                  </a:lnTo>
                  <a:lnTo>
                    <a:pt x="23" y="437"/>
                  </a:lnTo>
                  <a:lnTo>
                    <a:pt x="38" y="433"/>
                  </a:lnTo>
                  <a:lnTo>
                    <a:pt x="45" y="421"/>
                  </a:lnTo>
                  <a:lnTo>
                    <a:pt x="50" y="409"/>
                  </a:lnTo>
                  <a:cubicBezTo>
                    <a:pt x="51" y="405"/>
                    <a:pt x="50" y="400"/>
                    <a:pt x="53" y="397"/>
                  </a:cubicBezTo>
                  <a:cubicBezTo>
                    <a:pt x="56" y="394"/>
                    <a:pt x="61" y="391"/>
                    <a:pt x="65" y="391"/>
                  </a:cubicBezTo>
                  <a:cubicBezTo>
                    <a:pt x="69" y="391"/>
                    <a:pt x="74" y="393"/>
                    <a:pt x="77" y="395"/>
                  </a:cubicBezTo>
                  <a:lnTo>
                    <a:pt x="81" y="406"/>
                  </a:lnTo>
                  <a:lnTo>
                    <a:pt x="94" y="24"/>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3354" name="Freeform 42"/>
            <p:cNvSpPr>
              <a:spLocks/>
            </p:cNvSpPr>
            <p:nvPr/>
          </p:nvSpPr>
          <p:spPr bwMode="auto">
            <a:xfrm>
              <a:off x="3687" y="3799"/>
              <a:ext cx="45" cy="224"/>
            </a:xfrm>
            <a:custGeom>
              <a:avLst/>
              <a:gdLst/>
              <a:ahLst/>
              <a:cxnLst>
                <a:cxn ang="0">
                  <a:pos x="0" y="24"/>
                </a:cxn>
                <a:cxn ang="0">
                  <a:pos x="0" y="36"/>
                </a:cxn>
                <a:cxn ang="0">
                  <a:pos x="12" y="61"/>
                </a:cxn>
                <a:cxn ang="0">
                  <a:pos x="24" y="69"/>
                </a:cxn>
                <a:cxn ang="0">
                  <a:pos x="34" y="64"/>
                </a:cxn>
                <a:cxn ang="0">
                  <a:pos x="45" y="48"/>
                </a:cxn>
                <a:cxn ang="0">
                  <a:pos x="49" y="33"/>
                </a:cxn>
                <a:cxn ang="0">
                  <a:pos x="49" y="19"/>
                </a:cxn>
                <a:cxn ang="0">
                  <a:pos x="90" y="0"/>
                </a:cxn>
                <a:cxn ang="0">
                  <a:pos x="90" y="409"/>
                </a:cxn>
                <a:cxn ang="0">
                  <a:pos x="88" y="425"/>
                </a:cxn>
                <a:cxn ang="0">
                  <a:pos x="81" y="431"/>
                </a:cxn>
                <a:cxn ang="0">
                  <a:pos x="69" y="435"/>
                </a:cxn>
                <a:cxn ang="0">
                  <a:pos x="56" y="433"/>
                </a:cxn>
                <a:cxn ang="0">
                  <a:pos x="49" y="421"/>
                </a:cxn>
                <a:cxn ang="0">
                  <a:pos x="44" y="409"/>
                </a:cxn>
                <a:cxn ang="0">
                  <a:pos x="41" y="397"/>
                </a:cxn>
                <a:cxn ang="0">
                  <a:pos x="29" y="391"/>
                </a:cxn>
                <a:cxn ang="0">
                  <a:pos x="17" y="395"/>
                </a:cxn>
                <a:cxn ang="0">
                  <a:pos x="13" y="406"/>
                </a:cxn>
                <a:cxn ang="0">
                  <a:pos x="0" y="24"/>
                </a:cxn>
              </a:cxnLst>
              <a:rect l="0" t="0" r="r" b="b"/>
              <a:pathLst>
                <a:path w="90" h="435">
                  <a:moveTo>
                    <a:pt x="0" y="24"/>
                  </a:moveTo>
                  <a:cubicBezTo>
                    <a:pt x="1" y="36"/>
                    <a:pt x="5" y="36"/>
                    <a:pt x="0" y="36"/>
                  </a:cubicBezTo>
                  <a:lnTo>
                    <a:pt x="12" y="61"/>
                  </a:lnTo>
                  <a:lnTo>
                    <a:pt x="24" y="69"/>
                  </a:lnTo>
                  <a:lnTo>
                    <a:pt x="34" y="64"/>
                  </a:lnTo>
                  <a:lnTo>
                    <a:pt x="45" y="48"/>
                  </a:lnTo>
                  <a:lnTo>
                    <a:pt x="49" y="33"/>
                  </a:lnTo>
                  <a:lnTo>
                    <a:pt x="49" y="19"/>
                  </a:lnTo>
                  <a:lnTo>
                    <a:pt x="90" y="0"/>
                  </a:lnTo>
                  <a:lnTo>
                    <a:pt x="90" y="409"/>
                  </a:lnTo>
                  <a:lnTo>
                    <a:pt x="88" y="425"/>
                  </a:lnTo>
                  <a:lnTo>
                    <a:pt x="81" y="431"/>
                  </a:lnTo>
                  <a:lnTo>
                    <a:pt x="69" y="435"/>
                  </a:lnTo>
                  <a:lnTo>
                    <a:pt x="56" y="433"/>
                  </a:lnTo>
                  <a:lnTo>
                    <a:pt x="49" y="421"/>
                  </a:lnTo>
                  <a:lnTo>
                    <a:pt x="44" y="409"/>
                  </a:lnTo>
                  <a:cubicBezTo>
                    <a:pt x="43" y="405"/>
                    <a:pt x="44" y="400"/>
                    <a:pt x="41" y="397"/>
                  </a:cubicBezTo>
                  <a:cubicBezTo>
                    <a:pt x="38" y="394"/>
                    <a:pt x="33" y="391"/>
                    <a:pt x="29" y="391"/>
                  </a:cubicBezTo>
                  <a:cubicBezTo>
                    <a:pt x="25" y="391"/>
                    <a:pt x="20" y="393"/>
                    <a:pt x="17" y="395"/>
                  </a:cubicBezTo>
                  <a:lnTo>
                    <a:pt x="13" y="406"/>
                  </a:lnTo>
                  <a:lnTo>
                    <a:pt x="0" y="24"/>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3355" name="Freeform 43"/>
            <p:cNvSpPr>
              <a:spLocks/>
            </p:cNvSpPr>
            <p:nvPr/>
          </p:nvSpPr>
          <p:spPr bwMode="auto">
            <a:xfrm>
              <a:off x="3678" y="4035"/>
              <a:ext cx="123" cy="84"/>
            </a:xfrm>
            <a:custGeom>
              <a:avLst/>
              <a:gdLst/>
              <a:ahLst/>
              <a:cxnLst>
                <a:cxn ang="0">
                  <a:pos x="21" y="6"/>
                </a:cxn>
                <a:cxn ang="0">
                  <a:pos x="21" y="18"/>
                </a:cxn>
                <a:cxn ang="0">
                  <a:pos x="30" y="36"/>
                </a:cxn>
                <a:cxn ang="0">
                  <a:pos x="39" y="45"/>
                </a:cxn>
                <a:cxn ang="0">
                  <a:pos x="57" y="45"/>
                </a:cxn>
                <a:cxn ang="0">
                  <a:pos x="66" y="30"/>
                </a:cxn>
                <a:cxn ang="0">
                  <a:pos x="68" y="18"/>
                </a:cxn>
                <a:cxn ang="0">
                  <a:pos x="108" y="0"/>
                </a:cxn>
                <a:cxn ang="0">
                  <a:pos x="123" y="24"/>
                </a:cxn>
                <a:cxn ang="0">
                  <a:pos x="215" y="55"/>
                </a:cxn>
                <a:cxn ang="0">
                  <a:pos x="239" y="84"/>
                </a:cxn>
                <a:cxn ang="0">
                  <a:pos x="173" y="126"/>
                </a:cxn>
                <a:cxn ang="0">
                  <a:pos x="123" y="130"/>
                </a:cxn>
                <a:cxn ang="0">
                  <a:pos x="0" y="66"/>
                </a:cxn>
                <a:cxn ang="0">
                  <a:pos x="0" y="30"/>
                </a:cxn>
                <a:cxn ang="0">
                  <a:pos x="21" y="6"/>
                </a:cxn>
              </a:cxnLst>
              <a:rect l="0" t="0" r="r" b="b"/>
              <a:pathLst>
                <a:path w="239" h="130">
                  <a:moveTo>
                    <a:pt x="21" y="6"/>
                  </a:moveTo>
                  <a:cubicBezTo>
                    <a:pt x="21" y="10"/>
                    <a:pt x="21" y="14"/>
                    <a:pt x="21" y="18"/>
                  </a:cubicBezTo>
                  <a:lnTo>
                    <a:pt x="30" y="36"/>
                  </a:lnTo>
                  <a:lnTo>
                    <a:pt x="39" y="45"/>
                  </a:lnTo>
                  <a:lnTo>
                    <a:pt x="57" y="45"/>
                  </a:lnTo>
                  <a:lnTo>
                    <a:pt x="66" y="30"/>
                  </a:lnTo>
                  <a:lnTo>
                    <a:pt x="68" y="18"/>
                  </a:lnTo>
                  <a:lnTo>
                    <a:pt x="108" y="0"/>
                  </a:lnTo>
                  <a:lnTo>
                    <a:pt x="123" y="24"/>
                  </a:lnTo>
                  <a:lnTo>
                    <a:pt x="215" y="55"/>
                  </a:lnTo>
                  <a:lnTo>
                    <a:pt x="239" y="84"/>
                  </a:lnTo>
                  <a:lnTo>
                    <a:pt x="173" y="126"/>
                  </a:lnTo>
                  <a:lnTo>
                    <a:pt x="123" y="130"/>
                  </a:lnTo>
                  <a:lnTo>
                    <a:pt x="0" y="66"/>
                  </a:lnTo>
                  <a:lnTo>
                    <a:pt x="0" y="30"/>
                  </a:lnTo>
                  <a:lnTo>
                    <a:pt x="21" y="6"/>
                  </a:lnTo>
                  <a:close/>
                </a:path>
              </a:pathLst>
            </a:custGeom>
            <a:gradFill rotWithShape="1">
              <a:gsLst>
                <a:gs pos="0">
                  <a:srgbClr val="C0C0C0"/>
                </a:gs>
                <a:gs pos="100000">
                  <a:schemeClr val="bg2"/>
                </a:gs>
              </a:gsLst>
              <a:lin ang="5400000" scaled="1"/>
            </a:gradFill>
            <a:ln w="9525">
              <a:solidFill>
                <a:srgbClr val="C0C0C0"/>
              </a:solidFill>
              <a:round/>
              <a:headEnd/>
              <a:tailEnd/>
            </a:ln>
            <a:effectLst/>
          </p:spPr>
          <p:txBody>
            <a:bodyPr/>
            <a:lstStyle/>
            <a:p>
              <a:endParaRPr lang="en-US"/>
            </a:p>
          </p:txBody>
        </p:sp>
        <p:sp>
          <p:nvSpPr>
            <p:cNvPr id="13356" name="Freeform 44"/>
            <p:cNvSpPr>
              <a:spLocks/>
            </p:cNvSpPr>
            <p:nvPr/>
          </p:nvSpPr>
          <p:spPr bwMode="auto">
            <a:xfrm flipH="1">
              <a:off x="3350" y="4036"/>
              <a:ext cx="121" cy="84"/>
            </a:xfrm>
            <a:custGeom>
              <a:avLst/>
              <a:gdLst/>
              <a:ahLst/>
              <a:cxnLst>
                <a:cxn ang="0">
                  <a:pos x="21" y="6"/>
                </a:cxn>
                <a:cxn ang="0">
                  <a:pos x="21" y="18"/>
                </a:cxn>
                <a:cxn ang="0">
                  <a:pos x="30" y="36"/>
                </a:cxn>
                <a:cxn ang="0">
                  <a:pos x="39" y="45"/>
                </a:cxn>
                <a:cxn ang="0">
                  <a:pos x="57" y="45"/>
                </a:cxn>
                <a:cxn ang="0">
                  <a:pos x="66" y="30"/>
                </a:cxn>
                <a:cxn ang="0">
                  <a:pos x="68" y="18"/>
                </a:cxn>
                <a:cxn ang="0">
                  <a:pos x="108" y="0"/>
                </a:cxn>
                <a:cxn ang="0">
                  <a:pos x="123" y="24"/>
                </a:cxn>
                <a:cxn ang="0">
                  <a:pos x="215" y="55"/>
                </a:cxn>
                <a:cxn ang="0">
                  <a:pos x="239" y="84"/>
                </a:cxn>
                <a:cxn ang="0">
                  <a:pos x="173" y="126"/>
                </a:cxn>
                <a:cxn ang="0">
                  <a:pos x="123" y="130"/>
                </a:cxn>
                <a:cxn ang="0">
                  <a:pos x="0" y="66"/>
                </a:cxn>
                <a:cxn ang="0">
                  <a:pos x="0" y="30"/>
                </a:cxn>
                <a:cxn ang="0">
                  <a:pos x="21" y="6"/>
                </a:cxn>
              </a:cxnLst>
              <a:rect l="0" t="0" r="r" b="b"/>
              <a:pathLst>
                <a:path w="239" h="130">
                  <a:moveTo>
                    <a:pt x="21" y="6"/>
                  </a:moveTo>
                  <a:cubicBezTo>
                    <a:pt x="21" y="10"/>
                    <a:pt x="21" y="14"/>
                    <a:pt x="21" y="18"/>
                  </a:cubicBezTo>
                  <a:lnTo>
                    <a:pt x="30" y="36"/>
                  </a:lnTo>
                  <a:lnTo>
                    <a:pt x="39" y="45"/>
                  </a:lnTo>
                  <a:lnTo>
                    <a:pt x="57" y="45"/>
                  </a:lnTo>
                  <a:lnTo>
                    <a:pt x="66" y="30"/>
                  </a:lnTo>
                  <a:lnTo>
                    <a:pt x="68" y="18"/>
                  </a:lnTo>
                  <a:lnTo>
                    <a:pt x="108" y="0"/>
                  </a:lnTo>
                  <a:lnTo>
                    <a:pt x="123" y="24"/>
                  </a:lnTo>
                  <a:lnTo>
                    <a:pt x="215" y="55"/>
                  </a:lnTo>
                  <a:lnTo>
                    <a:pt x="239" y="84"/>
                  </a:lnTo>
                  <a:lnTo>
                    <a:pt x="173" y="126"/>
                  </a:lnTo>
                  <a:lnTo>
                    <a:pt x="123" y="130"/>
                  </a:lnTo>
                  <a:lnTo>
                    <a:pt x="0" y="66"/>
                  </a:lnTo>
                  <a:lnTo>
                    <a:pt x="0" y="30"/>
                  </a:lnTo>
                  <a:lnTo>
                    <a:pt x="21" y="6"/>
                  </a:lnTo>
                  <a:close/>
                </a:path>
              </a:pathLst>
            </a:custGeom>
            <a:gradFill rotWithShape="1">
              <a:gsLst>
                <a:gs pos="0">
                  <a:srgbClr val="C0C0C0"/>
                </a:gs>
                <a:gs pos="100000">
                  <a:schemeClr val="bg2"/>
                </a:gs>
              </a:gsLst>
              <a:lin ang="5400000" scaled="1"/>
            </a:gradFill>
            <a:ln w="9525">
              <a:solidFill>
                <a:srgbClr val="C0C0C0"/>
              </a:solidFill>
              <a:round/>
              <a:headEnd/>
              <a:tailEnd/>
            </a:ln>
            <a:effectLst/>
          </p:spPr>
          <p:txBody>
            <a:bodyPr/>
            <a:lstStyle/>
            <a:p>
              <a:endParaRPr lang="en-US"/>
            </a:p>
          </p:txBody>
        </p:sp>
        <p:sp>
          <p:nvSpPr>
            <p:cNvPr id="13357" name="Oval 45"/>
            <p:cNvSpPr>
              <a:spLocks noChangeArrowheads="1"/>
            </p:cNvSpPr>
            <p:nvPr/>
          </p:nvSpPr>
          <p:spPr bwMode="auto">
            <a:xfrm rot="1911552" flipH="1">
              <a:off x="3520" y="3634"/>
              <a:ext cx="25" cy="62"/>
            </a:xfrm>
            <a:prstGeom prst="ellipse">
              <a:avLst/>
            </a:prstGeom>
            <a:solidFill>
              <a:srgbClr val="DDDDDD"/>
            </a:solidFill>
            <a:ln w="9525">
              <a:noFill/>
              <a:round/>
              <a:headEnd/>
              <a:tailEnd/>
            </a:ln>
            <a:effectLst/>
            <a:scene3d>
              <a:camera prst="legacyPerspectiveTop">
                <a:rot lat="0" lon="20699999" rev="0"/>
              </a:camera>
              <a:lightRig rig="legacyFlat2" dir="b"/>
            </a:scene3d>
            <a:sp3d extrusionH="227000" prstMaterial="legacyMetal">
              <a:bevelT w="13500" h="13500" prst="angle"/>
              <a:bevelB w="13500" h="13500" prst="angle"/>
              <a:extrusionClr>
                <a:srgbClr val="DDDDDD"/>
              </a:extrusionClr>
            </a:sp3d>
          </p:spPr>
          <p:txBody>
            <a:bodyPr wrap="none" anchor="ctr">
              <a:flatTx/>
            </a:bodyPr>
            <a:lstStyle/>
            <a:p>
              <a:endParaRPr lang="en-US"/>
            </a:p>
          </p:txBody>
        </p:sp>
        <p:sp>
          <p:nvSpPr>
            <p:cNvPr id="13358" name="Oval 46"/>
            <p:cNvSpPr>
              <a:spLocks noChangeArrowheads="1"/>
            </p:cNvSpPr>
            <p:nvPr/>
          </p:nvSpPr>
          <p:spPr bwMode="auto">
            <a:xfrm rot="-1945264">
              <a:off x="3609" y="3638"/>
              <a:ext cx="25" cy="52"/>
            </a:xfrm>
            <a:prstGeom prst="ellipse">
              <a:avLst/>
            </a:prstGeom>
            <a:solidFill>
              <a:srgbClr val="DDDDDD"/>
            </a:solidFill>
            <a:ln w="9525">
              <a:noFill/>
              <a:round/>
              <a:headEnd/>
              <a:tailEnd/>
            </a:ln>
            <a:effectLst/>
            <a:scene3d>
              <a:camera prst="legacyPerspectiveTopRight"/>
              <a:lightRig rig="legacyFlat4" dir="t"/>
            </a:scene3d>
            <a:sp3d extrusionH="430200" prstMaterial="legacyMetal">
              <a:bevelT w="13500" h="13500" prst="angle"/>
              <a:bevelB w="13500" h="13500" prst="angle"/>
              <a:extrusionClr>
                <a:srgbClr val="DDDDDD"/>
              </a:extrusionClr>
            </a:sp3d>
          </p:spPr>
          <p:txBody>
            <a:bodyPr wrap="none" anchor="ctr">
              <a:flatTx/>
            </a:bodyPr>
            <a:lstStyle/>
            <a:p>
              <a:endParaRPr lang="en-US"/>
            </a:p>
          </p:txBody>
        </p:sp>
        <p:sp>
          <p:nvSpPr>
            <p:cNvPr id="13359" name="Freeform 47"/>
            <p:cNvSpPr>
              <a:spLocks/>
            </p:cNvSpPr>
            <p:nvPr/>
          </p:nvSpPr>
          <p:spPr bwMode="auto">
            <a:xfrm>
              <a:off x="3421" y="3657"/>
              <a:ext cx="119" cy="140"/>
            </a:xfrm>
            <a:custGeom>
              <a:avLst/>
              <a:gdLst/>
              <a:ahLst/>
              <a:cxnLst>
                <a:cxn ang="0">
                  <a:pos x="231" y="62"/>
                </a:cxn>
                <a:cxn ang="0">
                  <a:pos x="227" y="70"/>
                </a:cxn>
                <a:cxn ang="0">
                  <a:pos x="206" y="82"/>
                </a:cxn>
                <a:cxn ang="0">
                  <a:pos x="192" y="81"/>
                </a:cxn>
                <a:cxn ang="0">
                  <a:pos x="184" y="73"/>
                </a:cxn>
                <a:cxn ang="0">
                  <a:pos x="178" y="56"/>
                </a:cxn>
                <a:cxn ang="0">
                  <a:pos x="180" y="44"/>
                </a:cxn>
                <a:cxn ang="0">
                  <a:pos x="185" y="34"/>
                </a:cxn>
                <a:cxn ang="0">
                  <a:pos x="151" y="0"/>
                </a:cxn>
                <a:cxn ang="0">
                  <a:pos x="4" y="287"/>
                </a:cxn>
                <a:cxn ang="0">
                  <a:pos x="0" y="299"/>
                </a:cxn>
                <a:cxn ang="0">
                  <a:pos x="5" y="307"/>
                </a:cxn>
                <a:cxn ang="0">
                  <a:pos x="15" y="316"/>
                </a:cxn>
                <a:cxn ang="0">
                  <a:pos x="29" y="320"/>
                </a:cxn>
                <a:cxn ang="0">
                  <a:pos x="40" y="316"/>
                </a:cxn>
                <a:cxn ang="0">
                  <a:pos x="50" y="310"/>
                </a:cxn>
                <a:cxn ang="0">
                  <a:pos x="57" y="303"/>
                </a:cxn>
                <a:cxn ang="0">
                  <a:pos x="70" y="305"/>
                </a:cxn>
                <a:cxn ang="0">
                  <a:pos x="81" y="313"/>
                </a:cxn>
                <a:cxn ang="0">
                  <a:pos x="84" y="324"/>
                </a:cxn>
                <a:cxn ang="0">
                  <a:pos x="231" y="62"/>
                </a:cxn>
              </a:cxnLst>
              <a:rect l="0" t="0" r="r" b="b"/>
              <a:pathLst>
                <a:path w="231" h="324">
                  <a:moveTo>
                    <a:pt x="231" y="62"/>
                  </a:moveTo>
                  <a:cubicBezTo>
                    <a:pt x="226" y="70"/>
                    <a:pt x="221" y="67"/>
                    <a:pt x="227" y="70"/>
                  </a:cubicBezTo>
                  <a:lnTo>
                    <a:pt x="206" y="82"/>
                  </a:lnTo>
                  <a:lnTo>
                    <a:pt x="192" y="81"/>
                  </a:lnTo>
                  <a:lnTo>
                    <a:pt x="184" y="73"/>
                  </a:lnTo>
                  <a:lnTo>
                    <a:pt x="178" y="56"/>
                  </a:lnTo>
                  <a:lnTo>
                    <a:pt x="180" y="44"/>
                  </a:lnTo>
                  <a:lnTo>
                    <a:pt x="185" y="34"/>
                  </a:lnTo>
                  <a:lnTo>
                    <a:pt x="151" y="0"/>
                  </a:lnTo>
                  <a:lnTo>
                    <a:pt x="4" y="287"/>
                  </a:lnTo>
                  <a:lnTo>
                    <a:pt x="0" y="299"/>
                  </a:lnTo>
                  <a:lnTo>
                    <a:pt x="5" y="307"/>
                  </a:lnTo>
                  <a:lnTo>
                    <a:pt x="15" y="316"/>
                  </a:lnTo>
                  <a:lnTo>
                    <a:pt x="29" y="320"/>
                  </a:lnTo>
                  <a:lnTo>
                    <a:pt x="40" y="316"/>
                  </a:lnTo>
                  <a:lnTo>
                    <a:pt x="50" y="310"/>
                  </a:lnTo>
                  <a:cubicBezTo>
                    <a:pt x="52" y="308"/>
                    <a:pt x="53" y="304"/>
                    <a:pt x="57" y="303"/>
                  </a:cubicBezTo>
                  <a:cubicBezTo>
                    <a:pt x="60" y="303"/>
                    <a:pt x="67" y="303"/>
                    <a:pt x="70" y="305"/>
                  </a:cubicBezTo>
                  <a:cubicBezTo>
                    <a:pt x="74" y="307"/>
                    <a:pt x="79" y="310"/>
                    <a:pt x="81" y="313"/>
                  </a:cubicBezTo>
                  <a:lnTo>
                    <a:pt x="84" y="324"/>
                  </a:lnTo>
                  <a:lnTo>
                    <a:pt x="231" y="62"/>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3360" name="Freeform 48"/>
            <p:cNvSpPr>
              <a:spLocks/>
            </p:cNvSpPr>
            <p:nvPr/>
          </p:nvSpPr>
          <p:spPr bwMode="auto">
            <a:xfrm>
              <a:off x="3613" y="3654"/>
              <a:ext cx="119" cy="139"/>
            </a:xfrm>
            <a:custGeom>
              <a:avLst/>
              <a:gdLst/>
              <a:ahLst/>
              <a:cxnLst>
                <a:cxn ang="0">
                  <a:pos x="0" y="62"/>
                </a:cxn>
                <a:cxn ang="0">
                  <a:pos x="4" y="70"/>
                </a:cxn>
                <a:cxn ang="0">
                  <a:pos x="25" y="82"/>
                </a:cxn>
                <a:cxn ang="0">
                  <a:pos x="39" y="81"/>
                </a:cxn>
                <a:cxn ang="0">
                  <a:pos x="47" y="73"/>
                </a:cxn>
                <a:cxn ang="0">
                  <a:pos x="53" y="56"/>
                </a:cxn>
                <a:cxn ang="0">
                  <a:pos x="51" y="44"/>
                </a:cxn>
                <a:cxn ang="0">
                  <a:pos x="46" y="34"/>
                </a:cxn>
                <a:cxn ang="0">
                  <a:pos x="80" y="0"/>
                </a:cxn>
                <a:cxn ang="0">
                  <a:pos x="227" y="287"/>
                </a:cxn>
                <a:cxn ang="0">
                  <a:pos x="231" y="299"/>
                </a:cxn>
                <a:cxn ang="0">
                  <a:pos x="226" y="307"/>
                </a:cxn>
                <a:cxn ang="0">
                  <a:pos x="216" y="316"/>
                </a:cxn>
                <a:cxn ang="0">
                  <a:pos x="202" y="320"/>
                </a:cxn>
                <a:cxn ang="0">
                  <a:pos x="191" y="316"/>
                </a:cxn>
                <a:cxn ang="0">
                  <a:pos x="181" y="310"/>
                </a:cxn>
                <a:cxn ang="0">
                  <a:pos x="174" y="303"/>
                </a:cxn>
                <a:cxn ang="0">
                  <a:pos x="161" y="305"/>
                </a:cxn>
                <a:cxn ang="0">
                  <a:pos x="150" y="313"/>
                </a:cxn>
                <a:cxn ang="0">
                  <a:pos x="145" y="321"/>
                </a:cxn>
                <a:cxn ang="0">
                  <a:pos x="0" y="62"/>
                </a:cxn>
              </a:cxnLst>
              <a:rect l="0" t="0" r="r" b="b"/>
              <a:pathLst>
                <a:path w="231" h="321">
                  <a:moveTo>
                    <a:pt x="0" y="62"/>
                  </a:moveTo>
                  <a:cubicBezTo>
                    <a:pt x="5" y="70"/>
                    <a:pt x="10" y="67"/>
                    <a:pt x="4" y="70"/>
                  </a:cubicBezTo>
                  <a:lnTo>
                    <a:pt x="25" y="82"/>
                  </a:lnTo>
                  <a:lnTo>
                    <a:pt x="39" y="81"/>
                  </a:lnTo>
                  <a:lnTo>
                    <a:pt x="47" y="73"/>
                  </a:lnTo>
                  <a:lnTo>
                    <a:pt x="53" y="56"/>
                  </a:lnTo>
                  <a:lnTo>
                    <a:pt x="51" y="44"/>
                  </a:lnTo>
                  <a:lnTo>
                    <a:pt x="46" y="34"/>
                  </a:lnTo>
                  <a:lnTo>
                    <a:pt x="80" y="0"/>
                  </a:lnTo>
                  <a:lnTo>
                    <a:pt x="227" y="287"/>
                  </a:lnTo>
                  <a:lnTo>
                    <a:pt x="231" y="299"/>
                  </a:lnTo>
                  <a:lnTo>
                    <a:pt x="226" y="307"/>
                  </a:lnTo>
                  <a:lnTo>
                    <a:pt x="216" y="316"/>
                  </a:lnTo>
                  <a:lnTo>
                    <a:pt x="202" y="320"/>
                  </a:lnTo>
                  <a:lnTo>
                    <a:pt x="191" y="316"/>
                  </a:lnTo>
                  <a:lnTo>
                    <a:pt x="181" y="310"/>
                  </a:lnTo>
                  <a:cubicBezTo>
                    <a:pt x="179" y="308"/>
                    <a:pt x="178" y="304"/>
                    <a:pt x="174" y="303"/>
                  </a:cubicBezTo>
                  <a:cubicBezTo>
                    <a:pt x="171" y="303"/>
                    <a:pt x="164" y="303"/>
                    <a:pt x="161" y="305"/>
                  </a:cubicBezTo>
                  <a:cubicBezTo>
                    <a:pt x="157" y="307"/>
                    <a:pt x="153" y="310"/>
                    <a:pt x="150" y="313"/>
                  </a:cubicBezTo>
                  <a:lnTo>
                    <a:pt x="145" y="321"/>
                  </a:lnTo>
                  <a:lnTo>
                    <a:pt x="0" y="62"/>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grpSp>
          <p:nvGrpSpPr>
            <p:cNvPr id="9" name="Group 49"/>
            <p:cNvGrpSpPr>
              <a:grpSpLocks/>
            </p:cNvGrpSpPr>
            <p:nvPr/>
          </p:nvGrpSpPr>
          <p:grpSpPr bwMode="auto">
            <a:xfrm>
              <a:off x="3673" y="3390"/>
              <a:ext cx="219" cy="409"/>
              <a:chOff x="3661" y="3095"/>
              <a:chExt cx="219" cy="409"/>
            </a:xfrm>
          </p:grpSpPr>
          <p:sp>
            <p:nvSpPr>
              <p:cNvPr id="13362" name="Oval 50"/>
              <p:cNvSpPr>
                <a:spLocks noChangeArrowheads="1"/>
              </p:cNvSpPr>
              <p:nvPr/>
            </p:nvSpPr>
            <p:spPr bwMode="auto">
              <a:xfrm rot="-1911552">
                <a:off x="3661" y="3095"/>
                <a:ext cx="24" cy="62"/>
              </a:xfrm>
              <a:prstGeom prst="ellipse">
                <a:avLst/>
              </a:prstGeom>
              <a:solidFill>
                <a:srgbClr val="DDDDDD"/>
              </a:solidFill>
              <a:ln w="9525">
                <a:noFill/>
                <a:round/>
                <a:headEnd/>
                <a:tailEnd/>
              </a:ln>
              <a:effectLst/>
              <a:scene3d>
                <a:camera prst="legacyPerspectiveTop">
                  <a:rot lat="21299999" lon="600000" rev="0"/>
                </a:camera>
                <a:lightRig rig="legacyFlat2" dir="b"/>
              </a:scene3d>
              <a:sp3d extrusionH="227000" prstMaterial="legacyMetal">
                <a:bevelT w="13500" h="13500" prst="angle"/>
                <a:bevelB w="13500" h="13500" prst="angle"/>
                <a:extrusionClr>
                  <a:srgbClr val="DDDDDD"/>
                </a:extrusionClr>
              </a:sp3d>
            </p:spPr>
            <p:txBody>
              <a:bodyPr wrap="none" anchor="ctr">
                <a:flatTx/>
              </a:bodyPr>
              <a:lstStyle/>
              <a:p>
                <a:endParaRPr lang="en-US"/>
              </a:p>
            </p:txBody>
          </p:sp>
          <p:sp>
            <p:nvSpPr>
              <p:cNvPr id="13363" name="Oval 51"/>
              <p:cNvSpPr>
                <a:spLocks noChangeArrowheads="1"/>
              </p:cNvSpPr>
              <p:nvPr/>
            </p:nvSpPr>
            <p:spPr bwMode="auto">
              <a:xfrm rot="-754752">
                <a:off x="3763" y="3217"/>
                <a:ext cx="24" cy="62"/>
              </a:xfrm>
              <a:prstGeom prst="ellipse">
                <a:avLst/>
              </a:prstGeom>
              <a:solidFill>
                <a:srgbClr val="DDDDDD"/>
              </a:solidFill>
              <a:ln w="9525">
                <a:noFill/>
                <a:round/>
                <a:headEnd/>
                <a:tailEnd/>
              </a:ln>
              <a:effectLst/>
              <a:scene3d>
                <a:camera prst="legacyPerspectiveTop">
                  <a:rot lat="21299999" lon="600000" rev="0"/>
                </a:camera>
                <a:lightRig rig="legacyFlat2" dir="b"/>
              </a:scene3d>
              <a:sp3d extrusionH="227000" prstMaterial="legacyMetal">
                <a:bevelT w="13500" h="13500" prst="angle"/>
                <a:bevelB w="13500" h="13500" prst="angle"/>
                <a:extrusionClr>
                  <a:srgbClr val="DDDDDD"/>
                </a:extrusionClr>
              </a:sp3d>
            </p:spPr>
            <p:txBody>
              <a:bodyPr wrap="none" anchor="ctr">
                <a:flatTx/>
              </a:bodyPr>
              <a:lstStyle/>
              <a:p>
                <a:endParaRPr lang="en-US"/>
              </a:p>
            </p:txBody>
          </p:sp>
          <p:sp>
            <p:nvSpPr>
              <p:cNvPr id="13364" name="Oval 52"/>
              <p:cNvSpPr>
                <a:spLocks noChangeArrowheads="1"/>
              </p:cNvSpPr>
              <p:nvPr/>
            </p:nvSpPr>
            <p:spPr bwMode="auto">
              <a:xfrm rot="-968407">
                <a:off x="3798" y="3382"/>
                <a:ext cx="24" cy="62"/>
              </a:xfrm>
              <a:prstGeom prst="ellipse">
                <a:avLst/>
              </a:prstGeom>
              <a:solidFill>
                <a:srgbClr val="DDDDDD"/>
              </a:solidFill>
              <a:ln w="9525">
                <a:noFill/>
                <a:round/>
                <a:headEnd/>
                <a:tailEnd/>
              </a:ln>
              <a:effectLst/>
              <a:scene3d>
                <a:camera prst="legacyPerspectiveTop">
                  <a:rot lat="21299999" lon="600000" rev="0"/>
                </a:camera>
                <a:lightRig rig="legacyFlat2" dir="b"/>
              </a:scene3d>
              <a:sp3d extrusionH="227000" prstMaterial="legacyMetal">
                <a:bevelT w="13500" h="13500" prst="angle"/>
                <a:bevelB w="13500" h="13500" prst="angle"/>
                <a:extrusionClr>
                  <a:srgbClr val="DDDDDD"/>
                </a:extrusionClr>
              </a:sp3d>
            </p:spPr>
            <p:txBody>
              <a:bodyPr wrap="none" anchor="ctr">
                <a:flatTx/>
              </a:bodyPr>
              <a:lstStyle/>
              <a:p>
                <a:endParaRPr lang="en-US"/>
              </a:p>
            </p:txBody>
          </p:sp>
          <p:sp>
            <p:nvSpPr>
              <p:cNvPr id="13365" name="Freeform 53"/>
              <p:cNvSpPr>
                <a:spLocks/>
              </p:cNvSpPr>
              <p:nvPr/>
            </p:nvSpPr>
            <p:spPr bwMode="auto">
              <a:xfrm rot="20845248" flipH="1">
                <a:off x="3778" y="3240"/>
                <a:ext cx="48" cy="157"/>
              </a:xfrm>
              <a:custGeom>
                <a:avLst/>
                <a:gdLst/>
                <a:ahLst/>
                <a:cxnLst>
                  <a:cxn ang="0">
                    <a:pos x="94" y="24"/>
                  </a:cxn>
                  <a:cxn ang="0">
                    <a:pos x="94" y="36"/>
                  </a:cxn>
                  <a:cxn ang="0">
                    <a:pos x="82" y="61"/>
                  </a:cxn>
                  <a:cxn ang="0">
                    <a:pos x="70" y="69"/>
                  </a:cxn>
                  <a:cxn ang="0">
                    <a:pos x="60" y="64"/>
                  </a:cxn>
                  <a:cxn ang="0">
                    <a:pos x="49" y="48"/>
                  </a:cxn>
                  <a:cxn ang="0">
                    <a:pos x="45" y="33"/>
                  </a:cxn>
                  <a:cxn ang="0">
                    <a:pos x="45" y="19"/>
                  </a:cxn>
                  <a:cxn ang="0">
                    <a:pos x="4" y="0"/>
                  </a:cxn>
                  <a:cxn ang="0">
                    <a:pos x="0" y="407"/>
                  </a:cxn>
                  <a:cxn ang="0">
                    <a:pos x="2" y="424"/>
                  </a:cxn>
                  <a:cxn ang="0">
                    <a:pos x="9" y="434"/>
                  </a:cxn>
                  <a:cxn ang="0">
                    <a:pos x="23" y="437"/>
                  </a:cxn>
                  <a:cxn ang="0">
                    <a:pos x="38" y="433"/>
                  </a:cxn>
                  <a:cxn ang="0">
                    <a:pos x="45" y="421"/>
                  </a:cxn>
                  <a:cxn ang="0">
                    <a:pos x="50" y="409"/>
                  </a:cxn>
                  <a:cxn ang="0">
                    <a:pos x="53" y="397"/>
                  </a:cxn>
                  <a:cxn ang="0">
                    <a:pos x="65" y="391"/>
                  </a:cxn>
                  <a:cxn ang="0">
                    <a:pos x="77" y="395"/>
                  </a:cxn>
                  <a:cxn ang="0">
                    <a:pos x="81" y="406"/>
                  </a:cxn>
                  <a:cxn ang="0">
                    <a:pos x="94" y="24"/>
                  </a:cxn>
                </a:cxnLst>
                <a:rect l="0" t="0" r="r" b="b"/>
                <a:pathLst>
                  <a:path w="94" h="437">
                    <a:moveTo>
                      <a:pt x="94" y="24"/>
                    </a:moveTo>
                    <a:cubicBezTo>
                      <a:pt x="93" y="36"/>
                      <a:pt x="89" y="36"/>
                      <a:pt x="94" y="36"/>
                    </a:cubicBezTo>
                    <a:lnTo>
                      <a:pt x="82" y="61"/>
                    </a:lnTo>
                    <a:lnTo>
                      <a:pt x="70" y="69"/>
                    </a:lnTo>
                    <a:lnTo>
                      <a:pt x="60" y="64"/>
                    </a:lnTo>
                    <a:lnTo>
                      <a:pt x="49" y="48"/>
                    </a:lnTo>
                    <a:lnTo>
                      <a:pt x="45" y="33"/>
                    </a:lnTo>
                    <a:lnTo>
                      <a:pt x="45" y="19"/>
                    </a:lnTo>
                    <a:lnTo>
                      <a:pt x="4" y="0"/>
                    </a:lnTo>
                    <a:lnTo>
                      <a:pt x="0" y="407"/>
                    </a:lnTo>
                    <a:lnTo>
                      <a:pt x="2" y="424"/>
                    </a:lnTo>
                    <a:lnTo>
                      <a:pt x="9" y="434"/>
                    </a:lnTo>
                    <a:lnTo>
                      <a:pt x="23" y="437"/>
                    </a:lnTo>
                    <a:lnTo>
                      <a:pt x="38" y="433"/>
                    </a:lnTo>
                    <a:lnTo>
                      <a:pt x="45" y="421"/>
                    </a:lnTo>
                    <a:lnTo>
                      <a:pt x="50" y="409"/>
                    </a:lnTo>
                    <a:cubicBezTo>
                      <a:pt x="51" y="405"/>
                      <a:pt x="50" y="400"/>
                      <a:pt x="53" y="397"/>
                    </a:cubicBezTo>
                    <a:cubicBezTo>
                      <a:pt x="56" y="394"/>
                      <a:pt x="61" y="391"/>
                      <a:pt x="65" y="391"/>
                    </a:cubicBezTo>
                    <a:cubicBezTo>
                      <a:pt x="69" y="391"/>
                      <a:pt x="74" y="393"/>
                      <a:pt x="77" y="395"/>
                    </a:cubicBezTo>
                    <a:lnTo>
                      <a:pt x="81" y="406"/>
                    </a:lnTo>
                    <a:lnTo>
                      <a:pt x="94" y="24"/>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3366" name="Freeform 54"/>
              <p:cNvSpPr>
                <a:spLocks/>
              </p:cNvSpPr>
              <p:nvPr/>
            </p:nvSpPr>
            <p:spPr bwMode="auto">
              <a:xfrm flipH="1">
                <a:off x="3673" y="3104"/>
                <a:ext cx="134" cy="134"/>
              </a:xfrm>
              <a:custGeom>
                <a:avLst/>
                <a:gdLst/>
                <a:ahLst/>
                <a:cxnLst>
                  <a:cxn ang="0">
                    <a:pos x="260" y="70"/>
                  </a:cxn>
                  <a:cxn ang="0">
                    <a:pos x="255" y="74"/>
                  </a:cxn>
                  <a:cxn ang="0">
                    <a:pos x="240" y="75"/>
                  </a:cxn>
                  <a:cxn ang="0">
                    <a:pos x="233" y="67"/>
                  </a:cxn>
                  <a:cxn ang="0">
                    <a:pos x="228" y="63"/>
                  </a:cxn>
                  <a:cxn ang="0">
                    <a:pos x="227" y="52"/>
                  </a:cxn>
                  <a:cxn ang="0">
                    <a:pos x="230" y="42"/>
                  </a:cxn>
                  <a:cxn ang="0">
                    <a:pos x="236" y="25"/>
                  </a:cxn>
                  <a:cxn ang="0">
                    <a:pos x="200" y="0"/>
                  </a:cxn>
                  <a:cxn ang="0">
                    <a:pos x="6" y="167"/>
                  </a:cxn>
                  <a:cxn ang="0">
                    <a:pos x="0" y="174"/>
                  </a:cxn>
                  <a:cxn ang="0">
                    <a:pos x="4" y="181"/>
                  </a:cxn>
                  <a:cxn ang="0">
                    <a:pos x="12" y="189"/>
                  </a:cxn>
                  <a:cxn ang="0">
                    <a:pos x="26" y="194"/>
                  </a:cxn>
                  <a:cxn ang="0">
                    <a:pos x="37" y="194"/>
                  </a:cxn>
                  <a:cxn ang="0">
                    <a:pos x="48" y="193"/>
                  </a:cxn>
                  <a:cxn ang="0">
                    <a:pos x="55" y="189"/>
                  </a:cxn>
                  <a:cxn ang="0">
                    <a:pos x="68" y="193"/>
                  </a:cxn>
                  <a:cxn ang="0">
                    <a:pos x="77" y="201"/>
                  </a:cxn>
                  <a:cxn ang="0">
                    <a:pos x="79" y="209"/>
                  </a:cxn>
                  <a:cxn ang="0">
                    <a:pos x="260" y="70"/>
                  </a:cxn>
                </a:cxnLst>
                <a:rect l="0" t="0" r="r" b="b"/>
                <a:pathLst>
                  <a:path w="260" h="209">
                    <a:moveTo>
                      <a:pt x="260" y="70"/>
                    </a:moveTo>
                    <a:cubicBezTo>
                      <a:pt x="254" y="74"/>
                      <a:pt x="250" y="71"/>
                      <a:pt x="255" y="74"/>
                    </a:cubicBezTo>
                    <a:lnTo>
                      <a:pt x="240" y="75"/>
                    </a:lnTo>
                    <a:lnTo>
                      <a:pt x="233" y="67"/>
                    </a:lnTo>
                    <a:lnTo>
                      <a:pt x="228" y="63"/>
                    </a:lnTo>
                    <a:lnTo>
                      <a:pt x="227" y="52"/>
                    </a:lnTo>
                    <a:lnTo>
                      <a:pt x="230" y="42"/>
                    </a:lnTo>
                    <a:lnTo>
                      <a:pt x="236" y="25"/>
                    </a:lnTo>
                    <a:lnTo>
                      <a:pt x="200" y="0"/>
                    </a:lnTo>
                    <a:lnTo>
                      <a:pt x="6" y="167"/>
                    </a:lnTo>
                    <a:lnTo>
                      <a:pt x="0" y="174"/>
                    </a:lnTo>
                    <a:lnTo>
                      <a:pt x="4" y="181"/>
                    </a:lnTo>
                    <a:lnTo>
                      <a:pt x="12" y="189"/>
                    </a:lnTo>
                    <a:lnTo>
                      <a:pt x="26" y="194"/>
                    </a:lnTo>
                    <a:lnTo>
                      <a:pt x="37" y="194"/>
                    </a:lnTo>
                    <a:lnTo>
                      <a:pt x="48" y="193"/>
                    </a:lnTo>
                    <a:cubicBezTo>
                      <a:pt x="50" y="191"/>
                      <a:pt x="51" y="189"/>
                      <a:pt x="55" y="189"/>
                    </a:cubicBezTo>
                    <a:cubicBezTo>
                      <a:pt x="58" y="190"/>
                      <a:pt x="65" y="192"/>
                      <a:pt x="68" y="193"/>
                    </a:cubicBezTo>
                    <a:cubicBezTo>
                      <a:pt x="71" y="196"/>
                      <a:pt x="76" y="199"/>
                      <a:pt x="77" y="201"/>
                    </a:cubicBezTo>
                    <a:lnTo>
                      <a:pt x="79" y="209"/>
                    </a:lnTo>
                    <a:lnTo>
                      <a:pt x="260" y="70"/>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3367" name="Freeform 55"/>
              <p:cNvSpPr>
                <a:spLocks/>
              </p:cNvSpPr>
              <p:nvPr/>
            </p:nvSpPr>
            <p:spPr bwMode="auto">
              <a:xfrm flipH="1">
                <a:off x="3771" y="3415"/>
                <a:ext cx="109" cy="89"/>
              </a:xfrm>
              <a:custGeom>
                <a:avLst/>
                <a:gdLst/>
                <a:ahLst/>
                <a:cxnLst>
                  <a:cxn ang="0">
                    <a:pos x="162" y="0"/>
                  </a:cxn>
                  <a:cxn ang="0">
                    <a:pos x="155" y="20"/>
                  </a:cxn>
                  <a:cxn ang="0">
                    <a:pos x="144" y="36"/>
                  </a:cxn>
                  <a:cxn ang="0">
                    <a:pos x="135" y="45"/>
                  </a:cxn>
                  <a:cxn ang="0">
                    <a:pos x="117" y="45"/>
                  </a:cxn>
                  <a:cxn ang="0">
                    <a:pos x="108" y="30"/>
                  </a:cxn>
                  <a:cxn ang="0">
                    <a:pos x="106" y="18"/>
                  </a:cxn>
                  <a:cxn ang="0">
                    <a:pos x="66" y="0"/>
                  </a:cxn>
                  <a:cxn ang="0">
                    <a:pos x="42" y="18"/>
                  </a:cxn>
                  <a:cxn ang="0">
                    <a:pos x="9" y="42"/>
                  </a:cxn>
                  <a:cxn ang="0">
                    <a:pos x="0" y="104"/>
                  </a:cxn>
                  <a:cxn ang="0">
                    <a:pos x="14" y="104"/>
                  </a:cxn>
                  <a:cxn ang="0">
                    <a:pos x="20" y="63"/>
                  </a:cxn>
                  <a:cxn ang="0">
                    <a:pos x="18" y="120"/>
                  </a:cxn>
                  <a:cxn ang="0">
                    <a:pos x="24" y="129"/>
                  </a:cxn>
                  <a:cxn ang="0">
                    <a:pos x="33" y="128"/>
                  </a:cxn>
                  <a:cxn ang="0">
                    <a:pos x="38" y="72"/>
                  </a:cxn>
                  <a:cxn ang="0">
                    <a:pos x="42" y="126"/>
                  </a:cxn>
                  <a:cxn ang="0">
                    <a:pos x="50" y="132"/>
                  </a:cxn>
                  <a:cxn ang="0">
                    <a:pos x="59" y="137"/>
                  </a:cxn>
                  <a:cxn ang="0">
                    <a:pos x="60" y="78"/>
                  </a:cxn>
                  <a:cxn ang="0">
                    <a:pos x="66" y="125"/>
                  </a:cxn>
                  <a:cxn ang="0">
                    <a:pos x="75" y="132"/>
                  </a:cxn>
                  <a:cxn ang="0">
                    <a:pos x="81" y="125"/>
                  </a:cxn>
                  <a:cxn ang="0">
                    <a:pos x="84" y="89"/>
                  </a:cxn>
                  <a:cxn ang="0">
                    <a:pos x="117" y="65"/>
                  </a:cxn>
                  <a:cxn ang="0">
                    <a:pos x="162" y="60"/>
                  </a:cxn>
                  <a:cxn ang="0">
                    <a:pos x="189" y="65"/>
                  </a:cxn>
                  <a:cxn ang="0">
                    <a:pos x="215" y="60"/>
                  </a:cxn>
                  <a:cxn ang="0">
                    <a:pos x="212" y="44"/>
                  </a:cxn>
                  <a:cxn ang="0">
                    <a:pos x="186" y="38"/>
                  </a:cxn>
                  <a:cxn ang="0">
                    <a:pos x="174" y="30"/>
                  </a:cxn>
                  <a:cxn ang="0">
                    <a:pos x="162" y="0"/>
                  </a:cxn>
                </a:cxnLst>
                <a:rect l="0" t="0" r="r" b="b"/>
                <a:pathLst>
                  <a:path w="215" h="137">
                    <a:moveTo>
                      <a:pt x="162" y="0"/>
                    </a:moveTo>
                    <a:cubicBezTo>
                      <a:pt x="162" y="4"/>
                      <a:pt x="158" y="14"/>
                      <a:pt x="155" y="20"/>
                    </a:cubicBezTo>
                    <a:lnTo>
                      <a:pt x="144" y="36"/>
                    </a:lnTo>
                    <a:lnTo>
                      <a:pt x="135" y="45"/>
                    </a:lnTo>
                    <a:lnTo>
                      <a:pt x="117" y="45"/>
                    </a:lnTo>
                    <a:lnTo>
                      <a:pt x="108" y="30"/>
                    </a:lnTo>
                    <a:lnTo>
                      <a:pt x="106" y="18"/>
                    </a:lnTo>
                    <a:lnTo>
                      <a:pt x="66" y="0"/>
                    </a:lnTo>
                    <a:lnTo>
                      <a:pt x="42" y="18"/>
                    </a:lnTo>
                    <a:lnTo>
                      <a:pt x="9" y="42"/>
                    </a:lnTo>
                    <a:lnTo>
                      <a:pt x="0" y="104"/>
                    </a:lnTo>
                    <a:lnTo>
                      <a:pt x="14" y="104"/>
                    </a:lnTo>
                    <a:lnTo>
                      <a:pt x="20" y="63"/>
                    </a:lnTo>
                    <a:lnTo>
                      <a:pt x="18" y="120"/>
                    </a:lnTo>
                    <a:lnTo>
                      <a:pt x="24" y="129"/>
                    </a:lnTo>
                    <a:lnTo>
                      <a:pt x="33" y="128"/>
                    </a:lnTo>
                    <a:lnTo>
                      <a:pt x="38" y="72"/>
                    </a:lnTo>
                    <a:lnTo>
                      <a:pt x="42" y="126"/>
                    </a:lnTo>
                    <a:lnTo>
                      <a:pt x="50" y="132"/>
                    </a:lnTo>
                    <a:lnTo>
                      <a:pt x="59" y="137"/>
                    </a:lnTo>
                    <a:lnTo>
                      <a:pt x="60" y="78"/>
                    </a:lnTo>
                    <a:lnTo>
                      <a:pt x="66" y="125"/>
                    </a:lnTo>
                    <a:lnTo>
                      <a:pt x="75" y="132"/>
                    </a:lnTo>
                    <a:lnTo>
                      <a:pt x="81" y="125"/>
                    </a:lnTo>
                    <a:lnTo>
                      <a:pt x="84" y="89"/>
                    </a:lnTo>
                    <a:lnTo>
                      <a:pt x="117" y="65"/>
                    </a:lnTo>
                    <a:lnTo>
                      <a:pt x="162" y="60"/>
                    </a:lnTo>
                    <a:lnTo>
                      <a:pt x="189" y="65"/>
                    </a:lnTo>
                    <a:lnTo>
                      <a:pt x="215" y="60"/>
                    </a:lnTo>
                    <a:lnTo>
                      <a:pt x="212" y="44"/>
                    </a:lnTo>
                    <a:lnTo>
                      <a:pt x="186" y="38"/>
                    </a:lnTo>
                    <a:lnTo>
                      <a:pt x="174" y="30"/>
                    </a:lnTo>
                    <a:lnTo>
                      <a:pt x="162" y="0"/>
                    </a:lnTo>
                    <a:close/>
                  </a:path>
                </a:pathLst>
              </a:custGeom>
              <a:gradFill rotWithShape="1">
                <a:gsLst>
                  <a:gs pos="0">
                    <a:srgbClr val="C0C0C0"/>
                  </a:gs>
                  <a:gs pos="100000">
                    <a:schemeClr val="bg2"/>
                  </a:gs>
                </a:gsLst>
                <a:lin ang="5400000" scaled="1"/>
              </a:gradFill>
              <a:ln w="9525">
                <a:solidFill>
                  <a:srgbClr val="C0C0C0"/>
                </a:solidFill>
                <a:round/>
                <a:headEnd/>
                <a:tailEnd/>
              </a:ln>
              <a:effectLst/>
            </p:spPr>
            <p:txBody>
              <a:bodyPr/>
              <a:lstStyle/>
              <a:p>
                <a:endParaRPr lang="en-US"/>
              </a:p>
            </p:txBody>
          </p:sp>
        </p:grpSp>
        <p:grpSp>
          <p:nvGrpSpPr>
            <p:cNvPr id="10" name="Group 56"/>
            <p:cNvGrpSpPr>
              <a:grpSpLocks/>
            </p:cNvGrpSpPr>
            <p:nvPr/>
          </p:nvGrpSpPr>
          <p:grpSpPr bwMode="auto">
            <a:xfrm flipH="1">
              <a:off x="3242" y="3068"/>
              <a:ext cx="235" cy="378"/>
              <a:chOff x="3663" y="3072"/>
              <a:chExt cx="235" cy="378"/>
            </a:xfrm>
          </p:grpSpPr>
          <p:sp>
            <p:nvSpPr>
              <p:cNvPr id="13369" name="Oval 57"/>
              <p:cNvSpPr>
                <a:spLocks noChangeArrowheads="1"/>
              </p:cNvSpPr>
              <p:nvPr/>
            </p:nvSpPr>
            <p:spPr bwMode="auto">
              <a:xfrm rot="-1945264">
                <a:off x="3663" y="3401"/>
                <a:ext cx="47" cy="49"/>
              </a:xfrm>
              <a:prstGeom prst="ellipse">
                <a:avLst/>
              </a:prstGeom>
              <a:solidFill>
                <a:srgbClr val="DDDDDD"/>
              </a:solidFill>
              <a:ln w="9525">
                <a:noFill/>
                <a:round/>
                <a:headEnd/>
                <a:tailEnd/>
              </a:ln>
              <a:effectLst/>
              <a:scene3d>
                <a:camera prst="legacyPerspectiveTopRight">
                  <a:rot lat="21299999" lon="21299999" rev="0"/>
                </a:camera>
                <a:lightRig rig="legacyFlat4" dir="t"/>
              </a:scene3d>
              <a:sp3d extrusionH="430200" prstMaterial="legacyMetal">
                <a:bevelT w="13500" h="13500" prst="angle"/>
                <a:bevelB w="13500" h="13500" prst="angle"/>
                <a:extrusionClr>
                  <a:srgbClr val="DDDDDD"/>
                </a:extrusionClr>
              </a:sp3d>
            </p:spPr>
            <p:txBody>
              <a:bodyPr wrap="none" anchor="ctr">
                <a:flatTx/>
              </a:bodyPr>
              <a:lstStyle/>
              <a:p>
                <a:endParaRPr lang="en-US"/>
              </a:p>
            </p:txBody>
          </p:sp>
          <p:sp>
            <p:nvSpPr>
              <p:cNvPr id="13370" name="Oval 58"/>
              <p:cNvSpPr>
                <a:spLocks noChangeArrowheads="1"/>
              </p:cNvSpPr>
              <p:nvPr/>
            </p:nvSpPr>
            <p:spPr bwMode="auto">
              <a:xfrm rot="-383557">
                <a:off x="3834" y="3167"/>
                <a:ext cx="47" cy="47"/>
              </a:xfrm>
              <a:prstGeom prst="ellipse">
                <a:avLst/>
              </a:prstGeom>
              <a:solidFill>
                <a:srgbClr val="DDDDDD"/>
              </a:solidFill>
              <a:ln w="9525">
                <a:noFill/>
                <a:round/>
                <a:headEnd/>
                <a:tailEnd/>
              </a:ln>
              <a:effectLst/>
              <a:scene3d>
                <a:camera prst="legacyPerspectiveTopRight">
                  <a:rot lat="21299999" lon="20999999" rev="0"/>
                </a:camera>
                <a:lightRig rig="legacyFlat4" dir="t"/>
              </a:scene3d>
              <a:sp3d extrusionH="430200" prstMaterial="legacyMetal">
                <a:bevelT w="13500" h="13500" prst="angle"/>
                <a:bevelB w="13500" h="13500" prst="angle"/>
                <a:extrusionClr>
                  <a:srgbClr val="DDDDDD"/>
                </a:extrusionClr>
              </a:sp3d>
            </p:spPr>
            <p:txBody>
              <a:bodyPr wrap="none" anchor="ctr">
                <a:flatTx/>
              </a:bodyPr>
              <a:lstStyle/>
              <a:p>
                <a:endParaRPr lang="en-US"/>
              </a:p>
            </p:txBody>
          </p:sp>
          <p:sp>
            <p:nvSpPr>
              <p:cNvPr id="13371" name="Oval 59"/>
              <p:cNvSpPr>
                <a:spLocks noChangeArrowheads="1"/>
              </p:cNvSpPr>
              <p:nvPr/>
            </p:nvSpPr>
            <p:spPr bwMode="auto">
              <a:xfrm rot="691556">
                <a:off x="3828" y="3349"/>
                <a:ext cx="40" cy="47"/>
              </a:xfrm>
              <a:prstGeom prst="ellipse">
                <a:avLst/>
              </a:prstGeom>
              <a:solidFill>
                <a:srgbClr val="DDDDDD"/>
              </a:solidFill>
              <a:ln w="9525">
                <a:noFill/>
                <a:round/>
                <a:headEnd/>
                <a:tailEnd/>
              </a:ln>
              <a:effectLst/>
              <a:scene3d>
                <a:camera prst="legacyPerspectiveTopRight">
                  <a:rot lat="21299999" lon="20999999" rev="0"/>
                </a:camera>
                <a:lightRig rig="legacyFlat4" dir="t"/>
              </a:scene3d>
              <a:sp3d extrusionH="430200" prstMaterial="legacyMetal">
                <a:bevelT w="13500" h="13500" prst="angle"/>
                <a:bevelB w="13500" h="13500" prst="angle"/>
                <a:extrusionClr>
                  <a:srgbClr val="DDDDDD"/>
                </a:extrusionClr>
              </a:sp3d>
            </p:spPr>
            <p:txBody>
              <a:bodyPr wrap="none" anchor="ctr">
                <a:flatTx/>
              </a:bodyPr>
              <a:lstStyle/>
              <a:p>
                <a:endParaRPr lang="en-US"/>
              </a:p>
            </p:txBody>
          </p:sp>
          <p:sp>
            <p:nvSpPr>
              <p:cNvPr id="13372" name="Freeform 60"/>
              <p:cNvSpPr>
                <a:spLocks/>
              </p:cNvSpPr>
              <p:nvPr/>
            </p:nvSpPr>
            <p:spPr bwMode="auto">
              <a:xfrm rot="-5122608">
                <a:off x="3766" y="3247"/>
                <a:ext cx="162" cy="61"/>
              </a:xfrm>
              <a:custGeom>
                <a:avLst/>
                <a:gdLst/>
                <a:ahLst/>
                <a:cxnLst>
                  <a:cxn ang="0">
                    <a:pos x="0" y="61"/>
                  </a:cxn>
                  <a:cxn ang="0">
                    <a:pos x="14" y="52"/>
                  </a:cxn>
                  <a:cxn ang="0">
                    <a:pos x="18" y="41"/>
                  </a:cxn>
                  <a:cxn ang="0">
                    <a:pos x="20" y="32"/>
                  </a:cxn>
                  <a:cxn ang="0">
                    <a:pos x="18" y="22"/>
                  </a:cxn>
                  <a:cxn ang="0">
                    <a:pos x="26" y="14"/>
                  </a:cxn>
                  <a:cxn ang="0">
                    <a:pos x="48" y="5"/>
                  </a:cxn>
                  <a:cxn ang="0">
                    <a:pos x="183" y="0"/>
                  </a:cxn>
                  <a:cxn ang="0">
                    <a:pos x="189" y="1"/>
                  </a:cxn>
                  <a:cxn ang="0">
                    <a:pos x="192" y="5"/>
                  </a:cxn>
                  <a:cxn ang="0">
                    <a:pos x="193" y="13"/>
                  </a:cxn>
                  <a:cxn ang="0">
                    <a:pos x="192" y="21"/>
                  </a:cxn>
                  <a:cxn ang="0">
                    <a:pos x="188" y="25"/>
                  </a:cxn>
                  <a:cxn ang="0">
                    <a:pos x="183" y="28"/>
                  </a:cxn>
                  <a:cxn ang="0">
                    <a:pos x="179" y="30"/>
                  </a:cxn>
                  <a:cxn ang="0">
                    <a:pos x="177" y="37"/>
                  </a:cxn>
                  <a:cxn ang="0">
                    <a:pos x="178" y="45"/>
                  </a:cxn>
                  <a:cxn ang="0">
                    <a:pos x="182" y="47"/>
                  </a:cxn>
                  <a:cxn ang="0">
                    <a:pos x="0" y="61"/>
                  </a:cxn>
                </a:cxnLst>
                <a:rect l="0" t="0" r="r" b="b"/>
                <a:pathLst>
                  <a:path w="193" h="61">
                    <a:moveTo>
                      <a:pt x="0" y="61"/>
                    </a:moveTo>
                    <a:cubicBezTo>
                      <a:pt x="4" y="60"/>
                      <a:pt x="11" y="55"/>
                      <a:pt x="14" y="52"/>
                    </a:cubicBezTo>
                    <a:lnTo>
                      <a:pt x="18" y="41"/>
                    </a:lnTo>
                    <a:lnTo>
                      <a:pt x="20" y="32"/>
                    </a:lnTo>
                    <a:lnTo>
                      <a:pt x="18" y="22"/>
                    </a:lnTo>
                    <a:lnTo>
                      <a:pt x="26" y="14"/>
                    </a:lnTo>
                    <a:lnTo>
                      <a:pt x="48" y="5"/>
                    </a:lnTo>
                    <a:lnTo>
                      <a:pt x="183" y="0"/>
                    </a:lnTo>
                    <a:lnTo>
                      <a:pt x="189" y="1"/>
                    </a:lnTo>
                    <a:lnTo>
                      <a:pt x="192" y="5"/>
                    </a:lnTo>
                    <a:lnTo>
                      <a:pt x="193" y="13"/>
                    </a:lnTo>
                    <a:lnTo>
                      <a:pt x="192" y="21"/>
                    </a:lnTo>
                    <a:lnTo>
                      <a:pt x="188" y="25"/>
                    </a:lnTo>
                    <a:lnTo>
                      <a:pt x="183" y="28"/>
                    </a:lnTo>
                    <a:cubicBezTo>
                      <a:pt x="182" y="29"/>
                      <a:pt x="180" y="28"/>
                      <a:pt x="179" y="30"/>
                    </a:cubicBezTo>
                    <a:cubicBezTo>
                      <a:pt x="178" y="32"/>
                      <a:pt x="177" y="35"/>
                      <a:pt x="177" y="37"/>
                    </a:cubicBezTo>
                    <a:cubicBezTo>
                      <a:pt x="177" y="40"/>
                      <a:pt x="178" y="43"/>
                      <a:pt x="178" y="45"/>
                    </a:cubicBezTo>
                    <a:lnTo>
                      <a:pt x="182" y="47"/>
                    </a:lnTo>
                    <a:lnTo>
                      <a:pt x="0" y="61"/>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3373" name="Freeform 61"/>
              <p:cNvSpPr>
                <a:spLocks/>
              </p:cNvSpPr>
              <p:nvPr/>
            </p:nvSpPr>
            <p:spPr bwMode="auto">
              <a:xfrm>
                <a:off x="3679" y="3345"/>
                <a:ext cx="154" cy="102"/>
              </a:xfrm>
              <a:custGeom>
                <a:avLst/>
                <a:gdLst/>
                <a:ahLst/>
                <a:cxnLst>
                  <a:cxn ang="0">
                    <a:pos x="26" y="102"/>
                  </a:cxn>
                  <a:cxn ang="0">
                    <a:pos x="31" y="94"/>
                  </a:cxn>
                  <a:cxn ang="0">
                    <a:pos x="32" y="90"/>
                  </a:cxn>
                  <a:cxn ang="0">
                    <a:pos x="34" y="69"/>
                  </a:cxn>
                  <a:cxn ang="0">
                    <a:pos x="34" y="77"/>
                  </a:cxn>
                  <a:cxn ang="0">
                    <a:pos x="28" y="55"/>
                  </a:cxn>
                  <a:cxn ang="0">
                    <a:pos x="7" y="46"/>
                  </a:cxn>
                  <a:cxn ang="0">
                    <a:pos x="22" y="34"/>
                  </a:cxn>
                  <a:cxn ang="0">
                    <a:pos x="141" y="1"/>
                  </a:cxn>
                  <a:cxn ang="0">
                    <a:pos x="146" y="0"/>
                  </a:cxn>
                  <a:cxn ang="0">
                    <a:pos x="150" y="5"/>
                  </a:cxn>
                  <a:cxn ang="0">
                    <a:pos x="153" y="10"/>
                  </a:cxn>
                  <a:cxn ang="0">
                    <a:pos x="154" y="18"/>
                  </a:cxn>
                  <a:cxn ang="0">
                    <a:pos x="152" y="23"/>
                  </a:cxn>
                  <a:cxn ang="0">
                    <a:pos x="148" y="28"/>
                  </a:cxn>
                  <a:cxn ang="0">
                    <a:pos x="146" y="31"/>
                  </a:cxn>
                  <a:cxn ang="0">
                    <a:pos x="145" y="38"/>
                  </a:cxn>
                  <a:cxn ang="0">
                    <a:pos x="148" y="45"/>
                  </a:cxn>
                  <a:cxn ang="0">
                    <a:pos x="152" y="48"/>
                  </a:cxn>
                  <a:cxn ang="0">
                    <a:pos x="26" y="102"/>
                  </a:cxn>
                </a:cxnLst>
                <a:rect l="0" t="0" r="r" b="b"/>
                <a:pathLst>
                  <a:path w="154" h="102">
                    <a:moveTo>
                      <a:pt x="26" y="102"/>
                    </a:moveTo>
                    <a:cubicBezTo>
                      <a:pt x="30" y="99"/>
                      <a:pt x="30" y="96"/>
                      <a:pt x="31" y="94"/>
                    </a:cubicBezTo>
                    <a:lnTo>
                      <a:pt x="32" y="90"/>
                    </a:lnTo>
                    <a:lnTo>
                      <a:pt x="34" y="69"/>
                    </a:lnTo>
                    <a:lnTo>
                      <a:pt x="34" y="77"/>
                    </a:lnTo>
                    <a:lnTo>
                      <a:pt x="28" y="55"/>
                    </a:lnTo>
                    <a:lnTo>
                      <a:pt x="7" y="46"/>
                    </a:lnTo>
                    <a:cubicBezTo>
                      <a:pt x="6" y="43"/>
                      <a:pt x="0" y="41"/>
                      <a:pt x="22" y="34"/>
                    </a:cubicBezTo>
                    <a:lnTo>
                      <a:pt x="141" y="1"/>
                    </a:lnTo>
                    <a:lnTo>
                      <a:pt x="146" y="0"/>
                    </a:lnTo>
                    <a:lnTo>
                      <a:pt x="150" y="5"/>
                    </a:lnTo>
                    <a:lnTo>
                      <a:pt x="153" y="10"/>
                    </a:lnTo>
                    <a:lnTo>
                      <a:pt x="154" y="18"/>
                    </a:lnTo>
                    <a:lnTo>
                      <a:pt x="152" y="23"/>
                    </a:lnTo>
                    <a:lnTo>
                      <a:pt x="148" y="28"/>
                    </a:lnTo>
                    <a:cubicBezTo>
                      <a:pt x="148" y="29"/>
                      <a:pt x="147" y="29"/>
                      <a:pt x="146" y="31"/>
                    </a:cubicBezTo>
                    <a:cubicBezTo>
                      <a:pt x="146" y="33"/>
                      <a:pt x="145" y="36"/>
                      <a:pt x="145" y="38"/>
                    </a:cubicBezTo>
                    <a:cubicBezTo>
                      <a:pt x="146" y="40"/>
                      <a:pt x="147" y="42"/>
                      <a:pt x="148" y="45"/>
                    </a:cubicBezTo>
                    <a:lnTo>
                      <a:pt x="152" y="48"/>
                    </a:lnTo>
                    <a:lnTo>
                      <a:pt x="26" y="102"/>
                    </a:lnTo>
                    <a:close/>
                  </a:path>
                </a:pathLst>
              </a:custGeom>
              <a:gradFill rotWithShape="1">
                <a:gsLst>
                  <a:gs pos="0">
                    <a:srgbClr val="C0C0C0"/>
                  </a:gs>
                  <a:gs pos="50000">
                    <a:schemeClr val="bg2"/>
                  </a:gs>
                  <a:gs pos="100000">
                    <a:srgbClr val="C0C0C0"/>
                  </a:gs>
                </a:gsLst>
                <a:lin ang="0" scaled="1"/>
              </a:gradFill>
              <a:ln w="9525">
                <a:solidFill>
                  <a:srgbClr val="C0C0C0"/>
                </a:solidFill>
                <a:round/>
                <a:headEnd/>
                <a:tailEnd/>
              </a:ln>
              <a:effectLst/>
            </p:spPr>
            <p:txBody>
              <a:bodyPr/>
              <a:lstStyle/>
              <a:p>
                <a:endParaRPr lang="en-US"/>
              </a:p>
            </p:txBody>
          </p:sp>
          <p:sp>
            <p:nvSpPr>
              <p:cNvPr id="13374" name="Freeform 62"/>
              <p:cNvSpPr>
                <a:spLocks/>
              </p:cNvSpPr>
              <p:nvPr/>
            </p:nvSpPr>
            <p:spPr bwMode="auto">
              <a:xfrm rot="-5122608">
                <a:off x="3790" y="3082"/>
                <a:ext cx="118" cy="98"/>
              </a:xfrm>
              <a:custGeom>
                <a:avLst/>
                <a:gdLst/>
                <a:ahLst/>
                <a:cxnLst>
                  <a:cxn ang="0">
                    <a:pos x="0" y="87"/>
                  </a:cxn>
                  <a:cxn ang="0">
                    <a:pos x="14" y="85"/>
                  </a:cxn>
                  <a:cxn ang="0">
                    <a:pos x="26" y="81"/>
                  </a:cxn>
                  <a:cxn ang="0">
                    <a:pos x="33" y="76"/>
                  </a:cxn>
                  <a:cxn ang="0">
                    <a:pos x="35" y="65"/>
                  </a:cxn>
                  <a:cxn ang="0">
                    <a:pos x="26" y="58"/>
                  </a:cxn>
                  <a:cxn ang="0">
                    <a:pos x="18" y="56"/>
                  </a:cxn>
                  <a:cxn ang="0">
                    <a:pos x="11" y="29"/>
                  </a:cxn>
                  <a:cxn ang="0">
                    <a:pos x="26" y="18"/>
                  </a:cxn>
                  <a:cxn ang="0">
                    <a:pos x="46" y="0"/>
                  </a:cxn>
                  <a:cxn ang="0">
                    <a:pos x="141" y="0"/>
                  </a:cxn>
                  <a:cxn ang="0">
                    <a:pos x="140" y="9"/>
                  </a:cxn>
                  <a:cxn ang="0">
                    <a:pos x="58" y="10"/>
                  </a:cxn>
                  <a:cxn ang="0">
                    <a:pos x="95" y="16"/>
                  </a:cxn>
                  <a:cxn ang="0">
                    <a:pos x="101" y="21"/>
                  </a:cxn>
                  <a:cxn ang="0">
                    <a:pos x="99" y="26"/>
                  </a:cxn>
                  <a:cxn ang="0">
                    <a:pos x="62" y="22"/>
                  </a:cxn>
                  <a:cxn ang="0">
                    <a:pos x="96" y="32"/>
                  </a:cxn>
                  <a:cxn ang="0">
                    <a:pos x="100" y="36"/>
                  </a:cxn>
                  <a:cxn ang="0">
                    <a:pos x="101" y="43"/>
                  </a:cxn>
                  <a:cxn ang="0">
                    <a:pos x="63" y="36"/>
                  </a:cxn>
                  <a:cxn ang="0">
                    <a:pos x="93" y="45"/>
                  </a:cxn>
                  <a:cxn ang="0">
                    <a:pos x="97" y="52"/>
                  </a:cxn>
                  <a:cxn ang="0">
                    <a:pos x="91" y="54"/>
                  </a:cxn>
                  <a:cxn ang="0">
                    <a:pos x="77" y="59"/>
                  </a:cxn>
                  <a:cxn ang="0">
                    <a:pos x="60" y="72"/>
                  </a:cxn>
                  <a:cxn ang="0">
                    <a:pos x="39" y="95"/>
                  </a:cxn>
                  <a:cxn ang="0">
                    <a:pos x="18" y="98"/>
                  </a:cxn>
                  <a:cxn ang="0">
                    <a:pos x="0" y="87"/>
                  </a:cxn>
                </a:cxnLst>
                <a:rect l="0" t="0" r="r" b="b"/>
                <a:pathLst>
                  <a:path w="141" h="98">
                    <a:moveTo>
                      <a:pt x="0" y="87"/>
                    </a:moveTo>
                    <a:cubicBezTo>
                      <a:pt x="3" y="88"/>
                      <a:pt x="9" y="86"/>
                      <a:pt x="14" y="85"/>
                    </a:cubicBezTo>
                    <a:lnTo>
                      <a:pt x="26" y="81"/>
                    </a:lnTo>
                    <a:lnTo>
                      <a:pt x="33" y="76"/>
                    </a:lnTo>
                    <a:lnTo>
                      <a:pt x="35" y="65"/>
                    </a:lnTo>
                    <a:lnTo>
                      <a:pt x="26" y="58"/>
                    </a:lnTo>
                    <a:lnTo>
                      <a:pt x="18" y="56"/>
                    </a:lnTo>
                    <a:lnTo>
                      <a:pt x="11" y="29"/>
                    </a:lnTo>
                    <a:lnTo>
                      <a:pt x="26" y="18"/>
                    </a:lnTo>
                    <a:lnTo>
                      <a:pt x="46" y="0"/>
                    </a:lnTo>
                    <a:lnTo>
                      <a:pt x="141" y="0"/>
                    </a:lnTo>
                    <a:lnTo>
                      <a:pt x="140" y="9"/>
                    </a:lnTo>
                    <a:lnTo>
                      <a:pt x="58" y="10"/>
                    </a:lnTo>
                    <a:lnTo>
                      <a:pt x="95" y="16"/>
                    </a:lnTo>
                    <a:lnTo>
                      <a:pt x="101" y="21"/>
                    </a:lnTo>
                    <a:lnTo>
                      <a:pt x="99" y="26"/>
                    </a:lnTo>
                    <a:lnTo>
                      <a:pt x="62" y="22"/>
                    </a:lnTo>
                    <a:lnTo>
                      <a:pt x="96" y="32"/>
                    </a:lnTo>
                    <a:lnTo>
                      <a:pt x="100" y="36"/>
                    </a:lnTo>
                    <a:lnTo>
                      <a:pt x="101" y="43"/>
                    </a:lnTo>
                    <a:lnTo>
                      <a:pt x="63" y="36"/>
                    </a:lnTo>
                    <a:lnTo>
                      <a:pt x="93" y="45"/>
                    </a:lnTo>
                    <a:lnTo>
                      <a:pt x="97" y="52"/>
                    </a:lnTo>
                    <a:lnTo>
                      <a:pt x="91" y="54"/>
                    </a:lnTo>
                    <a:lnTo>
                      <a:pt x="77" y="59"/>
                    </a:lnTo>
                    <a:lnTo>
                      <a:pt x="60" y="72"/>
                    </a:lnTo>
                    <a:lnTo>
                      <a:pt x="39" y="95"/>
                    </a:lnTo>
                    <a:lnTo>
                      <a:pt x="18" y="98"/>
                    </a:lnTo>
                    <a:lnTo>
                      <a:pt x="0" y="87"/>
                    </a:lnTo>
                    <a:close/>
                  </a:path>
                </a:pathLst>
              </a:custGeom>
              <a:gradFill rotWithShape="1">
                <a:gsLst>
                  <a:gs pos="0">
                    <a:srgbClr val="C0C0C0"/>
                  </a:gs>
                  <a:gs pos="100000">
                    <a:schemeClr val="bg2"/>
                  </a:gs>
                </a:gsLst>
                <a:lin ang="5400000" scaled="1"/>
              </a:gradFill>
              <a:ln w="9525">
                <a:solidFill>
                  <a:srgbClr val="C0C0C0"/>
                </a:solidFill>
                <a:round/>
                <a:headEnd/>
                <a:tailEnd/>
              </a:ln>
              <a:effectLst/>
            </p:spPr>
            <p:txBody>
              <a:bodyPr/>
              <a:lstStyle/>
              <a:p>
                <a:endParaRPr lang="en-US"/>
              </a:p>
            </p:txBody>
          </p:sp>
        </p:grpSp>
        <p:sp>
          <p:nvSpPr>
            <p:cNvPr id="13375" name="Freeform 63"/>
            <p:cNvSpPr>
              <a:spLocks/>
            </p:cNvSpPr>
            <p:nvPr/>
          </p:nvSpPr>
          <p:spPr bwMode="auto">
            <a:xfrm>
              <a:off x="3448" y="3335"/>
              <a:ext cx="259" cy="359"/>
            </a:xfrm>
            <a:custGeom>
              <a:avLst/>
              <a:gdLst/>
              <a:ahLst/>
              <a:cxnLst>
                <a:cxn ang="0">
                  <a:pos x="222" y="313"/>
                </a:cxn>
                <a:cxn ang="0">
                  <a:pos x="213" y="305"/>
                </a:cxn>
                <a:cxn ang="0">
                  <a:pos x="198" y="301"/>
                </a:cxn>
                <a:cxn ang="0">
                  <a:pos x="192" y="305"/>
                </a:cxn>
                <a:cxn ang="0">
                  <a:pos x="188" y="315"/>
                </a:cxn>
                <a:cxn ang="0">
                  <a:pos x="190" y="328"/>
                </a:cxn>
                <a:cxn ang="0">
                  <a:pos x="193" y="338"/>
                </a:cxn>
                <a:cxn ang="0">
                  <a:pos x="197" y="347"/>
                </a:cxn>
                <a:cxn ang="0">
                  <a:pos x="180" y="359"/>
                </a:cxn>
                <a:cxn ang="0">
                  <a:pos x="131" y="359"/>
                </a:cxn>
                <a:cxn ang="0">
                  <a:pos x="112" y="347"/>
                </a:cxn>
                <a:cxn ang="0">
                  <a:pos x="116" y="338"/>
                </a:cxn>
                <a:cxn ang="0">
                  <a:pos x="123" y="324"/>
                </a:cxn>
                <a:cxn ang="0">
                  <a:pos x="123" y="313"/>
                </a:cxn>
                <a:cxn ang="0">
                  <a:pos x="120" y="303"/>
                </a:cxn>
                <a:cxn ang="0">
                  <a:pos x="115" y="301"/>
                </a:cxn>
                <a:cxn ang="0">
                  <a:pos x="104" y="303"/>
                </a:cxn>
                <a:cxn ang="0">
                  <a:pos x="94" y="314"/>
                </a:cxn>
                <a:cxn ang="0">
                  <a:pos x="67" y="303"/>
                </a:cxn>
                <a:cxn ang="0">
                  <a:pos x="67" y="219"/>
                </a:cxn>
                <a:cxn ang="0">
                  <a:pos x="27" y="110"/>
                </a:cxn>
                <a:cxn ang="0">
                  <a:pos x="37" y="101"/>
                </a:cxn>
                <a:cxn ang="0">
                  <a:pos x="40" y="87"/>
                </a:cxn>
                <a:cxn ang="0">
                  <a:pos x="36" y="74"/>
                </a:cxn>
                <a:cxn ang="0">
                  <a:pos x="27" y="67"/>
                </a:cxn>
                <a:cxn ang="0">
                  <a:pos x="0" y="49"/>
                </a:cxn>
                <a:cxn ang="0">
                  <a:pos x="16" y="43"/>
                </a:cxn>
                <a:cxn ang="0">
                  <a:pos x="94" y="31"/>
                </a:cxn>
                <a:cxn ang="0">
                  <a:pos x="110" y="31"/>
                </a:cxn>
                <a:cxn ang="0">
                  <a:pos x="111" y="0"/>
                </a:cxn>
                <a:cxn ang="0">
                  <a:pos x="176" y="0"/>
                </a:cxn>
                <a:cxn ang="0">
                  <a:pos x="176" y="29"/>
                </a:cxn>
                <a:cxn ang="0">
                  <a:pos x="189" y="29"/>
                </a:cxn>
                <a:cxn ang="0">
                  <a:pos x="292" y="37"/>
                </a:cxn>
                <a:cxn ang="0">
                  <a:pos x="311" y="50"/>
                </a:cxn>
                <a:cxn ang="0">
                  <a:pos x="278" y="63"/>
                </a:cxn>
                <a:cxn ang="0">
                  <a:pos x="269" y="68"/>
                </a:cxn>
                <a:cxn ang="0">
                  <a:pos x="265" y="85"/>
                </a:cxn>
                <a:cxn ang="0">
                  <a:pos x="268" y="98"/>
                </a:cxn>
                <a:cxn ang="0">
                  <a:pos x="276" y="106"/>
                </a:cxn>
                <a:cxn ang="0">
                  <a:pos x="245" y="223"/>
                </a:cxn>
                <a:cxn ang="0">
                  <a:pos x="245" y="297"/>
                </a:cxn>
                <a:cxn ang="0">
                  <a:pos x="222" y="313"/>
                </a:cxn>
              </a:cxnLst>
              <a:rect l="0" t="0" r="r" b="b"/>
              <a:pathLst>
                <a:path w="311" h="359">
                  <a:moveTo>
                    <a:pt x="222" y="313"/>
                  </a:moveTo>
                  <a:lnTo>
                    <a:pt x="213" y="305"/>
                  </a:lnTo>
                  <a:lnTo>
                    <a:pt x="198" y="301"/>
                  </a:lnTo>
                  <a:lnTo>
                    <a:pt x="192" y="305"/>
                  </a:lnTo>
                  <a:lnTo>
                    <a:pt x="188" y="315"/>
                  </a:lnTo>
                  <a:lnTo>
                    <a:pt x="190" y="328"/>
                  </a:lnTo>
                  <a:lnTo>
                    <a:pt x="193" y="338"/>
                  </a:lnTo>
                  <a:lnTo>
                    <a:pt x="197" y="347"/>
                  </a:lnTo>
                  <a:lnTo>
                    <a:pt x="180" y="359"/>
                  </a:lnTo>
                  <a:lnTo>
                    <a:pt x="131" y="359"/>
                  </a:lnTo>
                  <a:lnTo>
                    <a:pt x="112" y="347"/>
                  </a:lnTo>
                  <a:lnTo>
                    <a:pt x="116" y="338"/>
                  </a:lnTo>
                  <a:lnTo>
                    <a:pt x="123" y="324"/>
                  </a:lnTo>
                  <a:lnTo>
                    <a:pt x="123" y="313"/>
                  </a:lnTo>
                  <a:lnTo>
                    <a:pt x="120" y="303"/>
                  </a:lnTo>
                  <a:lnTo>
                    <a:pt x="115" y="301"/>
                  </a:lnTo>
                  <a:lnTo>
                    <a:pt x="104" y="303"/>
                  </a:lnTo>
                  <a:lnTo>
                    <a:pt x="94" y="314"/>
                  </a:lnTo>
                  <a:lnTo>
                    <a:pt x="67" y="303"/>
                  </a:lnTo>
                  <a:lnTo>
                    <a:pt x="67" y="219"/>
                  </a:lnTo>
                  <a:lnTo>
                    <a:pt x="27" y="110"/>
                  </a:lnTo>
                  <a:lnTo>
                    <a:pt x="37" y="101"/>
                  </a:lnTo>
                  <a:lnTo>
                    <a:pt x="40" y="87"/>
                  </a:lnTo>
                  <a:lnTo>
                    <a:pt x="36" y="74"/>
                  </a:lnTo>
                  <a:lnTo>
                    <a:pt x="27" y="67"/>
                  </a:lnTo>
                  <a:lnTo>
                    <a:pt x="0" y="49"/>
                  </a:lnTo>
                  <a:lnTo>
                    <a:pt x="16" y="43"/>
                  </a:lnTo>
                  <a:lnTo>
                    <a:pt x="94" y="31"/>
                  </a:lnTo>
                  <a:lnTo>
                    <a:pt x="110" y="31"/>
                  </a:lnTo>
                  <a:lnTo>
                    <a:pt x="111" y="0"/>
                  </a:lnTo>
                  <a:lnTo>
                    <a:pt x="176" y="0"/>
                  </a:lnTo>
                  <a:lnTo>
                    <a:pt x="176" y="29"/>
                  </a:lnTo>
                  <a:lnTo>
                    <a:pt x="189" y="29"/>
                  </a:lnTo>
                  <a:lnTo>
                    <a:pt x="292" y="37"/>
                  </a:lnTo>
                  <a:lnTo>
                    <a:pt x="311" y="50"/>
                  </a:lnTo>
                  <a:lnTo>
                    <a:pt x="278" y="63"/>
                  </a:lnTo>
                  <a:lnTo>
                    <a:pt x="269" y="68"/>
                  </a:lnTo>
                  <a:lnTo>
                    <a:pt x="265" y="85"/>
                  </a:lnTo>
                  <a:lnTo>
                    <a:pt x="268" y="98"/>
                  </a:lnTo>
                  <a:lnTo>
                    <a:pt x="276" y="106"/>
                  </a:lnTo>
                  <a:lnTo>
                    <a:pt x="245" y="223"/>
                  </a:lnTo>
                  <a:lnTo>
                    <a:pt x="245" y="297"/>
                  </a:lnTo>
                  <a:lnTo>
                    <a:pt x="222" y="313"/>
                  </a:lnTo>
                  <a:close/>
                </a:path>
              </a:pathLst>
            </a:custGeom>
            <a:gradFill rotWithShape="1">
              <a:gsLst>
                <a:gs pos="0">
                  <a:schemeClr val="bg2"/>
                </a:gs>
                <a:gs pos="50000">
                  <a:srgbClr val="DDDDDD"/>
                </a:gs>
                <a:gs pos="100000">
                  <a:schemeClr val="bg2"/>
                </a:gs>
              </a:gsLst>
              <a:lin ang="0" scaled="1"/>
            </a:gradFill>
            <a:ln w="3175" cmpd="sng">
              <a:solidFill>
                <a:srgbClr val="C0C0C0"/>
              </a:solidFill>
              <a:round/>
              <a:headEnd/>
              <a:tailEnd/>
            </a:ln>
            <a:effectLst/>
          </p:spPr>
          <p:txBody>
            <a:bodyPr/>
            <a:lstStyle/>
            <a:p>
              <a:endParaRPr lang="en-US"/>
            </a:p>
          </p:txBody>
        </p:sp>
        <p:sp>
          <p:nvSpPr>
            <p:cNvPr id="13376" name="Oval 64" descr="ISV_Face"/>
            <p:cNvSpPr>
              <a:spLocks noChangeArrowheads="1"/>
            </p:cNvSpPr>
            <p:nvPr/>
          </p:nvSpPr>
          <p:spPr bwMode="auto">
            <a:xfrm>
              <a:off x="3487" y="3160"/>
              <a:ext cx="149" cy="186"/>
            </a:xfrm>
            <a:prstGeom prst="ellipse">
              <a:avLst/>
            </a:prstGeom>
            <a:blipFill dpi="0" rotWithShape="0">
              <a:blip r:embed="rId3" cstate="print"/>
              <a:srcRect/>
              <a:stretch>
                <a:fillRect/>
              </a:stretch>
            </a:blipFill>
            <a:ln w="9525">
              <a:noFill/>
              <a:round/>
              <a:headEnd/>
              <a:tailEnd/>
            </a:ln>
            <a:effectLst/>
          </p:spPr>
          <p:txBody>
            <a:bodyPr wrap="none" anchor="ctr"/>
            <a:lstStyle/>
            <a:p>
              <a:endParaRPr lang="en-US"/>
            </a:p>
          </p:txBody>
        </p:sp>
        <p:sp>
          <p:nvSpPr>
            <p:cNvPr id="13377" name="WordArt 65"/>
            <p:cNvSpPr>
              <a:spLocks noChangeArrowheads="1" noChangeShapeType="1" noTextEdit="1"/>
            </p:cNvSpPr>
            <p:nvPr/>
          </p:nvSpPr>
          <p:spPr bwMode="auto">
            <a:xfrm>
              <a:off x="3520" y="3466"/>
              <a:ext cx="124" cy="93"/>
            </a:xfrm>
            <a:prstGeom prst="rect">
              <a:avLst/>
            </a:prstGeom>
          </p:spPr>
          <p:txBody>
            <a:bodyPr wrap="none" fromWordArt="1">
              <a:prstTxWarp prst="textCanUp">
                <a:avLst>
                  <a:gd name="adj" fmla="val 85532"/>
                </a:avLst>
              </a:prstTxWarp>
              <a:scene3d>
                <a:camera prst="legacyObliqueTopLeft">
                  <a:rot lat="20699999" lon="1200000" rev="0"/>
                </a:camera>
                <a:lightRig rig="legacyNormal3" dir="r"/>
              </a:scene3d>
              <a:sp3d extrusionH="201600" prstMaterial="legacyMatte">
                <a:extrusionClr>
                  <a:srgbClr val="0066CC"/>
                </a:extrusionClr>
              </a:sp3d>
            </a:bodyPr>
            <a:lstStyle/>
            <a:p>
              <a:pPr algn="ctr"/>
              <a:r>
                <a:rPr lang="en-US" sz="1200" kern="10" dirty="0">
                  <a:ln w="9525">
                    <a:round/>
                    <a:headEnd/>
                    <a:tailEnd/>
                  </a:ln>
                  <a:gradFill rotWithShape="0">
                    <a:gsLst>
                      <a:gs pos="0">
                        <a:srgbClr val="FFFF00"/>
                      </a:gs>
                      <a:gs pos="100000">
                        <a:srgbClr val="008000"/>
                      </a:gs>
                    </a:gsLst>
                    <a:lin ang="5400000" scaled="1"/>
                  </a:gradFill>
                  <a:latin typeface="Times New Roman"/>
                  <a:cs typeface="Times New Roman"/>
                </a:rPr>
                <a:t>ISV</a:t>
              </a:r>
            </a:p>
          </p:txBody>
        </p:sp>
      </p:grpSp>
      <p:sp>
        <p:nvSpPr>
          <p:cNvPr id="13378" name="AutoShape 66"/>
          <p:cNvSpPr>
            <a:spLocks noChangeArrowheads="1"/>
          </p:cNvSpPr>
          <p:nvPr/>
        </p:nvSpPr>
        <p:spPr bwMode="auto">
          <a:xfrm>
            <a:off x="2116369" y="1202682"/>
            <a:ext cx="4210544" cy="725729"/>
          </a:xfrm>
          <a:prstGeom prst="flowChartTerminator">
            <a:avLst/>
          </a:prstGeom>
          <a:gradFill rotWithShape="0">
            <a:gsLst>
              <a:gs pos="0">
                <a:srgbClr val="008000"/>
              </a:gs>
              <a:gs pos="50000">
                <a:srgbClr val="008000">
                  <a:gamma/>
                  <a:shade val="46275"/>
                  <a:invGamma/>
                </a:srgbClr>
              </a:gs>
              <a:gs pos="100000">
                <a:srgbClr val="008000"/>
              </a:gs>
            </a:gsLst>
            <a:lin ang="5400000" scaled="1"/>
          </a:gradFill>
          <a:ln w="9525">
            <a:solidFill>
              <a:schemeClr val="tx1"/>
            </a:solidFill>
            <a:miter lim="800000"/>
            <a:headEnd/>
            <a:tailEnd/>
          </a:ln>
          <a:effectLst/>
        </p:spPr>
        <p:txBody>
          <a:bodyPr wrap="none" lIns="91294" tIns="45647" rIns="91294" bIns="45647" anchor="ctr"/>
          <a:lstStyle/>
          <a:p>
            <a:pPr algn="ctr"/>
            <a:r>
              <a:rPr lang="en-US" dirty="0">
                <a:solidFill>
                  <a:schemeClr val="bg1"/>
                </a:solidFill>
              </a:rPr>
              <a:t>Optimization under Uncertainty</a:t>
            </a:r>
          </a:p>
        </p:txBody>
      </p:sp>
      <p:sp>
        <p:nvSpPr>
          <p:cNvPr id="13379" name="Rectangle 67"/>
          <p:cNvSpPr>
            <a:spLocks noChangeArrowheads="1"/>
          </p:cNvSpPr>
          <p:nvPr/>
        </p:nvSpPr>
        <p:spPr bwMode="auto">
          <a:xfrm>
            <a:off x="2663296" y="152118"/>
            <a:ext cx="3347096" cy="523073"/>
          </a:xfrm>
          <a:prstGeom prst="rect">
            <a:avLst/>
          </a:prstGeom>
          <a:noFill/>
          <a:ln w="9525">
            <a:noFill/>
            <a:miter lim="800000"/>
            <a:headEnd/>
            <a:tailEnd/>
          </a:ln>
          <a:effectLst/>
        </p:spPr>
        <p:txBody>
          <a:bodyPr wrap="none" lIns="91294" tIns="45647" rIns="91294" bIns="45647">
            <a:spAutoFit/>
          </a:bodyPr>
          <a:lstStyle/>
          <a:p>
            <a:r>
              <a:rPr lang="en-US" sz="2800" dirty="0"/>
              <a:t>Design Optimization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2"/>
          <p:cNvSpPr txBox="1">
            <a:spLocks noChangeArrowheads="1"/>
          </p:cNvSpPr>
          <p:nvPr/>
        </p:nvSpPr>
        <p:spPr bwMode="auto">
          <a:xfrm>
            <a:off x="6398251" y="1180498"/>
            <a:ext cx="2162477" cy="707739"/>
          </a:xfrm>
          <a:prstGeom prst="rect">
            <a:avLst/>
          </a:prstGeom>
          <a:noFill/>
          <a:ln w="9525">
            <a:noFill/>
            <a:miter lim="800000"/>
            <a:headEnd/>
            <a:tailEnd/>
          </a:ln>
          <a:effectLst/>
        </p:spPr>
        <p:txBody>
          <a:bodyPr wrap="none" lIns="91294" tIns="45647" rIns="91294" bIns="45647">
            <a:spAutoFit/>
          </a:bodyPr>
          <a:lstStyle/>
          <a:p>
            <a:pPr algn="ctr"/>
            <a:r>
              <a:rPr lang="en-US" sz="2000" dirty="0"/>
              <a:t>Engineering tools </a:t>
            </a:r>
          </a:p>
          <a:p>
            <a:pPr algn="ctr"/>
            <a:r>
              <a:rPr lang="en-US" sz="2000" dirty="0"/>
              <a:t>(CAD, CAE, etc.)</a:t>
            </a:r>
          </a:p>
        </p:txBody>
      </p:sp>
      <p:sp>
        <p:nvSpPr>
          <p:cNvPr id="201731" name="Text Box 3"/>
          <p:cNvSpPr txBox="1">
            <a:spLocks noChangeArrowheads="1"/>
          </p:cNvSpPr>
          <p:nvPr/>
        </p:nvSpPr>
        <p:spPr bwMode="auto">
          <a:xfrm>
            <a:off x="3124618" y="1180498"/>
            <a:ext cx="3069969" cy="707739"/>
          </a:xfrm>
          <a:prstGeom prst="rect">
            <a:avLst/>
          </a:prstGeom>
          <a:noFill/>
          <a:ln w="9525">
            <a:noFill/>
            <a:miter lim="800000"/>
            <a:headEnd/>
            <a:tailEnd/>
          </a:ln>
          <a:effectLst/>
        </p:spPr>
        <p:txBody>
          <a:bodyPr wrap="none" lIns="91294" tIns="45647" rIns="91294" bIns="45647">
            <a:spAutoFit/>
          </a:bodyPr>
          <a:lstStyle/>
          <a:p>
            <a:pPr algn="ctr"/>
            <a:r>
              <a:rPr lang="en-US" sz="2000" dirty="0"/>
              <a:t>Conceptual design process</a:t>
            </a:r>
          </a:p>
          <a:p>
            <a:pPr algn="ctr"/>
            <a:r>
              <a:rPr lang="en-US" sz="2000" dirty="0"/>
              <a:t>(user-friendly interfaces)</a:t>
            </a:r>
          </a:p>
        </p:txBody>
      </p:sp>
      <p:sp>
        <p:nvSpPr>
          <p:cNvPr id="201732" name="Text Box 4"/>
          <p:cNvSpPr txBox="1">
            <a:spLocks noChangeArrowheads="1"/>
          </p:cNvSpPr>
          <p:nvPr/>
        </p:nvSpPr>
        <p:spPr bwMode="auto">
          <a:xfrm>
            <a:off x="142677" y="1180498"/>
            <a:ext cx="3118059" cy="707739"/>
          </a:xfrm>
          <a:prstGeom prst="rect">
            <a:avLst/>
          </a:prstGeom>
          <a:noFill/>
          <a:ln w="9525">
            <a:noFill/>
            <a:miter lim="800000"/>
            <a:headEnd/>
            <a:tailEnd/>
          </a:ln>
          <a:effectLst/>
        </p:spPr>
        <p:txBody>
          <a:bodyPr wrap="none" lIns="91294" tIns="45647" rIns="91294" bIns="45647">
            <a:spAutoFit/>
          </a:bodyPr>
          <a:lstStyle/>
          <a:p>
            <a:pPr algn="ctr"/>
            <a:r>
              <a:rPr lang="en-US" sz="2000" dirty="0"/>
              <a:t>IT technologies</a:t>
            </a:r>
          </a:p>
          <a:p>
            <a:pPr algn="ctr"/>
            <a:r>
              <a:rPr lang="en-US" sz="2000" dirty="0"/>
              <a:t>(hidden from the engineer)</a:t>
            </a:r>
          </a:p>
        </p:txBody>
      </p:sp>
      <p:sp>
        <p:nvSpPr>
          <p:cNvPr id="201733" name="Text Box 5"/>
          <p:cNvSpPr txBox="1">
            <a:spLocks noChangeArrowheads="1"/>
          </p:cNvSpPr>
          <p:nvPr/>
        </p:nvSpPr>
        <p:spPr bwMode="auto">
          <a:xfrm>
            <a:off x="2511108" y="152118"/>
            <a:ext cx="3597035" cy="518152"/>
          </a:xfrm>
          <a:prstGeom prst="rect">
            <a:avLst/>
          </a:prstGeom>
          <a:noFill/>
          <a:ln w="9525">
            <a:noFill/>
            <a:miter lim="800000"/>
            <a:headEnd/>
            <a:tailEnd/>
          </a:ln>
          <a:effectLst/>
        </p:spPr>
        <p:txBody>
          <a:bodyPr lIns="91294" tIns="45647" rIns="91294" bIns="45647">
            <a:spAutoFit/>
          </a:bodyPr>
          <a:lstStyle/>
          <a:p>
            <a:r>
              <a:rPr lang="en-US" sz="2800" dirty="0" err="1"/>
              <a:t>CyberInfrastructure</a:t>
            </a:r>
            <a:endParaRPr lang="en-US" sz="2000" dirty="0"/>
          </a:p>
        </p:txBody>
      </p:sp>
      <p:pic>
        <p:nvPicPr>
          <p:cNvPr id="201734" name="Picture 6" descr="ecs-9c"/>
          <p:cNvPicPr>
            <a:picLocks noGrp="1" noChangeAspect="1" noChangeArrowheads="1"/>
          </p:cNvPicPr>
          <p:nvPr>
            <p:ph type="body" idx="1"/>
          </p:nvPr>
        </p:nvPicPr>
        <p:blipFill>
          <a:blip r:embed="rId3" cstate="print"/>
          <a:srcRect/>
          <a:stretch>
            <a:fillRect/>
          </a:stretch>
        </p:blipFill>
        <p:spPr>
          <a:xfrm>
            <a:off x="380471" y="2001301"/>
            <a:ext cx="8218170" cy="4159470"/>
          </a:xfrm>
          <a:noFill/>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908050" y="1212850"/>
            <a:ext cx="2819400" cy="27432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pitchFamily="18" charset="0"/>
            </a:endParaRPr>
          </a:p>
        </p:txBody>
      </p:sp>
      <p:sp>
        <p:nvSpPr>
          <p:cNvPr id="5" name="Oval 4"/>
          <p:cNvSpPr/>
          <p:nvPr/>
        </p:nvSpPr>
        <p:spPr bwMode="auto">
          <a:xfrm>
            <a:off x="5480050" y="3194050"/>
            <a:ext cx="1905000" cy="1676400"/>
          </a:xfrm>
          <a:prstGeom prst="ellipse">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pitchFamily="18" charset="0"/>
            </a:endParaRPr>
          </a:p>
        </p:txBody>
      </p:sp>
      <p:sp>
        <p:nvSpPr>
          <p:cNvPr id="6" name="Left-Right Arrow 5"/>
          <p:cNvSpPr/>
          <p:nvPr/>
        </p:nvSpPr>
        <p:spPr bwMode="auto">
          <a:xfrm rot="1508306">
            <a:off x="3928190" y="3080378"/>
            <a:ext cx="1371600" cy="533400"/>
          </a:xfrm>
          <a:prstGeom prst="leftRightArrow">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pitchFamily="18" charset="0"/>
            </a:endParaRPr>
          </a:p>
        </p:txBody>
      </p:sp>
      <p:sp>
        <p:nvSpPr>
          <p:cNvPr id="7" name="Oval 6"/>
          <p:cNvSpPr/>
          <p:nvPr/>
        </p:nvSpPr>
        <p:spPr bwMode="auto">
          <a:xfrm>
            <a:off x="3117850" y="2508250"/>
            <a:ext cx="381000" cy="381000"/>
          </a:xfrm>
          <a:prstGeom prst="ellipse">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pitchFamily="18" charset="0"/>
            </a:endParaRPr>
          </a:p>
        </p:txBody>
      </p:sp>
      <p:sp>
        <p:nvSpPr>
          <p:cNvPr id="8" name="TextBox 7"/>
          <p:cNvSpPr txBox="1"/>
          <p:nvPr/>
        </p:nvSpPr>
        <p:spPr>
          <a:xfrm>
            <a:off x="1172358" y="1822450"/>
            <a:ext cx="1724383" cy="830997"/>
          </a:xfrm>
          <a:prstGeom prst="rect">
            <a:avLst/>
          </a:prstGeom>
          <a:noFill/>
        </p:spPr>
        <p:txBody>
          <a:bodyPr wrap="none" rtlCol="0">
            <a:spAutoFit/>
          </a:bodyPr>
          <a:lstStyle/>
          <a:p>
            <a:pPr algn="ctr"/>
            <a:r>
              <a:rPr lang="en-US" b="0" dirty="0" smtClean="0"/>
              <a:t> </a:t>
            </a:r>
            <a:r>
              <a:rPr lang="en-US" dirty="0" smtClean="0"/>
              <a:t>macroscale</a:t>
            </a:r>
          </a:p>
          <a:p>
            <a:pPr algn="ctr"/>
            <a:r>
              <a:rPr lang="en-US" b="0" dirty="0" smtClean="0"/>
              <a:t> continuum</a:t>
            </a:r>
            <a:endParaRPr lang="en-US" b="0" dirty="0"/>
          </a:p>
        </p:txBody>
      </p:sp>
      <p:sp>
        <p:nvSpPr>
          <p:cNvPr id="9" name="TextBox 8"/>
          <p:cNvSpPr txBox="1"/>
          <p:nvPr/>
        </p:nvSpPr>
        <p:spPr>
          <a:xfrm>
            <a:off x="5022850" y="4882971"/>
            <a:ext cx="2900153" cy="1200329"/>
          </a:xfrm>
          <a:prstGeom prst="rect">
            <a:avLst/>
          </a:prstGeom>
          <a:noFill/>
        </p:spPr>
        <p:txBody>
          <a:bodyPr wrap="none" rtlCol="0">
            <a:spAutoFit/>
          </a:bodyPr>
          <a:lstStyle/>
          <a:p>
            <a:pPr algn="ctr"/>
            <a:r>
              <a:rPr lang="en-US" dirty="0" smtClean="0"/>
              <a:t>subscale</a:t>
            </a:r>
          </a:p>
          <a:p>
            <a:pPr algn="ctr"/>
            <a:r>
              <a:rPr lang="en-US" b="0" dirty="0" smtClean="0"/>
              <a:t>piecewise continuous </a:t>
            </a:r>
          </a:p>
          <a:p>
            <a:pPr algn="ctr"/>
            <a:r>
              <a:rPr lang="en-US" b="0" dirty="0" smtClean="0"/>
              <a:t>with discrete entities</a:t>
            </a:r>
            <a:endParaRPr lang="en-US" b="0" dirty="0"/>
          </a:p>
        </p:txBody>
      </p:sp>
      <p:grpSp>
        <p:nvGrpSpPr>
          <p:cNvPr id="19" name="Group 18"/>
          <p:cNvGrpSpPr/>
          <p:nvPr/>
        </p:nvGrpSpPr>
        <p:grpSpPr>
          <a:xfrm>
            <a:off x="908050" y="3346450"/>
            <a:ext cx="609600" cy="1071265"/>
            <a:chOff x="1060450" y="4865985"/>
            <a:chExt cx="609600" cy="1071265"/>
          </a:xfrm>
        </p:grpSpPr>
        <p:cxnSp>
          <p:nvCxnSpPr>
            <p:cNvPr id="11" name="Straight Arrow Connector 10"/>
            <p:cNvCxnSpPr/>
            <p:nvPr/>
          </p:nvCxnSpPr>
          <p:spPr bwMode="auto">
            <a:xfrm>
              <a:off x="1212850" y="5708650"/>
              <a:ext cx="3810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5400000" flipH="1" flipV="1">
              <a:off x="1021556" y="5518150"/>
              <a:ext cx="381794" cy="794"/>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4" name="TextBox 13"/>
            <p:cNvSpPr txBox="1"/>
            <p:nvPr/>
          </p:nvSpPr>
          <p:spPr>
            <a:xfrm flipH="1">
              <a:off x="1517650" y="5475585"/>
              <a:ext cx="152400" cy="461665"/>
            </a:xfrm>
            <a:prstGeom prst="rect">
              <a:avLst/>
            </a:prstGeom>
            <a:noFill/>
          </p:spPr>
          <p:txBody>
            <a:bodyPr wrap="square" rtlCol="0">
              <a:spAutoFit/>
            </a:bodyPr>
            <a:lstStyle/>
            <a:p>
              <a:r>
                <a:rPr lang="en-US" dirty="0" smtClean="0"/>
                <a:t>x</a:t>
              </a:r>
              <a:endParaRPr lang="en-US" dirty="0"/>
            </a:p>
          </p:txBody>
        </p:sp>
        <p:sp>
          <p:nvSpPr>
            <p:cNvPr id="15" name="TextBox 14"/>
            <p:cNvSpPr txBox="1"/>
            <p:nvPr/>
          </p:nvSpPr>
          <p:spPr>
            <a:xfrm>
              <a:off x="1060450" y="4865985"/>
              <a:ext cx="338554" cy="461665"/>
            </a:xfrm>
            <a:prstGeom prst="rect">
              <a:avLst/>
            </a:prstGeom>
            <a:noFill/>
          </p:spPr>
          <p:txBody>
            <a:bodyPr wrap="none" rtlCol="0">
              <a:spAutoFit/>
            </a:bodyPr>
            <a:lstStyle/>
            <a:p>
              <a:r>
                <a:rPr lang="en-US" dirty="0" smtClean="0"/>
                <a:t>y</a:t>
              </a:r>
              <a:endParaRPr lang="en-US" dirty="0"/>
            </a:p>
          </p:txBody>
        </p:sp>
      </p:grpSp>
      <p:grpSp>
        <p:nvGrpSpPr>
          <p:cNvPr id="20" name="Group 19"/>
          <p:cNvGrpSpPr/>
          <p:nvPr/>
        </p:nvGrpSpPr>
        <p:grpSpPr>
          <a:xfrm>
            <a:off x="5937250" y="3575050"/>
            <a:ext cx="609600" cy="1071265"/>
            <a:chOff x="1060450" y="4865985"/>
            <a:chExt cx="609600" cy="1071265"/>
          </a:xfrm>
        </p:grpSpPr>
        <p:cxnSp>
          <p:nvCxnSpPr>
            <p:cNvPr id="21" name="Straight Arrow Connector 20"/>
            <p:cNvCxnSpPr/>
            <p:nvPr/>
          </p:nvCxnSpPr>
          <p:spPr bwMode="auto">
            <a:xfrm>
              <a:off x="1212850" y="5708650"/>
              <a:ext cx="3810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rot="5400000" flipH="1" flipV="1">
              <a:off x="1021556" y="5518150"/>
              <a:ext cx="381794" cy="794"/>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3" name="TextBox 22"/>
            <p:cNvSpPr txBox="1"/>
            <p:nvPr/>
          </p:nvSpPr>
          <p:spPr>
            <a:xfrm flipH="1">
              <a:off x="1517650" y="5475585"/>
              <a:ext cx="152400" cy="461665"/>
            </a:xfrm>
            <a:prstGeom prst="rect">
              <a:avLst/>
            </a:prstGeom>
            <a:noFill/>
          </p:spPr>
          <p:txBody>
            <a:bodyPr wrap="square" rtlCol="0">
              <a:spAutoFit/>
            </a:bodyPr>
            <a:lstStyle/>
            <a:p>
              <a:r>
                <a:rPr lang="en-US" dirty="0" smtClean="0"/>
                <a:t>x</a:t>
              </a:r>
              <a:endParaRPr lang="en-US" dirty="0"/>
            </a:p>
          </p:txBody>
        </p:sp>
        <p:sp>
          <p:nvSpPr>
            <p:cNvPr id="24" name="TextBox 23"/>
            <p:cNvSpPr txBox="1"/>
            <p:nvPr/>
          </p:nvSpPr>
          <p:spPr>
            <a:xfrm>
              <a:off x="1060450" y="4865985"/>
              <a:ext cx="338554" cy="461665"/>
            </a:xfrm>
            <a:prstGeom prst="rect">
              <a:avLst/>
            </a:prstGeom>
            <a:noFill/>
          </p:spPr>
          <p:txBody>
            <a:bodyPr wrap="none" rtlCol="0">
              <a:spAutoFit/>
            </a:bodyPr>
            <a:lstStyle/>
            <a:p>
              <a:r>
                <a:rPr lang="en-US" dirty="0" smtClean="0"/>
                <a:t>y</a:t>
              </a:r>
              <a:endParaRPr lang="en-US" dirty="0"/>
            </a:p>
          </p:txBody>
        </p:sp>
      </p:grpSp>
      <p:sp>
        <p:nvSpPr>
          <p:cNvPr id="25" name="TextBox 24"/>
          <p:cNvSpPr txBox="1"/>
          <p:nvPr/>
        </p:nvSpPr>
        <p:spPr>
          <a:xfrm>
            <a:off x="5929334" y="3442899"/>
            <a:ext cx="364202" cy="461665"/>
          </a:xfrm>
          <a:prstGeom prst="rect">
            <a:avLst/>
          </a:prstGeom>
          <a:noFill/>
        </p:spPr>
        <p:txBody>
          <a:bodyPr wrap="none" rtlCol="0">
            <a:spAutoFit/>
          </a:bodyPr>
          <a:lstStyle/>
          <a:p>
            <a:r>
              <a:rPr lang="en-US" dirty="0" smtClean="0"/>
              <a:t>^</a:t>
            </a:r>
            <a:endParaRPr lang="en-US" dirty="0"/>
          </a:p>
        </p:txBody>
      </p:sp>
      <p:sp>
        <p:nvSpPr>
          <p:cNvPr id="26" name="TextBox 25"/>
          <p:cNvSpPr txBox="1"/>
          <p:nvPr/>
        </p:nvSpPr>
        <p:spPr>
          <a:xfrm>
            <a:off x="6361820" y="4103985"/>
            <a:ext cx="364202" cy="461665"/>
          </a:xfrm>
          <a:prstGeom prst="rect">
            <a:avLst/>
          </a:prstGeom>
          <a:noFill/>
        </p:spPr>
        <p:txBody>
          <a:bodyPr wrap="none" rtlCol="0">
            <a:spAutoFit/>
          </a:bodyPr>
          <a:lstStyle/>
          <a:p>
            <a:r>
              <a:rPr lang="en-US" dirty="0" smtClean="0"/>
              <a:t>^</a:t>
            </a:r>
            <a:endParaRPr lang="en-US" dirty="0"/>
          </a:p>
        </p:txBody>
      </p:sp>
      <p:sp>
        <p:nvSpPr>
          <p:cNvPr id="27" name="Oval 26"/>
          <p:cNvSpPr/>
          <p:nvPr/>
        </p:nvSpPr>
        <p:spPr bwMode="auto">
          <a:xfrm>
            <a:off x="6623050" y="3498850"/>
            <a:ext cx="76200" cy="45719"/>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pitchFamily="18" charset="0"/>
            </a:endParaRPr>
          </a:p>
        </p:txBody>
      </p:sp>
      <p:sp>
        <p:nvSpPr>
          <p:cNvPr id="28" name="Freeform 27"/>
          <p:cNvSpPr/>
          <p:nvPr/>
        </p:nvSpPr>
        <p:spPr bwMode="auto">
          <a:xfrm>
            <a:off x="6851650" y="3879849"/>
            <a:ext cx="304800" cy="228601"/>
          </a:xfrm>
          <a:custGeom>
            <a:avLst/>
            <a:gdLst>
              <a:gd name="connsiteX0" fmla="*/ 259491 w 2755556"/>
              <a:gd name="connsiteY0" fmla="*/ 181232 h 2232453"/>
              <a:gd name="connsiteX1" fmla="*/ 457199 w 2755556"/>
              <a:gd name="connsiteY1" fmla="*/ 230659 h 2232453"/>
              <a:gd name="connsiteX2" fmla="*/ 457199 w 2755556"/>
              <a:gd name="connsiteY2" fmla="*/ 255372 h 2232453"/>
              <a:gd name="connsiteX3" fmla="*/ 383059 w 2755556"/>
              <a:gd name="connsiteY3" fmla="*/ 329513 h 2232453"/>
              <a:gd name="connsiteX4" fmla="*/ 2755556 w 2755556"/>
              <a:gd name="connsiteY4" fmla="*/ 2232453 h 2232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556" h="2232453">
                <a:moveTo>
                  <a:pt x="259491" y="181232"/>
                </a:moveTo>
                <a:cubicBezTo>
                  <a:pt x="325394" y="197708"/>
                  <a:pt x="424248" y="218302"/>
                  <a:pt x="457199" y="230659"/>
                </a:cubicBezTo>
                <a:cubicBezTo>
                  <a:pt x="490150" y="243016"/>
                  <a:pt x="469556" y="238896"/>
                  <a:pt x="457199" y="255372"/>
                </a:cubicBezTo>
                <a:cubicBezTo>
                  <a:pt x="444842" y="271848"/>
                  <a:pt x="0" y="0"/>
                  <a:pt x="383059" y="329513"/>
                </a:cubicBezTo>
                <a:cubicBezTo>
                  <a:pt x="766119" y="659027"/>
                  <a:pt x="2265405" y="1869988"/>
                  <a:pt x="2755556" y="2232453"/>
                </a:cubicBezTo>
              </a:path>
            </a:pathLst>
          </a:cu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pitchFamily="18" charset="0"/>
            </a:endParaRPr>
          </a:p>
        </p:txBody>
      </p:sp>
      <p:cxnSp>
        <p:nvCxnSpPr>
          <p:cNvPr id="30" name="Straight Connector 29"/>
          <p:cNvCxnSpPr/>
          <p:nvPr/>
        </p:nvCxnSpPr>
        <p:spPr bwMode="auto">
          <a:xfrm flipV="1">
            <a:off x="5784850" y="3803650"/>
            <a:ext cx="22860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2" name="Straight Connector 31"/>
          <p:cNvCxnSpPr>
            <a:endCxn id="26" idx="0"/>
          </p:cNvCxnSpPr>
          <p:nvPr/>
        </p:nvCxnSpPr>
        <p:spPr bwMode="auto">
          <a:xfrm rot="16200000" flipH="1">
            <a:off x="6395218" y="3955281"/>
            <a:ext cx="224135" cy="7327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3" name="Freeform 32"/>
          <p:cNvSpPr/>
          <p:nvPr/>
        </p:nvSpPr>
        <p:spPr bwMode="auto">
          <a:xfrm>
            <a:off x="6775450" y="4266986"/>
            <a:ext cx="286093" cy="222464"/>
          </a:xfrm>
          <a:custGeom>
            <a:avLst/>
            <a:gdLst>
              <a:gd name="connsiteX0" fmla="*/ 0 w 558060"/>
              <a:gd name="connsiteY0" fmla="*/ 39344 h 478573"/>
              <a:gd name="connsiteX1" fmla="*/ 0 w 558060"/>
              <a:gd name="connsiteY1" fmla="*/ 39344 h 478573"/>
              <a:gd name="connsiteX2" fmla="*/ 222421 w 558060"/>
              <a:gd name="connsiteY2" fmla="*/ 14630 h 478573"/>
              <a:gd name="connsiteX3" fmla="*/ 247135 w 558060"/>
              <a:gd name="connsiteY3" fmla="*/ 88771 h 478573"/>
              <a:gd name="connsiteX4" fmla="*/ 444843 w 558060"/>
              <a:gd name="connsiteY4" fmla="*/ 335906 h 478573"/>
              <a:gd name="connsiteX5" fmla="*/ 518984 w 558060"/>
              <a:gd name="connsiteY5" fmla="*/ 434760 h 478573"/>
              <a:gd name="connsiteX6" fmla="*/ 370702 w 558060"/>
              <a:gd name="connsiteY6" fmla="*/ 360619 h 478573"/>
              <a:gd name="connsiteX7" fmla="*/ 247135 w 558060"/>
              <a:gd name="connsiteY7" fmla="*/ 459473 h 478573"/>
              <a:gd name="connsiteX8" fmla="*/ 148281 w 558060"/>
              <a:gd name="connsiteY8" fmla="*/ 385333 h 478573"/>
              <a:gd name="connsiteX9" fmla="*/ 74140 w 558060"/>
              <a:gd name="connsiteY9" fmla="*/ 237052 h 478573"/>
              <a:gd name="connsiteX10" fmla="*/ 24713 w 558060"/>
              <a:gd name="connsiteY10" fmla="*/ 162911 h 478573"/>
              <a:gd name="connsiteX11" fmla="*/ 0 w 558060"/>
              <a:gd name="connsiteY11" fmla="*/ 39344 h 47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060" h="478573">
                <a:moveTo>
                  <a:pt x="0" y="39344"/>
                </a:moveTo>
                <a:lnTo>
                  <a:pt x="0" y="39344"/>
                </a:lnTo>
                <a:cubicBezTo>
                  <a:pt x="74140" y="31106"/>
                  <a:pt x="149273" y="0"/>
                  <a:pt x="222421" y="14630"/>
                </a:cubicBezTo>
                <a:cubicBezTo>
                  <a:pt x="247966" y="19739"/>
                  <a:pt x="232307" y="67352"/>
                  <a:pt x="247135" y="88771"/>
                </a:cubicBezTo>
                <a:cubicBezTo>
                  <a:pt x="307184" y="175509"/>
                  <a:pt x="379665" y="252953"/>
                  <a:pt x="444843" y="335906"/>
                </a:cubicBezTo>
                <a:cubicBezTo>
                  <a:pt x="470291" y="368294"/>
                  <a:pt x="558060" y="447785"/>
                  <a:pt x="518984" y="434760"/>
                </a:cubicBezTo>
                <a:cubicBezTo>
                  <a:pt x="416665" y="400653"/>
                  <a:pt x="466518" y="424496"/>
                  <a:pt x="370702" y="360619"/>
                </a:cubicBezTo>
                <a:cubicBezTo>
                  <a:pt x="347267" y="395771"/>
                  <a:pt x="313983" y="478573"/>
                  <a:pt x="247135" y="459473"/>
                </a:cubicBezTo>
                <a:cubicBezTo>
                  <a:pt x="207531" y="448157"/>
                  <a:pt x="181232" y="410046"/>
                  <a:pt x="148281" y="385333"/>
                </a:cubicBezTo>
                <a:cubicBezTo>
                  <a:pt x="6629" y="172854"/>
                  <a:pt x="176459" y="441689"/>
                  <a:pt x="74140" y="237052"/>
                </a:cubicBezTo>
                <a:cubicBezTo>
                  <a:pt x="60857" y="210486"/>
                  <a:pt x="32873" y="191470"/>
                  <a:pt x="24713" y="162911"/>
                </a:cubicBezTo>
                <a:cubicBezTo>
                  <a:pt x="15661" y="131227"/>
                  <a:pt x="4119" y="59938"/>
                  <a:pt x="0" y="39344"/>
                </a:cubicBezTo>
                <a:close/>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pitchFamily="18" charset="0"/>
            </a:endParaRPr>
          </a:p>
        </p:txBody>
      </p:sp>
      <p:sp>
        <p:nvSpPr>
          <p:cNvPr id="34" name="Freeform 33"/>
          <p:cNvSpPr/>
          <p:nvPr/>
        </p:nvSpPr>
        <p:spPr bwMode="auto">
          <a:xfrm>
            <a:off x="5659395" y="4106562"/>
            <a:ext cx="255373" cy="215183"/>
          </a:xfrm>
          <a:custGeom>
            <a:avLst/>
            <a:gdLst>
              <a:gd name="connsiteX0" fmla="*/ 0 w 255373"/>
              <a:gd name="connsiteY0" fmla="*/ 98854 h 215183"/>
              <a:gd name="connsiteX1" fmla="*/ 0 w 255373"/>
              <a:gd name="connsiteY1" fmla="*/ 98854 h 215183"/>
              <a:gd name="connsiteX2" fmla="*/ 222421 w 255373"/>
              <a:gd name="connsiteY2" fmla="*/ 49427 h 215183"/>
              <a:gd name="connsiteX3" fmla="*/ 247135 w 255373"/>
              <a:gd name="connsiteY3" fmla="*/ 123568 h 215183"/>
              <a:gd name="connsiteX4" fmla="*/ 98854 w 255373"/>
              <a:gd name="connsiteY4" fmla="*/ 197708 h 215183"/>
              <a:gd name="connsiteX5" fmla="*/ 49427 w 255373"/>
              <a:gd name="connsiteY5" fmla="*/ 0 h 215183"/>
              <a:gd name="connsiteX6" fmla="*/ 74140 w 255373"/>
              <a:gd name="connsiteY6" fmla="*/ 0 h 215183"/>
              <a:gd name="connsiteX7" fmla="*/ 74140 w 255373"/>
              <a:gd name="connsiteY7" fmla="*/ 0 h 215183"/>
              <a:gd name="connsiteX8" fmla="*/ 49427 w 255373"/>
              <a:gd name="connsiteY8" fmla="*/ 49427 h 215183"/>
              <a:gd name="connsiteX9" fmla="*/ 74140 w 255373"/>
              <a:gd name="connsiteY9" fmla="*/ 74141 h 21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373" h="215183">
                <a:moveTo>
                  <a:pt x="0" y="98854"/>
                </a:moveTo>
                <a:lnTo>
                  <a:pt x="0" y="98854"/>
                </a:lnTo>
                <a:cubicBezTo>
                  <a:pt x="74140" y="82378"/>
                  <a:pt x="146849" y="41870"/>
                  <a:pt x="222421" y="49427"/>
                </a:cubicBezTo>
                <a:cubicBezTo>
                  <a:pt x="248342" y="52019"/>
                  <a:pt x="255373" y="98854"/>
                  <a:pt x="247135" y="123568"/>
                </a:cubicBezTo>
                <a:cubicBezTo>
                  <a:pt x="216597" y="215183"/>
                  <a:pt x="164756" y="197708"/>
                  <a:pt x="98854" y="197708"/>
                </a:cubicBezTo>
                <a:lnTo>
                  <a:pt x="49427" y="0"/>
                </a:lnTo>
                <a:lnTo>
                  <a:pt x="74140" y="0"/>
                </a:lnTo>
                <a:lnTo>
                  <a:pt x="74140" y="0"/>
                </a:lnTo>
                <a:lnTo>
                  <a:pt x="49427" y="49427"/>
                </a:lnTo>
                <a:lnTo>
                  <a:pt x="74140" y="74141"/>
                </a:ln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pitchFamily="18" charset="0"/>
            </a:endParaRPr>
          </a:p>
        </p:txBody>
      </p:sp>
      <p:cxnSp>
        <p:nvCxnSpPr>
          <p:cNvPr id="36" name="Straight Connector 35"/>
          <p:cNvCxnSpPr/>
          <p:nvPr/>
        </p:nvCxnSpPr>
        <p:spPr bwMode="auto">
          <a:xfrm rot="5400000">
            <a:off x="6203950" y="3536950"/>
            <a:ext cx="38100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6165850" y="4641850"/>
            <a:ext cx="381000" cy="762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1" name="Oval 40"/>
          <p:cNvSpPr/>
          <p:nvPr/>
        </p:nvSpPr>
        <p:spPr bwMode="auto">
          <a:xfrm>
            <a:off x="5861050" y="3651250"/>
            <a:ext cx="76200" cy="762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pitchFamily="18" charset="0"/>
            </a:endParaRPr>
          </a:p>
        </p:txBody>
      </p:sp>
      <p:sp>
        <p:nvSpPr>
          <p:cNvPr id="42" name="Oval 41"/>
          <p:cNvSpPr/>
          <p:nvPr/>
        </p:nvSpPr>
        <p:spPr bwMode="auto">
          <a:xfrm>
            <a:off x="6851650" y="3651250"/>
            <a:ext cx="304800" cy="1524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pitchFamily="18" charset="0"/>
            </a:endParaRPr>
          </a:p>
        </p:txBody>
      </p:sp>
      <p:sp>
        <p:nvSpPr>
          <p:cNvPr id="43" name="Oval 42"/>
          <p:cNvSpPr/>
          <p:nvPr/>
        </p:nvSpPr>
        <p:spPr bwMode="auto">
          <a:xfrm>
            <a:off x="6165850" y="3422650"/>
            <a:ext cx="152400" cy="152400"/>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pitchFamily="18" charset="0"/>
            </a:endParaRPr>
          </a:p>
        </p:txBody>
      </p:sp>
      <p:sp>
        <p:nvSpPr>
          <p:cNvPr id="44" name="Freeform 43"/>
          <p:cNvSpPr/>
          <p:nvPr/>
        </p:nvSpPr>
        <p:spPr bwMode="auto">
          <a:xfrm>
            <a:off x="6227805" y="4007708"/>
            <a:ext cx="204794" cy="321276"/>
          </a:xfrm>
          <a:custGeom>
            <a:avLst/>
            <a:gdLst>
              <a:gd name="connsiteX0" fmla="*/ 0 w 204794"/>
              <a:gd name="connsiteY0" fmla="*/ 0 h 321276"/>
              <a:gd name="connsiteX1" fmla="*/ 0 w 204794"/>
              <a:gd name="connsiteY1" fmla="*/ 0 h 321276"/>
              <a:gd name="connsiteX2" fmla="*/ 148281 w 204794"/>
              <a:gd name="connsiteY2" fmla="*/ 321276 h 321276"/>
              <a:gd name="connsiteX3" fmla="*/ 74141 w 204794"/>
              <a:gd name="connsiteY3" fmla="*/ 296562 h 321276"/>
              <a:gd name="connsiteX4" fmla="*/ 49427 w 204794"/>
              <a:gd name="connsiteY4" fmla="*/ 222422 h 321276"/>
              <a:gd name="connsiteX5" fmla="*/ 24714 w 204794"/>
              <a:gd name="connsiteY5" fmla="*/ 74141 h 321276"/>
              <a:gd name="connsiteX6" fmla="*/ 24714 w 204794"/>
              <a:gd name="connsiteY6" fmla="*/ 74141 h 32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794" h="321276">
                <a:moveTo>
                  <a:pt x="0" y="0"/>
                </a:moveTo>
                <a:lnTo>
                  <a:pt x="0" y="0"/>
                </a:lnTo>
                <a:cubicBezTo>
                  <a:pt x="187934" y="268476"/>
                  <a:pt x="204794" y="151740"/>
                  <a:pt x="148281" y="321276"/>
                </a:cubicBezTo>
                <a:cubicBezTo>
                  <a:pt x="123568" y="313038"/>
                  <a:pt x="92561" y="314982"/>
                  <a:pt x="74141" y="296562"/>
                </a:cubicBezTo>
                <a:cubicBezTo>
                  <a:pt x="55721" y="278142"/>
                  <a:pt x="56584" y="247470"/>
                  <a:pt x="49427" y="222422"/>
                </a:cubicBezTo>
                <a:cubicBezTo>
                  <a:pt x="20718" y="121941"/>
                  <a:pt x="24714" y="150569"/>
                  <a:pt x="24714" y="74141"/>
                </a:cubicBezTo>
                <a:lnTo>
                  <a:pt x="24714" y="74141"/>
                </a:lnTo>
              </a:path>
            </a:pathLst>
          </a:cu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pitchFamily="18" charset="0"/>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98:Templates:Blank Presentation</Template>
  <TotalTime>2491</TotalTime>
  <Pages>33</Pages>
  <Words>924</Words>
  <Application>Microsoft Office PowerPoint</Application>
  <PresentationFormat>Custom</PresentationFormat>
  <Paragraphs>187</Paragraphs>
  <Slides>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Blank Presentation</vt:lpstr>
      <vt:lpstr>Image Document</vt:lpstr>
      <vt:lpstr>ICME and Multiscale Modeling</vt:lpstr>
      <vt:lpstr>Six Advantages of Employing ICME in Design</vt:lpstr>
      <vt:lpstr>Eight Guidelines for Multiscale Bridging</vt:lpstr>
      <vt:lpstr>Multiscale Modeling Disciplines</vt:lpstr>
      <vt:lpstr>Slide 5</vt:lpstr>
      <vt:lpstr>Slide 6</vt:lpstr>
      <vt:lpstr>Slide 7</vt:lpstr>
      <vt:lpstr>Slide 8</vt:lpstr>
      <vt:lpstr>Slide 9</vt:lpstr>
    </vt:vector>
  </TitlesOfParts>
  <Company>Sandia National Laboratories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Continuum Damage Mechanics</dc:title>
  <dc:creator>Mark Horstemeyer</dc:creator>
  <cp:lastModifiedBy>mfhorst</cp:lastModifiedBy>
  <cp:revision>67</cp:revision>
  <cp:lastPrinted>2000-03-27T20:11:16Z</cp:lastPrinted>
  <dcterms:created xsi:type="dcterms:W3CDTF">1998-08-21T13:49:05Z</dcterms:created>
  <dcterms:modified xsi:type="dcterms:W3CDTF">2012-05-31T19:47:46Z</dcterms:modified>
</cp:coreProperties>
</file>