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9" r:id="rId5"/>
    <p:sldId id="335" r:id="rId6"/>
    <p:sldId id="336" r:id="rId7"/>
    <p:sldId id="338" r:id="rId8"/>
    <p:sldId id="339" r:id="rId9"/>
    <p:sldId id="340" r:id="rId10"/>
    <p:sldId id="342" r:id="rId11"/>
    <p:sldId id="343" r:id="rId12"/>
    <p:sldId id="344" r:id="rId13"/>
    <p:sldId id="345" r:id="rId14"/>
    <p:sldId id="337" r:id="rId15"/>
    <p:sldId id="323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6750" autoAdjust="0"/>
    <p:restoredTop sz="95501" autoAdjust="0"/>
  </p:normalViewPr>
  <p:slideViewPr>
    <p:cSldViewPr snapToGrid="0">
      <p:cViewPr varScale="1">
        <p:scale>
          <a:sx n="97" d="100"/>
          <a:sy n="97" d="100"/>
        </p:scale>
        <p:origin x="616" y="200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3337E28-88B7-A04B-9AF0-F3060B8C122B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112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BD7EA5F-A3ED-6F4B-8AA3-39D1E5AE9B2B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8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B2992FFB-ABD9-4C44-952A-97B461725E98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399D4AB6-57CE-F644-ADFC-EC4523E5A704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55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B12E151-A04D-2440-BA27-ACBE61A44888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95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CB9FA9D-AB99-3D49-B13A-5F11570BEAF6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71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4F8D824F-FA43-294B-87A5-7C1803C59471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337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1601F40-E1AA-FC49-AFA6-F7D95F779C6F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164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0470DDA-E68E-B24C-99E2-8ED4868B379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62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6988D35-980B-474C-AF2C-CB205C26354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76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9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363579"/>
                <a:ext cx="6675582" cy="4006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Last time:  </a:t>
                </a:r>
                <a:br>
                  <a:rPr lang="en-US" sz="2400" baseline="0" dirty="0"/>
                </a:br>
                <a:r>
                  <a:rPr lang="en-US" sz="2000" dirty="0">
                    <a:solidFill>
                      <a:schemeClr val="tx1"/>
                    </a:solidFill>
                  </a:rPr>
                  <a:t>-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undecidable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- The diagonalization method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-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000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T-unrecognizable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- The Reducibility Method, preview</a:t>
                </a:r>
              </a:p>
              <a:p>
                <a:endParaRPr lang="en-US" sz="2400" dirty="0"/>
              </a:p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</a:t>
                </a:r>
                <a:r>
                  <a:rPr lang="en-US" sz="20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Sipser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§5.1, §5.3) </a:t>
                </a:r>
                <a:b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The Reducibility Method for proving undecidability </a:t>
                </a:r>
                <a:b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and T-unrecognizability.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General reducibility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Mapping reducibility</a:t>
                </a:r>
              </a:p>
              <a:p>
                <a:endParaRPr lang="en-US" sz="2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363579"/>
                <a:ext cx="6675582" cy="4006610"/>
              </a:xfrm>
              <a:prstGeom prst="rect">
                <a:avLst/>
              </a:prstGeom>
              <a:blipFill>
                <a:blip r:embed="rId2"/>
                <a:stretch>
                  <a:fillRect l="-1328" t="-9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760D21-1B89-4744-A0D7-2896A5850684}"/>
              </a:ext>
            </a:extLst>
          </p:cNvPr>
          <p:cNvSpPr txBox="1"/>
          <p:nvPr/>
        </p:nvSpPr>
        <p:spPr>
          <a:xfrm>
            <a:off x="6137564" y="6470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4079" y="0"/>
                <a:ext cx="8446926" cy="780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4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4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4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  <m:r>
                          <m:rPr>
                            <m:nor/>
                          </m:rPr>
                          <a:rPr lang="en-US" sz="4000" baseline="-25000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are T-unrecognizable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9" y="0"/>
                <a:ext cx="8446926" cy="780470"/>
              </a:xfrm>
              <a:prstGeom prst="rect">
                <a:avLst/>
              </a:prstGeom>
              <a:blipFill>
                <a:blip r:embed="rId3"/>
                <a:stretch>
                  <a:fillRect t="-4688" b="-32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77" y="1093438"/>
                <a:ext cx="8856946" cy="5445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sSub>
                      <m:sSubPr>
                        <m:ctrlP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are TMs and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400" b="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}</m:t>
                    </m:r>
                  </m:oMath>
                </a14:m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Both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are T-unrecognizable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Proof: (1)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       (2)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For any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400" dirty="0"/>
                  <a:t>“On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                                     1.  Ignore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                                     2.  Simulate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.”</a:t>
                </a:r>
              </a:p>
              <a:p>
                <a:pPr marL="457200" indent="-457200">
                  <a:spcBef>
                    <a:spcPts val="1200"/>
                  </a:spcBef>
                  <a:buFontTx/>
                  <a:buAutoNum type="arabicParenBoth"/>
                </a:pPr>
                <a:r>
                  <a:rPr lang="en-US" sz="2400" dirty="0"/>
                  <a:t>Here we give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which maps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400" dirty="0"/>
                  <a:t> problems (of the form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sz="2400" dirty="0"/>
                  <a:t>) </a:t>
                </a:r>
                <a:br>
                  <a:rPr lang="en-US" sz="2400" dirty="0"/>
                </a:br>
                <a:r>
                  <a:rPr lang="en-US" sz="2400" dirty="0"/>
                  <a:t>to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/>
                  <a:t> problems (of the form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).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=〈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white"/>
                            </a:solidFill>
                          </a:rPr>
                          <m:t>reject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white"/>
                            </a:solidFill>
                          </a:rPr>
                          <m:t>reject</m:t>
                        </m:r>
                      </m:sub>
                    </m:sSub>
                  </m:oMath>
                </a14:m>
                <a:r>
                  <a:rPr lang="en-US" sz="2400" dirty="0"/>
                  <a:t> is a TM that always rejects.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400" dirty="0">
                    <a:solidFill>
                      <a:prstClr val="white"/>
                    </a:solidFill>
                  </a:rPr>
                  <a:t>(2)  Similarly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 dirty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i="1" dirty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 dirty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d>
                    <m:r>
                      <a:rPr lang="en-US" sz="2400" i="1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=〈</m:t>
                    </m:r>
                    <m:sSub>
                      <m:sSubPr>
                        <m:ctrlPr>
                          <a:rPr lang="en-US" sz="2400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400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400" i="1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white"/>
                            </a:solidFill>
                          </a:rPr>
                          <m:t>accept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white"/>
                            </a:solidFill>
                          </a:rPr>
                          <m:t> </m:t>
                        </m:r>
                      </m:sub>
                    </m:sSub>
                    <m:r>
                      <a:rPr lang="en-US" sz="2400" i="1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white"/>
                            </a:solidFill>
                          </a:rPr>
                          <m:t>accept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white"/>
                            </a:solidFill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 always accepts.</a:t>
                </a:r>
                <a:endParaRPr lang="en-US" sz="2400" dirty="0"/>
              </a:p>
              <a:p>
                <a:pPr>
                  <a:spcBef>
                    <a:spcPts val="600"/>
                  </a:spcBef>
                </a:pPr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7" y="1093438"/>
                <a:ext cx="8856946" cy="5445017"/>
              </a:xfrm>
              <a:prstGeom prst="rect">
                <a:avLst/>
              </a:prstGeom>
              <a:blipFill>
                <a:blip r:embed="rId4"/>
                <a:stretch>
                  <a:fillRect l="-1101" t="-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912542" y="2946622"/>
                <a:ext cx="456817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acts on all inputs the way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acts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542" y="2946622"/>
                <a:ext cx="4568174" cy="400110"/>
              </a:xfrm>
              <a:prstGeom prst="rect">
                <a:avLst/>
              </a:prstGeom>
              <a:blipFill>
                <a:blip r:embed="rId5"/>
                <a:stretch>
                  <a:fillRect t="-7576" r="-534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F04CAF1-1A12-9A4A-9763-831CD5B13CC2}"/>
              </a:ext>
            </a:extLst>
          </p:cNvPr>
          <p:cNvSpPr txBox="1"/>
          <p:nvPr/>
        </p:nvSpPr>
        <p:spPr>
          <a:xfrm>
            <a:off x="5181600" y="64562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75445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  <p:bldP spid="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Reducibility terminology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4598" y="1131801"/>
                <a:ext cx="9632361" cy="2385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8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Why do we use the term “reduce”?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When we reduce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, we show how to solve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by using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</a:t>
                </a:r>
                <a:br>
                  <a:rPr lang="en-US" sz="2400" dirty="0"/>
                </a:br>
                <a:r>
                  <a:rPr lang="en-US" sz="2400" dirty="0"/>
                  <a:t>and conclude that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no harder than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.  (suggests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</m:oMath>
                </a14:m>
                <a:r>
                  <a:rPr lang="en-US" sz="2400" dirty="0"/>
                  <a:t> notation)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dirty="0"/>
                  <a:t>Possibility 1:  We bring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’s difficulty down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’s difficulty.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Possibility 2:  We bring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’s difficulty up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’s difficulty.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98" y="1131801"/>
                <a:ext cx="9632361" cy="2385268"/>
              </a:xfrm>
              <a:prstGeom prst="rect">
                <a:avLst/>
              </a:prstGeom>
              <a:blipFill>
                <a:blip r:embed="rId3"/>
                <a:stretch>
                  <a:fillRect l="-1329" t="-2558" b="-4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54A4C7-FD0D-7243-9CCF-9B8B199536F9}"/>
              </a:ext>
            </a:extLst>
          </p:cNvPr>
          <p:cNvSpPr txBox="1"/>
          <p:nvPr/>
        </p:nvSpPr>
        <p:spPr>
          <a:xfrm>
            <a:off x="5638800" y="63038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93837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5" y="1617154"/>
                <a:ext cx="7465778" cy="2967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Introduced The Reducibility Method to prove undecidability and T-unrecognizability.</a:t>
                </a: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Defined mapping reducibility as a type of reducibility.</a:t>
                </a:r>
              </a:p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is undecidable.</a:t>
                </a:r>
              </a:p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is T-unrecognizable.</a:t>
                </a:r>
              </a:p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>
                    <a:latin typeface="+mj-lt"/>
                  </a:rPr>
                  <a:t>and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>
                    <a:latin typeface="+mj-lt"/>
                  </a:rPr>
                  <a:t>are T-unrecognizable.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" y="1617154"/>
                <a:ext cx="7465778" cy="2967415"/>
              </a:xfrm>
              <a:prstGeom prst="rect">
                <a:avLst/>
              </a:prstGeom>
              <a:blipFill>
                <a:blip r:embed="rId3"/>
                <a:stretch>
                  <a:fillRect l="-1306" t="-1848" b="-3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5B04BA-1F01-B641-8C0B-246F08617CAE}"/>
              </a:ext>
            </a:extLst>
          </p:cNvPr>
          <p:cNvSpPr txBox="1"/>
          <p:nvPr/>
        </p:nvSpPr>
        <p:spPr>
          <a:xfrm>
            <a:off x="5929745" y="628996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84555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649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Reducibility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4600" y="1131801"/>
                <a:ext cx="8112327" cy="5124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If we know that some problem (say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) is undecidable, </a:t>
                </a:r>
                <a:b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we can use that to show other problems are undecidable.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 err="1"/>
                  <a:t>Defn</a:t>
                </a:r>
                <a:r>
                  <a:rPr lang="en-US" sz="2400" dirty="0"/>
                  <a:t>: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𝐻𝐴𝐿𝑇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halts on input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400" b="0" i="1" dirty="0">
                    <a:latin typeface="Cambria Math" panose="02040503050406030204" pitchFamily="18" charset="0"/>
                  </a:rPr>
                  <a:t>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Recall Theorem</a:t>
                </a:r>
                <a:r>
                  <a:rPr lang="en-US" sz="2000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𝐻𝐴𝐿𝑇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undecidable</a:t>
                </a:r>
              </a:p>
              <a:p>
                <a:r>
                  <a:rPr lang="en-US" sz="2000" dirty="0"/>
                  <a:t>Proof by contradiction, showing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reducible to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𝐻𝐴𝐿𝑇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: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Assume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𝐻𝐴𝐿𝑇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decidable and show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decidable (false!).</a:t>
                </a:r>
              </a:p>
              <a:p>
                <a:r>
                  <a:rPr lang="en-US" sz="2000" dirty="0"/>
                  <a:t>Let TM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decide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𝐻𝐴𝐿𝑇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Construct TM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deciding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           1.  Use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to test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halts.  If not,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2.  Simulate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until it halts (as guaranteed by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).</a:t>
                </a:r>
              </a:p>
              <a:p>
                <a:r>
                  <a:rPr lang="en-US" sz="2000" dirty="0"/>
                  <a:t>           3.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has accepted then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               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has rejected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decides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, a contradiction.  Therefore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𝐻𝐴𝐿𝑇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undecidable.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00" y="1131801"/>
                <a:ext cx="8112327" cy="5124480"/>
              </a:xfrm>
              <a:prstGeom prst="rect">
                <a:avLst/>
              </a:prstGeom>
              <a:blipFill>
                <a:blip r:embed="rId2"/>
                <a:stretch>
                  <a:fillRect l="-1202" t="-952" b="-1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Isosceles Triangle 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7FA875-03EE-2547-9F31-3D859D005648}"/>
              </a:ext>
            </a:extLst>
          </p:cNvPr>
          <p:cNvSpPr txBox="1"/>
          <p:nvPr/>
        </p:nvSpPr>
        <p:spPr>
          <a:xfrm>
            <a:off x="5597236" y="64839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814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Reducibility – Concept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4599" y="1131801"/>
                <a:ext cx="7278313" cy="477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If we have two languages (or problems)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, then </a:t>
                </a:r>
                <a:b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reducible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means that we can use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to solve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Example 1:   </a:t>
                </a:r>
                <a:r>
                  <a:rPr lang="en-US" sz="2400" dirty="0"/>
                  <a:t>Measuring the area of a rectangle </a:t>
                </a:r>
                <a:br>
                  <a:rPr lang="en-US" sz="2400" dirty="0"/>
                </a:br>
                <a:r>
                  <a:rPr lang="en-US" sz="2400" dirty="0"/>
                  <a:t>is reducible to measuring the lengths of its sides.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Example 2:</a:t>
                </a:r>
                <a:r>
                  <a:rPr lang="en-US" sz="2400" dirty="0">
                    <a:solidFill>
                      <a:schemeClr val="tx1"/>
                    </a:solidFill>
                  </a:rPr>
                  <a:t>   We showed that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NFA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is reducible to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Example 3: </a:t>
                </a:r>
                <a:r>
                  <a:rPr lang="en-US" sz="2400" dirty="0"/>
                  <a:t> From Pset 2, </a:t>
                </a:r>
                <a:r>
                  <a:rPr lang="en-US" sz="2400" i="1" dirty="0"/>
                  <a:t>PUSHER</a:t>
                </a:r>
                <a:r>
                  <a:rPr lang="en-US" sz="2400" dirty="0"/>
                  <a:t> is </a:t>
                </a:r>
                <a:r>
                  <a:rPr lang="en-US" sz="2400" dirty="0">
                    <a:solidFill>
                      <a:schemeClr val="tx1"/>
                    </a:solidFill>
                  </a:rPr>
                  <a:t>reducible to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tx1"/>
                        </a:solidFill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(Idea- Convert push states to accept states.)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reducible to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then solving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gives a solution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- then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easy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easy.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- then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hard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hard.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 </a:t>
                </a:r>
                <a:r>
                  <a:rPr lang="en-US" sz="2000" dirty="0">
                    <a:solidFill>
                      <a:schemeClr val="tx1"/>
                    </a:solidFill>
                  </a:rPr>
                  <a:t>this is the form we will use 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99" y="1131801"/>
                <a:ext cx="7278313" cy="4770537"/>
              </a:xfrm>
              <a:prstGeom prst="rect">
                <a:avLst/>
              </a:prstGeom>
              <a:blipFill>
                <a:blip r:embed="rId3"/>
                <a:stretch>
                  <a:fillRect l="-1340" t="-1023" b="-1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0519410" y="6471692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9.1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38097" y="2926656"/>
            <a:ext cx="4525263" cy="3231654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Check-in 9.1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Is Biology reducible to Physics?  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000" dirty="0"/>
              <a:t>Yes, all aspects of the physical world may be explained in terms of Physics, at least in principle.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000" dirty="0"/>
              <a:t>No, some things in the world, maybe life, the brain, or consciousness, </a:t>
            </a:r>
            <a:br>
              <a:rPr lang="en-US" sz="2000" dirty="0"/>
            </a:br>
            <a:r>
              <a:rPr lang="en-US" sz="2000" dirty="0"/>
              <a:t>are beyond the realm pf Physics.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000" dirty="0"/>
              <a:t>I’m on the fence on this question!   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598" y="5088175"/>
            <a:ext cx="3664525" cy="343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01E0C1-95BD-5942-A257-CBD61A922D50}"/>
              </a:ext>
            </a:extLst>
          </p:cNvPr>
          <p:cNvSpPr txBox="1"/>
          <p:nvPr/>
        </p:nvSpPr>
        <p:spPr>
          <a:xfrm>
            <a:off x="5735782" y="64562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3018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5" grpId="0" animBg="1"/>
      <p:bldP spid="6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undecidable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5377" y="1093438"/>
                <a:ext cx="8797044" cy="4755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Let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="0" i="0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={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| 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a TM and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=∅ }</m:t>
                    </m:r>
                  </m:oMath>
                </a14:m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undecidable</a:t>
                </a:r>
              </a:p>
              <a:p>
                <a:r>
                  <a:rPr lang="en-US" sz="2000" dirty="0"/>
                  <a:t>Proof by contradiction.  Show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reducible to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Assume that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decidable and show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decidable (false!).</a:t>
                </a:r>
              </a:p>
              <a:p>
                <a:r>
                  <a:rPr lang="en-US" sz="2000" dirty="0"/>
                  <a:t>Let TM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decide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Construct TM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deciding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           1.  Transform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to new TM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                                                                         1.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                                                         2.  else run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                                                                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accepts.”</a:t>
                </a:r>
              </a:p>
              <a:p>
                <a:r>
                  <a:rPr lang="en-US" sz="2000" dirty="0"/>
                  <a:t>           2.  Use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to test whether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err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i="1" dirty="0" err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 =∅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3.  If YES [so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rejects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]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                 If NO [so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] then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. 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77" y="1093438"/>
                <a:ext cx="8797044" cy="4755148"/>
              </a:xfrm>
              <a:prstGeom prst="rect">
                <a:avLst/>
              </a:prstGeom>
              <a:blipFill>
                <a:blip r:embed="rId4"/>
                <a:stretch>
                  <a:fillRect l="-1109" t="-1026" b="-1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777537" y="3616155"/>
                <a:ext cx="4220375" cy="14713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works like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except that it </a:t>
                </a:r>
                <a:br>
                  <a:rPr lang="en-US" sz="2000" dirty="0"/>
                </a:br>
                <a:r>
                  <a:rPr lang="en-US" sz="2000" dirty="0"/>
                  <a:t>always rejects strings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So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err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i="1" dirty="0" err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</m:d>
                            <m:r>
                              <m:rPr>
                                <m:nor/>
                              </m:rPr>
                              <a:rPr lang="en-US" sz="2000" b="0" i="0" dirty="0" smtClean="0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if</m:t>
                            </m:r>
                            <m:r>
                              <m:rPr>
                                <m:nor/>
                              </m:rPr>
                              <a:rPr lang="en-US" sz="2000" b="0" i="0" dirty="0" smtClean="0"/>
                              <m:t> 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000" b="0" i="0" dirty="0" smtClean="0">
                                <a:latin typeface="Cambria Math" panose="02040503050406030204" pitchFamily="18" charset="0"/>
                              </a:rPr>
                              <m:t>accepts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 ∅     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if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000" b="0" i="0" dirty="0" smtClean="0">
                                <a:latin typeface="Cambria Math" panose="02040503050406030204" pitchFamily="18" charset="0"/>
                              </a:rPr>
                              <m:t>rejects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eqArr>
                      </m:e>
                    </m:d>
                  </m:oMath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537" y="3616155"/>
                <a:ext cx="4220375" cy="1471365"/>
              </a:xfrm>
              <a:prstGeom prst="rect">
                <a:avLst/>
              </a:prstGeom>
              <a:blipFill>
                <a:blip r:embed="rId5"/>
                <a:stretch>
                  <a:fillRect l="-1590" t="-2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82CF769-AA94-2E41-83A7-9479A34F1E89}"/>
              </a:ext>
            </a:extLst>
          </p:cNvPr>
          <p:cNvSpPr txBox="1"/>
          <p:nvPr/>
        </p:nvSpPr>
        <p:spPr>
          <a:xfrm>
            <a:off x="5763491" y="64839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5453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Mapping Reducibility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77" y="1093438"/>
                <a:ext cx="8797044" cy="1800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Defn:  </a:t>
                </a:r>
                <a:r>
                  <a:rPr lang="en-US" sz="2400" dirty="0"/>
                  <a:t>Function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 is </a:t>
                </a:r>
                <a:r>
                  <a:rPr lang="en-US" sz="2400" u="sng" dirty="0"/>
                  <a:t>computable</a:t>
                </a:r>
                <a:r>
                  <a:rPr lang="en-US" sz="2400" dirty="0"/>
                  <a:t> if there is a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</a:t>
                </a:r>
                <a:br>
                  <a:rPr lang="en-US" sz="2400" dirty="0"/>
                </a:br>
                <a:r>
                  <a:rPr lang="en-US" sz="2400" dirty="0"/>
                  <a:t>where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 halts with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on its tape, for all strings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 err="1">
                    <a:solidFill>
                      <a:schemeClr val="tx1"/>
                    </a:solidFill>
                  </a:rPr>
                  <a:t>Defn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mapping-reducible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) if there is 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a computable function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iff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7" y="1093438"/>
                <a:ext cx="8797044" cy="1800493"/>
              </a:xfrm>
              <a:prstGeom prst="rect">
                <a:avLst/>
              </a:prstGeom>
              <a:blipFill>
                <a:blip r:embed="rId3"/>
                <a:stretch>
                  <a:fillRect l="-1040" t="-2703" b="-6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291676" y="3070163"/>
            <a:ext cx="1396313" cy="1193026"/>
            <a:chOff x="1729946" y="3731741"/>
            <a:chExt cx="1396313" cy="1025610"/>
          </a:xfrm>
        </p:grpSpPr>
        <p:sp>
          <p:nvSpPr>
            <p:cNvPr id="5" name="Rectangle 4"/>
            <p:cNvSpPr/>
            <p:nvPr/>
          </p:nvSpPr>
          <p:spPr>
            <a:xfrm>
              <a:off x="1729946" y="3731741"/>
              <a:ext cx="1396313" cy="1025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119183" y="4099268"/>
              <a:ext cx="617838" cy="531341"/>
              <a:chOff x="2119183" y="4099268"/>
              <a:chExt cx="617838" cy="531341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2119183" y="4099268"/>
                <a:ext cx="617838" cy="53134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Rectangle 7"/>
                  <p:cNvSpPr/>
                  <p:nvPr/>
                </p:nvSpPr>
                <p:spPr>
                  <a:xfrm>
                    <a:off x="2120511" y="4164883"/>
                    <a:ext cx="452175" cy="39688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oMath>
                      </m:oMathPara>
                    </a14:m>
                    <a:endParaRPr lang="en-US" sz="2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20511" y="4164883"/>
                    <a:ext cx="452175" cy="39688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" name="Group 14"/>
          <p:cNvGrpSpPr/>
          <p:nvPr/>
        </p:nvGrpSpPr>
        <p:grpSpPr>
          <a:xfrm>
            <a:off x="4072429" y="3070163"/>
            <a:ext cx="1396313" cy="1193026"/>
            <a:chOff x="4510699" y="3731741"/>
            <a:chExt cx="1396313" cy="1025610"/>
          </a:xfrm>
        </p:grpSpPr>
        <p:sp>
          <p:nvSpPr>
            <p:cNvPr id="7" name="Rectangle 6"/>
            <p:cNvSpPr/>
            <p:nvPr/>
          </p:nvSpPr>
          <p:spPr>
            <a:xfrm>
              <a:off x="4510699" y="3731741"/>
              <a:ext cx="1396313" cy="1025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4899936" y="4099268"/>
              <a:ext cx="633794" cy="531341"/>
              <a:chOff x="2119183" y="4099268"/>
              <a:chExt cx="633794" cy="531341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2119183" y="4099268"/>
                <a:ext cx="617838" cy="53134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Rectangle 13"/>
                  <p:cNvSpPr/>
                  <p:nvPr/>
                </p:nvSpPr>
                <p:spPr>
                  <a:xfrm>
                    <a:off x="2289132" y="4159424"/>
                    <a:ext cx="463845" cy="39688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oMath>
                      </m:oMathPara>
                    </a14:m>
                    <a:endParaRPr lang="en-US" sz="2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" name="Rectangle 1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89132" y="4159424"/>
                    <a:ext cx="463845" cy="396880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6" name="Oval 15"/>
          <p:cNvSpPr/>
          <p:nvPr/>
        </p:nvSpPr>
        <p:spPr>
          <a:xfrm>
            <a:off x="2170361" y="387077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70361" y="337151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12177" y="4416255"/>
                <a:ext cx="8797044" cy="1805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Example: 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400" b="0" i="0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bar>
                      <m:barPr>
                        <m:pos m:val="top"/>
                        <m:ctrlP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The computable reduction function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) =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Because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iff 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e>
                    </m:d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  <m:r>
                      <m:rPr>
                        <m:nor/>
                      </m:rPr>
                      <a:rPr lang="en-US" sz="2400" dirty="0">
                        <a:solidFill>
                          <a:schemeClr val="tx1"/>
                        </a:solidFill>
                      </a:rPr>
                      <m:t>  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         (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iff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≠∅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) 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7" y="4416255"/>
                <a:ext cx="8797044" cy="1805751"/>
              </a:xfrm>
              <a:prstGeom prst="rect">
                <a:avLst/>
              </a:prstGeom>
              <a:blipFill>
                <a:blip r:embed="rId6"/>
                <a:stretch>
                  <a:fillRect l="-1040" t="-337" b="-6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884535" y="3088128"/>
                <a:ext cx="4142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535" y="3088128"/>
                <a:ext cx="41421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 31"/>
          <p:cNvGrpSpPr/>
          <p:nvPr/>
        </p:nvGrpSpPr>
        <p:grpSpPr>
          <a:xfrm>
            <a:off x="2241430" y="3088128"/>
            <a:ext cx="3074548" cy="1037728"/>
            <a:chOff x="2175328" y="3297448"/>
            <a:chExt cx="3074548" cy="1037728"/>
          </a:xfrm>
        </p:grpSpPr>
        <p:sp>
          <p:nvSpPr>
            <p:cNvPr id="20" name="Oval 19"/>
            <p:cNvSpPr/>
            <p:nvPr/>
          </p:nvSpPr>
          <p:spPr>
            <a:xfrm>
              <a:off x="4496541" y="408009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4496541" y="358083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2175328" y="3426501"/>
              <a:ext cx="2298700" cy="175651"/>
            </a:xfrm>
            <a:custGeom>
              <a:avLst/>
              <a:gdLst>
                <a:gd name="connsiteX0" fmla="*/ 0 w 2386013"/>
                <a:gd name="connsiteY0" fmla="*/ 273847 h 273847"/>
                <a:gd name="connsiteX1" fmla="*/ 1193007 w 2386013"/>
                <a:gd name="connsiteY1" fmla="*/ 3 h 273847"/>
                <a:gd name="connsiteX2" fmla="*/ 2386013 w 2386013"/>
                <a:gd name="connsiteY2" fmla="*/ 269084 h 273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6013" h="273847">
                  <a:moveTo>
                    <a:pt x="0" y="273847"/>
                  </a:moveTo>
                  <a:cubicBezTo>
                    <a:pt x="397669" y="137322"/>
                    <a:pt x="795338" y="797"/>
                    <a:pt x="1193007" y="3"/>
                  </a:cubicBezTo>
                  <a:cubicBezTo>
                    <a:pt x="1590676" y="-791"/>
                    <a:pt x="1988344" y="134146"/>
                    <a:pt x="2386013" y="269084"/>
                  </a:cubicBezTo>
                </a:path>
              </a:pathLst>
            </a:custGeom>
            <a:noFill/>
            <a:ln w="6350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2175328" y="3913133"/>
              <a:ext cx="2298700" cy="175651"/>
            </a:xfrm>
            <a:custGeom>
              <a:avLst/>
              <a:gdLst>
                <a:gd name="connsiteX0" fmla="*/ 0 w 2386013"/>
                <a:gd name="connsiteY0" fmla="*/ 273847 h 273847"/>
                <a:gd name="connsiteX1" fmla="*/ 1193007 w 2386013"/>
                <a:gd name="connsiteY1" fmla="*/ 3 h 273847"/>
                <a:gd name="connsiteX2" fmla="*/ 2386013 w 2386013"/>
                <a:gd name="connsiteY2" fmla="*/ 269084 h 273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6013" h="273847">
                  <a:moveTo>
                    <a:pt x="0" y="273847"/>
                  </a:moveTo>
                  <a:cubicBezTo>
                    <a:pt x="397669" y="137322"/>
                    <a:pt x="795338" y="797"/>
                    <a:pt x="1193007" y="3"/>
                  </a:cubicBezTo>
                  <a:cubicBezTo>
                    <a:pt x="1590676" y="-791"/>
                    <a:pt x="1988344" y="134146"/>
                    <a:pt x="2386013" y="269084"/>
                  </a:cubicBezTo>
                </a:path>
              </a:pathLst>
            </a:custGeom>
            <a:noFill/>
            <a:ln w="6350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ectangle 28"/>
                <p:cNvSpPr/>
                <p:nvPr/>
              </p:nvSpPr>
              <p:spPr>
                <a:xfrm>
                  <a:off x="3163483" y="3935066"/>
                  <a:ext cx="39094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9" name="Rectangle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3483" y="3935066"/>
                  <a:ext cx="390941" cy="400110"/>
                </a:xfrm>
                <a:prstGeom prst="rect">
                  <a:avLst/>
                </a:prstGeom>
                <a:blipFill>
                  <a:blip r:embed="rId8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0"/>
                <p:cNvSpPr/>
                <p:nvPr/>
              </p:nvSpPr>
              <p:spPr>
                <a:xfrm>
                  <a:off x="4510699" y="3297448"/>
                  <a:ext cx="73917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0699" y="3297448"/>
                  <a:ext cx="739177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4" name="Straight Connector 33"/>
          <p:cNvCxnSpPr/>
          <p:nvPr/>
        </p:nvCxnSpPr>
        <p:spPr>
          <a:xfrm>
            <a:off x="1013552" y="2445745"/>
            <a:ext cx="347014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7668345" y="4898567"/>
                <a:ext cx="462107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Recall TM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                            1.  If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            2.  else run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                   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accepts.”</a:t>
                </a: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5" y="4898567"/>
                <a:ext cx="4621078" cy="1323439"/>
              </a:xfrm>
              <a:prstGeom prst="rect">
                <a:avLst/>
              </a:prstGeom>
              <a:blipFill>
                <a:blip r:embed="rId10"/>
                <a:stretch>
                  <a:fillRect l="-1451" t="-2765" b="-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01750F2-00EB-D941-AA32-D35C51209F3C}"/>
              </a:ext>
            </a:extLst>
          </p:cNvPr>
          <p:cNvSpPr txBox="1"/>
          <p:nvPr/>
        </p:nvSpPr>
        <p:spPr>
          <a:xfrm>
            <a:off x="6289964" y="63869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5289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  <p:bldP spid="16" grpId="0" animBg="1"/>
      <p:bldP spid="17" grpId="0" animBg="1"/>
      <p:bldP spid="28" grpId="0" uiExpand="1" build="p"/>
      <p:bldP spid="30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Mapping Reductions - properties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77" y="1093438"/>
                <a:ext cx="8797044" cy="4693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Theorem:  </a:t>
                </a:r>
                <a:r>
                  <a:rPr lang="en-US" sz="2400" dirty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decidable then so is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Proof:  Say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decides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Construct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deciding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: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“On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  1.  Compute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  2.  Run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to test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  3.  If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halts then output same result.”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Corollary: </a:t>
                </a:r>
                <a:r>
                  <a:rPr lang="en-US" sz="2400" dirty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undecidable then so is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Theorem:  </a:t>
                </a:r>
                <a:r>
                  <a:rPr lang="en-US" sz="2400" dirty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T-recognizable then so is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Proof:  Same as above.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Corollary: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T-unrecognizable then so is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7" y="1093438"/>
                <a:ext cx="8797044" cy="4693593"/>
              </a:xfrm>
              <a:prstGeom prst="rect">
                <a:avLst/>
              </a:prstGeom>
              <a:blipFill>
                <a:blip r:embed="rId3"/>
                <a:stretch>
                  <a:fillRect l="-1040" t="-1039" b="-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4329628" y="1605596"/>
            <a:ext cx="3539915" cy="1025610"/>
            <a:chOff x="7394145" y="2692156"/>
            <a:chExt cx="4177066" cy="1025610"/>
          </a:xfrm>
        </p:grpSpPr>
        <p:grpSp>
          <p:nvGrpSpPr>
            <p:cNvPr id="10" name="Group 9"/>
            <p:cNvGrpSpPr/>
            <p:nvPr/>
          </p:nvGrpSpPr>
          <p:grpSpPr>
            <a:xfrm>
              <a:off x="7394145" y="2692156"/>
              <a:ext cx="1396313" cy="1025610"/>
              <a:chOff x="1729946" y="3731741"/>
              <a:chExt cx="1396313" cy="102561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6" y="3731741"/>
                <a:ext cx="1396313" cy="1025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2107713" y="4099268"/>
                <a:ext cx="629308" cy="531341"/>
                <a:chOff x="2107713" y="4099268"/>
                <a:chExt cx="629308" cy="531341"/>
              </a:xfrm>
            </p:grpSpPr>
            <p:sp>
              <p:nvSpPr>
                <p:cNvPr id="6" name="Oval 5"/>
                <p:cNvSpPr/>
                <p:nvPr/>
              </p:nvSpPr>
              <p:spPr>
                <a:xfrm>
                  <a:off x="2119183" y="4099268"/>
                  <a:ext cx="617838" cy="53134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" name="Rectangle 7"/>
                    <p:cNvSpPr/>
                    <p:nvPr/>
                  </p:nvSpPr>
                  <p:spPr>
                    <a:xfrm>
                      <a:off x="2107713" y="4164883"/>
                      <a:ext cx="479994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oMath>
                        </m:oMathPara>
                      </a14:m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" name="Rectangle 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07713" y="4164883"/>
                      <a:ext cx="479994" cy="40011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15" name="Group 14"/>
            <p:cNvGrpSpPr/>
            <p:nvPr/>
          </p:nvGrpSpPr>
          <p:grpSpPr>
            <a:xfrm>
              <a:off x="10174898" y="2692156"/>
              <a:ext cx="1396313" cy="1025610"/>
              <a:chOff x="4510699" y="3731741"/>
              <a:chExt cx="1396313" cy="102561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510699" y="3731741"/>
                <a:ext cx="1396313" cy="1025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4899936" y="4099268"/>
                <a:ext cx="650235" cy="531341"/>
                <a:chOff x="2119183" y="4099268"/>
                <a:chExt cx="650235" cy="531341"/>
              </a:xfrm>
            </p:grpSpPr>
            <p:sp>
              <p:nvSpPr>
                <p:cNvPr id="13" name="Oval 12"/>
                <p:cNvSpPr/>
                <p:nvPr/>
              </p:nvSpPr>
              <p:spPr>
                <a:xfrm>
                  <a:off x="2119183" y="4099268"/>
                  <a:ext cx="617838" cy="53134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" name="Rectangle 13"/>
                    <p:cNvSpPr/>
                    <p:nvPr/>
                  </p:nvSpPr>
                  <p:spPr>
                    <a:xfrm>
                      <a:off x="2276713" y="4164883"/>
                      <a:ext cx="492705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oMath>
                        </m:oMathPara>
                      </a14:m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4" name="Rectangle 1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76713" y="4164883"/>
                      <a:ext cx="492705" cy="40011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sp>
          <p:nvSpPr>
            <p:cNvPr id="16" name="Oval 15"/>
            <p:cNvSpPr/>
            <p:nvPr/>
          </p:nvSpPr>
          <p:spPr>
            <a:xfrm>
              <a:off x="8272830" y="332535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8272830" y="294674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10665112" y="332535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0665112" y="294674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8343899" y="2792408"/>
              <a:ext cx="2298700" cy="175651"/>
            </a:xfrm>
            <a:custGeom>
              <a:avLst/>
              <a:gdLst>
                <a:gd name="connsiteX0" fmla="*/ 0 w 2386013"/>
                <a:gd name="connsiteY0" fmla="*/ 273847 h 273847"/>
                <a:gd name="connsiteX1" fmla="*/ 1193007 w 2386013"/>
                <a:gd name="connsiteY1" fmla="*/ 3 h 273847"/>
                <a:gd name="connsiteX2" fmla="*/ 2386013 w 2386013"/>
                <a:gd name="connsiteY2" fmla="*/ 269084 h 273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6013" h="273847">
                  <a:moveTo>
                    <a:pt x="0" y="273847"/>
                  </a:moveTo>
                  <a:cubicBezTo>
                    <a:pt x="397669" y="137322"/>
                    <a:pt x="795338" y="797"/>
                    <a:pt x="1193007" y="3"/>
                  </a:cubicBezTo>
                  <a:cubicBezTo>
                    <a:pt x="1590676" y="-791"/>
                    <a:pt x="1988344" y="134146"/>
                    <a:pt x="2386013" y="269084"/>
                  </a:cubicBezTo>
                </a:path>
              </a:pathLst>
            </a:custGeom>
            <a:noFill/>
            <a:ln w="6350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8343899" y="3158390"/>
              <a:ext cx="2298700" cy="175651"/>
            </a:xfrm>
            <a:custGeom>
              <a:avLst/>
              <a:gdLst>
                <a:gd name="connsiteX0" fmla="*/ 0 w 2386013"/>
                <a:gd name="connsiteY0" fmla="*/ 273847 h 273847"/>
                <a:gd name="connsiteX1" fmla="*/ 1193007 w 2386013"/>
                <a:gd name="connsiteY1" fmla="*/ 3 h 273847"/>
                <a:gd name="connsiteX2" fmla="*/ 2386013 w 2386013"/>
                <a:gd name="connsiteY2" fmla="*/ 269084 h 273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6013" h="273847">
                  <a:moveTo>
                    <a:pt x="0" y="273847"/>
                  </a:moveTo>
                  <a:cubicBezTo>
                    <a:pt x="397669" y="137322"/>
                    <a:pt x="795338" y="797"/>
                    <a:pt x="1193007" y="3"/>
                  </a:cubicBezTo>
                  <a:cubicBezTo>
                    <a:pt x="1590676" y="-791"/>
                    <a:pt x="1988344" y="134146"/>
                    <a:pt x="2386013" y="269084"/>
                  </a:cubicBezTo>
                </a:path>
              </a:pathLst>
            </a:custGeom>
            <a:noFill/>
            <a:ln w="6350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9274398" y="3140687"/>
                  <a:ext cx="43770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4398" y="3140687"/>
                  <a:ext cx="437700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Rectangle 23"/>
          <p:cNvSpPr/>
          <p:nvPr/>
        </p:nvSpPr>
        <p:spPr>
          <a:xfrm>
            <a:off x="10574495" y="6350506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9.2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571123" y="3347263"/>
                <a:ext cx="3330173" cy="280628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9.2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Suppose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What can we conclude?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Check all that apply.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𝐵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ba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bar>
                      <m:barPr>
                        <m:pos m:val="top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bar>
                  </m:oMath>
                </a14:m>
                <a:r>
                  <a:rPr lang="en-US" sz="2000" dirty="0"/>
                  <a:t> 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None of the above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123" y="3347263"/>
                <a:ext cx="3330173" cy="2806281"/>
              </a:xfrm>
              <a:prstGeom prst="rect">
                <a:avLst/>
              </a:prstGeom>
              <a:blipFill>
                <a:blip r:embed="rId7"/>
                <a:stretch>
                  <a:fillRect l="-2174" t="-1073" b="-2575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CCC1813-52FD-DF44-85DC-EE640E79CA9F}"/>
              </a:ext>
            </a:extLst>
          </p:cNvPr>
          <p:cNvSpPr txBox="1"/>
          <p:nvPr/>
        </p:nvSpPr>
        <p:spPr>
          <a:xfrm>
            <a:off x="5555673" y="63869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5920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Mapping vs General Reducibility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77" y="1093438"/>
                <a:ext cx="8954706" cy="4839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Mapping Reducibility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Translate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-questions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-questions.</a:t>
                </a:r>
              </a:p>
              <a:p>
                <a:r>
                  <a:rPr lang="en-US" sz="2400" dirty="0"/>
                  <a:t>- A special type of reducibility</a:t>
                </a:r>
              </a:p>
              <a:p>
                <a:r>
                  <a:rPr lang="en-US" sz="2400" dirty="0"/>
                  <a:t>- Useful to prove T-unrecognizability</a:t>
                </a:r>
              </a:p>
              <a:p>
                <a:pPr>
                  <a:spcBef>
                    <a:spcPts val="36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(General) Reducibility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Use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solver to solve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 </a:t>
                </a:r>
              </a:p>
              <a:p>
                <a:r>
                  <a:rPr lang="en-US" sz="2400" dirty="0"/>
                  <a:t>- May be conceptually simpler  </a:t>
                </a:r>
              </a:p>
              <a:p>
                <a:r>
                  <a:rPr lang="en-US" sz="2400" dirty="0"/>
                  <a:t>- Useful to prove undecidability</a:t>
                </a:r>
              </a:p>
              <a:p>
                <a:pPr>
                  <a:spcBef>
                    <a:spcPts val="36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Noteworthy difference: </a:t>
                </a:r>
              </a:p>
              <a:p>
                <a:r>
                  <a:rPr lang="en-US" sz="2400" dirty="0"/>
                  <a:t>-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reducible to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bar>
                  </m:oMath>
                </a14:m>
                <a:endParaRPr lang="en-US" sz="2400" dirty="0"/>
              </a:p>
              <a:p>
                <a:r>
                  <a:rPr lang="en-US" sz="2400" dirty="0"/>
                  <a:t>-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may not be mapping reducible to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bar>
                  </m:oMath>
                </a14:m>
                <a:r>
                  <a:rPr lang="en-US" sz="2400" dirty="0"/>
                  <a:t>.  </a:t>
                </a:r>
                <a:br>
                  <a:rPr lang="en-US" sz="2400" dirty="0"/>
                </a:br>
                <a:r>
                  <a:rPr lang="en-US" sz="2400" dirty="0"/>
                  <a:t>  For example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≰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TM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7" y="1093438"/>
                <a:ext cx="8954706" cy="4839595"/>
              </a:xfrm>
              <a:prstGeom prst="rect">
                <a:avLst/>
              </a:prstGeom>
              <a:blipFill>
                <a:blip r:embed="rId3"/>
                <a:stretch>
                  <a:fillRect l="-1021" t="-1008" b="-1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5089048" y="1675643"/>
            <a:ext cx="3581227" cy="858238"/>
            <a:chOff x="7116152" y="2663415"/>
            <a:chExt cx="4177066" cy="925358"/>
          </a:xfrm>
        </p:grpSpPr>
        <p:grpSp>
          <p:nvGrpSpPr>
            <p:cNvPr id="3" name="Group 2"/>
            <p:cNvGrpSpPr/>
            <p:nvPr/>
          </p:nvGrpSpPr>
          <p:grpSpPr>
            <a:xfrm>
              <a:off x="7116152" y="2663415"/>
              <a:ext cx="4177066" cy="925358"/>
              <a:chOff x="7394145" y="2792408"/>
              <a:chExt cx="4177066" cy="925358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7394145" y="2792408"/>
                <a:ext cx="1396313" cy="925358"/>
                <a:chOff x="1729946" y="3831993"/>
                <a:chExt cx="1396313" cy="925358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1729946" y="3831993"/>
                  <a:ext cx="1396313" cy="92535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9" name="Group 8"/>
                <p:cNvGrpSpPr/>
                <p:nvPr/>
              </p:nvGrpSpPr>
              <p:grpSpPr>
                <a:xfrm>
                  <a:off x="2119183" y="4099268"/>
                  <a:ext cx="617838" cy="531341"/>
                  <a:chOff x="2119183" y="4099268"/>
                  <a:chExt cx="617838" cy="531341"/>
                </a:xfrm>
              </p:grpSpPr>
              <p:sp>
                <p:nvSpPr>
                  <p:cNvPr id="6" name="Oval 5"/>
                  <p:cNvSpPr/>
                  <p:nvPr/>
                </p:nvSpPr>
                <p:spPr>
                  <a:xfrm>
                    <a:off x="2119183" y="4099268"/>
                    <a:ext cx="617838" cy="531341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" name="Rectangle 7"/>
                      <p:cNvSpPr/>
                      <p:nvPr/>
                    </p:nvSpPr>
                    <p:spPr>
                      <a:xfrm>
                        <a:off x="2157536" y="4144813"/>
                        <a:ext cx="338714" cy="431401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m:oMathPara>
                        </a14:m>
                        <a:endParaRPr lang="en-US" sz="20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8" name="Rectangle 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157536" y="4144813"/>
                        <a:ext cx="338714" cy="431401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 r="-1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grpSp>
            <p:nvGrpSpPr>
              <p:cNvPr id="15" name="Group 14"/>
              <p:cNvGrpSpPr/>
              <p:nvPr/>
            </p:nvGrpSpPr>
            <p:grpSpPr>
              <a:xfrm>
                <a:off x="10174898" y="2792408"/>
                <a:ext cx="1396313" cy="925358"/>
                <a:chOff x="4510699" y="3831993"/>
                <a:chExt cx="1396313" cy="925358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4510699" y="3831993"/>
                  <a:ext cx="1396313" cy="92535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2" name="Group 11"/>
                <p:cNvGrpSpPr/>
                <p:nvPr/>
              </p:nvGrpSpPr>
              <p:grpSpPr>
                <a:xfrm>
                  <a:off x="4899936" y="4099268"/>
                  <a:ext cx="668648" cy="531341"/>
                  <a:chOff x="2119183" y="4099268"/>
                  <a:chExt cx="668648" cy="531341"/>
                </a:xfrm>
              </p:grpSpPr>
              <p:sp>
                <p:nvSpPr>
                  <p:cNvPr id="13" name="Oval 12"/>
                  <p:cNvSpPr/>
                  <p:nvPr/>
                </p:nvSpPr>
                <p:spPr>
                  <a:xfrm>
                    <a:off x="2119183" y="4099268"/>
                    <a:ext cx="617838" cy="531341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4" name="Rectangle 13"/>
                      <p:cNvSpPr/>
                      <p:nvPr/>
                    </p:nvSpPr>
                    <p:spPr>
                      <a:xfrm>
                        <a:off x="2300809" y="4157926"/>
                        <a:ext cx="487022" cy="431401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m:oMathPara>
                        </a14:m>
                        <a:endParaRPr lang="en-US" sz="20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4" name="Rectangle 1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300809" y="4157926"/>
                        <a:ext cx="487022" cy="431401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sp>
            <p:nvSpPr>
              <p:cNvPr id="16" name="Oval 15"/>
              <p:cNvSpPr/>
              <p:nvPr/>
            </p:nvSpPr>
            <p:spPr>
              <a:xfrm>
                <a:off x="8272830" y="332535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8272830" y="294674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0665112" y="332535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0665112" y="294674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8343899" y="2792408"/>
                <a:ext cx="2298700" cy="175651"/>
              </a:xfrm>
              <a:custGeom>
                <a:avLst/>
                <a:gdLst>
                  <a:gd name="connsiteX0" fmla="*/ 0 w 2386013"/>
                  <a:gd name="connsiteY0" fmla="*/ 273847 h 273847"/>
                  <a:gd name="connsiteX1" fmla="*/ 1193007 w 2386013"/>
                  <a:gd name="connsiteY1" fmla="*/ 3 h 273847"/>
                  <a:gd name="connsiteX2" fmla="*/ 2386013 w 2386013"/>
                  <a:gd name="connsiteY2" fmla="*/ 269084 h 273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6013" h="273847">
                    <a:moveTo>
                      <a:pt x="0" y="273847"/>
                    </a:moveTo>
                    <a:cubicBezTo>
                      <a:pt x="397669" y="137322"/>
                      <a:pt x="795338" y="797"/>
                      <a:pt x="1193007" y="3"/>
                    </a:cubicBezTo>
                    <a:cubicBezTo>
                      <a:pt x="1590676" y="-791"/>
                      <a:pt x="1988344" y="134146"/>
                      <a:pt x="2386013" y="269084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60000"/>
                    <a:lumOff val="40000"/>
                  </a:schemeClr>
                </a:solidFill>
                <a:tailEnd type="stealth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343899" y="3158390"/>
                <a:ext cx="2298700" cy="175651"/>
              </a:xfrm>
              <a:custGeom>
                <a:avLst/>
                <a:gdLst>
                  <a:gd name="connsiteX0" fmla="*/ 0 w 2386013"/>
                  <a:gd name="connsiteY0" fmla="*/ 273847 h 273847"/>
                  <a:gd name="connsiteX1" fmla="*/ 1193007 w 2386013"/>
                  <a:gd name="connsiteY1" fmla="*/ 3 h 273847"/>
                  <a:gd name="connsiteX2" fmla="*/ 2386013 w 2386013"/>
                  <a:gd name="connsiteY2" fmla="*/ 269084 h 273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6013" h="273847">
                    <a:moveTo>
                      <a:pt x="0" y="273847"/>
                    </a:moveTo>
                    <a:cubicBezTo>
                      <a:pt x="397669" y="137322"/>
                      <a:pt x="795338" y="797"/>
                      <a:pt x="1193007" y="3"/>
                    </a:cubicBezTo>
                    <a:cubicBezTo>
                      <a:pt x="1590676" y="-791"/>
                      <a:pt x="1988344" y="134146"/>
                      <a:pt x="2386013" y="269084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60000"/>
                    <a:lumOff val="40000"/>
                  </a:schemeClr>
                </a:solidFill>
                <a:tailEnd type="stealth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9019217" y="3075968"/>
                  <a:ext cx="432651" cy="3982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19217" y="3075968"/>
                  <a:ext cx="432651" cy="398216"/>
                </a:xfrm>
                <a:prstGeom prst="rect">
                  <a:avLst/>
                </a:prstGeom>
                <a:blipFill>
                  <a:blip r:embed="rId6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5089048" y="3276199"/>
            <a:ext cx="1917680" cy="1145754"/>
            <a:chOff x="5089048" y="3276199"/>
            <a:chExt cx="1917680" cy="1145754"/>
          </a:xfrm>
        </p:grpSpPr>
        <p:sp>
          <p:nvSpPr>
            <p:cNvPr id="19" name="Rounded Rectangle 18"/>
            <p:cNvSpPr/>
            <p:nvPr/>
          </p:nvSpPr>
          <p:spPr>
            <a:xfrm>
              <a:off x="5089048" y="3276199"/>
              <a:ext cx="1917680" cy="114575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5547957" y="3849076"/>
              <a:ext cx="1340767" cy="46270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5311008" y="3276199"/>
                  <a:ext cx="1044072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</a:rPr>
                    <a:t> solver</a:t>
                  </a:r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1008" y="3276199"/>
                  <a:ext cx="1044072" cy="400110"/>
                </a:xfrm>
                <a:prstGeom prst="rect">
                  <a:avLst/>
                </a:prstGeom>
                <a:blipFill>
                  <a:blip r:embed="rId7"/>
                  <a:stretch>
                    <a:fillRect t="-7576" r="-4651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ectangle 28"/>
                <p:cNvSpPr/>
                <p:nvPr/>
              </p:nvSpPr>
              <p:spPr>
                <a:xfrm>
                  <a:off x="5676578" y="3887364"/>
                  <a:ext cx="1044072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</a:rPr>
                    <a:t> solver</a:t>
                  </a:r>
                </a:p>
              </p:txBody>
            </p:sp>
          </mc:Choice>
          <mc:Fallback xmlns="">
            <p:sp>
              <p:nvSpPr>
                <p:cNvPr id="29" name="Rectangle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6578" y="3887364"/>
                  <a:ext cx="1044072" cy="400110"/>
                </a:xfrm>
                <a:prstGeom prst="rect">
                  <a:avLst/>
                </a:prstGeom>
                <a:blipFill>
                  <a:blip r:embed="rId8"/>
                  <a:stretch>
                    <a:fillRect t="-9231" r="-5848" b="-2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Rectangle 29"/>
          <p:cNvSpPr/>
          <p:nvPr/>
        </p:nvSpPr>
        <p:spPr>
          <a:xfrm>
            <a:off x="10574495" y="6255913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9.3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380122" y="3191885"/>
                <a:ext cx="3635190" cy="292387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9.3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We showed that if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T-recognizable then so is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.  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Is the same true if we use general reducibility instead of mapping reducibility? 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Yes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No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122" y="3191885"/>
                <a:ext cx="3635190" cy="2923877"/>
              </a:xfrm>
              <a:prstGeom prst="rect">
                <a:avLst/>
              </a:prstGeom>
              <a:blipFill>
                <a:blip r:embed="rId9"/>
                <a:stretch>
                  <a:fillRect l="-2159" t="-1031" r="-2658" b="-2268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D44F17A-9A2D-634F-8820-BFEF9EE2D435}"/>
              </a:ext>
            </a:extLst>
          </p:cNvPr>
          <p:cNvSpPr txBox="1"/>
          <p:nvPr/>
        </p:nvSpPr>
        <p:spPr>
          <a:xfrm>
            <a:off x="5818909" y="63869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82267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Reducibility – Templates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76" y="1093438"/>
                <a:ext cx="10729995" cy="2952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 prove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undecidable:</a:t>
                </a:r>
              </a:p>
              <a:p>
                <a:r>
                  <a:rPr lang="en-US" sz="2400" dirty="0"/>
                  <a:t>- Show undecidable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reducible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.  (often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TM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)</a:t>
                </a:r>
              </a:p>
              <a:p>
                <a:r>
                  <a:rPr lang="en-US" sz="2400" dirty="0"/>
                  <a:t>- Template:  Assume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decides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. </a:t>
                </a:r>
              </a:p>
              <a:p>
                <a:r>
                  <a:rPr lang="en-US" sz="2400" dirty="0"/>
                  <a:t>                      Construct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/>
                  <a:t> deciding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.  Contradiction.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 prove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T-unrecognizable:</a:t>
                </a:r>
              </a:p>
              <a:p>
                <a:r>
                  <a:rPr lang="en-US" sz="2400" dirty="0"/>
                  <a:t>- Show T-unrecognizable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mapping reducible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.  (often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400" dirty="0"/>
                  <a:t>)</a:t>
                </a:r>
              </a:p>
              <a:p>
                <a:r>
                  <a:rPr lang="en-US" sz="2400" dirty="0"/>
                  <a:t>- Template:  give reduction function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6" y="1093438"/>
                <a:ext cx="10729995" cy="2952027"/>
              </a:xfrm>
              <a:prstGeom prst="rect">
                <a:avLst/>
              </a:prstGeom>
              <a:blipFill>
                <a:blip r:embed="rId3"/>
                <a:stretch>
                  <a:fillRect l="-852" t="-1649" b="-37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215234-2C8B-594A-9268-44395DCDD00B}"/>
              </a:ext>
            </a:extLst>
          </p:cNvPr>
          <p:cNvSpPr txBox="1"/>
          <p:nvPr/>
        </p:nvSpPr>
        <p:spPr>
          <a:xfrm>
            <a:off x="5777345" y="62899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1939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T-unrecognizable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76" y="1093438"/>
                <a:ext cx="10729995" cy="3826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Recall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={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| 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a TM and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=∅ }</m:t>
                    </m:r>
                  </m:oMath>
                </a14:m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T-unrecognizable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Proof:  Show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  <m:r>
                      <a:rPr lang="en-US" sz="2400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800"/>
                  </a:spcBef>
                </a:pPr>
                <a:r>
                  <a:rPr lang="en-US" sz="2400" dirty="0"/>
                  <a:t>Reduction function: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Explanation:  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400" dirty="0"/>
                  <a:t>  iff 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                          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rejects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   iff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400" dirty="0"/>
                  <a:t>  </a:t>
                </a:r>
              </a:p>
              <a:p>
                <a:pPr>
                  <a:spcBef>
                    <a:spcPts val="600"/>
                  </a:spcBef>
                </a:pPr>
                <a:endParaRPr lang="en-US" sz="2400" dirty="0"/>
              </a:p>
              <a:p>
                <a:pPr>
                  <a:spcBef>
                    <a:spcPts val="600"/>
                  </a:spcBef>
                </a:pPr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6" y="1093438"/>
                <a:ext cx="10729995" cy="3826560"/>
              </a:xfrm>
              <a:prstGeom prst="rect">
                <a:avLst/>
              </a:prstGeom>
              <a:blipFill>
                <a:blip r:embed="rId4"/>
                <a:stretch>
                  <a:fillRect l="-852" t="-1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606626" y="2644843"/>
                <a:ext cx="462107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Recall TM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                            1.  If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            2.  else run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                   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accepts.”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626" y="2644843"/>
                <a:ext cx="4621078" cy="1323439"/>
              </a:xfrm>
              <a:prstGeom prst="rect">
                <a:avLst/>
              </a:prstGeom>
              <a:blipFill>
                <a:blip r:embed="rId5"/>
                <a:stretch>
                  <a:fillRect l="-1451" t="-2765" b="-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400709" y="4779223"/>
            <a:ext cx="5283996" cy="1233266"/>
            <a:chOff x="1105788" y="4822777"/>
            <a:chExt cx="5283996" cy="1233266"/>
          </a:xfrm>
        </p:grpSpPr>
        <p:grpSp>
          <p:nvGrpSpPr>
            <p:cNvPr id="24" name="Group 23"/>
            <p:cNvGrpSpPr/>
            <p:nvPr/>
          </p:nvGrpSpPr>
          <p:grpSpPr>
            <a:xfrm>
              <a:off x="1105788" y="4822777"/>
              <a:ext cx="5283996" cy="1233266"/>
              <a:chOff x="7394146" y="2792408"/>
              <a:chExt cx="4177065" cy="925358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7394146" y="2792408"/>
                <a:ext cx="1254992" cy="925358"/>
                <a:chOff x="1729947" y="3831993"/>
                <a:chExt cx="1254992" cy="925358"/>
              </a:xfrm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1729947" y="3831993"/>
                  <a:ext cx="1254992" cy="92535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40" name="Group 39"/>
                <p:cNvGrpSpPr/>
                <p:nvPr/>
              </p:nvGrpSpPr>
              <p:grpSpPr>
                <a:xfrm>
                  <a:off x="1982202" y="4099268"/>
                  <a:ext cx="754819" cy="531341"/>
                  <a:chOff x="1982202" y="4099268"/>
                  <a:chExt cx="754819" cy="531341"/>
                </a:xfrm>
              </p:grpSpPr>
              <p:sp>
                <p:nvSpPr>
                  <p:cNvPr id="41" name="Oval 40"/>
                  <p:cNvSpPr/>
                  <p:nvPr/>
                </p:nvSpPr>
                <p:spPr>
                  <a:xfrm>
                    <a:off x="1982202" y="4099268"/>
                    <a:ext cx="754819" cy="531341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2" name="Rectangle 41"/>
                      <p:cNvSpPr/>
                      <p:nvPr/>
                    </p:nvSpPr>
                    <p:spPr>
                      <a:xfrm>
                        <a:off x="1982202" y="4203355"/>
                        <a:ext cx="509665" cy="327446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sz="20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baseline="-25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TM</m:t>
                                  </m:r>
                                </m:e>
                              </m:bar>
                            </m:oMath>
                          </m:oMathPara>
                        </a14:m>
                        <a:endParaRPr lang="en-US" sz="20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2" name="Rectangle 41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982202" y="4203355"/>
                        <a:ext cx="509665" cy="327446"/>
                      </a:xfrm>
                      <a:prstGeom prst="rect">
                        <a:avLst/>
                      </a:prstGeom>
                      <a:blipFill>
                        <a:blip r:embed="rId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grpSp>
            <p:nvGrpSpPr>
              <p:cNvPr id="28" name="Group 27"/>
              <p:cNvGrpSpPr/>
              <p:nvPr/>
            </p:nvGrpSpPr>
            <p:grpSpPr>
              <a:xfrm>
                <a:off x="10337358" y="2792408"/>
                <a:ext cx="1233853" cy="925358"/>
                <a:chOff x="4673159" y="3831993"/>
                <a:chExt cx="1233853" cy="925358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4673159" y="3831993"/>
                  <a:ext cx="1233853" cy="92535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36" name="Group 35"/>
                <p:cNvGrpSpPr/>
                <p:nvPr/>
              </p:nvGrpSpPr>
              <p:grpSpPr>
                <a:xfrm>
                  <a:off x="4899935" y="4099268"/>
                  <a:ext cx="775962" cy="531341"/>
                  <a:chOff x="2119182" y="4099268"/>
                  <a:chExt cx="775962" cy="531341"/>
                </a:xfrm>
              </p:grpSpPr>
              <p:sp>
                <p:nvSpPr>
                  <p:cNvPr id="37" name="Oval 36"/>
                  <p:cNvSpPr/>
                  <p:nvPr/>
                </p:nvSpPr>
                <p:spPr>
                  <a:xfrm>
                    <a:off x="2119182" y="4099268"/>
                    <a:ext cx="775962" cy="531341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8" name="Rectangle 37"/>
                      <p:cNvSpPr/>
                      <p:nvPr/>
                    </p:nvSpPr>
                    <p:spPr>
                      <a:xfrm>
                        <a:off x="2457362" y="4188583"/>
                        <a:ext cx="352790" cy="300215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>
                          <a:spcBef>
                            <a:spcPts val="600"/>
                          </a:spcBef>
                        </a:pPr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0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m:rPr>
                                  <m:nor/>
                                </m:rPr>
                                <a:rPr lang="en-US" sz="20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TM</m:t>
                              </m:r>
                            </m:oMath>
                          </m:oMathPara>
                        </a14:m>
                        <a:endParaRPr lang="en-US" sz="20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8" name="Rectangle 3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457362" y="4188583"/>
                        <a:ext cx="352790" cy="300215"/>
                      </a:xfrm>
                      <a:prstGeom prst="rect">
                        <a:avLst/>
                      </a:prstGeom>
                      <a:blipFill>
                        <a:blip r:embed="rId7"/>
                        <a:stretch>
                          <a:fillRect r="-24658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sp>
            <p:nvSpPr>
              <p:cNvPr id="29" name="Oval 28"/>
              <p:cNvSpPr/>
              <p:nvPr/>
            </p:nvSpPr>
            <p:spPr>
              <a:xfrm>
                <a:off x="8272830" y="332535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8272830" y="294674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10665112" y="332535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0665112" y="294674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8343899" y="2792408"/>
                <a:ext cx="2298700" cy="175651"/>
              </a:xfrm>
              <a:custGeom>
                <a:avLst/>
                <a:gdLst>
                  <a:gd name="connsiteX0" fmla="*/ 0 w 2386013"/>
                  <a:gd name="connsiteY0" fmla="*/ 273847 h 273847"/>
                  <a:gd name="connsiteX1" fmla="*/ 1193007 w 2386013"/>
                  <a:gd name="connsiteY1" fmla="*/ 3 h 273847"/>
                  <a:gd name="connsiteX2" fmla="*/ 2386013 w 2386013"/>
                  <a:gd name="connsiteY2" fmla="*/ 269084 h 273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6013" h="273847">
                    <a:moveTo>
                      <a:pt x="0" y="273847"/>
                    </a:moveTo>
                    <a:cubicBezTo>
                      <a:pt x="397669" y="137322"/>
                      <a:pt x="795338" y="797"/>
                      <a:pt x="1193007" y="3"/>
                    </a:cubicBezTo>
                    <a:cubicBezTo>
                      <a:pt x="1590676" y="-791"/>
                      <a:pt x="1988344" y="134146"/>
                      <a:pt x="2386013" y="269084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60000"/>
                    <a:lumOff val="40000"/>
                  </a:schemeClr>
                </a:solidFill>
                <a:tailEnd type="stealth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8343899" y="3158390"/>
                <a:ext cx="2298700" cy="175651"/>
              </a:xfrm>
              <a:custGeom>
                <a:avLst/>
                <a:gdLst>
                  <a:gd name="connsiteX0" fmla="*/ 0 w 2386013"/>
                  <a:gd name="connsiteY0" fmla="*/ 273847 h 273847"/>
                  <a:gd name="connsiteX1" fmla="*/ 1193007 w 2386013"/>
                  <a:gd name="connsiteY1" fmla="*/ 3 h 273847"/>
                  <a:gd name="connsiteX2" fmla="*/ 2386013 w 2386013"/>
                  <a:gd name="connsiteY2" fmla="*/ 269084 h 273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6013" h="273847">
                    <a:moveTo>
                      <a:pt x="0" y="273847"/>
                    </a:moveTo>
                    <a:cubicBezTo>
                      <a:pt x="397669" y="137322"/>
                      <a:pt x="795338" y="797"/>
                      <a:pt x="1193007" y="3"/>
                    </a:cubicBezTo>
                    <a:cubicBezTo>
                      <a:pt x="1590676" y="-791"/>
                      <a:pt x="1988344" y="134146"/>
                      <a:pt x="2386013" y="269084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60000"/>
                    <a:lumOff val="40000"/>
                  </a:schemeClr>
                </a:solidFill>
                <a:tailEnd type="stealth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/>
                <p:cNvSpPr/>
                <p:nvPr/>
              </p:nvSpPr>
              <p:spPr>
                <a:xfrm>
                  <a:off x="3575690" y="5378857"/>
                  <a:ext cx="37093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9" name="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75690" y="5378857"/>
                  <a:ext cx="370935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A9B084A-8AEF-494F-936F-EE2D3596684C}"/>
              </a:ext>
            </a:extLst>
          </p:cNvPr>
          <p:cNvSpPr txBox="1"/>
          <p:nvPr/>
        </p:nvSpPr>
        <p:spPr>
          <a:xfrm>
            <a:off x="6386945" y="63869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8692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Custom 18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D102B3-43F9-4631-A0F4-312785D05D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052FD0-9361-4863-9C95-33299724FA59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3.xml><?xml version="1.0" encoding="utf-8"?>
<ds:datastoreItem xmlns:ds="http://schemas.openxmlformats.org/officeDocument/2006/customXml" ds:itemID="{8F5EF24C-BA90-476E-8DD3-7251252170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28013</TotalTime>
  <Words>1559</Words>
  <Application>Microsoft Macintosh PowerPoint</Application>
  <PresentationFormat>Widescreen</PresentationFormat>
  <Paragraphs>198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9: Reducibility </dc:title>
  <dc:subject/>
  <dc:creator>Michael Sipser</dc:creator>
  <cp:keywords/>
  <dc:description/>
  <cp:lastModifiedBy>Microsoft Office User</cp:lastModifiedBy>
  <cp:revision>606</cp:revision>
  <dcterms:created xsi:type="dcterms:W3CDTF">2020-08-09T18:24:17Z</dcterms:created>
  <dcterms:modified xsi:type="dcterms:W3CDTF">2021-02-15T22:56:47Z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