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7"/>
  </p:notesMasterIdLst>
  <p:sldIdLst>
    <p:sldId id="259" r:id="rId5"/>
    <p:sldId id="365" r:id="rId6"/>
    <p:sldId id="306" r:id="rId7"/>
    <p:sldId id="355" r:id="rId8"/>
    <p:sldId id="356" r:id="rId9"/>
    <p:sldId id="359" r:id="rId10"/>
    <p:sldId id="361" r:id="rId11"/>
    <p:sldId id="362" r:id="rId12"/>
    <p:sldId id="363" r:id="rId13"/>
    <p:sldId id="364" r:id="rId14"/>
    <p:sldId id="369" r:id="rId15"/>
    <p:sldId id="282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302" autoAdjust="0"/>
    <p:restoredTop sz="95070" autoAdjust="0"/>
  </p:normalViewPr>
  <p:slideViewPr>
    <p:cSldViewPr snapToGrid="0">
      <p:cViewPr varScale="1">
        <p:scale>
          <a:sx n="92" d="100"/>
          <a:sy n="92" d="100"/>
        </p:scale>
        <p:origin x="20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-1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4BE19-BB89-43A8-85E8-06B3C9EBBF22}" type="datetimeFigureOut">
              <a:rPr lang="en-US" smtClean="0"/>
              <a:t>2/15/21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6D66E-EB54-4813-B230-A061E63C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6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DC70164A-2CFE-AB47-AD65-52950DAE56B1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71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CC37489-763C-CC4D-B4CF-C1CF3C876E94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20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EEBAAD55-B222-B34E-B2B9-6DC85BC11751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23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EA7A2FBA-EDF0-5C42-9057-15B367069A94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3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47C42EAC-E3EA-8746-9C88-84A1696DE612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99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A3E2BDB5-A272-0043-BC71-25D09BED56A7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57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72250717-9F70-ED43-AC2B-55FFFB86B8AE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75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7B12D015-8D44-9146-A509-AE94777B6F78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1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753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211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911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49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4" Type="http://schemas.openxmlformats.org/officeDocument/2006/relationships/image" Target="../media/image2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terms" TargetMode="External"/><Relationship Id="rId2" Type="http://schemas.openxmlformats.org/officeDocument/2006/relationships/hyperlink" Target="https://ocw.mit.edu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0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4" y="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18.404/6.840</a:t>
            </a:r>
            <a:r>
              <a:rPr lang="en-US" sz="40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Lecture 7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618" y="1363579"/>
            <a:ext cx="667558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Last time:  </a:t>
            </a:r>
            <a:br>
              <a:rPr lang="en-US" sz="2400" baseline="0" dirty="0"/>
            </a:br>
            <a:r>
              <a:rPr lang="en-US" sz="2000" dirty="0"/>
              <a:t>- Equivalence of variants of the Turing machine model</a:t>
            </a:r>
          </a:p>
          <a:p>
            <a:r>
              <a:rPr lang="en-US" sz="2000" dirty="0"/>
              <a:t>     a.  Multi-tape TMs</a:t>
            </a:r>
          </a:p>
          <a:p>
            <a:r>
              <a:rPr lang="en-US" sz="2000" dirty="0"/>
              <a:t>     b.  Nondeterministic TMs</a:t>
            </a:r>
          </a:p>
          <a:p>
            <a:r>
              <a:rPr lang="en-US" sz="2000" dirty="0"/>
              <a:t>     c.  Enumerators</a:t>
            </a:r>
          </a:p>
          <a:p>
            <a:r>
              <a:rPr lang="en-US" sz="2000" dirty="0"/>
              <a:t>- Church-Turing Thesis</a:t>
            </a:r>
          </a:p>
          <a:p>
            <a:r>
              <a:rPr lang="en-US" sz="2000" dirty="0"/>
              <a:t>- Notation for encodings and TMs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Today: 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Sipser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§4.1) </a:t>
            </a:r>
            <a:b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Decision procedures for automata and grammars</a:t>
            </a:r>
          </a:p>
          <a:p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E09F8-D47D-0243-9AC0-538D0D535B86}"/>
              </a:ext>
            </a:extLst>
          </p:cNvPr>
          <p:cNvSpPr txBox="1"/>
          <p:nvPr/>
        </p:nvSpPr>
        <p:spPr>
          <a:xfrm>
            <a:off x="5544457" y="64588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639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Acceptance Problem for TMs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226296" y="2747602"/>
            <a:ext cx="914400" cy="91440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38794" y="1145234"/>
                <a:ext cx="9814855" cy="4693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b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a TM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accepts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Theorem: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en-US" sz="2000" b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not decidable</a:t>
                </a:r>
              </a:p>
              <a:p>
                <a:r>
                  <a:rPr lang="en-US" sz="2000" dirty="0"/>
                  <a:t>Proof:  Thursday.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Theorem: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T-recognizable</a:t>
                </a:r>
              </a:p>
              <a:p>
                <a:r>
                  <a:rPr lang="en-US" sz="2000" b="0" dirty="0"/>
                  <a:t>Proof:   The following TM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b="0" dirty="0"/>
                  <a:t> recognizes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</m:oMath>
                </a14:m>
                <a:endParaRPr lang="en-US" sz="2000" b="0" dirty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0" dirty="0"/>
                  <a:t> “On input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/>
                  <a:t> Simulate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/>
                  <a:t> on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b="0" dirty="0"/>
                  <a:t>. </a:t>
                </a:r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/>
                  <a:t> </a:t>
                </a:r>
                <a:r>
                  <a:rPr lang="en-US" sz="2000" i="1" dirty="0"/>
                  <a:t>Accept</a:t>
                </a:r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halts and accepts. </a:t>
                </a:r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/>
                  <a:t> </a:t>
                </a:r>
                <a:r>
                  <a:rPr lang="en-US" sz="2000" i="1" dirty="0"/>
                  <a:t>Reject</a:t>
                </a:r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halts and rejects.</a:t>
                </a:r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/>
                  <a:t> </a:t>
                </a:r>
                <a:r>
                  <a:rPr lang="en-US" sz="2000" i="1" dirty="0"/>
                  <a:t>Reject</a:t>
                </a:r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never halts.”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		Von Neumann said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inspired the concept of a stored program computer.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94" y="1145234"/>
                <a:ext cx="9814855" cy="4693593"/>
              </a:xfrm>
              <a:prstGeom prst="rect">
                <a:avLst/>
              </a:prstGeom>
              <a:blipFill>
                <a:blip r:embed="rId3"/>
                <a:stretch>
                  <a:fillRect l="-994" t="-1039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1325479" y="4827189"/>
            <a:ext cx="4967415" cy="369332"/>
            <a:chOff x="1325479" y="4739507"/>
            <a:chExt cx="4967415" cy="36933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325479" y="4924173"/>
              <a:ext cx="2403559" cy="0"/>
            </a:xfrm>
            <a:prstGeom prst="line">
              <a:avLst/>
            </a:prstGeom>
            <a:ln w="25400">
              <a:solidFill>
                <a:schemeClr val="accent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4052665" y="4739507"/>
              <a:ext cx="22402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Not a legal TM action.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757062" y="3251733"/>
            <a:ext cx="5295873" cy="1762752"/>
            <a:chOff x="6757062" y="3251733"/>
            <a:chExt cx="5295873" cy="1762752"/>
          </a:xfrm>
        </p:grpSpPr>
        <p:sp>
          <p:nvSpPr>
            <p:cNvPr id="40" name="PDA box"/>
            <p:cNvSpPr/>
            <p:nvPr/>
          </p:nvSpPr>
          <p:spPr>
            <a:xfrm>
              <a:off x="7011633" y="4120728"/>
              <a:ext cx="934820" cy="8937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Finite Control"/>
                <p:cNvSpPr/>
                <p:nvPr/>
              </p:nvSpPr>
              <p:spPr>
                <a:xfrm>
                  <a:off x="7267430" y="4275323"/>
                  <a:ext cx="52027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1" name="Finite Control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7430" y="4275323"/>
                  <a:ext cx="520271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Rectangle 4"/>
            <p:cNvSpPr/>
            <p:nvPr/>
          </p:nvSpPr>
          <p:spPr>
            <a:xfrm>
              <a:off x="8371374" y="4119737"/>
              <a:ext cx="3248035" cy="317979"/>
            </a:xfrm>
            <a:custGeom>
              <a:avLst/>
              <a:gdLst>
                <a:gd name="connsiteX0" fmla="*/ 0 w 2742303"/>
                <a:gd name="connsiteY0" fmla="*/ 0 h 317979"/>
                <a:gd name="connsiteX1" fmla="*/ 2742303 w 2742303"/>
                <a:gd name="connsiteY1" fmla="*/ 0 h 317979"/>
                <a:gd name="connsiteX2" fmla="*/ 2742303 w 2742303"/>
                <a:gd name="connsiteY2" fmla="*/ 317979 h 317979"/>
                <a:gd name="connsiteX3" fmla="*/ 0 w 2742303"/>
                <a:gd name="connsiteY3" fmla="*/ 317979 h 317979"/>
                <a:gd name="connsiteX4" fmla="*/ 0 w 2742303"/>
                <a:gd name="connsiteY4" fmla="*/ 0 h 317979"/>
                <a:gd name="connsiteX0" fmla="*/ 2742303 w 2833743"/>
                <a:gd name="connsiteY0" fmla="*/ 317979 h 409419"/>
                <a:gd name="connsiteX1" fmla="*/ 0 w 2833743"/>
                <a:gd name="connsiteY1" fmla="*/ 317979 h 409419"/>
                <a:gd name="connsiteX2" fmla="*/ 0 w 2833743"/>
                <a:gd name="connsiteY2" fmla="*/ 0 h 409419"/>
                <a:gd name="connsiteX3" fmla="*/ 2742303 w 2833743"/>
                <a:gd name="connsiteY3" fmla="*/ 0 h 409419"/>
                <a:gd name="connsiteX4" fmla="*/ 2833743 w 2833743"/>
                <a:gd name="connsiteY4" fmla="*/ 409419 h 409419"/>
                <a:gd name="connsiteX0" fmla="*/ 2742303 w 2742303"/>
                <a:gd name="connsiteY0" fmla="*/ 317979 h 317979"/>
                <a:gd name="connsiteX1" fmla="*/ 0 w 2742303"/>
                <a:gd name="connsiteY1" fmla="*/ 317979 h 317979"/>
                <a:gd name="connsiteX2" fmla="*/ 0 w 2742303"/>
                <a:gd name="connsiteY2" fmla="*/ 0 h 317979"/>
                <a:gd name="connsiteX3" fmla="*/ 2742303 w 2742303"/>
                <a:gd name="connsiteY3" fmla="*/ 0 h 317979"/>
                <a:gd name="connsiteX0" fmla="*/ 2818503 w 2818503"/>
                <a:gd name="connsiteY0" fmla="*/ 317979 h 317979"/>
                <a:gd name="connsiteX1" fmla="*/ 0 w 2818503"/>
                <a:gd name="connsiteY1" fmla="*/ 317979 h 317979"/>
                <a:gd name="connsiteX2" fmla="*/ 0 w 2818503"/>
                <a:gd name="connsiteY2" fmla="*/ 0 h 317979"/>
                <a:gd name="connsiteX3" fmla="*/ 2742303 w 2818503"/>
                <a:gd name="connsiteY3" fmla="*/ 0 h 3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503" h="317979">
                  <a:moveTo>
                    <a:pt x="2818503" y="317979"/>
                  </a:moveTo>
                  <a:lnTo>
                    <a:pt x="0" y="317979"/>
                  </a:lnTo>
                  <a:lnTo>
                    <a:pt x="0" y="0"/>
                  </a:lnTo>
                  <a:lnTo>
                    <a:pt x="2742303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457663" y="3779871"/>
              <a:ext cx="1086487" cy="340025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6487" h="340025">
                  <a:moveTo>
                    <a:pt x="319" y="340025"/>
                  </a:moveTo>
                  <a:cubicBezTo>
                    <a:pt x="-1269" y="223343"/>
                    <a:pt x="-2856" y="106662"/>
                    <a:pt x="152719" y="54275"/>
                  </a:cubicBezTo>
                  <a:cubicBezTo>
                    <a:pt x="308294" y="1888"/>
                    <a:pt x="778194" y="-21925"/>
                    <a:pt x="933769" y="25700"/>
                  </a:cubicBezTo>
                  <a:cubicBezTo>
                    <a:pt x="1089344" y="73325"/>
                    <a:pt x="1087756" y="206675"/>
                    <a:pt x="1086169" y="340025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 rot="16200000">
              <a:off x="11406845" y="4225149"/>
              <a:ext cx="317979" cy="107153"/>
            </a:xfrm>
            <a:custGeom>
              <a:avLst/>
              <a:gdLst>
                <a:gd name="connsiteX0" fmla="*/ 0 w 369096"/>
                <a:gd name="connsiteY0" fmla="*/ 76200 h 171450"/>
                <a:gd name="connsiteX1" fmla="*/ 71438 w 369096"/>
                <a:gd name="connsiteY1" fmla="*/ 0 h 171450"/>
                <a:gd name="connsiteX2" fmla="*/ 107156 w 369096"/>
                <a:gd name="connsiteY2" fmla="*/ 78581 h 171450"/>
                <a:gd name="connsiteX3" fmla="*/ 178594 w 369096"/>
                <a:gd name="connsiteY3" fmla="*/ 4762 h 171450"/>
                <a:gd name="connsiteX4" fmla="*/ 219075 w 369096"/>
                <a:gd name="connsiteY4" fmla="*/ 80962 h 171450"/>
                <a:gd name="connsiteX5" fmla="*/ 309563 w 369096"/>
                <a:gd name="connsiteY5" fmla="*/ 14287 h 171450"/>
                <a:gd name="connsiteX6" fmla="*/ 369094 w 369096"/>
                <a:gd name="connsiteY6" fmla="*/ 111918 h 171450"/>
                <a:gd name="connsiteX7" fmla="*/ 307181 w 369096"/>
                <a:gd name="connsiteY7" fmla="*/ 171450 h 171450"/>
                <a:gd name="connsiteX0" fmla="*/ 0 w 369096"/>
                <a:gd name="connsiteY0" fmla="*/ 76200 h 111918"/>
                <a:gd name="connsiteX1" fmla="*/ 71438 w 369096"/>
                <a:gd name="connsiteY1" fmla="*/ 0 h 111918"/>
                <a:gd name="connsiteX2" fmla="*/ 107156 w 369096"/>
                <a:gd name="connsiteY2" fmla="*/ 78581 h 111918"/>
                <a:gd name="connsiteX3" fmla="*/ 178594 w 369096"/>
                <a:gd name="connsiteY3" fmla="*/ 4762 h 111918"/>
                <a:gd name="connsiteX4" fmla="*/ 219075 w 369096"/>
                <a:gd name="connsiteY4" fmla="*/ 80962 h 111918"/>
                <a:gd name="connsiteX5" fmla="*/ 309563 w 369096"/>
                <a:gd name="connsiteY5" fmla="*/ 14287 h 111918"/>
                <a:gd name="connsiteX6" fmla="*/ 369094 w 369096"/>
                <a:gd name="connsiteY6" fmla="*/ 111918 h 111918"/>
                <a:gd name="connsiteX0" fmla="*/ 0 w 361953"/>
                <a:gd name="connsiteY0" fmla="*/ 76200 h 107155"/>
                <a:gd name="connsiteX1" fmla="*/ 71438 w 361953"/>
                <a:gd name="connsiteY1" fmla="*/ 0 h 107155"/>
                <a:gd name="connsiteX2" fmla="*/ 107156 w 361953"/>
                <a:gd name="connsiteY2" fmla="*/ 78581 h 107155"/>
                <a:gd name="connsiteX3" fmla="*/ 178594 w 361953"/>
                <a:gd name="connsiteY3" fmla="*/ 4762 h 107155"/>
                <a:gd name="connsiteX4" fmla="*/ 219075 w 361953"/>
                <a:gd name="connsiteY4" fmla="*/ 80962 h 107155"/>
                <a:gd name="connsiteX5" fmla="*/ 309563 w 361953"/>
                <a:gd name="connsiteY5" fmla="*/ 14287 h 107155"/>
                <a:gd name="connsiteX6" fmla="*/ 361950 w 361953"/>
                <a:gd name="connsiteY6" fmla="*/ 107155 h 107155"/>
                <a:gd name="connsiteX0" fmla="*/ 0 w 361950"/>
                <a:gd name="connsiteY0" fmla="*/ 76200 h 107155"/>
                <a:gd name="connsiteX1" fmla="*/ 71438 w 361950"/>
                <a:gd name="connsiteY1" fmla="*/ 0 h 107155"/>
                <a:gd name="connsiteX2" fmla="*/ 107156 w 361950"/>
                <a:gd name="connsiteY2" fmla="*/ 78581 h 107155"/>
                <a:gd name="connsiteX3" fmla="*/ 178594 w 361950"/>
                <a:gd name="connsiteY3" fmla="*/ 4762 h 107155"/>
                <a:gd name="connsiteX4" fmla="*/ 219075 w 361950"/>
                <a:gd name="connsiteY4" fmla="*/ 80962 h 107155"/>
                <a:gd name="connsiteX5" fmla="*/ 309563 w 361950"/>
                <a:gd name="connsiteY5" fmla="*/ 14287 h 107155"/>
                <a:gd name="connsiteX6" fmla="*/ 361950 w 361950"/>
                <a:gd name="connsiteY6" fmla="*/ 107155 h 107155"/>
                <a:gd name="connsiteX0" fmla="*/ 0 w 309563"/>
                <a:gd name="connsiteY0" fmla="*/ 76200 h 80962"/>
                <a:gd name="connsiteX1" fmla="*/ 71438 w 309563"/>
                <a:gd name="connsiteY1" fmla="*/ 0 h 80962"/>
                <a:gd name="connsiteX2" fmla="*/ 107156 w 309563"/>
                <a:gd name="connsiteY2" fmla="*/ 78581 h 80962"/>
                <a:gd name="connsiteX3" fmla="*/ 178594 w 309563"/>
                <a:gd name="connsiteY3" fmla="*/ 4762 h 80962"/>
                <a:gd name="connsiteX4" fmla="*/ 219075 w 309563"/>
                <a:gd name="connsiteY4" fmla="*/ 80962 h 80962"/>
                <a:gd name="connsiteX5" fmla="*/ 309563 w 309563"/>
                <a:gd name="connsiteY5" fmla="*/ 14287 h 80962"/>
                <a:gd name="connsiteX0" fmla="*/ 0 w 316992"/>
                <a:gd name="connsiteY0" fmla="*/ 76200 h 80962"/>
                <a:gd name="connsiteX1" fmla="*/ 71438 w 316992"/>
                <a:gd name="connsiteY1" fmla="*/ 0 h 80962"/>
                <a:gd name="connsiteX2" fmla="*/ 107156 w 316992"/>
                <a:gd name="connsiteY2" fmla="*/ 78581 h 80962"/>
                <a:gd name="connsiteX3" fmla="*/ 178594 w 316992"/>
                <a:gd name="connsiteY3" fmla="*/ 4762 h 80962"/>
                <a:gd name="connsiteX4" fmla="*/ 219075 w 316992"/>
                <a:gd name="connsiteY4" fmla="*/ 80962 h 80962"/>
                <a:gd name="connsiteX5" fmla="*/ 309563 w 316992"/>
                <a:gd name="connsiteY5" fmla="*/ 14287 h 80962"/>
                <a:gd name="connsiteX6" fmla="*/ 311946 w 316992"/>
                <a:gd name="connsiteY6" fmla="*/ 21432 h 80962"/>
                <a:gd name="connsiteX0" fmla="*/ 0 w 364333"/>
                <a:gd name="connsiteY0" fmla="*/ 76200 h 80962"/>
                <a:gd name="connsiteX1" fmla="*/ 71438 w 364333"/>
                <a:gd name="connsiteY1" fmla="*/ 0 h 80962"/>
                <a:gd name="connsiteX2" fmla="*/ 107156 w 364333"/>
                <a:gd name="connsiteY2" fmla="*/ 78581 h 80962"/>
                <a:gd name="connsiteX3" fmla="*/ 178594 w 364333"/>
                <a:gd name="connsiteY3" fmla="*/ 4762 h 80962"/>
                <a:gd name="connsiteX4" fmla="*/ 219075 w 364333"/>
                <a:gd name="connsiteY4" fmla="*/ 80962 h 80962"/>
                <a:gd name="connsiteX5" fmla="*/ 309563 w 364333"/>
                <a:gd name="connsiteY5" fmla="*/ 14287 h 80962"/>
                <a:gd name="connsiteX6" fmla="*/ 364333 w 364333"/>
                <a:gd name="connsiteY6" fmla="*/ 76201 h 80962"/>
                <a:gd name="connsiteX0" fmla="*/ 0 w 364333"/>
                <a:gd name="connsiteY0" fmla="*/ 76200 h 78581"/>
                <a:gd name="connsiteX1" fmla="*/ 71438 w 364333"/>
                <a:gd name="connsiteY1" fmla="*/ 0 h 78581"/>
                <a:gd name="connsiteX2" fmla="*/ 107156 w 364333"/>
                <a:gd name="connsiteY2" fmla="*/ 78581 h 78581"/>
                <a:gd name="connsiteX3" fmla="*/ 178594 w 364333"/>
                <a:gd name="connsiteY3" fmla="*/ 4762 h 78581"/>
                <a:gd name="connsiteX4" fmla="*/ 226219 w 364333"/>
                <a:gd name="connsiteY4" fmla="*/ 76200 h 78581"/>
                <a:gd name="connsiteX5" fmla="*/ 309563 w 364333"/>
                <a:gd name="connsiteY5" fmla="*/ 14287 h 78581"/>
                <a:gd name="connsiteX6" fmla="*/ 364333 w 364333"/>
                <a:gd name="connsiteY6" fmla="*/ 76201 h 7858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26219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11944 w 364333"/>
                <a:gd name="connsiteY5" fmla="*/ 7143 h 76201"/>
                <a:gd name="connsiteX6" fmla="*/ 364333 w 364333"/>
                <a:gd name="connsiteY6" fmla="*/ 76201 h 76201"/>
                <a:gd name="connsiteX0" fmla="*/ 0 w 311944"/>
                <a:gd name="connsiteY0" fmla="*/ 76200 h 76200"/>
                <a:gd name="connsiteX1" fmla="*/ 71438 w 311944"/>
                <a:gd name="connsiteY1" fmla="*/ 0 h 76200"/>
                <a:gd name="connsiteX2" fmla="*/ 121444 w 311944"/>
                <a:gd name="connsiteY2" fmla="*/ 76199 h 76200"/>
                <a:gd name="connsiteX3" fmla="*/ 178594 w 311944"/>
                <a:gd name="connsiteY3" fmla="*/ 4762 h 76200"/>
                <a:gd name="connsiteX4" fmla="*/ 242888 w 311944"/>
                <a:gd name="connsiteY4" fmla="*/ 76200 h 76200"/>
                <a:gd name="connsiteX5" fmla="*/ 311944 w 311944"/>
                <a:gd name="connsiteY5" fmla="*/ 7143 h 76200"/>
                <a:gd name="connsiteX0" fmla="*/ 0 w 321469"/>
                <a:gd name="connsiteY0" fmla="*/ 78582 h 78582"/>
                <a:gd name="connsiteX1" fmla="*/ 71438 w 321469"/>
                <a:gd name="connsiteY1" fmla="*/ 2382 h 78582"/>
                <a:gd name="connsiteX2" fmla="*/ 121444 w 321469"/>
                <a:gd name="connsiteY2" fmla="*/ 78581 h 78582"/>
                <a:gd name="connsiteX3" fmla="*/ 178594 w 321469"/>
                <a:gd name="connsiteY3" fmla="*/ 7144 h 78582"/>
                <a:gd name="connsiteX4" fmla="*/ 242888 w 321469"/>
                <a:gd name="connsiteY4" fmla="*/ 78582 h 78582"/>
                <a:gd name="connsiteX5" fmla="*/ 321469 w 321469"/>
                <a:gd name="connsiteY5" fmla="*/ 0 h 7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469" h="78582">
                  <a:moveTo>
                    <a:pt x="0" y="78582"/>
                  </a:moveTo>
                  <a:lnTo>
                    <a:pt x="71438" y="2382"/>
                  </a:lnTo>
                  <a:lnTo>
                    <a:pt x="121444" y="78581"/>
                  </a:lnTo>
                  <a:lnTo>
                    <a:pt x="178594" y="7144"/>
                  </a:lnTo>
                  <a:lnTo>
                    <a:pt x="242888" y="78582"/>
                  </a:lnTo>
                  <a:lnTo>
                    <a:pt x="321469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8392483" y="4090656"/>
                  <a:ext cx="26470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Description 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dirty="0"/>
                    <a:t>,  input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2483" y="4090656"/>
                  <a:ext cx="264700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074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Rectangle 89"/>
            <p:cNvSpPr/>
            <p:nvPr/>
          </p:nvSpPr>
          <p:spPr>
            <a:xfrm>
              <a:off x="6757062" y="3251733"/>
              <a:ext cx="52958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Turing’s original “Universal Computing Machine” </a:t>
              </a:r>
            </a:p>
          </p:txBody>
        </p:sp>
      </p:grpSp>
      <p:sp>
        <p:nvSpPr>
          <p:cNvPr id="17" name="Isosceles Triangle 16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54D0A3-173C-B647-ABE4-C114F990DBC4}"/>
              </a:ext>
            </a:extLst>
          </p:cNvPr>
          <p:cNvSpPr txBox="1"/>
          <p:nvPr/>
        </p:nvSpPr>
        <p:spPr>
          <a:xfrm>
            <a:off x="5312229" y="6400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1395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57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Quick review of today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8794" y="1145234"/>
                <a:ext cx="7207900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400" dirty="0"/>
                  <a:t>We showed the decidability of various problems about automata and grammars:</a:t>
                </a:r>
                <a:br>
                  <a:rPr lang="en-US" sz="2400" dirty="0"/>
                </a:b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anose="02040503050406030204" pitchFamily="18" charset="0"/>
                      </a:rPr>
                      <m:t>FA</m:t>
                    </m:r>
                  </m:oMath>
                </a14:m>
                <a:r>
                  <a:rPr lang="en-US" sz="2400" dirty="0"/>
                  <a:t> 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400" dirty="0"/>
                  <a:t> 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400" dirty="0"/>
                  <a:t> 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latin typeface="Cambria Math" panose="02040503050406030204" pitchFamily="18" charset="0"/>
                      </a:rPr>
                      <m:t>CFG</m:t>
                    </m:r>
                  </m:oMath>
                </a14:m>
                <a:r>
                  <a:rPr lang="en-US" sz="2400" dirty="0"/>
                  <a:t> 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We showed that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400" dirty="0"/>
                  <a:t> is T-recognizable.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94" y="1145234"/>
                <a:ext cx="7207900" cy="1723549"/>
              </a:xfrm>
              <a:prstGeom prst="rect">
                <a:avLst/>
              </a:prstGeom>
              <a:blipFill>
                <a:blip r:embed="rId2"/>
                <a:stretch>
                  <a:fillRect l="-1354" t="-3180" b="-7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002091-5981-CA49-AAD4-4EC71E97452E}"/>
              </a:ext>
            </a:extLst>
          </p:cNvPr>
          <p:cNvSpPr txBox="1"/>
          <p:nvPr/>
        </p:nvSpPr>
        <p:spPr>
          <a:xfrm>
            <a:off x="5805714" y="64298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9676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EB3551-F897-FE4A-B346-E310DEF2A8BD}"/>
              </a:ext>
            </a:extLst>
          </p:cNvPr>
          <p:cNvSpPr txBox="1"/>
          <p:nvPr/>
        </p:nvSpPr>
        <p:spPr>
          <a:xfrm>
            <a:off x="448886" y="1250467"/>
            <a:ext cx="115380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MIT </a:t>
            </a:r>
            <a:r>
              <a:rPr lang="en-US" sz="2400" dirty="0" err="1"/>
              <a:t>OpenCourseWare</a:t>
            </a:r>
            <a:endParaRPr lang="en-US" sz="2400" dirty="0"/>
          </a:p>
          <a:p>
            <a:r>
              <a:rPr lang="en-US" sz="2400" dirty="0">
                <a:hlinkClick r:id="rId2"/>
              </a:rPr>
              <a:t>https://ocw.mit.edu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800" dirty="0"/>
              <a:t>18.404J Theory of Computation</a:t>
            </a:r>
          </a:p>
          <a:p>
            <a:r>
              <a:rPr lang="en-US" sz="2400" dirty="0"/>
              <a:t>Fall 2020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200" dirty="0"/>
              <a:t>For information about citing these materials or our Terms of Use, visit: </a:t>
            </a:r>
            <a:r>
              <a:rPr lang="en-US" sz="2200" dirty="0">
                <a:hlinkClick r:id="rId3"/>
              </a:rPr>
              <a:t>https://ocw.mit.edu/terms</a:t>
            </a:r>
            <a:r>
              <a:rPr lang="en-US" sz="2200" dirty="0"/>
              <a:t>.</a:t>
            </a:r>
          </a:p>
          <a:p>
            <a:pPr>
              <a:spcBef>
                <a:spcPts val="1200"/>
              </a:spcBef>
            </a:pPr>
            <a:endParaRPr lang="en-US" sz="2400" b="1" spc="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315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470" y="11152"/>
            <a:ext cx="6456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TMs and Encodings –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314" y="1010245"/>
                <a:ext cx="6710895" cy="553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ts val="1800"/>
                  </a:spcBef>
                </a:pPr>
                <a:r>
                  <a:rPr lang="en-US" sz="2000" dirty="0">
                    <a:solidFill>
                      <a:prstClr val="white"/>
                    </a:solidFill>
                  </a:rPr>
                  <a:t>A TM has 3 possible outcomes for each input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>
                    <a:solidFill>
                      <a:prstClr val="white"/>
                    </a:solidFill>
                  </a:rPr>
                  <a:t>:</a:t>
                </a:r>
              </a:p>
              <a:p>
                <a:pPr marL="288925" lvl="0" indent="-288925"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sz="2000" dirty="0">
                    <a:solidFill>
                      <a:prstClr val="white"/>
                    </a:solidFill>
                  </a:rPr>
                  <a:t> </a:t>
                </a:r>
                <a:r>
                  <a:rPr lang="en-US" sz="2000" i="1" u="sng" dirty="0">
                    <a:solidFill>
                      <a:prstClr val="white"/>
                    </a:solidFill>
                  </a:rPr>
                  <a:t>Accept</a:t>
                </a:r>
                <a:r>
                  <a:rPr lang="en-US" sz="2000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>
                    <a:solidFill>
                      <a:prstClr val="white"/>
                    </a:solidFill>
                  </a:rPr>
                  <a:t> (enter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acc</m:t>
                    </m:r>
                    <m:r>
                      <a:rPr lang="en-US" sz="2000" i="1" baseline="-250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prstClr val="white"/>
                    </a:solidFill>
                  </a:rPr>
                  <a:t>)</a:t>
                </a:r>
              </a:p>
              <a:p>
                <a:pPr marL="288925" lvl="0" indent="-288925"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sz="2000" dirty="0">
                    <a:solidFill>
                      <a:prstClr val="white"/>
                    </a:solidFill>
                  </a:rPr>
                  <a:t> </a:t>
                </a:r>
                <a:r>
                  <a:rPr lang="en-US" sz="2000" i="1" u="sng" dirty="0">
                    <a:solidFill>
                      <a:prstClr val="white"/>
                    </a:solidFill>
                  </a:rPr>
                  <a:t>Reject</a:t>
                </a:r>
                <a:r>
                  <a:rPr lang="en-US" sz="2000" i="1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prstClr val="white"/>
                    </a:solidFill>
                  </a:rPr>
                  <a:t>by halting  (enter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rej</m:t>
                    </m:r>
                  </m:oMath>
                </a14:m>
                <a:r>
                  <a:rPr lang="en-US" sz="2000" dirty="0">
                    <a:solidFill>
                      <a:prstClr val="white"/>
                    </a:solidFill>
                  </a:rPr>
                  <a:t> )</a:t>
                </a:r>
              </a:p>
              <a:p>
                <a:pPr marL="288925" lvl="0" indent="-288925"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sz="2000" dirty="0">
                    <a:solidFill>
                      <a:prstClr val="white"/>
                    </a:solidFill>
                  </a:rPr>
                  <a:t> </a:t>
                </a:r>
                <a:r>
                  <a:rPr lang="en-US" sz="2000" i="1" u="sng" dirty="0">
                    <a:solidFill>
                      <a:prstClr val="white"/>
                    </a:solidFill>
                  </a:rPr>
                  <a:t>Reject</a:t>
                </a:r>
                <a:r>
                  <a:rPr lang="en-US" sz="2000" i="1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prstClr val="white"/>
                    </a:solidFill>
                  </a:rPr>
                  <a:t>by looping  (running forever)</a:t>
                </a:r>
                <a:endParaRPr lang="en-US" sz="2400" dirty="0"/>
              </a:p>
              <a:p>
                <a:pPr lvl="0">
                  <a:spcBef>
                    <a:spcPts val="600"/>
                  </a:spcBef>
                </a:pPr>
                <a:endParaRPr lang="en-US" sz="2400" i="1" dirty="0">
                  <a:solidFill>
                    <a:prstClr val="white"/>
                  </a:solidFill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is </a:t>
                </a:r>
                <a:r>
                  <a:rPr lang="en-US" sz="2000" u="sng" dirty="0"/>
                  <a:t>T-recognizable</a:t>
                </a:r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for some TM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is </a:t>
                </a:r>
                <a:r>
                  <a:rPr lang="en-US" sz="2000" u="sng" dirty="0"/>
                  <a:t>T-decidable</a:t>
                </a:r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for some TM decider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spcBef>
                    <a:spcPts val="300"/>
                  </a:spcBef>
                </a:pPr>
                <a:r>
                  <a:rPr lang="en-US" sz="2000" dirty="0"/>
                  <a:t>		              halts on all inputs</a:t>
                </a:r>
              </a:p>
              <a:p>
                <a:pPr>
                  <a:spcBef>
                    <a:spcPts val="600"/>
                  </a:spcBef>
                </a:pPr>
                <a:endParaRPr lang="en-US" sz="2000" dirty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〈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/>
                  <a:t> encodes objects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 as a single string.</a:t>
                </a:r>
              </a:p>
              <a:p>
                <a:pPr>
                  <a:spcBef>
                    <a:spcPts val="600"/>
                  </a:spcBef>
                </a:pPr>
                <a:endParaRPr lang="en-US" sz="2000" dirty="0"/>
              </a:p>
              <a:p>
                <a:pPr>
                  <a:spcBef>
                    <a:spcPts val="300"/>
                  </a:spcBef>
                </a:pPr>
                <a:r>
                  <a:rPr lang="en-US" sz="2000" dirty="0"/>
                  <a:t>Notation for writing a TM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is</a:t>
                </a:r>
              </a:p>
              <a:p>
                <a:pPr>
                  <a:spcBef>
                    <a:spcPts val="300"/>
                  </a:spcBef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“On input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dirty="0"/>
              </a:p>
              <a:p>
                <a:pPr>
                  <a:spcBef>
                    <a:spcPts val="300"/>
                  </a:spcBef>
                </a:pPr>
                <a:r>
                  <a:rPr lang="en-US" sz="2000" dirty="0"/>
                  <a:t>           [English description of the algorithm]”</a:t>
                </a:r>
              </a:p>
              <a:p>
                <a:pPr lvl="0">
                  <a:spcBef>
                    <a:spcPts val="600"/>
                  </a:spcBef>
                </a:pPr>
                <a:endParaRPr lang="en-US" sz="2000" i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14" y="1010245"/>
                <a:ext cx="6710895" cy="5539978"/>
              </a:xfrm>
              <a:prstGeom prst="rect">
                <a:avLst/>
              </a:prstGeom>
              <a:blipFill>
                <a:blip r:embed="rId2"/>
                <a:stretch>
                  <a:fillRect l="-999" t="-660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 flipV="1">
            <a:off x="4633519" y="3267843"/>
            <a:ext cx="511126" cy="512391"/>
          </a:xfrm>
          <a:prstGeom prst="arc">
            <a:avLst>
              <a:gd name="adj1" fmla="val 16200000"/>
              <a:gd name="adj2" fmla="val 21421404"/>
            </a:avLst>
          </a:prstGeom>
          <a:ln w="1905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A8AB4B-18F0-094B-82E9-7DC9D6904FC1}"/>
              </a:ext>
            </a:extLst>
          </p:cNvPr>
          <p:cNvSpPr txBox="1"/>
          <p:nvPr/>
        </p:nvSpPr>
        <p:spPr>
          <a:xfrm>
            <a:off x="6299200" y="63862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1078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Acceptance Problem for DFAs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226296" y="2747602"/>
            <a:ext cx="914400" cy="91440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236057" y="4352289"/>
                <a:ext cx="26878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input tape contains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057" y="4352289"/>
                <a:ext cx="2687852" cy="369332"/>
              </a:xfrm>
              <a:prstGeom prst="rect">
                <a:avLst/>
              </a:prstGeom>
              <a:blipFill>
                <a:blip r:embed="rId3"/>
                <a:stretch>
                  <a:fillRect l="-2041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47186" y="1056537"/>
                <a:ext cx="10525721" cy="3438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b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DFA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a DFA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accepts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Theorem: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DFA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en-US" sz="2000" b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decidable</a:t>
                </a:r>
              </a:p>
              <a:p>
                <a:r>
                  <a:rPr lang="en-US" sz="2000" dirty="0"/>
                  <a:t>Proof:  Give TM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000" b="0" dirty="0"/>
                  <a:t>  that decides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/>
                  <a:t>.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0" dirty="0"/>
                  <a:t> “On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000" b="0" dirty="0"/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/>
                  <a:t>Check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b="0" dirty="0"/>
                  <a:t> has the form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000" b="0" dirty="0"/>
                  <a:t> where </a:t>
                </a:r>
                <a:br>
                  <a:rPr lang="en-US" sz="2000" b="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b="0" dirty="0"/>
                  <a:t> is a DFA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b="0" dirty="0"/>
                  <a:t> is a string; </a:t>
                </a:r>
                <a:r>
                  <a:rPr lang="en-US" sz="2000" b="0" i="1" dirty="0"/>
                  <a:t>reject</a:t>
                </a:r>
                <a:r>
                  <a:rPr lang="en-US" sz="2000" b="0" dirty="0"/>
                  <a:t> if not. </a:t>
                </a:r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/>
                  <a:t>Simulate the computation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b="0" dirty="0"/>
                  <a:t>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b="0" dirty="0"/>
                  <a:t>.</a:t>
                </a:r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ends </a:t>
                </a:r>
                <a:r>
                  <a:rPr lang="en-US" sz="2000" dirty="0"/>
                  <a:t>in an accept state then </a:t>
                </a:r>
                <a:r>
                  <a:rPr lang="en-US" sz="2000" i="1" dirty="0"/>
                  <a:t>accept</a:t>
                </a:r>
                <a:r>
                  <a:rPr lang="en-US" sz="2000" dirty="0"/>
                  <a:t>.</a:t>
                </a:r>
                <a:br>
                  <a:rPr lang="en-US" sz="2000" dirty="0"/>
                </a:br>
                <a:r>
                  <a:rPr lang="en-US" sz="2000" dirty="0"/>
                  <a:t>If not then </a:t>
                </a:r>
                <a:r>
                  <a:rPr lang="en-US" sz="2000" i="1" dirty="0"/>
                  <a:t>reject</a:t>
                </a:r>
                <a:r>
                  <a:rPr lang="en-US" sz="2000" dirty="0"/>
                  <a:t>.”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86" y="1056537"/>
                <a:ext cx="10525721" cy="3438570"/>
              </a:xfrm>
              <a:prstGeom prst="rect">
                <a:avLst/>
              </a:prstGeom>
              <a:blipFill>
                <a:blip r:embed="rId4"/>
                <a:stretch>
                  <a:fillRect l="-926" t="-1418" b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5393191" y="2142269"/>
            <a:ext cx="2373251" cy="1363302"/>
            <a:chOff x="5384800" y="2298700"/>
            <a:chExt cx="2373251" cy="13633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72" t="25056" r="41216" b="34381"/>
            <a:stretch/>
          </p:blipFill>
          <p:spPr>
            <a:xfrm>
              <a:off x="5384800" y="2298700"/>
              <a:ext cx="660400" cy="13633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057585" y="2657185"/>
                  <a:ext cx="1700466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:r>
                    <a:rPr lang="en-US" b="1" dirty="0"/>
                    <a:t>Shorthand:  </a:t>
                  </a:r>
                  <a:br>
                    <a:rPr lang="en-US" b="1" dirty="0"/>
                  </a:br>
                  <a:r>
                    <a:rPr lang="en-US" dirty="0"/>
                    <a:t>On input </a:t>
                  </a:r>
                  <a14:m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7585" y="2657185"/>
                  <a:ext cx="1700466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2867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467108" y="4721621"/>
                <a:ext cx="5527539" cy="332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  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 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=⋯,  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 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=⋯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=01101</m:t>
                      </m:r>
                    </m:oMath>
                  </m:oMathPara>
                </a14:m>
                <a:endParaRPr lang="en-US" sz="1600" baseline="30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108" y="4721621"/>
                <a:ext cx="5527539" cy="332912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4613894" y="5107373"/>
            <a:ext cx="5219371" cy="550678"/>
            <a:chOff x="4613894" y="5107373"/>
            <a:chExt cx="5219371" cy="550678"/>
          </a:xfrm>
        </p:grpSpPr>
        <p:sp>
          <p:nvSpPr>
            <p:cNvPr id="11" name="Left Brace 10"/>
            <p:cNvSpPr/>
            <p:nvPr/>
          </p:nvSpPr>
          <p:spPr>
            <a:xfrm rot="16200000">
              <a:off x="6570593" y="3154843"/>
              <a:ext cx="205228" cy="4118625"/>
            </a:xfrm>
            <a:prstGeom prst="leftBrace">
              <a:avLst>
                <a:gd name="adj1" fmla="val 274427"/>
                <a:gd name="adj2" fmla="val 50000"/>
              </a:avLst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Left Brace 36"/>
            <p:cNvSpPr/>
            <p:nvPr/>
          </p:nvSpPr>
          <p:spPr>
            <a:xfrm rot="16200000">
              <a:off x="9287163" y="4770666"/>
              <a:ext cx="209396" cy="882809"/>
            </a:xfrm>
            <a:prstGeom prst="leftBrace">
              <a:avLst>
                <a:gd name="adj1" fmla="val 286804"/>
                <a:gd name="adj2" fmla="val 48894"/>
              </a:avLst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6313730" y="5288719"/>
                  <a:ext cx="3960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3730" y="5288719"/>
                  <a:ext cx="39607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8970689" y="5251426"/>
                  <a:ext cx="4142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0689" y="5251426"/>
                  <a:ext cx="414216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2585431" y="4401413"/>
            <a:ext cx="7577967" cy="1234614"/>
            <a:chOff x="2585431" y="4401413"/>
            <a:chExt cx="7577967" cy="1234614"/>
          </a:xfrm>
        </p:grpSpPr>
        <p:sp>
          <p:nvSpPr>
            <p:cNvPr id="8" name="PDA box"/>
            <p:cNvSpPr/>
            <p:nvPr/>
          </p:nvSpPr>
          <p:spPr>
            <a:xfrm>
              <a:off x="2585431" y="4742270"/>
              <a:ext cx="1430767" cy="8937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4"/>
            <p:cNvSpPr/>
            <p:nvPr/>
          </p:nvSpPr>
          <p:spPr>
            <a:xfrm>
              <a:off x="4441119" y="4741279"/>
              <a:ext cx="5717292" cy="317979"/>
            </a:xfrm>
            <a:custGeom>
              <a:avLst/>
              <a:gdLst>
                <a:gd name="connsiteX0" fmla="*/ 0 w 2742303"/>
                <a:gd name="connsiteY0" fmla="*/ 0 h 317979"/>
                <a:gd name="connsiteX1" fmla="*/ 2742303 w 2742303"/>
                <a:gd name="connsiteY1" fmla="*/ 0 h 317979"/>
                <a:gd name="connsiteX2" fmla="*/ 2742303 w 2742303"/>
                <a:gd name="connsiteY2" fmla="*/ 317979 h 317979"/>
                <a:gd name="connsiteX3" fmla="*/ 0 w 2742303"/>
                <a:gd name="connsiteY3" fmla="*/ 317979 h 317979"/>
                <a:gd name="connsiteX4" fmla="*/ 0 w 2742303"/>
                <a:gd name="connsiteY4" fmla="*/ 0 h 317979"/>
                <a:gd name="connsiteX0" fmla="*/ 2742303 w 2833743"/>
                <a:gd name="connsiteY0" fmla="*/ 317979 h 409419"/>
                <a:gd name="connsiteX1" fmla="*/ 0 w 2833743"/>
                <a:gd name="connsiteY1" fmla="*/ 317979 h 409419"/>
                <a:gd name="connsiteX2" fmla="*/ 0 w 2833743"/>
                <a:gd name="connsiteY2" fmla="*/ 0 h 409419"/>
                <a:gd name="connsiteX3" fmla="*/ 2742303 w 2833743"/>
                <a:gd name="connsiteY3" fmla="*/ 0 h 409419"/>
                <a:gd name="connsiteX4" fmla="*/ 2833743 w 2833743"/>
                <a:gd name="connsiteY4" fmla="*/ 409419 h 409419"/>
                <a:gd name="connsiteX0" fmla="*/ 2742303 w 2742303"/>
                <a:gd name="connsiteY0" fmla="*/ 317979 h 317979"/>
                <a:gd name="connsiteX1" fmla="*/ 0 w 2742303"/>
                <a:gd name="connsiteY1" fmla="*/ 317979 h 317979"/>
                <a:gd name="connsiteX2" fmla="*/ 0 w 2742303"/>
                <a:gd name="connsiteY2" fmla="*/ 0 h 317979"/>
                <a:gd name="connsiteX3" fmla="*/ 2742303 w 2742303"/>
                <a:gd name="connsiteY3" fmla="*/ 0 h 317979"/>
                <a:gd name="connsiteX0" fmla="*/ 2818503 w 2818503"/>
                <a:gd name="connsiteY0" fmla="*/ 317979 h 317979"/>
                <a:gd name="connsiteX1" fmla="*/ 0 w 2818503"/>
                <a:gd name="connsiteY1" fmla="*/ 317979 h 317979"/>
                <a:gd name="connsiteX2" fmla="*/ 0 w 2818503"/>
                <a:gd name="connsiteY2" fmla="*/ 0 h 317979"/>
                <a:gd name="connsiteX3" fmla="*/ 2742303 w 2818503"/>
                <a:gd name="connsiteY3" fmla="*/ 0 h 317979"/>
                <a:gd name="connsiteX0" fmla="*/ 2772126 w 2772126"/>
                <a:gd name="connsiteY0" fmla="*/ 317979 h 317979"/>
                <a:gd name="connsiteX1" fmla="*/ 0 w 2772126"/>
                <a:gd name="connsiteY1" fmla="*/ 317979 h 317979"/>
                <a:gd name="connsiteX2" fmla="*/ 0 w 2772126"/>
                <a:gd name="connsiteY2" fmla="*/ 0 h 317979"/>
                <a:gd name="connsiteX3" fmla="*/ 2742303 w 2772126"/>
                <a:gd name="connsiteY3" fmla="*/ 0 h 317979"/>
                <a:gd name="connsiteX0" fmla="*/ 2783720 w 2783720"/>
                <a:gd name="connsiteY0" fmla="*/ 317979 h 317979"/>
                <a:gd name="connsiteX1" fmla="*/ 0 w 2783720"/>
                <a:gd name="connsiteY1" fmla="*/ 317979 h 317979"/>
                <a:gd name="connsiteX2" fmla="*/ 0 w 2783720"/>
                <a:gd name="connsiteY2" fmla="*/ 0 h 317979"/>
                <a:gd name="connsiteX3" fmla="*/ 2742303 w 2783720"/>
                <a:gd name="connsiteY3" fmla="*/ 0 h 3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3720" h="317979">
                  <a:moveTo>
                    <a:pt x="2783720" y="317979"/>
                  </a:moveTo>
                  <a:lnTo>
                    <a:pt x="0" y="317979"/>
                  </a:lnTo>
                  <a:lnTo>
                    <a:pt x="0" y="0"/>
                  </a:lnTo>
                  <a:lnTo>
                    <a:pt x="2742303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527408" y="4401413"/>
              <a:ext cx="1086487" cy="340025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6487" h="340025">
                  <a:moveTo>
                    <a:pt x="319" y="340025"/>
                  </a:moveTo>
                  <a:cubicBezTo>
                    <a:pt x="-1269" y="223343"/>
                    <a:pt x="-2856" y="106662"/>
                    <a:pt x="152719" y="54275"/>
                  </a:cubicBezTo>
                  <a:cubicBezTo>
                    <a:pt x="308294" y="1888"/>
                    <a:pt x="778194" y="-21925"/>
                    <a:pt x="933769" y="25700"/>
                  </a:cubicBezTo>
                  <a:cubicBezTo>
                    <a:pt x="1089344" y="73325"/>
                    <a:pt x="1087756" y="206675"/>
                    <a:pt x="1086169" y="340025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 rot="16200000">
              <a:off x="9958139" y="4851618"/>
              <a:ext cx="320022" cy="90497"/>
            </a:xfrm>
            <a:custGeom>
              <a:avLst/>
              <a:gdLst>
                <a:gd name="connsiteX0" fmla="*/ 0 w 369096"/>
                <a:gd name="connsiteY0" fmla="*/ 76200 h 171450"/>
                <a:gd name="connsiteX1" fmla="*/ 71438 w 369096"/>
                <a:gd name="connsiteY1" fmla="*/ 0 h 171450"/>
                <a:gd name="connsiteX2" fmla="*/ 107156 w 369096"/>
                <a:gd name="connsiteY2" fmla="*/ 78581 h 171450"/>
                <a:gd name="connsiteX3" fmla="*/ 178594 w 369096"/>
                <a:gd name="connsiteY3" fmla="*/ 4762 h 171450"/>
                <a:gd name="connsiteX4" fmla="*/ 219075 w 369096"/>
                <a:gd name="connsiteY4" fmla="*/ 80962 h 171450"/>
                <a:gd name="connsiteX5" fmla="*/ 309563 w 369096"/>
                <a:gd name="connsiteY5" fmla="*/ 14287 h 171450"/>
                <a:gd name="connsiteX6" fmla="*/ 369094 w 369096"/>
                <a:gd name="connsiteY6" fmla="*/ 111918 h 171450"/>
                <a:gd name="connsiteX7" fmla="*/ 307181 w 369096"/>
                <a:gd name="connsiteY7" fmla="*/ 171450 h 171450"/>
                <a:gd name="connsiteX0" fmla="*/ 0 w 369096"/>
                <a:gd name="connsiteY0" fmla="*/ 76200 h 111918"/>
                <a:gd name="connsiteX1" fmla="*/ 71438 w 369096"/>
                <a:gd name="connsiteY1" fmla="*/ 0 h 111918"/>
                <a:gd name="connsiteX2" fmla="*/ 107156 w 369096"/>
                <a:gd name="connsiteY2" fmla="*/ 78581 h 111918"/>
                <a:gd name="connsiteX3" fmla="*/ 178594 w 369096"/>
                <a:gd name="connsiteY3" fmla="*/ 4762 h 111918"/>
                <a:gd name="connsiteX4" fmla="*/ 219075 w 369096"/>
                <a:gd name="connsiteY4" fmla="*/ 80962 h 111918"/>
                <a:gd name="connsiteX5" fmla="*/ 309563 w 369096"/>
                <a:gd name="connsiteY5" fmla="*/ 14287 h 111918"/>
                <a:gd name="connsiteX6" fmla="*/ 369094 w 369096"/>
                <a:gd name="connsiteY6" fmla="*/ 111918 h 111918"/>
                <a:gd name="connsiteX0" fmla="*/ 0 w 361953"/>
                <a:gd name="connsiteY0" fmla="*/ 76200 h 107155"/>
                <a:gd name="connsiteX1" fmla="*/ 71438 w 361953"/>
                <a:gd name="connsiteY1" fmla="*/ 0 h 107155"/>
                <a:gd name="connsiteX2" fmla="*/ 107156 w 361953"/>
                <a:gd name="connsiteY2" fmla="*/ 78581 h 107155"/>
                <a:gd name="connsiteX3" fmla="*/ 178594 w 361953"/>
                <a:gd name="connsiteY3" fmla="*/ 4762 h 107155"/>
                <a:gd name="connsiteX4" fmla="*/ 219075 w 361953"/>
                <a:gd name="connsiteY4" fmla="*/ 80962 h 107155"/>
                <a:gd name="connsiteX5" fmla="*/ 309563 w 361953"/>
                <a:gd name="connsiteY5" fmla="*/ 14287 h 107155"/>
                <a:gd name="connsiteX6" fmla="*/ 361950 w 361953"/>
                <a:gd name="connsiteY6" fmla="*/ 107155 h 107155"/>
                <a:gd name="connsiteX0" fmla="*/ 0 w 361950"/>
                <a:gd name="connsiteY0" fmla="*/ 76200 h 107155"/>
                <a:gd name="connsiteX1" fmla="*/ 71438 w 361950"/>
                <a:gd name="connsiteY1" fmla="*/ 0 h 107155"/>
                <a:gd name="connsiteX2" fmla="*/ 107156 w 361950"/>
                <a:gd name="connsiteY2" fmla="*/ 78581 h 107155"/>
                <a:gd name="connsiteX3" fmla="*/ 178594 w 361950"/>
                <a:gd name="connsiteY3" fmla="*/ 4762 h 107155"/>
                <a:gd name="connsiteX4" fmla="*/ 219075 w 361950"/>
                <a:gd name="connsiteY4" fmla="*/ 80962 h 107155"/>
                <a:gd name="connsiteX5" fmla="*/ 309563 w 361950"/>
                <a:gd name="connsiteY5" fmla="*/ 14287 h 107155"/>
                <a:gd name="connsiteX6" fmla="*/ 361950 w 361950"/>
                <a:gd name="connsiteY6" fmla="*/ 107155 h 107155"/>
                <a:gd name="connsiteX0" fmla="*/ 0 w 309563"/>
                <a:gd name="connsiteY0" fmla="*/ 76200 h 80962"/>
                <a:gd name="connsiteX1" fmla="*/ 71438 w 309563"/>
                <a:gd name="connsiteY1" fmla="*/ 0 h 80962"/>
                <a:gd name="connsiteX2" fmla="*/ 107156 w 309563"/>
                <a:gd name="connsiteY2" fmla="*/ 78581 h 80962"/>
                <a:gd name="connsiteX3" fmla="*/ 178594 w 309563"/>
                <a:gd name="connsiteY3" fmla="*/ 4762 h 80962"/>
                <a:gd name="connsiteX4" fmla="*/ 219075 w 309563"/>
                <a:gd name="connsiteY4" fmla="*/ 80962 h 80962"/>
                <a:gd name="connsiteX5" fmla="*/ 309563 w 309563"/>
                <a:gd name="connsiteY5" fmla="*/ 14287 h 80962"/>
                <a:gd name="connsiteX0" fmla="*/ 0 w 316992"/>
                <a:gd name="connsiteY0" fmla="*/ 76200 h 80962"/>
                <a:gd name="connsiteX1" fmla="*/ 71438 w 316992"/>
                <a:gd name="connsiteY1" fmla="*/ 0 h 80962"/>
                <a:gd name="connsiteX2" fmla="*/ 107156 w 316992"/>
                <a:gd name="connsiteY2" fmla="*/ 78581 h 80962"/>
                <a:gd name="connsiteX3" fmla="*/ 178594 w 316992"/>
                <a:gd name="connsiteY3" fmla="*/ 4762 h 80962"/>
                <a:gd name="connsiteX4" fmla="*/ 219075 w 316992"/>
                <a:gd name="connsiteY4" fmla="*/ 80962 h 80962"/>
                <a:gd name="connsiteX5" fmla="*/ 309563 w 316992"/>
                <a:gd name="connsiteY5" fmla="*/ 14287 h 80962"/>
                <a:gd name="connsiteX6" fmla="*/ 311946 w 316992"/>
                <a:gd name="connsiteY6" fmla="*/ 21432 h 80962"/>
                <a:gd name="connsiteX0" fmla="*/ 0 w 364333"/>
                <a:gd name="connsiteY0" fmla="*/ 76200 h 80962"/>
                <a:gd name="connsiteX1" fmla="*/ 71438 w 364333"/>
                <a:gd name="connsiteY1" fmla="*/ 0 h 80962"/>
                <a:gd name="connsiteX2" fmla="*/ 107156 w 364333"/>
                <a:gd name="connsiteY2" fmla="*/ 78581 h 80962"/>
                <a:gd name="connsiteX3" fmla="*/ 178594 w 364333"/>
                <a:gd name="connsiteY3" fmla="*/ 4762 h 80962"/>
                <a:gd name="connsiteX4" fmla="*/ 219075 w 364333"/>
                <a:gd name="connsiteY4" fmla="*/ 80962 h 80962"/>
                <a:gd name="connsiteX5" fmla="*/ 309563 w 364333"/>
                <a:gd name="connsiteY5" fmla="*/ 14287 h 80962"/>
                <a:gd name="connsiteX6" fmla="*/ 364333 w 364333"/>
                <a:gd name="connsiteY6" fmla="*/ 76201 h 80962"/>
                <a:gd name="connsiteX0" fmla="*/ 0 w 364333"/>
                <a:gd name="connsiteY0" fmla="*/ 76200 h 78581"/>
                <a:gd name="connsiteX1" fmla="*/ 71438 w 364333"/>
                <a:gd name="connsiteY1" fmla="*/ 0 h 78581"/>
                <a:gd name="connsiteX2" fmla="*/ 107156 w 364333"/>
                <a:gd name="connsiteY2" fmla="*/ 78581 h 78581"/>
                <a:gd name="connsiteX3" fmla="*/ 178594 w 364333"/>
                <a:gd name="connsiteY3" fmla="*/ 4762 h 78581"/>
                <a:gd name="connsiteX4" fmla="*/ 226219 w 364333"/>
                <a:gd name="connsiteY4" fmla="*/ 76200 h 78581"/>
                <a:gd name="connsiteX5" fmla="*/ 309563 w 364333"/>
                <a:gd name="connsiteY5" fmla="*/ 14287 h 78581"/>
                <a:gd name="connsiteX6" fmla="*/ 364333 w 364333"/>
                <a:gd name="connsiteY6" fmla="*/ 76201 h 7858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26219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11944 w 364333"/>
                <a:gd name="connsiteY5" fmla="*/ 7143 h 76201"/>
                <a:gd name="connsiteX6" fmla="*/ 364333 w 364333"/>
                <a:gd name="connsiteY6" fmla="*/ 76201 h 76201"/>
                <a:gd name="connsiteX0" fmla="*/ 0 w 311944"/>
                <a:gd name="connsiteY0" fmla="*/ 76200 h 76200"/>
                <a:gd name="connsiteX1" fmla="*/ 71438 w 311944"/>
                <a:gd name="connsiteY1" fmla="*/ 0 h 76200"/>
                <a:gd name="connsiteX2" fmla="*/ 121444 w 311944"/>
                <a:gd name="connsiteY2" fmla="*/ 76199 h 76200"/>
                <a:gd name="connsiteX3" fmla="*/ 178594 w 311944"/>
                <a:gd name="connsiteY3" fmla="*/ 4762 h 76200"/>
                <a:gd name="connsiteX4" fmla="*/ 242888 w 311944"/>
                <a:gd name="connsiteY4" fmla="*/ 76200 h 76200"/>
                <a:gd name="connsiteX5" fmla="*/ 311944 w 311944"/>
                <a:gd name="connsiteY5" fmla="*/ 7143 h 76200"/>
                <a:gd name="connsiteX0" fmla="*/ 0 w 321469"/>
                <a:gd name="connsiteY0" fmla="*/ 78582 h 78582"/>
                <a:gd name="connsiteX1" fmla="*/ 71438 w 321469"/>
                <a:gd name="connsiteY1" fmla="*/ 2382 h 78582"/>
                <a:gd name="connsiteX2" fmla="*/ 121444 w 321469"/>
                <a:gd name="connsiteY2" fmla="*/ 78581 h 78582"/>
                <a:gd name="connsiteX3" fmla="*/ 178594 w 321469"/>
                <a:gd name="connsiteY3" fmla="*/ 7144 h 78582"/>
                <a:gd name="connsiteX4" fmla="*/ 242888 w 321469"/>
                <a:gd name="connsiteY4" fmla="*/ 78582 h 78582"/>
                <a:gd name="connsiteX5" fmla="*/ 321469 w 321469"/>
                <a:gd name="connsiteY5" fmla="*/ 0 h 7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469" h="78582">
                  <a:moveTo>
                    <a:pt x="0" y="78582"/>
                  </a:moveTo>
                  <a:lnTo>
                    <a:pt x="71438" y="2382"/>
                  </a:lnTo>
                  <a:lnTo>
                    <a:pt x="121444" y="78581"/>
                  </a:lnTo>
                  <a:lnTo>
                    <a:pt x="178594" y="7144"/>
                  </a:lnTo>
                  <a:lnTo>
                    <a:pt x="242888" y="78582"/>
                  </a:lnTo>
                  <a:lnTo>
                    <a:pt x="321469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2719615" y="4896866"/>
                  <a:ext cx="118013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0" i="0" baseline="-2500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latin typeface="Cambria Math" panose="02040503050406030204" pitchFamily="18" charset="0"/>
                          </a:rPr>
                          <m:t>DFA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9615" y="4896866"/>
                  <a:ext cx="1180130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/>
          <p:cNvGrpSpPr/>
          <p:nvPr/>
        </p:nvGrpSpPr>
        <p:grpSpPr>
          <a:xfrm>
            <a:off x="4026473" y="5357669"/>
            <a:ext cx="5571957" cy="899176"/>
            <a:chOff x="4026473" y="5357669"/>
            <a:chExt cx="5571957" cy="899176"/>
          </a:xfrm>
        </p:grpSpPr>
        <p:sp>
          <p:nvSpPr>
            <p:cNvPr id="40" name="Rectangle 4"/>
            <p:cNvSpPr/>
            <p:nvPr/>
          </p:nvSpPr>
          <p:spPr>
            <a:xfrm>
              <a:off x="4449511" y="5615322"/>
              <a:ext cx="1197681" cy="317979"/>
            </a:xfrm>
            <a:custGeom>
              <a:avLst/>
              <a:gdLst>
                <a:gd name="connsiteX0" fmla="*/ 0 w 2742303"/>
                <a:gd name="connsiteY0" fmla="*/ 0 h 317979"/>
                <a:gd name="connsiteX1" fmla="*/ 2742303 w 2742303"/>
                <a:gd name="connsiteY1" fmla="*/ 0 h 317979"/>
                <a:gd name="connsiteX2" fmla="*/ 2742303 w 2742303"/>
                <a:gd name="connsiteY2" fmla="*/ 317979 h 317979"/>
                <a:gd name="connsiteX3" fmla="*/ 0 w 2742303"/>
                <a:gd name="connsiteY3" fmla="*/ 317979 h 317979"/>
                <a:gd name="connsiteX4" fmla="*/ 0 w 2742303"/>
                <a:gd name="connsiteY4" fmla="*/ 0 h 317979"/>
                <a:gd name="connsiteX0" fmla="*/ 2742303 w 2833743"/>
                <a:gd name="connsiteY0" fmla="*/ 317979 h 409419"/>
                <a:gd name="connsiteX1" fmla="*/ 0 w 2833743"/>
                <a:gd name="connsiteY1" fmla="*/ 317979 h 409419"/>
                <a:gd name="connsiteX2" fmla="*/ 0 w 2833743"/>
                <a:gd name="connsiteY2" fmla="*/ 0 h 409419"/>
                <a:gd name="connsiteX3" fmla="*/ 2742303 w 2833743"/>
                <a:gd name="connsiteY3" fmla="*/ 0 h 409419"/>
                <a:gd name="connsiteX4" fmla="*/ 2833743 w 2833743"/>
                <a:gd name="connsiteY4" fmla="*/ 409419 h 409419"/>
                <a:gd name="connsiteX0" fmla="*/ 2742303 w 2742303"/>
                <a:gd name="connsiteY0" fmla="*/ 317979 h 317979"/>
                <a:gd name="connsiteX1" fmla="*/ 0 w 2742303"/>
                <a:gd name="connsiteY1" fmla="*/ 317979 h 317979"/>
                <a:gd name="connsiteX2" fmla="*/ 0 w 2742303"/>
                <a:gd name="connsiteY2" fmla="*/ 0 h 317979"/>
                <a:gd name="connsiteX3" fmla="*/ 2742303 w 2742303"/>
                <a:gd name="connsiteY3" fmla="*/ 0 h 317979"/>
                <a:gd name="connsiteX0" fmla="*/ 2818503 w 2818503"/>
                <a:gd name="connsiteY0" fmla="*/ 317979 h 317979"/>
                <a:gd name="connsiteX1" fmla="*/ 0 w 2818503"/>
                <a:gd name="connsiteY1" fmla="*/ 317979 h 317979"/>
                <a:gd name="connsiteX2" fmla="*/ 0 w 2818503"/>
                <a:gd name="connsiteY2" fmla="*/ 0 h 317979"/>
                <a:gd name="connsiteX3" fmla="*/ 2742303 w 2818503"/>
                <a:gd name="connsiteY3" fmla="*/ 0 h 317979"/>
                <a:gd name="connsiteX0" fmla="*/ 2779083 w 2779083"/>
                <a:gd name="connsiteY0" fmla="*/ 317979 h 317979"/>
                <a:gd name="connsiteX1" fmla="*/ 0 w 2779083"/>
                <a:gd name="connsiteY1" fmla="*/ 317979 h 317979"/>
                <a:gd name="connsiteX2" fmla="*/ 0 w 2779083"/>
                <a:gd name="connsiteY2" fmla="*/ 0 h 317979"/>
                <a:gd name="connsiteX3" fmla="*/ 2742303 w 2779083"/>
                <a:gd name="connsiteY3" fmla="*/ 0 h 317979"/>
                <a:gd name="connsiteX0" fmla="*/ 2779083 w 2779083"/>
                <a:gd name="connsiteY0" fmla="*/ 324329 h 324329"/>
                <a:gd name="connsiteX1" fmla="*/ 0 w 2779083"/>
                <a:gd name="connsiteY1" fmla="*/ 324329 h 324329"/>
                <a:gd name="connsiteX2" fmla="*/ 0 w 2779083"/>
                <a:gd name="connsiteY2" fmla="*/ 6350 h 324329"/>
                <a:gd name="connsiteX3" fmla="*/ 2594958 w 2779083"/>
                <a:gd name="connsiteY3" fmla="*/ 0 h 324329"/>
                <a:gd name="connsiteX0" fmla="*/ 2779083 w 2779083"/>
                <a:gd name="connsiteY0" fmla="*/ 317979 h 317979"/>
                <a:gd name="connsiteX1" fmla="*/ 0 w 2779083"/>
                <a:gd name="connsiteY1" fmla="*/ 317979 h 317979"/>
                <a:gd name="connsiteX2" fmla="*/ 0 w 2779083"/>
                <a:gd name="connsiteY2" fmla="*/ 0 h 317979"/>
                <a:gd name="connsiteX3" fmla="*/ 2594958 w 2779083"/>
                <a:gd name="connsiteY3" fmla="*/ 0 h 3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9083" h="317979">
                  <a:moveTo>
                    <a:pt x="2779083" y="317979"/>
                  </a:moveTo>
                  <a:lnTo>
                    <a:pt x="0" y="317979"/>
                  </a:lnTo>
                  <a:lnTo>
                    <a:pt x="0" y="0"/>
                  </a:lnTo>
                  <a:lnTo>
                    <a:pt x="259495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 rot="16200000">
              <a:off x="5450036" y="5727704"/>
              <a:ext cx="320022" cy="90497"/>
            </a:xfrm>
            <a:custGeom>
              <a:avLst/>
              <a:gdLst>
                <a:gd name="connsiteX0" fmla="*/ 0 w 369096"/>
                <a:gd name="connsiteY0" fmla="*/ 76200 h 171450"/>
                <a:gd name="connsiteX1" fmla="*/ 71438 w 369096"/>
                <a:gd name="connsiteY1" fmla="*/ 0 h 171450"/>
                <a:gd name="connsiteX2" fmla="*/ 107156 w 369096"/>
                <a:gd name="connsiteY2" fmla="*/ 78581 h 171450"/>
                <a:gd name="connsiteX3" fmla="*/ 178594 w 369096"/>
                <a:gd name="connsiteY3" fmla="*/ 4762 h 171450"/>
                <a:gd name="connsiteX4" fmla="*/ 219075 w 369096"/>
                <a:gd name="connsiteY4" fmla="*/ 80962 h 171450"/>
                <a:gd name="connsiteX5" fmla="*/ 309563 w 369096"/>
                <a:gd name="connsiteY5" fmla="*/ 14287 h 171450"/>
                <a:gd name="connsiteX6" fmla="*/ 369094 w 369096"/>
                <a:gd name="connsiteY6" fmla="*/ 111918 h 171450"/>
                <a:gd name="connsiteX7" fmla="*/ 307181 w 369096"/>
                <a:gd name="connsiteY7" fmla="*/ 171450 h 171450"/>
                <a:gd name="connsiteX0" fmla="*/ 0 w 369096"/>
                <a:gd name="connsiteY0" fmla="*/ 76200 h 111918"/>
                <a:gd name="connsiteX1" fmla="*/ 71438 w 369096"/>
                <a:gd name="connsiteY1" fmla="*/ 0 h 111918"/>
                <a:gd name="connsiteX2" fmla="*/ 107156 w 369096"/>
                <a:gd name="connsiteY2" fmla="*/ 78581 h 111918"/>
                <a:gd name="connsiteX3" fmla="*/ 178594 w 369096"/>
                <a:gd name="connsiteY3" fmla="*/ 4762 h 111918"/>
                <a:gd name="connsiteX4" fmla="*/ 219075 w 369096"/>
                <a:gd name="connsiteY4" fmla="*/ 80962 h 111918"/>
                <a:gd name="connsiteX5" fmla="*/ 309563 w 369096"/>
                <a:gd name="connsiteY5" fmla="*/ 14287 h 111918"/>
                <a:gd name="connsiteX6" fmla="*/ 369094 w 369096"/>
                <a:gd name="connsiteY6" fmla="*/ 111918 h 111918"/>
                <a:gd name="connsiteX0" fmla="*/ 0 w 361953"/>
                <a:gd name="connsiteY0" fmla="*/ 76200 h 107155"/>
                <a:gd name="connsiteX1" fmla="*/ 71438 w 361953"/>
                <a:gd name="connsiteY1" fmla="*/ 0 h 107155"/>
                <a:gd name="connsiteX2" fmla="*/ 107156 w 361953"/>
                <a:gd name="connsiteY2" fmla="*/ 78581 h 107155"/>
                <a:gd name="connsiteX3" fmla="*/ 178594 w 361953"/>
                <a:gd name="connsiteY3" fmla="*/ 4762 h 107155"/>
                <a:gd name="connsiteX4" fmla="*/ 219075 w 361953"/>
                <a:gd name="connsiteY4" fmla="*/ 80962 h 107155"/>
                <a:gd name="connsiteX5" fmla="*/ 309563 w 361953"/>
                <a:gd name="connsiteY5" fmla="*/ 14287 h 107155"/>
                <a:gd name="connsiteX6" fmla="*/ 361950 w 361953"/>
                <a:gd name="connsiteY6" fmla="*/ 107155 h 107155"/>
                <a:gd name="connsiteX0" fmla="*/ 0 w 361950"/>
                <a:gd name="connsiteY0" fmla="*/ 76200 h 107155"/>
                <a:gd name="connsiteX1" fmla="*/ 71438 w 361950"/>
                <a:gd name="connsiteY1" fmla="*/ 0 h 107155"/>
                <a:gd name="connsiteX2" fmla="*/ 107156 w 361950"/>
                <a:gd name="connsiteY2" fmla="*/ 78581 h 107155"/>
                <a:gd name="connsiteX3" fmla="*/ 178594 w 361950"/>
                <a:gd name="connsiteY3" fmla="*/ 4762 h 107155"/>
                <a:gd name="connsiteX4" fmla="*/ 219075 w 361950"/>
                <a:gd name="connsiteY4" fmla="*/ 80962 h 107155"/>
                <a:gd name="connsiteX5" fmla="*/ 309563 w 361950"/>
                <a:gd name="connsiteY5" fmla="*/ 14287 h 107155"/>
                <a:gd name="connsiteX6" fmla="*/ 361950 w 361950"/>
                <a:gd name="connsiteY6" fmla="*/ 107155 h 107155"/>
                <a:gd name="connsiteX0" fmla="*/ 0 w 309563"/>
                <a:gd name="connsiteY0" fmla="*/ 76200 h 80962"/>
                <a:gd name="connsiteX1" fmla="*/ 71438 w 309563"/>
                <a:gd name="connsiteY1" fmla="*/ 0 h 80962"/>
                <a:gd name="connsiteX2" fmla="*/ 107156 w 309563"/>
                <a:gd name="connsiteY2" fmla="*/ 78581 h 80962"/>
                <a:gd name="connsiteX3" fmla="*/ 178594 w 309563"/>
                <a:gd name="connsiteY3" fmla="*/ 4762 h 80962"/>
                <a:gd name="connsiteX4" fmla="*/ 219075 w 309563"/>
                <a:gd name="connsiteY4" fmla="*/ 80962 h 80962"/>
                <a:gd name="connsiteX5" fmla="*/ 309563 w 309563"/>
                <a:gd name="connsiteY5" fmla="*/ 14287 h 80962"/>
                <a:gd name="connsiteX0" fmla="*/ 0 w 316992"/>
                <a:gd name="connsiteY0" fmla="*/ 76200 h 80962"/>
                <a:gd name="connsiteX1" fmla="*/ 71438 w 316992"/>
                <a:gd name="connsiteY1" fmla="*/ 0 h 80962"/>
                <a:gd name="connsiteX2" fmla="*/ 107156 w 316992"/>
                <a:gd name="connsiteY2" fmla="*/ 78581 h 80962"/>
                <a:gd name="connsiteX3" fmla="*/ 178594 w 316992"/>
                <a:gd name="connsiteY3" fmla="*/ 4762 h 80962"/>
                <a:gd name="connsiteX4" fmla="*/ 219075 w 316992"/>
                <a:gd name="connsiteY4" fmla="*/ 80962 h 80962"/>
                <a:gd name="connsiteX5" fmla="*/ 309563 w 316992"/>
                <a:gd name="connsiteY5" fmla="*/ 14287 h 80962"/>
                <a:gd name="connsiteX6" fmla="*/ 311946 w 316992"/>
                <a:gd name="connsiteY6" fmla="*/ 21432 h 80962"/>
                <a:gd name="connsiteX0" fmla="*/ 0 w 364333"/>
                <a:gd name="connsiteY0" fmla="*/ 76200 h 80962"/>
                <a:gd name="connsiteX1" fmla="*/ 71438 w 364333"/>
                <a:gd name="connsiteY1" fmla="*/ 0 h 80962"/>
                <a:gd name="connsiteX2" fmla="*/ 107156 w 364333"/>
                <a:gd name="connsiteY2" fmla="*/ 78581 h 80962"/>
                <a:gd name="connsiteX3" fmla="*/ 178594 w 364333"/>
                <a:gd name="connsiteY3" fmla="*/ 4762 h 80962"/>
                <a:gd name="connsiteX4" fmla="*/ 219075 w 364333"/>
                <a:gd name="connsiteY4" fmla="*/ 80962 h 80962"/>
                <a:gd name="connsiteX5" fmla="*/ 309563 w 364333"/>
                <a:gd name="connsiteY5" fmla="*/ 14287 h 80962"/>
                <a:gd name="connsiteX6" fmla="*/ 364333 w 364333"/>
                <a:gd name="connsiteY6" fmla="*/ 76201 h 80962"/>
                <a:gd name="connsiteX0" fmla="*/ 0 w 364333"/>
                <a:gd name="connsiteY0" fmla="*/ 76200 h 78581"/>
                <a:gd name="connsiteX1" fmla="*/ 71438 w 364333"/>
                <a:gd name="connsiteY1" fmla="*/ 0 h 78581"/>
                <a:gd name="connsiteX2" fmla="*/ 107156 w 364333"/>
                <a:gd name="connsiteY2" fmla="*/ 78581 h 78581"/>
                <a:gd name="connsiteX3" fmla="*/ 178594 w 364333"/>
                <a:gd name="connsiteY3" fmla="*/ 4762 h 78581"/>
                <a:gd name="connsiteX4" fmla="*/ 226219 w 364333"/>
                <a:gd name="connsiteY4" fmla="*/ 76200 h 78581"/>
                <a:gd name="connsiteX5" fmla="*/ 309563 w 364333"/>
                <a:gd name="connsiteY5" fmla="*/ 14287 h 78581"/>
                <a:gd name="connsiteX6" fmla="*/ 364333 w 364333"/>
                <a:gd name="connsiteY6" fmla="*/ 76201 h 7858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26219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11944 w 364333"/>
                <a:gd name="connsiteY5" fmla="*/ 7143 h 76201"/>
                <a:gd name="connsiteX6" fmla="*/ 364333 w 364333"/>
                <a:gd name="connsiteY6" fmla="*/ 76201 h 76201"/>
                <a:gd name="connsiteX0" fmla="*/ 0 w 311944"/>
                <a:gd name="connsiteY0" fmla="*/ 76200 h 76200"/>
                <a:gd name="connsiteX1" fmla="*/ 71438 w 311944"/>
                <a:gd name="connsiteY1" fmla="*/ 0 h 76200"/>
                <a:gd name="connsiteX2" fmla="*/ 121444 w 311944"/>
                <a:gd name="connsiteY2" fmla="*/ 76199 h 76200"/>
                <a:gd name="connsiteX3" fmla="*/ 178594 w 311944"/>
                <a:gd name="connsiteY3" fmla="*/ 4762 h 76200"/>
                <a:gd name="connsiteX4" fmla="*/ 242888 w 311944"/>
                <a:gd name="connsiteY4" fmla="*/ 76200 h 76200"/>
                <a:gd name="connsiteX5" fmla="*/ 311944 w 311944"/>
                <a:gd name="connsiteY5" fmla="*/ 7143 h 76200"/>
                <a:gd name="connsiteX0" fmla="*/ 0 w 321469"/>
                <a:gd name="connsiteY0" fmla="*/ 78582 h 78582"/>
                <a:gd name="connsiteX1" fmla="*/ 71438 w 321469"/>
                <a:gd name="connsiteY1" fmla="*/ 2382 h 78582"/>
                <a:gd name="connsiteX2" fmla="*/ 121444 w 321469"/>
                <a:gd name="connsiteY2" fmla="*/ 78581 h 78582"/>
                <a:gd name="connsiteX3" fmla="*/ 178594 w 321469"/>
                <a:gd name="connsiteY3" fmla="*/ 7144 h 78582"/>
                <a:gd name="connsiteX4" fmla="*/ 242888 w 321469"/>
                <a:gd name="connsiteY4" fmla="*/ 78582 h 78582"/>
                <a:gd name="connsiteX5" fmla="*/ 321469 w 321469"/>
                <a:gd name="connsiteY5" fmla="*/ 0 h 7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469" h="78582">
                  <a:moveTo>
                    <a:pt x="0" y="78582"/>
                  </a:moveTo>
                  <a:lnTo>
                    <a:pt x="71438" y="2382"/>
                  </a:lnTo>
                  <a:lnTo>
                    <a:pt x="121444" y="78581"/>
                  </a:lnTo>
                  <a:lnTo>
                    <a:pt x="178594" y="7144"/>
                  </a:lnTo>
                  <a:lnTo>
                    <a:pt x="242888" y="78582"/>
                  </a:lnTo>
                  <a:lnTo>
                    <a:pt x="321469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4509295" y="5582060"/>
                  <a:ext cx="74084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9295" y="5582060"/>
                  <a:ext cx="740844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/>
            <p:cNvSpPr/>
            <p:nvPr/>
          </p:nvSpPr>
          <p:spPr>
            <a:xfrm>
              <a:off x="4462152" y="5887513"/>
              <a:ext cx="51362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work tape with current state and input head location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4026473" y="5357669"/>
              <a:ext cx="557361" cy="264944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  <a:gd name="connsiteX0" fmla="*/ 0 w 933768"/>
                <a:gd name="connsiteY0" fmla="*/ 54275 h 340025"/>
                <a:gd name="connsiteX1" fmla="*/ 781050 w 933768"/>
                <a:gd name="connsiteY1" fmla="*/ 25700 h 340025"/>
                <a:gd name="connsiteX2" fmla="*/ 933450 w 933768"/>
                <a:gd name="connsiteY2" fmla="*/ 340025 h 340025"/>
                <a:gd name="connsiteX0" fmla="*/ 0 w 557530"/>
                <a:gd name="connsiteY0" fmla="*/ 100175 h 328775"/>
                <a:gd name="connsiteX1" fmla="*/ 404812 w 557530"/>
                <a:gd name="connsiteY1" fmla="*/ 14450 h 328775"/>
                <a:gd name="connsiteX2" fmla="*/ 557212 w 557530"/>
                <a:gd name="connsiteY2" fmla="*/ 328775 h 328775"/>
                <a:gd name="connsiteX0" fmla="*/ 0 w 557276"/>
                <a:gd name="connsiteY0" fmla="*/ 48058 h 276658"/>
                <a:gd name="connsiteX1" fmla="*/ 376237 w 557276"/>
                <a:gd name="connsiteY1" fmla="*/ 29008 h 276658"/>
                <a:gd name="connsiteX2" fmla="*/ 557212 w 557276"/>
                <a:gd name="connsiteY2" fmla="*/ 276658 h 276658"/>
                <a:gd name="connsiteX0" fmla="*/ 0 w 557255"/>
                <a:gd name="connsiteY0" fmla="*/ 48058 h 276658"/>
                <a:gd name="connsiteX1" fmla="*/ 376237 w 557255"/>
                <a:gd name="connsiteY1" fmla="*/ 29008 h 276658"/>
                <a:gd name="connsiteX2" fmla="*/ 557212 w 557255"/>
                <a:gd name="connsiteY2" fmla="*/ 276658 h 276658"/>
                <a:gd name="connsiteX0" fmla="*/ 0 w 557255"/>
                <a:gd name="connsiteY0" fmla="*/ 36344 h 264944"/>
                <a:gd name="connsiteX1" fmla="*/ 376237 w 557255"/>
                <a:gd name="connsiteY1" fmla="*/ 17294 h 264944"/>
                <a:gd name="connsiteX2" fmla="*/ 557212 w 557255"/>
                <a:gd name="connsiteY2" fmla="*/ 264944 h 264944"/>
                <a:gd name="connsiteX0" fmla="*/ 0 w 557361"/>
                <a:gd name="connsiteY0" fmla="*/ 36344 h 264944"/>
                <a:gd name="connsiteX1" fmla="*/ 376237 w 557361"/>
                <a:gd name="connsiteY1" fmla="*/ 17294 h 264944"/>
                <a:gd name="connsiteX2" fmla="*/ 557212 w 557361"/>
                <a:gd name="connsiteY2" fmla="*/ 264944 h 26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7361" h="264944">
                  <a:moveTo>
                    <a:pt x="0" y="36344"/>
                  </a:moveTo>
                  <a:cubicBezTo>
                    <a:pt x="155575" y="-16043"/>
                    <a:pt x="215899" y="-1756"/>
                    <a:pt x="376237" y="17294"/>
                  </a:cubicBezTo>
                  <a:cubicBezTo>
                    <a:pt x="550862" y="98256"/>
                    <a:pt x="558799" y="131594"/>
                    <a:pt x="557212" y="264944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Isosceles Triangle 27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973E01-3553-8944-8717-4E97DF47D582}"/>
              </a:ext>
            </a:extLst>
          </p:cNvPr>
          <p:cNvSpPr txBox="1"/>
          <p:nvPr/>
        </p:nvSpPr>
        <p:spPr>
          <a:xfrm>
            <a:off x="5500914" y="64588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1236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 uiExpand="1" build="p"/>
      <p:bldP spid="6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Acceptance Problem for NFAs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226296" y="2747602"/>
            <a:ext cx="914400" cy="91440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2273" y="1314142"/>
                <a:ext cx="10525721" cy="3924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b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NFA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4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a NFA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accepts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Theorem: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FA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en-US" sz="2000" b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decidable</a:t>
                </a:r>
              </a:p>
              <a:p>
                <a:r>
                  <a:rPr lang="en-US" sz="2000" dirty="0"/>
                  <a:t>Proof:  Give TM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NFA</m:t>
                    </m:r>
                  </m:oMath>
                </a14:m>
                <a:r>
                  <a:rPr lang="en-US" sz="2000" b="0" dirty="0"/>
                  <a:t>  that decides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FA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/>
                  <a:t>.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NFA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0" dirty="0"/>
                  <a:t> “On input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/>
                  <a:t> Convert NFA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to equivalent DFA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/>
                  <a:t> Run TM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000" b="0" dirty="0"/>
                  <a:t> on input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000" b="0" dirty="0"/>
                  <a:t>.     [ Recall that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000" b="0" dirty="0"/>
                  <a:t>  decides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FA</m:t>
                    </m:r>
                  </m:oMath>
                </a14:m>
                <a:r>
                  <a:rPr lang="en-US" sz="2000" b="0" dirty="0"/>
                  <a:t> ] </a:t>
                </a:r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/>
                  <a:t> </a:t>
                </a:r>
                <a:r>
                  <a:rPr lang="en-US" sz="2000" i="1" dirty="0"/>
                  <a:t>Accept</a:t>
                </a:r>
                <a:r>
                  <a:rPr lang="en-US" sz="2000" dirty="0"/>
                  <a:t> if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000" dirty="0"/>
                  <a:t> accepts.  </a:t>
                </a:r>
                <a:br>
                  <a:rPr lang="en-US" sz="2000" dirty="0"/>
                </a:br>
                <a:r>
                  <a:rPr lang="en-US" sz="2000" dirty="0"/>
                  <a:t> </a:t>
                </a:r>
                <a:r>
                  <a:rPr lang="en-US" sz="2000" i="1" dirty="0"/>
                  <a:t>Reject</a:t>
                </a:r>
                <a:r>
                  <a:rPr lang="en-US" sz="2000" dirty="0"/>
                  <a:t> if not.”</a:t>
                </a:r>
              </a:p>
              <a:p>
                <a:pPr>
                  <a:spcBef>
                    <a:spcPts val="600"/>
                  </a:spcBef>
                </a:pPr>
                <a:endParaRPr lang="en-US" sz="2000" dirty="0"/>
              </a:p>
              <a:p>
                <a:pPr>
                  <a:spcBef>
                    <a:spcPts val="600"/>
                  </a:spcBef>
                </a:pPr>
                <a:r>
                  <a:rPr lang="en-US" sz="2000" b="1" dirty="0"/>
                  <a:t>New element:  </a:t>
                </a:r>
                <a:r>
                  <a:rPr lang="en-US" sz="2000" dirty="0"/>
                  <a:t>Use conversion construction and previously constructed TM as a subroutine.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3" y="1314142"/>
                <a:ext cx="10525721" cy="3924151"/>
              </a:xfrm>
              <a:prstGeom prst="rect">
                <a:avLst/>
              </a:prstGeom>
              <a:blipFill>
                <a:blip r:embed="rId3"/>
                <a:stretch>
                  <a:fillRect l="-927" t="-1244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20ECDB-4C33-3546-BDDD-59781A07A4A5}"/>
              </a:ext>
            </a:extLst>
          </p:cNvPr>
          <p:cNvSpPr txBox="1"/>
          <p:nvPr/>
        </p:nvSpPr>
        <p:spPr>
          <a:xfrm>
            <a:off x="5471886" y="63427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1948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Emptiness Problem for DFAs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9207" y="1393001"/>
                <a:ext cx="7906365" cy="3847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b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DFA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4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a DFA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=∅}</m:t>
                    </m:r>
                  </m:oMath>
                </a14:m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Theorem: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FA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en-US" sz="2000" b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decidable</a:t>
                </a:r>
              </a:p>
              <a:p>
                <a:r>
                  <a:rPr lang="en-US" sz="2000" dirty="0"/>
                  <a:t>Proof:  Give TM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000" dirty="0"/>
                  <a:t>  </a:t>
                </a:r>
                <a:r>
                  <a:rPr lang="en-US" sz="2000" b="0" dirty="0"/>
                  <a:t>that decides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000" b="0" dirty="0"/>
                  <a:t> .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0" dirty="0"/>
                  <a:t> “On input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000" b="0" dirty="0"/>
                  <a:t>      [IDEA:  Check for a path from start to accept.]</a:t>
                </a:r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B0F0"/>
                    </a:solidFill>
                  </a:rPr>
                  <a:t>Mark</a:t>
                </a:r>
                <a:r>
                  <a:rPr lang="en-US" sz="2000" dirty="0"/>
                  <a:t> start state.</a:t>
                </a:r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b="0" dirty="0"/>
                  <a:t> Repeat until no new state is marked:</a:t>
                </a:r>
              </a:p>
              <a:p>
                <a:pPr lvl="3">
                  <a:spcBef>
                    <a:spcPts val="600"/>
                  </a:spcBef>
                </a:pPr>
                <a:r>
                  <a:rPr lang="en-US" sz="2000" dirty="0"/>
                  <a:t>Mark every state that has an incoming arrow </a:t>
                </a:r>
                <a:br>
                  <a:rPr lang="en-US" sz="2000" dirty="0"/>
                </a:br>
                <a:r>
                  <a:rPr lang="en-US" sz="2000" dirty="0"/>
                  <a:t>from a previously marked state.</a:t>
                </a:r>
                <a:r>
                  <a:rPr lang="en-US" sz="2000" b="0" dirty="0"/>
                  <a:t> </a:t>
                </a:r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/>
                  <a:t> </a:t>
                </a:r>
                <a:r>
                  <a:rPr lang="en-US" sz="2000" i="1" dirty="0"/>
                  <a:t>Accept</a:t>
                </a:r>
                <a:r>
                  <a:rPr lang="en-US" sz="2000" dirty="0"/>
                  <a:t> if no accept state is marked.  </a:t>
                </a:r>
                <a:br>
                  <a:rPr lang="en-US" sz="2000" dirty="0"/>
                </a:br>
                <a:r>
                  <a:rPr lang="en-US" sz="2000" dirty="0"/>
                  <a:t> </a:t>
                </a:r>
                <a:r>
                  <a:rPr lang="en-US" sz="2000" i="1" dirty="0"/>
                  <a:t>Reject</a:t>
                </a:r>
                <a:r>
                  <a:rPr lang="en-US" sz="2000" dirty="0"/>
                  <a:t>  if some accept state is marked.”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07" y="1393001"/>
                <a:ext cx="7906365" cy="3847207"/>
              </a:xfrm>
              <a:prstGeom prst="rect">
                <a:avLst/>
              </a:prstGeom>
              <a:blipFill>
                <a:blip r:embed="rId3"/>
                <a:stretch>
                  <a:fillRect l="-1234" t="-1268" b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/>
          <p:cNvGrpSpPr/>
          <p:nvPr/>
        </p:nvGrpSpPr>
        <p:grpSpPr>
          <a:xfrm>
            <a:off x="6849419" y="2921311"/>
            <a:ext cx="4618095" cy="2541833"/>
            <a:chOff x="7267108" y="3587355"/>
            <a:chExt cx="4618095" cy="2541833"/>
          </a:xfrm>
        </p:grpSpPr>
        <p:sp>
          <p:nvSpPr>
            <p:cNvPr id="3" name="Freeform 2"/>
            <p:cNvSpPr/>
            <p:nvPr/>
          </p:nvSpPr>
          <p:spPr>
            <a:xfrm>
              <a:off x="7404265" y="3587355"/>
              <a:ext cx="4480938" cy="2541833"/>
            </a:xfrm>
            <a:custGeom>
              <a:avLst/>
              <a:gdLst>
                <a:gd name="connsiteX0" fmla="*/ 2620681 w 4480938"/>
                <a:gd name="connsiteY0" fmla="*/ 170606 h 2541833"/>
                <a:gd name="connsiteX1" fmla="*/ 1438652 w 4480938"/>
                <a:gd name="connsiteY1" fmla="*/ 739318 h 2541833"/>
                <a:gd name="connsiteX2" fmla="*/ 356984 w 4480938"/>
                <a:gd name="connsiteY2" fmla="*/ 1051552 h 2541833"/>
                <a:gd name="connsiteX3" fmla="*/ 156262 w 4480938"/>
                <a:gd name="connsiteY3" fmla="*/ 2133221 h 2541833"/>
                <a:gd name="connsiteX4" fmla="*/ 2520320 w 4480938"/>
                <a:gd name="connsiteY4" fmla="*/ 2501211 h 2541833"/>
                <a:gd name="connsiteX5" fmla="*/ 4349120 w 4480938"/>
                <a:gd name="connsiteY5" fmla="*/ 1263425 h 2541833"/>
                <a:gd name="connsiteX6" fmla="*/ 4148398 w 4480938"/>
                <a:gd name="connsiteY6" fmla="*/ 81396 h 2541833"/>
                <a:gd name="connsiteX7" fmla="*/ 2620681 w 4480938"/>
                <a:gd name="connsiteY7" fmla="*/ 170606 h 254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0938" h="2541833">
                  <a:moveTo>
                    <a:pt x="2620681" y="170606"/>
                  </a:moveTo>
                  <a:cubicBezTo>
                    <a:pt x="2169057" y="280260"/>
                    <a:pt x="1815935" y="592494"/>
                    <a:pt x="1438652" y="739318"/>
                  </a:cubicBezTo>
                  <a:cubicBezTo>
                    <a:pt x="1061369" y="886142"/>
                    <a:pt x="570716" y="819235"/>
                    <a:pt x="356984" y="1051552"/>
                  </a:cubicBezTo>
                  <a:cubicBezTo>
                    <a:pt x="143252" y="1283869"/>
                    <a:pt x="-204294" y="1891611"/>
                    <a:pt x="156262" y="2133221"/>
                  </a:cubicBezTo>
                  <a:cubicBezTo>
                    <a:pt x="516818" y="2374831"/>
                    <a:pt x="1821510" y="2646177"/>
                    <a:pt x="2520320" y="2501211"/>
                  </a:cubicBezTo>
                  <a:cubicBezTo>
                    <a:pt x="3219130" y="2356245"/>
                    <a:pt x="4077774" y="1666728"/>
                    <a:pt x="4349120" y="1263425"/>
                  </a:cubicBezTo>
                  <a:cubicBezTo>
                    <a:pt x="4620466" y="860123"/>
                    <a:pt x="4432754" y="261674"/>
                    <a:pt x="4148398" y="81396"/>
                  </a:cubicBezTo>
                  <a:cubicBezTo>
                    <a:pt x="3864042" y="-98882"/>
                    <a:pt x="3072305" y="60952"/>
                    <a:pt x="2620681" y="17060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543612" y="5381024"/>
              <a:ext cx="126673" cy="1358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928526" y="5047331"/>
              <a:ext cx="126673" cy="1358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052411" y="5498181"/>
              <a:ext cx="126673" cy="1358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449553" y="4865940"/>
              <a:ext cx="126673" cy="1358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548038" y="5313112"/>
              <a:ext cx="126673" cy="1358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576226" y="5677619"/>
              <a:ext cx="126673" cy="1358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154358" y="5753436"/>
              <a:ext cx="126673" cy="1358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7267108" y="5448936"/>
              <a:ext cx="2743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>
              <a:stCxn id="6" idx="7"/>
              <a:endCxn id="7" idx="3"/>
            </p:cNvCxnSpPr>
            <p:nvPr/>
          </p:nvCxnSpPr>
          <p:spPr>
            <a:xfrm flipV="1">
              <a:off x="7651734" y="5163264"/>
              <a:ext cx="295343" cy="23765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6"/>
              <a:endCxn id="8" idx="2"/>
            </p:cNvCxnSpPr>
            <p:nvPr/>
          </p:nvCxnSpPr>
          <p:spPr>
            <a:xfrm>
              <a:off x="7670285" y="5448936"/>
              <a:ext cx="382126" cy="11715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7" idx="6"/>
              <a:endCxn id="9" idx="3"/>
            </p:cNvCxnSpPr>
            <p:nvPr/>
          </p:nvCxnSpPr>
          <p:spPr>
            <a:xfrm flipV="1">
              <a:off x="8055199" y="4981873"/>
              <a:ext cx="412905" cy="13337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7" idx="5"/>
              <a:endCxn id="10" idx="1"/>
            </p:cNvCxnSpPr>
            <p:nvPr/>
          </p:nvCxnSpPr>
          <p:spPr>
            <a:xfrm>
              <a:off x="8036648" y="5163264"/>
              <a:ext cx="529941" cy="16973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8" idx="6"/>
              <a:endCxn id="10" idx="3"/>
            </p:cNvCxnSpPr>
            <p:nvPr/>
          </p:nvCxnSpPr>
          <p:spPr>
            <a:xfrm flipV="1">
              <a:off x="8179084" y="5429045"/>
              <a:ext cx="387505" cy="13704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" idx="5"/>
              <a:endCxn id="11" idx="2"/>
            </p:cNvCxnSpPr>
            <p:nvPr/>
          </p:nvCxnSpPr>
          <p:spPr>
            <a:xfrm>
              <a:off x="8160533" y="5614114"/>
              <a:ext cx="415693" cy="13141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1" idx="6"/>
              <a:endCxn id="13" idx="2"/>
            </p:cNvCxnSpPr>
            <p:nvPr/>
          </p:nvCxnSpPr>
          <p:spPr>
            <a:xfrm>
              <a:off x="8702899" y="5745531"/>
              <a:ext cx="451459" cy="7581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3" idx="7"/>
            </p:cNvCxnSpPr>
            <p:nvPr/>
          </p:nvCxnSpPr>
          <p:spPr>
            <a:xfrm flipV="1">
              <a:off x="9262480" y="5566093"/>
              <a:ext cx="339140" cy="20723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9281031" y="5773327"/>
              <a:ext cx="427711" cy="4347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10915540" y="3910526"/>
              <a:ext cx="176212" cy="190210"/>
              <a:chOff x="10915540" y="3910526"/>
              <a:chExt cx="176212" cy="19021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0946607" y="3948113"/>
                <a:ext cx="115450" cy="11590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0915540" y="3910526"/>
                <a:ext cx="176212" cy="19021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0636140" y="5020138"/>
              <a:ext cx="176212" cy="190210"/>
              <a:chOff x="10915540" y="3910526"/>
              <a:chExt cx="176212" cy="19021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0949782" y="3952084"/>
                <a:ext cx="107511" cy="1087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0915540" y="3910526"/>
                <a:ext cx="176212" cy="19021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0" name="Oval 49"/>
          <p:cNvSpPr/>
          <p:nvPr/>
        </p:nvSpPr>
        <p:spPr>
          <a:xfrm>
            <a:off x="7125923" y="4713376"/>
            <a:ext cx="126673" cy="13582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510837" y="4379683"/>
            <a:ext cx="126673" cy="13582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634722" y="4830533"/>
            <a:ext cx="126673" cy="13582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031864" y="4198292"/>
            <a:ext cx="126673" cy="13582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130349" y="4645464"/>
            <a:ext cx="126673" cy="13582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158537" y="5009971"/>
            <a:ext cx="126673" cy="13582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736669" y="5085788"/>
            <a:ext cx="126673" cy="13582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1CB135-1D51-504E-A776-F38554FA7941}"/>
              </a:ext>
            </a:extLst>
          </p:cNvPr>
          <p:cNvSpPr txBox="1"/>
          <p:nvPr/>
        </p:nvSpPr>
        <p:spPr>
          <a:xfrm>
            <a:off x="5196114" y="62701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0388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Equivalence problem for DFAs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226296" y="2747602"/>
            <a:ext cx="914400" cy="91440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9513" y="1680481"/>
                <a:ext cx="9529105" cy="3314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b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DFA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are DFAs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Theorem: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FA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en-US" sz="2000" b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decidable</a:t>
                </a:r>
              </a:p>
              <a:p>
                <a:r>
                  <a:rPr lang="en-US" sz="2000" dirty="0"/>
                  <a:t>Proof:  Give TM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000" dirty="0"/>
                  <a:t>  </a:t>
                </a:r>
                <a:r>
                  <a:rPr lang="en-US" sz="2000" b="0" dirty="0"/>
                  <a:t>that decides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000" b="0" dirty="0"/>
                  <a:t> .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0" dirty="0"/>
                  <a:t> “On input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000" b="0" dirty="0"/>
                  <a:t>    [IDEA:  Make DFA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b="0" dirty="0"/>
                  <a:t> that accepts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b="0" dirty="0"/>
                  <a:t>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b="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b="0" dirty="0"/>
                  <a:t> disagree.]</a:t>
                </a:r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/>
                  <a:t> Construct DFA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bar>
                          <m:barPr>
                            <m:pos m:val="top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</m:ba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ba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marL="914400" lvl="1" indent="-457200">
                  <a:buAutoNum type="arabicPeriod"/>
                </a:pPr>
                <a:r>
                  <a:rPr lang="en-US" sz="2000" b="0" dirty="0"/>
                  <a:t> Run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000" b="0" dirty="0"/>
                  <a:t>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b="0" dirty="0"/>
                  <a:t> .</a:t>
                </a:r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/>
                  <a:t> </a:t>
                </a:r>
                <a:r>
                  <a:rPr lang="en-US" sz="2000" i="1" dirty="0"/>
                  <a:t>Accept</a:t>
                </a:r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accepts.  </a:t>
                </a:r>
                <a:br>
                  <a:rPr lang="en-US" sz="2000" dirty="0"/>
                </a:br>
                <a:r>
                  <a:rPr lang="en-US" sz="2000" dirty="0"/>
                  <a:t> </a:t>
                </a:r>
                <a:r>
                  <a:rPr lang="en-US" sz="2000" i="1" dirty="0"/>
                  <a:t>Reject</a:t>
                </a:r>
                <a:r>
                  <a:rPr lang="en-US" sz="2000" dirty="0"/>
                  <a:t>  if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000" dirty="0"/>
                  <a:t> rejects.”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3" y="1680481"/>
                <a:ext cx="9529105" cy="3314241"/>
              </a:xfrm>
              <a:prstGeom prst="rect">
                <a:avLst/>
              </a:prstGeom>
              <a:blipFill>
                <a:blip r:embed="rId3"/>
                <a:stretch>
                  <a:fillRect l="-960" t="-1473" r="-448" b="-2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26313" y="4625390"/>
                <a:ext cx="705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13" y="4625390"/>
                <a:ext cx="7054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325225" y="4625390"/>
                <a:ext cx="7158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5225" y="4625390"/>
                <a:ext cx="71583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outline"/>
          <p:cNvSpPr/>
          <p:nvPr/>
        </p:nvSpPr>
        <p:spPr>
          <a:xfrm>
            <a:off x="8749744" y="3573083"/>
            <a:ext cx="1689100" cy="13081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outline"/>
          <p:cNvSpPr/>
          <p:nvPr/>
        </p:nvSpPr>
        <p:spPr>
          <a:xfrm>
            <a:off x="9918144" y="3573083"/>
            <a:ext cx="1689100" cy="13081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9919727" y="3760409"/>
            <a:ext cx="522493" cy="946150"/>
          </a:xfrm>
          <a:custGeom>
            <a:avLst/>
            <a:gdLst>
              <a:gd name="connsiteX0" fmla="*/ 258767 w 522503"/>
              <a:gd name="connsiteY0" fmla="*/ 1062 h 947212"/>
              <a:gd name="connsiteX1" fmla="*/ 55567 w 522503"/>
              <a:gd name="connsiteY1" fmla="*/ 239187 h 947212"/>
              <a:gd name="connsiteX2" fmla="*/ 1592 w 522503"/>
              <a:gd name="connsiteY2" fmla="*/ 518587 h 947212"/>
              <a:gd name="connsiteX3" fmla="*/ 100017 w 522503"/>
              <a:gd name="connsiteY3" fmla="*/ 785287 h 947212"/>
              <a:gd name="connsiteX4" fmla="*/ 258767 w 522503"/>
              <a:gd name="connsiteY4" fmla="*/ 947212 h 947212"/>
              <a:gd name="connsiteX5" fmla="*/ 414342 w 522503"/>
              <a:gd name="connsiteY5" fmla="*/ 785287 h 947212"/>
              <a:gd name="connsiteX6" fmla="*/ 522292 w 522503"/>
              <a:gd name="connsiteY6" fmla="*/ 493187 h 947212"/>
              <a:gd name="connsiteX7" fmla="*/ 436567 w 522503"/>
              <a:gd name="connsiteY7" fmla="*/ 166162 h 947212"/>
              <a:gd name="connsiteX8" fmla="*/ 258767 w 522503"/>
              <a:gd name="connsiteY8" fmla="*/ 1062 h 947212"/>
              <a:gd name="connsiteX0" fmla="*/ 258767 w 522503"/>
              <a:gd name="connsiteY0" fmla="*/ 7782 h 953932"/>
              <a:gd name="connsiteX1" fmla="*/ 55567 w 522503"/>
              <a:gd name="connsiteY1" fmla="*/ 245907 h 953932"/>
              <a:gd name="connsiteX2" fmla="*/ 1592 w 522503"/>
              <a:gd name="connsiteY2" fmla="*/ 525307 h 953932"/>
              <a:gd name="connsiteX3" fmla="*/ 100017 w 522503"/>
              <a:gd name="connsiteY3" fmla="*/ 792007 h 953932"/>
              <a:gd name="connsiteX4" fmla="*/ 258767 w 522503"/>
              <a:gd name="connsiteY4" fmla="*/ 953932 h 953932"/>
              <a:gd name="connsiteX5" fmla="*/ 414342 w 522503"/>
              <a:gd name="connsiteY5" fmla="*/ 792007 h 953932"/>
              <a:gd name="connsiteX6" fmla="*/ 522292 w 522503"/>
              <a:gd name="connsiteY6" fmla="*/ 499907 h 953932"/>
              <a:gd name="connsiteX7" fmla="*/ 436567 w 522503"/>
              <a:gd name="connsiteY7" fmla="*/ 172882 h 953932"/>
              <a:gd name="connsiteX8" fmla="*/ 258767 w 522503"/>
              <a:gd name="connsiteY8" fmla="*/ 7782 h 953932"/>
              <a:gd name="connsiteX0" fmla="*/ 258767 w 522503"/>
              <a:gd name="connsiteY0" fmla="*/ 1 h 946151"/>
              <a:gd name="connsiteX1" fmla="*/ 55567 w 522503"/>
              <a:gd name="connsiteY1" fmla="*/ 238126 h 946151"/>
              <a:gd name="connsiteX2" fmla="*/ 1592 w 522503"/>
              <a:gd name="connsiteY2" fmla="*/ 517526 h 946151"/>
              <a:gd name="connsiteX3" fmla="*/ 100017 w 522503"/>
              <a:gd name="connsiteY3" fmla="*/ 784226 h 946151"/>
              <a:gd name="connsiteX4" fmla="*/ 258767 w 522503"/>
              <a:gd name="connsiteY4" fmla="*/ 946151 h 946151"/>
              <a:gd name="connsiteX5" fmla="*/ 414342 w 522503"/>
              <a:gd name="connsiteY5" fmla="*/ 784226 h 946151"/>
              <a:gd name="connsiteX6" fmla="*/ 522292 w 522503"/>
              <a:gd name="connsiteY6" fmla="*/ 492126 h 946151"/>
              <a:gd name="connsiteX7" fmla="*/ 436567 w 522503"/>
              <a:gd name="connsiteY7" fmla="*/ 165101 h 946151"/>
              <a:gd name="connsiteX8" fmla="*/ 258767 w 522503"/>
              <a:gd name="connsiteY8" fmla="*/ 1 h 946151"/>
              <a:gd name="connsiteX0" fmla="*/ 258767 w 522503"/>
              <a:gd name="connsiteY0" fmla="*/ 4581 h 950731"/>
              <a:gd name="connsiteX1" fmla="*/ 55567 w 522503"/>
              <a:gd name="connsiteY1" fmla="*/ 242706 h 950731"/>
              <a:gd name="connsiteX2" fmla="*/ 1592 w 522503"/>
              <a:gd name="connsiteY2" fmla="*/ 522106 h 950731"/>
              <a:gd name="connsiteX3" fmla="*/ 100017 w 522503"/>
              <a:gd name="connsiteY3" fmla="*/ 788806 h 950731"/>
              <a:gd name="connsiteX4" fmla="*/ 258767 w 522503"/>
              <a:gd name="connsiteY4" fmla="*/ 950731 h 950731"/>
              <a:gd name="connsiteX5" fmla="*/ 414342 w 522503"/>
              <a:gd name="connsiteY5" fmla="*/ 788806 h 950731"/>
              <a:gd name="connsiteX6" fmla="*/ 522292 w 522503"/>
              <a:gd name="connsiteY6" fmla="*/ 496706 h 950731"/>
              <a:gd name="connsiteX7" fmla="*/ 436567 w 522503"/>
              <a:gd name="connsiteY7" fmla="*/ 169681 h 950731"/>
              <a:gd name="connsiteX8" fmla="*/ 258767 w 522503"/>
              <a:gd name="connsiteY8" fmla="*/ 4581 h 950731"/>
              <a:gd name="connsiteX0" fmla="*/ 258767 w 522503"/>
              <a:gd name="connsiteY0" fmla="*/ 3844 h 949994"/>
              <a:gd name="connsiteX1" fmla="*/ 55567 w 522503"/>
              <a:gd name="connsiteY1" fmla="*/ 241969 h 949994"/>
              <a:gd name="connsiteX2" fmla="*/ 1592 w 522503"/>
              <a:gd name="connsiteY2" fmla="*/ 521369 h 949994"/>
              <a:gd name="connsiteX3" fmla="*/ 100017 w 522503"/>
              <a:gd name="connsiteY3" fmla="*/ 788069 h 949994"/>
              <a:gd name="connsiteX4" fmla="*/ 258767 w 522503"/>
              <a:gd name="connsiteY4" fmla="*/ 949994 h 949994"/>
              <a:gd name="connsiteX5" fmla="*/ 414342 w 522503"/>
              <a:gd name="connsiteY5" fmla="*/ 788069 h 949994"/>
              <a:gd name="connsiteX6" fmla="*/ 522292 w 522503"/>
              <a:gd name="connsiteY6" fmla="*/ 495969 h 949994"/>
              <a:gd name="connsiteX7" fmla="*/ 436567 w 522503"/>
              <a:gd name="connsiteY7" fmla="*/ 168944 h 949994"/>
              <a:gd name="connsiteX8" fmla="*/ 258767 w 522503"/>
              <a:gd name="connsiteY8" fmla="*/ 3844 h 949994"/>
              <a:gd name="connsiteX0" fmla="*/ 258767 w 522503"/>
              <a:gd name="connsiteY0" fmla="*/ 3844 h 949994"/>
              <a:gd name="connsiteX1" fmla="*/ 55567 w 522503"/>
              <a:gd name="connsiteY1" fmla="*/ 241969 h 949994"/>
              <a:gd name="connsiteX2" fmla="*/ 1592 w 522503"/>
              <a:gd name="connsiteY2" fmla="*/ 521369 h 949994"/>
              <a:gd name="connsiteX3" fmla="*/ 100017 w 522503"/>
              <a:gd name="connsiteY3" fmla="*/ 788069 h 949994"/>
              <a:gd name="connsiteX4" fmla="*/ 258767 w 522503"/>
              <a:gd name="connsiteY4" fmla="*/ 949994 h 949994"/>
              <a:gd name="connsiteX5" fmla="*/ 414342 w 522503"/>
              <a:gd name="connsiteY5" fmla="*/ 788069 h 949994"/>
              <a:gd name="connsiteX6" fmla="*/ 522292 w 522503"/>
              <a:gd name="connsiteY6" fmla="*/ 495969 h 949994"/>
              <a:gd name="connsiteX7" fmla="*/ 436567 w 522503"/>
              <a:gd name="connsiteY7" fmla="*/ 168944 h 949994"/>
              <a:gd name="connsiteX8" fmla="*/ 258767 w 522503"/>
              <a:gd name="connsiteY8" fmla="*/ 3844 h 949994"/>
              <a:gd name="connsiteX0" fmla="*/ 258767 w 522503"/>
              <a:gd name="connsiteY0" fmla="*/ 0 h 946150"/>
              <a:gd name="connsiteX1" fmla="*/ 55567 w 522503"/>
              <a:gd name="connsiteY1" fmla="*/ 238125 h 946150"/>
              <a:gd name="connsiteX2" fmla="*/ 1592 w 522503"/>
              <a:gd name="connsiteY2" fmla="*/ 517525 h 946150"/>
              <a:gd name="connsiteX3" fmla="*/ 100017 w 522503"/>
              <a:gd name="connsiteY3" fmla="*/ 784225 h 946150"/>
              <a:gd name="connsiteX4" fmla="*/ 258767 w 522503"/>
              <a:gd name="connsiteY4" fmla="*/ 946150 h 946150"/>
              <a:gd name="connsiteX5" fmla="*/ 414342 w 522503"/>
              <a:gd name="connsiteY5" fmla="*/ 784225 h 946150"/>
              <a:gd name="connsiteX6" fmla="*/ 522292 w 522503"/>
              <a:gd name="connsiteY6" fmla="*/ 492125 h 946150"/>
              <a:gd name="connsiteX7" fmla="*/ 436567 w 522503"/>
              <a:gd name="connsiteY7" fmla="*/ 165100 h 946150"/>
              <a:gd name="connsiteX8" fmla="*/ 258767 w 522503"/>
              <a:gd name="connsiteY8" fmla="*/ 0 h 946150"/>
              <a:gd name="connsiteX0" fmla="*/ 258767 w 522503"/>
              <a:gd name="connsiteY0" fmla="*/ 0 h 946150"/>
              <a:gd name="connsiteX1" fmla="*/ 55567 w 522503"/>
              <a:gd name="connsiteY1" fmla="*/ 238125 h 946150"/>
              <a:gd name="connsiteX2" fmla="*/ 1592 w 522503"/>
              <a:gd name="connsiteY2" fmla="*/ 517525 h 946150"/>
              <a:gd name="connsiteX3" fmla="*/ 100017 w 522503"/>
              <a:gd name="connsiteY3" fmla="*/ 784225 h 946150"/>
              <a:gd name="connsiteX4" fmla="*/ 258767 w 522503"/>
              <a:gd name="connsiteY4" fmla="*/ 946150 h 946150"/>
              <a:gd name="connsiteX5" fmla="*/ 414342 w 522503"/>
              <a:gd name="connsiteY5" fmla="*/ 784225 h 946150"/>
              <a:gd name="connsiteX6" fmla="*/ 522292 w 522503"/>
              <a:gd name="connsiteY6" fmla="*/ 492125 h 946150"/>
              <a:gd name="connsiteX7" fmla="*/ 436567 w 522503"/>
              <a:gd name="connsiteY7" fmla="*/ 165100 h 946150"/>
              <a:gd name="connsiteX8" fmla="*/ 258767 w 522503"/>
              <a:gd name="connsiteY8" fmla="*/ 0 h 946150"/>
              <a:gd name="connsiteX0" fmla="*/ 258767 w 522503"/>
              <a:gd name="connsiteY0" fmla="*/ 0 h 946150"/>
              <a:gd name="connsiteX1" fmla="*/ 55567 w 522503"/>
              <a:gd name="connsiteY1" fmla="*/ 238125 h 946150"/>
              <a:gd name="connsiteX2" fmla="*/ 1592 w 522503"/>
              <a:gd name="connsiteY2" fmla="*/ 517525 h 946150"/>
              <a:gd name="connsiteX3" fmla="*/ 100017 w 522503"/>
              <a:gd name="connsiteY3" fmla="*/ 784225 h 946150"/>
              <a:gd name="connsiteX4" fmla="*/ 258767 w 522503"/>
              <a:gd name="connsiteY4" fmla="*/ 946150 h 946150"/>
              <a:gd name="connsiteX5" fmla="*/ 414342 w 522503"/>
              <a:gd name="connsiteY5" fmla="*/ 784225 h 946150"/>
              <a:gd name="connsiteX6" fmla="*/ 522292 w 522503"/>
              <a:gd name="connsiteY6" fmla="*/ 492125 h 946150"/>
              <a:gd name="connsiteX7" fmla="*/ 436567 w 522503"/>
              <a:gd name="connsiteY7" fmla="*/ 165100 h 946150"/>
              <a:gd name="connsiteX8" fmla="*/ 258767 w 522503"/>
              <a:gd name="connsiteY8" fmla="*/ 0 h 946150"/>
              <a:gd name="connsiteX0" fmla="*/ 258767 w 522503"/>
              <a:gd name="connsiteY0" fmla="*/ 0 h 946150"/>
              <a:gd name="connsiteX1" fmla="*/ 55567 w 522503"/>
              <a:gd name="connsiteY1" fmla="*/ 238125 h 946150"/>
              <a:gd name="connsiteX2" fmla="*/ 1592 w 522503"/>
              <a:gd name="connsiteY2" fmla="*/ 517525 h 946150"/>
              <a:gd name="connsiteX3" fmla="*/ 100017 w 522503"/>
              <a:gd name="connsiteY3" fmla="*/ 784225 h 946150"/>
              <a:gd name="connsiteX4" fmla="*/ 258767 w 522503"/>
              <a:gd name="connsiteY4" fmla="*/ 946150 h 946150"/>
              <a:gd name="connsiteX5" fmla="*/ 414342 w 522503"/>
              <a:gd name="connsiteY5" fmla="*/ 784225 h 946150"/>
              <a:gd name="connsiteX6" fmla="*/ 522292 w 522503"/>
              <a:gd name="connsiteY6" fmla="*/ 492125 h 946150"/>
              <a:gd name="connsiteX7" fmla="*/ 436567 w 522503"/>
              <a:gd name="connsiteY7" fmla="*/ 165100 h 946150"/>
              <a:gd name="connsiteX8" fmla="*/ 258767 w 522503"/>
              <a:gd name="connsiteY8" fmla="*/ 0 h 946150"/>
              <a:gd name="connsiteX0" fmla="*/ 258767 w 522485"/>
              <a:gd name="connsiteY0" fmla="*/ 0 h 946150"/>
              <a:gd name="connsiteX1" fmla="*/ 55567 w 522485"/>
              <a:gd name="connsiteY1" fmla="*/ 238125 h 946150"/>
              <a:gd name="connsiteX2" fmla="*/ 1592 w 522485"/>
              <a:gd name="connsiteY2" fmla="*/ 517525 h 946150"/>
              <a:gd name="connsiteX3" fmla="*/ 100017 w 522485"/>
              <a:gd name="connsiteY3" fmla="*/ 784225 h 946150"/>
              <a:gd name="connsiteX4" fmla="*/ 258767 w 522485"/>
              <a:gd name="connsiteY4" fmla="*/ 946150 h 946150"/>
              <a:gd name="connsiteX5" fmla="*/ 414342 w 522485"/>
              <a:gd name="connsiteY5" fmla="*/ 784225 h 946150"/>
              <a:gd name="connsiteX6" fmla="*/ 522292 w 522485"/>
              <a:gd name="connsiteY6" fmla="*/ 492125 h 946150"/>
              <a:gd name="connsiteX7" fmla="*/ 431805 w 522485"/>
              <a:gd name="connsiteY7" fmla="*/ 177006 h 946150"/>
              <a:gd name="connsiteX8" fmla="*/ 258767 w 522485"/>
              <a:gd name="connsiteY8" fmla="*/ 0 h 946150"/>
              <a:gd name="connsiteX0" fmla="*/ 258767 w 522493"/>
              <a:gd name="connsiteY0" fmla="*/ 0 h 946150"/>
              <a:gd name="connsiteX1" fmla="*/ 55567 w 522493"/>
              <a:gd name="connsiteY1" fmla="*/ 238125 h 946150"/>
              <a:gd name="connsiteX2" fmla="*/ 1592 w 522493"/>
              <a:gd name="connsiteY2" fmla="*/ 517525 h 946150"/>
              <a:gd name="connsiteX3" fmla="*/ 100017 w 522493"/>
              <a:gd name="connsiteY3" fmla="*/ 784225 h 946150"/>
              <a:gd name="connsiteX4" fmla="*/ 258767 w 522493"/>
              <a:gd name="connsiteY4" fmla="*/ 946150 h 946150"/>
              <a:gd name="connsiteX5" fmla="*/ 414342 w 522493"/>
              <a:gd name="connsiteY5" fmla="*/ 784225 h 946150"/>
              <a:gd name="connsiteX6" fmla="*/ 522292 w 522493"/>
              <a:gd name="connsiteY6" fmla="*/ 492125 h 946150"/>
              <a:gd name="connsiteX7" fmla="*/ 431805 w 522493"/>
              <a:gd name="connsiteY7" fmla="*/ 177006 h 946150"/>
              <a:gd name="connsiteX8" fmla="*/ 258767 w 522493"/>
              <a:gd name="connsiteY8" fmla="*/ 0 h 946150"/>
              <a:gd name="connsiteX0" fmla="*/ 258767 w 522493"/>
              <a:gd name="connsiteY0" fmla="*/ 0 h 946150"/>
              <a:gd name="connsiteX1" fmla="*/ 55567 w 522493"/>
              <a:gd name="connsiteY1" fmla="*/ 238125 h 946150"/>
              <a:gd name="connsiteX2" fmla="*/ 1592 w 522493"/>
              <a:gd name="connsiteY2" fmla="*/ 517525 h 946150"/>
              <a:gd name="connsiteX3" fmla="*/ 100017 w 522493"/>
              <a:gd name="connsiteY3" fmla="*/ 784225 h 946150"/>
              <a:gd name="connsiteX4" fmla="*/ 258767 w 522493"/>
              <a:gd name="connsiteY4" fmla="*/ 946150 h 946150"/>
              <a:gd name="connsiteX5" fmla="*/ 414342 w 522493"/>
              <a:gd name="connsiteY5" fmla="*/ 784225 h 946150"/>
              <a:gd name="connsiteX6" fmla="*/ 522292 w 522493"/>
              <a:gd name="connsiteY6" fmla="*/ 492125 h 946150"/>
              <a:gd name="connsiteX7" fmla="*/ 431805 w 522493"/>
              <a:gd name="connsiteY7" fmla="*/ 177006 h 946150"/>
              <a:gd name="connsiteX8" fmla="*/ 258767 w 522493"/>
              <a:gd name="connsiteY8" fmla="*/ 0 h 946150"/>
              <a:gd name="connsiteX0" fmla="*/ 258767 w 522493"/>
              <a:gd name="connsiteY0" fmla="*/ 0 h 946150"/>
              <a:gd name="connsiteX1" fmla="*/ 55567 w 522493"/>
              <a:gd name="connsiteY1" fmla="*/ 238125 h 946150"/>
              <a:gd name="connsiteX2" fmla="*/ 1592 w 522493"/>
              <a:gd name="connsiteY2" fmla="*/ 517525 h 946150"/>
              <a:gd name="connsiteX3" fmla="*/ 100017 w 522493"/>
              <a:gd name="connsiteY3" fmla="*/ 784225 h 946150"/>
              <a:gd name="connsiteX4" fmla="*/ 258767 w 522493"/>
              <a:gd name="connsiteY4" fmla="*/ 946150 h 946150"/>
              <a:gd name="connsiteX5" fmla="*/ 414342 w 522493"/>
              <a:gd name="connsiteY5" fmla="*/ 784225 h 946150"/>
              <a:gd name="connsiteX6" fmla="*/ 522292 w 522493"/>
              <a:gd name="connsiteY6" fmla="*/ 492125 h 946150"/>
              <a:gd name="connsiteX7" fmla="*/ 431805 w 522493"/>
              <a:gd name="connsiteY7" fmla="*/ 177006 h 946150"/>
              <a:gd name="connsiteX8" fmla="*/ 258767 w 522493"/>
              <a:gd name="connsiteY8" fmla="*/ 0 h 946150"/>
              <a:gd name="connsiteX0" fmla="*/ 258767 w 522493"/>
              <a:gd name="connsiteY0" fmla="*/ 0 h 946150"/>
              <a:gd name="connsiteX1" fmla="*/ 55567 w 522493"/>
              <a:gd name="connsiteY1" fmla="*/ 238125 h 946150"/>
              <a:gd name="connsiteX2" fmla="*/ 1592 w 522493"/>
              <a:gd name="connsiteY2" fmla="*/ 517525 h 946150"/>
              <a:gd name="connsiteX3" fmla="*/ 100017 w 522493"/>
              <a:gd name="connsiteY3" fmla="*/ 784225 h 946150"/>
              <a:gd name="connsiteX4" fmla="*/ 258767 w 522493"/>
              <a:gd name="connsiteY4" fmla="*/ 946150 h 946150"/>
              <a:gd name="connsiteX5" fmla="*/ 414342 w 522493"/>
              <a:gd name="connsiteY5" fmla="*/ 784225 h 946150"/>
              <a:gd name="connsiteX6" fmla="*/ 522292 w 522493"/>
              <a:gd name="connsiteY6" fmla="*/ 492125 h 946150"/>
              <a:gd name="connsiteX7" fmla="*/ 431805 w 522493"/>
              <a:gd name="connsiteY7" fmla="*/ 177006 h 946150"/>
              <a:gd name="connsiteX8" fmla="*/ 258767 w 522493"/>
              <a:gd name="connsiteY8" fmla="*/ 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93" h="946150">
                <a:moveTo>
                  <a:pt x="258767" y="0"/>
                </a:moveTo>
                <a:cubicBezTo>
                  <a:pt x="213280" y="18520"/>
                  <a:pt x="98429" y="151871"/>
                  <a:pt x="55567" y="238125"/>
                </a:cubicBezTo>
                <a:cubicBezTo>
                  <a:pt x="12705" y="324379"/>
                  <a:pt x="-5816" y="426508"/>
                  <a:pt x="1592" y="517525"/>
                </a:cubicBezTo>
                <a:cubicBezTo>
                  <a:pt x="9000" y="608542"/>
                  <a:pt x="57155" y="712788"/>
                  <a:pt x="100017" y="784225"/>
                </a:cubicBezTo>
                <a:cubicBezTo>
                  <a:pt x="142879" y="855662"/>
                  <a:pt x="225430" y="922337"/>
                  <a:pt x="258767" y="946150"/>
                </a:cubicBezTo>
                <a:cubicBezTo>
                  <a:pt x="287342" y="922337"/>
                  <a:pt x="370421" y="859896"/>
                  <a:pt x="414342" y="784225"/>
                </a:cubicBezTo>
                <a:cubicBezTo>
                  <a:pt x="458263" y="708554"/>
                  <a:pt x="518588" y="595312"/>
                  <a:pt x="522292" y="492125"/>
                </a:cubicBezTo>
                <a:cubicBezTo>
                  <a:pt x="525996" y="388938"/>
                  <a:pt x="478108" y="261937"/>
                  <a:pt x="431805" y="177006"/>
                </a:cubicBezTo>
                <a:cubicBezTo>
                  <a:pt x="385502" y="92075"/>
                  <a:pt x="301874" y="29106"/>
                  <a:pt x="25876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31962" y="4893885"/>
            <a:ext cx="2186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Symmetric difference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821256" y="6194554"/>
            <a:ext cx="1205779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Check-in 7.1</a:t>
            </a:r>
          </a:p>
        </p:txBody>
      </p:sp>
      <p:sp>
        <p:nvSpPr>
          <p:cNvPr id="3" name="Rectangle 2"/>
          <p:cNvSpPr/>
          <p:nvPr/>
        </p:nvSpPr>
        <p:spPr>
          <a:xfrm>
            <a:off x="8530542" y="2893671"/>
            <a:ext cx="3661458" cy="276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1710" y="3034499"/>
                <a:ext cx="8497836" cy="238526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C000"/>
                    </a:solidFill>
                  </a:rPr>
                  <a:t>Check-in 7.1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>
                    <a:solidFill>
                      <a:schemeClr val="tx1"/>
                    </a:solidFill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REX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are regular expressions and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>
                    <a:solidFill>
                      <a:schemeClr val="tx1"/>
                    </a:solidFill>
                  </a:rPr>
                  <a:t>Can we now conclude that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REX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decidable?</a:t>
                </a:r>
              </a:p>
              <a:p>
                <a:pPr marL="457200" indent="-457200">
                  <a:spcBef>
                    <a:spcPts val="600"/>
                  </a:spcBef>
                  <a:buAutoNum type="alphaL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Yes, it follows immediately from things we’ve already shown.</a:t>
                </a:r>
              </a:p>
              <a:p>
                <a:pPr marL="457200" indent="-457200">
                  <a:spcBef>
                    <a:spcPts val="600"/>
                  </a:spcBef>
                  <a:buAutoNum type="alphaL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Yes, but it would take significant additional work.</a:t>
                </a:r>
              </a:p>
              <a:p>
                <a:pPr marL="457200" indent="-457200">
                  <a:spcBef>
                    <a:spcPts val="600"/>
                  </a:spcBef>
                  <a:buAutoNum type="alphaL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No, intersection is not a regular operation.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10" y="3034499"/>
                <a:ext cx="8497836" cy="2385268"/>
              </a:xfrm>
              <a:prstGeom prst="rect">
                <a:avLst/>
              </a:prstGeom>
              <a:blipFill>
                <a:blip r:embed="rId6"/>
                <a:stretch>
                  <a:fillRect l="-929" t="-1259" b="-3023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9427812-5D99-F64E-866C-A2F3DDAFB852}"/>
              </a:ext>
            </a:extLst>
          </p:cNvPr>
          <p:cNvSpPr txBox="1"/>
          <p:nvPr/>
        </p:nvSpPr>
        <p:spPr>
          <a:xfrm>
            <a:off x="5239657" y="63572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4445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887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887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4" grpId="0"/>
      <p:bldP spid="8" grpId="0"/>
      <p:bldP spid="18" grpId="0" animBg="1"/>
      <p:bldP spid="19" grpId="0" animBg="1"/>
      <p:bldP spid="20" grpId="0" animBg="1"/>
      <p:bldP spid="5" grpId="0"/>
      <p:bldP spid="12" grpId="0" animBg="1"/>
      <p:bldP spid="3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Acceptance Problem for CFGs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226296" y="2747602"/>
            <a:ext cx="914400" cy="91440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9755" y="968759"/>
                <a:ext cx="6822848" cy="5001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b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CFG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 </m:t>
                    </m:r>
                    <m:r>
                      <a:rPr lang="en-US" sz="240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is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CFG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and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0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Theorem:</a:t>
                </a: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CFG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en-US" sz="2000" b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decidable</a:t>
                </a:r>
              </a:p>
              <a:p>
                <a:r>
                  <a:rPr lang="en-US" sz="2000" b="1" dirty="0"/>
                  <a:t>Proof:   </a:t>
                </a:r>
                <a:r>
                  <a:rPr lang="en-US" sz="2000" dirty="0"/>
                  <a:t>Give TM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CFG</m:t>
                    </m:r>
                  </m:oMath>
                </a14:m>
                <a:r>
                  <a:rPr lang="en-US" sz="2000" dirty="0"/>
                  <a:t>  </a:t>
                </a:r>
                <a:r>
                  <a:rPr lang="en-US" sz="2000" b="0" dirty="0"/>
                  <a:t>that decides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CFG</m:t>
                    </m:r>
                  </m:oMath>
                </a14:m>
                <a:r>
                  <a:rPr lang="en-US" sz="2000" b="0" dirty="0"/>
                  <a:t> .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CFG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0" dirty="0"/>
                  <a:t> “On input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914400" lvl="1" indent="-457200">
                  <a:buAutoNum type="arabicPeriod"/>
                </a:pPr>
                <a:r>
                  <a:rPr lang="en-US" sz="2000" dirty="0"/>
                  <a:t> Convert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into CNF.</a:t>
                </a:r>
              </a:p>
              <a:p>
                <a:pPr marL="914400" lvl="1" indent="-457200">
                  <a:buAutoNum type="arabicPeriod"/>
                </a:pPr>
                <a:r>
                  <a:rPr lang="en-US" sz="2000" dirty="0"/>
                  <a:t> Try all derivations of length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|−1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914400" lvl="1" indent="-457200">
                  <a:buAutoNum type="arabicPeriod"/>
                </a:pPr>
                <a:r>
                  <a:rPr lang="en-US" sz="2000" dirty="0"/>
                  <a:t> </a:t>
                </a:r>
                <a:r>
                  <a:rPr lang="en-US" sz="2000" i="1" dirty="0"/>
                  <a:t>Accept</a:t>
                </a:r>
                <a:r>
                  <a:rPr lang="en-US" sz="2000" dirty="0"/>
                  <a:t> if any generate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.</a:t>
                </a:r>
                <a:br>
                  <a:rPr lang="en-US" sz="2000" dirty="0"/>
                </a:br>
                <a:r>
                  <a:rPr lang="en-US" sz="2000" dirty="0"/>
                  <a:t> </a:t>
                </a:r>
                <a:r>
                  <a:rPr lang="en-US" sz="2000" i="1" dirty="0"/>
                  <a:t>Reject</a:t>
                </a:r>
                <a:r>
                  <a:rPr lang="en-US" sz="2000" dirty="0"/>
                  <a:t>  if not.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Corollary:  </a:t>
                </a: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Every CFL is decidable.</a:t>
                </a:r>
              </a:p>
              <a:p>
                <a:r>
                  <a:rPr lang="en-US" sz="2000" b="1" dirty="0"/>
                  <a:t>Proof:</a:t>
                </a:r>
                <a:r>
                  <a:rPr lang="en-US" sz="2000" dirty="0"/>
                  <a:t>  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be a CFL, generated by CFG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Construct TM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/>
                  <a:t>“on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b="0" dirty="0"/>
              </a:p>
              <a:p>
                <a:r>
                  <a:rPr lang="en-US" sz="2000" dirty="0"/>
                  <a:t>		1.  Run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CFG</m:t>
                    </m:r>
                  </m:oMath>
                </a14:m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		2.  </a:t>
                </a:r>
                <a:r>
                  <a:rPr lang="en-US" sz="2000" i="1" dirty="0"/>
                  <a:t>Accept</a:t>
                </a:r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CFG</m:t>
                    </m:r>
                  </m:oMath>
                </a14:m>
                <a:r>
                  <a:rPr lang="en-US" sz="2000" dirty="0"/>
                  <a:t> accepts</a:t>
                </a:r>
                <a:br>
                  <a:rPr lang="en-US" sz="2000" dirty="0"/>
                </a:br>
                <a:r>
                  <a:rPr lang="en-US" sz="2000" dirty="0"/>
                  <a:t>		      </a:t>
                </a:r>
                <a:r>
                  <a:rPr lang="en-US" sz="2000" i="1" dirty="0"/>
                  <a:t>Reject</a:t>
                </a:r>
                <a:r>
                  <a:rPr lang="en-US" sz="2000" dirty="0"/>
                  <a:t>  if it rejects.”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55" y="968759"/>
                <a:ext cx="6822848" cy="5001369"/>
              </a:xfrm>
              <a:prstGeom prst="rect">
                <a:avLst/>
              </a:prstGeom>
              <a:blipFill>
                <a:blip r:embed="rId3"/>
                <a:stretch>
                  <a:fillRect l="-1430" t="-976" b="-1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06984" y="2646141"/>
                <a:ext cx="5520051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Recall Chomsky Normal Form (CNF) only allows rules:</a:t>
                </a:r>
                <a:br>
                  <a:rPr lang="en-US" sz="2000" dirty="0"/>
                </a:br>
                <a:r>
                  <a:rPr lang="en-US" sz="2000" dirty="0"/>
                  <a:t>    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BC</a:t>
                </a:r>
              </a:p>
              <a:p>
                <a:r>
                  <a:rPr lang="en-US" sz="2000" dirty="0"/>
                  <a:t>    B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b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b="1" dirty="0"/>
                  <a:t>Lemma 1:   </a:t>
                </a:r>
                <a:r>
                  <a:rPr lang="en-US" sz="2000" dirty="0"/>
                  <a:t>Can convert every CFG into CNF.</a:t>
                </a:r>
              </a:p>
              <a:p>
                <a:r>
                  <a:rPr lang="en-US" sz="2000" dirty="0"/>
                  <a:t>Proof and construction in book.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b="1" dirty="0"/>
                  <a:t>Lemma 2:  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b="0" dirty="0"/>
                  <a:t> is in CNF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/>
                  <a:t> then </a:t>
                </a:r>
                <a:br>
                  <a:rPr lang="en-US" sz="2000" b="0" dirty="0"/>
                </a:br>
                <a:r>
                  <a:rPr lang="en-US" sz="2000" b="0" dirty="0"/>
                  <a:t>every derivation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b="0" dirty="0"/>
                  <a:t> has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|−1</m:t>
                    </m:r>
                  </m:oMath>
                </a14:m>
                <a:r>
                  <a:rPr lang="en-US" sz="2000" b="0" dirty="0"/>
                  <a:t> steps.</a:t>
                </a:r>
              </a:p>
              <a:p>
                <a:r>
                  <a:rPr lang="en-US" sz="2000" dirty="0"/>
                  <a:t>Proof:   exercise.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984" y="2646141"/>
                <a:ext cx="5520051" cy="3323987"/>
              </a:xfrm>
              <a:prstGeom prst="rect">
                <a:avLst/>
              </a:prstGeom>
              <a:blipFill>
                <a:blip r:embed="rId4"/>
                <a:stretch>
                  <a:fillRect l="-1104" t="-917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821256" y="6194554"/>
            <a:ext cx="1205779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Check-in 7.2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3092" y="4108226"/>
                <a:ext cx="5241793" cy="184665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C000"/>
                    </a:solidFill>
                  </a:rPr>
                  <a:t>Check-in 7.2</a:t>
                </a:r>
              </a:p>
              <a:p>
                <a:pPr>
                  <a:spcBef>
                    <a:spcPts val="300"/>
                  </a:spcBef>
                </a:pPr>
                <a:r>
                  <a:rPr lang="en-US" sz="2000" dirty="0"/>
                  <a:t>Can we conclude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PDA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decidable?</a:t>
                </a:r>
              </a:p>
              <a:p>
                <a:pPr marL="457200" indent="-457200">
                  <a:spcBef>
                    <a:spcPts val="300"/>
                  </a:spcBef>
                  <a:buAutoNum type="alphaLcParenR"/>
                </a:pPr>
                <a:r>
                  <a:rPr lang="en-US" sz="2000" dirty="0"/>
                  <a:t>Yes.</a:t>
                </a:r>
              </a:p>
              <a:p>
                <a:pPr marL="457200" indent="-457200">
                  <a:spcBef>
                    <a:spcPts val="300"/>
                  </a:spcBef>
                  <a:buAutoNum type="alphaLcParenR"/>
                </a:pPr>
                <a:r>
                  <a:rPr lang="en-US" sz="2000" dirty="0"/>
                  <a:t>No, PDAs may be nondeterministic.</a:t>
                </a:r>
              </a:p>
              <a:p>
                <a:pPr marL="457200" indent="-457200">
                  <a:spcBef>
                    <a:spcPts val="300"/>
                  </a:spcBef>
                  <a:buAutoNum type="alphaLcParenR"/>
                </a:pPr>
                <a:r>
                  <a:rPr lang="en-US" sz="2000" dirty="0"/>
                  <a:t>No, PDAs may not halt.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92" y="4108226"/>
                <a:ext cx="5241793" cy="1846659"/>
              </a:xfrm>
              <a:prstGeom prst="rect">
                <a:avLst/>
              </a:prstGeom>
              <a:blipFill>
                <a:blip r:embed="rId5"/>
                <a:stretch>
                  <a:fillRect l="-1386" t="-1618" b="-3883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Isosceles Triangle 7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0ECC0-DD55-F547-AC2C-94828295CB2A}"/>
              </a:ext>
            </a:extLst>
          </p:cNvPr>
          <p:cNvSpPr txBox="1"/>
          <p:nvPr/>
        </p:nvSpPr>
        <p:spPr>
          <a:xfrm>
            <a:off x="5675086" y="6400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2600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11" grpId="0" uiExpand="1" build="allAtOnce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Emptiness Problem for CFGs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226296" y="2747602"/>
            <a:ext cx="914400" cy="91440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7704" y="1253649"/>
                <a:ext cx="7264829" cy="361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b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CFG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a CFG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=∅ }</m:t>
                    </m:r>
                  </m:oMath>
                </a14:m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Theorem: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CFG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en-US" sz="2000" b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decidable</a:t>
                </a:r>
              </a:p>
              <a:p>
                <a:r>
                  <a:rPr lang="en-US" sz="2000" dirty="0"/>
                  <a:t>Proof: 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CFG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0" dirty="0"/>
                  <a:t> “On input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000" b="0" dirty="0"/>
                  <a:t>      [IDEA: work backwards from terminals]</a:t>
                </a:r>
              </a:p>
              <a:p>
                <a:pPr marL="630238" lvl="1" indent="-346075">
                  <a:spcBef>
                    <a:spcPts val="600"/>
                  </a:spcBef>
                  <a:buAutoNum type="arabicPeriod"/>
                </a:pP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B0F0"/>
                    </a:solidFill>
                  </a:rPr>
                  <a:t>Mark</a:t>
                </a:r>
                <a:r>
                  <a:rPr lang="en-US" sz="2000" dirty="0"/>
                  <a:t> all occurrences of terminals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630238" lvl="1" indent="-346075">
                  <a:buAutoNum type="arabicPeriod"/>
                </a:pPr>
                <a:r>
                  <a:rPr lang="en-US" sz="2000" b="0" dirty="0"/>
                  <a:t> Repeat until no new variables are marked</a:t>
                </a:r>
              </a:p>
              <a:p>
                <a:pPr lvl="2"/>
                <a:r>
                  <a:rPr lang="en-US" sz="2000" dirty="0"/>
                  <a:t>Mark all occurrences of variable A </a:t>
                </a:r>
                <a:r>
                  <a:rPr lang="en-US" sz="2000" b="0" dirty="0"/>
                  <a:t>if  </a:t>
                </a:r>
                <a:br>
                  <a:rPr lang="en-US" sz="2000" b="0" dirty="0"/>
                </a:br>
                <a:r>
                  <a:rPr lang="en-US" sz="2000" b="0" dirty="0"/>
                  <a:t>A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b="0" dirty="0"/>
                  <a:t> is a rule and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0" dirty="0"/>
                  <a:t> were already marked. </a:t>
                </a:r>
              </a:p>
              <a:p>
                <a:pPr marL="690563" lvl="1" indent="-406400">
                  <a:spcBef>
                    <a:spcPts val="600"/>
                  </a:spcBef>
                  <a:buAutoNum type="arabicPeriod"/>
                </a:pPr>
                <a:r>
                  <a:rPr lang="en-US" sz="2000" dirty="0"/>
                  <a:t> </a:t>
                </a:r>
                <a:r>
                  <a:rPr lang="en-US" sz="2000" i="1" dirty="0"/>
                  <a:t>Reject </a:t>
                </a:r>
                <a:r>
                  <a:rPr lang="en-US" sz="2000" dirty="0"/>
                  <a:t>if the start variable is marked.  </a:t>
                </a:r>
                <a:br>
                  <a:rPr lang="en-US" sz="2000" dirty="0"/>
                </a:br>
                <a:r>
                  <a:rPr lang="en-US" sz="2000" dirty="0"/>
                  <a:t> </a:t>
                </a:r>
                <a:r>
                  <a:rPr lang="en-US" sz="2000" i="1" dirty="0"/>
                  <a:t>Accept </a:t>
                </a:r>
                <a:r>
                  <a:rPr lang="en-US" sz="2000" dirty="0"/>
                  <a:t>if not.”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04" y="1253649"/>
                <a:ext cx="7264829" cy="3616375"/>
              </a:xfrm>
              <a:prstGeom prst="rect">
                <a:avLst/>
              </a:prstGeom>
              <a:blipFill>
                <a:blip r:embed="rId3"/>
                <a:stretch>
                  <a:fillRect l="-1343" t="-1349" b="-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836231" y="2934516"/>
                <a:ext cx="1428789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spc="300" dirty="0"/>
                  <a:t>S </a:t>
                </a:r>
                <a14:m>
                  <m:oMath xmlns:m="http://schemas.openxmlformats.org/officeDocument/2006/math">
                    <m:r>
                      <a:rPr lang="en-US" sz="2400" b="0" i="1" spc="30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spc="300" dirty="0"/>
                  <a:t> RTa</a:t>
                </a:r>
              </a:p>
              <a:p>
                <a:r>
                  <a:rPr lang="en-US" sz="2400" spc="300" dirty="0"/>
                  <a:t>R </a:t>
                </a:r>
                <a14:m>
                  <m:oMath xmlns:m="http://schemas.openxmlformats.org/officeDocument/2006/math">
                    <m:r>
                      <a:rPr lang="en-US" sz="2400" i="1" spc="30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spc="300" dirty="0"/>
                  <a:t> Tb</a:t>
                </a:r>
              </a:p>
              <a:p>
                <a:r>
                  <a:rPr lang="en-US" sz="2400" spc="300" dirty="0"/>
                  <a:t>T </a:t>
                </a:r>
                <a14:m>
                  <m:oMath xmlns:m="http://schemas.openxmlformats.org/officeDocument/2006/math">
                    <m:r>
                      <a:rPr lang="en-US" sz="2400" i="1" spc="30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spc="300" dirty="0"/>
                  <a:t> a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231" y="2934516"/>
                <a:ext cx="1428789" cy="1200329"/>
              </a:xfrm>
              <a:prstGeom prst="rect">
                <a:avLst/>
              </a:prstGeom>
              <a:blipFill>
                <a:blip r:embed="rId4"/>
                <a:stretch>
                  <a:fillRect l="-6383" t="-4061" r="-5106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"/>
          <p:cNvSpPr/>
          <p:nvPr/>
        </p:nvSpPr>
        <p:spPr>
          <a:xfrm>
            <a:off x="8529687" y="3666374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300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14" name="T"/>
          <p:cNvSpPr/>
          <p:nvPr/>
        </p:nvSpPr>
        <p:spPr>
          <a:xfrm>
            <a:off x="7836231" y="3667846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300" dirty="0">
                <a:solidFill>
                  <a:srgbClr val="00B0F0"/>
                </a:solidFill>
              </a:rPr>
              <a:t>T</a:t>
            </a:r>
          </a:p>
        </p:txBody>
      </p:sp>
      <p:sp>
        <p:nvSpPr>
          <p:cNvPr id="16" name="a"/>
          <p:cNvSpPr/>
          <p:nvPr/>
        </p:nvSpPr>
        <p:spPr>
          <a:xfrm>
            <a:off x="8883134" y="2934516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300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17" name="b"/>
          <p:cNvSpPr/>
          <p:nvPr/>
        </p:nvSpPr>
        <p:spPr>
          <a:xfrm>
            <a:off x="8733760" y="3301181"/>
            <a:ext cx="385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300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21" name="T"/>
          <p:cNvSpPr/>
          <p:nvPr/>
        </p:nvSpPr>
        <p:spPr>
          <a:xfrm>
            <a:off x="8548453" y="3296756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300" dirty="0">
                <a:solidFill>
                  <a:srgbClr val="00B0F0"/>
                </a:solidFill>
              </a:rPr>
              <a:t>T</a:t>
            </a:r>
          </a:p>
        </p:txBody>
      </p:sp>
      <p:sp>
        <p:nvSpPr>
          <p:cNvPr id="22" name="T"/>
          <p:cNvSpPr/>
          <p:nvPr/>
        </p:nvSpPr>
        <p:spPr>
          <a:xfrm>
            <a:off x="8719756" y="2934516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300" dirty="0">
                <a:solidFill>
                  <a:srgbClr val="00B0F0"/>
                </a:solidFill>
              </a:rPr>
              <a:t>T</a:t>
            </a:r>
          </a:p>
        </p:txBody>
      </p:sp>
      <p:sp>
        <p:nvSpPr>
          <p:cNvPr id="23" name="S"/>
          <p:cNvSpPr/>
          <p:nvPr/>
        </p:nvSpPr>
        <p:spPr>
          <a:xfrm>
            <a:off x="7836231" y="2934516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300" dirty="0">
                <a:solidFill>
                  <a:srgbClr val="00B0F0"/>
                </a:solidFill>
              </a:rPr>
              <a:t>S</a:t>
            </a:r>
          </a:p>
        </p:txBody>
      </p:sp>
      <p:sp>
        <p:nvSpPr>
          <p:cNvPr id="24" name="R"/>
          <p:cNvSpPr/>
          <p:nvPr/>
        </p:nvSpPr>
        <p:spPr>
          <a:xfrm>
            <a:off x="7836231" y="329913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300" dirty="0">
                <a:solidFill>
                  <a:srgbClr val="00B0F0"/>
                </a:solidFill>
              </a:rPr>
              <a:t>R</a:t>
            </a:r>
          </a:p>
        </p:txBody>
      </p:sp>
      <p:sp>
        <p:nvSpPr>
          <p:cNvPr id="25" name="R"/>
          <p:cNvSpPr/>
          <p:nvPr/>
        </p:nvSpPr>
        <p:spPr>
          <a:xfrm>
            <a:off x="8522450" y="293451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300" dirty="0">
                <a:solidFill>
                  <a:srgbClr val="00B0F0"/>
                </a:solidFill>
              </a:rPr>
              <a:t>R</a:t>
            </a:r>
          </a:p>
        </p:txBody>
      </p:sp>
      <p:sp>
        <p:nvSpPr>
          <p:cNvPr id="18" name="Isosceles Triangle 17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FF6907-FA8C-4542-B5BE-50B5C4097E49}"/>
              </a:ext>
            </a:extLst>
          </p:cNvPr>
          <p:cNvSpPr txBox="1"/>
          <p:nvPr/>
        </p:nvSpPr>
        <p:spPr>
          <a:xfrm>
            <a:off x="5602514" y="6226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2113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3" grpId="0"/>
      <p:bldP spid="13" grpId="0"/>
      <p:bldP spid="14" grpId="0"/>
      <p:bldP spid="16" grpId="0"/>
      <p:bldP spid="17" grpId="0"/>
      <p:bldP spid="21" grpId="0"/>
      <p:bldP spid="22" grpId="0"/>
      <p:bldP spid="23" grpId="0"/>
      <p:bldP spid="24" grpId="0"/>
      <p:bldP spid="25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Equivalence Problem for CFGs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226296" y="2747602"/>
            <a:ext cx="914400" cy="91440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9595" y="1696697"/>
                <a:ext cx="7133423" cy="2908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b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CFG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are CFGs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 }</m:t>
                    </m:r>
                  </m:oMath>
                </a14:m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Theorem: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CFG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en-US" sz="2000" b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NOT decidable</a:t>
                </a:r>
              </a:p>
              <a:p>
                <a:r>
                  <a:rPr lang="en-US" sz="2000" dirty="0"/>
                  <a:t>Proof:   Next week.</a:t>
                </a:r>
                <a:br>
                  <a:rPr lang="en-US" sz="2000" dirty="0"/>
                </a:br>
                <a:endParaRPr lang="en-US" sz="2000" dirty="0"/>
              </a:p>
              <a:p>
                <a:pPr>
                  <a:spcBef>
                    <a:spcPts val="600"/>
                  </a:spcBef>
                </a:pPr>
                <a:r>
                  <a:rPr lang="en-US" sz="2400" b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𝐴𝑀𝐵𝐼𝐺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CFG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an ambiguous CFG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Theorem: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𝐴𝑀𝐵𝐼𝐺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CFG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is NOT decidable</a:t>
                </a:r>
              </a:p>
              <a:p>
                <a:r>
                  <a:rPr lang="en-US" sz="2000" dirty="0"/>
                  <a:t>Proof:   Homework.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95" y="1696697"/>
                <a:ext cx="7133423" cy="2908489"/>
              </a:xfrm>
              <a:prstGeom prst="rect">
                <a:avLst/>
              </a:prstGeom>
              <a:blipFill>
                <a:blip r:embed="rId3"/>
                <a:stretch>
                  <a:fillRect l="-1368" t="-1677" b="-2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821256" y="6194554"/>
            <a:ext cx="1205779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Check-in 7.3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3059" y="3917007"/>
                <a:ext cx="8074414" cy="20005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C000"/>
                    </a:solidFill>
                  </a:rPr>
                  <a:t>Check-in 7.3</a:t>
                </a:r>
              </a:p>
              <a:p>
                <a:r>
                  <a:rPr lang="en-US" sz="2000" dirty="0"/>
                  <a:t>Why can’t we use the same technique we used to </a:t>
                </a:r>
                <a:r>
                  <a:rPr lang="en-US" sz="2000" dirty="0">
                    <a:solidFill>
                      <a:schemeClr val="tx1"/>
                    </a:solidFill>
                  </a:rPr>
                  <a:t>show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DFA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decidable to show that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CFG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decidable?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/>
                  <a:t>Because CFGs are generators and DFAs are recognizers.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/>
                  <a:t>Because CFLs are closed under union. 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/>
                  <a:t>Because CFLs are not closed under complementation and intersection.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59" y="3917007"/>
                <a:ext cx="8074414" cy="2000548"/>
              </a:xfrm>
              <a:prstGeom prst="rect">
                <a:avLst/>
              </a:prstGeom>
              <a:blipFill>
                <a:blip r:embed="rId4"/>
                <a:stretch>
                  <a:fillRect l="-977" t="-1497" b="-3593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267DEC1-9BF3-A545-80AF-BAD6FEE03E14}"/>
              </a:ext>
            </a:extLst>
          </p:cNvPr>
          <p:cNvSpPr txBox="1"/>
          <p:nvPr/>
        </p:nvSpPr>
        <p:spPr>
          <a:xfrm>
            <a:off x="5341257" y="64443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4990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7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0096FF"/>
      </a:hlink>
      <a:folHlink>
        <a:srgbClr val="D78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>
        <a:ln w="952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Created xmlns="ce0de229-b968-460b-bfa6-c309bf067a3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4D1872214E7E4AA66A0644C9DCCEFF" ma:contentTypeVersion="13" ma:contentTypeDescription="Create a new document." ma:contentTypeScope="" ma:versionID="a7594662c8e5fc21752806ac3520e701">
  <xsd:schema xmlns:xsd="http://www.w3.org/2001/XMLSchema" xmlns:xs="http://www.w3.org/2001/XMLSchema" xmlns:p="http://schemas.microsoft.com/office/2006/metadata/properties" xmlns:ns2="ce0de229-b968-460b-bfa6-c309bf067a33" xmlns:ns3="b2272a47-6a34-441e-975c-341e732a1f8b" targetNamespace="http://schemas.microsoft.com/office/2006/metadata/properties" ma:root="true" ma:fieldsID="90f7ced8e6f78dd6fdf52a8c3b233a3b" ns2:_="" ns3:_="">
    <xsd:import namespace="ce0de229-b968-460b-bfa6-c309bf067a33"/>
    <xsd:import namespace="b2272a47-6a34-441e-975c-341e732a1f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0de229-b968-460b-bfa6-c309bf067a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Created" ma:index="20" nillable="true" ma:displayName="Date Created" ma:format="DateOnly" ma:internalName="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72a47-6a34-441e-975c-341e732a1f8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BD6CB7-F5D8-4AE0-9B1A-4B6DDA63A3CD}">
  <ds:schemaRefs>
    <ds:schemaRef ds:uri="http://schemas.microsoft.com/office/2006/metadata/properties"/>
    <ds:schemaRef ds:uri="http://schemas.microsoft.com/office/infopath/2007/PartnerControls"/>
    <ds:schemaRef ds:uri="ce0de229-b968-460b-bfa6-c309bf067a33"/>
  </ds:schemaRefs>
</ds:datastoreItem>
</file>

<file path=customXml/itemProps2.xml><?xml version="1.0" encoding="utf-8"?>
<ds:datastoreItem xmlns:ds="http://schemas.openxmlformats.org/officeDocument/2006/customXml" ds:itemID="{82A97390-9FD4-4E04-AF11-0B8F8B8CEC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C0A59B-BCD8-4BCA-90E3-F7BD97CA7A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0de229-b968-460b-bfa6-c309bf067a33"/>
    <ds:schemaRef ds:uri="b2272a47-6a34-441e-975c-341e732a1f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32858</TotalTime>
  <Words>1417</Words>
  <Application>Microsoft Macintosh PowerPoint</Application>
  <PresentationFormat>Widescreen</PresentationFormat>
  <Paragraphs>190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Cambria Math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Massachusetts Institute of Technology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18.404J F2020 Lecture 7: Decision Problems for Automata and Grammars </dc:title>
  <dc:subject/>
  <dc:creator>Michael Sipser</dc:creator>
  <cp:keywords/>
  <dc:description/>
  <cp:lastModifiedBy>Microsoft Office User</cp:lastModifiedBy>
  <cp:revision>613</cp:revision>
  <dcterms:created xsi:type="dcterms:W3CDTF">2020-08-09T18:24:17Z</dcterms:created>
  <dcterms:modified xsi:type="dcterms:W3CDTF">2021-02-15T22:55:36Z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0x0101001F4D1872214E7E4AA66A0644C9DCCEFF</vt:lpwstr>
  </property>
</Properties>
</file>