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9" r:id="rId5"/>
    <p:sldId id="306" r:id="rId6"/>
    <p:sldId id="287" r:id="rId7"/>
    <p:sldId id="308" r:id="rId8"/>
    <p:sldId id="324" r:id="rId9"/>
    <p:sldId id="307" r:id="rId10"/>
    <p:sldId id="312" r:id="rId11"/>
    <p:sldId id="311" r:id="rId12"/>
    <p:sldId id="325" r:id="rId13"/>
    <p:sldId id="316" r:id="rId14"/>
    <p:sldId id="322" r:id="rId15"/>
    <p:sldId id="32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093" autoAdjust="0"/>
    <p:restoredTop sz="95501" autoAdjust="0"/>
  </p:normalViewPr>
  <p:slideViewPr>
    <p:cSldViewPr snapToGrid="0">
      <p:cViewPr varScale="1">
        <p:scale>
          <a:sx n="97" d="100"/>
          <a:sy n="97" d="100"/>
        </p:scale>
        <p:origin x="272" y="200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C1DD49DB-8BD9-4D46-BE56-9D781D05152A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71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19AC542E-D4C9-094E-B8DE-48785670ED4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57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1BB6B93-F832-B448-98E5-C9460B5ED04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8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07BEDACA-D981-2948-8135-DD793132093B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47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B07C8FED-F56A-6343-89D4-6ED97C4E12E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35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8563BB2-3E98-DC43-AD7C-82A626BF9E2C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68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5EAEC484-C4CF-5843-896D-67AC04D0305D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24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41D3CDF5-94A3-8A46-8566-4B86D0326B40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69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3BC3E08-90F2-7445-8ECE-D35D94F5F507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20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AFD1EA3D-E68C-9445-8031-0D9A6F0B671F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84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99175D47-BE06-414D-9E77-996FBFAA82A2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06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9.png"/><Relationship Id="rId11" Type="http://schemas.openxmlformats.org/officeDocument/2006/relationships/image" Target="../media/image2.png"/><Relationship Id="rId5" Type="http://schemas.openxmlformats.org/officeDocument/2006/relationships/image" Target="../media/image780.png"/><Relationship Id="rId10" Type="http://schemas.openxmlformats.org/officeDocument/2006/relationships/image" Target="../media/image83.png"/><Relationship Id="rId4" Type="http://schemas.openxmlformats.org/officeDocument/2006/relationships/image" Target="../media/image77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82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4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8618" y="1363579"/>
            <a:ext cx="66755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Last time:  </a:t>
            </a:r>
            <a:br>
              <a:rPr lang="en-US" sz="2400" baseline="0" dirty="0"/>
            </a:br>
            <a:r>
              <a:rPr lang="en-US" sz="2000" dirty="0"/>
              <a:t>- Finite automata → regular expressions</a:t>
            </a:r>
            <a:br>
              <a:rPr lang="en-US" sz="2000" dirty="0"/>
            </a:br>
            <a:r>
              <a:rPr lang="en-US" sz="2000" dirty="0"/>
              <a:t>- Proving languages aren’t regular</a:t>
            </a:r>
          </a:p>
          <a:p>
            <a:r>
              <a:rPr lang="en-US" sz="2000" dirty="0"/>
              <a:t>- Context free grammars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Today: 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(Sipser §2.2)</a:t>
            </a:r>
            <a:b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Context free grammars (CFGs) – definition 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Context free languages (CFLs)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Pushdown automata (PDA)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Converting CFGs to PDAs</a:t>
            </a:r>
          </a:p>
          <a:p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113CF9-9D0A-3845-8DA5-EF75253817E9}"/>
              </a:ext>
            </a:extLst>
          </p:cNvPr>
          <p:cNvSpPr txBox="1"/>
          <p:nvPr/>
        </p:nvSpPr>
        <p:spPr>
          <a:xfrm>
            <a:off x="5999018" y="6206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199" y="992311"/>
                <a:ext cx="9014550" cy="2739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8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a CFL  iff*  some PDA recognizes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			            Done.</a:t>
                </a:r>
              </a:p>
              <a:p>
                <a:r>
                  <a:rPr lang="en-US" sz="2400" dirty="0"/>
                  <a:t>			            In book.  You are responsible for knowing</a:t>
                </a:r>
                <a:br>
                  <a:rPr lang="en-US" sz="2400" dirty="0"/>
                </a:br>
                <a:r>
                  <a:rPr lang="en-US" sz="2400" dirty="0"/>
                  <a:t>			            it is true, but not for knowing the proof.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* “iff”  =  “if an only if” means the implication goes both ways.</a:t>
                </a:r>
              </a:p>
              <a:p>
                <a:r>
                  <a:rPr lang="en-US" sz="2400" dirty="0"/>
                  <a:t>So we need to prove both directions:  forward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400" dirty="0"/>
                  <a:t>) and reverse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sz="2400" dirty="0"/>
                  <a:t>).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9" y="992311"/>
                <a:ext cx="9014550" cy="2739211"/>
              </a:xfrm>
              <a:prstGeom prst="rect">
                <a:avLst/>
              </a:prstGeom>
              <a:blipFill>
                <a:blip r:embed="rId3"/>
                <a:stretch>
                  <a:fillRect l="-1421" t="-2227" b="-4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440831" y="2710"/>
            <a:ext cx="6740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Equivalence of CFGs and PDAs</a:t>
            </a:r>
          </a:p>
        </p:txBody>
      </p:sp>
      <p:cxnSp>
        <p:nvCxnSpPr>
          <p:cNvPr id="230" name="Straight Arrow Connector 229"/>
          <p:cNvCxnSpPr/>
          <p:nvPr/>
        </p:nvCxnSpPr>
        <p:spPr>
          <a:xfrm>
            <a:off x="3052512" y="1660258"/>
            <a:ext cx="433138" cy="137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>
            <a:off x="2931069" y="1660258"/>
            <a:ext cx="433138" cy="1378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/>
          <p:cNvSpPr/>
          <p:nvPr/>
        </p:nvSpPr>
        <p:spPr>
          <a:xfrm>
            <a:off x="10894281" y="5932125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4.3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6232477" y="3731522"/>
            <a:ext cx="4187873" cy="2539157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4.3</a:t>
            </a:r>
          </a:p>
          <a:p>
            <a:r>
              <a:rPr lang="en-US" sz="2400" dirty="0"/>
              <a:t>Is every Regular Language also </a:t>
            </a:r>
            <a:br>
              <a:rPr lang="en-US" sz="2400" dirty="0"/>
            </a:br>
            <a:r>
              <a:rPr lang="en-US" sz="2400" dirty="0"/>
              <a:t>a Context Free Language?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Yes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No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Not sure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49509C-7990-0247-B886-4B200242D077}"/>
              </a:ext>
            </a:extLst>
          </p:cNvPr>
          <p:cNvSpPr txBox="1"/>
          <p:nvPr/>
        </p:nvSpPr>
        <p:spPr>
          <a:xfrm>
            <a:off x="5527964" y="647007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8943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3.7037E-7 L 0.00131 0.0555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47" grpId="0" animBg="1"/>
      <p:bldP spid="2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Box 89"/>
          <p:cNvSpPr txBox="1"/>
          <p:nvPr/>
        </p:nvSpPr>
        <p:spPr>
          <a:xfrm>
            <a:off x="1440831" y="2710"/>
            <a:ext cx="3901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Recap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866095"/>
              </p:ext>
            </p:extLst>
          </p:nvPr>
        </p:nvGraphicFramePr>
        <p:xfrm>
          <a:off x="709060" y="1042581"/>
          <a:ext cx="5364732" cy="2228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966">
                  <a:extLst>
                    <a:ext uri="{9D8B030D-6E8A-4147-A177-3AD203B41FA5}">
                      <a16:colId xmlns:a16="http://schemas.microsoft.com/office/drawing/2014/main" val="1675458543"/>
                    </a:ext>
                  </a:extLst>
                </a:gridCol>
                <a:gridCol w="1978522">
                  <a:extLst>
                    <a:ext uri="{9D8B030D-6E8A-4147-A177-3AD203B41FA5}">
                      <a16:colId xmlns:a16="http://schemas.microsoft.com/office/drawing/2014/main" val="159469629"/>
                    </a:ext>
                  </a:extLst>
                </a:gridCol>
                <a:gridCol w="1788244">
                  <a:extLst>
                    <a:ext uri="{9D8B030D-6E8A-4147-A177-3AD203B41FA5}">
                      <a16:colId xmlns:a16="http://schemas.microsoft.com/office/drawing/2014/main" val="976773964"/>
                    </a:ext>
                  </a:extLst>
                </a:gridCol>
              </a:tblGrid>
              <a:tr h="742772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Recognizer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Generator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797452"/>
                  </a:ext>
                </a:extLst>
              </a:tr>
              <a:tr h="7427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Regular language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DFA or NFA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Regular expression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159448"/>
                  </a:ext>
                </a:extLst>
              </a:tr>
              <a:tr h="7427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Context Free language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PDA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Context</a:t>
                      </a:r>
                      <a:r>
                        <a:rPr lang="en-US" sz="2000" baseline="0" dirty="0"/>
                        <a:t> Free Grammar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405924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181610" y="3717123"/>
            <a:ext cx="3870807" cy="2194195"/>
            <a:chOff x="842245" y="3915086"/>
            <a:chExt cx="3870807" cy="2194195"/>
          </a:xfrm>
        </p:grpSpPr>
        <p:sp>
          <p:nvSpPr>
            <p:cNvPr id="4" name="Oval 3"/>
            <p:cNvSpPr/>
            <p:nvPr/>
          </p:nvSpPr>
          <p:spPr>
            <a:xfrm rot="21216799">
              <a:off x="1008748" y="4497304"/>
              <a:ext cx="1536569" cy="125376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 rot="21216799">
              <a:off x="842245" y="3915086"/>
              <a:ext cx="3870807" cy="219419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137491" y="4801020"/>
              <a:ext cx="127908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Regular languages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0281" y="4154689"/>
              <a:ext cx="141402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Context Free languages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A568DD9-25C6-1F43-B67C-59CBC15828D9}"/>
              </a:ext>
            </a:extLst>
          </p:cNvPr>
          <p:cNvSpPr txBox="1"/>
          <p:nvPr/>
        </p:nvSpPr>
        <p:spPr>
          <a:xfrm>
            <a:off x="5805055" y="63730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83794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615" y="1464754"/>
            <a:ext cx="757011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Defined Context Free Grammars (CFGs)</a:t>
            </a:r>
            <a:b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</a:b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and Context Free Languages (CFLs)</a:t>
            </a:r>
            <a:endParaRPr lang="en-US" sz="2400" b="1" spc="200" dirty="0">
              <a:solidFill>
                <a:prstClr val="white"/>
              </a:solidFill>
              <a:latin typeface="+mj-lt"/>
            </a:endParaRPr>
          </a:p>
          <a:p>
            <a:pPr marL="457200" lvl="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solidFill>
                  <a:prstClr val="white"/>
                </a:solidFill>
                <a:latin typeface="Calibri Light" panose="020F0302020204030204"/>
              </a:rPr>
              <a:t>Defined Pushdown Automata(PDAs)</a:t>
            </a:r>
            <a:endParaRPr lang="en-US" sz="2400" b="1" spc="2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400" b="1" spc="200" dirty="0">
                <a:latin typeface="+mj-lt"/>
              </a:rPr>
              <a:t>Gave conversion of CFGs to PDAs.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1B4BBB-6EB9-6548-BD61-92CA78C60EE1}"/>
              </a:ext>
            </a:extLst>
          </p:cNvPr>
          <p:cNvSpPr txBox="1"/>
          <p:nvPr/>
        </p:nvSpPr>
        <p:spPr>
          <a:xfrm>
            <a:off x="5555673" y="615141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84555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074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Context Free Grammars (CFGs)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6918" y="2620296"/>
                <a:ext cx="7455410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Recall that a CFG has terminals, variables, and rules.</a:t>
                </a:r>
              </a:p>
              <a:p>
                <a:endParaRPr lang="en-US" sz="2000" dirty="0"/>
              </a:p>
              <a:p>
                <a:r>
                  <a:rPr lang="en-US" sz="2400" b="1" dirty="0"/>
                  <a:t>Grammars generate strings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 Write down start variable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 Replace any variable according to a rule </a:t>
                </a:r>
                <a:br>
                  <a:rPr lang="en-US" sz="2000" dirty="0"/>
                </a:br>
                <a:r>
                  <a:rPr lang="en-US" sz="2000" dirty="0"/>
                  <a:t> Repeat until only terminals remain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 Result is the generated string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is the language of all generated strings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 We call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a Context Free Language.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18" y="2620296"/>
                <a:ext cx="7455410" cy="2923877"/>
              </a:xfrm>
              <a:prstGeom prst="rect">
                <a:avLst/>
              </a:prstGeom>
              <a:blipFill>
                <a:blip r:embed="rId3"/>
                <a:stretch>
                  <a:fillRect l="-1226" t="-1253" b="-2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446928" y="3081960"/>
                <a:ext cx="377936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Example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generating a string  </a:t>
                </a:r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928" y="3081960"/>
                <a:ext cx="3779368" cy="400110"/>
              </a:xfrm>
              <a:prstGeom prst="rect">
                <a:avLst/>
              </a:prstGeom>
              <a:blipFill>
                <a:blip r:embed="rId4"/>
                <a:stretch>
                  <a:fillRect l="-1774" t="-9231" r="-806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/>
          <p:cNvGrpSpPr/>
          <p:nvPr/>
        </p:nvGrpSpPr>
        <p:grpSpPr>
          <a:xfrm>
            <a:off x="380948" y="804414"/>
            <a:ext cx="2156071" cy="1615828"/>
            <a:chOff x="380948" y="804414"/>
            <a:chExt cx="2156071" cy="16158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933919" y="1035247"/>
                  <a:ext cx="1603100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0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1</a:t>
                  </a:r>
                </a:p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R</a:t>
                  </a:r>
                </a:p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R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ε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endParaRPr lang="en-US" sz="2800" i="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3919" y="1035247"/>
                  <a:ext cx="1603100" cy="1384995"/>
                </a:xfrm>
                <a:prstGeom prst="rect">
                  <a:avLst/>
                </a:prstGeom>
                <a:blipFill>
                  <a:blip r:embed="rId5"/>
                  <a:stretch>
                    <a:fillRect l="-7605" t="-4405" b="-118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380948" y="804414"/>
                  <a:ext cx="57400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948" y="804414"/>
                  <a:ext cx="574003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087198" y="3594013"/>
                <a:ext cx="1000595" cy="2400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en-US" sz="2400" dirty="0">
                    <a:solidFill>
                      <a:prstClr val="white"/>
                    </a:solidFill>
                    <a:latin typeface="Calibri Light" panose="020F0302020204030204"/>
                  </a:rPr>
                  <a:t>S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700" spc="700" dirty="0">
                    <a:solidFill>
                      <a:prstClr val="white"/>
                    </a:solidFill>
                  </a:rPr>
                  <a:t> 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0</a:t>
                </a:r>
                <a:r>
                  <a:rPr lang="en-US" sz="2400" spc="700" dirty="0">
                    <a:solidFill>
                      <a:prstClr val="white"/>
                    </a:solidFill>
                    <a:latin typeface="Calibri Light" panose="020F0302020204030204"/>
                  </a:rPr>
                  <a:t>S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1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700" spc="700" dirty="0">
                    <a:solidFill>
                      <a:prstClr val="white"/>
                    </a:solidFill>
                  </a:rPr>
                  <a:t> 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0</a:t>
                </a:r>
                <a:r>
                  <a:rPr lang="en-US" sz="2400" spc="700" dirty="0">
                    <a:solidFill>
                      <a:prstClr val="white"/>
                    </a:solidFill>
                    <a:latin typeface="Calibri Light" panose="020F0302020204030204"/>
                  </a:rPr>
                  <a:t>S</a:t>
                </a:r>
                <a:r>
                  <a:rPr lang="en-US" sz="2000" spc="700" dirty="0">
                    <a:solidFill>
                      <a:prstClr val="white"/>
                    </a:solidFill>
                  </a:rPr>
                  <a:t>1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400" dirty="0">
                    <a:solidFill>
                      <a:prstClr val="white"/>
                    </a:solidFill>
                    <a:latin typeface="Calibri Light" panose="020F0302020204030204"/>
                  </a:rPr>
                  <a:t>R</a:t>
                </a:r>
              </a:p>
              <a:p>
                <a:pPr algn="ctr"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>
                          <a:latin typeface="Cambria Math" panose="02040503050406030204" pitchFamily="18" charset="0"/>
                        </a:rPr>
                        <m:t>ε</m:t>
                      </m:r>
                    </m:oMath>
                  </m:oMathPara>
                </a14:m>
                <a:endParaRPr lang="en-US" sz="2400" dirty="0">
                  <a:solidFill>
                    <a:prstClr val="white"/>
                  </a:solidFill>
                  <a:latin typeface="Calibri Light" panose="020F0302020204030204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7198" y="3594013"/>
                <a:ext cx="1000595" cy="2400657"/>
              </a:xfrm>
              <a:prstGeom prst="rect">
                <a:avLst/>
              </a:prstGeom>
              <a:blipFill>
                <a:blip r:embed="rId7"/>
                <a:stretch>
                  <a:fillRect t="-2036" r="-4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12226296" y="2747602"/>
            <a:ext cx="914400" cy="91440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9374445" y="3980317"/>
            <a:ext cx="406400" cy="273050"/>
            <a:chOff x="9769475" y="4010025"/>
            <a:chExt cx="406400" cy="273050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9769475" y="4010025"/>
              <a:ext cx="169864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982524" y="4010025"/>
              <a:ext cx="0" cy="24526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0035355" y="4010025"/>
              <a:ext cx="140520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9584246" y="5001873"/>
            <a:ext cx="0" cy="24526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9584246" y="5485267"/>
            <a:ext cx="0" cy="176213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0147499" y="3594013"/>
            <a:ext cx="867545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</a:p>
          <a:p>
            <a:pPr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0</a:t>
            </a: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  <a:r>
              <a:rPr lang="en-US" sz="2000" dirty="0">
                <a:solidFill>
                  <a:prstClr val="white"/>
                </a:solidFill>
              </a:rPr>
              <a:t>1</a:t>
            </a:r>
          </a:p>
          <a:p>
            <a:pPr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00</a:t>
            </a: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S</a:t>
            </a:r>
            <a:r>
              <a:rPr lang="en-US" sz="2000" dirty="0">
                <a:solidFill>
                  <a:prstClr val="white"/>
                </a:solidFill>
              </a:rPr>
              <a:t>11</a:t>
            </a:r>
          </a:p>
          <a:p>
            <a:pPr lvl="0"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00</a:t>
            </a:r>
            <a:r>
              <a:rPr lang="en-US" sz="2400" dirty="0">
                <a:solidFill>
                  <a:prstClr val="white"/>
                </a:solidFill>
                <a:latin typeface="Calibri Light" panose="020F0302020204030204"/>
              </a:rPr>
              <a:t>R</a:t>
            </a:r>
            <a:r>
              <a:rPr lang="en-US" sz="2000" dirty="0">
                <a:solidFill>
                  <a:prstClr val="white"/>
                </a:solidFill>
              </a:rPr>
              <a:t>11</a:t>
            </a:r>
          </a:p>
          <a:p>
            <a:pPr algn="ctr">
              <a:spcBef>
                <a:spcPts val="600"/>
              </a:spcBef>
            </a:pPr>
            <a:r>
              <a:rPr lang="en-US" sz="2000" dirty="0">
                <a:solidFill>
                  <a:prstClr val="white"/>
                </a:solidFill>
              </a:rPr>
              <a:t>0011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9381046" y="4473236"/>
            <a:ext cx="406400" cy="273050"/>
            <a:chOff x="9769475" y="4010025"/>
            <a:chExt cx="406400" cy="27305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9769475" y="4010025"/>
              <a:ext cx="169864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982524" y="4010025"/>
              <a:ext cx="0" cy="24526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0035355" y="4010025"/>
              <a:ext cx="140520" cy="27305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9196645" y="3945282"/>
            <a:ext cx="1726213" cy="527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196645" y="4463711"/>
            <a:ext cx="1726213" cy="527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196644" y="4991666"/>
            <a:ext cx="1726213" cy="493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9196643" y="5485267"/>
            <a:ext cx="1726213" cy="452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446928" y="5919058"/>
                <a:ext cx="3274358" cy="509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≥0}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6928" y="5919058"/>
                <a:ext cx="3274358" cy="5091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7661404" y="3594013"/>
            <a:ext cx="139602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Tree of </a:t>
            </a:r>
            <a:br>
              <a:rPr lang="en-US" dirty="0"/>
            </a:br>
            <a:r>
              <a:rPr lang="en-US" dirty="0"/>
              <a:t>substitutions</a:t>
            </a:r>
          </a:p>
          <a:p>
            <a:pPr algn="r"/>
            <a:r>
              <a:rPr lang="en-US" dirty="0"/>
              <a:t> “parse tree”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083488" y="3636744"/>
            <a:ext cx="1046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Resulting</a:t>
            </a:r>
            <a:br>
              <a:rPr lang="en-US" dirty="0"/>
            </a:br>
            <a:r>
              <a:rPr lang="en-US" dirty="0"/>
              <a:t>string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0823853" y="5592903"/>
                <a:ext cx="10963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3853" y="5592903"/>
                <a:ext cx="1096390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088510" y="997043"/>
            <a:ext cx="2018622" cy="1411039"/>
            <a:chOff x="3088510" y="997043"/>
            <a:chExt cx="2018622" cy="141103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3088510" y="1453975"/>
                  <a:ext cx="2018622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0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S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1 | </a:t>
                  </a:r>
                  <a:r>
                    <a:rPr lang="en-US" sz="2800" dirty="0">
                      <a:latin typeface="+mj-lt"/>
                    </a:rPr>
                    <a:t>R</a:t>
                  </a:r>
                </a:p>
                <a:p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R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ε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endParaRPr lang="en-US" sz="2800" i="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88510" y="1453975"/>
                  <a:ext cx="2018622" cy="954107"/>
                </a:xfrm>
                <a:prstGeom prst="rect">
                  <a:avLst/>
                </a:prstGeom>
                <a:blipFill>
                  <a:blip r:embed="rId11"/>
                  <a:stretch>
                    <a:fillRect l="-6344" t="-6410" b="-1794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/>
            <p:cNvSpPr/>
            <p:nvPr/>
          </p:nvSpPr>
          <p:spPr>
            <a:xfrm>
              <a:off x="3088510" y="997043"/>
              <a:ext cx="140294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Shorthand: 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F06480F-6ED5-F548-8CFA-F4ADC4CE2C8B}"/>
              </a:ext>
            </a:extLst>
          </p:cNvPr>
          <p:cNvSpPr txBox="1"/>
          <p:nvPr/>
        </p:nvSpPr>
        <p:spPr>
          <a:xfrm>
            <a:off x="5708073" y="63176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1236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7" grpId="0"/>
      <p:bldP spid="13" grpId="0"/>
      <p:bldP spid="42" grpId="0"/>
      <p:bldP spid="14" grpId="0" animBg="1"/>
      <p:bldP spid="38" grpId="0" animBg="1"/>
      <p:bldP spid="40" grpId="0" animBg="1"/>
      <p:bldP spid="41" grpId="0" animBg="1"/>
      <p:bldP spid="16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CFG –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199" y="992311"/>
                <a:ext cx="8494081" cy="4909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Defn:  </a:t>
                </a:r>
                <a:r>
                  <a:rPr lang="en-US" sz="2400" dirty="0"/>
                  <a:t>A </a:t>
                </a:r>
                <a:r>
                  <a:rPr lang="en-US" sz="2400" u="sng" dirty="0"/>
                  <a:t>Context Free Grammar</a:t>
                </a:r>
                <a:r>
                  <a:rPr lang="en-US" sz="2400" dirty="0"/>
                  <a:t> (CFG)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is a 4-tuple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300"/>
                  </a:spcBef>
                </a:pPr>
                <a:r>
                  <a:rPr lang="en-US" sz="2400" b="1" dirty="0">
                    <a:latin typeface="+mj-lt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000" dirty="0"/>
                  <a:t>   finite set of variables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000" dirty="0"/>
                  <a:t>    finite set of terminal symbols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   finite set of rules </a:t>
                </a:r>
                <a:r>
                  <a:rPr lang="en-US" sz="2000" b="1" dirty="0"/>
                  <a:t>(</a:t>
                </a:r>
                <a:r>
                  <a:rPr lang="en-US" sz="2000" dirty="0"/>
                  <a:t>rule form: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  <a:r>
                  <a:rPr lang="en-US" sz="2000" b="1" dirty="0"/>
                  <a:t>)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   start variable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Σ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write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1)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if can go from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with one substitution step in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2)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if can go from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with some number of substitution steps in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en-US" sz="2000" b="0" dirty="0"/>
                  <a:t>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⇒⋯⇒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   is called a derivation of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2000" dirty="0"/>
                  <a:t>. 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           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then it is a </a:t>
                </a:r>
                <a:r>
                  <a:rPr lang="en-US" sz="2000" u="sng" dirty="0"/>
                  <a:t>derivation</a:t>
                </a:r>
                <a:r>
                  <a:rPr lang="en-US" sz="2000" dirty="0"/>
                  <a:t>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000" dirty="0"/>
                  <a:t>.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000" dirty="0"/>
                  <a:t>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 err="1"/>
                  <a:t>Defn</a:t>
                </a:r>
                <a:r>
                  <a:rPr lang="en-US" sz="2000" dirty="0"/>
                  <a:t>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is a </a:t>
                </a:r>
                <a:r>
                  <a:rPr lang="en-US" sz="2000" u="sng" dirty="0"/>
                  <a:t>Context Free Language</a:t>
                </a:r>
                <a:r>
                  <a:rPr lang="en-US" sz="2000" dirty="0"/>
                  <a:t> (CFL)  if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for some CFG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9" y="992311"/>
                <a:ext cx="8494081" cy="4909036"/>
              </a:xfrm>
              <a:prstGeom prst="rect">
                <a:avLst/>
              </a:prstGeom>
              <a:blipFill>
                <a:blip r:embed="rId3"/>
                <a:stretch>
                  <a:fillRect l="-1149" t="-994" b="-1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29329" y="3682296"/>
                <a:ext cx="3497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29" y="3682296"/>
                <a:ext cx="34977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884849" y="4979071"/>
                <a:ext cx="3497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4849" y="4979071"/>
                <a:ext cx="34977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0922856" y="6448554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4.1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90761" y="3204979"/>
            <a:ext cx="5651635" cy="3108543"/>
            <a:chOff x="6353054" y="2677078"/>
            <a:chExt cx="5651635" cy="31085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353054" y="2677078"/>
                  <a:ext cx="5651635" cy="3108543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4.1</a:t>
                  </a:r>
                </a:p>
                <a:p>
                  <a:r>
                    <a:rPr lang="en-US" sz="2000" dirty="0"/>
                    <a:t>Which of these are valid CFGs?</a:t>
                  </a:r>
                </a:p>
                <a:p>
                  <a:endParaRPr lang="en-US" sz="2400" dirty="0"/>
                </a:p>
                <a:p>
                  <a:endParaRPr lang="en-US" sz="2400" dirty="0">
                    <a:latin typeface="Cambria Math" panose="02040503050406030204" pitchFamily="18" charset="0"/>
                  </a:endParaRPr>
                </a:p>
                <a:p>
                  <a:endParaRPr lang="en-US" sz="2400" dirty="0"/>
                </a:p>
                <a:p>
                  <a:r>
                    <a:rPr lang="en-US" sz="2000" dirty="0"/>
                    <a:t>a)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2000" dirty="0"/>
                    <a:t> only</a:t>
                  </a:r>
                </a:p>
                <a:p>
                  <a:r>
                    <a:rPr lang="en-US" sz="2000" dirty="0"/>
                    <a:t>b)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2000" dirty="0"/>
                    <a:t> only</a:t>
                  </a:r>
                </a:p>
                <a:p>
                  <a:r>
                    <a:rPr lang="en-US" sz="2000" dirty="0"/>
                    <a:t>c)   Both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2000" dirty="0"/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endParaRPr lang="en-US" sz="2000" dirty="0"/>
                </a:p>
                <a:p>
                  <a:r>
                    <a:rPr lang="en-US" sz="2000" dirty="0"/>
                    <a:t>d)   Neither</a:t>
                  </a: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53054" y="2677078"/>
                  <a:ext cx="5651635" cy="3108543"/>
                </a:xfrm>
                <a:prstGeom prst="rect">
                  <a:avLst/>
                </a:prstGeom>
                <a:blipFill>
                  <a:blip r:embed="rId6"/>
                  <a:stretch>
                    <a:fillRect l="-1286" t="-969" b="-1938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7312046" y="3432659"/>
                  <a:ext cx="1603100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B </a:t>
                  </a:r>
                  <a14:m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dirty="0">
                      <a:latin typeface="+mj-lt"/>
                    </a:rPr>
                    <a:t>0B1 |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>
                          <a:latin typeface="Cambria Math" panose="02040503050406030204" pitchFamily="18" charset="0"/>
                        </a:rPr>
                        <m:t>ε</m:t>
                      </m:r>
                    </m:oMath>
                  </a14:m>
                  <a:r>
                    <a:rPr lang="en-US" sz="2000" dirty="0">
                      <a:latin typeface="+mj-lt"/>
                    </a:rPr>
                    <a:t> </a:t>
                  </a:r>
                  <a:endParaRPr lang="en-US" sz="2000" dirty="0">
                    <a:solidFill>
                      <a:schemeClr val="tx1"/>
                    </a:solidFill>
                    <a:latin typeface="+mj-lt"/>
                  </a:endParaRPr>
                </a:p>
                <a:p>
                  <a:pPr lvl="0"/>
                  <a:r>
                    <a:rPr lang="en-US" sz="2000" dirty="0">
                      <a:latin typeface="+mj-lt"/>
                    </a:rPr>
                    <a:t>B1</a:t>
                  </a:r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dirty="0">
                      <a:latin typeface="+mj-lt"/>
                    </a:rPr>
                    <a:t>1B</a:t>
                  </a:r>
                </a:p>
                <a:p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0B </a:t>
                  </a:r>
                  <a14:m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000" i="0" dirty="0">
                      <a:solidFill>
                        <a:schemeClr val="tx1"/>
                      </a:solidFill>
                      <a:latin typeface="+mj-lt"/>
                    </a:rPr>
                    <a:t> 0B</a:t>
                  </a: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2046" y="3432659"/>
                  <a:ext cx="1603100" cy="1015663"/>
                </a:xfrm>
                <a:prstGeom prst="rect">
                  <a:avLst/>
                </a:prstGeom>
                <a:blipFill>
                  <a:blip r:embed="rId7"/>
                  <a:stretch>
                    <a:fillRect l="-4183" t="-3614" b="-1024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6721510" y="3432659"/>
                  <a:ext cx="50456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sz="2000" dirty="0"/>
                    <a:t>:</a:t>
                  </a: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21510" y="3432659"/>
                  <a:ext cx="504562" cy="400110"/>
                </a:xfrm>
                <a:prstGeom prst="rect">
                  <a:avLst/>
                </a:prstGeom>
                <a:blipFill>
                  <a:blip r:embed="rId8"/>
                  <a:stretch>
                    <a:fillRect t="-9231" r="-10843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0401589" y="3443388"/>
                  <a:ext cx="16031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S </a:t>
                  </a:r>
                  <a14:m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dirty="0">
                      <a:latin typeface="+mj-lt"/>
                    </a:rPr>
                    <a:t>0S | S1</a:t>
                  </a:r>
                  <a:endParaRPr lang="en-US" sz="2000" dirty="0">
                    <a:solidFill>
                      <a:schemeClr val="tx1"/>
                    </a:solidFill>
                    <a:latin typeface="+mj-lt"/>
                  </a:endParaRPr>
                </a:p>
                <a:p>
                  <a:pPr lvl="0"/>
                  <a:r>
                    <a:rPr lang="en-US" sz="2000" dirty="0">
                      <a:latin typeface="+mj-lt"/>
                    </a:rPr>
                    <a:t>R</a:t>
                  </a:r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dirty="0">
                      <a:latin typeface="+mj-lt"/>
                    </a:rPr>
                    <a:t>RR</a:t>
                  </a: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01589" y="3443388"/>
                  <a:ext cx="1603100" cy="707886"/>
                </a:xfrm>
                <a:prstGeom prst="rect">
                  <a:avLst/>
                </a:prstGeom>
                <a:blipFill>
                  <a:blip r:embed="rId9"/>
                  <a:stretch>
                    <a:fillRect l="-3802" t="-4274" b="-136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9731618" y="3443388"/>
                  <a:ext cx="51052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sz="2000" dirty="0"/>
                    <a:t>:</a:t>
                  </a:r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31618" y="3443388"/>
                  <a:ext cx="510524" cy="400110"/>
                </a:xfrm>
                <a:prstGeom prst="rect">
                  <a:avLst/>
                </a:prstGeom>
                <a:blipFill>
                  <a:blip r:embed="rId10"/>
                  <a:stretch>
                    <a:fillRect t="-7576" r="-12048" b="-257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1F0B851-7307-FD4C-8F69-D4EC65272828}"/>
              </a:ext>
            </a:extLst>
          </p:cNvPr>
          <p:cNvSpPr txBox="1"/>
          <p:nvPr/>
        </p:nvSpPr>
        <p:spPr>
          <a:xfrm>
            <a:off x="5403273" y="6511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7983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8" grpId="0"/>
      <p:bldP spid="17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CFG –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4744" y="2636470"/>
                <a:ext cx="3027445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 {E, T, F}</a:t>
                </a:r>
              </a:p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 {+, ×, </a:t>
                </a:r>
                <a:r>
                  <a:rPr lang="en-US" dirty="0"/>
                  <a:t>(</a:t>
                </a:r>
                <a:r>
                  <a:rPr lang="en-US" sz="2000" dirty="0"/>
                  <a:t>, </a:t>
                </a:r>
                <a:r>
                  <a:rPr lang="en-US" dirty="0"/>
                  <a:t>)</a:t>
                </a:r>
                <a:r>
                  <a:rPr lang="en-US" sz="2000" dirty="0"/>
                  <a:t>, a}</a:t>
                </a:r>
              </a:p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 the 6 rules above</a:t>
                </a:r>
              </a:p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 E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744" y="2636470"/>
                <a:ext cx="3027445" cy="1323439"/>
              </a:xfrm>
              <a:prstGeom prst="rect">
                <a:avLst/>
              </a:prstGeom>
              <a:blipFill>
                <a:blip r:embed="rId3"/>
                <a:stretch>
                  <a:fillRect t="-2294" b="-6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28424" y="4253181"/>
            <a:ext cx="7400039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Observe that the parse tree contains additional information, </a:t>
            </a:r>
            <a:br>
              <a:rPr lang="en-US" sz="2000" dirty="0"/>
            </a:br>
            <a:r>
              <a:rPr lang="en-US" sz="2000" dirty="0"/>
              <a:t>such as the precedence of  ×  over  + .</a:t>
            </a:r>
          </a:p>
          <a:p>
            <a:endParaRPr lang="en-US" sz="2000" dirty="0"/>
          </a:p>
          <a:p>
            <a:r>
              <a:rPr lang="en-US" sz="2000" dirty="0"/>
              <a:t>If a string has two different parse trees then it is derived ambiguously</a:t>
            </a:r>
            <a:br>
              <a:rPr lang="en-US" sz="2000" dirty="0"/>
            </a:br>
            <a:r>
              <a:rPr lang="en-US" sz="2000" dirty="0"/>
              <a:t>and we say that the grammar is </a:t>
            </a:r>
            <a:r>
              <a:rPr lang="en-US" sz="2000" u="sng" dirty="0"/>
              <a:t>ambiguous</a:t>
            </a:r>
            <a:r>
              <a:rPr lang="en-US" sz="20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918" y="1035247"/>
                <a:ext cx="249256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E</a:t>
                </a:r>
                <a:r>
                  <a:rPr lang="en-US" sz="28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2400" spc="100" dirty="0">
                    <a:solidFill>
                      <a:schemeClr val="tx1"/>
                    </a:solidFill>
                  </a:rPr>
                  <a:t>E+T</a:t>
                </a:r>
                <a:r>
                  <a:rPr lang="en-US" sz="2400" dirty="0">
                    <a:solidFill>
                      <a:schemeClr val="tx1"/>
                    </a:solidFill>
                  </a:rPr>
                  <a:t> | </a:t>
                </a:r>
                <a:r>
                  <a:rPr lang="en-US" sz="2400" dirty="0"/>
                  <a:t>T</a:t>
                </a:r>
              </a:p>
              <a:p>
                <a:r>
                  <a:rPr lang="en-US" sz="2400" dirty="0"/>
                  <a:t>T</a:t>
                </a:r>
                <a:r>
                  <a:rPr lang="en-US" sz="28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2400" spc="100" dirty="0"/>
                  <a:t>T×F</a:t>
                </a:r>
                <a:r>
                  <a:rPr lang="en-US" sz="2800" dirty="0">
                    <a:solidFill>
                      <a:schemeClr val="tx1"/>
                    </a:solidFill>
                    <a:latin typeface="+mj-lt"/>
                  </a:rPr>
                  <a:t> | </a:t>
                </a:r>
                <a:r>
                  <a:rPr lang="en-US" sz="2400" dirty="0"/>
                  <a:t>F</a:t>
                </a:r>
              </a:p>
              <a:p>
                <a:r>
                  <a:rPr lang="en-US" sz="2400" dirty="0"/>
                  <a:t>F</a:t>
                </a:r>
                <a:r>
                  <a:rPr lang="en-US" sz="2800" dirty="0">
                    <a:solidFill>
                      <a:schemeClr val="tx1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sz="2800" i="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2400" dirty="0"/>
                  <a:t>( E ) </a:t>
                </a:r>
                <a:r>
                  <a:rPr lang="en-US" sz="2800" i="0" dirty="0">
                    <a:solidFill>
                      <a:schemeClr val="tx1"/>
                    </a:solidFill>
                    <a:latin typeface="+mj-lt"/>
                  </a:rPr>
                  <a:t>| </a:t>
                </a:r>
                <a:r>
                  <a:rPr lang="en-US" sz="2400" dirty="0"/>
                  <a:t>a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18" y="1035247"/>
                <a:ext cx="2492569" cy="1384995"/>
              </a:xfrm>
              <a:prstGeom prst="rect">
                <a:avLst/>
              </a:prstGeom>
              <a:blipFill>
                <a:blip r:embed="rId4"/>
                <a:stretch>
                  <a:fillRect l="-3667" b="-11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80948" y="804414"/>
                <a:ext cx="5811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48" y="804414"/>
                <a:ext cx="58112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12226296" y="2747602"/>
            <a:ext cx="914400" cy="91440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37375" y="997810"/>
            <a:ext cx="6985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Parse</a:t>
            </a:r>
            <a:br>
              <a:rPr lang="en-US" dirty="0"/>
            </a:br>
            <a:r>
              <a:rPr lang="en-US" dirty="0"/>
              <a:t>tree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141516" y="2809991"/>
                <a:ext cx="110235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1516" y="2809991"/>
                <a:ext cx="1102353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124536" y="3378960"/>
            <a:ext cx="4730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Generates </a:t>
            </a:r>
            <a:r>
              <a:rPr lang="en-US" sz="2000" spc="100" dirty="0" err="1"/>
              <a:t>a+a×a</a:t>
            </a:r>
            <a:r>
              <a:rPr lang="en-US" sz="2000" spc="100" dirty="0"/>
              <a:t>, (</a:t>
            </a:r>
            <a:r>
              <a:rPr lang="en-US" sz="2000" spc="100" dirty="0" err="1"/>
              <a:t>a+a</a:t>
            </a:r>
            <a:r>
              <a:rPr lang="en-US" sz="2000" spc="100" dirty="0"/>
              <a:t>)×a, a, </a:t>
            </a:r>
            <a:r>
              <a:rPr lang="en-US" sz="2000" spc="100" dirty="0" err="1"/>
              <a:t>a+a+a</a:t>
            </a:r>
            <a:r>
              <a:rPr lang="en-US" sz="2000" spc="100" dirty="0"/>
              <a:t>, etc.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15589" y="996787"/>
            <a:ext cx="873957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2000" dirty="0">
                <a:solidFill>
                  <a:prstClr val="white"/>
                </a:solidFill>
              </a:rPr>
              <a:t>E</a:t>
            </a:r>
          </a:p>
          <a:p>
            <a:pPr algn="ctr">
              <a:spcBef>
                <a:spcPts val="1200"/>
              </a:spcBef>
            </a:pPr>
            <a:r>
              <a:rPr lang="en-US" sz="2000" spc="100" dirty="0">
                <a:solidFill>
                  <a:prstClr val="white"/>
                </a:solidFill>
              </a:rPr>
              <a:t>E+T</a:t>
            </a:r>
          </a:p>
          <a:p>
            <a:pPr algn="ctr">
              <a:spcBef>
                <a:spcPts val="1200"/>
              </a:spcBef>
            </a:pPr>
            <a:r>
              <a:rPr lang="en-US" sz="2000" spc="100" dirty="0">
                <a:solidFill>
                  <a:prstClr val="white"/>
                </a:solidFill>
              </a:rPr>
              <a:t>T+T×F</a:t>
            </a:r>
          </a:p>
          <a:p>
            <a:pPr algn="ctr">
              <a:spcBef>
                <a:spcPts val="1200"/>
              </a:spcBef>
            </a:pPr>
            <a:r>
              <a:rPr lang="en-US" sz="2000" spc="100" dirty="0" err="1">
                <a:solidFill>
                  <a:prstClr val="white"/>
                </a:solidFill>
              </a:rPr>
              <a:t>F+F×a</a:t>
            </a:r>
            <a:endParaRPr lang="en-US" sz="2000" spc="100" dirty="0">
              <a:solidFill>
                <a:prstClr val="white"/>
              </a:solidFill>
            </a:endParaRPr>
          </a:p>
          <a:p>
            <a:pPr algn="ctr">
              <a:spcBef>
                <a:spcPts val="1200"/>
              </a:spcBef>
            </a:pPr>
            <a:r>
              <a:rPr lang="en-US" sz="2000" spc="100" dirty="0" err="1">
                <a:solidFill>
                  <a:prstClr val="white"/>
                </a:solidFill>
              </a:rPr>
              <a:t>a+a×a</a:t>
            </a:r>
            <a:endParaRPr lang="en-US" sz="2000" spc="100" dirty="0">
              <a:solidFill>
                <a:prstClr val="white"/>
              </a:solidFill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4243466" y="987141"/>
            <a:ext cx="1305164" cy="2246769"/>
            <a:chOff x="4243466" y="987141"/>
            <a:chExt cx="1305164" cy="2246769"/>
          </a:xfrm>
        </p:grpSpPr>
        <p:sp>
          <p:nvSpPr>
            <p:cNvPr id="31" name="Rectangle 30"/>
            <p:cNvSpPr/>
            <p:nvPr/>
          </p:nvSpPr>
          <p:spPr>
            <a:xfrm>
              <a:off x="4243466" y="987141"/>
              <a:ext cx="1305164" cy="22467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</a:rPr>
                <a:t>E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 E+T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 T </a:t>
              </a:r>
              <a:r>
                <a:rPr lang="en-US" sz="2000" spc="700" dirty="0" err="1">
                  <a:solidFill>
                    <a:prstClr val="white"/>
                  </a:solidFill>
                </a:rPr>
                <a:t>T</a:t>
              </a:r>
              <a:r>
                <a:rPr lang="en-US" sz="2000" spc="100" dirty="0"/>
                <a:t>× F</a:t>
              </a:r>
              <a:endParaRPr lang="en-US" sz="2000" spc="100" dirty="0">
                <a:solidFill>
                  <a:prstClr val="white"/>
                </a:solidFill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</a:rPr>
                <a:t>   F     </a:t>
              </a:r>
              <a:r>
                <a:rPr lang="en-US" sz="2000" dirty="0" err="1">
                  <a:solidFill>
                    <a:prstClr val="white"/>
                  </a:solidFill>
                </a:rPr>
                <a:t>F</a:t>
              </a:r>
              <a:r>
                <a:rPr lang="en-US" sz="2000" dirty="0">
                  <a:solidFill>
                    <a:prstClr val="white"/>
                  </a:solidFill>
                </a:rPr>
                <a:t>     a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  <a:latin typeface="Calibri Light" panose="020F0302020204030204"/>
                </a:rPr>
                <a:t>   </a:t>
              </a:r>
              <a:r>
                <a:rPr lang="en-US" sz="2000" dirty="0">
                  <a:solidFill>
                    <a:prstClr val="white"/>
                  </a:solidFill>
                </a:rPr>
                <a:t>a</a:t>
              </a:r>
              <a:r>
                <a:rPr lang="en-US" sz="2000" dirty="0">
                  <a:solidFill>
                    <a:prstClr val="white"/>
                  </a:solidFill>
                  <a:latin typeface="Calibri Light" panose="020F0302020204030204"/>
                </a:rPr>
                <a:t>     </a:t>
              </a:r>
              <a:r>
                <a:rPr lang="en-US" sz="2000" dirty="0" err="1">
                  <a:solidFill>
                    <a:prstClr val="white"/>
                  </a:solidFill>
                </a:rPr>
                <a:t>a</a:t>
              </a:r>
              <a:r>
                <a:rPr lang="en-US" sz="2000" dirty="0">
                  <a:solidFill>
                    <a:prstClr val="white"/>
                  </a:solidFill>
                  <a:latin typeface="Calibri Light" panose="020F0302020204030204"/>
                </a:rPr>
                <a:t>     </a:t>
              </a:r>
              <a:r>
                <a:rPr lang="en-US" sz="2000" dirty="0" err="1">
                  <a:solidFill>
                    <a:prstClr val="white"/>
                  </a:solidFill>
                </a:rPr>
                <a:t>a</a:t>
              </a:r>
              <a:endParaRPr lang="en-US" sz="2000" dirty="0">
                <a:solidFill>
                  <a:prstClr val="white"/>
                </a:solidFill>
              </a:endParaRP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4724400" y="1320975"/>
              <a:ext cx="384175" cy="194060"/>
              <a:chOff x="9805360" y="4010025"/>
              <a:chExt cx="384175" cy="27305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H="1">
                <a:off x="9805360" y="4010025"/>
                <a:ext cx="133979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9982524" y="4010025"/>
                <a:ext cx="10161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10035355" y="4010025"/>
                <a:ext cx="154180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4972050" y="1768652"/>
              <a:ext cx="384175" cy="202362"/>
              <a:chOff x="9805360" y="4010025"/>
              <a:chExt cx="384175" cy="284731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flipH="1">
                <a:off x="9805360" y="4010025"/>
                <a:ext cx="133979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9982524" y="4010025"/>
                <a:ext cx="636" cy="284731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0035355" y="4010025"/>
                <a:ext cx="154180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/>
            <p:cNvCxnSpPr/>
            <p:nvPr/>
          </p:nvCxnSpPr>
          <p:spPr>
            <a:xfrm flipH="1">
              <a:off x="4594992" y="1768653"/>
              <a:ext cx="93689" cy="20236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4572000" y="2232935"/>
              <a:ext cx="22991" cy="18730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4961889" y="2226182"/>
              <a:ext cx="10161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361305" y="2210954"/>
              <a:ext cx="10254" cy="22451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972050" y="2705434"/>
              <a:ext cx="0" cy="19912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5386388" y="2705434"/>
              <a:ext cx="0" cy="19912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4572000" y="2705434"/>
              <a:ext cx="0" cy="19912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4307005" y="1300489"/>
            <a:ext cx="2957396" cy="458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307005" y="1755721"/>
            <a:ext cx="3936862" cy="438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307005" y="2197362"/>
            <a:ext cx="3936862" cy="4746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307005" y="2671805"/>
            <a:ext cx="3936862" cy="538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17058" y="974622"/>
            <a:ext cx="1046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Resulting</a:t>
            </a:r>
            <a:br>
              <a:rPr lang="en-US" dirty="0"/>
            </a:br>
            <a:r>
              <a:rPr lang="en-US" dirty="0"/>
              <a:t>string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017456" y="3388606"/>
            <a:ext cx="2776454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0922856" y="6448554"/>
            <a:ext cx="1205779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4.2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477000" y="3243556"/>
            <a:ext cx="5651635" cy="3062377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Check-in 4.2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How many reasonable distinct meanings does the following English sentence have?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     </a:t>
            </a:r>
            <a:r>
              <a:rPr lang="en-US" sz="2400" i="1" dirty="0"/>
              <a:t>The boy saw the girl with the mirror.</a:t>
            </a:r>
            <a:endParaRPr lang="en-US" sz="2400" dirty="0"/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1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2</a:t>
            </a:r>
          </a:p>
          <a:p>
            <a:pPr marL="457200" indent="-457200">
              <a:spcBef>
                <a:spcPts val="600"/>
              </a:spcBef>
              <a:buAutoNum type="alphaLcParenBoth"/>
            </a:pPr>
            <a:r>
              <a:rPr lang="en-US" sz="2400" dirty="0"/>
              <a:t>3 or more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7FAC2C-FCAD-9F43-B6D1-672E67C036A5}"/>
              </a:ext>
            </a:extLst>
          </p:cNvPr>
          <p:cNvSpPr txBox="1"/>
          <p:nvPr/>
        </p:nvSpPr>
        <p:spPr>
          <a:xfrm>
            <a:off x="5167745" y="63453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5777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8" grpId="0"/>
      <p:bldP spid="20" grpId="0"/>
      <p:bldP spid="4" grpId="0"/>
      <p:bldP spid="32" grpId="0"/>
      <p:bldP spid="62" grpId="0" animBg="1"/>
      <p:bldP spid="63" grpId="0" animBg="1"/>
      <p:bldP spid="64" grpId="0" animBg="1"/>
      <p:bldP spid="65" grpId="0" animBg="1"/>
      <p:bldP spid="19" grpId="0"/>
      <p:bldP spid="66" grpId="0" animBg="1"/>
      <p:bldP spid="67" grpId="0" animBg="1"/>
      <p:bldP spid="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5084" y="3561895"/>
                <a:ext cx="901455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 recognize the same language, i.e.,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However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 is an unambiguous CFG and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  is ambiguous.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84" y="3561895"/>
                <a:ext cx="9014550" cy="830997"/>
              </a:xfrm>
              <a:prstGeom prst="rect">
                <a:avLst/>
              </a:prstGeom>
              <a:blipFill>
                <a:blip r:embed="rId3"/>
                <a:stretch>
                  <a:fillRect l="-1083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440831" y="2710"/>
            <a:ext cx="6740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Ambiguity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99801" y="1269665"/>
            <a:ext cx="9008149" cy="1650198"/>
            <a:chOff x="380948" y="770044"/>
            <a:chExt cx="9008149" cy="16501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933918" y="1035247"/>
                  <a:ext cx="2492569" cy="13849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E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spc="100" dirty="0">
                      <a:solidFill>
                        <a:schemeClr val="tx1"/>
                      </a:solidFill>
                    </a:rPr>
                    <a:t>E+T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 | </a:t>
                  </a:r>
                  <a:r>
                    <a:rPr lang="en-US" sz="2400" dirty="0"/>
                    <a:t>T</a:t>
                  </a:r>
                </a:p>
                <a:p>
                  <a:r>
                    <a:rPr lang="en-US" sz="2400" dirty="0"/>
                    <a:t>T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spc="100" dirty="0"/>
                    <a:t>T×F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| </a:t>
                  </a:r>
                  <a:r>
                    <a:rPr lang="en-US" sz="2400" dirty="0"/>
                    <a:t>F</a:t>
                  </a:r>
                </a:p>
                <a:p>
                  <a:r>
                    <a:rPr lang="en-US" sz="2400" dirty="0"/>
                    <a:t>F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i="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dirty="0"/>
                    <a:t>( E ) </a:t>
                  </a:r>
                  <a:r>
                    <a:rPr lang="en-US" sz="2800" i="0" dirty="0">
                      <a:solidFill>
                        <a:schemeClr val="tx1"/>
                      </a:solidFill>
                      <a:latin typeface="+mj-lt"/>
                    </a:rPr>
                    <a:t>| </a:t>
                  </a:r>
                  <a:r>
                    <a:rPr lang="en-US" sz="2400" dirty="0"/>
                    <a:t>a</a:t>
                  </a: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3918" y="1035247"/>
                  <a:ext cx="2492569" cy="1384995"/>
                </a:xfrm>
                <a:prstGeom prst="rect">
                  <a:avLst/>
                </a:prstGeom>
                <a:blipFill>
                  <a:blip r:embed="rId4"/>
                  <a:stretch>
                    <a:fillRect l="-3667" b="-118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380948" y="804414"/>
                  <a:ext cx="58112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948" y="804414"/>
                  <a:ext cx="581120" cy="4616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970161" y="1000877"/>
                  <a:ext cx="441893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/>
                    <a:t>E</a:t>
                  </a:r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8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400" spc="100" dirty="0">
                      <a:solidFill>
                        <a:schemeClr val="tx1"/>
                      </a:solidFill>
                    </a:rPr>
                    <a:t>E+E</a:t>
                  </a:r>
                  <a:r>
                    <a:rPr lang="en-US" sz="2400" dirty="0">
                      <a:solidFill>
                        <a:schemeClr val="tx1"/>
                      </a:solidFill>
                    </a:rPr>
                    <a:t> | </a:t>
                  </a:r>
                  <a:r>
                    <a:rPr lang="en-US" sz="2400" spc="100" dirty="0"/>
                    <a:t>E×E </a:t>
                  </a:r>
                  <a:r>
                    <a:rPr lang="en-US" sz="2400" dirty="0"/>
                    <a:t>| </a:t>
                  </a:r>
                  <a:r>
                    <a:rPr lang="en-US" sz="2000" dirty="0"/>
                    <a:t> </a:t>
                  </a:r>
                  <a:r>
                    <a:rPr lang="en-US" sz="2400" dirty="0"/>
                    <a:t>( E ) </a:t>
                  </a:r>
                  <a:r>
                    <a:rPr lang="en-US" sz="2800" dirty="0"/>
                    <a:t>| </a:t>
                  </a:r>
                  <a:r>
                    <a:rPr lang="en-US" sz="2400" dirty="0"/>
                    <a:t>a</a:t>
                  </a: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0161" y="1000877"/>
                  <a:ext cx="4418936" cy="523220"/>
                </a:xfrm>
                <a:prstGeom prst="rect">
                  <a:avLst/>
                </a:prstGeom>
                <a:blipFill>
                  <a:blip r:embed="rId6"/>
                  <a:stretch>
                    <a:fillRect l="-2069" t="-10465" b="-3255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4417191" y="770044"/>
                  <a:ext cx="58112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7191" y="770044"/>
                  <a:ext cx="581120" cy="461665"/>
                </a:xfrm>
                <a:prstGeom prst="rect">
                  <a:avLst/>
                </a:prstGeom>
                <a:blipFill>
                  <a:blip r:embed="rId7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9329634" y="3075685"/>
            <a:ext cx="1459054" cy="1785104"/>
            <a:chOff x="4166522" y="987141"/>
            <a:chExt cx="1459054" cy="1785104"/>
          </a:xfrm>
        </p:grpSpPr>
        <p:sp>
          <p:nvSpPr>
            <p:cNvPr id="13" name="Rectangle 12"/>
            <p:cNvSpPr/>
            <p:nvPr/>
          </p:nvSpPr>
          <p:spPr>
            <a:xfrm>
              <a:off x="4166522" y="987141"/>
              <a:ext cx="1459054" cy="17851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</a:rPr>
                <a:t>E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 E  </a:t>
              </a:r>
              <a:r>
                <a:rPr lang="en-US" sz="2000" spc="700" dirty="0" err="1">
                  <a:solidFill>
                    <a:prstClr val="white"/>
                  </a:solidFill>
                </a:rPr>
                <a:t>E</a:t>
              </a:r>
              <a:endParaRPr lang="en-US" sz="2000" spc="700" dirty="0">
                <a:solidFill>
                  <a:prstClr val="white"/>
                </a:solidFill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    E</a:t>
              </a:r>
              <a:r>
                <a:rPr lang="en-US" sz="2000" spc="100" dirty="0"/>
                <a:t>   E</a:t>
              </a:r>
              <a:endParaRPr lang="en-US" sz="2000" spc="100" dirty="0">
                <a:solidFill>
                  <a:prstClr val="white"/>
                </a:solidFill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srgbClr val="00B0F0"/>
                  </a:solidFill>
                </a:rPr>
                <a:t>   a</a:t>
              </a:r>
              <a:r>
                <a:rPr lang="en-US" sz="2000" dirty="0">
                  <a:solidFill>
                    <a:srgbClr val="00B0F0"/>
                  </a:solidFill>
                  <a:latin typeface="Calibri Light" panose="020F0302020204030204"/>
                </a:rPr>
                <a:t>  +  </a:t>
              </a:r>
              <a:r>
                <a:rPr lang="en-US" sz="2000" dirty="0">
                  <a:solidFill>
                    <a:srgbClr val="00B0F0"/>
                  </a:solidFill>
                </a:rPr>
                <a:t>a</a:t>
              </a:r>
              <a:r>
                <a:rPr lang="en-US" sz="2000" dirty="0">
                  <a:solidFill>
                    <a:srgbClr val="00B0F0"/>
                  </a:solidFill>
                  <a:latin typeface="Calibri Light" panose="020F0302020204030204"/>
                </a:rPr>
                <a:t>  </a:t>
              </a:r>
              <a:r>
                <a:rPr lang="en-US" sz="2000" spc="100" dirty="0">
                  <a:solidFill>
                    <a:srgbClr val="00B0F0"/>
                  </a:solidFill>
                </a:rPr>
                <a:t>×</a:t>
              </a:r>
              <a:r>
                <a:rPr lang="en-US" sz="2000" dirty="0">
                  <a:solidFill>
                    <a:srgbClr val="00B0F0"/>
                  </a:solidFill>
                  <a:latin typeface="Calibri Light" panose="020F0302020204030204"/>
                </a:rPr>
                <a:t>  </a:t>
              </a:r>
              <a:r>
                <a:rPr lang="en-US" sz="2000" dirty="0">
                  <a:solidFill>
                    <a:srgbClr val="00B0F0"/>
                  </a:solidFill>
                </a:rPr>
                <a:t>a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4724400" y="1320974"/>
              <a:ext cx="384175" cy="1114494"/>
              <a:chOff x="9805360" y="4010025"/>
              <a:chExt cx="384175" cy="156813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H="1">
                <a:off x="9805360" y="4010025"/>
                <a:ext cx="133979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9855134" y="4010025"/>
                <a:ext cx="127390" cy="1568137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10035355" y="4010025"/>
                <a:ext cx="154180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972050" y="1768651"/>
              <a:ext cx="384175" cy="651590"/>
              <a:chOff x="9805360" y="4010025"/>
              <a:chExt cx="384175" cy="916812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H="1">
                <a:off x="9805360" y="4010025"/>
                <a:ext cx="133979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9982524" y="4010025"/>
                <a:ext cx="52831" cy="916812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0035355" y="4010025"/>
                <a:ext cx="154180" cy="27305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 flipH="1">
              <a:off x="4579177" y="1768653"/>
              <a:ext cx="109505" cy="66681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961889" y="2226182"/>
              <a:ext cx="10161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61305" y="2210954"/>
              <a:ext cx="10254" cy="22451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230"/>
          <p:cNvGrpSpPr/>
          <p:nvPr/>
        </p:nvGrpSpPr>
        <p:grpSpPr>
          <a:xfrm>
            <a:off x="9626651" y="4860789"/>
            <a:ext cx="1101585" cy="1449568"/>
            <a:chOff x="9356050" y="3089139"/>
            <a:chExt cx="1101585" cy="1449568"/>
          </a:xfrm>
        </p:grpSpPr>
        <p:cxnSp>
          <p:nvCxnSpPr>
            <p:cNvPr id="78" name="Straight Connector 77"/>
            <p:cNvCxnSpPr/>
            <p:nvPr/>
          </p:nvCxnSpPr>
          <p:spPr>
            <a:xfrm rot="10800000" flipH="1">
              <a:off x="10010351" y="4009573"/>
              <a:ext cx="133979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9967167" y="3089139"/>
              <a:ext cx="127389" cy="1114494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0800000">
              <a:off x="9760155" y="4009573"/>
              <a:ext cx="154180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0800000" flipH="1">
              <a:off x="9762701" y="3561896"/>
              <a:ext cx="133979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9666685" y="3089139"/>
              <a:ext cx="52831" cy="66681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0800000">
              <a:off x="9512505" y="3561896"/>
              <a:ext cx="154180" cy="19406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10180049" y="3089139"/>
              <a:ext cx="105886" cy="66681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9906842" y="3089139"/>
              <a:ext cx="7493" cy="209287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 flipV="1">
              <a:off x="9471688" y="3089139"/>
              <a:ext cx="35737" cy="22451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9356050" y="3215268"/>
              <a:ext cx="1101585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E</a:t>
              </a:r>
              <a:r>
                <a:rPr lang="en-US" sz="2000" spc="100" dirty="0"/>
                <a:t>   E     </a:t>
              </a:r>
              <a:endParaRPr lang="en-US" sz="2000" spc="100" dirty="0">
                <a:solidFill>
                  <a:prstClr val="white"/>
                </a:solidFill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000" spc="700" dirty="0">
                  <a:solidFill>
                    <a:prstClr val="white"/>
                  </a:solidFill>
                </a:rPr>
                <a:t> E</a:t>
              </a:r>
              <a:r>
                <a:rPr lang="en-US" sz="2000" spc="100" dirty="0"/>
                <a:t>   </a:t>
              </a:r>
              <a:r>
                <a:rPr lang="en-US" sz="2000" spc="700" dirty="0" err="1">
                  <a:solidFill>
                    <a:prstClr val="white"/>
                  </a:solidFill>
                </a:rPr>
                <a:t>E</a:t>
              </a:r>
              <a:endParaRPr lang="en-US" sz="2000" spc="700" dirty="0">
                <a:solidFill>
                  <a:prstClr val="white"/>
                </a:solidFill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</a:rPr>
                <a:t>  E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1CFA1F2-F216-894F-9BDC-46EC1290DA52}"/>
              </a:ext>
            </a:extLst>
          </p:cNvPr>
          <p:cNvSpPr txBox="1"/>
          <p:nvPr/>
        </p:nvSpPr>
        <p:spPr>
          <a:xfrm>
            <a:off x="5915891" y="61237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5937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Pushdown Automata (PDA)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7291" y="4476071"/>
                <a:ext cx="8494081" cy="1700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/>
                  <a:t>Example:  </a:t>
                </a:r>
                <a:r>
                  <a:rPr lang="en-US" sz="2400" i="0" dirty="0"/>
                  <a:t>PDA for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endParaRPr lang="en-US" sz="2400" dirty="0"/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b="0" dirty="0"/>
                  <a:t>Read 0s from input, push onto stack until read 1.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Read 1s from input, while popping 0s from stack.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Enter accept state if stack is empty.  (note: acceptance only at end of input)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291" y="4476071"/>
                <a:ext cx="8494081" cy="1700466"/>
              </a:xfrm>
              <a:prstGeom prst="rect">
                <a:avLst/>
              </a:prstGeom>
              <a:blipFill>
                <a:blip r:embed="rId3"/>
                <a:stretch>
                  <a:fillRect l="-1149" t="-1075" b="-3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67"/>
          <p:cNvGrpSpPr/>
          <p:nvPr/>
        </p:nvGrpSpPr>
        <p:grpSpPr>
          <a:xfrm>
            <a:off x="2047875" y="1656251"/>
            <a:ext cx="1920598" cy="1347302"/>
            <a:chOff x="2047875" y="1656251"/>
            <a:chExt cx="1920598" cy="1347302"/>
          </a:xfrm>
        </p:grpSpPr>
        <p:sp>
          <p:nvSpPr>
            <p:cNvPr id="42" name="Rectangle 41"/>
            <p:cNvSpPr/>
            <p:nvPr/>
          </p:nvSpPr>
          <p:spPr>
            <a:xfrm rot="5400000">
              <a:off x="1930011" y="233711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2047875" y="1656251"/>
              <a:ext cx="394496" cy="343999"/>
            </a:xfrm>
            <a:custGeom>
              <a:avLst/>
              <a:gdLst>
                <a:gd name="connsiteX0" fmla="*/ 0 w 414056"/>
                <a:gd name="connsiteY0" fmla="*/ 32078 h 365453"/>
                <a:gd name="connsiteX1" fmla="*/ 371475 w 414056"/>
                <a:gd name="connsiteY1" fmla="*/ 32078 h 365453"/>
                <a:gd name="connsiteX2" fmla="*/ 390525 w 414056"/>
                <a:gd name="connsiteY2" fmla="*/ 365453 h 365453"/>
                <a:gd name="connsiteX0" fmla="*/ 0 w 394496"/>
                <a:gd name="connsiteY0" fmla="*/ 10624 h 343999"/>
                <a:gd name="connsiteX1" fmla="*/ 266700 w 394496"/>
                <a:gd name="connsiteY1" fmla="*/ 67774 h 343999"/>
                <a:gd name="connsiteX2" fmla="*/ 390525 w 394496"/>
                <a:gd name="connsiteY2" fmla="*/ 343999 h 34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4496" h="343999">
                  <a:moveTo>
                    <a:pt x="0" y="10624"/>
                  </a:moveTo>
                  <a:cubicBezTo>
                    <a:pt x="153194" y="-17157"/>
                    <a:pt x="201613" y="12212"/>
                    <a:pt x="266700" y="67774"/>
                  </a:cubicBezTo>
                  <a:cubicBezTo>
                    <a:pt x="331787" y="123336"/>
                    <a:pt x="413543" y="205092"/>
                    <a:pt x="390525" y="343999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2276094" y="226377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2276094" y="251777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2276094" y="278765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/>
            <p:cNvSpPr/>
            <p:nvPr/>
          </p:nvSpPr>
          <p:spPr>
            <a:xfrm>
              <a:off x="2292928" y="1922873"/>
              <a:ext cx="2824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288134" y="2206824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287857" y="247010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d</a:t>
              </a:r>
            </a:p>
          </p:txBody>
        </p:sp>
        <p:sp>
          <p:nvSpPr>
            <p:cNvPr id="54" name="Freeform 53"/>
            <p:cNvSpPr/>
            <p:nvPr/>
          </p:nvSpPr>
          <p:spPr>
            <a:xfrm>
              <a:off x="2276094" y="292474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657793" y="2078048"/>
              <a:ext cx="131068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(pushdown)</a:t>
              </a:r>
              <a:br>
                <a:rPr lang="en-US" dirty="0"/>
              </a:br>
              <a:r>
                <a:rPr lang="en-US" dirty="0"/>
                <a:t>stack</a:t>
              </a:r>
            </a:p>
          </p:txBody>
        </p:sp>
      </p:grpSp>
      <p:sp>
        <p:nvSpPr>
          <p:cNvPr id="4" name="PDA box"/>
          <p:cNvSpPr/>
          <p:nvPr/>
        </p:nvSpPr>
        <p:spPr>
          <a:xfrm>
            <a:off x="629329" y="1191457"/>
            <a:ext cx="1430767" cy="8937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inite Control"/>
          <p:cNvSpPr/>
          <p:nvPr/>
        </p:nvSpPr>
        <p:spPr>
          <a:xfrm>
            <a:off x="919627" y="1297779"/>
            <a:ext cx="8501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Finite</a:t>
            </a:r>
            <a:br>
              <a:rPr lang="en-US" dirty="0"/>
            </a:br>
            <a:r>
              <a:rPr lang="en-US" dirty="0"/>
              <a:t>control</a:t>
            </a:r>
          </a:p>
        </p:txBody>
      </p:sp>
      <p:grpSp>
        <p:nvGrpSpPr>
          <p:cNvPr id="91" name="Group input tape"/>
          <p:cNvGrpSpPr/>
          <p:nvPr/>
        </p:nvGrpSpPr>
        <p:grpSpPr>
          <a:xfrm>
            <a:off x="2485017" y="992362"/>
            <a:ext cx="2742303" cy="533702"/>
            <a:chOff x="2485017" y="992362"/>
            <a:chExt cx="2742303" cy="533702"/>
          </a:xfrm>
        </p:grpSpPr>
        <p:sp>
          <p:nvSpPr>
            <p:cNvPr id="5" name="Rectangle 4"/>
            <p:cNvSpPr/>
            <p:nvPr/>
          </p:nvSpPr>
          <p:spPr>
            <a:xfrm>
              <a:off x="2485017" y="1190466"/>
              <a:ext cx="2742303" cy="3179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2796988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21510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446032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770554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095076" y="1190466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906828" y="1197603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2501714" y="1139113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821034" y="1139113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138735" y="1141492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456436" y="114387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74137" y="1146250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909965" y="1156732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277766" y="992362"/>
              <a:ext cx="43313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/>
                <a:t>…</a:t>
              </a:r>
            </a:p>
          </p:txBody>
        </p:sp>
      </p:grpSp>
      <p:sp>
        <p:nvSpPr>
          <p:cNvPr id="41" name="Freeform 40"/>
          <p:cNvSpPr/>
          <p:nvPr/>
        </p:nvSpPr>
        <p:spPr>
          <a:xfrm>
            <a:off x="1571306" y="850600"/>
            <a:ext cx="1086487" cy="340025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577457" y="1467504"/>
            <a:ext cx="2603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input appears on a “tape”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796988" y="1935542"/>
            <a:ext cx="3746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Schematic diagram for DFA or NFA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211101" y="2333817"/>
            <a:ext cx="38211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Schematic diagram for PDA             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47291" y="3276730"/>
            <a:ext cx="71708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Operates like an NFA except can </a:t>
            </a:r>
            <a:r>
              <a:rPr lang="en-US" sz="2000" u="sng" dirty="0"/>
              <a:t>write-add</a:t>
            </a:r>
            <a:r>
              <a:rPr lang="en-US" sz="2000" dirty="0"/>
              <a:t> or </a:t>
            </a:r>
            <a:r>
              <a:rPr lang="en-US" sz="2000" u="sng" dirty="0"/>
              <a:t>read-remove</a:t>
            </a:r>
            <a:r>
              <a:rPr lang="en-US" sz="2000" dirty="0"/>
              <a:t> symbols</a:t>
            </a:r>
            <a:br>
              <a:rPr lang="en-US" sz="2000" dirty="0"/>
            </a:br>
            <a:r>
              <a:rPr lang="en-US" sz="2000" dirty="0"/>
              <a:t>from the top of stack.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3878659" y="3685536"/>
            <a:ext cx="689612" cy="441964"/>
            <a:chOff x="8226877" y="2839437"/>
            <a:chExt cx="689612" cy="441964"/>
          </a:xfrm>
        </p:grpSpPr>
        <p:sp>
          <p:nvSpPr>
            <p:cNvPr id="60" name="Up Arrow Callout 59"/>
            <p:cNvSpPr/>
            <p:nvPr/>
          </p:nvSpPr>
          <p:spPr>
            <a:xfrm>
              <a:off x="8278998" y="2839437"/>
              <a:ext cx="591421" cy="390817"/>
            </a:xfrm>
            <a:prstGeom prst="upArrowCallout">
              <a:avLst>
                <a:gd name="adj1" fmla="val 18447"/>
                <a:gd name="adj2" fmla="val 19102"/>
                <a:gd name="adj3" fmla="val 25000"/>
                <a:gd name="adj4" fmla="val 6497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8226877" y="2881291"/>
              <a:ext cx="68961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push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381527" y="3685536"/>
            <a:ext cx="588623" cy="427707"/>
            <a:chOff x="8918917" y="2964031"/>
            <a:chExt cx="588623" cy="427707"/>
          </a:xfrm>
        </p:grpSpPr>
        <p:sp>
          <p:nvSpPr>
            <p:cNvPr id="61" name="Up Arrow Callout 60"/>
            <p:cNvSpPr/>
            <p:nvPr/>
          </p:nvSpPr>
          <p:spPr>
            <a:xfrm>
              <a:off x="8924925" y="2964031"/>
              <a:ext cx="540167" cy="388465"/>
            </a:xfrm>
            <a:prstGeom prst="upArrowCallout">
              <a:avLst>
                <a:gd name="adj1" fmla="val 18447"/>
                <a:gd name="adj2" fmla="val 19102"/>
                <a:gd name="adj3" fmla="val 25000"/>
                <a:gd name="adj4" fmla="val 64977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918917" y="2991628"/>
              <a:ext cx="5886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pop</a:t>
              </a:r>
            </a:p>
          </p:txBody>
        </p:sp>
      </p:grpSp>
      <p:grpSp>
        <p:nvGrpSpPr>
          <p:cNvPr id="70" name="State diagram"/>
          <p:cNvGrpSpPr/>
          <p:nvPr/>
        </p:nvGrpSpPr>
        <p:grpSpPr>
          <a:xfrm rot="20668874">
            <a:off x="825165" y="1355213"/>
            <a:ext cx="987851" cy="609226"/>
            <a:chOff x="1277094" y="2696798"/>
            <a:chExt cx="3940402" cy="2430120"/>
          </a:xfrm>
        </p:grpSpPr>
        <p:sp>
          <p:nvSpPr>
            <p:cNvPr id="71" name="Oval 70"/>
            <p:cNvSpPr/>
            <p:nvPr/>
          </p:nvSpPr>
          <p:spPr>
            <a:xfrm>
              <a:off x="2774800" y="4463391"/>
              <a:ext cx="425468" cy="4452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3899279" y="3015129"/>
              <a:ext cx="425468" cy="4452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1277094" y="2696798"/>
              <a:ext cx="3231370" cy="2271971"/>
              <a:chOff x="1277094" y="2696798"/>
              <a:chExt cx="3231370" cy="2271971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1560429" y="3013427"/>
                <a:ext cx="553791" cy="579550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713276" y="4389219"/>
                <a:ext cx="553791" cy="579550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Freeform 82"/>
              <p:cNvSpPr/>
              <p:nvPr/>
            </p:nvSpPr>
            <p:spPr>
              <a:xfrm>
                <a:off x="2047638" y="2864231"/>
                <a:ext cx="1823053" cy="228601"/>
              </a:xfrm>
              <a:custGeom>
                <a:avLst/>
                <a:gdLst>
                  <a:gd name="connsiteX0" fmla="*/ 0 w 965200"/>
                  <a:gd name="connsiteY0" fmla="*/ 178110 h 216210"/>
                  <a:gd name="connsiteX1" fmla="*/ 609600 w 965200"/>
                  <a:gd name="connsiteY1" fmla="*/ 310 h 216210"/>
                  <a:gd name="connsiteX2" fmla="*/ 965200 w 965200"/>
                  <a:gd name="connsiteY2" fmla="*/ 216210 h 216210"/>
                  <a:gd name="connsiteX0" fmla="*/ 0 w 965200"/>
                  <a:gd name="connsiteY0" fmla="*/ 174946 h 213046"/>
                  <a:gd name="connsiteX1" fmla="*/ 53340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692 h 212792"/>
                  <a:gd name="connsiteX1" fmla="*/ 501650 w 965200"/>
                  <a:gd name="connsiteY1" fmla="*/ 67 h 212792"/>
                  <a:gd name="connsiteX2" fmla="*/ 965200 w 965200"/>
                  <a:gd name="connsiteY2" fmla="*/ 212792 h 212792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068347"/>
                  <a:gd name="connsiteY0" fmla="*/ 128857 h 128857"/>
                  <a:gd name="connsiteX1" fmla="*/ 540968 w 1068347"/>
                  <a:gd name="connsiteY1" fmla="*/ 431 h 128857"/>
                  <a:gd name="connsiteX2" fmla="*/ 1068347 w 1068347"/>
                  <a:gd name="connsiteY2" fmla="*/ 114164 h 128857"/>
                  <a:gd name="connsiteX0" fmla="*/ 0 w 1079530"/>
                  <a:gd name="connsiteY0" fmla="*/ 128705 h 128705"/>
                  <a:gd name="connsiteX1" fmla="*/ 540968 w 1079530"/>
                  <a:gd name="connsiteY1" fmla="*/ 279 h 128705"/>
                  <a:gd name="connsiteX2" fmla="*/ 1079530 w 1079530"/>
                  <a:gd name="connsiteY2" fmla="*/ 124742 h 128705"/>
                  <a:gd name="connsiteX0" fmla="*/ 0 w 1070211"/>
                  <a:gd name="connsiteY0" fmla="*/ 128766 h 128766"/>
                  <a:gd name="connsiteX1" fmla="*/ 540968 w 1070211"/>
                  <a:gd name="connsiteY1" fmla="*/ 340 h 128766"/>
                  <a:gd name="connsiteX2" fmla="*/ 1070211 w 1070211"/>
                  <a:gd name="connsiteY2" fmla="*/ 119438 h 12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70211" h="128766">
                    <a:moveTo>
                      <a:pt x="0" y="128766"/>
                    </a:moveTo>
                    <a:cubicBezTo>
                      <a:pt x="173814" y="-3733"/>
                      <a:pt x="441887" y="3515"/>
                      <a:pt x="540968" y="340"/>
                    </a:cubicBezTo>
                    <a:cubicBezTo>
                      <a:pt x="634432" y="-2835"/>
                      <a:pt x="972844" y="14663"/>
                      <a:pt x="1070211" y="119438"/>
                    </a:cubicBezTo>
                  </a:path>
                </a:pathLst>
              </a:custGeom>
              <a:ln w="6350">
                <a:solidFill>
                  <a:schemeClr val="tx1"/>
                </a:solidFill>
                <a:headEnd type="none" w="sm" len="sm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4" name="Straight Arrow Connector 83"/>
              <p:cNvCxnSpPr/>
              <p:nvPr/>
            </p:nvCxnSpPr>
            <p:spPr>
              <a:xfrm>
                <a:off x="1277094" y="3303202"/>
                <a:ext cx="283335" cy="0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Freeform 84"/>
              <p:cNvSpPr/>
              <p:nvPr/>
            </p:nvSpPr>
            <p:spPr>
              <a:xfrm rot="17874118">
                <a:off x="1598398" y="2698995"/>
                <a:ext cx="366730" cy="389557"/>
              </a:xfrm>
              <a:custGeom>
                <a:avLst/>
                <a:gdLst>
                  <a:gd name="connsiteX0" fmla="*/ 0 w 446175"/>
                  <a:gd name="connsiteY0" fmla="*/ 147014 h 413714"/>
                  <a:gd name="connsiteX1" fmla="*/ 241300 w 446175"/>
                  <a:gd name="connsiteY1" fmla="*/ 964 h 413714"/>
                  <a:gd name="connsiteX2" fmla="*/ 444500 w 446175"/>
                  <a:gd name="connsiteY2" fmla="*/ 210514 h 413714"/>
                  <a:gd name="connsiteX3" fmla="*/ 127000 w 446175"/>
                  <a:gd name="connsiteY3" fmla="*/ 413714 h 413714"/>
                  <a:gd name="connsiteX0" fmla="*/ 0 w 383473"/>
                  <a:gd name="connsiteY0" fmla="*/ 147579 h 414279"/>
                  <a:gd name="connsiteX1" fmla="*/ 241300 w 383473"/>
                  <a:gd name="connsiteY1" fmla="*/ 1529 h 414279"/>
                  <a:gd name="connsiteX2" fmla="*/ 381000 w 383473"/>
                  <a:gd name="connsiteY2" fmla="*/ 230129 h 414279"/>
                  <a:gd name="connsiteX3" fmla="*/ 127000 w 383473"/>
                  <a:gd name="connsiteY3" fmla="*/ 414279 h 414279"/>
                  <a:gd name="connsiteX0" fmla="*/ 0 w 383869"/>
                  <a:gd name="connsiteY0" fmla="*/ 116583 h 383283"/>
                  <a:gd name="connsiteX1" fmla="*/ 247650 w 383869"/>
                  <a:gd name="connsiteY1" fmla="*/ 2283 h 383283"/>
                  <a:gd name="connsiteX2" fmla="*/ 381000 w 383869"/>
                  <a:gd name="connsiteY2" fmla="*/ 199133 h 383283"/>
                  <a:gd name="connsiteX3" fmla="*/ 127000 w 383869"/>
                  <a:gd name="connsiteY3" fmla="*/ 383283 h 383283"/>
                  <a:gd name="connsiteX0" fmla="*/ 0 w 383682"/>
                  <a:gd name="connsiteY0" fmla="*/ 116583 h 338039"/>
                  <a:gd name="connsiteX1" fmla="*/ 247650 w 383682"/>
                  <a:gd name="connsiteY1" fmla="*/ 2283 h 338039"/>
                  <a:gd name="connsiteX2" fmla="*/ 381000 w 383682"/>
                  <a:gd name="connsiteY2" fmla="*/ 199133 h 338039"/>
                  <a:gd name="connsiteX3" fmla="*/ 131763 w 383682"/>
                  <a:gd name="connsiteY3" fmla="*/ 338039 h 338039"/>
                  <a:gd name="connsiteX0" fmla="*/ 0 w 383682"/>
                  <a:gd name="connsiteY0" fmla="*/ 116583 h 338039"/>
                  <a:gd name="connsiteX1" fmla="*/ 247650 w 383682"/>
                  <a:gd name="connsiteY1" fmla="*/ 2283 h 338039"/>
                  <a:gd name="connsiteX2" fmla="*/ 381000 w 383682"/>
                  <a:gd name="connsiteY2" fmla="*/ 199133 h 338039"/>
                  <a:gd name="connsiteX3" fmla="*/ 131763 w 383682"/>
                  <a:gd name="connsiteY3" fmla="*/ 338039 h 338039"/>
                  <a:gd name="connsiteX0" fmla="*/ 0 w 383682"/>
                  <a:gd name="connsiteY0" fmla="*/ 118429 h 339885"/>
                  <a:gd name="connsiteX1" fmla="*/ 247650 w 383682"/>
                  <a:gd name="connsiteY1" fmla="*/ 4129 h 339885"/>
                  <a:gd name="connsiteX2" fmla="*/ 381000 w 383682"/>
                  <a:gd name="connsiteY2" fmla="*/ 200979 h 339885"/>
                  <a:gd name="connsiteX3" fmla="*/ 131763 w 383682"/>
                  <a:gd name="connsiteY3" fmla="*/ 339885 h 339885"/>
                  <a:gd name="connsiteX0" fmla="*/ 0 w 356218"/>
                  <a:gd name="connsiteY0" fmla="*/ 118915 h 340371"/>
                  <a:gd name="connsiteX1" fmla="*/ 247650 w 356218"/>
                  <a:gd name="connsiteY1" fmla="*/ 4615 h 340371"/>
                  <a:gd name="connsiteX2" fmla="*/ 352776 w 356218"/>
                  <a:gd name="connsiteY2" fmla="*/ 209226 h 340371"/>
                  <a:gd name="connsiteX3" fmla="*/ 131763 w 356218"/>
                  <a:gd name="connsiteY3" fmla="*/ 340371 h 340371"/>
                  <a:gd name="connsiteX0" fmla="*/ 0 w 356351"/>
                  <a:gd name="connsiteY0" fmla="*/ 126869 h 348325"/>
                  <a:gd name="connsiteX1" fmla="*/ 247650 w 356351"/>
                  <a:gd name="connsiteY1" fmla="*/ 12569 h 348325"/>
                  <a:gd name="connsiteX2" fmla="*/ 352776 w 356351"/>
                  <a:gd name="connsiteY2" fmla="*/ 217180 h 348325"/>
                  <a:gd name="connsiteX3" fmla="*/ 131763 w 356351"/>
                  <a:gd name="connsiteY3" fmla="*/ 348325 h 348325"/>
                  <a:gd name="connsiteX0" fmla="*/ 0 w 356873"/>
                  <a:gd name="connsiteY0" fmla="*/ 121549 h 343005"/>
                  <a:gd name="connsiteX1" fmla="*/ 247650 w 356873"/>
                  <a:gd name="connsiteY1" fmla="*/ 7249 h 343005"/>
                  <a:gd name="connsiteX2" fmla="*/ 352776 w 356873"/>
                  <a:gd name="connsiteY2" fmla="*/ 211860 h 343005"/>
                  <a:gd name="connsiteX3" fmla="*/ 131763 w 356873"/>
                  <a:gd name="connsiteY3" fmla="*/ 343005 h 343005"/>
                  <a:gd name="connsiteX0" fmla="*/ 0 w 361107"/>
                  <a:gd name="connsiteY0" fmla="*/ 171453 h 392909"/>
                  <a:gd name="connsiteX1" fmla="*/ 287591 w 361107"/>
                  <a:gd name="connsiteY1" fmla="*/ 3670 h 392909"/>
                  <a:gd name="connsiteX2" fmla="*/ 352776 w 361107"/>
                  <a:gd name="connsiteY2" fmla="*/ 261764 h 392909"/>
                  <a:gd name="connsiteX3" fmla="*/ 131763 w 361107"/>
                  <a:gd name="connsiteY3" fmla="*/ 392909 h 392909"/>
                  <a:gd name="connsiteX0" fmla="*/ 0 w 366730"/>
                  <a:gd name="connsiteY0" fmla="*/ 168101 h 389557"/>
                  <a:gd name="connsiteX1" fmla="*/ 287591 w 366730"/>
                  <a:gd name="connsiteY1" fmla="*/ 318 h 389557"/>
                  <a:gd name="connsiteX2" fmla="*/ 361184 w 366730"/>
                  <a:gd name="connsiteY2" fmla="*/ 131810 h 389557"/>
                  <a:gd name="connsiteX3" fmla="*/ 131763 w 366730"/>
                  <a:gd name="connsiteY3" fmla="*/ 389557 h 38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730" h="389557">
                    <a:moveTo>
                      <a:pt x="0" y="168101"/>
                    </a:moveTo>
                    <a:cubicBezTo>
                      <a:pt x="52652" y="56447"/>
                      <a:pt x="227394" y="6366"/>
                      <a:pt x="287591" y="318"/>
                    </a:cubicBezTo>
                    <a:cubicBezTo>
                      <a:pt x="347788" y="-5730"/>
                      <a:pt x="380498" y="75851"/>
                      <a:pt x="361184" y="131810"/>
                    </a:cubicBezTo>
                    <a:cubicBezTo>
                      <a:pt x="341870" y="187769"/>
                      <a:pt x="292894" y="365215"/>
                      <a:pt x="131763" y="389557"/>
                    </a:cubicBezTo>
                  </a:path>
                </a:pathLst>
              </a:custGeom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3835118" y="2949067"/>
                <a:ext cx="553791" cy="579550"/>
              </a:xfrm>
              <a:prstGeom prst="ellipse">
                <a:avLst/>
              </a:prstGeom>
              <a:no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86"/>
              <p:cNvSpPr/>
              <p:nvPr/>
            </p:nvSpPr>
            <p:spPr>
              <a:xfrm rot="10800000">
                <a:off x="2078646" y="3449393"/>
                <a:ext cx="1823053" cy="228601"/>
              </a:xfrm>
              <a:custGeom>
                <a:avLst/>
                <a:gdLst>
                  <a:gd name="connsiteX0" fmla="*/ 0 w 965200"/>
                  <a:gd name="connsiteY0" fmla="*/ 178110 h 216210"/>
                  <a:gd name="connsiteX1" fmla="*/ 609600 w 965200"/>
                  <a:gd name="connsiteY1" fmla="*/ 310 h 216210"/>
                  <a:gd name="connsiteX2" fmla="*/ 965200 w 965200"/>
                  <a:gd name="connsiteY2" fmla="*/ 216210 h 216210"/>
                  <a:gd name="connsiteX0" fmla="*/ 0 w 965200"/>
                  <a:gd name="connsiteY0" fmla="*/ 174946 h 213046"/>
                  <a:gd name="connsiteX1" fmla="*/ 53340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692 h 212792"/>
                  <a:gd name="connsiteX1" fmla="*/ 501650 w 965200"/>
                  <a:gd name="connsiteY1" fmla="*/ 67 h 212792"/>
                  <a:gd name="connsiteX2" fmla="*/ 965200 w 965200"/>
                  <a:gd name="connsiteY2" fmla="*/ 212792 h 212792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068347"/>
                  <a:gd name="connsiteY0" fmla="*/ 128857 h 128857"/>
                  <a:gd name="connsiteX1" fmla="*/ 540968 w 1068347"/>
                  <a:gd name="connsiteY1" fmla="*/ 431 h 128857"/>
                  <a:gd name="connsiteX2" fmla="*/ 1068347 w 1068347"/>
                  <a:gd name="connsiteY2" fmla="*/ 114164 h 128857"/>
                  <a:gd name="connsiteX0" fmla="*/ 0 w 1079530"/>
                  <a:gd name="connsiteY0" fmla="*/ 128705 h 128705"/>
                  <a:gd name="connsiteX1" fmla="*/ 540968 w 1079530"/>
                  <a:gd name="connsiteY1" fmla="*/ 279 h 128705"/>
                  <a:gd name="connsiteX2" fmla="*/ 1079530 w 1079530"/>
                  <a:gd name="connsiteY2" fmla="*/ 124742 h 128705"/>
                  <a:gd name="connsiteX0" fmla="*/ 0 w 1070211"/>
                  <a:gd name="connsiteY0" fmla="*/ 128766 h 128766"/>
                  <a:gd name="connsiteX1" fmla="*/ 540968 w 1070211"/>
                  <a:gd name="connsiteY1" fmla="*/ 340 h 128766"/>
                  <a:gd name="connsiteX2" fmla="*/ 1070211 w 1070211"/>
                  <a:gd name="connsiteY2" fmla="*/ 119438 h 1287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70211" h="128766">
                    <a:moveTo>
                      <a:pt x="0" y="128766"/>
                    </a:moveTo>
                    <a:cubicBezTo>
                      <a:pt x="173814" y="-3733"/>
                      <a:pt x="441887" y="3515"/>
                      <a:pt x="540968" y="340"/>
                    </a:cubicBezTo>
                    <a:cubicBezTo>
                      <a:pt x="634432" y="-2835"/>
                      <a:pt x="972844" y="14663"/>
                      <a:pt x="1070211" y="119438"/>
                    </a:cubicBezTo>
                  </a:path>
                </a:pathLst>
              </a:custGeom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Freeform 87"/>
              <p:cNvSpPr/>
              <p:nvPr/>
            </p:nvSpPr>
            <p:spPr>
              <a:xfrm rot="20091956">
                <a:off x="4141734" y="2696798"/>
                <a:ext cx="366730" cy="389557"/>
              </a:xfrm>
              <a:custGeom>
                <a:avLst/>
                <a:gdLst>
                  <a:gd name="connsiteX0" fmla="*/ 0 w 446175"/>
                  <a:gd name="connsiteY0" fmla="*/ 147014 h 413714"/>
                  <a:gd name="connsiteX1" fmla="*/ 241300 w 446175"/>
                  <a:gd name="connsiteY1" fmla="*/ 964 h 413714"/>
                  <a:gd name="connsiteX2" fmla="*/ 444500 w 446175"/>
                  <a:gd name="connsiteY2" fmla="*/ 210514 h 413714"/>
                  <a:gd name="connsiteX3" fmla="*/ 127000 w 446175"/>
                  <a:gd name="connsiteY3" fmla="*/ 413714 h 413714"/>
                  <a:gd name="connsiteX0" fmla="*/ 0 w 383473"/>
                  <a:gd name="connsiteY0" fmla="*/ 147579 h 414279"/>
                  <a:gd name="connsiteX1" fmla="*/ 241300 w 383473"/>
                  <a:gd name="connsiteY1" fmla="*/ 1529 h 414279"/>
                  <a:gd name="connsiteX2" fmla="*/ 381000 w 383473"/>
                  <a:gd name="connsiteY2" fmla="*/ 230129 h 414279"/>
                  <a:gd name="connsiteX3" fmla="*/ 127000 w 383473"/>
                  <a:gd name="connsiteY3" fmla="*/ 414279 h 414279"/>
                  <a:gd name="connsiteX0" fmla="*/ 0 w 383869"/>
                  <a:gd name="connsiteY0" fmla="*/ 116583 h 383283"/>
                  <a:gd name="connsiteX1" fmla="*/ 247650 w 383869"/>
                  <a:gd name="connsiteY1" fmla="*/ 2283 h 383283"/>
                  <a:gd name="connsiteX2" fmla="*/ 381000 w 383869"/>
                  <a:gd name="connsiteY2" fmla="*/ 199133 h 383283"/>
                  <a:gd name="connsiteX3" fmla="*/ 127000 w 383869"/>
                  <a:gd name="connsiteY3" fmla="*/ 383283 h 383283"/>
                  <a:gd name="connsiteX0" fmla="*/ 0 w 383682"/>
                  <a:gd name="connsiteY0" fmla="*/ 116583 h 338039"/>
                  <a:gd name="connsiteX1" fmla="*/ 247650 w 383682"/>
                  <a:gd name="connsiteY1" fmla="*/ 2283 h 338039"/>
                  <a:gd name="connsiteX2" fmla="*/ 381000 w 383682"/>
                  <a:gd name="connsiteY2" fmla="*/ 199133 h 338039"/>
                  <a:gd name="connsiteX3" fmla="*/ 131763 w 383682"/>
                  <a:gd name="connsiteY3" fmla="*/ 338039 h 338039"/>
                  <a:gd name="connsiteX0" fmla="*/ 0 w 383682"/>
                  <a:gd name="connsiteY0" fmla="*/ 116583 h 338039"/>
                  <a:gd name="connsiteX1" fmla="*/ 247650 w 383682"/>
                  <a:gd name="connsiteY1" fmla="*/ 2283 h 338039"/>
                  <a:gd name="connsiteX2" fmla="*/ 381000 w 383682"/>
                  <a:gd name="connsiteY2" fmla="*/ 199133 h 338039"/>
                  <a:gd name="connsiteX3" fmla="*/ 131763 w 383682"/>
                  <a:gd name="connsiteY3" fmla="*/ 338039 h 338039"/>
                  <a:gd name="connsiteX0" fmla="*/ 0 w 383682"/>
                  <a:gd name="connsiteY0" fmla="*/ 118429 h 339885"/>
                  <a:gd name="connsiteX1" fmla="*/ 247650 w 383682"/>
                  <a:gd name="connsiteY1" fmla="*/ 4129 h 339885"/>
                  <a:gd name="connsiteX2" fmla="*/ 381000 w 383682"/>
                  <a:gd name="connsiteY2" fmla="*/ 200979 h 339885"/>
                  <a:gd name="connsiteX3" fmla="*/ 131763 w 383682"/>
                  <a:gd name="connsiteY3" fmla="*/ 339885 h 339885"/>
                  <a:gd name="connsiteX0" fmla="*/ 0 w 356218"/>
                  <a:gd name="connsiteY0" fmla="*/ 118915 h 340371"/>
                  <a:gd name="connsiteX1" fmla="*/ 247650 w 356218"/>
                  <a:gd name="connsiteY1" fmla="*/ 4615 h 340371"/>
                  <a:gd name="connsiteX2" fmla="*/ 352776 w 356218"/>
                  <a:gd name="connsiteY2" fmla="*/ 209226 h 340371"/>
                  <a:gd name="connsiteX3" fmla="*/ 131763 w 356218"/>
                  <a:gd name="connsiteY3" fmla="*/ 340371 h 340371"/>
                  <a:gd name="connsiteX0" fmla="*/ 0 w 356351"/>
                  <a:gd name="connsiteY0" fmla="*/ 126869 h 348325"/>
                  <a:gd name="connsiteX1" fmla="*/ 247650 w 356351"/>
                  <a:gd name="connsiteY1" fmla="*/ 12569 h 348325"/>
                  <a:gd name="connsiteX2" fmla="*/ 352776 w 356351"/>
                  <a:gd name="connsiteY2" fmla="*/ 217180 h 348325"/>
                  <a:gd name="connsiteX3" fmla="*/ 131763 w 356351"/>
                  <a:gd name="connsiteY3" fmla="*/ 348325 h 348325"/>
                  <a:gd name="connsiteX0" fmla="*/ 0 w 356873"/>
                  <a:gd name="connsiteY0" fmla="*/ 121549 h 343005"/>
                  <a:gd name="connsiteX1" fmla="*/ 247650 w 356873"/>
                  <a:gd name="connsiteY1" fmla="*/ 7249 h 343005"/>
                  <a:gd name="connsiteX2" fmla="*/ 352776 w 356873"/>
                  <a:gd name="connsiteY2" fmla="*/ 211860 h 343005"/>
                  <a:gd name="connsiteX3" fmla="*/ 131763 w 356873"/>
                  <a:gd name="connsiteY3" fmla="*/ 343005 h 343005"/>
                  <a:gd name="connsiteX0" fmla="*/ 0 w 361107"/>
                  <a:gd name="connsiteY0" fmla="*/ 171453 h 392909"/>
                  <a:gd name="connsiteX1" fmla="*/ 287591 w 361107"/>
                  <a:gd name="connsiteY1" fmla="*/ 3670 h 392909"/>
                  <a:gd name="connsiteX2" fmla="*/ 352776 w 361107"/>
                  <a:gd name="connsiteY2" fmla="*/ 261764 h 392909"/>
                  <a:gd name="connsiteX3" fmla="*/ 131763 w 361107"/>
                  <a:gd name="connsiteY3" fmla="*/ 392909 h 392909"/>
                  <a:gd name="connsiteX0" fmla="*/ 0 w 366730"/>
                  <a:gd name="connsiteY0" fmla="*/ 168101 h 389557"/>
                  <a:gd name="connsiteX1" fmla="*/ 287591 w 366730"/>
                  <a:gd name="connsiteY1" fmla="*/ 318 h 389557"/>
                  <a:gd name="connsiteX2" fmla="*/ 361184 w 366730"/>
                  <a:gd name="connsiteY2" fmla="*/ 131810 h 389557"/>
                  <a:gd name="connsiteX3" fmla="*/ 131763 w 366730"/>
                  <a:gd name="connsiteY3" fmla="*/ 389557 h 389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730" h="389557">
                    <a:moveTo>
                      <a:pt x="0" y="168101"/>
                    </a:moveTo>
                    <a:cubicBezTo>
                      <a:pt x="52652" y="56447"/>
                      <a:pt x="227394" y="6366"/>
                      <a:pt x="287591" y="318"/>
                    </a:cubicBezTo>
                    <a:cubicBezTo>
                      <a:pt x="347788" y="-5730"/>
                      <a:pt x="380498" y="75851"/>
                      <a:pt x="361184" y="131810"/>
                    </a:cubicBezTo>
                    <a:cubicBezTo>
                      <a:pt x="341870" y="187769"/>
                      <a:pt x="292894" y="365215"/>
                      <a:pt x="131763" y="389557"/>
                    </a:cubicBezTo>
                  </a:path>
                </a:pathLst>
              </a:custGeom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 88"/>
              <p:cNvSpPr/>
              <p:nvPr/>
            </p:nvSpPr>
            <p:spPr>
              <a:xfrm rot="2714057" flipV="1">
                <a:off x="1520641" y="4087335"/>
                <a:ext cx="1417573" cy="269594"/>
              </a:xfrm>
              <a:custGeom>
                <a:avLst/>
                <a:gdLst>
                  <a:gd name="connsiteX0" fmla="*/ 0 w 965200"/>
                  <a:gd name="connsiteY0" fmla="*/ 178110 h 216210"/>
                  <a:gd name="connsiteX1" fmla="*/ 609600 w 965200"/>
                  <a:gd name="connsiteY1" fmla="*/ 310 h 216210"/>
                  <a:gd name="connsiteX2" fmla="*/ 965200 w 965200"/>
                  <a:gd name="connsiteY2" fmla="*/ 216210 h 216210"/>
                  <a:gd name="connsiteX0" fmla="*/ 0 w 965200"/>
                  <a:gd name="connsiteY0" fmla="*/ 174946 h 213046"/>
                  <a:gd name="connsiteX1" fmla="*/ 53340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692 h 212792"/>
                  <a:gd name="connsiteX1" fmla="*/ 501650 w 965200"/>
                  <a:gd name="connsiteY1" fmla="*/ 67 h 212792"/>
                  <a:gd name="connsiteX2" fmla="*/ 965200 w 965200"/>
                  <a:gd name="connsiteY2" fmla="*/ 212792 h 212792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068347"/>
                  <a:gd name="connsiteY0" fmla="*/ 128857 h 128857"/>
                  <a:gd name="connsiteX1" fmla="*/ 540968 w 1068347"/>
                  <a:gd name="connsiteY1" fmla="*/ 431 h 128857"/>
                  <a:gd name="connsiteX2" fmla="*/ 1068347 w 1068347"/>
                  <a:gd name="connsiteY2" fmla="*/ 114164 h 128857"/>
                  <a:gd name="connsiteX0" fmla="*/ 0 w 1079530"/>
                  <a:gd name="connsiteY0" fmla="*/ 128705 h 128705"/>
                  <a:gd name="connsiteX1" fmla="*/ 540968 w 1079530"/>
                  <a:gd name="connsiteY1" fmla="*/ 279 h 128705"/>
                  <a:gd name="connsiteX2" fmla="*/ 1079530 w 1079530"/>
                  <a:gd name="connsiteY2" fmla="*/ 124742 h 128705"/>
                  <a:gd name="connsiteX0" fmla="*/ 0 w 1070211"/>
                  <a:gd name="connsiteY0" fmla="*/ 128766 h 128766"/>
                  <a:gd name="connsiteX1" fmla="*/ 540968 w 1070211"/>
                  <a:gd name="connsiteY1" fmla="*/ 340 h 128766"/>
                  <a:gd name="connsiteX2" fmla="*/ 1070211 w 1070211"/>
                  <a:gd name="connsiteY2" fmla="*/ 119438 h 128766"/>
                  <a:gd name="connsiteX0" fmla="*/ 0 w 1147865"/>
                  <a:gd name="connsiteY0" fmla="*/ 156456 h 156456"/>
                  <a:gd name="connsiteX1" fmla="*/ 540968 w 1147865"/>
                  <a:gd name="connsiteY1" fmla="*/ 28030 h 156456"/>
                  <a:gd name="connsiteX2" fmla="*/ 1147865 w 1147865"/>
                  <a:gd name="connsiteY2" fmla="*/ 56088 h 156456"/>
                  <a:gd name="connsiteX0" fmla="*/ 0 w 1147865"/>
                  <a:gd name="connsiteY0" fmla="*/ 149800 h 149800"/>
                  <a:gd name="connsiteX1" fmla="*/ 540968 w 1147865"/>
                  <a:gd name="connsiteY1" fmla="*/ 21374 h 149800"/>
                  <a:gd name="connsiteX2" fmla="*/ 1147865 w 1147865"/>
                  <a:gd name="connsiteY2" fmla="*/ 49432 h 149800"/>
                  <a:gd name="connsiteX0" fmla="*/ 0 w 1147865"/>
                  <a:gd name="connsiteY0" fmla="*/ 149800 h 149800"/>
                  <a:gd name="connsiteX1" fmla="*/ 540968 w 1147865"/>
                  <a:gd name="connsiteY1" fmla="*/ 21374 h 149800"/>
                  <a:gd name="connsiteX2" fmla="*/ 1147865 w 1147865"/>
                  <a:gd name="connsiteY2" fmla="*/ 49432 h 149800"/>
                  <a:gd name="connsiteX0" fmla="*/ 0 w 1147865"/>
                  <a:gd name="connsiteY0" fmla="*/ 162002 h 162002"/>
                  <a:gd name="connsiteX1" fmla="*/ 531471 w 1147865"/>
                  <a:gd name="connsiteY1" fmla="*/ 8451 h 162002"/>
                  <a:gd name="connsiteX2" fmla="*/ 1147865 w 1147865"/>
                  <a:gd name="connsiteY2" fmla="*/ 61634 h 162002"/>
                  <a:gd name="connsiteX0" fmla="*/ 0 w 1106205"/>
                  <a:gd name="connsiteY0" fmla="*/ 182657 h 182657"/>
                  <a:gd name="connsiteX1" fmla="*/ 489811 w 1106205"/>
                  <a:gd name="connsiteY1" fmla="*/ 8451 h 182657"/>
                  <a:gd name="connsiteX2" fmla="*/ 1106205 w 1106205"/>
                  <a:gd name="connsiteY2" fmla="*/ 61634 h 1826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06205" h="182657">
                    <a:moveTo>
                      <a:pt x="0" y="182657"/>
                    </a:moveTo>
                    <a:cubicBezTo>
                      <a:pt x="157522" y="88899"/>
                      <a:pt x="390730" y="11626"/>
                      <a:pt x="489811" y="8451"/>
                    </a:cubicBezTo>
                    <a:cubicBezTo>
                      <a:pt x="583275" y="5276"/>
                      <a:pt x="921976" y="-27422"/>
                      <a:pt x="1106205" y="61634"/>
                    </a:cubicBezTo>
                  </a:path>
                </a:pathLst>
              </a:custGeom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Freeform 89"/>
              <p:cNvSpPr/>
              <p:nvPr/>
            </p:nvSpPr>
            <p:spPr>
              <a:xfrm rot="8559318">
                <a:off x="3056913" y="3904911"/>
                <a:ext cx="1328882" cy="425796"/>
              </a:xfrm>
              <a:custGeom>
                <a:avLst/>
                <a:gdLst>
                  <a:gd name="connsiteX0" fmla="*/ 0 w 965200"/>
                  <a:gd name="connsiteY0" fmla="*/ 178110 h 216210"/>
                  <a:gd name="connsiteX1" fmla="*/ 609600 w 965200"/>
                  <a:gd name="connsiteY1" fmla="*/ 310 h 216210"/>
                  <a:gd name="connsiteX2" fmla="*/ 965200 w 965200"/>
                  <a:gd name="connsiteY2" fmla="*/ 216210 h 216210"/>
                  <a:gd name="connsiteX0" fmla="*/ 0 w 965200"/>
                  <a:gd name="connsiteY0" fmla="*/ 174946 h 213046"/>
                  <a:gd name="connsiteX1" fmla="*/ 53340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946 h 213046"/>
                  <a:gd name="connsiteX1" fmla="*/ 501650 w 965200"/>
                  <a:gd name="connsiteY1" fmla="*/ 321 h 213046"/>
                  <a:gd name="connsiteX2" fmla="*/ 965200 w 965200"/>
                  <a:gd name="connsiteY2" fmla="*/ 213046 h 213046"/>
                  <a:gd name="connsiteX0" fmla="*/ 0 w 965200"/>
                  <a:gd name="connsiteY0" fmla="*/ 174692 h 212792"/>
                  <a:gd name="connsiteX1" fmla="*/ 501650 w 965200"/>
                  <a:gd name="connsiteY1" fmla="*/ 67 h 212792"/>
                  <a:gd name="connsiteX2" fmla="*/ 965200 w 965200"/>
                  <a:gd name="connsiteY2" fmla="*/ 212792 h 212792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74773 h 174773"/>
                  <a:gd name="connsiteX1" fmla="*/ 501650 w 1105624"/>
                  <a:gd name="connsiteY1" fmla="*/ 148 h 174773"/>
                  <a:gd name="connsiteX2" fmla="*/ 1105624 w 1105624"/>
                  <a:gd name="connsiteY2" fmla="*/ 149350 h 174773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105624"/>
                  <a:gd name="connsiteY0" fmla="*/ 129220 h 129220"/>
                  <a:gd name="connsiteX1" fmla="*/ 540968 w 1105624"/>
                  <a:gd name="connsiteY1" fmla="*/ 794 h 129220"/>
                  <a:gd name="connsiteX2" fmla="*/ 1105624 w 1105624"/>
                  <a:gd name="connsiteY2" fmla="*/ 103797 h 129220"/>
                  <a:gd name="connsiteX0" fmla="*/ 0 w 1068347"/>
                  <a:gd name="connsiteY0" fmla="*/ 128857 h 128857"/>
                  <a:gd name="connsiteX1" fmla="*/ 540968 w 1068347"/>
                  <a:gd name="connsiteY1" fmla="*/ 431 h 128857"/>
                  <a:gd name="connsiteX2" fmla="*/ 1068347 w 1068347"/>
                  <a:gd name="connsiteY2" fmla="*/ 114164 h 128857"/>
                  <a:gd name="connsiteX0" fmla="*/ 0 w 1079530"/>
                  <a:gd name="connsiteY0" fmla="*/ 128705 h 128705"/>
                  <a:gd name="connsiteX1" fmla="*/ 540968 w 1079530"/>
                  <a:gd name="connsiteY1" fmla="*/ 279 h 128705"/>
                  <a:gd name="connsiteX2" fmla="*/ 1079530 w 1079530"/>
                  <a:gd name="connsiteY2" fmla="*/ 124742 h 128705"/>
                  <a:gd name="connsiteX0" fmla="*/ 0 w 1070211"/>
                  <a:gd name="connsiteY0" fmla="*/ 128766 h 128766"/>
                  <a:gd name="connsiteX1" fmla="*/ 540968 w 1070211"/>
                  <a:gd name="connsiteY1" fmla="*/ 340 h 128766"/>
                  <a:gd name="connsiteX2" fmla="*/ 1070211 w 1070211"/>
                  <a:gd name="connsiteY2" fmla="*/ 119438 h 128766"/>
                  <a:gd name="connsiteX0" fmla="*/ 0 w 1147865"/>
                  <a:gd name="connsiteY0" fmla="*/ 156456 h 156456"/>
                  <a:gd name="connsiteX1" fmla="*/ 540968 w 1147865"/>
                  <a:gd name="connsiteY1" fmla="*/ 28030 h 156456"/>
                  <a:gd name="connsiteX2" fmla="*/ 1147865 w 1147865"/>
                  <a:gd name="connsiteY2" fmla="*/ 56088 h 156456"/>
                  <a:gd name="connsiteX0" fmla="*/ 0 w 1147865"/>
                  <a:gd name="connsiteY0" fmla="*/ 149800 h 149800"/>
                  <a:gd name="connsiteX1" fmla="*/ 540968 w 1147865"/>
                  <a:gd name="connsiteY1" fmla="*/ 21374 h 149800"/>
                  <a:gd name="connsiteX2" fmla="*/ 1147865 w 1147865"/>
                  <a:gd name="connsiteY2" fmla="*/ 49432 h 149800"/>
                  <a:gd name="connsiteX0" fmla="*/ 0 w 1147865"/>
                  <a:gd name="connsiteY0" fmla="*/ 149800 h 149800"/>
                  <a:gd name="connsiteX1" fmla="*/ 540968 w 1147865"/>
                  <a:gd name="connsiteY1" fmla="*/ 21374 h 149800"/>
                  <a:gd name="connsiteX2" fmla="*/ 1147865 w 1147865"/>
                  <a:gd name="connsiteY2" fmla="*/ 49432 h 149800"/>
                  <a:gd name="connsiteX0" fmla="*/ 0 w 1147865"/>
                  <a:gd name="connsiteY0" fmla="*/ 162002 h 162002"/>
                  <a:gd name="connsiteX1" fmla="*/ 531471 w 1147865"/>
                  <a:gd name="connsiteY1" fmla="*/ 8451 h 162002"/>
                  <a:gd name="connsiteX2" fmla="*/ 1147865 w 1147865"/>
                  <a:gd name="connsiteY2" fmla="*/ 61634 h 162002"/>
                  <a:gd name="connsiteX0" fmla="*/ 0 w 1106205"/>
                  <a:gd name="connsiteY0" fmla="*/ 182657 h 182657"/>
                  <a:gd name="connsiteX1" fmla="*/ 489811 w 1106205"/>
                  <a:gd name="connsiteY1" fmla="*/ 8451 h 182657"/>
                  <a:gd name="connsiteX2" fmla="*/ 1106205 w 1106205"/>
                  <a:gd name="connsiteY2" fmla="*/ 61634 h 182657"/>
                  <a:gd name="connsiteX0" fmla="*/ 0 w 1106205"/>
                  <a:gd name="connsiteY0" fmla="*/ 162344 h 162344"/>
                  <a:gd name="connsiteX1" fmla="*/ 417324 w 1106205"/>
                  <a:gd name="connsiteY1" fmla="*/ 37577 h 162344"/>
                  <a:gd name="connsiteX2" fmla="*/ 1106205 w 1106205"/>
                  <a:gd name="connsiteY2" fmla="*/ 41321 h 162344"/>
                  <a:gd name="connsiteX0" fmla="*/ 0 w 1106205"/>
                  <a:gd name="connsiteY0" fmla="*/ 146775 h 146775"/>
                  <a:gd name="connsiteX1" fmla="*/ 417324 w 1106205"/>
                  <a:gd name="connsiteY1" fmla="*/ 22008 h 146775"/>
                  <a:gd name="connsiteX2" fmla="*/ 1106205 w 1106205"/>
                  <a:gd name="connsiteY2" fmla="*/ 25752 h 146775"/>
                  <a:gd name="connsiteX0" fmla="*/ 0 w 1106205"/>
                  <a:gd name="connsiteY0" fmla="*/ 146775 h 146775"/>
                  <a:gd name="connsiteX1" fmla="*/ 417324 w 1106205"/>
                  <a:gd name="connsiteY1" fmla="*/ 22008 h 146775"/>
                  <a:gd name="connsiteX2" fmla="*/ 1106205 w 1106205"/>
                  <a:gd name="connsiteY2" fmla="*/ 25752 h 146775"/>
                  <a:gd name="connsiteX0" fmla="*/ 0 w 1106205"/>
                  <a:gd name="connsiteY0" fmla="*/ 146775 h 146775"/>
                  <a:gd name="connsiteX1" fmla="*/ 417324 w 1106205"/>
                  <a:gd name="connsiteY1" fmla="*/ 22008 h 146775"/>
                  <a:gd name="connsiteX2" fmla="*/ 1106205 w 1106205"/>
                  <a:gd name="connsiteY2" fmla="*/ 25752 h 146775"/>
                  <a:gd name="connsiteX0" fmla="*/ 0 w 1106205"/>
                  <a:gd name="connsiteY0" fmla="*/ 146775 h 146775"/>
                  <a:gd name="connsiteX1" fmla="*/ 417324 w 1106205"/>
                  <a:gd name="connsiteY1" fmla="*/ 22008 h 146775"/>
                  <a:gd name="connsiteX2" fmla="*/ 1106205 w 1106205"/>
                  <a:gd name="connsiteY2" fmla="*/ 25752 h 146775"/>
                  <a:gd name="connsiteX0" fmla="*/ 0 w 1106205"/>
                  <a:gd name="connsiteY0" fmla="*/ 151868 h 151868"/>
                  <a:gd name="connsiteX1" fmla="*/ 417324 w 1106205"/>
                  <a:gd name="connsiteY1" fmla="*/ 27101 h 151868"/>
                  <a:gd name="connsiteX2" fmla="*/ 1106205 w 1106205"/>
                  <a:gd name="connsiteY2" fmla="*/ 30845 h 151868"/>
                  <a:gd name="connsiteX0" fmla="*/ 0 w 1106205"/>
                  <a:gd name="connsiteY0" fmla="*/ 150031 h 150031"/>
                  <a:gd name="connsiteX1" fmla="*/ 417324 w 1106205"/>
                  <a:gd name="connsiteY1" fmla="*/ 25264 h 150031"/>
                  <a:gd name="connsiteX2" fmla="*/ 1106205 w 1106205"/>
                  <a:gd name="connsiteY2" fmla="*/ 29008 h 150031"/>
                  <a:gd name="connsiteX0" fmla="*/ 0 w 1029799"/>
                  <a:gd name="connsiteY0" fmla="*/ 139895 h 139895"/>
                  <a:gd name="connsiteX1" fmla="*/ 417324 w 1029799"/>
                  <a:gd name="connsiteY1" fmla="*/ 15128 h 139895"/>
                  <a:gd name="connsiteX2" fmla="*/ 1029799 w 1029799"/>
                  <a:gd name="connsiteY2" fmla="*/ 36817 h 139895"/>
                  <a:gd name="connsiteX0" fmla="*/ 0 w 1029799"/>
                  <a:gd name="connsiteY0" fmla="*/ 133236 h 133236"/>
                  <a:gd name="connsiteX1" fmla="*/ 437423 w 1029799"/>
                  <a:gd name="connsiteY1" fmla="*/ 23284 h 133236"/>
                  <a:gd name="connsiteX2" fmla="*/ 1029799 w 1029799"/>
                  <a:gd name="connsiteY2" fmla="*/ 30158 h 133236"/>
                  <a:gd name="connsiteX0" fmla="*/ 0 w 1012991"/>
                  <a:gd name="connsiteY0" fmla="*/ 127291 h 127291"/>
                  <a:gd name="connsiteX1" fmla="*/ 437423 w 1012991"/>
                  <a:gd name="connsiteY1" fmla="*/ 17339 h 127291"/>
                  <a:gd name="connsiteX2" fmla="*/ 1012991 w 1012991"/>
                  <a:gd name="connsiteY2" fmla="*/ 34592 h 127291"/>
                  <a:gd name="connsiteX0" fmla="*/ 0 w 1012991"/>
                  <a:gd name="connsiteY0" fmla="*/ 122268 h 122268"/>
                  <a:gd name="connsiteX1" fmla="*/ 437423 w 1012991"/>
                  <a:gd name="connsiteY1" fmla="*/ 12316 h 122268"/>
                  <a:gd name="connsiteX2" fmla="*/ 1012991 w 1012991"/>
                  <a:gd name="connsiteY2" fmla="*/ 29569 h 122268"/>
                  <a:gd name="connsiteX0" fmla="*/ 0 w 1012991"/>
                  <a:gd name="connsiteY0" fmla="*/ 118517 h 118517"/>
                  <a:gd name="connsiteX1" fmla="*/ 448937 w 1012991"/>
                  <a:gd name="connsiteY1" fmla="*/ 15830 h 118517"/>
                  <a:gd name="connsiteX2" fmla="*/ 1012991 w 1012991"/>
                  <a:gd name="connsiteY2" fmla="*/ 25818 h 118517"/>
                  <a:gd name="connsiteX0" fmla="*/ 0 w 1012991"/>
                  <a:gd name="connsiteY0" fmla="*/ 118517 h 118517"/>
                  <a:gd name="connsiteX1" fmla="*/ 448937 w 1012991"/>
                  <a:gd name="connsiteY1" fmla="*/ 15830 h 118517"/>
                  <a:gd name="connsiteX2" fmla="*/ 1012991 w 1012991"/>
                  <a:gd name="connsiteY2" fmla="*/ 25818 h 118517"/>
                  <a:gd name="connsiteX0" fmla="*/ 0 w 1012991"/>
                  <a:gd name="connsiteY0" fmla="*/ 116332 h 116332"/>
                  <a:gd name="connsiteX1" fmla="*/ 448937 w 1012991"/>
                  <a:gd name="connsiteY1" fmla="*/ 13645 h 116332"/>
                  <a:gd name="connsiteX2" fmla="*/ 1012991 w 1012991"/>
                  <a:gd name="connsiteY2" fmla="*/ 23633 h 116332"/>
                  <a:gd name="connsiteX0" fmla="*/ 0 w 1019156"/>
                  <a:gd name="connsiteY0" fmla="*/ 112658 h 112658"/>
                  <a:gd name="connsiteX1" fmla="*/ 448937 w 1019156"/>
                  <a:gd name="connsiteY1" fmla="*/ 9971 h 112658"/>
                  <a:gd name="connsiteX2" fmla="*/ 1019156 w 1019156"/>
                  <a:gd name="connsiteY2" fmla="*/ 26872 h 112658"/>
                  <a:gd name="connsiteX0" fmla="*/ 0 w 1019156"/>
                  <a:gd name="connsiteY0" fmla="*/ 112767 h 112767"/>
                  <a:gd name="connsiteX1" fmla="*/ 448937 w 1019156"/>
                  <a:gd name="connsiteY1" fmla="*/ 10080 h 112767"/>
                  <a:gd name="connsiteX2" fmla="*/ 1019156 w 1019156"/>
                  <a:gd name="connsiteY2" fmla="*/ 26981 h 112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19156" h="112767">
                    <a:moveTo>
                      <a:pt x="0" y="112767"/>
                    </a:moveTo>
                    <a:cubicBezTo>
                      <a:pt x="93228" y="68067"/>
                      <a:pt x="323300" y="28046"/>
                      <a:pt x="448937" y="10080"/>
                    </a:cubicBezTo>
                    <a:cubicBezTo>
                      <a:pt x="534261" y="1163"/>
                      <a:pt x="757592" y="-13491"/>
                      <a:pt x="1019156" y="26981"/>
                    </a:cubicBezTo>
                  </a:path>
                </a:pathLst>
              </a:custGeom>
              <a:ln w="3175">
                <a:solidFill>
                  <a:schemeClr val="tx1"/>
                </a:solidFill>
                <a:headEnd type="none" w="med" len="med"/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4" name="Freeform 73"/>
            <p:cNvSpPr/>
            <p:nvPr/>
          </p:nvSpPr>
          <p:spPr>
            <a:xfrm rot="19350115">
              <a:off x="2993144" y="3848137"/>
              <a:ext cx="1209666" cy="292250"/>
            </a:xfrm>
            <a:custGeom>
              <a:avLst/>
              <a:gdLst>
                <a:gd name="connsiteX0" fmla="*/ 0 w 965200"/>
                <a:gd name="connsiteY0" fmla="*/ 178110 h 216210"/>
                <a:gd name="connsiteX1" fmla="*/ 609600 w 965200"/>
                <a:gd name="connsiteY1" fmla="*/ 310 h 216210"/>
                <a:gd name="connsiteX2" fmla="*/ 965200 w 965200"/>
                <a:gd name="connsiteY2" fmla="*/ 216210 h 216210"/>
                <a:gd name="connsiteX0" fmla="*/ 0 w 965200"/>
                <a:gd name="connsiteY0" fmla="*/ 174946 h 213046"/>
                <a:gd name="connsiteX1" fmla="*/ 53340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946 h 213046"/>
                <a:gd name="connsiteX1" fmla="*/ 501650 w 965200"/>
                <a:gd name="connsiteY1" fmla="*/ 321 h 213046"/>
                <a:gd name="connsiteX2" fmla="*/ 965200 w 965200"/>
                <a:gd name="connsiteY2" fmla="*/ 213046 h 213046"/>
                <a:gd name="connsiteX0" fmla="*/ 0 w 965200"/>
                <a:gd name="connsiteY0" fmla="*/ 174692 h 212792"/>
                <a:gd name="connsiteX1" fmla="*/ 501650 w 965200"/>
                <a:gd name="connsiteY1" fmla="*/ 67 h 212792"/>
                <a:gd name="connsiteX2" fmla="*/ 965200 w 965200"/>
                <a:gd name="connsiteY2" fmla="*/ 212792 h 212792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74773 h 174773"/>
                <a:gd name="connsiteX1" fmla="*/ 501650 w 1105624"/>
                <a:gd name="connsiteY1" fmla="*/ 148 h 174773"/>
                <a:gd name="connsiteX2" fmla="*/ 1105624 w 1105624"/>
                <a:gd name="connsiteY2" fmla="*/ 149350 h 174773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105624"/>
                <a:gd name="connsiteY0" fmla="*/ 129220 h 129220"/>
                <a:gd name="connsiteX1" fmla="*/ 540968 w 1105624"/>
                <a:gd name="connsiteY1" fmla="*/ 794 h 129220"/>
                <a:gd name="connsiteX2" fmla="*/ 1105624 w 1105624"/>
                <a:gd name="connsiteY2" fmla="*/ 103797 h 129220"/>
                <a:gd name="connsiteX0" fmla="*/ 0 w 1068347"/>
                <a:gd name="connsiteY0" fmla="*/ 128857 h 128857"/>
                <a:gd name="connsiteX1" fmla="*/ 540968 w 1068347"/>
                <a:gd name="connsiteY1" fmla="*/ 431 h 128857"/>
                <a:gd name="connsiteX2" fmla="*/ 1068347 w 1068347"/>
                <a:gd name="connsiteY2" fmla="*/ 114164 h 128857"/>
                <a:gd name="connsiteX0" fmla="*/ 0 w 1079530"/>
                <a:gd name="connsiteY0" fmla="*/ 128705 h 128705"/>
                <a:gd name="connsiteX1" fmla="*/ 540968 w 1079530"/>
                <a:gd name="connsiteY1" fmla="*/ 279 h 128705"/>
                <a:gd name="connsiteX2" fmla="*/ 1079530 w 1079530"/>
                <a:gd name="connsiteY2" fmla="*/ 124742 h 128705"/>
                <a:gd name="connsiteX0" fmla="*/ 0 w 1070211"/>
                <a:gd name="connsiteY0" fmla="*/ 128766 h 128766"/>
                <a:gd name="connsiteX1" fmla="*/ 540968 w 1070211"/>
                <a:gd name="connsiteY1" fmla="*/ 340 h 128766"/>
                <a:gd name="connsiteX2" fmla="*/ 1070211 w 1070211"/>
                <a:gd name="connsiteY2" fmla="*/ 119438 h 128766"/>
                <a:gd name="connsiteX0" fmla="*/ 0 w 1147865"/>
                <a:gd name="connsiteY0" fmla="*/ 156456 h 156456"/>
                <a:gd name="connsiteX1" fmla="*/ 540968 w 1147865"/>
                <a:gd name="connsiteY1" fmla="*/ 28030 h 156456"/>
                <a:gd name="connsiteX2" fmla="*/ 1147865 w 1147865"/>
                <a:gd name="connsiteY2" fmla="*/ 56088 h 156456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49800 h 149800"/>
                <a:gd name="connsiteX1" fmla="*/ 540968 w 1147865"/>
                <a:gd name="connsiteY1" fmla="*/ 21374 h 149800"/>
                <a:gd name="connsiteX2" fmla="*/ 1147865 w 1147865"/>
                <a:gd name="connsiteY2" fmla="*/ 49432 h 149800"/>
                <a:gd name="connsiteX0" fmla="*/ 0 w 1147865"/>
                <a:gd name="connsiteY0" fmla="*/ 162002 h 162002"/>
                <a:gd name="connsiteX1" fmla="*/ 531471 w 1147865"/>
                <a:gd name="connsiteY1" fmla="*/ 8451 h 162002"/>
                <a:gd name="connsiteX2" fmla="*/ 1147865 w 1147865"/>
                <a:gd name="connsiteY2" fmla="*/ 61634 h 162002"/>
                <a:gd name="connsiteX0" fmla="*/ 0 w 1106205"/>
                <a:gd name="connsiteY0" fmla="*/ 182657 h 182657"/>
                <a:gd name="connsiteX1" fmla="*/ 489811 w 1106205"/>
                <a:gd name="connsiteY1" fmla="*/ 8451 h 182657"/>
                <a:gd name="connsiteX2" fmla="*/ 1106205 w 1106205"/>
                <a:gd name="connsiteY2" fmla="*/ 61634 h 182657"/>
                <a:gd name="connsiteX0" fmla="*/ 0 w 1105526"/>
                <a:gd name="connsiteY0" fmla="*/ 190323 h 190323"/>
                <a:gd name="connsiteX1" fmla="*/ 489811 w 1105526"/>
                <a:gd name="connsiteY1" fmla="*/ 16117 h 190323"/>
                <a:gd name="connsiteX2" fmla="*/ 1105526 w 1105526"/>
                <a:gd name="connsiteY2" fmla="*/ 53314 h 190323"/>
                <a:gd name="connsiteX0" fmla="*/ 0 w 1105526"/>
                <a:gd name="connsiteY0" fmla="*/ 174437 h 174437"/>
                <a:gd name="connsiteX1" fmla="*/ 489811 w 1105526"/>
                <a:gd name="connsiteY1" fmla="*/ 231 h 174437"/>
                <a:gd name="connsiteX2" fmla="*/ 1105526 w 1105526"/>
                <a:gd name="connsiteY2" fmla="*/ 37428 h 174437"/>
                <a:gd name="connsiteX0" fmla="*/ 0 w 1105526"/>
                <a:gd name="connsiteY0" fmla="*/ 174206 h 174206"/>
                <a:gd name="connsiteX1" fmla="*/ 489811 w 1105526"/>
                <a:gd name="connsiteY1" fmla="*/ 0 h 174206"/>
                <a:gd name="connsiteX2" fmla="*/ 1105526 w 1105526"/>
                <a:gd name="connsiteY2" fmla="*/ 37197 h 174206"/>
                <a:gd name="connsiteX0" fmla="*/ 0 w 1105526"/>
                <a:gd name="connsiteY0" fmla="*/ 174206 h 174206"/>
                <a:gd name="connsiteX1" fmla="*/ 489811 w 1105526"/>
                <a:gd name="connsiteY1" fmla="*/ 0 h 174206"/>
                <a:gd name="connsiteX2" fmla="*/ 1105526 w 1105526"/>
                <a:gd name="connsiteY2" fmla="*/ 37197 h 174206"/>
                <a:gd name="connsiteX0" fmla="*/ 0 w 1105526"/>
                <a:gd name="connsiteY0" fmla="*/ 176121 h 176121"/>
                <a:gd name="connsiteX1" fmla="*/ 489811 w 1105526"/>
                <a:gd name="connsiteY1" fmla="*/ 1915 h 176121"/>
                <a:gd name="connsiteX2" fmla="*/ 1105526 w 1105526"/>
                <a:gd name="connsiteY2" fmla="*/ 39112 h 176121"/>
                <a:gd name="connsiteX0" fmla="*/ 0 w 1105526"/>
                <a:gd name="connsiteY0" fmla="*/ 161123 h 161123"/>
                <a:gd name="connsiteX1" fmla="*/ 501290 w 1105526"/>
                <a:gd name="connsiteY1" fmla="*/ 3015 h 161123"/>
                <a:gd name="connsiteX2" fmla="*/ 1105526 w 1105526"/>
                <a:gd name="connsiteY2" fmla="*/ 24114 h 161123"/>
                <a:gd name="connsiteX0" fmla="*/ 0 w 1105526"/>
                <a:gd name="connsiteY0" fmla="*/ 162909 h 162909"/>
                <a:gd name="connsiteX1" fmla="*/ 501290 w 1105526"/>
                <a:gd name="connsiteY1" fmla="*/ 4801 h 162909"/>
                <a:gd name="connsiteX2" fmla="*/ 1105526 w 1105526"/>
                <a:gd name="connsiteY2" fmla="*/ 25900 h 162909"/>
                <a:gd name="connsiteX0" fmla="*/ 0 w 1105526"/>
                <a:gd name="connsiteY0" fmla="*/ 166852 h 166852"/>
                <a:gd name="connsiteX1" fmla="*/ 583864 w 1105526"/>
                <a:gd name="connsiteY1" fmla="*/ 4276 h 166852"/>
                <a:gd name="connsiteX2" fmla="*/ 1105526 w 1105526"/>
                <a:gd name="connsiteY2" fmla="*/ 29843 h 166852"/>
                <a:gd name="connsiteX0" fmla="*/ 0 w 1097992"/>
                <a:gd name="connsiteY0" fmla="*/ 170993 h 170993"/>
                <a:gd name="connsiteX1" fmla="*/ 583864 w 1097992"/>
                <a:gd name="connsiteY1" fmla="*/ 8417 h 170993"/>
                <a:gd name="connsiteX2" fmla="*/ 1097992 w 1097992"/>
                <a:gd name="connsiteY2" fmla="*/ 13010 h 170993"/>
                <a:gd name="connsiteX0" fmla="*/ 0 w 1097992"/>
                <a:gd name="connsiteY0" fmla="*/ 166991 h 166991"/>
                <a:gd name="connsiteX1" fmla="*/ 583864 w 1097992"/>
                <a:gd name="connsiteY1" fmla="*/ 4415 h 166991"/>
                <a:gd name="connsiteX2" fmla="*/ 1097992 w 1097992"/>
                <a:gd name="connsiteY2" fmla="*/ 9008 h 166991"/>
                <a:gd name="connsiteX0" fmla="*/ 0 w 1097992"/>
                <a:gd name="connsiteY0" fmla="*/ 165947 h 165947"/>
                <a:gd name="connsiteX1" fmla="*/ 583864 w 1097992"/>
                <a:gd name="connsiteY1" fmla="*/ 3371 h 165947"/>
                <a:gd name="connsiteX2" fmla="*/ 1097992 w 1097992"/>
                <a:gd name="connsiteY2" fmla="*/ 7964 h 165947"/>
                <a:gd name="connsiteX0" fmla="*/ 0 w 1097992"/>
                <a:gd name="connsiteY0" fmla="*/ 157983 h 157983"/>
                <a:gd name="connsiteX1" fmla="*/ 587972 w 1097992"/>
                <a:gd name="connsiteY1" fmla="*/ 13887 h 157983"/>
                <a:gd name="connsiteX2" fmla="*/ 1097992 w 1097992"/>
                <a:gd name="connsiteY2" fmla="*/ 0 h 157983"/>
                <a:gd name="connsiteX0" fmla="*/ 0 w 1097992"/>
                <a:gd name="connsiteY0" fmla="*/ 157983 h 157983"/>
                <a:gd name="connsiteX1" fmla="*/ 587972 w 1097992"/>
                <a:gd name="connsiteY1" fmla="*/ 13887 h 157983"/>
                <a:gd name="connsiteX2" fmla="*/ 1097992 w 1097992"/>
                <a:gd name="connsiteY2" fmla="*/ 0 h 157983"/>
                <a:gd name="connsiteX0" fmla="*/ 0 w 1087740"/>
                <a:gd name="connsiteY0" fmla="*/ 242899 h 242899"/>
                <a:gd name="connsiteX1" fmla="*/ 577720 w 1087740"/>
                <a:gd name="connsiteY1" fmla="*/ 13887 h 242899"/>
                <a:gd name="connsiteX2" fmla="*/ 1087740 w 1087740"/>
                <a:gd name="connsiteY2" fmla="*/ 0 h 242899"/>
                <a:gd name="connsiteX0" fmla="*/ 0 w 1087740"/>
                <a:gd name="connsiteY0" fmla="*/ 242899 h 242899"/>
                <a:gd name="connsiteX1" fmla="*/ 480681 w 1087740"/>
                <a:gd name="connsiteY1" fmla="*/ 36231 h 242899"/>
                <a:gd name="connsiteX2" fmla="*/ 1087740 w 1087740"/>
                <a:gd name="connsiteY2" fmla="*/ 0 h 242899"/>
                <a:gd name="connsiteX0" fmla="*/ 0 w 1087740"/>
                <a:gd name="connsiteY0" fmla="*/ 242899 h 242899"/>
                <a:gd name="connsiteX1" fmla="*/ 480681 w 1087740"/>
                <a:gd name="connsiteY1" fmla="*/ 36231 h 242899"/>
                <a:gd name="connsiteX2" fmla="*/ 1087740 w 1087740"/>
                <a:gd name="connsiteY2" fmla="*/ 0 h 242899"/>
                <a:gd name="connsiteX0" fmla="*/ 0 w 1087740"/>
                <a:gd name="connsiteY0" fmla="*/ 242899 h 242899"/>
                <a:gd name="connsiteX1" fmla="*/ 480681 w 1087740"/>
                <a:gd name="connsiteY1" fmla="*/ 36231 h 242899"/>
                <a:gd name="connsiteX2" fmla="*/ 1087740 w 1087740"/>
                <a:gd name="connsiteY2" fmla="*/ 0 h 242899"/>
                <a:gd name="connsiteX0" fmla="*/ 0 w 1097343"/>
                <a:gd name="connsiteY0" fmla="*/ 251402 h 251402"/>
                <a:gd name="connsiteX1" fmla="*/ 480681 w 1097343"/>
                <a:gd name="connsiteY1" fmla="*/ 44734 h 251402"/>
                <a:gd name="connsiteX2" fmla="*/ 1097343 w 1097343"/>
                <a:gd name="connsiteY2" fmla="*/ 0 h 251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97343" h="251402">
                  <a:moveTo>
                    <a:pt x="0" y="251402"/>
                  </a:moveTo>
                  <a:cubicBezTo>
                    <a:pt x="171632" y="170491"/>
                    <a:pt x="280617" y="75129"/>
                    <a:pt x="480681" y="44734"/>
                  </a:cubicBezTo>
                  <a:cubicBezTo>
                    <a:pt x="704169" y="11026"/>
                    <a:pt x="913749" y="21423"/>
                    <a:pt x="1097343" y="0"/>
                  </a:cubicBezTo>
                </a:path>
              </a:pathLst>
            </a:custGeom>
            <a:ln w="3175">
              <a:solidFill>
                <a:schemeClr val="tx1"/>
              </a:solidFill>
              <a:headEnd type="none" w="med" len="med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3267067" y="3443744"/>
              <a:ext cx="1950429" cy="1683174"/>
              <a:chOff x="3267067" y="3443744"/>
              <a:chExt cx="1950429" cy="1683174"/>
            </a:xfrm>
          </p:grpSpPr>
          <p:grpSp>
            <p:nvGrpSpPr>
              <p:cNvPr id="76" name="Group 75"/>
              <p:cNvGrpSpPr/>
              <p:nvPr/>
            </p:nvGrpSpPr>
            <p:grpSpPr>
              <a:xfrm>
                <a:off x="4663705" y="4547368"/>
                <a:ext cx="553791" cy="579550"/>
                <a:chOff x="4663705" y="4547368"/>
                <a:chExt cx="553791" cy="579550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4663705" y="4547368"/>
                  <a:ext cx="553791" cy="579550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4727866" y="4613430"/>
                  <a:ext cx="425468" cy="445258"/>
                </a:xfrm>
                <a:prstGeom prst="ellipse">
                  <a:avLst/>
                </a:prstGeom>
                <a:noFill/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77" name="Straight Arrow Connector 76"/>
              <p:cNvCxnSpPr>
                <a:stCxn id="86" idx="5"/>
                <a:endCxn id="79" idx="0"/>
              </p:cNvCxnSpPr>
              <p:nvPr/>
            </p:nvCxnSpPr>
            <p:spPr>
              <a:xfrm>
                <a:off x="4307808" y="3443744"/>
                <a:ext cx="632793" cy="1103624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>
                <a:stCxn id="82" idx="6"/>
                <a:endCxn id="79" idx="2"/>
              </p:cNvCxnSpPr>
              <p:nvPr/>
            </p:nvCxnSpPr>
            <p:spPr>
              <a:xfrm>
                <a:off x="3267067" y="4678994"/>
                <a:ext cx="1396638" cy="158149"/>
              </a:xfrm>
              <a:prstGeom prst="straightConnector1">
                <a:avLst/>
              </a:prstGeom>
              <a:ln w="3175">
                <a:solidFill>
                  <a:schemeClr val="tx1"/>
                </a:solidFill>
                <a:tailEnd type="triangl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Rectangle 91"/>
          <p:cNvSpPr/>
          <p:nvPr/>
        </p:nvSpPr>
        <p:spPr>
          <a:xfrm>
            <a:off x="2450687" y="66166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“head”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2F49A-3F0E-D440-A011-12484146A9CB}"/>
              </a:ext>
            </a:extLst>
          </p:cNvPr>
          <p:cNvSpPr txBox="1"/>
          <p:nvPr/>
        </p:nvSpPr>
        <p:spPr>
          <a:xfrm>
            <a:off x="5597236" y="65393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1246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6" grpId="0"/>
      <p:bldP spid="41" grpId="0" animBg="1"/>
      <p:bldP spid="56" grpId="0"/>
      <p:bldP spid="57" grpId="1"/>
      <p:bldP spid="58" grpId="0"/>
      <p:bldP spid="59" grpId="0"/>
      <p:bldP spid="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PDA – 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71989" y="1013827"/>
                <a:ext cx="8494081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>
                    <a:latin typeface="+mj-lt"/>
                  </a:rPr>
                  <a:t>Defn:  </a:t>
                </a:r>
                <a:r>
                  <a:rPr lang="en-US" sz="2400" dirty="0"/>
                  <a:t>A </a:t>
                </a:r>
                <a:r>
                  <a:rPr lang="en-US" sz="2400" u="sng" dirty="0"/>
                  <a:t>Pushdown Automaton</a:t>
                </a:r>
                <a:r>
                  <a:rPr lang="en-US" sz="2400" dirty="0"/>
                  <a:t> (PDA) is a 6-tuple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l-GR" sz="24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dirty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l-GR" sz="2400" i="1" dirty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 baseline="-25000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000" dirty="0"/>
                  <a:t>    input alphabet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r>
                  <a:rPr lang="en-US" sz="2000" dirty="0"/>
                  <a:t>    stack alphabet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: 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𝜀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𝜀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𝒫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𝜀</m:t>
                        </m:r>
                      </m:sub>
                    </m:sSub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)  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 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89" y="1013827"/>
                <a:ext cx="8494081" cy="2000548"/>
              </a:xfrm>
              <a:prstGeom prst="rect">
                <a:avLst/>
              </a:prstGeom>
              <a:blipFill>
                <a:blip r:embed="rId3"/>
                <a:stretch>
                  <a:fillRect l="-1076" t="-2439" b="-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1989" y="3683682"/>
                <a:ext cx="6508510" cy="2231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i="0" dirty="0"/>
                  <a:t>Example:  </a:t>
                </a:r>
                <a:r>
                  <a:rPr lang="en-US" sz="2400" i="0" dirty="0"/>
                  <a:t>PDA for 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  <m:sSup>
                      <m:sSupPr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ℛ</m:t>
                        </m:r>
                      </m:sup>
                    </m:sSup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2400" i="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} </m:t>
                    </m:r>
                  </m:oMath>
                </a14:m>
                <a:endParaRPr lang="en-US" sz="2400" dirty="0"/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b="0" dirty="0"/>
                  <a:t>Read and push input symbols.</a:t>
                </a:r>
                <a:br>
                  <a:rPr lang="en-US" sz="2000" b="0" dirty="0"/>
                </a:br>
                <a:r>
                  <a:rPr lang="en-US" sz="2000" b="0" dirty="0"/>
                  <a:t>Nondeterministically either repeat or go to (2).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Read input symbols and pop stack symbols, compare.</a:t>
                </a:r>
                <a:br>
                  <a:rPr lang="en-US" sz="2000" dirty="0"/>
                </a:br>
                <a:r>
                  <a:rPr lang="en-US" sz="2000" dirty="0"/>
                  <a:t>If ever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 then thread rejects.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Enter accept state if stack is empty.   (do in “software”) 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89" y="3683682"/>
                <a:ext cx="6508510" cy="2231380"/>
              </a:xfrm>
              <a:prstGeom prst="rect">
                <a:avLst/>
              </a:prstGeom>
              <a:blipFill>
                <a:blip r:embed="rId4"/>
                <a:stretch>
                  <a:fillRect l="-1404" t="-1913" b="-4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156595" y="2307679"/>
            <a:ext cx="4751295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/>
              <a:t>Accept if some thread is in the accept state at the end of the input string.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10666" y="4576235"/>
            <a:ext cx="5032126" cy="1246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b="0" dirty="0"/>
              <a:t>The nondeterministic forks replicate the stack.</a:t>
            </a:r>
          </a:p>
          <a:p>
            <a:pPr>
              <a:spcBef>
                <a:spcPts val="1800"/>
              </a:spcBef>
            </a:pPr>
            <a:r>
              <a:rPr lang="en-US" sz="2000" dirty="0"/>
              <a:t>This language requires nondeterminism.</a:t>
            </a:r>
            <a:br>
              <a:rPr lang="en-US" sz="2000" dirty="0"/>
            </a:b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Our PDA model is nondeterministic.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849603" y="3770351"/>
            <a:ext cx="3729184" cy="400110"/>
            <a:chOff x="5772430" y="3823509"/>
            <a:chExt cx="3729184" cy="400110"/>
          </a:xfrm>
        </p:grpSpPr>
        <p:grpSp>
          <p:nvGrpSpPr>
            <p:cNvPr id="8" name="Group 7"/>
            <p:cNvGrpSpPr/>
            <p:nvPr/>
          </p:nvGrpSpPr>
          <p:grpSpPr>
            <a:xfrm>
              <a:off x="7575121" y="3837795"/>
              <a:ext cx="1926493" cy="376787"/>
              <a:chOff x="7863841" y="3881747"/>
              <a:chExt cx="1926493" cy="376787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7863841" y="3918814"/>
                <a:ext cx="1926493" cy="3179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8175812" y="3918814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8500334" y="3918814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8824856" y="3918814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9149378" y="3918814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9473900" y="3918814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Rectangle 15"/>
              <p:cNvSpPr/>
              <p:nvPr/>
            </p:nvSpPr>
            <p:spPr>
              <a:xfrm>
                <a:off x="7880538" y="3881747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199858" y="3881747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517559" y="3884126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845689" y="3888884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9162561" y="3888884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1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9488648" y="3889202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0</a:t>
                </a:r>
              </a:p>
            </p:txBody>
          </p:sp>
        </p:grpSp>
        <p:sp>
          <p:nvSpPr>
            <p:cNvPr id="4" name="Rectangle 3"/>
            <p:cNvSpPr/>
            <p:nvPr/>
          </p:nvSpPr>
          <p:spPr>
            <a:xfrm>
              <a:off x="5772430" y="3823509"/>
              <a:ext cx="168828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000" dirty="0"/>
                <a:t>Sample input: 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047ECE49-9160-1F4D-ADAC-D76089272163}"/>
              </a:ext>
            </a:extLst>
          </p:cNvPr>
          <p:cNvSpPr txBox="1"/>
          <p:nvPr/>
        </p:nvSpPr>
        <p:spPr>
          <a:xfrm>
            <a:off x="5500255" y="62899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239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7" grpId="0" uiExpand="1" build="allAtOnce"/>
      <p:bldP spid="5" grpId="0" animBg="1"/>
      <p:bldP spid="9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Converting CFGs to PDAs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199" y="992311"/>
                <a:ext cx="9014550" cy="5447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800" b="1" dirty="0"/>
                  <a:t>Theorem:  </a:t>
                </a: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a CFL then some PDA recognizes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Proof:  Convert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’s CFG to a PDA </a:t>
                </a:r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b="1" dirty="0"/>
                  <a:t>IDEA:</a:t>
                </a:r>
                <a:r>
                  <a:rPr lang="en-US" sz="2000" dirty="0"/>
                  <a:t>  PDA begins with starting variable and guesses substitutions.  </a:t>
                </a:r>
                <a:br>
                  <a:rPr lang="en-US" sz="2000" dirty="0"/>
                </a:br>
                <a:r>
                  <a:rPr lang="en-US" sz="2000" dirty="0"/>
                  <a:t>It keeps intermediate generated strings on stack.  When done, compare with input.</a:t>
                </a:r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endParaRPr lang="en-US" sz="2000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>
                    <a:solidFill>
                      <a:srgbClr val="00B0F0"/>
                    </a:solidFill>
                  </a:rPr>
                  <a:t>Problem!  Access below the top of stack is cheating!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Instead, only substitute variables when on the top of stack.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If a terminal is on the top of stack, pop it and compare with input.  Reject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/>
                  <a:t>.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9" y="992311"/>
                <a:ext cx="9014550" cy="5447645"/>
              </a:xfrm>
              <a:prstGeom prst="rect">
                <a:avLst/>
              </a:prstGeom>
              <a:blipFill>
                <a:blip r:embed="rId3"/>
                <a:stretch>
                  <a:fillRect l="-1421" t="-1120" b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Group 108"/>
          <p:cNvGrpSpPr/>
          <p:nvPr/>
        </p:nvGrpSpPr>
        <p:grpSpPr>
          <a:xfrm>
            <a:off x="733999" y="2022817"/>
            <a:ext cx="4251388" cy="904787"/>
            <a:chOff x="733999" y="2022817"/>
            <a:chExt cx="4251388" cy="904787"/>
          </a:xfrm>
        </p:grpSpPr>
        <p:grpSp>
          <p:nvGrpSpPr>
            <p:cNvPr id="5" name="Group 4"/>
            <p:cNvGrpSpPr/>
            <p:nvPr/>
          </p:nvGrpSpPr>
          <p:grpSpPr>
            <a:xfrm>
              <a:off x="2888496" y="2022817"/>
              <a:ext cx="2096891" cy="904787"/>
              <a:chOff x="9076643" y="2673531"/>
              <a:chExt cx="2096891" cy="904787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9076643" y="2673531"/>
                <a:ext cx="2096891" cy="904787"/>
                <a:chOff x="629329" y="850600"/>
                <a:chExt cx="4840222" cy="2152953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629329" y="1191457"/>
                  <a:ext cx="1430767" cy="89375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4095076" y="883314"/>
                  <a:ext cx="1374475" cy="73236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400" dirty="0"/>
                    <a:t>…</a:t>
                  </a:r>
                  <a:endParaRPr lang="en-US" sz="2800" dirty="0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2485017" y="1190466"/>
                  <a:ext cx="2742303" cy="31797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2796988" y="1190466"/>
                  <a:ext cx="0" cy="31797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3121510" y="1190466"/>
                  <a:ext cx="0" cy="31797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3446032" y="1190466"/>
                  <a:ext cx="0" cy="31797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3770554" y="1190466"/>
                  <a:ext cx="0" cy="31797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4095076" y="1190466"/>
                  <a:ext cx="0" cy="31797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Freeform 15"/>
                <p:cNvSpPr/>
                <p:nvPr/>
              </p:nvSpPr>
              <p:spPr>
                <a:xfrm>
                  <a:off x="1571306" y="850600"/>
                  <a:ext cx="1086487" cy="340025"/>
                </a:xfrm>
                <a:custGeom>
                  <a:avLst/>
                  <a:gdLst>
                    <a:gd name="connsiteX0" fmla="*/ 319 w 1086487"/>
                    <a:gd name="connsiteY0" fmla="*/ 340025 h 340025"/>
                    <a:gd name="connsiteX1" fmla="*/ 152719 w 1086487"/>
                    <a:gd name="connsiteY1" fmla="*/ 54275 h 340025"/>
                    <a:gd name="connsiteX2" fmla="*/ 933769 w 1086487"/>
                    <a:gd name="connsiteY2" fmla="*/ 25700 h 340025"/>
                    <a:gd name="connsiteX3" fmla="*/ 1086169 w 1086487"/>
                    <a:gd name="connsiteY3" fmla="*/ 340025 h 3400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86487" h="340025">
                      <a:moveTo>
                        <a:pt x="319" y="340025"/>
                      </a:moveTo>
                      <a:cubicBezTo>
                        <a:pt x="-1269" y="223343"/>
                        <a:pt x="-2856" y="106662"/>
                        <a:pt x="152719" y="54275"/>
                      </a:cubicBezTo>
                      <a:cubicBezTo>
                        <a:pt x="308294" y="1888"/>
                        <a:pt x="778194" y="-21925"/>
                        <a:pt x="933769" y="25700"/>
                      </a:cubicBezTo>
                      <a:cubicBezTo>
                        <a:pt x="1089344" y="73325"/>
                        <a:pt x="1087756" y="206675"/>
                        <a:pt x="1086169" y="340025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Rectangle 41"/>
                <p:cNvSpPr/>
                <p:nvPr/>
              </p:nvSpPr>
              <p:spPr>
                <a:xfrm rot="5400000">
                  <a:off x="1930011" y="2337110"/>
                  <a:ext cx="1012527" cy="320360"/>
                </a:xfrm>
                <a:custGeom>
                  <a:avLst/>
                  <a:gdLst>
                    <a:gd name="connsiteX0" fmla="*/ 0 w 1012527"/>
                    <a:gd name="connsiteY0" fmla="*/ 0 h 317979"/>
                    <a:gd name="connsiteX1" fmla="*/ 1012527 w 1012527"/>
                    <a:gd name="connsiteY1" fmla="*/ 0 h 317979"/>
                    <a:gd name="connsiteX2" fmla="*/ 1012527 w 1012527"/>
                    <a:gd name="connsiteY2" fmla="*/ 317979 h 317979"/>
                    <a:gd name="connsiteX3" fmla="*/ 0 w 1012527"/>
                    <a:gd name="connsiteY3" fmla="*/ 317979 h 317979"/>
                    <a:gd name="connsiteX4" fmla="*/ 0 w 1012527"/>
                    <a:gd name="connsiteY4" fmla="*/ 0 h 317979"/>
                    <a:gd name="connsiteX0" fmla="*/ 0 w 1012527"/>
                    <a:gd name="connsiteY0" fmla="*/ 0 h 317979"/>
                    <a:gd name="connsiteX1" fmla="*/ 1012527 w 1012527"/>
                    <a:gd name="connsiteY1" fmla="*/ 0 h 317979"/>
                    <a:gd name="connsiteX2" fmla="*/ 1012527 w 1012527"/>
                    <a:gd name="connsiteY2" fmla="*/ 317979 h 317979"/>
                    <a:gd name="connsiteX3" fmla="*/ 0 w 1012527"/>
                    <a:gd name="connsiteY3" fmla="*/ 317979 h 317979"/>
                    <a:gd name="connsiteX4" fmla="*/ 0 w 1012527"/>
                    <a:gd name="connsiteY4" fmla="*/ 0 h 317979"/>
                    <a:gd name="connsiteX0" fmla="*/ 1012527 w 1103967"/>
                    <a:gd name="connsiteY0" fmla="*/ 317979 h 409419"/>
                    <a:gd name="connsiteX1" fmla="*/ 0 w 1103967"/>
                    <a:gd name="connsiteY1" fmla="*/ 317979 h 409419"/>
                    <a:gd name="connsiteX2" fmla="*/ 0 w 1103967"/>
                    <a:gd name="connsiteY2" fmla="*/ 0 h 409419"/>
                    <a:gd name="connsiteX3" fmla="*/ 1012527 w 1103967"/>
                    <a:gd name="connsiteY3" fmla="*/ 0 h 409419"/>
                    <a:gd name="connsiteX4" fmla="*/ 1103967 w 1103967"/>
                    <a:gd name="connsiteY4" fmla="*/ 409419 h 409419"/>
                    <a:gd name="connsiteX0" fmla="*/ 1012527 w 1012527"/>
                    <a:gd name="connsiteY0" fmla="*/ 317979 h 317979"/>
                    <a:gd name="connsiteX1" fmla="*/ 0 w 1012527"/>
                    <a:gd name="connsiteY1" fmla="*/ 317979 h 317979"/>
                    <a:gd name="connsiteX2" fmla="*/ 0 w 1012527"/>
                    <a:gd name="connsiteY2" fmla="*/ 0 h 317979"/>
                    <a:gd name="connsiteX3" fmla="*/ 1012527 w 1012527"/>
                    <a:gd name="connsiteY3" fmla="*/ 0 h 317979"/>
                    <a:gd name="connsiteX0" fmla="*/ 1012527 w 1012527"/>
                    <a:gd name="connsiteY0" fmla="*/ 320360 h 320360"/>
                    <a:gd name="connsiteX1" fmla="*/ 0 w 1012527"/>
                    <a:gd name="connsiteY1" fmla="*/ 320360 h 320360"/>
                    <a:gd name="connsiteX2" fmla="*/ 0 w 1012527"/>
                    <a:gd name="connsiteY2" fmla="*/ 2381 h 320360"/>
                    <a:gd name="connsiteX3" fmla="*/ 933945 w 1012527"/>
                    <a:gd name="connsiteY3" fmla="*/ 0 h 3203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2527" h="320360">
                      <a:moveTo>
                        <a:pt x="1012527" y="320360"/>
                      </a:moveTo>
                      <a:lnTo>
                        <a:pt x="0" y="320360"/>
                      </a:lnTo>
                      <a:lnTo>
                        <a:pt x="0" y="2381"/>
                      </a:lnTo>
                      <a:lnTo>
                        <a:pt x="933945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9" name="Group 18"/>
                <p:cNvGrpSpPr/>
                <p:nvPr/>
              </p:nvGrpSpPr>
              <p:grpSpPr>
                <a:xfrm>
                  <a:off x="2047875" y="1656251"/>
                  <a:ext cx="546199" cy="1131399"/>
                  <a:chOff x="2047875" y="1656251"/>
                  <a:chExt cx="546199" cy="1131399"/>
                </a:xfrm>
              </p:grpSpPr>
              <p:sp>
                <p:nvSpPr>
                  <p:cNvPr id="22" name="Freeform 21"/>
                  <p:cNvSpPr/>
                  <p:nvPr/>
                </p:nvSpPr>
                <p:spPr>
                  <a:xfrm>
                    <a:off x="2047875" y="1656251"/>
                    <a:ext cx="394496" cy="343999"/>
                  </a:xfrm>
                  <a:custGeom>
                    <a:avLst/>
                    <a:gdLst>
                      <a:gd name="connsiteX0" fmla="*/ 0 w 414056"/>
                      <a:gd name="connsiteY0" fmla="*/ 32078 h 365453"/>
                      <a:gd name="connsiteX1" fmla="*/ 371475 w 414056"/>
                      <a:gd name="connsiteY1" fmla="*/ 32078 h 365453"/>
                      <a:gd name="connsiteX2" fmla="*/ 390525 w 414056"/>
                      <a:gd name="connsiteY2" fmla="*/ 365453 h 365453"/>
                      <a:gd name="connsiteX0" fmla="*/ 0 w 394496"/>
                      <a:gd name="connsiteY0" fmla="*/ 10624 h 343999"/>
                      <a:gd name="connsiteX1" fmla="*/ 266700 w 394496"/>
                      <a:gd name="connsiteY1" fmla="*/ 67774 h 343999"/>
                      <a:gd name="connsiteX2" fmla="*/ 390525 w 394496"/>
                      <a:gd name="connsiteY2" fmla="*/ 343999 h 34399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94496" h="343999">
                        <a:moveTo>
                          <a:pt x="0" y="10624"/>
                        </a:moveTo>
                        <a:cubicBezTo>
                          <a:pt x="153194" y="-17157"/>
                          <a:pt x="201613" y="12212"/>
                          <a:pt x="266700" y="67774"/>
                        </a:cubicBezTo>
                        <a:cubicBezTo>
                          <a:pt x="331787" y="123336"/>
                          <a:pt x="413543" y="205092"/>
                          <a:pt x="390525" y="343999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  <a:tailEnd type="triangle" w="sm" len="sm"/>
                  </a:ln>
                </p:spPr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3" name="Straight Connector 22"/>
                  <p:cNvCxnSpPr/>
                  <p:nvPr/>
                </p:nvCxnSpPr>
                <p:spPr>
                  <a:xfrm>
                    <a:off x="2276094" y="2263775"/>
                    <a:ext cx="317980" cy="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23"/>
                  <p:cNvCxnSpPr/>
                  <p:nvPr/>
                </p:nvCxnSpPr>
                <p:spPr>
                  <a:xfrm>
                    <a:off x="2276094" y="2517775"/>
                    <a:ext cx="317980" cy="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Straight Connector 24"/>
                  <p:cNvCxnSpPr/>
                  <p:nvPr/>
                </p:nvCxnSpPr>
                <p:spPr>
                  <a:xfrm>
                    <a:off x="2276094" y="2787650"/>
                    <a:ext cx="317980" cy="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" name="Freeform 19"/>
                <p:cNvSpPr/>
                <p:nvPr/>
              </p:nvSpPr>
              <p:spPr>
                <a:xfrm>
                  <a:off x="2276094" y="2924740"/>
                  <a:ext cx="321469" cy="78582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4897579" y="1190466"/>
                  <a:ext cx="0" cy="31797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" name="Rectangle 3"/>
              <p:cNvSpPr/>
              <p:nvPr/>
            </p:nvSpPr>
            <p:spPr>
              <a:xfrm>
                <a:off x="9117905" y="2810390"/>
                <a:ext cx="5756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PDA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733999" y="2164082"/>
              <a:ext cx="1246285" cy="646331"/>
              <a:chOff x="804216" y="2480515"/>
              <a:chExt cx="1246285" cy="6463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804216" y="2480515"/>
                    <a:ext cx="1246285" cy="646331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/>
                      <a:t>E</a:t>
                    </a:r>
                    <a:r>
                      <a:rPr lang="en-US" sz="12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12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E+T | </a:t>
                    </a:r>
                    <a:r>
                      <a:rPr lang="en-US" sz="1200" dirty="0"/>
                      <a:t>T</a:t>
                    </a:r>
                  </a:p>
                  <a:p>
                    <a:r>
                      <a:rPr lang="en-US" sz="1200" dirty="0"/>
                      <a:t>T</a:t>
                    </a:r>
                    <a:r>
                      <a:rPr lang="en-US" sz="12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12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1200" dirty="0"/>
                      <a:t>…</a:t>
                    </a:r>
                  </a:p>
                  <a:p>
                    <a:r>
                      <a:rPr lang="en-US" sz="1200" dirty="0"/>
                      <a:t>F</a:t>
                    </a:r>
                    <a:r>
                      <a:rPr lang="en-US" sz="12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1200" i="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1200" dirty="0"/>
                      <a:t>…</a:t>
                    </a: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4216" y="2480515"/>
                    <a:ext cx="1246285" cy="646331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5556"/>
                    </a:stretch>
                  </a:blipFill>
                  <a:ln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7" name="Rectangle 26"/>
              <p:cNvSpPr/>
              <p:nvPr/>
            </p:nvSpPr>
            <p:spPr>
              <a:xfrm>
                <a:off x="1443840" y="2748297"/>
                <a:ext cx="557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CFG</a:t>
                </a:r>
              </a:p>
            </p:txBody>
          </p:sp>
        </p:grpSp>
        <p:sp>
          <p:nvSpPr>
            <p:cNvPr id="29" name="Right Arrow 28"/>
            <p:cNvSpPr/>
            <p:nvPr/>
          </p:nvSpPr>
          <p:spPr>
            <a:xfrm>
              <a:off x="2303929" y="2361395"/>
              <a:ext cx="322730" cy="180274"/>
            </a:xfrm>
            <a:prstGeom prst="rightArrow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85597" y="3652222"/>
            <a:ext cx="321469" cy="1080680"/>
            <a:chOff x="10769081" y="4598503"/>
            <a:chExt cx="321469" cy="1080680"/>
          </a:xfrm>
        </p:grpSpPr>
        <p:sp>
          <p:nvSpPr>
            <p:cNvPr id="48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0781121" y="4882454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0780844" y="5145735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3" name="Oval 102"/>
          <p:cNvSpPr/>
          <p:nvPr/>
        </p:nvSpPr>
        <p:spPr>
          <a:xfrm>
            <a:off x="2988070" y="4226639"/>
            <a:ext cx="520261" cy="327995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0" name="Group 109"/>
          <p:cNvGrpSpPr/>
          <p:nvPr/>
        </p:nvGrpSpPr>
        <p:grpSpPr>
          <a:xfrm>
            <a:off x="9167126" y="2766128"/>
            <a:ext cx="2382380" cy="3579439"/>
            <a:chOff x="9167126" y="2766128"/>
            <a:chExt cx="2382380" cy="3579439"/>
          </a:xfrm>
        </p:grpSpPr>
        <p:grpSp>
          <p:nvGrpSpPr>
            <p:cNvPr id="106" name="Group 105"/>
            <p:cNvGrpSpPr/>
            <p:nvPr/>
          </p:nvGrpSpPr>
          <p:grpSpPr>
            <a:xfrm>
              <a:off x="9167126" y="4086137"/>
              <a:ext cx="2364035" cy="2259430"/>
              <a:chOff x="9519420" y="1405623"/>
              <a:chExt cx="2364035" cy="2259430"/>
            </a:xfrm>
          </p:grpSpPr>
          <p:grpSp>
            <p:nvGrpSpPr>
              <p:cNvPr id="30" name="Group 29"/>
              <p:cNvGrpSpPr/>
              <p:nvPr/>
            </p:nvGrpSpPr>
            <p:grpSpPr>
              <a:xfrm>
                <a:off x="10578291" y="1405623"/>
                <a:ext cx="1305164" cy="2246769"/>
                <a:chOff x="4243466" y="987141"/>
                <a:chExt cx="1305164" cy="2246769"/>
              </a:xfrm>
            </p:grpSpPr>
            <p:sp>
              <p:nvSpPr>
                <p:cNvPr id="31" name="Rectangle 30"/>
                <p:cNvSpPr/>
                <p:nvPr/>
              </p:nvSpPr>
              <p:spPr>
                <a:xfrm>
                  <a:off x="4243466" y="987141"/>
                  <a:ext cx="1305164" cy="224676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spcBef>
                      <a:spcPts val="1200"/>
                    </a:spcBef>
                  </a:pPr>
                  <a:r>
                    <a:rPr lang="en-US" sz="2000" dirty="0">
                      <a:solidFill>
                        <a:prstClr val="white"/>
                      </a:solidFill>
                    </a:rPr>
                    <a:t>E</a:t>
                  </a:r>
                </a:p>
                <a:p>
                  <a:pPr algn="ctr">
                    <a:spcBef>
                      <a:spcPts val="1200"/>
                    </a:spcBef>
                  </a:pPr>
                  <a:r>
                    <a:rPr lang="en-US" sz="2000" spc="700" dirty="0">
                      <a:solidFill>
                        <a:prstClr val="white"/>
                      </a:solidFill>
                    </a:rPr>
                    <a:t> E+T</a:t>
                  </a:r>
                </a:p>
                <a:p>
                  <a:pPr algn="ctr">
                    <a:spcBef>
                      <a:spcPts val="1200"/>
                    </a:spcBef>
                  </a:pPr>
                  <a:r>
                    <a:rPr lang="en-US" sz="2000" spc="700" dirty="0">
                      <a:solidFill>
                        <a:prstClr val="white"/>
                      </a:solidFill>
                    </a:rPr>
                    <a:t> T </a:t>
                  </a:r>
                  <a:r>
                    <a:rPr lang="en-US" sz="2000" spc="700" dirty="0" err="1">
                      <a:solidFill>
                        <a:prstClr val="white"/>
                      </a:solidFill>
                    </a:rPr>
                    <a:t>T</a:t>
                  </a:r>
                  <a:r>
                    <a:rPr lang="en-US" sz="2000" spc="100" dirty="0"/>
                    <a:t>× F</a:t>
                  </a:r>
                  <a:endParaRPr lang="en-US" sz="2000" spc="100" dirty="0">
                    <a:solidFill>
                      <a:prstClr val="white"/>
                    </a:solidFill>
                  </a:endParaRPr>
                </a:p>
                <a:p>
                  <a:pPr algn="ctr">
                    <a:spcBef>
                      <a:spcPts val="1200"/>
                    </a:spcBef>
                  </a:pPr>
                  <a:r>
                    <a:rPr lang="en-US" sz="2000" dirty="0">
                      <a:solidFill>
                        <a:prstClr val="white"/>
                      </a:solidFill>
                    </a:rPr>
                    <a:t>   F     </a:t>
                  </a:r>
                  <a:r>
                    <a:rPr lang="en-US" sz="2000" dirty="0" err="1">
                      <a:solidFill>
                        <a:prstClr val="white"/>
                      </a:solidFill>
                    </a:rPr>
                    <a:t>F</a:t>
                  </a:r>
                  <a:r>
                    <a:rPr lang="en-US" sz="2000" dirty="0">
                      <a:solidFill>
                        <a:prstClr val="white"/>
                      </a:solidFill>
                    </a:rPr>
                    <a:t>     a</a:t>
                  </a:r>
                </a:p>
                <a:p>
                  <a:pPr algn="ctr">
                    <a:spcBef>
                      <a:spcPts val="1200"/>
                    </a:spcBef>
                  </a:pPr>
                  <a:r>
                    <a:rPr lang="en-US" sz="2000" dirty="0">
                      <a:solidFill>
                        <a:prstClr val="white"/>
                      </a:solidFill>
                      <a:latin typeface="Calibri Light" panose="020F0302020204030204"/>
                    </a:rPr>
                    <a:t>   </a:t>
                  </a:r>
                  <a:r>
                    <a:rPr lang="en-US" sz="2000" dirty="0">
                      <a:solidFill>
                        <a:prstClr val="white"/>
                      </a:solidFill>
                    </a:rPr>
                    <a:t>a</a:t>
                  </a:r>
                  <a:r>
                    <a:rPr lang="en-US" sz="2000" dirty="0">
                      <a:solidFill>
                        <a:prstClr val="white"/>
                      </a:solidFill>
                      <a:latin typeface="Calibri Light" panose="020F0302020204030204"/>
                    </a:rPr>
                    <a:t>     </a:t>
                  </a:r>
                  <a:r>
                    <a:rPr lang="en-US" sz="2000" dirty="0" err="1">
                      <a:solidFill>
                        <a:prstClr val="white"/>
                      </a:solidFill>
                    </a:rPr>
                    <a:t>a</a:t>
                  </a:r>
                  <a:r>
                    <a:rPr lang="en-US" sz="2000" dirty="0">
                      <a:solidFill>
                        <a:prstClr val="white"/>
                      </a:solidFill>
                      <a:latin typeface="Calibri Light" panose="020F0302020204030204"/>
                    </a:rPr>
                    <a:t>     </a:t>
                  </a:r>
                  <a:r>
                    <a:rPr lang="en-US" sz="2000" dirty="0" err="1">
                      <a:solidFill>
                        <a:prstClr val="white"/>
                      </a:solidFill>
                    </a:rPr>
                    <a:t>a</a:t>
                  </a:r>
                  <a:endParaRPr lang="en-US" sz="2000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32" name="Group 31"/>
                <p:cNvGrpSpPr/>
                <p:nvPr/>
              </p:nvGrpSpPr>
              <p:grpSpPr>
                <a:xfrm>
                  <a:off x="4724400" y="1320975"/>
                  <a:ext cx="384175" cy="194060"/>
                  <a:chOff x="9805360" y="4010025"/>
                  <a:chExt cx="384175" cy="273050"/>
                </a:xfrm>
              </p:grpSpPr>
              <p:cxnSp>
                <p:nvCxnSpPr>
                  <p:cNvPr id="44" name="Straight Connector 43"/>
                  <p:cNvCxnSpPr/>
                  <p:nvPr/>
                </p:nvCxnSpPr>
                <p:spPr>
                  <a:xfrm flipH="1">
                    <a:off x="9805360" y="4010025"/>
                    <a:ext cx="133979" cy="27305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Connector 44"/>
                  <p:cNvCxnSpPr/>
                  <p:nvPr/>
                </p:nvCxnSpPr>
                <p:spPr>
                  <a:xfrm>
                    <a:off x="9982524" y="4010025"/>
                    <a:ext cx="10161" cy="27305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45"/>
                  <p:cNvCxnSpPr/>
                  <p:nvPr/>
                </p:nvCxnSpPr>
                <p:spPr>
                  <a:xfrm>
                    <a:off x="10035355" y="4010025"/>
                    <a:ext cx="154180" cy="27305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Group 32"/>
                <p:cNvGrpSpPr/>
                <p:nvPr/>
              </p:nvGrpSpPr>
              <p:grpSpPr>
                <a:xfrm>
                  <a:off x="4972050" y="1768652"/>
                  <a:ext cx="384175" cy="202362"/>
                  <a:chOff x="9805360" y="4010025"/>
                  <a:chExt cx="384175" cy="284731"/>
                </a:xfrm>
              </p:grpSpPr>
              <p:cxnSp>
                <p:nvCxnSpPr>
                  <p:cNvPr id="41" name="Straight Connector 40"/>
                  <p:cNvCxnSpPr/>
                  <p:nvPr/>
                </p:nvCxnSpPr>
                <p:spPr>
                  <a:xfrm flipH="1">
                    <a:off x="9805360" y="4010025"/>
                    <a:ext cx="133979" cy="27305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>
                    <a:off x="9982524" y="4010025"/>
                    <a:ext cx="636" cy="284731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42"/>
                  <p:cNvCxnSpPr/>
                  <p:nvPr/>
                </p:nvCxnSpPr>
                <p:spPr>
                  <a:xfrm>
                    <a:off x="10035355" y="4010025"/>
                    <a:ext cx="154180" cy="27305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" name="Straight Connector 33"/>
                <p:cNvCxnSpPr/>
                <p:nvPr/>
              </p:nvCxnSpPr>
              <p:spPr>
                <a:xfrm flipH="1">
                  <a:off x="4594992" y="1768653"/>
                  <a:ext cx="93689" cy="202362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 flipH="1">
                  <a:off x="4572000" y="2232935"/>
                  <a:ext cx="22991" cy="187307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4961889" y="2226182"/>
                  <a:ext cx="10161" cy="19406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5361305" y="2210954"/>
                  <a:ext cx="10254" cy="224515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4972050" y="2705434"/>
                  <a:ext cx="0" cy="19912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5386388" y="2705434"/>
                  <a:ext cx="0" cy="19912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>
                  <a:off x="4572000" y="2705434"/>
                  <a:ext cx="0" cy="19912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" name="Rectangle 46"/>
              <p:cNvSpPr/>
              <p:nvPr/>
            </p:nvSpPr>
            <p:spPr>
              <a:xfrm>
                <a:off x="9519420" y="1418284"/>
                <a:ext cx="939681" cy="2246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en-US" sz="2000" spc="200" dirty="0">
                    <a:solidFill>
                      <a:prstClr val="white"/>
                    </a:solidFill>
                  </a:rPr>
                  <a:t>E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000" spc="200" dirty="0">
                    <a:solidFill>
                      <a:prstClr val="white"/>
                    </a:solidFill>
                  </a:rPr>
                  <a:t>E+T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000" spc="200" dirty="0">
                    <a:solidFill>
                      <a:prstClr val="white"/>
                    </a:solidFill>
                  </a:rPr>
                  <a:t>T+T×F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000" spc="200" dirty="0" err="1">
                    <a:solidFill>
                      <a:prstClr val="white"/>
                    </a:solidFill>
                  </a:rPr>
                  <a:t>F+F×a</a:t>
                </a:r>
                <a:endParaRPr lang="en-US" sz="2000" spc="200" dirty="0">
                  <a:solidFill>
                    <a:prstClr val="white"/>
                  </a:solidFill>
                </a:endParaRPr>
              </a:p>
              <a:p>
                <a:pPr algn="ctr">
                  <a:spcBef>
                    <a:spcPts val="1200"/>
                  </a:spcBef>
                </a:pPr>
                <a:r>
                  <a:rPr lang="en-US" sz="2000" spc="200" dirty="0" err="1">
                    <a:solidFill>
                      <a:prstClr val="white"/>
                    </a:solidFill>
                  </a:rPr>
                  <a:t>a+a×a</a:t>
                </a:r>
                <a:endParaRPr lang="en-US" sz="2000" spc="2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9185323" y="2766128"/>
              <a:ext cx="2364183" cy="1200329"/>
              <a:chOff x="8688676" y="1818572"/>
              <a:chExt cx="2364183" cy="120032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9468146" y="1818572"/>
                    <a:ext cx="1584713" cy="120032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dirty="0"/>
                      <a:t>E</a:t>
                    </a:r>
                    <a:r>
                      <a:rPr lang="en-US" sz="24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24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2000" spc="100" dirty="0">
                        <a:solidFill>
                          <a:schemeClr val="tx1"/>
                        </a:solidFill>
                      </a:rPr>
                      <a:t>E+T</a:t>
                    </a:r>
                    <a:r>
                      <a:rPr lang="en-US" sz="2000" dirty="0">
                        <a:solidFill>
                          <a:schemeClr val="tx1"/>
                        </a:solidFill>
                      </a:rPr>
                      <a:t> | </a:t>
                    </a:r>
                    <a:r>
                      <a:rPr lang="en-US" sz="2000" dirty="0"/>
                      <a:t>T</a:t>
                    </a:r>
                  </a:p>
                  <a:p>
                    <a:r>
                      <a:rPr lang="en-US" sz="2000" dirty="0"/>
                      <a:t>T</a:t>
                    </a:r>
                    <a:r>
                      <a:rPr lang="en-US" sz="24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24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2000" spc="100" dirty="0"/>
                      <a:t>T×F</a:t>
                    </a:r>
                    <a:r>
                      <a:rPr lang="en-US" sz="2400" dirty="0">
                        <a:solidFill>
                          <a:schemeClr val="tx1"/>
                        </a:solidFill>
                        <a:latin typeface="+mj-lt"/>
                      </a:rPr>
                      <a:t> | </a:t>
                    </a:r>
                    <a:r>
                      <a:rPr lang="en-US" sz="2000" dirty="0"/>
                      <a:t>F</a:t>
                    </a:r>
                  </a:p>
                  <a:p>
                    <a:r>
                      <a:rPr lang="en-US" sz="2000" dirty="0"/>
                      <a:t>F</a:t>
                    </a:r>
                    <a:r>
                      <a:rPr lang="en-US" sz="240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14:m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oMath>
                    </a14:m>
                    <a:r>
                      <a:rPr lang="en-US" sz="2400" i="0" dirty="0">
                        <a:solidFill>
                          <a:schemeClr val="tx1"/>
                        </a:solidFill>
                        <a:latin typeface="+mj-lt"/>
                      </a:rPr>
                      <a:t> </a:t>
                    </a:r>
                    <a:r>
                      <a:rPr lang="en-US" sz="2000" dirty="0"/>
                      <a:t>( E ) </a:t>
                    </a:r>
                    <a:r>
                      <a:rPr lang="en-US" sz="2400" i="0" dirty="0">
                        <a:solidFill>
                          <a:schemeClr val="tx1"/>
                        </a:solidFill>
                        <a:latin typeface="+mj-lt"/>
                      </a:rPr>
                      <a:t>| </a:t>
                    </a:r>
                    <a:r>
                      <a:rPr lang="en-US" sz="2000" dirty="0"/>
                      <a:t>a</a:t>
                    </a:r>
                  </a:p>
                </p:txBody>
              </p:sp>
            </mc:Choice>
            <mc:Fallback xmlns="">
              <p:sp>
                <p:nvSpPr>
                  <p:cNvPr id="104" name="TextBox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468146" y="1818572"/>
                    <a:ext cx="1584713" cy="120032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4231" b="-1066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5" name="Rectangle 104"/>
                  <p:cNvSpPr/>
                  <p:nvPr/>
                </p:nvSpPr>
                <p:spPr>
                  <a:xfrm>
                    <a:off x="8688676" y="1889314"/>
                    <a:ext cx="516423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05" name="Rectangle 10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688676" y="1889314"/>
                    <a:ext cx="516423" cy="40011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5" name="Group 114"/>
          <p:cNvGrpSpPr/>
          <p:nvPr/>
        </p:nvGrpSpPr>
        <p:grpSpPr>
          <a:xfrm>
            <a:off x="1146714" y="3659345"/>
            <a:ext cx="1023659" cy="1080680"/>
            <a:chOff x="1747137" y="3671714"/>
            <a:chExt cx="1023659" cy="1080680"/>
          </a:xfrm>
        </p:grpSpPr>
        <p:grpSp>
          <p:nvGrpSpPr>
            <p:cNvPr id="58" name="Group 57"/>
            <p:cNvGrpSpPr/>
            <p:nvPr/>
          </p:nvGrpSpPr>
          <p:grpSpPr>
            <a:xfrm>
              <a:off x="2449327" y="3671714"/>
              <a:ext cx="321469" cy="1080680"/>
              <a:chOff x="10769081" y="4598503"/>
              <a:chExt cx="321469" cy="1080680"/>
            </a:xfrm>
          </p:grpSpPr>
          <p:sp>
            <p:nvSpPr>
              <p:cNvPr id="59" name="Rectangle 41"/>
              <p:cNvSpPr/>
              <p:nvPr/>
            </p:nvSpPr>
            <p:spPr>
              <a:xfrm rot="5400000">
                <a:off x="10422998" y="5012740"/>
                <a:ext cx="1012527" cy="320360"/>
              </a:xfrm>
              <a:custGeom>
                <a:avLst/>
                <a:gdLst>
                  <a:gd name="connsiteX0" fmla="*/ 0 w 1012527"/>
                  <a:gd name="connsiteY0" fmla="*/ 0 h 317979"/>
                  <a:gd name="connsiteX1" fmla="*/ 1012527 w 1012527"/>
                  <a:gd name="connsiteY1" fmla="*/ 0 h 317979"/>
                  <a:gd name="connsiteX2" fmla="*/ 1012527 w 1012527"/>
                  <a:gd name="connsiteY2" fmla="*/ 317979 h 317979"/>
                  <a:gd name="connsiteX3" fmla="*/ 0 w 1012527"/>
                  <a:gd name="connsiteY3" fmla="*/ 317979 h 317979"/>
                  <a:gd name="connsiteX4" fmla="*/ 0 w 1012527"/>
                  <a:gd name="connsiteY4" fmla="*/ 0 h 317979"/>
                  <a:gd name="connsiteX0" fmla="*/ 0 w 1012527"/>
                  <a:gd name="connsiteY0" fmla="*/ 0 h 317979"/>
                  <a:gd name="connsiteX1" fmla="*/ 1012527 w 1012527"/>
                  <a:gd name="connsiteY1" fmla="*/ 0 h 317979"/>
                  <a:gd name="connsiteX2" fmla="*/ 1012527 w 1012527"/>
                  <a:gd name="connsiteY2" fmla="*/ 317979 h 317979"/>
                  <a:gd name="connsiteX3" fmla="*/ 0 w 1012527"/>
                  <a:gd name="connsiteY3" fmla="*/ 317979 h 317979"/>
                  <a:gd name="connsiteX4" fmla="*/ 0 w 1012527"/>
                  <a:gd name="connsiteY4" fmla="*/ 0 h 317979"/>
                  <a:gd name="connsiteX0" fmla="*/ 1012527 w 1103967"/>
                  <a:gd name="connsiteY0" fmla="*/ 317979 h 409419"/>
                  <a:gd name="connsiteX1" fmla="*/ 0 w 1103967"/>
                  <a:gd name="connsiteY1" fmla="*/ 317979 h 409419"/>
                  <a:gd name="connsiteX2" fmla="*/ 0 w 1103967"/>
                  <a:gd name="connsiteY2" fmla="*/ 0 h 409419"/>
                  <a:gd name="connsiteX3" fmla="*/ 1012527 w 1103967"/>
                  <a:gd name="connsiteY3" fmla="*/ 0 h 409419"/>
                  <a:gd name="connsiteX4" fmla="*/ 1103967 w 1103967"/>
                  <a:gd name="connsiteY4" fmla="*/ 409419 h 409419"/>
                  <a:gd name="connsiteX0" fmla="*/ 1012527 w 1012527"/>
                  <a:gd name="connsiteY0" fmla="*/ 317979 h 317979"/>
                  <a:gd name="connsiteX1" fmla="*/ 0 w 1012527"/>
                  <a:gd name="connsiteY1" fmla="*/ 317979 h 317979"/>
                  <a:gd name="connsiteX2" fmla="*/ 0 w 1012527"/>
                  <a:gd name="connsiteY2" fmla="*/ 0 h 317979"/>
                  <a:gd name="connsiteX3" fmla="*/ 1012527 w 1012527"/>
                  <a:gd name="connsiteY3" fmla="*/ 0 h 317979"/>
                  <a:gd name="connsiteX0" fmla="*/ 1012527 w 1012527"/>
                  <a:gd name="connsiteY0" fmla="*/ 320360 h 320360"/>
                  <a:gd name="connsiteX1" fmla="*/ 0 w 1012527"/>
                  <a:gd name="connsiteY1" fmla="*/ 320360 h 320360"/>
                  <a:gd name="connsiteX2" fmla="*/ 0 w 1012527"/>
                  <a:gd name="connsiteY2" fmla="*/ 2381 h 320360"/>
                  <a:gd name="connsiteX3" fmla="*/ 933945 w 1012527"/>
                  <a:gd name="connsiteY3" fmla="*/ 0 h 320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2527" h="320360">
                    <a:moveTo>
                      <a:pt x="1012527" y="320360"/>
                    </a:moveTo>
                    <a:lnTo>
                      <a:pt x="0" y="320360"/>
                    </a:lnTo>
                    <a:lnTo>
                      <a:pt x="0" y="2381"/>
                    </a:lnTo>
                    <a:lnTo>
                      <a:pt x="933945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Connector 59"/>
              <p:cNvCxnSpPr/>
              <p:nvPr/>
            </p:nvCxnSpPr>
            <p:spPr>
              <a:xfrm>
                <a:off x="10769081" y="4939405"/>
                <a:ext cx="31798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0769081" y="5193405"/>
                <a:ext cx="31798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0769081" y="5463280"/>
                <a:ext cx="31798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Rectangle 62"/>
              <p:cNvSpPr/>
              <p:nvPr/>
            </p:nvSpPr>
            <p:spPr>
              <a:xfrm>
                <a:off x="10785915" y="4598503"/>
                <a:ext cx="296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E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0781121" y="4882454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0780844" y="5145735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T</a:t>
                </a:r>
              </a:p>
            </p:txBody>
          </p:sp>
          <p:sp>
            <p:nvSpPr>
              <p:cNvPr id="66" name="Freeform 65"/>
              <p:cNvSpPr/>
              <p:nvPr/>
            </p:nvSpPr>
            <p:spPr>
              <a:xfrm>
                <a:off x="10769081" y="5600370"/>
                <a:ext cx="321469" cy="78582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1" name="Right Arrow 110"/>
            <p:cNvSpPr/>
            <p:nvPr/>
          </p:nvSpPr>
          <p:spPr>
            <a:xfrm>
              <a:off x="1747137" y="4149945"/>
              <a:ext cx="460531" cy="244626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2406321" y="3652453"/>
            <a:ext cx="1007470" cy="1080680"/>
            <a:chOff x="3006744" y="3664822"/>
            <a:chExt cx="1007470" cy="1080680"/>
          </a:xfrm>
        </p:grpSpPr>
        <p:grpSp>
          <p:nvGrpSpPr>
            <p:cNvPr id="67" name="Group 66"/>
            <p:cNvGrpSpPr/>
            <p:nvPr/>
          </p:nvGrpSpPr>
          <p:grpSpPr>
            <a:xfrm>
              <a:off x="3692745" y="3664822"/>
              <a:ext cx="321469" cy="1080680"/>
              <a:chOff x="10769081" y="4598503"/>
              <a:chExt cx="321469" cy="1080680"/>
            </a:xfrm>
          </p:grpSpPr>
          <p:sp>
            <p:nvSpPr>
              <p:cNvPr id="68" name="Rectangle 41"/>
              <p:cNvSpPr/>
              <p:nvPr/>
            </p:nvSpPr>
            <p:spPr>
              <a:xfrm rot="5400000">
                <a:off x="10422998" y="5012740"/>
                <a:ext cx="1012527" cy="320360"/>
              </a:xfrm>
              <a:custGeom>
                <a:avLst/>
                <a:gdLst>
                  <a:gd name="connsiteX0" fmla="*/ 0 w 1012527"/>
                  <a:gd name="connsiteY0" fmla="*/ 0 h 317979"/>
                  <a:gd name="connsiteX1" fmla="*/ 1012527 w 1012527"/>
                  <a:gd name="connsiteY1" fmla="*/ 0 h 317979"/>
                  <a:gd name="connsiteX2" fmla="*/ 1012527 w 1012527"/>
                  <a:gd name="connsiteY2" fmla="*/ 317979 h 317979"/>
                  <a:gd name="connsiteX3" fmla="*/ 0 w 1012527"/>
                  <a:gd name="connsiteY3" fmla="*/ 317979 h 317979"/>
                  <a:gd name="connsiteX4" fmla="*/ 0 w 1012527"/>
                  <a:gd name="connsiteY4" fmla="*/ 0 h 317979"/>
                  <a:gd name="connsiteX0" fmla="*/ 0 w 1012527"/>
                  <a:gd name="connsiteY0" fmla="*/ 0 h 317979"/>
                  <a:gd name="connsiteX1" fmla="*/ 1012527 w 1012527"/>
                  <a:gd name="connsiteY1" fmla="*/ 0 h 317979"/>
                  <a:gd name="connsiteX2" fmla="*/ 1012527 w 1012527"/>
                  <a:gd name="connsiteY2" fmla="*/ 317979 h 317979"/>
                  <a:gd name="connsiteX3" fmla="*/ 0 w 1012527"/>
                  <a:gd name="connsiteY3" fmla="*/ 317979 h 317979"/>
                  <a:gd name="connsiteX4" fmla="*/ 0 w 1012527"/>
                  <a:gd name="connsiteY4" fmla="*/ 0 h 317979"/>
                  <a:gd name="connsiteX0" fmla="*/ 1012527 w 1103967"/>
                  <a:gd name="connsiteY0" fmla="*/ 317979 h 409419"/>
                  <a:gd name="connsiteX1" fmla="*/ 0 w 1103967"/>
                  <a:gd name="connsiteY1" fmla="*/ 317979 h 409419"/>
                  <a:gd name="connsiteX2" fmla="*/ 0 w 1103967"/>
                  <a:gd name="connsiteY2" fmla="*/ 0 h 409419"/>
                  <a:gd name="connsiteX3" fmla="*/ 1012527 w 1103967"/>
                  <a:gd name="connsiteY3" fmla="*/ 0 h 409419"/>
                  <a:gd name="connsiteX4" fmla="*/ 1103967 w 1103967"/>
                  <a:gd name="connsiteY4" fmla="*/ 409419 h 409419"/>
                  <a:gd name="connsiteX0" fmla="*/ 1012527 w 1012527"/>
                  <a:gd name="connsiteY0" fmla="*/ 317979 h 317979"/>
                  <a:gd name="connsiteX1" fmla="*/ 0 w 1012527"/>
                  <a:gd name="connsiteY1" fmla="*/ 317979 h 317979"/>
                  <a:gd name="connsiteX2" fmla="*/ 0 w 1012527"/>
                  <a:gd name="connsiteY2" fmla="*/ 0 h 317979"/>
                  <a:gd name="connsiteX3" fmla="*/ 1012527 w 1012527"/>
                  <a:gd name="connsiteY3" fmla="*/ 0 h 317979"/>
                  <a:gd name="connsiteX0" fmla="*/ 1012527 w 1012527"/>
                  <a:gd name="connsiteY0" fmla="*/ 320360 h 320360"/>
                  <a:gd name="connsiteX1" fmla="*/ 0 w 1012527"/>
                  <a:gd name="connsiteY1" fmla="*/ 320360 h 320360"/>
                  <a:gd name="connsiteX2" fmla="*/ 0 w 1012527"/>
                  <a:gd name="connsiteY2" fmla="*/ 2381 h 320360"/>
                  <a:gd name="connsiteX3" fmla="*/ 933945 w 1012527"/>
                  <a:gd name="connsiteY3" fmla="*/ 0 h 320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2527" h="320360">
                    <a:moveTo>
                      <a:pt x="1012527" y="320360"/>
                    </a:moveTo>
                    <a:lnTo>
                      <a:pt x="0" y="320360"/>
                    </a:lnTo>
                    <a:lnTo>
                      <a:pt x="0" y="2381"/>
                    </a:lnTo>
                    <a:lnTo>
                      <a:pt x="933945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10769081" y="4939405"/>
                <a:ext cx="31798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10769081" y="5193405"/>
                <a:ext cx="31798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10769081" y="5463280"/>
                <a:ext cx="317980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Rectangle 71"/>
              <p:cNvSpPr/>
              <p:nvPr/>
            </p:nvSpPr>
            <p:spPr>
              <a:xfrm>
                <a:off x="10785915" y="4598503"/>
                <a:ext cx="296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T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10781121" y="4882454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0780844" y="5145735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T</a:t>
                </a:r>
              </a:p>
            </p:txBody>
          </p:sp>
          <p:sp>
            <p:nvSpPr>
              <p:cNvPr id="75" name="Freeform 74"/>
              <p:cNvSpPr/>
              <p:nvPr/>
            </p:nvSpPr>
            <p:spPr>
              <a:xfrm>
                <a:off x="10769081" y="5600370"/>
                <a:ext cx="321469" cy="78582"/>
              </a:xfrm>
              <a:custGeom>
                <a:avLst/>
                <a:gdLst>
                  <a:gd name="connsiteX0" fmla="*/ 0 w 369096"/>
                  <a:gd name="connsiteY0" fmla="*/ 76200 h 171450"/>
                  <a:gd name="connsiteX1" fmla="*/ 71438 w 369096"/>
                  <a:gd name="connsiteY1" fmla="*/ 0 h 171450"/>
                  <a:gd name="connsiteX2" fmla="*/ 107156 w 369096"/>
                  <a:gd name="connsiteY2" fmla="*/ 78581 h 171450"/>
                  <a:gd name="connsiteX3" fmla="*/ 178594 w 369096"/>
                  <a:gd name="connsiteY3" fmla="*/ 4762 h 171450"/>
                  <a:gd name="connsiteX4" fmla="*/ 219075 w 369096"/>
                  <a:gd name="connsiteY4" fmla="*/ 80962 h 171450"/>
                  <a:gd name="connsiteX5" fmla="*/ 309563 w 369096"/>
                  <a:gd name="connsiteY5" fmla="*/ 14287 h 171450"/>
                  <a:gd name="connsiteX6" fmla="*/ 369094 w 369096"/>
                  <a:gd name="connsiteY6" fmla="*/ 111918 h 171450"/>
                  <a:gd name="connsiteX7" fmla="*/ 307181 w 369096"/>
                  <a:gd name="connsiteY7" fmla="*/ 171450 h 171450"/>
                  <a:gd name="connsiteX0" fmla="*/ 0 w 369096"/>
                  <a:gd name="connsiteY0" fmla="*/ 76200 h 111918"/>
                  <a:gd name="connsiteX1" fmla="*/ 71438 w 369096"/>
                  <a:gd name="connsiteY1" fmla="*/ 0 h 111918"/>
                  <a:gd name="connsiteX2" fmla="*/ 107156 w 369096"/>
                  <a:gd name="connsiteY2" fmla="*/ 78581 h 111918"/>
                  <a:gd name="connsiteX3" fmla="*/ 178594 w 369096"/>
                  <a:gd name="connsiteY3" fmla="*/ 4762 h 111918"/>
                  <a:gd name="connsiteX4" fmla="*/ 219075 w 369096"/>
                  <a:gd name="connsiteY4" fmla="*/ 80962 h 111918"/>
                  <a:gd name="connsiteX5" fmla="*/ 309563 w 369096"/>
                  <a:gd name="connsiteY5" fmla="*/ 14287 h 111918"/>
                  <a:gd name="connsiteX6" fmla="*/ 369094 w 369096"/>
                  <a:gd name="connsiteY6" fmla="*/ 111918 h 111918"/>
                  <a:gd name="connsiteX0" fmla="*/ 0 w 361953"/>
                  <a:gd name="connsiteY0" fmla="*/ 76200 h 107155"/>
                  <a:gd name="connsiteX1" fmla="*/ 71438 w 361953"/>
                  <a:gd name="connsiteY1" fmla="*/ 0 h 107155"/>
                  <a:gd name="connsiteX2" fmla="*/ 107156 w 361953"/>
                  <a:gd name="connsiteY2" fmla="*/ 78581 h 107155"/>
                  <a:gd name="connsiteX3" fmla="*/ 178594 w 361953"/>
                  <a:gd name="connsiteY3" fmla="*/ 4762 h 107155"/>
                  <a:gd name="connsiteX4" fmla="*/ 219075 w 361953"/>
                  <a:gd name="connsiteY4" fmla="*/ 80962 h 107155"/>
                  <a:gd name="connsiteX5" fmla="*/ 309563 w 361953"/>
                  <a:gd name="connsiteY5" fmla="*/ 14287 h 107155"/>
                  <a:gd name="connsiteX6" fmla="*/ 361950 w 361953"/>
                  <a:gd name="connsiteY6" fmla="*/ 107155 h 107155"/>
                  <a:gd name="connsiteX0" fmla="*/ 0 w 361950"/>
                  <a:gd name="connsiteY0" fmla="*/ 76200 h 107155"/>
                  <a:gd name="connsiteX1" fmla="*/ 71438 w 361950"/>
                  <a:gd name="connsiteY1" fmla="*/ 0 h 107155"/>
                  <a:gd name="connsiteX2" fmla="*/ 107156 w 361950"/>
                  <a:gd name="connsiteY2" fmla="*/ 78581 h 107155"/>
                  <a:gd name="connsiteX3" fmla="*/ 178594 w 361950"/>
                  <a:gd name="connsiteY3" fmla="*/ 4762 h 107155"/>
                  <a:gd name="connsiteX4" fmla="*/ 219075 w 361950"/>
                  <a:gd name="connsiteY4" fmla="*/ 80962 h 107155"/>
                  <a:gd name="connsiteX5" fmla="*/ 309563 w 361950"/>
                  <a:gd name="connsiteY5" fmla="*/ 14287 h 107155"/>
                  <a:gd name="connsiteX6" fmla="*/ 361950 w 361950"/>
                  <a:gd name="connsiteY6" fmla="*/ 107155 h 107155"/>
                  <a:gd name="connsiteX0" fmla="*/ 0 w 309563"/>
                  <a:gd name="connsiteY0" fmla="*/ 76200 h 80962"/>
                  <a:gd name="connsiteX1" fmla="*/ 71438 w 309563"/>
                  <a:gd name="connsiteY1" fmla="*/ 0 h 80962"/>
                  <a:gd name="connsiteX2" fmla="*/ 107156 w 309563"/>
                  <a:gd name="connsiteY2" fmla="*/ 78581 h 80962"/>
                  <a:gd name="connsiteX3" fmla="*/ 178594 w 309563"/>
                  <a:gd name="connsiteY3" fmla="*/ 4762 h 80962"/>
                  <a:gd name="connsiteX4" fmla="*/ 219075 w 309563"/>
                  <a:gd name="connsiteY4" fmla="*/ 80962 h 80962"/>
                  <a:gd name="connsiteX5" fmla="*/ 309563 w 309563"/>
                  <a:gd name="connsiteY5" fmla="*/ 14287 h 80962"/>
                  <a:gd name="connsiteX0" fmla="*/ 0 w 316992"/>
                  <a:gd name="connsiteY0" fmla="*/ 76200 h 80962"/>
                  <a:gd name="connsiteX1" fmla="*/ 71438 w 316992"/>
                  <a:gd name="connsiteY1" fmla="*/ 0 h 80962"/>
                  <a:gd name="connsiteX2" fmla="*/ 107156 w 316992"/>
                  <a:gd name="connsiteY2" fmla="*/ 78581 h 80962"/>
                  <a:gd name="connsiteX3" fmla="*/ 178594 w 316992"/>
                  <a:gd name="connsiteY3" fmla="*/ 4762 h 80962"/>
                  <a:gd name="connsiteX4" fmla="*/ 219075 w 316992"/>
                  <a:gd name="connsiteY4" fmla="*/ 80962 h 80962"/>
                  <a:gd name="connsiteX5" fmla="*/ 309563 w 316992"/>
                  <a:gd name="connsiteY5" fmla="*/ 14287 h 80962"/>
                  <a:gd name="connsiteX6" fmla="*/ 311946 w 316992"/>
                  <a:gd name="connsiteY6" fmla="*/ 21432 h 80962"/>
                  <a:gd name="connsiteX0" fmla="*/ 0 w 364333"/>
                  <a:gd name="connsiteY0" fmla="*/ 76200 h 80962"/>
                  <a:gd name="connsiteX1" fmla="*/ 71438 w 364333"/>
                  <a:gd name="connsiteY1" fmla="*/ 0 h 80962"/>
                  <a:gd name="connsiteX2" fmla="*/ 107156 w 364333"/>
                  <a:gd name="connsiteY2" fmla="*/ 78581 h 80962"/>
                  <a:gd name="connsiteX3" fmla="*/ 178594 w 364333"/>
                  <a:gd name="connsiteY3" fmla="*/ 4762 h 80962"/>
                  <a:gd name="connsiteX4" fmla="*/ 219075 w 364333"/>
                  <a:gd name="connsiteY4" fmla="*/ 80962 h 80962"/>
                  <a:gd name="connsiteX5" fmla="*/ 309563 w 364333"/>
                  <a:gd name="connsiteY5" fmla="*/ 14287 h 80962"/>
                  <a:gd name="connsiteX6" fmla="*/ 364333 w 364333"/>
                  <a:gd name="connsiteY6" fmla="*/ 76201 h 80962"/>
                  <a:gd name="connsiteX0" fmla="*/ 0 w 364333"/>
                  <a:gd name="connsiteY0" fmla="*/ 76200 h 78581"/>
                  <a:gd name="connsiteX1" fmla="*/ 71438 w 364333"/>
                  <a:gd name="connsiteY1" fmla="*/ 0 h 78581"/>
                  <a:gd name="connsiteX2" fmla="*/ 107156 w 364333"/>
                  <a:gd name="connsiteY2" fmla="*/ 78581 h 78581"/>
                  <a:gd name="connsiteX3" fmla="*/ 178594 w 364333"/>
                  <a:gd name="connsiteY3" fmla="*/ 4762 h 78581"/>
                  <a:gd name="connsiteX4" fmla="*/ 226219 w 364333"/>
                  <a:gd name="connsiteY4" fmla="*/ 76200 h 78581"/>
                  <a:gd name="connsiteX5" fmla="*/ 309563 w 364333"/>
                  <a:gd name="connsiteY5" fmla="*/ 14287 h 78581"/>
                  <a:gd name="connsiteX6" fmla="*/ 364333 w 364333"/>
                  <a:gd name="connsiteY6" fmla="*/ 76201 h 7858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26219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09563 w 364333"/>
                  <a:gd name="connsiteY5" fmla="*/ 14287 h 76201"/>
                  <a:gd name="connsiteX6" fmla="*/ 364333 w 364333"/>
                  <a:gd name="connsiteY6" fmla="*/ 76201 h 76201"/>
                  <a:gd name="connsiteX0" fmla="*/ 0 w 364333"/>
                  <a:gd name="connsiteY0" fmla="*/ 76200 h 76201"/>
                  <a:gd name="connsiteX1" fmla="*/ 71438 w 364333"/>
                  <a:gd name="connsiteY1" fmla="*/ 0 h 76201"/>
                  <a:gd name="connsiteX2" fmla="*/ 121444 w 364333"/>
                  <a:gd name="connsiteY2" fmla="*/ 76199 h 76201"/>
                  <a:gd name="connsiteX3" fmla="*/ 178594 w 364333"/>
                  <a:gd name="connsiteY3" fmla="*/ 4762 h 76201"/>
                  <a:gd name="connsiteX4" fmla="*/ 242888 w 364333"/>
                  <a:gd name="connsiteY4" fmla="*/ 76200 h 76201"/>
                  <a:gd name="connsiteX5" fmla="*/ 311944 w 364333"/>
                  <a:gd name="connsiteY5" fmla="*/ 7143 h 76201"/>
                  <a:gd name="connsiteX6" fmla="*/ 364333 w 364333"/>
                  <a:gd name="connsiteY6" fmla="*/ 76201 h 76201"/>
                  <a:gd name="connsiteX0" fmla="*/ 0 w 311944"/>
                  <a:gd name="connsiteY0" fmla="*/ 76200 h 76200"/>
                  <a:gd name="connsiteX1" fmla="*/ 71438 w 311944"/>
                  <a:gd name="connsiteY1" fmla="*/ 0 h 76200"/>
                  <a:gd name="connsiteX2" fmla="*/ 121444 w 311944"/>
                  <a:gd name="connsiteY2" fmla="*/ 76199 h 76200"/>
                  <a:gd name="connsiteX3" fmla="*/ 178594 w 311944"/>
                  <a:gd name="connsiteY3" fmla="*/ 4762 h 76200"/>
                  <a:gd name="connsiteX4" fmla="*/ 242888 w 311944"/>
                  <a:gd name="connsiteY4" fmla="*/ 76200 h 76200"/>
                  <a:gd name="connsiteX5" fmla="*/ 311944 w 311944"/>
                  <a:gd name="connsiteY5" fmla="*/ 7143 h 76200"/>
                  <a:gd name="connsiteX0" fmla="*/ 0 w 321469"/>
                  <a:gd name="connsiteY0" fmla="*/ 78582 h 78582"/>
                  <a:gd name="connsiteX1" fmla="*/ 71438 w 321469"/>
                  <a:gd name="connsiteY1" fmla="*/ 2382 h 78582"/>
                  <a:gd name="connsiteX2" fmla="*/ 121444 w 321469"/>
                  <a:gd name="connsiteY2" fmla="*/ 78581 h 78582"/>
                  <a:gd name="connsiteX3" fmla="*/ 178594 w 321469"/>
                  <a:gd name="connsiteY3" fmla="*/ 7144 h 78582"/>
                  <a:gd name="connsiteX4" fmla="*/ 242888 w 321469"/>
                  <a:gd name="connsiteY4" fmla="*/ 78582 h 78582"/>
                  <a:gd name="connsiteX5" fmla="*/ 321469 w 321469"/>
                  <a:gd name="connsiteY5" fmla="*/ 0 h 78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1469" h="78582">
                    <a:moveTo>
                      <a:pt x="0" y="78582"/>
                    </a:moveTo>
                    <a:lnTo>
                      <a:pt x="71438" y="2382"/>
                    </a:lnTo>
                    <a:lnTo>
                      <a:pt x="121444" y="78581"/>
                    </a:lnTo>
                    <a:lnTo>
                      <a:pt x="178594" y="7144"/>
                    </a:lnTo>
                    <a:lnTo>
                      <a:pt x="242888" y="78582"/>
                    </a:lnTo>
                    <a:lnTo>
                      <a:pt x="321469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2" name="Right Arrow 111"/>
            <p:cNvSpPr/>
            <p:nvPr/>
          </p:nvSpPr>
          <p:spPr>
            <a:xfrm>
              <a:off x="3006744" y="4133109"/>
              <a:ext cx="460531" cy="244626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754887" y="3638070"/>
            <a:ext cx="1041836" cy="1604704"/>
            <a:chOff x="4355310" y="3650439"/>
            <a:chExt cx="1041836" cy="1604704"/>
          </a:xfrm>
        </p:grpSpPr>
        <p:grpSp>
          <p:nvGrpSpPr>
            <p:cNvPr id="102" name="Group 101"/>
            <p:cNvGrpSpPr/>
            <p:nvPr/>
          </p:nvGrpSpPr>
          <p:grpSpPr>
            <a:xfrm>
              <a:off x="5062397" y="3650439"/>
              <a:ext cx="334749" cy="1604704"/>
              <a:chOff x="3445802" y="3670711"/>
              <a:chExt cx="334749" cy="1604704"/>
            </a:xfrm>
          </p:grpSpPr>
          <p:grpSp>
            <p:nvGrpSpPr>
              <p:cNvPr id="99" name="Group 98"/>
              <p:cNvGrpSpPr/>
              <p:nvPr/>
            </p:nvGrpSpPr>
            <p:grpSpPr>
              <a:xfrm>
                <a:off x="3445802" y="3670711"/>
                <a:ext cx="321469" cy="1604704"/>
                <a:chOff x="10066703" y="4007812"/>
                <a:chExt cx="321469" cy="1604704"/>
              </a:xfrm>
            </p:grpSpPr>
            <p:sp>
              <p:nvSpPr>
                <p:cNvPr id="77" name="Rectangle 41"/>
                <p:cNvSpPr/>
                <p:nvPr/>
              </p:nvSpPr>
              <p:spPr>
                <a:xfrm rot="5400000">
                  <a:off x="9720620" y="4422049"/>
                  <a:ext cx="1012527" cy="320360"/>
                </a:xfrm>
                <a:custGeom>
                  <a:avLst/>
                  <a:gdLst>
                    <a:gd name="connsiteX0" fmla="*/ 0 w 1012527"/>
                    <a:gd name="connsiteY0" fmla="*/ 0 h 317979"/>
                    <a:gd name="connsiteX1" fmla="*/ 1012527 w 1012527"/>
                    <a:gd name="connsiteY1" fmla="*/ 0 h 317979"/>
                    <a:gd name="connsiteX2" fmla="*/ 1012527 w 1012527"/>
                    <a:gd name="connsiteY2" fmla="*/ 317979 h 317979"/>
                    <a:gd name="connsiteX3" fmla="*/ 0 w 1012527"/>
                    <a:gd name="connsiteY3" fmla="*/ 317979 h 317979"/>
                    <a:gd name="connsiteX4" fmla="*/ 0 w 1012527"/>
                    <a:gd name="connsiteY4" fmla="*/ 0 h 317979"/>
                    <a:gd name="connsiteX0" fmla="*/ 0 w 1012527"/>
                    <a:gd name="connsiteY0" fmla="*/ 0 h 317979"/>
                    <a:gd name="connsiteX1" fmla="*/ 1012527 w 1012527"/>
                    <a:gd name="connsiteY1" fmla="*/ 0 h 317979"/>
                    <a:gd name="connsiteX2" fmla="*/ 1012527 w 1012527"/>
                    <a:gd name="connsiteY2" fmla="*/ 317979 h 317979"/>
                    <a:gd name="connsiteX3" fmla="*/ 0 w 1012527"/>
                    <a:gd name="connsiteY3" fmla="*/ 317979 h 317979"/>
                    <a:gd name="connsiteX4" fmla="*/ 0 w 1012527"/>
                    <a:gd name="connsiteY4" fmla="*/ 0 h 317979"/>
                    <a:gd name="connsiteX0" fmla="*/ 1012527 w 1103967"/>
                    <a:gd name="connsiteY0" fmla="*/ 317979 h 409419"/>
                    <a:gd name="connsiteX1" fmla="*/ 0 w 1103967"/>
                    <a:gd name="connsiteY1" fmla="*/ 317979 h 409419"/>
                    <a:gd name="connsiteX2" fmla="*/ 0 w 1103967"/>
                    <a:gd name="connsiteY2" fmla="*/ 0 h 409419"/>
                    <a:gd name="connsiteX3" fmla="*/ 1012527 w 1103967"/>
                    <a:gd name="connsiteY3" fmla="*/ 0 h 409419"/>
                    <a:gd name="connsiteX4" fmla="*/ 1103967 w 1103967"/>
                    <a:gd name="connsiteY4" fmla="*/ 409419 h 409419"/>
                    <a:gd name="connsiteX0" fmla="*/ 1012527 w 1012527"/>
                    <a:gd name="connsiteY0" fmla="*/ 317979 h 317979"/>
                    <a:gd name="connsiteX1" fmla="*/ 0 w 1012527"/>
                    <a:gd name="connsiteY1" fmla="*/ 317979 h 317979"/>
                    <a:gd name="connsiteX2" fmla="*/ 0 w 1012527"/>
                    <a:gd name="connsiteY2" fmla="*/ 0 h 317979"/>
                    <a:gd name="connsiteX3" fmla="*/ 1012527 w 1012527"/>
                    <a:gd name="connsiteY3" fmla="*/ 0 h 317979"/>
                    <a:gd name="connsiteX0" fmla="*/ 1012527 w 1012527"/>
                    <a:gd name="connsiteY0" fmla="*/ 320360 h 320360"/>
                    <a:gd name="connsiteX1" fmla="*/ 0 w 1012527"/>
                    <a:gd name="connsiteY1" fmla="*/ 320360 h 320360"/>
                    <a:gd name="connsiteX2" fmla="*/ 0 w 1012527"/>
                    <a:gd name="connsiteY2" fmla="*/ 2381 h 320360"/>
                    <a:gd name="connsiteX3" fmla="*/ 933945 w 1012527"/>
                    <a:gd name="connsiteY3" fmla="*/ 0 h 3203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2527" h="320360">
                      <a:moveTo>
                        <a:pt x="1012527" y="320360"/>
                      </a:moveTo>
                      <a:lnTo>
                        <a:pt x="0" y="320360"/>
                      </a:lnTo>
                      <a:lnTo>
                        <a:pt x="0" y="2381"/>
                      </a:lnTo>
                      <a:lnTo>
                        <a:pt x="933945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10066703" y="4348714"/>
                  <a:ext cx="31798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10066703" y="4602714"/>
                  <a:ext cx="31798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10066703" y="4872589"/>
                  <a:ext cx="31798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1" name="Rectangle 80"/>
                <p:cNvSpPr/>
                <p:nvPr/>
              </p:nvSpPr>
              <p:spPr>
                <a:xfrm>
                  <a:off x="10083537" y="4007812"/>
                  <a:ext cx="29687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T</a:t>
                  </a: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10078743" y="4291763"/>
                  <a:ext cx="3064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+</a:t>
                  </a: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10078466" y="4555044"/>
                  <a:ext cx="30649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T</a:t>
                  </a:r>
                </a:p>
              </p:txBody>
            </p:sp>
            <p:sp>
              <p:nvSpPr>
                <p:cNvPr id="84" name="Freeform 83"/>
                <p:cNvSpPr/>
                <p:nvPr/>
              </p:nvSpPr>
              <p:spPr>
                <a:xfrm>
                  <a:off x="10066703" y="5533934"/>
                  <a:ext cx="321469" cy="78582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5" name="Rectangle 41"/>
                <p:cNvSpPr/>
                <p:nvPr/>
              </p:nvSpPr>
              <p:spPr>
                <a:xfrm rot="5400000">
                  <a:off x="9720620" y="4946023"/>
                  <a:ext cx="1012527" cy="320360"/>
                </a:xfrm>
                <a:custGeom>
                  <a:avLst/>
                  <a:gdLst>
                    <a:gd name="connsiteX0" fmla="*/ 0 w 1012527"/>
                    <a:gd name="connsiteY0" fmla="*/ 0 h 317979"/>
                    <a:gd name="connsiteX1" fmla="*/ 1012527 w 1012527"/>
                    <a:gd name="connsiteY1" fmla="*/ 0 h 317979"/>
                    <a:gd name="connsiteX2" fmla="*/ 1012527 w 1012527"/>
                    <a:gd name="connsiteY2" fmla="*/ 317979 h 317979"/>
                    <a:gd name="connsiteX3" fmla="*/ 0 w 1012527"/>
                    <a:gd name="connsiteY3" fmla="*/ 317979 h 317979"/>
                    <a:gd name="connsiteX4" fmla="*/ 0 w 1012527"/>
                    <a:gd name="connsiteY4" fmla="*/ 0 h 317979"/>
                    <a:gd name="connsiteX0" fmla="*/ 0 w 1012527"/>
                    <a:gd name="connsiteY0" fmla="*/ 0 h 317979"/>
                    <a:gd name="connsiteX1" fmla="*/ 1012527 w 1012527"/>
                    <a:gd name="connsiteY1" fmla="*/ 0 h 317979"/>
                    <a:gd name="connsiteX2" fmla="*/ 1012527 w 1012527"/>
                    <a:gd name="connsiteY2" fmla="*/ 317979 h 317979"/>
                    <a:gd name="connsiteX3" fmla="*/ 0 w 1012527"/>
                    <a:gd name="connsiteY3" fmla="*/ 317979 h 317979"/>
                    <a:gd name="connsiteX4" fmla="*/ 0 w 1012527"/>
                    <a:gd name="connsiteY4" fmla="*/ 0 h 317979"/>
                    <a:gd name="connsiteX0" fmla="*/ 1012527 w 1103967"/>
                    <a:gd name="connsiteY0" fmla="*/ 317979 h 409419"/>
                    <a:gd name="connsiteX1" fmla="*/ 0 w 1103967"/>
                    <a:gd name="connsiteY1" fmla="*/ 317979 h 409419"/>
                    <a:gd name="connsiteX2" fmla="*/ 0 w 1103967"/>
                    <a:gd name="connsiteY2" fmla="*/ 0 h 409419"/>
                    <a:gd name="connsiteX3" fmla="*/ 1012527 w 1103967"/>
                    <a:gd name="connsiteY3" fmla="*/ 0 h 409419"/>
                    <a:gd name="connsiteX4" fmla="*/ 1103967 w 1103967"/>
                    <a:gd name="connsiteY4" fmla="*/ 409419 h 409419"/>
                    <a:gd name="connsiteX0" fmla="*/ 1012527 w 1012527"/>
                    <a:gd name="connsiteY0" fmla="*/ 317979 h 317979"/>
                    <a:gd name="connsiteX1" fmla="*/ 0 w 1012527"/>
                    <a:gd name="connsiteY1" fmla="*/ 317979 h 317979"/>
                    <a:gd name="connsiteX2" fmla="*/ 0 w 1012527"/>
                    <a:gd name="connsiteY2" fmla="*/ 0 h 317979"/>
                    <a:gd name="connsiteX3" fmla="*/ 1012527 w 1012527"/>
                    <a:gd name="connsiteY3" fmla="*/ 0 h 317979"/>
                    <a:gd name="connsiteX0" fmla="*/ 1012527 w 1012527"/>
                    <a:gd name="connsiteY0" fmla="*/ 320360 h 320360"/>
                    <a:gd name="connsiteX1" fmla="*/ 0 w 1012527"/>
                    <a:gd name="connsiteY1" fmla="*/ 320360 h 320360"/>
                    <a:gd name="connsiteX2" fmla="*/ 0 w 1012527"/>
                    <a:gd name="connsiteY2" fmla="*/ 2381 h 320360"/>
                    <a:gd name="connsiteX3" fmla="*/ 933945 w 1012527"/>
                    <a:gd name="connsiteY3" fmla="*/ 0 h 3203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2527" h="320360">
                      <a:moveTo>
                        <a:pt x="1012527" y="320360"/>
                      </a:moveTo>
                      <a:lnTo>
                        <a:pt x="0" y="320360"/>
                      </a:lnTo>
                      <a:lnTo>
                        <a:pt x="0" y="2381"/>
                      </a:lnTo>
                      <a:lnTo>
                        <a:pt x="933945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6" name="Straight Connector 95"/>
                <p:cNvCxnSpPr/>
                <p:nvPr/>
              </p:nvCxnSpPr>
              <p:spPr>
                <a:xfrm>
                  <a:off x="10066703" y="4872688"/>
                  <a:ext cx="31798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10066703" y="5126688"/>
                  <a:ext cx="31798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10066703" y="5396563"/>
                  <a:ext cx="31798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0" name="Rectangle 99"/>
              <p:cNvSpPr/>
              <p:nvPr/>
            </p:nvSpPr>
            <p:spPr>
              <a:xfrm>
                <a:off x="3467645" y="4464119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pc="100" dirty="0">
                    <a:solidFill>
                      <a:prstClr val="white"/>
                    </a:solidFill>
                  </a:rPr>
                  <a:t>×</a:t>
                </a:r>
                <a:endParaRPr lang="en-US" dirty="0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66537" y="4758816"/>
                <a:ext cx="296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F</a:t>
                </a:r>
              </a:p>
            </p:txBody>
          </p:sp>
        </p:grpSp>
        <p:sp>
          <p:nvSpPr>
            <p:cNvPr id="113" name="Right Arrow 112"/>
            <p:cNvSpPr/>
            <p:nvPr/>
          </p:nvSpPr>
          <p:spPr>
            <a:xfrm>
              <a:off x="4355310" y="4119056"/>
              <a:ext cx="460531" cy="244626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677662" y="3817258"/>
            <a:ext cx="2601498" cy="407247"/>
            <a:chOff x="5677662" y="3817258"/>
            <a:chExt cx="2601498" cy="407247"/>
          </a:xfrm>
        </p:grpSpPr>
        <p:grpSp>
          <p:nvGrpSpPr>
            <p:cNvPr id="118" name="Group 117"/>
            <p:cNvGrpSpPr/>
            <p:nvPr/>
          </p:nvGrpSpPr>
          <p:grpSpPr>
            <a:xfrm>
              <a:off x="6678754" y="3817258"/>
              <a:ext cx="1600406" cy="376469"/>
              <a:chOff x="2384812" y="4085115"/>
              <a:chExt cx="1600406" cy="376469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2384812" y="4136468"/>
                <a:ext cx="1600406" cy="31797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0" name="Straight Connector 119"/>
              <p:cNvCxnSpPr/>
              <p:nvPr/>
            </p:nvCxnSpPr>
            <p:spPr>
              <a:xfrm>
                <a:off x="2696782" y="4136468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3021304" y="4136468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3345826" y="4136468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3670348" y="4136468"/>
                <a:ext cx="0" cy="317979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Rectangle 123"/>
              <p:cNvSpPr/>
              <p:nvPr/>
            </p:nvSpPr>
            <p:spPr>
              <a:xfrm>
                <a:off x="2401508" y="4085115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720828" y="4085115"/>
                <a:ext cx="3064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+</a:t>
                </a: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3038529" y="4087494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3366659" y="4092252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pc="100" dirty="0"/>
                  <a:t>×</a:t>
                </a:r>
                <a:endParaRPr lang="en-US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3683531" y="4092252"/>
                <a:ext cx="301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</p:grpSp>
        <p:sp>
          <p:nvSpPr>
            <p:cNvPr id="129" name="Rectangle 128"/>
            <p:cNvSpPr/>
            <p:nvPr/>
          </p:nvSpPr>
          <p:spPr>
            <a:xfrm>
              <a:off x="5677662" y="3824395"/>
              <a:ext cx="86594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000" dirty="0"/>
                <a:t>Input: 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743A666-72EE-7C41-AA51-4CB178187A8A}"/>
              </a:ext>
            </a:extLst>
          </p:cNvPr>
          <p:cNvSpPr txBox="1"/>
          <p:nvPr/>
        </p:nvSpPr>
        <p:spPr>
          <a:xfrm>
            <a:off x="5680364" y="65670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4376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10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199" y="992311"/>
                <a:ext cx="9014550" cy="360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800" b="1" dirty="0"/>
                  <a:t>Theorem:  </a:t>
                </a: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is a CFL then some PDA recognizes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/>
                  <a:t>Proof construction:  </a:t>
                </a:r>
                <a:r>
                  <a:rPr lang="en-US" sz="2000" dirty="0"/>
                  <a:t>Convert the CFG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to the following PDA.  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Push the start symbol on the stack.</a:t>
                </a:r>
              </a:p>
              <a:p>
                <a:pPr marL="457200" indent="-457200">
                  <a:spcBef>
                    <a:spcPts val="600"/>
                  </a:spcBef>
                  <a:buAutoNum type="arabicParenR"/>
                </a:pPr>
                <a:r>
                  <a:rPr lang="en-US" sz="2000" dirty="0"/>
                  <a:t>If the top of stack is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2000" b="1" dirty="0"/>
                  <a:t>Variable:</a:t>
                </a:r>
                <a:r>
                  <a:rPr lang="en-US" sz="2000" dirty="0"/>
                  <a:t>  replace with right hand side of rule (</a:t>
                </a:r>
                <a:r>
                  <a:rPr lang="en-US" sz="2000" dirty="0" err="1"/>
                  <a:t>nondet</a:t>
                </a:r>
                <a:r>
                  <a:rPr lang="en-US" sz="2000" dirty="0"/>
                  <a:t> choice).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sz="2000" b="1" dirty="0"/>
                  <a:t>Terminal:  </a:t>
                </a:r>
                <a:r>
                  <a:rPr lang="en-US" sz="2000" dirty="0"/>
                  <a:t>pop it and match with next input symbol.</a:t>
                </a:r>
              </a:p>
              <a:p>
                <a:pPr marL="457200" indent="-457200">
                  <a:spcBef>
                    <a:spcPts val="600"/>
                  </a:spcBef>
                  <a:buAutoNum type="arabicParenR" startAt="3"/>
                </a:pPr>
                <a:r>
                  <a:rPr lang="en-US" sz="2000" dirty="0"/>
                  <a:t>If the stack is empty, </a:t>
                </a:r>
                <a:r>
                  <a:rPr lang="en-US" sz="2000" i="1" dirty="0"/>
                  <a:t>accept. </a:t>
                </a:r>
              </a:p>
              <a:p>
                <a:pPr>
                  <a:spcBef>
                    <a:spcPts val="600"/>
                  </a:spcBef>
                </a:pPr>
                <a:endParaRPr lang="en-US" sz="2000" i="1" dirty="0"/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Example: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9" y="992311"/>
                <a:ext cx="9014550" cy="3600986"/>
              </a:xfrm>
              <a:prstGeom prst="rect">
                <a:avLst/>
              </a:prstGeom>
              <a:blipFill>
                <a:blip r:embed="rId3"/>
                <a:stretch>
                  <a:fillRect l="-1421" t="-1695" b="-22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9238997" y="3236508"/>
            <a:ext cx="2331173" cy="2259430"/>
            <a:chOff x="9552282" y="1405623"/>
            <a:chExt cx="2331173" cy="2259430"/>
          </a:xfrm>
        </p:grpSpPr>
        <p:grpSp>
          <p:nvGrpSpPr>
            <p:cNvPr id="30" name="Group 29"/>
            <p:cNvGrpSpPr/>
            <p:nvPr/>
          </p:nvGrpSpPr>
          <p:grpSpPr>
            <a:xfrm>
              <a:off x="10578291" y="1405623"/>
              <a:ext cx="1305164" cy="2246769"/>
              <a:chOff x="4243466" y="987141"/>
              <a:chExt cx="1305164" cy="2246769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4243466" y="987141"/>
                <a:ext cx="1305164" cy="2246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E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000" spc="700" dirty="0">
                    <a:solidFill>
                      <a:prstClr val="white"/>
                    </a:solidFill>
                  </a:rPr>
                  <a:t> E+T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000" spc="700" dirty="0">
                    <a:solidFill>
                      <a:prstClr val="white"/>
                    </a:solidFill>
                  </a:rPr>
                  <a:t> T </a:t>
                </a:r>
                <a:r>
                  <a:rPr lang="en-US" sz="2000" spc="700" dirty="0" err="1">
                    <a:solidFill>
                      <a:prstClr val="white"/>
                    </a:solidFill>
                  </a:rPr>
                  <a:t>T</a:t>
                </a:r>
                <a:r>
                  <a:rPr lang="en-US" sz="2000" spc="100" dirty="0"/>
                  <a:t>× F</a:t>
                </a:r>
                <a:endParaRPr lang="en-US" sz="2000" spc="100" dirty="0">
                  <a:solidFill>
                    <a:prstClr val="white"/>
                  </a:solidFill>
                </a:endParaRPr>
              </a:p>
              <a:p>
                <a:pPr algn="ctr"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</a:rPr>
                  <a:t>   F     </a:t>
                </a:r>
                <a:r>
                  <a:rPr lang="en-US" sz="2000" dirty="0" err="1">
                    <a:solidFill>
                      <a:prstClr val="white"/>
                    </a:solidFill>
                  </a:rPr>
                  <a:t>F</a:t>
                </a:r>
                <a:r>
                  <a:rPr lang="en-US" sz="2000" dirty="0">
                    <a:solidFill>
                      <a:prstClr val="white"/>
                    </a:solidFill>
                  </a:rPr>
                  <a:t>     a</a:t>
                </a:r>
              </a:p>
              <a:p>
                <a:pPr algn="ctr">
                  <a:spcBef>
                    <a:spcPts val="1200"/>
                  </a:spcBef>
                </a:pP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</a:t>
                </a:r>
                <a:r>
                  <a:rPr lang="en-US" sz="2000" dirty="0">
                    <a:solidFill>
                      <a:prstClr val="white"/>
                    </a:solidFill>
                  </a:rPr>
                  <a:t>a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</a:t>
                </a:r>
                <a:r>
                  <a:rPr lang="en-US" sz="2000" dirty="0" err="1">
                    <a:solidFill>
                      <a:prstClr val="white"/>
                    </a:solidFill>
                  </a:rPr>
                  <a:t>a</a:t>
                </a:r>
                <a:r>
                  <a:rPr lang="en-US" sz="2000" dirty="0">
                    <a:solidFill>
                      <a:prstClr val="white"/>
                    </a:solidFill>
                    <a:latin typeface="Calibri Light" panose="020F0302020204030204"/>
                  </a:rPr>
                  <a:t>     </a:t>
                </a:r>
                <a:r>
                  <a:rPr lang="en-US" sz="2000" dirty="0" err="1">
                    <a:solidFill>
                      <a:prstClr val="white"/>
                    </a:solidFill>
                  </a:rPr>
                  <a:t>a</a:t>
                </a:r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4724400" y="1320975"/>
                <a:ext cx="384175" cy="194060"/>
                <a:chOff x="9805360" y="4010025"/>
                <a:chExt cx="384175" cy="273050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flipH="1">
                  <a:off x="9805360" y="4010025"/>
                  <a:ext cx="133979" cy="27305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9982524" y="4010025"/>
                  <a:ext cx="10161" cy="27305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10035355" y="4010025"/>
                  <a:ext cx="154180" cy="27305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oup 32"/>
              <p:cNvGrpSpPr/>
              <p:nvPr/>
            </p:nvGrpSpPr>
            <p:grpSpPr>
              <a:xfrm>
                <a:off x="4972050" y="1768652"/>
                <a:ext cx="384175" cy="202362"/>
                <a:chOff x="9805360" y="4010025"/>
                <a:chExt cx="384175" cy="284731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flipH="1">
                  <a:off x="9805360" y="4010025"/>
                  <a:ext cx="133979" cy="27305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9982524" y="4010025"/>
                  <a:ext cx="636" cy="28473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10035355" y="4010025"/>
                  <a:ext cx="154180" cy="27305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>
              <a:xfrm flipH="1">
                <a:off x="4594992" y="1768653"/>
                <a:ext cx="93689" cy="202362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4572000" y="2232935"/>
                <a:ext cx="22991" cy="187307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961889" y="2226182"/>
                <a:ext cx="10161" cy="194060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361305" y="2210954"/>
                <a:ext cx="10254" cy="224515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972050" y="2705434"/>
                <a:ext cx="0" cy="199123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5386388" y="2705434"/>
                <a:ext cx="0" cy="199123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572000" y="2705434"/>
                <a:ext cx="0" cy="199123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Rectangle 46"/>
            <p:cNvSpPr/>
            <p:nvPr/>
          </p:nvSpPr>
          <p:spPr>
            <a:xfrm>
              <a:off x="9552282" y="1418284"/>
              <a:ext cx="873957" cy="22467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en-US" sz="2000" dirty="0">
                  <a:solidFill>
                    <a:prstClr val="white"/>
                  </a:solidFill>
                </a:rPr>
                <a:t>E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100" dirty="0">
                  <a:solidFill>
                    <a:prstClr val="white"/>
                  </a:solidFill>
                </a:rPr>
                <a:t>E+T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100" dirty="0">
                  <a:solidFill>
                    <a:prstClr val="white"/>
                  </a:solidFill>
                </a:rPr>
                <a:t>T+T×F</a:t>
              </a:r>
            </a:p>
            <a:p>
              <a:pPr algn="ctr">
                <a:spcBef>
                  <a:spcPts val="1200"/>
                </a:spcBef>
              </a:pPr>
              <a:r>
                <a:rPr lang="en-US" sz="2000" spc="100" dirty="0" err="1">
                  <a:solidFill>
                    <a:prstClr val="white"/>
                  </a:solidFill>
                </a:rPr>
                <a:t>F+F×a</a:t>
              </a:r>
              <a:endParaRPr lang="en-US" sz="2000" spc="100" dirty="0">
                <a:solidFill>
                  <a:prstClr val="white"/>
                </a:solidFill>
              </a:endParaRPr>
            </a:p>
            <a:p>
              <a:pPr algn="ctr">
                <a:spcBef>
                  <a:spcPts val="1200"/>
                </a:spcBef>
              </a:pPr>
              <a:r>
                <a:rPr lang="en-US" sz="2000" spc="100" dirty="0" err="1">
                  <a:solidFill>
                    <a:prstClr val="white"/>
                  </a:solidFill>
                </a:rPr>
                <a:t>a+a×a</a:t>
              </a:r>
              <a:endParaRPr lang="en-US" sz="2000" spc="1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38295" y="4758072"/>
            <a:ext cx="321469" cy="1080680"/>
            <a:chOff x="10769081" y="4598503"/>
            <a:chExt cx="321469" cy="1080680"/>
          </a:xfrm>
        </p:grpSpPr>
        <p:sp>
          <p:nvSpPr>
            <p:cNvPr id="48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0781121" y="4882454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0780844" y="5145735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203117" y="4757610"/>
            <a:ext cx="321469" cy="1080680"/>
            <a:chOff x="10769081" y="4598503"/>
            <a:chExt cx="321469" cy="1080680"/>
          </a:xfrm>
        </p:grpSpPr>
        <p:sp>
          <p:nvSpPr>
            <p:cNvPr id="59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E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0781121" y="4882454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0780844" y="514573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66" name="Freeform 65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064450" y="4757610"/>
            <a:ext cx="321469" cy="1080680"/>
            <a:chOff x="10769081" y="4598503"/>
            <a:chExt cx="321469" cy="1080680"/>
          </a:xfrm>
        </p:grpSpPr>
        <p:sp>
          <p:nvSpPr>
            <p:cNvPr id="68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0781121" y="4882454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0780844" y="514573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75" name="Freeform 74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1440830" y="2710"/>
            <a:ext cx="72846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Converting CFGs to PDAs  (</a:t>
            </a:r>
            <a:r>
              <a:rPr lang="en-US" sz="40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contd</a:t>
            </a:r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2930449" y="4757379"/>
            <a:ext cx="321469" cy="1080680"/>
            <a:chOff x="10769081" y="4598503"/>
            <a:chExt cx="321469" cy="1080680"/>
          </a:xfrm>
        </p:grpSpPr>
        <p:sp>
          <p:nvSpPr>
            <p:cNvPr id="92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Rectangle 104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0781121" y="4882454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0780844" y="514573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08" name="Freeform 107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815561" y="4757379"/>
            <a:ext cx="321469" cy="1080680"/>
            <a:chOff x="10769081" y="4598503"/>
            <a:chExt cx="321469" cy="1080680"/>
          </a:xfrm>
        </p:grpSpPr>
        <p:sp>
          <p:nvSpPr>
            <p:cNvPr id="110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Rectangle 113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10781121" y="4882454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0780844" y="514573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4724588" y="4757148"/>
            <a:ext cx="321469" cy="1080680"/>
            <a:chOff x="10769081" y="4598503"/>
            <a:chExt cx="321469" cy="1080680"/>
          </a:xfrm>
        </p:grpSpPr>
        <p:sp>
          <p:nvSpPr>
            <p:cNvPr id="119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10785915" y="4598503"/>
              <a:ext cx="3000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0781121" y="4882454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5654719" y="4756917"/>
            <a:ext cx="321469" cy="1080680"/>
            <a:chOff x="10769081" y="4598503"/>
            <a:chExt cx="321469" cy="1080680"/>
          </a:xfrm>
        </p:grpSpPr>
        <p:sp>
          <p:nvSpPr>
            <p:cNvPr id="128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Rectangle 131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6542212" y="4764040"/>
            <a:ext cx="324946" cy="1080680"/>
            <a:chOff x="10769081" y="4598503"/>
            <a:chExt cx="324946" cy="1080680"/>
          </a:xfrm>
        </p:grpSpPr>
        <p:sp>
          <p:nvSpPr>
            <p:cNvPr id="146" name="Rectangle 41"/>
            <p:cNvSpPr/>
            <p:nvPr/>
          </p:nvSpPr>
          <p:spPr>
            <a:xfrm rot="5400000">
              <a:off x="10422998" y="5012740"/>
              <a:ext cx="1012527" cy="320360"/>
            </a:xfrm>
            <a:custGeom>
              <a:avLst/>
              <a:gdLst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0 w 1012527"/>
                <a:gd name="connsiteY0" fmla="*/ 0 h 317979"/>
                <a:gd name="connsiteX1" fmla="*/ 1012527 w 1012527"/>
                <a:gd name="connsiteY1" fmla="*/ 0 h 317979"/>
                <a:gd name="connsiteX2" fmla="*/ 1012527 w 1012527"/>
                <a:gd name="connsiteY2" fmla="*/ 317979 h 317979"/>
                <a:gd name="connsiteX3" fmla="*/ 0 w 1012527"/>
                <a:gd name="connsiteY3" fmla="*/ 317979 h 317979"/>
                <a:gd name="connsiteX4" fmla="*/ 0 w 1012527"/>
                <a:gd name="connsiteY4" fmla="*/ 0 h 317979"/>
                <a:gd name="connsiteX0" fmla="*/ 1012527 w 1103967"/>
                <a:gd name="connsiteY0" fmla="*/ 317979 h 409419"/>
                <a:gd name="connsiteX1" fmla="*/ 0 w 1103967"/>
                <a:gd name="connsiteY1" fmla="*/ 317979 h 409419"/>
                <a:gd name="connsiteX2" fmla="*/ 0 w 1103967"/>
                <a:gd name="connsiteY2" fmla="*/ 0 h 409419"/>
                <a:gd name="connsiteX3" fmla="*/ 1012527 w 1103967"/>
                <a:gd name="connsiteY3" fmla="*/ 0 h 409419"/>
                <a:gd name="connsiteX4" fmla="*/ 1103967 w 1103967"/>
                <a:gd name="connsiteY4" fmla="*/ 409419 h 409419"/>
                <a:gd name="connsiteX0" fmla="*/ 1012527 w 1012527"/>
                <a:gd name="connsiteY0" fmla="*/ 317979 h 317979"/>
                <a:gd name="connsiteX1" fmla="*/ 0 w 1012527"/>
                <a:gd name="connsiteY1" fmla="*/ 317979 h 317979"/>
                <a:gd name="connsiteX2" fmla="*/ 0 w 1012527"/>
                <a:gd name="connsiteY2" fmla="*/ 0 h 317979"/>
                <a:gd name="connsiteX3" fmla="*/ 1012527 w 1012527"/>
                <a:gd name="connsiteY3" fmla="*/ 0 h 317979"/>
                <a:gd name="connsiteX0" fmla="*/ 1012527 w 1012527"/>
                <a:gd name="connsiteY0" fmla="*/ 320360 h 320360"/>
                <a:gd name="connsiteX1" fmla="*/ 0 w 1012527"/>
                <a:gd name="connsiteY1" fmla="*/ 320360 h 320360"/>
                <a:gd name="connsiteX2" fmla="*/ 0 w 1012527"/>
                <a:gd name="connsiteY2" fmla="*/ 2381 h 320360"/>
                <a:gd name="connsiteX3" fmla="*/ 933945 w 1012527"/>
                <a:gd name="connsiteY3" fmla="*/ 0 h 32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2527" h="320360">
                  <a:moveTo>
                    <a:pt x="1012527" y="320360"/>
                  </a:moveTo>
                  <a:lnTo>
                    <a:pt x="0" y="320360"/>
                  </a:lnTo>
                  <a:lnTo>
                    <a:pt x="0" y="2381"/>
                  </a:lnTo>
                  <a:lnTo>
                    <a:pt x="93394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/>
            <p:nvPr/>
          </p:nvCxnSpPr>
          <p:spPr>
            <a:xfrm>
              <a:off x="10769081" y="4939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10769081" y="5193405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10769081" y="5463280"/>
              <a:ext cx="31798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/>
            <p:cNvSpPr/>
            <p:nvPr/>
          </p:nvSpPr>
          <p:spPr>
            <a:xfrm>
              <a:off x="10785915" y="4598503"/>
              <a:ext cx="2968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0781121" y="4882454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pc="100" dirty="0"/>
                <a:t>×</a:t>
              </a:r>
              <a:endParaRPr lang="en-US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0780844" y="5145735"/>
              <a:ext cx="2904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10769081" y="5600370"/>
              <a:ext cx="321469" cy="78582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384812" y="4085115"/>
            <a:ext cx="1600406" cy="376469"/>
            <a:chOff x="2384812" y="4085115"/>
            <a:chExt cx="1600406" cy="376469"/>
          </a:xfrm>
        </p:grpSpPr>
        <p:sp>
          <p:nvSpPr>
            <p:cNvPr id="164" name="Rectangle 163"/>
            <p:cNvSpPr/>
            <p:nvPr/>
          </p:nvSpPr>
          <p:spPr>
            <a:xfrm>
              <a:off x="2384812" y="4136468"/>
              <a:ext cx="1600406" cy="3179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5" name="Straight Connector 164"/>
            <p:cNvCxnSpPr/>
            <p:nvPr/>
          </p:nvCxnSpPr>
          <p:spPr>
            <a:xfrm>
              <a:off x="2696782" y="4136468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3021304" y="4136468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3345826" y="4136468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3670348" y="4136468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Rectangle 169"/>
            <p:cNvSpPr/>
            <p:nvPr/>
          </p:nvSpPr>
          <p:spPr>
            <a:xfrm>
              <a:off x="2401508" y="4085115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720828" y="4085115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+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3038529" y="4087494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3366659" y="4092252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pc="100" dirty="0"/>
                <a:t>×</a:t>
              </a:r>
              <a:endParaRPr lang="en-US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683531" y="4092252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8983939" y="596050"/>
            <a:ext cx="2283946" cy="1200329"/>
            <a:chOff x="8814008" y="1588522"/>
            <a:chExt cx="2283946" cy="120032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7" name="TextBox 176"/>
                <p:cNvSpPr txBox="1"/>
                <p:nvPr/>
              </p:nvSpPr>
              <p:spPr>
                <a:xfrm>
                  <a:off x="9513241" y="1588522"/>
                  <a:ext cx="1584713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E</a:t>
                  </a:r>
                  <a:r>
                    <a:rPr lang="en-US" sz="24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4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spc="100" dirty="0">
                      <a:solidFill>
                        <a:schemeClr val="tx1"/>
                      </a:solidFill>
                    </a:rPr>
                    <a:t>E+T</a:t>
                  </a:r>
                  <a:r>
                    <a:rPr lang="en-US" sz="2000" dirty="0">
                      <a:solidFill>
                        <a:schemeClr val="tx1"/>
                      </a:solidFill>
                    </a:rPr>
                    <a:t> | </a:t>
                  </a:r>
                  <a:r>
                    <a:rPr lang="en-US" sz="2000" dirty="0"/>
                    <a:t>T</a:t>
                  </a:r>
                </a:p>
                <a:p>
                  <a:r>
                    <a:rPr lang="en-US" sz="2000" dirty="0"/>
                    <a:t>T</a:t>
                  </a:r>
                  <a:r>
                    <a:rPr lang="en-US" sz="24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4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spc="100" dirty="0"/>
                    <a:t>T×F</a:t>
                  </a:r>
                  <a:r>
                    <a:rPr lang="en-US" sz="2400" dirty="0">
                      <a:solidFill>
                        <a:schemeClr val="tx1"/>
                      </a:solidFill>
                      <a:latin typeface="+mj-lt"/>
                    </a:rPr>
                    <a:t> | </a:t>
                  </a:r>
                  <a:r>
                    <a:rPr lang="en-US" sz="2000" dirty="0"/>
                    <a:t>F</a:t>
                  </a:r>
                </a:p>
                <a:p>
                  <a:r>
                    <a:rPr lang="en-US" sz="2000" dirty="0"/>
                    <a:t>F</a:t>
                  </a:r>
                  <a:r>
                    <a:rPr lang="en-US" sz="240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</m:oMath>
                  </a14:m>
                  <a:r>
                    <a:rPr lang="en-US" sz="2400" i="0" dirty="0">
                      <a:solidFill>
                        <a:schemeClr val="tx1"/>
                      </a:solidFill>
                      <a:latin typeface="+mj-lt"/>
                    </a:rPr>
                    <a:t> </a:t>
                  </a:r>
                  <a:r>
                    <a:rPr lang="en-US" sz="2000" dirty="0"/>
                    <a:t>( E ) </a:t>
                  </a:r>
                  <a:r>
                    <a:rPr lang="en-US" sz="2400" i="0" dirty="0">
                      <a:solidFill>
                        <a:schemeClr val="tx1"/>
                      </a:solidFill>
                      <a:latin typeface="+mj-lt"/>
                    </a:rPr>
                    <a:t>| </a:t>
                  </a:r>
                  <a:r>
                    <a:rPr lang="en-US" sz="2000" dirty="0"/>
                    <a:t>a</a:t>
                  </a:r>
                </a:p>
              </p:txBody>
            </p:sp>
          </mc:Choice>
          <mc:Fallback xmlns="">
            <p:sp>
              <p:nvSpPr>
                <p:cNvPr id="177" name="TextBox 1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13241" y="1588522"/>
                  <a:ext cx="1584713" cy="1200329"/>
                </a:xfrm>
                <a:prstGeom prst="rect">
                  <a:avLst/>
                </a:prstGeom>
                <a:blipFill>
                  <a:blip r:embed="rId4"/>
                  <a:stretch>
                    <a:fillRect l="-3846" b="-1066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Rectangle 177"/>
                <p:cNvSpPr/>
                <p:nvPr/>
              </p:nvSpPr>
              <p:spPr>
                <a:xfrm>
                  <a:off x="8814008" y="1625199"/>
                  <a:ext cx="51642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8" name="Rectangle 17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14008" y="1625199"/>
                  <a:ext cx="516423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9627EEC-9C51-554D-ABC8-26F4BAD25232}"/>
              </a:ext>
            </a:extLst>
          </p:cNvPr>
          <p:cNvSpPr txBox="1"/>
          <p:nvPr/>
        </p:nvSpPr>
        <p:spPr>
          <a:xfrm>
            <a:off x="5791200" y="64146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8163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Custom 15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Props1.xml><?xml version="1.0" encoding="utf-8"?>
<ds:datastoreItem xmlns:ds="http://schemas.openxmlformats.org/officeDocument/2006/customXml" ds:itemID="{E8BE3ECA-D604-4C8D-9B40-32885171C0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46A976-7C7C-40F9-9BAD-F2ACC001A7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78AD01-FAD0-480C-8373-CAF48080F1C6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21564</TotalTime>
  <Words>1591</Words>
  <Application>Microsoft Macintosh PowerPoint</Application>
  <PresentationFormat>Widescreen</PresentationFormat>
  <Paragraphs>336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4: Pushdown Automata, CFG &lt;-&gt; PDA </dc:title>
  <dc:subject/>
  <dc:creator>Michael Sipser</dc:creator>
  <cp:keywords/>
  <dc:description/>
  <cp:lastModifiedBy>Microsoft Office User</cp:lastModifiedBy>
  <cp:revision>361</cp:revision>
  <dcterms:created xsi:type="dcterms:W3CDTF">2020-08-09T18:24:17Z</dcterms:created>
  <dcterms:modified xsi:type="dcterms:W3CDTF">2021-02-15T22:53:19Z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