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9" r:id="rId5"/>
    <p:sldId id="470" r:id="rId6"/>
    <p:sldId id="481" r:id="rId7"/>
    <p:sldId id="476" r:id="rId8"/>
    <p:sldId id="463" r:id="rId9"/>
    <p:sldId id="482" r:id="rId10"/>
    <p:sldId id="473" r:id="rId11"/>
    <p:sldId id="480" r:id="rId12"/>
    <p:sldId id="483" r:id="rId13"/>
    <p:sldId id="484" r:id="rId14"/>
    <p:sldId id="479" r:id="rId15"/>
    <p:sldId id="28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F49A"/>
    <a:srgbClr val="FF9A8F"/>
    <a:srgbClr val="4C0000"/>
    <a:srgbClr val="760000"/>
    <a:srgbClr val="3F601A"/>
    <a:srgbClr val="CC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1070" autoAdjust="0"/>
    <p:restoredTop sz="95021" autoAdjust="0"/>
  </p:normalViewPr>
  <p:slideViewPr>
    <p:cSldViewPr snapToGrid="0">
      <p:cViewPr varScale="1">
        <p:scale>
          <a:sx n="95" d="100"/>
          <a:sy n="95" d="100"/>
        </p:scale>
        <p:origin x="200" y="2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0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96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18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946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79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071839EC-72E9-324C-B5AE-23893E09BFCB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91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3" Type="http://schemas.openxmlformats.org/officeDocument/2006/relationships/image" Target="../media/image97.png"/><Relationship Id="rId7" Type="http://schemas.openxmlformats.org/officeDocument/2006/relationships/image" Target="../media/image101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0.png"/><Relationship Id="rId11" Type="http://schemas.openxmlformats.org/officeDocument/2006/relationships/image" Target="../media/image106.png"/><Relationship Id="rId5" Type="http://schemas.openxmlformats.org/officeDocument/2006/relationships/image" Target="../media/image99.png"/><Relationship Id="rId10" Type="http://schemas.openxmlformats.org/officeDocument/2006/relationships/image" Target="../media/image104.png"/><Relationship Id="rId4" Type="http://schemas.openxmlformats.org/officeDocument/2006/relationships/image" Target="../media/image105.png"/><Relationship Id="rId9" Type="http://schemas.openxmlformats.org/officeDocument/2006/relationships/image" Target="../media/image10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10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18" Type="http://schemas.openxmlformats.org/officeDocument/2006/relationships/image" Target="../media/image13.png"/><Relationship Id="rId3" Type="http://schemas.openxmlformats.org/officeDocument/2006/relationships/image" Target="../media/image12.png"/><Relationship Id="rId21" Type="http://schemas.openxmlformats.org/officeDocument/2006/relationships/image" Target="../media/image65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17" Type="http://schemas.openxmlformats.org/officeDocument/2006/relationships/image" Target="../media/image62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61.png"/><Relationship Id="rId20" Type="http://schemas.openxmlformats.org/officeDocument/2006/relationships/image" Target="../media/image6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10" Type="http://schemas.openxmlformats.org/officeDocument/2006/relationships/image" Target="../media/image55.png"/><Relationship Id="rId19" Type="http://schemas.openxmlformats.org/officeDocument/2006/relationships/image" Target="../media/image63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18" Type="http://schemas.openxmlformats.org/officeDocument/2006/relationships/image" Target="../media/image81.png"/><Relationship Id="rId3" Type="http://schemas.openxmlformats.org/officeDocument/2006/relationships/image" Target="../media/image66.png"/><Relationship Id="rId21" Type="http://schemas.openxmlformats.org/officeDocument/2006/relationships/image" Target="../media/image84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25" Type="http://schemas.openxmlformats.org/officeDocument/2006/relationships/image" Target="../media/image120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79.png"/><Relationship Id="rId20" Type="http://schemas.openxmlformats.org/officeDocument/2006/relationships/image" Target="../media/image8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11" Type="http://schemas.openxmlformats.org/officeDocument/2006/relationships/image" Target="../media/image74.png"/><Relationship Id="rId24" Type="http://schemas.openxmlformats.org/officeDocument/2006/relationships/image" Target="../media/image87.png"/><Relationship Id="rId5" Type="http://schemas.openxmlformats.org/officeDocument/2006/relationships/image" Target="../media/image68.png"/><Relationship Id="rId15" Type="http://schemas.openxmlformats.org/officeDocument/2006/relationships/image" Target="../media/image78.png"/><Relationship Id="rId23" Type="http://schemas.openxmlformats.org/officeDocument/2006/relationships/image" Target="../media/image86.png"/><Relationship Id="rId10" Type="http://schemas.openxmlformats.org/officeDocument/2006/relationships/image" Target="../media/image73.png"/><Relationship Id="rId19" Type="http://schemas.openxmlformats.org/officeDocument/2006/relationships/image" Target="../media/image82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77.png"/><Relationship Id="rId22" Type="http://schemas.openxmlformats.org/officeDocument/2006/relationships/image" Target="../media/image8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8.png"/><Relationship Id="rId26" Type="http://schemas.openxmlformats.org/officeDocument/2006/relationships/image" Target="../media/image94.png"/><Relationship Id="rId3" Type="http://schemas.openxmlformats.org/officeDocument/2006/relationships/image" Target="../media/image67.png"/><Relationship Id="rId21" Type="http://schemas.openxmlformats.org/officeDocument/2006/relationships/image" Target="../media/image89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7.png"/><Relationship Id="rId25" Type="http://schemas.openxmlformats.org/officeDocument/2006/relationships/image" Target="../media/image93.png"/><Relationship Id="rId2" Type="http://schemas.openxmlformats.org/officeDocument/2006/relationships/image" Target="../media/image66.png"/><Relationship Id="rId16" Type="http://schemas.openxmlformats.org/officeDocument/2006/relationships/image" Target="../media/image26.png"/><Relationship Id="rId20" Type="http://schemas.openxmlformats.org/officeDocument/2006/relationships/image" Target="../media/image8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0.png"/><Relationship Id="rId11" Type="http://schemas.openxmlformats.org/officeDocument/2006/relationships/image" Target="../media/image22.png"/><Relationship Id="rId24" Type="http://schemas.openxmlformats.org/officeDocument/2006/relationships/image" Target="../media/image92.png"/><Relationship Id="rId5" Type="http://schemas.openxmlformats.org/officeDocument/2006/relationships/image" Target="../media/image17.png"/><Relationship Id="rId15" Type="http://schemas.openxmlformats.org/officeDocument/2006/relationships/image" Target="../media/image25.png"/><Relationship Id="rId23" Type="http://schemas.openxmlformats.org/officeDocument/2006/relationships/image" Target="../media/image91.png"/><Relationship Id="rId10" Type="http://schemas.openxmlformats.org/officeDocument/2006/relationships/image" Target="../media/image21.png"/><Relationship Id="rId19" Type="http://schemas.openxmlformats.org/officeDocument/2006/relationships/image" Target="../media/image33.png"/><Relationship Id="rId4" Type="http://schemas.openxmlformats.org/officeDocument/2006/relationships/image" Target="../media/image68.png"/><Relationship Id="rId9" Type="http://schemas.openxmlformats.org/officeDocument/2006/relationships/image" Target="../media/image20.png"/><Relationship Id="rId14" Type="http://schemas.openxmlformats.org/officeDocument/2006/relationships/image" Target="../media/image70.png"/><Relationship Id="rId22" Type="http://schemas.openxmlformats.org/officeDocument/2006/relationships/image" Target="../media/image90.png"/><Relationship Id="rId27" Type="http://schemas.openxmlformats.org/officeDocument/2006/relationships/image" Target="../media/image9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3" Type="http://schemas.openxmlformats.org/officeDocument/2006/relationships/image" Target="../media/image97.png"/><Relationship Id="rId7" Type="http://schemas.openxmlformats.org/officeDocument/2006/relationships/image" Target="../media/image101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0.png"/><Relationship Id="rId11" Type="http://schemas.openxmlformats.org/officeDocument/2006/relationships/image" Target="../media/image69.png"/><Relationship Id="rId5" Type="http://schemas.openxmlformats.org/officeDocument/2006/relationships/image" Target="../media/image99.png"/><Relationship Id="rId10" Type="http://schemas.openxmlformats.org/officeDocument/2006/relationships/image" Target="../media/image104.png"/><Relationship Id="rId4" Type="http://schemas.openxmlformats.org/officeDocument/2006/relationships/image" Target="../media/image98.png"/><Relationship Id="rId9" Type="http://schemas.openxmlformats.org/officeDocument/2006/relationships/image" Target="../media/image10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7851" y="1227612"/>
                <a:ext cx="9521963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800" b="1" dirty="0">
                    <a:solidFill>
                      <a:schemeClr val="tx1"/>
                    </a:solidFill>
                  </a:rPr>
                  <a:t>Last time:  </a:t>
                </a:r>
                <a:br>
                  <a:rPr lang="en-US" sz="2800" baseline="0" dirty="0">
                    <a:solidFill>
                      <a:schemeClr val="tx1"/>
                    </a:solidFill>
                  </a:rPr>
                </a:br>
                <a:r>
                  <a:rPr lang="en-US" sz="2400" dirty="0"/>
                  <a:t>- Probabilistic computation</a:t>
                </a:r>
              </a:p>
              <a:p>
                <a:r>
                  <a:rPr lang="en-US" sz="2400" dirty="0"/>
                  <a:t>- The class BPP</a:t>
                </a:r>
              </a:p>
              <a:p>
                <a:r>
                  <a:rPr lang="en-US" sz="2400" dirty="0"/>
                  <a:t>- Branching programs </a:t>
                </a:r>
              </a:p>
              <a:p>
                <a:r>
                  <a:rPr lang="en-US" sz="2400" dirty="0"/>
                  <a:t>- Arithmetization</a:t>
                </a:r>
              </a:p>
              <a:p>
                <a:r>
                  <a:rPr lang="en-US" sz="2400" dirty="0"/>
                  <a:t>- Started showing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ROBP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BPP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8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Today:  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(Sipser §10.2) </a:t>
                </a:r>
                <a:b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Finish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4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ROBP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BPP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51" y="1227612"/>
                <a:ext cx="9521963" cy="3323987"/>
              </a:xfrm>
              <a:prstGeom prst="rect">
                <a:avLst/>
              </a:prstGeom>
              <a:blipFill>
                <a:blip r:embed="rId3"/>
                <a:stretch>
                  <a:fillRect l="-1332" t="-1908" b="-3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215FE00-0C81-FD47-B9C4-AADFC4A17437}"/>
              </a:ext>
            </a:extLst>
          </p:cNvPr>
          <p:cNvSpPr txBox="1"/>
          <p:nvPr/>
        </p:nvSpPr>
        <p:spPr>
          <a:xfrm>
            <a:off x="6262255" y="59990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4855" y="992194"/>
                <a:ext cx="8842909" cy="51960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chemeClr val="tx1"/>
                    </a:solidFill>
                  </a:rPr>
                  <a:t>Algorithm for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0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ROBP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/>
                  <a:t>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  [on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000" dirty="0"/>
                  <a:t>]</a:t>
                </a:r>
              </a:p>
              <a:p>
                <a:r>
                  <a:rPr lang="en-US" sz="2000" dirty="0"/>
                  <a:t>1.  Find a prime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2.  Pick a random </a:t>
                </a:r>
                <a:r>
                  <a:rPr lang="en-US" sz="2000" i="1" dirty="0"/>
                  <a:t>non-Boolean</a:t>
                </a:r>
                <a:r>
                  <a:rPr lang="en-US" sz="2000" dirty="0"/>
                  <a:t> input assignment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000" dirty="0"/>
                  <a:t> where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2000" dirty="0"/>
                  <a:t>. </a:t>
                </a:r>
              </a:p>
              <a:p>
                <a:r>
                  <a:rPr lang="en-US" sz="2000" dirty="0"/>
                  <a:t>3.  Evaluate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000" dirty="0"/>
                  <a:t> by using arithmetization.</a:t>
                </a:r>
              </a:p>
              <a:p>
                <a:r>
                  <a:rPr lang="en-US" sz="2000" dirty="0"/>
                  <a:t>4. 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agree 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000" dirty="0"/>
                  <a:t> then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.</a:t>
                </a:r>
                <a:br>
                  <a:rPr lang="en-US" sz="2000" dirty="0"/>
                </a:br>
                <a:r>
                  <a:rPr lang="en-US" sz="2000" dirty="0"/>
                  <a:t>     If they disagree 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Claim:  </a:t>
                </a:r>
                <a:r>
                  <a:rPr lang="en-US" sz="2000" dirty="0"/>
                  <a:t>(1)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  </m:t>
                    </m:r>
                  </m:oMath>
                </a14:m>
                <a:r>
                  <a:rPr lang="en-US" sz="2000" dirty="0"/>
                  <a:t>Pr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         (2)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≢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→ </m:t>
                    </m:r>
                  </m:oMath>
                </a14:m>
                <a:r>
                  <a:rPr lang="en-US" sz="2000" dirty="0"/>
                  <a:t> Pr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type m:val="skw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Proof (1):  </a:t>
                </a: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then they agree on all Boolean inputs.</a:t>
                </a:r>
              </a:p>
              <a:p>
                <a:r>
                  <a:rPr lang="en-US" sz="2000" dirty="0"/>
                  <a:t>Thus their functions have the same truth table.</a:t>
                </a:r>
              </a:p>
              <a:p>
                <a:r>
                  <a:rPr lang="en-US" sz="2000" dirty="0"/>
                  <a:t>Thus their associated polynomials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are identical. </a:t>
                </a:r>
              </a:p>
              <a:p>
                <a:r>
                  <a:rPr lang="en-US" sz="2000" dirty="0"/>
                  <a:t>Thus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:r>
                  <a:rPr lang="en-US" sz="2000" u="sng" dirty="0"/>
                  <a:t>always</a:t>
                </a:r>
                <a:r>
                  <a:rPr lang="en-US" sz="2000" dirty="0"/>
                  <a:t> agree (even on non-Boolean inputs).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Proof (2):  </a:t>
                </a: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≢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so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From Schwartz-Zippel, Pr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2000" i="1" dirty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type m:val="skw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𝑑𝑚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type m:val="skw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  <a:br>
                  <a:rPr lang="en-US" sz="2000" dirty="0"/>
                </a:br>
                <a:r>
                  <a:rPr lang="en-US" sz="2000" dirty="0"/>
                  <a:t>(Note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/>
                  <a:t>.)  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55" y="992194"/>
                <a:ext cx="8842909" cy="5196038"/>
              </a:xfrm>
              <a:prstGeom prst="rect">
                <a:avLst/>
              </a:prstGeom>
              <a:blipFill>
                <a:blip r:embed="rId2"/>
                <a:stretch>
                  <a:fillRect l="-759" t="-704" b="-7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0"/>
                <a:ext cx="7747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ROBP</m:t>
                    </m:r>
                    <m:r>
                      <a:rPr lang="en-US" sz="4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BPP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747000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223396" y="4709704"/>
                <a:ext cx="4968604" cy="17543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FFFF00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FF00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FF00"/>
                    </a:solidFill>
                  </a:rPr>
                  <a:t> each have the form:</a:t>
                </a:r>
              </a:p>
              <a:p>
                <a:r>
                  <a:rPr lang="en-US" dirty="0">
                    <a:solidFill>
                      <a:srgbClr val="FFFF00"/>
                    </a:solidFill>
                  </a:rPr>
                  <a:t>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  ⋯ (1−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b="0" dirty="0">
                    <a:solidFill>
                      <a:srgbClr val="FFFF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+ 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  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⋯ 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0" dirty="0">
                    <a:solidFill>
                      <a:srgbClr val="FFFF00"/>
                    </a:solidFill>
                  </a:rPr>
                  <a:t> </a:t>
                </a:r>
              </a:p>
              <a:p>
                <a:r>
                  <a:rPr lang="en-US" b="0" dirty="0">
                    <a:solidFill>
                      <a:srgbClr val="FFFF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+ 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  ⋯    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>
                    <a:solidFill>
                      <a:srgbClr val="FFFF00"/>
                    </a:solidFill>
                  </a:rPr>
                  <a:t> </a:t>
                </a:r>
              </a:p>
              <a:p>
                <a:r>
                  <a:rPr lang="en-US" b="0" dirty="0">
                    <a:solidFill>
                      <a:srgbClr val="FFFF00"/>
                    </a:solidFill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⋮ </m:t>
                    </m:r>
                  </m:oMath>
                </a14:m>
                <a:r>
                  <a:rPr lang="en-US" b="0" dirty="0">
                    <a:solidFill>
                      <a:srgbClr val="FFFF00"/>
                    </a:solidFill>
                  </a:rPr>
                  <a:t> </a:t>
                </a:r>
              </a:p>
              <a:p>
                <a:r>
                  <a:rPr lang="en-US" dirty="0">
                    <a:solidFill>
                      <a:srgbClr val="FFFF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+    </m:t>
                    </m:r>
                    <m:d>
                      <m:dPr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d>
                      <m:dPr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d>
                      <m:dPr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d>
                      <m:dPr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en-US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  ⋯    (</m:t>
                    </m:r>
                    <m:sSub>
                      <m:sSubPr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FF00"/>
                        </a:solidFill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FFFF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396" y="4709704"/>
                <a:ext cx="4968604" cy="1754326"/>
              </a:xfrm>
              <a:prstGeom prst="rect">
                <a:avLst/>
              </a:prstGeom>
              <a:blipFill>
                <a:blip r:embed="rId4"/>
                <a:stretch>
                  <a:fillRect t="-2091" b="-2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Group 53"/>
          <p:cNvGrpSpPr/>
          <p:nvPr/>
        </p:nvGrpSpPr>
        <p:grpSpPr>
          <a:xfrm>
            <a:off x="6513551" y="2410601"/>
            <a:ext cx="2962783" cy="1450809"/>
            <a:chOff x="8113751" y="1033921"/>
            <a:chExt cx="2962783" cy="1450809"/>
          </a:xfrm>
        </p:grpSpPr>
        <p:grpSp>
          <p:nvGrpSpPr>
            <p:cNvPr id="52" name="Group 51"/>
            <p:cNvGrpSpPr/>
            <p:nvPr/>
          </p:nvGrpSpPr>
          <p:grpSpPr>
            <a:xfrm>
              <a:off x="8113751" y="1033921"/>
              <a:ext cx="1304166" cy="1450809"/>
              <a:chOff x="8113751" y="1033921"/>
              <a:chExt cx="1304166" cy="1450809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8708679" y="1330468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Rectangle 8"/>
                  <p:cNvSpPr/>
                  <p:nvPr/>
                </p:nvSpPr>
                <p:spPr>
                  <a:xfrm>
                    <a:off x="8653771" y="1290702"/>
                    <a:ext cx="238834" cy="21544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800" dirty="0"/>
                  </a:p>
                </p:txBody>
              </p:sp>
            </mc:Choice>
            <mc:Fallback xmlns="">
              <p:sp>
                <p:nvSpPr>
                  <p:cNvPr id="9" name="Rectangle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53771" y="1290702"/>
                    <a:ext cx="238834" cy="215444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0" name="Oval 9"/>
              <p:cNvSpPr/>
              <p:nvPr/>
            </p:nvSpPr>
            <p:spPr>
              <a:xfrm>
                <a:off x="8442712" y="1601342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8984477" y="1601342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442712" y="2215016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8984477" y="2215016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14" name="Straight Arrow Connector 13"/>
              <p:cNvCxnSpPr/>
              <p:nvPr/>
            </p:nvCxnSpPr>
            <p:spPr>
              <a:xfrm flipH="1">
                <a:off x="8572433" y="1464911"/>
                <a:ext cx="155477" cy="15204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H="1">
                <a:off x="8847340" y="1732508"/>
                <a:ext cx="151633" cy="15568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8846173" y="1465842"/>
                <a:ext cx="166017" cy="155519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9099903" y="1746970"/>
                <a:ext cx="72503" cy="12891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8580842" y="1321736"/>
                <a:ext cx="138658" cy="5038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8584616" y="1734941"/>
                <a:ext cx="142309" cy="147174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ctangle 19"/>
              <p:cNvSpPr/>
              <p:nvPr/>
            </p:nvSpPr>
            <p:spPr>
              <a:xfrm>
                <a:off x="8517701" y="1363111"/>
                <a:ext cx="235962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00" dirty="0"/>
                  <a:t>0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21544" y="1362112"/>
                <a:ext cx="235962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00" dirty="0"/>
                  <a:t>1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401681" y="2172044"/>
                <a:ext cx="202594" cy="199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0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939193" y="2170749"/>
                <a:ext cx="202594" cy="199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8198903" y="1143000"/>
                <a:ext cx="1219014" cy="1341730"/>
              </a:xfrm>
              <a:custGeom>
                <a:avLst/>
                <a:gdLst>
                  <a:gd name="connsiteX0" fmla="*/ 25093 w 1709911"/>
                  <a:gd name="connsiteY0" fmla="*/ 2023261 h 2246528"/>
                  <a:gd name="connsiteX1" fmla="*/ 706130 w 1709911"/>
                  <a:gd name="connsiteY1" fmla="*/ 203986 h 2246528"/>
                  <a:gd name="connsiteX2" fmla="*/ 1034743 w 1709911"/>
                  <a:gd name="connsiteY2" fmla="*/ 246848 h 2246528"/>
                  <a:gd name="connsiteX3" fmla="*/ 1682443 w 1709911"/>
                  <a:gd name="connsiteY3" fmla="*/ 2018498 h 2246528"/>
                  <a:gd name="connsiteX4" fmla="*/ 25093 w 1709911"/>
                  <a:gd name="connsiteY4" fmla="*/ 2023261 h 2246528"/>
                  <a:gd name="connsiteX0" fmla="*/ 25093 w 1709911"/>
                  <a:gd name="connsiteY0" fmla="*/ 2023261 h 2246528"/>
                  <a:gd name="connsiteX1" fmla="*/ 706130 w 1709911"/>
                  <a:gd name="connsiteY1" fmla="*/ 203986 h 2246528"/>
                  <a:gd name="connsiteX2" fmla="*/ 1034743 w 1709911"/>
                  <a:gd name="connsiteY2" fmla="*/ 246848 h 2246528"/>
                  <a:gd name="connsiteX3" fmla="*/ 1682443 w 1709911"/>
                  <a:gd name="connsiteY3" fmla="*/ 2018498 h 2246528"/>
                  <a:gd name="connsiteX4" fmla="*/ 25093 w 1709911"/>
                  <a:gd name="connsiteY4" fmla="*/ 2023261 h 2246528"/>
                  <a:gd name="connsiteX0" fmla="*/ 28679 w 1713497"/>
                  <a:gd name="connsiteY0" fmla="*/ 1990138 h 2213405"/>
                  <a:gd name="connsiteX1" fmla="*/ 709716 w 1713497"/>
                  <a:gd name="connsiteY1" fmla="*/ 170863 h 2213405"/>
                  <a:gd name="connsiteX2" fmla="*/ 1038329 w 1713497"/>
                  <a:gd name="connsiteY2" fmla="*/ 213725 h 2213405"/>
                  <a:gd name="connsiteX3" fmla="*/ 1686029 w 1713497"/>
                  <a:gd name="connsiteY3" fmla="*/ 1985375 h 2213405"/>
                  <a:gd name="connsiteX4" fmla="*/ 28679 w 1713497"/>
                  <a:gd name="connsiteY4" fmla="*/ 1990138 h 2213405"/>
                  <a:gd name="connsiteX0" fmla="*/ 25238 w 1710056"/>
                  <a:gd name="connsiteY0" fmla="*/ 1967863 h 2191130"/>
                  <a:gd name="connsiteX1" fmla="*/ 706275 w 1710056"/>
                  <a:gd name="connsiteY1" fmla="*/ 148588 h 2191130"/>
                  <a:gd name="connsiteX2" fmla="*/ 1034888 w 1710056"/>
                  <a:gd name="connsiteY2" fmla="*/ 191450 h 2191130"/>
                  <a:gd name="connsiteX3" fmla="*/ 1682588 w 1710056"/>
                  <a:gd name="connsiteY3" fmla="*/ 1963100 h 2191130"/>
                  <a:gd name="connsiteX4" fmla="*/ 25238 w 1710056"/>
                  <a:gd name="connsiteY4" fmla="*/ 1967863 h 2191130"/>
                  <a:gd name="connsiteX0" fmla="*/ 25238 w 1710056"/>
                  <a:gd name="connsiteY0" fmla="*/ 1924643 h 2147910"/>
                  <a:gd name="connsiteX1" fmla="*/ 706275 w 1710056"/>
                  <a:gd name="connsiteY1" fmla="*/ 105368 h 2147910"/>
                  <a:gd name="connsiteX2" fmla="*/ 1034888 w 1710056"/>
                  <a:gd name="connsiteY2" fmla="*/ 148230 h 2147910"/>
                  <a:gd name="connsiteX3" fmla="*/ 1682588 w 1710056"/>
                  <a:gd name="connsiteY3" fmla="*/ 1919880 h 2147910"/>
                  <a:gd name="connsiteX4" fmla="*/ 25238 w 1710056"/>
                  <a:gd name="connsiteY4" fmla="*/ 1924643 h 2147910"/>
                  <a:gd name="connsiteX0" fmla="*/ 25238 w 1707561"/>
                  <a:gd name="connsiteY0" fmla="*/ 1924643 h 2147910"/>
                  <a:gd name="connsiteX1" fmla="*/ 706275 w 1707561"/>
                  <a:gd name="connsiteY1" fmla="*/ 105368 h 2147910"/>
                  <a:gd name="connsiteX2" fmla="*/ 1034888 w 1707561"/>
                  <a:gd name="connsiteY2" fmla="*/ 148230 h 2147910"/>
                  <a:gd name="connsiteX3" fmla="*/ 1682588 w 1707561"/>
                  <a:gd name="connsiteY3" fmla="*/ 1919880 h 2147910"/>
                  <a:gd name="connsiteX4" fmla="*/ 25238 w 1707561"/>
                  <a:gd name="connsiteY4" fmla="*/ 1924643 h 2147910"/>
                  <a:gd name="connsiteX0" fmla="*/ 25238 w 1714918"/>
                  <a:gd name="connsiteY0" fmla="*/ 1924643 h 2147910"/>
                  <a:gd name="connsiteX1" fmla="*/ 706275 w 1714918"/>
                  <a:gd name="connsiteY1" fmla="*/ 105368 h 2147910"/>
                  <a:gd name="connsiteX2" fmla="*/ 1034888 w 1714918"/>
                  <a:gd name="connsiteY2" fmla="*/ 148230 h 2147910"/>
                  <a:gd name="connsiteX3" fmla="*/ 1682588 w 1714918"/>
                  <a:gd name="connsiteY3" fmla="*/ 1919880 h 2147910"/>
                  <a:gd name="connsiteX4" fmla="*/ 25238 w 1714918"/>
                  <a:gd name="connsiteY4" fmla="*/ 1924643 h 2147910"/>
                  <a:gd name="connsiteX0" fmla="*/ 25238 w 1714918"/>
                  <a:gd name="connsiteY0" fmla="*/ 1893011 h 2116278"/>
                  <a:gd name="connsiteX1" fmla="*/ 706275 w 1714918"/>
                  <a:gd name="connsiteY1" fmla="*/ 73736 h 2116278"/>
                  <a:gd name="connsiteX2" fmla="*/ 1034888 w 1714918"/>
                  <a:gd name="connsiteY2" fmla="*/ 116598 h 2116278"/>
                  <a:gd name="connsiteX3" fmla="*/ 1682588 w 1714918"/>
                  <a:gd name="connsiteY3" fmla="*/ 1888248 h 2116278"/>
                  <a:gd name="connsiteX4" fmla="*/ 25238 w 1714918"/>
                  <a:gd name="connsiteY4" fmla="*/ 1893011 h 2116278"/>
                  <a:gd name="connsiteX0" fmla="*/ 25238 w 1714918"/>
                  <a:gd name="connsiteY0" fmla="*/ 1893011 h 2116278"/>
                  <a:gd name="connsiteX1" fmla="*/ 706275 w 1714918"/>
                  <a:gd name="connsiteY1" fmla="*/ 73736 h 2116278"/>
                  <a:gd name="connsiteX2" fmla="*/ 1034888 w 1714918"/>
                  <a:gd name="connsiteY2" fmla="*/ 116598 h 2116278"/>
                  <a:gd name="connsiteX3" fmla="*/ 1682588 w 1714918"/>
                  <a:gd name="connsiteY3" fmla="*/ 1888248 h 2116278"/>
                  <a:gd name="connsiteX4" fmla="*/ 25238 w 1714918"/>
                  <a:gd name="connsiteY4" fmla="*/ 1893011 h 2116278"/>
                  <a:gd name="connsiteX0" fmla="*/ 25556 w 1725262"/>
                  <a:gd name="connsiteY0" fmla="*/ 1968953 h 2192809"/>
                  <a:gd name="connsiteX1" fmla="*/ 706593 w 1725262"/>
                  <a:gd name="connsiteY1" fmla="*/ 149678 h 2192809"/>
                  <a:gd name="connsiteX2" fmla="*/ 1125693 w 1725262"/>
                  <a:gd name="connsiteY2" fmla="*/ 163965 h 2192809"/>
                  <a:gd name="connsiteX3" fmla="*/ 1682906 w 1725262"/>
                  <a:gd name="connsiteY3" fmla="*/ 1964190 h 2192809"/>
                  <a:gd name="connsiteX4" fmla="*/ 25556 w 1725262"/>
                  <a:gd name="connsiteY4" fmla="*/ 1968953 h 2192809"/>
                  <a:gd name="connsiteX0" fmla="*/ 25556 w 1714988"/>
                  <a:gd name="connsiteY0" fmla="*/ 1968953 h 2192809"/>
                  <a:gd name="connsiteX1" fmla="*/ 706593 w 1714988"/>
                  <a:gd name="connsiteY1" fmla="*/ 149678 h 2192809"/>
                  <a:gd name="connsiteX2" fmla="*/ 1125693 w 1714988"/>
                  <a:gd name="connsiteY2" fmla="*/ 163965 h 2192809"/>
                  <a:gd name="connsiteX3" fmla="*/ 1682906 w 1714988"/>
                  <a:gd name="connsiteY3" fmla="*/ 1964190 h 2192809"/>
                  <a:gd name="connsiteX4" fmla="*/ 25556 w 1714988"/>
                  <a:gd name="connsiteY4" fmla="*/ 1968953 h 2192809"/>
                  <a:gd name="connsiteX0" fmla="*/ 29782 w 1723081"/>
                  <a:gd name="connsiteY0" fmla="*/ 2033006 h 2256261"/>
                  <a:gd name="connsiteX1" fmla="*/ 658431 w 1723081"/>
                  <a:gd name="connsiteY1" fmla="*/ 223256 h 2256261"/>
                  <a:gd name="connsiteX2" fmla="*/ 1129919 w 1723081"/>
                  <a:gd name="connsiteY2" fmla="*/ 228018 h 2256261"/>
                  <a:gd name="connsiteX3" fmla="*/ 1687132 w 1723081"/>
                  <a:gd name="connsiteY3" fmla="*/ 2028243 h 2256261"/>
                  <a:gd name="connsiteX4" fmla="*/ 29782 w 1723081"/>
                  <a:gd name="connsiteY4" fmla="*/ 2033006 h 2256261"/>
                  <a:gd name="connsiteX0" fmla="*/ 34607 w 1728328"/>
                  <a:gd name="connsiteY0" fmla="*/ 2033006 h 2256261"/>
                  <a:gd name="connsiteX1" fmla="*/ 610869 w 1728328"/>
                  <a:gd name="connsiteY1" fmla="*/ 223256 h 2256261"/>
                  <a:gd name="connsiteX2" fmla="*/ 1134744 w 1728328"/>
                  <a:gd name="connsiteY2" fmla="*/ 228018 h 2256261"/>
                  <a:gd name="connsiteX3" fmla="*/ 1691957 w 1728328"/>
                  <a:gd name="connsiteY3" fmla="*/ 2028243 h 2256261"/>
                  <a:gd name="connsiteX4" fmla="*/ 34607 w 1728328"/>
                  <a:gd name="connsiteY4" fmla="*/ 2033006 h 2256261"/>
                  <a:gd name="connsiteX0" fmla="*/ 10018 w 1703739"/>
                  <a:gd name="connsiteY0" fmla="*/ 2033006 h 2204649"/>
                  <a:gd name="connsiteX1" fmla="*/ 586280 w 1703739"/>
                  <a:gd name="connsiteY1" fmla="*/ 223256 h 2204649"/>
                  <a:gd name="connsiteX2" fmla="*/ 1110155 w 1703739"/>
                  <a:gd name="connsiteY2" fmla="*/ 228018 h 2204649"/>
                  <a:gd name="connsiteX3" fmla="*/ 1667368 w 1703739"/>
                  <a:gd name="connsiteY3" fmla="*/ 2028243 h 2204649"/>
                  <a:gd name="connsiteX4" fmla="*/ 10018 w 1703739"/>
                  <a:gd name="connsiteY4" fmla="*/ 2033006 h 2204649"/>
                  <a:gd name="connsiteX0" fmla="*/ 10018 w 1677356"/>
                  <a:gd name="connsiteY0" fmla="*/ 2033006 h 2130406"/>
                  <a:gd name="connsiteX1" fmla="*/ 586280 w 1677356"/>
                  <a:gd name="connsiteY1" fmla="*/ 223256 h 2130406"/>
                  <a:gd name="connsiteX2" fmla="*/ 1110155 w 1677356"/>
                  <a:gd name="connsiteY2" fmla="*/ 228018 h 2130406"/>
                  <a:gd name="connsiteX3" fmla="*/ 1667368 w 1677356"/>
                  <a:gd name="connsiteY3" fmla="*/ 2028243 h 2130406"/>
                  <a:gd name="connsiteX4" fmla="*/ 10018 w 1677356"/>
                  <a:gd name="connsiteY4" fmla="*/ 2033006 h 2130406"/>
                  <a:gd name="connsiteX0" fmla="*/ 10189 w 1677527"/>
                  <a:gd name="connsiteY0" fmla="*/ 1993782 h 2091182"/>
                  <a:gd name="connsiteX1" fmla="*/ 586451 w 1677527"/>
                  <a:gd name="connsiteY1" fmla="*/ 184032 h 2091182"/>
                  <a:gd name="connsiteX2" fmla="*/ 1110326 w 1677527"/>
                  <a:gd name="connsiteY2" fmla="*/ 188794 h 2091182"/>
                  <a:gd name="connsiteX3" fmla="*/ 1667539 w 1677527"/>
                  <a:gd name="connsiteY3" fmla="*/ 1989019 h 2091182"/>
                  <a:gd name="connsiteX4" fmla="*/ 10189 w 1677527"/>
                  <a:gd name="connsiteY4" fmla="*/ 1993782 h 2091182"/>
                  <a:gd name="connsiteX0" fmla="*/ 10189 w 1677984"/>
                  <a:gd name="connsiteY0" fmla="*/ 1954412 h 2051812"/>
                  <a:gd name="connsiteX1" fmla="*/ 586451 w 1677984"/>
                  <a:gd name="connsiteY1" fmla="*/ 144662 h 2051812"/>
                  <a:gd name="connsiteX2" fmla="*/ 1110326 w 1677984"/>
                  <a:gd name="connsiteY2" fmla="*/ 149424 h 2051812"/>
                  <a:gd name="connsiteX3" fmla="*/ 1667539 w 1677984"/>
                  <a:gd name="connsiteY3" fmla="*/ 1949649 h 2051812"/>
                  <a:gd name="connsiteX4" fmla="*/ 10189 w 1677984"/>
                  <a:gd name="connsiteY4" fmla="*/ 1954412 h 2051812"/>
                  <a:gd name="connsiteX0" fmla="*/ 42899 w 1710461"/>
                  <a:gd name="connsiteY0" fmla="*/ 1986842 h 2145893"/>
                  <a:gd name="connsiteX1" fmla="*/ 547723 w 1710461"/>
                  <a:gd name="connsiteY1" fmla="*/ 191380 h 2145893"/>
                  <a:gd name="connsiteX2" fmla="*/ 1143036 w 1710461"/>
                  <a:gd name="connsiteY2" fmla="*/ 181854 h 2145893"/>
                  <a:gd name="connsiteX3" fmla="*/ 1700249 w 1710461"/>
                  <a:gd name="connsiteY3" fmla="*/ 1982079 h 2145893"/>
                  <a:gd name="connsiteX4" fmla="*/ 42899 w 1710461"/>
                  <a:gd name="connsiteY4" fmla="*/ 1986842 h 2145893"/>
                  <a:gd name="connsiteX0" fmla="*/ 42899 w 1743675"/>
                  <a:gd name="connsiteY0" fmla="*/ 2027735 h 2250387"/>
                  <a:gd name="connsiteX1" fmla="*/ 547723 w 1743675"/>
                  <a:gd name="connsiteY1" fmla="*/ 232273 h 2250387"/>
                  <a:gd name="connsiteX2" fmla="*/ 1200186 w 1743675"/>
                  <a:gd name="connsiteY2" fmla="*/ 217984 h 2250387"/>
                  <a:gd name="connsiteX3" fmla="*/ 1700249 w 1743675"/>
                  <a:gd name="connsiteY3" fmla="*/ 2022972 h 2250387"/>
                  <a:gd name="connsiteX4" fmla="*/ 42899 w 1743675"/>
                  <a:gd name="connsiteY4" fmla="*/ 2027735 h 2250387"/>
                  <a:gd name="connsiteX0" fmla="*/ 51675 w 1611815"/>
                  <a:gd name="connsiteY0" fmla="*/ 2042897 h 2259457"/>
                  <a:gd name="connsiteX1" fmla="*/ 423149 w 1611815"/>
                  <a:gd name="connsiteY1" fmla="*/ 233147 h 2259457"/>
                  <a:gd name="connsiteX2" fmla="*/ 1075612 w 1611815"/>
                  <a:gd name="connsiteY2" fmla="*/ 218858 h 2259457"/>
                  <a:gd name="connsiteX3" fmla="*/ 1575675 w 1611815"/>
                  <a:gd name="connsiteY3" fmla="*/ 2023846 h 2259457"/>
                  <a:gd name="connsiteX4" fmla="*/ 51675 w 1611815"/>
                  <a:gd name="connsiteY4" fmla="*/ 2042897 h 2259457"/>
                  <a:gd name="connsiteX0" fmla="*/ 45236 w 1506605"/>
                  <a:gd name="connsiteY0" fmla="*/ 2041989 h 2250885"/>
                  <a:gd name="connsiteX1" fmla="*/ 416710 w 1506605"/>
                  <a:gd name="connsiteY1" fmla="*/ 232239 h 2250885"/>
                  <a:gd name="connsiteX2" fmla="*/ 1069173 w 1506605"/>
                  <a:gd name="connsiteY2" fmla="*/ 217950 h 2250885"/>
                  <a:gd name="connsiteX3" fmla="*/ 1464461 w 1506605"/>
                  <a:gd name="connsiteY3" fmla="*/ 2008650 h 2250885"/>
                  <a:gd name="connsiteX4" fmla="*/ 45236 w 1506605"/>
                  <a:gd name="connsiteY4" fmla="*/ 2041989 h 2250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6605" h="2250885">
                    <a:moveTo>
                      <a:pt x="45236" y="2041989"/>
                    </a:moveTo>
                    <a:cubicBezTo>
                      <a:pt x="-129389" y="1745921"/>
                      <a:pt x="246054" y="536245"/>
                      <a:pt x="416710" y="232239"/>
                    </a:cubicBezTo>
                    <a:cubicBezTo>
                      <a:pt x="587366" y="-71767"/>
                      <a:pt x="894548" y="-78118"/>
                      <a:pt x="1069173" y="217950"/>
                    </a:cubicBezTo>
                    <a:cubicBezTo>
                      <a:pt x="1243798" y="514018"/>
                      <a:pt x="1635117" y="1704644"/>
                      <a:pt x="1464461" y="2008650"/>
                    </a:cubicBezTo>
                    <a:cubicBezTo>
                      <a:pt x="1293805" y="2312656"/>
                      <a:pt x="219861" y="2338057"/>
                      <a:pt x="45236" y="2041989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sysDash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Rectangle 6"/>
                  <p:cNvSpPr/>
                  <p:nvPr/>
                </p:nvSpPr>
                <p:spPr>
                  <a:xfrm>
                    <a:off x="8113751" y="1033921"/>
                    <a:ext cx="447110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7" name="Rectangle 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13751" y="1033921"/>
                    <a:ext cx="447110" cy="338554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3" name="Group 52"/>
            <p:cNvGrpSpPr/>
            <p:nvPr/>
          </p:nvGrpSpPr>
          <p:grpSpPr>
            <a:xfrm>
              <a:off x="9730656" y="1033921"/>
              <a:ext cx="1345878" cy="1450809"/>
              <a:chOff x="9730656" y="1033921"/>
              <a:chExt cx="1345878" cy="1450809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0437795" y="1311426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Rectangle 28"/>
                  <p:cNvSpPr/>
                  <p:nvPr/>
                </p:nvSpPr>
                <p:spPr>
                  <a:xfrm>
                    <a:off x="10372098" y="1270038"/>
                    <a:ext cx="308098" cy="21544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US" sz="800" dirty="0"/>
                  </a:p>
                </p:txBody>
              </p:sp>
            </mc:Choice>
            <mc:Fallback xmlns="">
              <p:sp>
                <p:nvSpPr>
                  <p:cNvPr id="29" name="Rectangle 2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372098" y="1270038"/>
                    <a:ext cx="308098" cy="215444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0" name="Oval 29"/>
              <p:cNvSpPr/>
              <p:nvPr/>
            </p:nvSpPr>
            <p:spPr>
              <a:xfrm>
                <a:off x="10437795" y="1842718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10171829" y="1582300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0713594" y="1582300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0171829" y="2214966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10713594" y="2214966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35" name="Straight Arrow Connector 34"/>
              <p:cNvCxnSpPr/>
              <p:nvPr/>
            </p:nvCxnSpPr>
            <p:spPr>
              <a:xfrm flipH="1">
                <a:off x="10301549" y="1445869"/>
                <a:ext cx="155477" cy="15204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 flipH="1">
                <a:off x="10576456" y="1713466"/>
                <a:ext cx="151633" cy="15568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 flipH="1">
                <a:off x="10143546" y="1731048"/>
                <a:ext cx="71208" cy="15054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flipH="1">
                <a:off x="10377766" y="1985921"/>
                <a:ext cx="87601" cy="99234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>
                <a:off x="10575289" y="1446800"/>
                <a:ext cx="166017" cy="155519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>
                <a:off x="10572807" y="1987137"/>
                <a:ext cx="67790" cy="81025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/>
            </p:nvCxnSpPr>
            <p:spPr>
              <a:xfrm>
                <a:off x="10309959" y="1302694"/>
                <a:ext cx="138658" cy="5038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>
                <a:off x="10313732" y="1715899"/>
                <a:ext cx="142309" cy="147174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ctangle 42"/>
              <p:cNvSpPr/>
              <p:nvPr/>
            </p:nvSpPr>
            <p:spPr>
              <a:xfrm>
                <a:off x="10265233" y="1355450"/>
                <a:ext cx="235962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00" dirty="0"/>
                  <a:t>0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10544725" y="1346839"/>
                <a:ext cx="235962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00" dirty="0"/>
                  <a:t>1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10126545" y="2178394"/>
                <a:ext cx="202594" cy="199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0</a:t>
                </a: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0668310" y="2170749"/>
                <a:ext cx="202594" cy="199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9857520" y="1143000"/>
                <a:ext cx="1219014" cy="1341730"/>
              </a:xfrm>
              <a:custGeom>
                <a:avLst/>
                <a:gdLst>
                  <a:gd name="connsiteX0" fmla="*/ 25093 w 1709911"/>
                  <a:gd name="connsiteY0" fmla="*/ 2023261 h 2246528"/>
                  <a:gd name="connsiteX1" fmla="*/ 706130 w 1709911"/>
                  <a:gd name="connsiteY1" fmla="*/ 203986 h 2246528"/>
                  <a:gd name="connsiteX2" fmla="*/ 1034743 w 1709911"/>
                  <a:gd name="connsiteY2" fmla="*/ 246848 h 2246528"/>
                  <a:gd name="connsiteX3" fmla="*/ 1682443 w 1709911"/>
                  <a:gd name="connsiteY3" fmla="*/ 2018498 h 2246528"/>
                  <a:gd name="connsiteX4" fmla="*/ 25093 w 1709911"/>
                  <a:gd name="connsiteY4" fmla="*/ 2023261 h 2246528"/>
                  <a:gd name="connsiteX0" fmla="*/ 25093 w 1709911"/>
                  <a:gd name="connsiteY0" fmla="*/ 2023261 h 2246528"/>
                  <a:gd name="connsiteX1" fmla="*/ 706130 w 1709911"/>
                  <a:gd name="connsiteY1" fmla="*/ 203986 h 2246528"/>
                  <a:gd name="connsiteX2" fmla="*/ 1034743 w 1709911"/>
                  <a:gd name="connsiteY2" fmla="*/ 246848 h 2246528"/>
                  <a:gd name="connsiteX3" fmla="*/ 1682443 w 1709911"/>
                  <a:gd name="connsiteY3" fmla="*/ 2018498 h 2246528"/>
                  <a:gd name="connsiteX4" fmla="*/ 25093 w 1709911"/>
                  <a:gd name="connsiteY4" fmla="*/ 2023261 h 2246528"/>
                  <a:gd name="connsiteX0" fmla="*/ 28679 w 1713497"/>
                  <a:gd name="connsiteY0" fmla="*/ 1990138 h 2213405"/>
                  <a:gd name="connsiteX1" fmla="*/ 709716 w 1713497"/>
                  <a:gd name="connsiteY1" fmla="*/ 170863 h 2213405"/>
                  <a:gd name="connsiteX2" fmla="*/ 1038329 w 1713497"/>
                  <a:gd name="connsiteY2" fmla="*/ 213725 h 2213405"/>
                  <a:gd name="connsiteX3" fmla="*/ 1686029 w 1713497"/>
                  <a:gd name="connsiteY3" fmla="*/ 1985375 h 2213405"/>
                  <a:gd name="connsiteX4" fmla="*/ 28679 w 1713497"/>
                  <a:gd name="connsiteY4" fmla="*/ 1990138 h 2213405"/>
                  <a:gd name="connsiteX0" fmla="*/ 25238 w 1710056"/>
                  <a:gd name="connsiteY0" fmla="*/ 1967863 h 2191130"/>
                  <a:gd name="connsiteX1" fmla="*/ 706275 w 1710056"/>
                  <a:gd name="connsiteY1" fmla="*/ 148588 h 2191130"/>
                  <a:gd name="connsiteX2" fmla="*/ 1034888 w 1710056"/>
                  <a:gd name="connsiteY2" fmla="*/ 191450 h 2191130"/>
                  <a:gd name="connsiteX3" fmla="*/ 1682588 w 1710056"/>
                  <a:gd name="connsiteY3" fmla="*/ 1963100 h 2191130"/>
                  <a:gd name="connsiteX4" fmla="*/ 25238 w 1710056"/>
                  <a:gd name="connsiteY4" fmla="*/ 1967863 h 2191130"/>
                  <a:gd name="connsiteX0" fmla="*/ 25238 w 1710056"/>
                  <a:gd name="connsiteY0" fmla="*/ 1924643 h 2147910"/>
                  <a:gd name="connsiteX1" fmla="*/ 706275 w 1710056"/>
                  <a:gd name="connsiteY1" fmla="*/ 105368 h 2147910"/>
                  <a:gd name="connsiteX2" fmla="*/ 1034888 w 1710056"/>
                  <a:gd name="connsiteY2" fmla="*/ 148230 h 2147910"/>
                  <a:gd name="connsiteX3" fmla="*/ 1682588 w 1710056"/>
                  <a:gd name="connsiteY3" fmla="*/ 1919880 h 2147910"/>
                  <a:gd name="connsiteX4" fmla="*/ 25238 w 1710056"/>
                  <a:gd name="connsiteY4" fmla="*/ 1924643 h 2147910"/>
                  <a:gd name="connsiteX0" fmla="*/ 25238 w 1707561"/>
                  <a:gd name="connsiteY0" fmla="*/ 1924643 h 2147910"/>
                  <a:gd name="connsiteX1" fmla="*/ 706275 w 1707561"/>
                  <a:gd name="connsiteY1" fmla="*/ 105368 h 2147910"/>
                  <a:gd name="connsiteX2" fmla="*/ 1034888 w 1707561"/>
                  <a:gd name="connsiteY2" fmla="*/ 148230 h 2147910"/>
                  <a:gd name="connsiteX3" fmla="*/ 1682588 w 1707561"/>
                  <a:gd name="connsiteY3" fmla="*/ 1919880 h 2147910"/>
                  <a:gd name="connsiteX4" fmla="*/ 25238 w 1707561"/>
                  <a:gd name="connsiteY4" fmla="*/ 1924643 h 2147910"/>
                  <a:gd name="connsiteX0" fmla="*/ 25238 w 1714918"/>
                  <a:gd name="connsiteY0" fmla="*/ 1924643 h 2147910"/>
                  <a:gd name="connsiteX1" fmla="*/ 706275 w 1714918"/>
                  <a:gd name="connsiteY1" fmla="*/ 105368 h 2147910"/>
                  <a:gd name="connsiteX2" fmla="*/ 1034888 w 1714918"/>
                  <a:gd name="connsiteY2" fmla="*/ 148230 h 2147910"/>
                  <a:gd name="connsiteX3" fmla="*/ 1682588 w 1714918"/>
                  <a:gd name="connsiteY3" fmla="*/ 1919880 h 2147910"/>
                  <a:gd name="connsiteX4" fmla="*/ 25238 w 1714918"/>
                  <a:gd name="connsiteY4" fmla="*/ 1924643 h 2147910"/>
                  <a:gd name="connsiteX0" fmla="*/ 25238 w 1714918"/>
                  <a:gd name="connsiteY0" fmla="*/ 1893011 h 2116278"/>
                  <a:gd name="connsiteX1" fmla="*/ 706275 w 1714918"/>
                  <a:gd name="connsiteY1" fmla="*/ 73736 h 2116278"/>
                  <a:gd name="connsiteX2" fmla="*/ 1034888 w 1714918"/>
                  <a:gd name="connsiteY2" fmla="*/ 116598 h 2116278"/>
                  <a:gd name="connsiteX3" fmla="*/ 1682588 w 1714918"/>
                  <a:gd name="connsiteY3" fmla="*/ 1888248 h 2116278"/>
                  <a:gd name="connsiteX4" fmla="*/ 25238 w 1714918"/>
                  <a:gd name="connsiteY4" fmla="*/ 1893011 h 2116278"/>
                  <a:gd name="connsiteX0" fmla="*/ 25238 w 1714918"/>
                  <a:gd name="connsiteY0" fmla="*/ 1893011 h 2116278"/>
                  <a:gd name="connsiteX1" fmla="*/ 706275 w 1714918"/>
                  <a:gd name="connsiteY1" fmla="*/ 73736 h 2116278"/>
                  <a:gd name="connsiteX2" fmla="*/ 1034888 w 1714918"/>
                  <a:gd name="connsiteY2" fmla="*/ 116598 h 2116278"/>
                  <a:gd name="connsiteX3" fmla="*/ 1682588 w 1714918"/>
                  <a:gd name="connsiteY3" fmla="*/ 1888248 h 2116278"/>
                  <a:gd name="connsiteX4" fmla="*/ 25238 w 1714918"/>
                  <a:gd name="connsiteY4" fmla="*/ 1893011 h 2116278"/>
                  <a:gd name="connsiteX0" fmla="*/ 25556 w 1725262"/>
                  <a:gd name="connsiteY0" fmla="*/ 1968953 h 2192809"/>
                  <a:gd name="connsiteX1" fmla="*/ 706593 w 1725262"/>
                  <a:gd name="connsiteY1" fmla="*/ 149678 h 2192809"/>
                  <a:gd name="connsiteX2" fmla="*/ 1125693 w 1725262"/>
                  <a:gd name="connsiteY2" fmla="*/ 163965 h 2192809"/>
                  <a:gd name="connsiteX3" fmla="*/ 1682906 w 1725262"/>
                  <a:gd name="connsiteY3" fmla="*/ 1964190 h 2192809"/>
                  <a:gd name="connsiteX4" fmla="*/ 25556 w 1725262"/>
                  <a:gd name="connsiteY4" fmla="*/ 1968953 h 2192809"/>
                  <a:gd name="connsiteX0" fmla="*/ 25556 w 1714988"/>
                  <a:gd name="connsiteY0" fmla="*/ 1968953 h 2192809"/>
                  <a:gd name="connsiteX1" fmla="*/ 706593 w 1714988"/>
                  <a:gd name="connsiteY1" fmla="*/ 149678 h 2192809"/>
                  <a:gd name="connsiteX2" fmla="*/ 1125693 w 1714988"/>
                  <a:gd name="connsiteY2" fmla="*/ 163965 h 2192809"/>
                  <a:gd name="connsiteX3" fmla="*/ 1682906 w 1714988"/>
                  <a:gd name="connsiteY3" fmla="*/ 1964190 h 2192809"/>
                  <a:gd name="connsiteX4" fmla="*/ 25556 w 1714988"/>
                  <a:gd name="connsiteY4" fmla="*/ 1968953 h 2192809"/>
                  <a:gd name="connsiteX0" fmla="*/ 29782 w 1723081"/>
                  <a:gd name="connsiteY0" fmla="*/ 2033006 h 2256261"/>
                  <a:gd name="connsiteX1" fmla="*/ 658431 w 1723081"/>
                  <a:gd name="connsiteY1" fmla="*/ 223256 h 2256261"/>
                  <a:gd name="connsiteX2" fmla="*/ 1129919 w 1723081"/>
                  <a:gd name="connsiteY2" fmla="*/ 228018 h 2256261"/>
                  <a:gd name="connsiteX3" fmla="*/ 1687132 w 1723081"/>
                  <a:gd name="connsiteY3" fmla="*/ 2028243 h 2256261"/>
                  <a:gd name="connsiteX4" fmla="*/ 29782 w 1723081"/>
                  <a:gd name="connsiteY4" fmla="*/ 2033006 h 2256261"/>
                  <a:gd name="connsiteX0" fmla="*/ 34607 w 1728328"/>
                  <a:gd name="connsiteY0" fmla="*/ 2033006 h 2256261"/>
                  <a:gd name="connsiteX1" fmla="*/ 610869 w 1728328"/>
                  <a:gd name="connsiteY1" fmla="*/ 223256 h 2256261"/>
                  <a:gd name="connsiteX2" fmla="*/ 1134744 w 1728328"/>
                  <a:gd name="connsiteY2" fmla="*/ 228018 h 2256261"/>
                  <a:gd name="connsiteX3" fmla="*/ 1691957 w 1728328"/>
                  <a:gd name="connsiteY3" fmla="*/ 2028243 h 2256261"/>
                  <a:gd name="connsiteX4" fmla="*/ 34607 w 1728328"/>
                  <a:gd name="connsiteY4" fmla="*/ 2033006 h 2256261"/>
                  <a:gd name="connsiteX0" fmla="*/ 10018 w 1703739"/>
                  <a:gd name="connsiteY0" fmla="*/ 2033006 h 2204649"/>
                  <a:gd name="connsiteX1" fmla="*/ 586280 w 1703739"/>
                  <a:gd name="connsiteY1" fmla="*/ 223256 h 2204649"/>
                  <a:gd name="connsiteX2" fmla="*/ 1110155 w 1703739"/>
                  <a:gd name="connsiteY2" fmla="*/ 228018 h 2204649"/>
                  <a:gd name="connsiteX3" fmla="*/ 1667368 w 1703739"/>
                  <a:gd name="connsiteY3" fmla="*/ 2028243 h 2204649"/>
                  <a:gd name="connsiteX4" fmla="*/ 10018 w 1703739"/>
                  <a:gd name="connsiteY4" fmla="*/ 2033006 h 2204649"/>
                  <a:gd name="connsiteX0" fmla="*/ 10018 w 1677356"/>
                  <a:gd name="connsiteY0" fmla="*/ 2033006 h 2130406"/>
                  <a:gd name="connsiteX1" fmla="*/ 586280 w 1677356"/>
                  <a:gd name="connsiteY1" fmla="*/ 223256 h 2130406"/>
                  <a:gd name="connsiteX2" fmla="*/ 1110155 w 1677356"/>
                  <a:gd name="connsiteY2" fmla="*/ 228018 h 2130406"/>
                  <a:gd name="connsiteX3" fmla="*/ 1667368 w 1677356"/>
                  <a:gd name="connsiteY3" fmla="*/ 2028243 h 2130406"/>
                  <a:gd name="connsiteX4" fmla="*/ 10018 w 1677356"/>
                  <a:gd name="connsiteY4" fmla="*/ 2033006 h 2130406"/>
                  <a:gd name="connsiteX0" fmla="*/ 10189 w 1677527"/>
                  <a:gd name="connsiteY0" fmla="*/ 1993782 h 2091182"/>
                  <a:gd name="connsiteX1" fmla="*/ 586451 w 1677527"/>
                  <a:gd name="connsiteY1" fmla="*/ 184032 h 2091182"/>
                  <a:gd name="connsiteX2" fmla="*/ 1110326 w 1677527"/>
                  <a:gd name="connsiteY2" fmla="*/ 188794 h 2091182"/>
                  <a:gd name="connsiteX3" fmla="*/ 1667539 w 1677527"/>
                  <a:gd name="connsiteY3" fmla="*/ 1989019 h 2091182"/>
                  <a:gd name="connsiteX4" fmla="*/ 10189 w 1677527"/>
                  <a:gd name="connsiteY4" fmla="*/ 1993782 h 2091182"/>
                  <a:gd name="connsiteX0" fmla="*/ 10189 w 1677984"/>
                  <a:gd name="connsiteY0" fmla="*/ 1954412 h 2051812"/>
                  <a:gd name="connsiteX1" fmla="*/ 586451 w 1677984"/>
                  <a:gd name="connsiteY1" fmla="*/ 144662 h 2051812"/>
                  <a:gd name="connsiteX2" fmla="*/ 1110326 w 1677984"/>
                  <a:gd name="connsiteY2" fmla="*/ 149424 h 2051812"/>
                  <a:gd name="connsiteX3" fmla="*/ 1667539 w 1677984"/>
                  <a:gd name="connsiteY3" fmla="*/ 1949649 h 2051812"/>
                  <a:gd name="connsiteX4" fmla="*/ 10189 w 1677984"/>
                  <a:gd name="connsiteY4" fmla="*/ 1954412 h 2051812"/>
                  <a:gd name="connsiteX0" fmla="*/ 42899 w 1710461"/>
                  <a:gd name="connsiteY0" fmla="*/ 1986842 h 2145893"/>
                  <a:gd name="connsiteX1" fmla="*/ 547723 w 1710461"/>
                  <a:gd name="connsiteY1" fmla="*/ 191380 h 2145893"/>
                  <a:gd name="connsiteX2" fmla="*/ 1143036 w 1710461"/>
                  <a:gd name="connsiteY2" fmla="*/ 181854 h 2145893"/>
                  <a:gd name="connsiteX3" fmla="*/ 1700249 w 1710461"/>
                  <a:gd name="connsiteY3" fmla="*/ 1982079 h 2145893"/>
                  <a:gd name="connsiteX4" fmla="*/ 42899 w 1710461"/>
                  <a:gd name="connsiteY4" fmla="*/ 1986842 h 2145893"/>
                  <a:gd name="connsiteX0" fmla="*/ 42899 w 1743675"/>
                  <a:gd name="connsiteY0" fmla="*/ 2027735 h 2250387"/>
                  <a:gd name="connsiteX1" fmla="*/ 547723 w 1743675"/>
                  <a:gd name="connsiteY1" fmla="*/ 232273 h 2250387"/>
                  <a:gd name="connsiteX2" fmla="*/ 1200186 w 1743675"/>
                  <a:gd name="connsiteY2" fmla="*/ 217984 h 2250387"/>
                  <a:gd name="connsiteX3" fmla="*/ 1700249 w 1743675"/>
                  <a:gd name="connsiteY3" fmla="*/ 2022972 h 2250387"/>
                  <a:gd name="connsiteX4" fmla="*/ 42899 w 1743675"/>
                  <a:gd name="connsiteY4" fmla="*/ 2027735 h 2250387"/>
                  <a:gd name="connsiteX0" fmla="*/ 51675 w 1611815"/>
                  <a:gd name="connsiteY0" fmla="*/ 2042897 h 2259457"/>
                  <a:gd name="connsiteX1" fmla="*/ 423149 w 1611815"/>
                  <a:gd name="connsiteY1" fmla="*/ 233147 h 2259457"/>
                  <a:gd name="connsiteX2" fmla="*/ 1075612 w 1611815"/>
                  <a:gd name="connsiteY2" fmla="*/ 218858 h 2259457"/>
                  <a:gd name="connsiteX3" fmla="*/ 1575675 w 1611815"/>
                  <a:gd name="connsiteY3" fmla="*/ 2023846 h 2259457"/>
                  <a:gd name="connsiteX4" fmla="*/ 51675 w 1611815"/>
                  <a:gd name="connsiteY4" fmla="*/ 2042897 h 2259457"/>
                  <a:gd name="connsiteX0" fmla="*/ 45236 w 1506605"/>
                  <a:gd name="connsiteY0" fmla="*/ 2041989 h 2250885"/>
                  <a:gd name="connsiteX1" fmla="*/ 416710 w 1506605"/>
                  <a:gd name="connsiteY1" fmla="*/ 232239 h 2250885"/>
                  <a:gd name="connsiteX2" fmla="*/ 1069173 w 1506605"/>
                  <a:gd name="connsiteY2" fmla="*/ 217950 h 2250885"/>
                  <a:gd name="connsiteX3" fmla="*/ 1464461 w 1506605"/>
                  <a:gd name="connsiteY3" fmla="*/ 2008650 h 2250885"/>
                  <a:gd name="connsiteX4" fmla="*/ 45236 w 1506605"/>
                  <a:gd name="connsiteY4" fmla="*/ 2041989 h 2250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6605" h="2250885">
                    <a:moveTo>
                      <a:pt x="45236" y="2041989"/>
                    </a:moveTo>
                    <a:cubicBezTo>
                      <a:pt x="-129389" y="1745921"/>
                      <a:pt x="246054" y="536245"/>
                      <a:pt x="416710" y="232239"/>
                    </a:cubicBezTo>
                    <a:cubicBezTo>
                      <a:pt x="587366" y="-71767"/>
                      <a:pt x="894548" y="-78118"/>
                      <a:pt x="1069173" y="217950"/>
                    </a:cubicBezTo>
                    <a:cubicBezTo>
                      <a:pt x="1243798" y="514018"/>
                      <a:pt x="1635117" y="1704644"/>
                      <a:pt x="1464461" y="2008650"/>
                    </a:cubicBezTo>
                    <a:cubicBezTo>
                      <a:pt x="1293805" y="2312656"/>
                      <a:pt x="219861" y="2338057"/>
                      <a:pt x="45236" y="2041989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sysDash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Rectangle 26"/>
                  <p:cNvSpPr/>
                  <p:nvPr/>
                </p:nvSpPr>
                <p:spPr>
                  <a:xfrm>
                    <a:off x="9730656" y="1033921"/>
                    <a:ext cx="451854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27" name="Rectangle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30656" y="1033921"/>
                    <a:ext cx="451854" cy="338554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61" name="Group 60"/>
          <p:cNvGrpSpPr/>
          <p:nvPr/>
        </p:nvGrpSpPr>
        <p:grpSpPr>
          <a:xfrm>
            <a:off x="6979779" y="3910738"/>
            <a:ext cx="2176241" cy="611278"/>
            <a:chOff x="6979779" y="3910738"/>
            <a:chExt cx="2176241" cy="611278"/>
          </a:xfrm>
        </p:grpSpPr>
        <p:cxnSp>
          <p:nvCxnSpPr>
            <p:cNvPr id="56" name="Straight Arrow Connector 55"/>
            <p:cNvCxnSpPr/>
            <p:nvPr/>
          </p:nvCxnSpPr>
          <p:spPr>
            <a:xfrm>
              <a:off x="7213730" y="3965575"/>
              <a:ext cx="0" cy="22860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8899785" y="3994150"/>
              <a:ext cx="0" cy="22860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7450052" y="3910738"/>
              <a:ext cx="125707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/>
                <a:t>arithmetize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Rectangle 58"/>
                <p:cNvSpPr/>
                <p:nvPr/>
              </p:nvSpPr>
              <p:spPr>
                <a:xfrm>
                  <a:off x="6979779" y="4142899"/>
                  <a:ext cx="46051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9" name="Rectangle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9779" y="4142899"/>
                  <a:ext cx="460511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Rectangle 59"/>
                <p:cNvSpPr/>
                <p:nvPr/>
              </p:nvSpPr>
              <p:spPr>
                <a:xfrm>
                  <a:off x="8690187" y="4152684"/>
                  <a:ext cx="46583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0" name="Rectangle 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90187" y="4152684"/>
                  <a:ext cx="465833" cy="369332"/>
                </a:xfrm>
                <a:prstGeom prst="rect">
                  <a:avLst/>
                </a:prstGeom>
                <a:blipFill>
                  <a:blip r:embed="rId10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5" name="Rectangle 54"/>
          <p:cNvSpPr/>
          <p:nvPr/>
        </p:nvSpPr>
        <p:spPr>
          <a:xfrm>
            <a:off x="10709476" y="6451917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24.3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598703" y="2470211"/>
                <a:ext cx="5508621" cy="215443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24.3</a:t>
                </a:r>
              </a:p>
              <a:p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were exponentially large expressions, would that be a problem for the time complexity?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Yes, but luckily they are polynomial in size.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No, because we can evaluate them without writing them down.</a:t>
                </a: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703" y="2470211"/>
                <a:ext cx="5508621" cy="2154436"/>
              </a:xfrm>
              <a:prstGeom prst="rect">
                <a:avLst/>
              </a:prstGeom>
              <a:blipFill>
                <a:blip r:embed="rId11"/>
                <a:stretch>
                  <a:fillRect l="-1319" t="-1389" b="-3056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728FDC6F-19A3-0247-9180-C784FEA82941}"/>
              </a:ext>
            </a:extLst>
          </p:cNvPr>
          <p:cNvSpPr txBox="1"/>
          <p:nvPr/>
        </p:nvSpPr>
        <p:spPr>
          <a:xfrm>
            <a:off x="5611091" y="63453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33553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0261" y="1617154"/>
                <a:ext cx="8051714" cy="1508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Simulated Read-once Branching Programs by polynomials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Gave probabilistic polynomial equality testing method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Showed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ROBP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BPP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61" y="1617154"/>
                <a:ext cx="8051714" cy="1508105"/>
              </a:xfrm>
              <a:prstGeom prst="rect">
                <a:avLst/>
              </a:prstGeom>
              <a:blipFill>
                <a:blip r:embed="rId3"/>
                <a:stretch>
                  <a:fillRect l="-1211" t="-3629" b="-84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Isosceles Triangle 5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4F215A-6E7C-B747-9389-CF3EFC44CEA8}"/>
              </a:ext>
            </a:extLst>
          </p:cNvPr>
          <p:cNvSpPr txBox="1"/>
          <p:nvPr/>
        </p:nvSpPr>
        <p:spPr>
          <a:xfrm>
            <a:off x="5957455" y="60544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75199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625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-1" y="0"/>
            <a:ext cx="8054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Review:  Probabilistic TMs and BPP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6472" y="1075613"/>
            <a:ext cx="710014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Defn:  </a:t>
            </a:r>
            <a:r>
              <a:rPr lang="en-US" sz="2000" dirty="0"/>
              <a:t>A </a:t>
            </a:r>
            <a:r>
              <a:rPr lang="en-US" sz="2000" u="sng" dirty="0"/>
              <a:t>probabilistic Turing machine</a:t>
            </a:r>
            <a:r>
              <a:rPr lang="en-US" sz="2000" dirty="0"/>
              <a:t> (PTM) is a variant of a NTM where each computation step has 1 or 2 possible choices.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7774093" y="2267758"/>
            <a:ext cx="3011842" cy="1899865"/>
            <a:chOff x="7329423" y="1466664"/>
            <a:chExt cx="3011842" cy="1899865"/>
          </a:xfrm>
        </p:grpSpPr>
        <p:grpSp>
          <p:nvGrpSpPr>
            <p:cNvPr id="21" name="Group 20"/>
            <p:cNvGrpSpPr/>
            <p:nvPr/>
          </p:nvGrpSpPr>
          <p:grpSpPr>
            <a:xfrm>
              <a:off x="7329423" y="1466664"/>
              <a:ext cx="1482811" cy="1559285"/>
              <a:chOff x="7329423" y="1466664"/>
              <a:chExt cx="1482811" cy="1559285"/>
            </a:xfrm>
          </p:grpSpPr>
          <p:sp>
            <p:nvSpPr>
              <p:cNvPr id="2" name="Isosceles Triangle 1"/>
              <p:cNvSpPr/>
              <p:nvPr/>
            </p:nvSpPr>
            <p:spPr>
              <a:xfrm>
                <a:off x="7329423" y="1466664"/>
                <a:ext cx="1482811" cy="1559285"/>
              </a:xfrm>
              <a:prstGeom prst="triangle">
                <a:avLst>
                  <a:gd name="adj" fmla="val 49444"/>
                </a:avLst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7990703" y="1466664"/>
                <a:ext cx="130925" cy="1489814"/>
                <a:chOff x="7990703" y="1466664"/>
                <a:chExt cx="130925" cy="1489814"/>
              </a:xfrm>
            </p:grpSpPr>
            <p:cxnSp>
              <p:nvCxnSpPr>
                <p:cNvPr id="4" name="Straight Arrow Connector 3"/>
                <p:cNvCxnSpPr>
                  <a:stCxn id="2" idx="0"/>
                </p:cNvCxnSpPr>
                <p:nvPr/>
              </p:nvCxnSpPr>
              <p:spPr>
                <a:xfrm flipH="1">
                  <a:off x="7990703" y="1466664"/>
                  <a:ext cx="71881" cy="280031"/>
                </a:xfrm>
                <a:prstGeom prst="straightConnector1">
                  <a:avLst/>
                </a:prstGeom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/>
                <p:cNvCxnSpPr/>
                <p:nvPr/>
              </p:nvCxnSpPr>
              <p:spPr>
                <a:xfrm>
                  <a:off x="7992598" y="1740345"/>
                  <a:ext cx="81451" cy="186793"/>
                </a:xfrm>
                <a:prstGeom prst="straightConnector1">
                  <a:avLst/>
                </a:prstGeom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/>
                <p:cNvCxnSpPr/>
                <p:nvPr/>
              </p:nvCxnSpPr>
              <p:spPr>
                <a:xfrm flipH="1">
                  <a:off x="7992598" y="1921769"/>
                  <a:ext cx="81451" cy="284606"/>
                </a:xfrm>
                <a:prstGeom prst="straightConnector1">
                  <a:avLst/>
                </a:prstGeom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Arrow Connector 29"/>
                <p:cNvCxnSpPr/>
                <p:nvPr/>
              </p:nvCxnSpPr>
              <p:spPr>
                <a:xfrm>
                  <a:off x="7993488" y="2199606"/>
                  <a:ext cx="94325" cy="205457"/>
                </a:xfrm>
                <a:prstGeom prst="straightConnector1">
                  <a:avLst/>
                </a:prstGeom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Arrow Connector 33"/>
                <p:cNvCxnSpPr/>
                <p:nvPr/>
              </p:nvCxnSpPr>
              <p:spPr>
                <a:xfrm flipH="1">
                  <a:off x="8026643" y="2387799"/>
                  <a:ext cx="61171" cy="198688"/>
                </a:xfrm>
                <a:prstGeom prst="straightConnector1">
                  <a:avLst/>
                </a:prstGeom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/>
                <p:nvPr/>
              </p:nvCxnSpPr>
              <p:spPr>
                <a:xfrm>
                  <a:off x="8026643" y="2569223"/>
                  <a:ext cx="94325" cy="205457"/>
                </a:xfrm>
                <a:prstGeom prst="straightConnector1">
                  <a:avLst/>
                </a:prstGeom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/>
                <p:cNvCxnSpPr/>
                <p:nvPr/>
              </p:nvCxnSpPr>
              <p:spPr>
                <a:xfrm flipH="1">
                  <a:off x="8060457" y="2757790"/>
                  <a:ext cx="61171" cy="198688"/>
                </a:xfrm>
                <a:prstGeom prst="straightConnector1">
                  <a:avLst/>
                </a:prstGeom>
                <a:ln w="6350">
                  <a:solidFill>
                    <a:schemeClr val="accent1">
                      <a:lumMod val="60000"/>
                      <a:lumOff val="40000"/>
                    </a:schemeClr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8" name="Straight Arrow Connector 37"/>
              <p:cNvCxnSpPr/>
              <p:nvPr/>
            </p:nvCxnSpPr>
            <p:spPr>
              <a:xfrm>
                <a:off x="8070828" y="1917205"/>
                <a:ext cx="125435" cy="118241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 flipH="1">
                <a:off x="7846219" y="2195584"/>
                <a:ext cx="144485" cy="159915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>
                <a:off x="8087813" y="2394568"/>
                <a:ext cx="125435" cy="118241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/>
                <p:cNvSpPr/>
                <p:nvPr/>
              </p:nvSpPr>
              <p:spPr>
                <a:xfrm>
                  <a:off x="7664464" y="3027975"/>
                  <a:ext cx="913007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rPr>
                    <a:t>branch </a:t>
                  </a:r>
                  <a14:m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a14:m>
                  <a:endParaRPr lang="en-US" sz="16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64464" y="3027975"/>
                  <a:ext cx="913007" cy="338554"/>
                </a:xfrm>
                <a:prstGeom prst="rect">
                  <a:avLst/>
                </a:prstGeom>
                <a:blipFill>
                  <a:blip r:embed="rId3"/>
                  <a:stretch>
                    <a:fillRect l="-3333" t="-5455" b="-2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Rectangle 44"/>
                <p:cNvSpPr/>
                <p:nvPr/>
              </p:nvSpPr>
              <p:spPr>
                <a:xfrm>
                  <a:off x="8653816" y="2420423"/>
                  <a:ext cx="1687449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dirty="0"/>
                    <a:t>computation tree </a:t>
                  </a:r>
                  <a:br>
                    <a:rPr lang="en-US" sz="1600" dirty="0"/>
                  </a:br>
                  <a:r>
                    <a:rPr lang="en-US" sz="1600" dirty="0"/>
                    <a:t>for </a:t>
                  </a:r>
                  <a14:m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a14:m>
                  <a:r>
                    <a:rPr lang="en-US" sz="1600" dirty="0"/>
                    <a:t> on </a:t>
                  </a:r>
                  <a14:m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5" name="Rectangle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53816" y="2420423"/>
                  <a:ext cx="1687449" cy="584775"/>
                </a:xfrm>
                <a:prstGeom prst="rect">
                  <a:avLst/>
                </a:prstGeom>
                <a:blipFill>
                  <a:blip r:embed="rId4"/>
                  <a:stretch>
                    <a:fillRect l="-1812" t="-3125" r="-1449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Group 10"/>
          <p:cNvGrpSpPr/>
          <p:nvPr/>
        </p:nvGrpSpPr>
        <p:grpSpPr>
          <a:xfrm>
            <a:off x="146472" y="1913792"/>
            <a:ext cx="7859045" cy="707886"/>
            <a:chOff x="146472" y="1913792"/>
            <a:chExt cx="7859045" cy="7078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146472" y="1913792"/>
                  <a:ext cx="7859045" cy="70788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b="1" dirty="0"/>
                    <a:t>Defn:  </a:t>
                  </a:r>
                  <a:r>
                    <a:rPr lang="en-US" sz="2000" dirty="0"/>
                    <a:t>For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a14:m>
                  <a:r>
                    <a:rPr lang="en-US" sz="2000" dirty="0"/>
                    <a:t> say PTM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a14:m>
                  <a:r>
                    <a:rPr lang="en-US" sz="2000" dirty="0"/>
                    <a:t> decides language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a14:m>
                  <a:r>
                    <a:rPr lang="en-US" sz="2000" dirty="0"/>
                    <a:t> with error probability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a14:m>
                  <a:r>
                    <a:rPr lang="en-US" sz="2000" dirty="0"/>
                    <a:t> </a:t>
                  </a:r>
                  <a:br>
                    <a:rPr lang="en-US" sz="2000" dirty="0"/>
                  </a:br>
                  <a:r>
                    <a:rPr lang="en-US" sz="2000" dirty="0"/>
                    <a:t>if for every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a14:m>
                  <a:r>
                    <a:rPr lang="en-US" sz="2000" dirty="0"/>
                    <a:t>,   </a:t>
                  </a:r>
                  <a:r>
                    <a:rPr lang="en-US" sz="2000" dirty="0" err="1"/>
                    <a:t>Pr</a:t>
                  </a:r>
                  <a:r>
                    <a:rPr lang="en-US" sz="2000" dirty="0"/>
                    <a:t>[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a14:m>
                  <a:r>
                    <a:rPr lang="en-US" sz="2000" dirty="0"/>
                    <a:t> gives the wrong answer about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a14:m>
                  <a:r>
                    <a:rPr lang="en-US" sz="2000" dirty="0"/>
                    <a:t> ]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a14:m>
                  <a:r>
                    <a:rPr lang="en-US" sz="2000" dirty="0"/>
                    <a:t>.</a:t>
                  </a:r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472" y="1913792"/>
                  <a:ext cx="7859045" cy="707886"/>
                </a:xfrm>
                <a:prstGeom prst="rect">
                  <a:avLst/>
                </a:prstGeom>
                <a:blipFill>
                  <a:blip r:embed="rId5"/>
                  <a:stretch>
                    <a:fillRect l="-776" t="-5172" b="-1465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" name="Straight Connector 4"/>
            <p:cNvCxnSpPr/>
            <p:nvPr/>
          </p:nvCxnSpPr>
          <p:spPr>
            <a:xfrm>
              <a:off x="3200400" y="2243638"/>
              <a:ext cx="4399413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46472" y="3047161"/>
                <a:ext cx="7485976" cy="10365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Defn:  </a:t>
                </a:r>
                <a:r>
                  <a:rPr lang="en-US" sz="2000" dirty="0"/>
                  <a:t>BPP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some poly-time PTM decides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with error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/>
                  <a:t> }</a:t>
                </a:r>
              </a:p>
              <a:p>
                <a:pPr>
                  <a:spcBef>
                    <a:spcPts val="2400"/>
                  </a:spcBef>
                </a:pPr>
                <a:r>
                  <a:rPr lang="en-US" sz="2000" b="1" dirty="0"/>
                  <a:t>                                                                 Amplification lemma:</a:t>
                </a:r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m:rPr>
                            <m:nor/>
                          </m:rPr>
                          <a:rPr lang="en-US" sz="2000" dirty="0"/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oly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72" y="3047161"/>
                <a:ext cx="7485976" cy="1036566"/>
              </a:xfrm>
              <a:prstGeom prst="rect">
                <a:avLst/>
              </a:prstGeom>
              <a:blipFill>
                <a:blip r:embed="rId6"/>
                <a:stretch>
                  <a:fillRect l="-814" t="-45294" r="-358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Down Arrow 42"/>
          <p:cNvSpPr/>
          <p:nvPr/>
        </p:nvSpPr>
        <p:spPr>
          <a:xfrm>
            <a:off x="6812280" y="3423521"/>
            <a:ext cx="167640" cy="220980"/>
          </a:xfrm>
          <a:prstGeom prst="downArrow">
            <a:avLst/>
          </a:prstGeom>
          <a:noFill/>
          <a:ln w="222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232357" y="4251759"/>
            <a:ext cx="4369419" cy="1552840"/>
            <a:chOff x="232357" y="4251759"/>
            <a:chExt cx="4369419" cy="1552840"/>
          </a:xfrm>
        </p:grpSpPr>
        <p:grpSp>
          <p:nvGrpSpPr>
            <p:cNvPr id="7" name="Group 6"/>
            <p:cNvGrpSpPr/>
            <p:nvPr/>
          </p:nvGrpSpPr>
          <p:grpSpPr>
            <a:xfrm>
              <a:off x="232357" y="4251759"/>
              <a:ext cx="2492783" cy="1552840"/>
              <a:chOff x="9043897" y="2020837"/>
              <a:chExt cx="2492783" cy="155284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9388369" y="2020837"/>
                <a:ext cx="2148311" cy="1552840"/>
                <a:chOff x="9238674" y="2115353"/>
                <a:chExt cx="3609676" cy="2609143"/>
              </a:xfrm>
            </p:grpSpPr>
            <p:sp>
              <p:nvSpPr>
                <p:cNvPr id="56" name="Isosceles Triangle 55"/>
                <p:cNvSpPr/>
                <p:nvPr/>
              </p:nvSpPr>
              <p:spPr>
                <a:xfrm>
                  <a:off x="9706722" y="2123230"/>
                  <a:ext cx="1874520" cy="1711600"/>
                </a:xfrm>
                <a:prstGeom prst="triangl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7" name="Straight Connector 56"/>
                <p:cNvCxnSpPr>
                  <a:stCxn id="56" idx="0"/>
                </p:cNvCxnSpPr>
                <p:nvPr/>
              </p:nvCxnSpPr>
              <p:spPr>
                <a:xfrm>
                  <a:off x="10643982" y="2123230"/>
                  <a:ext cx="479462" cy="171160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TextBox 57"/>
                <p:cNvSpPr txBox="1"/>
                <p:nvPr/>
              </p:nvSpPr>
              <p:spPr>
                <a:xfrm>
                  <a:off x="9238674" y="3845361"/>
                  <a:ext cx="1493521" cy="8791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1400" dirty="0">
                      <a:solidFill>
                        <a:srgbClr val="96F49A"/>
                      </a:solidFill>
                    </a:rPr>
                    <a:t>Many accepting</a:t>
                  </a:r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11181412" y="3842707"/>
                  <a:ext cx="1666938" cy="8791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FF9A8F"/>
                      </a:solidFill>
                    </a:rPr>
                    <a:t>Few </a:t>
                  </a:r>
                  <a:br>
                    <a:rPr lang="en-US" sz="1400" dirty="0">
                      <a:solidFill>
                        <a:srgbClr val="FF9A8F"/>
                      </a:solidFill>
                    </a:rPr>
                  </a:br>
                  <a:r>
                    <a:rPr lang="en-US" sz="1400" dirty="0">
                      <a:solidFill>
                        <a:srgbClr val="FF9A8F"/>
                      </a:solidFill>
                    </a:rPr>
                    <a:t>rejecting</a:t>
                  </a:r>
                </a:p>
              </p:txBody>
            </p:sp>
            <p:sp>
              <p:nvSpPr>
                <p:cNvPr id="60" name="Isosceles Triangle 59"/>
                <p:cNvSpPr/>
                <p:nvPr/>
              </p:nvSpPr>
              <p:spPr>
                <a:xfrm>
                  <a:off x="9725056" y="2115353"/>
                  <a:ext cx="1398388" cy="1708285"/>
                </a:xfrm>
                <a:prstGeom prst="triangle">
                  <a:avLst>
                    <a:gd name="adj" fmla="val 66347"/>
                  </a:avLst>
                </a:prstGeom>
                <a:solidFill>
                  <a:srgbClr val="3F601A"/>
                </a:solidFill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Isosceles Triangle 60"/>
                <p:cNvSpPr/>
                <p:nvPr/>
              </p:nvSpPr>
              <p:spPr>
                <a:xfrm rot="3678383" flipV="1">
                  <a:off x="9998409" y="2888486"/>
                  <a:ext cx="1900470" cy="390704"/>
                </a:xfrm>
                <a:prstGeom prst="triangle">
                  <a:avLst>
                    <a:gd name="adj" fmla="val 88722"/>
                  </a:avLst>
                </a:prstGeom>
                <a:solidFill>
                  <a:srgbClr val="4C0000"/>
                </a:solidFill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" name="TextBox 61"/>
                  <p:cNvSpPr txBox="1"/>
                  <p:nvPr/>
                </p:nvSpPr>
                <p:spPr>
                  <a:xfrm>
                    <a:off x="9043897" y="2243638"/>
                    <a:ext cx="836045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2" name="TextBox 6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043897" y="2243638"/>
                    <a:ext cx="836045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" name="Group 5"/>
            <p:cNvGrpSpPr/>
            <p:nvPr/>
          </p:nvGrpSpPr>
          <p:grpSpPr>
            <a:xfrm>
              <a:off x="2245458" y="4251759"/>
              <a:ext cx="2356318" cy="1537812"/>
              <a:chOff x="8833585" y="4256462"/>
              <a:chExt cx="2356318" cy="1537812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9323274" y="4256462"/>
                <a:ext cx="1866629" cy="1537812"/>
                <a:chOff x="4902442" y="4130434"/>
                <a:chExt cx="3301558" cy="2719969"/>
              </a:xfrm>
            </p:grpSpPr>
            <p:sp>
              <p:nvSpPr>
                <p:cNvPr id="49" name="Isosceles Triangle 48"/>
                <p:cNvSpPr/>
                <p:nvPr/>
              </p:nvSpPr>
              <p:spPr>
                <a:xfrm>
                  <a:off x="5962585" y="4168445"/>
                  <a:ext cx="1874520" cy="1711600"/>
                </a:xfrm>
                <a:prstGeom prst="triangl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" name="Straight Connector 49"/>
                <p:cNvCxnSpPr>
                  <a:stCxn id="49" idx="0"/>
                </p:cNvCxnSpPr>
                <p:nvPr/>
              </p:nvCxnSpPr>
              <p:spPr>
                <a:xfrm flipH="1">
                  <a:off x="6381087" y="4168445"/>
                  <a:ext cx="518758" cy="171160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TextBox 50"/>
                <p:cNvSpPr txBox="1"/>
                <p:nvPr/>
              </p:nvSpPr>
              <p:spPr>
                <a:xfrm>
                  <a:off x="4902442" y="5924970"/>
                  <a:ext cx="1594455" cy="9254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1400" dirty="0">
                      <a:solidFill>
                        <a:srgbClr val="96F49A"/>
                      </a:solidFill>
                    </a:rPr>
                    <a:t>Few accepting</a:t>
                  </a: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6682523" y="5910673"/>
                  <a:ext cx="1521477" cy="9254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FF9A8F"/>
                      </a:solidFill>
                    </a:rPr>
                    <a:t>Many rejecting</a:t>
                  </a:r>
                </a:p>
              </p:txBody>
            </p:sp>
            <p:sp>
              <p:nvSpPr>
                <p:cNvPr id="54" name="Isosceles Triangle 53"/>
                <p:cNvSpPr/>
                <p:nvPr/>
              </p:nvSpPr>
              <p:spPr>
                <a:xfrm rot="7123140">
                  <a:off x="5623123" y="4916867"/>
                  <a:ext cx="1946000" cy="373133"/>
                </a:xfrm>
                <a:prstGeom prst="triangle">
                  <a:avLst>
                    <a:gd name="adj" fmla="val 89692"/>
                  </a:avLst>
                </a:prstGeom>
                <a:solidFill>
                  <a:srgbClr val="3F601A"/>
                </a:solidFill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Isosceles Triangle 54"/>
                <p:cNvSpPr/>
                <p:nvPr/>
              </p:nvSpPr>
              <p:spPr>
                <a:xfrm>
                  <a:off x="6389433" y="4160477"/>
                  <a:ext cx="1447671" cy="1719568"/>
                </a:xfrm>
                <a:prstGeom prst="triangle">
                  <a:avLst>
                    <a:gd name="adj" fmla="val 35642"/>
                  </a:avLst>
                </a:prstGeom>
                <a:solidFill>
                  <a:srgbClr val="4C0000"/>
                </a:solidFill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" name="TextBox 62"/>
                  <p:cNvSpPr txBox="1"/>
                  <p:nvPr/>
                </p:nvSpPr>
                <p:spPr>
                  <a:xfrm>
                    <a:off x="8833585" y="4570491"/>
                    <a:ext cx="131766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∉</m:t>
                          </m:r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3" name="TextBox 6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833585" y="4570491"/>
                    <a:ext cx="1317662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" name="Group 9"/>
          <p:cNvGrpSpPr/>
          <p:nvPr/>
        </p:nvGrpSpPr>
        <p:grpSpPr>
          <a:xfrm>
            <a:off x="6564462" y="1107754"/>
            <a:ext cx="1035351" cy="813514"/>
            <a:chOff x="6564462" y="1107754"/>
            <a:chExt cx="1035351" cy="813514"/>
          </a:xfrm>
        </p:grpSpPr>
        <p:grpSp>
          <p:nvGrpSpPr>
            <p:cNvPr id="71" name="Group 70"/>
            <p:cNvGrpSpPr/>
            <p:nvPr/>
          </p:nvGrpSpPr>
          <p:grpSpPr>
            <a:xfrm>
              <a:off x="7492627" y="1107754"/>
              <a:ext cx="107186" cy="686836"/>
              <a:chOff x="1787611" y="2121694"/>
              <a:chExt cx="160252" cy="1026873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1787611" y="2560012"/>
                <a:ext cx="160252" cy="15023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4" name="Straight Connector 73"/>
              <p:cNvCxnSpPr>
                <a:stCxn id="73" idx="0"/>
              </p:cNvCxnSpPr>
              <p:nvPr/>
            </p:nvCxnSpPr>
            <p:spPr>
              <a:xfrm flipV="1">
                <a:off x="1867737" y="2121694"/>
                <a:ext cx="0" cy="438318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triangle" w="sm" len="med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flipV="1">
                <a:off x="1867737" y="2710249"/>
                <a:ext cx="0" cy="438318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triangle" w="sm" len="med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Rectangle 88"/>
            <p:cNvSpPr/>
            <p:nvPr/>
          </p:nvSpPr>
          <p:spPr>
            <a:xfrm>
              <a:off x="6564462" y="1459603"/>
              <a:ext cx="100598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1200" dirty="0"/>
                <a:t>deterministic</a:t>
              </a:r>
            </a:p>
            <a:p>
              <a:pPr algn="r"/>
              <a:r>
                <a:rPr lang="en-US" sz="1200" dirty="0"/>
                <a:t>step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774093" y="1120262"/>
            <a:ext cx="1556214" cy="946596"/>
            <a:chOff x="7876559" y="1120262"/>
            <a:chExt cx="1556214" cy="946596"/>
          </a:xfrm>
        </p:grpSpPr>
        <p:grpSp>
          <p:nvGrpSpPr>
            <p:cNvPr id="77" name="Group 76"/>
            <p:cNvGrpSpPr/>
            <p:nvPr/>
          </p:nvGrpSpPr>
          <p:grpSpPr>
            <a:xfrm>
              <a:off x="7876559" y="1120262"/>
              <a:ext cx="356757" cy="683493"/>
              <a:chOff x="3157538" y="2121694"/>
              <a:chExt cx="520784" cy="997744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3337804" y="2560012"/>
                <a:ext cx="160252" cy="15023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1" name="Straight Connector 80"/>
              <p:cNvCxnSpPr/>
              <p:nvPr/>
            </p:nvCxnSpPr>
            <p:spPr>
              <a:xfrm flipV="1">
                <a:off x="3417930" y="2121694"/>
                <a:ext cx="0" cy="438318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triangle" w="sm" len="med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>
                <a:endCxn id="79" idx="3"/>
              </p:cNvCxnSpPr>
              <p:nvPr/>
            </p:nvCxnSpPr>
            <p:spPr>
              <a:xfrm flipV="1">
                <a:off x="3157538" y="2688247"/>
                <a:ext cx="203734" cy="431191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triangle" w="sm" len="med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>
                <a:endCxn id="79" idx="5"/>
              </p:cNvCxnSpPr>
              <p:nvPr/>
            </p:nvCxnSpPr>
            <p:spPr>
              <a:xfrm flipH="1" flipV="1">
                <a:off x="3474588" y="2688247"/>
                <a:ext cx="203734" cy="431191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triangle" w="sm" len="med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Rectangle 89"/>
            <p:cNvSpPr/>
            <p:nvPr/>
          </p:nvSpPr>
          <p:spPr>
            <a:xfrm>
              <a:off x="8225391" y="1420527"/>
              <a:ext cx="120738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/>
                <a:t>coin flip step - </a:t>
              </a:r>
            </a:p>
            <a:p>
              <a:r>
                <a:rPr lang="en-US" sz="1200" dirty="0"/>
                <a:t>each choice has </a:t>
              </a:r>
              <a:br>
                <a:rPr lang="en-US" sz="1200" dirty="0"/>
              </a:br>
              <a:r>
                <a:rPr lang="en-US" sz="1200" dirty="0"/>
                <a:t>50% probability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7193529" y="4484191"/>
                <a:ext cx="4966249" cy="16367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Pr[ branch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/>
                  <a:t> ]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000" dirty="0"/>
                  <a:t> where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/>
                  <a:t> has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 coin flips 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000" dirty="0" err="1"/>
                  <a:t>Pr</a:t>
                </a:r>
                <a:r>
                  <a:rPr lang="en-US" sz="2000" dirty="0"/>
                  <a:t>[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accepts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]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3000"/>
                  </a:spcBef>
                </a:pPr>
                <a:r>
                  <a:rPr lang="en-US" sz="2000" dirty="0" err="1"/>
                  <a:t>Pr</a:t>
                </a:r>
                <a:r>
                  <a:rPr lang="en-US" sz="2000" dirty="0"/>
                  <a:t>[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rejects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]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=1− </m:t>
                    </m:r>
                  </m:oMath>
                </a14:m>
                <a:r>
                  <a:rPr lang="en-US" sz="2000" dirty="0"/>
                  <a:t>Pr[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accepts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] </a:t>
                </a:r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3529" y="4484191"/>
                <a:ext cx="4966249" cy="1636730"/>
              </a:xfrm>
              <a:prstGeom prst="rect">
                <a:avLst/>
              </a:prstGeom>
              <a:blipFill>
                <a:blip r:embed="rId9"/>
                <a:stretch>
                  <a:fillRect l="-1227" t="-1866" b="-5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/>
              <p:cNvSpPr/>
              <p:nvPr/>
            </p:nvSpPr>
            <p:spPr>
              <a:xfrm>
                <a:off x="9098486" y="4838356"/>
                <a:ext cx="2522164" cy="8735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nor/>
                            </m:rPr>
                            <a:rPr lang="en-US" sz="2000" b="0" i="1" baseline="-25000" dirty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n-US" sz="2000" b="0" i="0" baseline="-25000" dirty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n-US" sz="2000" b="0" i="0" baseline="-25000" dirty="0" smtClean="0">
                              <a:latin typeface="Cambria Math" panose="02040503050406030204" pitchFamily="18" charset="0"/>
                            </a:rPr>
                            <m:t>accepts</m:t>
                          </m:r>
                          <m:r>
                            <m:rPr>
                              <m:nor/>
                            </m:rPr>
                            <a:rPr lang="en-US" sz="2000" dirty="0"/>
                            <m:t> 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⁡[ </m:t>
                          </m:r>
                          <m:r>
                            <m:rPr>
                              <m:nor/>
                            </m:rPr>
                            <a:rPr lang="en-US" sz="2000" dirty="0"/>
                            <m:t>branch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]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9" name="Rectangle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8486" y="4838356"/>
                <a:ext cx="2522164" cy="87350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63"/>
          <p:cNvSpPr/>
          <p:nvPr/>
        </p:nvSpPr>
        <p:spPr>
          <a:xfrm>
            <a:off x="10500156" y="6412658"/>
            <a:ext cx="139646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24.1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6707089" y="2154704"/>
            <a:ext cx="5407396" cy="4596508"/>
            <a:chOff x="6707089" y="2154704"/>
            <a:chExt cx="5407396" cy="4596508"/>
          </a:xfrm>
        </p:grpSpPr>
        <p:sp>
          <p:nvSpPr>
            <p:cNvPr id="13" name="Rectangle 12"/>
            <p:cNvSpPr/>
            <p:nvPr/>
          </p:nvSpPr>
          <p:spPr>
            <a:xfrm>
              <a:off x="6707089" y="4251759"/>
              <a:ext cx="1324420" cy="2499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952471" y="2154704"/>
              <a:ext cx="1324420" cy="12972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396470" y="3045497"/>
              <a:ext cx="4718015" cy="323165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</a:rPr>
                <a:t>Check-in 24.1</a:t>
              </a:r>
            </a:p>
            <a:p>
              <a:r>
                <a:rPr lang="en-US" sz="2000" dirty="0"/>
                <a:t>Actually using a probabilistic algorithm presupposes a source of randomness. </a:t>
              </a:r>
              <a:br>
                <a:rPr lang="en-US" sz="2000" dirty="0"/>
              </a:br>
              <a:r>
                <a:rPr lang="en-US" sz="2000" dirty="0"/>
                <a:t>Can we use a standard pseudo-random number generator (PRG) as the source?</a:t>
              </a:r>
            </a:p>
            <a:p>
              <a:pPr marL="457200" indent="-457200">
                <a:spcBef>
                  <a:spcPts val="600"/>
                </a:spcBef>
                <a:buAutoNum type="alphaLcParenBoth"/>
              </a:pPr>
              <a:r>
                <a:rPr lang="en-US" sz="2000" dirty="0"/>
                <a:t>Yes, but the result isn’t guaranteed.</a:t>
              </a:r>
            </a:p>
            <a:p>
              <a:pPr marL="457200" indent="-457200">
                <a:spcBef>
                  <a:spcPts val="600"/>
                </a:spcBef>
                <a:buAutoNum type="alphaLcParenBoth"/>
              </a:pPr>
              <a:r>
                <a:rPr lang="en-US" sz="2000" dirty="0"/>
                <a:t>Yes, but it will run in exponential  time.</a:t>
              </a:r>
            </a:p>
            <a:p>
              <a:pPr marL="457200" indent="-457200">
                <a:spcBef>
                  <a:spcPts val="600"/>
                </a:spcBef>
                <a:buAutoNum type="alphaLcParenBoth"/>
              </a:pPr>
              <a:r>
                <a:rPr lang="en-US" sz="2000" dirty="0"/>
                <a:t>No, a TM cannot implement a PRG.</a:t>
              </a:r>
            </a:p>
            <a:p>
              <a:pPr marL="457200" indent="-457200">
                <a:spcBef>
                  <a:spcPts val="600"/>
                </a:spcBef>
                <a:buAutoNum type="alphaLcParenBoth"/>
              </a:pPr>
              <a:r>
                <a:rPr lang="en-US" sz="2000" dirty="0"/>
                <a:t>No, because that would show P = BPP.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FED9BB5-A2FB-574E-B43F-606EFBA09E17}"/>
              </a:ext>
            </a:extLst>
          </p:cNvPr>
          <p:cNvSpPr txBox="1"/>
          <p:nvPr/>
        </p:nvSpPr>
        <p:spPr>
          <a:xfrm>
            <a:off x="5541818" y="63315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7897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uiExpand="1" build="p"/>
      <p:bldP spid="43" grpId="0" animBg="1"/>
      <p:bldP spid="98" grpId="0" uiExpand="1" build="p"/>
      <p:bldP spid="99" grpId="0"/>
      <p:bldP spid="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Review:  Branching Programs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8615" y="1253031"/>
                <a:ext cx="8722867" cy="1785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Defn: </a:t>
                </a:r>
                <a:r>
                  <a:rPr lang="en-US" sz="2000" dirty="0"/>
                  <a:t>  A </a:t>
                </a:r>
                <a:r>
                  <a:rPr lang="en-US" sz="2000" u="sng" dirty="0"/>
                  <a:t>branching program</a:t>
                </a:r>
                <a:r>
                  <a:rPr lang="en-US" sz="2000" dirty="0"/>
                  <a:t> (BP) is a directed, acyclic (no cycles) graph that has</a:t>
                </a:r>
              </a:p>
              <a:p>
                <a:r>
                  <a:rPr lang="en-US" sz="2000" dirty="0"/>
                  <a:t> 1.  </a:t>
                </a:r>
                <a:r>
                  <a:rPr lang="en-US" sz="2000" i="1" dirty="0"/>
                  <a:t>Query nodes</a:t>
                </a:r>
                <a:r>
                  <a:rPr lang="en-US" sz="2000" dirty="0"/>
                  <a:t> labeled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and having two outgoing edges labeled 0 and 1.</a:t>
                </a:r>
              </a:p>
              <a:p>
                <a:r>
                  <a:rPr lang="en-US" sz="2000" dirty="0"/>
                  <a:t> 2.  </a:t>
                </a:r>
                <a:r>
                  <a:rPr lang="en-US" sz="2000" i="1" dirty="0"/>
                  <a:t>Two output nodes</a:t>
                </a:r>
                <a:r>
                  <a:rPr lang="en-US" sz="2000" dirty="0"/>
                  <a:t> labeled 0 and 1 and having no outgoing edges.</a:t>
                </a:r>
              </a:p>
              <a:p>
                <a:r>
                  <a:rPr lang="en-US" sz="2000" dirty="0"/>
                  <a:t> 3.  A designated </a:t>
                </a:r>
                <a:r>
                  <a:rPr lang="en-US" sz="2000" i="1" dirty="0"/>
                  <a:t>start node</a:t>
                </a:r>
                <a:r>
                  <a:rPr lang="en-US" sz="2000" dirty="0"/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Theorem: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BP</m:t>
                    </m:r>
                  </m:oMath>
                </a14:m>
                <a:r>
                  <a:rPr lang="en-US" sz="2000" dirty="0"/>
                  <a:t> is </a:t>
                </a:r>
                <a:r>
                  <a:rPr lang="en-US" sz="2000" dirty="0" err="1"/>
                  <a:t>coNP</a:t>
                </a:r>
                <a:r>
                  <a:rPr lang="en-US" sz="2000" dirty="0"/>
                  <a:t>-complete  (on pset 6)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1253031"/>
                <a:ext cx="8722867" cy="1785104"/>
              </a:xfrm>
              <a:prstGeom prst="rect">
                <a:avLst/>
              </a:prstGeom>
              <a:blipFill>
                <a:blip r:embed="rId3"/>
                <a:stretch>
                  <a:fillRect l="-699" t="-2055" b="-5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58615" y="3306320"/>
                <a:ext cx="7488385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Defn: </a:t>
                </a:r>
                <a:r>
                  <a:rPr lang="en-US" sz="2000" dirty="0"/>
                  <a:t>  A BP is </a:t>
                </a:r>
                <a:r>
                  <a:rPr lang="en-US" sz="2000" u="sng" dirty="0"/>
                  <a:t>read-once</a:t>
                </a:r>
                <a:r>
                  <a:rPr lang="en-US" sz="2000" dirty="0"/>
                  <a:t> if it never queries a variable more than once </a:t>
                </a:r>
                <a:br>
                  <a:rPr lang="en-US" sz="2000" dirty="0"/>
                </a:br>
                <a:r>
                  <a:rPr lang="en-US" sz="2000" dirty="0"/>
                  <a:t>on any path from the start node to an output.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Defn: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latin typeface="Cambria Math" panose="02040503050406030204" pitchFamily="18" charset="0"/>
                      </a:rPr>
                      <m:t>ROB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P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i="1" dirty="0">
                    <a:latin typeface="Cambria Math" panose="02040503050406030204" pitchFamily="18" charset="0"/>
                  </a:rPr>
                  <a:t> </a:t>
                </a:r>
                <a:r>
                  <a:rPr lang="en-US" sz="2000" dirty="0"/>
                  <a:t>are equivalent read-once BPs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} 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Theorem: 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ROBP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BPP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Proof idea:  Run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on a randomly selected </a:t>
                </a:r>
                <a:r>
                  <a:rPr lang="en-US" sz="2000" u="sng" dirty="0">
                    <a:solidFill>
                      <a:schemeClr val="tx1"/>
                    </a:solidFill>
                  </a:rPr>
                  <a:t>non-Boolean input</a:t>
                </a:r>
                <a:r>
                  <a:rPr lang="en-US" sz="2000" dirty="0">
                    <a:solidFill>
                      <a:schemeClr val="tx1"/>
                    </a:solidFill>
                  </a:rPr>
                  <a:t> and accept if get same output.</a:t>
                </a:r>
                <a:r>
                  <a:rPr lang="en-US" sz="2000" dirty="0"/>
                  <a:t> 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sz="2000" i="1" dirty="0"/>
                  <a:t>Method:  </a:t>
                </a:r>
                <a:r>
                  <a:rPr lang="en-US" sz="2000" dirty="0"/>
                  <a:t>Use </a:t>
                </a:r>
                <a:r>
                  <a:rPr lang="en-US" sz="2000" u="sng" dirty="0"/>
                  <a:t>arithmetization</a:t>
                </a:r>
                <a:r>
                  <a:rPr lang="en-US" sz="2000" dirty="0"/>
                  <a:t> (simulating ∧ and ∨ with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2000" dirty="0"/>
                  <a:t>) </a:t>
                </a:r>
                <a:br>
                  <a:rPr lang="en-US" sz="2000" dirty="0"/>
                </a:br>
                <a:r>
                  <a:rPr lang="en-US" sz="2000" dirty="0"/>
                  <a:t>to define BP operation on non-Boolean inputs.   </a:t>
                </a: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3306320"/>
                <a:ext cx="7488385" cy="2862322"/>
              </a:xfrm>
              <a:prstGeom prst="rect">
                <a:avLst/>
              </a:prstGeom>
              <a:blipFill>
                <a:blip r:embed="rId4"/>
                <a:stretch>
                  <a:fillRect l="-814" t="-1064" b="-27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Group 49"/>
          <p:cNvGrpSpPr/>
          <p:nvPr/>
        </p:nvGrpSpPr>
        <p:grpSpPr>
          <a:xfrm>
            <a:off x="8829091" y="3306320"/>
            <a:ext cx="1611846" cy="2267730"/>
            <a:chOff x="3540461" y="3932392"/>
            <a:chExt cx="1611846" cy="2267730"/>
          </a:xfrm>
        </p:grpSpPr>
        <p:grpSp>
          <p:nvGrpSpPr>
            <p:cNvPr id="51" name="Group 50"/>
            <p:cNvGrpSpPr/>
            <p:nvPr/>
          </p:nvGrpSpPr>
          <p:grpSpPr>
            <a:xfrm>
              <a:off x="3645702" y="3949237"/>
              <a:ext cx="1506605" cy="2250885"/>
              <a:chOff x="3645702" y="3949237"/>
              <a:chExt cx="1506605" cy="2250885"/>
            </a:xfrm>
          </p:grpSpPr>
          <p:sp>
            <p:nvSpPr>
              <p:cNvPr id="55" name="Oval 54"/>
              <p:cNvSpPr/>
              <p:nvPr/>
            </p:nvSpPr>
            <p:spPr>
              <a:xfrm>
                <a:off x="4275745" y="4298900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Rectangle 57"/>
                  <p:cNvSpPr/>
                  <p:nvPr/>
                </p:nvSpPr>
                <p:spPr>
                  <a:xfrm>
                    <a:off x="4215860" y="4252982"/>
                    <a:ext cx="344453" cy="25391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1000" dirty="0"/>
                  </a:p>
                </p:txBody>
              </p:sp>
            </mc:Choice>
            <mc:Fallback xmlns="">
              <p:sp>
                <p:nvSpPr>
                  <p:cNvPr id="126" name="Rectangle 1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15860" y="4252982"/>
                    <a:ext cx="344453" cy="253916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0" name="Oval 59"/>
              <p:cNvSpPr/>
              <p:nvPr/>
            </p:nvSpPr>
            <p:spPr>
              <a:xfrm>
                <a:off x="3947031" y="4633679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4616610" y="4633679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947031" y="5754427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4616610" y="5754427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65" name="Straight Arrow Connector 64"/>
              <p:cNvCxnSpPr/>
              <p:nvPr/>
            </p:nvCxnSpPr>
            <p:spPr>
              <a:xfrm flipH="1">
                <a:off x="4107355" y="4465061"/>
                <a:ext cx="192157" cy="18791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/>
              <p:nvPr/>
            </p:nvCxnSpPr>
            <p:spPr>
              <a:xfrm flipH="1">
                <a:off x="4447119" y="4795790"/>
                <a:ext cx="187407" cy="19241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/>
              <p:nvPr/>
            </p:nvCxnSpPr>
            <p:spPr>
              <a:xfrm>
                <a:off x="4445676" y="4466212"/>
                <a:ext cx="205184" cy="192209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/>
              <p:cNvCxnSpPr/>
              <p:nvPr/>
            </p:nvCxnSpPr>
            <p:spPr>
              <a:xfrm>
                <a:off x="4759267" y="4813664"/>
                <a:ext cx="89608" cy="159323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/>
              <p:nvPr/>
            </p:nvCxnSpPr>
            <p:spPr>
              <a:xfrm>
                <a:off x="4117749" y="4288108"/>
                <a:ext cx="171370" cy="6227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/>
              <p:nvPr/>
            </p:nvCxnSpPr>
            <p:spPr>
              <a:xfrm>
                <a:off x="4122413" y="4798797"/>
                <a:ext cx="175883" cy="18189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Rectangle 77"/>
              <p:cNvSpPr/>
              <p:nvPr/>
            </p:nvSpPr>
            <p:spPr>
              <a:xfrm>
                <a:off x="4083784" y="4358545"/>
                <a:ext cx="25039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0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4429214" y="4347902"/>
                <a:ext cx="25039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927488" y="5725476"/>
                <a:ext cx="25039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0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589411" y="5725476"/>
                <a:ext cx="25039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3645702" y="3949237"/>
                <a:ext cx="1506605" cy="2250885"/>
              </a:xfrm>
              <a:custGeom>
                <a:avLst/>
                <a:gdLst>
                  <a:gd name="connsiteX0" fmla="*/ 25093 w 1709911"/>
                  <a:gd name="connsiteY0" fmla="*/ 2023261 h 2246528"/>
                  <a:gd name="connsiteX1" fmla="*/ 706130 w 1709911"/>
                  <a:gd name="connsiteY1" fmla="*/ 203986 h 2246528"/>
                  <a:gd name="connsiteX2" fmla="*/ 1034743 w 1709911"/>
                  <a:gd name="connsiteY2" fmla="*/ 246848 h 2246528"/>
                  <a:gd name="connsiteX3" fmla="*/ 1682443 w 1709911"/>
                  <a:gd name="connsiteY3" fmla="*/ 2018498 h 2246528"/>
                  <a:gd name="connsiteX4" fmla="*/ 25093 w 1709911"/>
                  <a:gd name="connsiteY4" fmla="*/ 2023261 h 2246528"/>
                  <a:gd name="connsiteX0" fmla="*/ 25093 w 1709911"/>
                  <a:gd name="connsiteY0" fmla="*/ 2023261 h 2246528"/>
                  <a:gd name="connsiteX1" fmla="*/ 706130 w 1709911"/>
                  <a:gd name="connsiteY1" fmla="*/ 203986 h 2246528"/>
                  <a:gd name="connsiteX2" fmla="*/ 1034743 w 1709911"/>
                  <a:gd name="connsiteY2" fmla="*/ 246848 h 2246528"/>
                  <a:gd name="connsiteX3" fmla="*/ 1682443 w 1709911"/>
                  <a:gd name="connsiteY3" fmla="*/ 2018498 h 2246528"/>
                  <a:gd name="connsiteX4" fmla="*/ 25093 w 1709911"/>
                  <a:gd name="connsiteY4" fmla="*/ 2023261 h 2246528"/>
                  <a:gd name="connsiteX0" fmla="*/ 28679 w 1713497"/>
                  <a:gd name="connsiteY0" fmla="*/ 1990138 h 2213405"/>
                  <a:gd name="connsiteX1" fmla="*/ 709716 w 1713497"/>
                  <a:gd name="connsiteY1" fmla="*/ 170863 h 2213405"/>
                  <a:gd name="connsiteX2" fmla="*/ 1038329 w 1713497"/>
                  <a:gd name="connsiteY2" fmla="*/ 213725 h 2213405"/>
                  <a:gd name="connsiteX3" fmla="*/ 1686029 w 1713497"/>
                  <a:gd name="connsiteY3" fmla="*/ 1985375 h 2213405"/>
                  <a:gd name="connsiteX4" fmla="*/ 28679 w 1713497"/>
                  <a:gd name="connsiteY4" fmla="*/ 1990138 h 2213405"/>
                  <a:gd name="connsiteX0" fmla="*/ 25238 w 1710056"/>
                  <a:gd name="connsiteY0" fmla="*/ 1967863 h 2191130"/>
                  <a:gd name="connsiteX1" fmla="*/ 706275 w 1710056"/>
                  <a:gd name="connsiteY1" fmla="*/ 148588 h 2191130"/>
                  <a:gd name="connsiteX2" fmla="*/ 1034888 w 1710056"/>
                  <a:gd name="connsiteY2" fmla="*/ 191450 h 2191130"/>
                  <a:gd name="connsiteX3" fmla="*/ 1682588 w 1710056"/>
                  <a:gd name="connsiteY3" fmla="*/ 1963100 h 2191130"/>
                  <a:gd name="connsiteX4" fmla="*/ 25238 w 1710056"/>
                  <a:gd name="connsiteY4" fmla="*/ 1967863 h 2191130"/>
                  <a:gd name="connsiteX0" fmla="*/ 25238 w 1710056"/>
                  <a:gd name="connsiteY0" fmla="*/ 1924643 h 2147910"/>
                  <a:gd name="connsiteX1" fmla="*/ 706275 w 1710056"/>
                  <a:gd name="connsiteY1" fmla="*/ 105368 h 2147910"/>
                  <a:gd name="connsiteX2" fmla="*/ 1034888 w 1710056"/>
                  <a:gd name="connsiteY2" fmla="*/ 148230 h 2147910"/>
                  <a:gd name="connsiteX3" fmla="*/ 1682588 w 1710056"/>
                  <a:gd name="connsiteY3" fmla="*/ 1919880 h 2147910"/>
                  <a:gd name="connsiteX4" fmla="*/ 25238 w 1710056"/>
                  <a:gd name="connsiteY4" fmla="*/ 1924643 h 2147910"/>
                  <a:gd name="connsiteX0" fmla="*/ 25238 w 1707561"/>
                  <a:gd name="connsiteY0" fmla="*/ 1924643 h 2147910"/>
                  <a:gd name="connsiteX1" fmla="*/ 706275 w 1707561"/>
                  <a:gd name="connsiteY1" fmla="*/ 105368 h 2147910"/>
                  <a:gd name="connsiteX2" fmla="*/ 1034888 w 1707561"/>
                  <a:gd name="connsiteY2" fmla="*/ 148230 h 2147910"/>
                  <a:gd name="connsiteX3" fmla="*/ 1682588 w 1707561"/>
                  <a:gd name="connsiteY3" fmla="*/ 1919880 h 2147910"/>
                  <a:gd name="connsiteX4" fmla="*/ 25238 w 1707561"/>
                  <a:gd name="connsiteY4" fmla="*/ 1924643 h 2147910"/>
                  <a:gd name="connsiteX0" fmla="*/ 25238 w 1714918"/>
                  <a:gd name="connsiteY0" fmla="*/ 1924643 h 2147910"/>
                  <a:gd name="connsiteX1" fmla="*/ 706275 w 1714918"/>
                  <a:gd name="connsiteY1" fmla="*/ 105368 h 2147910"/>
                  <a:gd name="connsiteX2" fmla="*/ 1034888 w 1714918"/>
                  <a:gd name="connsiteY2" fmla="*/ 148230 h 2147910"/>
                  <a:gd name="connsiteX3" fmla="*/ 1682588 w 1714918"/>
                  <a:gd name="connsiteY3" fmla="*/ 1919880 h 2147910"/>
                  <a:gd name="connsiteX4" fmla="*/ 25238 w 1714918"/>
                  <a:gd name="connsiteY4" fmla="*/ 1924643 h 2147910"/>
                  <a:gd name="connsiteX0" fmla="*/ 25238 w 1714918"/>
                  <a:gd name="connsiteY0" fmla="*/ 1893011 h 2116278"/>
                  <a:gd name="connsiteX1" fmla="*/ 706275 w 1714918"/>
                  <a:gd name="connsiteY1" fmla="*/ 73736 h 2116278"/>
                  <a:gd name="connsiteX2" fmla="*/ 1034888 w 1714918"/>
                  <a:gd name="connsiteY2" fmla="*/ 116598 h 2116278"/>
                  <a:gd name="connsiteX3" fmla="*/ 1682588 w 1714918"/>
                  <a:gd name="connsiteY3" fmla="*/ 1888248 h 2116278"/>
                  <a:gd name="connsiteX4" fmla="*/ 25238 w 1714918"/>
                  <a:gd name="connsiteY4" fmla="*/ 1893011 h 2116278"/>
                  <a:gd name="connsiteX0" fmla="*/ 25238 w 1714918"/>
                  <a:gd name="connsiteY0" fmla="*/ 1893011 h 2116278"/>
                  <a:gd name="connsiteX1" fmla="*/ 706275 w 1714918"/>
                  <a:gd name="connsiteY1" fmla="*/ 73736 h 2116278"/>
                  <a:gd name="connsiteX2" fmla="*/ 1034888 w 1714918"/>
                  <a:gd name="connsiteY2" fmla="*/ 116598 h 2116278"/>
                  <a:gd name="connsiteX3" fmla="*/ 1682588 w 1714918"/>
                  <a:gd name="connsiteY3" fmla="*/ 1888248 h 2116278"/>
                  <a:gd name="connsiteX4" fmla="*/ 25238 w 1714918"/>
                  <a:gd name="connsiteY4" fmla="*/ 1893011 h 2116278"/>
                  <a:gd name="connsiteX0" fmla="*/ 25556 w 1725262"/>
                  <a:gd name="connsiteY0" fmla="*/ 1968953 h 2192809"/>
                  <a:gd name="connsiteX1" fmla="*/ 706593 w 1725262"/>
                  <a:gd name="connsiteY1" fmla="*/ 149678 h 2192809"/>
                  <a:gd name="connsiteX2" fmla="*/ 1125693 w 1725262"/>
                  <a:gd name="connsiteY2" fmla="*/ 163965 h 2192809"/>
                  <a:gd name="connsiteX3" fmla="*/ 1682906 w 1725262"/>
                  <a:gd name="connsiteY3" fmla="*/ 1964190 h 2192809"/>
                  <a:gd name="connsiteX4" fmla="*/ 25556 w 1725262"/>
                  <a:gd name="connsiteY4" fmla="*/ 1968953 h 2192809"/>
                  <a:gd name="connsiteX0" fmla="*/ 25556 w 1714988"/>
                  <a:gd name="connsiteY0" fmla="*/ 1968953 h 2192809"/>
                  <a:gd name="connsiteX1" fmla="*/ 706593 w 1714988"/>
                  <a:gd name="connsiteY1" fmla="*/ 149678 h 2192809"/>
                  <a:gd name="connsiteX2" fmla="*/ 1125693 w 1714988"/>
                  <a:gd name="connsiteY2" fmla="*/ 163965 h 2192809"/>
                  <a:gd name="connsiteX3" fmla="*/ 1682906 w 1714988"/>
                  <a:gd name="connsiteY3" fmla="*/ 1964190 h 2192809"/>
                  <a:gd name="connsiteX4" fmla="*/ 25556 w 1714988"/>
                  <a:gd name="connsiteY4" fmla="*/ 1968953 h 2192809"/>
                  <a:gd name="connsiteX0" fmla="*/ 29782 w 1723081"/>
                  <a:gd name="connsiteY0" fmla="*/ 2033006 h 2256261"/>
                  <a:gd name="connsiteX1" fmla="*/ 658431 w 1723081"/>
                  <a:gd name="connsiteY1" fmla="*/ 223256 h 2256261"/>
                  <a:gd name="connsiteX2" fmla="*/ 1129919 w 1723081"/>
                  <a:gd name="connsiteY2" fmla="*/ 228018 h 2256261"/>
                  <a:gd name="connsiteX3" fmla="*/ 1687132 w 1723081"/>
                  <a:gd name="connsiteY3" fmla="*/ 2028243 h 2256261"/>
                  <a:gd name="connsiteX4" fmla="*/ 29782 w 1723081"/>
                  <a:gd name="connsiteY4" fmla="*/ 2033006 h 2256261"/>
                  <a:gd name="connsiteX0" fmla="*/ 34607 w 1728328"/>
                  <a:gd name="connsiteY0" fmla="*/ 2033006 h 2256261"/>
                  <a:gd name="connsiteX1" fmla="*/ 610869 w 1728328"/>
                  <a:gd name="connsiteY1" fmla="*/ 223256 h 2256261"/>
                  <a:gd name="connsiteX2" fmla="*/ 1134744 w 1728328"/>
                  <a:gd name="connsiteY2" fmla="*/ 228018 h 2256261"/>
                  <a:gd name="connsiteX3" fmla="*/ 1691957 w 1728328"/>
                  <a:gd name="connsiteY3" fmla="*/ 2028243 h 2256261"/>
                  <a:gd name="connsiteX4" fmla="*/ 34607 w 1728328"/>
                  <a:gd name="connsiteY4" fmla="*/ 2033006 h 2256261"/>
                  <a:gd name="connsiteX0" fmla="*/ 10018 w 1703739"/>
                  <a:gd name="connsiteY0" fmla="*/ 2033006 h 2204649"/>
                  <a:gd name="connsiteX1" fmla="*/ 586280 w 1703739"/>
                  <a:gd name="connsiteY1" fmla="*/ 223256 h 2204649"/>
                  <a:gd name="connsiteX2" fmla="*/ 1110155 w 1703739"/>
                  <a:gd name="connsiteY2" fmla="*/ 228018 h 2204649"/>
                  <a:gd name="connsiteX3" fmla="*/ 1667368 w 1703739"/>
                  <a:gd name="connsiteY3" fmla="*/ 2028243 h 2204649"/>
                  <a:gd name="connsiteX4" fmla="*/ 10018 w 1703739"/>
                  <a:gd name="connsiteY4" fmla="*/ 2033006 h 2204649"/>
                  <a:gd name="connsiteX0" fmla="*/ 10018 w 1677356"/>
                  <a:gd name="connsiteY0" fmla="*/ 2033006 h 2130406"/>
                  <a:gd name="connsiteX1" fmla="*/ 586280 w 1677356"/>
                  <a:gd name="connsiteY1" fmla="*/ 223256 h 2130406"/>
                  <a:gd name="connsiteX2" fmla="*/ 1110155 w 1677356"/>
                  <a:gd name="connsiteY2" fmla="*/ 228018 h 2130406"/>
                  <a:gd name="connsiteX3" fmla="*/ 1667368 w 1677356"/>
                  <a:gd name="connsiteY3" fmla="*/ 2028243 h 2130406"/>
                  <a:gd name="connsiteX4" fmla="*/ 10018 w 1677356"/>
                  <a:gd name="connsiteY4" fmla="*/ 2033006 h 2130406"/>
                  <a:gd name="connsiteX0" fmla="*/ 10189 w 1677527"/>
                  <a:gd name="connsiteY0" fmla="*/ 1993782 h 2091182"/>
                  <a:gd name="connsiteX1" fmla="*/ 586451 w 1677527"/>
                  <a:gd name="connsiteY1" fmla="*/ 184032 h 2091182"/>
                  <a:gd name="connsiteX2" fmla="*/ 1110326 w 1677527"/>
                  <a:gd name="connsiteY2" fmla="*/ 188794 h 2091182"/>
                  <a:gd name="connsiteX3" fmla="*/ 1667539 w 1677527"/>
                  <a:gd name="connsiteY3" fmla="*/ 1989019 h 2091182"/>
                  <a:gd name="connsiteX4" fmla="*/ 10189 w 1677527"/>
                  <a:gd name="connsiteY4" fmla="*/ 1993782 h 2091182"/>
                  <a:gd name="connsiteX0" fmla="*/ 10189 w 1677984"/>
                  <a:gd name="connsiteY0" fmla="*/ 1954412 h 2051812"/>
                  <a:gd name="connsiteX1" fmla="*/ 586451 w 1677984"/>
                  <a:gd name="connsiteY1" fmla="*/ 144662 h 2051812"/>
                  <a:gd name="connsiteX2" fmla="*/ 1110326 w 1677984"/>
                  <a:gd name="connsiteY2" fmla="*/ 149424 h 2051812"/>
                  <a:gd name="connsiteX3" fmla="*/ 1667539 w 1677984"/>
                  <a:gd name="connsiteY3" fmla="*/ 1949649 h 2051812"/>
                  <a:gd name="connsiteX4" fmla="*/ 10189 w 1677984"/>
                  <a:gd name="connsiteY4" fmla="*/ 1954412 h 2051812"/>
                  <a:gd name="connsiteX0" fmla="*/ 42899 w 1710461"/>
                  <a:gd name="connsiteY0" fmla="*/ 1986842 h 2145893"/>
                  <a:gd name="connsiteX1" fmla="*/ 547723 w 1710461"/>
                  <a:gd name="connsiteY1" fmla="*/ 191380 h 2145893"/>
                  <a:gd name="connsiteX2" fmla="*/ 1143036 w 1710461"/>
                  <a:gd name="connsiteY2" fmla="*/ 181854 h 2145893"/>
                  <a:gd name="connsiteX3" fmla="*/ 1700249 w 1710461"/>
                  <a:gd name="connsiteY3" fmla="*/ 1982079 h 2145893"/>
                  <a:gd name="connsiteX4" fmla="*/ 42899 w 1710461"/>
                  <a:gd name="connsiteY4" fmla="*/ 1986842 h 2145893"/>
                  <a:gd name="connsiteX0" fmla="*/ 42899 w 1743675"/>
                  <a:gd name="connsiteY0" fmla="*/ 2027735 h 2250387"/>
                  <a:gd name="connsiteX1" fmla="*/ 547723 w 1743675"/>
                  <a:gd name="connsiteY1" fmla="*/ 232273 h 2250387"/>
                  <a:gd name="connsiteX2" fmla="*/ 1200186 w 1743675"/>
                  <a:gd name="connsiteY2" fmla="*/ 217984 h 2250387"/>
                  <a:gd name="connsiteX3" fmla="*/ 1700249 w 1743675"/>
                  <a:gd name="connsiteY3" fmla="*/ 2022972 h 2250387"/>
                  <a:gd name="connsiteX4" fmla="*/ 42899 w 1743675"/>
                  <a:gd name="connsiteY4" fmla="*/ 2027735 h 2250387"/>
                  <a:gd name="connsiteX0" fmla="*/ 51675 w 1611815"/>
                  <a:gd name="connsiteY0" fmla="*/ 2042897 h 2259457"/>
                  <a:gd name="connsiteX1" fmla="*/ 423149 w 1611815"/>
                  <a:gd name="connsiteY1" fmla="*/ 233147 h 2259457"/>
                  <a:gd name="connsiteX2" fmla="*/ 1075612 w 1611815"/>
                  <a:gd name="connsiteY2" fmla="*/ 218858 h 2259457"/>
                  <a:gd name="connsiteX3" fmla="*/ 1575675 w 1611815"/>
                  <a:gd name="connsiteY3" fmla="*/ 2023846 h 2259457"/>
                  <a:gd name="connsiteX4" fmla="*/ 51675 w 1611815"/>
                  <a:gd name="connsiteY4" fmla="*/ 2042897 h 2259457"/>
                  <a:gd name="connsiteX0" fmla="*/ 45236 w 1506605"/>
                  <a:gd name="connsiteY0" fmla="*/ 2041989 h 2250885"/>
                  <a:gd name="connsiteX1" fmla="*/ 416710 w 1506605"/>
                  <a:gd name="connsiteY1" fmla="*/ 232239 h 2250885"/>
                  <a:gd name="connsiteX2" fmla="*/ 1069173 w 1506605"/>
                  <a:gd name="connsiteY2" fmla="*/ 217950 h 2250885"/>
                  <a:gd name="connsiteX3" fmla="*/ 1464461 w 1506605"/>
                  <a:gd name="connsiteY3" fmla="*/ 2008650 h 2250885"/>
                  <a:gd name="connsiteX4" fmla="*/ 45236 w 1506605"/>
                  <a:gd name="connsiteY4" fmla="*/ 2041989 h 2250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6605" h="2250885">
                    <a:moveTo>
                      <a:pt x="45236" y="2041989"/>
                    </a:moveTo>
                    <a:cubicBezTo>
                      <a:pt x="-129389" y="1745921"/>
                      <a:pt x="246054" y="536245"/>
                      <a:pt x="416710" y="232239"/>
                    </a:cubicBezTo>
                    <a:cubicBezTo>
                      <a:pt x="587366" y="-71767"/>
                      <a:pt x="894548" y="-78118"/>
                      <a:pt x="1069173" y="217950"/>
                    </a:cubicBezTo>
                    <a:cubicBezTo>
                      <a:pt x="1243798" y="514018"/>
                      <a:pt x="1635117" y="1704644"/>
                      <a:pt x="1464461" y="2008650"/>
                    </a:cubicBezTo>
                    <a:cubicBezTo>
                      <a:pt x="1293805" y="2312656"/>
                      <a:pt x="219861" y="2338057"/>
                      <a:pt x="45236" y="2041989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sysDash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Rectangle 51"/>
                <p:cNvSpPr/>
                <p:nvPr/>
              </p:nvSpPr>
              <p:spPr>
                <a:xfrm>
                  <a:off x="3540461" y="3932392"/>
                  <a:ext cx="48173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0461" y="3932392"/>
                  <a:ext cx="481735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3" name="Group 82"/>
          <p:cNvGrpSpPr/>
          <p:nvPr/>
        </p:nvGrpSpPr>
        <p:grpSpPr>
          <a:xfrm>
            <a:off x="10553664" y="3306320"/>
            <a:ext cx="1577418" cy="2267730"/>
            <a:chOff x="5265034" y="3932392"/>
            <a:chExt cx="1577418" cy="2267730"/>
          </a:xfrm>
        </p:grpSpPr>
        <p:grpSp>
          <p:nvGrpSpPr>
            <p:cNvPr id="85" name="Group 84"/>
            <p:cNvGrpSpPr/>
            <p:nvPr/>
          </p:nvGrpSpPr>
          <p:grpSpPr>
            <a:xfrm>
              <a:off x="5335847" y="3949237"/>
              <a:ext cx="1506605" cy="2250885"/>
              <a:chOff x="5335847" y="3949237"/>
              <a:chExt cx="1506605" cy="2250885"/>
            </a:xfrm>
          </p:grpSpPr>
          <p:sp>
            <p:nvSpPr>
              <p:cNvPr id="89" name="Oval 88"/>
              <p:cNvSpPr/>
              <p:nvPr/>
            </p:nvSpPr>
            <p:spPr>
              <a:xfrm>
                <a:off x="6005933" y="4275365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0" name="Rectangle 89"/>
                  <p:cNvSpPr/>
                  <p:nvPr/>
                </p:nvSpPr>
                <p:spPr>
                  <a:xfrm>
                    <a:off x="5946048" y="4229447"/>
                    <a:ext cx="344453" cy="25391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US" sz="1000" dirty="0"/>
                  </a:p>
                </p:txBody>
              </p:sp>
            </mc:Choice>
            <mc:Fallback xmlns="">
              <p:sp>
                <p:nvSpPr>
                  <p:cNvPr id="50" name="Rectangle 4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46048" y="4229447"/>
                    <a:ext cx="344453" cy="253916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91" name="Oval 90"/>
              <p:cNvSpPr/>
              <p:nvPr/>
            </p:nvSpPr>
            <p:spPr>
              <a:xfrm>
                <a:off x="6005933" y="4932000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5677219" y="4610144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6346798" y="4610144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5677219" y="5754427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6346798" y="5754427"/>
                <a:ext cx="194423" cy="1944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99" name="Straight Arrow Connector 98"/>
              <p:cNvCxnSpPr/>
              <p:nvPr/>
            </p:nvCxnSpPr>
            <p:spPr>
              <a:xfrm flipH="1">
                <a:off x="5837543" y="4441526"/>
                <a:ext cx="192157" cy="18791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Arrow Connector 99"/>
              <p:cNvCxnSpPr/>
              <p:nvPr/>
            </p:nvCxnSpPr>
            <p:spPr>
              <a:xfrm flipH="1">
                <a:off x="6177307" y="4772255"/>
                <a:ext cx="187407" cy="19241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Arrow Connector 100"/>
              <p:cNvCxnSpPr/>
              <p:nvPr/>
            </p:nvCxnSpPr>
            <p:spPr>
              <a:xfrm flipH="1">
                <a:off x="5642264" y="4793985"/>
                <a:ext cx="88008" cy="186055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/>
              <p:nvPr/>
            </p:nvCxnSpPr>
            <p:spPr>
              <a:xfrm flipH="1">
                <a:off x="5833559" y="5108988"/>
                <a:ext cx="206450" cy="262571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Arrow Connector 102"/>
              <p:cNvCxnSpPr/>
              <p:nvPr/>
            </p:nvCxnSpPr>
            <p:spPr>
              <a:xfrm>
                <a:off x="6175864" y="4442677"/>
                <a:ext cx="205184" cy="192209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/>
              <p:cNvCxnSpPr/>
              <p:nvPr/>
            </p:nvCxnSpPr>
            <p:spPr>
              <a:xfrm>
                <a:off x="6172797" y="5110491"/>
                <a:ext cx="208955" cy="26157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/>
              <p:cNvCxnSpPr/>
              <p:nvPr/>
            </p:nvCxnSpPr>
            <p:spPr>
              <a:xfrm>
                <a:off x="5847937" y="4264573"/>
                <a:ext cx="171370" cy="6227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Arrow Connector 105"/>
              <p:cNvCxnSpPr/>
              <p:nvPr/>
            </p:nvCxnSpPr>
            <p:spPr>
              <a:xfrm>
                <a:off x="5852601" y="4775262"/>
                <a:ext cx="175883" cy="18189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Rectangle 106"/>
              <p:cNvSpPr/>
              <p:nvPr/>
            </p:nvSpPr>
            <p:spPr>
              <a:xfrm>
                <a:off x="5813972" y="4335010"/>
                <a:ext cx="25039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0</a:t>
                </a:r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6159402" y="4324367"/>
                <a:ext cx="25039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5657676" y="5725476"/>
                <a:ext cx="25039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0</a:t>
                </a:r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6319599" y="5725476"/>
                <a:ext cx="250390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  <p:sp>
            <p:nvSpPr>
              <p:cNvPr id="125" name="Freeform 124"/>
              <p:cNvSpPr/>
              <p:nvPr/>
            </p:nvSpPr>
            <p:spPr>
              <a:xfrm>
                <a:off x="5335847" y="3949237"/>
                <a:ext cx="1506605" cy="2250885"/>
              </a:xfrm>
              <a:custGeom>
                <a:avLst/>
                <a:gdLst>
                  <a:gd name="connsiteX0" fmla="*/ 25093 w 1709911"/>
                  <a:gd name="connsiteY0" fmla="*/ 2023261 h 2246528"/>
                  <a:gd name="connsiteX1" fmla="*/ 706130 w 1709911"/>
                  <a:gd name="connsiteY1" fmla="*/ 203986 h 2246528"/>
                  <a:gd name="connsiteX2" fmla="*/ 1034743 w 1709911"/>
                  <a:gd name="connsiteY2" fmla="*/ 246848 h 2246528"/>
                  <a:gd name="connsiteX3" fmla="*/ 1682443 w 1709911"/>
                  <a:gd name="connsiteY3" fmla="*/ 2018498 h 2246528"/>
                  <a:gd name="connsiteX4" fmla="*/ 25093 w 1709911"/>
                  <a:gd name="connsiteY4" fmla="*/ 2023261 h 2246528"/>
                  <a:gd name="connsiteX0" fmla="*/ 25093 w 1709911"/>
                  <a:gd name="connsiteY0" fmla="*/ 2023261 h 2246528"/>
                  <a:gd name="connsiteX1" fmla="*/ 706130 w 1709911"/>
                  <a:gd name="connsiteY1" fmla="*/ 203986 h 2246528"/>
                  <a:gd name="connsiteX2" fmla="*/ 1034743 w 1709911"/>
                  <a:gd name="connsiteY2" fmla="*/ 246848 h 2246528"/>
                  <a:gd name="connsiteX3" fmla="*/ 1682443 w 1709911"/>
                  <a:gd name="connsiteY3" fmla="*/ 2018498 h 2246528"/>
                  <a:gd name="connsiteX4" fmla="*/ 25093 w 1709911"/>
                  <a:gd name="connsiteY4" fmla="*/ 2023261 h 2246528"/>
                  <a:gd name="connsiteX0" fmla="*/ 28679 w 1713497"/>
                  <a:gd name="connsiteY0" fmla="*/ 1990138 h 2213405"/>
                  <a:gd name="connsiteX1" fmla="*/ 709716 w 1713497"/>
                  <a:gd name="connsiteY1" fmla="*/ 170863 h 2213405"/>
                  <a:gd name="connsiteX2" fmla="*/ 1038329 w 1713497"/>
                  <a:gd name="connsiteY2" fmla="*/ 213725 h 2213405"/>
                  <a:gd name="connsiteX3" fmla="*/ 1686029 w 1713497"/>
                  <a:gd name="connsiteY3" fmla="*/ 1985375 h 2213405"/>
                  <a:gd name="connsiteX4" fmla="*/ 28679 w 1713497"/>
                  <a:gd name="connsiteY4" fmla="*/ 1990138 h 2213405"/>
                  <a:gd name="connsiteX0" fmla="*/ 25238 w 1710056"/>
                  <a:gd name="connsiteY0" fmla="*/ 1967863 h 2191130"/>
                  <a:gd name="connsiteX1" fmla="*/ 706275 w 1710056"/>
                  <a:gd name="connsiteY1" fmla="*/ 148588 h 2191130"/>
                  <a:gd name="connsiteX2" fmla="*/ 1034888 w 1710056"/>
                  <a:gd name="connsiteY2" fmla="*/ 191450 h 2191130"/>
                  <a:gd name="connsiteX3" fmla="*/ 1682588 w 1710056"/>
                  <a:gd name="connsiteY3" fmla="*/ 1963100 h 2191130"/>
                  <a:gd name="connsiteX4" fmla="*/ 25238 w 1710056"/>
                  <a:gd name="connsiteY4" fmla="*/ 1967863 h 2191130"/>
                  <a:gd name="connsiteX0" fmla="*/ 25238 w 1710056"/>
                  <a:gd name="connsiteY0" fmla="*/ 1924643 h 2147910"/>
                  <a:gd name="connsiteX1" fmla="*/ 706275 w 1710056"/>
                  <a:gd name="connsiteY1" fmla="*/ 105368 h 2147910"/>
                  <a:gd name="connsiteX2" fmla="*/ 1034888 w 1710056"/>
                  <a:gd name="connsiteY2" fmla="*/ 148230 h 2147910"/>
                  <a:gd name="connsiteX3" fmla="*/ 1682588 w 1710056"/>
                  <a:gd name="connsiteY3" fmla="*/ 1919880 h 2147910"/>
                  <a:gd name="connsiteX4" fmla="*/ 25238 w 1710056"/>
                  <a:gd name="connsiteY4" fmla="*/ 1924643 h 2147910"/>
                  <a:gd name="connsiteX0" fmla="*/ 25238 w 1707561"/>
                  <a:gd name="connsiteY0" fmla="*/ 1924643 h 2147910"/>
                  <a:gd name="connsiteX1" fmla="*/ 706275 w 1707561"/>
                  <a:gd name="connsiteY1" fmla="*/ 105368 h 2147910"/>
                  <a:gd name="connsiteX2" fmla="*/ 1034888 w 1707561"/>
                  <a:gd name="connsiteY2" fmla="*/ 148230 h 2147910"/>
                  <a:gd name="connsiteX3" fmla="*/ 1682588 w 1707561"/>
                  <a:gd name="connsiteY3" fmla="*/ 1919880 h 2147910"/>
                  <a:gd name="connsiteX4" fmla="*/ 25238 w 1707561"/>
                  <a:gd name="connsiteY4" fmla="*/ 1924643 h 2147910"/>
                  <a:gd name="connsiteX0" fmla="*/ 25238 w 1714918"/>
                  <a:gd name="connsiteY0" fmla="*/ 1924643 h 2147910"/>
                  <a:gd name="connsiteX1" fmla="*/ 706275 w 1714918"/>
                  <a:gd name="connsiteY1" fmla="*/ 105368 h 2147910"/>
                  <a:gd name="connsiteX2" fmla="*/ 1034888 w 1714918"/>
                  <a:gd name="connsiteY2" fmla="*/ 148230 h 2147910"/>
                  <a:gd name="connsiteX3" fmla="*/ 1682588 w 1714918"/>
                  <a:gd name="connsiteY3" fmla="*/ 1919880 h 2147910"/>
                  <a:gd name="connsiteX4" fmla="*/ 25238 w 1714918"/>
                  <a:gd name="connsiteY4" fmla="*/ 1924643 h 2147910"/>
                  <a:gd name="connsiteX0" fmla="*/ 25238 w 1714918"/>
                  <a:gd name="connsiteY0" fmla="*/ 1893011 h 2116278"/>
                  <a:gd name="connsiteX1" fmla="*/ 706275 w 1714918"/>
                  <a:gd name="connsiteY1" fmla="*/ 73736 h 2116278"/>
                  <a:gd name="connsiteX2" fmla="*/ 1034888 w 1714918"/>
                  <a:gd name="connsiteY2" fmla="*/ 116598 h 2116278"/>
                  <a:gd name="connsiteX3" fmla="*/ 1682588 w 1714918"/>
                  <a:gd name="connsiteY3" fmla="*/ 1888248 h 2116278"/>
                  <a:gd name="connsiteX4" fmla="*/ 25238 w 1714918"/>
                  <a:gd name="connsiteY4" fmla="*/ 1893011 h 2116278"/>
                  <a:gd name="connsiteX0" fmla="*/ 25238 w 1714918"/>
                  <a:gd name="connsiteY0" fmla="*/ 1893011 h 2116278"/>
                  <a:gd name="connsiteX1" fmla="*/ 706275 w 1714918"/>
                  <a:gd name="connsiteY1" fmla="*/ 73736 h 2116278"/>
                  <a:gd name="connsiteX2" fmla="*/ 1034888 w 1714918"/>
                  <a:gd name="connsiteY2" fmla="*/ 116598 h 2116278"/>
                  <a:gd name="connsiteX3" fmla="*/ 1682588 w 1714918"/>
                  <a:gd name="connsiteY3" fmla="*/ 1888248 h 2116278"/>
                  <a:gd name="connsiteX4" fmla="*/ 25238 w 1714918"/>
                  <a:gd name="connsiteY4" fmla="*/ 1893011 h 2116278"/>
                  <a:gd name="connsiteX0" fmla="*/ 25556 w 1725262"/>
                  <a:gd name="connsiteY0" fmla="*/ 1968953 h 2192809"/>
                  <a:gd name="connsiteX1" fmla="*/ 706593 w 1725262"/>
                  <a:gd name="connsiteY1" fmla="*/ 149678 h 2192809"/>
                  <a:gd name="connsiteX2" fmla="*/ 1125693 w 1725262"/>
                  <a:gd name="connsiteY2" fmla="*/ 163965 h 2192809"/>
                  <a:gd name="connsiteX3" fmla="*/ 1682906 w 1725262"/>
                  <a:gd name="connsiteY3" fmla="*/ 1964190 h 2192809"/>
                  <a:gd name="connsiteX4" fmla="*/ 25556 w 1725262"/>
                  <a:gd name="connsiteY4" fmla="*/ 1968953 h 2192809"/>
                  <a:gd name="connsiteX0" fmla="*/ 25556 w 1714988"/>
                  <a:gd name="connsiteY0" fmla="*/ 1968953 h 2192809"/>
                  <a:gd name="connsiteX1" fmla="*/ 706593 w 1714988"/>
                  <a:gd name="connsiteY1" fmla="*/ 149678 h 2192809"/>
                  <a:gd name="connsiteX2" fmla="*/ 1125693 w 1714988"/>
                  <a:gd name="connsiteY2" fmla="*/ 163965 h 2192809"/>
                  <a:gd name="connsiteX3" fmla="*/ 1682906 w 1714988"/>
                  <a:gd name="connsiteY3" fmla="*/ 1964190 h 2192809"/>
                  <a:gd name="connsiteX4" fmla="*/ 25556 w 1714988"/>
                  <a:gd name="connsiteY4" fmla="*/ 1968953 h 2192809"/>
                  <a:gd name="connsiteX0" fmla="*/ 29782 w 1723081"/>
                  <a:gd name="connsiteY0" fmla="*/ 2033006 h 2256261"/>
                  <a:gd name="connsiteX1" fmla="*/ 658431 w 1723081"/>
                  <a:gd name="connsiteY1" fmla="*/ 223256 h 2256261"/>
                  <a:gd name="connsiteX2" fmla="*/ 1129919 w 1723081"/>
                  <a:gd name="connsiteY2" fmla="*/ 228018 h 2256261"/>
                  <a:gd name="connsiteX3" fmla="*/ 1687132 w 1723081"/>
                  <a:gd name="connsiteY3" fmla="*/ 2028243 h 2256261"/>
                  <a:gd name="connsiteX4" fmla="*/ 29782 w 1723081"/>
                  <a:gd name="connsiteY4" fmla="*/ 2033006 h 2256261"/>
                  <a:gd name="connsiteX0" fmla="*/ 34607 w 1728328"/>
                  <a:gd name="connsiteY0" fmla="*/ 2033006 h 2256261"/>
                  <a:gd name="connsiteX1" fmla="*/ 610869 w 1728328"/>
                  <a:gd name="connsiteY1" fmla="*/ 223256 h 2256261"/>
                  <a:gd name="connsiteX2" fmla="*/ 1134744 w 1728328"/>
                  <a:gd name="connsiteY2" fmla="*/ 228018 h 2256261"/>
                  <a:gd name="connsiteX3" fmla="*/ 1691957 w 1728328"/>
                  <a:gd name="connsiteY3" fmla="*/ 2028243 h 2256261"/>
                  <a:gd name="connsiteX4" fmla="*/ 34607 w 1728328"/>
                  <a:gd name="connsiteY4" fmla="*/ 2033006 h 2256261"/>
                  <a:gd name="connsiteX0" fmla="*/ 10018 w 1703739"/>
                  <a:gd name="connsiteY0" fmla="*/ 2033006 h 2204649"/>
                  <a:gd name="connsiteX1" fmla="*/ 586280 w 1703739"/>
                  <a:gd name="connsiteY1" fmla="*/ 223256 h 2204649"/>
                  <a:gd name="connsiteX2" fmla="*/ 1110155 w 1703739"/>
                  <a:gd name="connsiteY2" fmla="*/ 228018 h 2204649"/>
                  <a:gd name="connsiteX3" fmla="*/ 1667368 w 1703739"/>
                  <a:gd name="connsiteY3" fmla="*/ 2028243 h 2204649"/>
                  <a:gd name="connsiteX4" fmla="*/ 10018 w 1703739"/>
                  <a:gd name="connsiteY4" fmla="*/ 2033006 h 2204649"/>
                  <a:gd name="connsiteX0" fmla="*/ 10018 w 1677356"/>
                  <a:gd name="connsiteY0" fmla="*/ 2033006 h 2130406"/>
                  <a:gd name="connsiteX1" fmla="*/ 586280 w 1677356"/>
                  <a:gd name="connsiteY1" fmla="*/ 223256 h 2130406"/>
                  <a:gd name="connsiteX2" fmla="*/ 1110155 w 1677356"/>
                  <a:gd name="connsiteY2" fmla="*/ 228018 h 2130406"/>
                  <a:gd name="connsiteX3" fmla="*/ 1667368 w 1677356"/>
                  <a:gd name="connsiteY3" fmla="*/ 2028243 h 2130406"/>
                  <a:gd name="connsiteX4" fmla="*/ 10018 w 1677356"/>
                  <a:gd name="connsiteY4" fmla="*/ 2033006 h 2130406"/>
                  <a:gd name="connsiteX0" fmla="*/ 10189 w 1677527"/>
                  <a:gd name="connsiteY0" fmla="*/ 1993782 h 2091182"/>
                  <a:gd name="connsiteX1" fmla="*/ 586451 w 1677527"/>
                  <a:gd name="connsiteY1" fmla="*/ 184032 h 2091182"/>
                  <a:gd name="connsiteX2" fmla="*/ 1110326 w 1677527"/>
                  <a:gd name="connsiteY2" fmla="*/ 188794 h 2091182"/>
                  <a:gd name="connsiteX3" fmla="*/ 1667539 w 1677527"/>
                  <a:gd name="connsiteY3" fmla="*/ 1989019 h 2091182"/>
                  <a:gd name="connsiteX4" fmla="*/ 10189 w 1677527"/>
                  <a:gd name="connsiteY4" fmla="*/ 1993782 h 2091182"/>
                  <a:gd name="connsiteX0" fmla="*/ 10189 w 1677984"/>
                  <a:gd name="connsiteY0" fmla="*/ 1954412 h 2051812"/>
                  <a:gd name="connsiteX1" fmla="*/ 586451 w 1677984"/>
                  <a:gd name="connsiteY1" fmla="*/ 144662 h 2051812"/>
                  <a:gd name="connsiteX2" fmla="*/ 1110326 w 1677984"/>
                  <a:gd name="connsiteY2" fmla="*/ 149424 h 2051812"/>
                  <a:gd name="connsiteX3" fmla="*/ 1667539 w 1677984"/>
                  <a:gd name="connsiteY3" fmla="*/ 1949649 h 2051812"/>
                  <a:gd name="connsiteX4" fmla="*/ 10189 w 1677984"/>
                  <a:gd name="connsiteY4" fmla="*/ 1954412 h 2051812"/>
                  <a:gd name="connsiteX0" fmla="*/ 42899 w 1710461"/>
                  <a:gd name="connsiteY0" fmla="*/ 1986842 h 2145893"/>
                  <a:gd name="connsiteX1" fmla="*/ 547723 w 1710461"/>
                  <a:gd name="connsiteY1" fmla="*/ 191380 h 2145893"/>
                  <a:gd name="connsiteX2" fmla="*/ 1143036 w 1710461"/>
                  <a:gd name="connsiteY2" fmla="*/ 181854 h 2145893"/>
                  <a:gd name="connsiteX3" fmla="*/ 1700249 w 1710461"/>
                  <a:gd name="connsiteY3" fmla="*/ 1982079 h 2145893"/>
                  <a:gd name="connsiteX4" fmla="*/ 42899 w 1710461"/>
                  <a:gd name="connsiteY4" fmla="*/ 1986842 h 2145893"/>
                  <a:gd name="connsiteX0" fmla="*/ 42899 w 1743675"/>
                  <a:gd name="connsiteY0" fmla="*/ 2027735 h 2250387"/>
                  <a:gd name="connsiteX1" fmla="*/ 547723 w 1743675"/>
                  <a:gd name="connsiteY1" fmla="*/ 232273 h 2250387"/>
                  <a:gd name="connsiteX2" fmla="*/ 1200186 w 1743675"/>
                  <a:gd name="connsiteY2" fmla="*/ 217984 h 2250387"/>
                  <a:gd name="connsiteX3" fmla="*/ 1700249 w 1743675"/>
                  <a:gd name="connsiteY3" fmla="*/ 2022972 h 2250387"/>
                  <a:gd name="connsiteX4" fmla="*/ 42899 w 1743675"/>
                  <a:gd name="connsiteY4" fmla="*/ 2027735 h 2250387"/>
                  <a:gd name="connsiteX0" fmla="*/ 51675 w 1611815"/>
                  <a:gd name="connsiteY0" fmla="*/ 2042897 h 2259457"/>
                  <a:gd name="connsiteX1" fmla="*/ 423149 w 1611815"/>
                  <a:gd name="connsiteY1" fmla="*/ 233147 h 2259457"/>
                  <a:gd name="connsiteX2" fmla="*/ 1075612 w 1611815"/>
                  <a:gd name="connsiteY2" fmla="*/ 218858 h 2259457"/>
                  <a:gd name="connsiteX3" fmla="*/ 1575675 w 1611815"/>
                  <a:gd name="connsiteY3" fmla="*/ 2023846 h 2259457"/>
                  <a:gd name="connsiteX4" fmla="*/ 51675 w 1611815"/>
                  <a:gd name="connsiteY4" fmla="*/ 2042897 h 2259457"/>
                  <a:gd name="connsiteX0" fmla="*/ 45236 w 1506605"/>
                  <a:gd name="connsiteY0" fmla="*/ 2041989 h 2250885"/>
                  <a:gd name="connsiteX1" fmla="*/ 416710 w 1506605"/>
                  <a:gd name="connsiteY1" fmla="*/ 232239 h 2250885"/>
                  <a:gd name="connsiteX2" fmla="*/ 1069173 w 1506605"/>
                  <a:gd name="connsiteY2" fmla="*/ 217950 h 2250885"/>
                  <a:gd name="connsiteX3" fmla="*/ 1464461 w 1506605"/>
                  <a:gd name="connsiteY3" fmla="*/ 2008650 h 2250885"/>
                  <a:gd name="connsiteX4" fmla="*/ 45236 w 1506605"/>
                  <a:gd name="connsiteY4" fmla="*/ 2041989 h 2250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6605" h="2250885">
                    <a:moveTo>
                      <a:pt x="45236" y="2041989"/>
                    </a:moveTo>
                    <a:cubicBezTo>
                      <a:pt x="-129389" y="1745921"/>
                      <a:pt x="246054" y="536245"/>
                      <a:pt x="416710" y="232239"/>
                    </a:cubicBezTo>
                    <a:cubicBezTo>
                      <a:pt x="587366" y="-71767"/>
                      <a:pt x="894548" y="-78118"/>
                      <a:pt x="1069173" y="217950"/>
                    </a:cubicBezTo>
                    <a:cubicBezTo>
                      <a:pt x="1243798" y="514018"/>
                      <a:pt x="1635117" y="1704644"/>
                      <a:pt x="1464461" y="2008650"/>
                    </a:cubicBezTo>
                    <a:cubicBezTo>
                      <a:pt x="1293805" y="2312656"/>
                      <a:pt x="219861" y="2338057"/>
                      <a:pt x="45236" y="2041989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sysDash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Rectangle 87"/>
                <p:cNvSpPr/>
                <p:nvPr/>
              </p:nvSpPr>
              <p:spPr>
                <a:xfrm>
                  <a:off x="5265034" y="3932392"/>
                  <a:ext cx="48705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3" name="Rectangle 1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65034" y="3932392"/>
                  <a:ext cx="487056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8" name="Isosceles Triangle 47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1AF093-7BD1-554C-9AF7-8F64160C174F}"/>
              </a:ext>
            </a:extLst>
          </p:cNvPr>
          <p:cNvSpPr txBox="1"/>
          <p:nvPr/>
        </p:nvSpPr>
        <p:spPr>
          <a:xfrm>
            <a:off x="6220691" y="64285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9578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49" grpId="0" build="p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631159" y="2199282"/>
            <a:ext cx="1857552" cy="3621975"/>
            <a:chOff x="3824105" y="1821621"/>
            <a:chExt cx="1857552" cy="3621975"/>
          </a:xfrm>
        </p:grpSpPr>
        <p:sp>
          <p:nvSpPr>
            <p:cNvPr id="3" name="Oval 2"/>
            <p:cNvSpPr/>
            <p:nvPr/>
          </p:nvSpPr>
          <p:spPr>
            <a:xfrm>
              <a:off x="4525245" y="184395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4545436" y="1822271"/>
                  <a:ext cx="46076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dirty="0"/>
                    <a:t> </a:t>
                  </a:r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45436" y="1822271"/>
                  <a:ext cx="460767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Oval 10"/>
            <p:cNvSpPr/>
            <p:nvPr/>
          </p:nvSpPr>
          <p:spPr>
            <a:xfrm>
              <a:off x="3844031" y="280524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3824105" y="2794083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24105" y="2794083"/>
                  <a:ext cx="466090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Oval 12"/>
            <p:cNvSpPr/>
            <p:nvPr/>
          </p:nvSpPr>
          <p:spPr>
            <a:xfrm>
              <a:off x="5229414" y="280524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5215567" y="2784748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5567" y="2784748"/>
                  <a:ext cx="466090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" name="Straight Arrow Connector 16"/>
            <p:cNvCxnSpPr/>
            <p:nvPr/>
          </p:nvCxnSpPr>
          <p:spPr>
            <a:xfrm flipH="1">
              <a:off x="4162425" y="2187743"/>
              <a:ext cx="411994" cy="65070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876838" y="2190124"/>
              <a:ext cx="438112" cy="66261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4198344" y="1821621"/>
              <a:ext cx="354570" cy="12883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428015" y="2164126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744873" y="2156939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887909" y="5043486"/>
              <a:ext cx="3145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0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291357" y="5033870"/>
              <a:ext cx="3145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1</a:t>
              </a:r>
            </a:p>
          </p:txBody>
        </p:sp>
        <p:sp>
          <p:nvSpPr>
            <p:cNvPr id="44" name="Oval 43"/>
            <p:cNvSpPr/>
            <p:nvPr/>
          </p:nvSpPr>
          <p:spPr>
            <a:xfrm>
              <a:off x="3844031" y="3912067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Rectangle 44"/>
                <p:cNvSpPr/>
                <p:nvPr/>
              </p:nvSpPr>
              <p:spPr>
                <a:xfrm>
                  <a:off x="3861887" y="3891575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a14:m>
                  <a:r>
                    <a:rPr lang="en-US" dirty="0"/>
                    <a:t> </a:t>
                  </a:r>
                </a:p>
              </p:txBody>
            </p:sp>
          </mc:Choice>
          <mc:Fallback xmlns="">
            <p:sp>
              <p:nvSpPr>
                <p:cNvPr id="45" name="Rectangle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1887" y="3891575"/>
                  <a:ext cx="466090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Oval 45"/>
            <p:cNvSpPr/>
            <p:nvPr/>
          </p:nvSpPr>
          <p:spPr>
            <a:xfrm>
              <a:off x="5229414" y="3912067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Rectangle 46"/>
                <p:cNvSpPr/>
                <p:nvPr/>
              </p:nvSpPr>
              <p:spPr>
                <a:xfrm>
                  <a:off x="5215567" y="3891575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7" name="Rectangle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5567" y="3891575"/>
                  <a:ext cx="466090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Oval 47"/>
            <p:cNvSpPr/>
            <p:nvPr/>
          </p:nvSpPr>
          <p:spPr>
            <a:xfrm>
              <a:off x="3844031" y="5039785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5229414" y="5039785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flipH="1">
              <a:off x="4200525" y="3148013"/>
              <a:ext cx="1090613" cy="83820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H="1">
              <a:off x="4214490" y="4276725"/>
              <a:ext cx="1076648" cy="857251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4191919" y="3137099"/>
              <a:ext cx="1084932" cy="84435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4190911" y="4242247"/>
              <a:ext cx="1084932" cy="84435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H="1">
              <a:off x="4029075" y="3206729"/>
              <a:ext cx="2131" cy="70328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flipH="1">
              <a:off x="4029075" y="4330586"/>
              <a:ext cx="2131" cy="70328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5425907" y="3206729"/>
              <a:ext cx="2131" cy="70328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H="1">
              <a:off x="5425907" y="4330586"/>
              <a:ext cx="2131" cy="70328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ctangle 66"/>
            <p:cNvSpPr/>
            <p:nvPr/>
          </p:nvSpPr>
          <p:spPr>
            <a:xfrm>
              <a:off x="3969600" y="315104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217579" y="2947671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994593" y="2953728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205109" y="312345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969600" y="4253935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217579" y="4050564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994593" y="406572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205109" y="4235446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645664" y="2199776"/>
            <a:ext cx="1787650" cy="3620431"/>
            <a:chOff x="7059671" y="1813549"/>
            <a:chExt cx="1787650" cy="3620431"/>
          </a:xfrm>
        </p:grpSpPr>
        <p:sp>
          <p:nvSpPr>
            <p:cNvPr id="88" name="Oval 87"/>
            <p:cNvSpPr/>
            <p:nvPr/>
          </p:nvSpPr>
          <p:spPr>
            <a:xfrm>
              <a:off x="7740885" y="1835878"/>
              <a:ext cx="402267" cy="402267"/>
            </a:xfrm>
            <a:prstGeom prst="ellipse">
              <a:avLst/>
            </a:prstGeom>
            <a:noFill/>
            <a:ln w="25400">
              <a:solidFill>
                <a:srgbClr val="FFFF0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7059671" y="2797168"/>
              <a:ext cx="402267" cy="402267"/>
            </a:xfrm>
            <a:prstGeom prst="ellipse">
              <a:avLst/>
            </a:prstGeom>
            <a:noFill/>
            <a:ln w="25400">
              <a:solidFill>
                <a:srgbClr val="FFFF0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H="1">
              <a:off x="7378065" y="2179671"/>
              <a:ext cx="411994" cy="650707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>
              <a:off x="7413984" y="1813549"/>
              <a:ext cx="354570" cy="128839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Oval 91"/>
            <p:cNvSpPr/>
            <p:nvPr/>
          </p:nvSpPr>
          <p:spPr>
            <a:xfrm>
              <a:off x="8445054" y="3903995"/>
              <a:ext cx="402267" cy="402267"/>
            </a:xfrm>
            <a:prstGeom prst="ellipse">
              <a:avLst/>
            </a:prstGeom>
            <a:noFill/>
            <a:ln w="25400">
              <a:solidFill>
                <a:srgbClr val="FFFF0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8445054" y="5031713"/>
              <a:ext cx="402267" cy="402267"/>
            </a:xfrm>
            <a:prstGeom prst="ellipse">
              <a:avLst/>
            </a:prstGeom>
            <a:noFill/>
            <a:ln w="25400">
              <a:solidFill>
                <a:srgbClr val="FFFF0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Straight Arrow Connector 93"/>
            <p:cNvCxnSpPr/>
            <p:nvPr/>
          </p:nvCxnSpPr>
          <p:spPr>
            <a:xfrm>
              <a:off x="7407559" y="3129027"/>
              <a:ext cx="1084932" cy="844352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flipH="1">
              <a:off x="8641547" y="4322514"/>
              <a:ext cx="2131" cy="703284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>
            <a:off x="394864" y="2072365"/>
            <a:ext cx="2285613" cy="3618350"/>
            <a:chOff x="6820785" y="1675461"/>
            <a:chExt cx="2285613" cy="3618350"/>
          </a:xfrm>
        </p:grpSpPr>
        <p:sp>
          <p:nvSpPr>
            <p:cNvPr id="96" name="Rectangle 95"/>
            <p:cNvSpPr/>
            <p:nvPr/>
          </p:nvSpPr>
          <p:spPr>
            <a:xfrm>
              <a:off x="7317007" y="225441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820785" y="2683461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672542" y="310625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8095455" y="1675461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8785651" y="374279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8804712" y="4924479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8596663" y="442321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1</a:t>
              </a: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426881" y="2656940"/>
            <a:ext cx="2249715" cy="3017382"/>
            <a:chOff x="3614423" y="2283373"/>
            <a:chExt cx="2249715" cy="3017382"/>
          </a:xfrm>
        </p:grpSpPr>
        <p:sp>
          <p:nvSpPr>
            <p:cNvPr id="107" name="Rectangle 106"/>
            <p:cNvSpPr/>
            <p:nvPr/>
          </p:nvSpPr>
          <p:spPr>
            <a:xfrm>
              <a:off x="5045885" y="228337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562452" y="268499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379971" y="3341907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759569" y="3124738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3625846" y="3814015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789271" y="3341907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789271" y="4484127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4467181" y="4257437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3614423" y="493142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4780731" y="424673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0</a:t>
              </a: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Boolean Labeling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3087133" y="1669865"/>
                <a:ext cx="6653172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Show by example:  Input is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000" dirty="0"/>
                      <m:t>0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000" dirty="0"/>
                      <m:t>1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000" dirty="0"/>
                      <m:t>1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The BP follows its </a:t>
                </a:r>
                <a:r>
                  <a:rPr lang="en-US" sz="2000" dirty="0">
                    <a:solidFill>
                      <a:srgbClr val="FFFF00"/>
                    </a:solidFill>
                  </a:rPr>
                  <a:t>execution path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Label all nodes and edges </a:t>
                </a:r>
                <a:r>
                  <a:rPr lang="en-US" sz="2000" dirty="0">
                    <a:solidFill>
                      <a:srgbClr val="FFFF00"/>
                    </a:solidFill>
                  </a:rPr>
                  <a:t>on the execution path with 1</a:t>
                </a:r>
              </a:p>
              <a:p>
                <a:r>
                  <a:rPr lang="en-US" sz="2000" dirty="0"/>
                  <a:t>and </a:t>
                </a:r>
                <a:r>
                  <a:rPr lang="en-US" sz="2000" dirty="0">
                    <a:solidFill>
                      <a:srgbClr val="FFFF00"/>
                    </a:solidFill>
                  </a:rPr>
                  <a:t>off the execution path with 0.</a:t>
                </a:r>
              </a:p>
              <a:p>
                <a:r>
                  <a:rPr lang="en-US" sz="2000" dirty="0"/>
                  <a:t>Output the label of the output node 1.</a:t>
                </a:r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133" y="1669865"/>
                <a:ext cx="6653172" cy="1631216"/>
              </a:xfrm>
              <a:prstGeom prst="rect">
                <a:avLst/>
              </a:prstGeom>
              <a:blipFill>
                <a:blip r:embed="rId7"/>
                <a:stretch>
                  <a:fillRect l="-916" t="-2239" b="-5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/>
          <p:cNvSpPr txBox="1"/>
          <p:nvPr/>
        </p:nvSpPr>
        <p:spPr>
          <a:xfrm>
            <a:off x="387578" y="1275595"/>
            <a:ext cx="6653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dirty="0"/>
              <a:t>Alternative way to view BP computation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3087133" y="3359546"/>
            <a:ext cx="6412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Obtain the labeling inductively by using these rules: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Rectangle 142"/>
              <p:cNvSpPr/>
              <p:nvPr/>
            </p:nvSpPr>
            <p:spPr>
              <a:xfrm>
                <a:off x="4837366" y="4120166"/>
                <a:ext cx="39132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43" name="Rectangle 1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366" y="4120166"/>
                <a:ext cx="391325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9" name="Rectangle 148"/>
              <p:cNvSpPr/>
              <p:nvPr/>
            </p:nvSpPr>
            <p:spPr>
              <a:xfrm>
                <a:off x="4092638" y="4743422"/>
                <a:ext cx="88145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bar>
                        <m:barPr>
                          <m:pos m:val="top"/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bar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49" name="Rectangle 1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638" y="4743422"/>
                <a:ext cx="881459" cy="400110"/>
              </a:xfrm>
              <a:prstGeom prst="rect">
                <a:avLst/>
              </a:prstGeom>
              <a:blipFill>
                <a:blip r:embed="rId9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Rectangle 149"/>
              <p:cNvSpPr/>
              <p:nvPr/>
            </p:nvSpPr>
            <p:spPr>
              <a:xfrm>
                <a:off x="5631981" y="4750846"/>
                <a:ext cx="87254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50" name="Rectangle 1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981" y="4750846"/>
                <a:ext cx="872547" cy="400110"/>
              </a:xfrm>
              <a:prstGeom prst="rect">
                <a:avLst/>
              </a:prstGeom>
              <a:blipFill>
                <a:blip r:embed="rId10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2" name="Group 161"/>
          <p:cNvGrpSpPr/>
          <p:nvPr/>
        </p:nvGrpSpPr>
        <p:grpSpPr>
          <a:xfrm>
            <a:off x="7171793" y="4224451"/>
            <a:ext cx="1792145" cy="677005"/>
            <a:chOff x="7171793" y="4224451"/>
            <a:chExt cx="1792145" cy="67700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1" name="Rectangle 150"/>
                <p:cNvSpPr/>
                <p:nvPr/>
              </p:nvSpPr>
              <p:spPr>
                <a:xfrm>
                  <a:off x="7171793" y="4441070"/>
                  <a:ext cx="49872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51" name="Rectangle 1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71793" y="4441070"/>
                  <a:ext cx="498726" cy="40011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2" name="Rectangle 151"/>
                <p:cNvSpPr/>
                <p:nvPr/>
              </p:nvSpPr>
              <p:spPr>
                <a:xfrm>
                  <a:off x="7661164" y="4224451"/>
                  <a:ext cx="50468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52" name="Rectangle 1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61164" y="4224451"/>
                  <a:ext cx="504689" cy="400110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3" name="Rectangle 152"/>
                <p:cNvSpPr/>
                <p:nvPr/>
              </p:nvSpPr>
              <p:spPr>
                <a:xfrm>
                  <a:off x="8459249" y="4501346"/>
                  <a:ext cx="50468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53" name="Rectangle 1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59249" y="4501346"/>
                  <a:ext cx="504689" cy="400110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Rectangle 153"/>
              <p:cNvSpPr/>
              <p:nvPr/>
            </p:nvSpPr>
            <p:spPr>
              <a:xfrm>
                <a:off x="8187572" y="4985582"/>
                <a:ext cx="155273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54" name="Rectangle 1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7572" y="4985582"/>
                <a:ext cx="1552733" cy="400110"/>
              </a:xfrm>
              <a:prstGeom prst="rect">
                <a:avLst/>
              </a:prstGeom>
              <a:blipFill>
                <a:blip r:embed="rId14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0" name="Group 159"/>
          <p:cNvGrpSpPr/>
          <p:nvPr/>
        </p:nvGrpSpPr>
        <p:grpSpPr>
          <a:xfrm>
            <a:off x="3558970" y="4252553"/>
            <a:ext cx="3301673" cy="1697148"/>
            <a:chOff x="3558970" y="4252553"/>
            <a:chExt cx="3301673" cy="1697148"/>
          </a:xfrm>
        </p:grpSpPr>
        <p:grpSp>
          <p:nvGrpSpPr>
            <p:cNvPr id="133" name="Group 132"/>
            <p:cNvGrpSpPr/>
            <p:nvPr/>
          </p:nvGrpSpPr>
          <p:grpSpPr>
            <a:xfrm>
              <a:off x="4607419" y="4252553"/>
              <a:ext cx="1385214" cy="1240319"/>
              <a:chOff x="4424822" y="4083842"/>
              <a:chExt cx="1385214" cy="1240319"/>
            </a:xfrm>
          </p:grpSpPr>
          <p:sp>
            <p:nvSpPr>
              <p:cNvPr id="127" name="Oval 126"/>
              <p:cNvSpPr/>
              <p:nvPr/>
            </p:nvSpPr>
            <p:spPr>
              <a:xfrm>
                <a:off x="4941408" y="4124687"/>
                <a:ext cx="402267" cy="40226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8" name="Rectangle 127"/>
                  <p:cNvSpPr/>
                  <p:nvPr/>
                </p:nvSpPr>
                <p:spPr>
                  <a:xfrm>
                    <a:off x="4947834" y="4083842"/>
                    <a:ext cx="458908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a14:m>
                    <a:r>
                      <a:rPr lang="en-US" sz="2000" dirty="0"/>
                      <a:t> </a:t>
                    </a:r>
                  </a:p>
                </p:txBody>
              </p:sp>
            </mc:Choice>
            <mc:Fallback xmlns="">
              <p:sp>
                <p:nvSpPr>
                  <p:cNvPr id="128" name="Rectangle 12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47834" y="4083842"/>
                    <a:ext cx="458908" cy="400110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b="-153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29" name="Straight Arrow Connector 128"/>
              <p:cNvCxnSpPr>
                <a:stCxn id="127" idx="3"/>
              </p:cNvCxnSpPr>
              <p:nvPr/>
            </p:nvCxnSpPr>
            <p:spPr>
              <a:xfrm flipH="1">
                <a:off x="4424822" y="4468043"/>
                <a:ext cx="575497" cy="85611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Arrow Connector 129"/>
              <p:cNvCxnSpPr>
                <a:stCxn id="127" idx="5"/>
              </p:cNvCxnSpPr>
              <p:nvPr/>
            </p:nvCxnSpPr>
            <p:spPr>
              <a:xfrm>
                <a:off x="5284764" y="4468043"/>
                <a:ext cx="525272" cy="85611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Rectangle 130"/>
              <p:cNvSpPr/>
              <p:nvPr/>
            </p:nvSpPr>
            <p:spPr>
              <a:xfrm>
                <a:off x="4876077" y="4444863"/>
                <a:ext cx="28886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0</a:t>
                </a:r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5139770" y="4437676"/>
                <a:ext cx="28886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1</a:t>
                </a:r>
              </a:p>
            </p:txBody>
          </p:sp>
        </p:grpSp>
        <p:sp>
          <p:nvSpPr>
            <p:cNvPr id="158" name="Rectangle 157"/>
            <p:cNvSpPr/>
            <p:nvPr/>
          </p:nvSpPr>
          <p:spPr>
            <a:xfrm>
              <a:off x="3558970" y="5580369"/>
              <a:ext cx="330167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Label outgoing edges from nodes</a:t>
              </a: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6962883" y="4306602"/>
            <a:ext cx="3328604" cy="1643099"/>
            <a:chOff x="6962883" y="4306602"/>
            <a:chExt cx="3328604" cy="1643099"/>
          </a:xfrm>
        </p:grpSpPr>
        <p:grpSp>
          <p:nvGrpSpPr>
            <p:cNvPr id="142" name="Group 141"/>
            <p:cNvGrpSpPr/>
            <p:nvPr/>
          </p:nvGrpSpPr>
          <p:grpSpPr>
            <a:xfrm>
              <a:off x="7264371" y="4306602"/>
              <a:ext cx="1580103" cy="1163123"/>
              <a:chOff x="6430422" y="3796594"/>
              <a:chExt cx="1580103" cy="1163123"/>
            </a:xfrm>
          </p:grpSpPr>
          <p:sp>
            <p:nvSpPr>
              <p:cNvPr id="124" name="Oval 123"/>
              <p:cNvSpPr/>
              <p:nvPr/>
            </p:nvSpPr>
            <p:spPr>
              <a:xfrm>
                <a:off x="7038954" y="4557450"/>
                <a:ext cx="402267" cy="40226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5" name="Straight Arrow Connector 124"/>
              <p:cNvCxnSpPr>
                <a:endCxn id="124" idx="7"/>
              </p:cNvCxnSpPr>
              <p:nvPr/>
            </p:nvCxnSpPr>
            <p:spPr>
              <a:xfrm flipH="1">
                <a:off x="7382310" y="3796594"/>
                <a:ext cx="628215" cy="81976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Arrow Connector 125"/>
              <p:cNvCxnSpPr/>
              <p:nvPr/>
            </p:nvCxnSpPr>
            <p:spPr>
              <a:xfrm flipH="1">
                <a:off x="7223999" y="3796594"/>
                <a:ext cx="679" cy="75880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Arrow Connector 134"/>
              <p:cNvCxnSpPr>
                <a:endCxn id="124" idx="1"/>
              </p:cNvCxnSpPr>
              <p:nvPr/>
            </p:nvCxnSpPr>
            <p:spPr>
              <a:xfrm>
                <a:off x="6430422" y="3796594"/>
                <a:ext cx="667443" cy="81976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9" name="Rectangle 158"/>
            <p:cNvSpPr/>
            <p:nvPr/>
          </p:nvSpPr>
          <p:spPr>
            <a:xfrm>
              <a:off x="6962883" y="5580369"/>
              <a:ext cx="33286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Label nodes from incoming edges</a:t>
              </a:r>
            </a:p>
          </p:txBody>
        </p:sp>
      </p:grpSp>
      <p:sp>
        <p:nvSpPr>
          <p:cNvPr id="105" name="Isosceles Triangle 104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560915" y="5306460"/>
            <a:ext cx="994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= output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994521-0B93-E642-B616-FF3363448424}"/>
              </a:ext>
            </a:extLst>
          </p:cNvPr>
          <p:cNvSpPr txBox="1"/>
          <p:nvPr/>
        </p:nvSpPr>
        <p:spPr>
          <a:xfrm>
            <a:off x="5791200" y="64146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6655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uiExpand="1" build="p"/>
      <p:bldP spid="123" grpId="0" uiExpand="1" build="p"/>
      <p:bldP spid="143" grpId="0"/>
      <p:bldP spid="149" grpId="0"/>
      <p:bldP spid="150" grpId="0"/>
      <p:bldP spid="154" grpId="0"/>
      <p:bldP spid="105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Isosceles Triangle 7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Arithmetization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3717" y="1291131"/>
                <a:ext cx="66531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Method:  </a:t>
                </a:r>
                <a:r>
                  <a:rPr lang="en-US" sz="2400" dirty="0"/>
                  <a:t>Simulate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en-US" sz="2400" dirty="0"/>
                  <a:t>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17" y="1291131"/>
                <a:ext cx="6653172" cy="461665"/>
              </a:xfrm>
              <a:prstGeom prst="rect">
                <a:avLst/>
              </a:prstGeom>
              <a:blipFill>
                <a:blip r:embed="rId3"/>
                <a:stretch>
                  <a:fillRect l="-1467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4700338" y="4637599"/>
            <a:ext cx="1385214" cy="1240319"/>
            <a:chOff x="4424822" y="4083842"/>
            <a:chExt cx="1385214" cy="1240319"/>
          </a:xfrm>
        </p:grpSpPr>
        <p:sp>
          <p:nvSpPr>
            <p:cNvPr id="8" name="Oval 7"/>
            <p:cNvSpPr/>
            <p:nvPr/>
          </p:nvSpPr>
          <p:spPr>
            <a:xfrm>
              <a:off x="4941408" y="4124687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/>
                <p:cNvSpPr/>
                <p:nvPr/>
              </p:nvSpPr>
              <p:spPr>
                <a:xfrm>
                  <a:off x="4947834" y="4083842"/>
                  <a:ext cx="45890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a14:m>
                  <a:r>
                    <a:rPr lang="en-US" sz="2000" dirty="0"/>
                    <a:t> </a:t>
                  </a:r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47834" y="4083842"/>
                  <a:ext cx="458908" cy="400110"/>
                </a:xfrm>
                <a:prstGeom prst="rect">
                  <a:avLst/>
                </a:prstGeom>
                <a:blipFill>
                  <a:blip r:embed="rId4"/>
                  <a:stretch>
                    <a:fillRect b="-15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Arrow Connector 9"/>
            <p:cNvCxnSpPr>
              <a:stCxn id="8" idx="3"/>
            </p:cNvCxnSpPr>
            <p:nvPr/>
          </p:nvCxnSpPr>
          <p:spPr>
            <a:xfrm flipH="1">
              <a:off x="4424822" y="4468043"/>
              <a:ext cx="575497" cy="85611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8" idx="5"/>
            </p:cNvCxnSpPr>
            <p:nvPr/>
          </p:nvCxnSpPr>
          <p:spPr>
            <a:xfrm>
              <a:off x="5284764" y="4468043"/>
              <a:ext cx="525272" cy="85611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850991" y="4482315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140909" y="4481288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719795" y="4350150"/>
            <a:ext cx="1580103" cy="1163123"/>
            <a:chOff x="6430422" y="3796594"/>
            <a:chExt cx="1580103" cy="1163123"/>
          </a:xfrm>
        </p:grpSpPr>
        <p:sp>
          <p:nvSpPr>
            <p:cNvPr id="15" name="Oval 14"/>
            <p:cNvSpPr/>
            <p:nvPr/>
          </p:nvSpPr>
          <p:spPr>
            <a:xfrm>
              <a:off x="7038954" y="455745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>
              <a:endCxn id="15" idx="7"/>
            </p:cNvCxnSpPr>
            <p:nvPr/>
          </p:nvCxnSpPr>
          <p:spPr>
            <a:xfrm flipH="1">
              <a:off x="7382310" y="3796594"/>
              <a:ext cx="628215" cy="81976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7223999" y="3796594"/>
              <a:ext cx="679" cy="75880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5" idx="1"/>
            </p:cNvCxnSpPr>
            <p:nvPr/>
          </p:nvCxnSpPr>
          <p:spPr>
            <a:xfrm>
              <a:off x="6430422" y="3796594"/>
              <a:ext cx="667443" cy="81976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930285" y="4505212"/>
                <a:ext cx="39132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0285" y="4505212"/>
                <a:ext cx="391325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760068" y="5143207"/>
                <a:ext cx="132459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(1−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068" y="5143207"/>
                <a:ext cx="1324593" cy="400110"/>
              </a:xfrm>
              <a:prstGeom prst="rect">
                <a:avLst/>
              </a:prstGeom>
              <a:blipFill>
                <a:blip r:embed="rId6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826961" y="5146817"/>
                <a:ext cx="66396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961" y="5146817"/>
                <a:ext cx="663964" cy="400110"/>
              </a:xfrm>
              <a:prstGeom prst="rect">
                <a:avLst/>
              </a:prstGeom>
              <a:blipFill>
                <a:blip r:embed="rId7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6627217" y="4267999"/>
            <a:ext cx="1792145" cy="677005"/>
            <a:chOff x="6094333" y="3894692"/>
            <a:chExt cx="1792145" cy="67700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angle 21"/>
                <p:cNvSpPr/>
                <p:nvPr/>
              </p:nvSpPr>
              <p:spPr>
                <a:xfrm>
                  <a:off x="6094333" y="4111311"/>
                  <a:ext cx="49872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Rectangle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4333" y="4111311"/>
                  <a:ext cx="498726" cy="4001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ectangle 22"/>
                <p:cNvSpPr/>
                <p:nvPr/>
              </p:nvSpPr>
              <p:spPr>
                <a:xfrm>
                  <a:off x="6583704" y="3894692"/>
                  <a:ext cx="50468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Rectangle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3704" y="3894692"/>
                  <a:ext cx="504689" cy="40011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ectangle 23"/>
                <p:cNvSpPr/>
                <p:nvPr/>
              </p:nvSpPr>
              <p:spPr>
                <a:xfrm>
                  <a:off x="7381789" y="4171587"/>
                  <a:ext cx="50468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1789" y="4171587"/>
                  <a:ext cx="504689" cy="400110"/>
                </a:xfrm>
                <a:prstGeom prst="rect">
                  <a:avLst/>
                </a:prstGeom>
                <a:blipFill>
                  <a:blip r:embed="rId10"/>
                  <a:stretch>
                    <a:fillRect b="-15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7642996" y="5029130"/>
                <a:ext cx="163608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2996" y="5029130"/>
                <a:ext cx="1636089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356310" y="2430170"/>
            <a:ext cx="1857552" cy="3621975"/>
            <a:chOff x="3824105" y="1821621"/>
            <a:chExt cx="1857552" cy="3621975"/>
          </a:xfrm>
        </p:grpSpPr>
        <p:sp>
          <p:nvSpPr>
            <p:cNvPr id="27" name="Oval 26"/>
            <p:cNvSpPr/>
            <p:nvPr/>
          </p:nvSpPr>
          <p:spPr>
            <a:xfrm>
              <a:off x="4525245" y="184395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angle 27"/>
                <p:cNvSpPr/>
                <p:nvPr/>
              </p:nvSpPr>
              <p:spPr>
                <a:xfrm>
                  <a:off x="4545436" y="1822271"/>
                  <a:ext cx="46076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dirty="0"/>
                    <a:t> </a:t>
                  </a:r>
                </a:p>
              </p:txBody>
            </p:sp>
          </mc:Choice>
          <mc:Fallback xmlns=""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45436" y="1822271"/>
                  <a:ext cx="460767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Oval 28"/>
            <p:cNvSpPr/>
            <p:nvPr/>
          </p:nvSpPr>
          <p:spPr>
            <a:xfrm>
              <a:off x="3844031" y="280524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ectangle 29"/>
                <p:cNvSpPr/>
                <p:nvPr/>
              </p:nvSpPr>
              <p:spPr>
                <a:xfrm>
                  <a:off x="3824105" y="2794083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Rectangle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24105" y="2794083"/>
                  <a:ext cx="466090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Oval 30"/>
            <p:cNvSpPr/>
            <p:nvPr/>
          </p:nvSpPr>
          <p:spPr>
            <a:xfrm>
              <a:off x="5229414" y="2805240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 31"/>
                <p:cNvSpPr/>
                <p:nvPr/>
              </p:nvSpPr>
              <p:spPr>
                <a:xfrm>
                  <a:off x="5215567" y="2784748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5567" y="2784748"/>
                  <a:ext cx="466090" cy="369332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Arrow Connector 32"/>
            <p:cNvCxnSpPr/>
            <p:nvPr/>
          </p:nvCxnSpPr>
          <p:spPr>
            <a:xfrm flipH="1">
              <a:off x="4162425" y="2187743"/>
              <a:ext cx="411994" cy="65070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4876838" y="2190124"/>
              <a:ext cx="438112" cy="66261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4198344" y="1821621"/>
              <a:ext cx="354570" cy="12883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4456011" y="2191149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723574" y="218536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887909" y="5043486"/>
              <a:ext cx="3145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0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91357" y="5033870"/>
              <a:ext cx="3145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1</a:t>
              </a:r>
            </a:p>
          </p:txBody>
        </p:sp>
        <p:sp>
          <p:nvSpPr>
            <p:cNvPr id="40" name="Oval 39"/>
            <p:cNvSpPr/>
            <p:nvPr/>
          </p:nvSpPr>
          <p:spPr>
            <a:xfrm>
              <a:off x="3844031" y="3912067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Rectangle 40"/>
                <p:cNvSpPr/>
                <p:nvPr/>
              </p:nvSpPr>
              <p:spPr>
                <a:xfrm>
                  <a:off x="3861887" y="3891575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a14:m>
                  <a:r>
                    <a:rPr lang="en-US" dirty="0"/>
                    <a:t> </a:t>
                  </a:r>
                </a:p>
              </p:txBody>
            </p:sp>
          </mc:Choice>
          <mc:Fallback xmlns="">
            <p:sp>
              <p:nvSpPr>
                <p:cNvPr id="41" name="Rectangle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1887" y="3891575"/>
                  <a:ext cx="466090" cy="369332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Oval 41"/>
            <p:cNvSpPr/>
            <p:nvPr/>
          </p:nvSpPr>
          <p:spPr>
            <a:xfrm>
              <a:off x="5229414" y="3912067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Rectangle 42"/>
                <p:cNvSpPr/>
                <p:nvPr/>
              </p:nvSpPr>
              <p:spPr>
                <a:xfrm>
                  <a:off x="5215567" y="3891575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5567" y="3891575"/>
                  <a:ext cx="466090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Oval 43"/>
            <p:cNvSpPr/>
            <p:nvPr/>
          </p:nvSpPr>
          <p:spPr>
            <a:xfrm>
              <a:off x="3844031" y="5039785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5229414" y="5039785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H="1">
              <a:off x="4200525" y="3148013"/>
              <a:ext cx="1090613" cy="83820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H="1">
              <a:off x="4214490" y="4276725"/>
              <a:ext cx="1076648" cy="857251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4191919" y="3137099"/>
              <a:ext cx="1084932" cy="84435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4190911" y="4242247"/>
              <a:ext cx="1084932" cy="84435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flipH="1">
              <a:off x="4029075" y="3206729"/>
              <a:ext cx="2131" cy="70328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flipH="1">
              <a:off x="4029075" y="4330586"/>
              <a:ext cx="2131" cy="70328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flipH="1">
              <a:off x="5425907" y="3206729"/>
              <a:ext cx="2131" cy="70328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>
              <a:off x="5425907" y="4330586"/>
              <a:ext cx="2131" cy="70328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3969600" y="315104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217579" y="2947671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994593" y="2953728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205109" y="312345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969600" y="4253935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217579" y="4050564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994593" y="406572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205109" y="4235446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3305860" y="3223089"/>
            <a:ext cx="72529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Replace Boolean labeling with arithmetical labeling</a:t>
            </a:r>
          </a:p>
          <a:p>
            <a:r>
              <a:rPr lang="en-US" sz="2400" dirty="0"/>
              <a:t>Inductive rules:</a:t>
            </a:r>
          </a:p>
          <a:p>
            <a:r>
              <a:rPr lang="en-US" sz="2400" dirty="0"/>
              <a:t>Start node labeled </a:t>
            </a:r>
            <a:r>
              <a:rPr lang="en-US" sz="2400" dirty="0">
                <a:solidFill>
                  <a:srgbClr val="FFFF00"/>
                </a:solidFill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325581" y="1793641"/>
                <a:ext cx="401811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→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 </m:t>
                    </m:r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ba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  → 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∨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→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581" y="1793641"/>
                <a:ext cx="4018115" cy="120032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758823" y="5404377"/>
                <a:ext cx="4290085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Simulate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dirty="0"/>
                  <a:t> because the BP is acyclic.</a:t>
                </a:r>
              </a:p>
              <a:p>
                <a:r>
                  <a:rPr lang="en-US" dirty="0"/>
                  <a:t>The execution path can enter a node </a:t>
                </a:r>
                <a:br>
                  <a:rPr lang="en-US" dirty="0"/>
                </a:br>
                <a:r>
                  <a:rPr lang="en-US" dirty="0"/>
                  <a:t>at most one time.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823" y="5404377"/>
                <a:ext cx="4290085" cy="923330"/>
              </a:xfrm>
              <a:prstGeom prst="rect">
                <a:avLst/>
              </a:prstGeom>
              <a:blipFill>
                <a:blip r:embed="rId18"/>
                <a:stretch>
                  <a:fillRect l="-1278" t="-3974" r="-426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5822481" y="5146882"/>
                <a:ext cx="87254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2481" y="5146882"/>
                <a:ext cx="872547" cy="400110"/>
              </a:xfrm>
              <a:prstGeom prst="rect">
                <a:avLst/>
              </a:prstGeom>
              <a:blipFill>
                <a:blip r:embed="rId19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4168021" y="5142926"/>
                <a:ext cx="88145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bar>
                        <m:barPr>
                          <m:pos m:val="top"/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bar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8021" y="5142926"/>
                <a:ext cx="881459" cy="400110"/>
              </a:xfrm>
              <a:prstGeom prst="rect">
                <a:avLst/>
              </a:prstGeom>
              <a:blipFill>
                <a:blip r:embed="rId20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7640185" y="5042708"/>
                <a:ext cx="155273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185" y="5042708"/>
                <a:ext cx="1552733" cy="40011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AE79A6E3-C2D1-5047-A7A2-01DEFA441CFE}"/>
              </a:ext>
            </a:extLst>
          </p:cNvPr>
          <p:cNvSpPr txBox="1"/>
          <p:nvPr/>
        </p:nvSpPr>
        <p:spPr>
          <a:xfrm>
            <a:off x="5694218" y="64423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74245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19" grpId="0"/>
      <p:bldP spid="20" grpId="0"/>
      <p:bldP spid="21" grpId="0"/>
      <p:bldP spid="25" grpId="0"/>
      <p:bldP spid="64" grpId="0" uiExpand="1" build="p"/>
      <p:bldP spid="65" grpId="0" uiExpand="1" build="p"/>
      <p:bldP spid="4" grpId="0"/>
      <p:bldP spid="68" grpId="0"/>
      <p:bldP spid="68" grpId="1"/>
      <p:bldP spid="69" grpId="0"/>
      <p:bldP spid="69" grpId="1"/>
      <p:bldP spid="70" grpId="0"/>
      <p:bldP spid="7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1598084" y="2511112"/>
            <a:ext cx="1946730" cy="3906843"/>
            <a:chOff x="835824" y="1600830"/>
            <a:chExt cx="1946730" cy="3906843"/>
          </a:xfrm>
        </p:grpSpPr>
        <p:sp>
          <p:nvSpPr>
            <p:cNvPr id="3" name="Oval 2"/>
            <p:cNvSpPr/>
            <p:nvPr/>
          </p:nvSpPr>
          <p:spPr>
            <a:xfrm>
              <a:off x="1589078" y="1623159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1609269" y="1601480"/>
                  <a:ext cx="46076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dirty="0"/>
                    <a:t> </a:t>
                  </a:r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9269" y="1601480"/>
                  <a:ext cx="460767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Oval 4"/>
            <p:cNvSpPr/>
            <p:nvPr/>
          </p:nvSpPr>
          <p:spPr>
            <a:xfrm>
              <a:off x="907864" y="3200655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887938" y="3189498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7938" y="3189498"/>
                  <a:ext cx="466090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Oval 6"/>
            <p:cNvSpPr/>
            <p:nvPr/>
          </p:nvSpPr>
          <p:spPr>
            <a:xfrm>
              <a:off x="2293247" y="3200655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2279400" y="3180163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9400" y="3180163"/>
                  <a:ext cx="466090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Arrow Connector 8"/>
            <p:cNvCxnSpPr/>
            <p:nvPr/>
          </p:nvCxnSpPr>
          <p:spPr>
            <a:xfrm flipH="1">
              <a:off x="1174750" y="1966952"/>
              <a:ext cx="463502" cy="124932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940671" y="1969333"/>
              <a:ext cx="488204" cy="125011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262177" y="1600830"/>
              <a:ext cx="354570" cy="12883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515043" y="1978905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796240" y="1973571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955301" y="5105406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98735" y="5100578"/>
              <a:ext cx="37221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0 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2340684" y="5105406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390775" y="5100578"/>
              <a:ext cx="3145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1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1271588" y="3571875"/>
              <a:ext cx="1119187" cy="1564481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1231106" y="3557588"/>
              <a:ext cx="1166813" cy="160496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1102519" y="3607594"/>
              <a:ext cx="30956" cy="1495425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2493169" y="3607594"/>
              <a:ext cx="47625" cy="150018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835824" y="3548290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329767" y="3452615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493692" y="358750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056879" y="3449784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Non-Boolean Labeling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4336" y="899133"/>
                <a:ext cx="7753227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dirty="0"/>
                  <a:t>Use the </a:t>
                </a:r>
                <a:r>
                  <a:rPr lang="en-US" sz="2400" dirty="0" err="1"/>
                  <a:t>arithmetized</a:t>
                </a:r>
                <a:r>
                  <a:rPr lang="en-US" sz="2400" dirty="0"/>
                  <a:t> interpretation of the BP’s computation to define its operation on non-Boolean inputs.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Example: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000" b="0" i="0" dirty="0" smtClean="0"/>
                      <m:t>2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000" b="0" i="0" dirty="0" smtClean="0"/>
                      <m:t>3</m:t>
                    </m:r>
                  </m:oMath>
                </a14:m>
                <a:r>
                  <a:rPr lang="en-US" sz="2000" dirty="0"/>
                  <a:t>    Output =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36" y="899133"/>
                <a:ext cx="7753227" cy="1292662"/>
              </a:xfrm>
              <a:prstGeom prst="rect">
                <a:avLst/>
              </a:prstGeom>
              <a:blipFill>
                <a:blip r:embed="rId6"/>
                <a:stretch>
                  <a:fillRect l="-1258" t="-3756" r="-157" b="-7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4661142" y="2486918"/>
            <a:ext cx="5276757" cy="1372706"/>
            <a:chOff x="5158683" y="2474019"/>
            <a:chExt cx="5276757" cy="1372706"/>
          </a:xfrm>
        </p:grpSpPr>
        <p:grpSp>
          <p:nvGrpSpPr>
            <p:cNvPr id="20" name="Group 19"/>
            <p:cNvGrpSpPr/>
            <p:nvPr/>
          </p:nvGrpSpPr>
          <p:grpSpPr>
            <a:xfrm>
              <a:off x="5158683" y="2474019"/>
              <a:ext cx="2628796" cy="1372706"/>
              <a:chOff x="5158683" y="2474019"/>
              <a:chExt cx="2628796" cy="1372706"/>
            </a:xfrm>
          </p:grpSpPr>
          <p:grpSp>
            <p:nvGrpSpPr>
              <p:cNvPr id="54" name="Group 53"/>
              <p:cNvGrpSpPr/>
              <p:nvPr/>
            </p:nvGrpSpPr>
            <p:grpSpPr>
              <a:xfrm>
                <a:off x="6098953" y="2606406"/>
                <a:ext cx="1385214" cy="1240319"/>
                <a:chOff x="4424822" y="4083842"/>
                <a:chExt cx="1385214" cy="1240319"/>
              </a:xfrm>
            </p:grpSpPr>
            <p:sp>
              <p:nvSpPr>
                <p:cNvPr id="67" name="Oval 66"/>
                <p:cNvSpPr/>
                <p:nvPr/>
              </p:nvSpPr>
              <p:spPr>
                <a:xfrm>
                  <a:off x="4941408" y="4124687"/>
                  <a:ext cx="402267" cy="402267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8" name="Rectangle 67"/>
                    <p:cNvSpPr/>
                    <p:nvPr/>
                  </p:nvSpPr>
                  <p:spPr>
                    <a:xfrm>
                      <a:off x="4947834" y="4083842"/>
                      <a:ext cx="458908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a14:m>
                      <a:r>
                        <a:rPr lang="en-US" sz="2000" dirty="0"/>
                        <a:t> </a:t>
                      </a:r>
                    </a:p>
                  </p:txBody>
                </p:sp>
              </mc:Choice>
              <mc:Fallback xmlns="">
                <p:sp>
                  <p:nvSpPr>
                    <p:cNvPr id="68" name="Rectangle 6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947834" y="4083842"/>
                      <a:ext cx="458908" cy="400110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 b="-153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69" name="Straight Arrow Connector 68"/>
                <p:cNvCxnSpPr>
                  <a:stCxn id="67" idx="3"/>
                </p:cNvCxnSpPr>
                <p:nvPr/>
              </p:nvCxnSpPr>
              <p:spPr>
                <a:xfrm flipH="1">
                  <a:off x="4424822" y="4468043"/>
                  <a:ext cx="575497" cy="856118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Arrow Connector 69"/>
                <p:cNvCxnSpPr>
                  <a:stCxn id="67" idx="5"/>
                </p:cNvCxnSpPr>
                <p:nvPr/>
              </p:nvCxnSpPr>
              <p:spPr>
                <a:xfrm>
                  <a:off x="5284764" y="4468043"/>
                  <a:ext cx="525272" cy="856118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1" name="Rectangle 70"/>
                <p:cNvSpPr/>
                <p:nvPr/>
              </p:nvSpPr>
              <p:spPr>
                <a:xfrm>
                  <a:off x="4876077" y="4444863"/>
                  <a:ext cx="288862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dirty="0"/>
                    <a:t>0</a:t>
                  </a:r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>
                  <a:off x="5139770" y="4437676"/>
                  <a:ext cx="288862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dirty="0"/>
                    <a:t>1</a:t>
                  </a: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Rectangle 55"/>
                  <p:cNvSpPr/>
                  <p:nvPr/>
                </p:nvSpPr>
                <p:spPr>
                  <a:xfrm>
                    <a:off x="6328900" y="2474019"/>
                    <a:ext cx="391325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oMath>
                      </m:oMathPara>
                    </a14:m>
                    <a:endParaRPr lang="en-US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6" name="Rectangle 5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28900" y="2474019"/>
                    <a:ext cx="391325" cy="400110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7" name="Rectangle 56"/>
                  <p:cNvSpPr/>
                  <p:nvPr/>
                </p:nvSpPr>
                <p:spPr>
                  <a:xfrm>
                    <a:off x="5158683" y="3112014"/>
                    <a:ext cx="1324593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 (1−</m:t>
                          </m:r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7" name="Rectangle 5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58683" y="3112014"/>
                    <a:ext cx="1324593" cy="400110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b="-1538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Rectangle 57"/>
                  <p:cNvSpPr/>
                  <p:nvPr/>
                </p:nvSpPr>
                <p:spPr>
                  <a:xfrm>
                    <a:off x="7123515" y="3104699"/>
                    <a:ext cx="66396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8" name="Rectangle 5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23515" y="3104699"/>
                    <a:ext cx="663964" cy="400110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5" name="Group 14"/>
            <p:cNvGrpSpPr/>
            <p:nvPr/>
          </p:nvGrpSpPr>
          <p:grpSpPr>
            <a:xfrm>
              <a:off x="7783572" y="2601451"/>
              <a:ext cx="2651868" cy="1245274"/>
              <a:chOff x="7683448" y="2259535"/>
              <a:chExt cx="2651868" cy="1245274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7776026" y="2341686"/>
                <a:ext cx="1580103" cy="1163123"/>
                <a:chOff x="6430422" y="3796594"/>
                <a:chExt cx="1580103" cy="1163123"/>
              </a:xfrm>
            </p:grpSpPr>
            <p:sp>
              <p:nvSpPr>
                <p:cNvPr id="63" name="Oval 62"/>
                <p:cNvSpPr/>
                <p:nvPr/>
              </p:nvSpPr>
              <p:spPr>
                <a:xfrm>
                  <a:off x="7038954" y="4557450"/>
                  <a:ext cx="402267" cy="402267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4" name="Straight Arrow Connector 63"/>
                <p:cNvCxnSpPr>
                  <a:endCxn id="63" idx="7"/>
                </p:cNvCxnSpPr>
                <p:nvPr/>
              </p:nvCxnSpPr>
              <p:spPr>
                <a:xfrm flipH="1">
                  <a:off x="7382310" y="3796594"/>
                  <a:ext cx="628215" cy="819767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Arrow Connector 64"/>
                <p:cNvCxnSpPr/>
                <p:nvPr/>
              </p:nvCxnSpPr>
              <p:spPr>
                <a:xfrm flipH="1">
                  <a:off x="7223999" y="3796594"/>
                  <a:ext cx="679" cy="758802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>
                  <a:endCxn id="63" idx="1"/>
                </p:cNvCxnSpPr>
                <p:nvPr/>
              </p:nvCxnSpPr>
              <p:spPr>
                <a:xfrm>
                  <a:off x="6430422" y="3796594"/>
                  <a:ext cx="667443" cy="819767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Rectangle 58"/>
                  <p:cNvSpPr/>
                  <p:nvPr/>
                </p:nvSpPr>
                <p:spPr>
                  <a:xfrm>
                    <a:off x="7683448" y="2476154"/>
                    <a:ext cx="49872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" name="Rectangle 5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83448" y="2476154"/>
                    <a:ext cx="498726" cy="400110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" name="Rectangle 59"/>
                  <p:cNvSpPr/>
                  <p:nvPr/>
                </p:nvSpPr>
                <p:spPr>
                  <a:xfrm>
                    <a:off x="8172819" y="2259535"/>
                    <a:ext cx="504689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" name="Rectangle 5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72819" y="2259535"/>
                    <a:ext cx="504689" cy="400110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b="-153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Rectangle 60"/>
                  <p:cNvSpPr/>
                  <p:nvPr/>
                </p:nvSpPr>
                <p:spPr>
                  <a:xfrm>
                    <a:off x="8970904" y="2536430"/>
                    <a:ext cx="504689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1" name="Rectangle 6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70904" y="2536430"/>
                    <a:ext cx="504689" cy="400110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" name="Rectangle 61"/>
                  <p:cNvSpPr/>
                  <p:nvPr/>
                </p:nvSpPr>
                <p:spPr>
                  <a:xfrm>
                    <a:off x="8699227" y="3020666"/>
                    <a:ext cx="1636089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" name="Rectangle 6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99227" y="3020666"/>
                    <a:ext cx="1636089" cy="400110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b="-153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73" name="Rectangle 72"/>
          <p:cNvSpPr/>
          <p:nvPr/>
        </p:nvSpPr>
        <p:spPr>
          <a:xfrm>
            <a:off x="2690107" y="23104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526864" y="3272833"/>
                <a:ext cx="1697816" cy="3693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−1=1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1−2</m:t>
                          </m:r>
                        </m:e>
                      </m:d>
                    </m:oMath>
                  </m:oMathPara>
                </a14:m>
                <a:br>
                  <a:rPr lang="en-US" b="0" dirty="0">
                    <a:solidFill>
                      <a:srgbClr val="FFFF00"/>
                    </a:solidFill>
                  </a:rPr>
                </a:br>
                <a:endParaRPr lang="en-US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864" y="3272833"/>
                <a:ext cx="1697816" cy="36939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/>
              <p:cNvSpPr/>
              <p:nvPr/>
            </p:nvSpPr>
            <p:spPr>
              <a:xfrm>
                <a:off x="2900153" y="3242323"/>
                <a:ext cx="11152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5" name="Rectangle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153" y="3242323"/>
                <a:ext cx="1115242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3423465" y="3946561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465" y="3946561"/>
                <a:ext cx="365806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/>
              <p:cNvSpPr/>
              <p:nvPr/>
            </p:nvSpPr>
            <p:spPr>
              <a:xfrm>
                <a:off x="617997" y="5916180"/>
                <a:ext cx="11993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8=2+6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7" name="Rectangle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997" y="5916180"/>
                <a:ext cx="1199367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/>
              <p:cNvSpPr/>
              <p:nvPr/>
            </p:nvSpPr>
            <p:spPr>
              <a:xfrm>
                <a:off x="222016" y="4799082"/>
                <a:ext cx="173592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2=</m:t>
                      </m:r>
                      <m:r>
                        <a:rPr lang="en-US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1−3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016" y="4799082"/>
                <a:ext cx="1735921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Freeform 78"/>
          <p:cNvSpPr/>
          <p:nvPr/>
        </p:nvSpPr>
        <p:spPr>
          <a:xfrm>
            <a:off x="1464958" y="5124450"/>
            <a:ext cx="998548" cy="558396"/>
          </a:xfrm>
          <a:custGeom>
            <a:avLst/>
            <a:gdLst>
              <a:gd name="connsiteX0" fmla="*/ 0 w 666750"/>
              <a:gd name="connsiteY0" fmla="*/ 314325 h 314325"/>
              <a:gd name="connsiteX1" fmla="*/ 428625 w 666750"/>
              <a:gd name="connsiteY1" fmla="*/ 190500 h 314325"/>
              <a:gd name="connsiteX2" fmla="*/ 666750 w 666750"/>
              <a:gd name="connsiteY2" fmla="*/ 0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314325">
                <a:moveTo>
                  <a:pt x="0" y="314325"/>
                </a:moveTo>
                <a:cubicBezTo>
                  <a:pt x="158750" y="278606"/>
                  <a:pt x="317500" y="242887"/>
                  <a:pt x="428625" y="190500"/>
                </a:cubicBezTo>
                <a:cubicBezTo>
                  <a:pt x="539750" y="138113"/>
                  <a:pt x="603250" y="69056"/>
                  <a:pt x="666750" y="0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/>
              <p:cNvSpPr/>
              <p:nvPr/>
            </p:nvSpPr>
            <p:spPr>
              <a:xfrm>
                <a:off x="107370" y="5498180"/>
                <a:ext cx="140060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−3=</m:t>
                      </m:r>
                      <m:r>
                        <a:rPr lang="en-US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70" y="5498180"/>
                <a:ext cx="1400609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/>
              <p:cNvSpPr/>
              <p:nvPr/>
            </p:nvSpPr>
            <p:spPr>
              <a:xfrm>
                <a:off x="3412839" y="5378717"/>
                <a:ext cx="141680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2839" y="5378717"/>
                <a:ext cx="1416806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3162358" y="4768445"/>
                <a:ext cx="183809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1−3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358" y="4768445"/>
                <a:ext cx="1838096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Freeform 82"/>
          <p:cNvSpPr/>
          <p:nvPr/>
        </p:nvSpPr>
        <p:spPr>
          <a:xfrm flipH="1">
            <a:off x="2702929" y="5144762"/>
            <a:ext cx="913941" cy="437518"/>
          </a:xfrm>
          <a:custGeom>
            <a:avLst/>
            <a:gdLst>
              <a:gd name="connsiteX0" fmla="*/ 0 w 666750"/>
              <a:gd name="connsiteY0" fmla="*/ 314325 h 314325"/>
              <a:gd name="connsiteX1" fmla="*/ 428625 w 666750"/>
              <a:gd name="connsiteY1" fmla="*/ 190500 h 314325"/>
              <a:gd name="connsiteX2" fmla="*/ 666750 w 666750"/>
              <a:gd name="connsiteY2" fmla="*/ 0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314325">
                <a:moveTo>
                  <a:pt x="0" y="314325"/>
                </a:moveTo>
                <a:cubicBezTo>
                  <a:pt x="158750" y="278606"/>
                  <a:pt x="317500" y="242887"/>
                  <a:pt x="428625" y="190500"/>
                </a:cubicBezTo>
                <a:cubicBezTo>
                  <a:pt x="539750" y="138113"/>
                  <a:pt x="603250" y="69056"/>
                  <a:pt x="666750" y="0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1241857" y="3934813"/>
                <a:ext cx="437800" cy="3693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br>
                  <a:rPr lang="en-US" b="0" dirty="0">
                    <a:solidFill>
                      <a:srgbClr val="FFFF00"/>
                    </a:solidFill>
                  </a:rPr>
                </a:br>
                <a:endParaRPr lang="en-US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857" y="3934813"/>
                <a:ext cx="437800" cy="369397"/>
              </a:xfrm>
              <a:prstGeom prst="rect">
                <a:avLst/>
              </a:prstGeom>
              <a:blipFill>
                <a:blip r:embed="rId23"/>
                <a:stretch>
                  <a:fillRect r="-6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3467545" y="5916180"/>
                <a:ext cx="21019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=−7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7545" y="5916180"/>
                <a:ext cx="2101922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/>
          <p:cNvSpPr txBox="1"/>
          <p:nvPr/>
        </p:nvSpPr>
        <p:spPr>
          <a:xfrm>
            <a:off x="4121242" y="2091327"/>
            <a:ext cx="3074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Recall labeling rules: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328900" y="4126557"/>
                <a:ext cx="5348627" cy="2400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Algorithm sketch for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ROBP</m:t>
                    </m:r>
                  </m:oMath>
                </a14:m>
                <a:r>
                  <a:rPr lang="en-US" sz="2000" dirty="0"/>
                  <a:t>:  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sz="2000" dirty="0"/>
              </a:p>
              <a:p>
                <a:r>
                  <a:rPr lang="en-US" sz="2000" dirty="0"/>
                  <a:t>  1.  Pick a random </a:t>
                </a:r>
                <a:r>
                  <a:rPr lang="en-US" sz="2000" i="1" dirty="0"/>
                  <a:t>non-Boolean</a:t>
                </a:r>
                <a:r>
                  <a:rPr lang="en-US" sz="2000" dirty="0"/>
                  <a:t> input assignment. </a:t>
                </a:r>
              </a:p>
              <a:p>
                <a:r>
                  <a:rPr lang="en-US" sz="2000" dirty="0"/>
                  <a:t>  2.  Evaluate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on that assignment.</a:t>
                </a:r>
              </a:p>
              <a:p>
                <a:r>
                  <a:rPr lang="en-US" sz="2000" dirty="0"/>
                  <a:t>  3. 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disagree 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  <a:br>
                  <a:rPr lang="en-US" sz="2000" dirty="0"/>
                </a:br>
                <a:r>
                  <a:rPr lang="en-US" sz="2000" dirty="0"/>
                  <a:t>        If they agree then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.”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solidFill>
                      <a:srgbClr val="FFFF00"/>
                    </a:solidFill>
                  </a:rPr>
                  <a:t>More details and correctness proof to come.  </a:t>
                </a:r>
                <a:br>
                  <a:rPr lang="en-US" sz="2000" dirty="0">
                    <a:solidFill>
                      <a:srgbClr val="FFFF00"/>
                    </a:solidFill>
                  </a:rPr>
                </a:br>
                <a:r>
                  <a:rPr lang="en-US" sz="2000" dirty="0">
                    <a:solidFill>
                      <a:srgbClr val="FFFF00"/>
                    </a:solidFill>
                  </a:rPr>
                  <a:t>First some algebra… 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8900" y="4126557"/>
                <a:ext cx="5348627" cy="2400657"/>
              </a:xfrm>
              <a:prstGeom prst="rect">
                <a:avLst/>
              </a:prstGeom>
              <a:blipFill>
                <a:blip r:embed="rId25"/>
                <a:stretch>
                  <a:fillRect l="-1139" t="-1523" r="-1936" b="-3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3274705" y="1685867"/>
            <a:ext cx="1830655" cy="452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Isosceles Triangle 86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1197DE-3E36-8348-A925-912EF6A6C13B}"/>
              </a:ext>
            </a:extLst>
          </p:cNvPr>
          <p:cNvSpPr txBox="1"/>
          <p:nvPr/>
        </p:nvSpPr>
        <p:spPr>
          <a:xfrm>
            <a:off x="5514109" y="64146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84605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uiExpand="1" build="p"/>
      <p:bldP spid="73" grpId="0"/>
      <p:bldP spid="74" grpId="0"/>
      <p:bldP spid="75" grpId="0"/>
      <p:bldP spid="76" grpId="0"/>
      <p:bldP spid="77" grpId="0"/>
      <p:bldP spid="78" grpId="0"/>
      <p:bldP spid="79" grpId="0" animBg="1"/>
      <p:bldP spid="80" grpId="0"/>
      <p:bldP spid="81" grpId="0"/>
      <p:bldP spid="82" grpId="0"/>
      <p:bldP spid="83" grpId="0" animBg="1"/>
      <p:bldP spid="84" grpId="0"/>
      <p:bldP spid="85" grpId="0"/>
      <p:bldP spid="86" grpId="0" uiExpand="1" build="p"/>
      <p:bldP spid="14" grpId="0" build="p"/>
      <p:bldP spid="23" grpId="0" animBg="1"/>
      <p:bldP spid="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Isosceles Triangle 7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Roots of Polynomials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8616" y="923812"/>
                <a:ext cx="10380810" cy="52471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Let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+⋯+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dirty="0"/>
                  <a:t>  be a polynomial.</a:t>
                </a:r>
              </a:p>
              <a:p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2000" dirty="0"/>
                  <a:t> is some constant and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/>
                  <a:t>  call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2000" dirty="0"/>
                  <a:t> a </a:t>
                </a:r>
                <a:r>
                  <a:rPr lang="en-US" sz="2000" u="sng" dirty="0"/>
                  <a:t>root</a:t>
                </a:r>
                <a:r>
                  <a:rPr lang="en-US" sz="2000" dirty="0"/>
                  <a:t>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Polynomial Lemma:  </a:t>
                </a: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sz="2000" dirty="0"/>
                  <a:t> is polynomial of degree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000" dirty="0"/>
                  <a:t> then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has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000" dirty="0"/>
                  <a:t> roots.</a:t>
                </a:r>
              </a:p>
              <a:p>
                <a:r>
                  <a:rPr lang="en-US" sz="2000" dirty="0"/>
                  <a:t>Proof by induction (see text).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Corollary 1:  </a:t>
                </a: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are both degree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:br>
                  <a:rPr lang="en-US" sz="2000" dirty="0"/>
                </a:br>
                <a:r>
                  <a:rPr lang="en-US" sz="2000" dirty="0"/>
                  <a:t>then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 for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000" dirty="0"/>
                  <a:t> values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Proof:  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Above holds for any field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𝔽</m:t>
                    </m:r>
                  </m:oMath>
                </a14:m>
                <a:r>
                  <a:rPr lang="en-US" sz="2000" dirty="0"/>
                  <a:t> (a </a:t>
                </a:r>
                <a:r>
                  <a:rPr lang="en-US" sz="2000" u="sng" dirty="0"/>
                  <a:t>field</a:t>
                </a:r>
                <a:r>
                  <a:rPr lang="en-US" sz="2000" dirty="0"/>
                  <a:t> is a set with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× </m:t>
                    </m:r>
                  </m:oMath>
                </a14:m>
                <a:r>
                  <a:rPr lang="en-US" sz="2000" dirty="0"/>
                  <a:t>operations that have typical properties).</a:t>
                </a:r>
                <a:br>
                  <a:rPr lang="en-US" sz="2000" dirty="0"/>
                </a:br>
                <a:r>
                  <a:rPr lang="en-US" sz="2000" dirty="0"/>
                  <a:t>We will use a finite field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2000" dirty="0"/>
                  <a:t> with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000" dirty="0"/>
                  <a:t> elements where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000" dirty="0"/>
                  <a:t> is prime and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× </m:t>
                    </m:r>
                  </m:oMath>
                </a14:m>
                <a:r>
                  <a:rPr lang="en-US" sz="2000" dirty="0"/>
                  <a:t>operate mod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Corollary 2:   </a:t>
                </a: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sz="2000" dirty="0"/>
                  <a:t> has degree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000" dirty="0"/>
                  <a:t> and we pick a random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2000" dirty="0"/>
                  <a:t>, then </a:t>
                </a:r>
                <a:r>
                  <a:rPr lang="en-US" sz="2000" dirty="0" err="1"/>
                  <a:t>Pr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=0 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type m:val="skw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sz="2000" dirty="0"/>
                  <a:t>. </a:t>
                </a:r>
              </a:p>
              <a:p>
                <a:r>
                  <a:rPr lang="en-US" sz="2000" dirty="0"/>
                  <a:t>Proof:  There are at most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000" dirty="0"/>
                  <a:t> roots out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000" dirty="0"/>
                  <a:t> possibilities.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Theorem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(Schwartz-Zippel):  If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 …, 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has degree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in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and</a:t>
                </a: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we pick random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then  </a:t>
                </a:r>
                <a:r>
                  <a:rPr lang="en-US" sz="2000" dirty="0" er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Pr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,…, 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=0 </m:t>
                        </m:r>
                      </m:e>
                    </m:d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Proof by induction (see text).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923812"/>
                <a:ext cx="10380810" cy="5247142"/>
              </a:xfrm>
              <a:prstGeom prst="rect">
                <a:avLst/>
              </a:prstGeom>
              <a:blipFill>
                <a:blip r:embed="rId3"/>
                <a:stretch>
                  <a:fillRect l="-587" t="-581" r="-5050" b="-67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7112213" y="461811"/>
            <a:ext cx="1780787" cy="1220529"/>
            <a:chOff x="7099688" y="2165350"/>
            <a:chExt cx="1780787" cy="1220529"/>
          </a:xfrm>
        </p:grpSpPr>
        <p:grpSp>
          <p:nvGrpSpPr>
            <p:cNvPr id="16" name="Group 15"/>
            <p:cNvGrpSpPr/>
            <p:nvPr/>
          </p:nvGrpSpPr>
          <p:grpSpPr>
            <a:xfrm>
              <a:off x="7099688" y="2165350"/>
              <a:ext cx="1780787" cy="1220529"/>
              <a:chOff x="7480688" y="2222500"/>
              <a:chExt cx="1780787" cy="1220529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7874000" y="2222500"/>
                <a:ext cx="1387475" cy="1189751"/>
                <a:chOff x="9105900" y="2222500"/>
                <a:chExt cx="1387475" cy="1189751"/>
              </a:xfrm>
            </p:grpSpPr>
            <p:sp>
              <p:nvSpPr>
                <p:cNvPr id="5" name="Freeform 4"/>
                <p:cNvSpPr/>
                <p:nvPr/>
              </p:nvSpPr>
              <p:spPr>
                <a:xfrm>
                  <a:off x="9321801" y="2317750"/>
                  <a:ext cx="1114458" cy="1049927"/>
                </a:xfrm>
                <a:custGeom>
                  <a:avLst/>
                  <a:gdLst>
                    <a:gd name="connsiteX0" fmla="*/ 0 w 1093171"/>
                    <a:gd name="connsiteY0" fmla="*/ 0 h 2184400"/>
                    <a:gd name="connsiteX1" fmla="*/ 177800 w 1093171"/>
                    <a:gd name="connsiteY1" fmla="*/ 1346200 h 2184400"/>
                    <a:gd name="connsiteX2" fmla="*/ 419100 w 1093171"/>
                    <a:gd name="connsiteY2" fmla="*/ 520700 h 2184400"/>
                    <a:gd name="connsiteX3" fmla="*/ 533400 w 1093171"/>
                    <a:gd name="connsiteY3" fmla="*/ 1143000 h 2184400"/>
                    <a:gd name="connsiteX4" fmla="*/ 762000 w 1093171"/>
                    <a:gd name="connsiteY4" fmla="*/ 342900 h 2184400"/>
                    <a:gd name="connsiteX5" fmla="*/ 800100 w 1093171"/>
                    <a:gd name="connsiteY5" fmla="*/ 1460500 h 2184400"/>
                    <a:gd name="connsiteX6" fmla="*/ 1054100 w 1093171"/>
                    <a:gd name="connsiteY6" fmla="*/ 673100 h 2184400"/>
                    <a:gd name="connsiteX7" fmla="*/ 1092200 w 1093171"/>
                    <a:gd name="connsiteY7" fmla="*/ 2184400 h 2184400"/>
                    <a:gd name="connsiteX8" fmla="*/ 1092200 w 1093171"/>
                    <a:gd name="connsiteY8" fmla="*/ 2184400 h 2184400"/>
                    <a:gd name="connsiteX0" fmla="*/ 0 w 1093171"/>
                    <a:gd name="connsiteY0" fmla="*/ 0 h 2184400"/>
                    <a:gd name="connsiteX1" fmla="*/ 177800 w 1093171"/>
                    <a:gd name="connsiteY1" fmla="*/ 1346200 h 2184400"/>
                    <a:gd name="connsiteX2" fmla="*/ 419100 w 1093171"/>
                    <a:gd name="connsiteY2" fmla="*/ 520700 h 2184400"/>
                    <a:gd name="connsiteX3" fmla="*/ 533400 w 1093171"/>
                    <a:gd name="connsiteY3" fmla="*/ 1143000 h 2184400"/>
                    <a:gd name="connsiteX4" fmla="*/ 762000 w 1093171"/>
                    <a:gd name="connsiteY4" fmla="*/ 342900 h 2184400"/>
                    <a:gd name="connsiteX5" fmla="*/ 800100 w 1093171"/>
                    <a:gd name="connsiteY5" fmla="*/ 1460500 h 2184400"/>
                    <a:gd name="connsiteX6" fmla="*/ 1054100 w 1093171"/>
                    <a:gd name="connsiteY6" fmla="*/ 673100 h 2184400"/>
                    <a:gd name="connsiteX7" fmla="*/ 1092200 w 1093171"/>
                    <a:gd name="connsiteY7" fmla="*/ 2184400 h 2184400"/>
                    <a:gd name="connsiteX0" fmla="*/ 0 w 1054100"/>
                    <a:gd name="connsiteY0" fmla="*/ 0 h 1462774"/>
                    <a:gd name="connsiteX1" fmla="*/ 177800 w 1054100"/>
                    <a:gd name="connsiteY1" fmla="*/ 1346200 h 1462774"/>
                    <a:gd name="connsiteX2" fmla="*/ 419100 w 1054100"/>
                    <a:gd name="connsiteY2" fmla="*/ 520700 h 1462774"/>
                    <a:gd name="connsiteX3" fmla="*/ 533400 w 1054100"/>
                    <a:gd name="connsiteY3" fmla="*/ 1143000 h 1462774"/>
                    <a:gd name="connsiteX4" fmla="*/ 762000 w 1054100"/>
                    <a:gd name="connsiteY4" fmla="*/ 342900 h 1462774"/>
                    <a:gd name="connsiteX5" fmla="*/ 800100 w 1054100"/>
                    <a:gd name="connsiteY5" fmla="*/ 1460500 h 1462774"/>
                    <a:gd name="connsiteX6" fmla="*/ 1054100 w 1054100"/>
                    <a:gd name="connsiteY6" fmla="*/ 673100 h 1462774"/>
                    <a:gd name="connsiteX0" fmla="*/ 0 w 1244600"/>
                    <a:gd name="connsiteY0" fmla="*/ 65019 h 1528370"/>
                    <a:gd name="connsiteX1" fmla="*/ 177800 w 1244600"/>
                    <a:gd name="connsiteY1" fmla="*/ 1411219 h 1528370"/>
                    <a:gd name="connsiteX2" fmla="*/ 419100 w 1244600"/>
                    <a:gd name="connsiteY2" fmla="*/ 585719 h 1528370"/>
                    <a:gd name="connsiteX3" fmla="*/ 533400 w 1244600"/>
                    <a:gd name="connsiteY3" fmla="*/ 1208019 h 1528370"/>
                    <a:gd name="connsiteX4" fmla="*/ 762000 w 1244600"/>
                    <a:gd name="connsiteY4" fmla="*/ 407919 h 1528370"/>
                    <a:gd name="connsiteX5" fmla="*/ 800100 w 1244600"/>
                    <a:gd name="connsiteY5" fmla="*/ 1525519 h 1528370"/>
                    <a:gd name="connsiteX6" fmla="*/ 1244600 w 1244600"/>
                    <a:gd name="connsiteY6" fmla="*/ 6599 h 1528370"/>
                    <a:gd name="connsiteX0" fmla="*/ 0 w 1244600"/>
                    <a:gd name="connsiteY0" fmla="*/ 58420 h 1521771"/>
                    <a:gd name="connsiteX1" fmla="*/ 177800 w 1244600"/>
                    <a:gd name="connsiteY1" fmla="*/ 1404620 h 1521771"/>
                    <a:gd name="connsiteX2" fmla="*/ 419100 w 1244600"/>
                    <a:gd name="connsiteY2" fmla="*/ 579120 h 1521771"/>
                    <a:gd name="connsiteX3" fmla="*/ 533400 w 1244600"/>
                    <a:gd name="connsiteY3" fmla="*/ 1201420 h 1521771"/>
                    <a:gd name="connsiteX4" fmla="*/ 762000 w 1244600"/>
                    <a:gd name="connsiteY4" fmla="*/ 401320 h 1521771"/>
                    <a:gd name="connsiteX5" fmla="*/ 800100 w 1244600"/>
                    <a:gd name="connsiteY5" fmla="*/ 1518920 h 1521771"/>
                    <a:gd name="connsiteX6" fmla="*/ 1244600 w 1244600"/>
                    <a:gd name="connsiteY6" fmla="*/ 0 h 1521771"/>
                    <a:gd name="connsiteX0" fmla="*/ 0 w 1244600"/>
                    <a:gd name="connsiteY0" fmla="*/ 58420 h 1519225"/>
                    <a:gd name="connsiteX1" fmla="*/ 177800 w 1244600"/>
                    <a:gd name="connsiteY1" fmla="*/ 1404620 h 1519225"/>
                    <a:gd name="connsiteX2" fmla="*/ 419100 w 1244600"/>
                    <a:gd name="connsiteY2" fmla="*/ 579120 h 1519225"/>
                    <a:gd name="connsiteX3" fmla="*/ 533400 w 1244600"/>
                    <a:gd name="connsiteY3" fmla="*/ 1201420 h 1519225"/>
                    <a:gd name="connsiteX4" fmla="*/ 762000 w 1244600"/>
                    <a:gd name="connsiteY4" fmla="*/ 401320 h 1519225"/>
                    <a:gd name="connsiteX5" fmla="*/ 800100 w 1244600"/>
                    <a:gd name="connsiteY5" fmla="*/ 1518920 h 1519225"/>
                    <a:gd name="connsiteX6" fmla="*/ 1244600 w 1244600"/>
                    <a:gd name="connsiteY6" fmla="*/ 0 h 1519225"/>
                    <a:gd name="connsiteX0" fmla="*/ 0 w 1244600"/>
                    <a:gd name="connsiteY0" fmla="*/ 58420 h 1522283"/>
                    <a:gd name="connsiteX1" fmla="*/ 177800 w 1244600"/>
                    <a:gd name="connsiteY1" fmla="*/ 1404620 h 1522283"/>
                    <a:gd name="connsiteX2" fmla="*/ 419100 w 1244600"/>
                    <a:gd name="connsiteY2" fmla="*/ 579120 h 1522283"/>
                    <a:gd name="connsiteX3" fmla="*/ 533400 w 1244600"/>
                    <a:gd name="connsiteY3" fmla="*/ 1201420 h 1522283"/>
                    <a:gd name="connsiteX4" fmla="*/ 662940 w 1244600"/>
                    <a:gd name="connsiteY4" fmla="*/ 431800 h 1522283"/>
                    <a:gd name="connsiteX5" fmla="*/ 800100 w 1244600"/>
                    <a:gd name="connsiteY5" fmla="*/ 1518920 h 1522283"/>
                    <a:gd name="connsiteX6" fmla="*/ 1244600 w 1244600"/>
                    <a:gd name="connsiteY6" fmla="*/ 0 h 1522283"/>
                    <a:gd name="connsiteX0" fmla="*/ 0 w 1244600"/>
                    <a:gd name="connsiteY0" fmla="*/ 58420 h 1522198"/>
                    <a:gd name="connsiteX1" fmla="*/ 177800 w 1244600"/>
                    <a:gd name="connsiteY1" fmla="*/ 1404620 h 1522198"/>
                    <a:gd name="connsiteX2" fmla="*/ 419100 w 1244600"/>
                    <a:gd name="connsiteY2" fmla="*/ 579120 h 1522198"/>
                    <a:gd name="connsiteX3" fmla="*/ 533400 w 1244600"/>
                    <a:gd name="connsiteY3" fmla="*/ 1201420 h 1522198"/>
                    <a:gd name="connsiteX4" fmla="*/ 662940 w 1244600"/>
                    <a:gd name="connsiteY4" fmla="*/ 431800 h 1522198"/>
                    <a:gd name="connsiteX5" fmla="*/ 800100 w 1244600"/>
                    <a:gd name="connsiteY5" fmla="*/ 1518920 h 1522198"/>
                    <a:gd name="connsiteX6" fmla="*/ 1244600 w 1244600"/>
                    <a:gd name="connsiteY6" fmla="*/ 0 h 1522198"/>
                    <a:gd name="connsiteX0" fmla="*/ 0 w 1244600"/>
                    <a:gd name="connsiteY0" fmla="*/ 58420 h 1522198"/>
                    <a:gd name="connsiteX1" fmla="*/ 177800 w 1244600"/>
                    <a:gd name="connsiteY1" fmla="*/ 1404620 h 1522198"/>
                    <a:gd name="connsiteX2" fmla="*/ 419100 w 1244600"/>
                    <a:gd name="connsiteY2" fmla="*/ 579120 h 1522198"/>
                    <a:gd name="connsiteX3" fmla="*/ 533400 w 1244600"/>
                    <a:gd name="connsiteY3" fmla="*/ 1201420 h 1522198"/>
                    <a:gd name="connsiteX4" fmla="*/ 662940 w 1244600"/>
                    <a:gd name="connsiteY4" fmla="*/ 431800 h 1522198"/>
                    <a:gd name="connsiteX5" fmla="*/ 800100 w 1244600"/>
                    <a:gd name="connsiteY5" fmla="*/ 1518920 h 1522198"/>
                    <a:gd name="connsiteX6" fmla="*/ 1244600 w 1244600"/>
                    <a:gd name="connsiteY6" fmla="*/ 0 h 1522198"/>
                    <a:gd name="connsiteX0" fmla="*/ 0 w 1244600"/>
                    <a:gd name="connsiteY0" fmla="*/ 58420 h 1522198"/>
                    <a:gd name="connsiteX1" fmla="*/ 177800 w 1244600"/>
                    <a:gd name="connsiteY1" fmla="*/ 1404620 h 1522198"/>
                    <a:gd name="connsiteX2" fmla="*/ 419100 w 1244600"/>
                    <a:gd name="connsiteY2" fmla="*/ 579120 h 1522198"/>
                    <a:gd name="connsiteX3" fmla="*/ 533400 w 1244600"/>
                    <a:gd name="connsiteY3" fmla="*/ 1201420 h 1522198"/>
                    <a:gd name="connsiteX4" fmla="*/ 662940 w 1244600"/>
                    <a:gd name="connsiteY4" fmla="*/ 431800 h 1522198"/>
                    <a:gd name="connsiteX5" fmla="*/ 800100 w 1244600"/>
                    <a:gd name="connsiteY5" fmla="*/ 1518920 h 1522198"/>
                    <a:gd name="connsiteX6" fmla="*/ 1244600 w 1244600"/>
                    <a:gd name="connsiteY6" fmla="*/ 0 h 1522198"/>
                    <a:gd name="connsiteX0" fmla="*/ 0 w 1244600"/>
                    <a:gd name="connsiteY0" fmla="*/ 58420 h 1522198"/>
                    <a:gd name="connsiteX1" fmla="*/ 177800 w 1244600"/>
                    <a:gd name="connsiteY1" fmla="*/ 1404620 h 1522198"/>
                    <a:gd name="connsiteX2" fmla="*/ 419100 w 1244600"/>
                    <a:gd name="connsiteY2" fmla="*/ 579120 h 1522198"/>
                    <a:gd name="connsiteX3" fmla="*/ 533400 w 1244600"/>
                    <a:gd name="connsiteY3" fmla="*/ 1201420 h 1522198"/>
                    <a:gd name="connsiteX4" fmla="*/ 662940 w 1244600"/>
                    <a:gd name="connsiteY4" fmla="*/ 431800 h 1522198"/>
                    <a:gd name="connsiteX5" fmla="*/ 800100 w 1244600"/>
                    <a:gd name="connsiteY5" fmla="*/ 1518920 h 1522198"/>
                    <a:gd name="connsiteX6" fmla="*/ 1244600 w 1244600"/>
                    <a:gd name="connsiteY6" fmla="*/ 0 h 1522198"/>
                    <a:gd name="connsiteX0" fmla="*/ 0 w 1244600"/>
                    <a:gd name="connsiteY0" fmla="*/ 58420 h 1522198"/>
                    <a:gd name="connsiteX1" fmla="*/ 177800 w 1244600"/>
                    <a:gd name="connsiteY1" fmla="*/ 1404620 h 1522198"/>
                    <a:gd name="connsiteX2" fmla="*/ 358140 w 1244600"/>
                    <a:gd name="connsiteY2" fmla="*/ 601980 h 1522198"/>
                    <a:gd name="connsiteX3" fmla="*/ 533400 w 1244600"/>
                    <a:gd name="connsiteY3" fmla="*/ 1201420 h 1522198"/>
                    <a:gd name="connsiteX4" fmla="*/ 662940 w 1244600"/>
                    <a:gd name="connsiteY4" fmla="*/ 431800 h 1522198"/>
                    <a:gd name="connsiteX5" fmla="*/ 800100 w 1244600"/>
                    <a:gd name="connsiteY5" fmla="*/ 1518920 h 1522198"/>
                    <a:gd name="connsiteX6" fmla="*/ 1244600 w 1244600"/>
                    <a:gd name="connsiteY6" fmla="*/ 0 h 1522198"/>
                    <a:gd name="connsiteX0" fmla="*/ 0 w 1244600"/>
                    <a:gd name="connsiteY0" fmla="*/ 58420 h 1522198"/>
                    <a:gd name="connsiteX1" fmla="*/ 177800 w 1244600"/>
                    <a:gd name="connsiteY1" fmla="*/ 1404620 h 1522198"/>
                    <a:gd name="connsiteX2" fmla="*/ 358140 w 1244600"/>
                    <a:gd name="connsiteY2" fmla="*/ 601980 h 1522198"/>
                    <a:gd name="connsiteX3" fmla="*/ 533400 w 1244600"/>
                    <a:gd name="connsiteY3" fmla="*/ 1201420 h 1522198"/>
                    <a:gd name="connsiteX4" fmla="*/ 662940 w 1244600"/>
                    <a:gd name="connsiteY4" fmla="*/ 431800 h 1522198"/>
                    <a:gd name="connsiteX5" fmla="*/ 800100 w 1244600"/>
                    <a:gd name="connsiteY5" fmla="*/ 1518920 h 1522198"/>
                    <a:gd name="connsiteX6" fmla="*/ 1244600 w 1244600"/>
                    <a:gd name="connsiteY6" fmla="*/ 0 h 1522198"/>
                    <a:gd name="connsiteX0" fmla="*/ 0 w 1244600"/>
                    <a:gd name="connsiteY0" fmla="*/ 58420 h 1522127"/>
                    <a:gd name="connsiteX1" fmla="*/ 177800 w 1244600"/>
                    <a:gd name="connsiteY1" fmla="*/ 1404620 h 1522127"/>
                    <a:gd name="connsiteX2" fmla="*/ 358140 w 1244600"/>
                    <a:gd name="connsiteY2" fmla="*/ 601980 h 1522127"/>
                    <a:gd name="connsiteX3" fmla="*/ 533400 w 1244600"/>
                    <a:gd name="connsiteY3" fmla="*/ 1201420 h 1522127"/>
                    <a:gd name="connsiteX4" fmla="*/ 662940 w 1244600"/>
                    <a:gd name="connsiteY4" fmla="*/ 431800 h 1522127"/>
                    <a:gd name="connsiteX5" fmla="*/ 800100 w 1244600"/>
                    <a:gd name="connsiteY5" fmla="*/ 1518920 h 1522127"/>
                    <a:gd name="connsiteX6" fmla="*/ 1244600 w 1244600"/>
                    <a:gd name="connsiteY6" fmla="*/ 0 h 1522127"/>
                    <a:gd name="connsiteX0" fmla="*/ 0 w 1244600"/>
                    <a:gd name="connsiteY0" fmla="*/ 58420 h 1518922"/>
                    <a:gd name="connsiteX1" fmla="*/ 177800 w 1244600"/>
                    <a:gd name="connsiteY1" fmla="*/ 1404620 h 1518922"/>
                    <a:gd name="connsiteX2" fmla="*/ 358140 w 1244600"/>
                    <a:gd name="connsiteY2" fmla="*/ 601980 h 1518922"/>
                    <a:gd name="connsiteX3" fmla="*/ 533400 w 1244600"/>
                    <a:gd name="connsiteY3" fmla="*/ 1201420 h 1518922"/>
                    <a:gd name="connsiteX4" fmla="*/ 662940 w 1244600"/>
                    <a:gd name="connsiteY4" fmla="*/ 431800 h 1518922"/>
                    <a:gd name="connsiteX5" fmla="*/ 800100 w 1244600"/>
                    <a:gd name="connsiteY5" fmla="*/ 1518920 h 1518922"/>
                    <a:gd name="connsiteX6" fmla="*/ 1244600 w 1244600"/>
                    <a:gd name="connsiteY6" fmla="*/ 0 h 1518922"/>
                    <a:gd name="connsiteX0" fmla="*/ 0 w 1244600"/>
                    <a:gd name="connsiteY0" fmla="*/ 58420 h 1518922"/>
                    <a:gd name="connsiteX1" fmla="*/ 177800 w 1244600"/>
                    <a:gd name="connsiteY1" fmla="*/ 1404620 h 1518922"/>
                    <a:gd name="connsiteX2" fmla="*/ 358140 w 1244600"/>
                    <a:gd name="connsiteY2" fmla="*/ 601980 h 1518922"/>
                    <a:gd name="connsiteX3" fmla="*/ 533400 w 1244600"/>
                    <a:gd name="connsiteY3" fmla="*/ 1201420 h 1518922"/>
                    <a:gd name="connsiteX4" fmla="*/ 662940 w 1244600"/>
                    <a:gd name="connsiteY4" fmla="*/ 431800 h 1518922"/>
                    <a:gd name="connsiteX5" fmla="*/ 800100 w 1244600"/>
                    <a:gd name="connsiteY5" fmla="*/ 1518920 h 1518922"/>
                    <a:gd name="connsiteX6" fmla="*/ 1244600 w 1244600"/>
                    <a:gd name="connsiteY6" fmla="*/ 0 h 1518922"/>
                    <a:gd name="connsiteX0" fmla="*/ 0 w 1244600"/>
                    <a:gd name="connsiteY0" fmla="*/ 58420 h 1518939"/>
                    <a:gd name="connsiteX1" fmla="*/ 177800 w 1244600"/>
                    <a:gd name="connsiteY1" fmla="*/ 1404620 h 1518939"/>
                    <a:gd name="connsiteX2" fmla="*/ 358140 w 1244600"/>
                    <a:gd name="connsiteY2" fmla="*/ 601980 h 1518939"/>
                    <a:gd name="connsiteX3" fmla="*/ 533400 w 1244600"/>
                    <a:gd name="connsiteY3" fmla="*/ 1201420 h 1518939"/>
                    <a:gd name="connsiteX4" fmla="*/ 662940 w 1244600"/>
                    <a:gd name="connsiteY4" fmla="*/ 431800 h 1518939"/>
                    <a:gd name="connsiteX5" fmla="*/ 800100 w 1244600"/>
                    <a:gd name="connsiteY5" fmla="*/ 1518920 h 1518939"/>
                    <a:gd name="connsiteX6" fmla="*/ 1244600 w 1244600"/>
                    <a:gd name="connsiteY6" fmla="*/ 0 h 1518939"/>
                    <a:gd name="connsiteX0" fmla="*/ 0 w 1244600"/>
                    <a:gd name="connsiteY0" fmla="*/ 58420 h 1518939"/>
                    <a:gd name="connsiteX1" fmla="*/ 177800 w 1244600"/>
                    <a:gd name="connsiteY1" fmla="*/ 1404620 h 1518939"/>
                    <a:gd name="connsiteX2" fmla="*/ 358140 w 1244600"/>
                    <a:gd name="connsiteY2" fmla="*/ 601980 h 1518939"/>
                    <a:gd name="connsiteX3" fmla="*/ 533400 w 1244600"/>
                    <a:gd name="connsiteY3" fmla="*/ 1201420 h 1518939"/>
                    <a:gd name="connsiteX4" fmla="*/ 662940 w 1244600"/>
                    <a:gd name="connsiteY4" fmla="*/ 431800 h 1518939"/>
                    <a:gd name="connsiteX5" fmla="*/ 800100 w 1244600"/>
                    <a:gd name="connsiteY5" fmla="*/ 1518920 h 1518939"/>
                    <a:gd name="connsiteX6" fmla="*/ 1244600 w 1244600"/>
                    <a:gd name="connsiteY6" fmla="*/ 0 h 1518939"/>
                    <a:gd name="connsiteX0" fmla="*/ 0 w 1244615"/>
                    <a:gd name="connsiteY0" fmla="*/ 58420 h 1518939"/>
                    <a:gd name="connsiteX1" fmla="*/ 177800 w 1244615"/>
                    <a:gd name="connsiteY1" fmla="*/ 1404620 h 1518939"/>
                    <a:gd name="connsiteX2" fmla="*/ 358140 w 1244615"/>
                    <a:gd name="connsiteY2" fmla="*/ 601980 h 1518939"/>
                    <a:gd name="connsiteX3" fmla="*/ 533400 w 1244615"/>
                    <a:gd name="connsiteY3" fmla="*/ 1201420 h 1518939"/>
                    <a:gd name="connsiteX4" fmla="*/ 662940 w 1244615"/>
                    <a:gd name="connsiteY4" fmla="*/ 431800 h 1518939"/>
                    <a:gd name="connsiteX5" fmla="*/ 800100 w 1244615"/>
                    <a:gd name="connsiteY5" fmla="*/ 1518920 h 1518939"/>
                    <a:gd name="connsiteX6" fmla="*/ 1244600 w 1244615"/>
                    <a:gd name="connsiteY6" fmla="*/ 0 h 1518939"/>
                    <a:gd name="connsiteX0" fmla="*/ 0 w 1244620"/>
                    <a:gd name="connsiteY0" fmla="*/ 58420 h 1506240"/>
                    <a:gd name="connsiteX1" fmla="*/ 177800 w 1244620"/>
                    <a:gd name="connsiteY1" fmla="*/ 1404620 h 1506240"/>
                    <a:gd name="connsiteX2" fmla="*/ 358140 w 1244620"/>
                    <a:gd name="connsiteY2" fmla="*/ 601980 h 1506240"/>
                    <a:gd name="connsiteX3" fmla="*/ 533400 w 1244620"/>
                    <a:gd name="connsiteY3" fmla="*/ 1201420 h 1506240"/>
                    <a:gd name="connsiteX4" fmla="*/ 662940 w 1244620"/>
                    <a:gd name="connsiteY4" fmla="*/ 431800 h 1506240"/>
                    <a:gd name="connsiteX5" fmla="*/ 876300 w 1244620"/>
                    <a:gd name="connsiteY5" fmla="*/ 1506220 h 1506240"/>
                    <a:gd name="connsiteX6" fmla="*/ 1244600 w 1244620"/>
                    <a:gd name="connsiteY6" fmla="*/ 0 h 1506240"/>
                    <a:gd name="connsiteX0" fmla="*/ 0 w 1244620"/>
                    <a:gd name="connsiteY0" fmla="*/ 58420 h 1506239"/>
                    <a:gd name="connsiteX1" fmla="*/ 177800 w 1244620"/>
                    <a:gd name="connsiteY1" fmla="*/ 1404620 h 1506239"/>
                    <a:gd name="connsiteX2" fmla="*/ 358140 w 1244620"/>
                    <a:gd name="connsiteY2" fmla="*/ 601980 h 1506239"/>
                    <a:gd name="connsiteX3" fmla="*/ 533400 w 1244620"/>
                    <a:gd name="connsiteY3" fmla="*/ 1201420 h 1506239"/>
                    <a:gd name="connsiteX4" fmla="*/ 662940 w 1244620"/>
                    <a:gd name="connsiteY4" fmla="*/ 431800 h 1506239"/>
                    <a:gd name="connsiteX5" fmla="*/ 876300 w 1244620"/>
                    <a:gd name="connsiteY5" fmla="*/ 1506220 h 1506239"/>
                    <a:gd name="connsiteX6" fmla="*/ 1244600 w 1244620"/>
                    <a:gd name="connsiteY6" fmla="*/ 0 h 1506239"/>
                    <a:gd name="connsiteX0" fmla="*/ 0 w 1244620"/>
                    <a:gd name="connsiteY0" fmla="*/ 58420 h 1506239"/>
                    <a:gd name="connsiteX1" fmla="*/ 177800 w 1244620"/>
                    <a:gd name="connsiteY1" fmla="*/ 1404620 h 1506239"/>
                    <a:gd name="connsiteX2" fmla="*/ 358140 w 1244620"/>
                    <a:gd name="connsiteY2" fmla="*/ 601980 h 1506239"/>
                    <a:gd name="connsiteX3" fmla="*/ 533400 w 1244620"/>
                    <a:gd name="connsiteY3" fmla="*/ 1201420 h 1506239"/>
                    <a:gd name="connsiteX4" fmla="*/ 662940 w 1244620"/>
                    <a:gd name="connsiteY4" fmla="*/ 431800 h 1506239"/>
                    <a:gd name="connsiteX5" fmla="*/ 876300 w 1244620"/>
                    <a:gd name="connsiteY5" fmla="*/ 1506220 h 1506239"/>
                    <a:gd name="connsiteX6" fmla="*/ 1244600 w 1244620"/>
                    <a:gd name="connsiteY6" fmla="*/ 0 h 1506239"/>
                    <a:gd name="connsiteX0" fmla="*/ 0 w 1244620"/>
                    <a:gd name="connsiteY0" fmla="*/ 58420 h 1506239"/>
                    <a:gd name="connsiteX1" fmla="*/ 177800 w 1244620"/>
                    <a:gd name="connsiteY1" fmla="*/ 1404620 h 1506239"/>
                    <a:gd name="connsiteX2" fmla="*/ 358140 w 1244620"/>
                    <a:gd name="connsiteY2" fmla="*/ 601980 h 1506239"/>
                    <a:gd name="connsiteX3" fmla="*/ 533400 w 1244620"/>
                    <a:gd name="connsiteY3" fmla="*/ 1201420 h 1506239"/>
                    <a:gd name="connsiteX4" fmla="*/ 662940 w 1244620"/>
                    <a:gd name="connsiteY4" fmla="*/ 431800 h 1506239"/>
                    <a:gd name="connsiteX5" fmla="*/ 876300 w 1244620"/>
                    <a:gd name="connsiteY5" fmla="*/ 1506220 h 1506239"/>
                    <a:gd name="connsiteX6" fmla="*/ 1244600 w 1244620"/>
                    <a:gd name="connsiteY6" fmla="*/ 0 h 1506239"/>
                    <a:gd name="connsiteX0" fmla="*/ 0 w 1114458"/>
                    <a:gd name="connsiteY0" fmla="*/ 49346 h 1500252"/>
                    <a:gd name="connsiteX1" fmla="*/ 177800 w 1114458"/>
                    <a:gd name="connsiteY1" fmla="*/ 1395546 h 1500252"/>
                    <a:gd name="connsiteX2" fmla="*/ 358140 w 1114458"/>
                    <a:gd name="connsiteY2" fmla="*/ 592906 h 1500252"/>
                    <a:gd name="connsiteX3" fmla="*/ 533400 w 1114458"/>
                    <a:gd name="connsiteY3" fmla="*/ 1192346 h 1500252"/>
                    <a:gd name="connsiteX4" fmla="*/ 662940 w 1114458"/>
                    <a:gd name="connsiteY4" fmla="*/ 422726 h 1500252"/>
                    <a:gd name="connsiteX5" fmla="*/ 876300 w 1114458"/>
                    <a:gd name="connsiteY5" fmla="*/ 1497146 h 1500252"/>
                    <a:gd name="connsiteX6" fmla="*/ 1114425 w 1114458"/>
                    <a:gd name="connsiteY6" fmla="*/ 0 h 15002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114458" h="1500252">
                      <a:moveTo>
                        <a:pt x="0" y="49346"/>
                      </a:moveTo>
                      <a:cubicBezTo>
                        <a:pt x="6350" y="323454"/>
                        <a:pt x="105410" y="1397028"/>
                        <a:pt x="177800" y="1395546"/>
                      </a:cubicBezTo>
                      <a:cubicBezTo>
                        <a:pt x="250190" y="1394064"/>
                        <a:pt x="277442" y="592959"/>
                        <a:pt x="358140" y="592906"/>
                      </a:cubicBezTo>
                      <a:cubicBezTo>
                        <a:pt x="438838" y="592853"/>
                        <a:pt x="473075" y="1194515"/>
                        <a:pt x="533400" y="1192346"/>
                      </a:cubicBezTo>
                      <a:cubicBezTo>
                        <a:pt x="593725" y="1190177"/>
                        <a:pt x="589915" y="429076"/>
                        <a:pt x="662940" y="422726"/>
                      </a:cubicBezTo>
                      <a:cubicBezTo>
                        <a:pt x="735965" y="416376"/>
                        <a:pt x="801053" y="1567600"/>
                        <a:pt x="876300" y="1497146"/>
                      </a:cubicBezTo>
                      <a:cubicBezTo>
                        <a:pt x="951548" y="1426692"/>
                        <a:pt x="1117177" y="412750"/>
                        <a:pt x="1114425" y="0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" name="Straight Connector 7"/>
                <p:cNvCxnSpPr/>
                <p:nvPr/>
              </p:nvCxnSpPr>
              <p:spPr>
                <a:xfrm>
                  <a:off x="9105900" y="2997200"/>
                  <a:ext cx="1387475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9461500" y="2222500"/>
                  <a:ext cx="0" cy="1189751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Rectangle 14"/>
              <p:cNvSpPr/>
              <p:nvPr/>
            </p:nvSpPr>
            <p:spPr>
              <a:xfrm>
                <a:off x="7480688" y="3042919"/>
                <a:ext cx="72718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FF0000"/>
                    </a:solidFill>
                  </a:rPr>
                  <a:t>roots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4" name="Oval 13"/>
            <p:cNvSpPr/>
            <p:nvPr/>
          </p:nvSpPr>
          <p:spPr>
            <a:xfrm>
              <a:off x="7768624" y="2917190"/>
              <a:ext cx="45719" cy="4571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>
              <a:off x="7954042" y="2917190"/>
              <a:ext cx="45719" cy="4571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8156324" y="2917190"/>
              <a:ext cx="45719" cy="4571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8263656" y="2917190"/>
              <a:ext cx="45719" cy="4571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8454156" y="2917190"/>
              <a:ext cx="45719" cy="4571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8689455" y="2917190"/>
              <a:ext cx="45719" cy="4571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963C5BE-CAB5-A04D-BBE1-954EF198DC58}"/>
              </a:ext>
            </a:extLst>
          </p:cNvPr>
          <p:cNvSpPr txBox="1"/>
          <p:nvPr/>
        </p:nvSpPr>
        <p:spPr>
          <a:xfrm>
            <a:off x="5680364" y="62899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35573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1899715" y="2066050"/>
            <a:ext cx="1946730" cy="3906843"/>
            <a:chOff x="835824" y="1600830"/>
            <a:chExt cx="1946730" cy="3906843"/>
          </a:xfrm>
        </p:grpSpPr>
        <p:sp>
          <p:nvSpPr>
            <p:cNvPr id="3" name="Oval 2"/>
            <p:cNvSpPr/>
            <p:nvPr/>
          </p:nvSpPr>
          <p:spPr>
            <a:xfrm>
              <a:off x="1589078" y="1623159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1609269" y="1601480"/>
                  <a:ext cx="46076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dirty="0"/>
                    <a:t> </a:t>
                  </a:r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9269" y="1601480"/>
                  <a:ext cx="460767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Oval 4"/>
            <p:cNvSpPr/>
            <p:nvPr/>
          </p:nvSpPr>
          <p:spPr>
            <a:xfrm>
              <a:off x="907864" y="3200655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887938" y="3189498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7938" y="3189498"/>
                  <a:ext cx="466090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Oval 6"/>
            <p:cNvSpPr/>
            <p:nvPr/>
          </p:nvSpPr>
          <p:spPr>
            <a:xfrm>
              <a:off x="2293247" y="3200655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2279400" y="3180163"/>
                  <a:ext cx="4660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9400" y="3180163"/>
                  <a:ext cx="466090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Arrow Connector 8"/>
            <p:cNvCxnSpPr/>
            <p:nvPr/>
          </p:nvCxnSpPr>
          <p:spPr>
            <a:xfrm flipH="1">
              <a:off x="1174750" y="1966952"/>
              <a:ext cx="463502" cy="124932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940671" y="1969333"/>
              <a:ext cx="488204" cy="125011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262177" y="1600830"/>
              <a:ext cx="354570" cy="12883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515043" y="1978905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796240" y="1973571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955301" y="5105406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98735" y="5100578"/>
              <a:ext cx="37221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0 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2340684" y="5105406"/>
              <a:ext cx="402267" cy="4022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390775" y="5100578"/>
              <a:ext cx="3145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1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1271588" y="3571875"/>
              <a:ext cx="1119187" cy="1564481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1231106" y="3557588"/>
              <a:ext cx="1166813" cy="160496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1102519" y="3607594"/>
              <a:ext cx="30956" cy="1495425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2493169" y="3607594"/>
              <a:ext cx="47625" cy="150018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835824" y="3548290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329767" y="3452615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493692" y="358750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056879" y="3449784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Symbolic Execution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53045" y="783664"/>
                <a:ext cx="759000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dirty="0"/>
                  <a:t>Leave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as variables and obtain an expression in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for the output of the BP. </a:t>
                </a: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45" y="783664"/>
                <a:ext cx="7590002" cy="830997"/>
              </a:xfrm>
              <a:prstGeom prst="rect">
                <a:avLst/>
              </a:prstGeom>
              <a:blipFill>
                <a:blip r:embed="rId5"/>
                <a:stretch>
                  <a:fillRect l="-1205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/>
          <p:cNvSpPr/>
          <p:nvPr/>
        </p:nvSpPr>
        <p:spPr>
          <a:xfrm>
            <a:off x="2991738" y="186537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1291672" y="2828675"/>
                <a:ext cx="1172715" cy="3693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br>
                  <a:rPr lang="en-US" b="0" dirty="0">
                    <a:solidFill>
                      <a:srgbClr val="FFFF00"/>
                    </a:solidFill>
                  </a:rPr>
                </a:br>
                <a:endParaRPr lang="en-US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672" y="2828675"/>
                <a:ext cx="1172715" cy="3693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/>
              <p:cNvSpPr/>
              <p:nvPr/>
            </p:nvSpPr>
            <p:spPr>
              <a:xfrm>
                <a:off x="3274456" y="2828913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5" name="Rectangle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456" y="2828913"/>
                <a:ext cx="46076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/>
              <p:cNvSpPr/>
              <p:nvPr/>
            </p:nvSpPr>
            <p:spPr>
              <a:xfrm>
                <a:off x="209206" y="5507411"/>
                <a:ext cx="1845508" cy="6399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7" name="Rectangle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06" y="5507411"/>
                <a:ext cx="1845508" cy="639983"/>
              </a:xfrm>
              <a:prstGeom prst="rect">
                <a:avLst/>
              </a:prstGeom>
              <a:blipFill>
                <a:blip r:embed="rId8"/>
                <a:stretch>
                  <a:fillRect b="-7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/>
              <p:cNvSpPr/>
              <p:nvPr/>
            </p:nvSpPr>
            <p:spPr>
              <a:xfrm>
                <a:off x="369758" y="4393417"/>
                <a:ext cx="185056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58" y="4393417"/>
                <a:ext cx="1850567" cy="369332"/>
              </a:xfrm>
              <a:prstGeom prst="rect">
                <a:avLst/>
              </a:prstGeom>
              <a:blipFill>
                <a:blip r:embed="rId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Freeform 78"/>
          <p:cNvSpPr/>
          <p:nvPr/>
        </p:nvSpPr>
        <p:spPr>
          <a:xfrm>
            <a:off x="1766589" y="4679388"/>
            <a:ext cx="998548" cy="558396"/>
          </a:xfrm>
          <a:custGeom>
            <a:avLst/>
            <a:gdLst>
              <a:gd name="connsiteX0" fmla="*/ 0 w 666750"/>
              <a:gd name="connsiteY0" fmla="*/ 314325 h 314325"/>
              <a:gd name="connsiteX1" fmla="*/ 428625 w 666750"/>
              <a:gd name="connsiteY1" fmla="*/ 190500 h 314325"/>
              <a:gd name="connsiteX2" fmla="*/ 666750 w 666750"/>
              <a:gd name="connsiteY2" fmla="*/ 0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314325">
                <a:moveTo>
                  <a:pt x="0" y="314325"/>
                </a:moveTo>
                <a:cubicBezTo>
                  <a:pt x="158750" y="278606"/>
                  <a:pt x="317500" y="242887"/>
                  <a:pt x="428625" y="190500"/>
                </a:cubicBezTo>
                <a:cubicBezTo>
                  <a:pt x="539750" y="138113"/>
                  <a:pt x="603250" y="69056"/>
                  <a:pt x="666750" y="0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/>
              <p:cNvSpPr/>
              <p:nvPr/>
            </p:nvSpPr>
            <p:spPr>
              <a:xfrm>
                <a:off x="325330" y="5050348"/>
                <a:ext cx="151708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lang="en-US" b="0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330" y="5050348"/>
                <a:ext cx="1517080" cy="369332"/>
              </a:xfrm>
              <a:prstGeom prst="rect">
                <a:avLst/>
              </a:prstGeom>
              <a:blipFill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/>
              <p:cNvSpPr/>
              <p:nvPr/>
            </p:nvSpPr>
            <p:spPr>
              <a:xfrm>
                <a:off x="3714470" y="4933655"/>
                <a:ext cx="141680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470" y="4933655"/>
                <a:ext cx="1416806" cy="369332"/>
              </a:xfrm>
              <a:prstGeom prst="rect">
                <a:avLst/>
              </a:prstGeom>
              <a:blipFill>
                <a:blip r:embed="rId1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3463989" y="4323383"/>
                <a:ext cx="183809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989" y="4323383"/>
                <a:ext cx="1838096" cy="369332"/>
              </a:xfrm>
              <a:prstGeom prst="rect">
                <a:avLst/>
              </a:prstGeom>
              <a:blipFill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Freeform 82"/>
          <p:cNvSpPr/>
          <p:nvPr/>
        </p:nvSpPr>
        <p:spPr>
          <a:xfrm flipH="1">
            <a:off x="3004560" y="4699700"/>
            <a:ext cx="913941" cy="437518"/>
          </a:xfrm>
          <a:custGeom>
            <a:avLst/>
            <a:gdLst>
              <a:gd name="connsiteX0" fmla="*/ 0 w 666750"/>
              <a:gd name="connsiteY0" fmla="*/ 314325 h 314325"/>
              <a:gd name="connsiteX1" fmla="*/ 428625 w 666750"/>
              <a:gd name="connsiteY1" fmla="*/ 190500 h 314325"/>
              <a:gd name="connsiteX2" fmla="*/ 666750 w 666750"/>
              <a:gd name="connsiteY2" fmla="*/ 0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314325">
                <a:moveTo>
                  <a:pt x="0" y="314325"/>
                </a:moveTo>
                <a:cubicBezTo>
                  <a:pt x="158750" y="278606"/>
                  <a:pt x="317500" y="242887"/>
                  <a:pt x="428625" y="190500"/>
                </a:cubicBezTo>
                <a:cubicBezTo>
                  <a:pt x="539750" y="138113"/>
                  <a:pt x="603250" y="69056"/>
                  <a:pt x="666750" y="0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3915789" y="5507411"/>
                <a:ext cx="1651766" cy="639983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789" y="5507411"/>
                <a:ext cx="1651766" cy="639983"/>
              </a:xfrm>
              <a:prstGeom prst="rect">
                <a:avLst/>
              </a:prstGeom>
              <a:blipFill>
                <a:blip r:embed="rId13"/>
                <a:stretch>
                  <a:fillRect b="-6542"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4300766" y="1487687"/>
            <a:ext cx="2583399" cy="1372706"/>
            <a:chOff x="5158683" y="2474019"/>
            <a:chExt cx="2583399" cy="1372706"/>
          </a:xfrm>
        </p:grpSpPr>
        <p:grpSp>
          <p:nvGrpSpPr>
            <p:cNvPr id="54" name="Group 53"/>
            <p:cNvGrpSpPr/>
            <p:nvPr/>
          </p:nvGrpSpPr>
          <p:grpSpPr>
            <a:xfrm>
              <a:off x="6098953" y="2606406"/>
              <a:ext cx="1385214" cy="1240319"/>
              <a:chOff x="4424822" y="4083842"/>
              <a:chExt cx="1385214" cy="1240319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4941408" y="4124687"/>
                <a:ext cx="402267" cy="40226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Rectangle 67"/>
                  <p:cNvSpPr/>
                  <p:nvPr/>
                </p:nvSpPr>
                <p:spPr>
                  <a:xfrm>
                    <a:off x="4947834" y="4083842"/>
                    <a:ext cx="458908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a14:m>
                    <a:r>
                      <a:rPr lang="en-US" sz="2000" dirty="0"/>
                      <a:t> </a:t>
                    </a:r>
                  </a:p>
                </p:txBody>
              </p:sp>
            </mc:Choice>
            <mc:Fallback xmlns="">
              <p:sp>
                <p:nvSpPr>
                  <p:cNvPr id="68" name="Rectangle 6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47834" y="4083842"/>
                    <a:ext cx="458908" cy="400110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b="-153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9" name="Straight Arrow Connector 68"/>
              <p:cNvCxnSpPr>
                <a:stCxn id="67" idx="3"/>
              </p:cNvCxnSpPr>
              <p:nvPr/>
            </p:nvCxnSpPr>
            <p:spPr>
              <a:xfrm flipH="1">
                <a:off x="4424822" y="4468043"/>
                <a:ext cx="575497" cy="85611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>
                <a:stCxn id="67" idx="5"/>
              </p:cNvCxnSpPr>
              <p:nvPr/>
            </p:nvCxnSpPr>
            <p:spPr>
              <a:xfrm>
                <a:off x="5284764" y="4468043"/>
                <a:ext cx="525272" cy="85611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Rectangle 70"/>
              <p:cNvSpPr/>
              <p:nvPr/>
            </p:nvSpPr>
            <p:spPr>
              <a:xfrm>
                <a:off x="4876077" y="4444863"/>
                <a:ext cx="28886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0</a:t>
                </a: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5139770" y="4437676"/>
                <a:ext cx="28886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1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55"/>
                <p:cNvSpPr/>
                <p:nvPr/>
              </p:nvSpPr>
              <p:spPr>
                <a:xfrm>
                  <a:off x="6328900" y="2474019"/>
                  <a:ext cx="37144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US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28900" y="2474019"/>
                  <a:ext cx="371447" cy="369332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ectangle 56"/>
                <p:cNvSpPr/>
                <p:nvPr/>
              </p:nvSpPr>
              <p:spPr>
                <a:xfrm>
                  <a:off x="5158683" y="3112014"/>
                  <a:ext cx="121488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(1−</m:t>
                        </m:r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7" name="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58683" y="3112014"/>
                  <a:ext cx="1214884" cy="369332"/>
                </a:xfrm>
                <a:prstGeom prst="rect">
                  <a:avLst/>
                </a:prstGeom>
                <a:blipFill>
                  <a:blip r:embed="rId16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Rectangle 57"/>
                <p:cNvSpPr/>
                <p:nvPr/>
              </p:nvSpPr>
              <p:spPr>
                <a:xfrm>
                  <a:off x="7123515" y="3104699"/>
                  <a:ext cx="61856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8" name="Rectangle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23515" y="3104699"/>
                  <a:ext cx="618567" cy="369332"/>
                </a:xfrm>
                <a:prstGeom prst="rect">
                  <a:avLst/>
                </a:prstGeom>
                <a:blipFill>
                  <a:blip r:embed="rId17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oup 14"/>
          <p:cNvGrpSpPr/>
          <p:nvPr/>
        </p:nvGrpSpPr>
        <p:grpSpPr>
          <a:xfrm>
            <a:off x="6662223" y="1615119"/>
            <a:ext cx="2600767" cy="1245274"/>
            <a:chOff x="7588868" y="2259535"/>
            <a:chExt cx="2600767" cy="1245274"/>
          </a:xfrm>
        </p:grpSpPr>
        <p:grpSp>
          <p:nvGrpSpPr>
            <p:cNvPr id="55" name="Group 54"/>
            <p:cNvGrpSpPr/>
            <p:nvPr/>
          </p:nvGrpSpPr>
          <p:grpSpPr>
            <a:xfrm>
              <a:off x="7776026" y="2341686"/>
              <a:ext cx="1580103" cy="1163123"/>
              <a:chOff x="6430422" y="3796594"/>
              <a:chExt cx="1580103" cy="1163123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7038954" y="4557450"/>
                <a:ext cx="402267" cy="40226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4" name="Straight Arrow Connector 63"/>
              <p:cNvCxnSpPr>
                <a:endCxn id="63" idx="7"/>
              </p:cNvCxnSpPr>
              <p:nvPr/>
            </p:nvCxnSpPr>
            <p:spPr>
              <a:xfrm flipH="1">
                <a:off x="7382310" y="3796594"/>
                <a:ext cx="628215" cy="81976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/>
              <p:nvPr/>
            </p:nvCxnSpPr>
            <p:spPr>
              <a:xfrm flipH="1">
                <a:off x="7223999" y="3796594"/>
                <a:ext cx="679" cy="75880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>
                <a:endCxn id="63" idx="1"/>
              </p:cNvCxnSpPr>
              <p:nvPr/>
            </p:nvCxnSpPr>
            <p:spPr>
              <a:xfrm>
                <a:off x="6430422" y="3796594"/>
                <a:ext cx="667443" cy="81976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Rectangle 58"/>
                <p:cNvSpPr/>
                <p:nvPr/>
              </p:nvSpPr>
              <p:spPr>
                <a:xfrm>
                  <a:off x="7588868" y="2338270"/>
                  <a:ext cx="46782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9" name="Rectangle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88868" y="2338270"/>
                  <a:ext cx="467820" cy="369332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Rectangle 59"/>
                <p:cNvSpPr/>
                <p:nvPr/>
              </p:nvSpPr>
              <p:spPr>
                <a:xfrm>
                  <a:off x="8172819" y="2259535"/>
                  <a:ext cx="47314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60" name="Rectangle 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72819" y="2259535"/>
                  <a:ext cx="473143" cy="369332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Rectangle 60"/>
                <p:cNvSpPr/>
                <p:nvPr/>
              </p:nvSpPr>
              <p:spPr>
                <a:xfrm>
                  <a:off x="9148244" y="2401745"/>
                  <a:ext cx="47314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61" name="Rectangle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8244" y="2401745"/>
                  <a:ext cx="473143" cy="369332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Rectangle 61"/>
                <p:cNvSpPr/>
                <p:nvPr/>
              </p:nvSpPr>
              <p:spPr>
                <a:xfrm>
                  <a:off x="8699227" y="3020666"/>
                  <a:ext cx="149040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62" name="Rectangle 6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99227" y="3020666"/>
                  <a:ext cx="1490408" cy="369332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6" name="TextBox 85"/>
          <p:cNvSpPr txBox="1"/>
          <p:nvPr/>
        </p:nvSpPr>
        <p:spPr>
          <a:xfrm>
            <a:off x="4079409" y="1409095"/>
            <a:ext cx="1958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Recall </a:t>
            </a:r>
            <a:br>
              <a:rPr lang="en-US" dirty="0"/>
            </a:br>
            <a:r>
              <a:rPr lang="en-US" dirty="0">
                <a:solidFill>
                  <a:srgbClr val="FFFF00"/>
                </a:solidFill>
              </a:rPr>
              <a:t>labeling</a:t>
            </a:r>
            <a:r>
              <a:rPr lang="en-US" dirty="0"/>
              <a:t> rules: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88"/>
              <p:cNvSpPr/>
              <p:nvPr/>
            </p:nvSpPr>
            <p:spPr>
              <a:xfrm>
                <a:off x="963793" y="3435081"/>
                <a:ext cx="1172715" cy="3693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br>
                  <a:rPr lang="en-US" b="0" dirty="0">
                    <a:solidFill>
                      <a:srgbClr val="FFFF00"/>
                    </a:solidFill>
                  </a:rPr>
                </a:br>
                <a:endParaRPr lang="en-US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89" name="Rectangle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793" y="3435081"/>
                <a:ext cx="1172715" cy="36939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/>
              <p:cNvSpPr/>
              <p:nvPr/>
            </p:nvSpPr>
            <p:spPr>
              <a:xfrm>
                <a:off x="3676938" y="3443234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90" name="Rectangle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938" y="3443234"/>
                <a:ext cx="460767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093489" y="6068541"/>
                <a:ext cx="10518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FFFF00"/>
                    </a:solidFill>
                  </a:rPr>
                  <a:t> output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489" y="6068541"/>
                <a:ext cx="1051891" cy="369332"/>
              </a:xfrm>
              <a:prstGeom prst="rect">
                <a:avLst/>
              </a:prstGeom>
              <a:blipFill>
                <a:blip r:embed="rId24"/>
                <a:stretch>
                  <a:fillRect t="-8197" r="-523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/>
          <p:cNvGrpSpPr/>
          <p:nvPr/>
        </p:nvGrpSpPr>
        <p:grpSpPr>
          <a:xfrm>
            <a:off x="5761223" y="3767941"/>
            <a:ext cx="5753094" cy="1785104"/>
            <a:chOff x="5761223" y="3767941"/>
            <a:chExt cx="5753094" cy="17851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angle 26"/>
                <p:cNvSpPr/>
                <p:nvPr/>
              </p:nvSpPr>
              <p:spPr>
                <a:xfrm>
                  <a:off x="6625606" y="3767941"/>
                  <a:ext cx="4888711" cy="178510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b>
                                  <m:r>
                                    <a:rPr lang="en-US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 ⋯ (1−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dirty="0"/>
                    <a:t> </a:t>
                  </a:r>
                </a:p>
                <a:p>
                  <a:r>
                    <a:rPr lang="en-US" b="0" dirty="0">
                      <a:solidFill>
                        <a:srgbClr val="FFFF00"/>
                      </a:solidFill>
                    </a:rPr>
                    <a:t> 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   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   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 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⋯   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</m:oMath>
                  </a14:m>
                  <a:r>
                    <a:rPr lang="en-US" b="0" dirty="0">
                      <a:solidFill>
                        <a:srgbClr val="FFFF00"/>
                      </a:solidFill>
                    </a:rPr>
                    <a:t> </a:t>
                  </a:r>
                </a:p>
                <a:p>
                  <a:r>
                    <a:rPr lang="en-US" b="0" dirty="0">
                      <a:solidFill>
                        <a:srgbClr val="FFFF00"/>
                      </a:solidFill>
                    </a:rPr>
                    <a:t> 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   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 ⋯    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b="0" dirty="0">
                      <a:solidFill>
                        <a:srgbClr val="FFFF00"/>
                      </a:solidFill>
                    </a:rPr>
                    <a:t> </a:t>
                  </a:r>
                </a:p>
                <a:p>
                  <a:pPr>
                    <a:spcBef>
                      <a:spcPts val="1200"/>
                    </a:spcBef>
                  </a:pPr>
                  <a:r>
                    <a:rPr lang="en-US" b="0" dirty="0">
                      <a:solidFill>
                        <a:srgbClr val="FFFF00"/>
                      </a:solidFill>
                    </a:rPr>
                    <a:t>                    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⋮ </m:t>
                      </m:r>
                    </m:oMath>
                  </a14:m>
                  <a:r>
                    <a:rPr lang="en-US" b="0" dirty="0">
                      <a:solidFill>
                        <a:srgbClr val="FFFF00"/>
                      </a:solidFill>
                    </a:rPr>
                    <a:t> </a:t>
                  </a:r>
                </a:p>
                <a:p>
                  <a:pPr>
                    <a:spcBef>
                      <a:spcPts val="1200"/>
                    </a:spcBef>
                  </a:pPr>
                  <a:r>
                    <a:rPr lang="en-US" dirty="0">
                      <a:solidFill>
                        <a:srgbClr val="FFFF00"/>
                      </a:solidFill>
                    </a:rPr>
                    <a:t>  </a:t>
                  </a:r>
                  <a14:m>
                    <m:oMath xmlns:m="http://schemas.openxmlformats.org/officeDocument/2006/math">
                      <m:r>
                        <a:rPr lang="en-US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    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 ⋯    (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dirty="0">
                          <a:solidFill>
                            <a:srgbClr val="FFFF00"/>
                          </a:solidFill>
                        </a:rPr>
                        <m:t> </m:t>
                      </m:r>
                    </m:oMath>
                  </a14:m>
                  <a:r>
                    <a:rPr lang="en-US" dirty="0">
                      <a:solidFill>
                        <a:srgbClr val="FFFF00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27" name="Rectangle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5606" y="3767941"/>
                  <a:ext cx="4888711" cy="1785104"/>
                </a:xfrm>
                <a:prstGeom prst="rect">
                  <a:avLst/>
                </a:prstGeom>
                <a:blipFill>
                  <a:blip r:embed="rId25"/>
                  <a:stretch>
                    <a:fillRect b="-20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1" name="Rectangle 90"/>
            <p:cNvSpPr/>
            <p:nvPr/>
          </p:nvSpPr>
          <p:spPr>
            <a:xfrm>
              <a:off x="5761223" y="3791408"/>
              <a:ext cx="898754" cy="646331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dirty="0">
                  <a:solidFill>
                    <a:srgbClr val="FFFF00"/>
                  </a:solidFill>
                </a:rPr>
                <a:t>form of output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561460" y="3706876"/>
            <a:ext cx="3593028" cy="2599593"/>
            <a:chOff x="8561460" y="3706876"/>
            <a:chExt cx="3593028" cy="2599593"/>
          </a:xfrm>
        </p:grpSpPr>
        <p:sp>
          <p:nvSpPr>
            <p:cNvPr id="34" name="Rectangle 33"/>
            <p:cNvSpPr/>
            <p:nvPr/>
          </p:nvSpPr>
          <p:spPr>
            <a:xfrm>
              <a:off x="8561460" y="5660138"/>
              <a:ext cx="359302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Corresponds to the </a:t>
              </a:r>
              <a:r>
                <a:rPr lang="en-US" cap="small" dirty="0"/>
                <a:t>True</a:t>
              </a:r>
              <a:r>
                <a:rPr lang="en-US" dirty="0"/>
                <a:t> rows in the truth table of the Boolean function</a:t>
              </a: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11332248" y="3706876"/>
              <a:ext cx="576377" cy="2022285"/>
              <a:chOff x="11021352" y="3706876"/>
              <a:chExt cx="576377" cy="2022285"/>
            </a:xfrm>
          </p:grpSpPr>
          <p:sp>
            <p:nvSpPr>
              <p:cNvPr id="29" name="Right Brace 28"/>
              <p:cNvSpPr/>
              <p:nvPr/>
            </p:nvSpPr>
            <p:spPr>
              <a:xfrm>
                <a:off x="11021352" y="3706876"/>
                <a:ext cx="194209" cy="1800536"/>
              </a:xfrm>
              <a:prstGeom prst="rightBrace">
                <a:avLst>
                  <a:gd name="adj1" fmla="val 49999"/>
                  <a:gd name="adj2" fmla="val 84151"/>
                </a:avLst>
              </a:prstGeom>
              <a:ln w="1587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11334560" y="5227940"/>
                <a:ext cx="263169" cy="501221"/>
              </a:xfrm>
              <a:custGeom>
                <a:avLst/>
                <a:gdLst>
                  <a:gd name="connsiteX0" fmla="*/ 0 w 252850"/>
                  <a:gd name="connsiteY0" fmla="*/ 0 h 517890"/>
                  <a:gd name="connsiteX1" fmla="*/ 250853 w 252850"/>
                  <a:gd name="connsiteY1" fmla="*/ 291313 h 517890"/>
                  <a:gd name="connsiteX2" fmla="*/ 97104 w 252850"/>
                  <a:gd name="connsiteY2" fmla="*/ 517890 h 517890"/>
                  <a:gd name="connsiteX0" fmla="*/ 0 w 252850"/>
                  <a:gd name="connsiteY0" fmla="*/ 0 h 517890"/>
                  <a:gd name="connsiteX1" fmla="*/ 250853 w 252850"/>
                  <a:gd name="connsiteY1" fmla="*/ 291313 h 517890"/>
                  <a:gd name="connsiteX2" fmla="*/ 97104 w 252850"/>
                  <a:gd name="connsiteY2" fmla="*/ 517890 h 517890"/>
                  <a:gd name="connsiteX0" fmla="*/ 0 w 250890"/>
                  <a:gd name="connsiteY0" fmla="*/ 0 h 517890"/>
                  <a:gd name="connsiteX1" fmla="*/ 250853 w 250890"/>
                  <a:gd name="connsiteY1" fmla="*/ 291313 h 517890"/>
                  <a:gd name="connsiteX2" fmla="*/ 97104 w 250890"/>
                  <a:gd name="connsiteY2" fmla="*/ 517890 h 517890"/>
                  <a:gd name="connsiteX0" fmla="*/ 0 w 255315"/>
                  <a:gd name="connsiteY0" fmla="*/ 0 h 501221"/>
                  <a:gd name="connsiteX1" fmla="*/ 253234 w 255315"/>
                  <a:gd name="connsiteY1" fmla="*/ 274644 h 501221"/>
                  <a:gd name="connsiteX2" fmla="*/ 99485 w 255315"/>
                  <a:gd name="connsiteY2" fmla="*/ 501221 h 501221"/>
                  <a:gd name="connsiteX0" fmla="*/ 0 w 255315"/>
                  <a:gd name="connsiteY0" fmla="*/ 0 h 501221"/>
                  <a:gd name="connsiteX1" fmla="*/ 253234 w 255315"/>
                  <a:gd name="connsiteY1" fmla="*/ 274644 h 501221"/>
                  <a:gd name="connsiteX2" fmla="*/ 99485 w 255315"/>
                  <a:gd name="connsiteY2" fmla="*/ 501221 h 501221"/>
                  <a:gd name="connsiteX0" fmla="*/ 0 w 250655"/>
                  <a:gd name="connsiteY0" fmla="*/ 0 h 501221"/>
                  <a:gd name="connsiteX1" fmla="*/ 248472 w 250655"/>
                  <a:gd name="connsiteY1" fmla="*/ 210351 h 501221"/>
                  <a:gd name="connsiteX2" fmla="*/ 99485 w 250655"/>
                  <a:gd name="connsiteY2" fmla="*/ 501221 h 501221"/>
                  <a:gd name="connsiteX0" fmla="*/ 0 w 264662"/>
                  <a:gd name="connsiteY0" fmla="*/ 0 h 501221"/>
                  <a:gd name="connsiteX1" fmla="*/ 262759 w 264662"/>
                  <a:gd name="connsiteY1" fmla="*/ 215113 h 501221"/>
                  <a:gd name="connsiteX2" fmla="*/ 99485 w 264662"/>
                  <a:gd name="connsiteY2" fmla="*/ 501221 h 501221"/>
                  <a:gd name="connsiteX0" fmla="*/ 0 w 262947"/>
                  <a:gd name="connsiteY0" fmla="*/ 0 h 501221"/>
                  <a:gd name="connsiteX1" fmla="*/ 262759 w 262947"/>
                  <a:gd name="connsiteY1" fmla="*/ 215113 h 501221"/>
                  <a:gd name="connsiteX2" fmla="*/ 99485 w 262947"/>
                  <a:gd name="connsiteY2" fmla="*/ 501221 h 501221"/>
                  <a:gd name="connsiteX0" fmla="*/ 0 w 263169"/>
                  <a:gd name="connsiteY0" fmla="*/ 0 h 501221"/>
                  <a:gd name="connsiteX1" fmla="*/ 262759 w 263169"/>
                  <a:gd name="connsiteY1" fmla="*/ 215113 h 501221"/>
                  <a:gd name="connsiteX2" fmla="*/ 99485 w 263169"/>
                  <a:gd name="connsiteY2" fmla="*/ 501221 h 501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3169" h="501221">
                    <a:moveTo>
                      <a:pt x="0" y="0"/>
                    </a:moveTo>
                    <a:cubicBezTo>
                      <a:pt x="264972" y="19154"/>
                      <a:pt x="265228" y="153007"/>
                      <a:pt x="262759" y="215113"/>
                    </a:cubicBezTo>
                    <a:cubicBezTo>
                      <a:pt x="260290" y="277219"/>
                      <a:pt x="184451" y="431090"/>
                      <a:pt x="99485" y="501221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tailEnd type="triangle" w="sm" len="med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/>
              <p:cNvSpPr/>
              <p:nvPr/>
            </p:nvSpPr>
            <p:spPr>
              <a:xfrm>
                <a:off x="5456519" y="3060545"/>
                <a:ext cx="200919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Exponents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US" dirty="0"/>
                  <a:t> </a:t>
                </a:r>
                <a:br>
                  <a:rPr lang="en-US" dirty="0"/>
                </a:br>
                <a:r>
                  <a:rPr lang="en-US" dirty="0"/>
                  <a:t>due to “read-once”</a:t>
                </a:r>
              </a:p>
            </p:txBody>
          </p:sp>
        </mc:Choice>
        <mc:Fallback xmlns="">
          <p:sp>
            <p:nvSpPr>
              <p:cNvPr id="94" name="Rectangle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6519" y="3060545"/>
                <a:ext cx="2009190" cy="646331"/>
              </a:xfrm>
              <a:prstGeom prst="rect">
                <a:avLst/>
              </a:prstGeom>
              <a:blipFill>
                <a:blip r:embed="rId26"/>
                <a:stretch>
                  <a:fillRect l="-2424" t="-4717" r="-1515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/>
              <p:cNvSpPr/>
              <p:nvPr/>
            </p:nvSpPr>
            <p:spPr>
              <a:xfrm>
                <a:off x="7617885" y="3060545"/>
                <a:ext cx="429074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Assume read </a:t>
                </a:r>
                <a:r>
                  <a:rPr lang="en-US" u="sng" dirty="0"/>
                  <a:t>exactly</a:t>
                </a:r>
                <a:r>
                  <a:rPr lang="en-US" dirty="0"/>
                  <a:t> once so that for each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appears in every row </a:t>
                </a:r>
              </a:p>
            </p:txBody>
          </p:sp>
        </mc:Choice>
        <mc:Fallback xmlns=""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7885" y="3060545"/>
                <a:ext cx="4290740" cy="646331"/>
              </a:xfrm>
              <a:prstGeom prst="rect">
                <a:avLst/>
              </a:prstGeom>
              <a:blipFill>
                <a:blip r:embed="rId27"/>
                <a:stretch>
                  <a:fillRect l="-1278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cover exponent 3"/>
          <p:cNvSpPr/>
          <p:nvPr/>
        </p:nvSpPr>
        <p:spPr>
          <a:xfrm>
            <a:off x="8365428" y="3787161"/>
            <a:ext cx="157835" cy="201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>
            <a:off x="8360336" y="3829006"/>
            <a:ext cx="120650" cy="118259"/>
            <a:chOff x="8360336" y="3829006"/>
            <a:chExt cx="120650" cy="118259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8360336" y="3829006"/>
              <a:ext cx="120650" cy="11825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V="1">
              <a:off x="8373598" y="3832225"/>
              <a:ext cx="94127" cy="115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Isosceles Triangle 8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F74ACF-2635-9543-A0F4-BCA9D8AE3635}"/>
              </a:ext>
            </a:extLst>
          </p:cNvPr>
          <p:cNvSpPr txBox="1"/>
          <p:nvPr/>
        </p:nvSpPr>
        <p:spPr>
          <a:xfrm>
            <a:off x="6109855" y="64700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67503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77" grpId="0"/>
      <p:bldP spid="78" grpId="0"/>
      <p:bldP spid="79" grpId="0" animBg="1"/>
      <p:bldP spid="80" grpId="0"/>
      <p:bldP spid="81" grpId="0"/>
      <p:bldP spid="82" grpId="0"/>
      <p:bldP spid="83" grpId="0" animBg="1"/>
      <p:bldP spid="85" grpId="0" animBg="1"/>
      <p:bldP spid="89" grpId="0"/>
      <p:bldP spid="90" grpId="0"/>
      <p:bldP spid="2" grpId="0"/>
      <p:bldP spid="94" grpId="0"/>
      <p:bldP spid="95" grpId="0"/>
      <p:bldP spid="39" grpId="1" animBg="1"/>
      <p:bldP spid="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4855" y="992194"/>
                <a:ext cx="9870715" cy="5194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chemeClr val="tx1"/>
                    </a:solidFill>
                  </a:rPr>
                  <a:t>Algorithm for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000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ROBP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/>
                  <a:t>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  [on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000" dirty="0"/>
                  <a:t>]</a:t>
                </a:r>
              </a:p>
              <a:p>
                <a:r>
                  <a:rPr lang="en-US" sz="2000" dirty="0"/>
                  <a:t>1.  Find a prime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2.  Pick a random </a:t>
                </a:r>
                <a:r>
                  <a:rPr lang="en-US" sz="2000" i="1" dirty="0"/>
                  <a:t>non-Boolean</a:t>
                </a:r>
                <a:r>
                  <a:rPr lang="en-US" sz="2000" dirty="0"/>
                  <a:t> input assignment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000" dirty="0"/>
                  <a:t> where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2000" dirty="0"/>
                  <a:t>. </a:t>
                </a:r>
              </a:p>
              <a:p>
                <a:r>
                  <a:rPr lang="en-US" sz="2000" dirty="0"/>
                  <a:t>3.  Evaluate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000" dirty="0"/>
                  <a:t> by using arithmetization.</a:t>
                </a:r>
              </a:p>
              <a:p>
                <a:r>
                  <a:rPr lang="en-US" sz="2000" dirty="0"/>
                  <a:t>4. 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agree 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000" dirty="0"/>
                  <a:t> then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.</a:t>
                </a:r>
                <a:br>
                  <a:rPr lang="en-US" sz="2000" dirty="0"/>
                </a:br>
                <a:r>
                  <a:rPr lang="en-US" sz="2000" dirty="0"/>
                  <a:t>     If they disagree 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Claim:  </a:t>
                </a:r>
                <a:r>
                  <a:rPr lang="en-US" sz="2000" dirty="0"/>
                  <a:t>(1)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  </m:t>
                    </m:r>
                  </m:oMath>
                </a14:m>
                <a:r>
                  <a:rPr lang="en-US" sz="2000" dirty="0"/>
                  <a:t>Pr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         (2)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≢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→ </m:t>
                    </m:r>
                  </m:oMath>
                </a14:m>
                <a:r>
                  <a:rPr lang="en-US" sz="2000" dirty="0"/>
                  <a:t> Pr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type m:val="skw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Proof (1):  </a:t>
                </a: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then they agree on all Boolean inputs.</a:t>
                </a:r>
              </a:p>
              <a:p>
                <a:r>
                  <a:rPr lang="en-US" sz="2000" dirty="0"/>
                  <a:t>Thus their functions have the same truth table.</a:t>
                </a:r>
              </a:p>
              <a:p>
                <a:r>
                  <a:rPr lang="en-US" sz="2000" dirty="0"/>
                  <a:t>Thus their associated polynomials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are identical. </a:t>
                </a:r>
              </a:p>
              <a:p>
                <a:r>
                  <a:rPr lang="en-US" sz="2000" dirty="0"/>
                  <a:t>Thus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:r>
                  <a:rPr lang="en-US" sz="2000" u="sng" dirty="0"/>
                  <a:t>always</a:t>
                </a:r>
                <a:r>
                  <a:rPr lang="en-US" sz="2000" dirty="0"/>
                  <a:t> agree (even on non-Boolean inputs).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Proof (2):  </a:t>
                </a: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≢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so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From Schwartz-Zippel, Pr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2000" i="1" dirty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type m:val="skw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𝑑𝑚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type m:val="skw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  <a:br>
                  <a:rPr lang="en-US" sz="2000" dirty="0"/>
                </a:br>
                <a:r>
                  <a:rPr lang="en-US" sz="2000" dirty="0"/>
                  <a:t>(Note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/>
                  <a:t>.)  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55" y="992194"/>
                <a:ext cx="9870715" cy="5194307"/>
              </a:xfrm>
              <a:prstGeom prst="rect">
                <a:avLst/>
              </a:prstGeom>
              <a:blipFill>
                <a:blip r:embed="rId2"/>
                <a:stretch>
                  <a:fillRect l="-679" t="-704" b="-7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0"/>
                <a:ext cx="7747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ROBP</m:t>
                    </m:r>
                    <m:r>
                      <a:rPr lang="en-US" sz="4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BPP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747000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223396" y="4709704"/>
                <a:ext cx="4968604" cy="17543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FFFF00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FF00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FF00"/>
                    </a:solidFill>
                  </a:rPr>
                  <a:t> each have the form:</a:t>
                </a:r>
              </a:p>
              <a:p>
                <a:r>
                  <a:rPr lang="en-US" dirty="0">
                    <a:solidFill>
                      <a:srgbClr val="FFFF00"/>
                    </a:solidFill>
                  </a:rPr>
                  <a:t>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  ⋯ (1−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b="0" dirty="0">
                    <a:solidFill>
                      <a:srgbClr val="FFFF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+ 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  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⋯ 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0" dirty="0">
                    <a:solidFill>
                      <a:srgbClr val="FFFF00"/>
                    </a:solidFill>
                  </a:rPr>
                  <a:t> </a:t>
                </a:r>
              </a:p>
              <a:p>
                <a:r>
                  <a:rPr lang="en-US" b="0" dirty="0">
                    <a:solidFill>
                      <a:srgbClr val="FFFF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+ 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  ⋯    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>
                    <a:solidFill>
                      <a:srgbClr val="FFFF00"/>
                    </a:solidFill>
                  </a:rPr>
                  <a:t> </a:t>
                </a:r>
              </a:p>
              <a:p>
                <a:r>
                  <a:rPr lang="en-US" b="0" dirty="0">
                    <a:solidFill>
                      <a:srgbClr val="FFFF00"/>
                    </a:solidFill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⋮ </m:t>
                    </m:r>
                  </m:oMath>
                </a14:m>
                <a:r>
                  <a:rPr lang="en-US" b="0" dirty="0">
                    <a:solidFill>
                      <a:srgbClr val="FFFF00"/>
                    </a:solidFill>
                  </a:rPr>
                  <a:t> </a:t>
                </a:r>
              </a:p>
              <a:p>
                <a:r>
                  <a:rPr lang="en-US" dirty="0">
                    <a:solidFill>
                      <a:srgbClr val="FFFF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+    </m:t>
                    </m:r>
                    <m:d>
                      <m:dPr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d>
                      <m:dPr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d>
                      <m:dPr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d>
                      <m:dPr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en-US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    ⋯    (</m:t>
                    </m:r>
                    <m:sSub>
                      <m:sSubPr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FF00"/>
                        </a:solidFill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FFFF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396" y="4709704"/>
                <a:ext cx="4968604" cy="1754326"/>
              </a:xfrm>
              <a:prstGeom prst="rect">
                <a:avLst/>
              </a:prstGeom>
              <a:blipFill>
                <a:blip r:embed="rId4"/>
                <a:stretch>
                  <a:fillRect t="-2091" b="-2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Group 53"/>
          <p:cNvGrpSpPr/>
          <p:nvPr/>
        </p:nvGrpSpPr>
        <p:grpSpPr>
          <a:xfrm>
            <a:off x="6513551" y="2410601"/>
            <a:ext cx="2962783" cy="1450809"/>
            <a:chOff x="8113751" y="1033921"/>
            <a:chExt cx="2962783" cy="1450809"/>
          </a:xfrm>
        </p:grpSpPr>
        <p:grpSp>
          <p:nvGrpSpPr>
            <p:cNvPr id="52" name="Group 51"/>
            <p:cNvGrpSpPr/>
            <p:nvPr/>
          </p:nvGrpSpPr>
          <p:grpSpPr>
            <a:xfrm>
              <a:off x="8113751" y="1033921"/>
              <a:ext cx="1304166" cy="1450809"/>
              <a:chOff x="8113751" y="1033921"/>
              <a:chExt cx="1304166" cy="1450809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8708679" y="1330468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Rectangle 8"/>
                  <p:cNvSpPr/>
                  <p:nvPr/>
                </p:nvSpPr>
                <p:spPr>
                  <a:xfrm>
                    <a:off x="8653771" y="1290702"/>
                    <a:ext cx="238834" cy="21544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800" dirty="0"/>
                  </a:p>
                </p:txBody>
              </p:sp>
            </mc:Choice>
            <mc:Fallback xmlns="">
              <p:sp>
                <p:nvSpPr>
                  <p:cNvPr id="9" name="Rectangle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53771" y="1290702"/>
                    <a:ext cx="238834" cy="215444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0" name="Oval 9"/>
              <p:cNvSpPr/>
              <p:nvPr/>
            </p:nvSpPr>
            <p:spPr>
              <a:xfrm>
                <a:off x="8442712" y="1601342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8984477" y="1601342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442712" y="2215016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8984477" y="2215016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14" name="Straight Arrow Connector 13"/>
              <p:cNvCxnSpPr/>
              <p:nvPr/>
            </p:nvCxnSpPr>
            <p:spPr>
              <a:xfrm flipH="1">
                <a:off x="8572433" y="1464911"/>
                <a:ext cx="155477" cy="15204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H="1">
                <a:off x="8847340" y="1732508"/>
                <a:ext cx="151633" cy="15568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8846173" y="1465842"/>
                <a:ext cx="166017" cy="155519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9099903" y="1746970"/>
                <a:ext cx="72503" cy="12891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8580842" y="1321736"/>
                <a:ext cx="138658" cy="5038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8584616" y="1734941"/>
                <a:ext cx="142309" cy="147174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ctangle 19"/>
              <p:cNvSpPr/>
              <p:nvPr/>
            </p:nvSpPr>
            <p:spPr>
              <a:xfrm>
                <a:off x="8517701" y="1363111"/>
                <a:ext cx="235962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00" dirty="0"/>
                  <a:t>0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21544" y="1362112"/>
                <a:ext cx="235962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00" dirty="0"/>
                  <a:t>1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401681" y="2172044"/>
                <a:ext cx="202594" cy="199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0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939193" y="2170749"/>
                <a:ext cx="202594" cy="199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8198903" y="1143000"/>
                <a:ext cx="1219014" cy="1341730"/>
              </a:xfrm>
              <a:custGeom>
                <a:avLst/>
                <a:gdLst>
                  <a:gd name="connsiteX0" fmla="*/ 25093 w 1709911"/>
                  <a:gd name="connsiteY0" fmla="*/ 2023261 h 2246528"/>
                  <a:gd name="connsiteX1" fmla="*/ 706130 w 1709911"/>
                  <a:gd name="connsiteY1" fmla="*/ 203986 h 2246528"/>
                  <a:gd name="connsiteX2" fmla="*/ 1034743 w 1709911"/>
                  <a:gd name="connsiteY2" fmla="*/ 246848 h 2246528"/>
                  <a:gd name="connsiteX3" fmla="*/ 1682443 w 1709911"/>
                  <a:gd name="connsiteY3" fmla="*/ 2018498 h 2246528"/>
                  <a:gd name="connsiteX4" fmla="*/ 25093 w 1709911"/>
                  <a:gd name="connsiteY4" fmla="*/ 2023261 h 2246528"/>
                  <a:gd name="connsiteX0" fmla="*/ 25093 w 1709911"/>
                  <a:gd name="connsiteY0" fmla="*/ 2023261 h 2246528"/>
                  <a:gd name="connsiteX1" fmla="*/ 706130 w 1709911"/>
                  <a:gd name="connsiteY1" fmla="*/ 203986 h 2246528"/>
                  <a:gd name="connsiteX2" fmla="*/ 1034743 w 1709911"/>
                  <a:gd name="connsiteY2" fmla="*/ 246848 h 2246528"/>
                  <a:gd name="connsiteX3" fmla="*/ 1682443 w 1709911"/>
                  <a:gd name="connsiteY3" fmla="*/ 2018498 h 2246528"/>
                  <a:gd name="connsiteX4" fmla="*/ 25093 w 1709911"/>
                  <a:gd name="connsiteY4" fmla="*/ 2023261 h 2246528"/>
                  <a:gd name="connsiteX0" fmla="*/ 28679 w 1713497"/>
                  <a:gd name="connsiteY0" fmla="*/ 1990138 h 2213405"/>
                  <a:gd name="connsiteX1" fmla="*/ 709716 w 1713497"/>
                  <a:gd name="connsiteY1" fmla="*/ 170863 h 2213405"/>
                  <a:gd name="connsiteX2" fmla="*/ 1038329 w 1713497"/>
                  <a:gd name="connsiteY2" fmla="*/ 213725 h 2213405"/>
                  <a:gd name="connsiteX3" fmla="*/ 1686029 w 1713497"/>
                  <a:gd name="connsiteY3" fmla="*/ 1985375 h 2213405"/>
                  <a:gd name="connsiteX4" fmla="*/ 28679 w 1713497"/>
                  <a:gd name="connsiteY4" fmla="*/ 1990138 h 2213405"/>
                  <a:gd name="connsiteX0" fmla="*/ 25238 w 1710056"/>
                  <a:gd name="connsiteY0" fmla="*/ 1967863 h 2191130"/>
                  <a:gd name="connsiteX1" fmla="*/ 706275 w 1710056"/>
                  <a:gd name="connsiteY1" fmla="*/ 148588 h 2191130"/>
                  <a:gd name="connsiteX2" fmla="*/ 1034888 w 1710056"/>
                  <a:gd name="connsiteY2" fmla="*/ 191450 h 2191130"/>
                  <a:gd name="connsiteX3" fmla="*/ 1682588 w 1710056"/>
                  <a:gd name="connsiteY3" fmla="*/ 1963100 h 2191130"/>
                  <a:gd name="connsiteX4" fmla="*/ 25238 w 1710056"/>
                  <a:gd name="connsiteY4" fmla="*/ 1967863 h 2191130"/>
                  <a:gd name="connsiteX0" fmla="*/ 25238 w 1710056"/>
                  <a:gd name="connsiteY0" fmla="*/ 1924643 h 2147910"/>
                  <a:gd name="connsiteX1" fmla="*/ 706275 w 1710056"/>
                  <a:gd name="connsiteY1" fmla="*/ 105368 h 2147910"/>
                  <a:gd name="connsiteX2" fmla="*/ 1034888 w 1710056"/>
                  <a:gd name="connsiteY2" fmla="*/ 148230 h 2147910"/>
                  <a:gd name="connsiteX3" fmla="*/ 1682588 w 1710056"/>
                  <a:gd name="connsiteY3" fmla="*/ 1919880 h 2147910"/>
                  <a:gd name="connsiteX4" fmla="*/ 25238 w 1710056"/>
                  <a:gd name="connsiteY4" fmla="*/ 1924643 h 2147910"/>
                  <a:gd name="connsiteX0" fmla="*/ 25238 w 1707561"/>
                  <a:gd name="connsiteY0" fmla="*/ 1924643 h 2147910"/>
                  <a:gd name="connsiteX1" fmla="*/ 706275 w 1707561"/>
                  <a:gd name="connsiteY1" fmla="*/ 105368 h 2147910"/>
                  <a:gd name="connsiteX2" fmla="*/ 1034888 w 1707561"/>
                  <a:gd name="connsiteY2" fmla="*/ 148230 h 2147910"/>
                  <a:gd name="connsiteX3" fmla="*/ 1682588 w 1707561"/>
                  <a:gd name="connsiteY3" fmla="*/ 1919880 h 2147910"/>
                  <a:gd name="connsiteX4" fmla="*/ 25238 w 1707561"/>
                  <a:gd name="connsiteY4" fmla="*/ 1924643 h 2147910"/>
                  <a:gd name="connsiteX0" fmla="*/ 25238 w 1714918"/>
                  <a:gd name="connsiteY0" fmla="*/ 1924643 h 2147910"/>
                  <a:gd name="connsiteX1" fmla="*/ 706275 w 1714918"/>
                  <a:gd name="connsiteY1" fmla="*/ 105368 h 2147910"/>
                  <a:gd name="connsiteX2" fmla="*/ 1034888 w 1714918"/>
                  <a:gd name="connsiteY2" fmla="*/ 148230 h 2147910"/>
                  <a:gd name="connsiteX3" fmla="*/ 1682588 w 1714918"/>
                  <a:gd name="connsiteY3" fmla="*/ 1919880 h 2147910"/>
                  <a:gd name="connsiteX4" fmla="*/ 25238 w 1714918"/>
                  <a:gd name="connsiteY4" fmla="*/ 1924643 h 2147910"/>
                  <a:gd name="connsiteX0" fmla="*/ 25238 w 1714918"/>
                  <a:gd name="connsiteY0" fmla="*/ 1893011 h 2116278"/>
                  <a:gd name="connsiteX1" fmla="*/ 706275 w 1714918"/>
                  <a:gd name="connsiteY1" fmla="*/ 73736 h 2116278"/>
                  <a:gd name="connsiteX2" fmla="*/ 1034888 w 1714918"/>
                  <a:gd name="connsiteY2" fmla="*/ 116598 h 2116278"/>
                  <a:gd name="connsiteX3" fmla="*/ 1682588 w 1714918"/>
                  <a:gd name="connsiteY3" fmla="*/ 1888248 h 2116278"/>
                  <a:gd name="connsiteX4" fmla="*/ 25238 w 1714918"/>
                  <a:gd name="connsiteY4" fmla="*/ 1893011 h 2116278"/>
                  <a:gd name="connsiteX0" fmla="*/ 25238 w 1714918"/>
                  <a:gd name="connsiteY0" fmla="*/ 1893011 h 2116278"/>
                  <a:gd name="connsiteX1" fmla="*/ 706275 w 1714918"/>
                  <a:gd name="connsiteY1" fmla="*/ 73736 h 2116278"/>
                  <a:gd name="connsiteX2" fmla="*/ 1034888 w 1714918"/>
                  <a:gd name="connsiteY2" fmla="*/ 116598 h 2116278"/>
                  <a:gd name="connsiteX3" fmla="*/ 1682588 w 1714918"/>
                  <a:gd name="connsiteY3" fmla="*/ 1888248 h 2116278"/>
                  <a:gd name="connsiteX4" fmla="*/ 25238 w 1714918"/>
                  <a:gd name="connsiteY4" fmla="*/ 1893011 h 2116278"/>
                  <a:gd name="connsiteX0" fmla="*/ 25556 w 1725262"/>
                  <a:gd name="connsiteY0" fmla="*/ 1968953 h 2192809"/>
                  <a:gd name="connsiteX1" fmla="*/ 706593 w 1725262"/>
                  <a:gd name="connsiteY1" fmla="*/ 149678 h 2192809"/>
                  <a:gd name="connsiteX2" fmla="*/ 1125693 w 1725262"/>
                  <a:gd name="connsiteY2" fmla="*/ 163965 h 2192809"/>
                  <a:gd name="connsiteX3" fmla="*/ 1682906 w 1725262"/>
                  <a:gd name="connsiteY3" fmla="*/ 1964190 h 2192809"/>
                  <a:gd name="connsiteX4" fmla="*/ 25556 w 1725262"/>
                  <a:gd name="connsiteY4" fmla="*/ 1968953 h 2192809"/>
                  <a:gd name="connsiteX0" fmla="*/ 25556 w 1714988"/>
                  <a:gd name="connsiteY0" fmla="*/ 1968953 h 2192809"/>
                  <a:gd name="connsiteX1" fmla="*/ 706593 w 1714988"/>
                  <a:gd name="connsiteY1" fmla="*/ 149678 h 2192809"/>
                  <a:gd name="connsiteX2" fmla="*/ 1125693 w 1714988"/>
                  <a:gd name="connsiteY2" fmla="*/ 163965 h 2192809"/>
                  <a:gd name="connsiteX3" fmla="*/ 1682906 w 1714988"/>
                  <a:gd name="connsiteY3" fmla="*/ 1964190 h 2192809"/>
                  <a:gd name="connsiteX4" fmla="*/ 25556 w 1714988"/>
                  <a:gd name="connsiteY4" fmla="*/ 1968953 h 2192809"/>
                  <a:gd name="connsiteX0" fmla="*/ 29782 w 1723081"/>
                  <a:gd name="connsiteY0" fmla="*/ 2033006 h 2256261"/>
                  <a:gd name="connsiteX1" fmla="*/ 658431 w 1723081"/>
                  <a:gd name="connsiteY1" fmla="*/ 223256 h 2256261"/>
                  <a:gd name="connsiteX2" fmla="*/ 1129919 w 1723081"/>
                  <a:gd name="connsiteY2" fmla="*/ 228018 h 2256261"/>
                  <a:gd name="connsiteX3" fmla="*/ 1687132 w 1723081"/>
                  <a:gd name="connsiteY3" fmla="*/ 2028243 h 2256261"/>
                  <a:gd name="connsiteX4" fmla="*/ 29782 w 1723081"/>
                  <a:gd name="connsiteY4" fmla="*/ 2033006 h 2256261"/>
                  <a:gd name="connsiteX0" fmla="*/ 34607 w 1728328"/>
                  <a:gd name="connsiteY0" fmla="*/ 2033006 h 2256261"/>
                  <a:gd name="connsiteX1" fmla="*/ 610869 w 1728328"/>
                  <a:gd name="connsiteY1" fmla="*/ 223256 h 2256261"/>
                  <a:gd name="connsiteX2" fmla="*/ 1134744 w 1728328"/>
                  <a:gd name="connsiteY2" fmla="*/ 228018 h 2256261"/>
                  <a:gd name="connsiteX3" fmla="*/ 1691957 w 1728328"/>
                  <a:gd name="connsiteY3" fmla="*/ 2028243 h 2256261"/>
                  <a:gd name="connsiteX4" fmla="*/ 34607 w 1728328"/>
                  <a:gd name="connsiteY4" fmla="*/ 2033006 h 2256261"/>
                  <a:gd name="connsiteX0" fmla="*/ 10018 w 1703739"/>
                  <a:gd name="connsiteY0" fmla="*/ 2033006 h 2204649"/>
                  <a:gd name="connsiteX1" fmla="*/ 586280 w 1703739"/>
                  <a:gd name="connsiteY1" fmla="*/ 223256 h 2204649"/>
                  <a:gd name="connsiteX2" fmla="*/ 1110155 w 1703739"/>
                  <a:gd name="connsiteY2" fmla="*/ 228018 h 2204649"/>
                  <a:gd name="connsiteX3" fmla="*/ 1667368 w 1703739"/>
                  <a:gd name="connsiteY3" fmla="*/ 2028243 h 2204649"/>
                  <a:gd name="connsiteX4" fmla="*/ 10018 w 1703739"/>
                  <a:gd name="connsiteY4" fmla="*/ 2033006 h 2204649"/>
                  <a:gd name="connsiteX0" fmla="*/ 10018 w 1677356"/>
                  <a:gd name="connsiteY0" fmla="*/ 2033006 h 2130406"/>
                  <a:gd name="connsiteX1" fmla="*/ 586280 w 1677356"/>
                  <a:gd name="connsiteY1" fmla="*/ 223256 h 2130406"/>
                  <a:gd name="connsiteX2" fmla="*/ 1110155 w 1677356"/>
                  <a:gd name="connsiteY2" fmla="*/ 228018 h 2130406"/>
                  <a:gd name="connsiteX3" fmla="*/ 1667368 w 1677356"/>
                  <a:gd name="connsiteY3" fmla="*/ 2028243 h 2130406"/>
                  <a:gd name="connsiteX4" fmla="*/ 10018 w 1677356"/>
                  <a:gd name="connsiteY4" fmla="*/ 2033006 h 2130406"/>
                  <a:gd name="connsiteX0" fmla="*/ 10189 w 1677527"/>
                  <a:gd name="connsiteY0" fmla="*/ 1993782 h 2091182"/>
                  <a:gd name="connsiteX1" fmla="*/ 586451 w 1677527"/>
                  <a:gd name="connsiteY1" fmla="*/ 184032 h 2091182"/>
                  <a:gd name="connsiteX2" fmla="*/ 1110326 w 1677527"/>
                  <a:gd name="connsiteY2" fmla="*/ 188794 h 2091182"/>
                  <a:gd name="connsiteX3" fmla="*/ 1667539 w 1677527"/>
                  <a:gd name="connsiteY3" fmla="*/ 1989019 h 2091182"/>
                  <a:gd name="connsiteX4" fmla="*/ 10189 w 1677527"/>
                  <a:gd name="connsiteY4" fmla="*/ 1993782 h 2091182"/>
                  <a:gd name="connsiteX0" fmla="*/ 10189 w 1677984"/>
                  <a:gd name="connsiteY0" fmla="*/ 1954412 h 2051812"/>
                  <a:gd name="connsiteX1" fmla="*/ 586451 w 1677984"/>
                  <a:gd name="connsiteY1" fmla="*/ 144662 h 2051812"/>
                  <a:gd name="connsiteX2" fmla="*/ 1110326 w 1677984"/>
                  <a:gd name="connsiteY2" fmla="*/ 149424 h 2051812"/>
                  <a:gd name="connsiteX3" fmla="*/ 1667539 w 1677984"/>
                  <a:gd name="connsiteY3" fmla="*/ 1949649 h 2051812"/>
                  <a:gd name="connsiteX4" fmla="*/ 10189 w 1677984"/>
                  <a:gd name="connsiteY4" fmla="*/ 1954412 h 2051812"/>
                  <a:gd name="connsiteX0" fmla="*/ 42899 w 1710461"/>
                  <a:gd name="connsiteY0" fmla="*/ 1986842 h 2145893"/>
                  <a:gd name="connsiteX1" fmla="*/ 547723 w 1710461"/>
                  <a:gd name="connsiteY1" fmla="*/ 191380 h 2145893"/>
                  <a:gd name="connsiteX2" fmla="*/ 1143036 w 1710461"/>
                  <a:gd name="connsiteY2" fmla="*/ 181854 h 2145893"/>
                  <a:gd name="connsiteX3" fmla="*/ 1700249 w 1710461"/>
                  <a:gd name="connsiteY3" fmla="*/ 1982079 h 2145893"/>
                  <a:gd name="connsiteX4" fmla="*/ 42899 w 1710461"/>
                  <a:gd name="connsiteY4" fmla="*/ 1986842 h 2145893"/>
                  <a:gd name="connsiteX0" fmla="*/ 42899 w 1743675"/>
                  <a:gd name="connsiteY0" fmla="*/ 2027735 h 2250387"/>
                  <a:gd name="connsiteX1" fmla="*/ 547723 w 1743675"/>
                  <a:gd name="connsiteY1" fmla="*/ 232273 h 2250387"/>
                  <a:gd name="connsiteX2" fmla="*/ 1200186 w 1743675"/>
                  <a:gd name="connsiteY2" fmla="*/ 217984 h 2250387"/>
                  <a:gd name="connsiteX3" fmla="*/ 1700249 w 1743675"/>
                  <a:gd name="connsiteY3" fmla="*/ 2022972 h 2250387"/>
                  <a:gd name="connsiteX4" fmla="*/ 42899 w 1743675"/>
                  <a:gd name="connsiteY4" fmla="*/ 2027735 h 2250387"/>
                  <a:gd name="connsiteX0" fmla="*/ 51675 w 1611815"/>
                  <a:gd name="connsiteY0" fmla="*/ 2042897 h 2259457"/>
                  <a:gd name="connsiteX1" fmla="*/ 423149 w 1611815"/>
                  <a:gd name="connsiteY1" fmla="*/ 233147 h 2259457"/>
                  <a:gd name="connsiteX2" fmla="*/ 1075612 w 1611815"/>
                  <a:gd name="connsiteY2" fmla="*/ 218858 h 2259457"/>
                  <a:gd name="connsiteX3" fmla="*/ 1575675 w 1611815"/>
                  <a:gd name="connsiteY3" fmla="*/ 2023846 h 2259457"/>
                  <a:gd name="connsiteX4" fmla="*/ 51675 w 1611815"/>
                  <a:gd name="connsiteY4" fmla="*/ 2042897 h 2259457"/>
                  <a:gd name="connsiteX0" fmla="*/ 45236 w 1506605"/>
                  <a:gd name="connsiteY0" fmla="*/ 2041989 h 2250885"/>
                  <a:gd name="connsiteX1" fmla="*/ 416710 w 1506605"/>
                  <a:gd name="connsiteY1" fmla="*/ 232239 h 2250885"/>
                  <a:gd name="connsiteX2" fmla="*/ 1069173 w 1506605"/>
                  <a:gd name="connsiteY2" fmla="*/ 217950 h 2250885"/>
                  <a:gd name="connsiteX3" fmla="*/ 1464461 w 1506605"/>
                  <a:gd name="connsiteY3" fmla="*/ 2008650 h 2250885"/>
                  <a:gd name="connsiteX4" fmla="*/ 45236 w 1506605"/>
                  <a:gd name="connsiteY4" fmla="*/ 2041989 h 2250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6605" h="2250885">
                    <a:moveTo>
                      <a:pt x="45236" y="2041989"/>
                    </a:moveTo>
                    <a:cubicBezTo>
                      <a:pt x="-129389" y="1745921"/>
                      <a:pt x="246054" y="536245"/>
                      <a:pt x="416710" y="232239"/>
                    </a:cubicBezTo>
                    <a:cubicBezTo>
                      <a:pt x="587366" y="-71767"/>
                      <a:pt x="894548" y="-78118"/>
                      <a:pt x="1069173" y="217950"/>
                    </a:cubicBezTo>
                    <a:cubicBezTo>
                      <a:pt x="1243798" y="514018"/>
                      <a:pt x="1635117" y="1704644"/>
                      <a:pt x="1464461" y="2008650"/>
                    </a:cubicBezTo>
                    <a:cubicBezTo>
                      <a:pt x="1293805" y="2312656"/>
                      <a:pt x="219861" y="2338057"/>
                      <a:pt x="45236" y="2041989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sysDash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Rectangle 6"/>
                  <p:cNvSpPr/>
                  <p:nvPr/>
                </p:nvSpPr>
                <p:spPr>
                  <a:xfrm>
                    <a:off x="8113751" y="1033921"/>
                    <a:ext cx="447110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7" name="Rectangle 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13751" y="1033921"/>
                    <a:ext cx="447110" cy="338554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3" name="Group 52"/>
            <p:cNvGrpSpPr/>
            <p:nvPr/>
          </p:nvGrpSpPr>
          <p:grpSpPr>
            <a:xfrm>
              <a:off x="9730656" y="1033921"/>
              <a:ext cx="1345878" cy="1450809"/>
              <a:chOff x="9730656" y="1033921"/>
              <a:chExt cx="1345878" cy="1450809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0437795" y="1311426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Rectangle 28"/>
                  <p:cNvSpPr/>
                  <p:nvPr/>
                </p:nvSpPr>
                <p:spPr>
                  <a:xfrm>
                    <a:off x="10372098" y="1270038"/>
                    <a:ext cx="308098" cy="21544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US" sz="800" dirty="0"/>
                  </a:p>
                </p:txBody>
              </p:sp>
            </mc:Choice>
            <mc:Fallback xmlns="">
              <p:sp>
                <p:nvSpPr>
                  <p:cNvPr id="29" name="Rectangle 2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372098" y="1270038"/>
                    <a:ext cx="308098" cy="215444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0" name="Oval 29"/>
              <p:cNvSpPr/>
              <p:nvPr/>
            </p:nvSpPr>
            <p:spPr>
              <a:xfrm>
                <a:off x="10437795" y="1842718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10171829" y="1582300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0713594" y="1582300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0171829" y="2214966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10713594" y="2214966"/>
                <a:ext cx="157310" cy="15731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35" name="Straight Arrow Connector 34"/>
              <p:cNvCxnSpPr/>
              <p:nvPr/>
            </p:nvCxnSpPr>
            <p:spPr>
              <a:xfrm flipH="1">
                <a:off x="10301549" y="1445869"/>
                <a:ext cx="155477" cy="15204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 flipH="1">
                <a:off x="10576456" y="1713466"/>
                <a:ext cx="151633" cy="15568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 flipH="1">
                <a:off x="10143546" y="1731048"/>
                <a:ext cx="71208" cy="15054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flipH="1">
                <a:off x="10377766" y="1985921"/>
                <a:ext cx="87601" cy="99234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>
                <a:off x="10575289" y="1446800"/>
                <a:ext cx="166017" cy="155519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>
                <a:off x="10572807" y="1987137"/>
                <a:ext cx="67790" cy="81025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/>
            </p:nvCxnSpPr>
            <p:spPr>
              <a:xfrm>
                <a:off x="10309959" y="1302694"/>
                <a:ext cx="138658" cy="5038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>
                <a:off x="10313732" y="1715899"/>
                <a:ext cx="142309" cy="147174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ctangle 42"/>
              <p:cNvSpPr/>
              <p:nvPr/>
            </p:nvSpPr>
            <p:spPr>
              <a:xfrm>
                <a:off x="10265233" y="1355450"/>
                <a:ext cx="235962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00" dirty="0"/>
                  <a:t>0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10544725" y="1346839"/>
                <a:ext cx="235962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00" dirty="0"/>
                  <a:t>1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10126545" y="2178394"/>
                <a:ext cx="202594" cy="199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0</a:t>
                </a: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0668310" y="2170749"/>
                <a:ext cx="202594" cy="199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9857520" y="1143000"/>
                <a:ext cx="1219014" cy="1341730"/>
              </a:xfrm>
              <a:custGeom>
                <a:avLst/>
                <a:gdLst>
                  <a:gd name="connsiteX0" fmla="*/ 25093 w 1709911"/>
                  <a:gd name="connsiteY0" fmla="*/ 2023261 h 2246528"/>
                  <a:gd name="connsiteX1" fmla="*/ 706130 w 1709911"/>
                  <a:gd name="connsiteY1" fmla="*/ 203986 h 2246528"/>
                  <a:gd name="connsiteX2" fmla="*/ 1034743 w 1709911"/>
                  <a:gd name="connsiteY2" fmla="*/ 246848 h 2246528"/>
                  <a:gd name="connsiteX3" fmla="*/ 1682443 w 1709911"/>
                  <a:gd name="connsiteY3" fmla="*/ 2018498 h 2246528"/>
                  <a:gd name="connsiteX4" fmla="*/ 25093 w 1709911"/>
                  <a:gd name="connsiteY4" fmla="*/ 2023261 h 2246528"/>
                  <a:gd name="connsiteX0" fmla="*/ 25093 w 1709911"/>
                  <a:gd name="connsiteY0" fmla="*/ 2023261 h 2246528"/>
                  <a:gd name="connsiteX1" fmla="*/ 706130 w 1709911"/>
                  <a:gd name="connsiteY1" fmla="*/ 203986 h 2246528"/>
                  <a:gd name="connsiteX2" fmla="*/ 1034743 w 1709911"/>
                  <a:gd name="connsiteY2" fmla="*/ 246848 h 2246528"/>
                  <a:gd name="connsiteX3" fmla="*/ 1682443 w 1709911"/>
                  <a:gd name="connsiteY3" fmla="*/ 2018498 h 2246528"/>
                  <a:gd name="connsiteX4" fmla="*/ 25093 w 1709911"/>
                  <a:gd name="connsiteY4" fmla="*/ 2023261 h 2246528"/>
                  <a:gd name="connsiteX0" fmla="*/ 28679 w 1713497"/>
                  <a:gd name="connsiteY0" fmla="*/ 1990138 h 2213405"/>
                  <a:gd name="connsiteX1" fmla="*/ 709716 w 1713497"/>
                  <a:gd name="connsiteY1" fmla="*/ 170863 h 2213405"/>
                  <a:gd name="connsiteX2" fmla="*/ 1038329 w 1713497"/>
                  <a:gd name="connsiteY2" fmla="*/ 213725 h 2213405"/>
                  <a:gd name="connsiteX3" fmla="*/ 1686029 w 1713497"/>
                  <a:gd name="connsiteY3" fmla="*/ 1985375 h 2213405"/>
                  <a:gd name="connsiteX4" fmla="*/ 28679 w 1713497"/>
                  <a:gd name="connsiteY4" fmla="*/ 1990138 h 2213405"/>
                  <a:gd name="connsiteX0" fmla="*/ 25238 w 1710056"/>
                  <a:gd name="connsiteY0" fmla="*/ 1967863 h 2191130"/>
                  <a:gd name="connsiteX1" fmla="*/ 706275 w 1710056"/>
                  <a:gd name="connsiteY1" fmla="*/ 148588 h 2191130"/>
                  <a:gd name="connsiteX2" fmla="*/ 1034888 w 1710056"/>
                  <a:gd name="connsiteY2" fmla="*/ 191450 h 2191130"/>
                  <a:gd name="connsiteX3" fmla="*/ 1682588 w 1710056"/>
                  <a:gd name="connsiteY3" fmla="*/ 1963100 h 2191130"/>
                  <a:gd name="connsiteX4" fmla="*/ 25238 w 1710056"/>
                  <a:gd name="connsiteY4" fmla="*/ 1967863 h 2191130"/>
                  <a:gd name="connsiteX0" fmla="*/ 25238 w 1710056"/>
                  <a:gd name="connsiteY0" fmla="*/ 1924643 h 2147910"/>
                  <a:gd name="connsiteX1" fmla="*/ 706275 w 1710056"/>
                  <a:gd name="connsiteY1" fmla="*/ 105368 h 2147910"/>
                  <a:gd name="connsiteX2" fmla="*/ 1034888 w 1710056"/>
                  <a:gd name="connsiteY2" fmla="*/ 148230 h 2147910"/>
                  <a:gd name="connsiteX3" fmla="*/ 1682588 w 1710056"/>
                  <a:gd name="connsiteY3" fmla="*/ 1919880 h 2147910"/>
                  <a:gd name="connsiteX4" fmla="*/ 25238 w 1710056"/>
                  <a:gd name="connsiteY4" fmla="*/ 1924643 h 2147910"/>
                  <a:gd name="connsiteX0" fmla="*/ 25238 w 1707561"/>
                  <a:gd name="connsiteY0" fmla="*/ 1924643 h 2147910"/>
                  <a:gd name="connsiteX1" fmla="*/ 706275 w 1707561"/>
                  <a:gd name="connsiteY1" fmla="*/ 105368 h 2147910"/>
                  <a:gd name="connsiteX2" fmla="*/ 1034888 w 1707561"/>
                  <a:gd name="connsiteY2" fmla="*/ 148230 h 2147910"/>
                  <a:gd name="connsiteX3" fmla="*/ 1682588 w 1707561"/>
                  <a:gd name="connsiteY3" fmla="*/ 1919880 h 2147910"/>
                  <a:gd name="connsiteX4" fmla="*/ 25238 w 1707561"/>
                  <a:gd name="connsiteY4" fmla="*/ 1924643 h 2147910"/>
                  <a:gd name="connsiteX0" fmla="*/ 25238 w 1714918"/>
                  <a:gd name="connsiteY0" fmla="*/ 1924643 h 2147910"/>
                  <a:gd name="connsiteX1" fmla="*/ 706275 w 1714918"/>
                  <a:gd name="connsiteY1" fmla="*/ 105368 h 2147910"/>
                  <a:gd name="connsiteX2" fmla="*/ 1034888 w 1714918"/>
                  <a:gd name="connsiteY2" fmla="*/ 148230 h 2147910"/>
                  <a:gd name="connsiteX3" fmla="*/ 1682588 w 1714918"/>
                  <a:gd name="connsiteY3" fmla="*/ 1919880 h 2147910"/>
                  <a:gd name="connsiteX4" fmla="*/ 25238 w 1714918"/>
                  <a:gd name="connsiteY4" fmla="*/ 1924643 h 2147910"/>
                  <a:gd name="connsiteX0" fmla="*/ 25238 w 1714918"/>
                  <a:gd name="connsiteY0" fmla="*/ 1893011 h 2116278"/>
                  <a:gd name="connsiteX1" fmla="*/ 706275 w 1714918"/>
                  <a:gd name="connsiteY1" fmla="*/ 73736 h 2116278"/>
                  <a:gd name="connsiteX2" fmla="*/ 1034888 w 1714918"/>
                  <a:gd name="connsiteY2" fmla="*/ 116598 h 2116278"/>
                  <a:gd name="connsiteX3" fmla="*/ 1682588 w 1714918"/>
                  <a:gd name="connsiteY3" fmla="*/ 1888248 h 2116278"/>
                  <a:gd name="connsiteX4" fmla="*/ 25238 w 1714918"/>
                  <a:gd name="connsiteY4" fmla="*/ 1893011 h 2116278"/>
                  <a:gd name="connsiteX0" fmla="*/ 25238 w 1714918"/>
                  <a:gd name="connsiteY0" fmla="*/ 1893011 h 2116278"/>
                  <a:gd name="connsiteX1" fmla="*/ 706275 w 1714918"/>
                  <a:gd name="connsiteY1" fmla="*/ 73736 h 2116278"/>
                  <a:gd name="connsiteX2" fmla="*/ 1034888 w 1714918"/>
                  <a:gd name="connsiteY2" fmla="*/ 116598 h 2116278"/>
                  <a:gd name="connsiteX3" fmla="*/ 1682588 w 1714918"/>
                  <a:gd name="connsiteY3" fmla="*/ 1888248 h 2116278"/>
                  <a:gd name="connsiteX4" fmla="*/ 25238 w 1714918"/>
                  <a:gd name="connsiteY4" fmla="*/ 1893011 h 2116278"/>
                  <a:gd name="connsiteX0" fmla="*/ 25556 w 1725262"/>
                  <a:gd name="connsiteY0" fmla="*/ 1968953 h 2192809"/>
                  <a:gd name="connsiteX1" fmla="*/ 706593 w 1725262"/>
                  <a:gd name="connsiteY1" fmla="*/ 149678 h 2192809"/>
                  <a:gd name="connsiteX2" fmla="*/ 1125693 w 1725262"/>
                  <a:gd name="connsiteY2" fmla="*/ 163965 h 2192809"/>
                  <a:gd name="connsiteX3" fmla="*/ 1682906 w 1725262"/>
                  <a:gd name="connsiteY3" fmla="*/ 1964190 h 2192809"/>
                  <a:gd name="connsiteX4" fmla="*/ 25556 w 1725262"/>
                  <a:gd name="connsiteY4" fmla="*/ 1968953 h 2192809"/>
                  <a:gd name="connsiteX0" fmla="*/ 25556 w 1714988"/>
                  <a:gd name="connsiteY0" fmla="*/ 1968953 h 2192809"/>
                  <a:gd name="connsiteX1" fmla="*/ 706593 w 1714988"/>
                  <a:gd name="connsiteY1" fmla="*/ 149678 h 2192809"/>
                  <a:gd name="connsiteX2" fmla="*/ 1125693 w 1714988"/>
                  <a:gd name="connsiteY2" fmla="*/ 163965 h 2192809"/>
                  <a:gd name="connsiteX3" fmla="*/ 1682906 w 1714988"/>
                  <a:gd name="connsiteY3" fmla="*/ 1964190 h 2192809"/>
                  <a:gd name="connsiteX4" fmla="*/ 25556 w 1714988"/>
                  <a:gd name="connsiteY4" fmla="*/ 1968953 h 2192809"/>
                  <a:gd name="connsiteX0" fmla="*/ 29782 w 1723081"/>
                  <a:gd name="connsiteY0" fmla="*/ 2033006 h 2256261"/>
                  <a:gd name="connsiteX1" fmla="*/ 658431 w 1723081"/>
                  <a:gd name="connsiteY1" fmla="*/ 223256 h 2256261"/>
                  <a:gd name="connsiteX2" fmla="*/ 1129919 w 1723081"/>
                  <a:gd name="connsiteY2" fmla="*/ 228018 h 2256261"/>
                  <a:gd name="connsiteX3" fmla="*/ 1687132 w 1723081"/>
                  <a:gd name="connsiteY3" fmla="*/ 2028243 h 2256261"/>
                  <a:gd name="connsiteX4" fmla="*/ 29782 w 1723081"/>
                  <a:gd name="connsiteY4" fmla="*/ 2033006 h 2256261"/>
                  <a:gd name="connsiteX0" fmla="*/ 34607 w 1728328"/>
                  <a:gd name="connsiteY0" fmla="*/ 2033006 h 2256261"/>
                  <a:gd name="connsiteX1" fmla="*/ 610869 w 1728328"/>
                  <a:gd name="connsiteY1" fmla="*/ 223256 h 2256261"/>
                  <a:gd name="connsiteX2" fmla="*/ 1134744 w 1728328"/>
                  <a:gd name="connsiteY2" fmla="*/ 228018 h 2256261"/>
                  <a:gd name="connsiteX3" fmla="*/ 1691957 w 1728328"/>
                  <a:gd name="connsiteY3" fmla="*/ 2028243 h 2256261"/>
                  <a:gd name="connsiteX4" fmla="*/ 34607 w 1728328"/>
                  <a:gd name="connsiteY4" fmla="*/ 2033006 h 2256261"/>
                  <a:gd name="connsiteX0" fmla="*/ 10018 w 1703739"/>
                  <a:gd name="connsiteY0" fmla="*/ 2033006 h 2204649"/>
                  <a:gd name="connsiteX1" fmla="*/ 586280 w 1703739"/>
                  <a:gd name="connsiteY1" fmla="*/ 223256 h 2204649"/>
                  <a:gd name="connsiteX2" fmla="*/ 1110155 w 1703739"/>
                  <a:gd name="connsiteY2" fmla="*/ 228018 h 2204649"/>
                  <a:gd name="connsiteX3" fmla="*/ 1667368 w 1703739"/>
                  <a:gd name="connsiteY3" fmla="*/ 2028243 h 2204649"/>
                  <a:gd name="connsiteX4" fmla="*/ 10018 w 1703739"/>
                  <a:gd name="connsiteY4" fmla="*/ 2033006 h 2204649"/>
                  <a:gd name="connsiteX0" fmla="*/ 10018 w 1677356"/>
                  <a:gd name="connsiteY0" fmla="*/ 2033006 h 2130406"/>
                  <a:gd name="connsiteX1" fmla="*/ 586280 w 1677356"/>
                  <a:gd name="connsiteY1" fmla="*/ 223256 h 2130406"/>
                  <a:gd name="connsiteX2" fmla="*/ 1110155 w 1677356"/>
                  <a:gd name="connsiteY2" fmla="*/ 228018 h 2130406"/>
                  <a:gd name="connsiteX3" fmla="*/ 1667368 w 1677356"/>
                  <a:gd name="connsiteY3" fmla="*/ 2028243 h 2130406"/>
                  <a:gd name="connsiteX4" fmla="*/ 10018 w 1677356"/>
                  <a:gd name="connsiteY4" fmla="*/ 2033006 h 2130406"/>
                  <a:gd name="connsiteX0" fmla="*/ 10189 w 1677527"/>
                  <a:gd name="connsiteY0" fmla="*/ 1993782 h 2091182"/>
                  <a:gd name="connsiteX1" fmla="*/ 586451 w 1677527"/>
                  <a:gd name="connsiteY1" fmla="*/ 184032 h 2091182"/>
                  <a:gd name="connsiteX2" fmla="*/ 1110326 w 1677527"/>
                  <a:gd name="connsiteY2" fmla="*/ 188794 h 2091182"/>
                  <a:gd name="connsiteX3" fmla="*/ 1667539 w 1677527"/>
                  <a:gd name="connsiteY3" fmla="*/ 1989019 h 2091182"/>
                  <a:gd name="connsiteX4" fmla="*/ 10189 w 1677527"/>
                  <a:gd name="connsiteY4" fmla="*/ 1993782 h 2091182"/>
                  <a:gd name="connsiteX0" fmla="*/ 10189 w 1677984"/>
                  <a:gd name="connsiteY0" fmla="*/ 1954412 h 2051812"/>
                  <a:gd name="connsiteX1" fmla="*/ 586451 w 1677984"/>
                  <a:gd name="connsiteY1" fmla="*/ 144662 h 2051812"/>
                  <a:gd name="connsiteX2" fmla="*/ 1110326 w 1677984"/>
                  <a:gd name="connsiteY2" fmla="*/ 149424 h 2051812"/>
                  <a:gd name="connsiteX3" fmla="*/ 1667539 w 1677984"/>
                  <a:gd name="connsiteY3" fmla="*/ 1949649 h 2051812"/>
                  <a:gd name="connsiteX4" fmla="*/ 10189 w 1677984"/>
                  <a:gd name="connsiteY4" fmla="*/ 1954412 h 2051812"/>
                  <a:gd name="connsiteX0" fmla="*/ 42899 w 1710461"/>
                  <a:gd name="connsiteY0" fmla="*/ 1986842 h 2145893"/>
                  <a:gd name="connsiteX1" fmla="*/ 547723 w 1710461"/>
                  <a:gd name="connsiteY1" fmla="*/ 191380 h 2145893"/>
                  <a:gd name="connsiteX2" fmla="*/ 1143036 w 1710461"/>
                  <a:gd name="connsiteY2" fmla="*/ 181854 h 2145893"/>
                  <a:gd name="connsiteX3" fmla="*/ 1700249 w 1710461"/>
                  <a:gd name="connsiteY3" fmla="*/ 1982079 h 2145893"/>
                  <a:gd name="connsiteX4" fmla="*/ 42899 w 1710461"/>
                  <a:gd name="connsiteY4" fmla="*/ 1986842 h 2145893"/>
                  <a:gd name="connsiteX0" fmla="*/ 42899 w 1743675"/>
                  <a:gd name="connsiteY0" fmla="*/ 2027735 h 2250387"/>
                  <a:gd name="connsiteX1" fmla="*/ 547723 w 1743675"/>
                  <a:gd name="connsiteY1" fmla="*/ 232273 h 2250387"/>
                  <a:gd name="connsiteX2" fmla="*/ 1200186 w 1743675"/>
                  <a:gd name="connsiteY2" fmla="*/ 217984 h 2250387"/>
                  <a:gd name="connsiteX3" fmla="*/ 1700249 w 1743675"/>
                  <a:gd name="connsiteY3" fmla="*/ 2022972 h 2250387"/>
                  <a:gd name="connsiteX4" fmla="*/ 42899 w 1743675"/>
                  <a:gd name="connsiteY4" fmla="*/ 2027735 h 2250387"/>
                  <a:gd name="connsiteX0" fmla="*/ 51675 w 1611815"/>
                  <a:gd name="connsiteY0" fmla="*/ 2042897 h 2259457"/>
                  <a:gd name="connsiteX1" fmla="*/ 423149 w 1611815"/>
                  <a:gd name="connsiteY1" fmla="*/ 233147 h 2259457"/>
                  <a:gd name="connsiteX2" fmla="*/ 1075612 w 1611815"/>
                  <a:gd name="connsiteY2" fmla="*/ 218858 h 2259457"/>
                  <a:gd name="connsiteX3" fmla="*/ 1575675 w 1611815"/>
                  <a:gd name="connsiteY3" fmla="*/ 2023846 h 2259457"/>
                  <a:gd name="connsiteX4" fmla="*/ 51675 w 1611815"/>
                  <a:gd name="connsiteY4" fmla="*/ 2042897 h 2259457"/>
                  <a:gd name="connsiteX0" fmla="*/ 45236 w 1506605"/>
                  <a:gd name="connsiteY0" fmla="*/ 2041989 h 2250885"/>
                  <a:gd name="connsiteX1" fmla="*/ 416710 w 1506605"/>
                  <a:gd name="connsiteY1" fmla="*/ 232239 h 2250885"/>
                  <a:gd name="connsiteX2" fmla="*/ 1069173 w 1506605"/>
                  <a:gd name="connsiteY2" fmla="*/ 217950 h 2250885"/>
                  <a:gd name="connsiteX3" fmla="*/ 1464461 w 1506605"/>
                  <a:gd name="connsiteY3" fmla="*/ 2008650 h 2250885"/>
                  <a:gd name="connsiteX4" fmla="*/ 45236 w 1506605"/>
                  <a:gd name="connsiteY4" fmla="*/ 2041989 h 2250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6605" h="2250885">
                    <a:moveTo>
                      <a:pt x="45236" y="2041989"/>
                    </a:moveTo>
                    <a:cubicBezTo>
                      <a:pt x="-129389" y="1745921"/>
                      <a:pt x="246054" y="536245"/>
                      <a:pt x="416710" y="232239"/>
                    </a:cubicBezTo>
                    <a:cubicBezTo>
                      <a:pt x="587366" y="-71767"/>
                      <a:pt x="894548" y="-78118"/>
                      <a:pt x="1069173" y="217950"/>
                    </a:cubicBezTo>
                    <a:cubicBezTo>
                      <a:pt x="1243798" y="514018"/>
                      <a:pt x="1635117" y="1704644"/>
                      <a:pt x="1464461" y="2008650"/>
                    </a:cubicBezTo>
                    <a:cubicBezTo>
                      <a:pt x="1293805" y="2312656"/>
                      <a:pt x="219861" y="2338057"/>
                      <a:pt x="45236" y="2041989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sysDash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Rectangle 26"/>
                  <p:cNvSpPr/>
                  <p:nvPr/>
                </p:nvSpPr>
                <p:spPr>
                  <a:xfrm>
                    <a:off x="9730656" y="1033921"/>
                    <a:ext cx="451854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27" name="Rectangle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30656" y="1033921"/>
                    <a:ext cx="451854" cy="338554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61" name="Group 60"/>
          <p:cNvGrpSpPr/>
          <p:nvPr/>
        </p:nvGrpSpPr>
        <p:grpSpPr>
          <a:xfrm>
            <a:off x="6979779" y="3910738"/>
            <a:ext cx="2176241" cy="611278"/>
            <a:chOff x="6979779" y="3910738"/>
            <a:chExt cx="2176241" cy="611278"/>
          </a:xfrm>
        </p:grpSpPr>
        <p:cxnSp>
          <p:nvCxnSpPr>
            <p:cNvPr id="56" name="Straight Arrow Connector 55"/>
            <p:cNvCxnSpPr/>
            <p:nvPr/>
          </p:nvCxnSpPr>
          <p:spPr>
            <a:xfrm>
              <a:off x="7213730" y="3965575"/>
              <a:ext cx="0" cy="22860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8899785" y="3994150"/>
              <a:ext cx="0" cy="22860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7450052" y="3910738"/>
              <a:ext cx="125707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/>
                <a:t>arithmetize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Rectangle 58"/>
                <p:cNvSpPr/>
                <p:nvPr/>
              </p:nvSpPr>
              <p:spPr>
                <a:xfrm>
                  <a:off x="6979779" y="4142899"/>
                  <a:ext cx="46051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9" name="Rectangle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9779" y="4142899"/>
                  <a:ext cx="460511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Rectangle 59"/>
                <p:cNvSpPr/>
                <p:nvPr/>
              </p:nvSpPr>
              <p:spPr>
                <a:xfrm>
                  <a:off x="8690187" y="4152684"/>
                  <a:ext cx="46583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0" name="Rectangle 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90187" y="4152684"/>
                  <a:ext cx="465833" cy="369332"/>
                </a:xfrm>
                <a:prstGeom prst="rect">
                  <a:avLst/>
                </a:prstGeom>
                <a:blipFill>
                  <a:blip r:embed="rId10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5" name="Rectangle 54"/>
          <p:cNvSpPr/>
          <p:nvPr/>
        </p:nvSpPr>
        <p:spPr>
          <a:xfrm>
            <a:off x="10709476" y="6451917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24.2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426913" y="2473657"/>
                <a:ext cx="5687582" cy="223138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24.2</a:t>
                </a:r>
              </a:p>
              <a:p>
                <a:r>
                  <a:rPr lang="en-US" sz="2000" dirty="0"/>
                  <a:t>If the BPs were not read-once, the polynomials might have exponents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r>
                  <a:rPr lang="en-US" sz="2000" dirty="0"/>
                  <a:t>.  Where would the proof fail? </a:t>
                </a:r>
              </a:p>
              <a:p>
                <a:pPr marL="341313" indent="-341313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implies they agree on all Boolean inputs</a:t>
                </a:r>
              </a:p>
              <a:p>
                <a:pPr marL="341313" indent="-341313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 Agreeing on all Boolean inputs implies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 marL="341313" indent="-341313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 Having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implies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always agree</a:t>
                </a: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913" y="2473657"/>
                <a:ext cx="5687582" cy="2231380"/>
              </a:xfrm>
              <a:prstGeom prst="rect">
                <a:avLst/>
              </a:prstGeom>
              <a:blipFill>
                <a:blip r:embed="rId11"/>
                <a:stretch>
                  <a:fillRect l="-1278" t="-1344" r="-1491" b="-3226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657D9B01-C97E-DD42-B755-05E01133B9D9}"/>
              </a:ext>
            </a:extLst>
          </p:cNvPr>
          <p:cNvSpPr txBox="1"/>
          <p:nvPr/>
        </p:nvSpPr>
        <p:spPr>
          <a:xfrm>
            <a:off x="5708073" y="62068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87021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/>
      <p:bldP spid="55" grpId="0" animBg="1"/>
      <p:bldP spid="6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33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4C1FC0-635D-4BD0-A80B-243EA05E9F67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customXml/itemProps2.xml><?xml version="1.0" encoding="utf-8"?>
<ds:datastoreItem xmlns:ds="http://schemas.openxmlformats.org/officeDocument/2006/customXml" ds:itemID="{0125F4D1-AD72-47D9-B88F-3910DA798A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AB0C31-5037-4D99-AEBE-32BF5A7A10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104524</TotalTime>
  <Words>1988</Words>
  <Application>Microsoft Macintosh PowerPoint</Application>
  <PresentationFormat>Widescreen</PresentationFormat>
  <Paragraphs>366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24: Probabilistic Computation (cont.) </dc:title>
  <dc:subject/>
  <dc:creator>Michael Sipser</dc:creator>
  <cp:keywords/>
  <dc:description/>
  <cp:lastModifiedBy>Microsoft Office User</cp:lastModifiedBy>
  <cp:revision>2319</cp:revision>
  <dcterms:created xsi:type="dcterms:W3CDTF">2020-08-09T18:24:17Z</dcterms:created>
  <dcterms:modified xsi:type="dcterms:W3CDTF">2021-02-15T23:11:09Z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