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9" r:id="rId5"/>
    <p:sldId id="470" r:id="rId6"/>
    <p:sldId id="464" r:id="rId7"/>
    <p:sldId id="472" r:id="rId8"/>
    <p:sldId id="473" r:id="rId9"/>
    <p:sldId id="474" r:id="rId10"/>
    <p:sldId id="475" r:id="rId11"/>
    <p:sldId id="476" r:id="rId12"/>
    <p:sldId id="463" r:id="rId13"/>
    <p:sldId id="480" r:id="rId14"/>
    <p:sldId id="479" r:id="rId15"/>
    <p:sldId id="28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F49A"/>
    <a:srgbClr val="FF9A8F"/>
    <a:srgbClr val="4C0000"/>
    <a:srgbClr val="760000"/>
    <a:srgbClr val="3F601A"/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860" autoAdjust="0"/>
    <p:restoredTop sz="94894" autoAdjust="0"/>
  </p:normalViewPr>
  <p:slideViewPr>
    <p:cSldViewPr snapToGrid="0">
      <p:cViewPr varScale="1">
        <p:scale>
          <a:sx n="92" d="100"/>
          <a:sy n="92" d="100"/>
        </p:scale>
        <p:origin x="352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7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63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90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52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79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58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80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18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F87A478C-5B96-204B-A634-F7BCB54DAA75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91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18" Type="http://schemas.openxmlformats.org/officeDocument/2006/relationships/image" Target="../media/image82.png"/><Relationship Id="rId3" Type="http://schemas.openxmlformats.org/officeDocument/2006/relationships/image" Target="../media/image67.png"/><Relationship Id="rId21" Type="http://schemas.openxmlformats.org/officeDocument/2006/relationships/image" Target="../media/image85.png"/><Relationship Id="rId7" Type="http://schemas.openxmlformats.org/officeDocument/2006/relationships/image" Target="../media/image71.png"/><Relationship Id="rId12" Type="http://schemas.openxmlformats.org/officeDocument/2006/relationships/image" Target="../media/image76.png"/><Relationship Id="rId17" Type="http://schemas.openxmlformats.org/officeDocument/2006/relationships/image" Target="../media/image81.png"/><Relationship Id="rId25" Type="http://schemas.openxmlformats.org/officeDocument/2006/relationships/image" Target="../media/image89.png"/><Relationship Id="rId2" Type="http://schemas.openxmlformats.org/officeDocument/2006/relationships/image" Target="../media/image66.png"/><Relationship Id="rId16" Type="http://schemas.openxmlformats.org/officeDocument/2006/relationships/image" Target="../media/image80.png"/><Relationship Id="rId20" Type="http://schemas.openxmlformats.org/officeDocument/2006/relationships/image" Target="../media/image8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0.png"/><Relationship Id="rId11" Type="http://schemas.openxmlformats.org/officeDocument/2006/relationships/image" Target="../media/image75.png"/><Relationship Id="rId24" Type="http://schemas.openxmlformats.org/officeDocument/2006/relationships/image" Target="../media/image88.png"/><Relationship Id="rId5" Type="http://schemas.openxmlformats.org/officeDocument/2006/relationships/image" Target="../media/image69.png"/><Relationship Id="rId15" Type="http://schemas.openxmlformats.org/officeDocument/2006/relationships/image" Target="../media/image79.png"/><Relationship Id="rId23" Type="http://schemas.openxmlformats.org/officeDocument/2006/relationships/image" Target="../media/image87.png"/><Relationship Id="rId10" Type="http://schemas.openxmlformats.org/officeDocument/2006/relationships/image" Target="../media/image74.png"/><Relationship Id="rId19" Type="http://schemas.openxmlformats.org/officeDocument/2006/relationships/image" Target="../media/image83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Relationship Id="rId14" Type="http://schemas.openxmlformats.org/officeDocument/2006/relationships/image" Target="../media/image78.png"/><Relationship Id="rId22" Type="http://schemas.openxmlformats.org/officeDocument/2006/relationships/image" Target="../media/image8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18" Type="http://schemas.openxmlformats.org/officeDocument/2006/relationships/image" Target="../media/image6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62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61.png"/><Relationship Id="rId20" Type="http://schemas.openxmlformats.org/officeDocument/2006/relationships/image" Target="../media/image6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10" Type="http://schemas.openxmlformats.org/officeDocument/2006/relationships/image" Target="../media/image55.png"/><Relationship Id="rId19" Type="http://schemas.openxmlformats.org/officeDocument/2006/relationships/image" Target="../media/image64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852" y="1227612"/>
                <a:ext cx="4443673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800" b="1" dirty="0">
                    <a:solidFill>
                      <a:schemeClr val="tx1"/>
                    </a:solidFill>
                  </a:rPr>
                  <a:t>Last time:  </a:t>
                </a:r>
                <a:br>
                  <a:rPr lang="en-US" sz="2800" baseline="0" dirty="0">
                    <a:solidFill>
                      <a:schemeClr val="tx1"/>
                    </a:solidFill>
                  </a:rPr>
                </a:br>
                <a:r>
                  <a:rPr lang="en-US" sz="2400" dirty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</m:oMath>
                </a14:m>
                <a:r>
                  <a:rPr lang="en-US" sz="2400" dirty="0"/>
                  <a:t> is EXPSPACE-complete </a:t>
                </a:r>
              </a:p>
              <a:p>
                <a:r>
                  <a:rPr lang="en-US" sz="2400" dirty="0"/>
                  <a:t>- Thus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sz="2400" dirty="0"/>
                  <a:t> PSPACE</a:t>
                </a:r>
              </a:p>
              <a:p>
                <a:r>
                  <a:rPr lang="en-US" sz="2400" dirty="0"/>
                  <a:t>- Oracles and P versus NP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8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(Sipser §10.2) </a:t>
                </a:r>
                <a:b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Probabilistic computation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The class BPP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Branching programs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52" y="1227612"/>
                <a:ext cx="4443673" cy="3323987"/>
              </a:xfrm>
              <a:prstGeom prst="rect">
                <a:avLst/>
              </a:prstGeom>
              <a:blipFill>
                <a:blip r:embed="rId3"/>
                <a:stretch>
                  <a:fillRect l="-2881" t="-1648" b="-31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E460D2CB-44DA-9249-9CD7-F593C28496CA}"/>
              </a:ext>
            </a:extLst>
          </p:cNvPr>
          <p:cNvSpPr txBox="1"/>
          <p:nvPr/>
        </p:nvSpPr>
        <p:spPr>
          <a:xfrm>
            <a:off x="5442155" y="63565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1598084" y="2511112"/>
            <a:ext cx="1946730" cy="3906843"/>
            <a:chOff x="835824" y="1600830"/>
            <a:chExt cx="1946730" cy="3906843"/>
          </a:xfrm>
        </p:grpSpPr>
        <p:sp>
          <p:nvSpPr>
            <p:cNvPr id="3" name="Oval 2"/>
            <p:cNvSpPr/>
            <p:nvPr/>
          </p:nvSpPr>
          <p:spPr>
            <a:xfrm>
              <a:off x="1589078" y="1623159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1609269" y="1601480"/>
                  <a:ext cx="4607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dirty="0"/>
                    <a:t> </a:t>
                  </a:r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9269" y="1601480"/>
                  <a:ext cx="460767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Oval 4"/>
            <p:cNvSpPr/>
            <p:nvPr/>
          </p:nvSpPr>
          <p:spPr>
            <a:xfrm>
              <a:off x="907864" y="320065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887938" y="3189498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7938" y="3189498"/>
                  <a:ext cx="466090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Oval 6"/>
            <p:cNvSpPr/>
            <p:nvPr/>
          </p:nvSpPr>
          <p:spPr>
            <a:xfrm>
              <a:off x="2293247" y="320065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2279400" y="3180163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9400" y="3180163"/>
                  <a:ext cx="466090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Arrow Connector 8"/>
            <p:cNvCxnSpPr/>
            <p:nvPr/>
          </p:nvCxnSpPr>
          <p:spPr>
            <a:xfrm flipH="1">
              <a:off x="1174750" y="1966952"/>
              <a:ext cx="463502" cy="124932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940671" y="1969333"/>
              <a:ext cx="488204" cy="125011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262177" y="1600830"/>
              <a:ext cx="354570" cy="1288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515043" y="1978905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96240" y="1973571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955301" y="5105406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98735" y="5100578"/>
              <a:ext cx="37221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0 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2340684" y="5105406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390775" y="5100578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1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1271588" y="3571875"/>
              <a:ext cx="1119187" cy="156448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1231106" y="3557588"/>
              <a:ext cx="1166813" cy="160496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1102519" y="3607594"/>
              <a:ext cx="30956" cy="1495425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2493169" y="3607594"/>
              <a:ext cx="47625" cy="150018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835824" y="3548290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329767" y="3452615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493692" y="358750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056879" y="3449784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Non-Boolean Inputs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26864" y="977068"/>
                <a:ext cx="6653172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/>
                  <a:t>Use the </a:t>
                </a:r>
                <a:r>
                  <a:rPr lang="en-US" sz="2000" dirty="0" err="1"/>
                  <a:t>arithmetized</a:t>
                </a:r>
                <a:r>
                  <a:rPr lang="en-US" sz="2000" dirty="0"/>
                  <a:t> interpretation of the BP’s computation to define its operation on non-Boolean inputs.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Example: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000" b="0" i="0" dirty="0" smtClean="0"/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000" b="0" i="0" dirty="0" smtClean="0"/>
                      <m:t>3</m:t>
                    </m:r>
                  </m:oMath>
                </a14:m>
                <a:r>
                  <a:rPr lang="en-US" sz="2000" dirty="0"/>
                  <a:t>    Output =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64" y="977068"/>
                <a:ext cx="6653172" cy="1169551"/>
              </a:xfrm>
              <a:prstGeom prst="rect">
                <a:avLst/>
              </a:prstGeom>
              <a:blipFill>
                <a:blip r:embed="rId5"/>
                <a:stretch>
                  <a:fillRect l="-916" t="-2604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5158683" y="2474019"/>
            <a:ext cx="5276757" cy="1372706"/>
            <a:chOff x="5158683" y="2474019"/>
            <a:chExt cx="5276757" cy="1372706"/>
          </a:xfrm>
        </p:grpSpPr>
        <p:grpSp>
          <p:nvGrpSpPr>
            <p:cNvPr id="20" name="Group 19"/>
            <p:cNvGrpSpPr/>
            <p:nvPr/>
          </p:nvGrpSpPr>
          <p:grpSpPr>
            <a:xfrm>
              <a:off x="5158683" y="2474019"/>
              <a:ext cx="2628796" cy="1372706"/>
              <a:chOff x="5158683" y="2474019"/>
              <a:chExt cx="2628796" cy="1372706"/>
            </a:xfrm>
          </p:grpSpPr>
          <p:grpSp>
            <p:nvGrpSpPr>
              <p:cNvPr id="54" name="Group 53"/>
              <p:cNvGrpSpPr/>
              <p:nvPr/>
            </p:nvGrpSpPr>
            <p:grpSpPr>
              <a:xfrm>
                <a:off x="6098953" y="2606406"/>
                <a:ext cx="1385214" cy="1240319"/>
                <a:chOff x="4424822" y="4083842"/>
                <a:chExt cx="1385214" cy="1240319"/>
              </a:xfrm>
            </p:grpSpPr>
            <p:sp>
              <p:nvSpPr>
                <p:cNvPr id="67" name="Oval 66"/>
                <p:cNvSpPr/>
                <p:nvPr/>
              </p:nvSpPr>
              <p:spPr>
                <a:xfrm>
                  <a:off x="4941408" y="4124687"/>
                  <a:ext cx="402267" cy="402267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8" name="Rectangle 67"/>
                    <p:cNvSpPr/>
                    <p:nvPr/>
                  </p:nvSpPr>
                  <p:spPr>
                    <a:xfrm>
                      <a:off x="4947834" y="4083842"/>
                      <a:ext cx="458908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a14:m>
                      <a:r>
                        <a:rPr lang="en-US" sz="2000" dirty="0"/>
                        <a:t> </a:t>
                      </a:r>
                    </a:p>
                  </p:txBody>
                </p:sp>
              </mc:Choice>
              <mc:Fallback xmlns="">
                <p:sp>
                  <p:nvSpPr>
                    <p:cNvPr id="68" name="Rectangle 6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947834" y="4083842"/>
                      <a:ext cx="458908" cy="400110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b="-153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9" name="Straight Arrow Connector 68"/>
                <p:cNvCxnSpPr>
                  <a:stCxn id="67" idx="3"/>
                </p:cNvCxnSpPr>
                <p:nvPr/>
              </p:nvCxnSpPr>
              <p:spPr>
                <a:xfrm flipH="1">
                  <a:off x="4424822" y="4468043"/>
                  <a:ext cx="575497" cy="856118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Arrow Connector 69"/>
                <p:cNvCxnSpPr>
                  <a:stCxn id="67" idx="5"/>
                </p:cNvCxnSpPr>
                <p:nvPr/>
              </p:nvCxnSpPr>
              <p:spPr>
                <a:xfrm>
                  <a:off x="5284764" y="4468043"/>
                  <a:ext cx="525272" cy="856118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" name="Rectangle 70"/>
                <p:cNvSpPr/>
                <p:nvPr/>
              </p:nvSpPr>
              <p:spPr>
                <a:xfrm>
                  <a:off x="4876077" y="4444863"/>
                  <a:ext cx="28886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/>
                    <a:t>0</a:t>
                  </a:r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5139770" y="4437676"/>
                  <a:ext cx="28886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/>
                    <a:t>1</a:t>
                  </a: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Rectangle 55"/>
                  <p:cNvSpPr/>
                  <p:nvPr/>
                </p:nvSpPr>
                <p:spPr>
                  <a:xfrm>
                    <a:off x="6328900" y="2474019"/>
                    <a:ext cx="391325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6" name="Rectangle 5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28900" y="2474019"/>
                    <a:ext cx="391325" cy="400110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Rectangle 56"/>
                  <p:cNvSpPr/>
                  <p:nvPr/>
                </p:nvSpPr>
                <p:spPr>
                  <a:xfrm>
                    <a:off x="5158683" y="3112014"/>
                    <a:ext cx="1324593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(1−</m:t>
                          </m:r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7" name="Rectangle 5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58683" y="3112014"/>
                    <a:ext cx="1324593" cy="400110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1538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Rectangle 57"/>
                  <p:cNvSpPr/>
                  <p:nvPr/>
                </p:nvSpPr>
                <p:spPr>
                  <a:xfrm>
                    <a:off x="7123515" y="3104699"/>
                    <a:ext cx="66396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8" name="Rectangle 5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23515" y="3104699"/>
                    <a:ext cx="663964" cy="400110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5" name="Group 14"/>
            <p:cNvGrpSpPr/>
            <p:nvPr/>
          </p:nvGrpSpPr>
          <p:grpSpPr>
            <a:xfrm>
              <a:off x="7783572" y="2601451"/>
              <a:ext cx="2651868" cy="1245274"/>
              <a:chOff x="7683448" y="2259535"/>
              <a:chExt cx="2651868" cy="1245274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7776026" y="2341686"/>
                <a:ext cx="1580103" cy="1163123"/>
                <a:chOff x="6430422" y="3796594"/>
                <a:chExt cx="1580103" cy="1163123"/>
              </a:xfrm>
            </p:grpSpPr>
            <p:sp>
              <p:nvSpPr>
                <p:cNvPr id="63" name="Oval 62"/>
                <p:cNvSpPr/>
                <p:nvPr/>
              </p:nvSpPr>
              <p:spPr>
                <a:xfrm>
                  <a:off x="7038954" y="4557450"/>
                  <a:ext cx="402267" cy="402267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4" name="Straight Arrow Connector 63"/>
                <p:cNvCxnSpPr>
                  <a:endCxn id="63" idx="7"/>
                </p:cNvCxnSpPr>
                <p:nvPr/>
              </p:nvCxnSpPr>
              <p:spPr>
                <a:xfrm flipH="1">
                  <a:off x="7382310" y="3796594"/>
                  <a:ext cx="628215" cy="819767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Arrow Connector 64"/>
                <p:cNvCxnSpPr/>
                <p:nvPr/>
              </p:nvCxnSpPr>
              <p:spPr>
                <a:xfrm flipH="1">
                  <a:off x="7223999" y="3796594"/>
                  <a:ext cx="679" cy="758802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>
                  <a:endCxn id="63" idx="1"/>
                </p:cNvCxnSpPr>
                <p:nvPr/>
              </p:nvCxnSpPr>
              <p:spPr>
                <a:xfrm>
                  <a:off x="6430422" y="3796594"/>
                  <a:ext cx="667443" cy="819767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Rectangle 58"/>
                  <p:cNvSpPr/>
                  <p:nvPr/>
                </p:nvSpPr>
                <p:spPr>
                  <a:xfrm>
                    <a:off x="7683448" y="2476154"/>
                    <a:ext cx="49872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" name="Rectangle 5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83448" y="2476154"/>
                    <a:ext cx="498726" cy="400110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Rectangle 59"/>
                  <p:cNvSpPr/>
                  <p:nvPr/>
                </p:nvSpPr>
                <p:spPr>
                  <a:xfrm>
                    <a:off x="8172819" y="2259535"/>
                    <a:ext cx="504689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" name="Rectangle 5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72819" y="2259535"/>
                    <a:ext cx="504689" cy="400110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b="-153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Rectangle 60"/>
                  <p:cNvSpPr/>
                  <p:nvPr/>
                </p:nvSpPr>
                <p:spPr>
                  <a:xfrm>
                    <a:off x="8970904" y="2536430"/>
                    <a:ext cx="504689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" name="Rectangle 6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70904" y="2536430"/>
                    <a:ext cx="504689" cy="400110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Rectangle 61"/>
                  <p:cNvSpPr/>
                  <p:nvPr/>
                </p:nvSpPr>
                <p:spPr>
                  <a:xfrm>
                    <a:off x="8699227" y="3020666"/>
                    <a:ext cx="1636089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" name="Rectangle 6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99227" y="3020666"/>
                    <a:ext cx="1636089" cy="400110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b="-153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73" name="Rectangle 72"/>
          <p:cNvSpPr/>
          <p:nvPr/>
        </p:nvSpPr>
        <p:spPr>
          <a:xfrm>
            <a:off x="2690107" y="23104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526864" y="3272833"/>
                <a:ext cx="1697816" cy="3693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−1=1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1−2</m:t>
                          </m:r>
                        </m:e>
                      </m:d>
                    </m:oMath>
                  </m:oMathPara>
                </a14:m>
                <a:br>
                  <a:rPr lang="en-US" b="0" dirty="0">
                    <a:solidFill>
                      <a:srgbClr val="FFFF00"/>
                    </a:solidFill>
                  </a:rPr>
                </a:br>
                <a:endParaRPr lang="en-US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64" y="3272833"/>
                <a:ext cx="1697816" cy="36939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2900153" y="3242323"/>
                <a:ext cx="11152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153" y="3242323"/>
                <a:ext cx="1115242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3423465" y="3946561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465" y="3946561"/>
                <a:ext cx="365806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617997" y="5916180"/>
                <a:ext cx="1199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8=2+6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997" y="5916180"/>
                <a:ext cx="1199367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222016" y="4799082"/>
                <a:ext cx="173592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US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1−3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016" y="4799082"/>
                <a:ext cx="1735921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Freeform 78"/>
          <p:cNvSpPr/>
          <p:nvPr/>
        </p:nvSpPr>
        <p:spPr>
          <a:xfrm>
            <a:off x="1464958" y="5124450"/>
            <a:ext cx="998548" cy="558396"/>
          </a:xfrm>
          <a:custGeom>
            <a:avLst/>
            <a:gdLst>
              <a:gd name="connsiteX0" fmla="*/ 0 w 666750"/>
              <a:gd name="connsiteY0" fmla="*/ 314325 h 314325"/>
              <a:gd name="connsiteX1" fmla="*/ 428625 w 666750"/>
              <a:gd name="connsiteY1" fmla="*/ 190500 h 314325"/>
              <a:gd name="connsiteX2" fmla="*/ 666750 w 666750"/>
              <a:gd name="connsiteY2" fmla="*/ 0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314325">
                <a:moveTo>
                  <a:pt x="0" y="314325"/>
                </a:moveTo>
                <a:cubicBezTo>
                  <a:pt x="158750" y="278606"/>
                  <a:pt x="317500" y="242887"/>
                  <a:pt x="428625" y="190500"/>
                </a:cubicBezTo>
                <a:cubicBezTo>
                  <a:pt x="539750" y="138113"/>
                  <a:pt x="603250" y="69056"/>
                  <a:pt x="666750" y="0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107370" y="5498180"/>
                <a:ext cx="140060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en-US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70" y="5498180"/>
                <a:ext cx="1400609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3412839" y="5378717"/>
                <a:ext cx="141680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839" y="5378717"/>
                <a:ext cx="1416806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3162358" y="4768445"/>
                <a:ext cx="183809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1−3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358" y="4768445"/>
                <a:ext cx="1838096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Freeform 82"/>
          <p:cNvSpPr/>
          <p:nvPr/>
        </p:nvSpPr>
        <p:spPr>
          <a:xfrm flipH="1">
            <a:off x="2702929" y="5144762"/>
            <a:ext cx="913941" cy="437518"/>
          </a:xfrm>
          <a:custGeom>
            <a:avLst/>
            <a:gdLst>
              <a:gd name="connsiteX0" fmla="*/ 0 w 666750"/>
              <a:gd name="connsiteY0" fmla="*/ 314325 h 314325"/>
              <a:gd name="connsiteX1" fmla="*/ 428625 w 666750"/>
              <a:gd name="connsiteY1" fmla="*/ 190500 h 314325"/>
              <a:gd name="connsiteX2" fmla="*/ 666750 w 666750"/>
              <a:gd name="connsiteY2" fmla="*/ 0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314325">
                <a:moveTo>
                  <a:pt x="0" y="314325"/>
                </a:moveTo>
                <a:cubicBezTo>
                  <a:pt x="158750" y="278606"/>
                  <a:pt x="317500" y="242887"/>
                  <a:pt x="428625" y="190500"/>
                </a:cubicBezTo>
                <a:cubicBezTo>
                  <a:pt x="539750" y="138113"/>
                  <a:pt x="603250" y="69056"/>
                  <a:pt x="666750" y="0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1241857" y="3934813"/>
                <a:ext cx="437800" cy="3693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br>
                  <a:rPr lang="en-US" b="0" dirty="0">
                    <a:solidFill>
                      <a:srgbClr val="FFFF00"/>
                    </a:solidFill>
                  </a:rPr>
                </a:br>
                <a:endParaRPr lang="en-US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857" y="3934813"/>
                <a:ext cx="437800" cy="369397"/>
              </a:xfrm>
              <a:prstGeom prst="rect">
                <a:avLst/>
              </a:prstGeom>
              <a:blipFill>
                <a:blip r:embed="rId22"/>
                <a:stretch>
                  <a:fillRect r="-6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3467545" y="5916180"/>
                <a:ext cx="21019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=−7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545" y="5916180"/>
                <a:ext cx="2101922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/>
          <p:cNvSpPr txBox="1"/>
          <p:nvPr/>
        </p:nvSpPr>
        <p:spPr>
          <a:xfrm>
            <a:off x="4101416" y="2116560"/>
            <a:ext cx="3074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Recall labeling rules: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328900" y="4126557"/>
                <a:ext cx="5348627" cy="21459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Revised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ROBP</m:t>
                    </m:r>
                  </m:oMath>
                </a14:m>
                <a:r>
                  <a:rPr lang="en-US" sz="2000" dirty="0"/>
                  <a:t>:  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  1.  Pick a random </a:t>
                </a:r>
                <a:r>
                  <a:rPr lang="en-US" sz="2000" i="1" dirty="0"/>
                  <a:t>non-Boolean</a:t>
                </a:r>
                <a:r>
                  <a:rPr lang="en-US" sz="2000" dirty="0"/>
                  <a:t> input assignment. </a:t>
                </a:r>
              </a:p>
              <a:p>
                <a:r>
                  <a:rPr lang="en-US" sz="2000" dirty="0"/>
                  <a:t>  2.  Evaluate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on that assignment.</a:t>
                </a:r>
              </a:p>
              <a:p>
                <a:r>
                  <a:rPr lang="en-US" sz="2000" dirty="0"/>
                  <a:t>  3. 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disagree 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  <a:br>
                  <a:rPr lang="en-US" sz="2000" dirty="0"/>
                </a:br>
                <a:r>
                  <a:rPr lang="en-US" sz="2000" dirty="0"/>
                  <a:t>        If they agree then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.”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rgbClr val="FFFF00"/>
                    </a:solidFill>
                  </a:rPr>
                  <a:t>Correctness proof…   after Thanksgiving.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8900" y="4126557"/>
                <a:ext cx="5348627" cy="2145908"/>
              </a:xfrm>
              <a:prstGeom prst="rect">
                <a:avLst/>
              </a:prstGeom>
              <a:blipFill>
                <a:blip r:embed="rId24"/>
                <a:stretch>
                  <a:fillRect l="-1139" t="-1705" r="-1936" b="-1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Rectangle 86"/>
          <p:cNvSpPr/>
          <p:nvPr/>
        </p:nvSpPr>
        <p:spPr>
          <a:xfrm>
            <a:off x="10500156" y="6412658"/>
            <a:ext cx="139646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23.3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6050454" y="3987791"/>
                <a:ext cx="5840899" cy="223138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23.3</a:t>
                </a:r>
              </a:p>
              <a:p>
                <a:r>
                  <a:rPr lang="en-US" sz="2000" dirty="0"/>
                  <a:t>What is the output for this branching program using the </a:t>
                </a:r>
                <a:r>
                  <a:rPr lang="en-US" sz="2000" dirty="0" err="1"/>
                  <a:t>arithmetized</a:t>
                </a:r>
                <a:r>
                  <a:rPr lang="en-US" sz="2000" dirty="0"/>
                  <a:t> interpretation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=1, 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/>
                  <a:t> ?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(1−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US" sz="2000" dirty="0"/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0454" y="3987791"/>
                <a:ext cx="5840899" cy="2231380"/>
              </a:xfrm>
              <a:prstGeom prst="rect">
                <a:avLst/>
              </a:prstGeom>
              <a:blipFill>
                <a:blip r:embed="rId25"/>
                <a:stretch>
                  <a:fillRect l="-1349" t="-1344" b="-3495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3355623" y="1726367"/>
            <a:ext cx="1830655" cy="452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360CB1-AB4F-FA48-BB33-4B7E51E04C49}"/>
              </a:ext>
            </a:extLst>
          </p:cNvPr>
          <p:cNvSpPr txBox="1"/>
          <p:nvPr/>
        </p:nvSpPr>
        <p:spPr>
          <a:xfrm>
            <a:off x="5456903" y="651878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67503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uiExpand="1" build="p"/>
      <p:bldP spid="73" grpId="0"/>
      <p:bldP spid="74" grpId="0"/>
      <p:bldP spid="75" grpId="0"/>
      <p:bldP spid="76" grpId="0"/>
      <p:bldP spid="77" grpId="0"/>
      <p:bldP spid="78" grpId="0"/>
      <p:bldP spid="79" grpId="0" animBg="1"/>
      <p:bldP spid="80" grpId="0"/>
      <p:bldP spid="81" grpId="0"/>
      <p:bldP spid="82" grpId="0"/>
      <p:bldP spid="83" grpId="0" animBg="1"/>
      <p:bldP spid="84" grpId="0"/>
      <p:bldP spid="85" grpId="0"/>
      <p:bldP spid="86" grpId="0" uiExpand="1" build="p"/>
      <p:bldP spid="14" grpId="0" build="p"/>
      <p:bldP spid="87" grpId="0" animBg="1"/>
      <p:bldP spid="88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0261" y="1617154"/>
                <a:ext cx="9567186" cy="3078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Defined probabilistic Turing machines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Defined the class BPP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Sketched the amplification lemma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Introduced branching programs and read-once branching programs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Started the proof that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ROBP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BPP 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Introduced the </a:t>
                </a:r>
                <a:r>
                  <a:rPr lang="en-US" sz="2400" dirty="0" err="1"/>
                  <a:t>arithmetization</a:t>
                </a:r>
                <a:r>
                  <a:rPr lang="en-US" sz="2400" dirty="0"/>
                  <a:t> method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61" y="1617154"/>
                <a:ext cx="9567186" cy="3078728"/>
              </a:xfrm>
              <a:prstGeom prst="rect">
                <a:avLst/>
              </a:prstGeom>
              <a:blipFill>
                <a:blip r:embed="rId3"/>
                <a:stretch>
                  <a:fillRect l="-1019" t="-1782" b="-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Isosceles Triangle 5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2CF22D-C22A-D84E-BCCF-EE15F01BF146}"/>
              </a:ext>
            </a:extLst>
          </p:cNvPr>
          <p:cNvSpPr txBox="1"/>
          <p:nvPr/>
        </p:nvSpPr>
        <p:spPr>
          <a:xfrm>
            <a:off x="5958348" y="606158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75199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539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-1" y="0"/>
            <a:ext cx="8054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Probabilistic TMs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6472" y="1075613"/>
            <a:ext cx="819742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Defn:  </a:t>
            </a:r>
            <a:r>
              <a:rPr lang="en-US" sz="2400" dirty="0"/>
              <a:t>A </a:t>
            </a:r>
            <a:r>
              <a:rPr lang="en-US" sz="2400" u="sng" dirty="0"/>
              <a:t>probabilistic Turing machine</a:t>
            </a:r>
            <a:r>
              <a:rPr lang="en-US" sz="2400" dirty="0"/>
              <a:t> (PTM) is a variant of a NTM where each computation step has 1 or 2 possible choices.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508864" y="2121694"/>
            <a:ext cx="1438999" cy="1026873"/>
            <a:chOff x="508864" y="2121694"/>
            <a:chExt cx="1438999" cy="1026873"/>
          </a:xfrm>
        </p:grpSpPr>
        <p:grpSp>
          <p:nvGrpSpPr>
            <p:cNvPr id="94" name="Group 93"/>
            <p:cNvGrpSpPr/>
            <p:nvPr/>
          </p:nvGrpSpPr>
          <p:grpSpPr>
            <a:xfrm>
              <a:off x="1787611" y="2121694"/>
              <a:ext cx="160252" cy="1026873"/>
              <a:chOff x="1787611" y="2121694"/>
              <a:chExt cx="160252" cy="1026873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1787611" y="2560012"/>
                <a:ext cx="160252" cy="15023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2" name="Straight Connector 81"/>
              <p:cNvCxnSpPr>
                <a:stCxn id="48" idx="0"/>
              </p:cNvCxnSpPr>
              <p:nvPr/>
            </p:nvCxnSpPr>
            <p:spPr>
              <a:xfrm flipV="1">
                <a:off x="1867737" y="2121694"/>
                <a:ext cx="0" cy="438318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triangle" w="sm" len="med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1867737" y="2710249"/>
                <a:ext cx="0" cy="438318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triangle" w="sm" len="med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Rectangle 90"/>
            <p:cNvSpPr/>
            <p:nvPr/>
          </p:nvSpPr>
          <p:spPr>
            <a:xfrm>
              <a:off x="508864" y="2340853"/>
              <a:ext cx="127874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1600" dirty="0"/>
                <a:t>deterministic</a:t>
              </a:r>
            </a:p>
            <a:p>
              <a:pPr algn="r"/>
              <a:r>
                <a:rPr lang="en-US" sz="1600" dirty="0"/>
                <a:t>step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2547938" y="2121694"/>
            <a:ext cx="3292965" cy="997744"/>
            <a:chOff x="3157538" y="2121694"/>
            <a:chExt cx="3292965" cy="997744"/>
          </a:xfrm>
        </p:grpSpPr>
        <p:grpSp>
          <p:nvGrpSpPr>
            <p:cNvPr id="95" name="Group 94"/>
            <p:cNvGrpSpPr/>
            <p:nvPr/>
          </p:nvGrpSpPr>
          <p:grpSpPr>
            <a:xfrm>
              <a:off x="3157538" y="2121694"/>
              <a:ext cx="520784" cy="997744"/>
              <a:chOff x="3157538" y="2121694"/>
              <a:chExt cx="520784" cy="997744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3337804" y="2560012"/>
                <a:ext cx="160252" cy="15023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3" name="Straight Connector 82"/>
              <p:cNvCxnSpPr/>
              <p:nvPr/>
            </p:nvCxnSpPr>
            <p:spPr>
              <a:xfrm flipV="1">
                <a:off x="3417930" y="2121694"/>
                <a:ext cx="0" cy="438318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triangle" w="sm" len="med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>
                <a:endCxn id="80" idx="3"/>
              </p:cNvCxnSpPr>
              <p:nvPr/>
            </p:nvCxnSpPr>
            <p:spPr>
              <a:xfrm flipV="1">
                <a:off x="3157538" y="2688247"/>
                <a:ext cx="203734" cy="431191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triangle" w="sm" len="med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>
                <a:endCxn id="80" idx="5"/>
              </p:cNvCxnSpPr>
              <p:nvPr/>
            </p:nvCxnSpPr>
            <p:spPr>
              <a:xfrm flipH="1" flipV="1">
                <a:off x="3474588" y="2688247"/>
                <a:ext cx="203734" cy="431191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triangle" w="sm" len="med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" name="Rectangle 91"/>
            <p:cNvSpPr/>
            <p:nvPr/>
          </p:nvSpPr>
          <p:spPr>
            <a:xfrm>
              <a:off x="3606583" y="2340853"/>
              <a:ext cx="2843920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coin flip step - </a:t>
              </a:r>
            </a:p>
            <a:p>
              <a:r>
                <a:rPr lang="en-US" sz="1600" dirty="0"/>
                <a:t>each choice has 50% probability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029555" y="2868197"/>
            <a:ext cx="2667228" cy="1899865"/>
            <a:chOff x="6145006" y="1466664"/>
            <a:chExt cx="2667228" cy="1899865"/>
          </a:xfrm>
        </p:grpSpPr>
        <p:grpSp>
          <p:nvGrpSpPr>
            <p:cNvPr id="21" name="Group 20"/>
            <p:cNvGrpSpPr/>
            <p:nvPr/>
          </p:nvGrpSpPr>
          <p:grpSpPr>
            <a:xfrm>
              <a:off x="7329423" y="1466664"/>
              <a:ext cx="1482811" cy="1559285"/>
              <a:chOff x="7329423" y="1466664"/>
              <a:chExt cx="1482811" cy="1559285"/>
            </a:xfrm>
          </p:grpSpPr>
          <p:sp>
            <p:nvSpPr>
              <p:cNvPr id="2" name="Isosceles Triangle 1"/>
              <p:cNvSpPr/>
              <p:nvPr/>
            </p:nvSpPr>
            <p:spPr>
              <a:xfrm>
                <a:off x="7329423" y="1466664"/>
                <a:ext cx="1482811" cy="1559285"/>
              </a:xfrm>
              <a:prstGeom prst="triangle">
                <a:avLst>
                  <a:gd name="adj" fmla="val 49444"/>
                </a:avLst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7990703" y="1466664"/>
                <a:ext cx="130925" cy="1489814"/>
                <a:chOff x="7990703" y="1466664"/>
                <a:chExt cx="130925" cy="1489814"/>
              </a:xfrm>
            </p:grpSpPr>
            <p:cxnSp>
              <p:nvCxnSpPr>
                <p:cNvPr id="4" name="Straight Arrow Connector 3"/>
                <p:cNvCxnSpPr>
                  <a:stCxn id="2" idx="0"/>
                </p:cNvCxnSpPr>
                <p:nvPr/>
              </p:nvCxnSpPr>
              <p:spPr>
                <a:xfrm flipH="1">
                  <a:off x="7990703" y="1466664"/>
                  <a:ext cx="71881" cy="280031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/>
                <p:nvPr/>
              </p:nvCxnSpPr>
              <p:spPr>
                <a:xfrm>
                  <a:off x="7992598" y="1740345"/>
                  <a:ext cx="81451" cy="186793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/>
                <p:nvPr/>
              </p:nvCxnSpPr>
              <p:spPr>
                <a:xfrm flipH="1">
                  <a:off x="7992598" y="1921769"/>
                  <a:ext cx="81451" cy="284606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Arrow Connector 29"/>
                <p:cNvCxnSpPr/>
                <p:nvPr/>
              </p:nvCxnSpPr>
              <p:spPr>
                <a:xfrm>
                  <a:off x="7993488" y="2199606"/>
                  <a:ext cx="94325" cy="205457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 flipH="1">
                  <a:off x="8026643" y="2387799"/>
                  <a:ext cx="61171" cy="198688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>
                  <a:off x="8026643" y="2569223"/>
                  <a:ext cx="94325" cy="205457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/>
                <p:cNvCxnSpPr/>
                <p:nvPr/>
              </p:nvCxnSpPr>
              <p:spPr>
                <a:xfrm flipH="1">
                  <a:off x="8060457" y="2757790"/>
                  <a:ext cx="61171" cy="198688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" name="Straight Arrow Connector 37"/>
              <p:cNvCxnSpPr/>
              <p:nvPr/>
            </p:nvCxnSpPr>
            <p:spPr>
              <a:xfrm>
                <a:off x="8070828" y="1917205"/>
                <a:ext cx="125435" cy="118241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 flipH="1">
                <a:off x="7846219" y="2195584"/>
                <a:ext cx="144485" cy="159915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>
                <a:off x="8087813" y="2394568"/>
                <a:ext cx="125435" cy="118241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7664464" y="3027975"/>
                  <a:ext cx="913007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rPr>
                    <a:t>branch </a:t>
                  </a:r>
                  <a14:m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a14:m>
                  <a:endParaRPr lang="en-US" sz="16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4464" y="3027975"/>
                  <a:ext cx="913007" cy="338554"/>
                </a:xfrm>
                <a:prstGeom prst="rect">
                  <a:avLst/>
                </a:prstGeom>
                <a:blipFill>
                  <a:blip r:embed="rId3"/>
                  <a:stretch>
                    <a:fillRect l="-3333" t="-5455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Rectangle 44"/>
                <p:cNvSpPr/>
                <p:nvPr/>
              </p:nvSpPr>
              <p:spPr>
                <a:xfrm>
                  <a:off x="6145006" y="1729210"/>
                  <a:ext cx="1687449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dirty="0"/>
                    <a:t>computation tree </a:t>
                  </a:r>
                  <a:br>
                    <a:rPr lang="en-US" sz="1600" dirty="0"/>
                  </a:br>
                  <a:r>
                    <a:rPr lang="en-US" sz="1600" dirty="0"/>
                    <a:t>for </a:t>
                  </a:r>
                  <a14:m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a14:m>
                  <a:r>
                    <a:rPr lang="en-US" sz="1600" dirty="0"/>
                    <a:t> on </a:t>
                  </a:r>
                  <a14:m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5" name="Rectangle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5006" y="1729210"/>
                  <a:ext cx="1687449" cy="584775"/>
                </a:xfrm>
                <a:prstGeom prst="rect">
                  <a:avLst/>
                </a:prstGeom>
                <a:blipFill>
                  <a:blip r:embed="rId4"/>
                  <a:stretch>
                    <a:fillRect l="-1444" t="-3125" r="-1444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146473" y="3288309"/>
                <a:ext cx="5904132" cy="16367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Pr[ branch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/>
                  <a:t> ]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/>
                  <a:t> has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 coin flips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000" dirty="0" err="1"/>
                  <a:t>Pr</a:t>
                </a:r>
                <a:r>
                  <a:rPr lang="en-US" sz="2000" dirty="0"/>
                  <a:t>[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]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3000"/>
                  </a:spcBef>
                </a:pPr>
                <a:r>
                  <a:rPr lang="en-US" sz="2000" dirty="0" err="1"/>
                  <a:t>Pr</a:t>
                </a:r>
                <a:r>
                  <a:rPr lang="en-US" sz="2000" dirty="0"/>
                  <a:t>[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rejects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]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=1− </m:t>
                    </m:r>
                  </m:oMath>
                </a14:m>
                <a:r>
                  <a:rPr lang="en-US" sz="2000" dirty="0"/>
                  <a:t>Pr[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] </a:t>
                </a: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73" y="3288309"/>
                <a:ext cx="5904132" cy="1636730"/>
              </a:xfrm>
              <a:prstGeom prst="rect">
                <a:avLst/>
              </a:prstGeom>
              <a:blipFill>
                <a:blip r:embed="rId5"/>
                <a:stretch>
                  <a:fillRect l="-1032" t="-1487" b="-5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051143" y="3609142"/>
                <a:ext cx="2522164" cy="8735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nor/>
                            </m:rPr>
                            <a:rPr lang="en-US" sz="2000" b="0" i="1" baseline="-25000" dirty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n-US" sz="2000" b="0" i="0" baseline="-25000" dirty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sz="2000" b="0" i="0" baseline="-25000" dirty="0" smtClean="0">
                              <a:latin typeface="Cambria Math" panose="02040503050406030204" pitchFamily="18" charset="0"/>
                            </a:rPr>
                            <m:t>accepts</m:t>
                          </m:r>
                          <m:r>
                            <m:rPr>
                              <m:nor/>
                            </m:rPr>
                            <a:rPr lang="en-US" sz="2000" dirty="0"/>
                            <m:t> 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⁡[ </m:t>
                          </m:r>
                          <m:r>
                            <m:rPr>
                              <m:nor/>
                            </m:rPr>
                            <a:rPr lang="en-US" sz="2000" dirty="0"/>
                            <m:t>branch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]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143" y="3609142"/>
                <a:ext cx="2522164" cy="8735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46472" y="5016854"/>
                <a:ext cx="7859045" cy="132343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Defn:  </a:t>
                </a:r>
                <a:r>
                  <a:rPr lang="en-US" sz="2000" dirty="0"/>
                  <a:t>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000" dirty="0"/>
                  <a:t> say PTM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decides language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with error probability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if for every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,   </a:t>
                </a:r>
                <a:r>
                  <a:rPr lang="en-US" sz="2000" dirty="0" err="1"/>
                  <a:t>Pr</a:t>
                </a:r>
                <a:r>
                  <a:rPr lang="en-US" sz="2000" dirty="0"/>
                  <a:t>[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gives the wrong answer about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]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</a:t>
                </a:r>
                <a:r>
                  <a:rPr lang="en-US" sz="2000" i="1" dirty="0"/>
                  <a:t>i.e.,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Pr[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rejects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]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     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Pr[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]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72" y="5016854"/>
                <a:ext cx="7859045" cy="1323439"/>
              </a:xfrm>
              <a:prstGeom prst="rect">
                <a:avLst/>
              </a:prstGeom>
              <a:blipFill>
                <a:blip r:embed="rId7"/>
                <a:stretch>
                  <a:fillRect l="-776" t="-2765" b="-7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3200400" y="5346700"/>
            <a:ext cx="4399413" cy="0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Isosceles Triangle 38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E10A00-5D65-9049-8BD7-DBAC25947692}"/>
              </a:ext>
            </a:extLst>
          </p:cNvPr>
          <p:cNvSpPr txBox="1"/>
          <p:nvPr/>
        </p:nvSpPr>
        <p:spPr>
          <a:xfrm>
            <a:off x="5707626" y="62533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7897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uiExpand="1" build="p"/>
      <p:bldP spid="23" grpId="0"/>
      <p:bldP spid="52" grpId="0" uiExpand="1" build="p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3837" y="1670123"/>
                <a:ext cx="9836987" cy="38414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Defn:  </a:t>
                </a:r>
                <a:r>
                  <a:rPr lang="en-US" sz="2400" dirty="0"/>
                  <a:t>BPP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some poly-time PTM decides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with error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/>
                  <a:t> }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sz="2400" b="1" dirty="0"/>
                  <a:t>Amplification lemma:</a:t>
                </a:r>
                <a:r>
                  <a:rPr lang="en-US" sz="2400" dirty="0"/>
                  <a:t> 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is a poly-time PTM with error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type m:val="skw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 then, </a:t>
                </a:r>
                <a:br>
                  <a:rPr lang="en-US" sz="2400" dirty="0"/>
                </a:br>
                <a:r>
                  <a:rPr lang="en-US" sz="2400" dirty="0"/>
                  <a:t>for any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0&lt;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type m:val="skw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, there is an </a:t>
                </a:r>
                <a:r>
                  <a:rPr lang="en-US" sz="2400"/>
                  <a:t>equivalent poly-time </a:t>
                </a:r>
                <a:r>
                  <a:rPr lang="en-US" sz="2400" dirty="0"/>
                  <a:t>PTM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with error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.  </a:t>
                </a:r>
              </a:p>
              <a:p>
                <a:r>
                  <a:rPr lang="en-US" sz="2400" dirty="0"/>
                  <a:t>Can strengthen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m:rPr>
                            <m:nor/>
                          </m:rPr>
                          <a:rPr lang="en-US" sz="2400" dirty="0"/>
                          <m:t>−</m:t>
                        </m:r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oly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2400" dirty="0"/>
                  <a:t>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Proof idea: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 “On input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   1.  Run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 for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 times and output the majority response.”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Details:  </a:t>
                </a:r>
                <a:r>
                  <a:rPr lang="en-US" sz="2400" dirty="0"/>
                  <a:t>Calculation to obtain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 and the improved error probability.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Significance:  </a:t>
                </a:r>
                <a:r>
                  <a:rPr lang="en-US" sz="2400" dirty="0"/>
                  <a:t>Can make the error probability so small it is negligible.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37" y="1670123"/>
                <a:ext cx="9836987" cy="3841436"/>
              </a:xfrm>
              <a:prstGeom prst="rect">
                <a:avLst/>
              </a:prstGeom>
              <a:blipFill>
                <a:blip r:embed="rId3"/>
                <a:stretch>
                  <a:fillRect l="-992" t="-15079" r="-248" b="-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-1" y="0"/>
            <a:ext cx="8054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Class BPP</a:t>
            </a:r>
          </a:p>
        </p:txBody>
      </p:sp>
      <p:sp>
        <p:nvSpPr>
          <p:cNvPr id="25" name="Isosceles Triangle 24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B00D74-D442-C44F-805E-19E6D8B06B7A}"/>
              </a:ext>
            </a:extLst>
          </p:cNvPr>
          <p:cNvSpPr txBox="1"/>
          <p:nvPr/>
        </p:nvSpPr>
        <p:spPr>
          <a:xfrm>
            <a:off x="5043948" y="62828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1242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0432" y="0"/>
            <a:ext cx="6654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NP and BPP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0133" y="1504811"/>
                <a:ext cx="239957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Computation trees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133" y="1504811"/>
                <a:ext cx="2399577" cy="707886"/>
              </a:xfrm>
              <a:prstGeom prst="rect">
                <a:avLst/>
              </a:prstGeom>
              <a:blipFill>
                <a:blip r:embed="rId3"/>
                <a:stretch>
                  <a:fillRect t="-51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72473" y="1202025"/>
            <a:ext cx="3098696" cy="2659380"/>
            <a:chOff x="792661" y="1202025"/>
            <a:chExt cx="3098696" cy="26593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792661" y="2346900"/>
                  <a:ext cx="131766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661" y="2346900"/>
                  <a:ext cx="1317662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2675936" y="1202025"/>
              <a:ext cx="5773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NP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2257165" y="3522851"/>
                  <a:ext cx="13938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96F49A"/>
                          </a:solidFill>
                          <a:latin typeface="Cambria Math" panose="02040503050406030204" pitchFamily="18" charset="0"/>
                        </a:rPr>
                        <m:t>≥1</m:t>
                      </m:r>
                    </m:oMath>
                  </a14:m>
                  <a:r>
                    <a:rPr lang="en-US" sz="1600" dirty="0">
                      <a:solidFill>
                        <a:srgbClr val="96F49A"/>
                      </a:solidFill>
                    </a:rPr>
                    <a:t> accepting</a:t>
                  </a: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7165" y="3522851"/>
                  <a:ext cx="1393862" cy="338554"/>
                </a:xfrm>
                <a:prstGeom prst="rect">
                  <a:avLst/>
                </a:prstGeom>
                <a:blipFill>
                  <a:blip r:embed="rId5"/>
                  <a:stretch>
                    <a:fillRect t="-5455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Isosceles Triangle 6"/>
            <p:cNvSpPr/>
            <p:nvPr/>
          </p:nvSpPr>
          <p:spPr>
            <a:xfrm>
              <a:off x="2016837" y="1760220"/>
              <a:ext cx="1874520" cy="1711600"/>
            </a:xfrm>
            <a:prstGeom prst="triangle">
              <a:avLst/>
            </a:prstGeom>
            <a:solidFill>
              <a:srgbClr val="4C0000"/>
            </a:solidFill>
            <a:ln w="19050"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2881490" y="1775935"/>
              <a:ext cx="130925" cy="1636397"/>
              <a:chOff x="8031007" y="1709277"/>
              <a:chExt cx="130925" cy="1489814"/>
            </a:xfrm>
          </p:grpSpPr>
          <p:cxnSp>
            <p:nvCxnSpPr>
              <p:cNvPr id="24" name="Straight Arrow Connector 23"/>
              <p:cNvCxnSpPr/>
              <p:nvPr/>
            </p:nvCxnSpPr>
            <p:spPr>
              <a:xfrm flipH="1">
                <a:off x="8031007" y="1709277"/>
                <a:ext cx="71881" cy="280031"/>
              </a:xfrm>
              <a:prstGeom prst="straightConnector1">
                <a:avLst/>
              </a:prstGeom>
              <a:ln w="6350">
                <a:solidFill>
                  <a:srgbClr val="92D050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8032902" y="1982958"/>
                <a:ext cx="81451" cy="186793"/>
              </a:xfrm>
              <a:prstGeom prst="straightConnector1">
                <a:avLst/>
              </a:prstGeom>
              <a:ln w="6350">
                <a:solidFill>
                  <a:srgbClr val="92D050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 flipH="1">
                <a:off x="8032902" y="2164382"/>
                <a:ext cx="81451" cy="284606"/>
              </a:xfrm>
              <a:prstGeom prst="straightConnector1">
                <a:avLst/>
              </a:prstGeom>
              <a:ln w="6350">
                <a:solidFill>
                  <a:srgbClr val="92D050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>
                <a:off x="8033792" y="2442219"/>
                <a:ext cx="94325" cy="205457"/>
              </a:xfrm>
              <a:prstGeom prst="straightConnector1">
                <a:avLst/>
              </a:prstGeom>
              <a:ln w="6350">
                <a:solidFill>
                  <a:srgbClr val="92D050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 flipH="1">
                <a:off x="8066947" y="2630412"/>
                <a:ext cx="61171" cy="198688"/>
              </a:xfrm>
              <a:prstGeom prst="straightConnector1">
                <a:avLst/>
              </a:prstGeom>
              <a:ln w="6350">
                <a:solidFill>
                  <a:srgbClr val="92D050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8066947" y="2811836"/>
                <a:ext cx="94325" cy="205457"/>
              </a:xfrm>
              <a:prstGeom prst="straightConnector1">
                <a:avLst/>
              </a:prstGeom>
              <a:ln w="6350">
                <a:solidFill>
                  <a:srgbClr val="92D050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 flipH="1">
                <a:off x="8100761" y="3000403"/>
                <a:ext cx="61171" cy="198688"/>
              </a:xfrm>
              <a:prstGeom prst="straightConnector1">
                <a:avLst/>
              </a:prstGeom>
              <a:ln w="6350">
                <a:solidFill>
                  <a:srgbClr val="92D050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2" name="Group 41"/>
          <p:cNvGrpSpPr/>
          <p:nvPr/>
        </p:nvGrpSpPr>
        <p:grpSpPr>
          <a:xfrm>
            <a:off x="4182255" y="4130434"/>
            <a:ext cx="3188905" cy="2088165"/>
            <a:chOff x="4902443" y="4130434"/>
            <a:chExt cx="3188905" cy="2088165"/>
          </a:xfrm>
        </p:grpSpPr>
        <p:sp>
          <p:nvSpPr>
            <p:cNvPr id="6" name="Isosceles Triangle 5"/>
            <p:cNvSpPr/>
            <p:nvPr/>
          </p:nvSpPr>
          <p:spPr>
            <a:xfrm>
              <a:off x="5962585" y="4168445"/>
              <a:ext cx="1874520" cy="1711600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6" idx="0"/>
            </p:cNvCxnSpPr>
            <p:nvPr/>
          </p:nvCxnSpPr>
          <p:spPr>
            <a:xfrm flipH="1">
              <a:off x="6381087" y="4168445"/>
              <a:ext cx="518758" cy="171160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902443" y="5880045"/>
              <a:ext cx="14332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96F49A"/>
                  </a:solidFill>
                </a:rPr>
                <a:t>Few accepting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569870" y="5880045"/>
              <a:ext cx="15214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9A8F"/>
                  </a:solidFill>
                </a:rPr>
                <a:t>Many rejecting</a:t>
              </a:r>
            </a:p>
          </p:txBody>
        </p:sp>
        <p:sp>
          <p:nvSpPr>
            <p:cNvPr id="33" name="Isosceles Triangle 32"/>
            <p:cNvSpPr/>
            <p:nvPr/>
          </p:nvSpPr>
          <p:spPr>
            <a:xfrm rot="7123140">
              <a:off x="5623123" y="4916867"/>
              <a:ext cx="1946000" cy="373133"/>
            </a:xfrm>
            <a:prstGeom prst="triangle">
              <a:avLst>
                <a:gd name="adj" fmla="val 89692"/>
              </a:avLst>
            </a:prstGeom>
            <a:solidFill>
              <a:srgbClr val="3F601A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Isosceles Triangle 33"/>
            <p:cNvSpPr/>
            <p:nvPr/>
          </p:nvSpPr>
          <p:spPr>
            <a:xfrm>
              <a:off x="6389433" y="4160477"/>
              <a:ext cx="1447671" cy="1719568"/>
            </a:xfrm>
            <a:prstGeom prst="triangle">
              <a:avLst>
                <a:gd name="adj" fmla="val 35642"/>
              </a:avLst>
            </a:prstGeom>
            <a:solidFill>
              <a:srgbClr val="4C0000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039600" y="1202025"/>
            <a:ext cx="2668307" cy="2862447"/>
            <a:chOff x="5759788" y="1202025"/>
            <a:chExt cx="2668307" cy="2862447"/>
          </a:xfrm>
        </p:grpSpPr>
        <p:sp>
          <p:nvSpPr>
            <p:cNvPr id="3" name="TextBox 2"/>
            <p:cNvSpPr txBox="1"/>
            <p:nvPr/>
          </p:nvSpPr>
          <p:spPr>
            <a:xfrm>
              <a:off x="6569870" y="1202025"/>
              <a:ext cx="7416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BPP</a:t>
              </a:r>
            </a:p>
          </p:txBody>
        </p:sp>
        <p:sp>
          <p:nvSpPr>
            <p:cNvPr id="2" name="Isosceles Triangle 1"/>
            <p:cNvSpPr/>
            <p:nvPr/>
          </p:nvSpPr>
          <p:spPr>
            <a:xfrm>
              <a:off x="5962585" y="1760220"/>
              <a:ext cx="1874520" cy="1711600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2" idx="0"/>
            </p:cNvCxnSpPr>
            <p:nvPr/>
          </p:nvCxnSpPr>
          <p:spPr>
            <a:xfrm>
              <a:off x="6899845" y="1760220"/>
              <a:ext cx="479462" cy="171160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59788" y="3508007"/>
              <a:ext cx="14935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96F49A"/>
                  </a:solidFill>
                </a:rPr>
                <a:t>Many accepting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437274" y="3479697"/>
              <a:ext cx="9908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9A8F"/>
                  </a:solidFill>
                </a:rPr>
                <a:t>Few </a:t>
              </a:r>
              <a:br>
                <a:rPr lang="en-US" sz="1600" dirty="0">
                  <a:solidFill>
                    <a:srgbClr val="FF9A8F"/>
                  </a:solidFill>
                </a:rPr>
              </a:br>
              <a:r>
                <a:rPr lang="en-US" sz="1600" dirty="0">
                  <a:solidFill>
                    <a:srgbClr val="FF9A8F"/>
                  </a:solidFill>
                </a:rPr>
                <a:t>rejecting</a:t>
              </a:r>
            </a:p>
          </p:txBody>
        </p:sp>
        <p:sp>
          <p:nvSpPr>
            <p:cNvPr id="32" name="Isosceles Triangle 31"/>
            <p:cNvSpPr/>
            <p:nvPr/>
          </p:nvSpPr>
          <p:spPr>
            <a:xfrm>
              <a:off x="5980919" y="1752343"/>
              <a:ext cx="1398388" cy="1708285"/>
            </a:xfrm>
            <a:prstGeom prst="triangle">
              <a:avLst>
                <a:gd name="adj" fmla="val 66347"/>
              </a:avLst>
            </a:prstGeom>
            <a:solidFill>
              <a:srgbClr val="3F601A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Isosceles Triangle 34"/>
            <p:cNvSpPr/>
            <p:nvPr/>
          </p:nvSpPr>
          <p:spPr>
            <a:xfrm rot="3678383" flipV="1">
              <a:off x="6254272" y="2525476"/>
              <a:ext cx="1900470" cy="390704"/>
            </a:xfrm>
            <a:prstGeom prst="triangle">
              <a:avLst>
                <a:gd name="adj" fmla="val 88722"/>
              </a:avLst>
            </a:prstGeom>
            <a:solidFill>
              <a:srgbClr val="4C0000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2473" y="4168445"/>
            <a:ext cx="3098696" cy="2050154"/>
            <a:chOff x="792661" y="4168445"/>
            <a:chExt cx="3098696" cy="2050154"/>
          </a:xfrm>
        </p:grpSpPr>
        <p:sp>
          <p:nvSpPr>
            <p:cNvPr id="8" name="Isosceles Triangle 7"/>
            <p:cNvSpPr/>
            <p:nvPr/>
          </p:nvSpPr>
          <p:spPr>
            <a:xfrm>
              <a:off x="2016837" y="4168445"/>
              <a:ext cx="1874520" cy="1711600"/>
            </a:xfrm>
            <a:prstGeom prst="triangle">
              <a:avLst/>
            </a:prstGeom>
            <a:solidFill>
              <a:srgbClr val="4C0000"/>
            </a:solidFill>
            <a:ln w="19050"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343040" y="5880045"/>
              <a:ext cx="12221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9A8F"/>
                  </a:solidFill>
                </a:rPr>
                <a:t>all rejecting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792661" y="4820206"/>
                  <a:ext cx="131766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∉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661" y="4820206"/>
                  <a:ext cx="1317662" cy="461665"/>
                </a:xfrm>
                <a:prstGeom prst="rect">
                  <a:avLst/>
                </a:prstGeom>
                <a:blipFill>
                  <a:blip r:embed="rId6"/>
                  <a:stretch>
                    <a:fillRect b="-2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4" name="Straight Arrow Connector 13"/>
          <p:cNvCxnSpPr/>
          <p:nvPr/>
        </p:nvCxnSpPr>
        <p:spPr>
          <a:xfrm flipH="1">
            <a:off x="3355702" y="2253257"/>
            <a:ext cx="297651" cy="3351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755038" y="2257023"/>
            <a:ext cx="306195" cy="3314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23.1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983184" y="3508007"/>
                <a:ext cx="4099989" cy="261610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23.1</a:t>
                </a:r>
              </a:p>
              <a:p>
                <a:r>
                  <a:rPr lang="en-US" sz="2000" dirty="0"/>
                  <a:t>Which of these are known to be true?</a:t>
                </a:r>
              </a:p>
              <a:p>
                <a:r>
                  <a:rPr lang="en-US" sz="2000" dirty="0"/>
                  <a:t>Check all that apply.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BPP is closed under union.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BPP is closed under complement.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P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000" dirty="0"/>
                  <a:t> BPP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BPP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000" dirty="0"/>
                  <a:t> PSPACE</a:t>
                </a: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3184" y="3508007"/>
                <a:ext cx="4099989" cy="2616101"/>
              </a:xfrm>
              <a:prstGeom prst="rect">
                <a:avLst/>
              </a:prstGeom>
              <a:blipFill>
                <a:blip r:embed="rId7"/>
                <a:stretch>
                  <a:fillRect l="-1917" t="-1147" r="-1032" b="-2523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DAD47C2-3EC4-994F-A373-540BF5FE5B72}"/>
              </a:ext>
            </a:extLst>
          </p:cNvPr>
          <p:cNvSpPr txBox="1"/>
          <p:nvPr/>
        </p:nvSpPr>
        <p:spPr>
          <a:xfrm>
            <a:off x="5574890" y="64450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6584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Example:  Branching Programs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8615" y="1253031"/>
                <a:ext cx="8722867" cy="4862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Defn: </a:t>
                </a:r>
                <a:r>
                  <a:rPr lang="en-US" sz="2000" dirty="0"/>
                  <a:t>  A </a:t>
                </a:r>
                <a:r>
                  <a:rPr lang="en-US" sz="2000" u="sng" dirty="0"/>
                  <a:t>branching program</a:t>
                </a:r>
                <a:r>
                  <a:rPr lang="en-US" sz="2000" dirty="0"/>
                  <a:t> (BP) is a directed, acyclic (no cycles) graph that has</a:t>
                </a:r>
              </a:p>
              <a:p>
                <a:r>
                  <a:rPr lang="en-US" sz="2000" dirty="0"/>
                  <a:t> 1.  </a:t>
                </a:r>
                <a:r>
                  <a:rPr lang="en-US" sz="2000" i="1" dirty="0"/>
                  <a:t>Query nodes</a:t>
                </a:r>
                <a:r>
                  <a:rPr lang="en-US" sz="2000" dirty="0"/>
                  <a:t> labeled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and having two outgoing edges labeled 0 and 1.</a:t>
                </a:r>
              </a:p>
              <a:p>
                <a:r>
                  <a:rPr lang="en-US" sz="2000" dirty="0"/>
                  <a:t> 2.  </a:t>
                </a:r>
                <a:r>
                  <a:rPr lang="en-US" sz="2000" i="1" dirty="0"/>
                  <a:t>Two output nodes</a:t>
                </a:r>
                <a:r>
                  <a:rPr lang="en-US" sz="2000" dirty="0"/>
                  <a:t> labeled 0 and 1 and having no outgoing edges.</a:t>
                </a:r>
              </a:p>
              <a:p>
                <a:r>
                  <a:rPr lang="en-US" sz="2000" dirty="0"/>
                  <a:t> 3.  A designated </a:t>
                </a:r>
                <a:r>
                  <a:rPr lang="en-US" sz="2000" i="1" dirty="0"/>
                  <a:t>start node</a:t>
                </a:r>
                <a:r>
                  <a:rPr lang="en-US" sz="20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BP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with query nodes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dirty="0"/>
                  <a:t> describes a Boolean function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0" dirty="0" smtClean="0">
                                <a:latin typeface="Cambria Math" panose="02040503050406030204" pitchFamily="18" charset="0"/>
                              </a:rPr>
                              <m:t>0,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1</m:t>
                            </m:r>
                          </m:e>
                        </m:d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→{0,</m:t>
                    </m:r>
                    <m:r>
                      <m:rPr>
                        <m:nor/>
                      </m:rPr>
                      <a:rPr lang="en-US" sz="2000" dirty="0"/>
                      <m:t>1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Follow the path designated by the query nodes’ outgoing edges </a:t>
                </a:r>
                <a:br>
                  <a:rPr lang="en-US" sz="2000" dirty="0"/>
                </a:br>
                <a:r>
                  <a:rPr lang="en-US" sz="2000" dirty="0"/>
                  <a:t>from the start note until reach an output node.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Example:  </a:t>
                </a:r>
                <a:r>
                  <a:rPr lang="en-US" sz="20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000" dirty="0"/>
                      <m:t>1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000" dirty="0"/>
                      <m:t>0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000" dirty="0"/>
                      <m:t>1</m:t>
                    </m:r>
                  </m:oMath>
                </a14:m>
                <a:r>
                  <a:rPr lang="en-US" sz="2000" dirty="0"/>
                  <a:t> we have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000" dirty="0"/>
                          <m:t>101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=0= </m:t>
                    </m:r>
                  </m:oMath>
                </a14:m>
                <a:r>
                  <a:rPr lang="en-US" sz="2000" dirty="0"/>
                  <a:t>output.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BPs are </a:t>
                </a:r>
                <a:r>
                  <a:rPr lang="en-US" sz="2000" i="1" dirty="0"/>
                  <a:t>equivalent</a:t>
                </a:r>
                <a:r>
                  <a:rPr lang="en-US" sz="2000" dirty="0"/>
                  <a:t> if they describe the same Boolean function.</a:t>
                </a:r>
              </a:p>
              <a:p>
                <a:r>
                  <a:rPr lang="en-US" sz="2000" b="1" dirty="0"/>
                  <a:t>Defn: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BP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i="1" dirty="0">
                    <a:latin typeface="Cambria Math" panose="02040503050406030204" pitchFamily="18" charset="0"/>
                  </a:rPr>
                  <a:t> </a:t>
                </a:r>
                <a:r>
                  <a:rPr lang="en-US" sz="2000" dirty="0"/>
                  <a:t>are equivalent BPs (written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) }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Theorem: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BP</m:t>
                    </m:r>
                  </m:oMath>
                </a14:m>
                <a:r>
                  <a:rPr lang="en-US" sz="2000" dirty="0"/>
                  <a:t> is </a:t>
                </a:r>
                <a:r>
                  <a:rPr lang="en-US" sz="2000" dirty="0" err="1"/>
                  <a:t>coNP</a:t>
                </a:r>
                <a:r>
                  <a:rPr lang="en-US" sz="2000" dirty="0"/>
                  <a:t>-complete  (on pset 6)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BP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BPP ?  Unknown. That would imply NP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000" dirty="0"/>
                  <a:t> BPP and would be surprising!</a:t>
                </a:r>
              </a:p>
              <a:p>
                <a:r>
                  <a:rPr lang="en-US" sz="2000" dirty="0"/>
                  <a:t>Instead, consider a restricted problem.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1253031"/>
                <a:ext cx="8722867" cy="4862870"/>
              </a:xfrm>
              <a:prstGeom prst="rect">
                <a:avLst/>
              </a:prstGeom>
              <a:blipFill>
                <a:blip r:embed="rId3"/>
                <a:stretch>
                  <a:fillRect l="-699" t="-753" b="-13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3" name="Group 132"/>
          <p:cNvGrpSpPr/>
          <p:nvPr/>
        </p:nvGrpSpPr>
        <p:grpSpPr>
          <a:xfrm>
            <a:off x="8340836" y="3113809"/>
            <a:ext cx="3372783" cy="2665168"/>
            <a:chOff x="5376721" y="3755822"/>
            <a:chExt cx="3372783" cy="2665168"/>
          </a:xfrm>
        </p:grpSpPr>
        <p:sp>
          <p:nvSpPr>
            <p:cNvPr id="3" name="Oval 2"/>
            <p:cNvSpPr/>
            <p:nvPr/>
          </p:nvSpPr>
          <p:spPr>
            <a:xfrm>
              <a:off x="6849307" y="3778151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6749520" y="3767236"/>
                  <a:ext cx="601840" cy="4824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49520" y="3767236"/>
                  <a:ext cx="601840" cy="48241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Oval 32"/>
            <p:cNvSpPr/>
            <p:nvPr/>
          </p:nvSpPr>
          <p:spPr>
            <a:xfrm>
              <a:off x="5463924" y="513675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angle 33"/>
                <p:cNvSpPr/>
                <p:nvPr/>
              </p:nvSpPr>
              <p:spPr>
                <a:xfrm>
                  <a:off x="5376721" y="5099918"/>
                  <a:ext cx="608791" cy="4824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4" name="Rectangle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76721" y="5099918"/>
                  <a:ext cx="608791" cy="4824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Oval 25"/>
            <p:cNvSpPr/>
            <p:nvPr/>
          </p:nvSpPr>
          <p:spPr>
            <a:xfrm>
              <a:off x="6849307" y="513675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/>
                <p:cNvSpPr/>
                <p:nvPr/>
              </p:nvSpPr>
              <p:spPr>
                <a:xfrm>
                  <a:off x="6770097" y="5120695"/>
                  <a:ext cx="601840" cy="4824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" name="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70097" y="5120695"/>
                  <a:ext cx="601840" cy="4824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Oval 30"/>
            <p:cNvSpPr/>
            <p:nvPr/>
          </p:nvSpPr>
          <p:spPr>
            <a:xfrm>
              <a:off x="8234690" y="513675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8140713" y="5107781"/>
                  <a:ext cx="608791" cy="4824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40713" y="5107781"/>
                  <a:ext cx="608791" cy="48241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Oval 52"/>
            <p:cNvSpPr/>
            <p:nvPr/>
          </p:nvSpPr>
          <p:spPr>
            <a:xfrm>
              <a:off x="6169185" y="447082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Rectangle 53"/>
                <p:cNvSpPr/>
                <p:nvPr/>
              </p:nvSpPr>
              <p:spPr>
                <a:xfrm>
                  <a:off x="6069398" y="4450328"/>
                  <a:ext cx="608791" cy="4824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4" name="Rectangle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9398" y="4450328"/>
                  <a:ext cx="608791" cy="4824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Oval 55"/>
            <p:cNvSpPr/>
            <p:nvPr/>
          </p:nvSpPr>
          <p:spPr>
            <a:xfrm>
              <a:off x="7554568" y="447082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/>
                <p:cNvSpPr/>
                <p:nvPr/>
              </p:nvSpPr>
              <p:spPr>
                <a:xfrm>
                  <a:off x="7454781" y="4451542"/>
                  <a:ext cx="608791" cy="4824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7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4781" y="4451542"/>
                  <a:ext cx="608791" cy="48241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9" name="Oval 58"/>
            <p:cNvSpPr/>
            <p:nvPr/>
          </p:nvSpPr>
          <p:spPr>
            <a:xfrm>
              <a:off x="6169185" y="6014686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7554568" y="6014686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H="1">
              <a:off x="6500901" y="4121944"/>
              <a:ext cx="397580" cy="388809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flipH="1">
              <a:off x="7203885" y="4806233"/>
              <a:ext cx="387751" cy="39812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H="1">
              <a:off x="5808389" y="4819398"/>
              <a:ext cx="417473" cy="39325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H="1">
              <a:off x="6492658" y="5502944"/>
              <a:ext cx="427151" cy="54326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flipH="1">
              <a:off x="7899537" y="5518495"/>
              <a:ext cx="424061" cy="537375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7200900" y="4124325"/>
              <a:ext cx="424533" cy="39768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H="1">
              <a:off x="6572490" y="5412745"/>
              <a:ext cx="1654689" cy="74647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endCxn id="31" idx="1"/>
            </p:cNvCxnSpPr>
            <p:nvPr/>
          </p:nvCxnSpPr>
          <p:spPr>
            <a:xfrm>
              <a:off x="7946078" y="4819398"/>
              <a:ext cx="347523" cy="37626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5785853" y="5499852"/>
              <a:ext cx="453832" cy="55983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5860228" y="5409635"/>
              <a:ext cx="1695121" cy="73714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7194553" y="5506054"/>
              <a:ext cx="432334" cy="54119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>
              <a:off x="6522406" y="3755822"/>
              <a:ext cx="354570" cy="1288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6532056" y="4812455"/>
              <a:ext cx="363907" cy="37634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Rectangle 109"/>
            <p:cNvSpPr/>
            <p:nvPr/>
          </p:nvSpPr>
          <p:spPr>
            <a:xfrm>
              <a:off x="6579431" y="397161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7239857" y="396459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5870550" y="4642770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569757" y="4636826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7239858" y="4643798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7974175" y="4628988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602313" y="5515933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5993364" y="5219076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615359" y="5337883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218885" y="5323135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7844817" y="5207485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8205983" y="5544778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6222795" y="6020880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0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7600854" y="6009790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1</a:t>
              </a:r>
            </a:p>
          </p:txBody>
        </p:sp>
      </p:grpSp>
      <p:sp>
        <p:nvSpPr>
          <p:cNvPr id="134" name="Rectangle 133"/>
          <p:cNvSpPr/>
          <p:nvPr/>
        </p:nvSpPr>
        <p:spPr>
          <a:xfrm>
            <a:off x="1803890" y="5353467"/>
            <a:ext cx="6655459" cy="389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4332235" y="3729251"/>
            <a:ext cx="3595980" cy="301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C7004E-3888-7C41-AE22-36402DC4887F}"/>
              </a:ext>
            </a:extLst>
          </p:cNvPr>
          <p:cNvSpPr txBox="1"/>
          <p:nvPr/>
        </p:nvSpPr>
        <p:spPr>
          <a:xfrm>
            <a:off x="5456903" y="61353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5573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6" grpId="0" uiExpand="1" build="p"/>
      <p:bldP spid="134" grpId="0" animBg="1"/>
      <p:bldP spid="1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Read-once Branching Programs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8616" y="1253031"/>
                <a:ext cx="8878014" cy="1877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Defn: </a:t>
                </a:r>
                <a:r>
                  <a:rPr lang="en-US" sz="2400" dirty="0"/>
                  <a:t>  A BP is </a:t>
                </a:r>
                <a:r>
                  <a:rPr lang="en-US" sz="2400" u="sng" dirty="0"/>
                  <a:t>read-once</a:t>
                </a:r>
                <a:r>
                  <a:rPr lang="en-US" sz="2400" dirty="0"/>
                  <a:t> if it never queries a variable more than once </a:t>
                </a:r>
                <a:br>
                  <a:rPr lang="en-US" sz="2400" dirty="0"/>
                </a:br>
                <a:r>
                  <a:rPr lang="en-US" sz="2400" dirty="0"/>
                  <a:t>on any path from the start node to an output.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Defn: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400" b="0" i="0" baseline="-25000" dirty="0" smtClean="0">
                        <a:latin typeface="Cambria Math" panose="02040503050406030204" pitchFamily="18" charset="0"/>
                      </a:rPr>
                      <m:t>ROB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i="1" dirty="0">
                    <a:latin typeface="Cambria Math" panose="02040503050406030204" pitchFamily="18" charset="0"/>
                  </a:rPr>
                  <a:t> </a:t>
                </a:r>
                <a:r>
                  <a:rPr lang="en-US" sz="2400" dirty="0"/>
                  <a:t>are equivalent read-once BPs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Theorem: 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ROBP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BPP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1253031"/>
                <a:ext cx="8878014" cy="1877437"/>
              </a:xfrm>
              <a:prstGeom prst="rect">
                <a:avLst/>
              </a:prstGeom>
              <a:blipFill>
                <a:blip r:embed="rId3"/>
                <a:stretch>
                  <a:fillRect l="-1030" t="-2597" r="-480" b="-6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3" name="Group 132"/>
          <p:cNvGrpSpPr/>
          <p:nvPr/>
        </p:nvGrpSpPr>
        <p:grpSpPr>
          <a:xfrm>
            <a:off x="7747000" y="2812494"/>
            <a:ext cx="3372783" cy="2665168"/>
            <a:chOff x="5376721" y="3755822"/>
            <a:chExt cx="3372783" cy="2665168"/>
          </a:xfrm>
        </p:grpSpPr>
        <p:sp>
          <p:nvSpPr>
            <p:cNvPr id="3" name="Oval 2"/>
            <p:cNvSpPr/>
            <p:nvPr/>
          </p:nvSpPr>
          <p:spPr>
            <a:xfrm>
              <a:off x="6849307" y="3778151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6749520" y="3767236"/>
                  <a:ext cx="601840" cy="4824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49520" y="3767236"/>
                  <a:ext cx="601840" cy="48241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Oval 32"/>
            <p:cNvSpPr/>
            <p:nvPr/>
          </p:nvSpPr>
          <p:spPr>
            <a:xfrm>
              <a:off x="5463924" y="513675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angle 33"/>
                <p:cNvSpPr/>
                <p:nvPr/>
              </p:nvSpPr>
              <p:spPr>
                <a:xfrm>
                  <a:off x="5376721" y="5099918"/>
                  <a:ext cx="608791" cy="4824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4" name="Rectangle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76721" y="5099918"/>
                  <a:ext cx="608791" cy="4824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Oval 25"/>
            <p:cNvSpPr/>
            <p:nvPr/>
          </p:nvSpPr>
          <p:spPr>
            <a:xfrm>
              <a:off x="6849307" y="513675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/>
                <p:cNvSpPr/>
                <p:nvPr/>
              </p:nvSpPr>
              <p:spPr>
                <a:xfrm>
                  <a:off x="6770097" y="5120695"/>
                  <a:ext cx="601840" cy="4824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" name="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70097" y="5120695"/>
                  <a:ext cx="601840" cy="4824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Oval 30"/>
            <p:cNvSpPr/>
            <p:nvPr/>
          </p:nvSpPr>
          <p:spPr>
            <a:xfrm>
              <a:off x="8234690" y="513675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8140713" y="5107781"/>
                  <a:ext cx="608791" cy="4824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40713" y="5107781"/>
                  <a:ext cx="608791" cy="48241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Oval 52"/>
            <p:cNvSpPr/>
            <p:nvPr/>
          </p:nvSpPr>
          <p:spPr>
            <a:xfrm>
              <a:off x="6169185" y="447082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Rectangle 53"/>
                <p:cNvSpPr/>
                <p:nvPr/>
              </p:nvSpPr>
              <p:spPr>
                <a:xfrm>
                  <a:off x="6069398" y="4450328"/>
                  <a:ext cx="608791" cy="4824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4" name="Rectangle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9398" y="4450328"/>
                  <a:ext cx="608791" cy="4824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Oval 55"/>
            <p:cNvSpPr/>
            <p:nvPr/>
          </p:nvSpPr>
          <p:spPr>
            <a:xfrm>
              <a:off x="7554568" y="447082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/>
                <p:cNvSpPr/>
                <p:nvPr/>
              </p:nvSpPr>
              <p:spPr>
                <a:xfrm>
                  <a:off x="7454781" y="4451542"/>
                  <a:ext cx="608791" cy="4824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7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4781" y="4451542"/>
                  <a:ext cx="608791" cy="48241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9" name="Oval 58"/>
            <p:cNvSpPr/>
            <p:nvPr/>
          </p:nvSpPr>
          <p:spPr>
            <a:xfrm>
              <a:off x="6169185" y="6014686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7554568" y="6014686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H="1">
              <a:off x="6500901" y="4121944"/>
              <a:ext cx="397580" cy="388809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flipH="1">
              <a:off x="7203885" y="4806233"/>
              <a:ext cx="387751" cy="39812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H="1">
              <a:off x="5808389" y="4819398"/>
              <a:ext cx="417473" cy="39325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H="1">
              <a:off x="6492658" y="5502944"/>
              <a:ext cx="427151" cy="54326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flipH="1">
              <a:off x="7899537" y="5518495"/>
              <a:ext cx="424061" cy="537375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7200900" y="4124325"/>
              <a:ext cx="424533" cy="39768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H="1">
              <a:off x="6572490" y="5412745"/>
              <a:ext cx="1654689" cy="74647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endCxn id="31" idx="1"/>
            </p:cNvCxnSpPr>
            <p:nvPr/>
          </p:nvCxnSpPr>
          <p:spPr>
            <a:xfrm>
              <a:off x="7946078" y="4819398"/>
              <a:ext cx="347523" cy="37626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5785853" y="5499852"/>
              <a:ext cx="453832" cy="55983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5860228" y="5409635"/>
              <a:ext cx="1695121" cy="73714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7194553" y="5506054"/>
              <a:ext cx="432334" cy="54119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>
              <a:off x="6522406" y="3755822"/>
              <a:ext cx="354570" cy="1288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6532056" y="4812455"/>
              <a:ext cx="363907" cy="37634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Rectangle 109"/>
            <p:cNvSpPr/>
            <p:nvPr/>
          </p:nvSpPr>
          <p:spPr>
            <a:xfrm>
              <a:off x="6579431" y="397161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7239857" y="396459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5870550" y="4642770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569757" y="4636826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7239858" y="4643798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7974175" y="4628988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602313" y="5515933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5993364" y="5219076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615359" y="5337883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218885" y="5323135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7844817" y="5207485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8205983" y="5544778"/>
              <a:ext cx="394053" cy="48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6222795" y="6020880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0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7600854" y="6009790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1</a:t>
              </a:r>
            </a:p>
          </p:txBody>
        </p:sp>
      </p:grpSp>
      <p:sp>
        <p:nvSpPr>
          <p:cNvPr id="16" name="Oval 15"/>
          <p:cNvSpPr/>
          <p:nvPr/>
        </p:nvSpPr>
        <p:spPr>
          <a:xfrm>
            <a:off x="9170733" y="2784472"/>
            <a:ext cx="508000" cy="508000"/>
          </a:xfrm>
          <a:prstGeom prst="ellipse">
            <a:avLst/>
          </a:prstGeom>
          <a:noFill/>
          <a:ln w="28575">
            <a:solidFill>
              <a:srgbClr val="FF9A8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9170733" y="4140555"/>
            <a:ext cx="508000" cy="508000"/>
          </a:xfrm>
          <a:prstGeom prst="ellipse">
            <a:avLst/>
          </a:prstGeom>
          <a:noFill/>
          <a:ln w="28575">
            <a:solidFill>
              <a:srgbClr val="FF9A8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474465" y="5541093"/>
            <a:ext cx="20150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9A8F"/>
                </a:solidFill>
              </a:rPr>
              <a:t>Not read-once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23.2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533400" y="3402386"/>
                <a:ext cx="6669365" cy="2539157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23.2</a:t>
                </a:r>
              </a:p>
              <a:p>
                <a:r>
                  <a:rPr lang="en-US" sz="2000" dirty="0"/>
                  <a:t>Assuming (as we will show) that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ROBP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BPP, </a:t>
                </a:r>
                <a:br>
                  <a:rPr lang="en-US" sz="2000" dirty="0"/>
                </a:br>
                <a:r>
                  <a:rPr lang="en-US" sz="2000" dirty="0"/>
                  <a:t>can we use that to show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BP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BPP by converting </a:t>
                </a:r>
                <a:br>
                  <a:rPr lang="en-US" sz="2000" dirty="0"/>
                </a:br>
                <a:r>
                  <a:rPr lang="en-US" sz="2000" dirty="0"/>
                  <a:t>branching programs to read-once branching programs?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Yes, there is no need to re-read inputs.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No, we cannot do that conversion in general.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No, the conversion is possible but not in polynomial-time.</a:t>
                </a: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402386"/>
                <a:ext cx="6669365" cy="2539157"/>
              </a:xfrm>
              <a:prstGeom prst="rect">
                <a:avLst/>
              </a:prstGeom>
              <a:blipFill>
                <a:blip r:embed="rId10"/>
                <a:stretch>
                  <a:fillRect l="-1182" t="-1182" b="-2837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A87235C6-04F4-F241-9C6F-3236431606B0}"/>
              </a:ext>
            </a:extLst>
          </p:cNvPr>
          <p:cNvSpPr txBox="1"/>
          <p:nvPr/>
        </p:nvSpPr>
        <p:spPr>
          <a:xfrm>
            <a:off x="5353665" y="62828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7501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6" grpId="0" animBg="1"/>
      <p:bldP spid="154" grpId="0" animBg="1"/>
      <p:bldP spid="17" grpId="0"/>
      <p:bldP spid="155" grpId="0" animBg="1"/>
      <p:bldP spid="1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0" y="0"/>
                <a:ext cx="7747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ROBP</m:t>
                    </m:r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BPP 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747000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8616" y="1253031"/>
                <a:ext cx="8452026" cy="4924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Theorem: 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ROBP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BPP </a:t>
                </a:r>
              </a:p>
              <a:p>
                <a:r>
                  <a:rPr lang="en-US" sz="2000" dirty="0"/>
                  <a:t>Proof attempt:  Let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</m:oMath>
                </a14:m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  1.  Pick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 random input assignments and evaluate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on each one.</a:t>
                </a:r>
              </a:p>
              <a:p>
                <a:r>
                  <a:rPr lang="en-US" sz="2000" dirty="0"/>
                  <a:t>  2. 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ever disagree on those assignments 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  <a:br>
                  <a:rPr lang="en-US" sz="2000" dirty="0"/>
                </a:br>
                <a:r>
                  <a:rPr lang="en-US" sz="2000" dirty="0"/>
                  <a:t>        If they always agree on those assignments then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.”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What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 to chose?  </a:t>
                </a: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then they always agree so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Pr[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accepts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]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1</a:t>
                </a: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≢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then want  </a:t>
                </a:r>
                <a:r>
                  <a:rPr lang="en-US" sz="2000" dirty="0" err="1"/>
                  <a:t>Pr</a:t>
                </a:r>
                <a:r>
                  <a:rPr lang="en-US" sz="2000" dirty="0"/>
                  <a:t>[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 ]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type m:val="skw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000" dirty="0"/>
              </a:p>
              <a:p>
                <a:r>
                  <a:rPr lang="en-US" sz="2000" dirty="0"/>
                  <a:t>                        so want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Pr[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rejects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]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≥ </m:t>
                    </m:r>
                    <m:f>
                      <m:fPr>
                        <m:type m:val="skw"/>
                        <m:ctrlP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But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may disagree rarely, say in 1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000" dirty="0"/>
                  <a:t> possible assignments.</a:t>
                </a:r>
              </a:p>
              <a:p>
                <a:r>
                  <a:rPr lang="en-US" sz="2000" dirty="0"/>
                  <a:t>That would require exponentially many samples to have a good chance of finding a disagreeing assignment and thus would require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But then this algorithm would use exponential time.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rgbClr val="FFFF00"/>
                    </a:solidFill>
                  </a:rPr>
                  <a:t>Try a different idea:  Run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 on </a:t>
                </a:r>
                <a:r>
                  <a:rPr lang="en-US" sz="2000" u="sng" dirty="0">
                    <a:solidFill>
                      <a:srgbClr val="FFFF00"/>
                    </a:solidFill>
                  </a:rPr>
                  <a:t>non-Boolean inputs</a:t>
                </a:r>
                <a:r>
                  <a:rPr lang="en-US" sz="2000" dirty="0">
                    <a:solidFill>
                      <a:srgbClr val="FFFF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1253031"/>
                <a:ext cx="8452026" cy="4924425"/>
              </a:xfrm>
              <a:prstGeom prst="rect">
                <a:avLst/>
              </a:prstGeom>
              <a:blipFill>
                <a:blip r:embed="rId4"/>
                <a:stretch>
                  <a:fillRect l="-1081" t="-991" b="-13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8601012" y="3013510"/>
            <a:ext cx="1611846" cy="2267730"/>
            <a:chOff x="3540461" y="3932392"/>
            <a:chExt cx="1611846" cy="2267730"/>
          </a:xfrm>
        </p:grpSpPr>
        <p:grpSp>
          <p:nvGrpSpPr>
            <p:cNvPr id="12" name="Group 11"/>
            <p:cNvGrpSpPr/>
            <p:nvPr/>
          </p:nvGrpSpPr>
          <p:grpSpPr>
            <a:xfrm>
              <a:off x="3645702" y="3949237"/>
              <a:ext cx="1506605" cy="2250885"/>
              <a:chOff x="3645702" y="3949237"/>
              <a:chExt cx="1506605" cy="2250885"/>
            </a:xfrm>
          </p:grpSpPr>
          <p:sp>
            <p:nvSpPr>
              <p:cNvPr id="125" name="Oval 124"/>
              <p:cNvSpPr/>
              <p:nvPr/>
            </p:nvSpPr>
            <p:spPr>
              <a:xfrm>
                <a:off x="4275745" y="4298900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6" name="Rectangle 125"/>
                  <p:cNvSpPr/>
                  <p:nvPr/>
                </p:nvSpPr>
                <p:spPr>
                  <a:xfrm>
                    <a:off x="4215860" y="4252982"/>
                    <a:ext cx="344453" cy="25391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000" dirty="0"/>
                  </a:p>
                </p:txBody>
              </p:sp>
            </mc:Choice>
            <mc:Fallback xmlns="">
              <p:sp>
                <p:nvSpPr>
                  <p:cNvPr id="126" name="Rectangle 1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15860" y="4252982"/>
                    <a:ext cx="344453" cy="253916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30" name="Oval 129"/>
              <p:cNvSpPr/>
              <p:nvPr/>
            </p:nvSpPr>
            <p:spPr>
              <a:xfrm>
                <a:off x="3947031" y="4633679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4616610" y="4633679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947031" y="5754427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4616610" y="5754427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135" name="Straight Arrow Connector 134"/>
              <p:cNvCxnSpPr/>
              <p:nvPr/>
            </p:nvCxnSpPr>
            <p:spPr>
              <a:xfrm flipH="1">
                <a:off x="4107355" y="4465061"/>
                <a:ext cx="192157" cy="1879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Arrow Connector 135"/>
              <p:cNvCxnSpPr/>
              <p:nvPr/>
            </p:nvCxnSpPr>
            <p:spPr>
              <a:xfrm flipH="1">
                <a:off x="4447119" y="4795790"/>
                <a:ext cx="187407" cy="1924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Arrow Connector 139"/>
              <p:cNvCxnSpPr/>
              <p:nvPr/>
            </p:nvCxnSpPr>
            <p:spPr>
              <a:xfrm>
                <a:off x="4445676" y="4466212"/>
                <a:ext cx="205184" cy="19220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Arrow Connector 141"/>
              <p:cNvCxnSpPr/>
              <p:nvPr/>
            </p:nvCxnSpPr>
            <p:spPr>
              <a:xfrm>
                <a:off x="4759267" y="4813664"/>
                <a:ext cx="89608" cy="159323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Arrow Connector 145"/>
              <p:cNvCxnSpPr/>
              <p:nvPr/>
            </p:nvCxnSpPr>
            <p:spPr>
              <a:xfrm>
                <a:off x="4117749" y="4288108"/>
                <a:ext cx="171370" cy="6227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Arrow Connector 146"/>
              <p:cNvCxnSpPr/>
              <p:nvPr/>
            </p:nvCxnSpPr>
            <p:spPr>
              <a:xfrm>
                <a:off x="4122413" y="4798797"/>
                <a:ext cx="175883" cy="18189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Rectangle 147"/>
              <p:cNvSpPr/>
              <p:nvPr/>
            </p:nvSpPr>
            <p:spPr>
              <a:xfrm>
                <a:off x="4083784" y="4358545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0</a:t>
                </a:r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4429214" y="4347902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3927488" y="5725476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0</a:t>
                </a:r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4589411" y="5725476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3645702" y="3949237"/>
                <a:ext cx="1506605" cy="2250885"/>
              </a:xfrm>
              <a:custGeom>
                <a:avLst/>
                <a:gdLst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8679 w 1713497"/>
                  <a:gd name="connsiteY0" fmla="*/ 1990138 h 2213405"/>
                  <a:gd name="connsiteX1" fmla="*/ 709716 w 1713497"/>
                  <a:gd name="connsiteY1" fmla="*/ 170863 h 2213405"/>
                  <a:gd name="connsiteX2" fmla="*/ 1038329 w 1713497"/>
                  <a:gd name="connsiteY2" fmla="*/ 213725 h 2213405"/>
                  <a:gd name="connsiteX3" fmla="*/ 1686029 w 1713497"/>
                  <a:gd name="connsiteY3" fmla="*/ 1985375 h 2213405"/>
                  <a:gd name="connsiteX4" fmla="*/ 28679 w 1713497"/>
                  <a:gd name="connsiteY4" fmla="*/ 1990138 h 2213405"/>
                  <a:gd name="connsiteX0" fmla="*/ 25238 w 1710056"/>
                  <a:gd name="connsiteY0" fmla="*/ 1967863 h 2191130"/>
                  <a:gd name="connsiteX1" fmla="*/ 706275 w 1710056"/>
                  <a:gd name="connsiteY1" fmla="*/ 148588 h 2191130"/>
                  <a:gd name="connsiteX2" fmla="*/ 1034888 w 1710056"/>
                  <a:gd name="connsiteY2" fmla="*/ 191450 h 2191130"/>
                  <a:gd name="connsiteX3" fmla="*/ 1682588 w 1710056"/>
                  <a:gd name="connsiteY3" fmla="*/ 1963100 h 2191130"/>
                  <a:gd name="connsiteX4" fmla="*/ 25238 w 1710056"/>
                  <a:gd name="connsiteY4" fmla="*/ 1967863 h 2191130"/>
                  <a:gd name="connsiteX0" fmla="*/ 25238 w 1710056"/>
                  <a:gd name="connsiteY0" fmla="*/ 1924643 h 2147910"/>
                  <a:gd name="connsiteX1" fmla="*/ 706275 w 1710056"/>
                  <a:gd name="connsiteY1" fmla="*/ 105368 h 2147910"/>
                  <a:gd name="connsiteX2" fmla="*/ 1034888 w 1710056"/>
                  <a:gd name="connsiteY2" fmla="*/ 148230 h 2147910"/>
                  <a:gd name="connsiteX3" fmla="*/ 1682588 w 1710056"/>
                  <a:gd name="connsiteY3" fmla="*/ 1919880 h 2147910"/>
                  <a:gd name="connsiteX4" fmla="*/ 25238 w 1710056"/>
                  <a:gd name="connsiteY4" fmla="*/ 1924643 h 2147910"/>
                  <a:gd name="connsiteX0" fmla="*/ 25238 w 1707561"/>
                  <a:gd name="connsiteY0" fmla="*/ 1924643 h 2147910"/>
                  <a:gd name="connsiteX1" fmla="*/ 706275 w 1707561"/>
                  <a:gd name="connsiteY1" fmla="*/ 105368 h 2147910"/>
                  <a:gd name="connsiteX2" fmla="*/ 1034888 w 1707561"/>
                  <a:gd name="connsiteY2" fmla="*/ 148230 h 2147910"/>
                  <a:gd name="connsiteX3" fmla="*/ 1682588 w 1707561"/>
                  <a:gd name="connsiteY3" fmla="*/ 1919880 h 2147910"/>
                  <a:gd name="connsiteX4" fmla="*/ 25238 w 1707561"/>
                  <a:gd name="connsiteY4" fmla="*/ 1924643 h 2147910"/>
                  <a:gd name="connsiteX0" fmla="*/ 25238 w 1714918"/>
                  <a:gd name="connsiteY0" fmla="*/ 1924643 h 2147910"/>
                  <a:gd name="connsiteX1" fmla="*/ 706275 w 1714918"/>
                  <a:gd name="connsiteY1" fmla="*/ 105368 h 2147910"/>
                  <a:gd name="connsiteX2" fmla="*/ 1034888 w 1714918"/>
                  <a:gd name="connsiteY2" fmla="*/ 148230 h 2147910"/>
                  <a:gd name="connsiteX3" fmla="*/ 1682588 w 1714918"/>
                  <a:gd name="connsiteY3" fmla="*/ 1919880 h 2147910"/>
                  <a:gd name="connsiteX4" fmla="*/ 25238 w 1714918"/>
                  <a:gd name="connsiteY4" fmla="*/ 1924643 h 2147910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556 w 1725262"/>
                  <a:gd name="connsiteY0" fmla="*/ 1968953 h 2192809"/>
                  <a:gd name="connsiteX1" fmla="*/ 706593 w 1725262"/>
                  <a:gd name="connsiteY1" fmla="*/ 149678 h 2192809"/>
                  <a:gd name="connsiteX2" fmla="*/ 1125693 w 1725262"/>
                  <a:gd name="connsiteY2" fmla="*/ 163965 h 2192809"/>
                  <a:gd name="connsiteX3" fmla="*/ 1682906 w 1725262"/>
                  <a:gd name="connsiteY3" fmla="*/ 1964190 h 2192809"/>
                  <a:gd name="connsiteX4" fmla="*/ 25556 w 1725262"/>
                  <a:gd name="connsiteY4" fmla="*/ 1968953 h 2192809"/>
                  <a:gd name="connsiteX0" fmla="*/ 25556 w 1714988"/>
                  <a:gd name="connsiteY0" fmla="*/ 1968953 h 2192809"/>
                  <a:gd name="connsiteX1" fmla="*/ 706593 w 1714988"/>
                  <a:gd name="connsiteY1" fmla="*/ 149678 h 2192809"/>
                  <a:gd name="connsiteX2" fmla="*/ 1125693 w 1714988"/>
                  <a:gd name="connsiteY2" fmla="*/ 163965 h 2192809"/>
                  <a:gd name="connsiteX3" fmla="*/ 1682906 w 1714988"/>
                  <a:gd name="connsiteY3" fmla="*/ 1964190 h 2192809"/>
                  <a:gd name="connsiteX4" fmla="*/ 25556 w 1714988"/>
                  <a:gd name="connsiteY4" fmla="*/ 1968953 h 2192809"/>
                  <a:gd name="connsiteX0" fmla="*/ 29782 w 1723081"/>
                  <a:gd name="connsiteY0" fmla="*/ 2033006 h 2256261"/>
                  <a:gd name="connsiteX1" fmla="*/ 658431 w 1723081"/>
                  <a:gd name="connsiteY1" fmla="*/ 223256 h 2256261"/>
                  <a:gd name="connsiteX2" fmla="*/ 1129919 w 1723081"/>
                  <a:gd name="connsiteY2" fmla="*/ 228018 h 2256261"/>
                  <a:gd name="connsiteX3" fmla="*/ 1687132 w 1723081"/>
                  <a:gd name="connsiteY3" fmla="*/ 2028243 h 2256261"/>
                  <a:gd name="connsiteX4" fmla="*/ 29782 w 1723081"/>
                  <a:gd name="connsiteY4" fmla="*/ 2033006 h 2256261"/>
                  <a:gd name="connsiteX0" fmla="*/ 34607 w 1728328"/>
                  <a:gd name="connsiteY0" fmla="*/ 2033006 h 2256261"/>
                  <a:gd name="connsiteX1" fmla="*/ 610869 w 1728328"/>
                  <a:gd name="connsiteY1" fmla="*/ 223256 h 2256261"/>
                  <a:gd name="connsiteX2" fmla="*/ 1134744 w 1728328"/>
                  <a:gd name="connsiteY2" fmla="*/ 228018 h 2256261"/>
                  <a:gd name="connsiteX3" fmla="*/ 1691957 w 1728328"/>
                  <a:gd name="connsiteY3" fmla="*/ 2028243 h 2256261"/>
                  <a:gd name="connsiteX4" fmla="*/ 34607 w 1728328"/>
                  <a:gd name="connsiteY4" fmla="*/ 2033006 h 2256261"/>
                  <a:gd name="connsiteX0" fmla="*/ 10018 w 1703739"/>
                  <a:gd name="connsiteY0" fmla="*/ 2033006 h 2204649"/>
                  <a:gd name="connsiteX1" fmla="*/ 586280 w 1703739"/>
                  <a:gd name="connsiteY1" fmla="*/ 223256 h 2204649"/>
                  <a:gd name="connsiteX2" fmla="*/ 1110155 w 1703739"/>
                  <a:gd name="connsiteY2" fmla="*/ 228018 h 2204649"/>
                  <a:gd name="connsiteX3" fmla="*/ 1667368 w 1703739"/>
                  <a:gd name="connsiteY3" fmla="*/ 2028243 h 2204649"/>
                  <a:gd name="connsiteX4" fmla="*/ 10018 w 1703739"/>
                  <a:gd name="connsiteY4" fmla="*/ 2033006 h 2204649"/>
                  <a:gd name="connsiteX0" fmla="*/ 10018 w 1677356"/>
                  <a:gd name="connsiteY0" fmla="*/ 2033006 h 2130406"/>
                  <a:gd name="connsiteX1" fmla="*/ 586280 w 1677356"/>
                  <a:gd name="connsiteY1" fmla="*/ 223256 h 2130406"/>
                  <a:gd name="connsiteX2" fmla="*/ 1110155 w 1677356"/>
                  <a:gd name="connsiteY2" fmla="*/ 228018 h 2130406"/>
                  <a:gd name="connsiteX3" fmla="*/ 1667368 w 1677356"/>
                  <a:gd name="connsiteY3" fmla="*/ 2028243 h 2130406"/>
                  <a:gd name="connsiteX4" fmla="*/ 10018 w 1677356"/>
                  <a:gd name="connsiteY4" fmla="*/ 2033006 h 2130406"/>
                  <a:gd name="connsiteX0" fmla="*/ 10189 w 1677527"/>
                  <a:gd name="connsiteY0" fmla="*/ 1993782 h 2091182"/>
                  <a:gd name="connsiteX1" fmla="*/ 586451 w 1677527"/>
                  <a:gd name="connsiteY1" fmla="*/ 184032 h 2091182"/>
                  <a:gd name="connsiteX2" fmla="*/ 1110326 w 1677527"/>
                  <a:gd name="connsiteY2" fmla="*/ 188794 h 2091182"/>
                  <a:gd name="connsiteX3" fmla="*/ 1667539 w 1677527"/>
                  <a:gd name="connsiteY3" fmla="*/ 1989019 h 2091182"/>
                  <a:gd name="connsiteX4" fmla="*/ 10189 w 1677527"/>
                  <a:gd name="connsiteY4" fmla="*/ 1993782 h 2091182"/>
                  <a:gd name="connsiteX0" fmla="*/ 10189 w 1677984"/>
                  <a:gd name="connsiteY0" fmla="*/ 1954412 h 2051812"/>
                  <a:gd name="connsiteX1" fmla="*/ 586451 w 1677984"/>
                  <a:gd name="connsiteY1" fmla="*/ 144662 h 2051812"/>
                  <a:gd name="connsiteX2" fmla="*/ 1110326 w 1677984"/>
                  <a:gd name="connsiteY2" fmla="*/ 149424 h 2051812"/>
                  <a:gd name="connsiteX3" fmla="*/ 1667539 w 1677984"/>
                  <a:gd name="connsiteY3" fmla="*/ 1949649 h 2051812"/>
                  <a:gd name="connsiteX4" fmla="*/ 10189 w 1677984"/>
                  <a:gd name="connsiteY4" fmla="*/ 1954412 h 2051812"/>
                  <a:gd name="connsiteX0" fmla="*/ 42899 w 1710461"/>
                  <a:gd name="connsiteY0" fmla="*/ 1986842 h 2145893"/>
                  <a:gd name="connsiteX1" fmla="*/ 547723 w 1710461"/>
                  <a:gd name="connsiteY1" fmla="*/ 191380 h 2145893"/>
                  <a:gd name="connsiteX2" fmla="*/ 1143036 w 1710461"/>
                  <a:gd name="connsiteY2" fmla="*/ 181854 h 2145893"/>
                  <a:gd name="connsiteX3" fmla="*/ 1700249 w 1710461"/>
                  <a:gd name="connsiteY3" fmla="*/ 1982079 h 2145893"/>
                  <a:gd name="connsiteX4" fmla="*/ 42899 w 1710461"/>
                  <a:gd name="connsiteY4" fmla="*/ 1986842 h 2145893"/>
                  <a:gd name="connsiteX0" fmla="*/ 42899 w 1743675"/>
                  <a:gd name="connsiteY0" fmla="*/ 2027735 h 2250387"/>
                  <a:gd name="connsiteX1" fmla="*/ 547723 w 1743675"/>
                  <a:gd name="connsiteY1" fmla="*/ 232273 h 2250387"/>
                  <a:gd name="connsiteX2" fmla="*/ 1200186 w 1743675"/>
                  <a:gd name="connsiteY2" fmla="*/ 217984 h 2250387"/>
                  <a:gd name="connsiteX3" fmla="*/ 1700249 w 1743675"/>
                  <a:gd name="connsiteY3" fmla="*/ 2022972 h 2250387"/>
                  <a:gd name="connsiteX4" fmla="*/ 42899 w 1743675"/>
                  <a:gd name="connsiteY4" fmla="*/ 2027735 h 2250387"/>
                  <a:gd name="connsiteX0" fmla="*/ 51675 w 1611815"/>
                  <a:gd name="connsiteY0" fmla="*/ 2042897 h 2259457"/>
                  <a:gd name="connsiteX1" fmla="*/ 423149 w 1611815"/>
                  <a:gd name="connsiteY1" fmla="*/ 233147 h 2259457"/>
                  <a:gd name="connsiteX2" fmla="*/ 1075612 w 1611815"/>
                  <a:gd name="connsiteY2" fmla="*/ 218858 h 2259457"/>
                  <a:gd name="connsiteX3" fmla="*/ 1575675 w 1611815"/>
                  <a:gd name="connsiteY3" fmla="*/ 2023846 h 2259457"/>
                  <a:gd name="connsiteX4" fmla="*/ 51675 w 1611815"/>
                  <a:gd name="connsiteY4" fmla="*/ 2042897 h 2259457"/>
                  <a:gd name="connsiteX0" fmla="*/ 45236 w 1506605"/>
                  <a:gd name="connsiteY0" fmla="*/ 2041989 h 2250885"/>
                  <a:gd name="connsiteX1" fmla="*/ 416710 w 1506605"/>
                  <a:gd name="connsiteY1" fmla="*/ 232239 h 2250885"/>
                  <a:gd name="connsiteX2" fmla="*/ 1069173 w 1506605"/>
                  <a:gd name="connsiteY2" fmla="*/ 217950 h 2250885"/>
                  <a:gd name="connsiteX3" fmla="*/ 1464461 w 1506605"/>
                  <a:gd name="connsiteY3" fmla="*/ 2008650 h 2250885"/>
                  <a:gd name="connsiteX4" fmla="*/ 45236 w 1506605"/>
                  <a:gd name="connsiteY4" fmla="*/ 2041989 h 2250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6605" h="2250885">
                    <a:moveTo>
                      <a:pt x="45236" y="2041989"/>
                    </a:moveTo>
                    <a:cubicBezTo>
                      <a:pt x="-129389" y="1745921"/>
                      <a:pt x="246054" y="536245"/>
                      <a:pt x="416710" y="232239"/>
                    </a:cubicBezTo>
                    <a:cubicBezTo>
                      <a:pt x="587366" y="-71767"/>
                      <a:pt x="894548" y="-78118"/>
                      <a:pt x="1069173" y="217950"/>
                    </a:cubicBezTo>
                    <a:cubicBezTo>
                      <a:pt x="1243798" y="514018"/>
                      <a:pt x="1635117" y="1704644"/>
                      <a:pt x="1464461" y="2008650"/>
                    </a:cubicBezTo>
                    <a:cubicBezTo>
                      <a:pt x="1293805" y="2312656"/>
                      <a:pt x="219861" y="2338057"/>
                      <a:pt x="45236" y="2041989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sysDash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3540461" y="3932392"/>
                  <a:ext cx="48173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0461" y="3932392"/>
                  <a:ext cx="481735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oup 14"/>
          <p:cNvGrpSpPr/>
          <p:nvPr/>
        </p:nvGrpSpPr>
        <p:grpSpPr>
          <a:xfrm>
            <a:off x="10325585" y="3013510"/>
            <a:ext cx="1577418" cy="2267730"/>
            <a:chOff x="5265034" y="3932392"/>
            <a:chExt cx="1577418" cy="2267730"/>
          </a:xfrm>
        </p:grpSpPr>
        <p:grpSp>
          <p:nvGrpSpPr>
            <p:cNvPr id="11" name="Group 10"/>
            <p:cNvGrpSpPr/>
            <p:nvPr/>
          </p:nvGrpSpPr>
          <p:grpSpPr>
            <a:xfrm>
              <a:off x="5335847" y="3949237"/>
              <a:ext cx="1506605" cy="2250885"/>
              <a:chOff x="5335847" y="3949237"/>
              <a:chExt cx="1506605" cy="2250885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6005933" y="4275365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Rectangle 49"/>
                  <p:cNvSpPr/>
                  <p:nvPr/>
                </p:nvSpPr>
                <p:spPr>
                  <a:xfrm>
                    <a:off x="5946048" y="4229447"/>
                    <a:ext cx="344453" cy="25391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US" sz="1000" dirty="0"/>
                  </a:p>
                </p:txBody>
              </p:sp>
            </mc:Choice>
            <mc:Fallback xmlns="">
              <p:sp>
                <p:nvSpPr>
                  <p:cNvPr id="50" name="Rectangle 4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46048" y="4229447"/>
                    <a:ext cx="344453" cy="253916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5" name="Oval 54"/>
              <p:cNvSpPr/>
              <p:nvPr/>
            </p:nvSpPr>
            <p:spPr>
              <a:xfrm>
                <a:off x="6005933" y="4932000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5677219" y="4610144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6346798" y="4610144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677219" y="5754427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6346798" y="5754427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76" name="Straight Arrow Connector 75"/>
              <p:cNvCxnSpPr/>
              <p:nvPr/>
            </p:nvCxnSpPr>
            <p:spPr>
              <a:xfrm flipH="1">
                <a:off x="5837543" y="4441526"/>
                <a:ext cx="192157" cy="1879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/>
              <p:nvPr/>
            </p:nvCxnSpPr>
            <p:spPr>
              <a:xfrm flipH="1">
                <a:off x="6177307" y="4772255"/>
                <a:ext cx="187407" cy="1924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/>
              <p:cNvCxnSpPr/>
              <p:nvPr/>
            </p:nvCxnSpPr>
            <p:spPr>
              <a:xfrm flipH="1">
                <a:off x="5642264" y="4793985"/>
                <a:ext cx="88008" cy="186055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/>
              <p:nvPr/>
            </p:nvCxnSpPr>
            <p:spPr>
              <a:xfrm flipH="1">
                <a:off x="5833559" y="5108988"/>
                <a:ext cx="206450" cy="262571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/>
              <p:nvPr/>
            </p:nvCxnSpPr>
            <p:spPr>
              <a:xfrm>
                <a:off x="6175864" y="4442677"/>
                <a:ext cx="205184" cy="19220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/>
              <p:cNvCxnSpPr/>
              <p:nvPr/>
            </p:nvCxnSpPr>
            <p:spPr>
              <a:xfrm>
                <a:off x="6172797" y="5110491"/>
                <a:ext cx="208955" cy="26157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>
                <a:off x="5847937" y="4264573"/>
                <a:ext cx="171370" cy="6227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>
                <a:off x="5852601" y="4775262"/>
                <a:ext cx="175883" cy="18189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Rectangle 92"/>
              <p:cNvSpPr/>
              <p:nvPr/>
            </p:nvSpPr>
            <p:spPr>
              <a:xfrm>
                <a:off x="5813972" y="4335010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0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159402" y="4324367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5657676" y="5725476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0</a:t>
                </a: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6319599" y="5725476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5335847" y="3949237"/>
                <a:ext cx="1506605" cy="2250885"/>
              </a:xfrm>
              <a:custGeom>
                <a:avLst/>
                <a:gdLst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8679 w 1713497"/>
                  <a:gd name="connsiteY0" fmla="*/ 1990138 h 2213405"/>
                  <a:gd name="connsiteX1" fmla="*/ 709716 w 1713497"/>
                  <a:gd name="connsiteY1" fmla="*/ 170863 h 2213405"/>
                  <a:gd name="connsiteX2" fmla="*/ 1038329 w 1713497"/>
                  <a:gd name="connsiteY2" fmla="*/ 213725 h 2213405"/>
                  <a:gd name="connsiteX3" fmla="*/ 1686029 w 1713497"/>
                  <a:gd name="connsiteY3" fmla="*/ 1985375 h 2213405"/>
                  <a:gd name="connsiteX4" fmla="*/ 28679 w 1713497"/>
                  <a:gd name="connsiteY4" fmla="*/ 1990138 h 2213405"/>
                  <a:gd name="connsiteX0" fmla="*/ 25238 w 1710056"/>
                  <a:gd name="connsiteY0" fmla="*/ 1967863 h 2191130"/>
                  <a:gd name="connsiteX1" fmla="*/ 706275 w 1710056"/>
                  <a:gd name="connsiteY1" fmla="*/ 148588 h 2191130"/>
                  <a:gd name="connsiteX2" fmla="*/ 1034888 w 1710056"/>
                  <a:gd name="connsiteY2" fmla="*/ 191450 h 2191130"/>
                  <a:gd name="connsiteX3" fmla="*/ 1682588 w 1710056"/>
                  <a:gd name="connsiteY3" fmla="*/ 1963100 h 2191130"/>
                  <a:gd name="connsiteX4" fmla="*/ 25238 w 1710056"/>
                  <a:gd name="connsiteY4" fmla="*/ 1967863 h 2191130"/>
                  <a:gd name="connsiteX0" fmla="*/ 25238 w 1710056"/>
                  <a:gd name="connsiteY0" fmla="*/ 1924643 h 2147910"/>
                  <a:gd name="connsiteX1" fmla="*/ 706275 w 1710056"/>
                  <a:gd name="connsiteY1" fmla="*/ 105368 h 2147910"/>
                  <a:gd name="connsiteX2" fmla="*/ 1034888 w 1710056"/>
                  <a:gd name="connsiteY2" fmla="*/ 148230 h 2147910"/>
                  <a:gd name="connsiteX3" fmla="*/ 1682588 w 1710056"/>
                  <a:gd name="connsiteY3" fmla="*/ 1919880 h 2147910"/>
                  <a:gd name="connsiteX4" fmla="*/ 25238 w 1710056"/>
                  <a:gd name="connsiteY4" fmla="*/ 1924643 h 2147910"/>
                  <a:gd name="connsiteX0" fmla="*/ 25238 w 1707561"/>
                  <a:gd name="connsiteY0" fmla="*/ 1924643 h 2147910"/>
                  <a:gd name="connsiteX1" fmla="*/ 706275 w 1707561"/>
                  <a:gd name="connsiteY1" fmla="*/ 105368 h 2147910"/>
                  <a:gd name="connsiteX2" fmla="*/ 1034888 w 1707561"/>
                  <a:gd name="connsiteY2" fmla="*/ 148230 h 2147910"/>
                  <a:gd name="connsiteX3" fmla="*/ 1682588 w 1707561"/>
                  <a:gd name="connsiteY3" fmla="*/ 1919880 h 2147910"/>
                  <a:gd name="connsiteX4" fmla="*/ 25238 w 1707561"/>
                  <a:gd name="connsiteY4" fmla="*/ 1924643 h 2147910"/>
                  <a:gd name="connsiteX0" fmla="*/ 25238 w 1714918"/>
                  <a:gd name="connsiteY0" fmla="*/ 1924643 h 2147910"/>
                  <a:gd name="connsiteX1" fmla="*/ 706275 w 1714918"/>
                  <a:gd name="connsiteY1" fmla="*/ 105368 h 2147910"/>
                  <a:gd name="connsiteX2" fmla="*/ 1034888 w 1714918"/>
                  <a:gd name="connsiteY2" fmla="*/ 148230 h 2147910"/>
                  <a:gd name="connsiteX3" fmla="*/ 1682588 w 1714918"/>
                  <a:gd name="connsiteY3" fmla="*/ 1919880 h 2147910"/>
                  <a:gd name="connsiteX4" fmla="*/ 25238 w 1714918"/>
                  <a:gd name="connsiteY4" fmla="*/ 1924643 h 2147910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556 w 1725262"/>
                  <a:gd name="connsiteY0" fmla="*/ 1968953 h 2192809"/>
                  <a:gd name="connsiteX1" fmla="*/ 706593 w 1725262"/>
                  <a:gd name="connsiteY1" fmla="*/ 149678 h 2192809"/>
                  <a:gd name="connsiteX2" fmla="*/ 1125693 w 1725262"/>
                  <a:gd name="connsiteY2" fmla="*/ 163965 h 2192809"/>
                  <a:gd name="connsiteX3" fmla="*/ 1682906 w 1725262"/>
                  <a:gd name="connsiteY3" fmla="*/ 1964190 h 2192809"/>
                  <a:gd name="connsiteX4" fmla="*/ 25556 w 1725262"/>
                  <a:gd name="connsiteY4" fmla="*/ 1968953 h 2192809"/>
                  <a:gd name="connsiteX0" fmla="*/ 25556 w 1714988"/>
                  <a:gd name="connsiteY0" fmla="*/ 1968953 h 2192809"/>
                  <a:gd name="connsiteX1" fmla="*/ 706593 w 1714988"/>
                  <a:gd name="connsiteY1" fmla="*/ 149678 h 2192809"/>
                  <a:gd name="connsiteX2" fmla="*/ 1125693 w 1714988"/>
                  <a:gd name="connsiteY2" fmla="*/ 163965 h 2192809"/>
                  <a:gd name="connsiteX3" fmla="*/ 1682906 w 1714988"/>
                  <a:gd name="connsiteY3" fmla="*/ 1964190 h 2192809"/>
                  <a:gd name="connsiteX4" fmla="*/ 25556 w 1714988"/>
                  <a:gd name="connsiteY4" fmla="*/ 1968953 h 2192809"/>
                  <a:gd name="connsiteX0" fmla="*/ 29782 w 1723081"/>
                  <a:gd name="connsiteY0" fmla="*/ 2033006 h 2256261"/>
                  <a:gd name="connsiteX1" fmla="*/ 658431 w 1723081"/>
                  <a:gd name="connsiteY1" fmla="*/ 223256 h 2256261"/>
                  <a:gd name="connsiteX2" fmla="*/ 1129919 w 1723081"/>
                  <a:gd name="connsiteY2" fmla="*/ 228018 h 2256261"/>
                  <a:gd name="connsiteX3" fmla="*/ 1687132 w 1723081"/>
                  <a:gd name="connsiteY3" fmla="*/ 2028243 h 2256261"/>
                  <a:gd name="connsiteX4" fmla="*/ 29782 w 1723081"/>
                  <a:gd name="connsiteY4" fmla="*/ 2033006 h 2256261"/>
                  <a:gd name="connsiteX0" fmla="*/ 34607 w 1728328"/>
                  <a:gd name="connsiteY0" fmla="*/ 2033006 h 2256261"/>
                  <a:gd name="connsiteX1" fmla="*/ 610869 w 1728328"/>
                  <a:gd name="connsiteY1" fmla="*/ 223256 h 2256261"/>
                  <a:gd name="connsiteX2" fmla="*/ 1134744 w 1728328"/>
                  <a:gd name="connsiteY2" fmla="*/ 228018 h 2256261"/>
                  <a:gd name="connsiteX3" fmla="*/ 1691957 w 1728328"/>
                  <a:gd name="connsiteY3" fmla="*/ 2028243 h 2256261"/>
                  <a:gd name="connsiteX4" fmla="*/ 34607 w 1728328"/>
                  <a:gd name="connsiteY4" fmla="*/ 2033006 h 2256261"/>
                  <a:gd name="connsiteX0" fmla="*/ 10018 w 1703739"/>
                  <a:gd name="connsiteY0" fmla="*/ 2033006 h 2204649"/>
                  <a:gd name="connsiteX1" fmla="*/ 586280 w 1703739"/>
                  <a:gd name="connsiteY1" fmla="*/ 223256 h 2204649"/>
                  <a:gd name="connsiteX2" fmla="*/ 1110155 w 1703739"/>
                  <a:gd name="connsiteY2" fmla="*/ 228018 h 2204649"/>
                  <a:gd name="connsiteX3" fmla="*/ 1667368 w 1703739"/>
                  <a:gd name="connsiteY3" fmla="*/ 2028243 h 2204649"/>
                  <a:gd name="connsiteX4" fmla="*/ 10018 w 1703739"/>
                  <a:gd name="connsiteY4" fmla="*/ 2033006 h 2204649"/>
                  <a:gd name="connsiteX0" fmla="*/ 10018 w 1677356"/>
                  <a:gd name="connsiteY0" fmla="*/ 2033006 h 2130406"/>
                  <a:gd name="connsiteX1" fmla="*/ 586280 w 1677356"/>
                  <a:gd name="connsiteY1" fmla="*/ 223256 h 2130406"/>
                  <a:gd name="connsiteX2" fmla="*/ 1110155 w 1677356"/>
                  <a:gd name="connsiteY2" fmla="*/ 228018 h 2130406"/>
                  <a:gd name="connsiteX3" fmla="*/ 1667368 w 1677356"/>
                  <a:gd name="connsiteY3" fmla="*/ 2028243 h 2130406"/>
                  <a:gd name="connsiteX4" fmla="*/ 10018 w 1677356"/>
                  <a:gd name="connsiteY4" fmla="*/ 2033006 h 2130406"/>
                  <a:gd name="connsiteX0" fmla="*/ 10189 w 1677527"/>
                  <a:gd name="connsiteY0" fmla="*/ 1993782 h 2091182"/>
                  <a:gd name="connsiteX1" fmla="*/ 586451 w 1677527"/>
                  <a:gd name="connsiteY1" fmla="*/ 184032 h 2091182"/>
                  <a:gd name="connsiteX2" fmla="*/ 1110326 w 1677527"/>
                  <a:gd name="connsiteY2" fmla="*/ 188794 h 2091182"/>
                  <a:gd name="connsiteX3" fmla="*/ 1667539 w 1677527"/>
                  <a:gd name="connsiteY3" fmla="*/ 1989019 h 2091182"/>
                  <a:gd name="connsiteX4" fmla="*/ 10189 w 1677527"/>
                  <a:gd name="connsiteY4" fmla="*/ 1993782 h 2091182"/>
                  <a:gd name="connsiteX0" fmla="*/ 10189 w 1677984"/>
                  <a:gd name="connsiteY0" fmla="*/ 1954412 h 2051812"/>
                  <a:gd name="connsiteX1" fmla="*/ 586451 w 1677984"/>
                  <a:gd name="connsiteY1" fmla="*/ 144662 h 2051812"/>
                  <a:gd name="connsiteX2" fmla="*/ 1110326 w 1677984"/>
                  <a:gd name="connsiteY2" fmla="*/ 149424 h 2051812"/>
                  <a:gd name="connsiteX3" fmla="*/ 1667539 w 1677984"/>
                  <a:gd name="connsiteY3" fmla="*/ 1949649 h 2051812"/>
                  <a:gd name="connsiteX4" fmla="*/ 10189 w 1677984"/>
                  <a:gd name="connsiteY4" fmla="*/ 1954412 h 2051812"/>
                  <a:gd name="connsiteX0" fmla="*/ 42899 w 1710461"/>
                  <a:gd name="connsiteY0" fmla="*/ 1986842 h 2145893"/>
                  <a:gd name="connsiteX1" fmla="*/ 547723 w 1710461"/>
                  <a:gd name="connsiteY1" fmla="*/ 191380 h 2145893"/>
                  <a:gd name="connsiteX2" fmla="*/ 1143036 w 1710461"/>
                  <a:gd name="connsiteY2" fmla="*/ 181854 h 2145893"/>
                  <a:gd name="connsiteX3" fmla="*/ 1700249 w 1710461"/>
                  <a:gd name="connsiteY3" fmla="*/ 1982079 h 2145893"/>
                  <a:gd name="connsiteX4" fmla="*/ 42899 w 1710461"/>
                  <a:gd name="connsiteY4" fmla="*/ 1986842 h 2145893"/>
                  <a:gd name="connsiteX0" fmla="*/ 42899 w 1743675"/>
                  <a:gd name="connsiteY0" fmla="*/ 2027735 h 2250387"/>
                  <a:gd name="connsiteX1" fmla="*/ 547723 w 1743675"/>
                  <a:gd name="connsiteY1" fmla="*/ 232273 h 2250387"/>
                  <a:gd name="connsiteX2" fmla="*/ 1200186 w 1743675"/>
                  <a:gd name="connsiteY2" fmla="*/ 217984 h 2250387"/>
                  <a:gd name="connsiteX3" fmla="*/ 1700249 w 1743675"/>
                  <a:gd name="connsiteY3" fmla="*/ 2022972 h 2250387"/>
                  <a:gd name="connsiteX4" fmla="*/ 42899 w 1743675"/>
                  <a:gd name="connsiteY4" fmla="*/ 2027735 h 2250387"/>
                  <a:gd name="connsiteX0" fmla="*/ 51675 w 1611815"/>
                  <a:gd name="connsiteY0" fmla="*/ 2042897 h 2259457"/>
                  <a:gd name="connsiteX1" fmla="*/ 423149 w 1611815"/>
                  <a:gd name="connsiteY1" fmla="*/ 233147 h 2259457"/>
                  <a:gd name="connsiteX2" fmla="*/ 1075612 w 1611815"/>
                  <a:gd name="connsiteY2" fmla="*/ 218858 h 2259457"/>
                  <a:gd name="connsiteX3" fmla="*/ 1575675 w 1611815"/>
                  <a:gd name="connsiteY3" fmla="*/ 2023846 h 2259457"/>
                  <a:gd name="connsiteX4" fmla="*/ 51675 w 1611815"/>
                  <a:gd name="connsiteY4" fmla="*/ 2042897 h 2259457"/>
                  <a:gd name="connsiteX0" fmla="*/ 45236 w 1506605"/>
                  <a:gd name="connsiteY0" fmla="*/ 2041989 h 2250885"/>
                  <a:gd name="connsiteX1" fmla="*/ 416710 w 1506605"/>
                  <a:gd name="connsiteY1" fmla="*/ 232239 h 2250885"/>
                  <a:gd name="connsiteX2" fmla="*/ 1069173 w 1506605"/>
                  <a:gd name="connsiteY2" fmla="*/ 217950 h 2250885"/>
                  <a:gd name="connsiteX3" fmla="*/ 1464461 w 1506605"/>
                  <a:gd name="connsiteY3" fmla="*/ 2008650 h 2250885"/>
                  <a:gd name="connsiteX4" fmla="*/ 45236 w 1506605"/>
                  <a:gd name="connsiteY4" fmla="*/ 2041989 h 2250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6605" h="2250885">
                    <a:moveTo>
                      <a:pt x="45236" y="2041989"/>
                    </a:moveTo>
                    <a:cubicBezTo>
                      <a:pt x="-129389" y="1745921"/>
                      <a:pt x="246054" y="536245"/>
                      <a:pt x="416710" y="232239"/>
                    </a:cubicBezTo>
                    <a:cubicBezTo>
                      <a:pt x="587366" y="-71767"/>
                      <a:pt x="894548" y="-78118"/>
                      <a:pt x="1069173" y="217950"/>
                    </a:cubicBezTo>
                    <a:cubicBezTo>
                      <a:pt x="1243798" y="514018"/>
                      <a:pt x="1635117" y="1704644"/>
                      <a:pt x="1464461" y="2008650"/>
                    </a:cubicBezTo>
                    <a:cubicBezTo>
                      <a:pt x="1293805" y="2312656"/>
                      <a:pt x="219861" y="2338057"/>
                      <a:pt x="45236" y="2041989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sysDash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" name="Rectangle 152"/>
                <p:cNvSpPr/>
                <p:nvPr/>
              </p:nvSpPr>
              <p:spPr>
                <a:xfrm>
                  <a:off x="5265034" y="3932392"/>
                  <a:ext cx="48705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3" name="Rectangle 1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65034" y="3932392"/>
                  <a:ext cx="487056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8D631E8-C6B9-7247-B449-31CD55EE0ADA}"/>
              </a:ext>
            </a:extLst>
          </p:cNvPr>
          <p:cNvSpPr txBox="1"/>
          <p:nvPr/>
        </p:nvSpPr>
        <p:spPr>
          <a:xfrm>
            <a:off x="5869858" y="637130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3931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631159" y="2199282"/>
            <a:ext cx="1857552" cy="3621975"/>
            <a:chOff x="3824105" y="1821621"/>
            <a:chExt cx="1857552" cy="3621975"/>
          </a:xfrm>
        </p:grpSpPr>
        <p:sp>
          <p:nvSpPr>
            <p:cNvPr id="3" name="Oval 2"/>
            <p:cNvSpPr/>
            <p:nvPr/>
          </p:nvSpPr>
          <p:spPr>
            <a:xfrm>
              <a:off x="4525245" y="184395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4545436" y="1822271"/>
                  <a:ext cx="4607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dirty="0"/>
                    <a:t> </a:t>
                  </a:r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5436" y="1822271"/>
                  <a:ext cx="460767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Oval 10"/>
            <p:cNvSpPr/>
            <p:nvPr/>
          </p:nvSpPr>
          <p:spPr>
            <a:xfrm>
              <a:off x="3844031" y="280524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3824105" y="2794083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24105" y="2794083"/>
                  <a:ext cx="466090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Oval 12"/>
            <p:cNvSpPr/>
            <p:nvPr/>
          </p:nvSpPr>
          <p:spPr>
            <a:xfrm>
              <a:off x="5229414" y="280524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5215567" y="2784748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5567" y="2784748"/>
                  <a:ext cx="466090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Straight Arrow Connector 16"/>
            <p:cNvCxnSpPr/>
            <p:nvPr/>
          </p:nvCxnSpPr>
          <p:spPr>
            <a:xfrm flipH="1">
              <a:off x="4162425" y="2187743"/>
              <a:ext cx="411994" cy="65070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876838" y="2190124"/>
              <a:ext cx="438112" cy="66261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4198344" y="1821621"/>
              <a:ext cx="354570" cy="1288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428015" y="2164126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744873" y="2156939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887909" y="5043486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0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291357" y="5033870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1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3844031" y="3912067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Rectangle 44"/>
                <p:cNvSpPr/>
                <p:nvPr/>
              </p:nvSpPr>
              <p:spPr>
                <a:xfrm>
                  <a:off x="3861887" y="3891575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a14:m>
                  <a:r>
                    <a:rPr lang="en-US" dirty="0"/>
                    <a:t> </a:t>
                  </a:r>
                </a:p>
              </p:txBody>
            </p:sp>
          </mc:Choice>
          <mc:Fallback xmlns="">
            <p:sp>
              <p:nvSpPr>
                <p:cNvPr id="45" name="Rectangle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1887" y="3891575"/>
                  <a:ext cx="466090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Oval 45"/>
            <p:cNvSpPr/>
            <p:nvPr/>
          </p:nvSpPr>
          <p:spPr>
            <a:xfrm>
              <a:off x="5229414" y="3912067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Rectangle 46"/>
                <p:cNvSpPr/>
                <p:nvPr/>
              </p:nvSpPr>
              <p:spPr>
                <a:xfrm>
                  <a:off x="5215567" y="3891575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7" name="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5567" y="3891575"/>
                  <a:ext cx="466090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Oval 47"/>
            <p:cNvSpPr/>
            <p:nvPr/>
          </p:nvSpPr>
          <p:spPr>
            <a:xfrm>
              <a:off x="3844031" y="503978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229414" y="503978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flipH="1">
              <a:off x="4200525" y="3148013"/>
              <a:ext cx="1090613" cy="83820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H="1">
              <a:off x="4214490" y="4276725"/>
              <a:ext cx="1076648" cy="85725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4191919" y="3137099"/>
              <a:ext cx="1084932" cy="84435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4190911" y="4242247"/>
              <a:ext cx="1084932" cy="84435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H="1">
              <a:off x="4029075" y="3206729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H="1">
              <a:off x="4029075" y="4330586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5425907" y="3206729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5425907" y="4330586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ctangle 66"/>
            <p:cNvSpPr/>
            <p:nvPr/>
          </p:nvSpPr>
          <p:spPr>
            <a:xfrm>
              <a:off x="3969600" y="315104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217579" y="2947671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994593" y="2953728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205109" y="312345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969600" y="4253935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217579" y="4050564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994593" y="406572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205109" y="4235446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645664" y="2199776"/>
            <a:ext cx="1787650" cy="3620431"/>
            <a:chOff x="7059671" y="1813549"/>
            <a:chExt cx="1787650" cy="3620431"/>
          </a:xfrm>
        </p:grpSpPr>
        <p:sp>
          <p:nvSpPr>
            <p:cNvPr id="88" name="Oval 87"/>
            <p:cNvSpPr/>
            <p:nvPr/>
          </p:nvSpPr>
          <p:spPr>
            <a:xfrm>
              <a:off x="7740885" y="1835878"/>
              <a:ext cx="402267" cy="402267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7059671" y="2797168"/>
              <a:ext cx="402267" cy="402267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>
              <a:off x="7378065" y="2179671"/>
              <a:ext cx="411994" cy="650707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>
              <a:off x="7413984" y="1813549"/>
              <a:ext cx="354570" cy="128839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/>
            <p:cNvSpPr/>
            <p:nvPr/>
          </p:nvSpPr>
          <p:spPr>
            <a:xfrm>
              <a:off x="8445054" y="3903995"/>
              <a:ext cx="402267" cy="402267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8445054" y="5031713"/>
              <a:ext cx="402267" cy="402267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Arrow Connector 93"/>
            <p:cNvCxnSpPr/>
            <p:nvPr/>
          </p:nvCxnSpPr>
          <p:spPr>
            <a:xfrm>
              <a:off x="7407559" y="3129027"/>
              <a:ext cx="1084932" cy="844352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H="1">
              <a:off x="8641547" y="4322514"/>
              <a:ext cx="2131" cy="703284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394864" y="2072365"/>
            <a:ext cx="2285613" cy="3618350"/>
            <a:chOff x="6820785" y="1675461"/>
            <a:chExt cx="2285613" cy="3618350"/>
          </a:xfrm>
        </p:grpSpPr>
        <p:sp>
          <p:nvSpPr>
            <p:cNvPr id="96" name="Rectangle 95"/>
            <p:cNvSpPr/>
            <p:nvPr/>
          </p:nvSpPr>
          <p:spPr>
            <a:xfrm>
              <a:off x="7317007" y="225441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820785" y="2683461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672542" y="310625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8095455" y="1675461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8785651" y="374279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8804712" y="4924479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8596663" y="442321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426881" y="2656940"/>
            <a:ext cx="2249715" cy="3017382"/>
            <a:chOff x="3614423" y="2283373"/>
            <a:chExt cx="2249715" cy="3017382"/>
          </a:xfrm>
        </p:grpSpPr>
        <p:sp>
          <p:nvSpPr>
            <p:cNvPr id="107" name="Rectangle 106"/>
            <p:cNvSpPr/>
            <p:nvPr/>
          </p:nvSpPr>
          <p:spPr>
            <a:xfrm>
              <a:off x="5045885" y="228337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562452" y="268499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379971" y="3341907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759569" y="3124738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3625846" y="3814015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789271" y="3341907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789271" y="4484127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4467181" y="4257437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614423" y="493142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4780731" y="424673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Boolean Labeling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3087133" y="1669865"/>
                <a:ext cx="6653172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Show by example:  Input is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000" dirty="0"/>
                      <m:t>0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000" dirty="0"/>
                      <m:t>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000" dirty="0"/>
                      <m:t>1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The BP follows its </a:t>
                </a:r>
                <a:r>
                  <a:rPr lang="en-US" sz="2000" dirty="0">
                    <a:solidFill>
                      <a:srgbClr val="FFFF00"/>
                    </a:solidFill>
                  </a:rPr>
                  <a:t>execution path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Label all nodes and edges </a:t>
                </a:r>
                <a:r>
                  <a:rPr lang="en-US" sz="2000" dirty="0">
                    <a:solidFill>
                      <a:srgbClr val="FFFF00"/>
                    </a:solidFill>
                  </a:rPr>
                  <a:t>on the execution path with 1</a:t>
                </a:r>
              </a:p>
              <a:p>
                <a:r>
                  <a:rPr lang="en-US" sz="2000" dirty="0"/>
                  <a:t>and </a:t>
                </a:r>
                <a:r>
                  <a:rPr lang="en-US" sz="2000" dirty="0">
                    <a:solidFill>
                      <a:srgbClr val="FFFF00"/>
                    </a:solidFill>
                  </a:rPr>
                  <a:t>off the execution path with 0.</a:t>
                </a:r>
              </a:p>
              <a:p>
                <a:r>
                  <a:rPr lang="en-US" sz="2000" dirty="0"/>
                  <a:t>Output the label of the output node 1.</a:t>
                </a:r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133" y="1669865"/>
                <a:ext cx="6653172" cy="1631216"/>
              </a:xfrm>
              <a:prstGeom prst="rect">
                <a:avLst/>
              </a:prstGeom>
              <a:blipFill>
                <a:blip r:embed="rId7"/>
                <a:stretch>
                  <a:fillRect l="-916" t="-2239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/>
          <p:cNvSpPr txBox="1"/>
          <p:nvPr/>
        </p:nvSpPr>
        <p:spPr>
          <a:xfrm>
            <a:off x="387578" y="1275595"/>
            <a:ext cx="6653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dirty="0"/>
              <a:t>Alternative way to view BP computation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3087133" y="3359546"/>
            <a:ext cx="6412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Obtain the labeling inductively by using these rules: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Rectangle 142"/>
              <p:cNvSpPr/>
              <p:nvPr/>
            </p:nvSpPr>
            <p:spPr>
              <a:xfrm>
                <a:off x="4837366" y="4120166"/>
                <a:ext cx="3913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43" name="Rectangle 1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366" y="4120166"/>
                <a:ext cx="391325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Rectangle 148"/>
              <p:cNvSpPr/>
              <p:nvPr/>
            </p:nvSpPr>
            <p:spPr>
              <a:xfrm>
                <a:off x="4092638" y="4743422"/>
                <a:ext cx="88145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bar>
                        <m:barPr>
                          <m:pos m:val="top"/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bar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49" name="Rectangle 1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638" y="4743422"/>
                <a:ext cx="881459" cy="400110"/>
              </a:xfrm>
              <a:prstGeom prst="rect">
                <a:avLst/>
              </a:prstGeom>
              <a:blipFill>
                <a:blip r:embed="rId9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Rectangle 149"/>
              <p:cNvSpPr/>
              <p:nvPr/>
            </p:nvSpPr>
            <p:spPr>
              <a:xfrm>
                <a:off x="5631981" y="4750846"/>
                <a:ext cx="87254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50" name="Rectangle 1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981" y="4750846"/>
                <a:ext cx="872547" cy="400110"/>
              </a:xfrm>
              <a:prstGeom prst="rect">
                <a:avLst/>
              </a:prstGeom>
              <a:blipFill>
                <a:blip r:embed="rId10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2" name="Group 161"/>
          <p:cNvGrpSpPr/>
          <p:nvPr/>
        </p:nvGrpSpPr>
        <p:grpSpPr>
          <a:xfrm>
            <a:off x="7171793" y="4224451"/>
            <a:ext cx="1792145" cy="677005"/>
            <a:chOff x="7171793" y="4224451"/>
            <a:chExt cx="1792145" cy="6770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1" name="Rectangle 150"/>
                <p:cNvSpPr/>
                <p:nvPr/>
              </p:nvSpPr>
              <p:spPr>
                <a:xfrm>
                  <a:off x="7171793" y="4441070"/>
                  <a:ext cx="49872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51" name="Rectangle 1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71793" y="4441070"/>
                  <a:ext cx="498726" cy="40011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2" name="Rectangle 151"/>
                <p:cNvSpPr/>
                <p:nvPr/>
              </p:nvSpPr>
              <p:spPr>
                <a:xfrm>
                  <a:off x="7661164" y="4224451"/>
                  <a:ext cx="50468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52" name="Rectangle 1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1164" y="4224451"/>
                  <a:ext cx="504689" cy="400110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" name="Rectangle 152"/>
                <p:cNvSpPr/>
                <p:nvPr/>
              </p:nvSpPr>
              <p:spPr>
                <a:xfrm>
                  <a:off x="8459249" y="4501346"/>
                  <a:ext cx="50468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53" name="Rectangle 1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59249" y="4501346"/>
                  <a:ext cx="504689" cy="400110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Rectangle 153"/>
              <p:cNvSpPr/>
              <p:nvPr/>
            </p:nvSpPr>
            <p:spPr>
              <a:xfrm>
                <a:off x="8187572" y="4985582"/>
                <a:ext cx="155273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54" name="Rectangle 1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7572" y="4985582"/>
                <a:ext cx="1552733" cy="400110"/>
              </a:xfrm>
              <a:prstGeom prst="rect">
                <a:avLst/>
              </a:prstGeom>
              <a:blipFill>
                <a:blip r:embed="rId14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0" name="Group 159"/>
          <p:cNvGrpSpPr/>
          <p:nvPr/>
        </p:nvGrpSpPr>
        <p:grpSpPr>
          <a:xfrm>
            <a:off x="4152278" y="4252553"/>
            <a:ext cx="2415213" cy="1750589"/>
            <a:chOff x="4152278" y="4252553"/>
            <a:chExt cx="2415213" cy="1750589"/>
          </a:xfrm>
        </p:grpSpPr>
        <p:grpSp>
          <p:nvGrpSpPr>
            <p:cNvPr id="133" name="Group 132"/>
            <p:cNvGrpSpPr/>
            <p:nvPr/>
          </p:nvGrpSpPr>
          <p:grpSpPr>
            <a:xfrm>
              <a:off x="4607419" y="4252553"/>
              <a:ext cx="1385214" cy="1240319"/>
              <a:chOff x="4424822" y="4083842"/>
              <a:chExt cx="1385214" cy="1240319"/>
            </a:xfrm>
          </p:grpSpPr>
          <p:sp>
            <p:nvSpPr>
              <p:cNvPr id="127" name="Oval 126"/>
              <p:cNvSpPr/>
              <p:nvPr/>
            </p:nvSpPr>
            <p:spPr>
              <a:xfrm>
                <a:off x="4941408" y="4124687"/>
                <a:ext cx="402267" cy="40226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8" name="Rectangle 127"/>
                  <p:cNvSpPr/>
                  <p:nvPr/>
                </p:nvSpPr>
                <p:spPr>
                  <a:xfrm>
                    <a:off x="4947834" y="4083842"/>
                    <a:ext cx="458908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a14:m>
                    <a:r>
                      <a:rPr lang="en-US" sz="2000" dirty="0"/>
                      <a:t> </a:t>
                    </a:r>
                  </a:p>
                </p:txBody>
              </p:sp>
            </mc:Choice>
            <mc:Fallback xmlns="">
              <p:sp>
                <p:nvSpPr>
                  <p:cNvPr id="128" name="Rectangle 1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47834" y="4083842"/>
                    <a:ext cx="458908" cy="400110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b="-153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29" name="Straight Arrow Connector 128"/>
              <p:cNvCxnSpPr>
                <a:stCxn id="127" idx="3"/>
              </p:cNvCxnSpPr>
              <p:nvPr/>
            </p:nvCxnSpPr>
            <p:spPr>
              <a:xfrm flipH="1">
                <a:off x="4424822" y="4468043"/>
                <a:ext cx="575497" cy="8561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Arrow Connector 129"/>
              <p:cNvCxnSpPr>
                <a:stCxn id="127" idx="5"/>
              </p:cNvCxnSpPr>
              <p:nvPr/>
            </p:nvCxnSpPr>
            <p:spPr>
              <a:xfrm>
                <a:off x="5284764" y="4468043"/>
                <a:ext cx="525272" cy="8561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Rectangle 130"/>
              <p:cNvSpPr/>
              <p:nvPr/>
            </p:nvSpPr>
            <p:spPr>
              <a:xfrm>
                <a:off x="4876077" y="4444863"/>
                <a:ext cx="28886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0</a:t>
                </a: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5139770" y="4437676"/>
                <a:ext cx="28886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1</a:t>
                </a:r>
              </a:p>
            </p:txBody>
          </p:sp>
        </p:grpSp>
        <p:sp>
          <p:nvSpPr>
            <p:cNvPr id="158" name="Rectangle 157"/>
            <p:cNvSpPr/>
            <p:nvPr/>
          </p:nvSpPr>
          <p:spPr>
            <a:xfrm>
              <a:off x="4152278" y="5633810"/>
              <a:ext cx="24152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Label edges from nodes</a:t>
              </a: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6866064" y="4306602"/>
            <a:ext cx="3328604" cy="1696540"/>
            <a:chOff x="6866064" y="4306602"/>
            <a:chExt cx="3328604" cy="1696540"/>
          </a:xfrm>
        </p:grpSpPr>
        <p:grpSp>
          <p:nvGrpSpPr>
            <p:cNvPr id="142" name="Group 141"/>
            <p:cNvGrpSpPr/>
            <p:nvPr/>
          </p:nvGrpSpPr>
          <p:grpSpPr>
            <a:xfrm>
              <a:off x="7264371" y="4306602"/>
              <a:ext cx="1580103" cy="1163123"/>
              <a:chOff x="6430422" y="3796594"/>
              <a:chExt cx="1580103" cy="1163123"/>
            </a:xfrm>
          </p:grpSpPr>
          <p:sp>
            <p:nvSpPr>
              <p:cNvPr id="124" name="Oval 123"/>
              <p:cNvSpPr/>
              <p:nvPr/>
            </p:nvSpPr>
            <p:spPr>
              <a:xfrm>
                <a:off x="7038954" y="4557450"/>
                <a:ext cx="402267" cy="40226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5" name="Straight Arrow Connector 124"/>
              <p:cNvCxnSpPr>
                <a:endCxn id="124" idx="7"/>
              </p:cNvCxnSpPr>
              <p:nvPr/>
            </p:nvCxnSpPr>
            <p:spPr>
              <a:xfrm flipH="1">
                <a:off x="7382310" y="3796594"/>
                <a:ext cx="628215" cy="81976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Arrow Connector 125"/>
              <p:cNvCxnSpPr/>
              <p:nvPr/>
            </p:nvCxnSpPr>
            <p:spPr>
              <a:xfrm flipH="1">
                <a:off x="7223999" y="3796594"/>
                <a:ext cx="679" cy="75880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Arrow Connector 134"/>
              <p:cNvCxnSpPr>
                <a:endCxn id="124" idx="1"/>
              </p:cNvCxnSpPr>
              <p:nvPr/>
            </p:nvCxnSpPr>
            <p:spPr>
              <a:xfrm>
                <a:off x="6430422" y="3796594"/>
                <a:ext cx="667443" cy="81976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9" name="Rectangle 158"/>
            <p:cNvSpPr/>
            <p:nvPr/>
          </p:nvSpPr>
          <p:spPr>
            <a:xfrm>
              <a:off x="6866064" y="5633810"/>
              <a:ext cx="33286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Label nodes from incoming edges</a:t>
              </a:r>
            </a:p>
          </p:txBody>
        </p:sp>
      </p:grpSp>
      <p:sp>
        <p:nvSpPr>
          <p:cNvPr id="105" name="Isosceles Triangle 104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4A2351-F5EB-9746-A314-9CC343C9602F}"/>
              </a:ext>
            </a:extLst>
          </p:cNvPr>
          <p:cNvSpPr txBox="1"/>
          <p:nvPr/>
        </p:nvSpPr>
        <p:spPr>
          <a:xfrm>
            <a:off x="5840361" y="63123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6655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uiExpand="1" build="p"/>
      <p:bldP spid="123" grpId="0" uiExpand="1" build="p"/>
      <p:bldP spid="143" grpId="0"/>
      <p:bldP spid="149" grpId="0"/>
      <p:bldP spid="150" grpId="0"/>
      <p:bldP spid="154" grpId="0"/>
      <p:bldP spid="1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Arithmetization</a:t>
            </a: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3717" y="1291131"/>
                <a:ext cx="66531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Method:  Simulate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en-US" sz="2400" b="1" dirty="0"/>
                  <a:t> with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17" y="1291131"/>
                <a:ext cx="6653172" cy="461665"/>
              </a:xfrm>
              <a:prstGeom prst="rect">
                <a:avLst/>
              </a:prstGeom>
              <a:blipFill>
                <a:blip r:embed="rId3"/>
                <a:stretch>
                  <a:fillRect l="-1467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4700338" y="4637599"/>
            <a:ext cx="1385214" cy="1240319"/>
            <a:chOff x="4424822" y="4083842"/>
            <a:chExt cx="1385214" cy="1240319"/>
          </a:xfrm>
        </p:grpSpPr>
        <p:sp>
          <p:nvSpPr>
            <p:cNvPr id="8" name="Oval 7"/>
            <p:cNvSpPr/>
            <p:nvPr/>
          </p:nvSpPr>
          <p:spPr>
            <a:xfrm>
              <a:off x="4941408" y="4124687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4947834" y="4083842"/>
                  <a:ext cx="45890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sz="2000" dirty="0"/>
                    <a:t> </a:t>
                  </a:r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7834" y="4083842"/>
                  <a:ext cx="458908" cy="400110"/>
                </a:xfrm>
                <a:prstGeom prst="rect">
                  <a:avLst/>
                </a:prstGeom>
                <a:blipFill>
                  <a:blip r:embed="rId4"/>
                  <a:stretch>
                    <a:fillRect b="-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Arrow Connector 9"/>
            <p:cNvCxnSpPr>
              <a:stCxn id="8" idx="3"/>
            </p:cNvCxnSpPr>
            <p:nvPr/>
          </p:nvCxnSpPr>
          <p:spPr>
            <a:xfrm flipH="1">
              <a:off x="4424822" y="4468043"/>
              <a:ext cx="575497" cy="85611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8" idx="5"/>
            </p:cNvCxnSpPr>
            <p:nvPr/>
          </p:nvCxnSpPr>
          <p:spPr>
            <a:xfrm>
              <a:off x="5284764" y="4468043"/>
              <a:ext cx="525272" cy="85611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850991" y="4482315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140909" y="4481288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19795" y="4350150"/>
            <a:ext cx="1580103" cy="1163123"/>
            <a:chOff x="6430422" y="3796594"/>
            <a:chExt cx="1580103" cy="1163123"/>
          </a:xfrm>
        </p:grpSpPr>
        <p:sp>
          <p:nvSpPr>
            <p:cNvPr id="15" name="Oval 14"/>
            <p:cNvSpPr/>
            <p:nvPr/>
          </p:nvSpPr>
          <p:spPr>
            <a:xfrm>
              <a:off x="7038954" y="455745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>
              <a:endCxn id="15" idx="7"/>
            </p:cNvCxnSpPr>
            <p:nvPr/>
          </p:nvCxnSpPr>
          <p:spPr>
            <a:xfrm flipH="1">
              <a:off x="7382310" y="3796594"/>
              <a:ext cx="628215" cy="81976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7223999" y="3796594"/>
              <a:ext cx="679" cy="75880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5" idx="1"/>
            </p:cNvCxnSpPr>
            <p:nvPr/>
          </p:nvCxnSpPr>
          <p:spPr>
            <a:xfrm>
              <a:off x="6430422" y="3796594"/>
              <a:ext cx="667443" cy="81976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930285" y="4505212"/>
                <a:ext cx="3913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285" y="4505212"/>
                <a:ext cx="391325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760068" y="5143207"/>
                <a:ext cx="132459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(1−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068" y="5143207"/>
                <a:ext cx="1324593" cy="400110"/>
              </a:xfrm>
              <a:prstGeom prst="rect">
                <a:avLst/>
              </a:prstGeom>
              <a:blipFill>
                <a:blip r:embed="rId6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826961" y="5146817"/>
                <a:ext cx="66396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961" y="5146817"/>
                <a:ext cx="663964" cy="400110"/>
              </a:xfrm>
              <a:prstGeom prst="rect">
                <a:avLst/>
              </a:prstGeom>
              <a:blipFill>
                <a:blip r:embed="rId7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6627217" y="4267999"/>
            <a:ext cx="1792145" cy="677005"/>
            <a:chOff x="6094333" y="3894692"/>
            <a:chExt cx="1792145" cy="6770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6094333" y="4111311"/>
                  <a:ext cx="49872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4333" y="4111311"/>
                  <a:ext cx="498726" cy="4001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/>
                <p:cNvSpPr/>
                <p:nvPr/>
              </p:nvSpPr>
              <p:spPr>
                <a:xfrm>
                  <a:off x="6583704" y="3894692"/>
                  <a:ext cx="50468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Rectangle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3704" y="3894692"/>
                  <a:ext cx="504689" cy="40011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/>
                <p:cNvSpPr/>
                <p:nvPr/>
              </p:nvSpPr>
              <p:spPr>
                <a:xfrm>
                  <a:off x="7381789" y="4171587"/>
                  <a:ext cx="50468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1789" y="4171587"/>
                  <a:ext cx="504689" cy="400110"/>
                </a:xfrm>
                <a:prstGeom prst="rect">
                  <a:avLst/>
                </a:prstGeom>
                <a:blipFill>
                  <a:blip r:embed="rId10"/>
                  <a:stretch>
                    <a:fillRect b="-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7642996" y="5029130"/>
                <a:ext cx="163608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996" y="5029130"/>
                <a:ext cx="1636089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356310" y="2430170"/>
            <a:ext cx="1857552" cy="3621975"/>
            <a:chOff x="3824105" y="1821621"/>
            <a:chExt cx="1857552" cy="3621975"/>
          </a:xfrm>
        </p:grpSpPr>
        <p:sp>
          <p:nvSpPr>
            <p:cNvPr id="27" name="Oval 26"/>
            <p:cNvSpPr/>
            <p:nvPr/>
          </p:nvSpPr>
          <p:spPr>
            <a:xfrm>
              <a:off x="4525245" y="184395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4545436" y="1822271"/>
                  <a:ext cx="4607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dirty="0"/>
                    <a:t> </a:t>
                  </a:r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5436" y="1822271"/>
                  <a:ext cx="460767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Oval 28"/>
            <p:cNvSpPr/>
            <p:nvPr/>
          </p:nvSpPr>
          <p:spPr>
            <a:xfrm>
              <a:off x="3844031" y="280524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angle 29"/>
                <p:cNvSpPr/>
                <p:nvPr/>
              </p:nvSpPr>
              <p:spPr>
                <a:xfrm>
                  <a:off x="3824105" y="2794083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Rectangle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24105" y="2794083"/>
                  <a:ext cx="466090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Oval 30"/>
            <p:cNvSpPr/>
            <p:nvPr/>
          </p:nvSpPr>
          <p:spPr>
            <a:xfrm>
              <a:off x="5229414" y="280524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5215567" y="2784748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5567" y="2784748"/>
                  <a:ext cx="466090" cy="36933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/>
            <p:cNvCxnSpPr/>
            <p:nvPr/>
          </p:nvCxnSpPr>
          <p:spPr>
            <a:xfrm flipH="1">
              <a:off x="4162425" y="2187743"/>
              <a:ext cx="411994" cy="65070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4876838" y="2190124"/>
              <a:ext cx="438112" cy="66261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198344" y="1821621"/>
              <a:ext cx="354570" cy="1288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4456011" y="2191149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723574" y="218536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887909" y="5043486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0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91357" y="5033870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1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3844031" y="3912067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Rectangle 40"/>
                <p:cNvSpPr/>
                <p:nvPr/>
              </p:nvSpPr>
              <p:spPr>
                <a:xfrm>
                  <a:off x="3861887" y="3891575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a14:m>
                  <a:r>
                    <a:rPr lang="en-US" dirty="0"/>
                    <a:t> </a:t>
                  </a:r>
                </a:p>
              </p:txBody>
            </p:sp>
          </mc:Choice>
          <mc:Fallback xmlns="">
            <p:sp>
              <p:nvSpPr>
                <p:cNvPr id="41" name="Rectangle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1887" y="3891575"/>
                  <a:ext cx="466090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Oval 41"/>
            <p:cNvSpPr/>
            <p:nvPr/>
          </p:nvSpPr>
          <p:spPr>
            <a:xfrm>
              <a:off x="5229414" y="3912067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Rectangle 42"/>
                <p:cNvSpPr/>
                <p:nvPr/>
              </p:nvSpPr>
              <p:spPr>
                <a:xfrm>
                  <a:off x="5215567" y="3891575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5567" y="3891575"/>
                  <a:ext cx="466090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Oval 43"/>
            <p:cNvSpPr/>
            <p:nvPr/>
          </p:nvSpPr>
          <p:spPr>
            <a:xfrm>
              <a:off x="3844031" y="503978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5229414" y="503978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H="1">
              <a:off x="4200525" y="3148013"/>
              <a:ext cx="1090613" cy="83820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H="1">
              <a:off x="4214490" y="4276725"/>
              <a:ext cx="1076648" cy="85725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4191919" y="3137099"/>
              <a:ext cx="1084932" cy="84435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4190911" y="4242247"/>
              <a:ext cx="1084932" cy="84435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H="1">
              <a:off x="4029075" y="3206729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H="1">
              <a:off x="4029075" y="4330586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flipH="1">
              <a:off x="5425907" y="3206729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5425907" y="4330586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3969600" y="315104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217579" y="2947671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994593" y="2953728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205109" y="312345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969600" y="4253935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217579" y="4050564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994593" y="406572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205109" y="4235446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3305860" y="3223089"/>
            <a:ext cx="7252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Replace Boolean labeling with arithmetical labeling</a:t>
            </a:r>
          </a:p>
          <a:p>
            <a:r>
              <a:rPr lang="en-US" sz="2400" dirty="0"/>
              <a:t>Inductive rules:</a:t>
            </a:r>
          </a:p>
          <a:p>
            <a:r>
              <a:rPr lang="en-US" sz="2400" dirty="0"/>
              <a:t>Start node labeled </a:t>
            </a:r>
            <a:r>
              <a:rPr lang="en-US" sz="2400" dirty="0">
                <a:solidFill>
                  <a:srgbClr val="FFFF00"/>
                </a:solidFill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325581" y="1793641"/>
                <a:ext cx="401811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→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</m:t>
                    </m:r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ba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 → 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∨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→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581" y="1793641"/>
                <a:ext cx="4018115" cy="120032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7914195" y="5436021"/>
            <a:ext cx="36722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Works because the BP is acyclic.</a:t>
            </a:r>
          </a:p>
          <a:p>
            <a:r>
              <a:rPr lang="en-US" dirty="0"/>
              <a:t>The execution path can enter a node </a:t>
            </a:r>
            <a:br>
              <a:rPr lang="en-US" dirty="0"/>
            </a:br>
            <a:r>
              <a:rPr lang="en-US" dirty="0"/>
              <a:t>at most one time.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5822481" y="5146882"/>
                <a:ext cx="87254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481" y="5146882"/>
                <a:ext cx="872547" cy="400110"/>
              </a:xfrm>
              <a:prstGeom prst="rect">
                <a:avLst/>
              </a:prstGeom>
              <a:blipFill>
                <a:blip r:embed="rId18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4168021" y="5142926"/>
                <a:ext cx="88145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bar>
                        <m:barPr>
                          <m:pos m:val="top"/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bar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021" y="5142926"/>
                <a:ext cx="881459" cy="400110"/>
              </a:xfrm>
              <a:prstGeom prst="rect">
                <a:avLst/>
              </a:prstGeom>
              <a:blipFill>
                <a:blip r:embed="rId19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7640185" y="5042708"/>
                <a:ext cx="155273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185" y="5042708"/>
                <a:ext cx="1552733" cy="4001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F2E0614D-6986-2B4C-90F9-E8E1CC516D31}"/>
              </a:ext>
            </a:extLst>
          </p:cNvPr>
          <p:cNvSpPr txBox="1"/>
          <p:nvPr/>
        </p:nvSpPr>
        <p:spPr>
          <a:xfrm>
            <a:off x="5397910" y="62975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74245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19" grpId="0"/>
      <p:bldP spid="20" grpId="0"/>
      <p:bldP spid="21" grpId="0"/>
      <p:bldP spid="25" grpId="0"/>
      <p:bldP spid="64" grpId="0" uiExpand="1" build="p"/>
      <p:bldP spid="65" grpId="0" uiExpand="1" build="p"/>
      <p:bldP spid="4" grpId="0"/>
      <p:bldP spid="68" grpId="0"/>
      <p:bldP spid="68" grpId="1"/>
      <p:bldP spid="69" grpId="0"/>
      <p:bldP spid="69" grpId="1"/>
      <p:bldP spid="70" grpId="0"/>
      <p:bldP spid="70" grpId="1"/>
    </p:bldLst>
  </p:timing>
</p:sld>
</file>

<file path=ppt/theme/theme1.xml><?xml version="1.0" encoding="utf-8"?>
<a:theme xmlns:a="http://schemas.openxmlformats.org/drawingml/2006/main" name="Office Theme">
  <a:themeElements>
    <a:clrScheme name="Custom 32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47097A-C870-43A8-9C3C-AA0D136051AE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2.xml><?xml version="1.0" encoding="utf-8"?>
<ds:datastoreItem xmlns:ds="http://schemas.openxmlformats.org/officeDocument/2006/customXml" ds:itemID="{FA063911-125E-4527-B420-52B939D44D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52F87B-8FD1-47F1-AE68-2DB2A705A6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96617</TotalTime>
  <Words>1460</Words>
  <Application>Microsoft Macintosh PowerPoint</Application>
  <PresentationFormat>Widescreen</PresentationFormat>
  <Paragraphs>317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23: Probabilistic Computation, BPP </dc:title>
  <dc:subject/>
  <dc:creator>Michael Sipser</dc:creator>
  <cp:keywords/>
  <dc:description/>
  <cp:lastModifiedBy>Microsoft Office User</cp:lastModifiedBy>
  <cp:revision>2220</cp:revision>
  <dcterms:created xsi:type="dcterms:W3CDTF">2020-08-09T18:24:17Z</dcterms:created>
  <dcterms:modified xsi:type="dcterms:W3CDTF">2021-02-15T23:10:16Z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