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9"/>
  </p:notesMasterIdLst>
  <p:sldIdLst>
    <p:sldId id="259" r:id="rId5"/>
    <p:sldId id="453" r:id="rId6"/>
    <p:sldId id="454" r:id="rId7"/>
    <p:sldId id="462" r:id="rId8"/>
    <p:sldId id="455" r:id="rId9"/>
    <p:sldId id="456" r:id="rId10"/>
    <p:sldId id="430" r:id="rId11"/>
    <p:sldId id="452" r:id="rId12"/>
    <p:sldId id="449" r:id="rId13"/>
    <p:sldId id="458" r:id="rId14"/>
    <p:sldId id="459" r:id="rId15"/>
    <p:sldId id="460" r:id="rId16"/>
    <p:sldId id="443" r:id="rId17"/>
    <p:sldId id="28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F49A"/>
    <a:srgbClr val="FF9A8F"/>
    <a:srgbClr val="CC00C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3116" autoAdjust="0"/>
    <p:restoredTop sz="95070" autoAdjust="0"/>
  </p:normalViewPr>
  <p:slideViewPr>
    <p:cSldViewPr snapToGrid="0">
      <p:cViewPr varScale="1">
        <p:scale>
          <a:sx n="92" d="100"/>
          <a:sy n="92" d="100"/>
        </p:scale>
        <p:origin x="216" y="18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54BE19-BB89-43A8-85E8-06B3C9EBBF22}" type="datetimeFigureOut">
              <a:rPr lang="en-US" smtClean="0"/>
              <a:t>2/15/21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16D66E-EB54-4813-B230-A061E63C47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566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0945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5515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4547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7967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5034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7489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A6C9E1F1-18AC-B44D-A2C6-70E7A0DD0D28}" type="mathplaceholder">
                        <a:rPr lang="en-US" i="1" smtClean="0">
                          <a:latin typeface="Cambria Math" panose="02040503050406030204" pitchFamily="18" charset="0"/>
                        </a:rPr>
                        <a:t>Type equation here.</a:t>
                      </a:fl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i="0" smtClean="0">
                    <a:latin typeface="Cambria Math" panose="02040503050406030204" pitchFamily="18" charset="0"/>
                  </a:rPr>
                  <a:t>"Type equation here."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8787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607537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782117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9116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94950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8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ocw.mit.edu/terms" TargetMode="External"/><Relationship Id="rId2" Type="http://schemas.openxmlformats.org/officeDocument/2006/relationships/hyperlink" Target="https://ocw.mit.edu/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image" Target="../media/image38.png"/><Relationship Id="rId7" Type="http://schemas.openxmlformats.org/officeDocument/2006/relationships/image" Target="../media/image43.png"/><Relationship Id="rId12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2.png"/><Relationship Id="rId11" Type="http://schemas.openxmlformats.org/officeDocument/2006/relationships/image" Target="../media/image3.png"/><Relationship Id="rId5" Type="http://schemas.openxmlformats.org/officeDocument/2006/relationships/image" Target="../media/image41.png"/><Relationship Id="rId10" Type="http://schemas.openxmlformats.org/officeDocument/2006/relationships/image" Target="../media/image2.png"/><Relationship Id="rId4" Type="http://schemas.openxmlformats.org/officeDocument/2006/relationships/image" Target="../media/image39.png"/><Relationship Id="rId9" Type="http://schemas.openxmlformats.org/officeDocument/2006/relationships/image" Target="../media/image4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5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9.png"/><Relationship Id="rId5" Type="http://schemas.openxmlformats.org/officeDocument/2006/relationships/image" Target="../media/image48.png"/><Relationship Id="rId4" Type="http://schemas.openxmlformats.org/officeDocument/2006/relationships/image" Target="../media/image4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5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9.png"/><Relationship Id="rId5" Type="http://schemas.openxmlformats.org/officeDocument/2006/relationships/image" Target="../media/image48.png"/><Relationship Id="rId4" Type="http://schemas.openxmlformats.org/officeDocument/2006/relationships/image" Target="../media/image4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.png"/><Relationship Id="rId3" Type="http://schemas.openxmlformats.org/officeDocument/2006/relationships/image" Target="../media/image54.png"/><Relationship Id="rId7" Type="http://schemas.openxmlformats.org/officeDocument/2006/relationships/image" Target="../media/image5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7.png"/><Relationship Id="rId5" Type="http://schemas.openxmlformats.org/officeDocument/2006/relationships/image" Target="../media/image56.png"/><Relationship Id="rId4" Type="http://schemas.openxmlformats.org/officeDocument/2006/relationships/image" Target="../media/image55.png"/><Relationship Id="rId9" Type="http://schemas.openxmlformats.org/officeDocument/2006/relationships/image" Target="../media/image5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png"/><Relationship Id="rId3" Type="http://schemas.openxmlformats.org/officeDocument/2006/relationships/image" Target="../media/image66.png"/><Relationship Id="rId7" Type="http://schemas.openxmlformats.org/officeDocument/2006/relationships/image" Target="../media/image6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3.png"/><Relationship Id="rId11" Type="http://schemas.openxmlformats.org/officeDocument/2006/relationships/image" Target="../media/image8.png"/><Relationship Id="rId5" Type="http://schemas.openxmlformats.org/officeDocument/2006/relationships/image" Target="../media/image48.png"/><Relationship Id="rId10" Type="http://schemas.openxmlformats.org/officeDocument/2006/relationships/image" Target="../media/image67.png"/><Relationship Id="rId4" Type="http://schemas.openxmlformats.org/officeDocument/2006/relationships/image" Target="../media/image47.png"/><Relationship Id="rId9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12" Type="http://schemas.openxmlformats.org/officeDocument/2006/relationships/image" Target="../media/image2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7.png"/><Relationship Id="rId11" Type="http://schemas.openxmlformats.org/officeDocument/2006/relationships/image" Target="../media/image22.png"/><Relationship Id="rId5" Type="http://schemas.openxmlformats.org/officeDocument/2006/relationships/image" Target="../media/image1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95754" y="0"/>
            <a:ext cx="5943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18.404/6.840</a:t>
            </a:r>
            <a:r>
              <a:rPr lang="en-US" sz="4000" baseline="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 Lecture 21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37853" y="1227612"/>
                <a:ext cx="7073836" cy="42980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1800"/>
                  </a:spcBef>
                </a:pPr>
                <a:r>
                  <a:rPr lang="en-US" sz="3200" b="1" dirty="0">
                    <a:solidFill>
                      <a:schemeClr val="tx1"/>
                    </a:solidFill>
                  </a:rPr>
                  <a:t>Last time:  </a:t>
                </a:r>
                <a:br>
                  <a:rPr lang="en-US" sz="3200" baseline="0" dirty="0">
                    <a:solidFill>
                      <a:schemeClr val="tx1"/>
                    </a:solidFill>
                  </a:rPr>
                </a:br>
                <a:r>
                  <a:rPr lang="en-US" sz="2800" dirty="0"/>
                  <a:t>- Log-space reducibility</a:t>
                </a:r>
              </a:p>
              <a:p>
                <a:r>
                  <a:rPr lang="en-US" sz="2800" dirty="0"/>
                  <a:t>- L = NL? question</a:t>
                </a:r>
              </a:p>
              <a:p>
                <a:r>
                  <a:rPr lang="en-US" sz="2800" dirty="0"/>
                  <a:t>-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𝑃𝐴𝑇𝐻</m:t>
                    </m:r>
                  </m:oMath>
                </a14:m>
                <a:r>
                  <a:rPr lang="en-US" sz="2800" dirty="0"/>
                  <a:t> is NL-complete</a:t>
                </a:r>
              </a:p>
              <a:p>
                <a:r>
                  <a:rPr lang="en-US" sz="2800" dirty="0"/>
                  <a:t>-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𝑆𝐴𝑇</m:t>
                        </m:r>
                      </m:e>
                    </m:bar>
                  </m:oMath>
                </a14:m>
                <a:r>
                  <a:rPr lang="en-US" sz="2800" dirty="0"/>
                  <a:t> is NL-complete</a:t>
                </a:r>
              </a:p>
              <a:p>
                <a:r>
                  <a:rPr lang="en-US" sz="2800" dirty="0"/>
                  <a:t>- NL = </a:t>
                </a:r>
                <a:r>
                  <a:rPr lang="en-US" sz="2800" dirty="0" err="1"/>
                  <a:t>coNL</a:t>
                </a:r>
                <a:r>
                  <a:rPr lang="en-US" sz="2800" dirty="0"/>
                  <a:t> (unfinished)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3200" b="1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Today:  </a:t>
                </a:r>
                <a:r>
                  <a:rPr lang="en-US" sz="28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(</a:t>
                </a:r>
                <a:r>
                  <a:rPr lang="en-US" sz="280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Sipser §9.1</a:t>
                </a:r>
                <a:r>
                  <a:rPr lang="en-US" sz="28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) </a:t>
                </a:r>
                <a:br>
                  <a:rPr lang="en-US" sz="2800" b="1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</a:br>
                <a:r>
                  <a:rPr lang="en-US" sz="28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- Finish NL = </a:t>
                </a:r>
                <a:r>
                  <a:rPr lang="en-US" sz="2800" dirty="0" err="1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coNL</a:t>
                </a:r>
                <a:r>
                  <a:rPr lang="en-US" sz="28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</a:t>
                </a:r>
              </a:p>
              <a:p>
                <a:r>
                  <a:rPr lang="en-US" sz="28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- Time and Space Hierarchy Theorems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853" y="1227612"/>
                <a:ext cx="7073836" cy="4298036"/>
              </a:xfrm>
              <a:prstGeom prst="rect">
                <a:avLst/>
              </a:prstGeom>
              <a:blipFill>
                <a:blip r:embed="rId2"/>
                <a:stretch>
                  <a:fillRect l="-2241" t="-1844" b="-31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A6336A26-0BF7-894E-B68C-4FEAFF233834}"/>
              </a:ext>
            </a:extLst>
          </p:cNvPr>
          <p:cNvSpPr txBox="1"/>
          <p:nvPr/>
        </p:nvSpPr>
        <p:spPr>
          <a:xfrm>
            <a:off x="6183086" y="625565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2639052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Isosceles Triangle 72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0" y="0"/>
            <a:ext cx="7747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Time Hierarchy Theorem  (1/2)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258616" y="1309604"/>
                <a:ext cx="10193484" cy="25576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1200"/>
                  </a:spcBef>
                </a:pPr>
                <a:r>
                  <a:rPr lang="en-US" sz="2400" b="1" dirty="0"/>
                  <a:t>Theorem:  </a:t>
                </a:r>
                <a:r>
                  <a:rPr lang="en-US" sz="2400" dirty="0"/>
                  <a:t>For any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: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ℕ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ℕ</m:t>
                    </m:r>
                  </m:oMath>
                </a14:m>
                <a:r>
                  <a:rPr lang="en-US" sz="2400" dirty="0"/>
                  <a:t>  </a:t>
                </a:r>
                <a:r>
                  <a:rPr lang="en-US" sz="2000" dirty="0">
                    <a:solidFill>
                      <a:srgbClr val="FFFF00"/>
                    </a:solidFill>
                  </a:rPr>
                  <a:t>where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sz="2000" dirty="0">
                    <a:solidFill>
                      <a:srgbClr val="FFFF00"/>
                    </a:solidFill>
                  </a:rPr>
                  <a:t> is time constructible </a:t>
                </a:r>
                <a:br>
                  <a:rPr lang="en-US" sz="2400" dirty="0"/>
                </a:br>
                <a:r>
                  <a:rPr lang="en-US" sz="2400" dirty="0"/>
                  <a:t>there is a language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 dirty="0"/>
                  <a:t> where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 dirty="0"/>
                  <a:t> requires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</m:d>
                  </m:oMath>
                </a14:m>
                <a:r>
                  <a:rPr lang="en-US" sz="2400" dirty="0"/>
                  <a:t> time, </a:t>
                </a:r>
                <a:r>
                  <a:rPr lang="en-US" sz="2400" dirty="0" err="1"/>
                  <a:t>i.e</a:t>
                </a:r>
                <a:r>
                  <a:rPr lang="en-US" sz="2400" dirty="0"/>
                  <a:t>, </a:t>
                </a:r>
              </a:p>
              <a:p>
                <a:r>
                  <a:rPr lang="en-US" sz="2400" dirty="0"/>
                  <a:t>1) 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 dirty="0"/>
                  <a:t> is decidable in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</m:d>
                  </m:oMath>
                </a14:m>
                <a:r>
                  <a:rPr lang="en-US" sz="2400" dirty="0"/>
                  <a:t> time, and</a:t>
                </a:r>
              </a:p>
              <a:p>
                <a:r>
                  <a:rPr lang="en-US" sz="2400" dirty="0"/>
                  <a:t>2) 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 dirty="0"/>
                  <a:t> is not decidable in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𝑜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/</m:t>
                        </m:r>
                        <m:func>
                          <m:func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4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d>
                              </m:e>
                            </m:d>
                          </m:e>
                        </m:func>
                      </m:e>
                    </m:d>
                  </m:oMath>
                </a14:m>
                <a:r>
                  <a:rPr lang="en-US" sz="2400" dirty="0"/>
                  <a:t> time</a:t>
                </a:r>
                <a:endParaRPr lang="en-US" sz="2000" dirty="0"/>
              </a:p>
              <a:p>
                <a:pPr>
                  <a:spcBef>
                    <a:spcPts val="1200"/>
                  </a:spcBef>
                </a:pPr>
                <a:r>
                  <a:rPr lang="en-US" sz="2000" dirty="0"/>
                  <a:t>On other words, TIME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𝑜</m:t>
                        </m:r>
                        <m:d>
                          <m:d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d>
                              </m:num>
                              <m:den>
                                <m:func>
                                  <m:func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2000">
                                        <a:latin typeface="Cambria Math" panose="02040503050406030204" pitchFamily="18" charset="0"/>
                                      </a:rPr>
                                      <m:t>log</m:t>
                                    </m:r>
                                  </m:fName>
                                  <m:e>
                                    <m:d>
                                      <m:dPr>
                                        <m:ctrlP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  <m:t>𝑓</m:t>
                                        </m:r>
                                        <m:d>
                                          <m:dPr>
                                            <m:ctrlPr>
                                              <a:rPr lang="en-US" sz="20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sz="2000" i="1">
                                                <a:latin typeface="Cambria Math" panose="02040503050406030204" pitchFamily="18" charset="0"/>
                                              </a:rPr>
                                              <m:t>𝑛</m:t>
                                            </m:r>
                                          </m:e>
                                        </m:d>
                                      </m:e>
                                    </m:d>
                                  </m:e>
                                </m:func>
                              </m:den>
                            </m:f>
                          </m:e>
                        </m:d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  <m:phant>
                      <m:phantPr>
                        <m:zeroWid m:val="on"/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phant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⊆</m:t>
                        </m:r>
                      </m:e>
                    </m:phant>
                    <m:r>
                      <a:rPr lang="en-US" sz="2000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sz="2000" dirty="0">
                        <a:latin typeface="Book Antiqua" panose="02040602050305030304" pitchFamily="18" charset="0"/>
                      </a:rPr>
                      <m:t>,</m:t>
                    </m:r>
                    <m:r>
                      <m:rPr>
                        <m:nor/>
                      </m:rPr>
                      <a:rPr lang="en-US" sz="2000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/>
                  <a:t> TIME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</m:d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616" y="1309604"/>
                <a:ext cx="10193484" cy="2557623"/>
              </a:xfrm>
              <a:prstGeom prst="rect">
                <a:avLst/>
              </a:prstGeom>
              <a:blipFill>
                <a:blip r:embed="rId2"/>
                <a:stretch>
                  <a:fillRect l="-897" t="-19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58616" y="4149541"/>
                <a:ext cx="9344025" cy="15565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/>
                  <a:t>Proof outline:  </a:t>
                </a:r>
                <a:r>
                  <a:rPr lang="en-US" sz="2000" dirty="0"/>
                  <a:t>Give TM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sz="2000" dirty="0"/>
                  <a:t> where </a:t>
                </a:r>
              </a:p>
              <a:p>
                <a:r>
                  <a:rPr lang="en-US" sz="2000" dirty="0"/>
                  <a:t>1) 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sz="2000" dirty="0"/>
                  <a:t> runs in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</m:d>
                  </m:oMath>
                </a14:m>
                <a:r>
                  <a:rPr lang="en-US" sz="2000" dirty="0"/>
                  <a:t> time</a:t>
                </a:r>
              </a:p>
              <a:p>
                <a:r>
                  <a:rPr lang="en-US" sz="2000" dirty="0"/>
                  <a:t>2) 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sz="2000" dirty="0"/>
                  <a:t> ensures that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/>
                  <a:t> for every TM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dirty="0"/>
                  <a:t> that runs in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𝑜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/</m:t>
                        </m:r>
                        <m:func>
                          <m:func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d>
                              </m:e>
                            </m:d>
                          </m:e>
                        </m:func>
                      </m:e>
                    </m:d>
                  </m:oMath>
                </a14:m>
                <a:r>
                  <a:rPr lang="en-US" sz="2000" dirty="0"/>
                  <a:t> time .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dirty="0"/>
                  <a:t>Let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/>
                  <a:t>.</a:t>
                </a: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616" y="4149541"/>
                <a:ext cx="9344025" cy="1556580"/>
              </a:xfrm>
              <a:prstGeom prst="rect">
                <a:avLst/>
              </a:prstGeom>
              <a:blipFill>
                <a:blip r:embed="rId3"/>
                <a:stretch>
                  <a:fillRect l="-652" t="-2353" b="-62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73E10C8F-AED4-814E-8EE5-BD1D7F9249EE}"/>
              </a:ext>
            </a:extLst>
          </p:cNvPr>
          <p:cNvSpPr txBox="1"/>
          <p:nvPr/>
        </p:nvSpPr>
        <p:spPr>
          <a:xfrm>
            <a:off x="5442857" y="6371771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965419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  <p:bldP spid="49" grpId="0" uiExpand="1" build="p"/>
      <p:bldP spid="28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31617" y="1363579"/>
                <a:ext cx="8652787" cy="50654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b="1" dirty="0">
                    <a:solidFill>
                      <a:schemeClr val="tx1"/>
                    </a:solidFill>
                  </a:rPr>
                  <a:t>Goal:  </a:t>
                </a:r>
                <a:r>
                  <a:rPr lang="en-US" sz="2200" dirty="0">
                    <a:solidFill>
                      <a:schemeClr val="tx1"/>
                    </a:solidFill>
                  </a:rPr>
                  <a:t>Exhibit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2200" dirty="0">
                    <a:solidFill>
                      <a:schemeClr val="tx1"/>
                    </a:solidFill>
                  </a:rPr>
                  <a:t> TIME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</m:d>
                  </m:oMath>
                </a14:m>
                <a:r>
                  <a:rPr lang="en-US" sz="2200" dirty="0">
                    <a:solidFill>
                      <a:schemeClr val="tx1"/>
                    </a:solidFill>
                  </a:rPr>
                  <a:t> but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∉</m:t>
                    </m:r>
                  </m:oMath>
                </a14:m>
                <a:r>
                  <a:rPr lang="en-US" sz="2200" dirty="0">
                    <a:solidFill>
                      <a:schemeClr val="tx1"/>
                    </a:solidFill>
                  </a:rPr>
                  <a:t> TIME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𝑜</m:t>
                        </m:r>
                        <m:d>
                          <m:dPr>
                            <m:ctrlPr>
                              <a:rPr lang="en-US" sz="2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𝑓</m:t>
                            </m:r>
                            <m:d>
                              <m:dPr>
                                <m:ctrlPr>
                                  <a:rPr lang="en-US" sz="22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2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d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/</m:t>
                            </m:r>
                            <m:func>
                              <m:funcPr>
                                <m:ctrlPr>
                                  <a:rPr lang="en-US" sz="2200" i="1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20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fName>
                              <m:e>
                                <m:d>
                                  <m:dPr>
                                    <m:ctrlPr>
                                      <a:rPr lang="en-US" sz="22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200" i="1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  <m:d>
                                      <m:dPr>
                                        <m:ctrlPr>
                                          <a:rPr lang="en-US" sz="2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2200" i="1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e>
                                    </m:d>
                                  </m:e>
                                </m:d>
                              </m:e>
                            </m:func>
                          </m:e>
                        </m:d>
                      </m:e>
                    </m:d>
                  </m:oMath>
                </a14:m>
                <a:endParaRPr lang="en-US" sz="2200" dirty="0">
                  <a:solidFill>
                    <a:schemeClr val="accent1">
                      <a:lumMod val="60000"/>
                      <a:lumOff val="40000"/>
                    </a:schemeClr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where </a:t>
                </a:r>
              </a:p>
              <a:p>
                <a:r>
                  <a:rPr lang="en-US" sz="2000" dirty="0">
                    <a:solidFill>
                      <a:schemeClr val="tx1"/>
                    </a:solidFill>
                  </a:rPr>
                  <a:t>1)  </a:t>
                </a:r>
                <a14:m>
                  <m:oMath xmlns:m="http://schemas.openxmlformats.org/officeDocument/2006/math">
                    <m:r>
                      <a:rPr lang="en-US" sz="20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runs in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</m:d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time</a:t>
                </a:r>
              </a:p>
              <a:p>
                <a:r>
                  <a:rPr lang="en-US" sz="2000" dirty="0">
                    <a:solidFill>
                      <a:schemeClr val="tx1"/>
                    </a:solidFill>
                  </a:rPr>
                  <a:t>2)  </a:t>
                </a:r>
                <a14:m>
                  <m:oMath xmlns:m="http://schemas.openxmlformats.org/officeDocument/2006/math">
                    <m:r>
                      <a:rPr lang="en-US" sz="20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ensures that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)≠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:r>
                  <a:rPr lang="en-US" sz="2000" dirty="0"/>
                  <a:t>for every TM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dirty="0"/>
                  <a:t> </a:t>
                </a:r>
                <a:br>
                  <a:rPr lang="en-US" sz="2000" dirty="0">
                    <a:solidFill>
                      <a:schemeClr val="tx1"/>
                    </a:solidFill>
                  </a:rPr>
                </a:br>
                <a:r>
                  <a:rPr lang="en-US" sz="2000" dirty="0">
                    <a:solidFill>
                      <a:schemeClr val="tx1"/>
                    </a:solidFill>
                  </a:rPr>
                  <a:t>      that runs in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𝑜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/</m:t>
                        </m:r>
                        <m:func>
                          <m:func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d>
                              </m:e>
                            </m:d>
                          </m:e>
                        </m:func>
                      </m:e>
                    </m:d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time.</a:t>
                </a:r>
              </a:p>
              <a:p>
                <a:pPr>
                  <a:spcBef>
                    <a:spcPts val="1200"/>
                  </a:spcBef>
                </a:pP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“On input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endParaRPr lang="en-US" sz="2400" dirty="0">
                  <a:solidFill>
                    <a:schemeClr val="tx1"/>
                  </a:solidFill>
                </a:endParaRPr>
              </a:p>
              <a:p>
                <a:r>
                  <a:rPr lang="en-US" sz="2400" dirty="0">
                    <a:solidFill>
                      <a:schemeClr val="tx1"/>
                    </a:solidFill>
                  </a:rPr>
                  <a:t>  1.  Compute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.</a:t>
                </a:r>
              </a:p>
              <a:p>
                <a:r>
                  <a:rPr lang="en-US" sz="2400" dirty="0">
                    <a:solidFill>
                      <a:schemeClr val="tx1"/>
                    </a:solidFill>
                  </a:rPr>
                  <a:t>  2.  If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≠</m:t>
                    </m:r>
                    <m:d>
                      <m:dPr>
                        <m:begChr m:val="〈"/>
                        <m:endChr m:val="〉"/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</m:d>
                    <m:sSup>
                      <m:sSupPr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for some TM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, </a:t>
                </a:r>
                <a:r>
                  <a:rPr lang="en-US" sz="2400" i="1" dirty="0">
                    <a:solidFill>
                      <a:schemeClr val="tx1"/>
                    </a:solidFill>
                  </a:rPr>
                  <a:t>reject</a:t>
                </a:r>
                <a:r>
                  <a:rPr lang="en-US" sz="2400" dirty="0">
                    <a:solidFill>
                      <a:schemeClr val="tx1"/>
                    </a:solidFill>
                  </a:rPr>
                  <a:t>.</a:t>
                </a:r>
              </a:p>
              <a:p>
                <a:r>
                  <a:rPr lang="en-US" sz="2400" dirty="0">
                    <a:solidFill>
                      <a:schemeClr val="tx1"/>
                    </a:solidFill>
                  </a:rPr>
                  <a:t>  3.  Simulate*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on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for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sz="24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/</m:t>
                    </m:r>
                    <m:func>
                      <m:funcPr>
                        <m:ctrlP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d>
                          <m:dPr>
                            <m:ctrlPr>
                              <a:rPr lang="en-US" sz="2400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𝑓</m:t>
                            </m:r>
                            <m:d>
                              <m:dPr>
                                <m:ctrlPr>
                                  <a:rPr lang="en-US" sz="2400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400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d>
                          </m:e>
                        </m:d>
                      </m:e>
                    </m:func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steps.</a:t>
                </a:r>
              </a:p>
              <a:p>
                <a:r>
                  <a:rPr lang="en-US" sz="2400" dirty="0">
                    <a:solidFill>
                      <a:schemeClr val="tx1"/>
                    </a:solidFill>
                  </a:rPr>
                  <a:t>        </a:t>
                </a:r>
                <a:r>
                  <a:rPr lang="en-US" sz="2400" i="1" dirty="0">
                    <a:solidFill>
                      <a:schemeClr val="tx1"/>
                    </a:solidFill>
                  </a:rPr>
                  <a:t>Accept</a:t>
                </a:r>
                <a:r>
                  <a:rPr lang="en-US" sz="2400" dirty="0">
                    <a:solidFill>
                      <a:schemeClr val="tx1"/>
                    </a:solidFill>
                  </a:rPr>
                  <a:t> if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rejects,</a:t>
                </a:r>
              </a:p>
              <a:p>
                <a:r>
                  <a:rPr lang="en-US" sz="2400" i="1" dirty="0">
                    <a:solidFill>
                      <a:schemeClr val="tx1"/>
                    </a:solidFill>
                  </a:rPr>
                  <a:t>        Reject</a:t>
                </a:r>
                <a:r>
                  <a:rPr lang="en-US" sz="2400" dirty="0">
                    <a:solidFill>
                      <a:schemeClr val="tx1"/>
                    </a:solidFill>
                  </a:rPr>
                  <a:t> if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accepts or hasn’t halted.”  </a:t>
                </a:r>
              </a:p>
              <a:p>
                <a:r>
                  <a:rPr lang="en-US" sz="2400" dirty="0"/>
                  <a:t>*Note: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sz="2400" dirty="0"/>
                  <a:t> can simulate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400" dirty="0"/>
                  <a:t> with a </a:t>
                </a:r>
                <a:r>
                  <a:rPr lang="en-US" sz="2400" u="sng" dirty="0"/>
                  <a:t>log factor </a:t>
                </a:r>
                <a:br>
                  <a:rPr lang="en-US" sz="2400" dirty="0"/>
                </a:br>
                <a:r>
                  <a:rPr lang="en-US" sz="2400" dirty="0"/>
                  <a:t>  time overhead due to the step counter.          </a:t>
                </a:r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  <a:r>
                  <a:rPr lang="en-US" sz="2400" dirty="0"/>
                  <a:t>      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617" y="1363579"/>
                <a:ext cx="8652787" cy="5065426"/>
              </a:xfrm>
              <a:prstGeom prst="rect">
                <a:avLst/>
              </a:prstGeom>
              <a:blipFill>
                <a:blip r:embed="rId2"/>
                <a:stretch>
                  <a:fillRect l="-1128" b="-18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Isosceles Triangle 20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0" y="0"/>
            <a:ext cx="7747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Time Hierarchy Theorem  (2/2)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6784267" y="3111674"/>
                <a:ext cx="5359400" cy="31000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/>
                  <a:t>Why do we lose a factor of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b="1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US" sz="2000" b="1" i="0" smtClean="0">
                            <a:latin typeface="Cambria Math" panose="02040503050406030204" pitchFamily="18" charset="0"/>
                          </a:rPr>
                          <m:t>𝐥𝐨𝐠</m:t>
                        </m:r>
                      </m:fName>
                      <m:e>
                        <m:d>
                          <m:dPr>
                            <m:ctrlP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  <m:t>𝒇</m:t>
                            </m:r>
                            <m:d>
                              <m:dPr>
                                <m:ctrlPr>
                                  <a:rPr lang="en-US" sz="20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b="1" i="1" smtClean="0">
                                    <a:latin typeface="Cambria Math" panose="02040503050406030204" pitchFamily="18" charset="0"/>
                                  </a:rPr>
                                  <m:t>𝒏</m:t>
                                </m:r>
                              </m:e>
                            </m:d>
                          </m:e>
                        </m:d>
                      </m:e>
                    </m:func>
                  </m:oMath>
                </a14:m>
                <a:r>
                  <a:rPr lang="en-US" sz="2000" b="1" dirty="0"/>
                  <a:t>?</a:t>
                </a:r>
              </a:p>
              <a:p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sz="2000" dirty="0"/>
                  <a:t> must halt within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</m:d>
                  </m:oMath>
                </a14:m>
                <a:r>
                  <a:rPr lang="en-US" sz="2000" dirty="0"/>
                  <a:t> time.</a:t>
                </a:r>
              </a:p>
              <a:p>
                <a:r>
                  <a:rPr lang="en-US" sz="2000" dirty="0"/>
                  <a:t>To do so,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sz="2000" dirty="0"/>
                  <a:t> counts the number of steps it uses and stops if the limit is exceeded.  The counter has size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d>
                          <m:d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𝑓</m:t>
                            </m:r>
                            <m:d>
                              <m:d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d>
                          </m:e>
                        </m:d>
                      </m:e>
                    </m:func>
                  </m:oMath>
                </a14:m>
                <a:r>
                  <a:rPr lang="en-US" sz="2000" dirty="0"/>
                  <a:t> and is stored on the tape.  </a:t>
                </a:r>
              </a:p>
              <a:p>
                <a:r>
                  <a:rPr lang="en-US" sz="2000" dirty="0"/>
                  <a:t>It must be kept near the current head location.</a:t>
                </a:r>
              </a:p>
              <a:p>
                <a:r>
                  <a:rPr lang="en-US" sz="2000" dirty="0"/>
                  <a:t>Cost of moving it adds a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sz="2000" b="0" i="1" dirty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d>
                              </m:e>
                            </m:d>
                          </m:e>
                        </m:func>
                      </m:e>
                    </m:d>
                  </m:oMath>
                </a14:m>
                <a:r>
                  <a:rPr lang="en-US" sz="2000" dirty="0"/>
                  <a:t> overhead factor.  So to halt within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</m:d>
                  </m:oMath>
                </a14:m>
                <a:r>
                  <a:rPr lang="en-US" sz="2000" dirty="0"/>
                  <a:t> time,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sz="2000" dirty="0"/>
                  <a:t> stops when the counter reaches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</a:rPr>
                      <m:t>/</m:t>
                    </m:r>
                    <m:func>
                      <m:func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d>
                          <m:d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𝑓</m:t>
                            </m:r>
                            <m:d>
                              <m:d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d>
                          </m:e>
                        </m:d>
                      </m:e>
                    </m:func>
                  </m:oMath>
                </a14:m>
                <a:r>
                  <a:rPr lang="en-US" sz="2000" dirty="0"/>
                  <a:t>.</a:t>
                </a: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4267" y="3111674"/>
                <a:ext cx="5359400" cy="3100079"/>
              </a:xfrm>
              <a:prstGeom prst="rect">
                <a:avLst/>
              </a:prstGeom>
              <a:blipFill>
                <a:blip r:embed="rId3"/>
                <a:stretch>
                  <a:fillRect l="-1251" t="-196" b="-19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D44A94CF-4A67-DD42-9861-E2C2310CE140}"/>
              </a:ext>
            </a:extLst>
          </p:cNvPr>
          <p:cNvSpPr txBox="1"/>
          <p:nvPr/>
        </p:nvSpPr>
        <p:spPr>
          <a:xfrm>
            <a:off x="5776686" y="635725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2690366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1" grpId="0" animBg="1"/>
      <p:bldP spid="26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0" name="Rectangle 59"/>
              <p:cNvSpPr/>
              <p:nvPr/>
            </p:nvSpPr>
            <p:spPr>
              <a:xfrm>
                <a:off x="936106" y="1134028"/>
                <a:ext cx="5020194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200" dirty="0"/>
                  <a:t>L</a:t>
                </a:r>
                <a:r>
                  <a:rPr lang="en-US" sz="32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i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⊆</m:t>
                    </m:r>
                  </m:oMath>
                </a14:m>
                <a:r>
                  <a:rPr lang="en-US" sz="3200" dirty="0"/>
                  <a:t> NL </a:t>
                </a:r>
                <a14:m>
                  <m:oMath xmlns:m="http://schemas.openxmlformats.org/officeDocument/2006/math">
                    <m:r>
                      <a:rPr lang="en-US" sz="3200" i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⊆</m:t>
                    </m:r>
                  </m:oMath>
                </a14:m>
                <a:r>
                  <a:rPr lang="en-US" sz="3200" dirty="0"/>
                  <a:t> P </a:t>
                </a:r>
                <a14:m>
                  <m:oMath xmlns:m="http://schemas.openxmlformats.org/officeDocument/2006/math">
                    <m:r>
                      <a:rPr lang="en-US" sz="3200" i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⊆</m:t>
                    </m:r>
                  </m:oMath>
                </a14:m>
                <a:r>
                  <a:rPr lang="en-US" sz="3200" dirty="0"/>
                  <a:t> NP </a:t>
                </a:r>
                <a14:m>
                  <m:oMath xmlns:m="http://schemas.openxmlformats.org/officeDocument/2006/math">
                    <m:r>
                      <a:rPr lang="en-US" sz="3200" i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⊆</m:t>
                    </m:r>
                  </m:oMath>
                </a14:m>
                <a:r>
                  <a:rPr lang="en-US" sz="3200" dirty="0"/>
                  <a:t> PSPACE  </a:t>
                </a:r>
              </a:p>
            </p:txBody>
          </p:sp>
        </mc:Choice>
        <mc:Fallback xmlns="">
          <p:sp>
            <p:nvSpPr>
              <p:cNvPr id="60" name="Rectangle 5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6106" y="1134028"/>
                <a:ext cx="5020194" cy="584775"/>
              </a:xfrm>
              <a:prstGeom prst="rect">
                <a:avLst/>
              </a:prstGeom>
              <a:blipFill>
                <a:blip r:embed="rId2"/>
                <a:stretch>
                  <a:fillRect l="-3159" t="-12500" b="-34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Box 46"/>
          <p:cNvSpPr txBox="1"/>
          <p:nvPr/>
        </p:nvSpPr>
        <p:spPr>
          <a:xfrm>
            <a:off x="-1" y="0"/>
            <a:ext cx="80549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Recap:  Separating Complexity Classes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1755513" y="1574559"/>
            <a:ext cx="3381375" cy="801218"/>
            <a:chOff x="2631813" y="2539759"/>
            <a:chExt cx="3381375" cy="801218"/>
          </a:xfrm>
        </p:grpSpPr>
        <p:sp>
          <p:nvSpPr>
            <p:cNvPr id="9" name="Freeform 8"/>
            <p:cNvSpPr/>
            <p:nvPr/>
          </p:nvSpPr>
          <p:spPr>
            <a:xfrm>
              <a:off x="2828268" y="2627359"/>
              <a:ext cx="2988469" cy="204788"/>
            </a:xfrm>
            <a:custGeom>
              <a:avLst/>
              <a:gdLst>
                <a:gd name="connsiteX0" fmla="*/ 0 w 2921000"/>
                <a:gd name="connsiteY0" fmla="*/ 0 h 304800"/>
                <a:gd name="connsiteX1" fmla="*/ 0 w 2921000"/>
                <a:gd name="connsiteY1" fmla="*/ 304800 h 304800"/>
                <a:gd name="connsiteX2" fmla="*/ 2921000 w 2921000"/>
                <a:gd name="connsiteY2" fmla="*/ 304800 h 304800"/>
                <a:gd name="connsiteX3" fmla="*/ 2921000 w 2921000"/>
                <a:gd name="connsiteY3" fmla="*/ 25400 h 304800"/>
                <a:gd name="connsiteX4" fmla="*/ 2921000 w 2921000"/>
                <a:gd name="connsiteY4" fmla="*/ 63500 h 304800"/>
                <a:gd name="connsiteX0" fmla="*/ 0 w 2921000"/>
                <a:gd name="connsiteY0" fmla="*/ 0 h 304800"/>
                <a:gd name="connsiteX1" fmla="*/ 0 w 2921000"/>
                <a:gd name="connsiteY1" fmla="*/ 304800 h 304800"/>
                <a:gd name="connsiteX2" fmla="*/ 2921000 w 2921000"/>
                <a:gd name="connsiteY2" fmla="*/ 304800 h 304800"/>
                <a:gd name="connsiteX3" fmla="*/ 2921000 w 2921000"/>
                <a:gd name="connsiteY3" fmla="*/ 25400 h 304800"/>
                <a:gd name="connsiteX0" fmla="*/ 2404 w 2921000"/>
                <a:gd name="connsiteY0" fmla="*/ 74612 h 279400"/>
                <a:gd name="connsiteX1" fmla="*/ 0 w 2921000"/>
                <a:gd name="connsiteY1" fmla="*/ 279400 h 279400"/>
                <a:gd name="connsiteX2" fmla="*/ 2921000 w 2921000"/>
                <a:gd name="connsiteY2" fmla="*/ 279400 h 279400"/>
                <a:gd name="connsiteX3" fmla="*/ 2921000 w 2921000"/>
                <a:gd name="connsiteY3" fmla="*/ 0 h 279400"/>
                <a:gd name="connsiteX0" fmla="*/ 2404 w 2921000"/>
                <a:gd name="connsiteY0" fmla="*/ 0 h 204788"/>
                <a:gd name="connsiteX1" fmla="*/ 0 w 2921000"/>
                <a:gd name="connsiteY1" fmla="*/ 204788 h 204788"/>
                <a:gd name="connsiteX2" fmla="*/ 2921000 w 2921000"/>
                <a:gd name="connsiteY2" fmla="*/ 204788 h 204788"/>
                <a:gd name="connsiteX3" fmla="*/ 2918596 w 2921000"/>
                <a:gd name="connsiteY3" fmla="*/ 3969 h 204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204788">
                  <a:moveTo>
                    <a:pt x="2404" y="0"/>
                  </a:moveTo>
                  <a:cubicBezTo>
                    <a:pt x="1603" y="68263"/>
                    <a:pt x="801" y="136525"/>
                    <a:pt x="0" y="204788"/>
                  </a:cubicBezTo>
                  <a:lnTo>
                    <a:pt x="2921000" y="204788"/>
                  </a:lnTo>
                  <a:cubicBezTo>
                    <a:pt x="2920199" y="137848"/>
                    <a:pt x="2919397" y="70909"/>
                    <a:pt x="2918596" y="3969"/>
                  </a:cubicBezTo>
                </a:path>
              </a:pathLst>
            </a:custGeom>
            <a:noFill/>
            <a:ln>
              <a:solidFill>
                <a:schemeClr val="tx1"/>
              </a:solidFill>
              <a:headEnd type="triangle" w="sm" len="med"/>
              <a:tailEnd type="triangle" w="sm" len="med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Rectangle 9"/>
                <p:cNvSpPr/>
                <p:nvPr/>
              </p:nvSpPr>
              <p:spPr>
                <a:xfrm>
                  <a:off x="4030595" y="2539759"/>
                  <a:ext cx="583813" cy="584775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3200" b="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≠</m:t>
                        </m:r>
                      </m:oMath>
                    </m:oMathPara>
                  </a14:m>
                  <a:endParaRPr lang="en-US" sz="3200" b="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10" name="Rectangle 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30595" y="2539759"/>
                  <a:ext cx="583813" cy="584775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1" name="Rectangle 10"/>
            <p:cNvSpPr/>
            <p:nvPr/>
          </p:nvSpPr>
          <p:spPr>
            <a:xfrm>
              <a:off x="2631813" y="2879312"/>
              <a:ext cx="3381375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</a:rPr>
                <a:t>Space Hierarchy Theorem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258618" y="2862179"/>
                <a:ext cx="569768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NL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⊆</m:t>
                    </m:r>
                  </m:oMath>
                </a14:m>
                <a:r>
                  <a:rPr lang="en-US" sz="2400" dirty="0"/>
                  <a:t> SPACE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24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  <m:phant>
                      <m:phantPr>
                        <m:zeroWid m:val="on"/>
                        <m:ctrlPr>
                          <a:rPr lang="en-US" sz="2400" i="1" dirty="0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phantPr>
                      <m:e>
                        <m:r>
                          <a:rPr lang="en-US" sz="2400" i="1" dirty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⊆</m:t>
                        </m:r>
                      </m:e>
                    </m:phant>
                    <m:r>
                      <a:rPr lang="en-US" sz="2400" i="1" dirty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sz="2400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Book Antiqua" panose="02040602050305030304" pitchFamily="18" charset="0"/>
                      </a:rPr>
                      <m:t>,</m:t>
                    </m:r>
                    <m:r>
                      <m:rPr>
                        <m:nor/>
                      </m:rPr>
                      <a:rPr lang="en-US" sz="2400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i="1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</a:t>
                </a:r>
                <a:r>
                  <a:rPr lang="en-US" sz="2400" dirty="0"/>
                  <a:t>SPACE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</m:oMath>
                </a14:m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⊆</m:t>
                    </m:r>
                  </m:oMath>
                </a14:m>
                <a:r>
                  <a:rPr lang="en-US" sz="2400" dirty="0"/>
                  <a:t> PSPACE</a:t>
                </a: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618" y="2862179"/>
                <a:ext cx="5697682" cy="461665"/>
              </a:xfrm>
              <a:prstGeom prst="rect">
                <a:avLst/>
              </a:prstGeom>
              <a:blipFill>
                <a:blip r:embed="rId4"/>
                <a:stretch>
                  <a:fillRect l="-1604" t="-10667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10586646" y="6369638"/>
            <a:ext cx="1309974" cy="338554"/>
          </a:xfrm>
          <a:prstGeom prst="rect">
            <a:avLst/>
          </a:prstGeom>
          <a:ln>
            <a:solidFill>
              <a:srgbClr val="FFC000"/>
            </a:solidFill>
          </a:ln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FFC000"/>
                </a:solidFill>
              </a:rPr>
              <a:t>Check-in 21.3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791218" y="2862179"/>
            <a:ext cx="5258941" cy="3077766"/>
          </a:xfrm>
          <a:prstGeom prst="rect">
            <a:avLst/>
          </a:prstGeom>
          <a:solidFill>
            <a:schemeClr val="bg1"/>
          </a:solidFill>
          <a:ln w="381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C000"/>
                </a:solidFill>
              </a:rPr>
              <a:t>Check-in 21.3</a:t>
            </a:r>
          </a:p>
          <a:p>
            <a:r>
              <a:rPr lang="en-US" sz="2000" dirty="0"/>
              <a:t>Consider these two famous unsolved questions:</a:t>
            </a:r>
          </a:p>
          <a:p>
            <a:pPr marL="457200" indent="-457200">
              <a:buAutoNum type="arabicPeriod"/>
            </a:pPr>
            <a:r>
              <a:rPr lang="en-US" sz="2000" dirty="0"/>
              <a:t>Does L = P? </a:t>
            </a:r>
          </a:p>
          <a:p>
            <a:pPr marL="457200" indent="-457200">
              <a:buAutoNum type="arabicPeriod"/>
            </a:pPr>
            <a:r>
              <a:rPr lang="en-US" sz="2000" dirty="0"/>
              <a:t>Does P = PSPACE? </a:t>
            </a:r>
          </a:p>
          <a:p>
            <a:pPr>
              <a:spcBef>
                <a:spcPts val="1200"/>
              </a:spcBef>
            </a:pPr>
            <a:r>
              <a:rPr lang="en-US" sz="2000" dirty="0"/>
              <a:t>What do the hierarchy theorems tell us about these questions?</a:t>
            </a:r>
          </a:p>
          <a:p>
            <a:pPr marL="457200" indent="-457200">
              <a:buAutoNum type="alphaLcParenR"/>
            </a:pPr>
            <a:r>
              <a:rPr lang="en-US" sz="2000" dirty="0"/>
              <a:t>Nothing</a:t>
            </a:r>
          </a:p>
          <a:p>
            <a:pPr marL="457200" indent="-457200">
              <a:buAutoNum type="alphaLcParenR"/>
            </a:pPr>
            <a:r>
              <a:rPr lang="en-US" sz="2000" dirty="0"/>
              <a:t>At least one of these has answer “NO”</a:t>
            </a:r>
          </a:p>
          <a:p>
            <a:pPr marL="457200" indent="-457200">
              <a:buFontTx/>
              <a:buAutoNum type="alphaLcParenR"/>
            </a:pPr>
            <a:r>
              <a:rPr lang="en-US" sz="2000" dirty="0"/>
              <a:t>At least one of these has answer “YES”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E2C9899-A608-3C41-A68C-BDD6D6EB1F56}"/>
              </a:ext>
            </a:extLst>
          </p:cNvPr>
          <p:cNvSpPr txBox="1"/>
          <p:nvPr/>
        </p:nvSpPr>
        <p:spPr>
          <a:xfrm>
            <a:off x="5588000" y="634274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516628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uiExpan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5717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Quick review of today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02314" y="1617154"/>
            <a:ext cx="4909425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Finish NL = </a:t>
            </a:r>
            <a:r>
              <a:rPr lang="en-US" sz="2400" dirty="0" err="1">
                <a:solidFill>
                  <a:schemeClr val="tx1"/>
                </a:solidFill>
              </a:rPr>
              <a:t>coNL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en-US" sz="2400" dirty="0"/>
              <a:t>Space hierarchy theorem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en-US" sz="2400" dirty="0"/>
              <a:t>T</a:t>
            </a:r>
            <a:r>
              <a:rPr lang="en-US" sz="2400" dirty="0">
                <a:solidFill>
                  <a:schemeClr val="tx1"/>
                </a:solidFill>
              </a:rPr>
              <a:t>ime hierarchy theore</a:t>
            </a:r>
            <a:r>
              <a:rPr lang="en-US" sz="2400" dirty="0"/>
              <a:t>m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" name="Isosceles Triangle 5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E173BB5-EFB1-ED4A-AF13-27A3DA7A540E}"/>
              </a:ext>
            </a:extLst>
          </p:cNvPr>
          <p:cNvSpPr txBox="1"/>
          <p:nvPr/>
        </p:nvSpPr>
        <p:spPr>
          <a:xfrm>
            <a:off x="5820229" y="603794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13</a:t>
            </a:r>
          </a:p>
        </p:txBody>
      </p:sp>
    </p:spTree>
    <p:extLst>
      <p:ext uri="{BB962C8B-B14F-4D97-AF65-F5344CB8AC3E}">
        <p14:creationId xmlns:p14="http://schemas.microsoft.com/office/powerpoint/2010/main" val="3345127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8EB3551-F897-FE4A-B346-E310DEF2A8BD}"/>
              </a:ext>
            </a:extLst>
          </p:cNvPr>
          <p:cNvSpPr txBox="1"/>
          <p:nvPr/>
        </p:nvSpPr>
        <p:spPr>
          <a:xfrm>
            <a:off x="448886" y="1250467"/>
            <a:ext cx="1153806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MIT </a:t>
            </a:r>
            <a:r>
              <a:rPr lang="en-US" sz="2400" dirty="0" err="1"/>
              <a:t>OpenCourseWare</a:t>
            </a:r>
            <a:endParaRPr lang="en-US" sz="2400" dirty="0"/>
          </a:p>
          <a:p>
            <a:r>
              <a:rPr lang="en-US" sz="2400" dirty="0">
                <a:hlinkClick r:id="rId2"/>
              </a:rPr>
              <a:t>https://ocw.mit.edu</a:t>
            </a: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800" dirty="0"/>
              <a:t>18.404J Theory of Computation</a:t>
            </a:r>
          </a:p>
          <a:p>
            <a:r>
              <a:rPr lang="en-US" sz="2400" dirty="0"/>
              <a:t>Fall 2020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200" dirty="0"/>
              <a:t>For information about citing these materials or our Terms of Use, visit: </a:t>
            </a:r>
            <a:r>
              <a:rPr lang="en-US" sz="2200" dirty="0">
                <a:hlinkClick r:id="rId3"/>
              </a:rPr>
              <a:t>https://ocw.mit.edu/terms</a:t>
            </a:r>
            <a:r>
              <a:rPr lang="en-US" sz="2200" dirty="0"/>
              <a:t>.</a:t>
            </a:r>
          </a:p>
          <a:p>
            <a:pPr>
              <a:spcBef>
                <a:spcPts val="1200"/>
              </a:spcBef>
            </a:pPr>
            <a:endParaRPr lang="en-US" sz="2400" b="1" spc="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2075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58618" y="1363579"/>
                <a:ext cx="6891482" cy="44315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1200"/>
                  </a:spcBef>
                </a:pPr>
                <a:r>
                  <a:rPr lang="en-US" sz="2400" b="1" dirty="0"/>
                  <a:t>Theorem </a:t>
                </a:r>
                <a:r>
                  <a:rPr lang="en-US" sz="2400" dirty="0"/>
                  <a:t>(</a:t>
                </a:r>
                <a:r>
                  <a:rPr lang="en-US" sz="2400" dirty="0" err="1"/>
                  <a:t>Immerman-Szelepcsényi</a:t>
                </a:r>
                <a:r>
                  <a:rPr lang="en-US" sz="2400" dirty="0"/>
                  <a:t>):  NL = </a:t>
                </a:r>
                <a:r>
                  <a:rPr lang="en-US" sz="2400" dirty="0" err="1"/>
                  <a:t>coNL</a:t>
                </a:r>
                <a:endParaRPr lang="en-US" sz="2400" dirty="0"/>
              </a:p>
              <a:p>
                <a:r>
                  <a:rPr lang="en-US" sz="2000" dirty="0"/>
                  <a:t>Proof:  Show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𝑃𝐴𝑇𝐻</m:t>
                        </m:r>
                      </m:e>
                    </m:ba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2000" dirty="0"/>
                  <a:t> NL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b="1" dirty="0"/>
                  <a:t>Defn:</a:t>
                </a:r>
                <a:r>
                  <a:rPr lang="en-US" sz="2000" dirty="0"/>
                  <a:t>  NTM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dirty="0"/>
                  <a:t> computes function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: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Σ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→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Σ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2000" dirty="0"/>
                  <a:t> if for all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endParaRPr lang="en-US" sz="2000" dirty="0"/>
              </a:p>
              <a:p>
                <a:pPr marL="457200" indent="-457200">
                  <a:buAutoNum type="arabicParenR"/>
                </a:pPr>
                <a:r>
                  <a:rPr lang="en-US" sz="2000" dirty="0"/>
                  <a:t>All branches of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dirty="0"/>
                  <a:t> on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000" dirty="0"/>
                  <a:t> halt with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0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 dirty="0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</m:d>
                  </m:oMath>
                </a14:m>
                <a:r>
                  <a:rPr lang="en-US" sz="2000" dirty="0"/>
                  <a:t> on the tape or reject.</a:t>
                </a:r>
              </a:p>
              <a:p>
                <a:pPr marL="457200" indent="-457200">
                  <a:buAutoNum type="arabicParenR"/>
                </a:pPr>
                <a:r>
                  <a:rPr lang="en-US" sz="2000" dirty="0"/>
                  <a:t>Some branch of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dirty="0"/>
                  <a:t> on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000" dirty="0"/>
                  <a:t> does not reject.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dirty="0"/>
                  <a:t>Let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𝑝𝑎𝑡h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/>
                          <m:e/>
                        </m:eqArr>
                      </m:e>
                    </m:d>
                  </m:oMath>
                </a14:m>
                <a:endParaRPr lang="en-US" sz="2000" dirty="0"/>
              </a:p>
              <a:p>
                <a:r>
                  <a:rPr lang="en-US" sz="2000" dirty="0"/>
                  <a:t>Let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𝑅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|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𝑝𝑎𝑡h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000" dirty="0"/>
                  <a:t> </a:t>
                </a:r>
                <a:r>
                  <a:rPr lang="en-US" sz="2000" cap="small" dirty="0"/>
                  <a:t>YES} </a:t>
                </a:r>
              </a:p>
              <a:p>
                <a:r>
                  <a:rPr lang="en-US" sz="2000" dirty="0"/>
                  <a:t>Let</a:t>
                </a:r>
                <a:r>
                  <a:rPr lang="en-US" sz="2000" cap="small" dirty="0"/>
                  <a:t> </a:t>
                </a:r>
                <a14:m>
                  <m:oMath xmlns:m="http://schemas.openxmlformats.org/officeDocument/2006/math">
                    <m:r>
                      <a:rPr lang="en-US" sz="2000" b="0" i="1" cap="small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sz="2000" b="0" i="1" cap="small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cap="small" smtClean="0">
                        <a:latin typeface="Cambria Math" panose="02040503050406030204" pitchFamily="18" charset="0"/>
                      </a:rPr>
                      <m:t>𝑐</m:t>
                    </m:r>
                    <m:d>
                      <m:dPr>
                        <m:ctrlPr>
                          <a:rPr lang="en-US" sz="2000" b="0" i="1" cap="small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cap="small" smtClean="0">
                            <a:latin typeface="Cambria Math" panose="02040503050406030204" pitchFamily="18" charset="0"/>
                          </a:rPr>
                          <m:t>𝐺</m:t>
                        </m:r>
                        <m:r>
                          <a:rPr lang="en-US" sz="2000" b="0" i="1" cap="small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b="0" i="1" cap="small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d>
                    <m:r>
                      <a:rPr lang="en-US" sz="2000" b="0" i="1" cap="small" smtClean="0">
                        <a:latin typeface="Cambria Math" panose="02040503050406030204" pitchFamily="18" charset="0"/>
                      </a:rPr>
                      <m:t>=|</m:t>
                    </m:r>
                    <m:r>
                      <a:rPr lang="en-US" sz="2000" b="0" i="1" cap="small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sz="2000" b="0" i="1" cap="small" smtClean="0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r>
                  <a:rPr lang="en-US" sz="2000" dirty="0"/>
                  <a:t>   </a:t>
                </a:r>
              </a:p>
              <a:p>
                <a:pPr>
                  <a:spcBef>
                    <a:spcPts val="4200"/>
                  </a:spcBef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dirty="0"/>
                  <a:t> = Reachable nodes</a:t>
                </a:r>
              </a:p>
              <a:p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dirty="0"/>
                  <a:t> = # reachable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618" y="1363579"/>
                <a:ext cx="6891482" cy="4431534"/>
              </a:xfrm>
              <a:prstGeom prst="rect">
                <a:avLst/>
              </a:prstGeom>
              <a:blipFill>
                <a:blip r:embed="rId3"/>
                <a:stretch>
                  <a:fillRect l="-1326" t="-1100" r="-442" b="-12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2450500" y="3364808"/>
                <a:ext cx="3414846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cap="small" dirty="0"/>
                  <a:t>YES</a:t>
                </a:r>
                <a:r>
                  <a:rPr lang="en-US" sz="2000" dirty="0"/>
                  <a:t>,  if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/>
                  <a:t>has a path from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sz="2000" dirty="0"/>
                  <a:t> to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endParaRPr lang="en-US" sz="2000" dirty="0"/>
              </a:p>
              <a:p>
                <a:r>
                  <a:rPr lang="en-US" sz="2000" cap="small" dirty="0"/>
                  <a:t>NO</a:t>
                </a:r>
                <a:r>
                  <a:rPr lang="en-US" sz="2000" dirty="0"/>
                  <a:t>,   if not</a:t>
                </a: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0500" y="3364808"/>
                <a:ext cx="3414846" cy="707886"/>
              </a:xfrm>
              <a:prstGeom prst="rect">
                <a:avLst/>
              </a:prstGeom>
              <a:blipFill>
                <a:blip r:embed="rId4"/>
                <a:stretch>
                  <a:fillRect l="-1964" t="-5172" b="-146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6324413" y="3094284"/>
                <a:ext cx="5977082" cy="30162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/>
                  <a:t>Theorem:  </a:t>
                </a:r>
                <a:r>
                  <a:rPr lang="en-US" sz="2000" dirty="0"/>
                  <a:t>If some NL-machine (log-space NTM) computes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𝑝𝑎𝑡h</m:t>
                    </m:r>
                  </m:oMath>
                </a14:m>
                <a:r>
                  <a:rPr lang="en-US" sz="2000" dirty="0"/>
                  <a:t>, then some NL-machine computes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sz="2000" dirty="0"/>
                  <a:t>.</a:t>
                </a:r>
              </a:p>
              <a:p>
                <a:r>
                  <a:rPr lang="en-US" sz="2000" dirty="0"/>
                  <a:t>Proof:  “On input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〈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〉</m:t>
                    </m:r>
                  </m:oMath>
                </a14:m>
                <a:endParaRPr lang="en-US" sz="2000" dirty="0"/>
              </a:p>
              <a:p>
                <a:r>
                  <a:rPr lang="en-US" sz="2000" dirty="0"/>
                  <a:t>  1.  Let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←0 </m:t>
                    </m:r>
                  </m:oMath>
                </a14:m>
                <a:r>
                  <a:rPr lang="en-US" sz="2000" dirty="0"/>
                  <a:t> </a:t>
                </a:r>
              </a:p>
              <a:p>
                <a:r>
                  <a:rPr lang="en-US" sz="2000" dirty="0"/>
                  <a:t>  2.  For each node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endParaRPr lang="en-US" sz="2000" dirty="0"/>
              </a:p>
              <a:p>
                <a:r>
                  <a:rPr lang="en-US" sz="2000" dirty="0"/>
                  <a:t>  3.     If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𝑝𝑎𝑡h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𝐺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000" dirty="0"/>
                  <a:t> </a:t>
                </a:r>
                <a:r>
                  <a:rPr lang="en-US" sz="2000" cap="small" dirty="0"/>
                  <a:t>YES, </a:t>
                </a:r>
                <a:r>
                  <a:rPr lang="en-US" sz="2000" dirty="0"/>
                  <a:t>then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←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endParaRPr lang="en-US" sz="2000" dirty="0"/>
              </a:p>
              <a:p>
                <a:r>
                  <a:rPr lang="en-US" sz="2000" dirty="0"/>
                  <a:t>  4.     If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𝑝𝑎𝑡h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𝐺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000" dirty="0"/>
                  <a:t> </a:t>
                </a:r>
                <a:r>
                  <a:rPr lang="en-US" sz="2000" cap="small" dirty="0"/>
                  <a:t>NO, </a:t>
                </a:r>
                <a:r>
                  <a:rPr lang="en-US" sz="2000" dirty="0"/>
                  <a:t>then continue</a:t>
                </a:r>
              </a:p>
              <a:p>
                <a:r>
                  <a:rPr lang="en-US" sz="2000" dirty="0"/>
                  <a:t>  5.  Output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2000" dirty="0"/>
                  <a:t>”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dirty="0">
                    <a:solidFill>
                      <a:srgbClr val="FFFF00"/>
                    </a:solidFill>
                  </a:rPr>
                  <a:t>Next:  Converse of above</a:t>
                </a: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413" y="3094284"/>
                <a:ext cx="5977082" cy="3016210"/>
              </a:xfrm>
              <a:prstGeom prst="rect">
                <a:avLst/>
              </a:prstGeom>
              <a:blipFill>
                <a:blip r:embed="rId5"/>
                <a:stretch>
                  <a:fillRect l="-1019" t="-1215" b="-28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6" name="Group 15"/>
          <p:cNvGrpSpPr/>
          <p:nvPr/>
        </p:nvGrpSpPr>
        <p:grpSpPr>
          <a:xfrm>
            <a:off x="2404141" y="4690137"/>
            <a:ext cx="3500931" cy="1518558"/>
            <a:chOff x="763816" y="4834331"/>
            <a:chExt cx="3500931" cy="1518558"/>
          </a:xfrm>
        </p:grpSpPr>
        <p:sp>
          <p:nvSpPr>
            <p:cNvPr id="8" name="Freeform 7"/>
            <p:cNvSpPr/>
            <p:nvPr/>
          </p:nvSpPr>
          <p:spPr>
            <a:xfrm>
              <a:off x="934407" y="4834331"/>
              <a:ext cx="3330340" cy="1454697"/>
            </a:xfrm>
            <a:custGeom>
              <a:avLst/>
              <a:gdLst>
                <a:gd name="connsiteX0" fmla="*/ 233993 w 3330340"/>
                <a:gd name="connsiteY0" fmla="*/ 309169 h 1454697"/>
                <a:gd name="connsiteX1" fmla="*/ 18093 w 3330340"/>
                <a:gd name="connsiteY1" fmla="*/ 626669 h 1454697"/>
                <a:gd name="connsiteX2" fmla="*/ 259393 w 3330340"/>
                <a:gd name="connsiteY2" fmla="*/ 1071169 h 1454697"/>
                <a:gd name="connsiteX3" fmla="*/ 2202493 w 3330340"/>
                <a:gd name="connsiteY3" fmla="*/ 1452169 h 1454697"/>
                <a:gd name="connsiteX4" fmla="*/ 3180393 w 3330340"/>
                <a:gd name="connsiteY4" fmla="*/ 880669 h 1454697"/>
                <a:gd name="connsiteX5" fmla="*/ 3142293 w 3330340"/>
                <a:gd name="connsiteY5" fmla="*/ 105969 h 1454697"/>
                <a:gd name="connsiteX6" fmla="*/ 1427793 w 3330340"/>
                <a:gd name="connsiteY6" fmla="*/ 29769 h 1454697"/>
                <a:gd name="connsiteX7" fmla="*/ 233993 w 3330340"/>
                <a:gd name="connsiteY7" fmla="*/ 309169 h 14546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330340" h="1454697">
                  <a:moveTo>
                    <a:pt x="233993" y="309169"/>
                  </a:moveTo>
                  <a:cubicBezTo>
                    <a:pt x="-957" y="408652"/>
                    <a:pt x="13860" y="499669"/>
                    <a:pt x="18093" y="626669"/>
                  </a:cubicBezTo>
                  <a:cubicBezTo>
                    <a:pt x="22326" y="753669"/>
                    <a:pt x="-104674" y="933586"/>
                    <a:pt x="259393" y="1071169"/>
                  </a:cubicBezTo>
                  <a:cubicBezTo>
                    <a:pt x="623460" y="1208752"/>
                    <a:pt x="1715660" y="1483919"/>
                    <a:pt x="2202493" y="1452169"/>
                  </a:cubicBezTo>
                  <a:cubicBezTo>
                    <a:pt x="2689326" y="1420419"/>
                    <a:pt x="3023760" y="1105036"/>
                    <a:pt x="3180393" y="880669"/>
                  </a:cubicBezTo>
                  <a:cubicBezTo>
                    <a:pt x="3337026" y="656302"/>
                    <a:pt x="3434393" y="247786"/>
                    <a:pt x="3142293" y="105969"/>
                  </a:cubicBezTo>
                  <a:cubicBezTo>
                    <a:pt x="2850193" y="-35848"/>
                    <a:pt x="1918860" y="-6214"/>
                    <a:pt x="1427793" y="29769"/>
                  </a:cubicBezTo>
                  <a:cubicBezTo>
                    <a:pt x="936726" y="65752"/>
                    <a:pt x="468943" y="209686"/>
                    <a:pt x="233993" y="309169"/>
                  </a:cubicBezTo>
                  <a:close/>
                </a:path>
              </a:pathLst>
            </a:cu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1155700" y="5561679"/>
              <a:ext cx="127000" cy="12236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 9"/>
            <p:cNvSpPr/>
            <p:nvPr/>
          </p:nvSpPr>
          <p:spPr>
            <a:xfrm>
              <a:off x="2768600" y="4845050"/>
              <a:ext cx="285804" cy="1431925"/>
            </a:xfrm>
            <a:custGeom>
              <a:avLst/>
              <a:gdLst>
                <a:gd name="connsiteX0" fmla="*/ 0 w 285804"/>
                <a:gd name="connsiteY0" fmla="*/ 0 h 1431925"/>
                <a:gd name="connsiteX1" fmla="*/ 285750 w 285804"/>
                <a:gd name="connsiteY1" fmla="*/ 695325 h 1431925"/>
                <a:gd name="connsiteX2" fmla="*/ 19050 w 285804"/>
                <a:gd name="connsiteY2" fmla="*/ 1431925 h 143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85804" h="1431925">
                  <a:moveTo>
                    <a:pt x="0" y="0"/>
                  </a:moveTo>
                  <a:cubicBezTo>
                    <a:pt x="141287" y="228335"/>
                    <a:pt x="282575" y="456671"/>
                    <a:pt x="285750" y="695325"/>
                  </a:cubicBezTo>
                  <a:cubicBezTo>
                    <a:pt x="288925" y="933979"/>
                    <a:pt x="153987" y="1182952"/>
                    <a:pt x="19050" y="1431925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1831975" y="5211043"/>
              <a:ext cx="92459" cy="8908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2291297" y="5774019"/>
              <a:ext cx="94716" cy="9125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>
              <a:off x="3704359" y="5312686"/>
              <a:ext cx="92941" cy="8954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 10"/>
            <p:cNvSpPr/>
            <p:nvPr/>
          </p:nvSpPr>
          <p:spPr>
            <a:xfrm rot="20538304">
              <a:off x="1251966" y="5440681"/>
              <a:ext cx="335756" cy="95250"/>
            </a:xfrm>
            <a:custGeom>
              <a:avLst/>
              <a:gdLst>
                <a:gd name="connsiteX0" fmla="*/ 0 w 335756"/>
                <a:gd name="connsiteY0" fmla="*/ 95250 h 95250"/>
                <a:gd name="connsiteX1" fmla="*/ 35719 w 335756"/>
                <a:gd name="connsiteY1" fmla="*/ 38100 h 95250"/>
                <a:gd name="connsiteX2" fmla="*/ 116681 w 335756"/>
                <a:gd name="connsiteY2" fmla="*/ 92869 h 95250"/>
                <a:gd name="connsiteX3" fmla="*/ 157162 w 335756"/>
                <a:gd name="connsiteY3" fmla="*/ 16669 h 95250"/>
                <a:gd name="connsiteX4" fmla="*/ 223837 w 335756"/>
                <a:gd name="connsiteY4" fmla="*/ 76200 h 95250"/>
                <a:gd name="connsiteX5" fmla="*/ 264319 w 335756"/>
                <a:gd name="connsiteY5" fmla="*/ 19050 h 95250"/>
                <a:gd name="connsiteX6" fmla="*/ 335756 w 335756"/>
                <a:gd name="connsiteY6" fmla="*/ 0 h 95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35756" h="95250">
                  <a:moveTo>
                    <a:pt x="0" y="95250"/>
                  </a:moveTo>
                  <a:cubicBezTo>
                    <a:pt x="8136" y="66873"/>
                    <a:pt x="16272" y="38497"/>
                    <a:pt x="35719" y="38100"/>
                  </a:cubicBezTo>
                  <a:cubicBezTo>
                    <a:pt x="55166" y="37703"/>
                    <a:pt x="96441" y="96441"/>
                    <a:pt x="116681" y="92869"/>
                  </a:cubicBezTo>
                  <a:cubicBezTo>
                    <a:pt x="136921" y="89297"/>
                    <a:pt x="139303" y="19447"/>
                    <a:pt x="157162" y="16669"/>
                  </a:cubicBezTo>
                  <a:cubicBezTo>
                    <a:pt x="175021" y="13891"/>
                    <a:pt x="205978" y="75803"/>
                    <a:pt x="223837" y="76200"/>
                  </a:cubicBezTo>
                  <a:cubicBezTo>
                    <a:pt x="241696" y="76597"/>
                    <a:pt x="245666" y="31750"/>
                    <a:pt x="264319" y="19050"/>
                  </a:cubicBezTo>
                  <a:cubicBezTo>
                    <a:pt x="282972" y="6350"/>
                    <a:pt x="309364" y="3175"/>
                    <a:pt x="335756" y="0"/>
                  </a:cubicBezTo>
                </a:path>
              </a:pathLst>
            </a:custGeom>
            <a:noFill/>
            <a:ln w="6350">
              <a:solidFill>
                <a:schemeClr val="tx1"/>
              </a:solidFill>
              <a:tailEnd type="triangle" w="sm" len="sm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 40"/>
            <p:cNvSpPr/>
            <p:nvPr/>
          </p:nvSpPr>
          <p:spPr>
            <a:xfrm rot="1199306">
              <a:off x="1278277" y="5624935"/>
              <a:ext cx="335756" cy="95250"/>
            </a:xfrm>
            <a:custGeom>
              <a:avLst/>
              <a:gdLst>
                <a:gd name="connsiteX0" fmla="*/ 0 w 335756"/>
                <a:gd name="connsiteY0" fmla="*/ 95250 h 95250"/>
                <a:gd name="connsiteX1" fmla="*/ 35719 w 335756"/>
                <a:gd name="connsiteY1" fmla="*/ 38100 h 95250"/>
                <a:gd name="connsiteX2" fmla="*/ 116681 w 335756"/>
                <a:gd name="connsiteY2" fmla="*/ 92869 h 95250"/>
                <a:gd name="connsiteX3" fmla="*/ 157162 w 335756"/>
                <a:gd name="connsiteY3" fmla="*/ 16669 h 95250"/>
                <a:gd name="connsiteX4" fmla="*/ 223837 w 335756"/>
                <a:gd name="connsiteY4" fmla="*/ 76200 h 95250"/>
                <a:gd name="connsiteX5" fmla="*/ 264319 w 335756"/>
                <a:gd name="connsiteY5" fmla="*/ 19050 h 95250"/>
                <a:gd name="connsiteX6" fmla="*/ 335756 w 335756"/>
                <a:gd name="connsiteY6" fmla="*/ 0 h 95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35756" h="95250">
                  <a:moveTo>
                    <a:pt x="0" y="95250"/>
                  </a:moveTo>
                  <a:cubicBezTo>
                    <a:pt x="8136" y="66873"/>
                    <a:pt x="16272" y="38497"/>
                    <a:pt x="35719" y="38100"/>
                  </a:cubicBezTo>
                  <a:cubicBezTo>
                    <a:pt x="55166" y="37703"/>
                    <a:pt x="96441" y="96441"/>
                    <a:pt x="116681" y="92869"/>
                  </a:cubicBezTo>
                  <a:cubicBezTo>
                    <a:pt x="136921" y="89297"/>
                    <a:pt x="139303" y="19447"/>
                    <a:pt x="157162" y="16669"/>
                  </a:cubicBezTo>
                  <a:cubicBezTo>
                    <a:pt x="175021" y="13891"/>
                    <a:pt x="205978" y="75803"/>
                    <a:pt x="223837" y="76200"/>
                  </a:cubicBezTo>
                  <a:cubicBezTo>
                    <a:pt x="241696" y="76597"/>
                    <a:pt x="245666" y="31750"/>
                    <a:pt x="264319" y="19050"/>
                  </a:cubicBezTo>
                  <a:cubicBezTo>
                    <a:pt x="282972" y="6350"/>
                    <a:pt x="309364" y="3175"/>
                    <a:pt x="335756" y="0"/>
                  </a:cubicBezTo>
                </a:path>
              </a:pathLst>
            </a:custGeom>
            <a:noFill/>
            <a:ln w="6350">
              <a:solidFill>
                <a:schemeClr val="tx1"/>
              </a:solidFill>
              <a:tailEnd type="triangle" w="sm" len="sm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Rectangle 11"/>
                <p:cNvSpPr/>
                <p:nvPr/>
              </p:nvSpPr>
              <p:spPr>
                <a:xfrm>
                  <a:off x="828495" y="4834331"/>
                  <a:ext cx="393569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cap="small">
                            <a:latin typeface="Cambria Math" panose="02040503050406030204" pitchFamily="18" charset="0"/>
                          </a:rPr>
                          <m:t>𝐺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2" name="Rectangle 1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28495" y="4834331"/>
                  <a:ext cx="393569" cy="369332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Rectangle 12"/>
                <p:cNvSpPr/>
                <p:nvPr/>
              </p:nvSpPr>
              <p:spPr>
                <a:xfrm>
                  <a:off x="1039050" y="5253927"/>
                  <a:ext cx="349711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cap="small">
                            <a:latin typeface="Cambria Math" panose="02040503050406030204" pitchFamily="18" charset="0"/>
                          </a:rPr>
                          <m:t>𝑠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3" name="Rectangle 1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39050" y="5253927"/>
                  <a:ext cx="349711" cy="369332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Rectangle 13"/>
                <p:cNvSpPr/>
                <p:nvPr/>
              </p:nvSpPr>
              <p:spPr>
                <a:xfrm>
                  <a:off x="2419900" y="4845050"/>
                  <a:ext cx="391774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cap="small">
                            <a:latin typeface="Cambria Math" panose="02040503050406030204" pitchFamily="18" charset="0"/>
                          </a:rPr>
                          <m:t>𝑅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4" name="Rectangle 1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19900" y="4845050"/>
                  <a:ext cx="391774" cy="369332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Rectangle 14"/>
                <p:cNvSpPr/>
                <p:nvPr/>
              </p:nvSpPr>
              <p:spPr>
                <a:xfrm>
                  <a:off x="763816" y="5983557"/>
                  <a:ext cx="953723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cap="small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US" i="1" cap="small">
                            <a:latin typeface="Cambria Math" panose="02040503050406030204" pitchFamily="18" charset="0"/>
                          </a:rPr>
                          <m:t>=|</m:t>
                        </m:r>
                        <m:r>
                          <a:rPr lang="en-US" i="1" cap="small">
                            <a:latin typeface="Cambria Math" panose="02040503050406030204" pitchFamily="18" charset="0"/>
                          </a:rPr>
                          <m:t>𝑅</m:t>
                        </m:r>
                        <m:r>
                          <a:rPr lang="en-US" i="1" cap="small">
                            <a:latin typeface="Cambria Math" panose="02040503050406030204" pitchFamily="18" charset="0"/>
                          </a:rPr>
                          <m:t>|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5" name="Rectangle 1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63816" y="5983557"/>
                  <a:ext cx="953723" cy="369332"/>
                </a:xfrm>
                <a:prstGeom prst="rect">
                  <a:avLst/>
                </a:prstGeom>
                <a:blipFill>
                  <a:blip r:embed="rId9"/>
                  <a:stretch>
                    <a:fillRect b="-1333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47" name="TextBox 46"/>
          <p:cNvSpPr txBox="1"/>
          <p:nvPr/>
        </p:nvSpPr>
        <p:spPr>
          <a:xfrm>
            <a:off x="720435" y="0"/>
            <a:ext cx="67333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NL = </a:t>
            </a:r>
            <a:r>
              <a:rPr lang="en-US" sz="40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coNL</a:t>
            </a:r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 (part 1/4)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586646" y="6369638"/>
            <a:ext cx="1309974" cy="338554"/>
          </a:xfrm>
          <a:prstGeom prst="rect">
            <a:avLst/>
          </a:prstGeom>
          <a:ln>
            <a:solidFill>
              <a:srgbClr val="FFC000"/>
            </a:solidFill>
          </a:ln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FFC000"/>
                </a:solidFill>
              </a:rPr>
              <a:t>Check-in 21.1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6188978" y="3104983"/>
            <a:ext cx="5746002" cy="3065404"/>
            <a:chOff x="6188978" y="3104983"/>
            <a:chExt cx="5746002" cy="3065404"/>
          </a:xfrm>
        </p:grpSpPr>
        <p:sp>
          <p:nvSpPr>
            <p:cNvPr id="7" name="Rectangle 6"/>
            <p:cNvSpPr/>
            <p:nvPr/>
          </p:nvSpPr>
          <p:spPr>
            <a:xfrm>
              <a:off x="6188978" y="5685729"/>
              <a:ext cx="3264438" cy="48465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6385049" y="3104983"/>
              <a:ext cx="5549931" cy="2616101"/>
              <a:chOff x="6422887" y="2990203"/>
              <a:chExt cx="5549931" cy="2616101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0" name="TextBox 19"/>
                  <p:cNvSpPr txBox="1"/>
                  <p:nvPr/>
                </p:nvSpPr>
                <p:spPr>
                  <a:xfrm>
                    <a:off x="6422887" y="2990203"/>
                    <a:ext cx="5549931" cy="2616101"/>
                  </a:xfrm>
                  <a:prstGeom prst="rect">
                    <a:avLst/>
                  </a:prstGeom>
                  <a:solidFill>
                    <a:schemeClr val="bg1"/>
                  </a:solidFill>
                  <a:ln w="38100">
                    <a:solidFill>
                      <a:srgbClr val="FFC000"/>
                    </a:solidFill>
                  </a:ln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dirty="0">
                        <a:solidFill>
                          <a:srgbClr val="FFC000"/>
                        </a:solidFill>
                      </a:rPr>
                      <a:t>Check-in 21.1</a:t>
                    </a:r>
                  </a:p>
                  <a:p>
                    <a:r>
                      <a:rPr lang="en-US" sz="2000" dirty="0"/>
                      <a:t>Let </a:t>
                    </a:r>
                    <a14:m>
                      <m:oMath xmlns:m="http://schemas.openxmlformats.org/officeDocument/2006/math">
                        <m:r>
                          <a:rPr lang="en-US" sz="2000" i="1" dirty="0" smtClean="0">
                            <a:latin typeface="Cambria Math" panose="02040503050406030204" pitchFamily="18" charset="0"/>
                          </a:rPr>
                          <m:t>𝐺</m:t>
                        </m:r>
                      </m:oMath>
                    </a14:m>
                    <a:r>
                      <a:rPr lang="en-US" sz="2000" dirty="0"/>
                      <a:t> be the graph below. </a:t>
                    </a:r>
                    <a:br>
                      <a:rPr lang="en-US" sz="2000" dirty="0"/>
                    </a:br>
                    <a:r>
                      <a:rPr lang="en-US" sz="2000" dirty="0"/>
                      <a:t>What is the value of </a:t>
                    </a:r>
                    <a14:m>
                      <m:oMath xmlns:m="http://schemas.openxmlformats.org/officeDocument/2006/math">
                        <m:r>
                          <a:rPr lang="en-US" sz="2000" i="1" dirty="0" smtClean="0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𝑐</m:t>
                        </m:r>
                        <m:d>
                          <m:dPr>
                            <m:ctrlP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𝐺</m:t>
                            </m:r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</m:d>
                      </m:oMath>
                    </a14:m>
                    <a:r>
                      <a:rPr lang="en-US" sz="2000" dirty="0"/>
                      <a:t>?</a:t>
                    </a:r>
                  </a:p>
                  <a:p>
                    <a:pPr marL="457200" indent="-457200">
                      <a:spcBef>
                        <a:spcPts val="600"/>
                      </a:spcBef>
                      <a:buAutoNum type="alphaLcParenBoth"/>
                    </a:pPr>
                    <a:r>
                      <a:rPr lang="en-US" sz="2000" dirty="0"/>
                      <a:t> 2             (e)    6</a:t>
                    </a:r>
                  </a:p>
                  <a:p>
                    <a:pPr marL="457200" indent="-457200">
                      <a:spcBef>
                        <a:spcPts val="600"/>
                      </a:spcBef>
                      <a:buAutoNum type="alphaLcParenBoth"/>
                    </a:pPr>
                    <a:r>
                      <a:rPr lang="en-US" sz="2000" dirty="0"/>
                      <a:t> 3             (f)    7</a:t>
                    </a:r>
                  </a:p>
                  <a:p>
                    <a:pPr marL="457200" indent="-457200">
                      <a:spcBef>
                        <a:spcPts val="600"/>
                      </a:spcBef>
                      <a:buAutoNum type="alphaLcParenBoth"/>
                    </a:pPr>
                    <a:r>
                      <a:rPr lang="en-US" sz="2000" dirty="0"/>
                      <a:t> 4             (g)    8</a:t>
                    </a:r>
                  </a:p>
                  <a:p>
                    <a:pPr marL="457200" indent="-457200">
                      <a:spcBef>
                        <a:spcPts val="600"/>
                      </a:spcBef>
                      <a:buAutoNum type="alphaLcParenBoth"/>
                    </a:pPr>
                    <a:r>
                      <a:rPr lang="en-US" sz="2000" dirty="0"/>
                      <a:t> 5             (h)    9</a:t>
                    </a:r>
                  </a:p>
                </p:txBody>
              </p:sp>
            </mc:Choice>
            <mc:Fallback xmlns="">
              <p:sp>
                <p:nvSpPr>
                  <p:cNvPr id="20" name="TextBox 19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422887" y="2990203"/>
                    <a:ext cx="5549931" cy="2616101"/>
                  </a:xfrm>
                  <a:prstGeom prst="rect">
                    <a:avLst/>
                  </a:prstGeom>
                  <a:blipFill>
                    <a:blip r:embed="rId10"/>
                    <a:stretch>
                      <a:fillRect l="-1309" t="-1149" b="-2759"/>
                    </a:stretch>
                  </a:blipFill>
                  <a:ln w="38100">
                    <a:solidFill>
                      <a:srgbClr val="FFC000"/>
                    </a:solidFill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grpSp>
            <p:nvGrpSpPr>
              <p:cNvPr id="4" name="Group 3"/>
              <p:cNvGrpSpPr/>
              <p:nvPr/>
            </p:nvGrpSpPr>
            <p:grpSpPr>
              <a:xfrm>
                <a:off x="9676786" y="3953424"/>
                <a:ext cx="1870675" cy="1390688"/>
                <a:chOff x="9977711" y="2873087"/>
                <a:chExt cx="1613644" cy="1199607"/>
              </a:xfrm>
            </p:grpSpPr>
            <p:grpSp>
              <p:nvGrpSpPr>
                <p:cNvPr id="23" name="Group 22"/>
                <p:cNvGrpSpPr/>
                <p:nvPr/>
              </p:nvGrpSpPr>
              <p:grpSpPr>
                <a:xfrm>
                  <a:off x="10374417" y="2873087"/>
                  <a:ext cx="1216938" cy="1199607"/>
                  <a:chOff x="7933491" y="2490346"/>
                  <a:chExt cx="1216938" cy="1199607"/>
                </a:xfrm>
              </p:grpSpPr>
              <p:sp>
                <p:nvSpPr>
                  <p:cNvPr id="24" name="Oval 23"/>
                  <p:cNvSpPr/>
                  <p:nvPr/>
                </p:nvSpPr>
                <p:spPr>
                  <a:xfrm>
                    <a:off x="8168124" y="2723787"/>
                    <a:ext cx="171013" cy="164772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25" name="Rectangle 24"/>
                      <p:cNvSpPr/>
                      <p:nvPr/>
                    </p:nvSpPr>
                    <p:spPr>
                      <a:xfrm>
                        <a:off x="7933491" y="2490346"/>
                        <a:ext cx="349711" cy="369332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n-US" i="1" cap="small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oMath>
                          </m:oMathPara>
                        </a14:m>
                        <a:endParaRPr lang="en-US" dirty="0"/>
                      </a:p>
                    </p:txBody>
                  </p:sp>
                </mc:Choice>
                <mc:Fallback xmlns="">
                  <p:sp>
                    <p:nvSpPr>
                      <p:cNvPr id="25" name="Rectangle 24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7933491" y="2490346"/>
                        <a:ext cx="349711" cy="369332"/>
                      </a:xfrm>
                      <a:prstGeom prst="rect">
                        <a:avLst/>
                      </a:prstGeom>
                      <a:blipFill>
                        <a:blip r:embed="rId11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n-US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p:sp>
                <p:nvSpPr>
                  <p:cNvPr id="26" name="Oval 25"/>
                  <p:cNvSpPr/>
                  <p:nvPr/>
                </p:nvSpPr>
                <p:spPr>
                  <a:xfrm>
                    <a:off x="8573770" y="2723787"/>
                    <a:ext cx="171013" cy="164772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7" name="Oval 26"/>
                  <p:cNvSpPr/>
                  <p:nvPr/>
                </p:nvSpPr>
                <p:spPr>
                  <a:xfrm>
                    <a:off x="8979416" y="2723787"/>
                    <a:ext cx="171013" cy="164772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8" name="Oval 27"/>
                  <p:cNvSpPr/>
                  <p:nvPr/>
                </p:nvSpPr>
                <p:spPr>
                  <a:xfrm>
                    <a:off x="8168124" y="3124484"/>
                    <a:ext cx="171013" cy="164772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9" name="Oval 28"/>
                  <p:cNvSpPr/>
                  <p:nvPr/>
                </p:nvSpPr>
                <p:spPr>
                  <a:xfrm>
                    <a:off x="8573770" y="3124484"/>
                    <a:ext cx="171013" cy="164772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" name="Oval 29"/>
                  <p:cNvSpPr/>
                  <p:nvPr/>
                </p:nvSpPr>
                <p:spPr>
                  <a:xfrm>
                    <a:off x="8979416" y="3124484"/>
                    <a:ext cx="171013" cy="164772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1" name="Oval 30"/>
                  <p:cNvSpPr/>
                  <p:nvPr/>
                </p:nvSpPr>
                <p:spPr>
                  <a:xfrm>
                    <a:off x="8168124" y="3525181"/>
                    <a:ext cx="171013" cy="164772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" name="Oval 31"/>
                  <p:cNvSpPr/>
                  <p:nvPr/>
                </p:nvSpPr>
                <p:spPr>
                  <a:xfrm>
                    <a:off x="8573770" y="3525181"/>
                    <a:ext cx="171013" cy="164772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3" name="Oval 32"/>
                  <p:cNvSpPr/>
                  <p:nvPr/>
                </p:nvSpPr>
                <p:spPr>
                  <a:xfrm>
                    <a:off x="8979416" y="3525181"/>
                    <a:ext cx="171013" cy="164772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34" name="Straight Arrow Connector 33"/>
                  <p:cNvCxnSpPr>
                    <a:stCxn id="24" idx="6"/>
                    <a:endCxn id="26" idx="2"/>
                  </p:cNvCxnSpPr>
                  <p:nvPr/>
                </p:nvCxnSpPr>
                <p:spPr>
                  <a:xfrm>
                    <a:off x="8339137" y="2806173"/>
                    <a:ext cx="234633" cy="0"/>
                  </a:xfrm>
                  <a:prstGeom prst="straightConnector1">
                    <a:avLst/>
                  </a:prstGeom>
                  <a:ln w="9525"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" name="Straight Arrow Connector 35"/>
                  <p:cNvCxnSpPr/>
                  <p:nvPr/>
                </p:nvCxnSpPr>
                <p:spPr>
                  <a:xfrm>
                    <a:off x="8744783" y="3210985"/>
                    <a:ext cx="234633" cy="0"/>
                  </a:xfrm>
                  <a:prstGeom prst="straightConnector1">
                    <a:avLst/>
                  </a:prstGeom>
                  <a:ln w="9525"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0" name="Straight Arrow Connector 39"/>
                  <p:cNvCxnSpPr>
                    <a:stCxn id="24" idx="4"/>
                    <a:endCxn id="28" idx="0"/>
                  </p:cNvCxnSpPr>
                  <p:nvPr/>
                </p:nvCxnSpPr>
                <p:spPr>
                  <a:xfrm>
                    <a:off x="8253631" y="2888559"/>
                    <a:ext cx="0" cy="235925"/>
                  </a:xfrm>
                  <a:prstGeom prst="straightConnector1">
                    <a:avLst/>
                  </a:prstGeom>
                  <a:ln w="9525"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" name="Straight Arrow Connector 41"/>
                  <p:cNvCxnSpPr>
                    <a:stCxn id="32" idx="0"/>
                    <a:endCxn id="29" idx="4"/>
                  </p:cNvCxnSpPr>
                  <p:nvPr/>
                </p:nvCxnSpPr>
                <p:spPr>
                  <a:xfrm flipV="1">
                    <a:off x="8659277" y="3289256"/>
                    <a:ext cx="0" cy="235925"/>
                  </a:xfrm>
                  <a:prstGeom prst="straightConnector1">
                    <a:avLst/>
                  </a:prstGeom>
                  <a:ln w="9525"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3" name="Straight Arrow Connector 42"/>
                  <p:cNvCxnSpPr>
                    <a:stCxn id="32" idx="2"/>
                    <a:endCxn id="31" idx="6"/>
                  </p:cNvCxnSpPr>
                  <p:nvPr/>
                </p:nvCxnSpPr>
                <p:spPr>
                  <a:xfrm flipH="1">
                    <a:off x="8339137" y="3607567"/>
                    <a:ext cx="234633" cy="0"/>
                  </a:xfrm>
                  <a:prstGeom prst="straightConnector1">
                    <a:avLst/>
                  </a:prstGeom>
                  <a:ln w="9525"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4" name="Straight Arrow Connector 43"/>
                  <p:cNvCxnSpPr/>
                  <p:nvPr/>
                </p:nvCxnSpPr>
                <p:spPr>
                  <a:xfrm flipV="1">
                    <a:off x="9073614" y="3289256"/>
                    <a:ext cx="0" cy="235925"/>
                  </a:xfrm>
                  <a:prstGeom prst="straightConnector1">
                    <a:avLst/>
                  </a:prstGeom>
                  <a:ln w="9525"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" name="Straight Arrow Connector 44"/>
                  <p:cNvCxnSpPr/>
                  <p:nvPr/>
                </p:nvCxnSpPr>
                <p:spPr>
                  <a:xfrm flipH="1">
                    <a:off x="8744783" y="3607567"/>
                    <a:ext cx="234633" cy="0"/>
                  </a:xfrm>
                  <a:prstGeom prst="straightConnector1">
                    <a:avLst/>
                  </a:prstGeom>
                  <a:ln w="9525"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6" name="Straight Arrow Connector 45"/>
                  <p:cNvCxnSpPr/>
                  <p:nvPr/>
                </p:nvCxnSpPr>
                <p:spPr>
                  <a:xfrm>
                    <a:off x="8659277" y="2888559"/>
                    <a:ext cx="0" cy="235925"/>
                  </a:xfrm>
                  <a:prstGeom prst="straightConnector1">
                    <a:avLst/>
                  </a:prstGeom>
                  <a:ln w="9525"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8" name="Straight Arrow Connector 47"/>
                  <p:cNvCxnSpPr>
                    <a:stCxn id="27" idx="4"/>
                    <a:endCxn id="30" idx="0"/>
                  </p:cNvCxnSpPr>
                  <p:nvPr/>
                </p:nvCxnSpPr>
                <p:spPr>
                  <a:xfrm>
                    <a:off x="9064923" y="2888559"/>
                    <a:ext cx="0" cy="235925"/>
                  </a:xfrm>
                  <a:prstGeom prst="straightConnector1">
                    <a:avLst/>
                  </a:prstGeom>
                  <a:ln w="9525"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9" name="Straight Arrow Connector 48"/>
                  <p:cNvCxnSpPr/>
                  <p:nvPr/>
                </p:nvCxnSpPr>
                <p:spPr>
                  <a:xfrm flipH="1">
                    <a:off x="8744783" y="2813290"/>
                    <a:ext cx="234633" cy="0"/>
                  </a:xfrm>
                  <a:prstGeom prst="straightConnector1">
                    <a:avLst/>
                  </a:prstGeom>
                  <a:ln w="9525"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0" name="Straight Arrow Connector 49"/>
                  <p:cNvCxnSpPr/>
                  <p:nvPr/>
                </p:nvCxnSpPr>
                <p:spPr>
                  <a:xfrm>
                    <a:off x="8253631" y="3295078"/>
                    <a:ext cx="0" cy="235925"/>
                  </a:xfrm>
                  <a:prstGeom prst="straightConnector1">
                    <a:avLst/>
                  </a:prstGeom>
                  <a:ln w="9525"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1" name="Straight Arrow Connector 50"/>
                  <p:cNvCxnSpPr/>
                  <p:nvPr/>
                </p:nvCxnSpPr>
                <p:spPr>
                  <a:xfrm flipH="1">
                    <a:off x="8339137" y="3210985"/>
                    <a:ext cx="234633" cy="0"/>
                  </a:xfrm>
                  <a:prstGeom prst="straightConnector1">
                    <a:avLst/>
                  </a:prstGeom>
                  <a:ln w="9525"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" name="Rectangle 1"/>
                    <p:cNvSpPr/>
                    <p:nvPr/>
                  </p:nvSpPr>
                  <p:spPr>
                    <a:xfrm>
                      <a:off x="9977711" y="3207064"/>
                      <a:ext cx="630814" cy="369332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i="1" dirty="0" smtClean="0">
                                <a:latin typeface="Cambria Math" panose="02040503050406030204" pitchFamily="18" charset="0"/>
                              </a:rPr>
                              <m:t>𝐺</m:t>
                            </m:r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</m:oMath>
                        </m:oMathPara>
                      </a14:m>
                      <a:endParaRPr lang="en-US" dirty="0"/>
                    </a:p>
                  </p:txBody>
                </p:sp>
              </mc:Choice>
              <mc:Fallback xmlns="">
                <p:sp>
                  <p:nvSpPr>
                    <p:cNvPr id="2" name="Rectangle 1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9977711" y="3207064"/>
                      <a:ext cx="630814" cy="369332"/>
                    </a:xfrm>
                    <a:prstGeom prst="rect">
                      <a:avLst/>
                    </a:prstGeom>
                    <a:blipFill>
                      <a:blip r:embed="rId12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</p:grp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A9612D01-64E1-D145-A7AC-C7103ECFF800}"/>
              </a:ext>
            </a:extLst>
          </p:cNvPr>
          <p:cNvSpPr txBox="1"/>
          <p:nvPr/>
        </p:nvSpPr>
        <p:spPr>
          <a:xfrm>
            <a:off x="5834743" y="627017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932137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/>
      <p:bldP spid="35" grpId="0" uiExpand="1" build="p"/>
      <p:bldP spid="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20435" y="0"/>
            <a:ext cx="67333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NL = </a:t>
            </a:r>
            <a:r>
              <a:rPr lang="en-US" sz="40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coNL</a:t>
            </a:r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 (part 2/4) </a:t>
            </a:r>
            <a:r>
              <a:rPr lang="en-US" sz="4000" dirty="0">
                <a:solidFill>
                  <a:srgbClr val="FFFF00"/>
                </a:solidFill>
              </a:rPr>
              <a:t>– key idea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11918" y="1064170"/>
                <a:ext cx="8872387" cy="3785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/>
                  <a:t>Theorem:  </a:t>
                </a:r>
                <a:r>
                  <a:rPr lang="en-US" sz="2000" dirty="0"/>
                  <a:t>If some NL-machine computes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sz="2000" dirty="0"/>
                  <a:t>, then some NL-machine computes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𝑝𝑎𝑡h</m:t>
                    </m:r>
                  </m:oMath>
                </a14:m>
                <a:r>
                  <a:rPr lang="en-US" sz="2000" dirty="0"/>
                  <a:t>.</a:t>
                </a:r>
              </a:p>
              <a:p>
                <a:r>
                  <a:rPr lang="en-US" sz="2000" dirty="0"/>
                  <a:t>Proof:  “On input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〈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〉</m:t>
                    </m:r>
                  </m:oMath>
                </a14:m>
                <a:r>
                  <a:rPr lang="en-US" sz="2000" dirty="0"/>
                  <a:t>   where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sz="2000" dirty="0"/>
                  <a:t> has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2000" dirty="0"/>
                  <a:t> nodes</a:t>
                </a:r>
              </a:p>
              <a:p>
                <a:r>
                  <a:rPr lang="en-US" sz="2000" dirty="0"/>
                  <a:t>  1.  Compute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US" sz="2000" dirty="0"/>
              </a:p>
              <a:p>
                <a:r>
                  <a:rPr lang="en-US" sz="2000" dirty="0"/>
                  <a:t>  2.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←0 </m:t>
                    </m:r>
                  </m:oMath>
                </a14:m>
                <a:r>
                  <a:rPr lang="en-US" sz="2000" dirty="0"/>
                  <a:t> </a:t>
                </a:r>
              </a:p>
              <a:p>
                <a:r>
                  <a:rPr lang="en-US" sz="2000" dirty="0"/>
                  <a:t>  3.  For each node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endParaRPr lang="en-US" sz="2000" dirty="0"/>
              </a:p>
              <a:p>
                <a:r>
                  <a:rPr lang="en-US" sz="2000" dirty="0"/>
                  <a:t>  4.     Nondeterministically go to (p) or (n)</a:t>
                </a:r>
              </a:p>
              <a:p>
                <a:r>
                  <a:rPr lang="en-US" sz="2000" dirty="0"/>
                  <a:t>            (p)  Nondeterministically pick a path from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sz="2000" dirty="0"/>
                  <a:t> to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sz="2000" dirty="0"/>
                  <a:t> of length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2000" dirty="0"/>
                  <a:t>.</a:t>
                </a:r>
              </a:p>
              <a:p>
                <a:r>
                  <a:rPr lang="en-US" sz="2000" dirty="0"/>
                  <a:t>                   If fail, then </a:t>
                </a:r>
                <a:r>
                  <a:rPr lang="en-US" sz="2000" i="1" dirty="0"/>
                  <a:t>reject</a:t>
                </a:r>
                <a:r>
                  <a:rPr lang="en-US" sz="2000" dirty="0"/>
                  <a:t>.</a:t>
                </a:r>
              </a:p>
              <a:p>
                <a:r>
                  <a:rPr lang="en-US" sz="2000" dirty="0"/>
                  <a:t>                   If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2000" dirty="0"/>
                  <a:t>, then output YES, else set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←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US" sz="2000" dirty="0"/>
                  <a:t>. </a:t>
                </a:r>
              </a:p>
              <a:p>
                <a:r>
                  <a:rPr lang="en-US" sz="2000" dirty="0"/>
                  <a:t>            (n)  Skip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sz="2000" dirty="0"/>
                  <a:t> and continue.</a:t>
                </a:r>
              </a:p>
              <a:p>
                <a:r>
                  <a:rPr lang="en-US" sz="2000" dirty="0"/>
                  <a:t>  5.  If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sz="2000" cap="small" dirty="0"/>
                  <a:t> </a:t>
                </a:r>
                <a:r>
                  <a:rPr lang="en-US" sz="2000" dirty="0"/>
                  <a:t>then </a:t>
                </a:r>
                <a:r>
                  <a:rPr lang="en-US" sz="2000" i="1" dirty="0"/>
                  <a:t>reject</a:t>
                </a:r>
                <a:r>
                  <a:rPr lang="en-US" sz="2000" dirty="0"/>
                  <a:t>.</a:t>
                </a:r>
              </a:p>
              <a:p>
                <a:r>
                  <a:rPr lang="en-US" sz="2000" dirty="0"/>
                  <a:t>  6.  Output </a:t>
                </a:r>
                <a:r>
                  <a:rPr lang="en-US" sz="2000" cap="small" dirty="0"/>
                  <a:t>NO.”</a:t>
                </a:r>
                <a:r>
                  <a:rPr lang="en-US" sz="2000" dirty="0"/>
                  <a:t>  [found all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sz="2000" dirty="0"/>
                  <a:t> reachable nodes and none were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2000" dirty="0"/>
                  <a:t>}</a:t>
                </a: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918" y="1064170"/>
                <a:ext cx="8872387" cy="3785652"/>
              </a:xfrm>
              <a:prstGeom prst="rect">
                <a:avLst/>
              </a:prstGeom>
              <a:blipFill>
                <a:blip r:embed="rId3"/>
                <a:stretch>
                  <a:fillRect l="-687" t="-966" r="-687" b="-19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6" name="Group 15"/>
          <p:cNvGrpSpPr/>
          <p:nvPr/>
        </p:nvGrpSpPr>
        <p:grpSpPr>
          <a:xfrm>
            <a:off x="7729359" y="2956996"/>
            <a:ext cx="4304121" cy="1454697"/>
            <a:chOff x="628781" y="4834331"/>
            <a:chExt cx="4304121" cy="1454697"/>
          </a:xfrm>
        </p:grpSpPr>
        <p:sp>
          <p:nvSpPr>
            <p:cNvPr id="8" name="Freeform 7"/>
            <p:cNvSpPr/>
            <p:nvPr/>
          </p:nvSpPr>
          <p:spPr>
            <a:xfrm>
              <a:off x="934407" y="4834331"/>
              <a:ext cx="3330340" cy="1454697"/>
            </a:xfrm>
            <a:custGeom>
              <a:avLst/>
              <a:gdLst>
                <a:gd name="connsiteX0" fmla="*/ 233993 w 3330340"/>
                <a:gd name="connsiteY0" fmla="*/ 309169 h 1454697"/>
                <a:gd name="connsiteX1" fmla="*/ 18093 w 3330340"/>
                <a:gd name="connsiteY1" fmla="*/ 626669 h 1454697"/>
                <a:gd name="connsiteX2" fmla="*/ 259393 w 3330340"/>
                <a:gd name="connsiteY2" fmla="*/ 1071169 h 1454697"/>
                <a:gd name="connsiteX3" fmla="*/ 2202493 w 3330340"/>
                <a:gd name="connsiteY3" fmla="*/ 1452169 h 1454697"/>
                <a:gd name="connsiteX4" fmla="*/ 3180393 w 3330340"/>
                <a:gd name="connsiteY4" fmla="*/ 880669 h 1454697"/>
                <a:gd name="connsiteX5" fmla="*/ 3142293 w 3330340"/>
                <a:gd name="connsiteY5" fmla="*/ 105969 h 1454697"/>
                <a:gd name="connsiteX6" fmla="*/ 1427793 w 3330340"/>
                <a:gd name="connsiteY6" fmla="*/ 29769 h 1454697"/>
                <a:gd name="connsiteX7" fmla="*/ 233993 w 3330340"/>
                <a:gd name="connsiteY7" fmla="*/ 309169 h 14546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330340" h="1454697">
                  <a:moveTo>
                    <a:pt x="233993" y="309169"/>
                  </a:moveTo>
                  <a:cubicBezTo>
                    <a:pt x="-957" y="408652"/>
                    <a:pt x="13860" y="499669"/>
                    <a:pt x="18093" y="626669"/>
                  </a:cubicBezTo>
                  <a:cubicBezTo>
                    <a:pt x="22326" y="753669"/>
                    <a:pt x="-104674" y="933586"/>
                    <a:pt x="259393" y="1071169"/>
                  </a:cubicBezTo>
                  <a:cubicBezTo>
                    <a:pt x="623460" y="1208752"/>
                    <a:pt x="1715660" y="1483919"/>
                    <a:pt x="2202493" y="1452169"/>
                  </a:cubicBezTo>
                  <a:cubicBezTo>
                    <a:pt x="2689326" y="1420419"/>
                    <a:pt x="3023760" y="1105036"/>
                    <a:pt x="3180393" y="880669"/>
                  </a:cubicBezTo>
                  <a:cubicBezTo>
                    <a:pt x="3337026" y="656302"/>
                    <a:pt x="3434393" y="247786"/>
                    <a:pt x="3142293" y="105969"/>
                  </a:cubicBezTo>
                  <a:cubicBezTo>
                    <a:pt x="2850193" y="-35848"/>
                    <a:pt x="1918860" y="-6214"/>
                    <a:pt x="1427793" y="29769"/>
                  </a:cubicBezTo>
                  <a:cubicBezTo>
                    <a:pt x="936726" y="65752"/>
                    <a:pt x="468943" y="209686"/>
                    <a:pt x="233993" y="309169"/>
                  </a:cubicBezTo>
                  <a:close/>
                </a:path>
              </a:pathLst>
            </a:cu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1155700" y="5561679"/>
              <a:ext cx="127000" cy="12236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 9"/>
            <p:cNvSpPr/>
            <p:nvPr/>
          </p:nvSpPr>
          <p:spPr>
            <a:xfrm>
              <a:off x="2768600" y="4845050"/>
              <a:ext cx="285804" cy="1431925"/>
            </a:xfrm>
            <a:custGeom>
              <a:avLst/>
              <a:gdLst>
                <a:gd name="connsiteX0" fmla="*/ 0 w 285804"/>
                <a:gd name="connsiteY0" fmla="*/ 0 h 1431925"/>
                <a:gd name="connsiteX1" fmla="*/ 285750 w 285804"/>
                <a:gd name="connsiteY1" fmla="*/ 695325 h 1431925"/>
                <a:gd name="connsiteX2" fmla="*/ 19050 w 285804"/>
                <a:gd name="connsiteY2" fmla="*/ 1431925 h 143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85804" h="1431925">
                  <a:moveTo>
                    <a:pt x="0" y="0"/>
                  </a:moveTo>
                  <a:cubicBezTo>
                    <a:pt x="141287" y="228335"/>
                    <a:pt x="282575" y="456671"/>
                    <a:pt x="285750" y="695325"/>
                  </a:cubicBezTo>
                  <a:cubicBezTo>
                    <a:pt x="288925" y="933979"/>
                    <a:pt x="153987" y="1182952"/>
                    <a:pt x="19050" y="1431925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1831975" y="5211043"/>
              <a:ext cx="92459" cy="8908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2291297" y="5774019"/>
              <a:ext cx="94716" cy="9125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>
              <a:off x="3704359" y="5312686"/>
              <a:ext cx="92941" cy="8954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 10"/>
            <p:cNvSpPr/>
            <p:nvPr/>
          </p:nvSpPr>
          <p:spPr>
            <a:xfrm rot="20538304">
              <a:off x="1251966" y="5440681"/>
              <a:ext cx="335756" cy="95250"/>
            </a:xfrm>
            <a:custGeom>
              <a:avLst/>
              <a:gdLst>
                <a:gd name="connsiteX0" fmla="*/ 0 w 335756"/>
                <a:gd name="connsiteY0" fmla="*/ 95250 h 95250"/>
                <a:gd name="connsiteX1" fmla="*/ 35719 w 335756"/>
                <a:gd name="connsiteY1" fmla="*/ 38100 h 95250"/>
                <a:gd name="connsiteX2" fmla="*/ 116681 w 335756"/>
                <a:gd name="connsiteY2" fmla="*/ 92869 h 95250"/>
                <a:gd name="connsiteX3" fmla="*/ 157162 w 335756"/>
                <a:gd name="connsiteY3" fmla="*/ 16669 h 95250"/>
                <a:gd name="connsiteX4" fmla="*/ 223837 w 335756"/>
                <a:gd name="connsiteY4" fmla="*/ 76200 h 95250"/>
                <a:gd name="connsiteX5" fmla="*/ 264319 w 335756"/>
                <a:gd name="connsiteY5" fmla="*/ 19050 h 95250"/>
                <a:gd name="connsiteX6" fmla="*/ 335756 w 335756"/>
                <a:gd name="connsiteY6" fmla="*/ 0 h 95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35756" h="95250">
                  <a:moveTo>
                    <a:pt x="0" y="95250"/>
                  </a:moveTo>
                  <a:cubicBezTo>
                    <a:pt x="8136" y="66873"/>
                    <a:pt x="16272" y="38497"/>
                    <a:pt x="35719" y="38100"/>
                  </a:cubicBezTo>
                  <a:cubicBezTo>
                    <a:pt x="55166" y="37703"/>
                    <a:pt x="96441" y="96441"/>
                    <a:pt x="116681" y="92869"/>
                  </a:cubicBezTo>
                  <a:cubicBezTo>
                    <a:pt x="136921" y="89297"/>
                    <a:pt x="139303" y="19447"/>
                    <a:pt x="157162" y="16669"/>
                  </a:cubicBezTo>
                  <a:cubicBezTo>
                    <a:pt x="175021" y="13891"/>
                    <a:pt x="205978" y="75803"/>
                    <a:pt x="223837" y="76200"/>
                  </a:cubicBezTo>
                  <a:cubicBezTo>
                    <a:pt x="241696" y="76597"/>
                    <a:pt x="245666" y="31750"/>
                    <a:pt x="264319" y="19050"/>
                  </a:cubicBezTo>
                  <a:cubicBezTo>
                    <a:pt x="282972" y="6350"/>
                    <a:pt x="309364" y="3175"/>
                    <a:pt x="335756" y="0"/>
                  </a:cubicBezTo>
                </a:path>
              </a:pathLst>
            </a:custGeom>
            <a:noFill/>
            <a:ln w="6350">
              <a:solidFill>
                <a:schemeClr val="tx1"/>
              </a:solidFill>
              <a:tailEnd type="triangle" w="sm" len="sm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 40"/>
            <p:cNvSpPr/>
            <p:nvPr/>
          </p:nvSpPr>
          <p:spPr>
            <a:xfrm rot="1199306">
              <a:off x="1278277" y="5624935"/>
              <a:ext cx="335756" cy="95250"/>
            </a:xfrm>
            <a:custGeom>
              <a:avLst/>
              <a:gdLst>
                <a:gd name="connsiteX0" fmla="*/ 0 w 335756"/>
                <a:gd name="connsiteY0" fmla="*/ 95250 h 95250"/>
                <a:gd name="connsiteX1" fmla="*/ 35719 w 335756"/>
                <a:gd name="connsiteY1" fmla="*/ 38100 h 95250"/>
                <a:gd name="connsiteX2" fmla="*/ 116681 w 335756"/>
                <a:gd name="connsiteY2" fmla="*/ 92869 h 95250"/>
                <a:gd name="connsiteX3" fmla="*/ 157162 w 335756"/>
                <a:gd name="connsiteY3" fmla="*/ 16669 h 95250"/>
                <a:gd name="connsiteX4" fmla="*/ 223837 w 335756"/>
                <a:gd name="connsiteY4" fmla="*/ 76200 h 95250"/>
                <a:gd name="connsiteX5" fmla="*/ 264319 w 335756"/>
                <a:gd name="connsiteY5" fmla="*/ 19050 h 95250"/>
                <a:gd name="connsiteX6" fmla="*/ 335756 w 335756"/>
                <a:gd name="connsiteY6" fmla="*/ 0 h 95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35756" h="95250">
                  <a:moveTo>
                    <a:pt x="0" y="95250"/>
                  </a:moveTo>
                  <a:cubicBezTo>
                    <a:pt x="8136" y="66873"/>
                    <a:pt x="16272" y="38497"/>
                    <a:pt x="35719" y="38100"/>
                  </a:cubicBezTo>
                  <a:cubicBezTo>
                    <a:pt x="55166" y="37703"/>
                    <a:pt x="96441" y="96441"/>
                    <a:pt x="116681" y="92869"/>
                  </a:cubicBezTo>
                  <a:cubicBezTo>
                    <a:pt x="136921" y="89297"/>
                    <a:pt x="139303" y="19447"/>
                    <a:pt x="157162" y="16669"/>
                  </a:cubicBezTo>
                  <a:cubicBezTo>
                    <a:pt x="175021" y="13891"/>
                    <a:pt x="205978" y="75803"/>
                    <a:pt x="223837" y="76200"/>
                  </a:cubicBezTo>
                  <a:cubicBezTo>
                    <a:pt x="241696" y="76597"/>
                    <a:pt x="245666" y="31750"/>
                    <a:pt x="264319" y="19050"/>
                  </a:cubicBezTo>
                  <a:cubicBezTo>
                    <a:pt x="282972" y="6350"/>
                    <a:pt x="309364" y="3175"/>
                    <a:pt x="335756" y="0"/>
                  </a:cubicBezTo>
                </a:path>
              </a:pathLst>
            </a:custGeom>
            <a:noFill/>
            <a:ln w="6350">
              <a:solidFill>
                <a:schemeClr val="tx1"/>
              </a:solidFill>
              <a:tailEnd type="triangle" w="sm" len="sm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Rectangle 11"/>
                <p:cNvSpPr/>
                <p:nvPr/>
              </p:nvSpPr>
              <p:spPr>
                <a:xfrm>
                  <a:off x="628781" y="4910538"/>
                  <a:ext cx="393569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cap="small">
                            <a:latin typeface="Cambria Math" panose="02040503050406030204" pitchFamily="18" charset="0"/>
                          </a:rPr>
                          <m:t>𝐺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2" name="Rectangle 1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8781" y="4910538"/>
                  <a:ext cx="393569" cy="369332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Rectangle 12"/>
                <p:cNvSpPr/>
                <p:nvPr/>
              </p:nvSpPr>
              <p:spPr>
                <a:xfrm>
                  <a:off x="1039050" y="5253927"/>
                  <a:ext cx="349711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cap="small">
                            <a:latin typeface="Cambria Math" panose="02040503050406030204" pitchFamily="18" charset="0"/>
                          </a:rPr>
                          <m:t>𝑠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3" name="Rectangle 1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39050" y="5253927"/>
                  <a:ext cx="349711" cy="369332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Rectangle 13"/>
                <p:cNvSpPr/>
                <p:nvPr/>
              </p:nvSpPr>
              <p:spPr>
                <a:xfrm>
                  <a:off x="2419900" y="4845050"/>
                  <a:ext cx="391774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cap="small">
                            <a:latin typeface="Cambria Math" panose="02040503050406030204" pitchFamily="18" charset="0"/>
                          </a:rPr>
                          <m:t>𝑅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4" name="Rectangle 1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19900" y="4845050"/>
                  <a:ext cx="391774" cy="369332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Rectangle 14"/>
                <p:cNvSpPr/>
                <p:nvPr/>
              </p:nvSpPr>
              <p:spPr>
                <a:xfrm>
                  <a:off x="3979179" y="5774019"/>
                  <a:ext cx="953723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cap="small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US" i="1" cap="small">
                            <a:latin typeface="Cambria Math" panose="02040503050406030204" pitchFamily="18" charset="0"/>
                          </a:rPr>
                          <m:t>=|</m:t>
                        </m:r>
                        <m:r>
                          <a:rPr lang="en-US" i="1" cap="small">
                            <a:latin typeface="Cambria Math" panose="02040503050406030204" pitchFamily="18" charset="0"/>
                          </a:rPr>
                          <m:t>𝑅</m:t>
                        </m:r>
                        <m:r>
                          <a:rPr lang="en-US" i="1" cap="small">
                            <a:latin typeface="Cambria Math" panose="02040503050406030204" pitchFamily="18" charset="0"/>
                          </a:rPr>
                          <m:t>|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5" name="Rectangle 1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79179" y="5774019"/>
                  <a:ext cx="953723" cy="369332"/>
                </a:xfrm>
                <a:prstGeom prst="rect">
                  <a:avLst/>
                </a:prstGeom>
                <a:blipFill>
                  <a:blip r:embed="rId7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9" name="Isosceles Triangle 18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A8445A2-11D6-944B-BD70-C9EF1333D300}"/>
              </a:ext>
            </a:extLst>
          </p:cNvPr>
          <p:cNvSpPr txBox="1"/>
          <p:nvPr/>
        </p:nvSpPr>
        <p:spPr>
          <a:xfrm>
            <a:off x="6081486" y="615405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756745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uiExpand="1" build="p"/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20435" y="0"/>
            <a:ext cx="673330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NL = </a:t>
            </a:r>
            <a:r>
              <a:rPr lang="en-US" sz="40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coNL</a:t>
            </a:r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 (part 2/4) </a:t>
            </a:r>
            <a:r>
              <a:rPr lang="en-US" sz="4000" dirty="0">
                <a:solidFill>
                  <a:srgbClr val="FFFF00"/>
                </a:solidFill>
              </a:rPr>
              <a:t>– key idea SIMPLIFIED!!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11918" y="1542525"/>
                <a:ext cx="8872387" cy="31700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/>
                  <a:t>Theorem:  </a:t>
                </a:r>
                <a:r>
                  <a:rPr lang="en-US" sz="2000" dirty="0"/>
                  <a:t>If some NL-machine computes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sz="2000" dirty="0"/>
                  <a:t>, then some NL-machine computes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𝑝𝑎𝑡h</m:t>
                    </m:r>
                  </m:oMath>
                </a14:m>
                <a:r>
                  <a:rPr lang="en-US" sz="2000" dirty="0"/>
                  <a:t>.</a:t>
                </a:r>
              </a:p>
              <a:p>
                <a:r>
                  <a:rPr lang="en-US" sz="2000" dirty="0"/>
                  <a:t>Proof:  “On input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〈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〉</m:t>
                    </m:r>
                  </m:oMath>
                </a14:m>
                <a:r>
                  <a:rPr lang="en-US" sz="2000" dirty="0"/>
                  <a:t> where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sz="2000" dirty="0"/>
                  <a:t> has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2000" dirty="0"/>
                  <a:t> nodes</a:t>
                </a:r>
              </a:p>
              <a:p>
                <a:r>
                  <a:rPr lang="en-US" sz="2000" dirty="0"/>
                  <a:t>  1.  Compute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US" sz="2000" dirty="0"/>
              </a:p>
              <a:p>
                <a:r>
                  <a:rPr lang="en-US" sz="2000" dirty="0"/>
                  <a:t>  2.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←0 </m:t>
                    </m:r>
                  </m:oMath>
                </a14:m>
                <a:r>
                  <a:rPr lang="en-US" sz="2000" dirty="0"/>
                  <a:t> </a:t>
                </a:r>
              </a:p>
              <a:p>
                <a:r>
                  <a:rPr lang="en-US" sz="2000" dirty="0"/>
                  <a:t>  3.  For each node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endParaRPr lang="en-US" sz="2000" dirty="0"/>
              </a:p>
              <a:p>
                <a:r>
                  <a:rPr lang="en-US" sz="2000" dirty="0"/>
                  <a:t>  4.     Nondeterministically pick a path from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sz="2000" dirty="0"/>
                  <a:t> of length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2000" dirty="0"/>
                  <a:t>.</a:t>
                </a:r>
              </a:p>
              <a:p>
                <a:r>
                  <a:rPr lang="en-US" sz="2000" dirty="0"/>
                  <a:t>           If it ends at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2000" dirty="0"/>
                  <a:t> then output YES and stop.</a:t>
                </a:r>
                <a:br>
                  <a:rPr lang="en-US" sz="2000" dirty="0"/>
                </a:br>
                <a:r>
                  <a:rPr lang="en-US" sz="2000" dirty="0"/>
                  <a:t>           If it ends at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sz="2000" dirty="0"/>
                  <a:t>, set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←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US" sz="2000" dirty="0"/>
                  <a:t>.</a:t>
                </a:r>
              </a:p>
              <a:p>
                <a:r>
                  <a:rPr lang="en-US" sz="2000" dirty="0"/>
                  <a:t>  5.  If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sz="2000" cap="small" dirty="0"/>
                  <a:t> </a:t>
                </a:r>
                <a:r>
                  <a:rPr lang="en-US" sz="2000" dirty="0"/>
                  <a:t>then </a:t>
                </a:r>
                <a:r>
                  <a:rPr lang="en-US" sz="2000" i="1" dirty="0"/>
                  <a:t>reject</a:t>
                </a:r>
                <a:r>
                  <a:rPr lang="en-US" sz="2000" dirty="0"/>
                  <a:t>.</a:t>
                </a:r>
              </a:p>
              <a:p>
                <a:r>
                  <a:rPr lang="en-US" sz="2000" dirty="0"/>
                  <a:t>  6.  Output </a:t>
                </a:r>
                <a:r>
                  <a:rPr lang="en-US" sz="2000" cap="small" dirty="0"/>
                  <a:t>NO.”</a:t>
                </a:r>
                <a:r>
                  <a:rPr lang="en-US" sz="2000" dirty="0"/>
                  <a:t>  [found all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sz="2000" dirty="0"/>
                  <a:t> reachable nodes and none were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2000" dirty="0"/>
                  <a:t>}</a:t>
                </a: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918" y="1542525"/>
                <a:ext cx="8872387" cy="3170099"/>
              </a:xfrm>
              <a:prstGeom prst="rect">
                <a:avLst/>
              </a:prstGeom>
              <a:blipFill>
                <a:blip r:embed="rId3"/>
                <a:stretch>
                  <a:fillRect l="-687" t="-962" r="-687" b="-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6" name="Group 15"/>
          <p:cNvGrpSpPr/>
          <p:nvPr/>
        </p:nvGrpSpPr>
        <p:grpSpPr>
          <a:xfrm>
            <a:off x="7729359" y="2956996"/>
            <a:ext cx="4304121" cy="1454697"/>
            <a:chOff x="628781" y="4834331"/>
            <a:chExt cx="4304121" cy="1454697"/>
          </a:xfrm>
        </p:grpSpPr>
        <p:sp>
          <p:nvSpPr>
            <p:cNvPr id="8" name="Freeform 7"/>
            <p:cNvSpPr/>
            <p:nvPr/>
          </p:nvSpPr>
          <p:spPr>
            <a:xfrm>
              <a:off x="934407" y="4834331"/>
              <a:ext cx="3330340" cy="1454697"/>
            </a:xfrm>
            <a:custGeom>
              <a:avLst/>
              <a:gdLst>
                <a:gd name="connsiteX0" fmla="*/ 233993 w 3330340"/>
                <a:gd name="connsiteY0" fmla="*/ 309169 h 1454697"/>
                <a:gd name="connsiteX1" fmla="*/ 18093 w 3330340"/>
                <a:gd name="connsiteY1" fmla="*/ 626669 h 1454697"/>
                <a:gd name="connsiteX2" fmla="*/ 259393 w 3330340"/>
                <a:gd name="connsiteY2" fmla="*/ 1071169 h 1454697"/>
                <a:gd name="connsiteX3" fmla="*/ 2202493 w 3330340"/>
                <a:gd name="connsiteY3" fmla="*/ 1452169 h 1454697"/>
                <a:gd name="connsiteX4" fmla="*/ 3180393 w 3330340"/>
                <a:gd name="connsiteY4" fmla="*/ 880669 h 1454697"/>
                <a:gd name="connsiteX5" fmla="*/ 3142293 w 3330340"/>
                <a:gd name="connsiteY5" fmla="*/ 105969 h 1454697"/>
                <a:gd name="connsiteX6" fmla="*/ 1427793 w 3330340"/>
                <a:gd name="connsiteY6" fmla="*/ 29769 h 1454697"/>
                <a:gd name="connsiteX7" fmla="*/ 233993 w 3330340"/>
                <a:gd name="connsiteY7" fmla="*/ 309169 h 14546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330340" h="1454697">
                  <a:moveTo>
                    <a:pt x="233993" y="309169"/>
                  </a:moveTo>
                  <a:cubicBezTo>
                    <a:pt x="-957" y="408652"/>
                    <a:pt x="13860" y="499669"/>
                    <a:pt x="18093" y="626669"/>
                  </a:cubicBezTo>
                  <a:cubicBezTo>
                    <a:pt x="22326" y="753669"/>
                    <a:pt x="-104674" y="933586"/>
                    <a:pt x="259393" y="1071169"/>
                  </a:cubicBezTo>
                  <a:cubicBezTo>
                    <a:pt x="623460" y="1208752"/>
                    <a:pt x="1715660" y="1483919"/>
                    <a:pt x="2202493" y="1452169"/>
                  </a:cubicBezTo>
                  <a:cubicBezTo>
                    <a:pt x="2689326" y="1420419"/>
                    <a:pt x="3023760" y="1105036"/>
                    <a:pt x="3180393" y="880669"/>
                  </a:cubicBezTo>
                  <a:cubicBezTo>
                    <a:pt x="3337026" y="656302"/>
                    <a:pt x="3434393" y="247786"/>
                    <a:pt x="3142293" y="105969"/>
                  </a:cubicBezTo>
                  <a:cubicBezTo>
                    <a:pt x="2850193" y="-35848"/>
                    <a:pt x="1918860" y="-6214"/>
                    <a:pt x="1427793" y="29769"/>
                  </a:cubicBezTo>
                  <a:cubicBezTo>
                    <a:pt x="936726" y="65752"/>
                    <a:pt x="468943" y="209686"/>
                    <a:pt x="233993" y="309169"/>
                  </a:cubicBezTo>
                  <a:close/>
                </a:path>
              </a:pathLst>
            </a:cu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1155700" y="5561679"/>
              <a:ext cx="127000" cy="12236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 9"/>
            <p:cNvSpPr/>
            <p:nvPr/>
          </p:nvSpPr>
          <p:spPr>
            <a:xfrm>
              <a:off x="2768600" y="4845050"/>
              <a:ext cx="285804" cy="1431925"/>
            </a:xfrm>
            <a:custGeom>
              <a:avLst/>
              <a:gdLst>
                <a:gd name="connsiteX0" fmla="*/ 0 w 285804"/>
                <a:gd name="connsiteY0" fmla="*/ 0 h 1431925"/>
                <a:gd name="connsiteX1" fmla="*/ 285750 w 285804"/>
                <a:gd name="connsiteY1" fmla="*/ 695325 h 1431925"/>
                <a:gd name="connsiteX2" fmla="*/ 19050 w 285804"/>
                <a:gd name="connsiteY2" fmla="*/ 1431925 h 143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85804" h="1431925">
                  <a:moveTo>
                    <a:pt x="0" y="0"/>
                  </a:moveTo>
                  <a:cubicBezTo>
                    <a:pt x="141287" y="228335"/>
                    <a:pt x="282575" y="456671"/>
                    <a:pt x="285750" y="695325"/>
                  </a:cubicBezTo>
                  <a:cubicBezTo>
                    <a:pt x="288925" y="933979"/>
                    <a:pt x="153987" y="1182952"/>
                    <a:pt x="19050" y="1431925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1831975" y="5211043"/>
              <a:ext cx="92459" cy="8908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2291297" y="5774019"/>
              <a:ext cx="94716" cy="9125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>
              <a:off x="3704359" y="5312686"/>
              <a:ext cx="92941" cy="8954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 10"/>
            <p:cNvSpPr/>
            <p:nvPr/>
          </p:nvSpPr>
          <p:spPr>
            <a:xfrm rot="20538304">
              <a:off x="1251966" y="5440681"/>
              <a:ext cx="335756" cy="95250"/>
            </a:xfrm>
            <a:custGeom>
              <a:avLst/>
              <a:gdLst>
                <a:gd name="connsiteX0" fmla="*/ 0 w 335756"/>
                <a:gd name="connsiteY0" fmla="*/ 95250 h 95250"/>
                <a:gd name="connsiteX1" fmla="*/ 35719 w 335756"/>
                <a:gd name="connsiteY1" fmla="*/ 38100 h 95250"/>
                <a:gd name="connsiteX2" fmla="*/ 116681 w 335756"/>
                <a:gd name="connsiteY2" fmla="*/ 92869 h 95250"/>
                <a:gd name="connsiteX3" fmla="*/ 157162 w 335756"/>
                <a:gd name="connsiteY3" fmla="*/ 16669 h 95250"/>
                <a:gd name="connsiteX4" fmla="*/ 223837 w 335756"/>
                <a:gd name="connsiteY4" fmla="*/ 76200 h 95250"/>
                <a:gd name="connsiteX5" fmla="*/ 264319 w 335756"/>
                <a:gd name="connsiteY5" fmla="*/ 19050 h 95250"/>
                <a:gd name="connsiteX6" fmla="*/ 335756 w 335756"/>
                <a:gd name="connsiteY6" fmla="*/ 0 h 95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35756" h="95250">
                  <a:moveTo>
                    <a:pt x="0" y="95250"/>
                  </a:moveTo>
                  <a:cubicBezTo>
                    <a:pt x="8136" y="66873"/>
                    <a:pt x="16272" y="38497"/>
                    <a:pt x="35719" y="38100"/>
                  </a:cubicBezTo>
                  <a:cubicBezTo>
                    <a:pt x="55166" y="37703"/>
                    <a:pt x="96441" y="96441"/>
                    <a:pt x="116681" y="92869"/>
                  </a:cubicBezTo>
                  <a:cubicBezTo>
                    <a:pt x="136921" y="89297"/>
                    <a:pt x="139303" y="19447"/>
                    <a:pt x="157162" y="16669"/>
                  </a:cubicBezTo>
                  <a:cubicBezTo>
                    <a:pt x="175021" y="13891"/>
                    <a:pt x="205978" y="75803"/>
                    <a:pt x="223837" y="76200"/>
                  </a:cubicBezTo>
                  <a:cubicBezTo>
                    <a:pt x="241696" y="76597"/>
                    <a:pt x="245666" y="31750"/>
                    <a:pt x="264319" y="19050"/>
                  </a:cubicBezTo>
                  <a:cubicBezTo>
                    <a:pt x="282972" y="6350"/>
                    <a:pt x="309364" y="3175"/>
                    <a:pt x="335756" y="0"/>
                  </a:cubicBezTo>
                </a:path>
              </a:pathLst>
            </a:custGeom>
            <a:noFill/>
            <a:ln w="6350">
              <a:solidFill>
                <a:schemeClr val="tx1"/>
              </a:solidFill>
              <a:tailEnd type="triangle" w="sm" len="sm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 40"/>
            <p:cNvSpPr/>
            <p:nvPr/>
          </p:nvSpPr>
          <p:spPr>
            <a:xfrm rot="1199306">
              <a:off x="1278277" y="5624935"/>
              <a:ext cx="335756" cy="95250"/>
            </a:xfrm>
            <a:custGeom>
              <a:avLst/>
              <a:gdLst>
                <a:gd name="connsiteX0" fmla="*/ 0 w 335756"/>
                <a:gd name="connsiteY0" fmla="*/ 95250 h 95250"/>
                <a:gd name="connsiteX1" fmla="*/ 35719 w 335756"/>
                <a:gd name="connsiteY1" fmla="*/ 38100 h 95250"/>
                <a:gd name="connsiteX2" fmla="*/ 116681 w 335756"/>
                <a:gd name="connsiteY2" fmla="*/ 92869 h 95250"/>
                <a:gd name="connsiteX3" fmla="*/ 157162 w 335756"/>
                <a:gd name="connsiteY3" fmla="*/ 16669 h 95250"/>
                <a:gd name="connsiteX4" fmla="*/ 223837 w 335756"/>
                <a:gd name="connsiteY4" fmla="*/ 76200 h 95250"/>
                <a:gd name="connsiteX5" fmla="*/ 264319 w 335756"/>
                <a:gd name="connsiteY5" fmla="*/ 19050 h 95250"/>
                <a:gd name="connsiteX6" fmla="*/ 335756 w 335756"/>
                <a:gd name="connsiteY6" fmla="*/ 0 h 95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35756" h="95250">
                  <a:moveTo>
                    <a:pt x="0" y="95250"/>
                  </a:moveTo>
                  <a:cubicBezTo>
                    <a:pt x="8136" y="66873"/>
                    <a:pt x="16272" y="38497"/>
                    <a:pt x="35719" y="38100"/>
                  </a:cubicBezTo>
                  <a:cubicBezTo>
                    <a:pt x="55166" y="37703"/>
                    <a:pt x="96441" y="96441"/>
                    <a:pt x="116681" y="92869"/>
                  </a:cubicBezTo>
                  <a:cubicBezTo>
                    <a:pt x="136921" y="89297"/>
                    <a:pt x="139303" y="19447"/>
                    <a:pt x="157162" y="16669"/>
                  </a:cubicBezTo>
                  <a:cubicBezTo>
                    <a:pt x="175021" y="13891"/>
                    <a:pt x="205978" y="75803"/>
                    <a:pt x="223837" y="76200"/>
                  </a:cubicBezTo>
                  <a:cubicBezTo>
                    <a:pt x="241696" y="76597"/>
                    <a:pt x="245666" y="31750"/>
                    <a:pt x="264319" y="19050"/>
                  </a:cubicBezTo>
                  <a:cubicBezTo>
                    <a:pt x="282972" y="6350"/>
                    <a:pt x="309364" y="3175"/>
                    <a:pt x="335756" y="0"/>
                  </a:cubicBezTo>
                </a:path>
              </a:pathLst>
            </a:custGeom>
            <a:noFill/>
            <a:ln w="6350">
              <a:solidFill>
                <a:schemeClr val="tx1"/>
              </a:solidFill>
              <a:tailEnd type="triangle" w="sm" len="sm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Rectangle 11"/>
                <p:cNvSpPr/>
                <p:nvPr/>
              </p:nvSpPr>
              <p:spPr>
                <a:xfrm>
                  <a:off x="628781" y="4910538"/>
                  <a:ext cx="393569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cap="small">
                            <a:latin typeface="Cambria Math" panose="02040503050406030204" pitchFamily="18" charset="0"/>
                          </a:rPr>
                          <m:t>𝐺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2" name="Rectangle 1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8781" y="4910538"/>
                  <a:ext cx="393569" cy="369332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Rectangle 12"/>
                <p:cNvSpPr/>
                <p:nvPr/>
              </p:nvSpPr>
              <p:spPr>
                <a:xfrm>
                  <a:off x="1039050" y="5253927"/>
                  <a:ext cx="349711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cap="small">
                            <a:latin typeface="Cambria Math" panose="02040503050406030204" pitchFamily="18" charset="0"/>
                          </a:rPr>
                          <m:t>𝑠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3" name="Rectangle 1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39050" y="5253927"/>
                  <a:ext cx="349711" cy="369332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Rectangle 13"/>
                <p:cNvSpPr/>
                <p:nvPr/>
              </p:nvSpPr>
              <p:spPr>
                <a:xfrm>
                  <a:off x="2419900" y="4845050"/>
                  <a:ext cx="391774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cap="small">
                            <a:latin typeface="Cambria Math" panose="02040503050406030204" pitchFamily="18" charset="0"/>
                          </a:rPr>
                          <m:t>𝑅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4" name="Rectangle 1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19900" y="4845050"/>
                  <a:ext cx="391774" cy="369332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Rectangle 14"/>
                <p:cNvSpPr/>
                <p:nvPr/>
              </p:nvSpPr>
              <p:spPr>
                <a:xfrm>
                  <a:off x="3979179" y="5774019"/>
                  <a:ext cx="953723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cap="small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US" i="1" cap="small">
                            <a:latin typeface="Cambria Math" panose="02040503050406030204" pitchFamily="18" charset="0"/>
                          </a:rPr>
                          <m:t>=|</m:t>
                        </m:r>
                        <m:r>
                          <a:rPr lang="en-US" i="1" cap="small">
                            <a:latin typeface="Cambria Math" panose="02040503050406030204" pitchFamily="18" charset="0"/>
                          </a:rPr>
                          <m:t>𝑅</m:t>
                        </m:r>
                        <m:r>
                          <a:rPr lang="en-US" i="1" cap="small">
                            <a:latin typeface="Cambria Math" panose="02040503050406030204" pitchFamily="18" charset="0"/>
                          </a:rPr>
                          <m:t>|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5" name="Rectangle 1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79179" y="5774019"/>
                  <a:ext cx="953723" cy="369332"/>
                </a:xfrm>
                <a:prstGeom prst="rect">
                  <a:avLst/>
                </a:prstGeom>
                <a:blipFill>
                  <a:blip r:embed="rId7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9" name="Isosceles Triangle 18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2595ED0-4FD8-0A4F-9337-87FE28C84421}"/>
              </a:ext>
            </a:extLst>
          </p:cNvPr>
          <p:cNvSpPr txBox="1"/>
          <p:nvPr/>
        </p:nvSpPr>
        <p:spPr>
          <a:xfrm>
            <a:off x="5762171" y="606697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958081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20435" y="0"/>
            <a:ext cx="67333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NL = </a:t>
            </a:r>
            <a:r>
              <a:rPr lang="en-US" sz="40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coNL</a:t>
            </a:r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 (part 3/4)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56027" y="2316627"/>
                <a:ext cx="9254404" cy="3785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/>
                  <a:t>Theorem:  </a:t>
                </a:r>
                <a:r>
                  <a:rPr lang="en-US" sz="2000" dirty="0"/>
                  <a:t>If some NL-machine computes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</m:oMath>
                </a14:m>
                <a:r>
                  <a:rPr lang="en-US" sz="2000" dirty="0"/>
                  <a:t>, then some NL-machine computes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𝑝𝑎𝑡</m:t>
                    </m:r>
                    <m:sSub>
                      <m:sSubPr>
                        <m:ctrlPr>
                          <a:rPr lang="en-US" sz="2000" b="0" i="1" dirty="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dirty="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2000" b="0" i="1" dirty="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</m:oMath>
                </a14:m>
                <a:r>
                  <a:rPr lang="en-US" sz="2000" dirty="0"/>
                  <a:t>.</a:t>
                </a:r>
              </a:p>
              <a:p>
                <a:r>
                  <a:rPr lang="en-US" sz="2000" dirty="0"/>
                  <a:t>Proof:  “On input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〈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〉</m:t>
                    </m:r>
                  </m:oMath>
                </a14:m>
                <a:endParaRPr lang="en-US" sz="2000" dirty="0"/>
              </a:p>
              <a:p>
                <a:r>
                  <a:rPr lang="en-US" sz="2000" dirty="0"/>
                  <a:t>  1.  Compute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000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</m:oMath>
                </a14:m>
                <a:endParaRPr lang="en-US" sz="2000" dirty="0"/>
              </a:p>
              <a:p>
                <a:r>
                  <a:rPr lang="en-US" sz="2000" dirty="0"/>
                  <a:t>  2.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←0 </m:t>
                    </m:r>
                  </m:oMath>
                </a14:m>
                <a:r>
                  <a:rPr lang="en-US" sz="2000" dirty="0"/>
                  <a:t> </a:t>
                </a:r>
              </a:p>
              <a:p>
                <a:r>
                  <a:rPr lang="en-US" sz="2000" dirty="0"/>
                  <a:t>  3.  For each node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endParaRPr lang="en-US" sz="2000" dirty="0"/>
              </a:p>
              <a:p>
                <a:r>
                  <a:rPr lang="en-US" sz="2000" dirty="0"/>
                  <a:t>  4.     Nondeterministically go to (p) or (n)</a:t>
                </a:r>
              </a:p>
              <a:p>
                <a:r>
                  <a:rPr lang="en-US" sz="2000" dirty="0"/>
                  <a:t>            (p)  Nondeterministically pick a path from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sz="2000" dirty="0"/>
                  <a:t> to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sz="2000" dirty="0"/>
                  <a:t> of length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sz="2000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US" sz="2000" dirty="0"/>
                  <a:t>.</a:t>
                </a:r>
              </a:p>
              <a:p>
                <a:r>
                  <a:rPr lang="en-US" sz="2000" dirty="0"/>
                  <a:t>                   If fail, then </a:t>
                </a:r>
                <a:r>
                  <a:rPr lang="en-US" sz="2000" i="1" dirty="0"/>
                  <a:t>reject</a:t>
                </a:r>
                <a:r>
                  <a:rPr lang="en-US" sz="2000" dirty="0"/>
                  <a:t>.</a:t>
                </a:r>
              </a:p>
              <a:p>
                <a:r>
                  <a:rPr lang="en-US" sz="2000" dirty="0"/>
                  <a:t>                   If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2000" dirty="0"/>
                  <a:t>, then output YES, else set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←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US" sz="2000" dirty="0"/>
                  <a:t>. </a:t>
                </a:r>
              </a:p>
              <a:p>
                <a:r>
                  <a:rPr lang="en-US" sz="2000" dirty="0"/>
                  <a:t>            (n)  Skip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sz="2000" dirty="0"/>
                  <a:t> and continue.</a:t>
                </a:r>
              </a:p>
              <a:p>
                <a:r>
                  <a:rPr lang="en-US" sz="2000" dirty="0"/>
                  <a:t>  5.  If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≠</m:t>
                    </m:r>
                    <m:sSub>
                      <m:sSubPr>
                        <m:ctrlPr>
                          <a:rPr lang="en-US" sz="2000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</m:oMath>
                </a14:m>
                <a:r>
                  <a:rPr lang="en-US" sz="2000" cap="small" dirty="0"/>
                  <a:t> </a:t>
                </a:r>
                <a:r>
                  <a:rPr lang="en-US" sz="2000" dirty="0"/>
                  <a:t>then </a:t>
                </a:r>
                <a:r>
                  <a:rPr lang="en-US" sz="2000" i="1" dirty="0"/>
                  <a:t>reject</a:t>
                </a:r>
                <a:r>
                  <a:rPr lang="en-US" sz="2000" dirty="0"/>
                  <a:t>.</a:t>
                </a:r>
              </a:p>
              <a:p>
                <a:r>
                  <a:rPr lang="en-US" sz="2000" dirty="0"/>
                  <a:t>  6.  Output </a:t>
                </a:r>
                <a:r>
                  <a:rPr lang="en-US" sz="2000" cap="small" dirty="0"/>
                  <a:t>NO”</a:t>
                </a:r>
                <a:r>
                  <a:rPr lang="en-US" sz="2000" dirty="0"/>
                  <a:t>  [found all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dirty="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000" b="0" i="1" dirty="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</m:oMath>
                </a14:m>
                <a:r>
                  <a:rPr lang="en-US" sz="2000" dirty="0"/>
                  <a:t> reachable nodes and none were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2000" dirty="0"/>
                  <a:t>}</a:t>
                </a: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27" y="2316627"/>
                <a:ext cx="9254404" cy="3785652"/>
              </a:xfrm>
              <a:prstGeom prst="rect">
                <a:avLst/>
              </a:prstGeom>
              <a:blipFill>
                <a:blip r:embed="rId3"/>
                <a:stretch>
                  <a:fillRect l="-659" t="-805" b="-19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6" name="Group 15"/>
          <p:cNvGrpSpPr/>
          <p:nvPr/>
        </p:nvGrpSpPr>
        <p:grpSpPr>
          <a:xfrm>
            <a:off x="7734431" y="2988006"/>
            <a:ext cx="4343135" cy="1454697"/>
            <a:chOff x="628781" y="4834331"/>
            <a:chExt cx="4343135" cy="1454697"/>
          </a:xfrm>
        </p:grpSpPr>
        <p:sp>
          <p:nvSpPr>
            <p:cNvPr id="8" name="Freeform 7"/>
            <p:cNvSpPr/>
            <p:nvPr/>
          </p:nvSpPr>
          <p:spPr>
            <a:xfrm>
              <a:off x="934407" y="4834331"/>
              <a:ext cx="3330340" cy="1454697"/>
            </a:xfrm>
            <a:custGeom>
              <a:avLst/>
              <a:gdLst>
                <a:gd name="connsiteX0" fmla="*/ 233993 w 3330340"/>
                <a:gd name="connsiteY0" fmla="*/ 309169 h 1454697"/>
                <a:gd name="connsiteX1" fmla="*/ 18093 w 3330340"/>
                <a:gd name="connsiteY1" fmla="*/ 626669 h 1454697"/>
                <a:gd name="connsiteX2" fmla="*/ 259393 w 3330340"/>
                <a:gd name="connsiteY2" fmla="*/ 1071169 h 1454697"/>
                <a:gd name="connsiteX3" fmla="*/ 2202493 w 3330340"/>
                <a:gd name="connsiteY3" fmla="*/ 1452169 h 1454697"/>
                <a:gd name="connsiteX4" fmla="*/ 3180393 w 3330340"/>
                <a:gd name="connsiteY4" fmla="*/ 880669 h 1454697"/>
                <a:gd name="connsiteX5" fmla="*/ 3142293 w 3330340"/>
                <a:gd name="connsiteY5" fmla="*/ 105969 h 1454697"/>
                <a:gd name="connsiteX6" fmla="*/ 1427793 w 3330340"/>
                <a:gd name="connsiteY6" fmla="*/ 29769 h 1454697"/>
                <a:gd name="connsiteX7" fmla="*/ 233993 w 3330340"/>
                <a:gd name="connsiteY7" fmla="*/ 309169 h 14546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330340" h="1454697">
                  <a:moveTo>
                    <a:pt x="233993" y="309169"/>
                  </a:moveTo>
                  <a:cubicBezTo>
                    <a:pt x="-957" y="408652"/>
                    <a:pt x="13860" y="499669"/>
                    <a:pt x="18093" y="626669"/>
                  </a:cubicBezTo>
                  <a:cubicBezTo>
                    <a:pt x="22326" y="753669"/>
                    <a:pt x="-104674" y="933586"/>
                    <a:pt x="259393" y="1071169"/>
                  </a:cubicBezTo>
                  <a:cubicBezTo>
                    <a:pt x="623460" y="1208752"/>
                    <a:pt x="1715660" y="1483919"/>
                    <a:pt x="2202493" y="1452169"/>
                  </a:cubicBezTo>
                  <a:cubicBezTo>
                    <a:pt x="2689326" y="1420419"/>
                    <a:pt x="3023760" y="1105036"/>
                    <a:pt x="3180393" y="880669"/>
                  </a:cubicBezTo>
                  <a:cubicBezTo>
                    <a:pt x="3337026" y="656302"/>
                    <a:pt x="3434393" y="247786"/>
                    <a:pt x="3142293" y="105969"/>
                  </a:cubicBezTo>
                  <a:cubicBezTo>
                    <a:pt x="2850193" y="-35848"/>
                    <a:pt x="1918860" y="-6214"/>
                    <a:pt x="1427793" y="29769"/>
                  </a:cubicBezTo>
                  <a:cubicBezTo>
                    <a:pt x="936726" y="65752"/>
                    <a:pt x="468943" y="209686"/>
                    <a:pt x="233993" y="309169"/>
                  </a:cubicBezTo>
                  <a:close/>
                </a:path>
              </a:pathLst>
            </a:cu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1155700" y="5561679"/>
              <a:ext cx="127000" cy="12236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 9"/>
            <p:cNvSpPr/>
            <p:nvPr/>
          </p:nvSpPr>
          <p:spPr>
            <a:xfrm>
              <a:off x="2768600" y="4845050"/>
              <a:ext cx="285804" cy="1431925"/>
            </a:xfrm>
            <a:custGeom>
              <a:avLst/>
              <a:gdLst>
                <a:gd name="connsiteX0" fmla="*/ 0 w 285804"/>
                <a:gd name="connsiteY0" fmla="*/ 0 h 1431925"/>
                <a:gd name="connsiteX1" fmla="*/ 285750 w 285804"/>
                <a:gd name="connsiteY1" fmla="*/ 695325 h 1431925"/>
                <a:gd name="connsiteX2" fmla="*/ 19050 w 285804"/>
                <a:gd name="connsiteY2" fmla="*/ 1431925 h 143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85804" h="1431925">
                  <a:moveTo>
                    <a:pt x="0" y="0"/>
                  </a:moveTo>
                  <a:cubicBezTo>
                    <a:pt x="141287" y="228335"/>
                    <a:pt x="282575" y="456671"/>
                    <a:pt x="285750" y="695325"/>
                  </a:cubicBezTo>
                  <a:cubicBezTo>
                    <a:pt x="288925" y="933979"/>
                    <a:pt x="153987" y="1182952"/>
                    <a:pt x="19050" y="1431925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1831975" y="5211043"/>
              <a:ext cx="92459" cy="8908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2291297" y="5774019"/>
              <a:ext cx="94716" cy="9125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>
              <a:off x="3704359" y="5312686"/>
              <a:ext cx="92941" cy="8954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 10"/>
            <p:cNvSpPr/>
            <p:nvPr/>
          </p:nvSpPr>
          <p:spPr>
            <a:xfrm rot="20538304">
              <a:off x="1251966" y="5440681"/>
              <a:ext cx="335756" cy="95250"/>
            </a:xfrm>
            <a:custGeom>
              <a:avLst/>
              <a:gdLst>
                <a:gd name="connsiteX0" fmla="*/ 0 w 335756"/>
                <a:gd name="connsiteY0" fmla="*/ 95250 h 95250"/>
                <a:gd name="connsiteX1" fmla="*/ 35719 w 335756"/>
                <a:gd name="connsiteY1" fmla="*/ 38100 h 95250"/>
                <a:gd name="connsiteX2" fmla="*/ 116681 w 335756"/>
                <a:gd name="connsiteY2" fmla="*/ 92869 h 95250"/>
                <a:gd name="connsiteX3" fmla="*/ 157162 w 335756"/>
                <a:gd name="connsiteY3" fmla="*/ 16669 h 95250"/>
                <a:gd name="connsiteX4" fmla="*/ 223837 w 335756"/>
                <a:gd name="connsiteY4" fmla="*/ 76200 h 95250"/>
                <a:gd name="connsiteX5" fmla="*/ 264319 w 335756"/>
                <a:gd name="connsiteY5" fmla="*/ 19050 h 95250"/>
                <a:gd name="connsiteX6" fmla="*/ 335756 w 335756"/>
                <a:gd name="connsiteY6" fmla="*/ 0 h 95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35756" h="95250">
                  <a:moveTo>
                    <a:pt x="0" y="95250"/>
                  </a:moveTo>
                  <a:cubicBezTo>
                    <a:pt x="8136" y="66873"/>
                    <a:pt x="16272" y="38497"/>
                    <a:pt x="35719" y="38100"/>
                  </a:cubicBezTo>
                  <a:cubicBezTo>
                    <a:pt x="55166" y="37703"/>
                    <a:pt x="96441" y="96441"/>
                    <a:pt x="116681" y="92869"/>
                  </a:cubicBezTo>
                  <a:cubicBezTo>
                    <a:pt x="136921" y="89297"/>
                    <a:pt x="139303" y="19447"/>
                    <a:pt x="157162" y="16669"/>
                  </a:cubicBezTo>
                  <a:cubicBezTo>
                    <a:pt x="175021" y="13891"/>
                    <a:pt x="205978" y="75803"/>
                    <a:pt x="223837" y="76200"/>
                  </a:cubicBezTo>
                  <a:cubicBezTo>
                    <a:pt x="241696" y="76597"/>
                    <a:pt x="245666" y="31750"/>
                    <a:pt x="264319" y="19050"/>
                  </a:cubicBezTo>
                  <a:cubicBezTo>
                    <a:pt x="282972" y="6350"/>
                    <a:pt x="309364" y="3175"/>
                    <a:pt x="335756" y="0"/>
                  </a:cubicBezTo>
                </a:path>
              </a:pathLst>
            </a:custGeom>
            <a:noFill/>
            <a:ln w="6350">
              <a:solidFill>
                <a:schemeClr val="tx1"/>
              </a:solidFill>
              <a:tailEnd type="triangle" w="sm" len="sm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 40"/>
            <p:cNvSpPr/>
            <p:nvPr/>
          </p:nvSpPr>
          <p:spPr>
            <a:xfrm rot="1199306">
              <a:off x="1278277" y="5624935"/>
              <a:ext cx="335756" cy="95250"/>
            </a:xfrm>
            <a:custGeom>
              <a:avLst/>
              <a:gdLst>
                <a:gd name="connsiteX0" fmla="*/ 0 w 335756"/>
                <a:gd name="connsiteY0" fmla="*/ 95250 h 95250"/>
                <a:gd name="connsiteX1" fmla="*/ 35719 w 335756"/>
                <a:gd name="connsiteY1" fmla="*/ 38100 h 95250"/>
                <a:gd name="connsiteX2" fmla="*/ 116681 w 335756"/>
                <a:gd name="connsiteY2" fmla="*/ 92869 h 95250"/>
                <a:gd name="connsiteX3" fmla="*/ 157162 w 335756"/>
                <a:gd name="connsiteY3" fmla="*/ 16669 h 95250"/>
                <a:gd name="connsiteX4" fmla="*/ 223837 w 335756"/>
                <a:gd name="connsiteY4" fmla="*/ 76200 h 95250"/>
                <a:gd name="connsiteX5" fmla="*/ 264319 w 335756"/>
                <a:gd name="connsiteY5" fmla="*/ 19050 h 95250"/>
                <a:gd name="connsiteX6" fmla="*/ 335756 w 335756"/>
                <a:gd name="connsiteY6" fmla="*/ 0 h 95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35756" h="95250">
                  <a:moveTo>
                    <a:pt x="0" y="95250"/>
                  </a:moveTo>
                  <a:cubicBezTo>
                    <a:pt x="8136" y="66873"/>
                    <a:pt x="16272" y="38497"/>
                    <a:pt x="35719" y="38100"/>
                  </a:cubicBezTo>
                  <a:cubicBezTo>
                    <a:pt x="55166" y="37703"/>
                    <a:pt x="96441" y="96441"/>
                    <a:pt x="116681" y="92869"/>
                  </a:cubicBezTo>
                  <a:cubicBezTo>
                    <a:pt x="136921" y="89297"/>
                    <a:pt x="139303" y="19447"/>
                    <a:pt x="157162" y="16669"/>
                  </a:cubicBezTo>
                  <a:cubicBezTo>
                    <a:pt x="175021" y="13891"/>
                    <a:pt x="205978" y="75803"/>
                    <a:pt x="223837" y="76200"/>
                  </a:cubicBezTo>
                  <a:cubicBezTo>
                    <a:pt x="241696" y="76597"/>
                    <a:pt x="245666" y="31750"/>
                    <a:pt x="264319" y="19050"/>
                  </a:cubicBezTo>
                  <a:cubicBezTo>
                    <a:pt x="282972" y="6350"/>
                    <a:pt x="309364" y="3175"/>
                    <a:pt x="335756" y="0"/>
                  </a:cubicBezTo>
                </a:path>
              </a:pathLst>
            </a:custGeom>
            <a:noFill/>
            <a:ln w="6350">
              <a:solidFill>
                <a:schemeClr val="tx1"/>
              </a:solidFill>
              <a:tailEnd type="triangle" w="sm" len="sm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Rectangle 11"/>
                <p:cNvSpPr/>
                <p:nvPr/>
              </p:nvSpPr>
              <p:spPr>
                <a:xfrm>
                  <a:off x="628781" y="4910538"/>
                  <a:ext cx="393569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cap="small">
                            <a:latin typeface="Cambria Math" panose="02040503050406030204" pitchFamily="18" charset="0"/>
                          </a:rPr>
                          <m:t>𝐺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2" name="Rectangle 1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8781" y="4910538"/>
                  <a:ext cx="393569" cy="369332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Rectangle 12"/>
                <p:cNvSpPr/>
                <p:nvPr/>
              </p:nvSpPr>
              <p:spPr>
                <a:xfrm>
                  <a:off x="1039050" y="5253927"/>
                  <a:ext cx="349711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cap="small">
                            <a:latin typeface="Cambria Math" panose="02040503050406030204" pitchFamily="18" charset="0"/>
                          </a:rPr>
                          <m:t>𝑠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3" name="Rectangle 1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39050" y="5253927"/>
                  <a:ext cx="349711" cy="369332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Rectangle 13"/>
                <p:cNvSpPr/>
                <p:nvPr/>
              </p:nvSpPr>
              <p:spPr>
                <a:xfrm>
                  <a:off x="2419900" y="4845050"/>
                  <a:ext cx="503343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cap="small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cap="small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b="0" i="1" cap="small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4" name="Rectangle 1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19900" y="4845050"/>
                  <a:ext cx="503343" cy="369332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Rectangle 14"/>
                <p:cNvSpPr/>
                <p:nvPr/>
              </p:nvSpPr>
              <p:spPr>
                <a:xfrm>
                  <a:off x="3797300" y="5894782"/>
                  <a:ext cx="1174616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cap="small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cap="small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b="0" i="1" cap="small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sub>
                        </m:sSub>
                        <m:r>
                          <a:rPr lang="en-US" i="1" cap="small">
                            <a:latin typeface="Cambria Math" panose="02040503050406030204" pitchFamily="18" charset="0"/>
                          </a:rPr>
                          <m:t>=|</m:t>
                        </m:r>
                        <m:sSub>
                          <m:sSubPr>
                            <m:ctrlPr>
                              <a:rPr lang="en-US" b="0" i="1" cap="small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cap="small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b="0" i="1" cap="small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sub>
                        </m:sSub>
                        <m:r>
                          <a:rPr lang="en-US" i="1" cap="small">
                            <a:latin typeface="Cambria Math" panose="02040503050406030204" pitchFamily="18" charset="0"/>
                          </a:rPr>
                          <m:t>|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5" name="Rectangle 1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97300" y="5894782"/>
                  <a:ext cx="1174616" cy="369332"/>
                </a:xfrm>
                <a:prstGeom prst="rect">
                  <a:avLst/>
                </a:prstGeom>
                <a:blipFill>
                  <a:blip r:embed="rId7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6027" y="863403"/>
                <a:ext cx="5187221" cy="13944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1200"/>
                  </a:spcBef>
                </a:pPr>
                <a:r>
                  <a:rPr lang="en-US" sz="2000" dirty="0"/>
                  <a:t>Let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𝑝𝑎𝑡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/>
                          <m:e/>
                        </m:eqArr>
                      </m:e>
                    </m:d>
                  </m:oMath>
                </a14:m>
                <a:endParaRPr lang="en-US" sz="2000" dirty="0"/>
              </a:p>
              <a:p>
                <a:r>
                  <a:rPr lang="en-US" sz="2000" dirty="0"/>
                  <a:t>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|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𝑝𝑎𝑡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000" dirty="0"/>
                  <a:t> </a:t>
                </a:r>
                <a:r>
                  <a:rPr lang="en-US" sz="2000" cap="small" dirty="0"/>
                  <a:t>YES} </a:t>
                </a:r>
              </a:p>
              <a:p>
                <a:r>
                  <a:rPr lang="en-US" sz="2000" dirty="0"/>
                  <a:t>Let</a:t>
                </a:r>
                <a:r>
                  <a:rPr lang="en-US" sz="2000" cap="small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cap="small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cap="small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000" b="0" i="1" cap="small" smtClean="0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  <m:r>
                      <a:rPr lang="en-US" sz="2000" b="0" i="1" cap="small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b="0" i="1" cap="small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cap="small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000" b="0" i="1" cap="small" smtClean="0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  <m:d>
                      <m:dPr>
                        <m:ctrlPr>
                          <a:rPr lang="en-US" sz="2000" b="0" i="1" cap="small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cap="small" smtClean="0">
                            <a:latin typeface="Cambria Math" panose="02040503050406030204" pitchFamily="18" charset="0"/>
                          </a:rPr>
                          <m:t>𝐺</m:t>
                        </m:r>
                        <m:r>
                          <a:rPr lang="en-US" sz="2000" b="0" i="1" cap="small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b="0" i="1" cap="small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d>
                    <m:r>
                      <a:rPr lang="en-US" sz="2000" b="0" i="1" cap="small" smtClean="0">
                        <a:latin typeface="Cambria Math" panose="02040503050406030204" pitchFamily="18" charset="0"/>
                      </a:rPr>
                      <m:t>=|</m:t>
                    </m:r>
                    <m:sSub>
                      <m:sSubPr>
                        <m:ctrlPr>
                          <a:rPr lang="en-US" sz="2000" b="0" i="1" cap="small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cap="small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000" b="0" i="1" cap="small" smtClean="0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  <m:r>
                      <a:rPr lang="en-US" sz="2000" b="0" i="1" cap="small" smtClean="0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r>
                  <a:rPr lang="en-US" sz="2000" dirty="0"/>
                  <a:t>   </a:t>
                </a: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27" y="863403"/>
                <a:ext cx="5187221" cy="1394421"/>
              </a:xfrm>
              <a:prstGeom prst="rect">
                <a:avLst/>
              </a:prstGeom>
              <a:blipFill>
                <a:blip r:embed="rId8"/>
                <a:stretch>
                  <a:fillRect l="-1175" r="-118" b="-74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2391612" y="896918"/>
                <a:ext cx="4319965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cap="small" dirty="0"/>
                  <a:t>YES</a:t>
                </a:r>
                <a:r>
                  <a:rPr lang="en-US" sz="2000" dirty="0"/>
                  <a:t>,  if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/>
                  <a:t>has a path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sz="2000" dirty="0"/>
                  <a:t> to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2000" dirty="0"/>
                  <a:t> of length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endParaRPr lang="en-US" sz="2000" dirty="0"/>
              </a:p>
              <a:p>
                <a:r>
                  <a:rPr lang="en-US" sz="2000" cap="small" dirty="0"/>
                  <a:t>NO</a:t>
                </a:r>
                <a:r>
                  <a:rPr lang="en-US" sz="2000" dirty="0"/>
                  <a:t>,   if not</a:t>
                </a: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1612" y="896918"/>
                <a:ext cx="4319965" cy="707886"/>
              </a:xfrm>
              <a:prstGeom prst="rect">
                <a:avLst/>
              </a:prstGeom>
              <a:blipFill>
                <a:blip r:embed="rId9"/>
                <a:stretch>
                  <a:fillRect l="-1410" t="-4310" b="-146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Isosceles Triangle 20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359828B-3AA9-F14E-AF41-2B03E6D32888}"/>
              </a:ext>
            </a:extLst>
          </p:cNvPr>
          <p:cNvSpPr txBox="1"/>
          <p:nvPr/>
        </p:nvSpPr>
        <p:spPr>
          <a:xfrm>
            <a:off x="5718629" y="64153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62858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uiExpand="1" build="p"/>
      <p:bldP spid="19" grpId="0" uiExpand="1" build="p"/>
      <p:bldP spid="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20435" y="0"/>
            <a:ext cx="67333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NL = </a:t>
            </a:r>
            <a:r>
              <a:rPr lang="en-US" sz="40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coNL</a:t>
            </a:r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 (part 4/4)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-1" y="1236065"/>
                <a:ext cx="9431496" cy="40934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/>
                  <a:t>Theorem:  </a:t>
                </a:r>
                <a:r>
                  <a:rPr lang="en-US" sz="2000" dirty="0"/>
                  <a:t>If some NL-machine computes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</m:oMath>
                </a14:m>
                <a:r>
                  <a:rPr lang="en-US" sz="2000" dirty="0"/>
                  <a:t>, then some NL-machine computes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𝑝𝑎𝑡</m:t>
                    </m:r>
                    <m:sSub>
                      <m:sSubPr>
                        <m:ctrlPr>
                          <a:rPr lang="en-US" sz="2000" b="0" i="1" dirty="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dirty="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2000" b="0" i="1" dirty="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sz="2000" b="0" i="1" dirty="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sz="2000" dirty="0"/>
                  <a:t>.</a:t>
                </a:r>
              </a:p>
              <a:p>
                <a:r>
                  <a:rPr lang="en-US" sz="2000" dirty="0"/>
                  <a:t>Proof:  “On input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〈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〉</m:t>
                    </m:r>
                  </m:oMath>
                </a14:m>
                <a:endParaRPr lang="en-US" sz="2000" dirty="0"/>
              </a:p>
              <a:p>
                <a:r>
                  <a:rPr lang="en-US" sz="2000" dirty="0"/>
                  <a:t>  1.  Compute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US" sz="2000" dirty="0"/>
              </a:p>
              <a:p>
                <a:r>
                  <a:rPr lang="en-US" sz="2000" dirty="0"/>
                  <a:t>  2.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←0 </m:t>
                    </m:r>
                  </m:oMath>
                </a14:m>
                <a:r>
                  <a:rPr lang="en-US" sz="2000" dirty="0"/>
                  <a:t> </a:t>
                </a:r>
              </a:p>
              <a:p>
                <a:r>
                  <a:rPr lang="en-US" sz="2000" dirty="0"/>
                  <a:t>  3.  For each node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endParaRPr lang="en-US" sz="2000" dirty="0"/>
              </a:p>
              <a:p>
                <a:r>
                  <a:rPr lang="en-US" sz="2000" dirty="0"/>
                  <a:t>  4.     Nondeterministically go to (p) or (n)</a:t>
                </a:r>
              </a:p>
              <a:p>
                <a:r>
                  <a:rPr lang="en-US" sz="2000" dirty="0"/>
                  <a:t>            (p)  Nondeterministically pick a path from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sz="2000" dirty="0"/>
                  <a:t> to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sz="2000" dirty="0"/>
                  <a:t> of length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US" sz="2000" dirty="0"/>
                  <a:t>.</a:t>
                </a:r>
              </a:p>
              <a:p>
                <a:r>
                  <a:rPr lang="en-US" sz="2000" dirty="0"/>
                  <a:t>                   If fail, then </a:t>
                </a:r>
                <a:r>
                  <a:rPr lang="en-US" sz="2000" i="1" dirty="0"/>
                  <a:t>reject</a:t>
                </a:r>
                <a:r>
                  <a:rPr lang="en-US" sz="2000" dirty="0"/>
                  <a:t>.</a:t>
                </a:r>
              </a:p>
              <a:p>
                <a:r>
                  <a:rPr lang="en-US" sz="2000" dirty="0"/>
                  <a:t>                   If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sz="2000" dirty="0">
                    <a:solidFill>
                      <a:srgbClr val="FFFF00"/>
                    </a:solidFill>
                  </a:rPr>
                  <a:t> has an edge to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2000" dirty="0">
                    <a:solidFill>
                      <a:srgbClr val="FFFF00"/>
                    </a:solidFill>
                  </a:rPr>
                  <a:t>, </a:t>
                </a:r>
                <a:r>
                  <a:rPr lang="en-US" sz="2000" dirty="0"/>
                  <a:t>then output YES, else set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←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US" sz="2000" dirty="0"/>
                  <a:t>. </a:t>
                </a:r>
              </a:p>
              <a:p>
                <a:r>
                  <a:rPr lang="en-US" sz="2000" dirty="0"/>
                  <a:t>            (n)  Skip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sz="2000" dirty="0"/>
                  <a:t> and continue.</a:t>
                </a:r>
              </a:p>
              <a:p>
                <a:r>
                  <a:rPr lang="en-US" sz="2000" dirty="0"/>
                  <a:t>  5.  If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≠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</m:oMath>
                </a14:m>
                <a:r>
                  <a:rPr lang="en-US" sz="2000" cap="small" dirty="0"/>
                  <a:t> </a:t>
                </a:r>
                <a:r>
                  <a:rPr lang="en-US" sz="2000" dirty="0"/>
                  <a:t>then </a:t>
                </a:r>
                <a:r>
                  <a:rPr lang="en-US" sz="2000" i="1" dirty="0"/>
                  <a:t>reject</a:t>
                </a:r>
                <a:r>
                  <a:rPr lang="en-US" sz="2000" dirty="0"/>
                  <a:t>.</a:t>
                </a:r>
              </a:p>
              <a:p>
                <a:r>
                  <a:rPr lang="en-US" sz="2000" dirty="0"/>
                  <a:t>  6.  Output </a:t>
                </a:r>
                <a:r>
                  <a:rPr lang="en-US" sz="2000" cap="small" dirty="0"/>
                  <a:t>NO.”</a:t>
                </a:r>
                <a:r>
                  <a:rPr lang="en-US" sz="2000" dirty="0"/>
                  <a:t>  [found all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</m:oMath>
                </a14:m>
                <a:r>
                  <a:rPr lang="en-US" sz="2000" dirty="0"/>
                  <a:t> reachable nodes</a:t>
                </a:r>
              </a:p>
              <a:p>
                <a:r>
                  <a:rPr lang="en-US" sz="2000" dirty="0"/>
                  <a:t>                                 and none had an edge to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2000" dirty="0"/>
                  <a:t>}</a:t>
                </a: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1236065"/>
                <a:ext cx="9431496" cy="4093428"/>
              </a:xfrm>
              <a:prstGeom prst="rect">
                <a:avLst/>
              </a:prstGeom>
              <a:blipFill>
                <a:blip r:embed="rId3"/>
                <a:stretch>
                  <a:fillRect l="-646" t="-894" b="-17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6" name="Group 15"/>
          <p:cNvGrpSpPr/>
          <p:nvPr/>
        </p:nvGrpSpPr>
        <p:grpSpPr>
          <a:xfrm>
            <a:off x="7592127" y="2854036"/>
            <a:ext cx="3908302" cy="1782513"/>
            <a:chOff x="628781" y="4834331"/>
            <a:chExt cx="3908302" cy="1782513"/>
          </a:xfrm>
        </p:grpSpPr>
        <p:sp>
          <p:nvSpPr>
            <p:cNvPr id="8" name="Freeform 7"/>
            <p:cNvSpPr/>
            <p:nvPr/>
          </p:nvSpPr>
          <p:spPr>
            <a:xfrm>
              <a:off x="934407" y="4834331"/>
              <a:ext cx="3330340" cy="1454697"/>
            </a:xfrm>
            <a:custGeom>
              <a:avLst/>
              <a:gdLst>
                <a:gd name="connsiteX0" fmla="*/ 233993 w 3330340"/>
                <a:gd name="connsiteY0" fmla="*/ 309169 h 1454697"/>
                <a:gd name="connsiteX1" fmla="*/ 18093 w 3330340"/>
                <a:gd name="connsiteY1" fmla="*/ 626669 h 1454697"/>
                <a:gd name="connsiteX2" fmla="*/ 259393 w 3330340"/>
                <a:gd name="connsiteY2" fmla="*/ 1071169 h 1454697"/>
                <a:gd name="connsiteX3" fmla="*/ 2202493 w 3330340"/>
                <a:gd name="connsiteY3" fmla="*/ 1452169 h 1454697"/>
                <a:gd name="connsiteX4" fmla="*/ 3180393 w 3330340"/>
                <a:gd name="connsiteY4" fmla="*/ 880669 h 1454697"/>
                <a:gd name="connsiteX5" fmla="*/ 3142293 w 3330340"/>
                <a:gd name="connsiteY5" fmla="*/ 105969 h 1454697"/>
                <a:gd name="connsiteX6" fmla="*/ 1427793 w 3330340"/>
                <a:gd name="connsiteY6" fmla="*/ 29769 h 1454697"/>
                <a:gd name="connsiteX7" fmla="*/ 233993 w 3330340"/>
                <a:gd name="connsiteY7" fmla="*/ 309169 h 14546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330340" h="1454697">
                  <a:moveTo>
                    <a:pt x="233993" y="309169"/>
                  </a:moveTo>
                  <a:cubicBezTo>
                    <a:pt x="-957" y="408652"/>
                    <a:pt x="13860" y="499669"/>
                    <a:pt x="18093" y="626669"/>
                  </a:cubicBezTo>
                  <a:cubicBezTo>
                    <a:pt x="22326" y="753669"/>
                    <a:pt x="-104674" y="933586"/>
                    <a:pt x="259393" y="1071169"/>
                  </a:cubicBezTo>
                  <a:cubicBezTo>
                    <a:pt x="623460" y="1208752"/>
                    <a:pt x="1715660" y="1483919"/>
                    <a:pt x="2202493" y="1452169"/>
                  </a:cubicBezTo>
                  <a:cubicBezTo>
                    <a:pt x="2689326" y="1420419"/>
                    <a:pt x="3023760" y="1105036"/>
                    <a:pt x="3180393" y="880669"/>
                  </a:cubicBezTo>
                  <a:cubicBezTo>
                    <a:pt x="3337026" y="656302"/>
                    <a:pt x="3434393" y="247786"/>
                    <a:pt x="3142293" y="105969"/>
                  </a:cubicBezTo>
                  <a:cubicBezTo>
                    <a:pt x="2850193" y="-35848"/>
                    <a:pt x="1918860" y="-6214"/>
                    <a:pt x="1427793" y="29769"/>
                  </a:cubicBezTo>
                  <a:cubicBezTo>
                    <a:pt x="936726" y="65752"/>
                    <a:pt x="468943" y="209686"/>
                    <a:pt x="233993" y="309169"/>
                  </a:cubicBezTo>
                  <a:close/>
                </a:path>
              </a:pathLst>
            </a:cu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1155700" y="5561679"/>
              <a:ext cx="127000" cy="12236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 9"/>
            <p:cNvSpPr/>
            <p:nvPr/>
          </p:nvSpPr>
          <p:spPr>
            <a:xfrm>
              <a:off x="2768600" y="4845050"/>
              <a:ext cx="285804" cy="1431925"/>
            </a:xfrm>
            <a:custGeom>
              <a:avLst/>
              <a:gdLst>
                <a:gd name="connsiteX0" fmla="*/ 0 w 285804"/>
                <a:gd name="connsiteY0" fmla="*/ 0 h 1431925"/>
                <a:gd name="connsiteX1" fmla="*/ 285750 w 285804"/>
                <a:gd name="connsiteY1" fmla="*/ 695325 h 1431925"/>
                <a:gd name="connsiteX2" fmla="*/ 19050 w 285804"/>
                <a:gd name="connsiteY2" fmla="*/ 1431925 h 143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85804" h="1431925">
                  <a:moveTo>
                    <a:pt x="0" y="0"/>
                  </a:moveTo>
                  <a:cubicBezTo>
                    <a:pt x="141287" y="228335"/>
                    <a:pt x="282575" y="456671"/>
                    <a:pt x="285750" y="695325"/>
                  </a:cubicBezTo>
                  <a:cubicBezTo>
                    <a:pt x="288925" y="933979"/>
                    <a:pt x="153987" y="1182952"/>
                    <a:pt x="19050" y="1431925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1831975" y="5211043"/>
              <a:ext cx="92459" cy="8908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2291297" y="5774019"/>
              <a:ext cx="94716" cy="9125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>
              <a:off x="3850409" y="5312686"/>
              <a:ext cx="92941" cy="8954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 10"/>
            <p:cNvSpPr/>
            <p:nvPr/>
          </p:nvSpPr>
          <p:spPr>
            <a:xfrm rot="20538304">
              <a:off x="1251966" y="5440681"/>
              <a:ext cx="335756" cy="95250"/>
            </a:xfrm>
            <a:custGeom>
              <a:avLst/>
              <a:gdLst>
                <a:gd name="connsiteX0" fmla="*/ 0 w 335756"/>
                <a:gd name="connsiteY0" fmla="*/ 95250 h 95250"/>
                <a:gd name="connsiteX1" fmla="*/ 35719 w 335756"/>
                <a:gd name="connsiteY1" fmla="*/ 38100 h 95250"/>
                <a:gd name="connsiteX2" fmla="*/ 116681 w 335756"/>
                <a:gd name="connsiteY2" fmla="*/ 92869 h 95250"/>
                <a:gd name="connsiteX3" fmla="*/ 157162 w 335756"/>
                <a:gd name="connsiteY3" fmla="*/ 16669 h 95250"/>
                <a:gd name="connsiteX4" fmla="*/ 223837 w 335756"/>
                <a:gd name="connsiteY4" fmla="*/ 76200 h 95250"/>
                <a:gd name="connsiteX5" fmla="*/ 264319 w 335756"/>
                <a:gd name="connsiteY5" fmla="*/ 19050 h 95250"/>
                <a:gd name="connsiteX6" fmla="*/ 335756 w 335756"/>
                <a:gd name="connsiteY6" fmla="*/ 0 h 95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35756" h="95250">
                  <a:moveTo>
                    <a:pt x="0" y="95250"/>
                  </a:moveTo>
                  <a:cubicBezTo>
                    <a:pt x="8136" y="66873"/>
                    <a:pt x="16272" y="38497"/>
                    <a:pt x="35719" y="38100"/>
                  </a:cubicBezTo>
                  <a:cubicBezTo>
                    <a:pt x="55166" y="37703"/>
                    <a:pt x="96441" y="96441"/>
                    <a:pt x="116681" y="92869"/>
                  </a:cubicBezTo>
                  <a:cubicBezTo>
                    <a:pt x="136921" y="89297"/>
                    <a:pt x="139303" y="19447"/>
                    <a:pt x="157162" y="16669"/>
                  </a:cubicBezTo>
                  <a:cubicBezTo>
                    <a:pt x="175021" y="13891"/>
                    <a:pt x="205978" y="75803"/>
                    <a:pt x="223837" y="76200"/>
                  </a:cubicBezTo>
                  <a:cubicBezTo>
                    <a:pt x="241696" y="76597"/>
                    <a:pt x="245666" y="31750"/>
                    <a:pt x="264319" y="19050"/>
                  </a:cubicBezTo>
                  <a:cubicBezTo>
                    <a:pt x="282972" y="6350"/>
                    <a:pt x="309364" y="3175"/>
                    <a:pt x="335756" y="0"/>
                  </a:cubicBezTo>
                </a:path>
              </a:pathLst>
            </a:custGeom>
            <a:noFill/>
            <a:ln w="6350">
              <a:solidFill>
                <a:schemeClr val="tx1"/>
              </a:solidFill>
              <a:tailEnd type="triangle" w="sm" len="sm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 40"/>
            <p:cNvSpPr/>
            <p:nvPr/>
          </p:nvSpPr>
          <p:spPr>
            <a:xfrm rot="1199306">
              <a:off x="1278277" y="5624935"/>
              <a:ext cx="335756" cy="95250"/>
            </a:xfrm>
            <a:custGeom>
              <a:avLst/>
              <a:gdLst>
                <a:gd name="connsiteX0" fmla="*/ 0 w 335756"/>
                <a:gd name="connsiteY0" fmla="*/ 95250 h 95250"/>
                <a:gd name="connsiteX1" fmla="*/ 35719 w 335756"/>
                <a:gd name="connsiteY1" fmla="*/ 38100 h 95250"/>
                <a:gd name="connsiteX2" fmla="*/ 116681 w 335756"/>
                <a:gd name="connsiteY2" fmla="*/ 92869 h 95250"/>
                <a:gd name="connsiteX3" fmla="*/ 157162 w 335756"/>
                <a:gd name="connsiteY3" fmla="*/ 16669 h 95250"/>
                <a:gd name="connsiteX4" fmla="*/ 223837 w 335756"/>
                <a:gd name="connsiteY4" fmla="*/ 76200 h 95250"/>
                <a:gd name="connsiteX5" fmla="*/ 264319 w 335756"/>
                <a:gd name="connsiteY5" fmla="*/ 19050 h 95250"/>
                <a:gd name="connsiteX6" fmla="*/ 335756 w 335756"/>
                <a:gd name="connsiteY6" fmla="*/ 0 h 95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35756" h="95250">
                  <a:moveTo>
                    <a:pt x="0" y="95250"/>
                  </a:moveTo>
                  <a:cubicBezTo>
                    <a:pt x="8136" y="66873"/>
                    <a:pt x="16272" y="38497"/>
                    <a:pt x="35719" y="38100"/>
                  </a:cubicBezTo>
                  <a:cubicBezTo>
                    <a:pt x="55166" y="37703"/>
                    <a:pt x="96441" y="96441"/>
                    <a:pt x="116681" y="92869"/>
                  </a:cubicBezTo>
                  <a:cubicBezTo>
                    <a:pt x="136921" y="89297"/>
                    <a:pt x="139303" y="19447"/>
                    <a:pt x="157162" y="16669"/>
                  </a:cubicBezTo>
                  <a:cubicBezTo>
                    <a:pt x="175021" y="13891"/>
                    <a:pt x="205978" y="75803"/>
                    <a:pt x="223837" y="76200"/>
                  </a:cubicBezTo>
                  <a:cubicBezTo>
                    <a:pt x="241696" y="76597"/>
                    <a:pt x="245666" y="31750"/>
                    <a:pt x="264319" y="19050"/>
                  </a:cubicBezTo>
                  <a:cubicBezTo>
                    <a:pt x="282972" y="6350"/>
                    <a:pt x="309364" y="3175"/>
                    <a:pt x="335756" y="0"/>
                  </a:cubicBezTo>
                </a:path>
              </a:pathLst>
            </a:custGeom>
            <a:noFill/>
            <a:ln w="6350">
              <a:solidFill>
                <a:schemeClr val="tx1"/>
              </a:solidFill>
              <a:tailEnd type="triangle" w="sm" len="sm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Rectangle 11"/>
                <p:cNvSpPr/>
                <p:nvPr/>
              </p:nvSpPr>
              <p:spPr>
                <a:xfrm>
                  <a:off x="628781" y="4910538"/>
                  <a:ext cx="393569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cap="small">
                            <a:latin typeface="Cambria Math" panose="02040503050406030204" pitchFamily="18" charset="0"/>
                          </a:rPr>
                          <m:t>𝐺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2" name="Rectangle 1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8781" y="4910538"/>
                  <a:ext cx="393569" cy="369332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Rectangle 12"/>
                <p:cNvSpPr/>
                <p:nvPr/>
              </p:nvSpPr>
              <p:spPr>
                <a:xfrm>
                  <a:off x="1039050" y="5253927"/>
                  <a:ext cx="349711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cap="small">
                            <a:latin typeface="Cambria Math" panose="02040503050406030204" pitchFamily="18" charset="0"/>
                          </a:rPr>
                          <m:t>𝑠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3" name="Rectangle 1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39050" y="5253927"/>
                  <a:ext cx="349711" cy="369332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Rectangle 13"/>
                <p:cNvSpPr/>
                <p:nvPr/>
              </p:nvSpPr>
              <p:spPr>
                <a:xfrm>
                  <a:off x="2419900" y="4845050"/>
                  <a:ext cx="503343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cap="small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cap="small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b="0" i="1" cap="small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4" name="Rectangle 1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19900" y="4845050"/>
                  <a:ext cx="503343" cy="369332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Rectangle 14"/>
                <p:cNvSpPr/>
                <p:nvPr/>
              </p:nvSpPr>
              <p:spPr>
                <a:xfrm>
                  <a:off x="2923243" y="6247512"/>
                  <a:ext cx="1613840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cap="small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cap="small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b="0" i="1" cap="small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  <m:r>
                              <a:rPr lang="en-US" b="0" i="1" cap="small" smtClean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sub>
                        </m:sSub>
                        <m:r>
                          <a:rPr lang="en-US" i="1" cap="small">
                            <a:latin typeface="Cambria Math" panose="02040503050406030204" pitchFamily="18" charset="0"/>
                          </a:rPr>
                          <m:t>=|</m:t>
                        </m:r>
                        <m:sSub>
                          <m:sSubPr>
                            <m:ctrlPr>
                              <a:rPr lang="en-US" b="0" i="1" cap="small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cap="small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b="0" i="1" cap="small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  <m:r>
                              <a:rPr lang="en-US" b="0" i="1" cap="small" smtClean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sub>
                        </m:sSub>
                        <m:r>
                          <a:rPr lang="en-US" i="1" cap="small">
                            <a:latin typeface="Cambria Math" panose="02040503050406030204" pitchFamily="18" charset="0"/>
                          </a:rPr>
                          <m:t>|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5" name="Rectangle 1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23243" y="6247512"/>
                  <a:ext cx="1613840" cy="369332"/>
                </a:xfrm>
                <a:prstGeom prst="rect">
                  <a:avLst/>
                </a:prstGeom>
                <a:blipFill>
                  <a:blip r:embed="rId7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0" name="Freeform 19"/>
            <p:cNvSpPr/>
            <p:nvPr/>
          </p:nvSpPr>
          <p:spPr>
            <a:xfrm>
              <a:off x="3336157" y="4838700"/>
              <a:ext cx="285809" cy="1410493"/>
            </a:xfrm>
            <a:custGeom>
              <a:avLst/>
              <a:gdLst>
                <a:gd name="connsiteX0" fmla="*/ 0 w 285804"/>
                <a:gd name="connsiteY0" fmla="*/ 0 h 1431925"/>
                <a:gd name="connsiteX1" fmla="*/ 285750 w 285804"/>
                <a:gd name="connsiteY1" fmla="*/ 695325 h 1431925"/>
                <a:gd name="connsiteX2" fmla="*/ 19050 w 285804"/>
                <a:gd name="connsiteY2" fmla="*/ 1431925 h 1431925"/>
                <a:gd name="connsiteX0" fmla="*/ 0 w 285809"/>
                <a:gd name="connsiteY0" fmla="*/ 0 h 1410493"/>
                <a:gd name="connsiteX1" fmla="*/ 285750 w 285809"/>
                <a:gd name="connsiteY1" fmla="*/ 695325 h 1410493"/>
                <a:gd name="connsiteX2" fmla="*/ 28575 w 285809"/>
                <a:gd name="connsiteY2" fmla="*/ 1410493 h 1410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85809" h="1410493">
                  <a:moveTo>
                    <a:pt x="0" y="0"/>
                  </a:moveTo>
                  <a:cubicBezTo>
                    <a:pt x="141287" y="228335"/>
                    <a:pt x="282575" y="456671"/>
                    <a:pt x="285750" y="695325"/>
                  </a:cubicBezTo>
                  <a:cubicBezTo>
                    <a:pt x="288925" y="933979"/>
                    <a:pt x="163512" y="1161520"/>
                    <a:pt x="28575" y="1410493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Rectangle 21"/>
                <p:cNvSpPr/>
                <p:nvPr/>
              </p:nvSpPr>
              <p:spPr>
                <a:xfrm>
                  <a:off x="2860522" y="4845050"/>
                  <a:ext cx="722955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cap="small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cap="small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b="0" i="1" cap="small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  <m:r>
                              <a:rPr lang="en-US" b="0" i="1" cap="small" smtClean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2" name="Rectangle 2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60522" y="4845050"/>
                  <a:ext cx="722955" cy="369332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3" name="Oval 22"/>
            <p:cNvSpPr/>
            <p:nvPr/>
          </p:nvSpPr>
          <p:spPr>
            <a:xfrm>
              <a:off x="2784138" y="5524788"/>
              <a:ext cx="94716" cy="9125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3295504" y="5521946"/>
              <a:ext cx="94716" cy="9125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Rectangle 24"/>
                <p:cNvSpPr/>
                <p:nvPr/>
              </p:nvSpPr>
              <p:spPr>
                <a:xfrm>
                  <a:off x="853863" y="6027557"/>
                  <a:ext cx="1174616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cap="small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cap="small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b="0" i="1" cap="small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sub>
                        </m:sSub>
                        <m:r>
                          <a:rPr lang="en-US" i="1" cap="small">
                            <a:latin typeface="Cambria Math" panose="02040503050406030204" pitchFamily="18" charset="0"/>
                          </a:rPr>
                          <m:t>=|</m:t>
                        </m:r>
                        <m:sSub>
                          <m:sSubPr>
                            <m:ctrlPr>
                              <a:rPr lang="en-US" b="0" i="1" cap="small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cap="small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b="0" i="1" cap="small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sub>
                        </m:sSub>
                        <m:r>
                          <a:rPr lang="en-US" i="1" cap="small">
                            <a:latin typeface="Cambria Math" panose="02040503050406030204" pitchFamily="18" charset="0"/>
                          </a:rPr>
                          <m:t>|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5" name="Rectangle 2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53863" y="6027557"/>
                  <a:ext cx="1174616" cy="369332"/>
                </a:xfrm>
                <a:prstGeom prst="rect">
                  <a:avLst/>
                </a:prstGeom>
                <a:blipFill>
                  <a:blip r:embed="rId9"/>
                  <a:stretch>
                    <a:fillRect b="-1147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60886" y="5457562"/>
                <a:ext cx="591606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1200"/>
                  </a:spcBef>
                </a:pPr>
                <a:r>
                  <a:rPr lang="en-US" sz="2000" b="1" dirty="0"/>
                  <a:t>Corollary:  </a:t>
                </a:r>
                <a:r>
                  <a:rPr lang="en-US" sz="2000" dirty="0"/>
                  <a:t>Some NL-machine computes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sz="2000" dirty="0"/>
                  <a:t> from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</m:oMath>
                </a14:m>
                <a:r>
                  <a:rPr lang="en-US" sz="2000" dirty="0"/>
                  <a:t>.</a:t>
                </a: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886" y="5457562"/>
                <a:ext cx="5916064" cy="400110"/>
              </a:xfrm>
              <a:prstGeom prst="rect">
                <a:avLst/>
              </a:prstGeom>
              <a:blipFill>
                <a:blip r:embed="rId10"/>
                <a:stretch>
                  <a:fillRect l="-1030" t="-7576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6007111" y="4334776"/>
                <a:ext cx="5100980" cy="19752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1200"/>
                  </a:spcBef>
                </a:pPr>
                <a:r>
                  <a:rPr lang="en-US" sz="2000" dirty="0"/>
                  <a:t>Hence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𝑃𝐴𝑇𝐻</m:t>
                        </m:r>
                      </m:e>
                    </m:bar>
                    <m:r>
                      <a:rPr lang="en-US" sz="2000" i="1"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2000" dirty="0"/>
                  <a:t> NL</a:t>
                </a:r>
              </a:p>
              <a:p>
                <a:r>
                  <a:rPr lang="en-US" sz="2000" dirty="0"/>
                  <a:t>“On input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〈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〉</m:t>
                    </m:r>
                  </m:oMath>
                </a14:m>
                <a:endParaRPr lang="en-US" sz="2000" dirty="0"/>
              </a:p>
              <a:p>
                <a:r>
                  <a:rPr lang="en-US" sz="2000" dirty="0"/>
                  <a:t> 1.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sz="2000" dirty="0"/>
                  <a:t>.</a:t>
                </a:r>
              </a:p>
              <a:p>
                <a:r>
                  <a:rPr lang="en-US" sz="2000" dirty="0"/>
                  <a:t> 2.  Compute each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sz="2000" dirty="0"/>
                  <a:t> from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</m:oMath>
                </a14:m>
                <a:r>
                  <a:rPr lang="en-US" sz="2000" dirty="0"/>
                  <a:t> for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sz="2000" dirty="0"/>
                  <a:t> to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2000" dirty="0"/>
                  <a:t>.</a:t>
                </a:r>
              </a:p>
              <a:p>
                <a:r>
                  <a:rPr lang="en-US" sz="2000" dirty="0"/>
                  <a:t> 3.  </a:t>
                </a:r>
                <a:r>
                  <a:rPr lang="en-US" sz="2000" i="1" dirty="0"/>
                  <a:t>Accept</a:t>
                </a:r>
                <a:r>
                  <a:rPr lang="en-US" sz="2000" dirty="0"/>
                  <a:t> if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𝑝𝑎𝑡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/>
                  <a:t> = NO.</a:t>
                </a:r>
              </a:p>
              <a:p>
                <a:r>
                  <a:rPr lang="en-US" sz="2000" dirty="0"/>
                  <a:t> 4.  </a:t>
                </a:r>
                <a:r>
                  <a:rPr lang="en-US" sz="2000" i="1" dirty="0"/>
                  <a:t>Reject</a:t>
                </a:r>
                <a:r>
                  <a:rPr lang="en-US" sz="2000" dirty="0"/>
                  <a:t> if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𝑝𝑎𝑡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/>
                  <a:t> = YES.” </a:t>
                </a: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7111" y="4334776"/>
                <a:ext cx="5100980" cy="1975284"/>
              </a:xfrm>
              <a:prstGeom prst="rect">
                <a:avLst/>
              </a:prstGeom>
              <a:blipFill>
                <a:blip r:embed="rId11"/>
                <a:stretch>
                  <a:fillRect l="-1195" r="-1195" b="-46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Arrow Connector 3"/>
          <p:cNvCxnSpPr>
            <a:stCxn id="23" idx="6"/>
            <a:endCxn id="24" idx="2"/>
          </p:cNvCxnSpPr>
          <p:nvPr/>
        </p:nvCxnSpPr>
        <p:spPr>
          <a:xfrm flipV="1">
            <a:off x="9842200" y="3587281"/>
            <a:ext cx="416650" cy="2842"/>
          </a:xfrm>
          <a:prstGeom prst="straightConnector1">
            <a:avLst/>
          </a:prstGeom>
          <a:ln w="22225">
            <a:solidFill>
              <a:srgbClr val="FFFF00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Isosceles Triangle 27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5119D6E-C9BE-554A-9153-9E5BA3CF50FD}"/>
              </a:ext>
            </a:extLst>
          </p:cNvPr>
          <p:cNvSpPr txBox="1"/>
          <p:nvPr/>
        </p:nvSpPr>
        <p:spPr>
          <a:xfrm>
            <a:off x="5341257" y="624114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34326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uiExpand="1" build="p"/>
      <p:bldP spid="19" grpId="0"/>
      <p:bldP spid="21" grpId="0" uiExpand="1" build="p"/>
      <p:bldP spid="2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0" name="Rectangle 59"/>
              <p:cNvSpPr/>
              <p:nvPr/>
            </p:nvSpPr>
            <p:spPr>
              <a:xfrm>
                <a:off x="936106" y="1134028"/>
                <a:ext cx="5020194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200" dirty="0"/>
                  <a:t>L</a:t>
                </a:r>
                <a:r>
                  <a:rPr lang="en-US" sz="32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i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⊆</m:t>
                    </m:r>
                  </m:oMath>
                </a14:m>
                <a:r>
                  <a:rPr lang="en-US" sz="3200" dirty="0"/>
                  <a:t> NL </a:t>
                </a:r>
                <a14:m>
                  <m:oMath xmlns:m="http://schemas.openxmlformats.org/officeDocument/2006/math">
                    <m:r>
                      <a:rPr lang="en-US" sz="3200" i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⊆</m:t>
                    </m:r>
                  </m:oMath>
                </a14:m>
                <a:r>
                  <a:rPr lang="en-US" sz="3200" dirty="0"/>
                  <a:t> P </a:t>
                </a:r>
                <a14:m>
                  <m:oMath xmlns:m="http://schemas.openxmlformats.org/officeDocument/2006/math">
                    <m:r>
                      <a:rPr lang="en-US" sz="3200" i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⊆</m:t>
                    </m:r>
                  </m:oMath>
                </a14:m>
                <a:r>
                  <a:rPr lang="en-US" sz="3200" dirty="0"/>
                  <a:t> NP </a:t>
                </a:r>
                <a14:m>
                  <m:oMath xmlns:m="http://schemas.openxmlformats.org/officeDocument/2006/math">
                    <m:r>
                      <a:rPr lang="en-US" sz="3200" i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⊆</m:t>
                    </m:r>
                  </m:oMath>
                </a14:m>
                <a:r>
                  <a:rPr lang="en-US" sz="3200" dirty="0"/>
                  <a:t> PSPACE  </a:t>
                </a:r>
              </a:p>
            </p:txBody>
          </p:sp>
        </mc:Choice>
        <mc:Fallback xmlns="">
          <p:sp>
            <p:nvSpPr>
              <p:cNvPr id="60" name="Rectangle 5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6106" y="1134028"/>
                <a:ext cx="5020194" cy="584775"/>
              </a:xfrm>
              <a:prstGeom prst="rect">
                <a:avLst/>
              </a:prstGeom>
              <a:blipFill>
                <a:blip r:embed="rId2"/>
                <a:stretch>
                  <a:fillRect l="-3159" t="-12500" b="-34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Isosceles Triangle 72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0" y="0"/>
            <a:ext cx="7747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Review:  Major Complexity Classes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1951968" y="1574559"/>
            <a:ext cx="2988469" cy="903207"/>
            <a:chOff x="2828268" y="2539759"/>
            <a:chExt cx="2988469" cy="903207"/>
          </a:xfrm>
        </p:grpSpPr>
        <p:sp>
          <p:nvSpPr>
            <p:cNvPr id="9" name="Freeform 8"/>
            <p:cNvSpPr/>
            <p:nvPr/>
          </p:nvSpPr>
          <p:spPr>
            <a:xfrm>
              <a:off x="2828268" y="2627359"/>
              <a:ext cx="2988469" cy="204788"/>
            </a:xfrm>
            <a:custGeom>
              <a:avLst/>
              <a:gdLst>
                <a:gd name="connsiteX0" fmla="*/ 0 w 2921000"/>
                <a:gd name="connsiteY0" fmla="*/ 0 h 304800"/>
                <a:gd name="connsiteX1" fmla="*/ 0 w 2921000"/>
                <a:gd name="connsiteY1" fmla="*/ 304800 h 304800"/>
                <a:gd name="connsiteX2" fmla="*/ 2921000 w 2921000"/>
                <a:gd name="connsiteY2" fmla="*/ 304800 h 304800"/>
                <a:gd name="connsiteX3" fmla="*/ 2921000 w 2921000"/>
                <a:gd name="connsiteY3" fmla="*/ 25400 h 304800"/>
                <a:gd name="connsiteX4" fmla="*/ 2921000 w 2921000"/>
                <a:gd name="connsiteY4" fmla="*/ 63500 h 304800"/>
                <a:gd name="connsiteX0" fmla="*/ 0 w 2921000"/>
                <a:gd name="connsiteY0" fmla="*/ 0 h 304800"/>
                <a:gd name="connsiteX1" fmla="*/ 0 w 2921000"/>
                <a:gd name="connsiteY1" fmla="*/ 304800 h 304800"/>
                <a:gd name="connsiteX2" fmla="*/ 2921000 w 2921000"/>
                <a:gd name="connsiteY2" fmla="*/ 304800 h 304800"/>
                <a:gd name="connsiteX3" fmla="*/ 2921000 w 2921000"/>
                <a:gd name="connsiteY3" fmla="*/ 25400 h 304800"/>
                <a:gd name="connsiteX0" fmla="*/ 2404 w 2921000"/>
                <a:gd name="connsiteY0" fmla="*/ 74612 h 279400"/>
                <a:gd name="connsiteX1" fmla="*/ 0 w 2921000"/>
                <a:gd name="connsiteY1" fmla="*/ 279400 h 279400"/>
                <a:gd name="connsiteX2" fmla="*/ 2921000 w 2921000"/>
                <a:gd name="connsiteY2" fmla="*/ 279400 h 279400"/>
                <a:gd name="connsiteX3" fmla="*/ 2921000 w 2921000"/>
                <a:gd name="connsiteY3" fmla="*/ 0 h 279400"/>
                <a:gd name="connsiteX0" fmla="*/ 2404 w 2921000"/>
                <a:gd name="connsiteY0" fmla="*/ 0 h 204788"/>
                <a:gd name="connsiteX1" fmla="*/ 0 w 2921000"/>
                <a:gd name="connsiteY1" fmla="*/ 204788 h 204788"/>
                <a:gd name="connsiteX2" fmla="*/ 2921000 w 2921000"/>
                <a:gd name="connsiteY2" fmla="*/ 204788 h 204788"/>
                <a:gd name="connsiteX3" fmla="*/ 2918596 w 2921000"/>
                <a:gd name="connsiteY3" fmla="*/ 3969 h 204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204788">
                  <a:moveTo>
                    <a:pt x="2404" y="0"/>
                  </a:moveTo>
                  <a:cubicBezTo>
                    <a:pt x="1603" y="68263"/>
                    <a:pt x="801" y="136525"/>
                    <a:pt x="0" y="204788"/>
                  </a:cubicBezTo>
                  <a:lnTo>
                    <a:pt x="2921000" y="204788"/>
                  </a:lnTo>
                  <a:cubicBezTo>
                    <a:pt x="2920199" y="137848"/>
                    <a:pt x="2919397" y="70909"/>
                    <a:pt x="2918596" y="3969"/>
                  </a:cubicBezTo>
                </a:path>
              </a:pathLst>
            </a:custGeom>
            <a:noFill/>
            <a:ln>
              <a:solidFill>
                <a:schemeClr val="tx1"/>
              </a:solidFill>
              <a:headEnd type="triangle" w="sm" len="med"/>
              <a:tailEnd type="triangle" w="sm" len="med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Rectangle 9"/>
                <p:cNvSpPr/>
                <p:nvPr/>
              </p:nvSpPr>
              <p:spPr>
                <a:xfrm>
                  <a:off x="4030595" y="2539759"/>
                  <a:ext cx="583813" cy="584775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3200" b="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≠</m:t>
                        </m:r>
                      </m:oMath>
                    </m:oMathPara>
                  </a14:m>
                  <a:endParaRPr lang="en-US" sz="3200" b="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10" name="Rectangle 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30595" y="2539759"/>
                  <a:ext cx="583813" cy="584775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1" name="Rectangle 10"/>
            <p:cNvSpPr/>
            <p:nvPr/>
          </p:nvSpPr>
          <p:spPr>
            <a:xfrm>
              <a:off x="3873500" y="2981301"/>
              <a:ext cx="913007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</a:rPr>
                <a:t>Today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258617" y="2862179"/>
                <a:ext cx="7488383" cy="23698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1200"/>
                  </a:spcBef>
                </a:pPr>
                <a:r>
                  <a:rPr lang="en-US" sz="2400" dirty="0"/>
                  <a:t>The time and space hierarchy theorems show that </a:t>
                </a:r>
                <a:br>
                  <a:rPr lang="en-US" sz="2400" dirty="0"/>
                </a:br>
                <a:r>
                  <a:rPr lang="en-US" sz="2400" dirty="0"/>
                  <a:t>if a TM is given more time (or space) then it can do more.*</a:t>
                </a:r>
              </a:p>
              <a:p>
                <a:r>
                  <a:rPr lang="en-US" dirty="0"/>
                  <a:t>* certain restrictions apply.</a:t>
                </a:r>
                <a:endParaRPr lang="en-US" sz="2400" dirty="0"/>
              </a:p>
              <a:p>
                <a:pPr>
                  <a:spcBef>
                    <a:spcPts val="1200"/>
                  </a:spcBef>
                </a:pPr>
                <a:r>
                  <a:rPr lang="en-US" sz="2400" dirty="0"/>
                  <a:t>For example:</a:t>
                </a:r>
              </a:p>
              <a:p>
                <a:r>
                  <a:rPr lang="en-US" sz="2400" dirty="0"/>
                  <a:t>TIME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  <m:phant>
                      <m:phantPr>
                        <m:zeroWid m:val="on"/>
                        <m:ctrlPr>
                          <a:rPr lang="en-US" sz="2400" b="0" i="1" dirty="0" smtClean="0">
                            <a:latin typeface="Cambria Math" panose="02040503050406030204" pitchFamily="18" charset="0"/>
                          </a:rPr>
                        </m:ctrlPr>
                      </m:phant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⊆</m:t>
                        </m:r>
                      </m:e>
                    </m:phant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sz="2400" b="0" i="0" dirty="0" smtClean="0">
                        <a:latin typeface="Book Antiqua" panose="02040602050305030304" pitchFamily="18" charset="0"/>
                      </a:rPr>
                      <m:t>,</m:t>
                    </m:r>
                    <m:r>
                      <m:rPr>
                        <m:nor/>
                      </m:rPr>
                      <a:rPr lang="en-US" sz="2400" b="0" i="0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 TIME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sz="2400" dirty="0"/>
                  <a:t>      [ </a:t>
                </a:r>
                <a14:m>
                  <m:oMath xmlns:m="http://schemas.openxmlformats.org/officeDocument/2006/math">
                    <m:phant>
                      <m:phantPr>
                        <m:zeroWid m:val="on"/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phant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⊆</m:t>
                        </m:r>
                      </m:e>
                    </m:phant>
                    <m:r>
                      <a:rPr lang="en-US" sz="2400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sz="2400" dirty="0">
                        <a:latin typeface="Book Antiqua" panose="02040602050305030304" pitchFamily="18" charset="0"/>
                      </a:rPr>
                      <m:t>,</m:t>
                    </m:r>
                    <m:r>
                      <m:rPr>
                        <m:nor/>
                      </m:rPr>
                      <a:rPr lang="en-US" sz="2400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means proper subset ]</a:t>
                </a:r>
              </a:p>
              <a:p>
                <a:r>
                  <a:rPr lang="en-US" sz="2400" dirty="0"/>
                  <a:t>SPACE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  <m:phant>
                      <m:phantPr>
                        <m:zeroWid m:val="on"/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phant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⊆</m:t>
                        </m:r>
                      </m:e>
                    </m:phant>
                    <m:r>
                      <a:rPr lang="en-US" sz="2400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sz="2400" dirty="0">
                        <a:latin typeface="Book Antiqua" panose="02040602050305030304" pitchFamily="18" charset="0"/>
                      </a:rPr>
                      <m:t>,</m:t>
                    </m:r>
                    <m:r>
                      <m:rPr>
                        <m:nor/>
                      </m:rPr>
                      <a:rPr lang="en-US" sz="2400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 SPACE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617" y="2862179"/>
                <a:ext cx="7488383" cy="2369880"/>
              </a:xfrm>
              <a:prstGeom prst="rect">
                <a:avLst/>
              </a:prstGeom>
              <a:blipFill>
                <a:blip r:embed="rId4"/>
                <a:stretch>
                  <a:fillRect l="-1221" t="-2062" r="-163" b="-51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54F6B282-5338-E145-BBBA-5E2A90856793}"/>
              </a:ext>
            </a:extLst>
          </p:cNvPr>
          <p:cNvSpPr txBox="1"/>
          <p:nvPr/>
        </p:nvSpPr>
        <p:spPr>
          <a:xfrm>
            <a:off x="5254171" y="6168571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2158123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  <p:bldP spid="49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Isosceles Triangle 72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0" y="0"/>
            <a:ext cx="7747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Space Hierarchy Theorem  (1/2)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258616" y="1309604"/>
                <a:ext cx="10193484" cy="29302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1200"/>
                  </a:spcBef>
                </a:pPr>
                <a:r>
                  <a:rPr lang="en-US" sz="2400" b="1" dirty="0"/>
                  <a:t>Theorem:  </a:t>
                </a:r>
                <a:r>
                  <a:rPr lang="en-US" sz="2400" dirty="0"/>
                  <a:t>For any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: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ℕ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ℕ</m:t>
                    </m:r>
                  </m:oMath>
                </a14:m>
                <a:r>
                  <a:rPr lang="en-US" sz="2400" dirty="0"/>
                  <a:t>  </a:t>
                </a:r>
                <a:r>
                  <a:rPr lang="en-US" sz="2000" dirty="0">
                    <a:solidFill>
                      <a:srgbClr val="FFFF00"/>
                    </a:solidFill>
                  </a:rPr>
                  <a:t>(where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sz="2000" dirty="0">
                    <a:solidFill>
                      <a:srgbClr val="FFFF00"/>
                    </a:solidFill>
                  </a:rPr>
                  <a:t> satisfies a technical condition) </a:t>
                </a:r>
                <a:br>
                  <a:rPr lang="en-US" sz="2400" dirty="0"/>
                </a:br>
                <a:r>
                  <a:rPr lang="en-US" sz="2400" dirty="0"/>
                  <a:t>there is a language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 dirty="0"/>
                  <a:t> where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 dirty="0"/>
                  <a:t> </a:t>
                </a:r>
                <a:r>
                  <a:rPr lang="en-US" sz="2400" u="sng" dirty="0"/>
                  <a:t>requires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</m:d>
                  </m:oMath>
                </a14:m>
                <a:r>
                  <a:rPr lang="en-US" sz="2400" dirty="0"/>
                  <a:t> space, </a:t>
                </a:r>
                <a:r>
                  <a:rPr lang="en-US" sz="2400" dirty="0" err="1"/>
                  <a:t>i.e</a:t>
                </a:r>
                <a:r>
                  <a:rPr lang="en-US" sz="2400" dirty="0"/>
                  <a:t>, </a:t>
                </a:r>
              </a:p>
              <a:p>
                <a:r>
                  <a:rPr lang="en-US" sz="2400" dirty="0"/>
                  <a:t>1) 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 dirty="0"/>
                  <a:t> is decidable in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</m:d>
                  </m:oMath>
                </a14:m>
                <a:r>
                  <a:rPr lang="en-US" sz="2400" dirty="0"/>
                  <a:t> space, and</a:t>
                </a:r>
              </a:p>
              <a:p>
                <a:r>
                  <a:rPr lang="en-US" sz="2400" dirty="0"/>
                  <a:t>2) 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 dirty="0"/>
                  <a:t> is not decidable in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𝑜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</m:d>
                  </m:oMath>
                </a14:m>
                <a:r>
                  <a:rPr lang="en-US" sz="2400" dirty="0"/>
                  <a:t> space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dirty="0"/>
                  <a:t>On other words, SPACE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𝑜</m:t>
                        </m:r>
                        <m:d>
                          <m:d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phant>
                              <m:phantPr>
                                <m:zeroAsc m:val="on"/>
                                <m:zeroDesc m:val="on"/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phant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d>
                              </m:e>
                            </m:phant>
                          </m:e>
                        </m:d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  <m:phant>
                      <m:phantPr>
                        <m:zeroWid m:val="on"/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phant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⊆</m:t>
                        </m:r>
                      </m:e>
                    </m:phant>
                    <m:r>
                      <a:rPr lang="en-US" sz="2000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sz="2000" dirty="0">
                        <a:latin typeface="Book Antiqua" panose="02040602050305030304" pitchFamily="18" charset="0"/>
                      </a:rPr>
                      <m:t>,</m:t>
                    </m:r>
                    <m:r>
                      <m:rPr>
                        <m:nor/>
                      </m:rPr>
                      <a:rPr lang="en-US" sz="2000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/>
                  <a:t> SPACE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</m:d>
                  </m:oMath>
                </a14:m>
                <a:endParaRPr lang="en-US" sz="2000" b="1" dirty="0"/>
              </a:p>
              <a:p>
                <a:r>
                  <a:rPr lang="en-US" sz="2000" b="1" dirty="0"/>
                  <a:t>Notation:  </a:t>
                </a:r>
                <a:r>
                  <a:rPr lang="en-US" sz="2000" dirty="0"/>
                  <a:t>SPACE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  <m:d>
                          <m:d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phant>
                              <m:phantPr>
                                <m:zeroAsc m:val="on"/>
                                <m:zeroDesc m:val="on"/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phant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d>
                              </m:e>
                            </m:phant>
                          </m:e>
                        </m:d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dirty="0">
                        <a:latin typeface="Cambria Math" panose="02040503050406030204" pitchFamily="18" charset="0"/>
                      </a:rPr>
                      <m:t>{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| </m:t>
                    </m:r>
                  </m:oMath>
                </a14:m>
                <a:r>
                  <a:rPr lang="en-US" sz="2000" dirty="0"/>
                  <a:t>some TM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dirty="0"/>
                  <a:t> decides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000" dirty="0"/>
                  <a:t> in space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𝑜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endParaRPr lang="en-US" sz="2000" dirty="0"/>
              </a:p>
              <a:p>
                <a:endParaRPr lang="en-US" sz="24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616" y="1309604"/>
                <a:ext cx="10193484" cy="2930226"/>
              </a:xfrm>
              <a:prstGeom prst="rect">
                <a:avLst/>
              </a:prstGeom>
              <a:blipFill>
                <a:blip r:embed="rId2"/>
                <a:stretch>
                  <a:fillRect l="-897" t="-16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2" name="Group 21"/>
          <p:cNvGrpSpPr/>
          <p:nvPr/>
        </p:nvGrpSpPr>
        <p:grpSpPr>
          <a:xfrm>
            <a:off x="340481" y="4598282"/>
            <a:ext cx="3590879" cy="1628495"/>
            <a:chOff x="2775428" y="3914566"/>
            <a:chExt cx="5402561" cy="2450108"/>
          </a:xfrm>
        </p:grpSpPr>
        <p:sp>
          <p:nvSpPr>
            <p:cNvPr id="20" name="Oval 19"/>
            <p:cNvSpPr/>
            <p:nvPr/>
          </p:nvSpPr>
          <p:spPr>
            <a:xfrm rot="20697912">
              <a:off x="2939363" y="4351477"/>
              <a:ext cx="2084129" cy="120700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 rot="20697912">
              <a:off x="2775428" y="3914566"/>
              <a:ext cx="3886667" cy="164726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Rectangle 14"/>
                <p:cNvSpPr/>
                <p:nvPr/>
              </p:nvSpPr>
              <p:spPr>
                <a:xfrm>
                  <a:off x="3639280" y="5703081"/>
                  <a:ext cx="2895360" cy="661593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 dirty="0"/>
                    <a:t>SPACE</a:t>
                  </a:r>
                  <a14:m>
                    <m:oMath xmlns:m="http://schemas.openxmlformats.org/officeDocument/2006/math">
                      <m:d>
                        <m:d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𝑜</m:t>
                          </m:r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phant>
                                <m:phantPr>
                                  <m:zeroAsc m:val="on"/>
                                  <m:zeroDesc m:val="on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phant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  <m:d>
                                    <m:dPr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e>
                                  </m:d>
                                </m:e>
                              </m:phant>
                            </m:e>
                          </m:d>
                        </m:e>
                      </m:d>
                    </m:oMath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15" name="Rectangle 1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39280" y="5703081"/>
                  <a:ext cx="2895360" cy="661593"/>
                </a:xfrm>
                <a:prstGeom prst="rect">
                  <a:avLst/>
                </a:prstGeom>
                <a:blipFill>
                  <a:blip r:embed="rId3"/>
                  <a:stretch>
                    <a:fillRect l="-2848" t="-1389" b="-2083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Rectangle 20"/>
                <p:cNvSpPr/>
                <p:nvPr/>
              </p:nvSpPr>
              <p:spPr>
                <a:xfrm>
                  <a:off x="5782305" y="5127956"/>
                  <a:ext cx="2395684" cy="661593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2000" dirty="0"/>
                    <a:t>SPACE</a:t>
                  </a:r>
                  <a14:m>
                    <m:oMath xmlns:m="http://schemas.openxmlformats.org/officeDocument/2006/math">
                      <m:d>
                        <m:d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d>
                        </m:e>
                      </m:d>
                    </m:oMath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21" name="Rectangle 2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82305" y="5127956"/>
                  <a:ext cx="2395684" cy="661593"/>
                </a:xfrm>
                <a:prstGeom prst="rect">
                  <a:avLst/>
                </a:prstGeom>
                <a:blipFill>
                  <a:blip r:embed="rId4"/>
                  <a:stretch>
                    <a:fillRect l="-3448" t="-2778" b="-2083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" name="Freeform 4"/>
            <p:cNvSpPr/>
            <p:nvPr/>
          </p:nvSpPr>
          <p:spPr>
            <a:xfrm>
              <a:off x="4672013" y="5286375"/>
              <a:ext cx="133639" cy="500063"/>
            </a:xfrm>
            <a:custGeom>
              <a:avLst/>
              <a:gdLst>
                <a:gd name="connsiteX0" fmla="*/ 0 w 133639"/>
                <a:gd name="connsiteY0" fmla="*/ 0 h 500063"/>
                <a:gd name="connsiteX1" fmla="*/ 133350 w 133639"/>
                <a:gd name="connsiteY1" fmla="*/ 128588 h 500063"/>
                <a:gd name="connsiteX2" fmla="*/ 28575 w 133639"/>
                <a:gd name="connsiteY2" fmla="*/ 500063 h 5000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3639" h="500063">
                  <a:moveTo>
                    <a:pt x="0" y="0"/>
                  </a:moveTo>
                  <a:cubicBezTo>
                    <a:pt x="64294" y="22622"/>
                    <a:pt x="128588" y="45244"/>
                    <a:pt x="133350" y="128588"/>
                  </a:cubicBezTo>
                  <a:cubicBezTo>
                    <a:pt x="138112" y="211932"/>
                    <a:pt x="83343" y="355997"/>
                    <a:pt x="28575" y="500063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 23"/>
            <p:cNvSpPr/>
            <p:nvPr/>
          </p:nvSpPr>
          <p:spPr>
            <a:xfrm>
              <a:off x="6225601" y="4924025"/>
              <a:ext cx="94238" cy="281388"/>
            </a:xfrm>
            <a:custGeom>
              <a:avLst/>
              <a:gdLst>
                <a:gd name="connsiteX0" fmla="*/ 0 w 133639"/>
                <a:gd name="connsiteY0" fmla="*/ 0 h 500063"/>
                <a:gd name="connsiteX1" fmla="*/ 133350 w 133639"/>
                <a:gd name="connsiteY1" fmla="*/ 128588 h 500063"/>
                <a:gd name="connsiteX2" fmla="*/ 28575 w 133639"/>
                <a:gd name="connsiteY2" fmla="*/ 500063 h 5000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3639" h="500063">
                  <a:moveTo>
                    <a:pt x="0" y="0"/>
                  </a:moveTo>
                  <a:cubicBezTo>
                    <a:pt x="64294" y="22622"/>
                    <a:pt x="128588" y="45244"/>
                    <a:pt x="133350" y="128588"/>
                  </a:cubicBezTo>
                  <a:cubicBezTo>
                    <a:pt x="138112" y="211932"/>
                    <a:pt x="83343" y="355997"/>
                    <a:pt x="28575" y="500063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Rectangle 6"/>
                <p:cNvSpPr/>
                <p:nvPr/>
              </p:nvSpPr>
              <p:spPr>
                <a:xfrm>
                  <a:off x="5822266" y="3919727"/>
                  <a:ext cx="680308" cy="694586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𝐴</m:t>
                        </m:r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7" name="Rectangle 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22266" y="3919727"/>
                  <a:ext cx="680308" cy="694586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8" name="Oval 7"/>
            <p:cNvSpPr/>
            <p:nvPr/>
          </p:nvSpPr>
          <p:spPr>
            <a:xfrm>
              <a:off x="5822267" y="4156587"/>
              <a:ext cx="95926" cy="1010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144509" y="4146404"/>
                <a:ext cx="5307591" cy="21721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/>
                  <a:t>Proof outline:  (Diagonalization)  </a:t>
                </a:r>
                <a:br>
                  <a:rPr lang="en-US" sz="2000" b="1" dirty="0"/>
                </a:br>
                <a:r>
                  <a:rPr lang="en-US" sz="2000" dirty="0"/>
                  <a:t>Give TM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sz="2000" dirty="0"/>
                  <a:t> where </a:t>
                </a:r>
              </a:p>
              <a:p>
                <a:r>
                  <a:rPr lang="en-US" sz="2000" dirty="0"/>
                  <a:t>1) 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sz="2000" dirty="0"/>
                  <a:t> runs in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</m:d>
                  </m:oMath>
                </a14:m>
                <a:r>
                  <a:rPr lang="en-US" sz="2000" dirty="0"/>
                  <a:t> space</a:t>
                </a:r>
              </a:p>
              <a:p>
                <a:r>
                  <a:rPr lang="en-US" sz="2000" dirty="0"/>
                  <a:t>2) 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sz="2000" dirty="0"/>
                  <a:t> ensures that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/>
                  <a:t> for </a:t>
                </a:r>
                <a:br>
                  <a:rPr lang="en-US" sz="2000" dirty="0"/>
                </a:br>
                <a:r>
                  <a:rPr lang="en-US" sz="2000" dirty="0"/>
                  <a:t>     every TM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dirty="0"/>
                  <a:t> that runs in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𝑜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</m:d>
                  </m:oMath>
                </a14:m>
                <a:r>
                  <a:rPr lang="en-US" sz="2000" dirty="0"/>
                  <a:t> space.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dirty="0"/>
                  <a:t>Let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/>
                  <a:t>.</a:t>
                </a: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4509" y="4146404"/>
                <a:ext cx="5307591" cy="2172133"/>
              </a:xfrm>
              <a:prstGeom prst="rect">
                <a:avLst/>
              </a:prstGeom>
              <a:blipFill>
                <a:blip r:embed="rId6"/>
                <a:stretch>
                  <a:fillRect l="-1263" t="-1401" b="-39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E5B300D1-BB2D-C442-987D-515E7061F999}"/>
              </a:ext>
            </a:extLst>
          </p:cNvPr>
          <p:cNvSpPr txBox="1"/>
          <p:nvPr/>
        </p:nvSpPr>
        <p:spPr>
          <a:xfrm>
            <a:off x="5268686" y="6400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4154958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  <p:bldP spid="49" grpId="0" uiExpand="1" build="p"/>
      <p:bldP spid="28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31617" y="1250565"/>
                <a:ext cx="8250383" cy="52762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solidFill>
                      <a:schemeClr val="tx1"/>
                    </a:solidFill>
                  </a:rPr>
                  <a:t>Goal:  </a:t>
                </a:r>
                <a:r>
                  <a:rPr lang="en-US" sz="2400" dirty="0">
                    <a:solidFill>
                      <a:schemeClr val="tx1"/>
                    </a:solidFill>
                  </a:rPr>
                  <a:t>Exhibit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SPACE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</m:d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but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∉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SPACE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𝑜</m:t>
                        </m:r>
                        <m:d>
                          <m:d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phant>
                              <m:phantPr>
                                <m:zeroAsc m:val="on"/>
                                <m:zeroDesc m:val="on"/>
                                <m:ctrlPr>
                                  <a:rPr lang="en-US" sz="2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phantPr>
                              <m:e>
                                <m:r>
                                  <a:rPr lang="en-US" sz="2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en-US" sz="24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4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d>
                              </m:e>
                            </m:phant>
                          </m:e>
                        </m:d>
                      </m:e>
                    </m:d>
                  </m:oMath>
                </a14:m>
                <a:endPara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</a:endParaRPr>
              </a:p>
              <a:p>
                <a:pPr>
                  <a:spcBef>
                    <a:spcPts val="600"/>
                  </a:spcBef>
                </a:pPr>
                <a:r>
                  <a:rPr lang="en-US" sz="2000" b="0" dirty="0">
                    <a:solidFill>
                      <a:schemeClr val="tx1"/>
                    </a:solidFill>
                  </a:rPr>
                  <a:t>Give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sz="2000" b="0" dirty="0">
                    <a:solidFill>
                      <a:schemeClr val="tx1"/>
                    </a:solidFill>
                  </a:rPr>
                  <a:t> where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and </a:t>
                </a:r>
              </a:p>
              <a:p>
                <a:r>
                  <a:rPr lang="en-US" sz="2000" dirty="0">
                    <a:solidFill>
                      <a:schemeClr val="tx1"/>
                    </a:solidFill>
                  </a:rPr>
                  <a:t>1)  </a:t>
                </a:r>
                <a14:m>
                  <m:oMath xmlns:m="http://schemas.openxmlformats.org/officeDocument/2006/math">
                    <m:r>
                      <a:rPr lang="en-US" sz="20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runs in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</m:d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space</a:t>
                </a:r>
              </a:p>
              <a:p>
                <a:r>
                  <a:rPr lang="en-US" sz="2000" dirty="0">
                    <a:solidFill>
                      <a:schemeClr val="tx1"/>
                    </a:solidFill>
                  </a:rPr>
                  <a:t>2)  </a:t>
                </a:r>
                <a14:m>
                  <m:oMath xmlns:m="http://schemas.openxmlformats.org/officeDocument/2006/math">
                    <m:r>
                      <a:rPr lang="en-US" sz="20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ensures that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)≠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:br>
                  <a:rPr lang="en-US" sz="2000" dirty="0">
                    <a:solidFill>
                      <a:schemeClr val="tx1"/>
                    </a:solidFill>
                  </a:rPr>
                </a:br>
                <a:r>
                  <a:rPr lang="en-US" sz="2000" dirty="0">
                    <a:solidFill>
                      <a:schemeClr val="tx1"/>
                    </a:solidFill>
                  </a:rPr>
                  <a:t>      for every TM </a:t>
                </a:r>
                <a14:m>
                  <m:oMath xmlns:m="http://schemas.openxmlformats.org/officeDocument/2006/math">
                    <m:r>
                      <a:rPr lang="en-US" sz="20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that runs in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𝑜</m:t>
                    </m:r>
                    <m:d>
                      <m:d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</m:d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space.</a:t>
                </a:r>
              </a:p>
              <a:p>
                <a:pPr>
                  <a:spcBef>
                    <a:spcPts val="1200"/>
                  </a:spcBef>
                </a:pP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“On input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endParaRPr lang="en-US" sz="2400" dirty="0">
                  <a:solidFill>
                    <a:schemeClr val="tx1"/>
                  </a:solidFill>
                </a:endParaRPr>
              </a:p>
              <a:p>
                <a:r>
                  <a:rPr lang="en-US" sz="2400" dirty="0"/>
                  <a:t>  1.  Mark off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/>
                  <a:t> tape cells where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=|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r>
                  <a:rPr lang="en-US" sz="2400" dirty="0"/>
                  <a:t>.</a:t>
                </a:r>
              </a:p>
              <a:p>
                <a:r>
                  <a:rPr lang="en-US" sz="2400" dirty="0"/>
                  <a:t>        If ever try to use more tape, </a:t>
                </a:r>
                <a:r>
                  <a:rPr lang="en-US" sz="2400" i="1" dirty="0"/>
                  <a:t>reject</a:t>
                </a:r>
                <a:r>
                  <a:rPr lang="en-US" sz="2400" dirty="0"/>
                  <a:t>.</a:t>
                </a:r>
              </a:p>
              <a:p>
                <a:r>
                  <a:rPr lang="en-US" sz="2400" dirty="0"/>
                  <a:t>  2.  If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≠</m:t>
                    </m:r>
                    <m:d>
                      <m:dPr>
                        <m:begChr m:val="〈"/>
                        <m:endChr m:val="〉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</m:d>
                    <m:sSup>
                      <m:sSupPr>
                        <m:ctrlPr>
                          <a:rPr lang="en-US" sz="2400" b="0" i="1" smtClean="0">
                            <a:solidFill>
                              <a:srgbClr val="92D05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rgbClr val="92D05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srgbClr val="92D050"/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2400" dirty="0"/>
                  <a:t> for some TM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400" dirty="0"/>
                  <a:t>, </a:t>
                </a:r>
                <a:r>
                  <a:rPr lang="en-US" sz="2400" i="1" dirty="0"/>
                  <a:t>reject</a:t>
                </a:r>
                <a:r>
                  <a:rPr lang="en-US" sz="2400" dirty="0"/>
                  <a:t>.</a:t>
                </a:r>
              </a:p>
              <a:p>
                <a:r>
                  <a:rPr lang="en-US" sz="2400" dirty="0"/>
                  <a:t>  3.  Simulate*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400" dirty="0"/>
                  <a:t> on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400" dirty="0"/>
                  <a:t> </a:t>
                </a:r>
                <a:r>
                  <a:rPr lang="en-US" sz="2400" dirty="0">
                    <a:solidFill>
                      <a:srgbClr val="FF9A8F"/>
                    </a:solidFill>
                  </a:rPr>
                  <a:t>for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solidFill>
                              <a:srgbClr val="FF9A8F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srgbClr val="FF9A8F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i="1">
                            <a:solidFill>
                              <a:srgbClr val="FF9A8F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2400" i="1">
                                <a:solidFill>
                                  <a:srgbClr val="FF9A8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solidFill>
                                  <a:srgbClr val="FF9A8F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sup>
                    </m:sSup>
                  </m:oMath>
                </a14:m>
                <a:r>
                  <a:rPr lang="en-US" sz="2400" dirty="0">
                    <a:solidFill>
                      <a:srgbClr val="FF9A8F"/>
                    </a:solidFill>
                  </a:rPr>
                  <a:t> steps</a:t>
                </a:r>
                <a:endParaRPr lang="en-US" sz="2400" dirty="0">
                  <a:solidFill>
                    <a:srgbClr val="FF0000"/>
                  </a:solidFill>
                </a:endParaRPr>
              </a:p>
              <a:p>
                <a:r>
                  <a:rPr lang="en-US" sz="2400" dirty="0"/>
                  <a:t>        </a:t>
                </a:r>
                <a:r>
                  <a:rPr lang="en-US" sz="2400" i="1" dirty="0"/>
                  <a:t>Accept</a:t>
                </a:r>
                <a:r>
                  <a:rPr lang="en-US" sz="2400" dirty="0"/>
                  <a:t> if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400" dirty="0"/>
                  <a:t> rejects,</a:t>
                </a:r>
              </a:p>
              <a:p>
                <a:r>
                  <a:rPr lang="en-US" sz="2400" i="1" dirty="0"/>
                  <a:t>        Reject</a:t>
                </a:r>
                <a:r>
                  <a:rPr lang="en-US" sz="2400" dirty="0"/>
                  <a:t> if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accepts </a:t>
                </a:r>
                <a:r>
                  <a:rPr lang="en-US" sz="2400" dirty="0">
                    <a:solidFill>
                      <a:srgbClr val="FF9A8F"/>
                    </a:solidFill>
                  </a:rPr>
                  <a:t>or hasn’t halted.”</a:t>
                </a:r>
              </a:p>
              <a:p>
                <a:r>
                  <a:rPr lang="en-US" sz="2000" dirty="0"/>
                  <a:t>*Note: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sz="2000" dirty="0"/>
                  <a:t> can simulate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dirty="0"/>
                  <a:t> with a constant factor </a:t>
                </a:r>
                <a:br>
                  <a:rPr lang="en-US" sz="2000" dirty="0"/>
                </a:br>
                <a:r>
                  <a:rPr lang="en-US" sz="2000" dirty="0"/>
                  <a:t>  space overhead.          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617" y="1250565"/>
                <a:ext cx="8250383" cy="5276253"/>
              </a:xfrm>
              <a:prstGeom prst="rect">
                <a:avLst/>
              </a:prstGeom>
              <a:blipFill>
                <a:blip r:embed="rId3"/>
                <a:stretch>
                  <a:fillRect l="-1183" t="-346" b="-10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/>
          <p:cNvSpPr txBox="1"/>
          <p:nvPr/>
        </p:nvSpPr>
        <p:spPr>
          <a:xfrm>
            <a:off x="0" y="0"/>
            <a:ext cx="7747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Space Hierarchy Theorem  (2/2)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1913689" y="1656124"/>
            <a:ext cx="2201114" cy="638169"/>
            <a:chOff x="1913689" y="1728042"/>
            <a:chExt cx="2201114" cy="638169"/>
          </a:xfrm>
        </p:grpSpPr>
        <p:sp>
          <p:nvSpPr>
            <p:cNvPr id="15" name="Left Brace 14"/>
            <p:cNvSpPr/>
            <p:nvPr/>
          </p:nvSpPr>
          <p:spPr>
            <a:xfrm rot="16200000">
              <a:off x="2897941" y="743790"/>
              <a:ext cx="232609" cy="2201114"/>
            </a:xfrm>
            <a:prstGeom prst="leftBrace">
              <a:avLst>
                <a:gd name="adj1" fmla="val 24549"/>
                <a:gd name="adj2" fmla="val 77695"/>
              </a:avLst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 23"/>
            <p:cNvSpPr/>
            <p:nvPr/>
          </p:nvSpPr>
          <p:spPr>
            <a:xfrm>
              <a:off x="3162300" y="2044698"/>
              <a:ext cx="472705" cy="321513"/>
            </a:xfrm>
            <a:custGeom>
              <a:avLst/>
              <a:gdLst>
                <a:gd name="connsiteX0" fmla="*/ 0 w 422066"/>
                <a:gd name="connsiteY0" fmla="*/ 266700 h 266700"/>
                <a:gd name="connsiteX1" fmla="*/ 381000 w 422066"/>
                <a:gd name="connsiteY1" fmla="*/ 215900 h 266700"/>
                <a:gd name="connsiteX2" fmla="*/ 393700 w 422066"/>
                <a:gd name="connsiteY2" fmla="*/ 0 h 266700"/>
                <a:gd name="connsiteX0" fmla="*/ 0 w 403171"/>
                <a:gd name="connsiteY0" fmla="*/ 266700 h 276646"/>
                <a:gd name="connsiteX1" fmla="*/ 323771 w 403171"/>
                <a:gd name="connsiteY1" fmla="*/ 253826 h 276646"/>
                <a:gd name="connsiteX2" fmla="*/ 393700 w 403171"/>
                <a:gd name="connsiteY2" fmla="*/ 0 h 276646"/>
                <a:gd name="connsiteX0" fmla="*/ 0 w 449340"/>
                <a:gd name="connsiteY0" fmla="*/ 266700 h 276646"/>
                <a:gd name="connsiteX1" fmla="*/ 323771 w 449340"/>
                <a:gd name="connsiteY1" fmla="*/ 253826 h 276646"/>
                <a:gd name="connsiteX2" fmla="*/ 443776 w 449340"/>
                <a:gd name="connsiteY2" fmla="*/ 0 h 276646"/>
                <a:gd name="connsiteX0" fmla="*/ 0 w 444113"/>
                <a:gd name="connsiteY0" fmla="*/ 266700 h 276646"/>
                <a:gd name="connsiteX1" fmla="*/ 323771 w 444113"/>
                <a:gd name="connsiteY1" fmla="*/ 253826 h 276646"/>
                <a:gd name="connsiteX2" fmla="*/ 443776 w 444113"/>
                <a:gd name="connsiteY2" fmla="*/ 0 h 276646"/>
                <a:gd name="connsiteX0" fmla="*/ 0 w 444113"/>
                <a:gd name="connsiteY0" fmla="*/ 266700 h 273408"/>
                <a:gd name="connsiteX1" fmla="*/ 323771 w 444113"/>
                <a:gd name="connsiteY1" fmla="*/ 253826 h 273408"/>
                <a:gd name="connsiteX2" fmla="*/ 443776 w 444113"/>
                <a:gd name="connsiteY2" fmla="*/ 0 h 273408"/>
                <a:gd name="connsiteX0" fmla="*/ 0 w 444441"/>
                <a:gd name="connsiteY0" fmla="*/ 266700 h 266700"/>
                <a:gd name="connsiteX1" fmla="*/ 352386 w 444441"/>
                <a:gd name="connsiteY1" fmla="*/ 190617 h 266700"/>
                <a:gd name="connsiteX2" fmla="*/ 443776 w 444441"/>
                <a:gd name="connsiteY2" fmla="*/ 0 h 266700"/>
                <a:gd name="connsiteX0" fmla="*/ 0 w 443776"/>
                <a:gd name="connsiteY0" fmla="*/ 266700 h 266700"/>
                <a:gd name="connsiteX1" fmla="*/ 443776 w 443776"/>
                <a:gd name="connsiteY1" fmla="*/ 0 h 266700"/>
                <a:gd name="connsiteX0" fmla="*/ 0 w 443776"/>
                <a:gd name="connsiteY0" fmla="*/ 266700 h 266700"/>
                <a:gd name="connsiteX1" fmla="*/ 443776 w 443776"/>
                <a:gd name="connsiteY1" fmla="*/ 0 h 266700"/>
                <a:gd name="connsiteX0" fmla="*/ 0 w 443776"/>
                <a:gd name="connsiteY0" fmla="*/ 266700 h 266700"/>
                <a:gd name="connsiteX1" fmla="*/ 443776 w 443776"/>
                <a:gd name="connsiteY1" fmla="*/ 0 h 266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43776" h="266700">
                  <a:moveTo>
                    <a:pt x="0" y="266700"/>
                  </a:moveTo>
                  <a:cubicBezTo>
                    <a:pt x="319613" y="259973"/>
                    <a:pt x="417463" y="152109"/>
                    <a:pt x="443776" y="0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6232525" y="2208945"/>
                <a:ext cx="5359400" cy="4114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/>
                  <a:t>Issues:</a:t>
                </a:r>
              </a:p>
              <a:p>
                <a:pPr marL="292100" indent="-292100">
                  <a:buAutoNum type="arabicPeriod"/>
                </a:pPr>
                <a:r>
                  <a:rPr lang="en-US" sz="2000" dirty="0"/>
                  <a:t>What if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dirty="0"/>
                  <a:t> runs in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𝑜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phant>
                          <m:phantPr>
                            <m:zeroAsc m:val="on"/>
                            <m:zeroDesc m:val="on"/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phant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𝑓</m:t>
                            </m:r>
                            <m:d>
                              <m:d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d>
                          </m:e>
                        </m:phant>
                      </m:e>
                    </m:d>
                  </m:oMath>
                </a14:m>
                <a:r>
                  <a:rPr lang="en-US" sz="2000" dirty="0"/>
                  <a:t> space but has </a:t>
                </a:r>
                <a:br>
                  <a:rPr lang="en-US" sz="2000" dirty="0"/>
                </a:br>
                <a:r>
                  <a:rPr lang="en-US" sz="2000" dirty="0"/>
                  <a:t>a big constant?  Then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sz="2000" dirty="0"/>
                  <a:t> won’t have space </a:t>
                </a:r>
                <a:br>
                  <a:rPr lang="en-US" sz="2000" dirty="0"/>
                </a:br>
                <a:r>
                  <a:rPr lang="en-US" sz="2000" dirty="0"/>
                  <a:t>to simulate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dirty="0"/>
                  <a:t> when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000" dirty="0"/>
                  <a:t> is small.</a:t>
                </a:r>
              </a:p>
              <a:p>
                <a:r>
                  <a:rPr lang="en-US" sz="2000" dirty="0"/>
                  <a:t>     </a:t>
                </a:r>
                <a:r>
                  <a:rPr lang="en-US" sz="2000" dirty="0">
                    <a:solidFill>
                      <a:srgbClr val="96F49A"/>
                    </a:solidFill>
                  </a:rPr>
                  <a:t>FIX: simulate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rgbClr val="96F49A"/>
                        </a:solidFill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dirty="0">
                    <a:solidFill>
                      <a:srgbClr val="96F49A"/>
                    </a:solidFill>
                  </a:rPr>
                  <a:t> on infinitely many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rgbClr val="96F49A"/>
                        </a:solidFill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000" dirty="0">
                    <a:solidFill>
                      <a:srgbClr val="96F49A"/>
                    </a:solidFill>
                  </a:rPr>
                  <a:t>.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dirty="0"/>
                  <a:t>2.  What if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dirty="0"/>
                  <a:t> loops?  [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sz="2000" dirty="0"/>
                  <a:t> must always halt]</a:t>
                </a:r>
              </a:p>
              <a:p>
                <a:r>
                  <a:rPr lang="en-US" sz="2000" dirty="0"/>
                  <a:t>     </a:t>
                </a:r>
                <a:r>
                  <a:rPr lang="en-US" sz="2000" dirty="0">
                    <a:solidFill>
                      <a:srgbClr val="FF9A8F"/>
                    </a:solidFill>
                  </a:rPr>
                  <a:t>FIX:  Stop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rgbClr val="FF9A8F"/>
                        </a:solidFill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dirty="0">
                    <a:solidFill>
                      <a:srgbClr val="FF9A8F"/>
                    </a:solidFill>
                  </a:rPr>
                  <a:t> if it runs for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smtClean="0">
                            <a:solidFill>
                              <a:srgbClr val="FF9A8F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srgbClr val="FF9A8F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rgbClr val="FF9A8F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2000" b="0" i="1" smtClean="0">
                                <a:solidFill>
                                  <a:srgbClr val="FF9A8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solidFill>
                                  <a:srgbClr val="FF9A8F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sup>
                    </m:sSup>
                  </m:oMath>
                </a14:m>
                <a:r>
                  <a:rPr lang="en-US" sz="2000" dirty="0">
                    <a:solidFill>
                      <a:srgbClr val="FF9A8F"/>
                    </a:solidFill>
                  </a:rPr>
                  <a:t> steps.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dirty="0"/>
                  <a:t>3.  How to compute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sz="2000" dirty="0"/>
                  <a:t>?</a:t>
                </a:r>
              </a:p>
              <a:p>
                <a:pPr marL="292100" indent="-292100"/>
                <a:r>
                  <a:rPr lang="en-US" sz="2000" dirty="0"/>
                  <a:t>     </a:t>
                </a:r>
                <a:r>
                  <a:rPr lang="en-US" sz="2000" dirty="0">
                    <a:solidFill>
                      <a:srgbClr val="FFFF00"/>
                    </a:solidFill>
                  </a:rPr>
                  <a:t>FIX:  Assume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sz="2000" dirty="0">
                    <a:solidFill>
                      <a:srgbClr val="FFFF00"/>
                    </a:solidFill>
                  </a:rPr>
                  <a:t> is </a:t>
                </a:r>
                <a:r>
                  <a:rPr lang="en-US" sz="2000" u="sng" dirty="0">
                    <a:solidFill>
                      <a:srgbClr val="FFFF00"/>
                    </a:solidFill>
                  </a:rPr>
                  <a:t>space constructible</a:t>
                </a:r>
                <a:r>
                  <a:rPr lang="en-US" sz="2000" dirty="0">
                    <a:solidFill>
                      <a:srgbClr val="FFFF00"/>
                    </a:solidFill>
                  </a:rPr>
                  <a:t>, </a:t>
                </a:r>
                <a:br>
                  <a:rPr lang="en-US" sz="2000" dirty="0">
                    <a:solidFill>
                      <a:srgbClr val="FFFF00"/>
                    </a:solidFill>
                  </a:rPr>
                </a:br>
                <a:r>
                  <a:rPr lang="en-US" sz="2000" dirty="0">
                    <a:solidFill>
                      <a:srgbClr val="FFFF00"/>
                    </a:solidFill>
                  </a:rPr>
                  <a:t>i.e.,  can compute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sz="2000" dirty="0">
                    <a:solidFill>
                      <a:srgbClr val="FFFF00"/>
                    </a:solidFill>
                  </a:rPr>
                  <a:t> within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000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000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sz="2000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>
                    <a:solidFill>
                      <a:srgbClr val="FFFF00"/>
                    </a:solidFill>
                  </a:rPr>
                  <a:t> space.</a:t>
                </a:r>
              </a:p>
              <a:p>
                <a:pPr marL="292100" indent="-6350"/>
                <a:r>
                  <a:rPr lang="en-US" sz="2000" dirty="0">
                    <a:solidFill>
                      <a:srgbClr val="FFFF00"/>
                    </a:solidFill>
                  </a:rPr>
                  <a:t>Nice functions like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 b="0" i="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sz="2000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func>
                  </m:oMath>
                </a14:m>
                <a:r>
                  <a:rPr lang="en-US" sz="2000" dirty="0">
                    <a:solidFill>
                      <a:srgbClr val="FFFF00"/>
                    </a:solidFill>
                  </a:rPr>
                  <a:t>,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US" sz="2000" b="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2000" b="0" i="0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p>
                            <m:r>
                              <a:rPr lang="en-US" sz="2000" b="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US" sz="2000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func>
                  </m:oMath>
                </a14:m>
                <a:r>
                  <a:rPr lang="en-US" sz="2000" dirty="0">
                    <a:solidFill>
                      <a:srgbClr val="FFFF00"/>
                    </a:solidFill>
                  </a:rPr>
                  <a:t>,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000" dirty="0">
                    <a:solidFill>
                      <a:srgbClr val="FFFF00"/>
                    </a:solidFill>
                  </a:rPr>
                  <a:t>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000" dirty="0">
                    <a:solidFill>
                      <a:srgbClr val="FFFF00"/>
                    </a:solidFill>
                  </a:rPr>
                  <a:t>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2000" dirty="0">
                    <a:solidFill>
                      <a:srgbClr val="FFFF00"/>
                    </a:solidFill>
                  </a:rPr>
                  <a:t>, … </a:t>
                </a:r>
                <a:br>
                  <a:rPr lang="en-US" sz="2000" dirty="0">
                    <a:solidFill>
                      <a:srgbClr val="FFFF00"/>
                    </a:solidFill>
                  </a:rPr>
                </a:br>
                <a:r>
                  <a:rPr lang="en-US" sz="2000" dirty="0">
                    <a:solidFill>
                      <a:srgbClr val="FFFF00"/>
                    </a:solidFill>
                  </a:rPr>
                  <a:t>are all space constructible.</a:t>
                </a: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2525" y="2208945"/>
                <a:ext cx="5359400" cy="4114331"/>
              </a:xfrm>
              <a:prstGeom prst="rect">
                <a:avLst/>
              </a:prstGeom>
              <a:blipFill>
                <a:blip r:embed="rId4"/>
                <a:stretch>
                  <a:fillRect l="-1250" t="-741" b="-16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9" name="Group 28"/>
          <p:cNvGrpSpPr/>
          <p:nvPr/>
        </p:nvGrpSpPr>
        <p:grpSpPr>
          <a:xfrm>
            <a:off x="4669590" y="1656123"/>
            <a:ext cx="2594811" cy="1213686"/>
            <a:chOff x="4669590" y="1748589"/>
            <a:chExt cx="2594811" cy="1213686"/>
          </a:xfrm>
        </p:grpSpPr>
        <p:sp>
          <p:nvSpPr>
            <p:cNvPr id="23" name="Left Brace 22"/>
            <p:cNvSpPr/>
            <p:nvPr/>
          </p:nvSpPr>
          <p:spPr>
            <a:xfrm rot="16200000">
              <a:off x="5850693" y="567486"/>
              <a:ext cx="232606" cy="2594811"/>
            </a:xfrm>
            <a:prstGeom prst="leftBrace">
              <a:avLst>
                <a:gd name="adj1" fmla="val 24549"/>
                <a:gd name="adj2" fmla="val 28653"/>
              </a:avLst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reeform 26"/>
            <p:cNvSpPr/>
            <p:nvPr/>
          </p:nvSpPr>
          <p:spPr>
            <a:xfrm>
              <a:off x="5162550" y="2130039"/>
              <a:ext cx="244105" cy="832236"/>
            </a:xfrm>
            <a:custGeom>
              <a:avLst/>
              <a:gdLst>
                <a:gd name="connsiteX0" fmla="*/ 0 w 422066"/>
                <a:gd name="connsiteY0" fmla="*/ 266700 h 266700"/>
                <a:gd name="connsiteX1" fmla="*/ 381000 w 422066"/>
                <a:gd name="connsiteY1" fmla="*/ 215900 h 266700"/>
                <a:gd name="connsiteX2" fmla="*/ 393700 w 422066"/>
                <a:gd name="connsiteY2" fmla="*/ 0 h 266700"/>
                <a:gd name="connsiteX0" fmla="*/ 0 w 403171"/>
                <a:gd name="connsiteY0" fmla="*/ 266700 h 276646"/>
                <a:gd name="connsiteX1" fmla="*/ 323771 w 403171"/>
                <a:gd name="connsiteY1" fmla="*/ 253826 h 276646"/>
                <a:gd name="connsiteX2" fmla="*/ 393700 w 403171"/>
                <a:gd name="connsiteY2" fmla="*/ 0 h 276646"/>
                <a:gd name="connsiteX0" fmla="*/ 0 w 449340"/>
                <a:gd name="connsiteY0" fmla="*/ 266700 h 276646"/>
                <a:gd name="connsiteX1" fmla="*/ 323771 w 449340"/>
                <a:gd name="connsiteY1" fmla="*/ 253826 h 276646"/>
                <a:gd name="connsiteX2" fmla="*/ 443776 w 449340"/>
                <a:gd name="connsiteY2" fmla="*/ 0 h 276646"/>
                <a:gd name="connsiteX0" fmla="*/ 0 w 444113"/>
                <a:gd name="connsiteY0" fmla="*/ 266700 h 276646"/>
                <a:gd name="connsiteX1" fmla="*/ 323771 w 444113"/>
                <a:gd name="connsiteY1" fmla="*/ 253826 h 276646"/>
                <a:gd name="connsiteX2" fmla="*/ 443776 w 444113"/>
                <a:gd name="connsiteY2" fmla="*/ 0 h 276646"/>
                <a:gd name="connsiteX0" fmla="*/ 0 w 444113"/>
                <a:gd name="connsiteY0" fmla="*/ 266700 h 273408"/>
                <a:gd name="connsiteX1" fmla="*/ 323771 w 444113"/>
                <a:gd name="connsiteY1" fmla="*/ 253826 h 273408"/>
                <a:gd name="connsiteX2" fmla="*/ 443776 w 444113"/>
                <a:gd name="connsiteY2" fmla="*/ 0 h 273408"/>
                <a:gd name="connsiteX0" fmla="*/ 0 w 444441"/>
                <a:gd name="connsiteY0" fmla="*/ 266700 h 266700"/>
                <a:gd name="connsiteX1" fmla="*/ 352386 w 444441"/>
                <a:gd name="connsiteY1" fmla="*/ 190617 h 266700"/>
                <a:gd name="connsiteX2" fmla="*/ 443776 w 444441"/>
                <a:gd name="connsiteY2" fmla="*/ 0 h 266700"/>
                <a:gd name="connsiteX0" fmla="*/ 0 w 443776"/>
                <a:gd name="connsiteY0" fmla="*/ 266700 h 266700"/>
                <a:gd name="connsiteX1" fmla="*/ 443776 w 443776"/>
                <a:gd name="connsiteY1" fmla="*/ 0 h 266700"/>
                <a:gd name="connsiteX0" fmla="*/ 0 w 443776"/>
                <a:gd name="connsiteY0" fmla="*/ 266700 h 266700"/>
                <a:gd name="connsiteX1" fmla="*/ 443776 w 443776"/>
                <a:gd name="connsiteY1" fmla="*/ 0 h 266700"/>
                <a:gd name="connsiteX0" fmla="*/ 0 w 443776"/>
                <a:gd name="connsiteY0" fmla="*/ 266700 h 266700"/>
                <a:gd name="connsiteX1" fmla="*/ 443776 w 443776"/>
                <a:gd name="connsiteY1" fmla="*/ 0 h 266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43776" h="266700">
                  <a:moveTo>
                    <a:pt x="0" y="266700"/>
                  </a:moveTo>
                  <a:cubicBezTo>
                    <a:pt x="319613" y="259973"/>
                    <a:pt x="417463" y="152109"/>
                    <a:pt x="443776" y="0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0" name="TM tape"/>
          <p:cNvGrpSpPr/>
          <p:nvPr/>
        </p:nvGrpSpPr>
        <p:grpSpPr>
          <a:xfrm>
            <a:off x="7162745" y="391928"/>
            <a:ext cx="4464773" cy="674851"/>
            <a:chOff x="2637336" y="2883422"/>
            <a:chExt cx="4464773" cy="674851"/>
          </a:xfrm>
        </p:grpSpPr>
        <p:sp>
          <p:nvSpPr>
            <p:cNvPr id="31" name="PDA box"/>
            <p:cNvSpPr/>
            <p:nvPr/>
          </p:nvSpPr>
          <p:spPr>
            <a:xfrm>
              <a:off x="2637336" y="3123972"/>
              <a:ext cx="498246" cy="43430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4"/>
            <p:cNvSpPr/>
            <p:nvPr/>
          </p:nvSpPr>
          <p:spPr>
            <a:xfrm>
              <a:off x="3435459" y="3120892"/>
              <a:ext cx="3666650" cy="307636"/>
            </a:xfrm>
            <a:custGeom>
              <a:avLst/>
              <a:gdLst>
                <a:gd name="connsiteX0" fmla="*/ 0 w 2742303"/>
                <a:gd name="connsiteY0" fmla="*/ 0 h 317979"/>
                <a:gd name="connsiteX1" fmla="*/ 2742303 w 2742303"/>
                <a:gd name="connsiteY1" fmla="*/ 0 h 317979"/>
                <a:gd name="connsiteX2" fmla="*/ 2742303 w 2742303"/>
                <a:gd name="connsiteY2" fmla="*/ 317979 h 317979"/>
                <a:gd name="connsiteX3" fmla="*/ 0 w 2742303"/>
                <a:gd name="connsiteY3" fmla="*/ 317979 h 317979"/>
                <a:gd name="connsiteX4" fmla="*/ 0 w 2742303"/>
                <a:gd name="connsiteY4" fmla="*/ 0 h 317979"/>
                <a:gd name="connsiteX0" fmla="*/ 2742303 w 2833743"/>
                <a:gd name="connsiteY0" fmla="*/ 317979 h 409419"/>
                <a:gd name="connsiteX1" fmla="*/ 0 w 2833743"/>
                <a:gd name="connsiteY1" fmla="*/ 317979 h 409419"/>
                <a:gd name="connsiteX2" fmla="*/ 0 w 2833743"/>
                <a:gd name="connsiteY2" fmla="*/ 0 h 409419"/>
                <a:gd name="connsiteX3" fmla="*/ 2742303 w 2833743"/>
                <a:gd name="connsiteY3" fmla="*/ 0 h 409419"/>
                <a:gd name="connsiteX4" fmla="*/ 2833743 w 2833743"/>
                <a:gd name="connsiteY4" fmla="*/ 409419 h 409419"/>
                <a:gd name="connsiteX0" fmla="*/ 2742303 w 2742303"/>
                <a:gd name="connsiteY0" fmla="*/ 317979 h 317979"/>
                <a:gd name="connsiteX1" fmla="*/ 0 w 2742303"/>
                <a:gd name="connsiteY1" fmla="*/ 317979 h 317979"/>
                <a:gd name="connsiteX2" fmla="*/ 0 w 2742303"/>
                <a:gd name="connsiteY2" fmla="*/ 0 h 317979"/>
                <a:gd name="connsiteX3" fmla="*/ 2742303 w 2742303"/>
                <a:gd name="connsiteY3" fmla="*/ 0 h 317979"/>
                <a:gd name="connsiteX0" fmla="*/ 2818503 w 2818503"/>
                <a:gd name="connsiteY0" fmla="*/ 317979 h 317979"/>
                <a:gd name="connsiteX1" fmla="*/ 0 w 2818503"/>
                <a:gd name="connsiteY1" fmla="*/ 317979 h 317979"/>
                <a:gd name="connsiteX2" fmla="*/ 0 w 2818503"/>
                <a:gd name="connsiteY2" fmla="*/ 0 h 317979"/>
                <a:gd name="connsiteX3" fmla="*/ 2742303 w 2818503"/>
                <a:gd name="connsiteY3" fmla="*/ 0 h 317979"/>
                <a:gd name="connsiteX0" fmla="*/ 2772126 w 2772126"/>
                <a:gd name="connsiteY0" fmla="*/ 317979 h 317979"/>
                <a:gd name="connsiteX1" fmla="*/ 0 w 2772126"/>
                <a:gd name="connsiteY1" fmla="*/ 317979 h 317979"/>
                <a:gd name="connsiteX2" fmla="*/ 0 w 2772126"/>
                <a:gd name="connsiteY2" fmla="*/ 0 h 317979"/>
                <a:gd name="connsiteX3" fmla="*/ 2742303 w 2772126"/>
                <a:gd name="connsiteY3" fmla="*/ 0 h 317979"/>
                <a:gd name="connsiteX0" fmla="*/ 2783720 w 2783720"/>
                <a:gd name="connsiteY0" fmla="*/ 317979 h 317979"/>
                <a:gd name="connsiteX1" fmla="*/ 0 w 2783720"/>
                <a:gd name="connsiteY1" fmla="*/ 317979 h 317979"/>
                <a:gd name="connsiteX2" fmla="*/ 0 w 2783720"/>
                <a:gd name="connsiteY2" fmla="*/ 0 h 317979"/>
                <a:gd name="connsiteX3" fmla="*/ 2742303 w 2783720"/>
                <a:gd name="connsiteY3" fmla="*/ 0 h 317979"/>
                <a:gd name="connsiteX0" fmla="*/ 2816447 w 2816447"/>
                <a:gd name="connsiteY0" fmla="*/ 317979 h 317979"/>
                <a:gd name="connsiteX1" fmla="*/ 0 w 2816447"/>
                <a:gd name="connsiteY1" fmla="*/ 317979 h 317979"/>
                <a:gd name="connsiteX2" fmla="*/ 0 w 2816447"/>
                <a:gd name="connsiteY2" fmla="*/ 0 h 317979"/>
                <a:gd name="connsiteX3" fmla="*/ 2742303 w 2816447"/>
                <a:gd name="connsiteY3" fmla="*/ 0 h 317979"/>
                <a:gd name="connsiteX0" fmla="*/ 2816447 w 2816447"/>
                <a:gd name="connsiteY0" fmla="*/ 320459 h 320459"/>
                <a:gd name="connsiteX1" fmla="*/ 0 w 2816447"/>
                <a:gd name="connsiteY1" fmla="*/ 320459 h 320459"/>
                <a:gd name="connsiteX2" fmla="*/ 0 w 2816447"/>
                <a:gd name="connsiteY2" fmla="*/ 2480 h 320459"/>
                <a:gd name="connsiteX3" fmla="*/ 2769739 w 2816447"/>
                <a:gd name="connsiteY3" fmla="*/ 0 h 3204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16447" h="320459">
                  <a:moveTo>
                    <a:pt x="2816447" y="320459"/>
                  </a:moveTo>
                  <a:lnTo>
                    <a:pt x="0" y="320459"/>
                  </a:lnTo>
                  <a:lnTo>
                    <a:pt x="0" y="2480"/>
                  </a:lnTo>
                  <a:lnTo>
                    <a:pt x="2769739" y="0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Freeform 32"/>
            <p:cNvSpPr/>
            <p:nvPr/>
          </p:nvSpPr>
          <p:spPr>
            <a:xfrm>
              <a:off x="2790632" y="2883422"/>
              <a:ext cx="766758" cy="239963"/>
            </a:xfrm>
            <a:custGeom>
              <a:avLst/>
              <a:gdLst>
                <a:gd name="connsiteX0" fmla="*/ 319 w 1086487"/>
                <a:gd name="connsiteY0" fmla="*/ 340025 h 340025"/>
                <a:gd name="connsiteX1" fmla="*/ 152719 w 1086487"/>
                <a:gd name="connsiteY1" fmla="*/ 54275 h 340025"/>
                <a:gd name="connsiteX2" fmla="*/ 933769 w 1086487"/>
                <a:gd name="connsiteY2" fmla="*/ 25700 h 340025"/>
                <a:gd name="connsiteX3" fmla="*/ 1086169 w 1086487"/>
                <a:gd name="connsiteY3" fmla="*/ 340025 h 340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86487" h="340025">
                  <a:moveTo>
                    <a:pt x="319" y="340025"/>
                  </a:moveTo>
                  <a:cubicBezTo>
                    <a:pt x="-1269" y="223343"/>
                    <a:pt x="-2856" y="106662"/>
                    <a:pt x="152719" y="54275"/>
                  </a:cubicBezTo>
                  <a:cubicBezTo>
                    <a:pt x="308294" y="1888"/>
                    <a:pt x="778194" y="-21925"/>
                    <a:pt x="933769" y="25700"/>
                  </a:cubicBezTo>
                  <a:cubicBezTo>
                    <a:pt x="1089344" y="73325"/>
                    <a:pt x="1087756" y="206675"/>
                    <a:pt x="1086169" y="340025"/>
                  </a:cubicBezTo>
                </a:path>
              </a:pathLst>
            </a:custGeom>
            <a:noFill/>
            <a:ln>
              <a:solidFill>
                <a:schemeClr val="tx1"/>
              </a:solidFill>
              <a:tailEnd type="triangle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reeform 33"/>
            <p:cNvSpPr/>
            <p:nvPr/>
          </p:nvSpPr>
          <p:spPr>
            <a:xfrm rot="16200000">
              <a:off x="6920331" y="3238063"/>
              <a:ext cx="299690" cy="63866"/>
            </a:xfrm>
            <a:custGeom>
              <a:avLst/>
              <a:gdLst>
                <a:gd name="connsiteX0" fmla="*/ 0 w 369096"/>
                <a:gd name="connsiteY0" fmla="*/ 76200 h 171450"/>
                <a:gd name="connsiteX1" fmla="*/ 71438 w 369096"/>
                <a:gd name="connsiteY1" fmla="*/ 0 h 171450"/>
                <a:gd name="connsiteX2" fmla="*/ 107156 w 369096"/>
                <a:gd name="connsiteY2" fmla="*/ 78581 h 171450"/>
                <a:gd name="connsiteX3" fmla="*/ 178594 w 369096"/>
                <a:gd name="connsiteY3" fmla="*/ 4762 h 171450"/>
                <a:gd name="connsiteX4" fmla="*/ 219075 w 369096"/>
                <a:gd name="connsiteY4" fmla="*/ 80962 h 171450"/>
                <a:gd name="connsiteX5" fmla="*/ 309563 w 369096"/>
                <a:gd name="connsiteY5" fmla="*/ 14287 h 171450"/>
                <a:gd name="connsiteX6" fmla="*/ 369094 w 369096"/>
                <a:gd name="connsiteY6" fmla="*/ 111918 h 171450"/>
                <a:gd name="connsiteX7" fmla="*/ 307181 w 369096"/>
                <a:gd name="connsiteY7" fmla="*/ 171450 h 171450"/>
                <a:gd name="connsiteX0" fmla="*/ 0 w 369096"/>
                <a:gd name="connsiteY0" fmla="*/ 76200 h 111918"/>
                <a:gd name="connsiteX1" fmla="*/ 71438 w 369096"/>
                <a:gd name="connsiteY1" fmla="*/ 0 h 111918"/>
                <a:gd name="connsiteX2" fmla="*/ 107156 w 369096"/>
                <a:gd name="connsiteY2" fmla="*/ 78581 h 111918"/>
                <a:gd name="connsiteX3" fmla="*/ 178594 w 369096"/>
                <a:gd name="connsiteY3" fmla="*/ 4762 h 111918"/>
                <a:gd name="connsiteX4" fmla="*/ 219075 w 369096"/>
                <a:gd name="connsiteY4" fmla="*/ 80962 h 111918"/>
                <a:gd name="connsiteX5" fmla="*/ 309563 w 369096"/>
                <a:gd name="connsiteY5" fmla="*/ 14287 h 111918"/>
                <a:gd name="connsiteX6" fmla="*/ 369094 w 369096"/>
                <a:gd name="connsiteY6" fmla="*/ 111918 h 111918"/>
                <a:gd name="connsiteX0" fmla="*/ 0 w 361953"/>
                <a:gd name="connsiteY0" fmla="*/ 76200 h 107155"/>
                <a:gd name="connsiteX1" fmla="*/ 71438 w 361953"/>
                <a:gd name="connsiteY1" fmla="*/ 0 h 107155"/>
                <a:gd name="connsiteX2" fmla="*/ 107156 w 361953"/>
                <a:gd name="connsiteY2" fmla="*/ 78581 h 107155"/>
                <a:gd name="connsiteX3" fmla="*/ 178594 w 361953"/>
                <a:gd name="connsiteY3" fmla="*/ 4762 h 107155"/>
                <a:gd name="connsiteX4" fmla="*/ 219075 w 361953"/>
                <a:gd name="connsiteY4" fmla="*/ 80962 h 107155"/>
                <a:gd name="connsiteX5" fmla="*/ 309563 w 361953"/>
                <a:gd name="connsiteY5" fmla="*/ 14287 h 107155"/>
                <a:gd name="connsiteX6" fmla="*/ 361950 w 361953"/>
                <a:gd name="connsiteY6" fmla="*/ 107155 h 107155"/>
                <a:gd name="connsiteX0" fmla="*/ 0 w 361950"/>
                <a:gd name="connsiteY0" fmla="*/ 76200 h 107155"/>
                <a:gd name="connsiteX1" fmla="*/ 71438 w 361950"/>
                <a:gd name="connsiteY1" fmla="*/ 0 h 107155"/>
                <a:gd name="connsiteX2" fmla="*/ 107156 w 361950"/>
                <a:gd name="connsiteY2" fmla="*/ 78581 h 107155"/>
                <a:gd name="connsiteX3" fmla="*/ 178594 w 361950"/>
                <a:gd name="connsiteY3" fmla="*/ 4762 h 107155"/>
                <a:gd name="connsiteX4" fmla="*/ 219075 w 361950"/>
                <a:gd name="connsiteY4" fmla="*/ 80962 h 107155"/>
                <a:gd name="connsiteX5" fmla="*/ 309563 w 361950"/>
                <a:gd name="connsiteY5" fmla="*/ 14287 h 107155"/>
                <a:gd name="connsiteX6" fmla="*/ 361950 w 361950"/>
                <a:gd name="connsiteY6" fmla="*/ 107155 h 107155"/>
                <a:gd name="connsiteX0" fmla="*/ 0 w 309563"/>
                <a:gd name="connsiteY0" fmla="*/ 76200 h 80962"/>
                <a:gd name="connsiteX1" fmla="*/ 71438 w 309563"/>
                <a:gd name="connsiteY1" fmla="*/ 0 h 80962"/>
                <a:gd name="connsiteX2" fmla="*/ 107156 w 309563"/>
                <a:gd name="connsiteY2" fmla="*/ 78581 h 80962"/>
                <a:gd name="connsiteX3" fmla="*/ 178594 w 309563"/>
                <a:gd name="connsiteY3" fmla="*/ 4762 h 80962"/>
                <a:gd name="connsiteX4" fmla="*/ 219075 w 309563"/>
                <a:gd name="connsiteY4" fmla="*/ 80962 h 80962"/>
                <a:gd name="connsiteX5" fmla="*/ 309563 w 309563"/>
                <a:gd name="connsiteY5" fmla="*/ 14287 h 80962"/>
                <a:gd name="connsiteX0" fmla="*/ 0 w 316992"/>
                <a:gd name="connsiteY0" fmla="*/ 76200 h 80962"/>
                <a:gd name="connsiteX1" fmla="*/ 71438 w 316992"/>
                <a:gd name="connsiteY1" fmla="*/ 0 h 80962"/>
                <a:gd name="connsiteX2" fmla="*/ 107156 w 316992"/>
                <a:gd name="connsiteY2" fmla="*/ 78581 h 80962"/>
                <a:gd name="connsiteX3" fmla="*/ 178594 w 316992"/>
                <a:gd name="connsiteY3" fmla="*/ 4762 h 80962"/>
                <a:gd name="connsiteX4" fmla="*/ 219075 w 316992"/>
                <a:gd name="connsiteY4" fmla="*/ 80962 h 80962"/>
                <a:gd name="connsiteX5" fmla="*/ 309563 w 316992"/>
                <a:gd name="connsiteY5" fmla="*/ 14287 h 80962"/>
                <a:gd name="connsiteX6" fmla="*/ 311946 w 316992"/>
                <a:gd name="connsiteY6" fmla="*/ 21432 h 80962"/>
                <a:gd name="connsiteX0" fmla="*/ 0 w 364333"/>
                <a:gd name="connsiteY0" fmla="*/ 76200 h 80962"/>
                <a:gd name="connsiteX1" fmla="*/ 71438 w 364333"/>
                <a:gd name="connsiteY1" fmla="*/ 0 h 80962"/>
                <a:gd name="connsiteX2" fmla="*/ 107156 w 364333"/>
                <a:gd name="connsiteY2" fmla="*/ 78581 h 80962"/>
                <a:gd name="connsiteX3" fmla="*/ 178594 w 364333"/>
                <a:gd name="connsiteY3" fmla="*/ 4762 h 80962"/>
                <a:gd name="connsiteX4" fmla="*/ 219075 w 364333"/>
                <a:gd name="connsiteY4" fmla="*/ 80962 h 80962"/>
                <a:gd name="connsiteX5" fmla="*/ 309563 w 364333"/>
                <a:gd name="connsiteY5" fmla="*/ 14287 h 80962"/>
                <a:gd name="connsiteX6" fmla="*/ 364333 w 364333"/>
                <a:gd name="connsiteY6" fmla="*/ 76201 h 80962"/>
                <a:gd name="connsiteX0" fmla="*/ 0 w 364333"/>
                <a:gd name="connsiteY0" fmla="*/ 76200 h 78581"/>
                <a:gd name="connsiteX1" fmla="*/ 71438 w 364333"/>
                <a:gd name="connsiteY1" fmla="*/ 0 h 78581"/>
                <a:gd name="connsiteX2" fmla="*/ 107156 w 364333"/>
                <a:gd name="connsiteY2" fmla="*/ 78581 h 78581"/>
                <a:gd name="connsiteX3" fmla="*/ 178594 w 364333"/>
                <a:gd name="connsiteY3" fmla="*/ 4762 h 78581"/>
                <a:gd name="connsiteX4" fmla="*/ 226219 w 364333"/>
                <a:gd name="connsiteY4" fmla="*/ 76200 h 78581"/>
                <a:gd name="connsiteX5" fmla="*/ 309563 w 364333"/>
                <a:gd name="connsiteY5" fmla="*/ 14287 h 78581"/>
                <a:gd name="connsiteX6" fmla="*/ 364333 w 364333"/>
                <a:gd name="connsiteY6" fmla="*/ 76201 h 78581"/>
                <a:gd name="connsiteX0" fmla="*/ 0 w 364333"/>
                <a:gd name="connsiteY0" fmla="*/ 76200 h 76201"/>
                <a:gd name="connsiteX1" fmla="*/ 71438 w 364333"/>
                <a:gd name="connsiteY1" fmla="*/ 0 h 76201"/>
                <a:gd name="connsiteX2" fmla="*/ 121444 w 364333"/>
                <a:gd name="connsiteY2" fmla="*/ 76199 h 76201"/>
                <a:gd name="connsiteX3" fmla="*/ 178594 w 364333"/>
                <a:gd name="connsiteY3" fmla="*/ 4762 h 76201"/>
                <a:gd name="connsiteX4" fmla="*/ 226219 w 364333"/>
                <a:gd name="connsiteY4" fmla="*/ 76200 h 76201"/>
                <a:gd name="connsiteX5" fmla="*/ 309563 w 364333"/>
                <a:gd name="connsiteY5" fmla="*/ 14287 h 76201"/>
                <a:gd name="connsiteX6" fmla="*/ 364333 w 364333"/>
                <a:gd name="connsiteY6" fmla="*/ 76201 h 76201"/>
                <a:gd name="connsiteX0" fmla="*/ 0 w 364333"/>
                <a:gd name="connsiteY0" fmla="*/ 76200 h 76201"/>
                <a:gd name="connsiteX1" fmla="*/ 71438 w 364333"/>
                <a:gd name="connsiteY1" fmla="*/ 0 h 76201"/>
                <a:gd name="connsiteX2" fmla="*/ 121444 w 364333"/>
                <a:gd name="connsiteY2" fmla="*/ 76199 h 76201"/>
                <a:gd name="connsiteX3" fmla="*/ 178594 w 364333"/>
                <a:gd name="connsiteY3" fmla="*/ 4762 h 76201"/>
                <a:gd name="connsiteX4" fmla="*/ 242888 w 364333"/>
                <a:gd name="connsiteY4" fmla="*/ 76200 h 76201"/>
                <a:gd name="connsiteX5" fmla="*/ 309563 w 364333"/>
                <a:gd name="connsiteY5" fmla="*/ 14287 h 76201"/>
                <a:gd name="connsiteX6" fmla="*/ 364333 w 364333"/>
                <a:gd name="connsiteY6" fmla="*/ 76201 h 76201"/>
                <a:gd name="connsiteX0" fmla="*/ 0 w 364333"/>
                <a:gd name="connsiteY0" fmla="*/ 76200 h 76201"/>
                <a:gd name="connsiteX1" fmla="*/ 71438 w 364333"/>
                <a:gd name="connsiteY1" fmla="*/ 0 h 76201"/>
                <a:gd name="connsiteX2" fmla="*/ 121444 w 364333"/>
                <a:gd name="connsiteY2" fmla="*/ 76199 h 76201"/>
                <a:gd name="connsiteX3" fmla="*/ 178594 w 364333"/>
                <a:gd name="connsiteY3" fmla="*/ 4762 h 76201"/>
                <a:gd name="connsiteX4" fmla="*/ 242888 w 364333"/>
                <a:gd name="connsiteY4" fmla="*/ 76200 h 76201"/>
                <a:gd name="connsiteX5" fmla="*/ 311944 w 364333"/>
                <a:gd name="connsiteY5" fmla="*/ 7143 h 76201"/>
                <a:gd name="connsiteX6" fmla="*/ 364333 w 364333"/>
                <a:gd name="connsiteY6" fmla="*/ 76201 h 76201"/>
                <a:gd name="connsiteX0" fmla="*/ 0 w 311944"/>
                <a:gd name="connsiteY0" fmla="*/ 76200 h 76200"/>
                <a:gd name="connsiteX1" fmla="*/ 71438 w 311944"/>
                <a:gd name="connsiteY1" fmla="*/ 0 h 76200"/>
                <a:gd name="connsiteX2" fmla="*/ 121444 w 311944"/>
                <a:gd name="connsiteY2" fmla="*/ 76199 h 76200"/>
                <a:gd name="connsiteX3" fmla="*/ 178594 w 311944"/>
                <a:gd name="connsiteY3" fmla="*/ 4762 h 76200"/>
                <a:gd name="connsiteX4" fmla="*/ 242888 w 311944"/>
                <a:gd name="connsiteY4" fmla="*/ 76200 h 76200"/>
                <a:gd name="connsiteX5" fmla="*/ 311944 w 311944"/>
                <a:gd name="connsiteY5" fmla="*/ 7143 h 76200"/>
                <a:gd name="connsiteX0" fmla="*/ 0 w 321469"/>
                <a:gd name="connsiteY0" fmla="*/ 78582 h 78582"/>
                <a:gd name="connsiteX1" fmla="*/ 71438 w 321469"/>
                <a:gd name="connsiteY1" fmla="*/ 2382 h 78582"/>
                <a:gd name="connsiteX2" fmla="*/ 121444 w 321469"/>
                <a:gd name="connsiteY2" fmla="*/ 78581 h 78582"/>
                <a:gd name="connsiteX3" fmla="*/ 178594 w 321469"/>
                <a:gd name="connsiteY3" fmla="*/ 7144 h 78582"/>
                <a:gd name="connsiteX4" fmla="*/ 242888 w 321469"/>
                <a:gd name="connsiteY4" fmla="*/ 78582 h 78582"/>
                <a:gd name="connsiteX5" fmla="*/ 321469 w 321469"/>
                <a:gd name="connsiteY5" fmla="*/ 0 h 785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21469" h="78582">
                  <a:moveTo>
                    <a:pt x="0" y="78582"/>
                  </a:moveTo>
                  <a:lnTo>
                    <a:pt x="71438" y="2382"/>
                  </a:lnTo>
                  <a:lnTo>
                    <a:pt x="121444" y="78581"/>
                  </a:lnTo>
                  <a:lnTo>
                    <a:pt x="178594" y="7144"/>
                  </a:lnTo>
                  <a:lnTo>
                    <a:pt x="242888" y="78582"/>
                  </a:lnTo>
                  <a:lnTo>
                    <a:pt x="321469" y="0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: Mark off"/>
              <p:cNvSpPr/>
              <p:nvPr/>
            </p:nvSpPr>
            <p:spPr>
              <a:xfrm>
                <a:off x="11074018" y="14423"/>
                <a:ext cx="1206942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600" dirty="0"/>
                  <a:t>Mark off</a:t>
                </a:r>
                <a:br>
                  <a:rPr lang="en-US" sz="1600" dirty="0"/>
                </a:br>
                <a:r>
                  <a:rPr lang="en-US" sz="1600" dirty="0"/>
                  <a:t>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</m:oMath>
                </a14:m>
                <a:r>
                  <a:rPr lang="en-US" sz="1600" dirty="0"/>
                  <a:t> tape</a:t>
                </a:r>
              </a:p>
            </p:txBody>
          </p:sp>
        </mc:Choice>
        <mc:Fallback xmlns="">
          <p:sp>
            <p:nvSpPr>
              <p:cNvPr id="35" name="text: Mark off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74018" y="14423"/>
                <a:ext cx="1206942" cy="584775"/>
              </a:xfrm>
              <a:prstGeom prst="rect">
                <a:avLst/>
              </a:prstGeom>
              <a:blipFill>
                <a:blip r:embed="rId5"/>
                <a:stretch>
                  <a:fillRect l="-3030" t="-3125" b="-1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w"/>
              <p:cNvSpPr/>
              <p:nvPr/>
            </p:nvSpPr>
            <p:spPr>
              <a:xfrm>
                <a:off x="8064678" y="598480"/>
                <a:ext cx="1034899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⋯ 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⋯  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36" name="w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4678" y="598480"/>
                <a:ext cx="1034899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#"/>
          <p:cNvSpPr/>
          <p:nvPr/>
        </p:nvSpPr>
        <p:spPr>
          <a:xfrm>
            <a:off x="10810352" y="609224"/>
            <a:ext cx="28725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/>
              <a:t>#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w ="/>
              <p:cNvSpPr/>
              <p:nvPr/>
            </p:nvSpPr>
            <p:spPr>
              <a:xfrm>
                <a:off x="7998392" y="602018"/>
                <a:ext cx="2495427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=010110⋯10100000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38" name="w =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98392" y="602018"/>
                <a:ext cx="2495427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9" name="M"/>
          <p:cNvGrpSpPr/>
          <p:nvPr/>
        </p:nvGrpSpPr>
        <p:grpSpPr>
          <a:xfrm>
            <a:off x="8515842" y="966255"/>
            <a:ext cx="1178224" cy="558806"/>
            <a:chOff x="4056719" y="3893819"/>
            <a:chExt cx="1178224" cy="558806"/>
          </a:xfrm>
        </p:grpSpPr>
        <p:sp>
          <p:nvSpPr>
            <p:cNvPr id="40" name="Left Brace 39"/>
            <p:cNvSpPr/>
            <p:nvPr/>
          </p:nvSpPr>
          <p:spPr>
            <a:xfrm rot="16200000">
              <a:off x="4551094" y="3399444"/>
              <a:ext cx="189473" cy="1178224"/>
            </a:xfrm>
            <a:prstGeom prst="leftBrace">
              <a:avLst>
                <a:gd name="adj1" fmla="val 36485"/>
                <a:gd name="adj2" fmla="val 50000"/>
              </a:avLst>
            </a:prstGeom>
            <a:ln w="9525">
              <a:solidFill>
                <a:srgbClr val="96F49A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" name="Rectangle 40"/>
                <p:cNvSpPr/>
                <p:nvPr/>
              </p:nvSpPr>
              <p:spPr>
                <a:xfrm>
                  <a:off x="4342286" y="4083293"/>
                  <a:ext cx="607089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solidFill>
                              <a:srgbClr val="96F49A"/>
                            </a:solidFill>
                            <a:latin typeface="Cambria Math" panose="02040503050406030204" pitchFamily="18" charset="0"/>
                          </a:rPr>
                          <m:t>〈</m:t>
                        </m:r>
                        <m:r>
                          <a:rPr lang="en-US" b="0" i="1" smtClean="0">
                            <a:solidFill>
                              <a:srgbClr val="96F49A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US" b="0" i="1" smtClean="0">
                            <a:solidFill>
                              <a:srgbClr val="96F49A"/>
                            </a:solidFill>
                            <a:latin typeface="Cambria Math" panose="02040503050406030204" pitchFamily="18" charset="0"/>
                          </a:rPr>
                          <m:t>〉</m:t>
                        </m:r>
                      </m:oMath>
                    </m:oMathPara>
                  </a14:m>
                  <a:endParaRPr lang="en-US" dirty="0">
                    <a:solidFill>
                      <a:srgbClr val="96F49A"/>
                    </a:solidFill>
                  </a:endParaRPr>
                </a:p>
              </p:txBody>
            </p:sp>
          </mc:Choice>
          <mc:Fallback xmlns="">
            <p:sp>
              <p:nvSpPr>
                <p:cNvPr id="41" name="Rectangle 4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42286" y="4083293"/>
                  <a:ext cx="607089" cy="369332"/>
                </a:xfrm>
                <a:prstGeom prst="rect">
                  <a:avLst/>
                </a:prstGeom>
                <a:blipFill>
                  <a:blip r:embed="rId8"/>
                  <a:stretch>
                    <a:fillRect b="-1333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42" name="cross out line"/>
          <p:cNvCxnSpPr/>
          <p:nvPr/>
        </p:nvCxnSpPr>
        <p:spPr>
          <a:xfrm>
            <a:off x="9694066" y="770485"/>
            <a:ext cx="739484" cy="0"/>
          </a:xfrm>
          <a:prstGeom prst="line">
            <a:avLst/>
          </a:prstGeom>
          <a:ln w="19050">
            <a:solidFill>
              <a:srgbClr val="96F49A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3" name="n"/>
          <p:cNvGrpSpPr/>
          <p:nvPr/>
        </p:nvGrpSpPr>
        <p:grpSpPr>
          <a:xfrm>
            <a:off x="8169195" y="251023"/>
            <a:ext cx="698500" cy="369332"/>
            <a:chOff x="3643786" y="2742517"/>
            <a:chExt cx="698500" cy="369332"/>
          </a:xfrm>
        </p:grpSpPr>
        <p:cxnSp>
          <p:nvCxnSpPr>
            <p:cNvPr id="44" name="Straight Arrow Connector 43"/>
            <p:cNvCxnSpPr/>
            <p:nvPr/>
          </p:nvCxnSpPr>
          <p:spPr>
            <a:xfrm>
              <a:off x="3643786" y="2946400"/>
              <a:ext cx="698500" cy="0"/>
            </a:xfrm>
            <a:prstGeom prst="straightConnector1">
              <a:avLst/>
            </a:prstGeom>
            <a:ln w="952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5" name="Rectangle 44"/>
                <p:cNvSpPr/>
                <p:nvPr/>
              </p:nvSpPr>
              <p:spPr>
                <a:xfrm>
                  <a:off x="3805741" y="2742517"/>
                  <a:ext cx="374590" cy="369332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45" name="Rectangle 4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05741" y="2742517"/>
                  <a:ext cx="374590" cy="369332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6" name="f(n)"/>
          <p:cNvGrpSpPr/>
          <p:nvPr/>
        </p:nvGrpSpPr>
        <p:grpSpPr>
          <a:xfrm>
            <a:off x="8169195" y="81747"/>
            <a:ext cx="2784786" cy="369332"/>
            <a:chOff x="3643786" y="2681303"/>
            <a:chExt cx="2784786" cy="369332"/>
          </a:xfrm>
        </p:grpSpPr>
        <p:cxnSp>
          <p:nvCxnSpPr>
            <p:cNvPr id="47" name="Straight Arrow Connector 46"/>
            <p:cNvCxnSpPr/>
            <p:nvPr/>
          </p:nvCxnSpPr>
          <p:spPr>
            <a:xfrm>
              <a:off x="3643786" y="2883422"/>
              <a:ext cx="2784786" cy="0"/>
            </a:xfrm>
            <a:prstGeom prst="straightConnector1">
              <a:avLst/>
            </a:prstGeom>
            <a:ln w="952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8" name="Rectangle 47"/>
                <p:cNvSpPr/>
                <p:nvPr/>
              </p:nvSpPr>
              <p:spPr>
                <a:xfrm>
                  <a:off x="4740985" y="2681303"/>
                  <a:ext cx="700320" cy="369332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48" name="Rectangle 4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40985" y="2681303"/>
                  <a:ext cx="700320" cy="369332"/>
                </a:xfrm>
                <a:prstGeom prst="rect">
                  <a:avLst/>
                </a:prstGeom>
                <a:blipFill>
                  <a:blip r:embed="rId10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D"/>
              <p:cNvSpPr/>
              <p:nvPr/>
            </p:nvSpPr>
            <p:spPr>
              <a:xfrm>
                <a:off x="7228661" y="664962"/>
                <a:ext cx="40459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>
                          <a:latin typeface="Cambria Math" panose="02040503050406030204" pitchFamily="18" charset="0"/>
                        </a:rPr>
                        <m:t>𝐷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9" name="D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8661" y="664962"/>
                <a:ext cx="404598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Rectangle 49"/>
          <p:cNvSpPr/>
          <p:nvPr/>
        </p:nvSpPr>
        <p:spPr>
          <a:xfrm>
            <a:off x="5987635" y="683385"/>
            <a:ext cx="12330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Hide me →</a:t>
            </a:r>
          </a:p>
        </p:txBody>
      </p:sp>
      <p:sp>
        <p:nvSpPr>
          <p:cNvPr id="51" name="hide &quot;for 2^f(n) steps&quot;"/>
          <p:cNvSpPr/>
          <p:nvPr/>
        </p:nvSpPr>
        <p:spPr>
          <a:xfrm>
            <a:off x="3066182" y="4732943"/>
            <a:ext cx="1914895" cy="3311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hide &quot;or hasn't halted&quot;"/>
          <p:cNvSpPr/>
          <p:nvPr/>
        </p:nvSpPr>
        <p:spPr>
          <a:xfrm>
            <a:off x="3134630" y="5454764"/>
            <a:ext cx="2244355" cy="3311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hide 10*"/>
          <p:cNvSpPr/>
          <p:nvPr/>
        </p:nvSpPr>
        <p:spPr>
          <a:xfrm>
            <a:off x="2065152" y="4343458"/>
            <a:ext cx="497073" cy="3311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10586646" y="6369638"/>
            <a:ext cx="1309974" cy="338554"/>
          </a:xfrm>
          <a:prstGeom prst="rect">
            <a:avLst/>
          </a:prstGeom>
          <a:ln>
            <a:solidFill>
              <a:srgbClr val="FFC000"/>
            </a:solidFill>
          </a:ln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FFC000"/>
                </a:solidFill>
              </a:rPr>
              <a:t>Check-in 21.2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6031053" y="3878562"/>
                <a:ext cx="5966859" cy="2308324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rgbClr val="FFC00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FFC000"/>
                    </a:solidFill>
                  </a:rPr>
                  <a:t>Check-in 21.2</a:t>
                </a:r>
              </a:p>
              <a:p>
                <a:r>
                  <a:rPr lang="en-US" sz="2000" dirty="0"/>
                  <a:t>What happens when we run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sz="2000" dirty="0"/>
                  <a:t> on input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〈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〉1000000</m:t>
                    </m:r>
                  </m:oMath>
                </a14:m>
                <a:r>
                  <a:rPr lang="en-US" sz="2000" dirty="0"/>
                  <a:t> ?</a:t>
                </a:r>
              </a:p>
              <a:p>
                <a:pPr marL="457200" indent="-457200">
                  <a:buAutoNum type="alphaLcParenR"/>
                </a:pPr>
                <a:r>
                  <a:rPr lang="en-US" sz="2000" dirty="0"/>
                  <a:t>It loops</a:t>
                </a:r>
              </a:p>
              <a:p>
                <a:pPr marL="457200" indent="-457200">
                  <a:buAutoNum type="alphaLcParenR"/>
                </a:pPr>
                <a:r>
                  <a:rPr lang="en-US" sz="2000" dirty="0"/>
                  <a:t>It </a:t>
                </a:r>
                <a:r>
                  <a:rPr lang="en-US" sz="2000" i="1" dirty="0"/>
                  <a:t>accepts</a:t>
                </a:r>
              </a:p>
              <a:p>
                <a:pPr marL="457200" indent="-457200">
                  <a:buFontTx/>
                  <a:buAutoNum type="alphaLcParenR"/>
                </a:pPr>
                <a:r>
                  <a:rPr lang="en-US" sz="2000" dirty="0"/>
                  <a:t>It </a:t>
                </a:r>
                <a:r>
                  <a:rPr lang="en-US" sz="2000" i="1" dirty="0"/>
                  <a:t>rejects</a:t>
                </a:r>
              </a:p>
              <a:p>
                <a:pPr marL="457200" indent="-457200">
                  <a:buFontTx/>
                  <a:buAutoNum type="alphaLcParenR"/>
                </a:pPr>
                <a:r>
                  <a:rPr lang="en-US" sz="2000" dirty="0"/>
                  <a:t>We get a contradiction</a:t>
                </a:r>
              </a:p>
              <a:p>
                <a:pPr marL="457200" indent="-457200">
                  <a:buFontTx/>
                  <a:buAutoNum type="alphaLcParenR"/>
                </a:pPr>
                <a:r>
                  <a:rPr lang="en-US" sz="2000" dirty="0"/>
                  <a:t>Smoke comes out</a:t>
                </a:r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1053" y="3878562"/>
                <a:ext cx="5966859" cy="2308324"/>
              </a:xfrm>
              <a:prstGeom prst="rect">
                <a:avLst/>
              </a:prstGeom>
              <a:blipFill>
                <a:blip r:embed="rId12"/>
                <a:stretch>
                  <a:fillRect l="-1218" t="-1299" b="-3117"/>
                </a:stretch>
              </a:blipFill>
              <a:ln w="38100">
                <a:solidFill>
                  <a:srgbClr val="FFC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25DEFBF8-8BE5-CB4A-A07A-C99055683E8B}"/>
              </a:ext>
            </a:extLst>
          </p:cNvPr>
          <p:cNvSpPr txBox="1"/>
          <p:nvPr/>
        </p:nvSpPr>
        <p:spPr>
          <a:xfrm>
            <a:off x="5312229" y="63137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3312087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500"/>
                            </p:stCondLst>
                            <p:childTnLst>
                              <p:par>
                                <p:cTn id="1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500"/>
                                        <p:tgtEl>
                                          <p:spTgt spid="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6" grpId="0" uiExpand="1" build="p"/>
      <p:bldP spid="35" grpId="0"/>
      <p:bldP spid="36" grpId="0"/>
      <p:bldP spid="36" grpId="1"/>
      <p:bldP spid="37" grpId="0"/>
      <p:bldP spid="38" grpId="0"/>
      <p:bldP spid="49" grpId="0"/>
      <p:bldP spid="50" grpId="0"/>
      <p:bldP spid="50" grpId="1"/>
      <p:bldP spid="51" grpId="0" animBg="1"/>
      <p:bldP spid="52" grpId="0" animBg="1"/>
      <p:bldP spid="53" grpId="0" animBg="1"/>
      <p:bldP spid="54" grpId="0" animBg="1"/>
      <p:bldP spid="55" grpId="0" uiExpand="1" animBg="1"/>
    </p:bldLst>
  </p:timing>
</p:sld>
</file>

<file path=ppt/theme/theme1.xml><?xml version="1.0" encoding="utf-8"?>
<a:theme xmlns:a="http://schemas.openxmlformats.org/drawingml/2006/main" name="Office Theme">
  <a:themeElements>
    <a:clrScheme name="Custom 30">
      <a:dk1>
        <a:srgbClr val="000000"/>
      </a:dk1>
      <a:lt1>
        <a:srgbClr val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0096FF"/>
      </a:hlink>
      <a:folHlink>
        <a:srgbClr val="D783F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</a:spDef>
    <a:lnDef>
      <a:spPr>
        <a:ln w="9525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F4D1872214E7E4AA66A0644C9DCCEFF" ma:contentTypeVersion="13" ma:contentTypeDescription="Create a new document." ma:contentTypeScope="" ma:versionID="a7594662c8e5fc21752806ac3520e701">
  <xsd:schema xmlns:xsd="http://www.w3.org/2001/XMLSchema" xmlns:xs="http://www.w3.org/2001/XMLSchema" xmlns:p="http://schemas.microsoft.com/office/2006/metadata/properties" xmlns:ns2="ce0de229-b968-460b-bfa6-c309bf067a33" xmlns:ns3="b2272a47-6a34-441e-975c-341e732a1f8b" targetNamespace="http://schemas.microsoft.com/office/2006/metadata/properties" ma:root="true" ma:fieldsID="90f7ced8e6f78dd6fdf52a8c3b233a3b" ns2:_="" ns3:_="">
    <xsd:import namespace="ce0de229-b968-460b-bfa6-c309bf067a33"/>
    <xsd:import namespace="b2272a47-6a34-441e-975c-341e732a1f8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DateCreat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0de229-b968-460b-bfa6-c309bf067a3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DateCreated" ma:index="20" nillable="true" ma:displayName="Date Created" ma:format="DateOnly" ma:internalName="DateCreated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272a47-6a34-441e-975c-341e732a1f8b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eCreated xmlns="ce0de229-b968-460b-bfa6-c309bf067a3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ED8C741-A088-4A67-B095-EBA88677D13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e0de229-b968-460b-bfa6-c309bf067a33"/>
    <ds:schemaRef ds:uri="b2272a47-6a34-441e-975c-341e732a1f8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0DA899E-9B83-4FE9-92A7-38F65746DCD4}">
  <ds:schemaRefs>
    <ds:schemaRef ds:uri="http://schemas.microsoft.com/office/2006/metadata/properties"/>
    <ds:schemaRef ds:uri="http://schemas.microsoft.com/office/infopath/2007/PartnerControls"/>
    <ds:schemaRef ds:uri="ce0de229-b968-460b-bfa6-c309bf067a33"/>
  </ds:schemaRefs>
</ds:datastoreItem>
</file>

<file path=customXml/itemProps3.xml><?xml version="1.0" encoding="utf-8"?>
<ds:datastoreItem xmlns:ds="http://schemas.openxmlformats.org/officeDocument/2006/customXml" ds:itemID="{3880A970-CB42-4ADD-9574-B8A192C446E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85678</TotalTime>
  <Words>2076</Words>
  <Application>Microsoft Macintosh PowerPoint</Application>
  <PresentationFormat>Widescreen</PresentationFormat>
  <Paragraphs>256</Paragraphs>
  <Slides>14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Book Antiqua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>Massachusetts Institute of Technology</Company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18.404J F2020 Lecture 21: Hierarchy Theorems </dc:title>
  <dc:subject/>
  <dc:creator>Michael Sipser</dc:creator>
  <cp:keywords/>
  <dc:description/>
  <cp:lastModifiedBy>Microsoft Office User</cp:lastModifiedBy>
  <cp:revision>1941</cp:revision>
  <dcterms:created xsi:type="dcterms:W3CDTF">2020-08-09T18:24:17Z</dcterms:created>
  <dcterms:modified xsi:type="dcterms:W3CDTF">2021-02-15T23:09:00Z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0x0101001F4D1872214E7E4AA66A0644C9DCCEFF</vt:lpwstr>
  </property>
</Properties>
</file>