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9" r:id="rId5"/>
    <p:sldId id="360" r:id="rId6"/>
    <p:sldId id="393" r:id="rId7"/>
    <p:sldId id="395" r:id="rId8"/>
    <p:sldId id="402" r:id="rId9"/>
    <p:sldId id="385" r:id="rId10"/>
    <p:sldId id="401" r:id="rId11"/>
    <p:sldId id="399" r:id="rId12"/>
    <p:sldId id="403" r:id="rId13"/>
    <p:sldId id="383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649E942-CBC9-264A-A308-41781C038C1A}">
          <p14:sldIdLst>
            <p14:sldId id="259"/>
            <p14:sldId id="360"/>
            <p14:sldId id="393"/>
            <p14:sldId id="395"/>
            <p14:sldId id="402"/>
            <p14:sldId id="385"/>
            <p14:sldId id="401"/>
            <p14:sldId id="399"/>
            <p14:sldId id="403"/>
            <p14:sldId id="383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77" autoAdjust="0"/>
    <p:restoredTop sz="90259" autoAdjust="0"/>
  </p:normalViewPr>
  <p:slideViewPr>
    <p:cSldViewPr snapToGrid="0">
      <p:cViewPr varScale="1">
        <p:scale>
          <a:sx n="91" d="100"/>
          <a:sy n="91" d="100"/>
        </p:scale>
        <p:origin x="192" y="32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-2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7AB7709-BEC3-8B4C-9D4F-FF05C5F2246A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7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6.png"/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7.png"/><Relationship Id="rId25" Type="http://schemas.openxmlformats.org/officeDocument/2006/relationships/image" Target="../media/image10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20" Type="http://schemas.openxmlformats.org/officeDocument/2006/relationships/image" Target="../media/image39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24" Type="http://schemas.openxmlformats.org/officeDocument/2006/relationships/image" Target="../media/image55.png"/><Relationship Id="rId11" Type="http://schemas.openxmlformats.org/officeDocument/2006/relationships/image" Target="../media/image17.png"/><Relationship Id="rId23" Type="http://schemas.openxmlformats.org/officeDocument/2006/relationships/image" Target="../media/image54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9.png"/><Relationship Id="rId27" Type="http://schemas.openxmlformats.org/officeDocument/2006/relationships/image" Target="../media/image57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9.png"/><Relationship Id="rId42" Type="http://schemas.openxmlformats.org/officeDocument/2006/relationships/image" Target="../media/image103.png"/><Relationship Id="rId34" Type="http://schemas.openxmlformats.org/officeDocument/2006/relationships/image" Target="../media/image94.png"/><Relationship Id="rId25" Type="http://schemas.openxmlformats.org/officeDocument/2006/relationships/image" Target="../media/image83.png"/><Relationship Id="rId33" Type="http://schemas.openxmlformats.org/officeDocument/2006/relationships/image" Target="../media/image93.png"/><Relationship Id="rId38" Type="http://schemas.openxmlformats.org/officeDocument/2006/relationships/image" Target="../media/image98.png"/><Relationship Id="rId41" Type="http://schemas.openxmlformats.org/officeDocument/2006/relationships/image" Target="../media/image11.png"/><Relationship Id="rId29" Type="http://schemas.openxmlformats.org/officeDocument/2006/relationships/image" Target="../media/image87.png"/><Relationship Id="rId1" Type="http://schemas.openxmlformats.org/officeDocument/2006/relationships/slideLayout" Target="../slideLayouts/slideLayout3.xml"/><Relationship Id="rId40" Type="http://schemas.openxmlformats.org/officeDocument/2006/relationships/image" Target="../media/image101.png"/><Relationship Id="rId6" Type="http://schemas.openxmlformats.org/officeDocument/2006/relationships/image" Target="../media/image61.png"/><Relationship Id="rId32" Type="http://schemas.openxmlformats.org/officeDocument/2006/relationships/image" Target="../media/image92.png"/><Relationship Id="rId37" Type="http://schemas.openxmlformats.org/officeDocument/2006/relationships/image" Target="../media/image97.png"/><Relationship Id="rId23" Type="http://schemas.openxmlformats.org/officeDocument/2006/relationships/image" Target="../media/image81.png"/><Relationship Id="rId28" Type="http://schemas.openxmlformats.org/officeDocument/2006/relationships/image" Target="../media/image86.png"/><Relationship Id="rId36" Type="http://schemas.openxmlformats.org/officeDocument/2006/relationships/image" Target="../media/image96.png"/><Relationship Id="rId44" Type="http://schemas.openxmlformats.org/officeDocument/2006/relationships/image" Target="../media/image25.png"/><Relationship Id="rId27" Type="http://schemas.openxmlformats.org/officeDocument/2006/relationships/image" Target="../media/image85.png"/><Relationship Id="rId43" Type="http://schemas.openxmlformats.org/officeDocument/2006/relationships/image" Target="../media/image12.png"/><Relationship Id="rId35" Type="http://schemas.openxmlformats.org/officeDocument/2006/relationships/image" Target="../media/image9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2" Type="http://schemas.openxmlformats.org/officeDocument/2006/relationships/image" Target="../media/image103.png"/><Relationship Id="rId47" Type="http://schemas.openxmlformats.org/officeDocument/2006/relationships/image" Target="../media/image38.png"/><Relationship Id="rId46" Type="http://schemas.openxmlformats.org/officeDocument/2006/relationships/image" Target="../media/image37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3.xml"/><Relationship Id="rId45" Type="http://schemas.openxmlformats.org/officeDocument/2006/relationships/image" Target="../media/image36.png"/><Relationship Id="rId44" Type="http://schemas.openxmlformats.org/officeDocument/2006/relationships/image" Target="../media/image35.png"/><Relationship Id="rId4" Type="http://schemas.openxmlformats.org/officeDocument/2006/relationships/image" Target="../media/image280.png"/><Relationship Id="rId43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26" Type="http://schemas.openxmlformats.org/officeDocument/2006/relationships/image" Target="../media/image65.png"/><Relationship Id="rId21" Type="http://schemas.openxmlformats.org/officeDocument/2006/relationships/image" Target="../media/image59.png"/><Relationship Id="rId7" Type="http://schemas.openxmlformats.org/officeDocument/2006/relationships/image" Target="../media/image40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5" Type="http://schemas.openxmlformats.org/officeDocument/2006/relationships/image" Target="../media/image64.png"/><Relationship Id="rId16" Type="http://schemas.openxmlformats.org/officeDocument/2006/relationships/image" Target="../media/image50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0.png"/><Relationship Id="rId11" Type="http://schemas.openxmlformats.org/officeDocument/2006/relationships/image" Target="../media/image45.png"/><Relationship Id="rId24" Type="http://schemas.openxmlformats.org/officeDocument/2006/relationships/image" Target="../media/image63.png"/><Relationship Id="rId15" Type="http://schemas.openxmlformats.org/officeDocument/2006/relationships/image" Target="../media/image49.png"/><Relationship Id="rId23" Type="http://schemas.openxmlformats.org/officeDocument/2006/relationships/image" Target="../media/image62.png"/><Relationship Id="rId10" Type="http://schemas.openxmlformats.org/officeDocument/2006/relationships/image" Target="../media/image43.png"/><Relationship Id="rId19" Type="http://schemas.openxmlformats.org/officeDocument/2006/relationships/image" Target="../media/image53.png"/><Relationship Id="rId9" Type="http://schemas.openxmlformats.org/officeDocument/2006/relationships/image" Target="../media/image42.png"/><Relationship Id="rId14" Type="http://schemas.openxmlformats.org/officeDocument/2006/relationships/image" Target="../media/image48.png"/><Relationship Id="rId22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227612"/>
                <a:ext cx="6739082" cy="2640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400" baseline="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- NTIME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NP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P vs NP problem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Dynamic Programming,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CFG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 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- Polynomial-time reducibility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00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 §7.5) </a:t>
                </a:r>
                <a:b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NP-completeness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227612"/>
                <a:ext cx="6739082" cy="2640338"/>
              </a:xfrm>
              <a:prstGeom prst="rect">
                <a:avLst/>
              </a:prstGeom>
              <a:blipFill>
                <a:blip r:embed="rId2"/>
                <a:stretch>
                  <a:fillRect l="-1356" t="-1843" b="-2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EE7A1B28-149A-ED44-8967-A4DA4D9166C2}"/>
              </a:ext>
            </a:extLst>
          </p:cNvPr>
          <p:cNvSpPr txBox="1"/>
          <p:nvPr/>
        </p:nvSpPr>
        <p:spPr>
          <a:xfrm>
            <a:off x="6226629" y="6197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649178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</a:t>
                </a:r>
                <a:r>
                  <a:rPr lang="en-US" sz="2400" dirty="0"/>
                  <a:t>NP-completeness</a:t>
                </a: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and</a:t>
                </a:r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latin typeface="+mj-lt"/>
                </a:endParaRP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𝐶𝐿𝐼𝑄𝑈𝐸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Strategy for proving NP-completeness:  Reduce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 by constructing gadgets that simulate variables and clauses.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6491780" cy="3293209"/>
              </a:xfrm>
              <a:prstGeom prst="rect">
                <a:avLst/>
              </a:prstGeom>
              <a:blipFill>
                <a:blip r:embed="rId3"/>
                <a:stretch>
                  <a:fillRect l="-1502" t="-1664" b="-3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EECB2F0-CB34-0641-883D-2A960B7B296F}"/>
              </a:ext>
            </a:extLst>
          </p:cNvPr>
          <p:cNvSpPr txBox="1"/>
          <p:nvPr/>
        </p:nvSpPr>
        <p:spPr>
          <a:xfrm>
            <a:off x="5138057" y="6197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717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</a:t>
            </a:r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12177" y="1093438"/>
                <a:ext cx="8422223" cy="124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Defn: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</a:t>
                </a:r>
                <a:r>
                  <a:rPr lang="en-US" sz="2000" u="sng" dirty="0"/>
                  <a:t>polynomial time reducible </a:t>
                </a:r>
                <a:r>
                  <a:rPr lang="en-US" sz="2000" dirty="0">
                    <a:solidFill>
                      <a:schemeClr val="tx1"/>
                    </a:solidFill>
                  </a:rPr>
                  <a:t>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)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dirty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>
                    <a:solidFill>
                      <a:schemeClr val="tx1"/>
                    </a:solidFill>
                  </a:rPr>
                  <a:t>by a reduction function that is computable in polynomial time.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b="1" dirty="0"/>
                  <a:t>Theorem:  </a:t>
                </a:r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 and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P  then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7" y="1093438"/>
                <a:ext cx="8422223" cy="1246495"/>
              </a:xfrm>
              <a:prstGeom prst="rect">
                <a:avLst/>
              </a:prstGeom>
              <a:blipFill>
                <a:blip r:embed="rId2"/>
                <a:stretch>
                  <a:fillRect l="-724" t="-2439" b="-7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264957" y="1825829"/>
            <a:ext cx="3386635" cy="1447489"/>
            <a:chOff x="6764442" y="2151696"/>
            <a:chExt cx="3539915" cy="1447489"/>
          </a:xfrm>
        </p:grpSpPr>
        <p:grpSp>
          <p:nvGrpSpPr>
            <p:cNvPr id="16" name="Group 15"/>
            <p:cNvGrpSpPr/>
            <p:nvPr/>
          </p:nvGrpSpPr>
          <p:grpSpPr>
            <a:xfrm>
              <a:off x="6764442" y="2151696"/>
              <a:ext cx="3539915" cy="1025610"/>
              <a:chOff x="7394145" y="2692156"/>
              <a:chExt cx="4177066" cy="102561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7394145" y="2692156"/>
                <a:ext cx="1396313" cy="1025610"/>
                <a:chOff x="1729946" y="3731741"/>
                <a:chExt cx="1396313" cy="1025610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1729946" y="3731741"/>
                  <a:ext cx="1396313" cy="10256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32" name="Group 31"/>
                <p:cNvGrpSpPr/>
                <p:nvPr/>
              </p:nvGrpSpPr>
              <p:grpSpPr>
                <a:xfrm>
                  <a:off x="2107713" y="4099268"/>
                  <a:ext cx="629308" cy="531341"/>
                  <a:chOff x="2107713" y="4099268"/>
                  <a:chExt cx="629308" cy="531341"/>
                </a:xfrm>
              </p:grpSpPr>
              <p:sp>
                <p:nvSpPr>
                  <p:cNvPr id="33" name="Oval 32"/>
                  <p:cNvSpPr/>
                  <p:nvPr/>
                </p:nvSpPr>
                <p:spPr>
                  <a:xfrm>
                    <a:off x="2119183" y="4099268"/>
                    <a:ext cx="617838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4" name="Rectangle 33"/>
                      <p:cNvSpPr/>
                      <p:nvPr/>
                    </p:nvSpPr>
                    <p:spPr>
                      <a:xfrm>
                        <a:off x="2107713" y="4164883"/>
                        <a:ext cx="479994" cy="40011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8" name="Rectangle 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107713" y="4164883"/>
                        <a:ext cx="479994" cy="400110"/>
                      </a:xfrm>
                      <a:prstGeom prst="rect">
                        <a:avLst/>
                      </a:prstGeom>
                      <a:blipFill>
                        <a:blip r:embed="rId4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grpSp>
            <p:nvGrpSpPr>
              <p:cNvPr id="19" name="Group 18"/>
              <p:cNvGrpSpPr/>
              <p:nvPr/>
            </p:nvGrpSpPr>
            <p:grpSpPr>
              <a:xfrm>
                <a:off x="10174898" y="2692156"/>
                <a:ext cx="1396313" cy="1025610"/>
                <a:chOff x="4510699" y="3731741"/>
                <a:chExt cx="1396313" cy="102561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4510699" y="3731741"/>
                  <a:ext cx="1396313" cy="102561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28" name="Group 27"/>
                <p:cNvGrpSpPr/>
                <p:nvPr/>
              </p:nvGrpSpPr>
              <p:grpSpPr>
                <a:xfrm>
                  <a:off x="4899936" y="4099268"/>
                  <a:ext cx="650235" cy="531341"/>
                  <a:chOff x="2119183" y="4099268"/>
                  <a:chExt cx="650235" cy="531341"/>
                </a:xfrm>
              </p:grpSpPr>
              <p:sp>
                <p:nvSpPr>
                  <p:cNvPr id="29" name="Oval 28"/>
                  <p:cNvSpPr/>
                  <p:nvPr/>
                </p:nvSpPr>
                <p:spPr>
                  <a:xfrm>
                    <a:off x="2119183" y="4099268"/>
                    <a:ext cx="617838" cy="531341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0" name="Rectangle 29"/>
                      <p:cNvSpPr/>
                      <p:nvPr/>
                    </p:nvSpPr>
                    <p:spPr>
                      <a:xfrm>
                        <a:off x="2276713" y="4164883"/>
                        <a:ext cx="492705" cy="40011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m:oMathPara>
                        </a14:m>
                        <a:endParaRPr lang="en-US" sz="2000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4" name="Rectangle 1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276713" y="4164883"/>
                        <a:ext cx="492705" cy="400110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sp>
            <p:nvSpPr>
              <p:cNvPr id="20" name="Oval 19"/>
              <p:cNvSpPr/>
              <p:nvPr/>
            </p:nvSpPr>
            <p:spPr>
              <a:xfrm>
                <a:off x="8272830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8272830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0665112" y="332535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0665112" y="2946744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8343899" y="2792408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8343899" y="3158390"/>
                <a:ext cx="2298700" cy="175651"/>
              </a:xfrm>
              <a:custGeom>
                <a:avLst/>
                <a:gdLst>
                  <a:gd name="connsiteX0" fmla="*/ 0 w 2386013"/>
                  <a:gd name="connsiteY0" fmla="*/ 273847 h 273847"/>
                  <a:gd name="connsiteX1" fmla="*/ 1193007 w 2386013"/>
                  <a:gd name="connsiteY1" fmla="*/ 3 h 273847"/>
                  <a:gd name="connsiteX2" fmla="*/ 2386013 w 2386013"/>
                  <a:gd name="connsiteY2" fmla="*/ 269084 h 273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86013" h="273847">
                    <a:moveTo>
                      <a:pt x="0" y="273847"/>
                    </a:moveTo>
                    <a:cubicBezTo>
                      <a:pt x="397669" y="137322"/>
                      <a:pt x="795338" y="797"/>
                      <a:pt x="1193007" y="3"/>
                    </a:cubicBezTo>
                    <a:cubicBezTo>
                      <a:pt x="1590676" y="-791"/>
                      <a:pt x="1988344" y="134146"/>
                      <a:pt x="2386013" y="269084"/>
                    </a:cubicBezTo>
                  </a:path>
                </a:pathLst>
              </a:custGeom>
              <a:noFill/>
              <a:ln w="6350">
                <a:solidFill>
                  <a:schemeClr val="accent1">
                    <a:lumMod val="60000"/>
                    <a:lumOff val="40000"/>
                  </a:schemeClr>
                </a:solidFill>
                <a:tailEnd type="stealth"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Rectangle 25"/>
                  <p:cNvSpPr/>
                  <p:nvPr/>
                </p:nvSpPr>
                <p:spPr>
                  <a:xfrm>
                    <a:off x="9274398" y="3140687"/>
                    <a:ext cx="43770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US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" name="Rectangle 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74398" y="3140687"/>
                    <a:ext cx="437700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14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6764442" y="3229853"/>
                  <a:ext cx="349525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𝑓</m:t>
                      </m:r>
                    </m:oMath>
                  </a14:m>
                  <a:r>
                    <a:rPr lang="en-US" dirty="0"/>
                    <a:t> is computable in polynomial time</a:t>
                  </a:r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4442" y="3229853"/>
                  <a:ext cx="3495252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546" t="-8197" r="-5282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Rectangle 2"/>
          <p:cNvSpPr/>
          <p:nvPr/>
        </p:nvSpPr>
        <p:spPr>
          <a:xfrm>
            <a:off x="112177" y="3519059"/>
            <a:ext cx="77606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NP = All languages where can </a:t>
            </a:r>
            <a:r>
              <a:rPr lang="en-US" sz="2000" u="sng" dirty="0"/>
              <a:t>verify</a:t>
            </a:r>
            <a:r>
              <a:rPr lang="en-US" sz="2000" dirty="0"/>
              <a:t> membership quickly</a:t>
            </a:r>
          </a:p>
          <a:p>
            <a:r>
              <a:rPr lang="en-US" sz="2000" dirty="0"/>
              <a:t>  P  = All languages where can  </a:t>
            </a:r>
            <a:r>
              <a:rPr lang="en-US" sz="2000" u="sng" dirty="0"/>
              <a:t>test</a:t>
            </a:r>
            <a:r>
              <a:rPr lang="en-US" sz="2000" dirty="0"/>
              <a:t>  membership quickly</a:t>
            </a:r>
          </a:p>
          <a:p>
            <a:pPr>
              <a:spcBef>
                <a:spcPts val="2400"/>
              </a:spcBef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 versus NP question:  Does P = NP?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264957" y="4045299"/>
            <a:ext cx="4696726" cy="1521307"/>
            <a:chOff x="5055225" y="4109361"/>
            <a:chExt cx="4696726" cy="1521307"/>
          </a:xfrm>
        </p:grpSpPr>
        <p:grpSp>
          <p:nvGrpSpPr>
            <p:cNvPr id="35" name="Group 34"/>
            <p:cNvGrpSpPr/>
            <p:nvPr/>
          </p:nvGrpSpPr>
          <p:grpSpPr>
            <a:xfrm>
              <a:off x="5055225" y="4423660"/>
              <a:ext cx="2084129" cy="1207008"/>
              <a:chOff x="9522655" y="2950464"/>
              <a:chExt cx="2084129" cy="1207008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9589359" y="3157728"/>
                <a:ext cx="975360" cy="792480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rtlCol="0" anchor="ctr"/>
              <a:lstStyle/>
              <a:p>
                <a:pPr algn="ctr"/>
                <a:endParaRPr lang="en-US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9522655" y="2950464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rtlCol="0" anchor="ctr"/>
              <a:lstStyle/>
              <a:p>
                <a:pPr algn="ctr"/>
                <a:endParaRPr lang="en-US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0814683" y="3323135"/>
                <a:ext cx="542136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NP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905357" y="3323135"/>
                <a:ext cx="343363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8022696" y="4423659"/>
              <a:ext cx="1729255" cy="1207008"/>
              <a:chOff x="9522655" y="2950464"/>
              <a:chExt cx="2084129" cy="1207008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9522655" y="2950464"/>
                <a:ext cx="2084129" cy="1207008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rtlCol="0" anchor="ctr"/>
              <a:lstStyle/>
              <a:p>
                <a:pPr algn="ctr"/>
                <a:endParaRPr lang="en-US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0009514" y="3323135"/>
                <a:ext cx="1196275" cy="461665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 = NP</a:t>
                </a:r>
              </a:p>
            </p:txBody>
          </p:sp>
        </p:grpSp>
        <p:sp>
          <p:nvSpPr>
            <p:cNvPr id="5" name="Rectangle 4"/>
            <p:cNvSpPr/>
            <p:nvPr/>
          </p:nvSpPr>
          <p:spPr>
            <a:xfrm>
              <a:off x="7374761" y="4109361"/>
              <a:ext cx="445956" cy="76944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?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00525" y="5028537"/>
                <a:ext cx="786228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/>
                  <a:t> is a satisfiable Boolean formula}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b="1" dirty="0"/>
                  <a:t>Cook-Levin Theorem: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P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 P = NP </a:t>
                </a:r>
              </a:p>
              <a:p>
                <a:r>
                  <a:rPr lang="en-US" b="1" dirty="0"/>
                  <a:t>Proof plan:  </a:t>
                </a:r>
                <a:r>
                  <a:rPr lang="en-US" dirty="0"/>
                  <a:t>Show that every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dirty="0"/>
                      <m:t>NP</m:t>
                    </m:r>
                  </m:oMath>
                </a14:m>
                <a:r>
                  <a:rPr lang="en-US" dirty="0"/>
                  <a:t>  is polynomial time reducible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25" y="5028537"/>
                <a:ext cx="7862281" cy="1077218"/>
              </a:xfrm>
              <a:prstGeom prst="rect">
                <a:avLst/>
              </a:prstGeom>
              <a:blipFill>
                <a:blip r:embed="rId8"/>
                <a:stretch>
                  <a:fillRect l="-620" t="-3390" b="-7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C38928A-8555-FC4E-BDB9-E2BAEAAFB8E8}"/>
              </a:ext>
            </a:extLst>
          </p:cNvPr>
          <p:cNvSpPr txBox="1"/>
          <p:nvPr/>
        </p:nvSpPr>
        <p:spPr>
          <a:xfrm>
            <a:off x="5225143" y="6342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5701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40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Example: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𝐶𝐿𝐼𝑄𝑈𝐸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873298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Defn: </a:t>
                </a:r>
                <a:r>
                  <a:rPr lang="en-US" sz="2400" dirty="0">
                    <a:latin typeface="+mj-lt"/>
                  </a:rPr>
                  <a:t> A Boolean formula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400" dirty="0">
                    <a:latin typeface="+mj-lt"/>
                  </a:rPr>
                  <a:t> is in </a:t>
                </a:r>
                <a:r>
                  <a:rPr lang="en-US" sz="2400" u="sng" dirty="0">
                    <a:latin typeface="+mj-lt"/>
                  </a:rPr>
                  <a:t>Conjunctive Normal Form</a:t>
                </a:r>
                <a:r>
                  <a:rPr lang="en-US" sz="2400" dirty="0">
                    <a:latin typeface="+mj-lt"/>
                  </a:rPr>
                  <a:t> (CNF) if it has the form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ba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ba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∧⋯∧ (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ba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∨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ba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8732985" cy="830997"/>
              </a:xfrm>
              <a:prstGeom prst="rect">
                <a:avLst/>
              </a:prstGeom>
              <a:blipFill>
                <a:blip r:embed="rId3"/>
                <a:stretch>
                  <a:fillRect l="-1047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8615" y="3081264"/>
                <a:ext cx="8863083" cy="2985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+mj-lt"/>
                  </a:rPr>
                  <a:t>Literal:  </a:t>
                </a:r>
                <a:r>
                  <a:rPr lang="en-US" sz="2000" dirty="0">
                    <a:latin typeface="+mj-lt"/>
                  </a:rPr>
                  <a:t>a variable or a negated variable</a:t>
                </a:r>
              </a:p>
              <a:p>
                <a:r>
                  <a:rPr lang="en-US" sz="2000" b="1" dirty="0">
                    <a:latin typeface="+mj-lt"/>
                  </a:rPr>
                  <a:t>Clause:  </a:t>
                </a:r>
                <a:r>
                  <a:rPr lang="en-US" sz="2000" dirty="0">
                    <a:latin typeface="+mj-lt"/>
                  </a:rPr>
                  <a:t>an OR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sz="2000" dirty="0">
                    <a:latin typeface="+mj-lt"/>
                  </a:rPr>
                  <a:t>) of literals.</a:t>
                </a:r>
              </a:p>
              <a:p>
                <a:r>
                  <a:rPr lang="en-US" sz="2000" b="1" dirty="0">
                    <a:latin typeface="+mj-lt"/>
                  </a:rPr>
                  <a:t>CNF:  </a:t>
                </a:r>
                <a:r>
                  <a:rPr lang="en-US" sz="2000" dirty="0">
                    <a:latin typeface="+mj-lt"/>
                  </a:rPr>
                  <a:t>an AND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en-US" sz="2000" dirty="0">
                    <a:latin typeface="+mj-lt"/>
                  </a:rPr>
                  <a:t>) of clauses.</a:t>
                </a:r>
              </a:p>
              <a:p>
                <a:r>
                  <a:rPr lang="en-US" sz="2000" b="1" dirty="0">
                    <a:latin typeface="+mj-lt"/>
                  </a:rPr>
                  <a:t>3CNF:  </a:t>
                </a:r>
                <a:r>
                  <a:rPr lang="en-US" sz="2000" dirty="0">
                    <a:latin typeface="+mj-lt"/>
                  </a:rPr>
                  <a:t>a CNF with exactly 3 literals in each clause.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is a satisfiable 3CNF formula}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latin typeface="+mj-lt"/>
                  </a:rPr>
                  <a:t>Defn:  </a:t>
                </a:r>
                <a:r>
                  <a:rPr lang="en-US" sz="2000" dirty="0">
                    <a:latin typeface="+mj-lt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000" b="0" i="1" u="sng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u="sng" dirty="0">
                    <a:latin typeface="+mj-lt"/>
                  </a:rPr>
                  <a:t>-clique</a:t>
                </a:r>
                <a:r>
                  <a:rPr lang="en-US" sz="2000" dirty="0">
                    <a:latin typeface="+mj-lt"/>
                  </a:rPr>
                  <a:t> in a graph is a subset of </a:t>
                </a:r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</a:t>
                </a:r>
                <a:r>
                  <a:rPr lang="en-US" sz="2000" dirty="0">
                    <a:latin typeface="+mj-lt"/>
                  </a:rPr>
                  <a:t>  nodes all directly connected by edges.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𝐶𝐿𝐼𝑄𝑈𝐸</m:t>
                    </m:r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graph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 contains a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+mj-lt"/>
                  </a:rPr>
                  <a:t>-clique}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latin typeface="+mj-lt"/>
                  </a:rPr>
                  <a:t>Will show: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𝐶𝐿𝐼𝑄𝑈𝐸</m:t>
                    </m:r>
                  </m:oMath>
                </a14:m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3081264"/>
                <a:ext cx="8863083" cy="2985433"/>
              </a:xfrm>
              <a:prstGeom prst="rect">
                <a:avLst/>
              </a:prstGeom>
              <a:blipFill>
                <a:blip r:embed="rId4"/>
                <a:stretch>
                  <a:fillRect l="-688" t="-1020" b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467100" y="2015607"/>
            <a:ext cx="1291682" cy="992712"/>
            <a:chOff x="3467100" y="2015607"/>
            <a:chExt cx="1291682" cy="99271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467100" y="2015607"/>
              <a:ext cx="569371" cy="67185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939633" y="2015607"/>
              <a:ext cx="336550" cy="66737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550820" y="2015607"/>
              <a:ext cx="207962" cy="66737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939633" y="2638987"/>
              <a:ext cx="81914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+mj-lt"/>
                </a:rPr>
                <a:t>literals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733133" y="2015608"/>
            <a:ext cx="3613149" cy="586802"/>
            <a:chOff x="2733133" y="2015608"/>
            <a:chExt cx="3613149" cy="586802"/>
          </a:xfrm>
        </p:grpSpPr>
        <p:sp>
          <p:nvSpPr>
            <p:cNvPr id="17" name="Right Brace 16"/>
            <p:cNvSpPr/>
            <p:nvPr/>
          </p:nvSpPr>
          <p:spPr>
            <a:xfrm rot="5400000">
              <a:off x="3303880" y="1444861"/>
              <a:ext cx="180894" cy="1322388"/>
            </a:xfrm>
            <a:prstGeom prst="rightBrace">
              <a:avLst>
                <a:gd name="adj1" fmla="val 39926"/>
                <a:gd name="adj2" fmla="val 68229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ight Brace 17"/>
            <p:cNvSpPr/>
            <p:nvPr/>
          </p:nvSpPr>
          <p:spPr>
            <a:xfrm rot="5400000">
              <a:off x="5374773" y="1224992"/>
              <a:ext cx="180894" cy="1762125"/>
            </a:xfrm>
            <a:prstGeom prst="rightBrace">
              <a:avLst>
                <a:gd name="adj1" fmla="val 39926"/>
                <a:gd name="adj2" fmla="val 44085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84233" y="2233078"/>
              <a:ext cx="81914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+mj-lt"/>
                </a:rPr>
                <a:t>clause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807747" y="2210389"/>
              <a:ext cx="81914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+mj-lt"/>
                </a:rPr>
                <a:t>clause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377534" y="4514922"/>
            <a:ext cx="2072788" cy="1681161"/>
            <a:chOff x="9377534" y="4514922"/>
            <a:chExt cx="2072788" cy="1681161"/>
          </a:xfrm>
        </p:grpSpPr>
        <p:grpSp>
          <p:nvGrpSpPr>
            <p:cNvPr id="110" name="Group 109"/>
            <p:cNvGrpSpPr/>
            <p:nvPr/>
          </p:nvGrpSpPr>
          <p:grpSpPr>
            <a:xfrm>
              <a:off x="9377534" y="4514922"/>
              <a:ext cx="843501" cy="735512"/>
              <a:chOff x="9377534" y="4514922"/>
              <a:chExt cx="843501" cy="735512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9475662" y="4514922"/>
                <a:ext cx="603006" cy="414628"/>
                <a:chOff x="9475662" y="4716966"/>
                <a:chExt cx="603006" cy="414628"/>
              </a:xfrm>
            </p:grpSpPr>
            <p:sp>
              <p:nvSpPr>
                <p:cNvPr id="24" name="Oval 23"/>
                <p:cNvSpPr/>
                <p:nvPr/>
              </p:nvSpPr>
              <p:spPr>
                <a:xfrm>
                  <a:off x="9725547" y="4716966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9475662" y="5021766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9968839" y="5021766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7" name="Straight Connector 36"/>
                <p:cNvCxnSpPr>
                  <a:stCxn id="24" idx="3"/>
                  <a:endCxn id="25" idx="7"/>
                </p:cNvCxnSpPr>
                <p:nvPr/>
              </p:nvCxnSpPr>
              <p:spPr>
                <a:xfrm flipH="1">
                  <a:off x="9569407" y="4810710"/>
                  <a:ext cx="172224" cy="22714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>
                  <a:stCxn id="24" idx="5"/>
                  <a:endCxn id="26" idx="1"/>
                </p:cNvCxnSpPr>
                <p:nvPr/>
              </p:nvCxnSpPr>
              <p:spPr>
                <a:xfrm>
                  <a:off x="9819292" y="4810710"/>
                  <a:ext cx="165631" cy="22714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>
                  <a:stCxn id="26" idx="2"/>
                  <a:endCxn id="25" idx="6"/>
                </p:cNvCxnSpPr>
                <p:nvPr/>
              </p:nvCxnSpPr>
              <p:spPr>
                <a:xfrm flipH="1">
                  <a:off x="9585491" y="5076680"/>
                  <a:ext cx="383348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" name="Rectangle 101"/>
              <p:cNvSpPr/>
              <p:nvPr/>
            </p:nvSpPr>
            <p:spPr>
              <a:xfrm>
                <a:off x="9377534" y="4911880"/>
                <a:ext cx="843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latin typeface="+mj-lt"/>
                  </a:rPr>
                  <a:t>3-clique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9377534" y="5424052"/>
              <a:ext cx="843501" cy="772031"/>
              <a:chOff x="9377534" y="5424052"/>
              <a:chExt cx="843501" cy="772031"/>
            </a:xfrm>
          </p:grpSpPr>
          <p:grpSp>
            <p:nvGrpSpPr>
              <p:cNvPr id="103" name="Group 102"/>
              <p:cNvGrpSpPr/>
              <p:nvPr/>
            </p:nvGrpSpPr>
            <p:grpSpPr>
              <a:xfrm>
                <a:off x="9475662" y="5424052"/>
                <a:ext cx="607642" cy="426970"/>
                <a:chOff x="9475662" y="5424052"/>
                <a:chExt cx="607642" cy="426970"/>
              </a:xfrm>
            </p:grpSpPr>
            <p:sp>
              <p:nvSpPr>
                <p:cNvPr id="27" name="Oval 26"/>
                <p:cNvSpPr/>
                <p:nvPr/>
              </p:nvSpPr>
              <p:spPr>
                <a:xfrm>
                  <a:off x="9477302" y="5424052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9973475" y="5424846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28"/>
                <p:cNvSpPr/>
                <p:nvPr/>
              </p:nvSpPr>
              <p:spPr>
                <a:xfrm>
                  <a:off x="9475662" y="5741194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9968839" y="5741194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4" name="Straight Connector 43"/>
                <p:cNvCxnSpPr>
                  <a:stCxn id="27" idx="6"/>
                  <a:endCxn id="28" idx="2"/>
                </p:cNvCxnSpPr>
                <p:nvPr/>
              </p:nvCxnSpPr>
              <p:spPr>
                <a:xfrm>
                  <a:off x="9587131" y="5478966"/>
                  <a:ext cx="386344" cy="794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>
                  <a:stCxn id="29" idx="6"/>
                  <a:endCxn id="30" idx="2"/>
                </p:cNvCxnSpPr>
                <p:nvPr/>
              </p:nvCxnSpPr>
              <p:spPr>
                <a:xfrm>
                  <a:off x="9585491" y="5796108"/>
                  <a:ext cx="383348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>
                  <a:stCxn id="27" idx="4"/>
                  <a:endCxn id="29" idx="0"/>
                </p:cNvCxnSpPr>
                <p:nvPr/>
              </p:nvCxnSpPr>
              <p:spPr>
                <a:xfrm flipH="1">
                  <a:off x="9530577" y="5533880"/>
                  <a:ext cx="1640" cy="207314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>
                  <a:stCxn id="28" idx="4"/>
                  <a:endCxn id="30" idx="0"/>
                </p:cNvCxnSpPr>
                <p:nvPr/>
              </p:nvCxnSpPr>
              <p:spPr>
                <a:xfrm flipH="1">
                  <a:off x="10023754" y="5534674"/>
                  <a:ext cx="4636" cy="20652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>
                  <a:stCxn id="27" idx="5"/>
                  <a:endCxn id="30" idx="1"/>
                </p:cNvCxnSpPr>
                <p:nvPr/>
              </p:nvCxnSpPr>
              <p:spPr>
                <a:xfrm>
                  <a:off x="9571047" y="5517796"/>
                  <a:ext cx="413876" cy="239482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>
                  <a:stCxn id="28" idx="3"/>
                  <a:endCxn id="29" idx="7"/>
                </p:cNvCxnSpPr>
                <p:nvPr/>
              </p:nvCxnSpPr>
              <p:spPr>
                <a:xfrm flipH="1">
                  <a:off x="9569407" y="5518590"/>
                  <a:ext cx="420152" cy="23868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6" name="Rectangle 105"/>
              <p:cNvSpPr/>
              <p:nvPr/>
            </p:nvSpPr>
            <p:spPr>
              <a:xfrm>
                <a:off x="9377534" y="5857529"/>
                <a:ext cx="843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latin typeface="+mj-lt"/>
                  </a:rPr>
                  <a:t>4-clique</a:t>
                </a: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10606821" y="5074947"/>
              <a:ext cx="843501" cy="1121136"/>
              <a:chOff x="10606821" y="5074947"/>
              <a:chExt cx="843501" cy="1121136"/>
            </a:xfrm>
          </p:grpSpPr>
          <p:grpSp>
            <p:nvGrpSpPr>
              <p:cNvPr id="105" name="Group 104"/>
              <p:cNvGrpSpPr/>
              <p:nvPr/>
            </p:nvGrpSpPr>
            <p:grpSpPr>
              <a:xfrm>
                <a:off x="10621343" y="5074947"/>
                <a:ext cx="805485" cy="776075"/>
                <a:chOff x="10559301" y="5076680"/>
                <a:chExt cx="805485" cy="776075"/>
              </a:xfrm>
            </p:grpSpPr>
            <p:sp>
              <p:nvSpPr>
                <p:cNvPr id="31" name="Oval 30"/>
                <p:cNvSpPr/>
                <p:nvPr/>
              </p:nvSpPr>
              <p:spPr>
                <a:xfrm>
                  <a:off x="10908882" y="5076680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11134419" y="5741194"/>
                  <a:ext cx="120538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10696157" y="5742927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33"/>
                <p:cNvSpPr/>
                <p:nvPr/>
              </p:nvSpPr>
              <p:spPr>
                <a:xfrm>
                  <a:off x="11254957" y="5369138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34"/>
                <p:cNvSpPr/>
                <p:nvPr/>
              </p:nvSpPr>
              <p:spPr>
                <a:xfrm>
                  <a:off x="10559301" y="5369138"/>
                  <a:ext cx="109829" cy="10982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Connector 61"/>
                <p:cNvCxnSpPr>
                  <a:stCxn id="35" idx="4"/>
                  <a:endCxn id="33" idx="1"/>
                </p:cNvCxnSpPr>
                <p:nvPr/>
              </p:nvCxnSpPr>
              <p:spPr>
                <a:xfrm>
                  <a:off x="10614216" y="5478966"/>
                  <a:ext cx="98025" cy="280045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>
                  <a:stCxn id="34" idx="4"/>
                  <a:endCxn id="32" idx="7"/>
                </p:cNvCxnSpPr>
                <p:nvPr/>
              </p:nvCxnSpPr>
              <p:spPr>
                <a:xfrm flipH="1">
                  <a:off x="11237305" y="5478966"/>
                  <a:ext cx="72567" cy="278312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>
                  <a:stCxn id="32" idx="2"/>
                  <a:endCxn id="33" idx="6"/>
                </p:cNvCxnSpPr>
                <p:nvPr/>
              </p:nvCxnSpPr>
              <p:spPr>
                <a:xfrm flipH="1">
                  <a:off x="10805986" y="5796108"/>
                  <a:ext cx="328433" cy="173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>
                  <a:stCxn id="34" idx="1"/>
                  <a:endCxn id="31" idx="6"/>
                </p:cNvCxnSpPr>
                <p:nvPr/>
              </p:nvCxnSpPr>
              <p:spPr>
                <a:xfrm flipH="1" flipV="1">
                  <a:off x="11018711" y="5131594"/>
                  <a:ext cx="252330" cy="25362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>
                  <a:stCxn id="31" idx="2"/>
                  <a:endCxn id="35" idx="7"/>
                </p:cNvCxnSpPr>
                <p:nvPr/>
              </p:nvCxnSpPr>
              <p:spPr>
                <a:xfrm flipH="1">
                  <a:off x="10653046" y="5131594"/>
                  <a:ext cx="255836" cy="253628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>
                  <a:stCxn id="31" idx="3"/>
                  <a:endCxn id="33" idx="0"/>
                </p:cNvCxnSpPr>
                <p:nvPr/>
              </p:nvCxnSpPr>
              <p:spPr>
                <a:xfrm flipH="1">
                  <a:off x="10751072" y="5170424"/>
                  <a:ext cx="173894" cy="57250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>
                  <a:stCxn id="31" idx="5"/>
                  <a:endCxn id="32" idx="0"/>
                </p:cNvCxnSpPr>
                <p:nvPr/>
              </p:nvCxnSpPr>
              <p:spPr>
                <a:xfrm>
                  <a:off x="11002627" y="5170424"/>
                  <a:ext cx="192061" cy="57077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>
                  <a:stCxn id="34" idx="2"/>
                  <a:endCxn id="35" idx="6"/>
                </p:cNvCxnSpPr>
                <p:nvPr/>
              </p:nvCxnSpPr>
              <p:spPr>
                <a:xfrm flipH="1">
                  <a:off x="10669130" y="5424052"/>
                  <a:ext cx="585827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>
                  <a:stCxn id="32" idx="1"/>
                  <a:endCxn id="35" idx="5"/>
                </p:cNvCxnSpPr>
                <p:nvPr/>
              </p:nvCxnSpPr>
              <p:spPr>
                <a:xfrm flipH="1" flipV="1">
                  <a:off x="10653046" y="5462882"/>
                  <a:ext cx="499025" cy="294396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>
                  <a:stCxn id="34" idx="3"/>
                  <a:endCxn id="33" idx="7"/>
                </p:cNvCxnSpPr>
                <p:nvPr/>
              </p:nvCxnSpPr>
              <p:spPr>
                <a:xfrm flipH="1">
                  <a:off x="10789902" y="5462882"/>
                  <a:ext cx="481139" cy="29612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7" name="Rectangle 106"/>
              <p:cNvSpPr/>
              <p:nvPr/>
            </p:nvSpPr>
            <p:spPr>
              <a:xfrm>
                <a:off x="10606821" y="5857529"/>
                <a:ext cx="843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latin typeface="+mj-lt"/>
                  </a:rPr>
                  <a:t>5-clique</a:t>
                </a:r>
              </a:p>
            </p:txBody>
          </p:sp>
        </p:grpSp>
      </p:grpSp>
      <p:sp>
        <p:nvSpPr>
          <p:cNvPr id="54" name="Isosceles Triangle 53"/>
          <p:cNvSpPr/>
          <p:nvPr/>
        </p:nvSpPr>
        <p:spPr>
          <a:xfrm rot="8089703">
            <a:off x="12005555" y="676303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DCAE72-CBD0-844D-B5E6-C69E44769535}"/>
              </a:ext>
            </a:extLst>
          </p:cNvPr>
          <p:cNvSpPr txBox="1"/>
          <p:nvPr/>
        </p:nvSpPr>
        <p:spPr>
          <a:xfrm>
            <a:off x="5297714" y="61830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1420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000" i="1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𝑆𝐴𝑇</m:t>
                      </m:r>
                      <m:sSub>
                        <m:sSubPr>
                          <m:ctrlPr>
                            <a:rPr lang="en-US" sz="4000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400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sub>
                      </m:sSub>
                      <m:r>
                        <a:rPr lang="en-US" sz="4000" i="1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𝐶𝐿𝐼𝑄𝑈𝐸</m:t>
                      </m:r>
                    </m:oMath>
                  </m:oMathPara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2992244"/>
                <a:ext cx="1089198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=  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ba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ba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∧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ba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bar>
                      </m:e>
                    </m:d>
                  </m:oMath>
                </a14:m>
                <a:r>
                  <a:rPr lang="en-US" sz="28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2992244"/>
                <a:ext cx="1089198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8615" y="1312500"/>
                <a:ext cx="8863083" cy="1538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𝐶𝐿𝐼𝑄𝑈𝐸</m:t>
                    </m:r>
                  </m:oMath>
                </a14:m>
                <a:endParaRPr lang="en-US" sz="2400" dirty="0">
                  <a:latin typeface="+mj-lt"/>
                </a:endParaRPr>
              </a:p>
              <a:p>
                <a:r>
                  <a:rPr lang="en-US" sz="2000" dirty="0"/>
                  <a:t>Proof:  Give polynomial-time reduction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that maps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where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is satisfiable iff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has a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-clique.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A satisfying assignment to a CNF formula has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1 true literal in each clause.</a:t>
                </a: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312500"/>
                <a:ext cx="8863083" cy="1538883"/>
              </a:xfrm>
              <a:prstGeom prst="rect">
                <a:avLst/>
              </a:prstGeom>
              <a:blipFill>
                <a:blip r:embed="rId4"/>
                <a:stretch>
                  <a:fillRect l="-1032" t="-3162" b="-5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5929" y="4227801"/>
                <a:ext cx="545983" cy="138499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</a:endParaRPr>
              </a:p>
              <a:p>
                <a:endParaRPr lang="en-US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29" y="4227801"/>
                <a:ext cx="545983" cy="138499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0" name="Group 129"/>
          <p:cNvGrpSpPr/>
          <p:nvPr/>
        </p:nvGrpSpPr>
        <p:grpSpPr>
          <a:xfrm>
            <a:off x="143709" y="3553565"/>
            <a:ext cx="370935" cy="588686"/>
            <a:chOff x="143709" y="3610714"/>
            <a:chExt cx="370935" cy="639947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68921" y="3610714"/>
              <a:ext cx="0" cy="63994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43709" y="3699310"/>
                  <a:ext cx="3709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709" y="3699310"/>
                  <a:ext cx="370935" cy="369332"/>
                </a:xfrm>
                <a:prstGeom prst="rect">
                  <a:avLst/>
                </a:prstGeom>
                <a:blipFill>
                  <a:blip r:embed="rId24"/>
                  <a:stretch>
                    <a:fillRect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Group 122"/>
          <p:cNvGrpSpPr/>
          <p:nvPr/>
        </p:nvGrpSpPr>
        <p:grpSpPr>
          <a:xfrm>
            <a:off x="1737734" y="4199400"/>
            <a:ext cx="1074435" cy="405713"/>
            <a:chOff x="1737734" y="4199400"/>
            <a:chExt cx="1074435" cy="405713"/>
          </a:xfrm>
        </p:grpSpPr>
        <p:cxnSp>
          <p:nvCxnSpPr>
            <p:cNvPr id="42" name="Straight Connector 41"/>
            <p:cNvCxnSpPr>
              <a:stCxn id="22" idx="6"/>
              <a:endCxn id="64" idx="2"/>
            </p:cNvCxnSpPr>
            <p:nvPr/>
          </p:nvCxnSpPr>
          <p:spPr>
            <a:xfrm>
              <a:off x="1751934" y="4199400"/>
              <a:ext cx="1046035" cy="8400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22" idx="5"/>
              <a:endCxn id="63" idx="1"/>
            </p:cNvCxnSpPr>
            <p:nvPr/>
          </p:nvCxnSpPr>
          <p:spPr>
            <a:xfrm>
              <a:off x="1737734" y="4235647"/>
              <a:ext cx="502935" cy="3694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63" idx="7"/>
              <a:endCxn id="64" idx="3"/>
            </p:cNvCxnSpPr>
            <p:nvPr/>
          </p:nvCxnSpPr>
          <p:spPr>
            <a:xfrm flipV="1">
              <a:off x="2309234" y="4244047"/>
              <a:ext cx="502935" cy="3610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oup 123"/>
          <p:cNvGrpSpPr/>
          <p:nvPr/>
        </p:nvGrpSpPr>
        <p:grpSpPr>
          <a:xfrm>
            <a:off x="3897085" y="4199400"/>
            <a:ext cx="6357931" cy="414113"/>
            <a:chOff x="3897085" y="4199400"/>
            <a:chExt cx="6357931" cy="414113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3904956" y="4199400"/>
              <a:ext cx="1046035" cy="8400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6057978" y="4199400"/>
              <a:ext cx="1046035" cy="8400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9189505" y="4199400"/>
              <a:ext cx="1046035" cy="8400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endCxn id="67" idx="1"/>
            </p:cNvCxnSpPr>
            <p:nvPr/>
          </p:nvCxnSpPr>
          <p:spPr>
            <a:xfrm>
              <a:off x="3897085" y="4235647"/>
              <a:ext cx="496606" cy="3694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endCxn id="70" idx="1"/>
            </p:cNvCxnSpPr>
            <p:nvPr/>
          </p:nvCxnSpPr>
          <p:spPr>
            <a:xfrm>
              <a:off x="6045944" y="4235647"/>
              <a:ext cx="500769" cy="3694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9167429" y="4235647"/>
              <a:ext cx="502935" cy="3694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4468579" y="4252447"/>
              <a:ext cx="502935" cy="3610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6624391" y="4252447"/>
              <a:ext cx="502935" cy="3610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9752081" y="4252447"/>
              <a:ext cx="502935" cy="361066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Freeform 50"/>
          <p:cNvSpPr/>
          <p:nvPr/>
        </p:nvSpPr>
        <p:spPr>
          <a:xfrm>
            <a:off x="1752599" y="4217987"/>
            <a:ext cx="2058926" cy="239716"/>
          </a:xfrm>
          <a:custGeom>
            <a:avLst/>
            <a:gdLst>
              <a:gd name="connsiteX0" fmla="*/ 0 w 2057400"/>
              <a:gd name="connsiteY0" fmla="*/ 0 h 235017"/>
              <a:gd name="connsiteX1" fmla="*/ 1057275 w 2057400"/>
              <a:gd name="connsiteY1" fmla="*/ 234950 h 235017"/>
              <a:gd name="connsiteX2" fmla="*/ 2057400 w 2057400"/>
              <a:gd name="connsiteY2" fmla="*/ 19050 h 235017"/>
              <a:gd name="connsiteX0" fmla="*/ 0 w 2045570"/>
              <a:gd name="connsiteY0" fmla="*/ 4763 h 239716"/>
              <a:gd name="connsiteX1" fmla="*/ 1057275 w 2045570"/>
              <a:gd name="connsiteY1" fmla="*/ 239713 h 239716"/>
              <a:gd name="connsiteX2" fmla="*/ 2045570 w 2045570"/>
              <a:gd name="connsiteY2" fmla="*/ 0 h 23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5570" h="239716">
                <a:moveTo>
                  <a:pt x="0" y="4763"/>
                </a:moveTo>
                <a:cubicBezTo>
                  <a:pt x="357187" y="120650"/>
                  <a:pt x="716347" y="240507"/>
                  <a:pt x="1057275" y="239713"/>
                </a:cubicBezTo>
                <a:cubicBezTo>
                  <a:pt x="1398203" y="238919"/>
                  <a:pt x="1716957" y="109537"/>
                  <a:pt x="2045570" y="0"/>
                </a:cubicBezTo>
              </a:path>
            </a:pathLst>
          </a:custGeom>
          <a:ln w="9525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3900810" y="4217987"/>
            <a:ext cx="2058926" cy="239716"/>
          </a:xfrm>
          <a:custGeom>
            <a:avLst/>
            <a:gdLst>
              <a:gd name="connsiteX0" fmla="*/ 0 w 2057400"/>
              <a:gd name="connsiteY0" fmla="*/ 0 h 235017"/>
              <a:gd name="connsiteX1" fmla="*/ 1057275 w 2057400"/>
              <a:gd name="connsiteY1" fmla="*/ 234950 h 235017"/>
              <a:gd name="connsiteX2" fmla="*/ 2057400 w 2057400"/>
              <a:gd name="connsiteY2" fmla="*/ 19050 h 235017"/>
              <a:gd name="connsiteX0" fmla="*/ 0 w 2045570"/>
              <a:gd name="connsiteY0" fmla="*/ 4763 h 239716"/>
              <a:gd name="connsiteX1" fmla="*/ 1057275 w 2045570"/>
              <a:gd name="connsiteY1" fmla="*/ 239713 h 239716"/>
              <a:gd name="connsiteX2" fmla="*/ 2045570 w 2045570"/>
              <a:gd name="connsiteY2" fmla="*/ 0 h 23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5570" h="239716">
                <a:moveTo>
                  <a:pt x="0" y="4763"/>
                </a:moveTo>
                <a:cubicBezTo>
                  <a:pt x="357187" y="120650"/>
                  <a:pt x="716347" y="240507"/>
                  <a:pt x="1057275" y="239713"/>
                </a:cubicBezTo>
                <a:cubicBezTo>
                  <a:pt x="1398203" y="238919"/>
                  <a:pt x="1716957" y="109537"/>
                  <a:pt x="2045570" y="0"/>
                </a:cubicBezTo>
              </a:path>
            </a:pathLst>
          </a:custGeom>
          <a:ln w="9525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886075" y="4238625"/>
            <a:ext cx="3654425" cy="799719"/>
          </a:xfrm>
          <a:custGeom>
            <a:avLst/>
            <a:gdLst>
              <a:gd name="connsiteX0" fmla="*/ 0 w 3654425"/>
              <a:gd name="connsiteY0" fmla="*/ 0 h 757337"/>
              <a:gd name="connsiteX1" fmla="*/ 1463675 w 3654425"/>
              <a:gd name="connsiteY1" fmla="*/ 742950 h 757337"/>
              <a:gd name="connsiteX2" fmla="*/ 3654425 w 3654425"/>
              <a:gd name="connsiteY2" fmla="*/ 419100 h 757337"/>
              <a:gd name="connsiteX0" fmla="*/ 0 w 3654425"/>
              <a:gd name="connsiteY0" fmla="*/ 0 h 799719"/>
              <a:gd name="connsiteX1" fmla="*/ 1463675 w 3654425"/>
              <a:gd name="connsiteY1" fmla="*/ 787400 h 799719"/>
              <a:gd name="connsiteX2" fmla="*/ 3654425 w 3654425"/>
              <a:gd name="connsiteY2" fmla="*/ 419100 h 79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54425" h="799719">
                <a:moveTo>
                  <a:pt x="0" y="0"/>
                </a:moveTo>
                <a:cubicBezTo>
                  <a:pt x="427302" y="336550"/>
                  <a:pt x="854604" y="717550"/>
                  <a:pt x="1463675" y="787400"/>
                </a:cubicBezTo>
                <a:cubicBezTo>
                  <a:pt x="2072746" y="857250"/>
                  <a:pt x="2863585" y="615950"/>
                  <a:pt x="3654425" y="419100"/>
                </a:cubicBezTo>
              </a:path>
            </a:pathLst>
          </a:custGeom>
          <a:ln w="9525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Freeform 115"/>
          <p:cNvSpPr/>
          <p:nvPr/>
        </p:nvSpPr>
        <p:spPr>
          <a:xfrm flipV="1">
            <a:off x="1738984" y="3880523"/>
            <a:ext cx="3232529" cy="284235"/>
          </a:xfrm>
          <a:custGeom>
            <a:avLst/>
            <a:gdLst>
              <a:gd name="connsiteX0" fmla="*/ 0 w 2057400"/>
              <a:gd name="connsiteY0" fmla="*/ 0 h 235017"/>
              <a:gd name="connsiteX1" fmla="*/ 1057275 w 2057400"/>
              <a:gd name="connsiteY1" fmla="*/ 234950 h 235017"/>
              <a:gd name="connsiteX2" fmla="*/ 2057400 w 2057400"/>
              <a:gd name="connsiteY2" fmla="*/ 19050 h 235017"/>
              <a:gd name="connsiteX0" fmla="*/ 0 w 2045570"/>
              <a:gd name="connsiteY0" fmla="*/ 4763 h 239716"/>
              <a:gd name="connsiteX1" fmla="*/ 1057275 w 2045570"/>
              <a:gd name="connsiteY1" fmla="*/ 239713 h 239716"/>
              <a:gd name="connsiteX2" fmla="*/ 2045570 w 2045570"/>
              <a:gd name="connsiteY2" fmla="*/ 0 h 23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5570" h="239716">
                <a:moveTo>
                  <a:pt x="0" y="4763"/>
                </a:moveTo>
                <a:cubicBezTo>
                  <a:pt x="357187" y="120650"/>
                  <a:pt x="716347" y="240507"/>
                  <a:pt x="1057275" y="239713"/>
                </a:cubicBezTo>
                <a:cubicBezTo>
                  <a:pt x="1398203" y="238919"/>
                  <a:pt x="1716957" y="109537"/>
                  <a:pt x="2045570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 flipV="1">
            <a:off x="1716882" y="3744894"/>
            <a:ext cx="4309532" cy="404503"/>
          </a:xfrm>
          <a:custGeom>
            <a:avLst/>
            <a:gdLst>
              <a:gd name="connsiteX0" fmla="*/ 0 w 2057400"/>
              <a:gd name="connsiteY0" fmla="*/ 0 h 235017"/>
              <a:gd name="connsiteX1" fmla="*/ 1057275 w 2057400"/>
              <a:gd name="connsiteY1" fmla="*/ 234950 h 235017"/>
              <a:gd name="connsiteX2" fmla="*/ 2057400 w 2057400"/>
              <a:gd name="connsiteY2" fmla="*/ 19050 h 235017"/>
              <a:gd name="connsiteX0" fmla="*/ 0 w 2045570"/>
              <a:gd name="connsiteY0" fmla="*/ 4763 h 239716"/>
              <a:gd name="connsiteX1" fmla="*/ 1057275 w 2045570"/>
              <a:gd name="connsiteY1" fmla="*/ 239713 h 239716"/>
              <a:gd name="connsiteX2" fmla="*/ 2045570 w 2045570"/>
              <a:gd name="connsiteY2" fmla="*/ 0 h 239716"/>
              <a:gd name="connsiteX0" fmla="*/ 0 w 2045570"/>
              <a:gd name="connsiteY0" fmla="*/ 4763 h 239780"/>
              <a:gd name="connsiteX1" fmla="*/ 1057275 w 2045570"/>
              <a:gd name="connsiteY1" fmla="*/ 239713 h 239780"/>
              <a:gd name="connsiteX2" fmla="*/ 2045570 w 2045570"/>
              <a:gd name="connsiteY2" fmla="*/ 0 h 239780"/>
              <a:gd name="connsiteX0" fmla="*/ 0 w 2054796"/>
              <a:gd name="connsiteY0" fmla="*/ 0 h 303207"/>
              <a:gd name="connsiteX1" fmla="*/ 1066501 w 2054796"/>
              <a:gd name="connsiteY1" fmla="*/ 302654 h 303207"/>
              <a:gd name="connsiteX2" fmla="*/ 2054796 w 2054796"/>
              <a:gd name="connsiteY2" fmla="*/ 62941 h 303207"/>
              <a:gd name="connsiteX0" fmla="*/ 0 w 2073248"/>
              <a:gd name="connsiteY0" fmla="*/ 0 h 302654"/>
              <a:gd name="connsiteX1" fmla="*/ 1066501 w 2073248"/>
              <a:gd name="connsiteY1" fmla="*/ 302654 h 302654"/>
              <a:gd name="connsiteX2" fmla="*/ 2073248 w 2073248"/>
              <a:gd name="connsiteY2" fmla="*/ 2364 h 302654"/>
              <a:gd name="connsiteX0" fmla="*/ 0 w 2073285"/>
              <a:gd name="connsiteY0" fmla="*/ 0 h 302655"/>
              <a:gd name="connsiteX1" fmla="*/ 1066501 w 2073285"/>
              <a:gd name="connsiteY1" fmla="*/ 302654 h 302655"/>
              <a:gd name="connsiteX2" fmla="*/ 2073248 w 2073285"/>
              <a:gd name="connsiteY2" fmla="*/ 2364 h 302655"/>
              <a:gd name="connsiteX0" fmla="*/ 0 w 2087124"/>
              <a:gd name="connsiteY0" fmla="*/ 0 h 302655"/>
              <a:gd name="connsiteX1" fmla="*/ 1066501 w 2087124"/>
              <a:gd name="connsiteY1" fmla="*/ 302654 h 302655"/>
              <a:gd name="connsiteX2" fmla="*/ 2087087 w 2087124"/>
              <a:gd name="connsiteY2" fmla="*/ 2364 h 302655"/>
              <a:gd name="connsiteX0" fmla="*/ 0 w 2087087"/>
              <a:gd name="connsiteY0" fmla="*/ 0 h 302657"/>
              <a:gd name="connsiteX1" fmla="*/ 1066501 w 2087087"/>
              <a:gd name="connsiteY1" fmla="*/ 302654 h 302657"/>
              <a:gd name="connsiteX2" fmla="*/ 2087087 w 2087087"/>
              <a:gd name="connsiteY2" fmla="*/ 2364 h 302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7087" h="302657">
                <a:moveTo>
                  <a:pt x="0" y="0"/>
                </a:moveTo>
                <a:cubicBezTo>
                  <a:pt x="112702" y="233479"/>
                  <a:pt x="718653" y="302260"/>
                  <a:pt x="1066501" y="302654"/>
                </a:cubicBezTo>
                <a:cubicBezTo>
                  <a:pt x="1414349" y="303048"/>
                  <a:pt x="2065234" y="265127"/>
                  <a:pt x="2087087" y="23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735931" y="4199400"/>
            <a:ext cx="2663762" cy="624735"/>
            <a:chOff x="1735931" y="4199400"/>
            <a:chExt cx="2663762" cy="624735"/>
          </a:xfrm>
        </p:grpSpPr>
        <p:sp>
          <p:nvSpPr>
            <p:cNvPr id="114" name="Freeform 113"/>
            <p:cNvSpPr/>
            <p:nvPr/>
          </p:nvSpPr>
          <p:spPr>
            <a:xfrm>
              <a:off x="1735931" y="4227513"/>
              <a:ext cx="2649476" cy="490517"/>
            </a:xfrm>
            <a:custGeom>
              <a:avLst/>
              <a:gdLst>
                <a:gd name="connsiteX0" fmla="*/ 0 w 2057400"/>
                <a:gd name="connsiteY0" fmla="*/ 0 h 235017"/>
                <a:gd name="connsiteX1" fmla="*/ 1057275 w 2057400"/>
                <a:gd name="connsiteY1" fmla="*/ 234950 h 235017"/>
                <a:gd name="connsiteX2" fmla="*/ 2057400 w 2057400"/>
                <a:gd name="connsiteY2" fmla="*/ 19050 h 235017"/>
                <a:gd name="connsiteX0" fmla="*/ 0 w 2045570"/>
                <a:gd name="connsiteY0" fmla="*/ 4763 h 239716"/>
                <a:gd name="connsiteX1" fmla="*/ 1057275 w 2045570"/>
                <a:gd name="connsiteY1" fmla="*/ 239713 h 239716"/>
                <a:gd name="connsiteX2" fmla="*/ 2045570 w 2045570"/>
                <a:gd name="connsiteY2" fmla="*/ 0 h 239716"/>
                <a:gd name="connsiteX0" fmla="*/ 0 w 2464318"/>
                <a:gd name="connsiteY0" fmla="*/ 0 h 337910"/>
                <a:gd name="connsiteX1" fmla="*/ 1057275 w 2464318"/>
                <a:gd name="connsiteY1" fmla="*/ 234950 h 337910"/>
                <a:gd name="connsiteX2" fmla="*/ 2464318 w 2464318"/>
                <a:gd name="connsiteY2" fmla="*/ 292893 h 337910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289" h="490517">
                  <a:moveTo>
                    <a:pt x="0" y="0"/>
                  </a:moveTo>
                  <a:cubicBezTo>
                    <a:pt x="352454" y="156369"/>
                    <a:pt x="786531" y="309166"/>
                    <a:pt x="1225246" y="382588"/>
                  </a:cubicBezTo>
                  <a:cubicBezTo>
                    <a:pt x="1663961" y="456010"/>
                    <a:pt x="2303676" y="550068"/>
                    <a:pt x="2632289" y="440531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323433" y="4659174"/>
              <a:ext cx="2076260" cy="164961"/>
            </a:xfrm>
            <a:custGeom>
              <a:avLst/>
              <a:gdLst>
                <a:gd name="connsiteX0" fmla="*/ 0 w 2057400"/>
                <a:gd name="connsiteY0" fmla="*/ 0 h 235017"/>
                <a:gd name="connsiteX1" fmla="*/ 1057275 w 2057400"/>
                <a:gd name="connsiteY1" fmla="*/ 234950 h 235017"/>
                <a:gd name="connsiteX2" fmla="*/ 2057400 w 2057400"/>
                <a:gd name="connsiteY2" fmla="*/ 19050 h 235017"/>
                <a:gd name="connsiteX0" fmla="*/ 0 w 2045570"/>
                <a:gd name="connsiteY0" fmla="*/ 4763 h 239716"/>
                <a:gd name="connsiteX1" fmla="*/ 1057275 w 2045570"/>
                <a:gd name="connsiteY1" fmla="*/ 239713 h 239716"/>
                <a:gd name="connsiteX2" fmla="*/ 2045570 w 2045570"/>
                <a:gd name="connsiteY2" fmla="*/ 0 h 239716"/>
                <a:gd name="connsiteX0" fmla="*/ 0 w 2464318"/>
                <a:gd name="connsiteY0" fmla="*/ 0 h 337910"/>
                <a:gd name="connsiteX1" fmla="*/ 1057275 w 2464318"/>
                <a:gd name="connsiteY1" fmla="*/ 234950 h 337910"/>
                <a:gd name="connsiteX2" fmla="*/ 2464318 w 2464318"/>
                <a:gd name="connsiteY2" fmla="*/ 292893 h 337910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  <a:gd name="connsiteX0" fmla="*/ 0 w 2468110"/>
                <a:gd name="connsiteY0" fmla="*/ 0 h 382901"/>
                <a:gd name="connsiteX1" fmla="*/ 1225246 w 2468110"/>
                <a:gd name="connsiteY1" fmla="*/ 382588 h 382901"/>
                <a:gd name="connsiteX2" fmla="*/ 2468110 w 2468110"/>
                <a:gd name="connsiteY2" fmla="*/ 59028 h 382901"/>
                <a:gd name="connsiteX0" fmla="*/ 0 w 2468110"/>
                <a:gd name="connsiteY0" fmla="*/ 0 h 383024"/>
                <a:gd name="connsiteX1" fmla="*/ 1225246 w 2468110"/>
                <a:gd name="connsiteY1" fmla="*/ 382588 h 383024"/>
                <a:gd name="connsiteX2" fmla="*/ 2468110 w 2468110"/>
                <a:gd name="connsiteY2" fmla="*/ 59028 h 383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8110" h="383024">
                  <a:moveTo>
                    <a:pt x="0" y="0"/>
                  </a:moveTo>
                  <a:cubicBezTo>
                    <a:pt x="352454" y="156369"/>
                    <a:pt x="813894" y="372750"/>
                    <a:pt x="1225246" y="382588"/>
                  </a:cubicBezTo>
                  <a:cubicBezTo>
                    <a:pt x="1636598" y="392426"/>
                    <a:pt x="2153651" y="234914"/>
                    <a:pt x="2468110" y="5902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5" name="Straight Connector 54"/>
            <p:cNvCxnSpPr>
              <a:stCxn id="64" idx="6"/>
              <a:endCxn id="65" idx="2"/>
            </p:cNvCxnSpPr>
            <p:nvPr/>
          </p:nvCxnSpPr>
          <p:spPr>
            <a:xfrm flipV="1">
              <a:off x="2894934" y="4199400"/>
              <a:ext cx="913057" cy="84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67" idx="2"/>
            </p:cNvCxnSpPr>
            <p:nvPr/>
          </p:nvCxnSpPr>
          <p:spPr>
            <a:xfrm>
              <a:off x="2894934" y="4226848"/>
              <a:ext cx="1484557" cy="4145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/>
              <p:cNvSpPr/>
              <p:nvPr/>
            </p:nvSpPr>
            <p:spPr>
              <a:xfrm>
                <a:off x="2565505" y="5082991"/>
                <a:ext cx="328545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Forbidden edges:</a:t>
                </a:r>
              </a:p>
              <a:p>
                <a:pPr marL="342900" indent="-342900">
                  <a:buAutoNum type="arabicParenR"/>
                </a:pPr>
                <a:r>
                  <a:rPr lang="en-US" dirty="0">
                    <a:solidFill>
                      <a:srgbClr val="FF0000"/>
                    </a:solidFill>
                  </a:rPr>
                  <a:t>within a clause</a:t>
                </a:r>
              </a:p>
              <a:p>
                <a:pPr marL="342900" indent="-342900">
                  <a:buAutoNum type="arabicParenR"/>
                </a:pPr>
                <a:r>
                  <a:rPr lang="en-US" dirty="0">
                    <a:solidFill>
                      <a:srgbClr val="FF0000"/>
                    </a:solidFill>
                  </a:rPr>
                  <a:t>inconsistent labels (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 and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505" y="5082991"/>
                <a:ext cx="3285451" cy="923330"/>
              </a:xfrm>
              <a:prstGeom prst="rect">
                <a:avLst/>
              </a:prstGeom>
              <a:blipFill>
                <a:blip r:embed="rId25"/>
                <a:stretch>
                  <a:fillRect l="-1670" t="-3974" r="-742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Rectangle 125"/>
              <p:cNvSpPr/>
              <p:nvPr/>
            </p:nvSpPr>
            <p:spPr>
              <a:xfrm>
                <a:off x="5934195" y="5082991"/>
                <a:ext cx="29895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has </a:t>
                </a:r>
                <a:r>
                  <a:rPr lang="en-US" u="sng" dirty="0"/>
                  <a:t>all</a:t>
                </a:r>
                <a:r>
                  <a:rPr lang="en-US" dirty="0"/>
                  <a:t> non-forbidden edges</a:t>
                </a:r>
              </a:p>
            </p:txBody>
          </p:sp>
        </mc:Choice>
        <mc:Fallback xmlns="">
          <p:sp>
            <p:nvSpPr>
              <p:cNvPr id="126" name="Rectangle 1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195" y="5082991"/>
                <a:ext cx="2989536" cy="369332"/>
              </a:xfrm>
              <a:prstGeom prst="rect">
                <a:avLst/>
              </a:prstGeom>
              <a:blipFill>
                <a:blip r:embed="rId26"/>
                <a:stretch>
                  <a:fillRect t="-10000" r="-142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678169" y="4203214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69" y="4203214"/>
                <a:ext cx="534121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/>
            </p:nvSpPr>
            <p:spPr>
              <a:xfrm>
                <a:off x="714025" y="5091280"/>
                <a:ext cx="1452642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# clauses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25" y="5091280"/>
                <a:ext cx="1452642" cy="513282"/>
              </a:xfrm>
              <a:prstGeom prst="rect">
                <a:avLst/>
              </a:prstGeom>
              <a:blipFill>
                <a:blip r:embed="rId27"/>
                <a:stretch>
                  <a:fillRect r="-3782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2" name="Group 131"/>
          <p:cNvGrpSpPr/>
          <p:nvPr/>
        </p:nvGrpSpPr>
        <p:grpSpPr>
          <a:xfrm>
            <a:off x="1366565" y="3889729"/>
            <a:ext cx="9277351" cy="1147177"/>
            <a:chOff x="1366565" y="3889729"/>
            <a:chExt cx="9277351" cy="1147177"/>
          </a:xfrm>
        </p:grpSpPr>
        <p:grpSp>
          <p:nvGrpSpPr>
            <p:cNvPr id="122" name="Group 121"/>
            <p:cNvGrpSpPr/>
            <p:nvPr/>
          </p:nvGrpSpPr>
          <p:grpSpPr>
            <a:xfrm>
              <a:off x="1366565" y="3889729"/>
              <a:ext cx="9277351" cy="1147177"/>
              <a:chOff x="1366565" y="3889729"/>
              <a:chExt cx="9277351" cy="1147177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654969" y="41481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226469" y="459009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797969" y="41565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807991" y="41481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4379491" y="459009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4950991" y="41565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5961013" y="41481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6532513" y="459009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104013" y="41565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9091296" y="41481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9662796" y="459009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0234296" y="4156539"/>
                <a:ext cx="96965" cy="10252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wrap="square" rtlCol="0" anchor="ctr">
                <a:spAutoFit/>
              </a:bodyPr>
              <a:lstStyle/>
              <a:p>
                <a:pPr algn="ctr"/>
                <a:endParaRPr lang="en-US" dirty="0">
                  <a:latin typeface="+mj-lt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Rectangle 22"/>
                  <p:cNvSpPr/>
                  <p:nvPr/>
                </p:nvSpPr>
                <p:spPr>
                  <a:xfrm>
                    <a:off x="1366565" y="3889729"/>
                    <a:ext cx="37144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3" name="Rectangle 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6565" y="3889729"/>
                    <a:ext cx="371448" cy="369332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Rectangle 35"/>
                  <p:cNvSpPr/>
                  <p:nvPr/>
                </p:nvSpPr>
                <p:spPr>
                  <a:xfrm>
                    <a:off x="2091118" y="4667574"/>
                    <a:ext cx="36766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6" name="Rectangle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91118" y="4667574"/>
                    <a:ext cx="367665" cy="3693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Rectangle 39"/>
                  <p:cNvSpPr/>
                  <p:nvPr/>
                </p:nvSpPr>
                <p:spPr>
                  <a:xfrm>
                    <a:off x="2846451" y="3895928"/>
                    <a:ext cx="35067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ba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0" name="Rectangle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46451" y="3895928"/>
                    <a:ext cx="350672" cy="3693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Rectangle 76"/>
                  <p:cNvSpPr/>
                  <p:nvPr/>
                </p:nvSpPr>
                <p:spPr>
                  <a:xfrm>
                    <a:off x="3516354" y="3889729"/>
                    <a:ext cx="37144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ba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7" name="Rectangle 7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16354" y="3889729"/>
                    <a:ext cx="371448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Rectangle 78"/>
                  <p:cNvSpPr/>
                  <p:nvPr/>
                </p:nvSpPr>
                <p:spPr>
                  <a:xfrm>
                    <a:off x="4240907" y="4667574"/>
                    <a:ext cx="36766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9" name="Rectangle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0907" y="4667574"/>
                    <a:ext cx="367665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Rectangle 79"/>
                  <p:cNvSpPr/>
                  <p:nvPr/>
                </p:nvSpPr>
                <p:spPr>
                  <a:xfrm>
                    <a:off x="4996240" y="3895928"/>
                    <a:ext cx="37792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0" name="Rectangle 7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96240" y="3895928"/>
                    <a:ext cx="377924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Rectangle 81"/>
                  <p:cNvSpPr/>
                  <p:nvPr/>
                </p:nvSpPr>
                <p:spPr>
                  <a:xfrm>
                    <a:off x="5664416" y="3889729"/>
                    <a:ext cx="37144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2" name="Rectangle 8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64416" y="3889729"/>
                    <a:ext cx="371448" cy="369332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Rectangle 82"/>
                  <p:cNvSpPr/>
                  <p:nvPr/>
                </p:nvSpPr>
                <p:spPr>
                  <a:xfrm>
                    <a:off x="6388969" y="4615183"/>
                    <a:ext cx="35067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3" name="Rectangle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88969" y="4615183"/>
                    <a:ext cx="350672" cy="3693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Rectangle 84"/>
                  <p:cNvSpPr/>
                  <p:nvPr/>
                </p:nvSpPr>
                <p:spPr>
                  <a:xfrm>
                    <a:off x="7144302" y="3895928"/>
                    <a:ext cx="35644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ba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5" name="Rectangle 8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44302" y="3895928"/>
                    <a:ext cx="356444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Rectangle 85"/>
                  <p:cNvSpPr/>
                  <p:nvPr/>
                </p:nvSpPr>
                <p:spPr>
                  <a:xfrm>
                    <a:off x="8810279" y="3889729"/>
                    <a:ext cx="36798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ba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6" name="Rectangle 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10279" y="3889729"/>
                    <a:ext cx="367986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Rectangle 87"/>
                  <p:cNvSpPr/>
                  <p:nvPr/>
                </p:nvSpPr>
                <p:spPr>
                  <a:xfrm>
                    <a:off x="9534832" y="4615181"/>
                    <a:ext cx="37138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8" name="Rectangle 8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534832" y="4615181"/>
                    <a:ext cx="371384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Rectangle 88"/>
                  <p:cNvSpPr/>
                  <p:nvPr/>
                </p:nvSpPr>
                <p:spPr>
                  <a:xfrm>
                    <a:off x="10290165" y="3895928"/>
                    <a:ext cx="35375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ba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9" name="Rectangle 8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90165" y="3895928"/>
                    <a:ext cx="353751" cy="369332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1" name="Rectangle 130"/>
            <p:cNvSpPr/>
            <p:nvPr/>
          </p:nvSpPr>
          <p:spPr>
            <a:xfrm>
              <a:off x="7803784" y="4127992"/>
              <a:ext cx="68320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. . .</a:t>
              </a:r>
            </a:p>
          </p:txBody>
        </p:sp>
      </p:grpSp>
      <p:sp>
        <p:nvSpPr>
          <p:cNvPr id="66" name="Isosceles Triangle 6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93C220-DBA7-1643-B352-1FF3CD6D031F}"/>
              </a:ext>
            </a:extLst>
          </p:cNvPr>
          <p:cNvSpPr txBox="1"/>
          <p:nvPr/>
        </p:nvSpPr>
        <p:spPr>
          <a:xfrm>
            <a:off x="5283200" y="6270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6829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9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9" grpId="0" animBg="1"/>
      <p:bldP spid="51" grpId="0" animBg="1"/>
      <p:bldP spid="51" grpId="1" animBg="1"/>
      <p:bldP spid="113" grpId="0" animBg="1"/>
      <p:bldP spid="113" grpId="1" animBg="1"/>
      <p:bldP spid="52" grpId="0" animBg="1"/>
      <p:bldP spid="52" grpId="1" animBg="1"/>
      <p:bldP spid="116" grpId="0" animBg="1"/>
      <p:bldP spid="117" grpId="0" animBg="1"/>
      <p:bldP spid="125" grpId="0" uiExpand="1" build="p"/>
      <p:bldP spid="125" grpId="1" uiExpand="1" build="allAtOnce"/>
      <p:bldP spid="126" grpId="0"/>
      <p:bldP spid="127" grpId="0"/>
      <p:bldP spid="128" grpId="0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00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𝐶𝐿𝐼𝑄𝑈𝐸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conclusion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07886"/>
              </a:xfrm>
              <a:prstGeom prst="rect">
                <a:avLst/>
              </a:prstGeom>
              <a:blipFill>
                <a:blip r:embed="rId40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334894"/>
                <a:ext cx="108919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ba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ba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∧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ba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ba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bar>
                      </m:e>
                    </m:d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334894"/>
                <a:ext cx="10891985" cy="461665"/>
              </a:xfrm>
              <a:prstGeom prst="rect">
                <a:avLst/>
              </a:prstGeom>
              <a:blipFill>
                <a:blip r:embed="rId23"/>
                <a:stretch>
                  <a:fillRect l="-448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7830" y="3595825"/>
                <a:ext cx="9510046" cy="2739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Claim: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+mj-lt"/>
                  </a:rPr>
                  <a:t>is satisfiable  iff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latin typeface="+mj-lt"/>
                  </a:rPr>
                  <a:t> has a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>
                    <a:latin typeface="+mj-lt"/>
                  </a:rPr>
                  <a:t>-clique</a:t>
                </a:r>
              </a:p>
              <a:p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)  Take any satisfying assignment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  Pick 1 true literal in each clause.</a:t>
                </a:r>
              </a:p>
              <a:p>
                <a:r>
                  <a:rPr lang="en-US" sz="2000" dirty="0">
                    <a:latin typeface="+mj-lt"/>
                  </a:rPr>
                  <a:t>        The corresponding nodes in G are a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>
                    <a:latin typeface="+mj-lt"/>
                  </a:rPr>
                  <a:t>-clique because they don’t have forbidden edges.</a:t>
                </a:r>
              </a:p>
              <a:p>
                <a:r>
                  <a:rPr lang="en-US" sz="2000" dirty="0">
                    <a:latin typeface="+mj-lt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000" dirty="0">
                    <a:latin typeface="+mj-lt"/>
                  </a:rPr>
                  <a:t>)  </a:t>
                </a:r>
                <a:r>
                  <a:rPr lang="en-US" sz="2000" dirty="0"/>
                  <a:t>Take any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-clique in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.  It must have 1 node in each clause. </a:t>
                </a:r>
              </a:p>
              <a:p>
                <a:pPr lvl="0"/>
                <a:r>
                  <a:rPr lang="en-US" sz="2000" dirty="0">
                    <a:latin typeface="+mj-lt"/>
                  </a:rPr>
                  <a:t>         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Set each corresponding literal </a:t>
                </a:r>
                <a:r>
                  <a:rPr lang="en-US" sz="2000" cap="small" dirty="0">
                    <a:solidFill>
                      <a:prstClr val="white"/>
                    </a:solidFill>
                    <a:latin typeface="Calibri Light" panose="020F0302020204030204"/>
                  </a:rPr>
                  <a:t>True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.   </a:t>
                </a:r>
                <a:r>
                  <a:rPr lang="en-US" sz="2000" dirty="0">
                    <a:latin typeface="+mj-lt"/>
                  </a:rPr>
                  <a:t>That gives a satisfying assignment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latin typeface="+mj-lt"/>
                  </a:rPr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latin typeface="+mj-lt"/>
                  </a:rPr>
                  <a:t>The reduction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latin typeface="+mj-lt"/>
                  </a:rPr>
                  <a:t> is computable in polynomial time.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latin typeface="+mj-lt"/>
                  </a:rPr>
                  <a:t>Corollary: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𝐶𝐿𝐼𝑄𝑈𝐸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→ 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endParaRPr lang="en-US" sz="24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30" y="3595825"/>
                <a:ext cx="9510046" cy="2739211"/>
              </a:xfrm>
              <a:prstGeom prst="rect">
                <a:avLst/>
              </a:prstGeom>
              <a:blipFill>
                <a:blip r:embed="rId41"/>
                <a:stretch>
                  <a:fillRect l="-1026" t="-1782" r="-64" b="-4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5929" y="2360901"/>
                <a:ext cx="505010" cy="954107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29" y="2360901"/>
                <a:ext cx="505010" cy="95410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0" name="Group 129"/>
          <p:cNvGrpSpPr/>
          <p:nvPr/>
        </p:nvGrpSpPr>
        <p:grpSpPr>
          <a:xfrm>
            <a:off x="143709" y="1807316"/>
            <a:ext cx="370935" cy="463944"/>
            <a:chOff x="143709" y="3610714"/>
            <a:chExt cx="370935" cy="639947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68921" y="3610714"/>
              <a:ext cx="0" cy="63994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43709" y="3699310"/>
                  <a:ext cx="37093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709" y="3699310"/>
                  <a:ext cx="370935" cy="369332"/>
                </a:xfrm>
                <a:prstGeom prst="rect">
                  <a:avLst/>
                </a:prstGeom>
                <a:blipFill>
                  <a:blip r:embed="rId42"/>
                  <a:stretch>
                    <a:fillRect b="-568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678169" y="2450614"/>
                <a:ext cx="53412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69" y="2450614"/>
                <a:ext cx="53412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/>
            </p:nvSpPr>
            <p:spPr>
              <a:xfrm>
                <a:off x="713809" y="2806271"/>
                <a:ext cx="1452642" cy="513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# clauses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09" y="2806271"/>
                <a:ext cx="1452642" cy="513282"/>
              </a:xfrm>
              <a:prstGeom prst="rect">
                <a:avLst/>
              </a:prstGeom>
              <a:blipFill>
                <a:blip r:embed="rId27"/>
                <a:stretch>
                  <a:fillRect r="-3782" b="-1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163365" y="1941494"/>
            <a:ext cx="7675835" cy="1081823"/>
            <a:chOff x="1366565" y="1992294"/>
            <a:chExt cx="9277351" cy="1292012"/>
          </a:xfrm>
        </p:grpSpPr>
        <p:sp>
          <p:nvSpPr>
            <p:cNvPr id="114" name="Freeform 113"/>
            <p:cNvSpPr/>
            <p:nvPr/>
          </p:nvSpPr>
          <p:spPr>
            <a:xfrm>
              <a:off x="1735931" y="2474913"/>
              <a:ext cx="2649476" cy="490517"/>
            </a:xfrm>
            <a:custGeom>
              <a:avLst/>
              <a:gdLst>
                <a:gd name="connsiteX0" fmla="*/ 0 w 2057400"/>
                <a:gd name="connsiteY0" fmla="*/ 0 h 235017"/>
                <a:gd name="connsiteX1" fmla="*/ 1057275 w 2057400"/>
                <a:gd name="connsiteY1" fmla="*/ 234950 h 235017"/>
                <a:gd name="connsiteX2" fmla="*/ 2057400 w 2057400"/>
                <a:gd name="connsiteY2" fmla="*/ 19050 h 235017"/>
                <a:gd name="connsiteX0" fmla="*/ 0 w 2045570"/>
                <a:gd name="connsiteY0" fmla="*/ 4763 h 239716"/>
                <a:gd name="connsiteX1" fmla="*/ 1057275 w 2045570"/>
                <a:gd name="connsiteY1" fmla="*/ 239713 h 239716"/>
                <a:gd name="connsiteX2" fmla="*/ 2045570 w 2045570"/>
                <a:gd name="connsiteY2" fmla="*/ 0 h 239716"/>
                <a:gd name="connsiteX0" fmla="*/ 0 w 2464318"/>
                <a:gd name="connsiteY0" fmla="*/ 0 h 337910"/>
                <a:gd name="connsiteX1" fmla="*/ 1057275 w 2464318"/>
                <a:gd name="connsiteY1" fmla="*/ 234950 h 337910"/>
                <a:gd name="connsiteX2" fmla="*/ 2464318 w 2464318"/>
                <a:gd name="connsiteY2" fmla="*/ 292893 h 337910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32289" h="490517">
                  <a:moveTo>
                    <a:pt x="0" y="0"/>
                  </a:moveTo>
                  <a:cubicBezTo>
                    <a:pt x="352454" y="156369"/>
                    <a:pt x="786531" y="309166"/>
                    <a:pt x="1225246" y="382588"/>
                  </a:cubicBezTo>
                  <a:cubicBezTo>
                    <a:pt x="1663961" y="456010"/>
                    <a:pt x="2303676" y="550068"/>
                    <a:pt x="2632289" y="440531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323433" y="2906574"/>
              <a:ext cx="2076260" cy="164961"/>
            </a:xfrm>
            <a:custGeom>
              <a:avLst/>
              <a:gdLst>
                <a:gd name="connsiteX0" fmla="*/ 0 w 2057400"/>
                <a:gd name="connsiteY0" fmla="*/ 0 h 235017"/>
                <a:gd name="connsiteX1" fmla="*/ 1057275 w 2057400"/>
                <a:gd name="connsiteY1" fmla="*/ 234950 h 235017"/>
                <a:gd name="connsiteX2" fmla="*/ 2057400 w 2057400"/>
                <a:gd name="connsiteY2" fmla="*/ 19050 h 235017"/>
                <a:gd name="connsiteX0" fmla="*/ 0 w 2045570"/>
                <a:gd name="connsiteY0" fmla="*/ 4763 h 239716"/>
                <a:gd name="connsiteX1" fmla="*/ 1057275 w 2045570"/>
                <a:gd name="connsiteY1" fmla="*/ 239713 h 239716"/>
                <a:gd name="connsiteX2" fmla="*/ 2045570 w 2045570"/>
                <a:gd name="connsiteY2" fmla="*/ 0 h 239716"/>
                <a:gd name="connsiteX0" fmla="*/ 0 w 2464318"/>
                <a:gd name="connsiteY0" fmla="*/ 0 h 337910"/>
                <a:gd name="connsiteX1" fmla="*/ 1057275 w 2464318"/>
                <a:gd name="connsiteY1" fmla="*/ 234950 h 337910"/>
                <a:gd name="connsiteX2" fmla="*/ 2464318 w 2464318"/>
                <a:gd name="connsiteY2" fmla="*/ 292893 h 337910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27558"/>
                <a:gd name="connsiteY0" fmla="*/ 0 h 483115"/>
                <a:gd name="connsiteX1" fmla="*/ 1220515 w 2627558"/>
                <a:gd name="connsiteY1" fmla="*/ 375444 h 483115"/>
                <a:gd name="connsiteX2" fmla="*/ 2627558 w 2627558"/>
                <a:gd name="connsiteY2" fmla="*/ 433387 h 483115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  <a:gd name="connsiteX0" fmla="*/ 0 w 2632289"/>
                <a:gd name="connsiteY0" fmla="*/ 0 h 490517"/>
                <a:gd name="connsiteX1" fmla="*/ 1225246 w 2632289"/>
                <a:gd name="connsiteY1" fmla="*/ 382588 h 490517"/>
                <a:gd name="connsiteX2" fmla="*/ 2632289 w 2632289"/>
                <a:gd name="connsiteY2" fmla="*/ 440531 h 490517"/>
                <a:gd name="connsiteX0" fmla="*/ 0 w 2468110"/>
                <a:gd name="connsiteY0" fmla="*/ 0 h 382901"/>
                <a:gd name="connsiteX1" fmla="*/ 1225246 w 2468110"/>
                <a:gd name="connsiteY1" fmla="*/ 382588 h 382901"/>
                <a:gd name="connsiteX2" fmla="*/ 2468110 w 2468110"/>
                <a:gd name="connsiteY2" fmla="*/ 59028 h 382901"/>
                <a:gd name="connsiteX0" fmla="*/ 0 w 2468110"/>
                <a:gd name="connsiteY0" fmla="*/ 0 h 383024"/>
                <a:gd name="connsiteX1" fmla="*/ 1225246 w 2468110"/>
                <a:gd name="connsiteY1" fmla="*/ 382588 h 383024"/>
                <a:gd name="connsiteX2" fmla="*/ 2468110 w 2468110"/>
                <a:gd name="connsiteY2" fmla="*/ 59028 h 383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68110" h="383024">
                  <a:moveTo>
                    <a:pt x="0" y="0"/>
                  </a:moveTo>
                  <a:cubicBezTo>
                    <a:pt x="352454" y="156369"/>
                    <a:pt x="813894" y="372750"/>
                    <a:pt x="1225246" y="382588"/>
                  </a:cubicBezTo>
                  <a:cubicBezTo>
                    <a:pt x="1636598" y="392426"/>
                    <a:pt x="2153651" y="234914"/>
                    <a:pt x="2468110" y="5902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Freeform 115"/>
            <p:cNvSpPr/>
            <p:nvPr/>
          </p:nvSpPr>
          <p:spPr>
            <a:xfrm flipV="1">
              <a:off x="1738984" y="2127923"/>
              <a:ext cx="3232529" cy="284235"/>
            </a:xfrm>
            <a:custGeom>
              <a:avLst/>
              <a:gdLst>
                <a:gd name="connsiteX0" fmla="*/ 0 w 2057400"/>
                <a:gd name="connsiteY0" fmla="*/ 0 h 235017"/>
                <a:gd name="connsiteX1" fmla="*/ 1057275 w 2057400"/>
                <a:gd name="connsiteY1" fmla="*/ 234950 h 235017"/>
                <a:gd name="connsiteX2" fmla="*/ 2057400 w 2057400"/>
                <a:gd name="connsiteY2" fmla="*/ 19050 h 235017"/>
                <a:gd name="connsiteX0" fmla="*/ 0 w 2045570"/>
                <a:gd name="connsiteY0" fmla="*/ 4763 h 239716"/>
                <a:gd name="connsiteX1" fmla="*/ 1057275 w 2045570"/>
                <a:gd name="connsiteY1" fmla="*/ 239713 h 239716"/>
                <a:gd name="connsiteX2" fmla="*/ 2045570 w 2045570"/>
                <a:gd name="connsiteY2" fmla="*/ 0 h 23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45570" h="239716">
                  <a:moveTo>
                    <a:pt x="0" y="4763"/>
                  </a:moveTo>
                  <a:cubicBezTo>
                    <a:pt x="357187" y="120650"/>
                    <a:pt x="716347" y="240507"/>
                    <a:pt x="1057275" y="239713"/>
                  </a:cubicBezTo>
                  <a:cubicBezTo>
                    <a:pt x="1398203" y="238919"/>
                    <a:pt x="1716957" y="109537"/>
                    <a:pt x="204557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 flipV="1">
              <a:off x="1716882" y="1992294"/>
              <a:ext cx="4309532" cy="404503"/>
            </a:xfrm>
            <a:custGeom>
              <a:avLst/>
              <a:gdLst>
                <a:gd name="connsiteX0" fmla="*/ 0 w 2057400"/>
                <a:gd name="connsiteY0" fmla="*/ 0 h 235017"/>
                <a:gd name="connsiteX1" fmla="*/ 1057275 w 2057400"/>
                <a:gd name="connsiteY1" fmla="*/ 234950 h 235017"/>
                <a:gd name="connsiteX2" fmla="*/ 2057400 w 2057400"/>
                <a:gd name="connsiteY2" fmla="*/ 19050 h 235017"/>
                <a:gd name="connsiteX0" fmla="*/ 0 w 2045570"/>
                <a:gd name="connsiteY0" fmla="*/ 4763 h 239716"/>
                <a:gd name="connsiteX1" fmla="*/ 1057275 w 2045570"/>
                <a:gd name="connsiteY1" fmla="*/ 239713 h 239716"/>
                <a:gd name="connsiteX2" fmla="*/ 2045570 w 2045570"/>
                <a:gd name="connsiteY2" fmla="*/ 0 h 239716"/>
                <a:gd name="connsiteX0" fmla="*/ 0 w 2045570"/>
                <a:gd name="connsiteY0" fmla="*/ 4763 h 239780"/>
                <a:gd name="connsiteX1" fmla="*/ 1057275 w 2045570"/>
                <a:gd name="connsiteY1" fmla="*/ 239713 h 239780"/>
                <a:gd name="connsiteX2" fmla="*/ 2045570 w 2045570"/>
                <a:gd name="connsiteY2" fmla="*/ 0 h 239780"/>
                <a:gd name="connsiteX0" fmla="*/ 0 w 2054796"/>
                <a:gd name="connsiteY0" fmla="*/ 0 h 303207"/>
                <a:gd name="connsiteX1" fmla="*/ 1066501 w 2054796"/>
                <a:gd name="connsiteY1" fmla="*/ 302654 h 303207"/>
                <a:gd name="connsiteX2" fmla="*/ 2054796 w 2054796"/>
                <a:gd name="connsiteY2" fmla="*/ 62941 h 303207"/>
                <a:gd name="connsiteX0" fmla="*/ 0 w 2073248"/>
                <a:gd name="connsiteY0" fmla="*/ 0 h 302654"/>
                <a:gd name="connsiteX1" fmla="*/ 1066501 w 2073248"/>
                <a:gd name="connsiteY1" fmla="*/ 302654 h 302654"/>
                <a:gd name="connsiteX2" fmla="*/ 2073248 w 2073248"/>
                <a:gd name="connsiteY2" fmla="*/ 2364 h 302654"/>
                <a:gd name="connsiteX0" fmla="*/ 0 w 2073285"/>
                <a:gd name="connsiteY0" fmla="*/ 0 h 302655"/>
                <a:gd name="connsiteX1" fmla="*/ 1066501 w 2073285"/>
                <a:gd name="connsiteY1" fmla="*/ 302654 h 302655"/>
                <a:gd name="connsiteX2" fmla="*/ 2073248 w 2073285"/>
                <a:gd name="connsiteY2" fmla="*/ 2364 h 302655"/>
                <a:gd name="connsiteX0" fmla="*/ 0 w 2087124"/>
                <a:gd name="connsiteY0" fmla="*/ 0 h 302655"/>
                <a:gd name="connsiteX1" fmla="*/ 1066501 w 2087124"/>
                <a:gd name="connsiteY1" fmla="*/ 302654 h 302655"/>
                <a:gd name="connsiteX2" fmla="*/ 2087087 w 2087124"/>
                <a:gd name="connsiteY2" fmla="*/ 2364 h 302655"/>
                <a:gd name="connsiteX0" fmla="*/ 0 w 2087087"/>
                <a:gd name="connsiteY0" fmla="*/ 0 h 302657"/>
                <a:gd name="connsiteX1" fmla="*/ 1066501 w 2087087"/>
                <a:gd name="connsiteY1" fmla="*/ 302654 h 302657"/>
                <a:gd name="connsiteX2" fmla="*/ 2087087 w 2087087"/>
                <a:gd name="connsiteY2" fmla="*/ 2364 h 30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7087" h="302657">
                  <a:moveTo>
                    <a:pt x="0" y="0"/>
                  </a:moveTo>
                  <a:cubicBezTo>
                    <a:pt x="112702" y="233479"/>
                    <a:pt x="718653" y="302260"/>
                    <a:pt x="1066501" y="302654"/>
                  </a:cubicBezTo>
                  <a:cubicBezTo>
                    <a:pt x="1414349" y="303048"/>
                    <a:pt x="2065234" y="265127"/>
                    <a:pt x="2087087" y="2364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>
              <a:stCxn id="64" idx="6"/>
              <a:endCxn id="65" idx="2"/>
            </p:cNvCxnSpPr>
            <p:nvPr/>
          </p:nvCxnSpPr>
          <p:spPr>
            <a:xfrm flipV="1">
              <a:off x="2894934" y="2446800"/>
              <a:ext cx="913057" cy="840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endCxn id="67" idx="2"/>
            </p:cNvCxnSpPr>
            <p:nvPr/>
          </p:nvCxnSpPr>
          <p:spPr>
            <a:xfrm>
              <a:off x="2894934" y="2474248"/>
              <a:ext cx="1484557" cy="41451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2" name="Group 131"/>
            <p:cNvGrpSpPr/>
            <p:nvPr/>
          </p:nvGrpSpPr>
          <p:grpSpPr>
            <a:xfrm>
              <a:off x="1366565" y="2103003"/>
              <a:ext cx="9277351" cy="1181303"/>
              <a:chOff x="1366565" y="3855603"/>
              <a:chExt cx="9277351" cy="1181303"/>
            </a:xfrm>
          </p:grpSpPr>
          <p:grpSp>
            <p:nvGrpSpPr>
              <p:cNvPr id="122" name="Group 121"/>
              <p:cNvGrpSpPr/>
              <p:nvPr/>
            </p:nvGrpSpPr>
            <p:grpSpPr>
              <a:xfrm>
                <a:off x="1366565" y="3855603"/>
                <a:ext cx="9277351" cy="1181303"/>
                <a:chOff x="1366565" y="3855603"/>
                <a:chExt cx="9277351" cy="1181303"/>
              </a:xfrm>
            </p:grpSpPr>
            <p:sp>
              <p:nvSpPr>
                <p:cNvPr id="22" name="Oval 21"/>
                <p:cNvSpPr/>
                <p:nvPr/>
              </p:nvSpPr>
              <p:spPr>
                <a:xfrm>
                  <a:off x="1654969" y="41481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2226469" y="459009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2797969" y="41565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3807991" y="41481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67" name="Oval 66"/>
                <p:cNvSpPr/>
                <p:nvPr/>
              </p:nvSpPr>
              <p:spPr>
                <a:xfrm>
                  <a:off x="4379491" y="459009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4950991" y="41565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5961013" y="41481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6532513" y="459009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7104013" y="41565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9091296" y="41481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9662796" y="459009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10234296" y="4156539"/>
                  <a:ext cx="96965" cy="1025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endParaRPr lang="en-US" dirty="0">
                    <a:latin typeface="+mj-lt"/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3" name="Rectangle 22"/>
                    <p:cNvSpPr/>
                    <p:nvPr/>
                  </p:nvSpPr>
                  <p:spPr>
                    <a:xfrm>
                      <a:off x="1366565" y="3889729"/>
                      <a:ext cx="37144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23" name="Rectangle 2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66565" y="3889729"/>
                      <a:ext cx="371448" cy="369332"/>
                    </a:xfrm>
                    <a:prstGeom prst="rect">
                      <a:avLst/>
                    </a:prstGeom>
                    <a:blipFill>
                      <a:blip r:embed="rId28"/>
                      <a:stretch>
                        <a:fillRect b="-39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6" name="Rectangle 35"/>
                    <p:cNvSpPr/>
                    <p:nvPr/>
                  </p:nvSpPr>
                  <p:spPr>
                    <a:xfrm>
                      <a:off x="2091118" y="4667574"/>
                      <a:ext cx="36766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36" name="Rectangle 3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91118" y="4667574"/>
                      <a:ext cx="367665" cy="369332"/>
                    </a:xfrm>
                    <a:prstGeom prst="rect">
                      <a:avLst/>
                    </a:prstGeom>
                    <a:blipFill>
                      <a:blip r:embed="rId29"/>
                      <a:stretch>
                        <a:fillRect b="-1176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0" name="Rectangle 39"/>
                    <p:cNvSpPr/>
                    <p:nvPr/>
                  </p:nvSpPr>
                  <p:spPr>
                    <a:xfrm>
                      <a:off x="2846452" y="3861801"/>
                      <a:ext cx="350672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ba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40" name="Rectangle 3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846452" y="3861801"/>
                      <a:ext cx="350672" cy="369332"/>
                    </a:xfrm>
                    <a:prstGeom prst="rect">
                      <a:avLst/>
                    </a:prstGeom>
                    <a:blipFill>
                      <a:blip r:embed="rId43"/>
                      <a:stretch>
                        <a:fillRect b="-4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7" name="Rectangle 76"/>
                    <p:cNvSpPr/>
                    <p:nvPr/>
                  </p:nvSpPr>
                  <p:spPr>
                    <a:xfrm>
                      <a:off x="3516354" y="3855603"/>
                      <a:ext cx="37144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ba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77" name="Rectangle 7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16354" y="3855603"/>
                      <a:ext cx="371448" cy="369332"/>
                    </a:xfrm>
                    <a:prstGeom prst="rect">
                      <a:avLst/>
                    </a:prstGeom>
                    <a:blipFill>
                      <a:blip r:embed="rId44"/>
                      <a:stretch>
                        <a:fillRect b="-4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9" name="Rectangle 78"/>
                    <p:cNvSpPr/>
                    <p:nvPr/>
                  </p:nvSpPr>
                  <p:spPr>
                    <a:xfrm>
                      <a:off x="4240907" y="4667574"/>
                      <a:ext cx="36766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79" name="Rectangle 7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40907" y="4667574"/>
                      <a:ext cx="367665" cy="369332"/>
                    </a:xfrm>
                    <a:prstGeom prst="rect">
                      <a:avLst/>
                    </a:prstGeom>
                    <a:blipFill>
                      <a:blip r:embed="rId32"/>
                      <a:stretch>
                        <a:fillRect b="-1176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0" name="Rectangle 79"/>
                    <p:cNvSpPr/>
                    <p:nvPr/>
                  </p:nvSpPr>
                  <p:spPr>
                    <a:xfrm>
                      <a:off x="4996240" y="3895928"/>
                      <a:ext cx="37792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0" name="Rectangle 7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96240" y="3895928"/>
                      <a:ext cx="377924" cy="369332"/>
                    </a:xfrm>
                    <a:prstGeom prst="rect">
                      <a:avLst/>
                    </a:prstGeom>
                    <a:blipFill>
                      <a:blip r:embed="rId33"/>
                      <a:stretch>
                        <a:fillRect b="-1176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2" name="Rectangle 81"/>
                    <p:cNvSpPr/>
                    <p:nvPr/>
                  </p:nvSpPr>
                  <p:spPr>
                    <a:xfrm>
                      <a:off x="5664416" y="3889729"/>
                      <a:ext cx="37144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2" name="Rectangle 8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664416" y="3889729"/>
                      <a:ext cx="371448" cy="369332"/>
                    </a:xfrm>
                    <a:prstGeom prst="rect">
                      <a:avLst/>
                    </a:prstGeom>
                    <a:blipFill>
                      <a:blip r:embed="rId34"/>
                      <a:stretch>
                        <a:fillRect b="-39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3" name="Rectangle 82"/>
                    <p:cNvSpPr/>
                    <p:nvPr/>
                  </p:nvSpPr>
                  <p:spPr>
                    <a:xfrm>
                      <a:off x="6388969" y="4615183"/>
                      <a:ext cx="350672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3" name="Rectangle 8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388969" y="4615183"/>
                      <a:ext cx="350672" cy="369332"/>
                    </a:xfrm>
                    <a:prstGeom prst="rect">
                      <a:avLst/>
                    </a:prstGeom>
                    <a:blipFill>
                      <a:blip r:embed="rId35"/>
                      <a:stretch>
                        <a:fillRect b="-39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5" name="Rectangle 84"/>
                    <p:cNvSpPr/>
                    <p:nvPr/>
                  </p:nvSpPr>
                  <p:spPr>
                    <a:xfrm>
                      <a:off x="7144302" y="3895928"/>
                      <a:ext cx="35644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ba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5" name="Rectangle 8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144302" y="3895928"/>
                      <a:ext cx="356444" cy="369332"/>
                    </a:xfrm>
                    <a:prstGeom prst="rect">
                      <a:avLst/>
                    </a:prstGeom>
                    <a:blipFill>
                      <a:blip r:embed="rId36"/>
                      <a:stretch>
                        <a:fillRect b="-39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6" name="Rectangle 85"/>
                    <p:cNvSpPr/>
                    <p:nvPr/>
                  </p:nvSpPr>
                  <p:spPr>
                    <a:xfrm>
                      <a:off x="8810279" y="3889729"/>
                      <a:ext cx="36798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6" name="Rectangle 8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810279" y="3889729"/>
                      <a:ext cx="367986" cy="369332"/>
                    </a:xfrm>
                    <a:prstGeom prst="rect">
                      <a:avLst/>
                    </a:prstGeom>
                    <a:blipFill>
                      <a:blip r:embed="rId37"/>
                      <a:stretch>
                        <a:fillRect b="-39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Rectangle 87"/>
                    <p:cNvSpPr/>
                    <p:nvPr/>
                  </p:nvSpPr>
                  <p:spPr>
                    <a:xfrm>
                      <a:off x="9534832" y="4615181"/>
                      <a:ext cx="371384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8" name="Rectangle 8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534832" y="4615181"/>
                      <a:ext cx="371384" cy="369332"/>
                    </a:xfrm>
                    <a:prstGeom prst="rect">
                      <a:avLst/>
                    </a:prstGeom>
                    <a:blipFill>
                      <a:blip r:embed="rId38"/>
                      <a:stretch>
                        <a:fillRect b="-274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9" name="Rectangle 88"/>
                    <p:cNvSpPr/>
                    <p:nvPr/>
                  </p:nvSpPr>
                  <p:spPr>
                    <a:xfrm>
                      <a:off x="10290165" y="3895928"/>
                      <a:ext cx="353751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bar>
                              <m:barPr>
                                <m:pos m:val="top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ba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89" name="Rectangle 8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290165" y="3895928"/>
                      <a:ext cx="353751" cy="369332"/>
                    </a:xfrm>
                    <a:prstGeom prst="rect">
                      <a:avLst/>
                    </a:prstGeom>
                    <a:blipFill>
                      <a:blip r:embed="rId39"/>
                      <a:stretch>
                        <a:fillRect b="-39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31" name="Rectangle 130"/>
              <p:cNvSpPr/>
              <p:nvPr/>
            </p:nvSpPr>
            <p:spPr>
              <a:xfrm>
                <a:off x="7803784" y="4127992"/>
                <a:ext cx="68320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/>
                  <a:t>. . .</a:t>
                </a:r>
              </a:p>
            </p:txBody>
          </p:sp>
        </p:grpSp>
      </p:grpSp>
      <p:sp>
        <p:nvSpPr>
          <p:cNvPr id="45" name="Rectangle 4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15.1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541266" y="2953404"/>
            <a:ext cx="2565887" cy="3231654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15.1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Does this proof require 3 literals per clause?</a:t>
            </a: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spcBef>
                <a:spcPts val="600"/>
              </a:spcBef>
              <a:buFontTx/>
              <a:buAutoNum type="alphaLcParenBoth"/>
            </a:pPr>
            <a:r>
              <a:rPr lang="en-US" sz="2000" dirty="0"/>
              <a:t>Yes, to prove the claim.</a:t>
            </a:r>
          </a:p>
          <a:p>
            <a:pPr marL="457200" indent="-457200">
              <a:spcBef>
                <a:spcPts val="600"/>
              </a:spcBef>
              <a:buFontTx/>
              <a:buAutoNum type="alphaLcParenBoth"/>
            </a:pPr>
            <a:r>
              <a:rPr lang="en-US" sz="2000" dirty="0"/>
              <a:t>Yes, to show it is in poly time. </a:t>
            </a:r>
            <a:endParaRPr lang="en-US" sz="2000" i="1" dirty="0">
              <a:latin typeface="Cambria Math" panose="02040503050406030204" pitchFamily="18" charset="0"/>
            </a:endParaRP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000" dirty="0"/>
              <a:t>No, it works for any size clauses.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4C631B-E089-F24E-A960-3CEEDFF570DD}"/>
              </a:ext>
            </a:extLst>
          </p:cNvPr>
          <p:cNvSpPr txBox="1"/>
          <p:nvPr/>
        </p:nvSpPr>
        <p:spPr>
          <a:xfrm>
            <a:off x="5225143" y="6444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75686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5" grpId="0" animBg="1"/>
      <p:bldP spid="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NP-completeness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5596083" cy="2693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u="sng" dirty="0"/>
                  <a:t>NP-complete</a:t>
                </a:r>
                <a:r>
                  <a:rPr lang="en-US" sz="2400" dirty="0"/>
                  <a:t> if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NP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NP,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NP-complete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P then P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NP.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Cook-Levin Theorem: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  <a:p>
                <a:r>
                  <a:rPr lang="en-US" sz="2400" dirty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rPr>
                  <a:t>Proof:  Next lecture; assume true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5596083" cy="2693045"/>
              </a:xfrm>
              <a:prstGeom prst="rect">
                <a:avLst/>
              </a:prstGeom>
              <a:blipFill>
                <a:blip r:embed="rId2"/>
                <a:stretch>
                  <a:fillRect l="-1743" t="-1814" b="-4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8616" y="4650601"/>
                <a:ext cx="940274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Importance of NP-completeness</a:t>
                </a:r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1)  Showing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 is evidence of computational intractability.</a:t>
                </a:r>
              </a:p>
              <a:p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2)  Gives a good candidate for proving P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NP.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4650601"/>
                <a:ext cx="9402741" cy="1200329"/>
              </a:xfrm>
              <a:prstGeom prst="rect">
                <a:avLst/>
              </a:prstGeom>
              <a:blipFill>
                <a:blip r:embed="rId3"/>
                <a:stretch>
                  <a:fillRect l="-972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NP and lines"/>
          <p:cNvGrpSpPr/>
          <p:nvPr/>
        </p:nvGrpSpPr>
        <p:grpSpPr>
          <a:xfrm>
            <a:off x="6138382" y="2442279"/>
            <a:ext cx="5314702" cy="1079500"/>
            <a:chOff x="6210300" y="2226524"/>
            <a:chExt cx="5314702" cy="10795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8208453" y="2581608"/>
                  <a:ext cx="331654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𝐶𝐿𝐼𝑄𝑈𝐸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08453" y="2581608"/>
                  <a:ext cx="3316549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23"/>
            <p:cNvGrpSpPr/>
            <p:nvPr/>
          </p:nvGrpSpPr>
          <p:grpSpPr>
            <a:xfrm>
              <a:off x="6210300" y="2226524"/>
              <a:ext cx="1998153" cy="1079500"/>
              <a:chOff x="6210300" y="2226524"/>
              <a:chExt cx="1998153" cy="10795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6210300" y="2226524"/>
                <a:ext cx="1243444" cy="107950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379654" y="2396942"/>
                <a:ext cx="48282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NP</a:t>
                </a: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7294652" y="2438928"/>
                <a:ext cx="913801" cy="29559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228159" y="2745218"/>
                <a:ext cx="980294" cy="11531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7158800" y="2804374"/>
                <a:ext cx="1049653" cy="381483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7228159" y="2775799"/>
                <a:ext cx="980294" cy="214504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746706" y="3651024"/>
                <a:ext cx="419444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To show some language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 is NP-complete, </a:t>
                </a:r>
              </a:p>
              <a:p>
                <a:r>
                  <a:rPr lang="en-US" dirty="0"/>
                  <a:t>show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.  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706" y="3651024"/>
                <a:ext cx="4194446" cy="646331"/>
              </a:xfrm>
              <a:prstGeom prst="rect">
                <a:avLst/>
              </a:prstGeom>
              <a:blipFill>
                <a:blip r:embed="rId5"/>
                <a:stretch>
                  <a:fillRect l="-1308" t="-5660" r="-14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8655629" y="4255307"/>
            <a:ext cx="3536371" cy="702419"/>
            <a:chOff x="8592549" y="3472477"/>
            <a:chExt cx="3536371" cy="702419"/>
          </a:xfrm>
        </p:grpSpPr>
        <p:sp>
          <p:nvSpPr>
            <p:cNvPr id="19" name="Freeform 18"/>
            <p:cNvSpPr/>
            <p:nvPr/>
          </p:nvSpPr>
          <p:spPr>
            <a:xfrm>
              <a:off x="8592549" y="3472477"/>
              <a:ext cx="309152" cy="336407"/>
            </a:xfrm>
            <a:custGeom>
              <a:avLst/>
              <a:gdLst>
                <a:gd name="connsiteX0" fmla="*/ 0 w 277402"/>
                <a:gd name="connsiteY0" fmla="*/ 0 h 253240"/>
                <a:gd name="connsiteX1" fmla="*/ 92467 w 277402"/>
                <a:gd name="connsiteY1" fmla="*/ 236305 h 253240"/>
                <a:gd name="connsiteX2" fmla="*/ 277402 w 277402"/>
                <a:gd name="connsiteY2" fmla="*/ 215757 h 253240"/>
                <a:gd name="connsiteX0" fmla="*/ 0 w 309152"/>
                <a:gd name="connsiteY0" fmla="*/ 0 h 342733"/>
                <a:gd name="connsiteX1" fmla="*/ 92467 w 309152"/>
                <a:gd name="connsiteY1" fmla="*/ 236305 h 342733"/>
                <a:gd name="connsiteX2" fmla="*/ 309152 w 309152"/>
                <a:gd name="connsiteY2" fmla="*/ 336407 h 342733"/>
                <a:gd name="connsiteX0" fmla="*/ 0 w 309152"/>
                <a:gd name="connsiteY0" fmla="*/ 0 h 336407"/>
                <a:gd name="connsiteX1" fmla="*/ 92467 w 309152"/>
                <a:gd name="connsiteY1" fmla="*/ 236305 h 336407"/>
                <a:gd name="connsiteX2" fmla="*/ 309152 w 309152"/>
                <a:gd name="connsiteY2" fmla="*/ 336407 h 336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152" h="336407">
                  <a:moveTo>
                    <a:pt x="0" y="0"/>
                  </a:moveTo>
                  <a:cubicBezTo>
                    <a:pt x="23116" y="100173"/>
                    <a:pt x="40942" y="180237"/>
                    <a:pt x="92467" y="236305"/>
                  </a:cubicBezTo>
                  <a:cubicBezTo>
                    <a:pt x="143992" y="292373"/>
                    <a:pt x="169951" y="326561"/>
                    <a:pt x="309152" y="336407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869951" y="3528565"/>
              <a:ext cx="325896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or some other previously shown </a:t>
              </a:r>
              <a:br>
                <a:rPr lang="en-US" dirty="0"/>
              </a:br>
              <a:r>
                <a:rPr lang="en-US" dirty="0"/>
                <a:t>NP-complete language</a:t>
              </a:r>
            </a:p>
          </p:txBody>
        </p:sp>
      </p:grpSp>
      <p:sp>
        <p:nvSpPr>
          <p:cNvPr id="23" name="Today"/>
          <p:cNvSpPr/>
          <p:nvPr/>
        </p:nvSpPr>
        <p:spPr>
          <a:xfrm>
            <a:off x="9323467" y="3175714"/>
            <a:ext cx="71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today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8037626" y="2426265"/>
            <a:ext cx="1305807" cy="751996"/>
            <a:chOff x="8109544" y="2210510"/>
            <a:chExt cx="1305807" cy="751996"/>
          </a:xfrm>
        </p:grpSpPr>
        <p:sp>
          <p:nvSpPr>
            <p:cNvPr id="6" name="Rectangle 5"/>
            <p:cNvSpPr/>
            <p:nvPr/>
          </p:nvSpPr>
          <p:spPr>
            <a:xfrm>
              <a:off x="8109544" y="2210510"/>
              <a:ext cx="13058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60000"/>
                      <a:lumOff val="40000"/>
                    </a:schemeClr>
                  </a:solidFill>
                </a:rPr>
                <a:t>next lecture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8323500" y="2603646"/>
              <a:ext cx="394505" cy="358860"/>
            </a:xfrm>
            <a:prstGeom prst="ellipse">
              <a:avLst/>
            </a:prstGeom>
            <a:noFill/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9085035" y="2819401"/>
            <a:ext cx="394505" cy="358860"/>
          </a:xfrm>
          <a:prstGeom prst="ellipse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0036996" y="2819401"/>
            <a:ext cx="394505" cy="358860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HAMPATH"/>
          <p:cNvGrpSpPr/>
          <p:nvPr/>
        </p:nvGrpSpPr>
        <p:grpSpPr>
          <a:xfrm>
            <a:off x="10003269" y="3189827"/>
            <a:ext cx="1704569" cy="369332"/>
            <a:chOff x="10075187" y="2974072"/>
            <a:chExt cx="1704569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10075187" y="2974072"/>
                  <a:ext cx="1704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𝐻𝐴𝑀𝑃𝐴𝑇𝐻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75187" y="2974072"/>
                  <a:ext cx="17045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Oval 27"/>
            <p:cNvSpPr/>
            <p:nvPr/>
          </p:nvSpPr>
          <p:spPr>
            <a:xfrm>
              <a:off x="10108914" y="2984544"/>
              <a:ext cx="394505" cy="358860"/>
            </a:xfrm>
            <a:prstGeom prst="ellipse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Hide 3SAT"/>
          <p:cNvSpPr/>
          <p:nvPr/>
        </p:nvSpPr>
        <p:spPr>
          <a:xfrm>
            <a:off x="9085035" y="2751570"/>
            <a:ext cx="951961" cy="4346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Hide CLIQUE"/>
          <p:cNvSpPr/>
          <p:nvPr/>
        </p:nvSpPr>
        <p:spPr>
          <a:xfrm>
            <a:off x="10036996" y="2751570"/>
            <a:ext cx="1249649" cy="4346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15.2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78860" y="4297355"/>
            <a:ext cx="9116525" cy="2347950"/>
            <a:chOff x="278860" y="4297355"/>
            <a:chExt cx="9116525" cy="2347950"/>
          </a:xfrm>
        </p:grpSpPr>
        <p:sp>
          <p:nvSpPr>
            <p:cNvPr id="37" name="Rectangle 36"/>
            <p:cNvSpPr/>
            <p:nvPr/>
          </p:nvSpPr>
          <p:spPr>
            <a:xfrm>
              <a:off x="5244662" y="4957726"/>
              <a:ext cx="4150723" cy="1085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78860" y="4297355"/>
                  <a:ext cx="5190893" cy="234795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15.2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What language that we’ve previously seen is most analogous to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𝑆𝐴𝑇</m:t>
                      </m:r>
                    </m:oMath>
                  </a14:m>
                  <a:r>
                    <a:rPr lang="en-US" sz="2000" dirty="0"/>
                    <a:t>?</a:t>
                  </a:r>
                  <a:endParaRPr lang="en-US" sz="2000" dirty="0">
                    <a:solidFill>
                      <a:schemeClr val="tx1"/>
                    </a:solidFill>
                  </a:endParaRP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400" dirty="0">
                              <a:solidFill>
                                <a:prstClr val="white"/>
                              </a:solidFill>
                            </a:rPr>
                            <m:t>TM</m:t>
                          </m:r>
                        </m:sub>
                      </m:sSub>
                    </m:oMath>
                  </a14:m>
                  <a:endParaRPr lang="en-US" sz="2000" dirty="0"/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1400" dirty="0">
                              <a:solidFill>
                                <a:prstClr val="white"/>
                              </a:solidFill>
                            </a:rPr>
                            <m:t>TM</m:t>
                          </m:r>
                        </m:sub>
                      </m:sSub>
                    </m:oMath>
                  </a14:m>
                  <a:endParaRPr lang="en-US" sz="2000" i="1" dirty="0">
                    <a:latin typeface="Cambria Math" panose="02040503050406030204" pitchFamily="18" charset="0"/>
                  </a:endParaRPr>
                </a:p>
                <a:p>
                  <a:pPr marL="457200" indent="-457200">
                    <a:spcBef>
                      <a:spcPts val="600"/>
                    </a:spcBef>
                    <a:buAutoNum type="alphaLcParenBoth"/>
                  </a:pPr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{"/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≥0}</m:t>
                      </m:r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860" y="4297355"/>
                  <a:ext cx="5190893" cy="2347950"/>
                </a:xfrm>
                <a:prstGeom prst="rect">
                  <a:avLst/>
                </a:prstGeom>
                <a:blipFill>
                  <a:blip r:embed="rId7"/>
                  <a:stretch>
                    <a:fillRect l="-1517" t="-1279" b="-2302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093ADBE-6E90-D14B-A693-11F84488EFD4}"/>
              </a:ext>
            </a:extLst>
          </p:cNvPr>
          <p:cNvSpPr txBox="1"/>
          <p:nvPr/>
        </p:nvSpPr>
        <p:spPr>
          <a:xfrm>
            <a:off x="6386286" y="628468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2571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uiExpand="1" build="p"/>
      <p:bldP spid="18" grpId="0"/>
      <p:bldP spid="23" grpId="0"/>
      <p:bldP spid="30" grpId="0" animBg="1"/>
      <p:bldP spid="31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239754"/>
                <a:ext cx="835460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NP-complete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Proof:  Show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  (assumes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NP-complete)</a:t>
                </a:r>
              </a:p>
              <a:p>
                <a:r>
                  <a:rPr lang="en-US" sz="2000" dirty="0"/>
                  <a:t>Idea:  “Simulate” variables and clauses with “gadgets”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239754"/>
                <a:ext cx="8354602" cy="1077218"/>
              </a:xfrm>
              <a:prstGeom prst="rect">
                <a:avLst/>
              </a:prstGeom>
              <a:blipFill>
                <a:blip r:embed="rId3"/>
                <a:stretch>
                  <a:fillRect l="-1094" t="-4520" b="-9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8618" y="2665294"/>
                <a:ext cx="8063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bar>
                              <m:barPr>
                                <m:pos m:val="top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bar>
                              <m:barPr>
                                <m:pos m:val="top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</m:e>
                    </m:d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2665294"/>
                <a:ext cx="8063450" cy="461665"/>
              </a:xfrm>
              <a:prstGeom prst="rect">
                <a:avLst/>
              </a:prstGeom>
              <a:blipFill>
                <a:blip r:embed="rId4"/>
                <a:stretch>
                  <a:fillRect l="-605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346242" y="5213581"/>
            <a:ext cx="1618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variable gadget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165596" y="4403613"/>
            <a:ext cx="4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. . .</a:t>
            </a:r>
          </a:p>
        </p:txBody>
      </p:sp>
      <p:sp>
        <p:nvSpPr>
          <p:cNvPr id="60" name="Zig-zag"/>
          <p:cNvSpPr/>
          <p:nvPr/>
        </p:nvSpPr>
        <p:spPr>
          <a:xfrm>
            <a:off x="4778134" y="5287097"/>
            <a:ext cx="831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Zig-zag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403762" y="4202303"/>
            <a:ext cx="1461234" cy="510042"/>
            <a:chOff x="6403762" y="4202303"/>
            <a:chExt cx="1461234" cy="510042"/>
          </a:xfrm>
        </p:grpSpPr>
        <p:sp>
          <p:nvSpPr>
            <p:cNvPr id="35" name="Oval 34"/>
            <p:cNvSpPr/>
            <p:nvPr/>
          </p:nvSpPr>
          <p:spPr>
            <a:xfrm>
              <a:off x="7005360" y="4202303"/>
              <a:ext cx="83499" cy="82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403762" y="4343013"/>
              <a:ext cx="14612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clause gadget</a:t>
              </a:r>
            </a:p>
          </p:txBody>
        </p:sp>
      </p:grpSp>
      <p:sp>
        <p:nvSpPr>
          <p:cNvPr id="65" name="Freeform 64"/>
          <p:cNvSpPr/>
          <p:nvPr/>
        </p:nvSpPr>
        <p:spPr>
          <a:xfrm>
            <a:off x="2026227" y="3681949"/>
            <a:ext cx="4992255" cy="952395"/>
          </a:xfrm>
          <a:custGeom>
            <a:avLst/>
            <a:gdLst>
              <a:gd name="connsiteX0" fmla="*/ 0 w 4966855"/>
              <a:gd name="connsiteY0" fmla="*/ 946024 h 946024"/>
              <a:gd name="connsiteX1" fmla="*/ 2784764 w 4966855"/>
              <a:gd name="connsiteY1" fmla="*/ 10843 h 946024"/>
              <a:gd name="connsiteX2" fmla="*/ 4966855 w 4966855"/>
              <a:gd name="connsiteY2" fmla="*/ 519997 h 946024"/>
              <a:gd name="connsiteX0" fmla="*/ 0 w 4966855"/>
              <a:gd name="connsiteY0" fmla="*/ 946024 h 946024"/>
              <a:gd name="connsiteX1" fmla="*/ 2784764 w 4966855"/>
              <a:gd name="connsiteY1" fmla="*/ 10843 h 946024"/>
              <a:gd name="connsiteX2" fmla="*/ 4966855 w 4966855"/>
              <a:gd name="connsiteY2" fmla="*/ 519997 h 946024"/>
              <a:gd name="connsiteX0" fmla="*/ 0 w 4966855"/>
              <a:gd name="connsiteY0" fmla="*/ 951132 h 951132"/>
              <a:gd name="connsiteX1" fmla="*/ 2784764 w 4966855"/>
              <a:gd name="connsiteY1" fmla="*/ 15951 h 951132"/>
              <a:gd name="connsiteX2" fmla="*/ 4966855 w 4966855"/>
              <a:gd name="connsiteY2" fmla="*/ 525105 h 951132"/>
              <a:gd name="connsiteX0" fmla="*/ 0 w 4966855"/>
              <a:gd name="connsiteY0" fmla="*/ 951132 h 951132"/>
              <a:gd name="connsiteX1" fmla="*/ 2556164 w 4966855"/>
              <a:gd name="connsiteY1" fmla="*/ 15951 h 951132"/>
              <a:gd name="connsiteX2" fmla="*/ 4966855 w 4966855"/>
              <a:gd name="connsiteY2" fmla="*/ 525105 h 951132"/>
              <a:gd name="connsiteX0" fmla="*/ 0 w 4966855"/>
              <a:gd name="connsiteY0" fmla="*/ 952395 h 952395"/>
              <a:gd name="connsiteX1" fmla="*/ 2556164 w 4966855"/>
              <a:gd name="connsiteY1" fmla="*/ 17214 h 952395"/>
              <a:gd name="connsiteX2" fmla="*/ 4966855 w 4966855"/>
              <a:gd name="connsiteY2" fmla="*/ 526368 h 952395"/>
              <a:gd name="connsiteX0" fmla="*/ 0 w 4992255"/>
              <a:gd name="connsiteY0" fmla="*/ 952395 h 952395"/>
              <a:gd name="connsiteX1" fmla="*/ 2556164 w 4992255"/>
              <a:gd name="connsiteY1" fmla="*/ 17214 h 952395"/>
              <a:gd name="connsiteX2" fmla="*/ 4992255 w 4992255"/>
              <a:gd name="connsiteY2" fmla="*/ 526368 h 952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92255" h="952395">
                <a:moveTo>
                  <a:pt x="0" y="952395"/>
                </a:moveTo>
                <a:cubicBezTo>
                  <a:pt x="458931" y="322879"/>
                  <a:pt x="1724122" y="88219"/>
                  <a:pt x="2556164" y="17214"/>
                </a:cubicBezTo>
                <a:cubicBezTo>
                  <a:pt x="3388207" y="-53791"/>
                  <a:pt x="4761923" y="90816"/>
                  <a:pt x="4992255" y="526368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416215" y="3987910"/>
            <a:ext cx="4594185" cy="622189"/>
          </a:xfrm>
          <a:custGeom>
            <a:avLst/>
            <a:gdLst>
              <a:gd name="connsiteX0" fmla="*/ 0 w 4966855"/>
              <a:gd name="connsiteY0" fmla="*/ 946024 h 946024"/>
              <a:gd name="connsiteX1" fmla="*/ 2784764 w 4966855"/>
              <a:gd name="connsiteY1" fmla="*/ 10843 h 946024"/>
              <a:gd name="connsiteX2" fmla="*/ 4966855 w 4966855"/>
              <a:gd name="connsiteY2" fmla="*/ 519997 h 946024"/>
              <a:gd name="connsiteX0" fmla="*/ 0 w 4966855"/>
              <a:gd name="connsiteY0" fmla="*/ 946024 h 946024"/>
              <a:gd name="connsiteX1" fmla="*/ 2784764 w 4966855"/>
              <a:gd name="connsiteY1" fmla="*/ 10843 h 946024"/>
              <a:gd name="connsiteX2" fmla="*/ 4966855 w 4966855"/>
              <a:gd name="connsiteY2" fmla="*/ 519997 h 946024"/>
              <a:gd name="connsiteX0" fmla="*/ 0 w 4966855"/>
              <a:gd name="connsiteY0" fmla="*/ 951132 h 951132"/>
              <a:gd name="connsiteX1" fmla="*/ 2784764 w 4966855"/>
              <a:gd name="connsiteY1" fmla="*/ 15951 h 951132"/>
              <a:gd name="connsiteX2" fmla="*/ 4966855 w 4966855"/>
              <a:gd name="connsiteY2" fmla="*/ 525105 h 951132"/>
              <a:gd name="connsiteX0" fmla="*/ 0 w 4966855"/>
              <a:gd name="connsiteY0" fmla="*/ 951132 h 951132"/>
              <a:gd name="connsiteX1" fmla="*/ 2556164 w 4966855"/>
              <a:gd name="connsiteY1" fmla="*/ 15951 h 951132"/>
              <a:gd name="connsiteX2" fmla="*/ 4966855 w 4966855"/>
              <a:gd name="connsiteY2" fmla="*/ 525105 h 951132"/>
              <a:gd name="connsiteX0" fmla="*/ 0 w 4827738"/>
              <a:gd name="connsiteY0" fmla="*/ 1009068 h 1009068"/>
              <a:gd name="connsiteX1" fmla="*/ 2556164 w 4827738"/>
              <a:gd name="connsiteY1" fmla="*/ 73887 h 1009068"/>
              <a:gd name="connsiteX2" fmla="*/ 4827738 w 4827738"/>
              <a:gd name="connsiteY2" fmla="*/ 340764 h 1009068"/>
              <a:gd name="connsiteX0" fmla="*/ 0 w 4827738"/>
              <a:gd name="connsiteY0" fmla="*/ 996358 h 996358"/>
              <a:gd name="connsiteX1" fmla="*/ 2556164 w 4827738"/>
              <a:gd name="connsiteY1" fmla="*/ 61177 h 996358"/>
              <a:gd name="connsiteX2" fmla="*/ 4827738 w 4827738"/>
              <a:gd name="connsiteY2" fmla="*/ 328054 h 996358"/>
              <a:gd name="connsiteX0" fmla="*/ 0 w 4731426"/>
              <a:gd name="connsiteY0" fmla="*/ 763533 h 763533"/>
              <a:gd name="connsiteX1" fmla="*/ 2459852 w 4731426"/>
              <a:gd name="connsiteY1" fmla="*/ 45126 h 763533"/>
              <a:gd name="connsiteX2" fmla="*/ 4731426 w 4731426"/>
              <a:gd name="connsiteY2" fmla="*/ 312003 h 763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731426" h="763533">
                <a:moveTo>
                  <a:pt x="0" y="763533"/>
                </a:moveTo>
                <a:cubicBezTo>
                  <a:pt x="458931" y="134017"/>
                  <a:pt x="1671281" y="120381"/>
                  <a:pt x="2459852" y="45126"/>
                </a:cubicBezTo>
                <a:cubicBezTo>
                  <a:pt x="3248423" y="-30129"/>
                  <a:pt x="3987283" y="-51762"/>
                  <a:pt x="4731426" y="312003"/>
                </a:cubicBezTo>
              </a:path>
            </a:pathLst>
          </a:custGeom>
          <a:noFill/>
          <a:ln>
            <a:solidFill>
              <a:schemeClr val="tx1"/>
            </a:solidFill>
            <a:head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-12975" y="3143275"/>
            <a:ext cx="942566" cy="844945"/>
            <a:chOff x="-12975" y="3143275"/>
            <a:chExt cx="942566" cy="844945"/>
          </a:xfrm>
        </p:grpSpPr>
        <p:grpSp>
          <p:nvGrpSpPr>
            <p:cNvPr id="42" name="Group 41"/>
            <p:cNvGrpSpPr/>
            <p:nvPr/>
          </p:nvGrpSpPr>
          <p:grpSpPr>
            <a:xfrm>
              <a:off x="133096" y="3143275"/>
              <a:ext cx="370935" cy="463944"/>
              <a:chOff x="143709" y="3610714"/>
              <a:chExt cx="370935" cy="639947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468921" y="3610714"/>
                <a:ext cx="0" cy="639947"/>
              </a:xfrm>
              <a:prstGeom prst="straightConnector1">
                <a:avLst/>
              </a:prstGeom>
              <a:ln w="15875">
                <a:solidFill>
                  <a:schemeClr val="tx1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/>
                  <p:cNvSpPr/>
                  <p:nvPr/>
                </p:nvSpPr>
                <p:spPr>
                  <a:xfrm>
                    <a:off x="143709" y="3699310"/>
                    <a:ext cx="370935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709" y="3699310"/>
                    <a:ext cx="370935" cy="369332"/>
                  </a:xfrm>
                  <a:prstGeom prst="rect">
                    <a:avLst/>
                  </a:prstGeom>
                  <a:blipFill>
                    <a:blip r:embed="rId42"/>
                    <a:stretch>
                      <a:fillRect b="-5681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-12975" y="3618888"/>
                  <a:ext cx="94256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〈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〉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2975" y="3618888"/>
                  <a:ext cx="942566" cy="369332"/>
                </a:xfrm>
                <a:prstGeom prst="rect">
                  <a:avLst/>
                </a:prstGeom>
                <a:blipFill>
                  <a:blip r:embed="rId43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1559090" y="3128467"/>
            <a:ext cx="3373158" cy="2857448"/>
            <a:chOff x="1559090" y="3128467"/>
            <a:chExt cx="3373158" cy="28574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1572404" y="3717467"/>
                  <a:ext cx="612540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2404" y="3717467"/>
                  <a:ext cx="612540" cy="523220"/>
                </a:xfrm>
                <a:prstGeom prst="rect">
                  <a:avLst/>
                </a:prstGeom>
                <a:blipFill>
                  <a:blip r:embed="rId4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8" name="Group 17"/>
            <p:cNvGrpSpPr/>
            <p:nvPr/>
          </p:nvGrpSpPr>
          <p:grpSpPr>
            <a:xfrm>
              <a:off x="1559090" y="3345583"/>
              <a:ext cx="3373158" cy="2640332"/>
              <a:chOff x="1559090" y="3345583"/>
              <a:chExt cx="3373158" cy="2640332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559090" y="3345583"/>
                <a:ext cx="3373158" cy="2640332"/>
                <a:chOff x="1559090" y="3345583"/>
                <a:chExt cx="3373158" cy="2640332"/>
              </a:xfrm>
            </p:grpSpPr>
            <p:cxnSp>
              <p:nvCxnSpPr>
                <p:cNvPr id="9" name="Straight Arrow Connector 8"/>
                <p:cNvCxnSpPr>
                  <a:endCxn id="37" idx="7"/>
                </p:cNvCxnSpPr>
                <p:nvPr/>
              </p:nvCxnSpPr>
              <p:spPr>
                <a:xfrm flipH="1">
                  <a:off x="1630361" y="3380197"/>
                  <a:ext cx="1606000" cy="1254829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endCxn id="39" idx="7"/>
                </p:cNvCxnSpPr>
                <p:nvPr/>
              </p:nvCxnSpPr>
              <p:spPr>
                <a:xfrm flipH="1">
                  <a:off x="3270035" y="4658327"/>
                  <a:ext cx="1620465" cy="1257540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/>
                <p:cNvCxnSpPr>
                  <a:endCxn id="38" idx="1"/>
                </p:cNvCxnSpPr>
                <p:nvPr/>
              </p:nvCxnSpPr>
              <p:spPr>
                <a:xfrm>
                  <a:off x="3236360" y="3380197"/>
                  <a:ext cx="1624617" cy="1253172"/>
                </a:xfrm>
                <a:prstGeom prst="straightConnector1">
                  <a:avLst/>
                </a:prstGeom>
                <a:ln w="95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Oval 35"/>
                <p:cNvSpPr/>
                <p:nvPr/>
              </p:nvSpPr>
              <p:spPr>
                <a:xfrm>
                  <a:off x="3192534" y="33455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4848749" y="4621351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3" name="Group 12"/>
                <p:cNvGrpSpPr/>
                <p:nvPr/>
              </p:nvGrpSpPr>
              <p:grpSpPr>
                <a:xfrm>
                  <a:off x="1559090" y="4623008"/>
                  <a:ext cx="1723173" cy="1362907"/>
                  <a:chOff x="1559090" y="4623008"/>
                  <a:chExt cx="1723173" cy="1362907"/>
                </a:xfrm>
              </p:grpSpPr>
              <p:cxnSp>
                <p:nvCxnSpPr>
                  <p:cNvPr id="27" name="Straight Arrow Connector 26"/>
                  <p:cNvCxnSpPr>
                    <a:endCxn id="39" idx="1"/>
                  </p:cNvCxnSpPr>
                  <p:nvPr/>
                </p:nvCxnSpPr>
                <p:spPr>
                  <a:xfrm>
                    <a:off x="1582221" y="4658327"/>
                    <a:ext cx="1628771" cy="1257540"/>
                  </a:xfrm>
                  <a:prstGeom prst="straightConnector1">
                    <a:avLst/>
                  </a:prstGeom>
                  <a:ln w="952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7" name="Oval 36"/>
                  <p:cNvSpPr/>
                  <p:nvPr/>
                </p:nvSpPr>
                <p:spPr>
                  <a:xfrm>
                    <a:off x="1559090" y="4623008"/>
                    <a:ext cx="83499" cy="8206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3198764" y="5903849"/>
                    <a:ext cx="83499" cy="82066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6" name="Group 15"/>
              <p:cNvGrpSpPr/>
              <p:nvPr/>
            </p:nvGrpSpPr>
            <p:grpSpPr>
              <a:xfrm>
                <a:off x="1645444" y="4593342"/>
                <a:ext cx="2534399" cy="128786"/>
                <a:chOff x="1645444" y="4593342"/>
                <a:chExt cx="2534399" cy="128786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1975135" y="46237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2353678" y="46237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2732221" y="46237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3110764" y="46237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Oval 32"/>
                <p:cNvSpPr/>
                <p:nvPr/>
              </p:nvSpPr>
              <p:spPr>
                <a:xfrm>
                  <a:off x="3489307" y="46237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>
                  <a:off x="1645444" y="4604955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Freeform 44"/>
                <p:cNvSpPr/>
                <p:nvPr/>
              </p:nvSpPr>
              <p:spPr>
                <a:xfrm>
                  <a:off x="2030213" y="4604955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45"/>
                <p:cNvSpPr/>
                <p:nvPr/>
              </p:nvSpPr>
              <p:spPr>
                <a:xfrm>
                  <a:off x="2415566" y="4602522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Freeform 46"/>
                <p:cNvSpPr/>
                <p:nvPr/>
              </p:nvSpPr>
              <p:spPr>
                <a:xfrm>
                  <a:off x="2800919" y="4600089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Freeform 47"/>
                <p:cNvSpPr/>
                <p:nvPr/>
              </p:nvSpPr>
              <p:spPr>
                <a:xfrm>
                  <a:off x="3186272" y="4597656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Freeform 48"/>
                <p:cNvSpPr/>
                <p:nvPr/>
              </p:nvSpPr>
              <p:spPr>
                <a:xfrm>
                  <a:off x="3571625" y="4595223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3865471" y="4623783"/>
                  <a:ext cx="83499" cy="8206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Freeform 50"/>
                <p:cNvSpPr/>
                <p:nvPr/>
              </p:nvSpPr>
              <p:spPr>
                <a:xfrm rot="10800000">
                  <a:off x="3557378" y="4671739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Freeform 51"/>
                <p:cNvSpPr/>
                <p:nvPr/>
              </p:nvSpPr>
              <p:spPr>
                <a:xfrm rot="10800000">
                  <a:off x="3178461" y="4671739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Freeform 52"/>
                <p:cNvSpPr/>
                <p:nvPr/>
              </p:nvSpPr>
              <p:spPr>
                <a:xfrm rot="10800000">
                  <a:off x="2800455" y="4671739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Freeform 53"/>
                <p:cNvSpPr/>
                <p:nvPr/>
              </p:nvSpPr>
              <p:spPr>
                <a:xfrm rot="10800000">
                  <a:off x="2421538" y="4671739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Freeform 54"/>
                <p:cNvSpPr/>
                <p:nvPr/>
              </p:nvSpPr>
              <p:spPr>
                <a:xfrm rot="10800000">
                  <a:off x="2040929" y="4667368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Freeform 55"/>
                <p:cNvSpPr/>
                <p:nvPr/>
              </p:nvSpPr>
              <p:spPr>
                <a:xfrm rot="10800000">
                  <a:off x="1662012" y="4667368"/>
                  <a:ext cx="330994" cy="5038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Freeform 57"/>
                <p:cNvSpPr/>
                <p:nvPr/>
              </p:nvSpPr>
              <p:spPr>
                <a:xfrm>
                  <a:off x="3950541" y="4593342"/>
                  <a:ext cx="229302" cy="48705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 rot="10800000">
                  <a:off x="3936294" y="4670410"/>
                  <a:ext cx="229302" cy="45719"/>
                </a:xfrm>
                <a:custGeom>
                  <a:avLst/>
                  <a:gdLst>
                    <a:gd name="connsiteX0" fmla="*/ 0 w 330994"/>
                    <a:gd name="connsiteY0" fmla="*/ 50389 h 50389"/>
                    <a:gd name="connsiteX1" fmla="*/ 166687 w 330994"/>
                    <a:gd name="connsiteY1" fmla="*/ 383 h 50389"/>
                    <a:gd name="connsiteX2" fmla="*/ 330994 w 330994"/>
                    <a:gd name="connsiteY2" fmla="*/ 31339 h 503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0994" h="50389">
                      <a:moveTo>
                        <a:pt x="0" y="50389"/>
                      </a:moveTo>
                      <a:cubicBezTo>
                        <a:pt x="55760" y="26973"/>
                        <a:pt x="111521" y="3558"/>
                        <a:pt x="166687" y="383"/>
                      </a:cubicBezTo>
                      <a:cubicBezTo>
                        <a:pt x="221853" y="-2792"/>
                        <a:pt x="276423" y="14273"/>
                        <a:pt x="330994" y="31339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headEnd type="none" w="med" len="med"/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2844552" y="3128467"/>
                  <a:ext cx="349711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4552" y="3128467"/>
                  <a:ext cx="349711" cy="400110"/>
                </a:xfrm>
                <a:prstGeom prst="rect">
                  <a:avLst/>
                </a:prstGeom>
                <a:blipFill>
                  <a:blip r:embed="rId4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blue upper left"/>
          <p:cNvGrpSpPr/>
          <p:nvPr/>
        </p:nvGrpSpPr>
        <p:grpSpPr>
          <a:xfrm>
            <a:off x="1560316" y="3346657"/>
            <a:ext cx="1716943" cy="1359491"/>
            <a:chOff x="1711490" y="3497983"/>
            <a:chExt cx="1716943" cy="1359491"/>
          </a:xfrm>
          <a:solidFill>
            <a:srgbClr val="00B0F0"/>
          </a:solidFill>
        </p:grpSpPr>
        <p:cxnSp>
          <p:nvCxnSpPr>
            <p:cNvPr id="63" name="Straight Arrow Connector 62"/>
            <p:cNvCxnSpPr>
              <a:endCxn id="67" idx="7"/>
            </p:cNvCxnSpPr>
            <p:nvPr/>
          </p:nvCxnSpPr>
          <p:spPr>
            <a:xfrm flipH="1">
              <a:off x="1782761" y="3532597"/>
              <a:ext cx="1606000" cy="1254829"/>
            </a:xfrm>
            <a:prstGeom prst="straightConnector1">
              <a:avLst/>
            </a:prstGeom>
            <a:grpFill/>
            <a:ln w="952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3344934" y="3497983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1711490" y="4775408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blue left to right"/>
          <p:cNvGrpSpPr/>
          <p:nvPr/>
        </p:nvGrpSpPr>
        <p:grpSpPr>
          <a:xfrm>
            <a:off x="1647967" y="4592561"/>
            <a:ext cx="3286804" cy="112507"/>
            <a:chOff x="1797844" y="4745742"/>
            <a:chExt cx="3286804" cy="112507"/>
          </a:xfrm>
        </p:grpSpPr>
        <p:sp>
          <p:nvSpPr>
            <p:cNvPr id="68" name="Oval 67"/>
            <p:cNvSpPr/>
            <p:nvPr/>
          </p:nvSpPr>
          <p:spPr>
            <a:xfrm>
              <a:off x="2127535" y="4776183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506078" y="4776183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2884621" y="4776183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263164" y="4776183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641707" y="4776183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5001149" y="4773751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1797844" y="4757355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2182613" y="4757355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2567966" y="4754922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2953319" y="4752489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3338672" y="4750056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3724025" y="4747623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4017871" y="4776183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4102941" y="4745742"/>
              <a:ext cx="229302" cy="48705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60316" y="4620569"/>
            <a:ext cx="3373158" cy="100777"/>
            <a:chOff x="1711490" y="4773751"/>
            <a:chExt cx="3373158" cy="100777"/>
          </a:xfrm>
        </p:grpSpPr>
        <p:sp>
          <p:nvSpPr>
            <p:cNvPr id="82" name="Oval 81"/>
            <p:cNvSpPr/>
            <p:nvPr/>
          </p:nvSpPr>
          <p:spPr>
            <a:xfrm>
              <a:off x="2127535" y="4776183"/>
              <a:ext cx="83499" cy="8206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506078" y="4776183"/>
              <a:ext cx="83499" cy="8206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884621" y="4776183"/>
              <a:ext cx="83499" cy="8206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3263164" y="4776183"/>
              <a:ext cx="83499" cy="8206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3641707" y="4776183"/>
              <a:ext cx="83499" cy="8206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1711490" y="4775408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5001149" y="4773751"/>
              <a:ext cx="83499" cy="820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4017871" y="4776183"/>
              <a:ext cx="83499" cy="82066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 rot="10800000">
              <a:off x="3709778" y="4824139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 rot="10800000">
              <a:off x="3330861" y="4824139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 rot="10800000">
              <a:off x="2952855" y="4824139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 rot="10800000">
              <a:off x="2573938" y="4824139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 rot="10800000">
              <a:off x="2193329" y="4819768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 rot="10800000">
              <a:off x="1814412" y="4819768"/>
              <a:ext cx="330994" cy="5038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 rot="10800000">
              <a:off x="4088694" y="4822810"/>
              <a:ext cx="229302" cy="45719"/>
            </a:xfrm>
            <a:custGeom>
              <a:avLst/>
              <a:gdLst>
                <a:gd name="connsiteX0" fmla="*/ 0 w 330994"/>
                <a:gd name="connsiteY0" fmla="*/ 50389 h 50389"/>
                <a:gd name="connsiteX1" fmla="*/ 166687 w 330994"/>
                <a:gd name="connsiteY1" fmla="*/ 383 h 50389"/>
                <a:gd name="connsiteX2" fmla="*/ 330994 w 330994"/>
                <a:gd name="connsiteY2" fmla="*/ 31339 h 5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94" h="50389">
                  <a:moveTo>
                    <a:pt x="0" y="50389"/>
                  </a:moveTo>
                  <a:cubicBezTo>
                    <a:pt x="55760" y="26973"/>
                    <a:pt x="111521" y="3558"/>
                    <a:pt x="166687" y="383"/>
                  </a:cubicBezTo>
                  <a:cubicBezTo>
                    <a:pt x="221853" y="-2792"/>
                    <a:pt x="276423" y="14273"/>
                    <a:pt x="330994" y="31339"/>
                  </a:cubicBezTo>
                </a:path>
              </a:pathLst>
            </a:custGeom>
            <a:noFill/>
            <a:ln>
              <a:solidFill>
                <a:srgbClr val="00B0F0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98732" y="4621351"/>
            <a:ext cx="1733484" cy="1364564"/>
            <a:chOff x="3351164" y="4773751"/>
            <a:chExt cx="1733484" cy="1364564"/>
          </a:xfrm>
          <a:solidFill>
            <a:srgbClr val="00B0F0"/>
          </a:solidFill>
        </p:grpSpPr>
        <p:cxnSp>
          <p:nvCxnSpPr>
            <p:cNvPr id="97" name="Straight Arrow Connector 96"/>
            <p:cNvCxnSpPr>
              <a:endCxn id="99" idx="7"/>
            </p:cNvCxnSpPr>
            <p:nvPr/>
          </p:nvCxnSpPr>
          <p:spPr>
            <a:xfrm flipH="1">
              <a:off x="3422435" y="4810727"/>
              <a:ext cx="1620465" cy="1257540"/>
            </a:xfrm>
            <a:prstGeom prst="straightConnector1">
              <a:avLst/>
            </a:prstGeom>
            <a:grpFill/>
            <a:ln w="952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/>
            <p:nvPr/>
          </p:nvSpPr>
          <p:spPr>
            <a:xfrm>
              <a:off x="5001149" y="4773751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3351164" y="6056249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90692" y="3344797"/>
            <a:ext cx="1739714" cy="1357834"/>
            <a:chOff x="3363662" y="3262815"/>
            <a:chExt cx="1739714" cy="1357834"/>
          </a:xfrm>
          <a:solidFill>
            <a:srgbClr val="00B0F0"/>
          </a:solidFill>
        </p:grpSpPr>
        <p:cxnSp>
          <p:nvCxnSpPr>
            <p:cNvPr id="100" name="Straight Arrow Connector 99"/>
            <p:cNvCxnSpPr>
              <a:endCxn id="102" idx="1"/>
            </p:cNvCxnSpPr>
            <p:nvPr/>
          </p:nvCxnSpPr>
          <p:spPr>
            <a:xfrm>
              <a:off x="3407488" y="3297429"/>
              <a:ext cx="1624617" cy="1253172"/>
            </a:xfrm>
            <a:prstGeom prst="straightConnector1">
              <a:avLst/>
            </a:prstGeom>
            <a:grpFill/>
            <a:ln w="952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3363662" y="3262815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5019877" y="4538583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558745" y="4623008"/>
            <a:ext cx="1723173" cy="1362907"/>
            <a:chOff x="1559090" y="4623008"/>
            <a:chExt cx="1723173" cy="1362907"/>
          </a:xfrm>
          <a:solidFill>
            <a:srgbClr val="00B0F0"/>
          </a:solidFill>
        </p:grpSpPr>
        <p:cxnSp>
          <p:nvCxnSpPr>
            <p:cNvPr id="104" name="Straight Arrow Connector 103"/>
            <p:cNvCxnSpPr>
              <a:endCxn id="106" idx="1"/>
            </p:cNvCxnSpPr>
            <p:nvPr/>
          </p:nvCxnSpPr>
          <p:spPr>
            <a:xfrm>
              <a:off x="1582221" y="4658327"/>
              <a:ext cx="1628771" cy="1257540"/>
            </a:xfrm>
            <a:prstGeom prst="straightConnector1">
              <a:avLst/>
            </a:prstGeom>
            <a:grpFill/>
            <a:ln w="952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1559090" y="4623008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3198764" y="5903849"/>
              <a:ext cx="83499" cy="8206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" name="Zag-zig"/>
          <p:cNvSpPr/>
          <p:nvPr/>
        </p:nvSpPr>
        <p:spPr>
          <a:xfrm>
            <a:off x="4778134" y="5546535"/>
            <a:ext cx="834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Zag-zig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Set x1 true"/>
              <p:cNvSpPr/>
              <p:nvPr/>
            </p:nvSpPr>
            <p:spPr>
              <a:xfrm>
                <a:off x="5920099" y="5303694"/>
                <a:ext cx="30487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B0F0"/>
                    </a:solidFill>
                  </a:rPr>
                  <a:t>Corresponds to setting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F0"/>
                    </a:solidFill>
                  </a:rPr>
                  <a:t> </a:t>
                </a:r>
                <a:r>
                  <a:rPr lang="en-US" cap="small" dirty="0">
                    <a:solidFill>
                      <a:srgbClr val="00B0F0"/>
                    </a:solidFill>
                  </a:rPr>
                  <a:t>True</a:t>
                </a:r>
              </a:p>
            </p:txBody>
          </p:sp>
        </mc:Choice>
        <mc:Fallback xmlns="">
          <p:sp>
            <p:nvSpPr>
              <p:cNvPr id="111" name="Set x1 tru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099" y="5303694"/>
                <a:ext cx="3048720" cy="369332"/>
              </a:xfrm>
              <a:prstGeom prst="rect">
                <a:avLst/>
              </a:prstGeom>
              <a:blipFill>
                <a:blip r:embed="rId46"/>
                <a:stretch>
                  <a:fillRect l="-1600" t="-8197" r="-400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Set x1 false"/>
              <p:cNvSpPr/>
              <p:nvPr/>
            </p:nvSpPr>
            <p:spPr>
              <a:xfrm>
                <a:off x="5920099" y="5563132"/>
                <a:ext cx="31073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B0F0"/>
                    </a:solidFill>
                  </a:rPr>
                  <a:t>Corresponds to setting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F0"/>
                    </a:solidFill>
                  </a:rPr>
                  <a:t> </a:t>
                </a:r>
                <a:r>
                  <a:rPr lang="en-US" cap="small" dirty="0">
                    <a:solidFill>
                      <a:srgbClr val="00B0F0"/>
                    </a:solidFill>
                  </a:rPr>
                  <a:t>False</a:t>
                </a:r>
              </a:p>
            </p:txBody>
          </p:sp>
        </mc:Choice>
        <mc:Fallback xmlns="">
          <p:sp>
            <p:nvSpPr>
              <p:cNvPr id="112" name="Set x1 fal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099" y="5563132"/>
                <a:ext cx="3107389" cy="369332"/>
              </a:xfrm>
              <a:prstGeom prst="rect">
                <a:avLst/>
              </a:prstGeom>
              <a:blipFill>
                <a:blip r:embed="rId47"/>
                <a:stretch>
                  <a:fillRect l="-156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reeform 33"/>
          <p:cNvSpPr/>
          <p:nvPr/>
        </p:nvSpPr>
        <p:spPr>
          <a:xfrm>
            <a:off x="5668876" y="5371317"/>
            <a:ext cx="197645" cy="231164"/>
          </a:xfrm>
          <a:custGeom>
            <a:avLst/>
            <a:gdLst>
              <a:gd name="connsiteX0" fmla="*/ 167054 w 298939"/>
              <a:gd name="connsiteY0" fmla="*/ 0 h 325315"/>
              <a:gd name="connsiteX1" fmla="*/ 0 w 298939"/>
              <a:gd name="connsiteY1" fmla="*/ 193430 h 325315"/>
              <a:gd name="connsiteX2" fmla="*/ 298939 w 298939"/>
              <a:gd name="connsiteY2" fmla="*/ 184638 h 325315"/>
              <a:gd name="connsiteX3" fmla="*/ 140677 w 298939"/>
              <a:gd name="connsiteY3" fmla="*/ 325315 h 325315"/>
              <a:gd name="connsiteX0" fmla="*/ 164362 w 296247"/>
              <a:gd name="connsiteY0" fmla="*/ 0 h 325315"/>
              <a:gd name="connsiteX1" fmla="*/ 0 w 296247"/>
              <a:gd name="connsiteY1" fmla="*/ 183905 h 325315"/>
              <a:gd name="connsiteX2" fmla="*/ 296247 w 296247"/>
              <a:gd name="connsiteY2" fmla="*/ 184638 h 325315"/>
              <a:gd name="connsiteX3" fmla="*/ 137985 w 296247"/>
              <a:gd name="connsiteY3" fmla="*/ 325315 h 325315"/>
              <a:gd name="connsiteX0" fmla="*/ 132067 w 296247"/>
              <a:gd name="connsiteY0" fmla="*/ 0 h 294359"/>
              <a:gd name="connsiteX1" fmla="*/ 0 w 296247"/>
              <a:gd name="connsiteY1" fmla="*/ 152949 h 294359"/>
              <a:gd name="connsiteX2" fmla="*/ 296247 w 296247"/>
              <a:gd name="connsiteY2" fmla="*/ 153682 h 294359"/>
              <a:gd name="connsiteX3" fmla="*/ 137985 w 296247"/>
              <a:gd name="connsiteY3" fmla="*/ 294359 h 29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247" h="294359">
                <a:moveTo>
                  <a:pt x="132067" y="0"/>
                </a:moveTo>
                <a:lnTo>
                  <a:pt x="0" y="152949"/>
                </a:lnTo>
                <a:lnTo>
                  <a:pt x="296247" y="153682"/>
                </a:lnTo>
                <a:lnTo>
                  <a:pt x="137985" y="294359"/>
                </a:lnTo>
              </a:path>
            </a:pathLst>
          </a:custGeom>
          <a:noFill/>
          <a:ln>
            <a:solidFill>
              <a:srgbClr val="00B0F0"/>
            </a:solidFill>
            <a:tailEnd type="triangle" w="sm" len="sm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 flipH="1">
            <a:off x="5666043" y="5684703"/>
            <a:ext cx="200025" cy="231164"/>
          </a:xfrm>
          <a:custGeom>
            <a:avLst/>
            <a:gdLst>
              <a:gd name="connsiteX0" fmla="*/ 167054 w 298939"/>
              <a:gd name="connsiteY0" fmla="*/ 0 h 325315"/>
              <a:gd name="connsiteX1" fmla="*/ 0 w 298939"/>
              <a:gd name="connsiteY1" fmla="*/ 193430 h 325315"/>
              <a:gd name="connsiteX2" fmla="*/ 298939 w 298939"/>
              <a:gd name="connsiteY2" fmla="*/ 184638 h 325315"/>
              <a:gd name="connsiteX3" fmla="*/ 140677 w 298939"/>
              <a:gd name="connsiteY3" fmla="*/ 325315 h 325315"/>
              <a:gd name="connsiteX0" fmla="*/ 164362 w 296247"/>
              <a:gd name="connsiteY0" fmla="*/ 0 h 325315"/>
              <a:gd name="connsiteX1" fmla="*/ 0 w 296247"/>
              <a:gd name="connsiteY1" fmla="*/ 183905 h 325315"/>
              <a:gd name="connsiteX2" fmla="*/ 296247 w 296247"/>
              <a:gd name="connsiteY2" fmla="*/ 184638 h 325315"/>
              <a:gd name="connsiteX3" fmla="*/ 137985 w 296247"/>
              <a:gd name="connsiteY3" fmla="*/ 325315 h 325315"/>
              <a:gd name="connsiteX0" fmla="*/ 132067 w 296247"/>
              <a:gd name="connsiteY0" fmla="*/ 0 h 294359"/>
              <a:gd name="connsiteX1" fmla="*/ 0 w 296247"/>
              <a:gd name="connsiteY1" fmla="*/ 152949 h 294359"/>
              <a:gd name="connsiteX2" fmla="*/ 296247 w 296247"/>
              <a:gd name="connsiteY2" fmla="*/ 153682 h 294359"/>
              <a:gd name="connsiteX3" fmla="*/ 137985 w 296247"/>
              <a:gd name="connsiteY3" fmla="*/ 294359 h 29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247" h="294359">
                <a:moveTo>
                  <a:pt x="132067" y="0"/>
                </a:moveTo>
                <a:lnTo>
                  <a:pt x="0" y="152949"/>
                </a:lnTo>
                <a:lnTo>
                  <a:pt x="296247" y="153682"/>
                </a:lnTo>
                <a:lnTo>
                  <a:pt x="137985" y="294359"/>
                </a:lnTo>
              </a:path>
            </a:pathLst>
          </a:custGeom>
          <a:noFill/>
          <a:ln>
            <a:solidFill>
              <a:srgbClr val="00B0F0"/>
            </a:solidFill>
            <a:tailEnd type="triangle" w="sm" len="sm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4C48C8-A47C-8943-8961-9CB8C111C1CB}"/>
              </a:ext>
            </a:extLst>
          </p:cNvPr>
          <p:cNvSpPr txBox="1"/>
          <p:nvPr/>
        </p:nvSpPr>
        <p:spPr>
          <a:xfrm>
            <a:off x="5588000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491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23" grpId="0" uiExpand="1" build="p"/>
      <p:bldP spid="28" grpId="0"/>
      <p:bldP spid="57" grpId="0"/>
      <p:bldP spid="60" grpId="0"/>
      <p:bldP spid="65" grpId="0" animBg="1"/>
      <p:bldP spid="66" grpId="0" animBg="1"/>
      <p:bldP spid="107" grpId="0"/>
      <p:bldP spid="111" grpId="0"/>
      <p:bldP spid="112" grpId="0"/>
      <p:bldP spid="34" grpId="0" animBg="1"/>
      <p:bldP spid="1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Construction of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35" y="0"/>
                <a:ext cx="6733309" cy="707886"/>
              </a:xfrm>
              <a:prstGeom prst="rect">
                <a:avLst/>
              </a:prstGeom>
              <a:blipFill>
                <a:blip r:embed="rId6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8" name="Group 177"/>
          <p:cNvGrpSpPr/>
          <p:nvPr/>
        </p:nvGrpSpPr>
        <p:grpSpPr>
          <a:xfrm>
            <a:off x="248614" y="1703079"/>
            <a:ext cx="2105630" cy="4489181"/>
            <a:chOff x="1953694" y="1537324"/>
            <a:chExt cx="2105630" cy="44891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/>
                <p:cNvSpPr/>
                <p:nvPr/>
              </p:nvSpPr>
              <p:spPr>
                <a:xfrm>
                  <a:off x="1953694" y="2101069"/>
                  <a:ext cx="48981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6" name="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3694" y="2101069"/>
                  <a:ext cx="489813" cy="4001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" name="Group 34"/>
            <p:cNvGrpSpPr/>
            <p:nvPr/>
          </p:nvGrpSpPr>
          <p:grpSpPr>
            <a:xfrm>
              <a:off x="2555751" y="1812046"/>
              <a:ext cx="1503573" cy="1154142"/>
              <a:chOff x="2660526" y="2554996"/>
              <a:chExt cx="1503573" cy="1154142"/>
            </a:xfrm>
          </p:grpSpPr>
          <p:cxnSp>
            <p:nvCxnSpPr>
              <p:cNvPr id="2" name="Straight Arrow Connector 1"/>
              <p:cNvCxnSpPr>
                <a:endCxn id="13" idx="7"/>
              </p:cNvCxnSpPr>
              <p:nvPr/>
            </p:nvCxnSpPr>
            <p:spPr>
              <a:xfrm flipH="1">
                <a:off x="2691680" y="2570126"/>
                <a:ext cx="702015" cy="54851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Straight Arrow Connector 2"/>
              <p:cNvCxnSpPr>
                <a:endCxn id="15" idx="7"/>
              </p:cNvCxnSpPr>
              <p:nvPr/>
            </p:nvCxnSpPr>
            <p:spPr>
              <a:xfrm flipH="1">
                <a:off x="3408414" y="3128823"/>
                <a:ext cx="708338" cy="5496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Straight Arrow Connector 3"/>
              <p:cNvCxnSpPr>
                <a:endCxn id="14" idx="1"/>
              </p:cNvCxnSpPr>
              <p:nvPr/>
            </p:nvCxnSpPr>
            <p:spPr>
              <a:xfrm>
                <a:off x="3393694" y="2570126"/>
                <a:ext cx="710153" cy="5477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>
                <a:off x="3374537" y="2554996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098502" y="3112660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2698273" y="3105493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2866463" y="3105493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3034909" y="3104429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>
                <a:off x="3203354" y="3103366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3371800" y="3102302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3540245" y="3101239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" name="Straight Arrow Connector 4"/>
              <p:cNvCxnSpPr>
                <a:endCxn id="15" idx="1"/>
              </p:cNvCxnSpPr>
              <p:nvPr/>
            </p:nvCxnSpPr>
            <p:spPr>
              <a:xfrm>
                <a:off x="2670637" y="3128823"/>
                <a:ext cx="711968" cy="5496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2842388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007856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73325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338794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504263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660526" y="3113384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377260" y="3673265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668691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 22"/>
              <p:cNvSpPr/>
              <p:nvPr/>
            </p:nvSpPr>
            <p:spPr>
              <a:xfrm rot="10800000">
                <a:off x="3534018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 rot="10800000">
                <a:off x="3368386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 rot="10800000">
                <a:off x="3203152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10800000">
                <a:off x="3037519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 rot="10800000">
                <a:off x="2871147" y="313277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 rot="10800000">
                <a:off x="2705515" y="313277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770791" y="2959704"/>
                <a:ext cx="39330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/>
                  <a:t>. . .</a:t>
                </a:r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3705877" y="3100416"/>
                <a:ext cx="100233" cy="21290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 rot="10800000">
                <a:off x="3699650" y="3134104"/>
                <a:ext cx="100233" cy="19985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2555751" y="2955046"/>
              <a:ext cx="1503573" cy="1154142"/>
              <a:chOff x="2660526" y="2554996"/>
              <a:chExt cx="1503573" cy="1154142"/>
            </a:xfrm>
          </p:grpSpPr>
          <p:cxnSp>
            <p:nvCxnSpPr>
              <p:cNvPr id="37" name="Straight Arrow Connector 36"/>
              <p:cNvCxnSpPr>
                <a:endCxn id="54" idx="7"/>
              </p:cNvCxnSpPr>
              <p:nvPr/>
            </p:nvCxnSpPr>
            <p:spPr>
              <a:xfrm flipH="1">
                <a:off x="2691680" y="2570126"/>
                <a:ext cx="702015" cy="54851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>
                <a:endCxn id="55" idx="7"/>
              </p:cNvCxnSpPr>
              <p:nvPr/>
            </p:nvCxnSpPr>
            <p:spPr>
              <a:xfrm flipH="1">
                <a:off x="3408414" y="3128823"/>
                <a:ext cx="708338" cy="5496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>
                <a:endCxn id="41" idx="1"/>
              </p:cNvCxnSpPr>
              <p:nvPr/>
            </p:nvCxnSpPr>
            <p:spPr>
              <a:xfrm>
                <a:off x="3393694" y="2570126"/>
                <a:ext cx="710153" cy="5477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3374537" y="2554996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098502" y="3112660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Freeform 41"/>
              <p:cNvSpPr/>
              <p:nvPr/>
            </p:nvSpPr>
            <p:spPr>
              <a:xfrm>
                <a:off x="2698273" y="3105493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866463" y="3105493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3034909" y="3104429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3203354" y="3103366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3371800" y="3102302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3540245" y="3101239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Arrow Connector 47"/>
              <p:cNvCxnSpPr>
                <a:endCxn id="55" idx="1"/>
              </p:cNvCxnSpPr>
              <p:nvPr/>
            </p:nvCxnSpPr>
            <p:spPr>
              <a:xfrm>
                <a:off x="2670637" y="3128823"/>
                <a:ext cx="711968" cy="5496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Oval 48"/>
              <p:cNvSpPr/>
              <p:nvPr/>
            </p:nvSpPr>
            <p:spPr>
              <a:xfrm>
                <a:off x="2842388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007856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173325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338794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504263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660526" y="3113384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377260" y="3673265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668691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Freeform 56"/>
              <p:cNvSpPr/>
              <p:nvPr/>
            </p:nvSpPr>
            <p:spPr>
              <a:xfrm rot="10800000">
                <a:off x="3534018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Freeform 57"/>
              <p:cNvSpPr/>
              <p:nvPr/>
            </p:nvSpPr>
            <p:spPr>
              <a:xfrm rot="10800000">
                <a:off x="3368386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Freeform 58"/>
              <p:cNvSpPr/>
              <p:nvPr/>
            </p:nvSpPr>
            <p:spPr>
              <a:xfrm rot="10800000">
                <a:off x="3203152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 rot="10800000">
                <a:off x="3037519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Freeform 60"/>
              <p:cNvSpPr/>
              <p:nvPr/>
            </p:nvSpPr>
            <p:spPr>
              <a:xfrm rot="10800000">
                <a:off x="2871147" y="313277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Freeform 61"/>
              <p:cNvSpPr/>
              <p:nvPr/>
            </p:nvSpPr>
            <p:spPr>
              <a:xfrm rot="10800000">
                <a:off x="2705515" y="313277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770791" y="2959704"/>
                <a:ext cx="39330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/>
                  <a:t>. . .</a:t>
                </a:r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3705877" y="3100416"/>
                <a:ext cx="100233" cy="21290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 rot="10800000">
                <a:off x="3699650" y="3134104"/>
                <a:ext cx="100233" cy="19985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 rot="5400000">
              <a:off x="3173659" y="4289002"/>
              <a:ext cx="3933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. . .</a:t>
              </a: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2555751" y="4616130"/>
              <a:ext cx="1503573" cy="1154142"/>
              <a:chOff x="2660526" y="2554996"/>
              <a:chExt cx="1503573" cy="1154142"/>
            </a:xfrm>
          </p:grpSpPr>
          <p:cxnSp>
            <p:nvCxnSpPr>
              <p:cNvPr id="68" name="Straight Arrow Connector 67"/>
              <p:cNvCxnSpPr>
                <a:endCxn id="85" idx="7"/>
              </p:cNvCxnSpPr>
              <p:nvPr/>
            </p:nvCxnSpPr>
            <p:spPr>
              <a:xfrm flipH="1">
                <a:off x="2691680" y="2570126"/>
                <a:ext cx="702015" cy="548511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endCxn id="86" idx="7"/>
              </p:cNvCxnSpPr>
              <p:nvPr/>
            </p:nvCxnSpPr>
            <p:spPr>
              <a:xfrm flipH="1">
                <a:off x="3408414" y="3128823"/>
                <a:ext cx="708338" cy="5496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endCxn id="72" idx="1"/>
              </p:cNvCxnSpPr>
              <p:nvPr/>
            </p:nvCxnSpPr>
            <p:spPr>
              <a:xfrm>
                <a:off x="3393694" y="2570126"/>
                <a:ext cx="710153" cy="547787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>
                <a:off x="3374537" y="2554996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4098502" y="3112660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698273" y="3105493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2866463" y="3105493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3034909" y="3104429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203354" y="3103366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3371800" y="3102302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>
                <a:off x="3540245" y="3101239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9" name="Straight Arrow Connector 78"/>
              <p:cNvCxnSpPr>
                <a:endCxn id="86" idx="1"/>
              </p:cNvCxnSpPr>
              <p:nvPr/>
            </p:nvCxnSpPr>
            <p:spPr>
              <a:xfrm>
                <a:off x="2670637" y="3128823"/>
                <a:ext cx="711968" cy="549696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/>
              <p:cNvSpPr/>
              <p:nvPr/>
            </p:nvSpPr>
            <p:spPr>
              <a:xfrm>
                <a:off x="2842388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007856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3173325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3338794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504263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660526" y="3113384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3377260" y="3673265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668691" y="3113723"/>
                <a:ext cx="36499" cy="35873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Freeform 87"/>
              <p:cNvSpPr/>
              <p:nvPr/>
            </p:nvSpPr>
            <p:spPr>
              <a:xfrm rot="10800000">
                <a:off x="3534018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10800000">
                <a:off x="3368386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 89"/>
              <p:cNvSpPr/>
              <p:nvPr/>
            </p:nvSpPr>
            <p:spPr>
              <a:xfrm rot="10800000">
                <a:off x="3203152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 90"/>
              <p:cNvSpPr/>
              <p:nvPr/>
            </p:nvSpPr>
            <p:spPr>
              <a:xfrm rot="10800000">
                <a:off x="3037519" y="313468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Freeform 91"/>
              <p:cNvSpPr/>
              <p:nvPr/>
            </p:nvSpPr>
            <p:spPr>
              <a:xfrm rot="10800000">
                <a:off x="2871147" y="313277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Freeform 92"/>
              <p:cNvSpPr/>
              <p:nvPr/>
            </p:nvSpPr>
            <p:spPr>
              <a:xfrm rot="10800000">
                <a:off x="2705515" y="3132775"/>
                <a:ext cx="144684" cy="22026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770791" y="2959704"/>
                <a:ext cx="393308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/>
                  <a:t>. . .</a:t>
                </a:r>
              </a:p>
            </p:txBody>
          </p:sp>
          <p:sp>
            <p:nvSpPr>
              <p:cNvPr id="95" name="Freeform 94"/>
              <p:cNvSpPr/>
              <p:nvPr/>
            </p:nvSpPr>
            <p:spPr>
              <a:xfrm>
                <a:off x="3705877" y="3100416"/>
                <a:ext cx="100233" cy="21290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Freeform 95"/>
              <p:cNvSpPr/>
              <p:nvPr/>
            </p:nvSpPr>
            <p:spPr>
              <a:xfrm rot="10800000">
                <a:off x="3699650" y="3134104"/>
                <a:ext cx="100233" cy="19985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Rectangle 97"/>
                <p:cNvSpPr/>
                <p:nvPr/>
              </p:nvSpPr>
              <p:spPr>
                <a:xfrm>
                  <a:off x="1953694" y="3244069"/>
                  <a:ext cx="49577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98" name="Rectangle 9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3694" y="3244069"/>
                  <a:ext cx="495777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Rectangle 98"/>
                <p:cNvSpPr/>
                <p:nvPr/>
              </p:nvSpPr>
              <p:spPr>
                <a:xfrm>
                  <a:off x="1953694" y="4959282"/>
                  <a:ext cx="56470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99" name="Rectangle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3694" y="4959282"/>
                  <a:ext cx="564706" cy="40011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Rectangle 108"/>
                <p:cNvSpPr/>
                <p:nvPr/>
              </p:nvSpPr>
              <p:spPr>
                <a:xfrm>
                  <a:off x="2139652" y="1537324"/>
                  <a:ext cx="46108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9" name="Rectangle 1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9652" y="1537324"/>
                  <a:ext cx="461087" cy="461665"/>
                </a:xfrm>
                <a:prstGeom prst="rect">
                  <a:avLst/>
                </a:prstGeom>
                <a:blipFill>
                  <a:blip r:embed="rId10"/>
                  <a:stretch>
                    <a:fillRect l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Rectangle 109"/>
                <p:cNvSpPr/>
                <p:nvPr/>
              </p:nvSpPr>
              <p:spPr>
                <a:xfrm>
                  <a:off x="2998910" y="1540645"/>
                  <a:ext cx="349711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10" name="Rectangle 10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8910" y="1540645"/>
                  <a:ext cx="349711" cy="4001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2" name="Rectangle 141"/>
                <p:cNvSpPr/>
                <p:nvPr/>
              </p:nvSpPr>
              <p:spPr>
                <a:xfrm>
                  <a:off x="2998910" y="5626395"/>
                  <a:ext cx="349711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42" name="Rectangle 1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8910" y="5626395"/>
                  <a:ext cx="349711" cy="400110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268143" y="892230"/>
                <a:ext cx="8063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bar>
                              <m:barPr>
                                <m:pos m:val="top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bar>
                              <m:barPr>
                                <m:pos m:val="top"/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ba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∨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⋯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        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d>
                  </m:oMath>
                </a14:m>
                <a:r>
                  <a:rPr lang="en-US" sz="2400" dirty="0">
                    <a:latin typeface="+mj-lt"/>
                  </a:rPr>
                  <a:t> </a:t>
                </a: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43" y="892230"/>
                <a:ext cx="8063450" cy="461665"/>
              </a:xfrm>
              <a:prstGeom prst="rect">
                <a:avLst/>
              </a:prstGeom>
              <a:blipFill>
                <a:blip r:embed="rId13"/>
                <a:stretch>
                  <a:fillRect l="-605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8" name="Group 117"/>
          <p:cNvGrpSpPr/>
          <p:nvPr/>
        </p:nvGrpSpPr>
        <p:grpSpPr>
          <a:xfrm>
            <a:off x="3483774" y="1818383"/>
            <a:ext cx="2917339" cy="691326"/>
            <a:chOff x="3483774" y="1650222"/>
            <a:chExt cx="2917339" cy="691326"/>
          </a:xfrm>
        </p:grpSpPr>
        <p:sp>
          <p:nvSpPr>
            <p:cNvPr id="181" name="Freeform 180"/>
            <p:cNvSpPr/>
            <p:nvPr/>
          </p:nvSpPr>
          <p:spPr>
            <a:xfrm>
              <a:off x="3483774" y="1650222"/>
              <a:ext cx="2917339" cy="691326"/>
            </a:xfrm>
            <a:custGeom>
              <a:avLst/>
              <a:gdLst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51132 h 951132"/>
                <a:gd name="connsiteX1" fmla="*/ 27847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1132 h 951132"/>
                <a:gd name="connsiteX1" fmla="*/ 25561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2395 h 952395"/>
                <a:gd name="connsiteX1" fmla="*/ 2556164 w 4966855"/>
                <a:gd name="connsiteY1" fmla="*/ 17214 h 952395"/>
                <a:gd name="connsiteX2" fmla="*/ 4966855 w 4966855"/>
                <a:gd name="connsiteY2" fmla="*/ 526368 h 952395"/>
                <a:gd name="connsiteX0" fmla="*/ 0 w 4992255"/>
                <a:gd name="connsiteY0" fmla="*/ 952395 h 952395"/>
                <a:gd name="connsiteX1" fmla="*/ 2556164 w 4992255"/>
                <a:gd name="connsiteY1" fmla="*/ 17214 h 952395"/>
                <a:gd name="connsiteX2" fmla="*/ 4992255 w 4992255"/>
                <a:gd name="connsiteY2" fmla="*/ 526368 h 952395"/>
                <a:gd name="connsiteX0" fmla="*/ 0 w 4733816"/>
                <a:gd name="connsiteY0" fmla="*/ 1062323 h 1062323"/>
                <a:gd name="connsiteX1" fmla="*/ 2556164 w 4733816"/>
                <a:gd name="connsiteY1" fmla="*/ 127142 h 1062323"/>
                <a:gd name="connsiteX2" fmla="*/ 4733816 w 4733816"/>
                <a:gd name="connsiteY2" fmla="*/ 256682 h 1062323"/>
                <a:gd name="connsiteX0" fmla="*/ 0 w 4733816"/>
                <a:gd name="connsiteY0" fmla="*/ 1062323 h 1062323"/>
                <a:gd name="connsiteX1" fmla="*/ 2556164 w 4733816"/>
                <a:gd name="connsiteY1" fmla="*/ 127142 h 1062323"/>
                <a:gd name="connsiteX2" fmla="*/ 4733816 w 4733816"/>
                <a:gd name="connsiteY2" fmla="*/ 256682 h 1062323"/>
                <a:gd name="connsiteX0" fmla="*/ 0 w 4749322"/>
                <a:gd name="connsiteY0" fmla="*/ 1105707 h 1105707"/>
                <a:gd name="connsiteX1" fmla="*/ 2571670 w 4749322"/>
                <a:gd name="connsiteY1" fmla="*/ 127142 h 1105707"/>
                <a:gd name="connsiteX2" fmla="*/ 4749322 w 4749322"/>
                <a:gd name="connsiteY2" fmla="*/ 256682 h 1105707"/>
                <a:gd name="connsiteX0" fmla="*/ 0 w 4749322"/>
                <a:gd name="connsiteY0" fmla="*/ 1160399 h 1160399"/>
                <a:gd name="connsiteX1" fmla="*/ 2566501 w 4749322"/>
                <a:gd name="connsiteY1" fmla="*/ 73373 h 1160399"/>
                <a:gd name="connsiteX2" fmla="*/ 4749322 w 4749322"/>
                <a:gd name="connsiteY2" fmla="*/ 311374 h 1160399"/>
                <a:gd name="connsiteX0" fmla="*/ 0 w 4749322"/>
                <a:gd name="connsiteY0" fmla="*/ 1160399 h 1160399"/>
                <a:gd name="connsiteX1" fmla="*/ 2566501 w 4749322"/>
                <a:gd name="connsiteY1" fmla="*/ 73373 h 1160399"/>
                <a:gd name="connsiteX2" fmla="*/ 4749322 w 4749322"/>
                <a:gd name="connsiteY2" fmla="*/ 311374 h 1160399"/>
                <a:gd name="connsiteX0" fmla="*/ 0 w 4749322"/>
                <a:gd name="connsiteY0" fmla="*/ 1180819 h 1180819"/>
                <a:gd name="connsiteX1" fmla="*/ 2566501 w 4749322"/>
                <a:gd name="connsiteY1" fmla="*/ 93793 h 1180819"/>
                <a:gd name="connsiteX2" fmla="*/ 4749322 w 4749322"/>
                <a:gd name="connsiteY2" fmla="*/ 331794 h 1180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49322" h="1180819">
                  <a:moveTo>
                    <a:pt x="0" y="1180819"/>
                  </a:moveTo>
                  <a:cubicBezTo>
                    <a:pt x="159142" y="762803"/>
                    <a:pt x="1708615" y="235298"/>
                    <a:pt x="2566501" y="93793"/>
                  </a:cubicBezTo>
                  <a:cubicBezTo>
                    <a:pt x="3439894" y="-26020"/>
                    <a:pt x="4518990" y="-103758"/>
                    <a:pt x="4749322" y="331794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3867354" y="1819897"/>
              <a:ext cx="2528873" cy="521651"/>
            </a:xfrm>
            <a:custGeom>
              <a:avLst/>
              <a:gdLst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51132 h 951132"/>
                <a:gd name="connsiteX1" fmla="*/ 27847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1132 h 951132"/>
                <a:gd name="connsiteX1" fmla="*/ 2556164 w 4966855"/>
                <a:gd name="connsiteY1" fmla="*/ 15951 h 951132"/>
                <a:gd name="connsiteX2" fmla="*/ 4966855 w 4966855"/>
                <a:gd name="connsiteY2" fmla="*/ 525105 h 951132"/>
                <a:gd name="connsiteX0" fmla="*/ 0 w 4827738"/>
                <a:gd name="connsiteY0" fmla="*/ 1009068 h 1009068"/>
                <a:gd name="connsiteX1" fmla="*/ 2556164 w 4827738"/>
                <a:gd name="connsiteY1" fmla="*/ 73887 h 1009068"/>
                <a:gd name="connsiteX2" fmla="*/ 4827738 w 4827738"/>
                <a:gd name="connsiteY2" fmla="*/ 340764 h 1009068"/>
                <a:gd name="connsiteX0" fmla="*/ 0 w 4827738"/>
                <a:gd name="connsiteY0" fmla="*/ 996358 h 996358"/>
                <a:gd name="connsiteX1" fmla="*/ 2556164 w 4827738"/>
                <a:gd name="connsiteY1" fmla="*/ 61177 h 996358"/>
                <a:gd name="connsiteX2" fmla="*/ 4827738 w 4827738"/>
                <a:gd name="connsiteY2" fmla="*/ 328054 h 996358"/>
                <a:gd name="connsiteX0" fmla="*/ 0 w 4731426"/>
                <a:gd name="connsiteY0" fmla="*/ 763533 h 763533"/>
                <a:gd name="connsiteX1" fmla="*/ 2459852 w 4731426"/>
                <a:gd name="connsiteY1" fmla="*/ 45126 h 763533"/>
                <a:gd name="connsiteX2" fmla="*/ 4731426 w 4731426"/>
                <a:gd name="connsiteY2" fmla="*/ 312003 h 763533"/>
                <a:gd name="connsiteX0" fmla="*/ 0 w 4816078"/>
                <a:gd name="connsiteY0" fmla="*/ 876321 h 876321"/>
                <a:gd name="connsiteX1" fmla="*/ 2459852 w 4816078"/>
                <a:gd name="connsiteY1" fmla="*/ 157914 h 876321"/>
                <a:gd name="connsiteX2" fmla="*/ 4816078 w 4816078"/>
                <a:gd name="connsiteY2" fmla="*/ 190239 h 876321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16078" h="770732">
                  <a:moveTo>
                    <a:pt x="0" y="770732"/>
                  </a:moveTo>
                  <a:cubicBezTo>
                    <a:pt x="77996" y="450824"/>
                    <a:pt x="1671281" y="127580"/>
                    <a:pt x="2459852" y="52325"/>
                  </a:cubicBezTo>
                  <a:cubicBezTo>
                    <a:pt x="3248423" y="-22930"/>
                    <a:pt x="3805885" y="-21109"/>
                    <a:pt x="4816078" y="8465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triangle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612480" y="2569525"/>
            <a:ext cx="1798033" cy="395821"/>
            <a:chOff x="4612480" y="2401364"/>
            <a:chExt cx="1798033" cy="395821"/>
          </a:xfrm>
        </p:grpSpPr>
        <p:sp>
          <p:nvSpPr>
            <p:cNvPr id="183" name="Freeform 182"/>
            <p:cNvSpPr/>
            <p:nvPr/>
          </p:nvSpPr>
          <p:spPr>
            <a:xfrm flipV="1">
              <a:off x="5010118" y="2401364"/>
              <a:ext cx="1386233" cy="299518"/>
            </a:xfrm>
            <a:custGeom>
              <a:avLst/>
              <a:gdLst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51132 h 951132"/>
                <a:gd name="connsiteX1" fmla="*/ 27847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1132 h 951132"/>
                <a:gd name="connsiteX1" fmla="*/ 25561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2395 h 952395"/>
                <a:gd name="connsiteX1" fmla="*/ 2556164 w 4966855"/>
                <a:gd name="connsiteY1" fmla="*/ 17214 h 952395"/>
                <a:gd name="connsiteX2" fmla="*/ 4966855 w 4966855"/>
                <a:gd name="connsiteY2" fmla="*/ 526368 h 952395"/>
                <a:gd name="connsiteX0" fmla="*/ 0 w 4992255"/>
                <a:gd name="connsiteY0" fmla="*/ 952395 h 952395"/>
                <a:gd name="connsiteX1" fmla="*/ 2556164 w 4992255"/>
                <a:gd name="connsiteY1" fmla="*/ 17214 h 952395"/>
                <a:gd name="connsiteX2" fmla="*/ 4992255 w 4992255"/>
                <a:gd name="connsiteY2" fmla="*/ 526368 h 952395"/>
                <a:gd name="connsiteX0" fmla="*/ 0 w 4733816"/>
                <a:gd name="connsiteY0" fmla="*/ 1062323 h 1062323"/>
                <a:gd name="connsiteX1" fmla="*/ 2556164 w 4733816"/>
                <a:gd name="connsiteY1" fmla="*/ 127142 h 1062323"/>
                <a:gd name="connsiteX2" fmla="*/ 4733816 w 4733816"/>
                <a:gd name="connsiteY2" fmla="*/ 256682 h 1062323"/>
                <a:gd name="connsiteX0" fmla="*/ 0 w 4733816"/>
                <a:gd name="connsiteY0" fmla="*/ 1062323 h 1062323"/>
                <a:gd name="connsiteX1" fmla="*/ 2556164 w 4733816"/>
                <a:gd name="connsiteY1" fmla="*/ 127142 h 1062323"/>
                <a:gd name="connsiteX2" fmla="*/ 4733816 w 4733816"/>
                <a:gd name="connsiteY2" fmla="*/ 256682 h 1062323"/>
                <a:gd name="connsiteX0" fmla="*/ 0 w 4749322"/>
                <a:gd name="connsiteY0" fmla="*/ 1105707 h 1105707"/>
                <a:gd name="connsiteX1" fmla="*/ 2571670 w 4749322"/>
                <a:gd name="connsiteY1" fmla="*/ 127142 h 1105707"/>
                <a:gd name="connsiteX2" fmla="*/ 4749322 w 4749322"/>
                <a:gd name="connsiteY2" fmla="*/ 256682 h 1105707"/>
                <a:gd name="connsiteX0" fmla="*/ 0 w 4749322"/>
                <a:gd name="connsiteY0" fmla="*/ 1160399 h 1160399"/>
                <a:gd name="connsiteX1" fmla="*/ 2566501 w 4749322"/>
                <a:gd name="connsiteY1" fmla="*/ 73373 h 1160399"/>
                <a:gd name="connsiteX2" fmla="*/ 4749322 w 4749322"/>
                <a:gd name="connsiteY2" fmla="*/ 311374 h 1160399"/>
                <a:gd name="connsiteX0" fmla="*/ 0 w 4749322"/>
                <a:gd name="connsiteY0" fmla="*/ 1160399 h 1160399"/>
                <a:gd name="connsiteX1" fmla="*/ 2566501 w 4749322"/>
                <a:gd name="connsiteY1" fmla="*/ 73373 h 1160399"/>
                <a:gd name="connsiteX2" fmla="*/ 4749322 w 4749322"/>
                <a:gd name="connsiteY2" fmla="*/ 311374 h 1160399"/>
                <a:gd name="connsiteX0" fmla="*/ 0 w 4749322"/>
                <a:gd name="connsiteY0" fmla="*/ 1180819 h 1180819"/>
                <a:gd name="connsiteX1" fmla="*/ 2566501 w 4749322"/>
                <a:gd name="connsiteY1" fmla="*/ 93793 h 1180819"/>
                <a:gd name="connsiteX2" fmla="*/ 4749322 w 4749322"/>
                <a:gd name="connsiteY2" fmla="*/ 331794 h 1180819"/>
                <a:gd name="connsiteX0" fmla="*/ 0 w 4686118"/>
                <a:gd name="connsiteY0" fmla="*/ 1187118 h 1187118"/>
                <a:gd name="connsiteX1" fmla="*/ 2503297 w 4686118"/>
                <a:gd name="connsiteY1" fmla="*/ 93793 h 1187118"/>
                <a:gd name="connsiteX2" fmla="*/ 4686118 w 4686118"/>
                <a:gd name="connsiteY2" fmla="*/ 331794 h 1187118"/>
                <a:gd name="connsiteX0" fmla="*/ 0 w 4686118"/>
                <a:gd name="connsiteY0" fmla="*/ 1187118 h 1187118"/>
                <a:gd name="connsiteX1" fmla="*/ 2503297 w 4686118"/>
                <a:gd name="connsiteY1" fmla="*/ 93793 h 1187118"/>
                <a:gd name="connsiteX2" fmla="*/ 4686118 w 4686118"/>
                <a:gd name="connsiteY2" fmla="*/ 331794 h 1187118"/>
                <a:gd name="connsiteX0" fmla="*/ 0 w 4686118"/>
                <a:gd name="connsiteY0" fmla="*/ 1119699 h 1119699"/>
                <a:gd name="connsiteX1" fmla="*/ 2503297 w 4686118"/>
                <a:gd name="connsiteY1" fmla="*/ 26374 h 1119699"/>
                <a:gd name="connsiteX2" fmla="*/ 4686118 w 4686118"/>
                <a:gd name="connsiteY2" fmla="*/ 264375 h 1119699"/>
                <a:gd name="connsiteX0" fmla="*/ 0 w 4686118"/>
                <a:gd name="connsiteY0" fmla="*/ 928813 h 928813"/>
                <a:gd name="connsiteX1" fmla="*/ 2416394 w 4686118"/>
                <a:gd name="connsiteY1" fmla="*/ 55963 h 928813"/>
                <a:gd name="connsiteX2" fmla="*/ 4686118 w 4686118"/>
                <a:gd name="connsiteY2" fmla="*/ 73489 h 928813"/>
                <a:gd name="connsiteX0" fmla="*/ 0 w 4654516"/>
                <a:gd name="connsiteY0" fmla="*/ 915396 h 915396"/>
                <a:gd name="connsiteX1" fmla="*/ 2416394 w 4654516"/>
                <a:gd name="connsiteY1" fmla="*/ 42546 h 915396"/>
                <a:gd name="connsiteX2" fmla="*/ 4654516 w 4654516"/>
                <a:gd name="connsiteY2" fmla="*/ 123065 h 915396"/>
                <a:gd name="connsiteX0" fmla="*/ 0 w 4654516"/>
                <a:gd name="connsiteY0" fmla="*/ 852616 h 852616"/>
                <a:gd name="connsiteX1" fmla="*/ 2400591 w 4654516"/>
                <a:gd name="connsiteY1" fmla="*/ 61655 h 852616"/>
                <a:gd name="connsiteX2" fmla="*/ 4654516 w 4654516"/>
                <a:gd name="connsiteY2" fmla="*/ 60285 h 852616"/>
                <a:gd name="connsiteX0" fmla="*/ 0 w 4567613"/>
                <a:gd name="connsiteY0" fmla="*/ 884112 h 884112"/>
                <a:gd name="connsiteX1" fmla="*/ 2313688 w 4567613"/>
                <a:gd name="connsiteY1" fmla="*/ 61655 h 884112"/>
                <a:gd name="connsiteX2" fmla="*/ 4567613 w 4567613"/>
                <a:gd name="connsiteY2" fmla="*/ 60285 h 884112"/>
                <a:gd name="connsiteX0" fmla="*/ 0 w 4567613"/>
                <a:gd name="connsiteY0" fmla="*/ 884112 h 884112"/>
                <a:gd name="connsiteX1" fmla="*/ 2313688 w 4567613"/>
                <a:gd name="connsiteY1" fmla="*/ 61655 h 884112"/>
                <a:gd name="connsiteX2" fmla="*/ 4567613 w 4567613"/>
                <a:gd name="connsiteY2" fmla="*/ 60285 h 884112"/>
                <a:gd name="connsiteX0" fmla="*/ 0 w 4583416"/>
                <a:gd name="connsiteY0" fmla="*/ 915608 h 915608"/>
                <a:gd name="connsiteX1" fmla="*/ 2329491 w 4583416"/>
                <a:gd name="connsiteY1" fmla="*/ 61655 h 915608"/>
                <a:gd name="connsiteX2" fmla="*/ 4583416 w 4583416"/>
                <a:gd name="connsiteY2" fmla="*/ 60285 h 915608"/>
                <a:gd name="connsiteX0" fmla="*/ 0 w 4583416"/>
                <a:gd name="connsiteY0" fmla="*/ 874870 h 874870"/>
                <a:gd name="connsiteX1" fmla="*/ 2282090 w 4583416"/>
                <a:gd name="connsiteY1" fmla="*/ 102807 h 874870"/>
                <a:gd name="connsiteX2" fmla="*/ 4583416 w 4583416"/>
                <a:gd name="connsiteY2" fmla="*/ 19547 h 874870"/>
                <a:gd name="connsiteX0" fmla="*/ 0 w 4583416"/>
                <a:gd name="connsiteY0" fmla="*/ 858699 h 858699"/>
                <a:gd name="connsiteX1" fmla="*/ 2282090 w 4583416"/>
                <a:gd name="connsiteY1" fmla="*/ 86636 h 858699"/>
                <a:gd name="connsiteX2" fmla="*/ 4583416 w 4583416"/>
                <a:gd name="connsiteY2" fmla="*/ 28573 h 858699"/>
                <a:gd name="connsiteX0" fmla="*/ 0 w 4599219"/>
                <a:gd name="connsiteY0" fmla="*/ 840544 h 840544"/>
                <a:gd name="connsiteX1" fmla="*/ 2282090 w 4599219"/>
                <a:gd name="connsiteY1" fmla="*/ 68481 h 840544"/>
                <a:gd name="connsiteX2" fmla="*/ 4599219 w 4599219"/>
                <a:gd name="connsiteY2" fmla="*/ 48212 h 840544"/>
                <a:gd name="connsiteX0" fmla="*/ 0 w 4599219"/>
                <a:gd name="connsiteY0" fmla="*/ 831370 h 831370"/>
                <a:gd name="connsiteX1" fmla="*/ 2282090 w 4599219"/>
                <a:gd name="connsiteY1" fmla="*/ 59307 h 831370"/>
                <a:gd name="connsiteX2" fmla="*/ 4599219 w 4599219"/>
                <a:gd name="connsiteY2" fmla="*/ 39038 h 831370"/>
                <a:gd name="connsiteX0" fmla="*/ 0 w 4599219"/>
                <a:gd name="connsiteY0" fmla="*/ 808575 h 808575"/>
                <a:gd name="connsiteX1" fmla="*/ 2282090 w 4599219"/>
                <a:gd name="connsiteY1" fmla="*/ 74306 h 808575"/>
                <a:gd name="connsiteX2" fmla="*/ 4599219 w 4599219"/>
                <a:gd name="connsiteY2" fmla="*/ 16243 h 808575"/>
                <a:gd name="connsiteX0" fmla="*/ 0 w 4599219"/>
                <a:gd name="connsiteY0" fmla="*/ 794684 h 794684"/>
                <a:gd name="connsiteX1" fmla="*/ 2274190 w 4599219"/>
                <a:gd name="connsiteY1" fmla="*/ 98211 h 794684"/>
                <a:gd name="connsiteX2" fmla="*/ 4599219 w 4599219"/>
                <a:gd name="connsiteY2" fmla="*/ 2352 h 794684"/>
                <a:gd name="connsiteX0" fmla="*/ 0 w 4599219"/>
                <a:gd name="connsiteY0" fmla="*/ 792332 h 792332"/>
                <a:gd name="connsiteX1" fmla="*/ 2274190 w 4599219"/>
                <a:gd name="connsiteY1" fmla="*/ 95859 h 792332"/>
                <a:gd name="connsiteX2" fmla="*/ 4599219 w 4599219"/>
                <a:gd name="connsiteY2" fmla="*/ 0 h 792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99219" h="792332">
                  <a:moveTo>
                    <a:pt x="0" y="792332"/>
                  </a:moveTo>
                  <a:cubicBezTo>
                    <a:pt x="427755" y="512898"/>
                    <a:pt x="1416304" y="237364"/>
                    <a:pt x="2274190" y="95859"/>
                  </a:cubicBezTo>
                  <a:cubicBezTo>
                    <a:pt x="3147583" y="-23954"/>
                    <a:pt x="3823754" y="24292"/>
                    <a:pt x="4599219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 flipV="1">
              <a:off x="4612480" y="2425169"/>
              <a:ext cx="1798033" cy="372016"/>
            </a:xfrm>
            <a:custGeom>
              <a:avLst/>
              <a:gdLst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51132 h 951132"/>
                <a:gd name="connsiteX1" fmla="*/ 27847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1132 h 951132"/>
                <a:gd name="connsiteX1" fmla="*/ 2556164 w 4966855"/>
                <a:gd name="connsiteY1" fmla="*/ 15951 h 951132"/>
                <a:gd name="connsiteX2" fmla="*/ 4966855 w 4966855"/>
                <a:gd name="connsiteY2" fmla="*/ 525105 h 951132"/>
                <a:gd name="connsiteX0" fmla="*/ 0 w 4827738"/>
                <a:gd name="connsiteY0" fmla="*/ 1009068 h 1009068"/>
                <a:gd name="connsiteX1" fmla="*/ 2556164 w 4827738"/>
                <a:gd name="connsiteY1" fmla="*/ 73887 h 1009068"/>
                <a:gd name="connsiteX2" fmla="*/ 4827738 w 4827738"/>
                <a:gd name="connsiteY2" fmla="*/ 340764 h 1009068"/>
                <a:gd name="connsiteX0" fmla="*/ 0 w 4827738"/>
                <a:gd name="connsiteY0" fmla="*/ 996358 h 996358"/>
                <a:gd name="connsiteX1" fmla="*/ 2556164 w 4827738"/>
                <a:gd name="connsiteY1" fmla="*/ 61177 h 996358"/>
                <a:gd name="connsiteX2" fmla="*/ 4827738 w 4827738"/>
                <a:gd name="connsiteY2" fmla="*/ 328054 h 996358"/>
                <a:gd name="connsiteX0" fmla="*/ 0 w 4731426"/>
                <a:gd name="connsiteY0" fmla="*/ 763533 h 763533"/>
                <a:gd name="connsiteX1" fmla="*/ 2459852 w 4731426"/>
                <a:gd name="connsiteY1" fmla="*/ 45126 h 763533"/>
                <a:gd name="connsiteX2" fmla="*/ 4731426 w 4731426"/>
                <a:gd name="connsiteY2" fmla="*/ 312003 h 763533"/>
                <a:gd name="connsiteX0" fmla="*/ 0 w 4816078"/>
                <a:gd name="connsiteY0" fmla="*/ 876321 h 876321"/>
                <a:gd name="connsiteX1" fmla="*/ 2459852 w 4816078"/>
                <a:gd name="connsiteY1" fmla="*/ 157914 h 876321"/>
                <a:gd name="connsiteX2" fmla="*/ 4816078 w 4816078"/>
                <a:gd name="connsiteY2" fmla="*/ 190239 h 876321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413297"/>
                <a:gd name="connsiteY0" fmla="*/ 732330 h 732330"/>
                <a:gd name="connsiteX1" fmla="*/ 2459852 w 4413297"/>
                <a:gd name="connsiteY1" fmla="*/ 13923 h 732330"/>
                <a:gd name="connsiteX2" fmla="*/ 4413297 w 4413297"/>
                <a:gd name="connsiteY2" fmla="*/ 293847 h 732330"/>
                <a:gd name="connsiteX0" fmla="*/ 0 w 4413297"/>
                <a:gd name="connsiteY0" fmla="*/ 730609 h 730609"/>
                <a:gd name="connsiteX1" fmla="*/ 2459852 w 4413297"/>
                <a:gd name="connsiteY1" fmla="*/ 12202 h 730609"/>
                <a:gd name="connsiteX2" fmla="*/ 4413297 w 4413297"/>
                <a:gd name="connsiteY2" fmla="*/ 292126 h 730609"/>
                <a:gd name="connsiteX0" fmla="*/ 0 w 4413297"/>
                <a:gd name="connsiteY0" fmla="*/ 523791 h 523791"/>
                <a:gd name="connsiteX1" fmla="*/ 2199230 w 4413297"/>
                <a:gd name="connsiteY1" fmla="*/ 33438 h 523791"/>
                <a:gd name="connsiteX2" fmla="*/ 4413297 w 4413297"/>
                <a:gd name="connsiteY2" fmla="*/ 85308 h 523791"/>
                <a:gd name="connsiteX0" fmla="*/ 0 w 4413297"/>
                <a:gd name="connsiteY0" fmla="*/ 512236 h 512236"/>
                <a:gd name="connsiteX1" fmla="*/ 2199230 w 4413297"/>
                <a:gd name="connsiteY1" fmla="*/ 21883 h 512236"/>
                <a:gd name="connsiteX2" fmla="*/ 4413297 w 4413297"/>
                <a:gd name="connsiteY2" fmla="*/ 73753 h 512236"/>
                <a:gd name="connsiteX0" fmla="*/ 0 w 4413297"/>
                <a:gd name="connsiteY0" fmla="*/ 520900 h 520900"/>
                <a:gd name="connsiteX1" fmla="*/ 2199230 w 4413297"/>
                <a:gd name="connsiteY1" fmla="*/ 30547 h 520900"/>
                <a:gd name="connsiteX2" fmla="*/ 4413297 w 4413297"/>
                <a:gd name="connsiteY2" fmla="*/ 82417 h 520900"/>
                <a:gd name="connsiteX0" fmla="*/ 0 w 4413297"/>
                <a:gd name="connsiteY0" fmla="*/ 520900 h 520900"/>
                <a:gd name="connsiteX1" fmla="*/ 2199230 w 4413297"/>
                <a:gd name="connsiteY1" fmla="*/ 30547 h 520900"/>
                <a:gd name="connsiteX2" fmla="*/ 4413297 w 4413297"/>
                <a:gd name="connsiteY2" fmla="*/ 82417 h 520900"/>
                <a:gd name="connsiteX0" fmla="*/ 0 w 4413297"/>
                <a:gd name="connsiteY0" fmla="*/ 512236 h 512236"/>
                <a:gd name="connsiteX1" fmla="*/ 2199230 w 4413297"/>
                <a:gd name="connsiteY1" fmla="*/ 21883 h 512236"/>
                <a:gd name="connsiteX2" fmla="*/ 4413297 w 4413297"/>
                <a:gd name="connsiteY2" fmla="*/ 73753 h 512236"/>
                <a:gd name="connsiteX0" fmla="*/ 0 w 4472528"/>
                <a:gd name="connsiteY0" fmla="*/ 508972 h 508972"/>
                <a:gd name="connsiteX1" fmla="*/ 2199230 w 4472528"/>
                <a:gd name="connsiteY1" fmla="*/ 18619 h 508972"/>
                <a:gd name="connsiteX2" fmla="*/ 4472528 w 4472528"/>
                <a:gd name="connsiteY2" fmla="*/ 86778 h 50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72528" h="508972">
                  <a:moveTo>
                    <a:pt x="0" y="508972"/>
                  </a:moveTo>
                  <a:cubicBezTo>
                    <a:pt x="77996" y="189064"/>
                    <a:pt x="1375118" y="80843"/>
                    <a:pt x="2199230" y="18619"/>
                  </a:cubicBezTo>
                  <a:cubicBezTo>
                    <a:pt x="3070727" y="-30573"/>
                    <a:pt x="4030967" y="26630"/>
                    <a:pt x="4472528" y="8677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triangle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011462" y="2170926"/>
            <a:ext cx="2397448" cy="794420"/>
            <a:chOff x="3011462" y="2002765"/>
            <a:chExt cx="2397448" cy="794420"/>
          </a:xfrm>
        </p:grpSpPr>
        <p:grpSp>
          <p:nvGrpSpPr>
            <p:cNvPr id="160" name="Group 159"/>
            <p:cNvGrpSpPr/>
            <p:nvPr/>
          </p:nvGrpSpPr>
          <p:grpSpPr>
            <a:xfrm>
              <a:off x="3011462" y="2305068"/>
              <a:ext cx="2013716" cy="124472"/>
              <a:chOff x="4616615" y="2085947"/>
              <a:chExt cx="2013716" cy="124472"/>
            </a:xfrm>
          </p:grpSpPr>
          <p:sp>
            <p:nvSpPr>
              <p:cNvPr id="144" name="Oval 143"/>
              <p:cNvSpPr/>
              <p:nvPr/>
            </p:nvSpPr>
            <p:spPr>
              <a:xfrm>
                <a:off x="5032660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5411203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5789746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6168289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6546832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4616615" y="2111299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4702969" y="2093246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5087738" y="2093246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Freeform 151"/>
              <p:cNvSpPr/>
              <p:nvPr/>
            </p:nvSpPr>
            <p:spPr>
              <a:xfrm>
                <a:off x="5473091" y="2090813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5858444" y="208838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6243797" y="2085947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 rot="10800000">
                <a:off x="6235986" y="216003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Freeform 155"/>
              <p:cNvSpPr/>
              <p:nvPr/>
            </p:nvSpPr>
            <p:spPr>
              <a:xfrm rot="10800000">
                <a:off x="5857980" y="216003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Freeform 156"/>
              <p:cNvSpPr/>
              <p:nvPr/>
            </p:nvSpPr>
            <p:spPr>
              <a:xfrm rot="10800000">
                <a:off x="5479063" y="216003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Freeform 157"/>
              <p:cNvSpPr/>
              <p:nvPr/>
            </p:nvSpPr>
            <p:spPr>
              <a:xfrm rot="10800000">
                <a:off x="5098454" y="2155659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Freeform 158"/>
              <p:cNvSpPr/>
              <p:nvPr/>
            </p:nvSpPr>
            <p:spPr>
              <a:xfrm rot="10800000">
                <a:off x="4719537" y="2155659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79" name="Straight Arrow Connector 178"/>
            <p:cNvCxnSpPr/>
            <p:nvPr/>
          </p:nvCxnSpPr>
          <p:spPr>
            <a:xfrm flipH="1">
              <a:off x="3073407" y="2002765"/>
              <a:ext cx="404292" cy="334796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>
              <a:off x="3054747" y="2411355"/>
              <a:ext cx="426218" cy="38583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Rectangle 184"/>
            <p:cNvSpPr/>
            <p:nvPr/>
          </p:nvSpPr>
          <p:spPr>
            <a:xfrm>
              <a:off x="5015602" y="2191762"/>
              <a:ext cx="3933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. . .</a:t>
              </a: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011462" y="3346315"/>
            <a:ext cx="2382696" cy="742603"/>
            <a:chOff x="3011462" y="3178154"/>
            <a:chExt cx="2382696" cy="742603"/>
          </a:xfrm>
        </p:grpSpPr>
        <p:grpSp>
          <p:nvGrpSpPr>
            <p:cNvPr id="161" name="Group 160"/>
            <p:cNvGrpSpPr/>
            <p:nvPr/>
          </p:nvGrpSpPr>
          <p:grpSpPr>
            <a:xfrm>
              <a:off x="3011462" y="3486143"/>
              <a:ext cx="2013716" cy="124472"/>
              <a:chOff x="4616615" y="2085947"/>
              <a:chExt cx="2013716" cy="124472"/>
            </a:xfrm>
          </p:grpSpPr>
          <p:sp>
            <p:nvSpPr>
              <p:cNvPr id="162" name="Oval 161"/>
              <p:cNvSpPr/>
              <p:nvPr/>
            </p:nvSpPr>
            <p:spPr>
              <a:xfrm>
                <a:off x="5032660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5411203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5789746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6168289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6546832" y="2112074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4616615" y="2111299"/>
                <a:ext cx="83499" cy="8206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Freeform 167"/>
              <p:cNvSpPr/>
              <p:nvPr/>
            </p:nvSpPr>
            <p:spPr>
              <a:xfrm>
                <a:off x="4702969" y="2093246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Freeform 168"/>
              <p:cNvSpPr/>
              <p:nvPr/>
            </p:nvSpPr>
            <p:spPr>
              <a:xfrm>
                <a:off x="5087738" y="2093246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5473091" y="2090813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Freeform 170"/>
              <p:cNvSpPr/>
              <p:nvPr/>
            </p:nvSpPr>
            <p:spPr>
              <a:xfrm>
                <a:off x="5858444" y="208838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Freeform 171"/>
              <p:cNvSpPr/>
              <p:nvPr/>
            </p:nvSpPr>
            <p:spPr>
              <a:xfrm>
                <a:off x="6243797" y="2085947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Freeform 172"/>
              <p:cNvSpPr/>
              <p:nvPr/>
            </p:nvSpPr>
            <p:spPr>
              <a:xfrm rot="10800000">
                <a:off x="6235986" y="216003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Freeform 173"/>
              <p:cNvSpPr/>
              <p:nvPr/>
            </p:nvSpPr>
            <p:spPr>
              <a:xfrm rot="10800000">
                <a:off x="5857980" y="216003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Freeform 174"/>
              <p:cNvSpPr/>
              <p:nvPr/>
            </p:nvSpPr>
            <p:spPr>
              <a:xfrm rot="10800000">
                <a:off x="5479063" y="2160030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Freeform 175"/>
              <p:cNvSpPr/>
              <p:nvPr/>
            </p:nvSpPr>
            <p:spPr>
              <a:xfrm rot="10800000">
                <a:off x="5098454" y="2155659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Freeform 176"/>
              <p:cNvSpPr/>
              <p:nvPr/>
            </p:nvSpPr>
            <p:spPr>
              <a:xfrm rot="10800000">
                <a:off x="4719537" y="2155659"/>
                <a:ext cx="330994" cy="50389"/>
              </a:xfrm>
              <a:custGeom>
                <a:avLst/>
                <a:gdLst>
                  <a:gd name="connsiteX0" fmla="*/ 0 w 330994"/>
                  <a:gd name="connsiteY0" fmla="*/ 50389 h 50389"/>
                  <a:gd name="connsiteX1" fmla="*/ 166687 w 330994"/>
                  <a:gd name="connsiteY1" fmla="*/ 383 h 50389"/>
                  <a:gd name="connsiteX2" fmla="*/ 330994 w 330994"/>
                  <a:gd name="connsiteY2" fmla="*/ 31339 h 50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0994" h="50389">
                    <a:moveTo>
                      <a:pt x="0" y="50389"/>
                    </a:moveTo>
                    <a:cubicBezTo>
                      <a:pt x="55760" y="26973"/>
                      <a:pt x="111521" y="3558"/>
                      <a:pt x="166687" y="383"/>
                    </a:cubicBezTo>
                    <a:cubicBezTo>
                      <a:pt x="221853" y="-2792"/>
                      <a:pt x="276423" y="14273"/>
                      <a:pt x="330994" y="31339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6" name="Rectangle 185"/>
            <p:cNvSpPr/>
            <p:nvPr/>
          </p:nvSpPr>
          <p:spPr>
            <a:xfrm>
              <a:off x="5000850" y="3357348"/>
              <a:ext cx="3933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. . .</a:t>
              </a:r>
            </a:p>
          </p:txBody>
        </p:sp>
        <p:cxnSp>
          <p:nvCxnSpPr>
            <p:cNvPr id="187" name="Straight Arrow Connector 186"/>
            <p:cNvCxnSpPr/>
            <p:nvPr/>
          </p:nvCxnSpPr>
          <p:spPr>
            <a:xfrm flipH="1">
              <a:off x="3063415" y="3178154"/>
              <a:ext cx="465998" cy="34161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>
              <a:off x="3072824" y="3587416"/>
              <a:ext cx="420476" cy="33334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3483774" y="2076136"/>
            <a:ext cx="2950552" cy="1611376"/>
            <a:chOff x="3483774" y="1907975"/>
            <a:chExt cx="2950552" cy="1611376"/>
          </a:xfrm>
        </p:grpSpPr>
        <p:sp>
          <p:nvSpPr>
            <p:cNvPr id="189" name="Freeform 188"/>
            <p:cNvSpPr/>
            <p:nvPr/>
          </p:nvSpPr>
          <p:spPr>
            <a:xfrm>
              <a:off x="3483774" y="1907975"/>
              <a:ext cx="2945914" cy="1611376"/>
            </a:xfrm>
            <a:custGeom>
              <a:avLst/>
              <a:gdLst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51132 h 951132"/>
                <a:gd name="connsiteX1" fmla="*/ 27847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1132 h 951132"/>
                <a:gd name="connsiteX1" fmla="*/ 25561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2395 h 952395"/>
                <a:gd name="connsiteX1" fmla="*/ 2556164 w 4966855"/>
                <a:gd name="connsiteY1" fmla="*/ 17214 h 952395"/>
                <a:gd name="connsiteX2" fmla="*/ 4966855 w 4966855"/>
                <a:gd name="connsiteY2" fmla="*/ 526368 h 952395"/>
                <a:gd name="connsiteX0" fmla="*/ 0 w 4992255"/>
                <a:gd name="connsiteY0" fmla="*/ 952395 h 952395"/>
                <a:gd name="connsiteX1" fmla="*/ 2556164 w 4992255"/>
                <a:gd name="connsiteY1" fmla="*/ 17214 h 952395"/>
                <a:gd name="connsiteX2" fmla="*/ 4992255 w 4992255"/>
                <a:gd name="connsiteY2" fmla="*/ 526368 h 952395"/>
                <a:gd name="connsiteX0" fmla="*/ 0 w 4733816"/>
                <a:gd name="connsiteY0" fmla="*/ 1062323 h 1062323"/>
                <a:gd name="connsiteX1" fmla="*/ 2556164 w 4733816"/>
                <a:gd name="connsiteY1" fmla="*/ 127142 h 1062323"/>
                <a:gd name="connsiteX2" fmla="*/ 4733816 w 4733816"/>
                <a:gd name="connsiteY2" fmla="*/ 256682 h 1062323"/>
                <a:gd name="connsiteX0" fmla="*/ 0 w 4733816"/>
                <a:gd name="connsiteY0" fmla="*/ 1062323 h 1062323"/>
                <a:gd name="connsiteX1" fmla="*/ 2556164 w 4733816"/>
                <a:gd name="connsiteY1" fmla="*/ 127142 h 1062323"/>
                <a:gd name="connsiteX2" fmla="*/ 4733816 w 4733816"/>
                <a:gd name="connsiteY2" fmla="*/ 256682 h 1062323"/>
                <a:gd name="connsiteX0" fmla="*/ 0 w 4749322"/>
                <a:gd name="connsiteY0" fmla="*/ 1105707 h 1105707"/>
                <a:gd name="connsiteX1" fmla="*/ 2571670 w 4749322"/>
                <a:gd name="connsiteY1" fmla="*/ 127142 h 1105707"/>
                <a:gd name="connsiteX2" fmla="*/ 4749322 w 4749322"/>
                <a:gd name="connsiteY2" fmla="*/ 256682 h 1105707"/>
                <a:gd name="connsiteX0" fmla="*/ 0 w 4749322"/>
                <a:gd name="connsiteY0" fmla="*/ 1160399 h 1160399"/>
                <a:gd name="connsiteX1" fmla="*/ 2566501 w 4749322"/>
                <a:gd name="connsiteY1" fmla="*/ 73373 h 1160399"/>
                <a:gd name="connsiteX2" fmla="*/ 4749322 w 4749322"/>
                <a:gd name="connsiteY2" fmla="*/ 311374 h 1160399"/>
                <a:gd name="connsiteX0" fmla="*/ 0 w 4749322"/>
                <a:gd name="connsiteY0" fmla="*/ 1160399 h 1160399"/>
                <a:gd name="connsiteX1" fmla="*/ 2566501 w 4749322"/>
                <a:gd name="connsiteY1" fmla="*/ 73373 h 1160399"/>
                <a:gd name="connsiteX2" fmla="*/ 4749322 w 4749322"/>
                <a:gd name="connsiteY2" fmla="*/ 311374 h 1160399"/>
                <a:gd name="connsiteX0" fmla="*/ 0 w 4749322"/>
                <a:gd name="connsiteY0" fmla="*/ 1180819 h 1180819"/>
                <a:gd name="connsiteX1" fmla="*/ 2566501 w 4749322"/>
                <a:gd name="connsiteY1" fmla="*/ 93793 h 1180819"/>
                <a:gd name="connsiteX2" fmla="*/ 4749322 w 4749322"/>
                <a:gd name="connsiteY2" fmla="*/ 331794 h 1180819"/>
                <a:gd name="connsiteX0" fmla="*/ 0 w 4749322"/>
                <a:gd name="connsiteY0" fmla="*/ 1032702 h 1032702"/>
                <a:gd name="connsiteX1" fmla="*/ 1209694 w 4749322"/>
                <a:gd name="connsiteY1" fmla="*/ 328002 h 1032702"/>
                <a:gd name="connsiteX2" fmla="*/ 4749322 w 4749322"/>
                <a:gd name="connsiteY2" fmla="*/ 183677 h 1032702"/>
                <a:gd name="connsiteX0" fmla="*/ 0 w 4749322"/>
                <a:gd name="connsiteY0" fmla="*/ 1032702 h 1032702"/>
                <a:gd name="connsiteX1" fmla="*/ 1209694 w 4749322"/>
                <a:gd name="connsiteY1" fmla="*/ 328002 h 1032702"/>
                <a:gd name="connsiteX2" fmla="*/ 4749322 w 4749322"/>
                <a:gd name="connsiteY2" fmla="*/ 183677 h 1032702"/>
                <a:gd name="connsiteX0" fmla="*/ 0 w 4749322"/>
                <a:gd name="connsiteY0" fmla="*/ 1020477 h 1020477"/>
                <a:gd name="connsiteX1" fmla="*/ 1209694 w 4749322"/>
                <a:gd name="connsiteY1" fmla="*/ 315777 h 1020477"/>
                <a:gd name="connsiteX2" fmla="*/ 4749322 w 4749322"/>
                <a:gd name="connsiteY2" fmla="*/ 171452 h 1020477"/>
                <a:gd name="connsiteX0" fmla="*/ 0 w 4749322"/>
                <a:gd name="connsiteY0" fmla="*/ 918399 h 918399"/>
                <a:gd name="connsiteX1" fmla="*/ 1209694 w 4749322"/>
                <a:gd name="connsiteY1" fmla="*/ 213699 h 918399"/>
                <a:gd name="connsiteX2" fmla="*/ 4749322 w 4749322"/>
                <a:gd name="connsiteY2" fmla="*/ 69374 h 918399"/>
                <a:gd name="connsiteX0" fmla="*/ 0 w 2593939"/>
                <a:gd name="connsiteY0" fmla="*/ 967394 h 967394"/>
                <a:gd name="connsiteX1" fmla="*/ 1209694 w 2593939"/>
                <a:gd name="connsiteY1" fmla="*/ 262694 h 967394"/>
                <a:gd name="connsiteX2" fmla="*/ 2593939 w 2593939"/>
                <a:gd name="connsiteY2" fmla="*/ 61428 h 967394"/>
                <a:gd name="connsiteX0" fmla="*/ 0 w 2593939"/>
                <a:gd name="connsiteY0" fmla="*/ 914899 h 914899"/>
                <a:gd name="connsiteX1" fmla="*/ 1209694 w 2593939"/>
                <a:gd name="connsiteY1" fmla="*/ 210199 h 914899"/>
                <a:gd name="connsiteX2" fmla="*/ 2593939 w 2593939"/>
                <a:gd name="connsiteY2" fmla="*/ 8933 h 914899"/>
                <a:gd name="connsiteX0" fmla="*/ 0 w 4795842"/>
                <a:gd name="connsiteY0" fmla="*/ 2750825 h 2750825"/>
                <a:gd name="connsiteX1" fmla="*/ 1209694 w 4795842"/>
                <a:gd name="connsiteY1" fmla="*/ 2046125 h 2750825"/>
                <a:gd name="connsiteX2" fmla="*/ 4795842 w 4795842"/>
                <a:gd name="connsiteY2" fmla="*/ 1021 h 2750825"/>
                <a:gd name="connsiteX0" fmla="*/ 0 w 4795842"/>
                <a:gd name="connsiteY0" fmla="*/ 2751454 h 2751454"/>
                <a:gd name="connsiteX1" fmla="*/ 2853368 w 4795842"/>
                <a:gd name="connsiteY1" fmla="*/ 1254989 h 2751454"/>
                <a:gd name="connsiteX2" fmla="*/ 4795842 w 4795842"/>
                <a:gd name="connsiteY2" fmla="*/ 1650 h 2751454"/>
                <a:gd name="connsiteX0" fmla="*/ 0 w 4795842"/>
                <a:gd name="connsiteY0" fmla="*/ 2751454 h 2751454"/>
                <a:gd name="connsiteX1" fmla="*/ 2853368 w 4795842"/>
                <a:gd name="connsiteY1" fmla="*/ 1254989 h 2751454"/>
                <a:gd name="connsiteX2" fmla="*/ 4795842 w 4795842"/>
                <a:gd name="connsiteY2" fmla="*/ 1650 h 2751454"/>
                <a:gd name="connsiteX0" fmla="*/ 0 w 4795842"/>
                <a:gd name="connsiteY0" fmla="*/ 2751690 h 2751690"/>
                <a:gd name="connsiteX1" fmla="*/ 2853368 w 4795842"/>
                <a:gd name="connsiteY1" fmla="*/ 1255225 h 2751690"/>
                <a:gd name="connsiteX2" fmla="*/ 4795842 w 4795842"/>
                <a:gd name="connsiteY2" fmla="*/ 1886 h 2751690"/>
                <a:gd name="connsiteX0" fmla="*/ 0 w 4795842"/>
                <a:gd name="connsiteY0" fmla="*/ 2751690 h 2751690"/>
                <a:gd name="connsiteX1" fmla="*/ 2853368 w 4795842"/>
                <a:gd name="connsiteY1" fmla="*/ 1255225 h 2751690"/>
                <a:gd name="connsiteX2" fmla="*/ 4795842 w 4795842"/>
                <a:gd name="connsiteY2" fmla="*/ 1886 h 2751690"/>
                <a:gd name="connsiteX0" fmla="*/ 0 w 4795842"/>
                <a:gd name="connsiteY0" fmla="*/ 2752308 h 2752308"/>
                <a:gd name="connsiteX1" fmla="*/ 2853368 w 4795842"/>
                <a:gd name="connsiteY1" fmla="*/ 1255843 h 2752308"/>
                <a:gd name="connsiteX2" fmla="*/ 4795842 w 4795842"/>
                <a:gd name="connsiteY2" fmla="*/ 2504 h 2752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95842" h="2752308">
                  <a:moveTo>
                    <a:pt x="0" y="2752308"/>
                  </a:moveTo>
                  <a:cubicBezTo>
                    <a:pt x="159142" y="2334292"/>
                    <a:pt x="1969638" y="1709172"/>
                    <a:pt x="2853368" y="1255843"/>
                  </a:cubicBezTo>
                  <a:cubicBezTo>
                    <a:pt x="3737099" y="756416"/>
                    <a:pt x="4604275" y="-50722"/>
                    <a:pt x="4795842" y="2504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triangle"/>
              <a:tailEnd type="non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3867354" y="1913579"/>
              <a:ext cx="2566972" cy="1605771"/>
            </a:xfrm>
            <a:custGeom>
              <a:avLst/>
              <a:gdLst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46024 h 946024"/>
                <a:gd name="connsiteX1" fmla="*/ 2784764 w 4966855"/>
                <a:gd name="connsiteY1" fmla="*/ 10843 h 946024"/>
                <a:gd name="connsiteX2" fmla="*/ 4966855 w 4966855"/>
                <a:gd name="connsiteY2" fmla="*/ 519997 h 946024"/>
                <a:gd name="connsiteX0" fmla="*/ 0 w 4966855"/>
                <a:gd name="connsiteY0" fmla="*/ 951132 h 951132"/>
                <a:gd name="connsiteX1" fmla="*/ 2784764 w 4966855"/>
                <a:gd name="connsiteY1" fmla="*/ 15951 h 951132"/>
                <a:gd name="connsiteX2" fmla="*/ 4966855 w 4966855"/>
                <a:gd name="connsiteY2" fmla="*/ 525105 h 951132"/>
                <a:gd name="connsiteX0" fmla="*/ 0 w 4966855"/>
                <a:gd name="connsiteY0" fmla="*/ 951132 h 951132"/>
                <a:gd name="connsiteX1" fmla="*/ 2556164 w 4966855"/>
                <a:gd name="connsiteY1" fmla="*/ 15951 h 951132"/>
                <a:gd name="connsiteX2" fmla="*/ 4966855 w 4966855"/>
                <a:gd name="connsiteY2" fmla="*/ 525105 h 951132"/>
                <a:gd name="connsiteX0" fmla="*/ 0 w 4827738"/>
                <a:gd name="connsiteY0" fmla="*/ 1009068 h 1009068"/>
                <a:gd name="connsiteX1" fmla="*/ 2556164 w 4827738"/>
                <a:gd name="connsiteY1" fmla="*/ 73887 h 1009068"/>
                <a:gd name="connsiteX2" fmla="*/ 4827738 w 4827738"/>
                <a:gd name="connsiteY2" fmla="*/ 340764 h 1009068"/>
                <a:gd name="connsiteX0" fmla="*/ 0 w 4827738"/>
                <a:gd name="connsiteY0" fmla="*/ 996358 h 996358"/>
                <a:gd name="connsiteX1" fmla="*/ 2556164 w 4827738"/>
                <a:gd name="connsiteY1" fmla="*/ 61177 h 996358"/>
                <a:gd name="connsiteX2" fmla="*/ 4827738 w 4827738"/>
                <a:gd name="connsiteY2" fmla="*/ 328054 h 996358"/>
                <a:gd name="connsiteX0" fmla="*/ 0 w 4731426"/>
                <a:gd name="connsiteY0" fmla="*/ 763533 h 763533"/>
                <a:gd name="connsiteX1" fmla="*/ 2459852 w 4731426"/>
                <a:gd name="connsiteY1" fmla="*/ 45126 h 763533"/>
                <a:gd name="connsiteX2" fmla="*/ 4731426 w 4731426"/>
                <a:gd name="connsiteY2" fmla="*/ 312003 h 763533"/>
                <a:gd name="connsiteX0" fmla="*/ 0 w 4816078"/>
                <a:gd name="connsiteY0" fmla="*/ 876321 h 876321"/>
                <a:gd name="connsiteX1" fmla="*/ 2459852 w 4816078"/>
                <a:gd name="connsiteY1" fmla="*/ 157914 h 876321"/>
                <a:gd name="connsiteX2" fmla="*/ 4816078 w 4816078"/>
                <a:gd name="connsiteY2" fmla="*/ 190239 h 876321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4816078"/>
                <a:gd name="connsiteY0" fmla="*/ 770732 h 770732"/>
                <a:gd name="connsiteX1" fmla="*/ 2459852 w 4816078"/>
                <a:gd name="connsiteY1" fmla="*/ 52325 h 770732"/>
                <a:gd name="connsiteX2" fmla="*/ 4816078 w 4816078"/>
                <a:gd name="connsiteY2" fmla="*/ 84650 h 770732"/>
                <a:gd name="connsiteX0" fmla="*/ 0 w 3555364"/>
                <a:gd name="connsiteY0" fmla="*/ 792509 h 792509"/>
                <a:gd name="connsiteX1" fmla="*/ 2459852 w 3555364"/>
                <a:gd name="connsiteY1" fmla="*/ 74102 h 792509"/>
                <a:gd name="connsiteX2" fmla="*/ 3555364 w 3555364"/>
                <a:gd name="connsiteY2" fmla="*/ 64207 h 792509"/>
                <a:gd name="connsiteX0" fmla="*/ 0 w 3555364"/>
                <a:gd name="connsiteY0" fmla="*/ 748453 h 748453"/>
                <a:gd name="connsiteX1" fmla="*/ 2459852 w 3555364"/>
                <a:gd name="connsiteY1" fmla="*/ 30046 h 748453"/>
                <a:gd name="connsiteX2" fmla="*/ 3555364 w 3555364"/>
                <a:gd name="connsiteY2" fmla="*/ 20151 h 748453"/>
                <a:gd name="connsiteX0" fmla="*/ 0 w 3555364"/>
                <a:gd name="connsiteY0" fmla="*/ 728302 h 728302"/>
                <a:gd name="connsiteX1" fmla="*/ 1534724 w 3555364"/>
                <a:gd name="connsiteY1" fmla="*/ 228027 h 728302"/>
                <a:gd name="connsiteX2" fmla="*/ 3555364 w 3555364"/>
                <a:gd name="connsiteY2" fmla="*/ 0 h 728302"/>
                <a:gd name="connsiteX0" fmla="*/ 0 w 3555364"/>
                <a:gd name="connsiteY0" fmla="*/ 728302 h 728302"/>
                <a:gd name="connsiteX1" fmla="*/ 1534724 w 3555364"/>
                <a:gd name="connsiteY1" fmla="*/ 228027 h 728302"/>
                <a:gd name="connsiteX2" fmla="*/ 3555364 w 3555364"/>
                <a:gd name="connsiteY2" fmla="*/ 0 h 728302"/>
                <a:gd name="connsiteX0" fmla="*/ 0 w 3555364"/>
                <a:gd name="connsiteY0" fmla="*/ 728302 h 728302"/>
                <a:gd name="connsiteX1" fmla="*/ 1534724 w 3555364"/>
                <a:gd name="connsiteY1" fmla="*/ 228027 h 728302"/>
                <a:gd name="connsiteX2" fmla="*/ 3555364 w 3555364"/>
                <a:gd name="connsiteY2" fmla="*/ 0 h 728302"/>
                <a:gd name="connsiteX0" fmla="*/ 0 w 3555364"/>
                <a:gd name="connsiteY0" fmla="*/ 728302 h 728302"/>
                <a:gd name="connsiteX1" fmla="*/ 1516585 w 3555364"/>
                <a:gd name="connsiteY1" fmla="*/ 171734 h 728302"/>
                <a:gd name="connsiteX2" fmla="*/ 3555364 w 3555364"/>
                <a:gd name="connsiteY2" fmla="*/ 0 h 728302"/>
                <a:gd name="connsiteX0" fmla="*/ 0 w 3555364"/>
                <a:gd name="connsiteY0" fmla="*/ 728302 h 728302"/>
                <a:gd name="connsiteX1" fmla="*/ 1516585 w 3555364"/>
                <a:gd name="connsiteY1" fmla="*/ 171734 h 728302"/>
                <a:gd name="connsiteX2" fmla="*/ 3555364 w 3555364"/>
                <a:gd name="connsiteY2" fmla="*/ 0 h 728302"/>
                <a:gd name="connsiteX0" fmla="*/ 0 w 3555364"/>
                <a:gd name="connsiteY0" fmla="*/ 728302 h 728302"/>
                <a:gd name="connsiteX1" fmla="*/ 1516585 w 3555364"/>
                <a:gd name="connsiteY1" fmla="*/ 171734 h 728302"/>
                <a:gd name="connsiteX2" fmla="*/ 3555364 w 3555364"/>
                <a:gd name="connsiteY2" fmla="*/ 0 h 728302"/>
                <a:gd name="connsiteX0" fmla="*/ 0 w 2349069"/>
                <a:gd name="connsiteY0" fmla="*/ 664974 h 664974"/>
                <a:gd name="connsiteX1" fmla="*/ 1516585 w 2349069"/>
                <a:gd name="connsiteY1" fmla="*/ 108406 h 664974"/>
                <a:gd name="connsiteX2" fmla="*/ 2349069 w 2349069"/>
                <a:gd name="connsiteY2" fmla="*/ 0 h 664974"/>
                <a:gd name="connsiteX0" fmla="*/ 0 w 2349069"/>
                <a:gd name="connsiteY0" fmla="*/ 664974 h 664974"/>
                <a:gd name="connsiteX1" fmla="*/ 1516585 w 2349069"/>
                <a:gd name="connsiteY1" fmla="*/ 108406 h 664974"/>
                <a:gd name="connsiteX2" fmla="*/ 2349069 w 2349069"/>
                <a:gd name="connsiteY2" fmla="*/ 0 h 664974"/>
                <a:gd name="connsiteX0" fmla="*/ 0 w 4876542"/>
                <a:gd name="connsiteY0" fmla="*/ 2410034 h 2410034"/>
                <a:gd name="connsiteX1" fmla="*/ 1516585 w 4876542"/>
                <a:gd name="connsiteY1" fmla="*/ 1853466 h 2410034"/>
                <a:gd name="connsiteX2" fmla="*/ 4876542 w 4876542"/>
                <a:gd name="connsiteY2" fmla="*/ 0 h 2410034"/>
                <a:gd name="connsiteX0" fmla="*/ 0 w 4876542"/>
                <a:gd name="connsiteY0" fmla="*/ 2410034 h 2410034"/>
                <a:gd name="connsiteX1" fmla="*/ 3524051 w 4876542"/>
                <a:gd name="connsiteY1" fmla="*/ 1149813 h 2410034"/>
                <a:gd name="connsiteX2" fmla="*/ 4876542 w 4876542"/>
                <a:gd name="connsiteY2" fmla="*/ 0 h 2410034"/>
                <a:gd name="connsiteX0" fmla="*/ 0 w 4876542"/>
                <a:gd name="connsiteY0" fmla="*/ 2410034 h 2410034"/>
                <a:gd name="connsiteX1" fmla="*/ 3524051 w 4876542"/>
                <a:gd name="connsiteY1" fmla="*/ 1149813 h 2410034"/>
                <a:gd name="connsiteX2" fmla="*/ 4876542 w 4876542"/>
                <a:gd name="connsiteY2" fmla="*/ 0 h 2410034"/>
                <a:gd name="connsiteX0" fmla="*/ 0 w 4876542"/>
                <a:gd name="connsiteY0" fmla="*/ 2410034 h 2410034"/>
                <a:gd name="connsiteX1" fmla="*/ 3524051 w 4876542"/>
                <a:gd name="connsiteY1" fmla="*/ 1149813 h 2410034"/>
                <a:gd name="connsiteX2" fmla="*/ 4876542 w 4876542"/>
                <a:gd name="connsiteY2" fmla="*/ 0 h 2410034"/>
                <a:gd name="connsiteX0" fmla="*/ 0 w 4888635"/>
                <a:gd name="connsiteY0" fmla="*/ 2372506 h 2372506"/>
                <a:gd name="connsiteX1" fmla="*/ 3524051 w 4888635"/>
                <a:gd name="connsiteY1" fmla="*/ 1112285 h 2372506"/>
                <a:gd name="connsiteX2" fmla="*/ 4888635 w 4888635"/>
                <a:gd name="connsiteY2" fmla="*/ 0 h 2372506"/>
                <a:gd name="connsiteX0" fmla="*/ 0 w 4888635"/>
                <a:gd name="connsiteY0" fmla="*/ 2372506 h 2372506"/>
                <a:gd name="connsiteX1" fmla="*/ 3898939 w 4888635"/>
                <a:gd name="connsiteY1" fmla="*/ 943408 h 2372506"/>
                <a:gd name="connsiteX2" fmla="*/ 4888635 w 4888635"/>
                <a:gd name="connsiteY2" fmla="*/ 0 h 2372506"/>
                <a:gd name="connsiteX0" fmla="*/ 0 w 4888635"/>
                <a:gd name="connsiteY0" fmla="*/ 2372506 h 2372506"/>
                <a:gd name="connsiteX1" fmla="*/ 3898939 w 4888635"/>
                <a:gd name="connsiteY1" fmla="*/ 943408 h 2372506"/>
                <a:gd name="connsiteX2" fmla="*/ 4888635 w 4888635"/>
                <a:gd name="connsiteY2" fmla="*/ 0 h 2372506"/>
                <a:gd name="connsiteX0" fmla="*/ 0 w 4888635"/>
                <a:gd name="connsiteY0" fmla="*/ 2372506 h 2372506"/>
                <a:gd name="connsiteX1" fmla="*/ 3898939 w 4888635"/>
                <a:gd name="connsiteY1" fmla="*/ 943408 h 2372506"/>
                <a:gd name="connsiteX2" fmla="*/ 4888635 w 4888635"/>
                <a:gd name="connsiteY2" fmla="*/ 0 h 2372506"/>
                <a:gd name="connsiteX0" fmla="*/ 0 w 4888635"/>
                <a:gd name="connsiteY0" fmla="*/ 2372506 h 2372506"/>
                <a:gd name="connsiteX1" fmla="*/ 3898939 w 4888635"/>
                <a:gd name="connsiteY1" fmla="*/ 943408 h 2372506"/>
                <a:gd name="connsiteX2" fmla="*/ 4888635 w 4888635"/>
                <a:gd name="connsiteY2" fmla="*/ 0 h 2372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8635" h="2372506">
                  <a:moveTo>
                    <a:pt x="0" y="2372506"/>
                  </a:moveTo>
                  <a:cubicBezTo>
                    <a:pt x="77996" y="2052598"/>
                    <a:pt x="2668965" y="1447892"/>
                    <a:pt x="3898939" y="943408"/>
                  </a:cubicBezTo>
                  <a:cubicBezTo>
                    <a:pt x="4630068" y="596073"/>
                    <a:pt x="4761243" y="431364"/>
                    <a:pt x="4888635" y="0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none"/>
              <a:tailEnd type="triangle"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TextBox 190"/>
              <p:cNvSpPr txBox="1"/>
              <p:nvPr/>
            </p:nvSpPr>
            <p:spPr>
              <a:xfrm>
                <a:off x="3265715" y="4176803"/>
                <a:ext cx="874761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Claim: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+mj-lt"/>
                  </a:rPr>
                  <a:t>is satisfiable  iff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latin typeface="+mj-lt"/>
                  </a:rPr>
                  <a:t> has a Hamiltonian path from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latin typeface="+mj-lt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latin typeface="+mj-lt"/>
                  </a:rPr>
                  <a:t>.</a:t>
                </a:r>
              </a:p>
              <a:p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000" dirty="0"/>
                  <a:t>)  Take any satisfying assignment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r>
                  <a:rPr lang="en-US" sz="2000" dirty="0">
                    <a:latin typeface="+mj-lt"/>
                  </a:rPr>
                  <a:t>        Make corresponding zig-zags and zag-zigs through variable gadgets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>
                    <a:latin typeface="+mj-lt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>
                    <a:latin typeface="+mj-lt"/>
                  </a:rPr>
                  <a:t>.</a:t>
                </a:r>
              </a:p>
              <a:p>
                <a:r>
                  <a:rPr lang="en-US" sz="2000" dirty="0">
                    <a:latin typeface="+mj-lt"/>
                  </a:rPr>
                  <a:t>        Make detours to visit the clause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>
                    <a:latin typeface="+mj-lt"/>
                  </a:rPr>
                  <a:t>.</a:t>
                </a:r>
              </a:p>
              <a:p>
                <a:r>
                  <a:rPr lang="en-US" sz="2000" dirty="0">
                    <a:latin typeface="+mj-lt"/>
                  </a:rPr>
                  <a:t>(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000" dirty="0">
                    <a:latin typeface="+mj-lt"/>
                  </a:rPr>
                  <a:t>)  </a:t>
                </a:r>
                <a:r>
                  <a:rPr lang="en-US" sz="2000" dirty="0"/>
                  <a:t>Take any Hamiltonian path from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.  </a:t>
                </a:r>
              </a:p>
              <a:p>
                <a:r>
                  <a:rPr lang="en-US" sz="2000" dirty="0">
                    <a:latin typeface="+mj-lt"/>
                  </a:rPr>
                  <a:t>        Show it must be </a:t>
                </a:r>
                <a:r>
                  <a:rPr lang="en-US" sz="2000" dirty="0"/>
                  <a:t>zig-zags and zag-zigs</a:t>
                </a:r>
                <a:r>
                  <a:rPr lang="en-US" sz="2000" dirty="0">
                    <a:latin typeface="+mj-lt"/>
                  </a:rPr>
                  <a:t> with detours to visit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>
                    <a:latin typeface="+mj-lt"/>
                  </a:rPr>
                  <a:t>        Get corresponding truth asst.  It must satisfy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+mj-lt"/>
                  </a:rPr>
                  <a:t>because path visits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 xmlns="">
          <p:sp>
            <p:nvSpPr>
              <p:cNvPr id="191" name="Text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715" y="4176803"/>
                <a:ext cx="8747610" cy="2308324"/>
              </a:xfrm>
              <a:prstGeom prst="rect">
                <a:avLst/>
              </a:prstGeom>
              <a:blipFill>
                <a:blip r:embed="rId14"/>
                <a:stretch>
                  <a:fillRect l="-1115" t="-2111" b="-3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Rectangle 110"/>
              <p:cNvSpPr/>
              <p:nvPr/>
            </p:nvSpPr>
            <p:spPr>
              <a:xfrm>
                <a:off x="8331593" y="3402449"/>
                <a:ext cx="338143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The reduction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is computable in polynomial time.  </a:t>
                </a:r>
              </a:p>
            </p:txBody>
          </p:sp>
        </mc:Choice>
        <mc:Fallback xmlns="">
          <p:sp>
            <p:nvSpPr>
              <p:cNvPr id="111" name="Rectangle 1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593" y="3402449"/>
                <a:ext cx="3381435" cy="707886"/>
              </a:xfrm>
              <a:prstGeom prst="rect">
                <a:avLst/>
              </a:prstGeom>
              <a:blipFill>
                <a:blip r:embed="rId15"/>
                <a:stretch>
                  <a:fillRect l="-1986" t="-4310" r="-2166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4" name="Group 113"/>
          <p:cNvGrpSpPr/>
          <p:nvPr/>
        </p:nvGrpSpPr>
        <p:grpSpPr>
          <a:xfrm>
            <a:off x="6371161" y="1820672"/>
            <a:ext cx="665087" cy="2107428"/>
            <a:chOff x="6371161" y="1652511"/>
            <a:chExt cx="665087" cy="2107428"/>
          </a:xfrm>
        </p:grpSpPr>
        <p:sp>
          <p:nvSpPr>
            <p:cNvPr id="100" name="Oval 99"/>
            <p:cNvSpPr/>
            <p:nvPr/>
          </p:nvSpPr>
          <p:spPr>
            <a:xfrm>
              <a:off x="6397158" y="1834197"/>
              <a:ext cx="83499" cy="82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6397157" y="2678962"/>
              <a:ext cx="83499" cy="82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/>
            <p:cNvSpPr/>
            <p:nvPr/>
          </p:nvSpPr>
          <p:spPr>
            <a:xfrm>
              <a:off x="6396227" y="3533981"/>
              <a:ext cx="83499" cy="8206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headEnd type="none" w="med" len="med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Rectangle 103"/>
                <p:cNvSpPr/>
                <p:nvPr/>
              </p:nvSpPr>
              <p:spPr>
                <a:xfrm>
                  <a:off x="6508532" y="1652511"/>
                  <a:ext cx="46839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04" name="Rectangle 1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08532" y="1652511"/>
                  <a:ext cx="468398" cy="40011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Rectangle 104"/>
                <p:cNvSpPr/>
                <p:nvPr/>
              </p:nvSpPr>
              <p:spPr>
                <a:xfrm>
                  <a:off x="6508532" y="2502004"/>
                  <a:ext cx="4743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05" name="Rectangle 10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08532" y="2502004"/>
                  <a:ext cx="474361" cy="400110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Rectangle 106"/>
                <p:cNvSpPr/>
                <p:nvPr/>
              </p:nvSpPr>
              <p:spPr>
                <a:xfrm>
                  <a:off x="6551564" y="3359829"/>
                  <a:ext cx="48468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07" name="Rectangle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1564" y="3359829"/>
                  <a:ext cx="484684" cy="400110"/>
                </a:xfrm>
                <a:prstGeom prst="rect">
                  <a:avLst/>
                </a:prstGeom>
                <a:blipFill>
                  <a:blip r:embed="rId18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2" name="Rectangle 191"/>
            <p:cNvSpPr/>
            <p:nvPr/>
          </p:nvSpPr>
          <p:spPr>
            <a:xfrm rot="5400000">
              <a:off x="6313007" y="3162671"/>
              <a:ext cx="393308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/>
                <a:t>. . .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140274" y="1300029"/>
            <a:ext cx="6792145" cy="526757"/>
            <a:chOff x="1140274" y="1300029"/>
            <a:chExt cx="6792145" cy="526757"/>
          </a:xfrm>
        </p:grpSpPr>
        <p:sp>
          <p:nvSpPr>
            <p:cNvPr id="112" name="Right Brace 111"/>
            <p:cNvSpPr/>
            <p:nvPr/>
          </p:nvSpPr>
          <p:spPr>
            <a:xfrm rot="5400000">
              <a:off x="1868507" y="571796"/>
              <a:ext cx="199799" cy="1656265"/>
            </a:xfrm>
            <a:prstGeom prst="rightBrace">
              <a:avLst>
                <a:gd name="adj1" fmla="val 44088"/>
                <a:gd name="adj2" fmla="val 30217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ight Brace 192"/>
            <p:cNvSpPr/>
            <p:nvPr/>
          </p:nvSpPr>
          <p:spPr>
            <a:xfrm rot="5400000">
              <a:off x="4126442" y="571796"/>
              <a:ext cx="199799" cy="1656265"/>
            </a:xfrm>
            <a:prstGeom prst="rightBrace">
              <a:avLst>
                <a:gd name="adj1" fmla="val 44088"/>
                <a:gd name="adj2" fmla="val 71623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ight Brace 193"/>
            <p:cNvSpPr/>
            <p:nvPr/>
          </p:nvSpPr>
          <p:spPr>
            <a:xfrm rot="5400000">
              <a:off x="7051890" y="619299"/>
              <a:ext cx="199799" cy="1561259"/>
            </a:xfrm>
            <a:prstGeom prst="rightBrace">
              <a:avLst>
                <a:gd name="adj1" fmla="val 44088"/>
                <a:gd name="adj2" fmla="val 33554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5" name="Rectangle 194"/>
                <p:cNvSpPr/>
                <p:nvPr/>
              </p:nvSpPr>
              <p:spPr>
                <a:xfrm>
                  <a:off x="2087661" y="1424660"/>
                  <a:ext cx="46839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95" name="Rectangle 1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7661" y="1424660"/>
                  <a:ext cx="468398" cy="400110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6" name="Rectangle 195"/>
                <p:cNvSpPr/>
                <p:nvPr/>
              </p:nvSpPr>
              <p:spPr>
                <a:xfrm>
                  <a:off x="3648082" y="1426676"/>
                  <a:ext cx="4743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96" name="Rectangle 1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8082" y="1426676"/>
                  <a:ext cx="474361" cy="400110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7" name="Rectangle 196"/>
                <p:cNvSpPr/>
                <p:nvPr/>
              </p:nvSpPr>
              <p:spPr>
                <a:xfrm>
                  <a:off x="7131453" y="1396856"/>
                  <a:ext cx="48468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97" name="Rectangle 1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1453" y="1396856"/>
                  <a:ext cx="484684" cy="400110"/>
                </a:xfrm>
                <a:prstGeom prst="rect">
                  <a:avLst/>
                </a:prstGeom>
                <a:blipFill>
                  <a:blip r:embed="rId21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Rectangle 197"/>
              <p:cNvSpPr/>
              <p:nvPr/>
            </p:nvSpPr>
            <p:spPr>
              <a:xfrm>
                <a:off x="7825341" y="1553684"/>
                <a:ext cx="146458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variables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000" dirty="0"/>
                  <a:t> clauses</a:t>
                </a:r>
              </a:p>
            </p:txBody>
          </p:sp>
        </mc:Choice>
        <mc:Fallback xmlns="">
          <p:sp>
            <p:nvSpPr>
              <p:cNvPr id="198" name="Rectangle 1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341" y="1553684"/>
                <a:ext cx="1464589" cy="707886"/>
              </a:xfrm>
              <a:prstGeom prst="rect">
                <a:avLst/>
              </a:prstGeom>
              <a:blipFill>
                <a:blip r:embed="rId22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Rounded Rectangle 114"/>
          <p:cNvSpPr/>
          <p:nvPr/>
        </p:nvSpPr>
        <p:spPr>
          <a:xfrm>
            <a:off x="813320" y="2410681"/>
            <a:ext cx="830221" cy="291130"/>
          </a:xfrm>
          <a:prstGeom prst="round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ounded Rectangle 198"/>
          <p:cNvSpPr/>
          <p:nvPr/>
        </p:nvSpPr>
        <p:spPr>
          <a:xfrm>
            <a:off x="813320" y="3540998"/>
            <a:ext cx="830221" cy="291130"/>
          </a:xfrm>
          <a:prstGeom prst="roundRect">
            <a:avLst/>
          </a:prstGeom>
          <a:noFill/>
          <a:ln w="3175">
            <a:solidFill>
              <a:schemeClr val="tx1"/>
            </a:solidFill>
            <a:prstDash val="dash"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 rot="21011416">
                <a:off x="4365403" y="2033134"/>
                <a:ext cx="134556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/>
                  <a:t> positive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011416">
                <a:off x="4365403" y="2033134"/>
                <a:ext cx="1345561" cy="307777"/>
              </a:xfrm>
              <a:prstGeom prst="rect">
                <a:avLst/>
              </a:prstGeom>
              <a:blipFill>
                <a:blip r:embed="rId2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Rectangle 199"/>
              <p:cNvSpPr/>
              <p:nvPr/>
            </p:nvSpPr>
            <p:spPr>
              <a:xfrm>
                <a:off x="5282146" y="2913938"/>
                <a:ext cx="13660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/>
                  <a:t> negated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200" name="Rectangle 1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146" y="2913938"/>
                <a:ext cx="1366015" cy="307777"/>
              </a:xfrm>
              <a:prstGeom prst="rect">
                <a:avLst/>
              </a:prstGeom>
              <a:blipFill>
                <a:blip r:embed="rId24"/>
                <a:stretch>
                  <a:fillRect t="-4000" b="-2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Rectangle 200"/>
              <p:cNvSpPr/>
              <p:nvPr/>
            </p:nvSpPr>
            <p:spPr>
              <a:xfrm rot="20305415">
                <a:off x="3579004" y="2933524"/>
                <a:ext cx="142359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/>
                  <a:t> negated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201" name="Rectangle 2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305415">
                <a:off x="3579004" y="2933524"/>
                <a:ext cx="1423595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/>
          <p:cNvGrpSpPr/>
          <p:nvPr/>
        </p:nvGrpSpPr>
        <p:grpSpPr>
          <a:xfrm>
            <a:off x="3043726" y="4057821"/>
            <a:ext cx="8955553" cy="2676009"/>
            <a:chOff x="3043726" y="4057821"/>
            <a:chExt cx="8955553" cy="2676009"/>
          </a:xfrm>
        </p:grpSpPr>
        <p:sp>
          <p:nvSpPr>
            <p:cNvPr id="122" name="Rectangle 121"/>
            <p:cNvSpPr/>
            <p:nvPr/>
          </p:nvSpPr>
          <p:spPr>
            <a:xfrm>
              <a:off x="3043726" y="4211154"/>
              <a:ext cx="8852894" cy="25226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TextBox 203"/>
                <p:cNvSpPr txBox="1"/>
                <p:nvPr/>
              </p:nvSpPr>
              <p:spPr>
                <a:xfrm>
                  <a:off x="4148669" y="4057821"/>
                  <a:ext cx="7850610" cy="223138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15.3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Would this construction still work if we made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000" dirty="0"/>
                    <a:t> undirected by changing </a:t>
                  </a:r>
                  <a:br>
                    <a:rPr lang="en-US" sz="2000" dirty="0"/>
                  </a:br>
                  <a:r>
                    <a:rPr lang="en-US" sz="2000" dirty="0"/>
                    <a:t>all the arrows to lines?  In other words, would this construction show that the undirected Hamiltonian path problem is NP-complete?</a:t>
                  </a:r>
                  <a:endParaRPr lang="en-US" sz="2000" dirty="0">
                    <a:solidFill>
                      <a:schemeClr val="tx1"/>
                    </a:solidFill>
                  </a:endParaRP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Yes, the construction would still work. </a:t>
                  </a:r>
                  <a:endParaRPr lang="en-US" sz="2000" i="1" dirty="0">
                    <a:latin typeface="Cambria Math" panose="02040503050406030204" pitchFamily="18" charset="0"/>
                  </a:endParaRP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No, the construction depends on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a14:m>
                  <a:r>
                    <a:rPr lang="en-US" sz="2000" dirty="0"/>
                    <a:t> being directed.</a:t>
                  </a:r>
                </a:p>
              </p:txBody>
            </p:sp>
          </mc:Choice>
          <mc:Fallback xmlns="">
            <p:sp>
              <p:nvSpPr>
                <p:cNvPr id="204" name="TextBox 2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8669" y="4057821"/>
                  <a:ext cx="7850610" cy="2231380"/>
                </a:xfrm>
                <a:prstGeom prst="rect">
                  <a:avLst/>
                </a:prstGeom>
                <a:blipFill>
                  <a:blip r:embed="rId26"/>
                  <a:stretch>
                    <a:fillRect l="-1005" t="-1344" r="-387" b="-3226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3" name="Rectangle 202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15.3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20F2EB-35C3-FD42-B67A-5F7DC1238DAF}"/>
              </a:ext>
            </a:extLst>
          </p:cNvPr>
          <p:cNvSpPr txBox="1"/>
          <p:nvPr/>
        </p:nvSpPr>
        <p:spPr>
          <a:xfrm>
            <a:off x="4470400" y="6488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1957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uiExpand="1" build="p"/>
      <p:bldP spid="111" grpId="0"/>
      <p:bldP spid="115" grpId="0" animBg="1"/>
      <p:bldP spid="199" grpId="0" animBg="1"/>
      <p:bldP spid="121" grpId="0"/>
      <p:bldP spid="200" grpId="0"/>
      <p:bldP spid="201" grpId="0"/>
      <p:bldP spid="20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925" t="31507" r="5039" b="13703"/>
          <a:stretch/>
        </p:blipFill>
        <p:spPr>
          <a:xfrm>
            <a:off x="0" y="982278"/>
            <a:ext cx="9085942" cy="5164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Problem Set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2ECAB6-54DF-C241-B67E-34F20DA31EFA}"/>
              </a:ext>
            </a:extLst>
          </p:cNvPr>
          <p:cNvSpPr txBox="1"/>
          <p:nvPr/>
        </p:nvSpPr>
        <p:spPr>
          <a:xfrm>
            <a:off x="4630057" y="6342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97614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30DA3A-CCBA-44DF-973F-D888EF23063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D5C1A4-62BB-4ED1-B705-5FA533C4EA1B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FE22FFD6-F0BB-4131-9CB2-64229F809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59885</TotalTime>
  <Words>1104</Words>
  <Application>Microsoft Macintosh PowerPoint</Application>
  <PresentationFormat>Widescreen</PresentationFormat>
  <Paragraphs>207</Paragraphs>
  <Slides>11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15: NP-Completeness </dc:title>
  <dc:subject/>
  <dc:creator>Michael Sipser</dc:creator>
  <cp:keywords/>
  <dc:description/>
  <cp:lastModifiedBy>Microsoft Office User</cp:lastModifiedBy>
  <cp:revision>1247</cp:revision>
  <dcterms:created xsi:type="dcterms:W3CDTF">2020-08-09T18:24:17Z</dcterms:created>
  <dcterms:modified xsi:type="dcterms:W3CDTF">2021-02-15T23:04:55Z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