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9" r:id="rId5"/>
    <p:sldId id="373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8" r:id="rId14"/>
    <p:sldId id="367" r:id="rId15"/>
    <p:sldId id="372" r:id="rId16"/>
    <p:sldId id="371" r:id="rId17"/>
    <p:sldId id="28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558" autoAdjust="0"/>
    <p:restoredTop sz="95501" autoAdjust="0"/>
  </p:normalViewPr>
  <p:slideViewPr>
    <p:cSldViewPr snapToGrid="0">
      <p:cViewPr varScale="1">
        <p:scale>
          <a:sx n="84" d="100"/>
          <a:sy n="84" d="100"/>
        </p:scale>
        <p:origin x="216" y="472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4BE19-BB89-43A8-85E8-06B3C9EBBF22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D66E-EB54-4813-B230-A061E63C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6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5A88EF75-F5D3-2F4B-B86A-DA28C49B8795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57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753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8211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911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49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terms" TargetMode="External"/><Relationship Id="rId2" Type="http://schemas.openxmlformats.org/officeDocument/2006/relationships/hyperlink" Target="https://ocw.mit.edu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ocw.mit.edu/fairuse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18.404/6.840</a:t>
            </a:r>
            <a:r>
              <a:rPr lang="en-US" sz="4000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Lecture 11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8" y="957179"/>
                <a:ext cx="11739294" cy="3216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Last time:  </a:t>
                </a:r>
                <a:br>
                  <a:rPr lang="en-US" sz="2400" baseline="0" dirty="0"/>
                </a:br>
                <a:r>
                  <a:rPr lang="en-US" sz="2000" dirty="0"/>
                  <a:t>- The Computation History Method for proving undecidability</a:t>
                </a:r>
              </a:p>
              <a:p>
                <a:r>
                  <a:rPr lang="en-US" sz="2000" dirty="0"/>
                  <a:t>- The Post Correspondence Problem is undecidable</a:t>
                </a:r>
              </a:p>
              <a:p>
                <a:r>
                  <a:rPr lang="en-US" sz="2000" dirty="0"/>
                  <a:t>- Linearly bounded automata,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LBA</m:t>
                    </m:r>
                  </m:oMath>
                </a14:m>
                <a:r>
                  <a:rPr lang="en-US" sz="2000" dirty="0"/>
                  <a:t> is decidable</a:t>
                </a:r>
              </a:p>
              <a:p>
                <a:r>
                  <a:rPr lang="en-US" sz="2000" dirty="0"/>
                  <a:t>- Configurations, Computation histories</a:t>
                </a:r>
              </a:p>
              <a:p>
                <a:r>
                  <a:rPr lang="en-US" sz="2000" dirty="0"/>
                  <a:t>-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LBA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𝐿𝐿</m:t>
                    </m:r>
                    <m:r>
                      <m:rPr>
                        <m:nor/>
                      </m:rPr>
                      <a:rPr lang="en-US" sz="2000" b="0" i="0" baseline="-25000" dirty="0" smtClean="0">
                        <a:latin typeface="Cambria Math" panose="02040503050406030204" pitchFamily="18" charset="0"/>
                      </a:rPr>
                      <m:t>CFG</m:t>
                    </m:r>
                  </m:oMath>
                </a14:m>
                <a:r>
                  <a:rPr lang="en-US" sz="2000" dirty="0"/>
                  <a:t> are undecidable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Today:  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(Sipser §6.1 – §6.2) </a:t>
                </a:r>
                <a:b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Self-reproducing machines and The Recursion theorem</a:t>
                </a:r>
              </a:p>
              <a:p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Short introduction to mathematical logic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8" y="957179"/>
                <a:ext cx="11739294" cy="3216265"/>
              </a:xfrm>
              <a:prstGeom prst="rect">
                <a:avLst/>
              </a:prstGeom>
              <a:blipFill>
                <a:blip r:embed="rId2"/>
                <a:stretch>
                  <a:fillRect l="-756" t="-1176" b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1F031A-6656-B24C-B110-1CCC3EC1E049}"/>
              </a:ext>
            </a:extLst>
          </p:cNvPr>
          <p:cNvSpPr txBox="1"/>
          <p:nvPr/>
        </p:nvSpPr>
        <p:spPr>
          <a:xfrm>
            <a:off x="5517397" y="62303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6390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" y="0"/>
            <a:ext cx="8216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Other applications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4300" y="1576301"/>
            <a:ext cx="90437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/>
              <a:t>Computer viruses.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/>
              <a:t>A true but unprovable mathematical statement due to Kurt Gödel: “This statement is unprovable.”</a:t>
            </a:r>
            <a:br>
              <a:rPr lang="en-US" sz="2400" dirty="0"/>
            </a:br>
            <a:r>
              <a:rPr lang="en-US" sz="2400" dirty="0"/>
              <a:t> </a:t>
            </a:r>
          </a:p>
          <a:p>
            <a:pPr>
              <a:spcBef>
                <a:spcPts val="1200"/>
              </a:spcBef>
            </a:pPr>
            <a:endParaRPr lang="en-US" sz="2400" dirty="0"/>
          </a:p>
        </p:txBody>
      </p:sp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55B5C3-ABB8-8846-B015-CADED5E51115}"/>
              </a:ext>
            </a:extLst>
          </p:cNvPr>
          <p:cNvSpPr txBox="1"/>
          <p:nvPr/>
        </p:nvSpPr>
        <p:spPr>
          <a:xfrm>
            <a:off x="5672380" y="615282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3308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" y="0"/>
            <a:ext cx="8216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Intro to Mathematical Logic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83800" y="1284201"/>
                <a:ext cx="11184300" cy="4596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Goal:  </a:t>
                </a:r>
                <a:r>
                  <a:rPr lang="en-US" sz="2400" dirty="0"/>
                  <a:t>A mathematical study of mathematical reasoning itself.</a:t>
                </a:r>
              </a:p>
              <a:p>
                <a:r>
                  <a:rPr lang="en-US" sz="2000" dirty="0"/>
                  <a:t>Formally defines the language of mathematics, mathematical truth, and provability.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>
                    <a:solidFill>
                      <a:schemeClr val="tx1"/>
                    </a:solidFill>
                  </a:rPr>
                  <a:t>Gödel’s First Incompleteness Theorem: 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In any reasonable formal system, some true statements are not provable. 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solidFill>
                      <a:schemeClr val="tx1"/>
                    </a:solidFill>
                  </a:rPr>
                  <a:t>Proof:  We use two properties of formal proofs:</a:t>
                </a:r>
              </a:p>
              <a:p>
                <a:pPr marL="457200" indent="-457200">
                  <a:buFontTx/>
                  <a:buAutoNum type="arabi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Soundness:  If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has a proof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then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is true.</a:t>
                </a:r>
              </a:p>
              <a:p>
                <a:pPr marL="457200" indent="-457200">
                  <a:buAutoNum type="arabicParenR"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Checkability</a:t>
                </a:r>
                <a:r>
                  <a:rPr lang="en-US" sz="2000" dirty="0">
                    <a:solidFill>
                      <a:schemeClr val="tx1"/>
                    </a:solidFill>
                  </a:rPr>
                  <a:t>:  The language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</m:d>
                      </m:e>
                    </m:d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is a proof of statement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is decidable.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Checkability</a:t>
                </a:r>
                <a:r>
                  <a:rPr lang="en-US" sz="2000" dirty="0">
                    <a:solidFill>
                      <a:schemeClr val="tx1"/>
                    </a:solidFill>
                  </a:rPr>
                  <a:t> implies the set of provable statements {〈𝜙〉| 𝜙 has a proof} is T-recognizable.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 err="1"/>
                  <a:t>SImilarly</a:t>
                </a:r>
                <a:r>
                  <a:rPr lang="en-US" sz="2000" dirty="0"/>
                  <a:t>, if we can always prove 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bar>
                      <m:barPr>
                        <m:pos m:val="top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m:rPr>
                            <m:nor/>
                          </m:rPr>
                          <a:rPr lang="en-US" sz="2000" baseline="-25000" dirty="0">
                            <a:latin typeface="Cambria Math" panose="02040503050406030204" pitchFamily="18" charset="0"/>
                          </a:rPr>
                          <m:t>TM</m:t>
                        </m:r>
                      </m:e>
                    </m:ba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 when it is true, then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m:rPr>
                            <m:nor/>
                          </m:rPr>
                          <a:rPr lang="en-US" sz="2000" baseline="-25000" dirty="0">
                            <a:latin typeface="Cambria Math" panose="02040503050406030204" pitchFamily="18" charset="0"/>
                          </a:rPr>
                          <m:t>TM</m:t>
                        </m:r>
                      </m:e>
                    </m:ba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is T-recognizable (false!).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Therefore, some true statements of the form 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bar>
                      <m:barPr>
                        <m:pos m:val="top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m:rPr>
                            <m:nor/>
                          </m:rPr>
                          <a:rPr lang="en-US" sz="2000" baseline="-25000" dirty="0">
                            <a:latin typeface="Cambria Math" panose="02040503050406030204" pitchFamily="18" charset="0"/>
                          </a:rPr>
                          <m:t>TM</m:t>
                        </m:r>
                      </m:e>
                    </m:ba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 are unprovable. </a:t>
                </a:r>
              </a:p>
              <a:p>
                <a:pPr>
                  <a:spcBef>
                    <a:spcPts val="2400"/>
                  </a:spcBef>
                </a:pPr>
                <a:r>
                  <a:rPr lang="en-US" sz="2000" dirty="0"/>
                  <a:t>Next, we use the Recursion Theorem to give a specific example of a true but unprovable statement.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00" y="1284201"/>
                <a:ext cx="11184300" cy="4596899"/>
              </a:xfrm>
              <a:prstGeom prst="rect">
                <a:avLst/>
              </a:prstGeom>
              <a:blipFill>
                <a:blip r:embed="rId2"/>
                <a:stretch>
                  <a:fillRect l="-872" t="-1061" b="-1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DC1424-B4B4-5B49-964A-968485FC9E38}"/>
              </a:ext>
            </a:extLst>
          </p:cNvPr>
          <p:cNvSpPr txBox="1"/>
          <p:nvPr/>
        </p:nvSpPr>
        <p:spPr>
          <a:xfrm>
            <a:off x="5470902" y="646279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62583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uiExpand="1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" y="0"/>
            <a:ext cx="8216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True but Unprovable Statement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83799" y="1284201"/>
                <a:ext cx="11760155" cy="4763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Implement Gödel statement “This statement is unprovable.”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be the statement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  <m:bar>
                      <m:barPr>
                        <m:pos m:val="top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latin typeface="Cambria Math" panose="02040503050406030204" pitchFamily="18" charset="0"/>
                          </a:rPr>
                          <m:t>TM</m:t>
                        </m:r>
                      </m:e>
                    </m:ba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 where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the following TM:</a:t>
                </a:r>
              </a:p>
              <a:p>
                <a:pPr>
                  <a:spcBef>
                    <a:spcPts val="600"/>
                  </a:spcBef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/>
                  <a:t> “On any input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     1.  Obtain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and use it to obtain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2400" dirty="0"/>
                  <a:t>     2.  </a:t>
                </a:r>
                <a:r>
                  <a:rPr lang="en-US" sz="2400" dirty="0">
                    <a:solidFill>
                      <a:schemeClr val="tx1"/>
                    </a:solidFill>
                  </a:rPr>
                  <a:t>For each possible proof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…</m:t>
                    </m:r>
                  </m:oMath>
                </a14:m>
                <a:endParaRPr lang="en-US" sz="2400" b="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                 Test 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a proof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true.</a:t>
                </a:r>
              </a:p>
              <a:p>
                <a:r>
                  <a:rPr lang="en-US" sz="2400" dirty="0"/>
                  <a:t>                 If yes, then </a:t>
                </a:r>
                <a:r>
                  <a:rPr lang="en-US" sz="2400" i="1" dirty="0"/>
                  <a:t>accept</a:t>
                </a:r>
                <a:r>
                  <a:rPr lang="en-US" sz="2400" dirty="0"/>
                  <a:t>.  Otherwise, continue.”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400" b="1" dirty="0"/>
                  <a:t>Theorem:  </a:t>
                </a:r>
                <a:r>
                  <a:rPr lang="en-US" sz="2400" dirty="0"/>
                  <a:t>(1)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2400" dirty="0"/>
                  <a:t> has no proof</a:t>
                </a:r>
              </a:p>
              <a:p>
                <a:r>
                  <a:rPr lang="en-US" sz="2400" dirty="0"/>
                  <a:t>                    (2)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2400" dirty="0"/>
                  <a:t> is true</a:t>
                </a:r>
              </a:p>
              <a:p>
                <a:r>
                  <a:rPr lang="en-US" sz="2000" dirty="0"/>
                  <a:t>Proof:  </a:t>
                </a:r>
              </a:p>
              <a:p>
                <a:pPr marL="457200" indent="-457200">
                  <a:buAutoNum type="arabicParenBoth"/>
                </a:pPr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2000" dirty="0"/>
                  <a:t> has a proof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 TM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/>
                  <a:t> accepts 0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→</m:t>
                    </m:r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bar>
                      <m:barPr>
                        <m:pos m:val="top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m:rPr>
                            <m:nor/>
                          </m:rPr>
                          <a:rPr lang="en-US" sz="2000" baseline="-25000" dirty="0">
                            <a:latin typeface="Cambria Math" panose="02040503050406030204" pitchFamily="18" charset="0"/>
                          </a:rPr>
                          <m:t>TM</m:t>
                        </m:r>
                      </m:e>
                    </m:bar>
                  </m:oMath>
                </a14:m>
                <a:r>
                  <a:rPr lang="en-US" sz="2000" dirty="0"/>
                  <a:t>  is false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2000" dirty="0"/>
                  <a:t> cannot have a proof. </a:t>
                </a:r>
              </a:p>
              <a:p>
                <a:pPr marL="457200" indent="-457200">
                  <a:buAutoNum type="arabicParenBoth"/>
                </a:pPr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2000" dirty="0"/>
                  <a:t> is false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∉</m:t>
                    </m:r>
                    <m:bar>
                      <m:barPr>
                        <m:pos m:val="top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m:rPr>
                            <m:nor/>
                          </m:rPr>
                          <a:rPr lang="en-US" sz="2000" baseline="-25000" dirty="0">
                            <a:latin typeface="Cambria Math" panose="02040503050406030204" pitchFamily="18" charset="0"/>
                          </a:rPr>
                          <m:t>TM</m:t>
                        </m:r>
                      </m:e>
                    </m:ba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 R accepts 0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/>
                  <a:t> found a proof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2000" dirty="0"/>
                  <a:t> is true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2000" dirty="0"/>
                  <a:t> is true.</a:t>
                </a: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799" y="1284201"/>
                <a:ext cx="11760155" cy="4763548"/>
              </a:xfrm>
              <a:prstGeom prst="rect">
                <a:avLst/>
              </a:prstGeom>
              <a:blipFill>
                <a:blip r:embed="rId2"/>
                <a:stretch>
                  <a:fillRect l="-829" t="-1024" b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4855368" y="4747222"/>
            <a:ext cx="1266825" cy="487735"/>
            <a:chOff x="4855368" y="3997612"/>
            <a:chExt cx="1266825" cy="48773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Rectangle 2"/>
                <p:cNvSpPr/>
                <p:nvPr/>
              </p:nvSpPr>
              <p:spPr>
                <a:xfrm>
                  <a:off x="5265681" y="3997612"/>
                  <a:ext cx="53033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" name="Rectangle 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65681" y="3997612"/>
                  <a:ext cx="530337" cy="369332"/>
                </a:xfrm>
                <a:prstGeom prst="rect">
                  <a:avLst/>
                </a:prstGeom>
                <a:blipFill>
                  <a:blip r:embed="rId3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" name="Right Brace 3"/>
            <p:cNvSpPr/>
            <p:nvPr/>
          </p:nvSpPr>
          <p:spPr>
            <a:xfrm rot="16200000">
              <a:off x="5450681" y="3813834"/>
              <a:ext cx="76200" cy="1266825"/>
            </a:xfrm>
            <a:prstGeom prst="rightBrace">
              <a:avLst>
                <a:gd name="adj1" fmla="val 89584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ectangle 5"/>
          <p:cNvSpPr/>
          <p:nvPr/>
        </p:nvSpPr>
        <p:spPr>
          <a:xfrm>
            <a:off x="2141083" y="5614980"/>
            <a:ext cx="1630817" cy="347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18025" y="5294305"/>
            <a:ext cx="2441575" cy="320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59600" y="5294308"/>
            <a:ext cx="4095750" cy="320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71900" y="5614980"/>
            <a:ext cx="1493781" cy="347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259274" y="5614980"/>
            <a:ext cx="3503726" cy="347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763000" y="5692099"/>
            <a:ext cx="2723776" cy="347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617508" y="5294305"/>
            <a:ext cx="1895641" cy="320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E156D4-457F-B049-8F1C-665BD1DE6DFD}"/>
              </a:ext>
            </a:extLst>
          </p:cNvPr>
          <p:cNvSpPr txBox="1"/>
          <p:nvPr/>
        </p:nvSpPr>
        <p:spPr>
          <a:xfrm>
            <a:off x="5331417" y="626131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83219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uiExpand="1" build="p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 of today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2315" y="1617154"/>
            <a:ext cx="961632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2763" lvl="0" indent="-512763">
              <a:spcBef>
                <a:spcPts val="1200"/>
              </a:spcBef>
              <a:buFont typeface="+mj-lt"/>
              <a:buAutoNum type="arabicPeriod"/>
            </a:pPr>
            <a:r>
              <a:rPr lang="en-US" sz="2400" dirty="0">
                <a:latin typeface="+mj-lt"/>
              </a:rPr>
              <a:t>Self-reference and The Recursion Theorem</a:t>
            </a:r>
          </a:p>
          <a:p>
            <a:pPr marL="512763" lvl="0" indent="-512763">
              <a:spcBef>
                <a:spcPts val="1200"/>
              </a:spcBef>
              <a:buFont typeface="+mj-lt"/>
              <a:buAutoNum type="arabicPeriod"/>
            </a:pPr>
            <a:r>
              <a:rPr lang="en-US" sz="2400" dirty="0">
                <a:latin typeface="+mj-lt"/>
              </a:rPr>
              <a:t>Various applications.  </a:t>
            </a:r>
          </a:p>
          <a:p>
            <a:pPr marL="512763" lvl="0" indent="-512763">
              <a:spcBef>
                <a:spcPts val="1200"/>
              </a:spcBef>
              <a:buFont typeface="+mj-lt"/>
              <a:buAutoNum type="arabicPeriod"/>
            </a:pPr>
            <a:r>
              <a:rPr lang="en-US" sz="2400" dirty="0">
                <a:latin typeface="+mj-lt"/>
              </a:rPr>
              <a:t>Sketch of Gödel’s First Incompleteness Theorem in mathematical logic.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5F0FF3-A2D8-1049-9C85-70785CD9A1A7}"/>
              </a:ext>
            </a:extLst>
          </p:cNvPr>
          <p:cNvSpPr txBox="1"/>
          <p:nvPr/>
        </p:nvSpPr>
        <p:spPr>
          <a:xfrm>
            <a:off x="5238427" y="6044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844427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EB3551-F897-FE4A-B346-E310DEF2A8BD}"/>
              </a:ext>
            </a:extLst>
          </p:cNvPr>
          <p:cNvSpPr txBox="1"/>
          <p:nvPr/>
        </p:nvSpPr>
        <p:spPr>
          <a:xfrm>
            <a:off x="448886" y="1250467"/>
            <a:ext cx="115380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MIT </a:t>
            </a:r>
            <a:r>
              <a:rPr lang="en-US" sz="2400" dirty="0" err="1"/>
              <a:t>OpenCourseWare</a:t>
            </a:r>
            <a:endParaRPr lang="en-US" sz="2400" dirty="0"/>
          </a:p>
          <a:p>
            <a:r>
              <a:rPr lang="en-US" sz="2400" dirty="0">
                <a:hlinkClick r:id="rId2"/>
              </a:rPr>
              <a:t>https://ocw.mit.edu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800" dirty="0"/>
              <a:t>18.404J Theory of Computation</a:t>
            </a:r>
          </a:p>
          <a:p>
            <a:r>
              <a:rPr lang="en-US" sz="2400" dirty="0"/>
              <a:t>Fall 2020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200" dirty="0"/>
              <a:t>For information about citing these materials or our Terms of Use, visit: </a:t>
            </a:r>
            <a:r>
              <a:rPr lang="en-US" sz="2200" dirty="0">
                <a:hlinkClick r:id="rId3"/>
              </a:rPr>
              <a:t>https://ocw.mit.edu/terms</a:t>
            </a:r>
            <a:r>
              <a:rPr lang="en-US" sz="2200" dirty="0"/>
              <a:t>.</a:t>
            </a:r>
          </a:p>
          <a:p>
            <a:pPr>
              <a:spcBef>
                <a:spcPts val="1200"/>
              </a:spcBef>
            </a:pPr>
            <a:endParaRPr lang="en-US" sz="2400" b="1" spc="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1257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5734" y="0"/>
            <a:ext cx="5629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Midterm exam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8618" y="957179"/>
            <a:ext cx="11000621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dirty="0"/>
              <a:t>90 minutes length + 20 minutes for printing/scanning/uploading.</a:t>
            </a:r>
          </a:p>
          <a:p>
            <a:r>
              <a:rPr lang="en-US" sz="2000" dirty="0"/>
              <a:t>Open book, postings, piazza, notes, and lecture videos, from this year.  </a:t>
            </a:r>
          </a:p>
          <a:p>
            <a:r>
              <a:rPr lang="en-US" sz="2000" dirty="0"/>
              <a:t>Covers through Recursion Theorem presented today.</a:t>
            </a:r>
            <a:br>
              <a:rPr lang="en-US" sz="2000" dirty="0"/>
            </a:br>
            <a:r>
              <a:rPr lang="en-US" sz="2000" dirty="0"/>
              <a:t>Will </a:t>
            </a:r>
            <a:r>
              <a:rPr lang="en-US" sz="2000" u="sng" dirty="0"/>
              <a:t>not</a:t>
            </a:r>
            <a:r>
              <a:rPr lang="en-US" sz="2000" dirty="0"/>
              <a:t> include section on mathematical logic. </a:t>
            </a:r>
          </a:p>
          <a:p>
            <a:pPr>
              <a:spcBef>
                <a:spcPts val="1200"/>
              </a:spcBef>
            </a:pPr>
            <a:r>
              <a:rPr lang="en-US" sz="2000" b="1" u="sng" dirty="0"/>
              <a:t>Not permitted:  </a:t>
            </a:r>
            <a:r>
              <a:rPr lang="en-US" sz="2000" u="sng" dirty="0"/>
              <a:t>Communication with anyone except course staff, other materials, internet searching.</a:t>
            </a:r>
          </a:p>
          <a:p>
            <a:pPr>
              <a:spcBef>
                <a:spcPts val="1200"/>
              </a:spcBef>
            </a:pPr>
            <a:r>
              <a:rPr lang="en-US" sz="2000" b="1" u="sng" dirty="0"/>
              <a:t>Not permitted:  </a:t>
            </a:r>
            <a:r>
              <a:rPr lang="en-US" sz="2000" u="sng" dirty="0"/>
              <a:t>Providing information about the exam to anyone who hasn’t completed it. 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Please respect our honor system.</a:t>
            </a:r>
            <a:endParaRPr lang="en-US" sz="2000" u="sng" dirty="0"/>
          </a:p>
        </p:txBody>
      </p:sp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A18355-AE0F-CD47-9B49-7136367B2D9D}"/>
              </a:ext>
            </a:extLst>
          </p:cNvPr>
          <p:cNvSpPr txBox="1"/>
          <p:nvPr/>
        </p:nvSpPr>
        <p:spPr>
          <a:xfrm>
            <a:off x="5703376" y="65092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85301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Self-reproduction Paradox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8618" y="1363579"/>
            <a:ext cx="71648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Suppose a Factory makes Cars</a:t>
            </a:r>
          </a:p>
          <a:p>
            <a:r>
              <a:rPr lang="en-US" sz="2000" dirty="0"/>
              <a:t>- Complexity of Factory &gt; Complexity of Car</a:t>
            </a:r>
          </a:p>
          <a:p>
            <a:r>
              <a:rPr lang="en-US" sz="2000" dirty="0"/>
              <a:t>  (because Factory needs instructions for Car + robots, tools, … ) </a:t>
            </a:r>
          </a:p>
          <a:p>
            <a:endParaRPr lang="en-US" sz="2000" dirty="0"/>
          </a:p>
          <a:p>
            <a:r>
              <a:rPr lang="en-US" sz="2400" dirty="0"/>
              <a:t>Can a Factory make Factories? </a:t>
            </a:r>
          </a:p>
          <a:p>
            <a:r>
              <a:rPr lang="en-US" sz="2000" dirty="0"/>
              <a:t>- Complexity of Factory &gt; Complexity of Factory?</a:t>
            </a:r>
          </a:p>
          <a:p>
            <a:r>
              <a:rPr lang="en-US" sz="2000" dirty="0"/>
              <a:t>- Seems impossible to have a self-reproducing machine</a:t>
            </a:r>
          </a:p>
          <a:p>
            <a:endParaRPr lang="en-US" sz="2000" dirty="0"/>
          </a:p>
          <a:p>
            <a:r>
              <a:rPr lang="en-US" sz="2400" dirty="0"/>
              <a:t>But, living things self-reproduce</a:t>
            </a:r>
          </a:p>
          <a:p>
            <a:endParaRPr lang="en-US" sz="2400" dirty="0"/>
          </a:p>
          <a:p>
            <a:r>
              <a:rPr lang="en-US" sz="2400" dirty="0"/>
              <a:t>How to resolve this paradox?</a:t>
            </a:r>
          </a:p>
          <a:p>
            <a:endParaRPr lang="en-US" sz="2400" dirty="0"/>
          </a:p>
          <a:p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Self-reproducing machines are possible!</a:t>
            </a:r>
            <a:endParaRPr lang="en-US" sz="2800" dirty="0"/>
          </a:p>
        </p:txBody>
      </p:sp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7139354" y="2298299"/>
            <a:ext cx="4461505" cy="1498409"/>
            <a:chOff x="7139354" y="1363579"/>
            <a:chExt cx="4461505" cy="149840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1133"/>
            <a:stretch/>
          </p:blipFill>
          <p:spPr>
            <a:xfrm>
              <a:off x="7139354" y="1363579"/>
              <a:ext cx="1568100" cy="149840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3" name="Group 12"/>
            <p:cNvGrpSpPr/>
            <p:nvPr/>
          </p:nvGrpSpPr>
          <p:grpSpPr>
            <a:xfrm>
              <a:off x="8972767" y="1938612"/>
              <a:ext cx="2628092" cy="791028"/>
              <a:chOff x="8972767" y="1938612"/>
              <a:chExt cx="2628092" cy="791028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3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972767" y="2334126"/>
                <a:ext cx="632822" cy="395514"/>
              </a:xfrm>
              <a:prstGeom prst="rect">
                <a:avLst/>
              </a:prstGeom>
            </p:spPr>
          </p:pic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3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70402" y="2334126"/>
                <a:ext cx="632822" cy="395514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3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68037" y="2334126"/>
                <a:ext cx="632822" cy="395514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3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972767" y="1938612"/>
                <a:ext cx="632822" cy="395514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3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70402" y="1938612"/>
                <a:ext cx="632822" cy="395514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3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68037" y="1938612"/>
                <a:ext cx="632822" cy="395514"/>
              </a:xfrm>
              <a:prstGeom prst="rect">
                <a:avLst/>
              </a:prstGeom>
            </p:spPr>
          </p:pic>
        </p:grpSp>
        <p:sp>
          <p:nvSpPr>
            <p:cNvPr id="7" name="Right Arrow 6"/>
            <p:cNvSpPr/>
            <p:nvPr/>
          </p:nvSpPr>
          <p:spPr>
            <a:xfrm>
              <a:off x="8574797" y="2237873"/>
              <a:ext cx="265313" cy="192505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139354" y="3780474"/>
            <a:ext cx="4724857" cy="1498409"/>
            <a:chOff x="7139354" y="2845754"/>
            <a:chExt cx="4724857" cy="1498409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1133"/>
            <a:stretch/>
          </p:blipFill>
          <p:spPr>
            <a:xfrm>
              <a:off x="7139354" y="2845754"/>
              <a:ext cx="1568100" cy="149840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9" name="Group 18"/>
            <p:cNvGrpSpPr/>
            <p:nvPr/>
          </p:nvGrpSpPr>
          <p:grpSpPr>
            <a:xfrm>
              <a:off x="8972767" y="3293596"/>
              <a:ext cx="2891444" cy="753222"/>
              <a:chOff x="8972767" y="3293596"/>
              <a:chExt cx="2891444" cy="753222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4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133"/>
              <a:stretch/>
            </p:blipFill>
            <p:spPr>
              <a:xfrm>
                <a:off x="8972767" y="3293596"/>
                <a:ext cx="788254" cy="753222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4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133"/>
              <a:stretch/>
            </p:blipFill>
            <p:spPr>
              <a:xfrm>
                <a:off x="10062877" y="3293596"/>
                <a:ext cx="788254" cy="753222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4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133"/>
              <a:stretch/>
            </p:blipFill>
            <p:spPr>
              <a:xfrm>
                <a:off x="11075957" y="3293596"/>
                <a:ext cx="788254" cy="753222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8" name="Right Arrow 17"/>
            <p:cNvSpPr/>
            <p:nvPr/>
          </p:nvSpPr>
          <p:spPr>
            <a:xfrm>
              <a:off x="8574797" y="3661483"/>
              <a:ext cx="265313" cy="192505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D257924B-42EE-2B44-82B4-0ABB3552CE24}"/>
              </a:ext>
            </a:extLst>
          </p:cNvPr>
          <p:cNvSpPr/>
          <p:nvPr/>
        </p:nvSpPr>
        <p:spPr>
          <a:xfrm>
            <a:off x="7129966" y="5540593"/>
            <a:ext cx="488383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© Source unknown. All rights reserved. This content is excluded from our Creative Commons license. For more information, see </a:t>
            </a:r>
            <a:r>
              <a:rPr lang="en-US" sz="1100" dirty="0">
                <a:hlinkClick r:id="rId5"/>
              </a:rPr>
              <a:t>https://ocw.mit.edu/fairuse</a:t>
            </a:r>
            <a:r>
              <a:rPr lang="en-US" sz="1100" dirty="0"/>
              <a:t>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04B95F0-97C7-824A-9FBA-BAFBDC10254F}"/>
              </a:ext>
            </a:extLst>
          </p:cNvPr>
          <p:cNvSpPr txBox="1"/>
          <p:nvPr/>
        </p:nvSpPr>
        <p:spPr>
          <a:xfrm>
            <a:off x="5734373" y="63543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5701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Self-Reproducing TM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6" y="1363579"/>
                <a:ext cx="803114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Theorem:  </a:t>
                </a:r>
                <a:r>
                  <a:rPr lang="en-US" sz="2400" dirty="0"/>
                  <a:t>There is a TM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𝑆𝐸𝐿𝐹</m:t>
                    </m:r>
                  </m:oMath>
                </a14:m>
                <a:r>
                  <a:rPr lang="en-US" sz="2400" dirty="0"/>
                  <a:t> which (on any input) halts </a:t>
                </a:r>
                <a:br>
                  <a:rPr lang="en-US" sz="2400" dirty="0"/>
                </a:br>
                <a:r>
                  <a:rPr lang="en-US" sz="2400" dirty="0"/>
                  <a:t>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𝑆𝐸𝐿𝐹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400" dirty="0"/>
                  <a:t> on the tape.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6" y="1363579"/>
                <a:ext cx="8031141" cy="830997"/>
              </a:xfrm>
              <a:prstGeom prst="rect">
                <a:avLst/>
              </a:prstGeom>
              <a:blipFill>
                <a:blip r:embed="rId2"/>
                <a:stretch>
                  <a:fillRect l="-1138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83370" y="2358650"/>
                <a:ext cx="5572287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Lemma: </a:t>
                </a:r>
                <a:r>
                  <a:rPr lang="en-US" sz="2000" dirty="0"/>
                  <a:t>There is a computable function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 </a:t>
                </a:r>
                <a:br>
                  <a:rPr lang="en-US" sz="2000" dirty="0"/>
                </a:br>
                <a:r>
                  <a:rPr lang="en-US" sz="2000" dirty="0"/>
                  <a:t>such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𝑞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=〈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000" dirty="0"/>
                  <a:t> for every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/>
                  <a:t> is </a:t>
                </a:r>
                <a:br>
                  <a:rPr lang="en-US" sz="2000" dirty="0"/>
                </a:br>
                <a:r>
                  <a:rPr lang="en-US" sz="2000" dirty="0"/>
                  <a:t>the TM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/>
                  <a:t>“Print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on the tape and halt”.</a:t>
                </a:r>
              </a:p>
              <a:p>
                <a:r>
                  <a:rPr lang="en-US" sz="2000" dirty="0"/>
                  <a:t>Proof:  Straightforward.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370" y="2358650"/>
                <a:ext cx="5572287" cy="1323439"/>
              </a:xfrm>
              <a:prstGeom prst="rect">
                <a:avLst/>
              </a:prstGeom>
              <a:blipFill>
                <a:blip r:embed="rId3"/>
                <a:stretch>
                  <a:fillRect l="-1094" t="-2765" b="-7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58616" y="3930491"/>
                <a:ext cx="5350576" cy="19950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Proof of Theorem: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𝑆𝐸𝐿𝐹</m:t>
                    </m:r>
                  </m:oMath>
                </a14:m>
                <a:r>
                  <a:rPr lang="en-US" sz="2000" dirty="0"/>
                  <a:t> has two parts,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〈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〉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〈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〉</m:t>
                        </m:r>
                      </m:sub>
                    </m:sSub>
                  </m:oMath>
                </a14:m>
                <a:r>
                  <a:rPr lang="en-US" sz="2000" dirty="0"/>
                  <a:t> ?  NO, would be circular reasoning.</a:t>
                </a:r>
              </a:p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/>
                  <a:t> “1.  Compute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2000" dirty="0"/>
                  <a:t>(tape contents) to get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          2.  Combine with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to get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𝑆𝐸𝐿𝐹</m:t>
                    </m:r>
                  </m:oMath>
                </a14:m>
                <a:r>
                  <a:rPr lang="en-US" sz="2000" dirty="0"/>
                  <a:t>. </a:t>
                </a:r>
              </a:p>
              <a:p>
                <a:r>
                  <a:rPr lang="en-US" sz="2000" dirty="0"/>
                  <a:t>            3.  Halt with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𝑆𝐸𝐿𝐹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000" dirty="0"/>
                  <a:t> on tape.”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6" y="3930491"/>
                <a:ext cx="5350576" cy="1995033"/>
              </a:xfrm>
              <a:prstGeom prst="rect">
                <a:avLst/>
              </a:prstGeom>
              <a:blipFill>
                <a:blip r:embed="rId4"/>
                <a:stretch>
                  <a:fillRect l="-1139" t="-1835" r="-228" b="-4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/>
          <p:cNvCxnSpPr/>
          <p:nvPr/>
        </p:nvCxnSpPr>
        <p:spPr>
          <a:xfrm flipH="1" flipV="1">
            <a:off x="7302499" y="4008789"/>
            <a:ext cx="4763" cy="982176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6544769" y="3988022"/>
            <a:ext cx="1599521" cy="400110"/>
            <a:chOff x="6544769" y="3988022"/>
            <a:chExt cx="1599521" cy="4001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Rectangle 24"/>
                <p:cNvSpPr/>
                <p:nvPr/>
              </p:nvSpPr>
              <p:spPr>
                <a:xfrm>
                  <a:off x="7726740" y="3988022"/>
                  <a:ext cx="417550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25" name="Rectangle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26740" y="3988022"/>
                  <a:ext cx="417550" cy="40011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Rectangle 25"/>
                <p:cNvSpPr/>
                <p:nvPr/>
              </p:nvSpPr>
              <p:spPr>
                <a:xfrm>
                  <a:off x="6544769" y="3988022"/>
                  <a:ext cx="40677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26" name="Rectangle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44769" y="3988022"/>
                  <a:ext cx="406778" cy="40011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" name="Straight Arrow Connector 27"/>
            <p:cNvCxnSpPr/>
            <p:nvPr/>
          </p:nvCxnSpPr>
          <p:spPr>
            <a:xfrm>
              <a:off x="7092949" y="4172688"/>
              <a:ext cx="450850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384384" y="4435951"/>
                <a:ext cx="742639" cy="4953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〈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〉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4384" y="4435951"/>
                <a:ext cx="742639" cy="495328"/>
              </a:xfrm>
              <a:prstGeom prst="rect">
                <a:avLst/>
              </a:prstGeom>
              <a:blipFill>
                <a:blip r:embed="rId7"/>
                <a:stretch>
                  <a:fillRect b="-12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5281529" y="5487768"/>
            <a:ext cx="60164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Can implement in any programming language.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9214620" y="4179262"/>
                <a:ext cx="5627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〈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〉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4620" y="4179262"/>
                <a:ext cx="562783" cy="369332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9214620" y="4217143"/>
                <a:ext cx="1768048" cy="6463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〈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〉=〈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𝑆𝐸𝐿𝐹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〉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4620" y="4217143"/>
                <a:ext cx="1768048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/>
          <p:cNvGrpSpPr/>
          <p:nvPr/>
        </p:nvGrpSpPr>
        <p:grpSpPr>
          <a:xfrm>
            <a:off x="6134735" y="3759736"/>
            <a:ext cx="4998486" cy="1652105"/>
            <a:chOff x="6134735" y="3759736"/>
            <a:chExt cx="4998486" cy="1652105"/>
          </a:xfrm>
        </p:grpSpPr>
        <p:sp>
          <p:nvSpPr>
            <p:cNvPr id="13" name="Rectangle 12"/>
            <p:cNvSpPr/>
            <p:nvPr/>
          </p:nvSpPr>
          <p:spPr>
            <a:xfrm>
              <a:off x="6134735" y="4008788"/>
              <a:ext cx="2513438" cy="9821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tangle 20"/>
                <p:cNvSpPr/>
                <p:nvPr/>
              </p:nvSpPr>
              <p:spPr>
                <a:xfrm>
                  <a:off x="6958985" y="5011731"/>
                  <a:ext cx="842282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𝑆𝐸𝐿𝐹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21" name="Rectangle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58985" y="5011731"/>
                  <a:ext cx="842282" cy="400110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2" name="Rectangle 31"/>
            <p:cNvSpPr/>
            <p:nvPr/>
          </p:nvSpPr>
          <p:spPr>
            <a:xfrm>
              <a:off x="9143999" y="4172687"/>
              <a:ext cx="1989222" cy="427703"/>
            </a:xfrm>
            <a:custGeom>
              <a:avLst/>
              <a:gdLst>
                <a:gd name="connsiteX0" fmla="*/ 0 w 2743200"/>
                <a:gd name="connsiteY0" fmla="*/ 0 h 373912"/>
                <a:gd name="connsiteX1" fmla="*/ 2743200 w 2743200"/>
                <a:gd name="connsiteY1" fmla="*/ 0 h 373912"/>
                <a:gd name="connsiteX2" fmla="*/ 2743200 w 2743200"/>
                <a:gd name="connsiteY2" fmla="*/ 373912 h 373912"/>
                <a:gd name="connsiteX3" fmla="*/ 0 w 2743200"/>
                <a:gd name="connsiteY3" fmla="*/ 373912 h 373912"/>
                <a:gd name="connsiteX4" fmla="*/ 0 w 2743200"/>
                <a:gd name="connsiteY4" fmla="*/ 0 h 373912"/>
                <a:gd name="connsiteX0" fmla="*/ 2743200 w 2834640"/>
                <a:gd name="connsiteY0" fmla="*/ 0 h 373912"/>
                <a:gd name="connsiteX1" fmla="*/ 2743200 w 2834640"/>
                <a:gd name="connsiteY1" fmla="*/ 373912 h 373912"/>
                <a:gd name="connsiteX2" fmla="*/ 0 w 2834640"/>
                <a:gd name="connsiteY2" fmla="*/ 373912 h 373912"/>
                <a:gd name="connsiteX3" fmla="*/ 0 w 2834640"/>
                <a:gd name="connsiteY3" fmla="*/ 0 h 373912"/>
                <a:gd name="connsiteX4" fmla="*/ 2834640 w 2834640"/>
                <a:gd name="connsiteY4" fmla="*/ 91440 h 373912"/>
                <a:gd name="connsiteX0" fmla="*/ 2743200 w 2753677"/>
                <a:gd name="connsiteY0" fmla="*/ 0 h 373912"/>
                <a:gd name="connsiteX1" fmla="*/ 2743200 w 2753677"/>
                <a:gd name="connsiteY1" fmla="*/ 373912 h 373912"/>
                <a:gd name="connsiteX2" fmla="*/ 0 w 2753677"/>
                <a:gd name="connsiteY2" fmla="*/ 373912 h 373912"/>
                <a:gd name="connsiteX3" fmla="*/ 0 w 2753677"/>
                <a:gd name="connsiteY3" fmla="*/ 0 h 373912"/>
                <a:gd name="connsiteX4" fmla="*/ 2753677 w 2753677"/>
                <a:gd name="connsiteY4" fmla="*/ 952 h 373912"/>
                <a:gd name="connsiteX0" fmla="*/ 2743200 w 2744152"/>
                <a:gd name="connsiteY0" fmla="*/ 3811 h 377723"/>
                <a:gd name="connsiteX1" fmla="*/ 2743200 w 2744152"/>
                <a:gd name="connsiteY1" fmla="*/ 377723 h 377723"/>
                <a:gd name="connsiteX2" fmla="*/ 0 w 2744152"/>
                <a:gd name="connsiteY2" fmla="*/ 377723 h 377723"/>
                <a:gd name="connsiteX3" fmla="*/ 0 w 2744152"/>
                <a:gd name="connsiteY3" fmla="*/ 3811 h 377723"/>
                <a:gd name="connsiteX4" fmla="*/ 2744152 w 2744152"/>
                <a:gd name="connsiteY4" fmla="*/ 0 h 377723"/>
                <a:gd name="connsiteX0" fmla="*/ 2743200 w 2744152"/>
                <a:gd name="connsiteY0" fmla="*/ 0 h 373912"/>
                <a:gd name="connsiteX1" fmla="*/ 2743200 w 2744152"/>
                <a:gd name="connsiteY1" fmla="*/ 373912 h 373912"/>
                <a:gd name="connsiteX2" fmla="*/ 0 w 2744152"/>
                <a:gd name="connsiteY2" fmla="*/ 373912 h 373912"/>
                <a:gd name="connsiteX3" fmla="*/ 0 w 2744152"/>
                <a:gd name="connsiteY3" fmla="*/ 0 h 373912"/>
                <a:gd name="connsiteX4" fmla="*/ 2744152 w 2744152"/>
                <a:gd name="connsiteY4" fmla="*/ 951 h 373912"/>
                <a:gd name="connsiteX0" fmla="*/ 2743200 w 2743200"/>
                <a:gd name="connsiteY0" fmla="*/ 0 h 373912"/>
                <a:gd name="connsiteX1" fmla="*/ 2743200 w 2743200"/>
                <a:gd name="connsiteY1" fmla="*/ 373912 h 373912"/>
                <a:gd name="connsiteX2" fmla="*/ 0 w 2743200"/>
                <a:gd name="connsiteY2" fmla="*/ 373912 h 373912"/>
                <a:gd name="connsiteX3" fmla="*/ 0 w 2743200"/>
                <a:gd name="connsiteY3" fmla="*/ 0 h 373912"/>
                <a:gd name="connsiteX4" fmla="*/ 2696527 w 2743200"/>
                <a:gd name="connsiteY4" fmla="*/ 951 h 373912"/>
                <a:gd name="connsiteX0" fmla="*/ 2795587 w 2795587"/>
                <a:gd name="connsiteY0" fmla="*/ 0 h 373912"/>
                <a:gd name="connsiteX1" fmla="*/ 2743200 w 2795587"/>
                <a:gd name="connsiteY1" fmla="*/ 373912 h 373912"/>
                <a:gd name="connsiteX2" fmla="*/ 0 w 2795587"/>
                <a:gd name="connsiteY2" fmla="*/ 373912 h 373912"/>
                <a:gd name="connsiteX3" fmla="*/ 0 w 2795587"/>
                <a:gd name="connsiteY3" fmla="*/ 0 h 373912"/>
                <a:gd name="connsiteX4" fmla="*/ 2696527 w 2795587"/>
                <a:gd name="connsiteY4" fmla="*/ 951 h 373912"/>
                <a:gd name="connsiteX0" fmla="*/ 2743200 w 2743200"/>
                <a:gd name="connsiteY0" fmla="*/ 373912 h 373912"/>
                <a:gd name="connsiteX1" fmla="*/ 0 w 2743200"/>
                <a:gd name="connsiteY1" fmla="*/ 373912 h 373912"/>
                <a:gd name="connsiteX2" fmla="*/ 0 w 2743200"/>
                <a:gd name="connsiteY2" fmla="*/ 0 h 373912"/>
                <a:gd name="connsiteX3" fmla="*/ 2696527 w 2743200"/>
                <a:gd name="connsiteY3" fmla="*/ 951 h 373912"/>
                <a:gd name="connsiteX0" fmla="*/ 2743200 w 2743200"/>
                <a:gd name="connsiteY0" fmla="*/ 377724 h 377724"/>
                <a:gd name="connsiteX1" fmla="*/ 0 w 2743200"/>
                <a:gd name="connsiteY1" fmla="*/ 377724 h 377724"/>
                <a:gd name="connsiteX2" fmla="*/ 0 w 2743200"/>
                <a:gd name="connsiteY2" fmla="*/ 3812 h 377724"/>
                <a:gd name="connsiteX3" fmla="*/ 2606040 w 2743200"/>
                <a:gd name="connsiteY3" fmla="*/ 0 h 377724"/>
                <a:gd name="connsiteX0" fmla="*/ 2743200 w 2743200"/>
                <a:gd name="connsiteY0" fmla="*/ 373912 h 373912"/>
                <a:gd name="connsiteX1" fmla="*/ 0 w 2743200"/>
                <a:gd name="connsiteY1" fmla="*/ 373912 h 373912"/>
                <a:gd name="connsiteX2" fmla="*/ 0 w 2743200"/>
                <a:gd name="connsiteY2" fmla="*/ 0 h 373912"/>
                <a:gd name="connsiteX3" fmla="*/ 2606040 w 2743200"/>
                <a:gd name="connsiteY3" fmla="*/ 950 h 37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43200" h="373912">
                  <a:moveTo>
                    <a:pt x="2743200" y="373912"/>
                  </a:moveTo>
                  <a:lnTo>
                    <a:pt x="0" y="373912"/>
                  </a:lnTo>
                  <a:lnTo>
                    <a:pt x="0" y="0"/>
                  </a:lnTo>
                  <a:lnTo>
                    <a:pt x="2606040" y="95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8234181" y="3759736"/>
              <a:ext cx="1056067" cy="409851"/>
            </a:xfrm>
            <a:custGeom>
              <a:avLst/>
              <a:gdLst>
                <a:gd name="connsiteX0" fmla="*/ 61950 w 1297192"/>
                <a:gd name="connsiteY0" fmla="*/ 225969 h 386390"/>
                <a:gd name="connsiteX1" fmla="*/ 77992 w 1297192"/>
                <a:gd name="connsiteY1" fmla="*/ 33464 h 386390"/>
                <a:gd name="connsiteX2" fmla="*/ 831971 w 1297192"/>
                <a:gd name="connsiteY2" fmla="*/ 1380 h 386390"/>
                <a:gd name="connsiteX3" fmla="*/ 1200940 w 1297192"/>
                <a:gd name="connsiteY3" fmla="*/ 49506 h 386390"/>
                <a:gd name="connsiteX4" fmla="*/ 1297192 w 1297192"/>
                <a:gd name="connsiteY4" fmla="*/ 386390 h 386390"/>
                <a:gd name="connsiteX5" fmla="*/ 1297192 w 1297192"/>
                <a:gd name="connsiteY5" fmla="*/ 386390 h 386390"/>
                <a:gd name="connsiteX0" fmla="*/ 114219 w 1265622"/>
                <a:gd name="connsiteY0" fmla="*/ 402888 h 402888"/>
                <a:gd name="connsiteX1" fmla="*/ 46422 w 1265622"/>
                <a:gd name="connsiteY1" fmla="*/ 41629 h 402888"/>
                <a:gd name="connsiteX2" fmla="*/ 800401 w 1265622"/>
                <a:gd name="connsiteY2" fmla="*/ 9545 h 402888"/>
                <a:gd name="connsiteX3" fmla="*/ 1169370 w 1265622"/>
                <a:gd name="connsiteY3" fmla="*/ 57671 h 402888"/>
                <a:gd name="connsiteX4" fmla="*/ 1265622 w 1265622"/>
                <a:gd name="connsiteY4" fmla="*/ 394555 h 402888"/>
                <a:gd name="connsiteX5" fmla="*/ 1265622 w 1265622"/>
                <a:gd name="connsiteY5" fmla="*/ 394555 h 402888"/>
                <a:gd name="connsiteX0" fmla="*/ 16441 w 1167844"/>
                <a:gd name="connsiteY0" fmla="*/ 420107 h 420107"/>
                <a:gd name="connsiteX1" fmla="*/ 171252 w 1167844"/>
                <a:gd name="connsiteY1" fmla="*/ 32480 h 420107"/>
                <a:gd name="connsiteX2" fmla="*/ 702623 w 1167844"/>
                <a:gd name="connsiteY2" fmla="*/ 26764 h 420107"/>
                <a:gd name="connsiteX3" fmla="*/ 1071592 w 1167844"/>
                <a:gd name="connsiteY3" fmla="*/ 74890 h 420107"/>
                <a:gd name="connsiteX4" fmla="*/ 1167844 w 1167844"/>
                <a:gd name="connsiteY4" fmla="*/ 411774 h 420107"/>
                <a:gd name="connsiteX5" fmla="*/ 1167844 w 1167844"/>
                <a:gd name="connsiteY5" fmla="*/ 411774 h 420107"/>
                <a:gd name="connsiteX0" fmla="*/ 672 w 1152075"/>
                <a:gd name="connsiteY0" fmla="*/ 420109 h 420109"/>
                <a:gd name="connsiteX1" fmla="*/ 155483 w 1152075"/>
                <a:gd name="connsiteY1" fmla="*/ 32482 h 420109"/>
                <a:gd name="connsiteX2" fmla="*/ 686854 w 1152075"/>
                <a:gd name="connsiteY2" fmla="*/ 26766 h 420109"/>
                <a:gd name="connsiteX3" fmla="*/ 1055823 w 1152075"/>
                <a:gd name="connsiteY3" fmla="*/ 74892 h 420109"/>
                <a:gd name="connsiteX4" fmla="*/ 1152075 w 1152075"/>
                <a:gd name="connsiteY4" fmla="*/ 411776 h 420109"/>
                <a:gd name="connsiteX5" fmla="*/ 1152075 w 1152075"/>
                <a:gd name="connsiteY5" fmla="*/ 411776 h 420109"/>
                <a:gd name="connsiteX0" fmla="*/ 702 w 1149214"/>
                <a:gd name="connsiteY0" fmla="*/ 403129 h 410617"/>
                <a:gd name="connsiteX1" fmla="*/ 152622 w 1149214"/>
                <a:gd name="connsiteY1" fmla="*/ 31323 h 410617"/>
                <a:gd name="connsiteX2" fmla="*/ 683993 w 1149214"/>
                <a:gd name="connsiteY2" fmla="*/ 25607 h 410617"/>
                <a:gd name="connsiteX3" fmla="*/ 1052962 w 1149214"/>
                <a:gd name="connsiteY3" fmla="*/ 73733 h 410617"/>
                <a:gd name="connsiteX4" fmla="*/ 1149214 w 1149214"/>
                <a:gd name="connsiteY4" fmla="*/ 410617 h 410617"/>
                <a:gd name="connsiteX5" fmla="*/ 1149214 w 1149214"/>
                <a:gd name="connsiteY5" fmla="*/ 410617 h 410617"/>
                <a:gd name="connsiteX0" fmla="*/ 401 w 1148913"/>
                <a:gd name="connsiteY0" fmla="*/ 415144 h 422632"/>
                <a:gd name="connsiteX1" fmla="*/ 192795 w 1148913"/>
                <a:gd name="connsiteY1" fmla="*/ 27517 h 422632"/>
                <a:gd name="connsiteX2" fmla="*/ 683692 w 1148913"/>
                <a:gd name="connsiteY2" fmla="*/ 37622 h 422632"/>
                <a:gd name="connsiteX3" fmla="*/ 1052661 w 1148913"/>
                <a:gd name="connsiteY3" fmla="*/ 85748 h 422632"/>
                <a:gd name="connsiteX4" fmla="*/ 1148913 w 1148913"/>
                <a:gd name="connsiteY4" fmla="*/ 422632 h 422632"/>
                <a:gd name="connsiteX5" fmla="*/ 1148913 w 1148913"/>
                <a:gd name="connsiteY5" fmla="*/ 422632 h 422632"/>
                <a:gd name="connsiteX0" fmla="*/ 456 w 1148968"/>
                <a:gd name="connsiteY0" fmla="*/ 412804 h 420292"/>
                <a:gd name="connsiteX1" fmla="*/ 192850 w 1148968"/>
                <a:gd name="connsiteY1" fmla="*/ 25177 h 420292"/>
                <a:gd name="connsiteX2" fmla="*/ 683747 w 1148968"/>
                <a:gd name="connsiteY2" fmla="*/ 35282 h 420292"/>
                <a:gd name="connsiteX3" fmla="*/ 1052716 w 1148968"/>
                <a:gd name="connsiteY3" fmla="*/ 83408 h 420292"/>
                <a:gd name="connsiteX4" fmla="*/ 1148968 w 1148968"/>
                <a:gd name="connsiteY4" fmla="*/ 420292 h 420292"/>
                <a:gd name="connsiteX5" fmla="*/ 1148968 w 1148968"/>
                <a:gd name="connsiteY5" fmla="*/ 420292 h 420292"/>
                <a:gd name="connsiteX0" fmla="*/ 456 w 1148968"/>
                <a:gd name="connsiteY0" fmla="*/ 415192 h 422680"/>
                <a:gd name="connsiteX1" fmla="*/ 192850 w 1148968"/>
                <a:gd name="connsiteY1" fmla="*/ 27565 h 422680"/>
                <a:gd name="connsiteX2" fmla="*/ 683747 w 1148968"/>
                <a:gd name="connsiteY2" fmla="*/ 37670 h 422680"/>
                <a:gd name="connsiteX3" fmla="*/ 1003568 w 1148968"/>
                <a:gd name="connsiteY3" fmla="*/ 149078 h 422680"/>
                <a:gd name="connsiteX4" fmla="*/ 1148968 w 1148968"/>
                <a:gd name="connsiteY4" fmla="*/ 422680 h 422680"/>
                <a:gd name="connsiteX5" fmla="*/ 1148968 w 1148968"/>
                <a:gd name="connsiteY5" fmla="*/ 422680 h 422680"/>
                <a:gd name="connsiteX0" fmla="*/ 456 w 1149433"/>
                <a:gd name="connsiteY0" fmla="*/ 415192 h 696906"/>
                <a:gd name="connsiteX1" fmla="*/ 192850 w 1149433"/>
                <a:gd name="connsiteY1" fmla="*/ 27565 h 696906"/>
                <a:gd name="connsiteX2" fmla="*/ 683747 w 1149433"/>
                <a:gd name="connsiteY2" fmla="*/ 37670 h 696906"/>
                <a:gd name="connsiteX3" fmla="*/ 1003568 w 1149433"/>
                <a:gd name="connsiteY3" fmla="*/ 149078 h 696906"/>
                <a:gd name="connsiteX4" fmla="*/ 1148968 w 1149433"/>
                <a:gd name="connsiteY4" fmla="*/ 422680 h 696906"/>
                <a:gd name="connsiteX5" fmla="*/ 961052 w 1149433"/>
                <a:gd name="connsiteY5" fmla="*/ 696906 h 696906"/>
                <a:gd name="connsiteX0" fmla="*/ 456 w 1022110"/>
                <a:gd name="connsiteY0" fmla="*/ 415192 h 696906"/>
                <a:gd name="connsiteX1" fmla="*/ 192850 w 1022110"/>
                <a:gd name="connsiteY1" fmla="*/ 27565 h 696906"/>
                <a:gd name="connsiteX2" fmla="*/ 683747 w 1022110"/>
                <a:gd name="connsiteY2" fmla="*/ 37670 h 696906"/>
                <a:gd name="connsiteX3" fmla="*/ 1003568 w 1022110"/>
                <a:gd name="connsiteY3" fmla="*/ 149078 h 696906"/>
                <a:gd name="connsiteX4" fmla="*/ 981289 w 1022110"/>
                <a:gd name="connsiteY4" fmla="*/ 406859 h 696906"/>
                <a:gd name="connsiteX5" fmla="*/ 961052 w 1022110"/>
                <a:gd name="connsiteY5" fmla="*/ 696906 h 696906"/>
                <a:gd name="connsiteX0" fmla="*/ 456 w 1000030"/>
                <a:gd name="connsiteY0" fmla="*/ 412436 h 694150"/>
                <a:gd name="connsiteX1" fmla="*/ 192850 w 1000030"/>
                <a:gd name="connsiteY1" fmla="*/ 24809 h 694150"/>
                <a:gd name="connsiteX2" fmla="*/ 683747 w 1000030"/>
                <a:gd name="connsiteY2" fmla="*/ 34914 h 694150"/>
                <a:gd name="connsiteX3" fmla="*/ 876364 w 1000030"/>
                <a:gd name="connsiteY3" fmla="*/ 72493 h 694150"/>
                <a:gd name="connsiteX4" fmla="*/ 981289 w 1000030"/>
                <a:gd name="connsiteY4" fmla="*/ 404103 h 694150"/>
                <a:gd name="connsiteX5" fmla="*/ 961052 w 1000030"/>
                <a:gd name="connsiteY5" fmla="*/ 694150 h 694150"/>
                <a:gd name="connsiteX0" fmla="*/ 456 w 984624"/>
                <a:gd name="connsiteY0" fmla="*/ 412436 h 694150"/>
                <a:gd name="connsiteX1" fmla="*/ 192850 w 984624"/>
                <a:gd name="connsiteY1" fmla="*/ 24809 h 694150"/>
                <a:gd name="connsiteX2" fmla="*/ 683747 w 984624"/>
                <a:gd name="connsiteY2" fmla="*/ 34914 h 694150"/>
                <a:gd name="connsiteX3" fmla="*/ 876364 w 984624"/>
                <a:gd name="connsiteY3" fmla="*/ 72493 h 694150"/>
                <a:gd name="connsiteX4" fmla="*/ 981289 w 984624"/>
                <a:gd name="connsiteY4" fmla="*/ 404103 h 694150"/>
                <a:gd name="connsiteX5" fmla="*/ 961052 w 984624"/>
                <a:gd name="connsiteY5" fmla="*/ 694150 h 694150"/>
                <a:gd name="connsiteX0" fmla="*/ 456 w 961052"/>
                <a:gd name="connsiteY0" fmla="*/ 412436 h 694150"/>
                <a:gd name="connsiteX1" fmla="*/ 192850 w 961052"/>
                <a:gd name="connsiteY1" fmla="*/ 24809 h 694150"/>
                <a:gd name="connsiteX2" fmla="*/ 683747 w 961052"/>
                <a:gd name="connsiteY2" fmla="*/ 34914 h 694150"/>
                <a:gd name="connsiteX3" fmla="*/ 876364 w 961052"/>
                <a:gd name="connsiteY3" fmla="*/ 72493 h 694150"/>
                <a:gd name="connsiteX4" fmla="*/ 961052 w 961052"/>
                <a:gd name="connsiteY4" fmla="*/ 694150 h 694150"/>
                <a:gd name="connsiteX0" fmla="*/ 456 w 961052"/>
                <a:gd name="connsiteY0" fmla="*/ 420126 h 701840"/>
                <a:gd name="connsiteX1" fmla="*/ 192850 w 961052"/>
                <a:gd name="connsiteY1" fmla="*/ 32499 h 701840"/>
                <a:gd name="connsiteX2" fmla="*/ 683747 w 961052"/>
                <a:gd name="connsiteY2" fmla="*/ 42604 h 701840"/>
                <a:gd name="connsiteX3" fmla="*/ 934184 w 961052"/>
                <a:gd name="connsiteY3" fmla="*/ 264758 h 701840"/>
                <a:gd name="connsiteX4" fmla="*/ 961052 w 961052"/>
                <a:gd name="connsiteY4" fmla="*/ 701840 h 701840"/>
                <a:gd name="connsiteX0" fmla="*/ 456 w 956098"/>
                <a:gd name="connsiteY0" fmla="*/ 420128 h 680747"/>
                <a:gd name="connsiteX1" fmla="*/ 192850 w 956098"/>
                <a:gd name="connsiteY1" fmla="*/ 32501 h 680747"/>
                <a:gd name="connsiteX2" fmla="*/ 683747 w 956098"/>
                <a:gd name="connsiteY2" fmla="*/ 42606 h 680747"/>
                <a:gd name="connsiteX3" fmla="*/ 934184 w 956098"/>
                <a:gd name="connsiteY3" fmla="*/ 264760 h 680747"/>
                <a:gd name="connsiteX4" fmla="*/ 955270 w 956098"/>
                <a:gd name="connsiteY4" fmla="*/ 680748 h 680747"/>
                <a:gd name="connsiteX0" fmla="*/ 456 w 961609"/>
                <a:gd name="connsiteY0" fmla="*/ 420128 h 680749"/>
                <a:gd name="connsiteX1" fmla="*/ 192850 w 961609"/>
                <a:gd name="connsiteY1" fmla="*/ 32501 h 680749"/>
                <a:gd name="connsiteX2" fmla="*/ 683747 w 961609"/>
                <a:gd name="connsiteY2" fmla="*/ 42606 h 680749"/>
                <a:gd name="connsiteX3" fmla="*/ 934184 w 961609"/>
                <a:gd name="connsiteY3" fmla="*/ 264760 h 680749"/>
                <a:gd name="connsiteX4" fmla="*/ 955270 w 961609"/>
                <a:gd name="connsiteY4" fmla="*/ 680748 h 680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1609" h="680749">
                  <a:moveTo>
                    <a:pt x="456" y="420128"/>
                  </a:moveTo>
                  <a:cubicBezTo>
                    <a:pt x="-6544" y="194931"/>
                    <a:pt x="67404" y="90148"/>
                    <a:pt x="192850" y="32501"/>
                  </a:cubicBezTo>
                  <a:cubicBezTo>
                    <a:pt x="318296" y="-25146"/>
                    <a:pt x="560191" y="3896"/>
                    <a:pt x="683747" y="42606"/>
                  </a:cubicBezTo>
                  <a:cubicBezTo>
                    <a:pt x="807303" y="81316"/>
                    <a:pt x="888930" y="158403"/>
                    <a:pt x="934184" y="264760"/>
                  </a:cubicBezTo>
                  <a:cubicBezTo>
                    <a:pt x="979438" y="371117"/>
                    <a:pt x="954973" y="503774"/>
                    <a:pt x="955270" y="680748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/>
          <p:cNvSpPr/>
          <p:nvPr/>
        </p:nvSpPr>
        <p:spPr>
          <a:xfrm>
            <a:off x="295965" y="4600390"/>
            <a:ext cx="4835245" cy="377372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7311277" y="4501266"/>
                <a:ext cx="1336896" cy="4785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/>
                  <a:t>Compute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2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〈</m:t>
                        </m:r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〉</m:t>
                        </m:r>
                      </m:sub>
                    </m:sSub>
                  </m:oMath>
                </a14:m>
                <a:r>
                  <a:rPr lang="en-US" sz="1200" dirty="0"/>
                  <a:t> from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200" dirty="0"/>
                  <a:t> on tape.</a:t>
                </a: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1277" y="4501266"/>
                <a:ext cx="1336896" cy="478593"/>
              </a:xfrm>
              <a:prstGeom prst="rect">
                <a:avLst/>
              </a:prstGeom>
              <a:blipFill>
                <a:blip r:embed="rId11"/>
                <a:stretch>
                  <a:fillRect b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1504978" y="4555116"/>
            <a:ext cx="3570365" cy="37737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5E01C5-C4C5-694E-A1EB-5E31B83FA74D}"/>
              </a:ext>
            </a:extLst>
          </p:cNvPr>
          <p:cNvSpPr txBox="1"/>
          <p:nvPr/>
        </p:nvSpPr>
        <p:spPr>
          <a:xfrm>
            <a:off x="5362414" y="64162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9838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19" grpId="0" uiExpand="1" build="p"/>
      <p:bldP spid="20" grpId="0" uiExpand="1" build="p"/>
      <p:bldP spid="29" grpId="0"/>
      <p:bldP spid="31" grpId="0"/>
      <p:bldP spid="33" grpId="0"/>
      <p:bldP spid="34" grpId="0" animBg="1"/>
      <p:bldP spid="39" grpId="0" animBg="1"/>
      <p:bldP spid="40" grpId="0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English Implementation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8617" y="1363579"/>
            <a:ext cx="87096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Write “Hello World”</a:t>
            </a:r>
          </a:p>
          <a:p>
            <a:r>
              <a:rPr lang="en-US" sz="2000" dirty="0">
                <a:latin typeface="MV Boli" panose="02000500030200090000" pitchFamily="2" charset="0"/>
                <a:cs typeface="MV Boli" panose="02000500030200090000" pitchFamily="2" charset="0"/>
              </a:rPr>
              <a:t>   Hello World</a:t>
            </a:r>
          </a:p>
          <a:p>
            <a:pPr>
              <a:spcBef>
                <a:spcPts val="2400"/>
              </a:spcBef>
            </a:pPr>
            <a:r>
              <a:rPr lang="en-US" sz="2400" dirty="0"/>
              <a:t>Write this sentence</a:t>
            </a:r>
          </a:p>
          <a:p>
            <a:r>
              <a:rPr lang="en-US" sz="2000" dirty="0">
                <a:latin typeface="MV Boli" panose="02000500030200090000" pitchFamily="2" charset="0"/>
                <a:cs typeface="MV Boli" panose="02000500030200090000" pitchFamily="2" charset="0"/>
              </a:rPr>
              <a:t>   Write this sentence</a:t>
            </a:r>
          </a:p>
          <a:p>
            <a:pPr>
              <a:spcBef>
                <a:spcPts val="2400"/>
              </a:spcBef>
            </a:pPr>
            <a:r>
              <a:rPr lang="en-US" sz="2400" dirty="0"/>
              <a:t>Write the following twice, the second time in quotes “Hello World”</a:t>
            </a:r>
          </a:p>
          <a:p>
            <a:r>
              <a:rPr lang="en-US" sz="2000" dirty="0">
                <a:latin typeface="MV Boli" panose="02000500030200090000" pitchFamily="2" charset="0"/>
                <a:cs typeface="MV Boli" panose="02000500030200090000" pitchFamily="2" charset="0"/>
              </a:rPr>
              <a:t>   Hello World “Hello World”</a:t>
            </a:r>
            <a:endParaRPr lang="en-US" sz="2400" dirty="0"/>
          </a:p>
          <a:p>
            <a:pPr>
              <a:spcBef>
                <a:spcPts val="2400"/>
              </a:spcBef>
            </a:pPr>
            <a:r>
              <a:rPr lang="en-US" sz="2400" dirty="0"/>
              <a:t>Write the following twice, the second time in quotes</a:t>
            </a:r>
            <a:br>
              <a:rPr lang="en-US" sz="2400" dirty="0"/>
            </a:br>
            <a:r>
              <a:rPr lang="en-US" sz="2400" dirty="0"/>
              <a:t>“Write the following twice, the second time in quotes”</a:t>
            </a:r>
            <a:br>
              <a:rPr lang="en-US" sz="2400" dirty="0"/>
            </a:br>
            <a:r>
              <a:rPr lang="en-US" sz="2000" dirty="0">
                <a:latin typeface="MV Boli" panose="02000500030200090000" pitchFamily="2" charset="0"/>
                <a:cs typeface="MV Boli" panose="02000500030200090000" pitchFamily="2" charset="0"/>
              </a:rPr>
              <a:t>   Write the following twice, the second time in quotes</a:t>
            </a:r>
            <a:br>
              <a:rPr lang="en-US" sz="20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en-US" sz="2000" dirty="0">
                <a:latin typeface="MV Boli" panose="02000500030200090000" pitchFamily="2" charset="0"/>
                <a:cs typeface="MV Boli" panose="02000500030200090000" pitchFamily="2" charset="0"/>
              </a:rPr>
              <a:t>  “Write the following twice, the second time in quotes”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45879" y="2695528"/>
            <a:ext cx="60027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Cheating:  TMs don’t have this self-reference primitive.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942357" y="4194324"/>
            <a:ext cx="3954263" cy="1657082"/>
            <a:chOff x="7942357" y="4194324"/>
            <a:chExt cx="3954263" cy="1657082"/>
          </a:xfrm>
        </p:grpSpPr>
        <p:grpSp>
          <p:nvGrpSpPr>
            <p:cNvPr id="6" name="Group 5"/>
            <p:cNvGrpSpPr/>
            <p:nvPr/>
          </p:nvGrpSpPr>
          <p:grpSpPr>
            <a:xfrm>
              <a:off x="7942357" y="4427587"/>
              <a:ext cx="2436599" cy="1423819"/>
              <a:chOff x="6134735" y="3988022"/>
              <a:chExt cx="2436599" cy="1423819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6134735" y="3988022"/>
                <a:ext cx="2425700" cy="1423819"/>
                <a:chOff x="3061336" y="3873857"/>
                <a:chExt cx="2425700" cy="1423819"/>
              </a:xfrm>
            </p:grpSpPr>
            <p:sp>
              <p:nvSpPr>
                <p:cNvPr id="13" name="Rectangle 12"/>
                <p:cNvSpPr/>
                <p:nvPr/>
              </p:nvSpPr>
              <p:spPr>
                <a:xfrm>
                  <a:off x="3061336" y="3894623"/>
                  <a:ext cx="2425700" cy="98217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1" name="Rectangle 20"/>
                    <p:cNvSpPr/>
                    <p:nvPr/>
                  </p:nvSpPr>
                  <p:spPr>
                    <a:xfrm>
                      <a:off x="3885586" y="4897566"/>
                      <a:ext cx="842282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𝑆𝐸𝐿𝐹</m:t>
                            </m:r>
                          </m:oMath>
                        </m:oMathPara>
                      </a14:m>
                      <a:endParaRPr lang="en-US" sz="2000" dirty="0"/>
                    </a:p>
                  </p:txBody>
                </p:sp>
              </mc:Choice>
              <mc:Fallback xmlns="">
                <p:sp>
                  <p:nvSpPr>
                    <p:cNvPr id="21" name="Rectangle 2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885586" y="4897566"/>
                      <a:ext cx="842282" cy="400110"/>
                    </a:xfrm>
                    <a:prstGeom prst="rect">
                      <a:avLst/>
                    </a:prstGeom>
                    <a:blipFill>
                      <a:blip r:embed="rId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23" name="Straight Connector 22"/>
                <p:cNvCxnSpPr/>
                <p:nvPr/>
              </p:nvCxnSpPr>
              <p:spPr>
                <a:xfrm flipH="1" flipV="1">
                  <a:off x="4123578" y="3889063"/>
                  <a:ext cx="4763" cy="982176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5" name="Rectangle 24"/>
                    <p:cNvSpPr/>
                    <p:nvPr/>
                  </p:nvSpPr>
                  <p:spPr>
                    <a:xfrm>
                      <a:off x="4653341" y="3873857"/>
                      <a:ext cx="417550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oMath>
                        </m:oMathPara>
                      </a14:m>
                      <a:endParaRPr lang="en-US" sz="2000" dirty="0"/>
                    </a:p>
                  </p:txBody>
                </p:sp>
              </mc:Choice>
              <mc:Fallback xmlns="">
                <p:sp>
                  <p:nvSpPr>
                    <p:cNvPr id="25" name="Rectangle 2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653341" y="3873857"/>
                      <a:ext cx="417550" cy="400110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6" name="Rectangle 25"/>
                    <p:cNvSpPr/>
                    <p:nvPr/>
                  </p:nvSpPr>
                  <p:spPr>
                    <a:xfrm>
                      <a:off x="3471370" y="3873857"/>
                      <a:ext cx="406778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oMath>
                        </m:oMathPara>
                      </a14:m>
                      <a:endParaRPr lang="en-US" sz="2000" dirty="0"/>
                    </a:p>
                  </p:txBody>
                </p:sp>
              </mc:Choice>
              <mc:Fallback xmlns="">
                <p:sp>
                  <p:nvSpPr>
                    <p:cNvPr id="26" name="Rectangle 25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471370" y="3873857"/>
                      <a:ext cx="406778" cy="400110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28" name="Straight Arrow Connector 27"/>
                <p:cNvCxnSpPr/>
                <p:nvPr/>
              </p:nvCxnSpPr>
              <p:spPr>
                <a:xfrm>
                  <a:off x="3898153" y="4061914"/>
                  <a:ext cx="450850" cy="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9" name="Rectangle 28"/>
                    <p:cNvSpPr/>
                    <p:nvPr/>
                  </p:nvSpPr>
                  <p:spPr>
                    <a:xfrm>
                      <a:off x="3310985" y="4321786"/>
                      <a:ext cx="742639" cy="49532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〈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〉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29" name="Rectangle 2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310985" y="4321786"/>
                      <a:ext cx="742639" cy="495328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 b="-1234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Rectangle 4"/>
                  <p:cNvSpPr/>
                  <p:nvPr/>
                </p:nvSpPr>
                <p:spPr>
                  <a:xfrm>
                    <a:off x="7234438" y="4517932"/>
                    <a:ext cx="1336896" cy="478593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1200" dirty="0"/>
                      <a:t>Compute </a:t>
                    </a:r>
                    <a14:m>
                      <m:oMath xmlns:m="http://schemas.openxmlformats.org/officeDocument/2006/math"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〈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〉</m:t>
                            </m:r>
                          </m:sub>
                        </m:sSub>
                      </m:oMath>
                    </a14:m>
                    <a:r>
                      <a:rPr lang="en-US" sz="1200" dirty="0"/>
                      <a:t> from </a:t>
                    </a:r>
                    <a14:m>
                      <m:oMath xmlns:m="http://schemas.openxmlformats.org/officeDocument/2006/math"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a14:m>
                    <a:r>
                      <a:rPr lang="en-US" sz="1200" dirty="0"/>
                      <a:t> on tape.</a:t>
                    </a:r>
                  </a:p>
                </p:txBody>
              </p:sp>
            </mc:Choice>
            <mc:Fallback xmlns="">
              <p:sp>
                <p:nvSpPr>
                  <p:cNvPr id="5" name="Rectangle 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34438" y="4517932"/>
                    <a:ext cx="1336896" cy="478593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886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24" name="Rectangle 31"/>
            <p:cNvSpPr/>
            <p:nvPr/>
          </p:nvSpPr>
          <p:spPr>
            <a:xfrm>
              <a:off x="10593482" y="4602242"/>
              <a:ext cx="1303138" cy="427703"/>
            </a:xfrm>
            <a:custGeom>
              <a:avLst/>
              <a:gdLst>
                <a:gd name="connsiteX0" fmla="*/ 0 w 2743200"/>
                <a:gd name="connsiteY0" fmla="*/ 0 h 373912"/>
                <a:gd name="connsiteX1" fmla="*/ 2743200 w 2743200"/>
                <a:gd name="connsiteY1" fmla="*/ 0 h 373912"/>
                <a:gd name="connsiteX2" fmla="*/ 2743200 w 2743200"/>
                <a:gd name="connsiteY2" fmla="*/ 373912 h 373912"/>
                <a:gd name="connsiteX3" fmla="*/ 0 w 2743200"/>
                <a:gd name="connsiteY3" fmla="*/ 373912 h 373912"/>
                <a:gd name="connsiteX4" fmla="*/ 0 w 2743200"/>
                <a:gd name="connsiteY4" fmla="*/ 0 h 373912"/>
                <a:gd name="connsiteX0" fmla="*/ 2743200 w 2834640"/>
                <a:gd name="connsiteY0" fmla="*/ 0 h 373912"/>
                <a:gd name="connsiteX1" fmla="*/ 2743200 w 2834640"/>
                <a:gd name="connsiteY1" fmla="*/ 373912 h 373912"/>
                <a:gd name="connsiteX2" fmla="*/ 0 w 2834640"/>
                <a:gd name="connsiteY2" fmla="*/ 373912 h 373912"/>
                <a:gd name="connsiteX3" fmla="*/ 0 w 2834640"/>
                <a:gd name="connsiteY3" fmla="*/ 0 h 373912"/>
                <a:gd name="connsiteX4" fmla="*/ 2834640 w 2834640"/>
                <a:gd name="connsiteY4" fmla="*/ 91440 h 373912"/>
                <a:gd name="connsiteX0" fmla="*/ 2743200 w 2753677"/>
                <a:gd name="connsiteY0" fmla="*/ 0 h 373912"/>
                <a:gd name="connsiteX1" fmla="*/ 2743200 w 2753677"/>
                <a:gd name="connsiteY1" fmla="*/ 373912 h 373912"/>
                <a:gd name="connsiteX2" fmla="*/ 0 w 2753677"/>
                <a:gd name="connsiteY2" fmla="*/ 373912 h 373912"/>
                <a:gd name="connsiteX3" fmla="*/ 0 w 2753677"/>
                <a:gd name="connsiteY3" fmla="*/ 0 h 373912"/>
                <a:gd name="connsiteX4" fmla="*/ 2753677 w 2753677"/>
                <a:gd name="connsiteY4" fmla="*/ 952 h 373912"/>
                <a:gd name="connsiteX0" fmla="*/ 2743200 w 2744152"/>
                <a:gd name="connsiteY0" fmla="*/ 3811 h 377723"/>
                <a:gd name="connsiteX1" fmla="*/ 2743200 w 2744152"/>
                <a:gd name="connsiteY1" fmla="*/ 377723 h 377723"/>
                <a:gd name="connsiteX2" fmla="*/ 0 w 2744152"/>
                <a:gd name="connsiteY2" fmla="*/ 377723 h 377723"/>
                <a:gd name="connsiteX3" fmla="*/ 0 w 2744152"/>
                <a:gd name="connsiteY3" fmla="*/ 3811 h 377723"/>
                <a:gd name="connsiteX4" fmla="*/ 2744152 w 2744152"/>
                <a:gd name="connsiteY4" fmla="*/ 0 h 377723"/>
                <a:gd name="connsiteX0" fmla="*/ 2743200 w 2744152"/>
                <a:gd name="connsiteY0" fmla="*/ 0 h 373912"/>
                <a:gd name="connsiteX1" fmla="*/ 2743200 w 2744152"/>
                <a:gd name="connsiteY1" fmla="*/ 373912 h 373912"/>
                <a:gd name="connsiteX2" fmla="*/ 0 w 2744152"/>
                <a:gd name="connsiteY2" fmla="*/ 373912 h 373912"/>
                <a:gd name="connsiteX3" fmla="*/ 0 w 2744152"/>
                <a:gd name="connsiteY3" fmla="*/ 0 h 373912"/>
                <a:gd name="connsiteX4" fmla="*/ 2744152 w 2744152"/>
                <a:gd name="connsiteY4" fmla="*/ 951 h 373912"/>
                <a:gd name="connsiteX0" fmla="*/ 2743200 w 2743200"/>
                <a:gd name="connsiteY0" fmla="*/ 0 h 373912"/>
                <a:gd name="connsiteX1" fmla="*/ 2743200 w 2743200"/>
                <a:gd name="connsiteY1" fmla="*/ 373912 h 373912"/>
                <a:gd name="connsiteX2" fmla="*/ 0 w 2743200"/>
                <a:gd name="connsiteY2" fmla="*/ 373912 h 373912"/>
                <a:gd name="connsiteX3" fmla="*/ 0 w 2743200"/>
                <a:gd name="connsiteY3" fmla="*/ 0 h 373912"/>
                <a:gd name="connsiteX4" fmla="*/ 2696527 w 2743200"/>
                <a:gd name="connsiteY4" fmla="*/ 951 h 373912"/>
                <a:gd name="connsiteX0" fmla="*/ 2795587 w 2795587"/>
                <a:gd name="connsiteY0" fmla="*/ 0 h 373912"/>
                <a:gd name="connsiteX1" fmla="*/ 2743200 w 2795587"/>
                <a:gd name="connsiteY1" fmla="*/ 373912 h 373912"/>
                <a:gd name="connsiteX2" fmla="*/ 0 w 2795587"/>
                <a:gd name="connsiteY2" fmla="*/ 373912 h 373912"/>
                <a:gd name="connsiteX3" fmla="*/ 0 w 2795587"/>
                <a:gd name="connsiteY3" fmla="*/ 0 h 373912"/>
                <a:gd name="connsiteX4" fmla="*/ 2696527 w 2795587"/>
                <a:gd name="connsiteY4" fmla="*/ 951 h 373912"/>
                <a:gd name="connsiteX0" fmla="*/ 2743200 w 2743200"/>
                <a:gd name="connsiteY0" fmla="*/ 373912 h 373912"/>
                <a:gd name="connsiteX1" fmla="*/ 0 w 2743200"/>
                <a:gd name="connsiteY1" fmla="*/ 373912 h 373912"/>
                <a:gd name="connsiteX2" fmla="*/ 0 w 2743200"/>
                <a:gd name="connsiteY2" fmla="*/ 0 h 373912"/>
                <a:gd name="connsiteX3" fmla="*/ 2696527 w 2743200"/>
                <a:gd name="connsiteY3" fmla="*/ 951 h 373912"/>
                <a:gd name="connsiteX0" fmla="*/ 2743200 w 2743200"/>
                <a:gd name="connsiteY0" fmla="*/ 377724 h 377724"/>
                <a:gd name="connsiteX1" fmla="*/ 0 w 2743200"/>
                <a:gd name="connsiteY1" fmla="*/ 377724 h 377724"/>
                <a:gd name="connsiteX2" fmla="*/ 0 w 2743200"/>
                <a:gd name="connsiteY2" fmla="*/ 3812 h 377724"/>
                <a:gd name="connsiteX3" fmla="*/ 2606040 w 2743200"/>
                <a:gd name="connsiteY3" fmla="*/ 0 h 377724"/>
                <a:gd name="connsiteX0" fmla="*/ 2743200 w 2743200"/>
                <a:gd name="connsiteY0" fmla="*/ 373912 h 373912"/>
                <a:gd name="connsiteX1" fmla="*/ 0 w 2743200"/>
                <a:gd name="connsiteY1" fmla="*/ 373912 h 373912"/>
                <a:gd name="connsiteX2" fmla="*/ 0 w 2743200"/>
                <a:gd name="connsiteY2" fmla="*/ 0 h 373912"/>
                <a:gd name="connsiteX3" fmla="*/ 2606040 w 2743200"/>
                <a:gd name="connsiteY3" fmla="*/ 950 h 37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43200" h="373912">
                  <a:moveTo>
                    <a:pt x="2743200" y="373912"/>
                  </a:moveTo>
                  <a:lnTo>
                    <a:pt x="0" y="373912"/>
                  </a:lnTo>
                  <a:lnTo>
                    <a:pt x="0" y="0"/>
                  </a:lnTo>
                  <a:lnTo>
                    <a:pt x="2606040" y="95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9870392" y="4194324"/>
              <a:ext cx="1056067" cy="409851"/>
            </a:xfrm>
            <a:custGeom>
              <a:avLst/>
              <a:gdLst>
                <a:gd name="connsiteX0" fmla="*/ 61950 w 1297192"/>
                <a:gd name="connsiteY0" fmla="*/ 225969 h 386390"/>
                <a:gd name="connsiteX1" fmla="*/ 77992 w 1297192"/>
                <a:gd name="connsiteY1" fmla="*/ 33464 h 386390"/>
                <a:gd name="connsiteX2" fmla="*/ 831971 w 1297192"/>
                <a:gd name="connsiteY2" fmla="*/ 1380 h 386390"/>
                <a:gd name="connsiteX3" fmla="*/ 1200940 w 1297192"/>
                <a:gd name="connsiteY3" fmla="*/ 49506 h 386390"/>
                <a:gd name="connsiteX4" fmla="*/ 1297192 w 1297192"/>
                <a:gd name="connsiteY4" fmla="*/ 386390 h 386390"/>
                <a:gd name="connsiteX5" fmla="*/ 1297192 w 1297192"/>
                <a:gd name="connsiteY5" fmla="*/ 386390 h 386390"/>
                <a:gd name="connsiteX0" fmla="*/ 114219 w 1265622"/>
                <a:gd name="connsiteY0" fmla="*/ 402888 h 402888"/>
                <a:gd name="connsiteX1" fmla="*/ 46422 w 1265622"/>
                <a:gd name="connsiteY1" fmla="*/ 41629 h 402888"/>
                <a:gd name="connsiteX2" fmla="*/ 800401 w 1265622"/>
                <a:gd name="connsiteY2" fmla="*/ 9545 h 402888"/>
                <a:gd name="connsiteX3" fmla="*/ 1169370 w 1265622"/>
                <a:gd name="connsiteY3" fmla="*/ 57671 h 402888"/>
                <a:gd name="connsiteX4" fmla="*/ 1265622 w 1265622"/>
                <a:gd name="connsiteY4" fmla="*/ 394555 h 402888"/>
                <a:gd name="connsiteX5" fmla="*/ 1265622 w 1265622"/>
                <a:gd name="connsiteY5" fmla="*/ 394555 h 402888"/>
                <a:gd name="connsiteX0" fmla="*/ 16441 w 1167844"/>
                <a:gd name="connsiteY0" fmla="*/ 420107 h 420107"/>
                <a:gd name="connsiteX1" fmla="*/ 171252 w 1167844"/>
                <a:gd name="connsiteY1" fmla="*/ 32480 h 420107"/>
                <a:gd name="connsiteX2" fmla="*/ 702623 w 1167844"/>
                <a:gd name="connsiteY2" fmla="*/ 26764 h 420107"/>
                <a:gd name="connsiteX3" fmla="*/ 1071592 w 1167844"/>
                <a:gd name="connsiteY3" fmla="*/ 74890 h 420107"/>
                <a:gd name="connsiteX4" fmla="*/ 1167844 w 1167844"/>
                <a:gd name="connsiteY4" fmla="*/ 411774 h 420107"/>
                <a:gd name="connsiteX5" fmla="*/ 1167844 w 1167844"/>
                <a:gd name="connsiteY5" fmla="*/ 411774 h 420107"/>
                <a:gd name="connsiteX0" fmla="*/ 672 w 1152075"/>
                <a:gd name="connsiteY0" fmla="*/ 420109 h 420109"/>
                <a:gd name="connsiteX1" fmla="*/ 155483 w 1152075"/>
                <a:gd name="connsiteY1" fmla="*/ 32482 h 420109"/>
                <a:gd name="connsiteX2" fmla="*/ 686854 w 1152075"/>
                <a:gd name="connsiteY2" fmla="*/ 26766 h 420109"/>
                <a:gd name="connsiteX3" fmla="*/ 1055823 w 1152075"/>
                <a:gd name="connsiteY3" fmla="*/ 74892 h 420109"/>
                <a:gd name="connsiteX4" fmla="*/ 1152075 w 1152075"/>
                <a:gd name="connsiteY4" fmla="*/ 411776 h 420109"/>
                <a:gd name="connsiteX5" fmla="*/ 1152075 w 1152075"/>
                <a:gd name="connsiteY5" fmla="*/ 411776 h 420109"/>
                <a:gd name="connsiteX0" fmla="*/ 702 w 1149214"/>
                <a:gd name="connsiteY0" fmla="*/ 403129 h 410617"/>
                <a:gd name="connsiteX1" fmla="*/ 152622 w 1149214"/>
                <a:gd name="connsiteY1" fmla="*/ 31323 h 410617"/>
                <a:gd name="connsiteX2" fmla="*/ 683993 w 1149214"/>
                <a:gd name="connsiteY2" fmla="*/ 25607 h 410617"/>
                <a:gd name="connsiteX3" fmla="*/ 1052962 w 1149214"/>
                <a:gd name="connsiteY3" fmla="*/ 73733 h 410617"/>
                <a:gd name="connsiteX4" fmla="*/ 1149214 w 1149214"/>
                <a:gd name="connsiteY4" fmla="*/ 410617 h 410617"/>
                <a:gd name="connsiteX5" fmla="*/ 1149214 w 1149214"/>
                <a:gd name="connsiteY5" fmla="*/ 410617 h 410617"/>
                <a:gd name="connsiteX0" fmla="*/ 401 w 1148913"/>
                <a:gd name="connsiteY0" fmla="*/ 415144 h 422632"/>
                <a:gd name="connsiteX1" fmla="*/ 192795 w 1148913"/>
                <a:gd name="connsiteY1" fmla="*/ 27517 h 422632"/>
                <a:gd name="connsiteX2" fmla="*/ 683692 w 1148913"/>
                <a:gd name="connsiteY2" fmla="*/ 37622 h 422632"/>
                <a:gd name="connsiteX3" fmla="*/ 1052661 w 1148913"/>
                <a:gd name="connsiteY3" fmla="*/ 85748 h 422632"/>
                <a:gd name="connsiteX4" fmla="*/ 1148913 w 1148913"/>
                <a:gd name="connsiteY4" fmla="*/ 422632 h 422632"/>
                <a:gd name="connsiteX5" fmla="*/ 1148913 w 1148913"/>
                <a:gd name="connsiteY5" fmla="*/ 422632 h 422632"/>
                <a:gd name="connsiteX0" fmla="*/ 456 w 1148968"/>
                <a:gd name="connsiteY0" fmla="*/ 412804 h 420292"/>
                <a:gd name="connsiteX1" fmla="*/ 192850 w 1148968"/>
                <a:gd name="connsiteY1" fmla="*/ 25177 h 420292"/>
                <a:gd name="connsiteX2" fmla="*/ 683747 w 1148968"/>
                <a:gd name="connsiteY2" fmla="*/ 35282 h 420292"/>
                <a:gd name="connsiteX3" fmla="*/ 1052716 w 1148968"/>
                <a:gd name="connsiteY3" fmla="*/ 83408 h 420292"/>
                <a:gd name="connsiteX4" fmla="*/ 1148968 w 1148968"/>
                <a:gd name="connsiteY4" fmla="*/ 420292 h 420292"/>
                <a:gd name="connsiteX5" fmla="*/ 1148968 w 1148968"/>
                <a:gd name="connsiteY5" fmla="*/ 420292 h 420292"/>
                <a:gd name="connsiteX0" fmla="*/ 456 w 1148968"/>
                <a:gd name="connsiteY0" fmla="*/ 415192 h 422680"/>
                <a:gd name="connsiteX1" fmla="*/ 192850 w 1148968"/>
                <a:gd name="connsiteY1" fmla="*/ 27565 h 422680"/>
                <a:gd name="connsiteX2" fmla="*/ 683747 w 1148968"/>
                <a:gd name="connsiteY2" fmla="*/ 37670 h 422680"/>
                <a:gd name="connsiteX3" fmla="*/ 1003568 w 1148968"/>
                <a:gd name="connsiteY3" fmla="*/ 149078 h 422680"/>
                <a:gd name="connsiteX4" fmla="*/ 1148968 w 1148968"/>
                <a:gd name="connsiteY4" fmla="*/ 422680 h 422680"/>
                <a:gd name="connsiteX5" fmla="*/ 1148968 w 1148968"/>
                <a:gd name="connsiteY5" fmla="*/ 422680 h 422680"/>
                <a:gd name="connsiteX0" fmla="*/ 456 w 1149433"/>
                <a:gd name="connsiteY0" fmla="*/ 415192 h 696906"/>
                <a:gd name="connsiteX1" fmla="*/ 192850 w 1149433"/>
                <a:gd name="connsiteY1" fmla="*/ 27565 h 696906"/>
                <a:gd name="connsiteX2" fmla="*/ 683747 w 1149433"/>
                <a:gd name="connsiteY2" fmla="*/ 37670 h 696906"/>
                <a:gd name="connsiteX3" fmla="*/ 1003568 w 1149433"/>
                <a:gd name="connsiteY3" fmla="*/ 149078 h 696906"/>
                <a:gd name="connsiteX4" fmla="*/ 1148968 w 1149433"/>
                <a:gd name="connsiteY4" fmla="*/ 422680 h 696906"/>
                <a:gd name="connsiteX5" fmla="*/ 961052 w 1149433"/>
                <a:gd name="connsiteY5" fmla="*/ 696906 h 696906"/>
                <a:gd name="connsiteX0" fmla="*/ 456 w 1022110"/>
                <a:gd name="connsiteY0" fmla="*/ 415192 h 696906"/>
                <a:gd name="connsiteX1" fmla="*/ 192850 w 1022110"/>
                <a:gd name="connsiteY1" fmla="*/ 27565 h 696906"/>
                <a:gd name="connsiteX2" fmla="*/ 683747 w 1022110"/>
                <a:gd name="connsiteY2" fmla="*/ 37670 h 696906"/>
                <a:gd name="connsiteX3" fmla="*/ 1003568 w 1022110"/>
                <a:gd name="connsiteY3" fmla="*/ 149078 h 696906"/>
                <a:gd name="connsiteX4" fmla="*/ 981289 w 1022110"/>
                <a:gd name="connsiteY4" fmla="*/ 406859 h 696906"/>
                <a:gd name="connsiteX5" fmla="*/ 961052 w 1022110"/>
                <a:gd name="connsiteY5" fmla="*/ 696906 h 696906"/>
                <a:gd name="connsiteX0" fmla="*/ 456 w 1000030"/>
                <a:gd name="connsiteY0" fmla="*/ 412436 h 694150"/>
                <a:gd name="connsiteX1" fmla="*/ 192850 w 1000030"/>
                <a:gd name="connsiteY1" fmla="*/ 24809 h 694150"/>
                <a:gd name="connsiteX2" fmla="*/ 683747 w 1000030"/>
                <a:gd name="connsiteY2" fmla="*/ 34914 h 694150"/>
                <a:gd name="connsiteX3" fmla="*/ 876364 w 1000030"/>
                <a:gd name="connsiteY3" fmla="*/ 72493 h 694150"/>
                <a:gd name="connsiteX4" fmla="*/ 981289 w 1000030"/>
                <a:gd name="connsiteY4" fmla="*/ 404103 h 694150"/>
                <a:gd name="connsiteX5" fmla="*/ 961052 w 1000030"/>
                <a:gd name="connsiteY5" fmla="*/ 694150 h 694150"/>
                <a:gd name="connsiteX0" fmla="*/ 456 w 984624"/>
                <a:gd name="connsiteY0" fmla="*/ 412436 h 694150"/>
                <a:gd name="connsiteX1" fmla="*/ 192850 w 984624"/>
                <a:gd name="connsiteY1" fmla="*/ 24809 h 694150"/>
                <a:gd name="connsiteX2" fmla="*/ 683747 w 984624"/>
                <a:gd name="connsiteY2" fmla="*/ 34914 h 694150"/>
                <a:gd name="connsiteX3" fmla="*/ 876364 w 984624"/>
                <a:gd name="connsiteY3" fmla="*/ 72493 h 694150"/>
                <a:gd name="connsiteX4" fmla="*/ 981289 w 984624"/>
                <a:gd name="connsiteY4" fmla="*/ 404103 h 694150"/>
                <a:gd name="connsiteX5" fmla="*/ 961052 w 984624"/>
                <a:gd name="connsiteY5" fmla="*/ 694150 h 694150"/>
                <a:gd name="connsiteX0" fmla="*/ 456 w 961052"/>
                <a:gd name="connsiteY0" fmla="*/ 412436 h 694150"/>
                <a:gd name="connsiteX1" fmla="*/ 192850 w 961052"/>
                <a:gd name="connsiteY1" fmla="*/ 24809 h 694150"/>
                <a:gd name="connsiteX2" fmla="*/ 683747 w 961052"/>
                <a:gd name="connsiteY2" fmla="*/ 34914 h 694150"/>
                <a:gd name="connsiteX3" fmla="*/ 876364 w 961052"/>
                <a:gd name="connsiteY3" fmla="*/ 72493 h 694150"/>
                <a:gd name="connsiteX4" fmla="*/ 961052 w 961052"/>
                <a:gd name="connsiteY4" fmla="*/ 694150 h 694150"/>
                <a:gd name="connsiteX0" fmla="*/ 456 w 961052"/>
                <a:gd name="connsiteY0" fmla="*/ 420126 h 701840"/>
                <a:gd name="connsiteX1" fmla="*/ 192850 w 961052"/>
                <a:gd name="connsiteY1" fmla="*/ 32499 h 701840"/>
                <a:gd name="connsiteX2" fmla="*/ 683747 w 961052"/>
                <a:gd name="connsiteY2" fmla="*/ 42604 h 701840"/>
                <a:gd name="connsiteX3" fmla="*/ 934184 w 961052"/>
                <a:gd name="connsiteY3" fmla="*/ 264758 h 701840"/>
                <a:gd name="connsiteX4" fmla="*/ 961052 w 961052"/>
                <a:gd name="connsiteY4" fmla="*/ 701840 h 701840"/>
                <a:gd name="connsiteX0" fmla="*/ 456 w 956098"/>
                <a:gd name="connsiteY0" fmla="*/ 420128 h 680747"/>
                <a:gd name="connsiteX1" fmla="*/ 192850 w 956098"/>
                <a:gd name="connsiteY1" fmla="*/ 32501 h 680747"/>
                <a:gd name="connsiteX2" fmla="*/ 683747 w 956098"/>
                <a:gd name="connsiteY2" fmla="*/ 42606 h 680747"/>
                <a:gd name="connsiteX3" fmla="*/ 934184 w 956098"/>
                <a:gd name="connsiteY3" fmla="*/ 264760 h 680747"/>
                <a:gd name="connsiteX4" fmla="*/ 955270 w 956098"/>
                <a:gd name="connsiteY4" fmla="*/ 680748 h 680747"/>
                <a:gd name="connsiteX0" fmla="*/ 456 w 961609"/>
                <a:gd name="connsiteY0" fmla="*/ 420128 h 680749"/>
                <a:gd name="connsiteX1" fmla="*/ 192850 w 961609"/>
                <a:gd name="connsiteY1" fmla="*/ 32501 h 680749"/>
                <a:gd name="connsiteX2" fmla="*/ 683747 w 961609"/>
                <a:gd name="connsiteY2" fmla="*/ 42606 h 680749"/>
                <a:gd name="connsiteX3" fmla="*/ 934184 w 961609"/>
                <a:gd name="connsiteY3" fmla="*/ 264760 h 680749"/>
                <a:gd name="connsiteX4" fmla="*/ 955270 w 961609"/>
                <a:gd name="connsiteY4" fmla="*/ 680748 h 680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1609" h="680749">
                  <a:moveTo>
                    <a:pt x="456" y="420128"/>
                  </a:moveTo>
                  <a:cubicBezTo>
                    <a:pt x="-6544" y="194931"/>
                    <a:pt x="67404" y="90148"/>
                    <a:pt x="192850" y="32501"/>
                  </a:cubicBezTo>
                  <a:cubicBezTo>
                    <a:pt x="318296" y="-25146"/>
                    <a:pt x="560191" y="3896"/>
                    <a:pt x="683747" y="42606"/>
                  </a:cubicBezTo>
                  <a:cubicBezTo>
                    <a:pt x="807303" y="81316"/>
                    <a:pt x="888930" y="158403"/>
                    <a:pt x="934184" y="264760"/>
                  </a:cubicBezTo>
                  <a:cubicBezTo>
                    <a:pt x="979438" y="371117"/>
                    <a:pt x="954973" y="503774"/>
                    <a:pt x="955270" y="680748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Rectangle 31"/>
                <p:cNvSpPr/>
                <p:nvPr/>
              </p:nvSpPr>
              <p:spPr>
                <a:xfrm>
                  <a:off x="10604381" y="4627642"/>
                  <a:ext cx="707886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〈"/>
                            <m:endChr m:val="〉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2" name="Rectangle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04381" y="4627642"/>
                  <a:ext cx="707886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3" name="Rectangle 32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11.1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58617" y="1195117"/>
            <a:ext cx="9391671" cy="3000821"/>
            <a:chOff x="258617" y="1195117"/>
            <a:chExt cx="9391671" cy="3000821"/>
          </a:xfrm>
        </p:grpSpPr>
        <p:sp>
          <p:nvSpPr>
            <p:cNvPr id="7" name="Rectangle 6"/>
            <p:cNvSpPr/>
            <p:nvPr/>
          </p:nvSpPr>
          <p:spPr>
            <a:xfrm>
              <a:off x="7294418" y="2524991"/>
              <a:ext cx="2355870" cy="13923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58617" y="1195117"/>
              <a:ext cx="7302288" cy="300082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</a:rPr>
                <a:t>Check-in 11.1</a:t>
              </a:r>
            </a:p>
            <a:p>
              <a:pPr>
                <a:spcBef>
                  <a:spcPts val="600"/>
                </a:spcBef>
              </a:pPr>
              <a:r>
                <a:rPr lang="en-US" sz="2000" dirty="0"/>
                <a:t>Implementations of the Recursion Theorem have two parts,</a:t>
              </a:r>
              <a:br>
                <a:rPr lang="en-US" sz="2000" dirty="0"/>
              </a:br>
              <a:r>
                <a:rPr lang="en-US" sz="2000" dirty="0"/>
                <a:t>a </a:t>
              </a:r>
              <a:r>
                <a:rPr lang="en-US" sz="2000" u="sng" dirty="0"/>
                <a:t>Template</a:t>
              </a:r>
              <a:r>
                <a:rPr lang="en-US" sz="2000" dirty="0"/>
                <a:t> and an </a:t>
              </a:r>
              <a:r>
                <a:rPr lang="en-US" sz="2000" u="sng" dirty="0"/>
                <a:t>Action</a:t>
              </a:r>
              <a:r>
                <a:rPr lang="en-US" sz="2000" dirty="0"/>
                <a:t>.  In the TM and English implementations, which is the </a:t>
              </a:r>
              <a:r>
                <a:rPr lang="en-US" sz="2000" u="sng" dirty="0"/>
                <a:t>Action</a:t>
              </a:r>
              <a:r>
                <a:rPr lang="en-US" sz="2000" dirty="0"/>
                <a:t> part?</a:t>
              </a:r>
            </a:p>
            <a:p>
              <a:pPr marL="457200" indent="-457200">
                <a:spcBef>
                  <a:spcPts val="600"/>
                </a:spcBef>
                <a:buAutoNum type="alphaLcParenBoth"/>
              </a:pPr>
              <a:r>
                <a:rPr lang="en-US" sz="2000" dirty="0"/>
                <a:t>A and the upper phrase</a:t>
              </a:r>
            </a:p>
            <a:p>
              <a:pPr marL="457200" indent="-457200">
                <a:spcBef>
                  <a:spcPts val="600"/>
                </a:spcBef>
                <a:buAutoNum type="alphaLcParenBoth"/>
              </a:pPr>
              <a:r>
                <a:rPr lang="en-US" sz="2000" dirty="0"/>
                <a:t>A and the lower phrase</a:t>
              </a:r>
            </a:p>
            <a:p>
              <a:pPr marL="457200" indent="-457200">
                <a:spcBef>
                  <a:spcPts val="600"/>
                </a:spcBef>
                <a:buAutoNum type="alphaLcParenBoth"/>
              </a:pPr>
              <a:r>
                <a:rPr lang="en-US" sz="2000" dirty="0"/>
                <a:t>B and the upper phrase</a:t>
              </a:r>
            </a:p>
            <a:p>
              <a:pPr marL="457200" indent="-457200">
                <a:spcBef>
                  <a:spcPts val="600"/>
                </a:spcBef>
                <a:buAutoNum type="alphaLcParenBoth"/>
              </a:pPr>
              <a:r>
                <a:rPr lang="en-US" sz="2000" dirty="0"/>
                <a:t>B and the lower phrase.</a:t>
              </a:r>
            </a:p>
          </p:txBody>
        </p:sp>
      </p:grpSp>
      <p:sp>
        <p:nvSpPr>
          <p:cNvPr id="10" name="Rectangle 9"/>
          <p:cNvSpPr/>
          <p:nvPr/>
        </p:nvSpPr>
        <p:spPr>
          <a:xfrm>
            <a:off x="258617" y="6000306"/>
            <a:ext cx="5917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Note on Pset Problem 6:  Don’t need to worry about quoting.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38A76E-D422-9D42-8A8A-CE40AA0EA4AF}"/>
              </a:ext>
            </a:extLst>
          </p:cNvPr>
          <p:cNvSpPr txBox="1"/>
          <p:nvPr/>
        </p:nvSpPr>
        <p:spPr>
          <a:xfrm>
            <a:off x="6865749" y="63543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25678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8" grpId="0"/>
      <p:bldP spid="33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Recursion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6" y="1363579"/>
                <a:ext cx="8031141" cy="1292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A compiler which implements “compute your own description” for a TM.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Theorem:  </a:t>
                </a:r>
                <a:r>
                  <a:rPr lang="en-US" sz="2400" dirty="0"/>
                  <a:t>For any 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400" dirty="0"/>
                  <a:t> there is a 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/>
                  <a:t> where for all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br>
                  <a:rPr lang="en-US" sz="2400" dirty="0"/>
                </a:br>
                <a:r>
                  <a:rPr lang="en-US" sz="2400" dirty="0"/>
                  <a:t>R on input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/>
                  <a:t> operates in the same way as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400" dirty="0"/>
                  <a:t> 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d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6" y="1363579"/>
                <a:ext cx="8031141" cy="1292662"/>
              </a:xfrm>
              <a:prstGeom prst="rect">
                <a:avLst/>
              </a:prstGeom>
              <a:blipFill>
                <a:blip r:embed="rId2"/>
                <a:stretch>
                  <a:fillRect l="-1138" t="-2830" b="-9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97572" y="2964266"/>
                <a:ext cx="5697514" cy="1967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Proof of Theorem: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/>
                  <a:t> has three parts: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, 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000" dirty="0"/>
                  <a:t> is given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〈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𝐵𝑇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〉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/>
                  <a:t> “1.  Compute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2000" dirty="0"/>
                  <a:t>(tape contents after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) to get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         2.  Combine with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𝐵𝑇</m:t>
                    </m:r>
                  </m:oMath>
                </a14:m>
                <a:r>
                  <a:rPr lang="en-US" sz="2000" dirty="0"/>
                  <a:t> to get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𝐴𝐵𝑇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/>
                  <a:t>. </a:t>
                </a:r>
              </a:p>
              <a:p>
                <a:r>
                  <a:rPr lang="en-US" sz="2000" dirty="0"/>
                  <a:t>           3.  Pass control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000" dirty="0"/>
                  <a:t> 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d>
                  </m:oMath>
                </a14:m>
                <a:r>
                  <a:rPr lang="en-US" sz="2000" dirty="0"/>
                  <a:t>.”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72" y="2964266"/>
                <a:ext cx="5697514" cy="1967013"/>
              </a:xfrm>
              <a:prstGeom prst="rect">
                <a:avLst/>
              </a:prstGeom>
              <a:blipFill>
                <a:blip r:embed="rId3"/>
                <a:stretch>
                  <a:fillRect l="-1178" t="-1548" b="-46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447683" y="3482945"/>
                <a:ext cx="881266" cy="4953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〈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𝐵𝑇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〉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7683" y="3482945"/>
                <a:ext cx="881266" cy="495328"/>
              </a:xfrm>
              <a:prstGeom prst="rect">
                <a:avLst/>
              </a:prstGeom>
              <a:blipFill>
                <a:blip r:embed="rId4"/>
                <a:stretch>
                  <a:fillRect b="-109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7328949" y="3482945"/>
                <a:ext cx="120610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/>
                  <a:t>Compute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/>
                  <a:t> from tape</a:t>
                </a: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8949" y="3482945"/>
                <a:ext cx="1206106" cy="584775"/>
              </a:xfrm>
              <a:prstGeom prst="rect">
                <a:avLst/>
              </a:prstGeom>
              <a:blipFill>
                <a:blip r:embed="rId5"/>
                <a:stretch>
                  <a:fillRect t="-3125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10493056" y="3246635"/>
                <a:ext cx="6994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〈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𝐵𝑇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〉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3056" y="3246635"/>
                <a:ext cx="699487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10398603" y="3246635"/>
                <a:ext cx="1300164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〈"/>
                          <m:endChr m:val="〉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8603" y="3246635"/>
                <a:ext cx="130016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633327" y="5187591"/>
            <a:ext cx="90174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Moral: 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You can use “compute your own description” </a:t>
            </a:r>
            <a:b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 describing TMs.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316639" y="2711824"/>
            <a:ext cx="5833918" cy="1348423"/>
            <a:chOff x="6316639" y="2711824"/>
            <a:chExt cx="5833918" cy="1348423"/>
          </a:xfrm>
        </p:grpSpPr>
        <p:sp>
          <p:nvSpPr>
            <p:cNvPr id="13" name="Rectangle 12"/>
            <p:cNvSpPr/>
            <p:nvPr/>
          </p:nvSpPr>
          <p:spPr>
            <a:xfrm>
              <a:off x="6316639" y="3078070"/>
              <a:ext cx="3197475" cy="9821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tangle 20"/>
                <p:cNvSpPr/>
                <p:nvPr/>
              </p:nvSpPr>
              <p:spPr>
                <a:xfrm>
                  <a:off x="7628092" y="2711824"/>
                  <a:ext cx="413382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21" name="Rectangle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28092" y="2711824"/>
                  <a:ext cx="413382" cy="40011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Straight Connector 22"/>
            <p:cNvCxnSpPr/>
            <p:nvPr/>
          </p:nvCxnSpPr>
          <p:spPr>
            <a:xfrm flipH="1" flipV="1">
              <a:off x="7338342" y="3078071"/>
              <a:ext cx="7056" cy="98217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Rectangle 24"/>
                <p:cNvSpPr/>
                <p:nvPr/>
              </p:nvSpPr>
              <p:spPr>
                <a:xfrm>
                  <a:off x="7687413" y="3057304"/>
                  <a:ext cx="61856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25" name="Rectangle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87413" y="3057304"/>
                  <a:ext cx="618564" cy="40011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Rectangle 25"/>
                <p:cNvSpPr/>
                <p:nvPr/>
              </p:nvSpPr>
              <p:spPr>
                <a:xfrm>
                  <a:off x="6453042" y="3077273"/>
                  <a:ext cx="60260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26" name="Rectangle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53042" y="3077273"/>
                  <a:ext cx="602606" cy="400110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" name="Straight Arrow Connector 27"/>
            <p:cNvCxnSpPr/>
            <p:nvPr/>
          </p:nvCxnSpPr>
          <p:spPr>
            <a:xfrm>
              <a:off x="7024150" y="3249084"/>
              <a:ext cx="667895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8551504" y="3078071"/>
              <a:ext cx="7056" cy="98217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Rectangle 23"/>
                <p:cNvSpPr/>
                <p:nvPr/>
              </p:nvSpPr>
              <p:spPr>
                <a:xfrm>
                  <a:off x="8952487" y="3063777"/>
                  <a:ext cx="400302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24" name="Rectangle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52487" y="3063777"/>
                  <a:ext cx="400302" cy="400110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7" name="Straight Arrow Connector 26"/>
            <p:cNvCxnSpPr/>
            <p:nvPr/>
          </p:nvCxnSpPr>
          <p:spPr>
            <a:xfrm>
              <a:off x="8226345" y="3249084"/>
              <a:ext cx="667895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9946814" y="3231118"/>
              <a:ext cx="2203743" cy="427703"/>
            </a:xfrm>
            <a:custGeom>
              <a:avLst/>
              <a:gdLst>
                <a:gd name="connsiteX0" fmla="*/ 0 w 2743200"/>
                <a:gd name="connsiteY0" fmla="*/ 0 h 373912"/>
                <a:gd name="connsiteX1" fmla="*/ 2743200 w 2743200"/>
                <a:gd name="connsiteY1" fmla="*/ 0 h 373912"/>
                <a:gd name="connsiteX2" fmla="*/ 2743200 w 2743200"/>
                <a:gd name="connsiteY2" fmla="*/ 373912 h 373912"/>
                <a:gd name="connsiteX3" fmla="*/ 0 w 2743200"/>
                <a:gd name="connsiteY3" fmla="*/ 373912 h 373912"/>
                <a:gd name="connsiteX4" fmla="*/ 0 w 2743200"/>
                <a:gd name="connsiteY4" fmla="*/ 0 h 373912"/>
                <a:gd name="connsiteX0" fmla="*/ 2743200 w 2834640"/>
                <a:gd name="connsiteY0" fmla="*/ 0 h 373912"/>
                <a:gd name="connsiteX1" fmla="*/ 2743200 w 2834640"/>
                <a:gd name="connsiteY1" fmla="*/ 373912 h 373912"/>
                <a:gd name="connsiteX2" fmla="*/ 0 w 2834640"/>
                <a:gd name="connsiteY2" fmla="*/ 373912 h 373912"/>
                <a:gd name="connsiteX3" fmla="*/ 0 w 2834640"/>
                <a:gd name="connsiteY3" fmla="*/ 0 h 373912"/>
                <a:gd name="connsiteX4" fmla="*/ 2834640 w 2834640"/>
                <a:gd name="connsiteY4" fmla="*/ 91440 h 373912"/>
                <a:gd name="connsiteX0" fmla="*/ 2743200 w 2753677"/>
                <a:gd name="connsiteY0" fmla="*/ 0 h 373912"/>
                <a:gd name="connsiteX1" fmla="*/ 2743200 w 2753677"/>
                <a:gd name="connsiteY1" fmla="*/ 373912 h 373912"/>
                <a:gd name="connsiteX2" fmla="*/ 0 w 2753677"/>
                <a:gd name="connsiteY2" fmla="*/ 373912 h 373912"/>
                <a:gd name="connsiteX3" fmla="*/ 0 w 2753677"/>
                <a:gd name="connsiteY3" fmla="*/ 0 h 373912"/>
                <a:gd name="connsiteX4" fmla="*/ 2753677 w 2753677"/>
                <a:gd name="connsiteY4" fmla="*/ 952 h 373912"/>
                <a:gd name="connsiteX0" fmla="*/ 2743200 w 2744152"/>
                <a:gd name="connsiteY0" fmla="*/ 3811 h 377723"/>
                <a:gd name="connsiteX1" fmla="*/ 2743200 w 2744152"/>
                <a:gd name="connsiteY1" fmla="*/ 377723 h 377723"/>
                <a:gd name="connsiteX2" fmla="*/ 0 w 2744152"/>
                <a:gd name="connsiteY2" fmla="*/ 377723 h 377723"/>
                <a:gd name="connsiteX3" fmla="*/ 0 w 2744152"/>
                <a:gd name="connsiteY3" fmla="*/ 3811 h 377723"/>
                <a:gd name="connsiteX4" fmla="*/ 2744152 w 2744152"/>
                <a:gd name="connsiteY4" fmla="*/ 0 h 377723"/>
                <a:gd name="connsiteX0" fmla="*/ 2743200 w 2744152"/>
                <a:gd name="connsiteY0" fmla="*/ 0 h 373912"/>
                <a:gd name="connsiteX1" fmla="*/ 2743200 w 2744152"/>
                <a:gd name="connsiteY1" fmla="*/ 373912 h 373912"/>
                <a:gd name="connsiteX2" fmla="*/ 0 w 2744152"/>
                <a:gd name="connsiteY2" fmla="*/ 373912 h 373912"/>
                <a:gd name="connsiteX3" fmla="*/ 0 w 2744152"/>
                <a:gd name="connsiteY3" fmla="*/ 0 h 373912"/>
                <a:gd name="connsiteX4" fmla="*/ 2744152 w 2744152"/>
                <a:gd name="connsiteY4" fmla="*/ 951 h 373912"/>
                <a:gd name="connsiteX0" fmla="*/ 2743200 w 2743200"/>
                <a:gd name="connsiteY0" fmla="*/ 0 h 373912"/>
                <a:gd name="connsiteX1" fmla="*/ 2743200 w 2743200"/>
                <a:gd name="connsiteY1" fmla="*/ 373912 h 373912"/>
                <a:gd name="connsiteX2" fmla="*/ 0 w 2743200"/>
                <a:gd name="connsiteY2" fmla="*/ 373912 h 373912"/>
                <a:gd name="connsiteX3" fmla="*/ 0 w 2743200"/>
                <a:gd name="connsiteY3" fmla="*/ 0 h 373912"/>
                <a:gd name="connsiteX4" fmla="*/ 2696527 w 2743200"/>
                <a:gd name="connsiteY4" fmla="*/ 951 h 373912"/>
                <a:gd name="connsiteX0" fmla="*/ 2795587 w 2795587"/>
                <a:gd name="connsiteY0" fmla="*/ 0 h 373912"/>
                <a:gd name="connsiteX1" fmla="*/ 2743200 w 2795587"/>
                <a:gd name="connsiteY1" fmla="*/ 373912 h 373912"/>
                <a:gd name="connsiteX2" fmla="*/ 0 w 2795587"/>
                <a:gd name="connsiteY2" fmla="*/ 373912 h 373912"/>
                <a:gd name="connsiteX3" fmla="*/ 0 w 2795587"/>
                <a:gd name="connsiteY3" fmla="*/ 0 h 373912"/>
                <a:gd name="connsiteX4" fmla="*/ 2696527 w 2795587"/>
                <a:gd name="connsiteY4" fmla="*/ 951 h 373912"/>
                <a:gd name="connsiteX0" fmla="*/ 2743200 w 2743200"/>
                <a:gd name="connsiteY0" fmla="*/ 373912 h 373912"/>
                <a:gd name="connsiteX1" fmla="*/ 0 w 2743200"/>
                <a:gd name="connsiteY1" fmla="*/ 373912 h 373912"/>
                <a:gd name="connsiteX2" fmla="*/ 0 w 2743200"/>
                <a:gd name="connsiteY2" fmla="*/ 0 h 373912"/>
                <a:gd name="connsiteX3" fmla="*/ 2696527 w 2743200"/>
                <a:gd name="connsiteY3" fmla="*/ 951 h 373912"/>
                <a:gd name="connsiteX0" fmla="*/ 2743200 w 2743200"/>
                <a:gd name="connsiteY0" fmla="*/ 377724 h 377724"/>
                <a:gd name="connsiteX1" fmla="*/ 0 w 2743200"/>
                <a:gd name="connsiteY1" fmla="*/ 377724 h 377724"/>
                <a:gd name="connsiteX2" fmla="*/ 0 w 2743200"/>
                <a:gd name="connsiteY2" fmla="*/ 3812 h 377724"/>
                <a:gd name="connsiteX3" fmla="*/ 2606040 w 2743200"/>
                <a:gd name="connsiteY3" fmla="*/ 0 h 377724"/>
                <a:gd name="connsiteX0" fmla="*/ 2743200 w 2743200"/>
                <a:gd name="connsiteY0" fmla="*/ 373912 h 373912"/>
                <a:gd name="connsiteX1" fmla="*/ 0 w 2743200"/>
                <a:gd name="connsiteY1" fmla="*/ 373912 h 373912"/>
                <a:gd name="connsiteX2" fmla="*/ 0 w 2743200"/>
                <a:gd name="connsiteY2" fmla="*/ 0 h 373912"/>
                <a:gd name="connsiteX3" fmla="*/ 2606040 w 2743200"/>
                <a:gd name="connsiteY3" fmla="*/ 950 h 37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43200" h="373912">
                  <a:moveTo>
                    <a:pt x="2743200" y="373912"/>
                  </a:moveTo>
                  <a:lnTo>
                    <a:pt x="0" y="373912"/>
                  </a:lnTo>
                  <a:lnTo>
                    <a:pt x="0" y="0"/>
                  </a:lnTo>
                  <a:lnTo>
                    <a:pt x="2606040" y="95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9122731" y="2821758"/>
              <a:ext cx="1056067" cy="409851"/>
            </a:xfrm>
            <a:custGeom>
              <a:avLst/>
              <a:gdLst>
                <a:gd name="connsiteX0" fmla="*/ 61950 w 1297192"/>
                <a:gd name="connsiteY0" fmla="*/ 225969 h 386390"/>
                <a:gd name="connsiteX1" fmla="*/ 77992 w 1297192"/>
                <a:gd name="connsiteY1" fmla="*/ 33464 h 386390"/>
                <a:gd name="connsiteX2" fmla="*/ 831971 w 1297192"/>
                <a:gd name="connsiteY2" fmla="*/ 1380 h 386390"/>
                <a:gd name="connsiteX3" fmla="*/ 1200940 w 1297192"/>
                <a:gd name="connsiteY3" fmla="*/ 49506 h 386390"/>
                <a:gd name="connsiteX4" fmla="*/ 1297192 w 1297192"/>
                <a:gd name="connsiteY4" fmla="*/ 386390 h 386390"/>
                <a:gd name="connsiteX5" fmla="*/ 1297192 w 1297192"/>
                <a:gd name="connsiteY5" fmla="*/ 386390 h 386390"/>
                <a:gd name="connsiteX0" fmla="*/ 114219 w 1265622"/>
                <a:gd name="connsiteY0" fmla="*/ 402888 h 402888"/>
                <a:gd name="connsiteX1" fmla="*/ 46422 w 1265622"/>
                <a:gd name="connsiteY1" fmla="*/ 41629 h 402888"/>
                <a:gd name="connsiteX2" fmla="*/ 800401 w 1265622"/>
                <a:gd name="connsiteY2" fmla="*/ 9545 h 402888"/>
                <a:gd name="connsiteX3" fmla="*/ 1169370 w 1265622"/>
                <a:gd name="connsiteY3" fmla="*/ 57671 h 402888"/>
                <a:gd name="connsiteX4" fmla="*/ 1265622 w 1265622"/>
                <a:gd name="connsiteY4" fmla="*/ 394555 h 402888"/>
                <a:gd name="connsiteX5" fmla="*/ 1265622 w 1265622"/>
                <a:gd name="connsiteY5" fmla="*/ 394555 h 402888"/>
                <a:gd name="connsiteX0" fmla="*/ 16441 w 1167844"/>
                <a:gd name="connsiteY0" fmla="*/ 420107 h 420107"/>
                <a:gd name="connsiteX1" fmla="*/ 171252 w 1167844"/>
                <a:gd name="connsiteY1" fmla="*/ 32480 h 420107"/>
                <a:gd name="connsiteX2" fmla="*/ 702623 w 1167844"/>
                <a:gd name="connsiteY2" fmla="*/ 26764 h 420107"/>
                <a:gd name="connsiteX3" fmla="*/ 1071592 w 1167844"/>
                <a:gd name="connsiteY3" fmla="*/ 74890 h 420107"/>
                <a:gd name="connsiteX4" fmla="*/ 1167844 w 1167844"/>
                <a:gd name="connsiteY4" fmla="*/ 411774 h 420107"/>
                <a:gd name="connsiteX5" fmla="*/ 1167844 w 1167844"/>
                <a:gd name="connsiteY5" fmla="*/ 411774 h 420107"/>
                <a:gd name="connsiteX0" fmla="*/ 672 w 1152075"/>
                <a:gd name="connsiteY0" fmla="*/ 420109 h 420109"/>
                <a:gd name="connsiteX1" fmla="*/ 155483 w 1152075"/>
                <a:gd name="connsiteY1" fmla="*/ 32482 h 420109"/>
                <a:gd name="connsiteX2" fmla="*/ 686854 w 1152075"/>
                <a:gd name="connsiteY2" fmla="*/ 26766 h 420109"/>
                <a:gd name="connsiteX3" fmla="*/ 1055823 w 1152075"/>
                <a:gd name="connsiteY3" fmla="*/ 74892 h 420109"/>
                <a:gd name="connsiteX4" fmla="*/ 1152075 w 1152075"/>
                <a:gd name="connsiteY4" fmla="*/ 411776 h 420109"/>
                <a:gd name="connsiteX5" fmla="*/ 1152075 w 1152075"/>
                <a:gd name="connsiteY5" fmla="*/ 411776 h 420109"/>
                <a:gd name="connsiteX0" fmla="*/ 702 w 1149214"/>
                <a:gd name="connsiteY0" fmla="*/ 403129 h 410617"/>
                <a:gd name="connsiteX1" fmla="*/ 152622 w 1149214"/>
                <a:gd name="connsiteY1" fmla="*/ 31323 h 410617"/>
                <a:gd name="connsiteX2" fmla="*/ 683993 w 1149214"/>
                <a:gd name="connsiteY2" fmla="*/ 25607 h 410617"/>
                <a:gd name="connsiteX3" fmla="*/ 1052962 w 1149214"/>
                <a:gd name="connsiteY3" fmla="*/ 73733 h 410617"/>
                <a:gd name="connsiteX4" fmla="*/ 1149214 w 1149214"/>
                <a:gd name="connsiteY4" fmla="*/ 410617 h 410617"/>
                <a:gd name="connsiteX5" fmla="*/ 1149214 w 1149214"/>
                <a:gd name="connsiteY5" fmla="*/ 410617 h 410617"/>
                <a:gd name="connsiteX0" fmla="*/ 401 w 1148913"/>
                <a:gd name="connsiteY0" fmla="*/ 415144 h 422632"/>
                <a:gd name="connsiteX1" fmla="*/ 192795 w 1148913"/>
                <a:gd name="connsiteY1" fmla="*/ 27517 h 422632"/>
                <a:gd name="connsiteX2" fmla="*/ 683692 w 1148913"/>
                <a:gd name="connsiteY2" fmla="*/ 37622 h 422632"/>
                <a:gd name="connsiteX3" fmla="*/ 1052661 w 1148913"/>
                <a:gd name="connsiteY3" fmla="*/ 85748 h 422632"/>
                <a:gd name="connsiteX4" fmla="*/ 1148913 w 1148913"/>
                <a:gd name="connsiteY4" fmla="*/ 422632 h 422632"/>
                <a:gd name="connsiteX5" fmla="*/ 1148913 w 1148913"/>
                <a:gd name="connsiteY5" fmla="*/ 422632 h 422632"/>
                <a:gd name="connsiteX0" fmla="*/ 456 w 1148968"/>
                <a:gd name="connsiteY0" fmla="*/ 412804 h 420292"/>
                <a:gd name="connsiteX1" fmla="*/ 192850 w 1148968"/>
                <a:gd name="connsiteY1" fmla="*/ 25177 h 420292"/>
                <a:gd name="connsiteX2" fmla="*/ 683747 w 1148968"/>
                <a:gd name="connsiteY2" fmla="*/ 35282 h 420292"/>
                <a:gd name="connsiteX3" fmla="*/ 1052716 w 1148968"/>
                <a:gd name="connsiteY3" fmla="*/ 83408 h 420292"/>
                <a:gd name="connsiteX4" fmla="*/ 1148968 w 1148968"/>
                <a:gd name="connsiteY4" fmla="*/ 420292 h 420292"/>
                <a:gd name="connsiteX5" fmla="*/ 1148968 w 1148968"/>
                <a:gd name="connsiteY5" fmla="*/ 420292 h 420292"/>
                <a:gd name="connsiteX0" fmla="*/ 456 w 1148968"/>
                <a:gd name="connsiteY0" fmla="*/ 415192 h 422680"/>
                <a:gd name="connsiteX1" fmla="*/ 192850 w 1148968"/>
                <a:gd name="connsiteY1" fmla="*/ 27565 h 422680"/>
                <a:gd name="connsiteX2" fmla="*/ 683747 w 1148968"/>
                <a:gd name="connsiteY2" fmla="*/ 37670 h 422680"/>
                <a:gd name="connsiteX3" fmla="*/ 1003568 w 1148968"/>
                <a:gd name="connsiteY3" fmla="*/ 149078 h 422680"/>
                <a:gd name="connsiteX4" fmla="*/ 1148968 w 1148968"/>
                <a:gd name="connsiteY4" fmla="*/ 422680 h 422680"/>
                <a:gd name="connsiteX5" fmla="*/ 1148968 w 1148968"/>
                <a:gd name="connsiteY5" fmla="*/ 422680 h 422680"/>
                <a:gd name="connsiteX0" fmla="*/ 456 w 1149433"/>
                <a:gd name="connsiteY0" fmla="*/ 415192 h 696906"/>
                <a:gd name="connsiteX1" fmla="*/ 192850 w 1149433"/>
                <a:gd name="connsiteY1" fmla="*/ 27565 h 696906"/>
                <a:gd name="connsiteX2" fmla="*/ 683747 w 1149433"/>
                <a:gd name="connsiteY2" fmla="*/ 37670 h 696906"/>
                <a:gd name="connsiteX3" fmla="*/ 1003568 w 1149433"/>
                <a:gd name="connsiteY3" fmla="*/ 149078 h 696906"/>
                <a:gd name="connsiteX4" fmla="*/ 1148968 w 1149433"/>
                <a:gd name="connsiteY4" fmla="*/ 422680 h 696906"/>
                <a:gd name="connsiteX5" fmla="*/ 961052 w 1149433"/>
                <a:gd name="connsiteY5" fmla="*/ 696906 h 696906"/>
                <a:gd name="connsiteX0" fmla="*/ 456 w 1022110"/>
                <a:gd name="connsiteY0" fmla="*/ 415192 h 696906"/>
                <a:gd name="connsiteX1" fmla="*/ 192850 w 1022110"/>
                <a:gd name="connsiteY1" fmla="*/ 27565 h 696906"/>
                <a:gd name="connsiteX2" fmla="*/ 683747 w 1022110"/>
                <a:gd name="connsiteY2" fmla="*/ 37670 h 696906"/>
                <a:gd name="connsiteX3" fmla="*/ 1003568 w 1022110"/>
                <a:gd name="connsiteY3" fmla="*/ 149078 h 696906"/>
                <a:gd name="connsiteX4" fmla="*/ 981289 w 1022110"/>
                <a:gd name="connsiteY4" fmla="*/ 406859 h 696906"/>
                <a:gd name="connsiteX5" fmla="*/ 961052 w 1022110"/>
                <a:gd name="connsiteY5" fmla="*/ 696906 h 696906"/>
                <a:gd name="connsiteX0" fmla="*/ 456 w 1000030"/>
                <a:gd name="connsiteY0" fmla="*/ 412436 h 694150"/>
                <a:gd name="connsiteX1" fmla="*/ 192850 w 1000030"/>
                <a:gd name="connsiteY1" fmla="*/ 24809 h 694150"/>
                <a:gd name="connsiteX2" fmla="*/ 683747 w 1000030"/>
                <a:gd name="connsiteY2" fmla="*/ 34914 h 694150"/>
                <a:gd name="connsiteX3" fmla="*/ 876364 w 1000030"/>
                <a:gd name="connsiteY3" fmla="*/ 72493 h 694150"/>
                <a:gd name="connsiteX4" fmla="*/ 981289 w 1000030"/>
                <a:gd name="connsiteY4" fmla="*/ 404103 h 694150"/>
                <a:gd name="connsiteX5" fmla="*/ 961052 w 1000030"/>
                <a:gd name="connsiteY5" fmla="*/ 694150 h 694150"/>
                <a:gd name="connsiteX0" fmla="*/ 456 w 984624"/>
                <a:gd name="connsiteY0" fmla="*/ 412436 h 694150"/>
                <a:gd name="connsiteX1" fmla="*/ 192850 w 984624"/>
                <a:gd name="connsiteY1" fmla="*/ 24809 h 694150"/>
                <a:gd name="connsiteX2" fmla="*/ 683747 w 984624"/>
                <a:gd name="connsiteY2" fmla="*/ 34914 h 694150"/>
                <a:gd name="connsiteX3" fmla="*/ 876364 w 984624"/>
                <a:gd name="connsiteY3" fmla="*/ 72493 h 694150"/>
                <a:gd name="connsiteX4" fmla="*/ 981289 w 984624"/>
                <a:gd name="connsiteY4" fmla="*/ 404103 h 694150"/>
                <a:gd name="connsiteX5" fmla="*/ 961052 w 984624"/>
                <a:gd name="connsiteY5" fmla="*/ 694150 h 694150"/>
                <a:gd name="connsiteX0" fmla="*/ 456 w 961052"/>
                <a:gd name="connsiteY0" fmla="*/ 412436 h 694150"/>
                <a:gd name="connsiteX1" fmla="*/ 192850 w 961052"/>
                <a:gd name="connsiteY1" fmla="*/ 24809 h 694150"/>
                <a:gd name="connsiteX2" fmla="*/ 683747 w 961052"/>
                <a:gd name="connsiteY2" fmla="*/ 34914 h 694150"/>
                <a:gd name="connsiteX3" fmla="*/ 876364 w 961052"/>
                <a:gd name="connsiteY3" fmla="*/ 72493 h 694150"/>
                <a:gd name="connsiteX4" fmla="*/ 961052 w 961052"/>
                <a:gd name="connsiteY4" fmla="*/ 694150 h 694150"/>
                <a:gd name="connsiteX0" fmla="*/ 456 w 961052"/>
                <a:gd name="connsiteY0" fmla="*/ 420126 h 701840"/>
                <a:gd name="connsiteX1" fmla="*/ 192850 w 961052"/>
                <a:gd name="connsiteY1" fmla="*/ 32499 h 701840"/>
                <a:gd name="connsiteX2" fmla="*/ 683747 w 961052"/>
                <a:gd name="connsiteY2" fmla="*/ 42604 h 701840"/>
                <a:gd name="connsiteX3" fmla="*/ 934184 w 961052"/>
                <a:gd name="connsiteY3" fmla="*/ 264758 h 701840"/>
                <a:gd name="connsiteX4" fmla="*/ 961052 w 961052"/>
                <a:gd name="connsiteY4" fmla="*/ 701840 h 701840"/>
                <a:gd name="connsiteX0" fmla="*/ 456 w 956098"/>
                <a:gd name="connsiteY0" fmla="*/ 420128 h 680747"/>
                <a:gd name="connsiteX1" fmla="*/ 192850 w 956098"/>
                <a:gd name="connsiteY1" fmla="*/ 32501 h 680747"/>
                <a:gd name="connsiteX2" fmla="*/ 683747 w 956098"/>
                <a:gd name="connsiteY2" fmla="*/ 42606 h 680747"/>
                <a:gd name="connsiteX3" fmla="*/ 934184 w 956098"/>
                <a:gd name="connsiteY3" fmla="*/ 264760 h 680747"/>
                <a:gd name="connsiteX4" fmla="*/ 955270 w 956098"/>
                <a:gd name="connsiteY4" fmla="*/ 680748 h 680747"/>
                <a:gd name="connsiteX0" fmla="*/ 456 w 961609"/>
                <a:gd name="connsiteY0" fmla="*/ 420128 h 680749"/>
                <a:gd name="connsiteX1" fmla="*/ 192850 w 961609"/>
                <a:gd name="connsiteY1" fmla="*/ 32501 h 680749"/>
                <a:gd name="connsiteX2" fmla="*/ 683747 w 961609"/>
                <a:gd name="connsiteY2" fmla="*/ 42606 h 680749"/>
                <a:gd name="connsiteX3" fmla="*/ 934184 w 961609"/>
                <a:gd name="connsiteY3" fmla="*/ 264760 h 680749"/>
                <a:gd name="connsiteX4" fmla="*/ 955270 w 961609"/>
                <a:gd name="connsiteY4" fmla="*/ 680748 h 680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1609" h="680749">
                  <a:moveTo>
                    <a:pt x="456" y="420128"/>
                  </a:moveTo>
                  <a:cubicBezTo>
                    <a:pt x="-6544" y="194931"/>
                    <a:pt x="67404" y="90148"/>
                    <a:pt x="192850" y="32501"/>
                  </a:cubicBezTo>
                  <a:cubicBezTo>
                    <a:pt x="318296" y="-25146"/>
                    <a:pt x="560191" y="3896"/>
                    <a:pt x="683747" y="42606"/>
                  </a:cubicBezTo>
                  <a:cubicBezTo>
                    <a:pt x="807303" y="81316"/>
                    <a:pt x="888930" y="158403"/>
                    <a:pt x="934184" y="264760"/>
                  </a:cubicBezTo>
                  <a:cubicBezTo>
                    <a:pt x="979438" y="371117"/>
                    <a:pt x="954973" y="503774"/>
                    <a:pt x="955270" y="680748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Rectangle 37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11.2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611387" y="4225789"/>
                <a:ext cx="4525263" cy="192360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11.2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Can we use the Recursion Theorem to design a TM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000" dirty="0"/>
                  <a:t> where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={</m:t>
                    </m:r>
                    <m:d>
                      <m:dPr>
                        <m:begChr m:val="〈"/>
                        <m:endChr m:val="〉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 ?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Yes.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No. 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1387" y="4225789"/>
                <a:ext cx="4525263" cy="1923604"/>
              </a:xfrm>
              <a:prstGeom prst="rect">
                <a:avLst/>
              </a:prstGeom>
              <a:blipFill>
                <a:blip r:embed="rId12"/>
                <a:stretch>
                  <a:fillRect l="-1738" t="-1553" b="-4037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10058081" y="3246635"/>
                <a:ext cx="4142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8081" y="3246635"/>
                <a:ext cx="414216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A116F882-F5AE-0E42-BD4D-840EFFB5AAB7}"/>
              </a:ext>
            </a:extLst>
          </p:cNvPr>
          <p:cNvSpPr txBox="1"/>
          <p:nvPr/>
        </p:nvSpPr>
        <p:spPr>
          <a:xfrm>
            <a:off x="5362414" y="636980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07439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0" grpId="0" uiExpand="1" build="p"/>
      <p:bldP spid="29" grpId="0"/>
      <p:bldP spid="35" grpId="0"/>
      <p:bldP spid="33" grpId="0"/>
      <p:bldP spid="34" grpId="0" animBg="1"/>
      <p:bldP spid="6" grpId="0"/>
      <p:bldP spid="38" grpId="0" animBg="1"/>
      <p:bldP spid="39" grpId="0" animBg="1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14300" y="0"/>
                <a:ext cx="82169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Ex 1:  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40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undecidable - new proof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" y="0"/>
                <a:ext cx="8216900" cy="707886"/>
              </a:xfrm>
              <a:prstGeom prst="rect">
                <a:avLst/>
              </a:prstGeom>
              <a:blipFill>
                <a:blip r:embed="rId2"/>
                <a:stretch>
                  <a:fillRect l="-593" t="-15517" r="-519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83800" y="1576301"/>
                <a:ext cx="8305396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Theorem: 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TM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chemeClr val="tx1"/>
                        </a:solidFill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is not decidable</a:t>
                </a:r>
              </a:p>
              <a:p>
                <a:r>
                  <a:rPr lang="en-US" sz="2400" dirty="0"/>
                  <a:t>Proof by contradiction:   Assume some TM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>
                    <a:solidFill>
                      <a:schemeClr val="tx1"/>
                    </a:solidFill>
                  </a:rPr>
                  <a:t>decides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/>
                  <a:t>Consider the following 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/>
                  <a:t>:</a:t>
                </a:r>
              </a:p>
              <a:p>
                <a:pPr>
                  <a:spcBef>
                    <a:spcPts val="600"/>
                  </a:spcBef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/>
                  <a:t> “On input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400" dirty="0"/>
              </a:p>
              <a:p>
                <a:pPr>
                  <a:spcBef>
                    <a:spcPts val="600"/>
                  </a:spcBef>
                </a:pPr>
                <a:r>
                  <a:rPr lang="en-US" sz="2400" dirty="0">
                    <a:solidFill>
                      <a:schemeClr val="tx1"/>
                    </a:solidFill>
                  </a:rPr>
                  <a:t>     1.  Get own description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dirty="0"/>
                  <a:t>     2.  Use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2400" dirty="0"/>
                  <a:t> on input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400" dirty="0"/>
                  <a:t> to determine whether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/>
                  <a:t> accepts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dirty="0">
                    <a:solidFill>
                      <a:schemeClr val="tx1"/>
                    </a:solidFill>
                  </a:rPr>
                  <a:t>     3.  Do </a:t>
                </a:r>
                <a:r>
                  <a:rPr lang="en-US" sz="2400" dirty="0"/>
                  <a:t>the </a:t>
                </a:r>
                <a:r>
                  <a:rPr lang="en-US" sz="2400" dirty="0">
                    <a:solidFill>
                      <a:schemeClr val="tx1"/>
                    </a:solidFill>
                  </a:rPr>
                  <a:t>opposite of what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says.”</a:t>
                </a: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00" y="1576301"/>
                <a:ext cx="8305396" cy="3139321"/>
              </a:xfrm>
              <a:prstGeom prst="rect">
                <a:avLst/>
              </a:prstGeom>
              <a:blipFill>
                <a:blip r:embed="rId3"/>
                <a:stretch>
                  <a:fillRect l="-1175" t="-1553" b="-3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Isosceles Triangle 34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0752A2-B19E-C64A-A5D7-394EC6704163}"/>
              </a:ext>
            </a:extLst>
          </p:cNvPr>
          <p:cNvSpPr txBox="1"/>
          <p:nvPr/>
        </p:nvSpPr>
        <p:spPr>
          <a:xfrm>
            <a:off x="5176434" y="630781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92148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uiExpand="1" build="p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" y="0"/>
            <a:ext cx="8216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Ex 2:  Fixed-point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14300" y="1576301"/>
                <a:ext cx="8699500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Theorem:  </a:t>
                </a:r>
                <a:r>
                  <a:rPr lang="en-US" sz="2400" dirty="0">
                    <a:solidFill>
                      <a:schemeClr val="tx1"/>
                    </a:solidFill>
                  </a:rPr>
                  <a:t>For any computable function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,</a:t>
                </a:r>
                <a:br>
                  <a:rPr lang="en-US" sz="2400" dirty="0">
                    <a:solidFill>
                      <a:schemeClr val="tx1"/>
                    </a:solidFill>
                  </a:rPr>
                </a:br>
                <a:r>
                  <a:rPr lang="en-US" sz="2400" dirty="0">
                    <a:solidFill>
                      <a:schemeClr val="tx1"/>
                    </a:solidFill>
                  </a:rPr>
                  <a:t>there is a 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such that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d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=〈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>
                    <a:solidFill>
                      <a:schemeClr val="tx1"/>
                    </a:solidFill>
                  </a:rPr>
                  <a:t>In other words, consider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to be a program transformation function.  Then for some program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, its behavior is unchanged by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 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/>
                  <a:t>Proof:  Let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/>
                  <a:t> be the following TM.</a:t>
                </a:r>
              </a:p>
              <a:p>
                <a:pPr>
                  <a:spcBef>
                    <a:spcPts val="600"/>
                  </a:spcBef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/>
                  <a:t> “On input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400" dirty="0"/>
              </a:p>
              <a:p>
                <a:pPr>
                  <a:spcBef>
                    <a:spcPts val="600"/>
                  </a:spcBef>
                </a:pPr>
                <a:r>
                  <a:rPr lang="en-US" sz="2400" dirty="0">
                    <a:solidFill>
                      <a:schemeClr val="tx1"/>
                    </a:solidFill>
                  </a:rPr>
                  <a:t>     1.  Get own description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dirty="0"/>
                  <a:t>     2.  Compute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and call the result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dirty="0">
                    <a:solidFill>
                      <a:schemeClr val="tx1"/>
                    </a:solidFill>
                  </a:rPr>
                  <a:t>     3.  Simulate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.”</a:t>
                </a: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" y="1576301"/>
                <a:ext cx="8699500" cy="4031873"/>
              </a:xfrm>
              <a:prstGeom prst="rect">
                <a:avLst/>
              </a:prstGeom>
              <a:blipFill>
                <a:blip r:embed="rId2"/>
                <a:stretch>
                  <a:fillRect l="-1121" t="-1210" r="-1331" b="-25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15EF37-A515-9342-9894-37E00903E2D3}"/>
              </a:ext>
            </a:extLst>
          </p:cNvPr>
          <p:cNvSpPr txBox="1"/>
          <p:nvPr/>
        </p:nvSpPr>
        <p:spPr>
          <a:xfrm>
            <a:off x="4974956" y="633880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70404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uiExpand="1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14300" y="0"/>
                <a:ext cx="82169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Ex 3:   </a:t>
                </a:r>
                <a14:m>
                  <m:oMath xmlns:m="http://schemas.openxmlformats.org/officeDocument/2006/math">
                    <m:r>
                      <a:rPr lang="en-US" sz="4000" b="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𝑀𝐼𝑁</m:t>
                    </m:r>
                    <m:r>
                      <m:rPr>
                        <m:nor/>
                      </m:rPr>
                      <a:rPr lang="en-US" sz="40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T-unrecognizable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" y="0"/>
                <a:ext cx="8216900" cy="707886"/>
              </a:xfrm>
              <a:prstGeom prst="rect">
                <a:avLst/>
              </a:prstGeom>
              <a:blipFill>
                <a:blip r:embed="rId2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83800" y="1284201"/>
                <a:ext cx="11184300" cy="4616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Defn: 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a minimal TM 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p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</m:e>
                    </m:d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d>
                      <m:dPr>
                        <m:begChr m:val="|"/>
                        <m:endChr m:val="|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d>
                      </m:e>
                    </m:d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Thus, a </a:t>
                </a:r>
                <a:r>
                  <a:rPr lang="en-US" sz="2400" u="sng" dirty="0">
                    <a:solidFill>
                      <a:schemeClr val="tx1"/>
                    </a:solidFill>
                  </a:rPr>
                  <a:t>minimal TM</a:t>
                </a:r>
                <a:r>
                  <a:rPr lang="en-US" sz="2400" dirty="0">
                    <a:solidFill>
                      <a:schemeClr val="tx1"/>
                    </a:solidFill>
                  </a:rPr>
                  <a:t> has the shortest description among all equivalent TMs. 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>
                    <a:solidFill>
                      <a:schemeClr val="tx1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𝑀𝐼𝑁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a minimal TM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}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  <a:br>
                  <a:rPr lang="en-US" sz="2400" dirty="0">
                    <a:solidFill>
                      <a:schemeClr val="tx1"/>
                    </a:solidFill>
                  </a:rPr>
                </a:br>
                <a:r>
                  <a:rPr lang="en-US" sz="2400" b="1" dirty="0">
                    <a:solidFill>
                      <a:schemeClr val="tx1"/>
                    </a:solidFill>
                  </a:rPr>
                  <a:t>Theorem: 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𝑀𝐼𝑁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T-unrecognizable.  </a:t>
                </a:r>
              </a:p>
              <a:p>
                <a:r>
                  <a:rPr lang="en-US" sz="2400" dirty="0"/>
                  <a:t>Proof by contradiction:   Assume some TM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enumerates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𝑀𝐼𝑁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/>
                  <a:t>Consider the following 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/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/>
                  <a:t> “On input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400" dirty="0"/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     1.  Get own description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2400" dirty="0"/>
                  <a:t>     2.  Run enumerator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2400" dirty="0"/>
                  <a:t> until some 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/>
                  <a:t> appears, </a:t>
                </a:r>
                <a:r>
                  <a:rPr lang="en-US" sz="2400" dirty="0">
                    <a:solidFill>
                      <a:schemeClr val="tx1"/>
                    </a:solidFill>
                  </a:rPr>
                  <a:t>where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d>
                      <m:dPr>
                        <m:begChr m:val="|"/>
                        <m:endChr m:val="|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/>
                  <a:t>.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     3.  Simulate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.”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dirty="0"/>
                  <a:t>Thus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</m:d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&lt;</m:t>
                    </m:r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so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isn’t minimal, but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, contradiction. </a:t>
                </a: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00" y="1284201"/>
                <a:ext cx="11184300" cy="4616648"/>
              </a:xfrm>
              <a:prstGeom prst="rect">
                <a:avLst/>
              </a:prstGeom>
              <a:blipFill>
                <a:blip r:embed="rId3"/>
                <a:stretch>
                  <a:fillRect l="-872" t="-1057" b="-3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11.3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472649" y="2439134"/>
                <a:ext cx="4525263" cy="192360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11.3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>
                    <a:solidFill>
                      <a:schemeClr val="tx1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be an infinite subset of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𝑀𝐼𝑁</m:t>
                    </m:r>
                    <m:r>
                      <m:rPr>
                        <m:nor/>
                      </m:rPr>
                      <a:rPr lang="en-US" sz="20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. 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Is it possible that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is T-recognizable?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Yes.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No.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2649" y="2439134"/>
                <a:ext cx="4525263" cy="1923604"/>
              </a:xfrm>
              <a:prstGeom prst="rect">
                <a:avLst/>
              </a:prstGeom>
              <a:blipFill>
                <a:blip r:embed="rId4"/>
                <a:stretch>
                  <a:fillRect l="-1738" t="-1553" b="-4037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368F6F6B-CDC2-9A49-AC45-0F8AA51EF627}"/>
              </a:ext>
            </a:extLst>
          </p:cNvPr>
          <p:cNvSpPr txBox="1"/>
          <p:nvPr/>
        </p:nvSpPr>
        <p:spPr>
          <a:xfrm>
            <a:off x="5455403" y="62458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8546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uiExpand="1" build="p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8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0096FF"/>
      </a:hlink>
      <a:folHlink>
        <a:srgbClr val="D783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</a:spDef>
    <a:lnDef>
      <a:spPr>
        <a:ln w="95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Created xmlns="ce0de229-b968-460b-bfa6-c309bf067a3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D1872214E7E4AA66A0644C9DCCEFF" ma:contentTypeVersion="13" ma:contentTypeDescription="Create a new document." ma:contentTypeScope="" ma:versionID="a7594662c8e5fc21752806ac3520e701">
  <xsd:schema xmlns:xsd="http://www.w3.org/2001/XMLSchema" xmlns:xs="http://www.w3.org/2001/XMLSchema" xmlns:p="http://schemas.microsoft.com/office/2006/metadata/properties" xmlns:ns2="ce0de229-b968-460b-bfa6-c309bf067a33" xmlns:ns3="b2272a47-6a34-441e-975c-341e732a1f8b" targetNamespace="http://schemas.microsoft.com/office/2006/metadata/properties" ma:root="true" ma:fieldsID="90f7ced8e6f78dd6fdf52a8c3b233a3b" ns2:_="" ns3:_="">
    <xsd:import namespace="ce0de229-b968-460b-bfa6-c309bf067a33"/>
    <xsd:import namespace="b2272a47-6a34-441e-975c-341e732a1f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de229-b968-460b-bfa6-c309bf067a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Created" ma:index="20" nillable="true" ma:displayName="Date Created" ma:format="DateOnly" ma:internalName="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72a47-6a34-441e-975c-341e732a1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595CC3-16E3-448F-80D8-88F67F444E3E}">
  <ds:schemaRefs>
    <ds:schemaRef ds:uri="http://schemas.microsoft.com/office/2006/metadata/properties"/>
    <ds:schemaRef ds:uri="http://schemas.microsoft.com/office/infopath/2007/PartnerControls"/>
    <ds:schemaRef ds:uri="ce0de229-b968-460b-bfa6-c309bf067a33"/>
  </ds:schemaRefs>
</ds:datastoreItem>
</file>

<file path=customXml/itemProps2.xml><?xml version="1.0" encoding="utf-8"?>
<ds:datastoreItem xmlns:ds="http://schemas.openxmlformats.org/officeDocument/2006/customXml" ds:itemID="{FE89F8D9-0D8B-4D54-BC5A-CEB307F5F8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de229-b968-460b-bfa6-c309bf067a33"/>
    <ds:schemaRef ds:uri="b2272a47-6a34-441e-975c-341e732a1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9E8497-B9AF-4B35-BBCC-FE4B2A2248F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37306</TotalTime>
  <Words>1538</Words>
  <Application>Microsoft Macintosh PowerPoint</Application>
  <PresentationFormat>Widescreen</PresentationFormat>
  <Paragraphs>183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MV Boli</vt:lpstr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Massachusetts Institute of Technology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18.404J F2020 Lecture 11: Recursion Theorem and Logic </dc:title>
  <dc:subject/>
  <dc:creator>Michael Sipser</dc:creator>
  <cp:keywords/>
  <dc:description/>
  <cp:lastModifiedBy>Microsoft Office User</cp:lastModifiedBy>
  <cp:revision>895</cp:revision>
  <dcterms:created xsi:type="dcterms:W3CDTF">2020-08-09T18:24:17Z</dcterms:created>
  <dcterms:modified xsi:type="dcterms:W3CDTF">2021-02-15T22:58:14Z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0x0101001F4D1872214E7E4AA66A0644C9DCCEFF</vt:lpwstr>
  </property>
</Properties>
</file>