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9"/>
  </p:notesMasterIdLst>
  <p:sldIdLst>
    <p:sldId id="259" r:id="rId5"/>
    <p:sldId id="373" r:id="rId6"/>
    <p:sldId id="360" r:id="rId7"/>
    <p:sldId id="361" r:id="rId8"/>
    <p:sldId id="362" r:id="rId9"/>
    <p:sldId id="363" r:id="rId10"/>
    <p:sldId id="364" r:id="rId11"/>
    <p:sldId id="365" r:id="rId12"/>
    <p:sldId id="366" r:id="rId13"/>
    <p:sldId id="368" r:id="rId14"/>
    <p:sldId id="367" r:id="rId15"/>
    <p:sldId id="372" r:id="rId16"/>
    <p:sldId id="371" r:id="rId17"/>
    <p:sldId id="282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CC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20558" autoAdjust="0"/>
    <p:restoredTop sz="95501" autoAdjust="0"/>
  </p:normalViewPr>
  <p:slideViewPr>
    <p:cSldViewPr snapToGrid="0">
      <p:cViewPr varScale="1">
        <p:scale>
          <a:sx n="84" d="100"/>
          <a:sy n="84" d="100"/>
        </p:scale>
        <p:origin x="216" y="472"/>
      </p:cViewPr>
      <p:guideLst/>
    </p:cSldViewPr>
  </p:slideViewPr>
  <p:notesTextViewPr>
    <p:cViewPr>
      <p:scale>
        <a:sx n="200" d="100"/>
        <a:sy n="2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54BE19-BB89-43A8-85E8-06B3C9EBBF22}" type="datetimeFigureOut">
              <a:rPr lang="en-US" smtClean="0"/>
              <a:t>2/15/21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16D66E-EB54-4813-B230-A061E63C47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5662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a:fld id="{5A88EF75-F5D3-2F4B-B86A-DA28C49B8795}" type="mathplaceholder">
                        <a:rPr lang="en-US" i="1" smtClean="0">
                          <a:latin typeface="Cambria Math" panose="02040503050406030204" pitchFamily="18" charset="0"/>
                        </a:rPr>
                        <a:t>Type equation here.</a:t>
                      </a:fl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i="0" smtClean="0">
                    <a:latin typeface="Cambria Math" panose="02040503050406030204" pitchFamily="18" charset="0"/>
                  </a:rPr>
                  <a:t>"Type equation here."</a:t>
                </a:r>
                <a:endParaRPr lang="en-US" dirty="0"/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16D66E-EB54-4813-B230-A061E63C474B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8575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6075370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47821179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991163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694950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4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ocw.mit.edu/terms" TargetMode="External"/><Relationship Id="rId2" Type="http://schemas.openxmlformats.org/officeDocument/2006/relationships/hyperlink" Target="https://ocw.mit.edu/" TargetMode="Externa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Relationship Id="rId5" Type="http://schemas.openxmlformats.org/officeDocument/2006/relationships/hyperlink" Target="https://ocw.mit.edu/fairuse" TargetMode="Externa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7" Type="http://schemas.openxmlformats.org/officeDocument/2006/relationships/image" Target="../media/image19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4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13" Type="http://schemas.openxmlformats.org/officeDocument/2006/relationships/image" Target="../media/image31.png"/><Relationship Id="rId3" Type="http://schemas.openxmlformats.org/officeDocument/2006/relationships/image" Target="../media/image21.png"/><Relationship Id="rId7" Type="http://schemas.openxmlformats.org/officeDocument/2006/relationships/image" Target="../media/image25.png"/><Relationship Id="rId12" Type="http://schemas.openxmlformats.org/officeDocument/2006/relationships/image" Target="../media/image30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4.png"/><Relationship Id="rId11" Type="http://schemas.openxmlformats.org/officeDocument/2006/relationships/image" Target="../media/image29.png"/><Relationship Id="rId5" Type="http://schemas.openxmlformats.org/officeDocument/2006/relationships/image" Target="../media/image23.png"/><Relationship Id="rId10" Type="http://schemas.openxmlformats.org/officeDocument/2006/relationships/image" Target="../media/image28.png"/><Relationship Id="rId4" Type="http://schemas.openxmlformats.org/officeDocument/2006/relationships/image" Target="../media/image22.png"/><Relationship Id="rId9" Type="http://schemas.openxmlformats.org/officeDocument/2006/relationships/image" Target="../media/image2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0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95754" y="0"/>
            <a:ext cx="5943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18.404/6.840</a:t>
            </a:r>
            <a:r>
              <a:rPr lang="en-US" sz="4000" baseline="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 Lecture 11</a:t>
            </a:r>
            <a:endParaRPr lang="en-US" sz="40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258618" y="957179"/>
                <a:ext cx="11739294" cy="32162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/>
                  <a:t>Last time:  </a:t>
                </a:r>
                <a:br>
                  <a:rPr lang="en-US" sz="2400" baseline="0" dirty="0"/>
                </a:br>
                <a:r>
                  <a:rPr lang="en-US" sz="2000" dirty="0"/>
                  <a:t>- The Computation History Method for proving undecidability</a:t>
                </a:r>
              </a:p>
              <a:p>
                <a:r>
                  <a:rPr lang="en-US" sz="2000" dirty="0"/>
                  <a:t>- The Post Correspondence Problem is undecidable</a:t>
                </a:r>
              </a:p>
              <a:p>
                <a:r>
                  <a:rPr lang="en-US" sz="2000" dirty="0"/>
                  <a:t>- Linearly bounded automata, </a:t>
                </a:r>
                <a14:m>
                  <m:oMath xmlns:m="http://schemas.openxmlformats.org/officeDocument/2006/math">
                    <m:r>
                      <a:rPr lang="en-US" sz="2000" i="1" dirty="0">
                        <a:latin typeface="Cambria Math" panose="02040503050406030204" pitchFamily="18" charset="0"/>
                      </a:rPr>
                      <m:t>𝐴</m:t>
                    </m:r>
                    <m:r>
                      <m:rPr>
                        <m:nor/>
                      </m:rPr>
                      <a:rPr lang="en-US" sz="2000" baseline="-25000" dirty="0">
                        <a:latin typeface="Cambria Math" panose="02040503050406030204" pitchFamily="18" charset="0"/>
                      </a:rPr>
                      <m:t>LBA</m:t>
                    </m:r>
                  </m:oMath>
                </a14:m>
                <a:r>
                  <a:rPr lang="en-US" sz="2000" dirty="0"/>
                  <a:t> is decidable</a:t>
                </a:r>
              </a:p>
              <a:p>
                <a:r>
                  <a:rPr lang="en-US" sz="2000" dirty="0"/>
                  <a:t>- Configurations, Computation histories</a:t>
                </a:r>
              </a:p>
              <a:p>
                <a:r>
                  <a:rPr lang="en-US" sz="2000" dirty="0"/>
                  <a:t>- </a:t>
                </a:r>
                <a14:m>
                  <m:oMath xmlns:m="http://schemas.openxmlformats.org/officeDocument/2006/math"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𝐸</m:t>
                    </m:r>
                    <m:r>
                      <m:rPr>
                        <m:nor/>
                      </m:rPr>
                      <a:rPr lang="en-US" sz="2000" baseline="-25000" dirty="0">
                        <a:latin typeface="Cambria Math" panose="02040503050406030204" pitchFamily="18" charset="0"/>
                      </a:rPr>
                      <m:t>LBA</m:t>
                    </m:r>
                  </m:oMath>
                </a14:m>
                <a:r>
                  <a:rPr lang="en-US" sz="2000" dirty="0"/>
                  <a:t> and </a:t>
                </a:r>
                <a14:m>
                  <m:oMath xmlns:m="http://schemas.openxmlformats.org/officeDocument/2006/math">
                    <m:r>
                      <a:rPr lang="en-US" sz="2000" i="1" dirty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𝐿𝐿</m:t>
                    </m:r>
                    <m:r>
                      <m:rPr>
                        <m:nor/>
                      </m:rPr>
                      <a:rPr lang="en-US" sz="2000" b="0" i="0" baseline="-25000" dirty="0" smtClean="0">
                        <a:latin typeface="Cambria Math" panose="02040503050406030204" pitchFamily="18" charset="0"/>
                      </a:rPr>
                      <m:t>CFG</m:t>
                    </m:r>
                  </m:oMath>
                </a14:m>
                <a:r>
                  <a:rPr lang="en-US" sz="2000" dirty="0"/>
                  <a:t> are undecidable</a:t>
                </a:r>
              </a:p>
              <a:p>
                <a:pPr>
                  <a:spcBef>
                    <a:spcPts val="1800"/>
                  </a:spcBef>
                </a:pPr>
                <a:r>
                  <a:rPr lang="en-US" sz="2400" b="1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Today:  </a:t>
                </a:r>
                <a:r>
                  <a:rPr lang="en-US" sz="2000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(Sipser §6.1 – §6.2) </a:t>
                </a:r>
                <a:br>
                  <a:rPr lang="en-US" sz="2400" b="1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</a:br>
                <a:r>
                  <a:rPr lang="en-US" sz="2000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- Self-reproducing machines and The Recursion theorem</a:t>
                </a:r>
              </a:p>
              <a:p>
                <a:r>
                  <a:rPr lang="en-US" sz="2000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- Short introduction to mathematical logic</a:t>
                </a: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8618" y="957179"/>
                <a:ext cx="11739294" cy="3216265"/>
              </a:xfrm>
              <a:prstGeom prst="rect">
                <a:avLst/>
              </a:prstGeom>
              <a:blipFill>
                <a:blip r:embed="rId2"/>
                <a:stretch>
                  <a:fillRect l="-756" t="-1176" b="-19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Isosceles Triangle 3"/>
          <p:cNvSpPr/>
          <p:nvPr/>
        </p:nvSpPr>
        <p:spPr>
          <a:xfrm rot="8089703">
            <a:off x="12005555" y="6742019"/>
            <a:ext cx="276225" cy="136454"/>
          </a:xfrm>
          <a:prstGeom prst="triangle">
            <a:avLst/>
          </a:prstGeom>
          <a:solidFill>
            <a:srgbClr val="336600"/>
          </a:solidFill>
          <a:ln>
            <a:noFill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21F031A-6656-B24C-B110-1CCC3EC1E049}"/>
              </a:ext>
            </a:extLst>
          </p:cNvPr>
          <p:cNvSpPr txBox="1"/>
          <p:nvPr/>
        </p:nvSpPr>
        <p:spPr>
          <a:xfrm>
            <a:off x="5517397" y="623031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263905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300" y="0"/>
            <a:ext cx="82169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Other applications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114300" y="1576301"/>
            <a:ext cx="904376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Bef>
                <a:spcPts val="1200"/>
              </a:spcBef>
              <a:buFont typeface="+mj-lt"/>
              <a:buAutoNum type="arabicPeriod"/>
            </a:pPr>
            <a:r>
              <a:rPr lang="en-US" sz="2400" dirty="0"/>
              <a:t>Computer viruses.</a:t>
            </a:r>
          </a:p>
          <a:p>
            <a:pPr marL="457200" indent="-457200">
              <a:spcBef>
                <a:spcPts val="1200"/>
              </a:spcBef>
              <a:buFont typeface="+mj-lt"/>
              <a:buAutoNum type="arabicPeriod"/>
            </a:pPr>
            <a:r>
              <a:rPr lang="en-US" sz="2400" dirty="0"/>
              <a:t>A true but unprovable mathematical statement due to Kurt Gödel: “This statement is unprovable.”</a:t>
            </a:r>
            <a:br>
              <a:rPr lang="en-US" sz="2400" dirty="0"/>
            </a:br>
            <a:r>
              <a:rPr lang="en-US" sz="2400" dirty="0"/>
              <a:t> </a:t>
            </a:r>
          </a:p>
          <a:p>
            <a:pPr>
              <a:spcBef>
                <a:spcPts val="1200"/>
              </a:spcBef>
            </a:pPr>
            <a:endParaRPr lang="en-US" sz="2400" dirty="0"/>
          </a:p>
        </p:txBody>
      </p:sp>
      <p:sp>
        <p:nvSpPr>
          <p:cNvPr id="4" name="Isosceles Triangle 3"/>
          <p:cNvSpPr/>
          <p:nvPr/>
        </p:nvSpPr>
        <p:spPr>
          <a:xfrm rot="8089703">
            <a:off x="12005555" y="6742019"/>
            <a:ext cx="276225" cy="136454"/>
          </a:xfrm>
          <a:prstGeom prst="triangle">
            <a:avLst/>
          </a:prstGeom>
          <a:solidFill>
            <a:srgbClr val="336600"/>
          </a:solidFill>
          <a:ln>
            <a:noFill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655B5C3-ABB8-8846-B015-CADED5E51115}"/>
              </a:ext>
            </a:extLst>
          </p:cNvPr>
          <p:cNvSpPr txBox="1"/>
          <p:nvPr/>
        </p:nvSpPr>
        <p:spPr>
          <a:xfrm>
            <a:off x="5672380" y="6152827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val="233089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uiExpand="1" build="p"/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300" y="0"/>
            <a:ext cx="82169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Intro to Mathematical Logic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283800" y="1284201"/>
                <a:ext cx="11184300" cy="45968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/>
                  <a:t>Goal:  </a:t>
                </a:r>
                <a:r>
                  <a:rPr lang="en-US" sz="2400" dirty="0"/>
                  <a:t>A mathematical study of mathematical reasoning itself.</a:t>
                </a:r>
              </a:p>
              <a:p>
                <a:r>
                  <a:rPr lang="en-US" sz="2000" dirty="0"/>
                  <a:t>Formally defines the language of mathematics, mathematical truth, and provability.</a:t>
                </a:r>
              </a:p>
              <a:p>
                <a:pPr>
                  <a:spcBef>
                    <a:spcPts val="1200"/>
                  </a:spcBef>
                </a:pPr>
                <a:r>
                  <a:rPr lang="en-US" sz="2400" dirty="0">
                    <a:solidFill>
                      <a:schemeClr val="tx1"/>
                    </a:solidFill>
                  </a:rPr>
                  <a:t>Gödel’s First Incompleteness Theorem:  </a:t>
                </a:r>
                <a:br>
                  <a:rPr lang="en-US" sz="2000" dirty="0">
                    <a:solidFill>
                      <a:schemeClr val="tx1"/>
                    </a:solidFill>
                  </a:rPr>
                </a:br>
                <a:r>
                  <a:rPr lang="en-US" sz="2000" dirty="0">
                    <a:solidFill>
                      <a:schemeClr val="tx1"/>
                    </a:solidFill>
                  </a:rPr>
                  <a:t>In any reasonable formal system, some true statements are not provable.  </a:t>
                </a:r>
              </a:p>
              <a:p>
                <a:pPr>
                  <a:spcBef>
                    <a:spcPts val="1200"/>
                  </a:spcBef>
                </a:pPr>
                <a:r>
                  <a:rPr lang="en-US" sz="2000" dirty="0">
                    <a:solidFill>
                      <a:schemeClr val="tx1"/>
                    </a:solidFill>
                  </a:rPr>
                  <a:t>Proof:  We use two properties of formal proofs:</a:t>
                </a:r>
              </a:p>
              <a:p>
                <a:pPr marL="457200" indent="-457200">
                  <a:buFontTx/>
                  <a:buAutoNum type="arabicParenR"/>
                </a:pPr>
                <a:r>
                  <a:rPr lang="en-US" sz="2000" dirty="0">
                    <a:solidFill>
                      <a:schemeClr val="tx1"/>
                    </a:solidFill>
                  </a:rPr>
                  <a:t>Soundness:  If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𝜙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 has a proof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 then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𝜙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 is true.</a:t>
                </a:r>
              </a:p>
              <a:p>
                <a:pPr marL="457200" indent="-457200">
                  <a:buAutoNum type="arabicParenR"/>
                </a:pPr>
                <a:r>
                  <a:rPr lang="en-US" sz="2000" dirty="0" err="1">
                    <a:solidFill>
                      <a:schemeClr val="tx1"/>
                    </a:solidFill>
                  </a:rPr>
                  <a:t>Checkability</a:t>
                </a:r>
                <a:r>
                  <a:rPr lang="en-US" sz="2000" dirty="0">
                    <a:solidFill>
                      <a:schemeClr val="tx1"/>
                    </a:solidFill>
                  </a:rPr>
                  <a:t>:  The language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|"/>
                        <m:ctrlP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d>
                          <m:dPr>
                            <m:begChr m:val="〈"/>
                            <m:endChr m:val="〉"/>
                            <m:ctrlPr>
                              <a:rPr lang="en-US" sz="20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𝜋</m:t>
                            </m:r>
                            <m:r>
                              <a:rPr lang="en-US" sz="20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sz="20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𝜙</m:t>
                            </m:r>
                          </m:e>
                        </m:d>
                      </m:e>
                    </m:d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 is a proof of statement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𝜙</m:t>
                    </m:r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}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 is decidable.</a:t>
                </a:r>
              </a:p>
              <a:p>
                <a:pPr>
                  <a:spcBef>
                    <a:spcPts val="1200"/>
                  </a:spcBef>
                </a:pPr>
                <a:r>
                  <a:rPr lang="en-US" sz="2000" dirty="0" err="1">
                    <a:solidFill>
                      <a:schemeClr val="tx1"/>
                    </a:solidFill>
                  </a:rPr>
                  <a:t>Checkability</a:t>
                </a:r>
                <a:r>
                  <a:rPr lang="en-US" sz="2000" dirty="0">
                    <a:solidFill>
                      <a:schemeClr val="tx1"/>
                    </a:solidFill>
                  </a:rPr>
                  <a:t> implies the set of provable statements {〈𝜙〉| 𝜙 has a proof} is T-recognizable.</a:t>
                </a:r>
              </a:p>
              <a:p>
                <a:pPr>
                  <a:spcBef>
                    <a:spcPts val="600"/>
                  </a:spcBef>
                </a:pPr>
                <a:r>
                  <a:rPr lang="en-US" sz="2000" dirty="0" err="1"/>
                  <a:t>SImilarly</a:t>
                </a:r>
                <a:r>
                  <a:rPr lang="en-US" sz="2000" dirty="0"/>
                  <a:t>, if we can always prove  </a:t>
                </a:r>
                <a14:m>
                  <m:oMath xmlns:m="http://schemas.openxmlformats.org/officeDocument/2006/math">
                    <m:d>
                      <m:dPr>
                        <m:begChr m:val="〈"/>
                        <m:endChr m:val="〉"/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𝑀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</m:d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∈</m:t>
                    </m:r>
                    <m:bar>
                      <m:barPr>
                        <m:pos m:val="top"/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barPr>
                      <m:e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m:rPr>
                            <m:nor/>
                          </m:rPr>
                          <a:rPr lang="en-US" sz="2000" baseline="-25000" dirty="0">
                            <a:latin typeface="Cambria Math" panose="02040503050406030204" pitchFamily="18" charset="0"/>
                          </a:rPr>
                          <m:t>TM</m:t>
                        </m:r>
                      </m:e>
                    </m:bar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  when it is true, then </a:t>
                </a:r>
                <a14:m>
                  <m:oMath xmlns:m="http://schemas.openxmlformats.org/officeDocument/2006/math">
                    <m:bar>
                      <m:barPr>
                        <m:pos m:val="top"/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barPr>
                      <m:e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m:rPr>
                            <m:nor/>
                          </m:rPr>
                          <a:rPr lang="en-US" sz="2000" baseline="-25000" dirty="0">
                            <a:latin typeface="Cambria Math" panose="02040503050406030204" pitchFamily="18" charset="0"/>
                          </a:rPr>
                          <m:t>TM</m:t>
                        </m:r>
                      </m:e>
                    </m:bar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 is T-recognizable (false!).</a:t>
                </a:r>
              </a:p>
              <a:p>
                <a:pPr>
                  <a:spcBef>
                    <a:spcPts val="600"/>
                  </a:spcBef>
                </a:pPr>
                <a:r>
                  <a:rPr lang="en-US" sz="2000" dirty="0"/>
                  <a:t>Therefore, some true statements of the form </a:t>
                </a:r>
                <a:r>
                  <a:rPr lang="en-US" sz="20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begChr m:val="〈"/>
                        <m:endChr m:val="〉"/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𝑀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</m:d>
                    <m:r>
                      <a:rPr lang="en-US" sz="2000" i="1">
                        <a:latin typeface="Cambria Math" panose="02040503050406030204" pitchFamily="18" charset="0"/>
                      </a:rPr>
                      <m:t>∈</m:t>
                    </m:r>
                    <m:bar>
                      <m:barPr>
                        <m:pos m:val="top"/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barPr>
                      <m:e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m:rPr>
                            <m:nor/>
                          </m:rPr>
                          <a:rPr lang="en-US" sz="2000" baseline="-25000" dirty="0">
                            <a:latin typeface="Cambria Math" panose="02040503050406030204" pitchFamily="18" charset="0"/>
                          </a:rPr>
                          <m:t>TM</m:t>
                        </m:r>
                      </m:e>
                    </m:bar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  are unprovable. </a:t>
                </a:r>
              </a:p>
              <a:p>
                <a:pPr>
                  <a:spcBef>
                    <a:spcPts val="2400"/>
                  </a:spcBef>
                </a:pPr>
                <a:r>
                  <a:rPr lang="en-US" sz="2000" dirty="0"/>
                  <a:t>Next, we use the Recursion Theorem to give a specific example of a true but unprovable statement.</a:t>
                </a:r>
                <a:endParaRPr lang="en-US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3800" y="1284201"/>
                <a:ext cx="11184300" cy="4596899"/>
              </a:xfrm>
              <a:prstGeom prst="rect">
                <a:avLst/>
              </a:prstGeom>
              <a:blipFill>
                <a:blip r:embed="rId2"/>
                <a:stretch>
                  <a:fillRect l="-872" t="-1061" b="-145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Isosceles Triangle 3"/>
          <p:cNvSpPr/>
          <p:nvPr/>
        </p:nvSpPr>
        <p:spPr>
          <a:xfrm rot="8089703">
            <a:off x="12005555" y="6742019"/>
            <a:ext cx="276225" cy="136454"/>
          </a:xfrm>
          <a:prstGeom prst="triangle">
            <a:avLst/>
          </a:prstGeom>
          <a:solidFill>
            <a:srgbClr val="336600"/>
          </a:solidFill>
          <a:ln>
            <a:noFill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FDC1424-B4B4-5B49-964A-968485FC9E38}"/>
              </a:ext>
            </a:extLst>
          </p:cNvPr>
          <p:cNvSpPr txBox="1"/>
          <p:nvPr/>
        </p:nvSpPr>
        <p:spPr>
          <a:xfrm>
            <a:off x="5470902" y="6462793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11</a:t>
            </a:r>
          </a:p>
        </p:txBody>
      </p:sp>
    </p:spTree>
    <p:extLst>
      <p:ext uri="{BB962C8B-B14F-4D97-AF65-F5344CB8AC3E}">
        <p14:creationId xmlns:p14="http://schemas.microsoft.com/office/powerpoint/2010/main" val="625834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uiExpand="1" build="p"/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300" y="0"/>
            <a:ext cx="82169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A True but Unprovable Statement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283799" y="1284201"/>
                <a:ext cx="11760155" cy="47635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/>
                  <a:t>Implement Gödel statement “This statement is unprovable.”</a:t>
                </a:r>
              </a:p>
              <a:p>
                <a:r>
                  <a:rPr lang="en-US" sz="2400" dirty="0">
                    <a:solidFill>
                      <a:schemeClr val="tx1"/>
                    </a:solidFill>
                  </a:rPr>
                  <a:t>Let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𝜙</m:t>
                        </m:r>
                      </m:e>
                      <m:sub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𝑈</m:t>
                        </m:r>
                      </m:sub>
                    </m:sSub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 be the statement </a:t>
                </a:r>
                <a14:m>
                  <m:oMath xmlns:m="http://schemas.openxmlformats.org/officeDocument/2006/math">
                    <m:d>
                      <m:dPr>
                        <m:begChr m:val="〈"/>
                        <m:endChr m:val="〉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e>
                    </m:d>
                    <m:r>
                      <a:rPr lang="en-US" sz="2400" i="1">
                        <a:latin typeface="Cambria Math" panose="02040503050406030204" pitchFamily="18" charset="0"/>
                      </a:rPr>
                      <m:t>∈</m:t>
                    </m:r>
                    <m:bar>
                      <m:barPr>
                        <m:pos m:val="top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barPr>
                      <m:e>
                        <m:r>
                          <a:rPr lang="en-US" sz="2400" i="1" dirty="0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m:rPr>
                            <m:nor/>
                          </m:rPr>
                          <a:rPr lang="en-US" sz="2400" baseline="-25000" dirty="0">
                            <a:latin typeface="Cambria Math" panose="02040503050406030204" pitchFamily="18" charset="0"/>
                          </a:rPr>
                          <m:t>TM</m:t>
                        </m:r>
                      </m:e>
                    </m:bar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  where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𝑅</m:t>
                    </m:r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 is the following TM:</a:t>
                </a:r>
              </a:p>
              <a:p>
                <a:pPr>
                  <a:spcBef>
                    <a:spcPts val="600"/>
                  </a:spcBef>
                </a:pP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𝑅</m:t>
                    </m:r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2400" dirty="0"/>
                  <a:t> “On any input</a:t>
                </a:r>
              </a:p>
              <a:p>
                <a:r>
                  <a:rPr lang="en-US" sz="2400" dirty="0">
                    <a:solidFill>
                      <a:schemeClr val="tx1"/>
                    </a:solidFill>
                  </a:rPr>
                  <a:t>     1.  Obtain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〈</m:t>
                    </m:r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𝑅</m:t>
                    </m:r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〉</m:t>
                    </m:r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 and use it to obtain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𝜙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𝑈</m:t>
                        </m:r>
                      </m:sub>
                    </m:sSub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.</a:t>
                </a:r>
              </a:p>
              <a:p>
                <a:r>
                  <a:rPr lang="en-US" sz="2400" dirty="0"/>
                  <a:t>     2.  </a:t>
                </a:r>
                <a:r>
                  <a:rPr lang="en-US" sz="2400" dirty="0">
                    <a:solidFill>
                      <a:schemeClr val="tx1"/>
                    </a:solidFill>
                  </a:rPr>
                  <a:t>For each possible proof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𝜋</m:t>
                    </m:r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 </m:t>
                    </m:r>
                    <m:sSub>
                      <m:sSubPr>
                        <m:ctrlP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𝜋</m:t>
                        </m:r>
                      </m:e>
                      <m:sub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𝜋</m:t>
                        </m:r>
                      </m:e>
                      <m:sub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, …</m:t>
                    </m:r>
                  </m:oMath>
                </a14:m>
                <a:endParaRPr lang="en-US" sz="2400" b="0" dirty="0">
                  <a:solidFill>
                    <a:schemeClr val="tx1"/>
                  </a:solidFill>
                </a:endParaRPr>
              </a:p>
              <a:p>
                <a:r>
                  <a:rPr lang="en-US" sz="2400" dirty="0">
                    <a:solidFill>
                      <a:schemeClr val="tx1"/>
                    </a:solidFill>
                  </a:rPr>
                  <a:t>                 Test if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 is a proof that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𝜙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𝑈</m:t>
                        </m:r>
                      </m:sub>
                    </m:sSub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 is true.</a:t>
                </a:r>
              </a:p>
              <a:p>
                <a:r>
                  <a:rPr lang="en-US" sz="2400" dirty="0"/>
                  <a:t>                 If yes, then </a:t>
                </a:r>
                <a:r>
                  <a:rPr lang="en-US" sz="2400" i="1" dirty="0"/>
                  <a:t>accept</a:t>
                </a:r>
                <a:r>
                  <a:rPr lang="en-US" sz="2400" dirty="0"/>
                  <a:t>.  Otherwise, continue.”</a:t>
                </a:r>
              </a:p>
              <a:p>
                <a:pPr>
                  <a:spcBef>
                    <a:spcPts val="1800"/>
                  </a:spcBef>
                </a:pPr>
                <a:r>
                  <a:rPr lang="en-US" sz="2400" b="1" dirty="0"/>
                  <a:t>Theorem:  </a:t>
                </a:r>
                <a:r>
                  <a:rPr lang="en-US" sz="2400" dirty="0"/>
                  <a:t>(1)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𝜙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𝑈</m:t>
                        </m:r>
                      </m:sub>
                    </m:sSub>
                  </m:oMath>
                </a14:m>
                <a:r>
                  <a:rPr lang="en-US" sz="2400" dirty="0"/>
                  <a:t> has no proof</a:t>
                </a:r>
              </a:p>
              <a:p>
                <a:r>
                  <a:rPr lang="en-US" sz="2400" dirty="0"/>
                  <a:t>                    (2)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𝜙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𝑈</m:t>
                        </m:r>
                      </m:sub>
                    </m:sSub>
                  </m:oMath>
                </a14:m>
                <a:r>
                  <a:rPr lang="en-US" sz="2400" dirty="0"/>
                  <a:t> is true</a:t>
                </a:r>
              </a:p>
              <a:p>
                <a:r>
                  <a:rPr lang="en-US" sz="2000" dirty="0"/>
                  <a:t>Proof:  </a:t>
                </a:r>
              </a:p>
              <a:p>
                <a:pPr marL="457200" indent="-457200">
                  <a:buAutoNum type="arabicParenBoth"/>
                </a:pPr>
                <a:r>
                  <a:rPr lang="en-US" sz="2000" dirty="0"/>
                  <a:t>If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𝜙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𝑈</m:t>
                        </m:r>
                      </m:sub>
                    </m:sSub>
                  </m:oMath>
                </a14:m>
                <a:r>
                  <a:rPr lang="en-US" sz="2000" dirty="0"/>
                  <a:t> has a proof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en-US" sz="2000" dirty="0"/>
                  <a:t> TM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𝑅</m:t>
                    </m:r>
                  </m:oMath>
                </a14:m>
                <a:r>
                  <a:rPr lang="en-US" sz="2000" dirty="0"/>
                  <a:t> accepts 0</a:t>
                </a:r>
                <a14:m>
                  <m:oMath xmlns:m="http://schemas.openxmlformats.org/officeDocument/2006/math">
                    <m:r>
                      <a:rPr lang="en-US" sz="20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→</m:t>
                    </m:r>
                    <m:d>
                      <m:dPr>
                        <m:begChr m:val="〈"/>
                        <m:endChr m:val="〉"/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𝑅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,0</m:t>
                        </m:r>
                      </m:e>
                    </m:d>
                    <m:r>
                      <a:rPr lang="en-US" sz="2000" i="1">
                        <a:latin typeface="Cambria Math" panose="02040503050406030204" pitchFamily="18" charset="0"/>
                      </a:rPr>
                      <m:t>∈</m:t>
                    </m:r>
                    <m:bar>
                      <m:barPr>
                        <m:pos m:val="top"/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barPr>
                      <m:e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m:rPr>
                            <m:nor/>
                          </m:rPr>
                          <a:rPr lang="en-US" sz="2000" baseline="-25000" dirty="0">
                            <a:latin typeface="Cambria Math" panose="02040503050406030204" pitchFamily="18" charset="0"/>
                          </a:rPr>
                          <m:t>TM</m:t>
                        </m:r>
                      </m:e>
                    </m:bar>
                  </m:oMath>
                </a14:m>
                <a:r>
                  <a:rPr lang="en-US" sz="2000" dirty="0"/>
                  <a:t>  is false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en-US" sz="20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𝜙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𝑈</m:t>
                        </m:r>
                      </m:sub>
                    </m:sSub>
                  </m:oMath>
                </a14:m>
                <a:r>
                  <a:rPr lang="en-US" sz="2000" dirty="0"/>
                  <a:t> cannot have a proof. </a:t>
                </a:r>
              </a:p>
              <a:p>
                <a:pPr marL="457200" indent="-457200">
                  <a:buAutoNum type="arabicParenBoth"/>
                </a:pPr>
                <a:r>
                  <a:rPr lang="en-US" sz="2000" dirty="0"/>
                  <a:t>If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𝜙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𝑈</m:t>
                        </m:r>
                      </m:sub>
                    </m:sSub>
                  </m:oMath>
                </a14:m>
                <a:r>
                  <a:rPr lang="en-US" sz="2000" dirty="0"/>
                  <a:t> is false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en-US" sz="2000" dirty="0"/>
                  <a:t> </a:t>
                </a:r>
                <a14:m>
                  <m:oMath xmlns:m="http://schemas.openxmlformats.org/officeDocument/2006/math">
                    <m:d>
                      <m:dPr>
                        <m:begChr m:val="〈"/>
                        <m:endChr m:val="〉"/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𝑅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,0</m:t>
                        </m:r>
                      </m:e>
                    </m:d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∉</m:t>
                    </m:r>
                    <m:bar>
                      <m:barPr>
                        <m:pos m:val="top"/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barPr>
                      <m:e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m:rPr>
                            <m:nor/>
                          </m:rPr>
                          <a:rPr lang="en-US" sz="2000" baseline="-25000" dirty="0">
                            <a:latin typeface="Cambria Math" panose="02040503050406030204" pitchFamily="18" charset="0"/>
                          </a:rPr>
                          <m:t>TM</m:t>
                        </m:r>
                      </m:e>
                    </m:bar>
                  </m:oMath>
                </a14:m>
                <a:r>
                  <a:rPr lang="en-US" sz="2000" dirty="0"/>
                  <a:t>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en-US" sz="2000" dirty="0"/>
                  <a:t> R accepts 0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en-US" sz="2000" dirty="0"/>
                  <a:t>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𝑅</m:t>
                    </m:r>
                  </m:oMath>
                </a14:m>
                <a:r>
                  <a:rPr lang="en-US" sz="2000" dirty="0"/>
                  <a:t> found a proof that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𝜙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𝑈</m:t>
                        </m:r>
                      </m:sub>
                    </m:sSub>
                  </m:oMath>
                </a14:m>
                <a:r>
                  <a:rPr lang="en-US" sz="2000" dirty="0"/>
                  <a:t> is true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en-US" sz="20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𝜙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𝑈</m:t>
                        </m:r>
                      </m:sub>
                    </m:sSub>
                  </m:oMath>
                </a14:m>
                <a:r>
                  <a:rPr lang="en-US" sz="2000" dirty="0"/>
                  <a:t> is true.</a:t>
                </a:r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3799" y="1284201"/>
                <a:ext cx="11760155" cy="4763548"/>
              </a:xfrm>
              <a:prstGeom prst="rect">
                <a:avLst/>
              </a:prstGeom>
              <a:blipFill>
                <a:blip r:embed="rId2"/>
                <a:stretch>
                  <a:fillRect l="-829" t="-1024" b="-14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" name="Group 4"/>
          <p:cNvGrpSpPr/>
          <p:nvPr/>
        </p:nvGrpSpPr>
        <p:grpSpPr>
          <a:xfrm>
            <a:off x="4855368" y="4747222"/>
            <a:ext cx="1266825" cy="487735"/>
            <a:chOff x="4855368" y="3997612"/>
            <a:chExt cx="1266825" cy="487735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" name="Rectangle 2"/>
                <p:cNvSpPr/>
                <p:nvPr/>
              </p:nvSpPr>
              <p:spPr>
                <a:xfrm>
                  <a:off x="5265681" y="3997612"/>
                  <a:ext cx="530337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𝜙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𝑈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3" name="Rectangle 2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265681" y="3997612"/>
                  <a:ext cx="530337" cy="369332"/>
                </a:xfrm>
                <a:prstGeom prst="rect">
                  <a:avLst/>
                </a:prstGeom>
                <a:blipFill>
                  <a:blip r:embed="rId3"/>
                  <a:stretch>
                    <a:fillRect b="-13333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4" name="Right Brace 3"/>
            <p:cNvSpPr/>
            <p:nvPr/>
          </p:nvSpPr>
          <p:spPr>
            <a:xfrm rot="16200000">
              <a:off x="5450681" y="3813834"/>
              <a:ext cx="76200" cy="1266825"/>
            </a:xfrm>
            <a:prstGeom prst="rightBrace">
              <a:avLst>
                <a:gd name="adj1" fmla="val 89584"/>
                <a:gd name="adj2" fmla="val 50000"/>
              </a:avLst>
            </a:prstGeom>
            <a:ln w="952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" name="Rectangle 5"/>
          <p:cNvSpPr/>
          <p:nvPr/>
        </p:nvSpPr>
        <p:spPr>
          <a:xfrm>
            <a:off x="2141083" y="5614980"/>
            <a:ext cx="1630817" cy="3476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518025" y="5294305"/>
            <a:ext cx="2441575" cy="3206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959600" y="5294308"/>
            <a:ext cx="4095750" cy="3206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771900" y="5614980"/>
            <a:ext cx="1493781" cy="3476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259274" y="5614980"/>
            <a:ext cx="3503726" cy="3476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8763000" y="5692099"/>
            <a:ext cx="2723776" cy="3476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2617508" y="5294305"/>
            <a:ext cx="1895641" cy="3206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Isosceles Triangle 14"/>
          <p:cNvSpPr/>
          <p:nvPr/>
        </p:nvSpPr>
        <p:spPr>
          <a:xfrm rot="8089703">
            <a:off x="12005555" y="6742019"/>
            <a:ext cx="276225" cy="136454"/>
          </a:xfrm>
          <a:prstGeom prst="triangle">
            <a:avLst/>
          </a:prstGeom>
          <a:solidFill>
            <a:srgbClr val="336600"/>
          </a:solidFill>
          <a:ln>
            <a:noFill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BE156D4-457F-B049-8F1C-665BD1DE6DFD}"/>
              </a:ext>
            </a:extLst>
          </p:cNvPr>
          <p:cNvSpPr txBox="1"/>
          <p:nvPr/>
        </p:nvSpPr>
        <p:spPr>
          <a:xfrm>
            <a:off x="5331417" y="626131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12</a:t>
            </a:r>
          </a:p>
        </p:txBody>
      </p:sp>
    </p:spTree>
    <p:extLst>
      <p:ext uri="{BB962C8B-B14F-4D97-AF65-F5344CB8AC3E}">
        <p14:creationId xmlns:p14="http://schemas.microsoft.com/office/powerpoint/2010/main" val="2832191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3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uiExpand="1" build="p"/>
      <p:bldP spid="6" grpId="0" animBg="1"/>
      <p:bldP spid="8" grpId="0" animBg="1"/>
      <p:bldP spid="9" grpId="0" animBg="1"/>
      <p:bldP spid="10" grpId="0" animBg="1"/>
      <p:bldP spid="11" grpId="0" animBg="1"/>
      <p:bldP spid="12" grpId="0" animBg="1"/>
      <p:bldP spid="14" grpId="0" animBg="1"/>
      <p:bldP spid="1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57170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Quick review of today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02315" y="1617154"/>
            <a:ext cx="9616328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2763" lvl="0" indent="-512763">
              <a:spcBef>
                <a:spcPts val="1200"/>
              </a:spcBef>
              <a:buFont typeface="+mj-lt"/>
              <a:buAutoNum type="arabicPeriod"/>
            </a:pPr>
            <a:r>
              <a:rPr lang="en-US" sz="2400" dirty="0">
                <a:latin typeface="+mj-lt"/>
              </a:rPr>
              <a:t>Self-reference and The Recursion Theorem</a:t>
            </a:r>
          </a:p>
          <a:p>
            <a:pPr marL="512763" lvl="0" indent="-512763">
              <a:spcBef>
                <a:spcPts val="1200"/>
              </a:spcBef>
              <a:buFont typeface="+mj-lt"/>
              <a:buAutoNum type="arabicPeriod"/>
            </a:pPr>
            <a:r>
              <a:rPr lang="en-US" sz="2400" dirty="0">
                <a:latin typeface="+mj-lt"/>
              </a:rPr>
              <a:t>Various applications.  </a:t>
            </a:r>
          </a:p>
          <a:p>
            <a:pPr marL="512763" lvl="0" indent="-512763">
              <a:spcBef>
                <a:spcPts val="1200"/>
              </a:spcBef>
              <a:buFont typeface="+mj-lt"/>
              <a:buAutoNum type="arabicPeriod"/>
            </a:pPr>
            <a:r>
              <a:rPr lang="en-US" sz="2400" dirty="0">
                <a:latin typeface="+mj-lt"/>
              </a:rPr>
              <a:t>Sketch of Gödel’s First Incompleteness Theorem in mathematical logic.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A5F0FF3-A2D8-1049-9C85-70785CD9A1A7}"/>
              </a:ext>
            </a:extLst>
          </p:cNvPr>
          <p:cNvSpPr txBox="1"/>
          <p:nvPr/>
        </p:nvSpPr>
        <p:spPr>
          <a:xfrm>
            <a:off x="5238427" y="6044339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13</a:t>
            </a:r>
          </a:p>
        </p:txBody>
      </p:sp>
    </p:spTree>
    <p:extLst>
      <p:ext uri="{BB962C8B-B14F-4D97-AF65-F5344CB8AC3E}">
        <p14:creationId xmlns:p14="http://schemas.microsoft.com/office/powerpoint/2010/main" val="18444271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8EB3551-F897-FE4A-B346-E310DEF2A8BD}"/>
              </a:ext>
            </a:extLst>
          </p:cNvPr>
          <p:cNvSpPr txBox="1"/>
          <p:nvPr/>
        </p:nvSpPr>
        <p:spPr>
          <a:xfrm>
            <a:off x="448886" y="1250467"/>
            <a:ext cx="11538067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MIT </a:t>
            </a:r>
            <a:r>
              <a:rPr lang="en-US" sz="2400" dirty="0" err="1"/>
              <a:t>OpenCourseWare</a:t>
            </a:r>
            <a:endParaRPr lang="en-US" sz="2400" dirty="0"/>
          </a:p>
          <a:p>
            <a:r>
              <a:rPr lang="en-US" sz="2400" dirty="0">
                <a:hlinkClick r:id="rId2"/>
              </a:rPr>
              <a:t>https://ocw.mit.edu</a:t>
            </a:r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800" dirty="0"/>
              <a:t>18.404J Theory of Computation</a:t>
            </a:r>
          </a:p>
          <a:p>
            <a:r>
              <a:rPr lang="en-US" sz="2400" dirty="0"/>
              <a:t>Fall 2020</a:t>
            </a:r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200" dirty="0"/>
              <a:t>For information about citing these materials or our Terms of Use, visit: </a:t>
            </a:r>
            <a:r>
              <a:rPr lang="en-US" sz="2200" dirty="0">
                <a:hlinkClick r:id="rId3"/>
              </a:rPr>
              <a:t>https://ocw.mit.edu/terms</a:t>
            </a:r>
            <a:r>
              <a:rPr lang="en-US" sz="2200" dirty="0"/>
              <a:t>.</a:t>
            </a:r>
          </a:p>
          <a:p>
            <a:pPr>
              <a:spcBef>
                <a:spcPts val="1200"/>
              </a:spcBef>
            </a:pPr>
            <a:endParaRPr lang="en-US" sz="2400" b="1" spc="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112579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5734" y="0"/>
            <a:ext cx="56291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Midterm exam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58618" y="957179"/>
            <a:ext cx="11000621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en-US" sz="2000" dirty="0"/>
              <a:t>90 minutes length + 20 minutes for printing/scanning/uploading.</a:t>
            </a:r>
          </a:p>
          <a:p>
            <a:r>
              <a:rPr lang="en-US" sz="2000" dirty="0"/>
              <a:t>Open book, postings, piazza, notes, and lecture videos, from this year.  </a:t>
            </a:r>
          </a:p>
          <a:p>
            <a:r>
              <a:rPr lang="en-US" sz="2000" dirty="0"/>
              <a:t>Covers through Recursion Theorem presented today.</a:t>
            </a:r>
            <a:br>
              <a:rPr lang="en-US" sz="2000" dirty="0"/>
            </a:br>
            <a:r>
              <a:rPr lang="en-US" sz="2000" dirty="0"/>
              <a:t>Will </a:t>
            </a:r>
            <a:r>
              <a:rPr lang="en-US" sz="2000" u="sng" dirty="0"/>
              <a:t>not</a:t>
            </a:r>
            <a:r>
              <a:rPr lang="en-US" sz="2000" dirty="0"/>
              <a:t> include section on mathematical logic. </a:t>
            </a:r>
          </a:p>
          <a:p>
            <a:pPr>
              <a:spcBef>
                <a:spcPts val="1200"/>
              </a:spcBef>
            </a:pPr>
            <a:r>
              <a:rPr lang="en-US" sz="2000" b="1" u="sng" dirty="0"/>
              <a:t>Not permitted:  </a:t>
            </a:r>
            <a:r>
              <a:rPr lang="en-US" sz="2000" u="sng" dirty="0"/>
              <a:t>Communication with anyone except course staff, other materials, internet searching.</a:t>
            </a:r>
          </a:p>
          <a:p>
            <a:pPr>
              <a:spcBef>
                <a:spcPts val="1200"/>
              </a:spcBef>
            </a:pPr>
            <a:r>
              <a:rPr lang="en-US" sz="2000" b="1" u="sng" dirty="0"/>
              <a:t>Not permitted:  </a:t>
            </a:r>
            <a:r>
              <a:rPr lang="en-US" sz="2000" u="sng" dirty="0"/>
              <a:t>Providing information about the exam to anyone who hasn’t completed it. </a:t>
            </a:r>
          </a:p>
          <a:p>
            <a:pPr>
              <a:spcBef>
                <a:spcPts val="1200"/>
              </a:spcBef>
            </a:pPr>
            <a:r>
              <a:rPr lang="en-US" sz="2000" dirty="0"/>
              <a:t>Please respect our honor system.</a:t>
            </a:r>
            <a:endParaRPr lang="en-US" sz="2000" u="sng" dirty="0"/>
          </a:p>
        </p:txBody>
      </p:sp>
      <p:sp>
        <p:nvSpPr>
          <p:cNvPr id="4" name="Isosceles Triangle 3"/>
          <p:cNvSpPr/>
          <p:nvPr/>
        </p:nvSpPr>
        <p:spPr>
          <a:xfrm rot="8089703">
            <a:off x="12005555" y="6742019"/>
            <a:ext cx="276225" cy="136454"/>
          </a:xfrm>
          <a:prstGeom prst="triangle">
            <a:avLst/>
          </a:prstGeom>
          <a:solidFill>
            <a:srgbClr val="336600"/>
          </a:solidFill>
          <a:ln>
            <a:noFill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1A18355-AE0F-CD47-9B49-7136367B2D9D}"/>
              </a:ext>
            </a:extLst>
          </p:cNvPr>
          <p:cNvSpPr txBox="1"/>
          <p:nvPr/>
        </p:nvSpPr>
        <p:spPr>
          <a:xfrm>
            <a:off x="5703376" y="650928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853013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95754" y="0"/>
            <a:ext cx="5943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Self-reproduction Paradox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58618" y="1363579"/>
            <a:ext cx="716486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Suppose a Factory makes Cars</a:t>
            </a:r>
          </a:p>
          <a:p>
            <a:r>
              <a:rPr lang="en-US" sz="2000" dirty="0"/>
              <a:t>- Complexity of Factory &gt; Complexity of Car</a:t>
            </a:r>
          </a:p>
          <a:p>
            <a:r>
              <a:rPr lang="en-US" sz="2000" dirty="0"/>
              <a:t>  (because Factory needs instructions for Car + robots, tools, … ) </a:t>
            </a:r>
          </a:p>
          <a:p>
            <a:endParaRPr lang="en-US" sz="2000" dirty="0"/>
          </a:p>
          <a:p>
            <a:r>
              <a:rPr lang="en-US" sz="2400" dirty="0"/>
              <a:t>Can a Factory make Factories? </a:t>
            </a:r>
          </a:p>
          <a:p>
            <a:r>
              <a:rPr lang="en-US" sz="2000" dirty="0"/>
              <a:t>- Complexity of Factory &gt; Complexity of Factory?</a:t>
            </a:r>
          </a:p>
          <a:p>
            <a:r>
              <a:rPr lang="en-US" sz="2000" dirty="0"/>
              <a:t>- Seems impossible to have a self-reproducing machine</a:t>
            </a:r>
          </a:p>
          <a:p>
            <a:endParaRPr lang="en-US" sz="2000" dirty="0"/>
          </a:p>
          <a:p>
            <a:r>
              <a:rPr lang="en-US" sz="2400" dirty="0"/>
              <a:t>But, living things self-reproduce</a:t>
            </a:r>
          </a:p>
          <a:p>
            <a:endParaRPr lang="en-US" sz="2400" dirty="0"/>
          </a:p>
          <a:p>
            <a:r>
              <a:rPr lang="en-US" sz="2400" dirty="0"/>
              <a:t>How to resolve this paradox?</a:t>
            </a:r>
          </a:p>
          <a:p>
            <a:endParaRPr lang="en-US" sz="2400" dirty="0"/>
          </a:p>
          <a:p>
            <a:r>
              <a:rPr lang="en-US" sz="24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Self-reproducing machines are possible!</a:t>
            </a:r>
            <a:endParaRPr lang="en-US" sz="2800" dirty="0"/>
          </a:p>
        </p:txBody>
      </p:sp>
      <p:sp>
        <p:nvSpPr>
          <p:cNvPr id="4" name="Isosceles Triangle 3"/>
          <p:cNvSpPr/>
          <p:nvPr/>
        </p:nvSpPr>
        <p:spPr>
          <a:xfrm rot="8089703">
            <a:off x="12005555" y="6742019"/>
            <a:ext cx="276225" cy="136454"/>
          </a:xfrm>
          <a:prstGeom prst="triangle">
            <a:avLst/>
          </a:prstGeom>
          <a:solidFill>
            <a:srgbClr val="336600"/>
          </a:solidFill>
          <a:ln>
            <a:noFill/>
          </a:ln>
        </p:spPr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0" name="Group 19"/>
          <p:cNvGrpSpPr/>
          <p:nvPr/>
        </p:nvGrpSpPr>
        <p:grpSpPr>
          <a:xfrm>
            <a:off x="7139354" y="2298299"/>
            <a:ext cx="4461505" cy="1498409"/>
            <a:chOff x="7139354" y="1363579"/>
            <a:chExt cx="4461505" cy="1498409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 rotWithShape="1">
            <a:blip r:embed="rId2" cstate="print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1133"/>
            <a:stretch/>
          </p:blipFill>
          <p:spPr>
            <a:xfrm>
              <a:off x="7139354" y="1363579"/>
              <a:ext cx="1568100" cy="1498409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13" name="Group 12"/>
            <p:cNvGrpSpPr/>
            <p:nvPr/>
          </p:nvGrpSpPr>
          <p:grpSpPr>
            <a:xfrm>
              <a:off x="8972767" y="1938612"/>
              <a:ext cx="2628092" cy="791028"/>
              <a:chOff x="8972767" y="1938612"/>
              <a:chExt cx="2628092" cy="791028"/>
            </a:xfrm>
          </p:grpSpPr>
          <p:pic>
            <p:nvPicPr>
              <p:cNvPr id="6" name="Picture 5"/>
              <p:cNvPicPr>
                <a:picLocks noChangeAspect="1"/>
              </p:cNvPicPr>
              <p:nvPr/>
            </p:nvPicPr>
            <p:blipFill>
              <a:blip r:embed="rId3" cstate="print">
                <a:lum bright="70000" contrast="-70000"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972767" y="2334126"/>
                <a:ext cx="632822" cy="395514"/>
              </a:xfrm>
              <a:prstGeom prst="rect">
                <a:avLst/>
              </a:prstGeom>
            </p:spPr>
          </p:pic>
          <p:pic>
            <p:nvPicPr>
              <p:cNvPr id="8" name="Picture 7"/>
              <p:cNvPicPr>
                <a:picLocks noChangeAspect="1"/>
              </p:cNvPicPr>
              <p:nvPr/>
            </p:nvPicPr>
            <p:blipFill>
              <a:blip r:embed="rId3" cstate="print">
                <a:lum bright="70000" contrast="-70000"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9970402" y="2334126"/>
                <a:ext cx="632822" cy="395514"/>
              </a:xfrm>
              <a:prstGeom prst="rect">
                <a:avLst/>
              </a:prstGeom>
            </p:spPr>
          </p:pic>
          <p:pic>
            <p:nvPicPr>
              <p:cNvPr id="9" name="Picture 8"/>
              <p:cNvPicPr>
                <a:picLocks noChangeAspect="1"/>
              </p:cNvPicPr>
              <p:nvPr/>
            </p:nvPicPr>
            <p:blipFill>
              <a:blip r:embed="rId3" cstate="print">
                <a:lum bright="70000" contrast="-70000"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968037" y="2334126"/>
                <a:ext cx="632822" cy="395514"/>
              </a:xfrm>
              <a:prstGeom prst="rect">
                <a:avLst/>
              </a:prstGeom>
            </p:spPr>
          </p:pic>
          <p:pic>
            <p:nvPicPr>
              <p:cNvPr id="10" name="Picture 9"/>
              <p:cNvPicPr>
                <a:picLocks noChangeAspect="1"/>
              </p:cNvPicPr>
              <p:nvPr/>
            </p:nvPicPr>
            <p:blipFill>
              <a:blip r:embed="rId3" cstate="print">
                <a:lum bright="70000" contrast="-70000"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972767" y="1938612"/>
                <a:ext cx="632822" cy="395514"/>
              </a:xfrm>
              <a:prstGeom prst="rect">
                <a:avLst/>
              </a:prstGeom>
            </p:spPr>
          </p:pic>
          <p:pic>
            <p:nvPicPr>
              <p:cNvPr id="11" name="Picture 10"/>
              <p:cNvPicPr>
                <a:picLocks noChangeAspect="1"/>
              </p:cNvPicPr>
              <p:nvPr/>
            </p:nvPicPr>
            <p:blipFill>
              <a:blip r:embed="rId3" cstate="print">
                <a:lum bright="70000" contrast="-70000"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9970402" y="1938612"/>
                <a:ext cx="632822" cy="395514"/>
              </a:xfrm>
              <a:prstGeom prst="rect">
                <a:avLst/>
              </a:prstGeom>
            </p:spPr>
          </p:pic>
          <p:pic>
            <p:nvPicPr>
              <p:cNvPr id="12" name="Picture 11"/>
              <p:cNvPicPr>
                <a:picLocks noChangeAspect="1"/>
              </p:cNvPicPr>
              <p:nvPr/>
            </p:nvPicPr>
            <p:blipFill>
              <a:blip r:embed="rId3" cstate="print">
                <a:lum bright="70000" contrast="-70000"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968037" y="1938612"/>
                <a:ext cx="632822" cy="395514"/>
              </a:xfrm>
              <a:prstGeom prst="rect">
                <a:avLst/>
              </a:prstGeom>
            </p:spPr>
          </p:pic>
        </p:grpSp>
        <p:sp>
          <p:nvSpPr>
            <p:cNvPr id="7" name="Right Arrow 6"/>
            <p:cNvSpPr/>
            <p:nvPr/>
          </p:nvSpPr>
          <p:spPr>
            <a:xfrm>
              <a:off x="8574797" y="2237873"/>
              <a:ext cx="265313" cy="192505"/>
            </a:xfrm>
            <a:prstGeom prst="rightArrow">
              <a:avLst/>
            </a:prstGeom>
            <a:noFill/>
            <a:ln>
              <a:solidFill>
                <a:schemeClr val="tx1"/>
              </a:solidFill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7139354" y="3780474"/>
            <a:ext cx="4724857" cy="1498409"/>
            <a:chOff x="7139354" y="2845754"/>
            <a:chExt cx="4724857" cy="1498409"/>
          </a:xfrm>
        </p:grpSpPr>
        <p:pic>
          <p:nvPicPr>
            <p:cNvPr id="14" name="Picture 13"/>
            <p:cNvPicPr>
              <a:picLocks noChangeAspect="1"/>
            </p:cNvPicPr>
            <p:nvPr/>
          </p:nvPicPr>
          <p:blipFill rotWithShape="1">
            <a:blip r:embed="rId2" cstate="print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1133"/>
            <a:stretch/>
          </p:blipFill>
          <p:spPr>
            <a:xfrm>
              <a:off x="7139354" y="2845754"/>
              <a:ext cx="1568100" cy="1498409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19" name="Group 18"/>
            <p:cNvGrpSpPr/>
            <p:nvPr/>
          </p:nvGrpSpPr>
          <p:grpSpPr>
            <a:xfrm>
              <a:off x="8972767" y="3293596"/>
              <a:ext cx="2891444" cy="753222"/>
              <a:chOff x="8972767" y="3293596"/>
              <a:chExt cx="2891444" cy="753222"/>
            </a:xfrm>
          </p:grpSpPr>
          <p:pic>
            <p:nvPicPr>
              <p:cNvPr id="15" name="Picture 14"/>
              <p:cNvPicPr>
                <a:picLocks noChangeAspect="1"/>
              </p:cNvPicPr>
              <p:nvPr/>
            </p:nvPicPr>
            <p:blipFill rotWithShape="1">
              <a:blip r:embed="rId4" cstate="print">
                <a:lum bright="70000" contrast="-70000"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11133"/>
              <a:stretch/>
            </p:blipFill>
            <p:spPr>
              <a:xfrm>
                <a:off x="8972767" y="3293596"/>
                <a:ext cx="788254" cy="753222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6" name="Picture 15"/>
              <p:cNvPicPr>
                <a:picLocks noChangeAspect="1"/>
              </p:cNvPicPr>
              <p:nvPr/>
            </p:nvPicPr>
            <p:blipFill rotWithShape="1">
              <a:blip r:embed="rId4" cstate="print">
                <a:lum bright="70000" contrast="-70000"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11133"/>
              <a:stretch/>
            </p:blipFill>
            <p:spPr>
              <a:xfrm>
                <a:off x="10062877" y="3293596"/>
                <a:ext cx="788254" cy="753222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7" name="Picture 16"/>
              <p:cNvPicPr>
                <a:picLocks noChangeAspect="1"/>
              </p:cNvPicPr>
              <p:nvPr/>
            </p:nvPicPr>
            <p:blipFill rotWithShape="1">
              <a:blip r:embed="rId4" cstate="print">
                <a:lum bright="70000" contrast="-70000"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11133"/>
              <a:stretch/>
            </p:blipFill>
            <p:spPr>
              <a:xfrm>
                <a:off x="11075957" y="3293596"/>
                <a:ext cx="788254" cy="753222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sp>
          <p:nvSpPr>
            <p:cNvPr id="18" name="Right Arrow 17"/>
            <p:cNvSpPr/>
            <p:nvPr/>
          </p:nvSpPr>
          <p:spPr>
            <a:xfrm>
              <a:off x="8574797" y="3661483"/>
              <a:ext cx="265313" cy="192505"/>
            </a:xfrm>
            <a:prstGeom prst="rightArrow">
              <a:avLst/>
            </a:prstGeom>
            <a:noFill/>
            <a:ln>
              <a:solidFill>
                <a:schemeClr val="tx1"/>
              </a:solidFill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2" name="Rectangle 21">
            <a:extLst>
              <a:ext uri="{FF2B5EF4-FFF2-40B4-BE49-F238E27FC236}">
                <a16:creationId xmlns:a16="http://schemas.microsoft.com/office/drawing/2014/main" id="{D257924B-42EE-2B44-82B4-0ABB3552CE24}"/>
              </a:ext>
            </a:extLst>
          </p:cNvPr>
          <p:cNvSpPr/>
          <p:nvPr/>
        </p:nvSpPr>
        <p:spPr>
          <a:xfrm>
            <a:off x="7129966" y="5540593"/>
            <a:ext cx="4883835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/>
              <a:t>© Source unknown. All rights reserved. This content is excluded from our Creative Commons license. For more information, see </a:t>
            </a:r>
            <a:r>
              <a:rPr lang="en-US" sz="1100" dirty="0">
                <a:hlinkClick r:id="rId5"/>
              </a:rPr>
              <a:t>https://ocw.mit.edu/fairuse</a:t>
            </a:r>
            <a:r>
              <a:rPr lang="en-US" sz="1100" dirty="0"/>
              <a:t>.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F04B95F0-97C7-824A-9FBA-BAFBDC10254F}"/>
              </a:ext>
            </a:extLst>
          </p:cNvPr>
          <p:cNvSpPr txBox="1"/>
          <p:nvPr/>
        </p:nvSpPr>
        <p:spPr>
          <a:xfrm>
            <a:off x="5734373" y="635430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1257012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2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95754" y="0"/>
            <a:ext cx="5943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A Self-Reproducing TM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258616" y="1363579"/>
                <a:ext cx="8031141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/>
                  <a:t>Theorem:  </a:t>
                </a:r>
                <a:r>
                  <a:rPr lang="en-US" sz="2400" dirty="0"/>
                  <a:t>There is a TM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𝑆𝐸𝐿𝐹</m:t>
                    </m:r>
                  </m:oMath>
                </a14:m>
                <a:r>
                  <a:rPr lang="en-US" sz="2400" dirty="0"/>
                  <a:t> which (on any input) halts </a:t>
                </a:r>
                <a:br>
                  <a:rPr lang="en-US" sz="2400" dirty="0"/>
                </a:br>
                <a:r>
                  <a:rPr lang="en-US" sz="2400" dirty="0"/>
                  <a:t>with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〈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𝑆𝐸𝐿𝐹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〉</m:t>
                    </m:r>
                  </m:oMath>
                </a14:m>
                <a:r>
                  <a:rPr lang="en-US" sz="2400" dirty="0"/>
                  <a:t> on the tape.</a:t>
                </a: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8616" y="1363579"/>
                <a:ext cx="8031141" cy="830997"/>
              </a:xfrm>
              <a:prstGeom prst="rect">
                <a:avLst/>
              </a:prstGeom>
              <a:blipFill>
                <a:blip r:embed="rId2"/>
                <a:stretch>
                  <a:fillRect l="-1138" t="-5882" b="-161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Isosceles Triangle 3"/>
          <p:cNvSpPr/>
          <p:nvPr/>
        </p:nvSpPr>
        <p:spPr>
          <a:xfrm rot="8089703">
            <a:off x="12005555" y="6742019"/>
            <a:ext cx="276225" cy="136454"/>
          </a:xfrm>
          <a:prstGeom prst="triangle">
            <a:avLst/>
          </a:prstGeom>
          <a:solidFill>
            <a:srgbClr val="336600"/>
          </a:solidFill>
          <a:ln>
            <a:noFill/>
          </a:ln>
        </p:spPr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683370" y="2358650"/>
                <a:ext cx="5572287" cy="13234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b="1" dirty="0"/>
                  <a:t>Lemma: </a:t>
                </a:r>
                <a:r>
                  <a:rPr lang="en-US" sz="2000" dirty="0"/>
                  <a:t>There is a computable function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𝑞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:</m:t>
                    </m:r>
                    <m:sSup>
                      <m:sSup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sz="2000" b="0" i="0" smtClean="0">
                            <a:latin typeface="Cambria Math" panose="02040503050406030204" pitchFamily="18" charset="0"/>
                          </a:rPr>
                          <m:t>Σ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→</m:t>
                    </m:r>
                    <m:sSup>
                      <m:sSup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sz="2000" b="0" i="0" smtClean="0">
                            <a:latin typeface="Cambria Math" panose="02040503050406030204" pitchFamily="18" charset="0"/>
                          </a:rPr>
                          <m:t>Σ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</m:oMath>
                </a14:m>
                <a:r>
                  <a:rPr lang="en-US" sz="2000" dirty="0"/>
                  <a:t> </a:t>
                </a:r>
                <a:br>
                  <a:rPr lang="en-US" sz="2000" dirty="0"/>
                </a:br>
                <a:r>
                  <a:rPr lang="en-US" sz="2000" dirty="0"/>
                  <a:t>such that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𝑞</m:t>
                    </m:r>
                    <m:d>
                      <m:d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</m:d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=〈</m:t>
                    </m:r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𝑤</m:t>
                        </m:r>
                      </m:sub>
                    </m:sSub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〉</m:t>
                    </m:r>
                  </m:oMath>
                </a14:m>
                <a:r>
                  <a:rPr lang="en-US" sz="2000" dirty="0"/>
                  <a:t> for every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𝑤</m:t>
                    </m:r>
                  </m:oMath>
                </a14:m>
                <a:r>
                  <a:rPr lang="en-US" sz="2000" dirty="0"/>
                  <a:t>, where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𝑤</m:t>
                        </m:r>
                      </m:sub>
                    </m:sSub>
                  </m:oMath>
                </a14:m>
                <a:r>
                  <a:rPr lang="en-US" sz="2000" dirty="0"/>
                  <a:t> is </a:t>
                </a:r>
                <a:br>
                  <a:rPr lang="en-US" sz="2000" dirty="0"/>
                </a:br>
                <a:r>
                  <a:rPr lang="en-US" sz="2000" dirty="0"/>
                  <a:t>the TM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𝑤</m:t>
                        </m:r>
                      </m:sub>
                    </m:sSub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 </m:t>
                    </m:r>
                  </m:oMath>
                </a14:m>
                <a:r>
                  <a:rPr lang="en-US" sz="2000" dirty="0"/>
                  <a:t>“Print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𝑤</m:t>
                    </m:r>
                  </m:oMath>
                </a14:m>
                <a:r>
                  <a:rPr lang="en-US" sz="2000" dirty="0"/>
                  <a:t> on the tape and halt”.</a:t>
                </a:r>
              </a:p>
              <a:p>
                <a:r>
                  <a:rPr lang="en-US" sz="2000" dirty="0"/>
                  <a:t>Proof:  Straightforward.</a:t>
                </a: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370" y="2358650"/>
                <a:ext cx="5572287" cy="1323439"/>
              </a:xfrm>
              <a:prstGeom prst="rect">
                <a:avLst/>
              </a:prstGeom>
              <a:blipFill>
                <a:blip r:embed="rId3"/>
                <a:stretch>
                  <a:fillRect l="-1094" t="-2765" b="-73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258616" y="3930491"/>
                <a:ext cx="5350576" cy="19950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b="1" dirty="0"/>
                  <a:t>Proof of Theorem: 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</a:rPr>
                      <m:t>𝑆𝐸𝐿𝐹</m:t>
                    </m:r>
                  </m:oMath>
                </a14:m>
                <a:r>
                  <a:rPr lang="en-US" sz="2000" dirty="0"/>
                  <a:t> has two parts,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sz="2000" dirty="0"/>
                  <a:t> and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US" sz="2000" dirty="0"/>
                  <a:t>.</a:t>
                </a:r>
              </a:p>
              <a:p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 </m:t>
                    </m:r>
                  </m:oMath>
                </a14:m>
                <a:r>
                  <a:rPr lang="en-US" sz="20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〈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𝐵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〉</m:t>
                        </m:r>
                      </m:sub>
                    </m:sSub>
                  </m:oMath>
                </a14:m>
                <a:r>
                  <a:rPr lang="en-US" sz="2000" dirty="0"/>
                  <a:t> </a:t>
                </a:r>
              </a:p>
              <a:p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〈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〉</m:t>
                        </m:r>
                      </m:sub>
                    </m:sSub>
                  </m:oMath>
                </a14:m>
                <a:r>
                  <a:rPr lang="en-US" sz="2000" dirty="0"/>
                  <a:t> ?  NO, would be circular reasoning.</a:t>
                </a:r>
              </a:p>
              <a:p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= </m:t>
                    </m:r>
                  </m:oMath>
                </a14:m>
                <a:r>
                  <a:rPr lang="en-US" sz="2000" dirty="0"/>
                  <a:t> “1.  Compute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𝑞</m:t>
                    </m:r>
                  </m:oMath>
                </a14:m>
                <a:r>
                  <a:rPr lang="en-US" sz="2000" dirty="0"/>
                  <a:t>(tape contents) to get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sz="2000" dirty="0"/>
                  <a:t>.</a:t>
                </a:r>
              </a:p>
              <a:p>
                <a:r>
                  <a:rPr lang="en-US" sz="2000" dirty="0"/>
                  <a:t>            2.  Combine with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US" sz="2000" dirty="0"/>
                  <a:t> to get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𝐴𝐵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𝑆𝐸𝐿𝐹</m:t>
                    </m:r>
                  </m:oMath>
                </a14:m>
                <a:r>
                  <a:rPr lang="en-US" sz="2000" dirty="0"/>
                  <a:t>. </a:t>
                </a:r>
              </a:p>
              <a:p>
                <a:r>
                  <a:rPr lang="en-US" sz="2000" dirty="0"/>
                  <a:t>            3.  Halt with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〈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𝑆𝐸𝐿𝐹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〉</m:t>
                    </m:r>
                  </m:oMath>
                </a14:m>
                <a:r>
                  <a:rPr lang="en-US" sz="2000" dirty="0"/>
                  <a:t> on tape.”</a:t>
                </a: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8616" y="3930491"/>
                <a:ext cx="5350576" cy="1995033"/>
              </a:xfrm>
              <a:prstGeom prst="rect">
                <a:avLst/>
              </a:prstGeom>
              <a:blipFill>
                <a:blip r:embed="rId4"/>
                <a:stretch>
                  <a:fillRect l="-1139" t="-1835" r="-228" b="-458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3" name="Straight Connector 22"/>
          <p:cNvCxnSpPr/>
          <p:nvPr/>
        </p:nvCxnSpPr>
        <p:spPr>
          <a:xfrm flipH="1" flipV="1">
            <a:off x="7302499" y="4008789"/>
            <a:ext cx="4763" cy="982176"/>
          </a:xfrm>
          <a:prstGeom prst="line">
            <a:avLst/>
          </a:prstGeom>
          <a:ln w="952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8" name="Group 37"/>
          <p:cNvGrpSpPr/>
          <p:nvPr/>
        </p:nvGrpSpPr>
        <p:grpSpPr>
          <a:xfrm>
            <a:off x="6544769" y="3988022"/>
            <a:ext cx="1599521" cy="400110"/>
            <a:chOff x="6544769" y="3988022"/>
            <a:chExt cx="1599521" cy="400110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5" name="Rectangle 24"/>
                <p:cNvSpPr/>
                <p:nvPr/>
              </p:nvSpPr>
              <p:spPr>
                <a:xfrm>
                  <a:off x="7726740" y="3988022"/>
                  <a:ext cx="417550" cy="40011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𝐵</m:t>
                        </m:r>
                      </m:oMath>
                    </m:oMathPara>
                  </a14:m>
                  <a:endParaRPr lang="en-US" sz="2000" dirty="0"/>
                </a:p>
              </p:txBody>
            </p:sp>
          </mc:Choice>
          <mc:Fallback xmlns="">
            <p:sp>
              <p:nvSpPr>
                <p:cNvPr id="25" name="Rectangle 24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726740" y="3988022"/>
                  <a:ext cx="417550" cy="400110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6" name="Rectangle 25"/>
                <p:cNvSpPr/>
                <p:nvPr/>
              </p:nvSpPr>
              <p:spPr>
                <a:xfrm>
                  <a:off x="6544769" y="3988022"/>
                  <a:ext cx="406778" cy="40011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𝐴</m:t>
                        </m:r>
                      </m:oMath>
                    </m:oMathPara>
                  </a14:m>
                  <a:endParaRPr lang="en-US" sz="2000" dirty="0"/>
                </a:p>
              </p:txBody>
            </p:sp>
          </mc:Choice>
          <mc:Fallback xmlns="">
            <p:sp>
              <p:nvSpPr>
                <p:cNvPr id="26" name="Rectangle 25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544769" y="3988022"/>
                  <a:ext cx="406778" cy="400110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28" name="Straight Arrow Connector 27"/>
            <p:cNvCxnSpPr/>
            <p:nvPr/>
          </p:nvCxnSpPr>
          <p:spPr>
            <a:xfrm>
              <a:off x="7092949" y="4172688"/>
              <a:ext cx="450850" cy="0"/>
            </a:xfrm>
            <a:prstGeom prst="straightConnector1">
              <a:avLst/>
            </a:prstGeom>
            <a:ln w="95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Rectangle 28"/>
              <p:cNvSpPr/>
              <p:nvPr/>
            </p:nvSpPr>
            <p:spPr>
              <a:xfrm>
                <a:off x="6384384" y="4435951"/>
                <a:ext cx="742639" cy="49532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〈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〉</m:t>
                          </m:r>
                        </m:sub>
                      </m:sSub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9" name="Rectangle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84384" y="4435951"/>
                <a:ext cx="742639" cy="495328"/>
              </a:xfrm>
              <a:prstGeom prst="rect">
                <a:avLst/>
              </a:prstGeom>
              <a:blipFill>
                <a:blip r:embed="rId7"/>
                <a:stretch>
                  <a:fillRect b="-1234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Rectangle 30"/>
          <p:cNvSpPr/>
          <p:nvPr/>
        </p:nvSpPr>
        <p:spPr>
          <a:xfrm>
            <a:off x="5281529" y="5487768"/>
            <a:ext cx="601645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Can implement in any programming language.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Rectangle 32"/>
              <p:cNvSpPr/>
              <p:nvPr/>
            </p:nvSpPr>
            <p:spPr>
              <a:xfrm>
                <a:off x="9214620" y="4179262"/>
                <a:ext cx="56278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〈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〉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3" name="Rectangle 3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14620" y="4179262"/>
                <a:ext cx="562783" cy="369332"/>
              </a:xfrm>
              <a:prstGeom prst="rect">
                <a:avLst/>
              </a:prstGeom>
              <a:blipFill>
                <a:blip r:embed="rId8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Rectangle 33"/>
              <p:cNvSpPr/>
              <p:nvPr/>
            </p:nvSpPr>
            <p:spPr>
              <a:xfrm>
                <a:off x="9214620" y="4217143"/>
                <a:ext cx="1768048" cy="646331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〈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〉=〈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𝑆𝐸𝐿𝐹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〉</m:t>
                      </m:r>
                    </m:oMath>
                  </m:oMathPara>
                </a14:m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4" name="Rectangle 3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14620" y="4217143"/>
                <a:ext cx="1768048" cy="646331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7" name="Group 36"/>
          <p:cNvGrpSpPr/>
          <p:nvPr/>
        </p:nvGrpSpPr>
        <p:grpSpPr>
          <a:xfrm>
            <a:off x="6134735" y="3759736"/>
            <a:ext cx="4998486" cy="1652105"/>
            <a:chOff x="6134735" y="3759736"/>
            <a:chExt cx="4998486" cy="1652105"/>
          </a:xfrm>
        </p:grpSpPr>
        <p:sp>
          <p:nvSpPr>
            <p:cNvPr id="13" name="Rectangle 12"/>
            <p:cNvSpPr/>
            <p:nvPr/>
          </p:nvSpPr>
          <p:spPr>
            <a:xfrm>
              <a:off x="6134735" y="4008788"/>
              <a:ext cx="2513438" cy="98217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1" name="Rectangle 20"/>
                <p:cNvSpPr/>
                <p:nvPr/>
              </p:nvSpPr>
              <p:spPr>
                <a:xfrm>
                  <a:off x="6958985" y="5011731"/>
                  <a:ext cx="842282" cy="40011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𝑆𝐸𝐿𝐹</m:t>
                        </m:r>
                      </m:oMath>
                    </m:oMathPara>
                  </a14:m>
                  <a:endParaRPr lang="en-US" sz="2000" dirty="0"/>
                </a:p>
              </p:txBody>
            </p:sp>
          </mc:Choice>
          <mc:Fallback xmlns="">
            <p:sp>
              <p:nvSpPr>
                <p:cNvPr id="21" name="Rectangle 20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958985" y="5011731"/>
                  <a:ext cx="842282" cy="400110"/>
                </a:xfrm>
                <a:prstGeom prst="rect">
                  <a:avLst/>
                </a:prstGeom>
                <a:blipFill>
                  <a:blip r:embed="rId1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32" name="Rectangle 31"/>
            <p:cNvSpPr/>
            <p:nvPr/>
          </p:nvSpPr>
          <p:spPr>
            <a:xfrm>
              <a:off x="9143999" y="4172687"/>
              <a:ext cx="1989222" cy="427703"/>
            </a:xfrm>
            <a:custGeom>
              <a:avLst/>
              <a:gdLst>
                <a:gd name="connsiteX0" fmla="*/ 0 w 2743200"/>
                <a:gd name="connsiteY0" fmla="*/ 0 h 373912"/>
                <a:gd name="connsiteX1" fmla="*/ 2743200 w 2743200"/>
                <a:gd name="connsiteY1" fmla="*/ 0 h 373912"/>
                <a:gd name="connsiteX2" fmla="*/ 2743200 w 2743200"/>
                <a:gd name="connsiteY2" fmla="*/ 373912 h 373912"/>
                <a:gd name="connsiteX3" fmla="*/ 0 w 2743200"/>
                <a:gd name="connsiteY3" fmla="*/ 373912 h 373912"/>
                <a:gd name="connsiteX4" fmla="*/ 0 w 2743200"/>
                <a:gd name="connsiteY4" fmla="*/ 0 h 373912"/>
                <a:gd name="connsiteX0" fmla="*/ 2743200 w 2834640"/>
                <a:gd name="connsiteY0" fmla="*/ 0 h 373912"/>
                <a:gd name="connsiteX1" fmla="*/ 2743200 w 2834640"/>
                <a:gd name="connsiteY1" fmla="*/ 373912 h 373912"/>
                <a:gd name="connsiteX2" fmla="*/ 0 w 2834640"/>
                <a:gd name="connsiteY2" fmla="*/ 373912 h 373912"/>
                <a:gd name="connsiteX3" fmla="*/ 0 w 2834640"/>
                <a:gd name="connsiteY3" fmla="*/ 0 h 373912"/>
                <a:gd name="connsiteX4" fmla="*/ 2834640 w 2834640"/>
                <a:gd name="connsiteY4" fmla="*/ 91440 h 373912"/>
                <a:gd name="connsiteX0" fmla="*/ 2743200 w 2753677"/>
                <a:gd name="connsiteY0" fmla="*/ 0 h 373912"/>
                <a:gd name="connsiteX1" fmla="*/ 2743200 w 2753677"/>
                <a:gd name="connsiteY1" fmla="*/ 373912 h 373912"/>
                <a:gd name="connsiteX2" fmla="*/ 0 w 2753677"/>
                <a:gd name="connsiteY2" fmla="*/ 373912 h 373912"/>
                <a:gd name="connsiteX3" fmla="*/ 0 w 2753677"/>
                <a:gd name="connsiteY3" fmla="*/ 0 h 373912"/>
                <a:gd name="connsiteX4" fmla="*/ 2753677 w 2753677"/>
                <a:gd name="connsiteY4" fmla="*/ 952 h 373912"/>
                <a:gd name="connsiteX0" fmla="*/ 2743200 w 2744152"/>
                <a:gd name="connsiteY0" fmla="*/ 3811 h 377723"/>
                <a:gd name="connsiteX1" fmla="*/ 2743200 w 2744152"/>
                <a:gd name="connsiteY1" fmla="*/ 377723 h 377723"/>
                <a:gd name="connsiteX2" fmla="*/ 0 w 2744152"/>
                <a:gd name="connsiteY2" fmla="*/ 377723 h 377723"/>
                <a:gd name="connsiteX3" fmla="*/ 0 w 2744152"/>
                <a:gd name="connsiteY3" fmla="*/ 3811 h 377723"/>
                <a:gd name="connsiteX4" fmla="*/ 2744152 w 2744152"/>
                <a:gd name="connsiteY4" fmla="*/ 0 h 377723"/>
                <a:gd name="connsiteX0" fmla="*/ 2743200 w 2744152"/>
                <a:gd name="connsiteY0" fmla="*/ 0 h 373912"/>
                <a:gd name="connsiteX1" fmla="*/ 2743200 w 2744152"/>
                <a:gd name="connsiteY1" fmla="*/ 373912 h 373912"/>
                <a:gd name="connsiteX2" fmla="*/ 0 w 2744152"/>
                <a:gd name="connsiteY2" fmla="*/ 373912 h 373912"/>
                <a:gd name="connsiteX3" fmla="*/ 0 w 2744152"/>
                <a:gd name="connsiteY3" fmla="*/ 0 h 373912"/>
                <a:gd name="connsiteX4" fmla="*/ 2744152 w 2744152"/>
                <a:gd name="connsiteY4" fmla="*/ 951 h 373912"/>
                <a:gd name="connsiteX0" fmla="*/ 2743200 w 2743200"/>
                <a:gd name="connsiteY0" fmla="*/ 0 h 373912"/>
                <a:gd name="connsiteX1" fmla="*/ 2743200 w 2743200"/>
                <a:gd name="connsiteY1" fmla="*/ 373912 h 373912"/>
                <a:gd name="connsiteX2" fmla="*/ 0 w 2743200"/>
                <a:gd name="connsiteY2" fmla="*/ 373912 h 373912"/>
                <a:gd name="connsiteX3" fmla="*/ 0 w 2743200"/>
                <a:gd name="connsiteY3" fmla="*/ 0 h 373912"/>
                <a:gd name="connsiteX4" fmla="*/ 2696527 w 2743200"/>
                <a:gd name="connsiteY4" fmla="*/ 951 h 373912"/>
                <a:gd name="connsiteX0" fmla="*/ 2795587 w 2795587"/>
                <a:gd name="connsiteY0" fmla="*/ 0 h 373912"/>
                <a:gd name="connsiteX1" fmla="*/ 2743200 w 2795587"/>
                <a:gd name="connsiteY1" fmla="*/ 373912 h 373912"/>
                <a:gd name="connsiteX2" fmla="*/ 0 w 2795587"/>
                <a:gd name="connsiteY2" fmla="*/ 373912 h 373912"/>
                <a:gd name="connsiteX3" fmla="*/ 0 w 2795587"/>
                <a:gd name="connsiteY3" fmla="*/ 0 h 373912"/>
                <a:gd name="connsiteX4" fmla="*/ 2696527 w 2795587"/>
                <a:gd name="connsiteY4" fmla="*/ 951 h 373912"/>
                <a:gd name="connsiteX0" fmla="*/ 2743200 w 2743200"/>
                <a:gd name="connsiteY0" fmla="*/ 373912 h 373912"/>
                <a:gd name="connsiteX1" fmla="*/ 0 w 2743200"/>
                <a:gd name="connsiteY1" fmla="*/ 373912 h 373912"/>
                <a:gd name="connsiteX2" fmla="*/ 0 w 2743200"/>
                <a:gd name="connsiteY2" fmla="*/ 0 h 373912"/>
                <a:gd name="connsiteX3" fmla="*/ 2696527 w 2743200"/>
                <a:gd name="connsiteY3" fmla="*/ 951 h 373912"/>
                <a:gd name="connsiteX0" fmla="*/ 2743200 w 2743200"/>
                <a:gd name="connsiteY0" fmla="*/ 377724 h 377724"/>
                <a:gd name="connsiteX1" fmla="*/ 0 w 2743200"/>
                <a:gd name="connsiteY1" fmla="*/ 377724 h 377724"/>
                <a:gd name="connsiteX2" fmla="*/ 0 w 2743200"/>
                <a:gd name="connsiteY2" fmla="*/ 3812 h 377724"/>
                <a:gd name="connsiteX3" fmla="*/ 2606040 w 2743200"/>
                <a:gd name="connsiteY3" fmla="*/ 0 h 377724"/>
                <a:gd name="connsiteX0" fmla="*/ 2743200 w 2743200"/>
                <a:gd name="connsiteY0" fmla="*/ 373912 h 373912"/>
                <a:gd name="connsiteX1" fmla="*/ 0 w 2743200"/>
                <a:gd name="connsiteY1" fmla="*/ 373912 h 373912"/>
                <a:gd name="connsiteX2" fmla="*/ 0 w 2743200"/>
                <a:gd name="connsiteY2" fmla="*/ 0 h 373912"/>
                <a:gd name="connsiteX3" fmla="*/ 2606040 w 2743200"/>
                <a:gd name="connsiteY3" fmla="*/ 950 h 373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743200" h="373912">
                  <a:moveTo>
                    <a:pt x="2743200" y="373912"/>
                  </a:moveTo>
                  <a:lnTo>
                    <a:pt x="0" y="373912"/>
                  </a:lnTo>
                  <a:lnTo>
                    <a:pt x="0" y="0"/>
                  </a:lnTo>
                  <a:lnTo>
                    <a:pt x="2606040" y="950"/>
                  </a:lnTo>
                </a:path>
              </a:pathLst>
            </a:custGeom>
            <a:noFill/>
            <a:ln>
              <a:solidFill>
                <a:schemeClr val="tx1"/>
              </a:solidFill>
            </a:ln>
          </p:spPr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" name="Freeform 35"/>
            <p:cNvSpPr/>
            <p:nvPr/>
          </p:nvSpPr>
          <p:spPr>
            <a:xfrm>
              <a:off x="8234181" y="3759736"/>
              <a:ext cx="1056067" cy="409851"/>
            </a:xfrm>
            <a:custGeom>
              <a:avLst/>
              <a:gdLst>
                <a:gd name="connsiteX0" fmla="*/ 61950 w 1297192"/>
                <a:gd name="connsiteY0" fmla="*/ 225969 h 386390"/>
                <a:gd name="connsiteX1" fmla="*/ 77992 w 1297192"/>
                <a:gd name="connsiteY1" fmla="*/ 33464 h 386390"/>
                <a:gd name="connsiteX2" fmla="*/ 831971 w 1297192"/>
                <a:gd name="connsiteY2" fmla="*/ 1380 h 386390"/>
                <a:gd name="connsiteX3" fmla="*/ 1200940 w 1297192"/>
                <a:gd name="connsiteY3" fmla="*/ 49506 h 386390"/>
                <a:gd name="connsiteX4" fmla="*/ 1297192 w 1297192"/>
                <a:gd name="connsiteY4" fmla="*/ 386390 h 386390"/>
                <a:gd name="connsiteX5" fmla="*/ 1297192 w 1297192"/>
                <a:gd name="connsiteY5" fmla="*/ 386390 h 386390"/>
                <a:gd name="connsiteX0" fmla="*/ 114219 w 1265622"/>
                <a:gd name="connsiteY0" fmla="*/ 402888 h 402888"/>
                <a:gd name="connsiteX1" fmla="*/ 46422 w 1265622"/>
                <a:gd name="connsiteY1" fmla="*/ 41629 h 402888"/>
                <a:gd name="connsiteX2" fmla="*/ 800401 w 1265622"/>
                <a:gd name="connsiteY2" fmla="*/ 9545 h 402888"/>
                <a:gd name="connsiteX3" fmla="*/ 1169370 w 1265622"/>
                <a:gd name="connsiteY3" fmla="*/ 57671 h 402888"/>
                <a:gd name="connsiteX4" fmla="*/ 1265622 w 1265622"/>
                <a:gd name="connsiteY4" fmla="*/ 394555 h 402888"/>
                <a:gd name="connsiteX5" fmla="*/ 1265622 w 1265622"/>
                <a:gd name="connsiteY5" fmla="*/ 394555 h 402888"/>
                <a:gd name="connsiteX0" fmla="*/ 16441 w 1167844"/>
                <a:gd name="connsiteY0" fmla="*/ 420107 h 420107"/>
                <a:gd name="connsiteX1" fmla="*/ 171252 w 1167844"/>
                <a:gd name="connsiteY1" fmla="*/ 32480 h 420107"/>
                <a:gd name="connsiteX2" fmla="*/ 702623 w 1167844"/>
                <a:gd name="connsiteY2" fmla="*/ 26764 h 420107"/>
                <a:gd name="connsiteX3" fmla="*/ 1071592 w 1167844"/>
                <a:gd name="connsiteY3" fmla="*/ 74890 h 420107"/>
                <a:gd name="connsiteX4" fmla="*/ 1167844 w 1167844"/>
                <a:gd name="connsiteY4" fmla="*/ 411774 h 420107"/>
                <a:gd name="connsiteX5" fmla="*/ 1167844 w 1167844"/>
                <a:gd name="connsiteY5" fmla="*/ 411774 h 420107"/>
                <a:gd name="connsiteX0" fmla="*/ 672 w 1152075"/>
                <a:gd name="connsiteY0" fmla="*/ 420109 h 420109"/>
                <a:gd name="connsiteX1" fmla="*/ 155483 w 1152075"/>
                <a:gd name="connsiteY1" fmla="*/ 32482 h 420109"/>
                <a:gd name="connsiteX2" fmla="*/ 686854 w 1152075"/>
                <a:gd name="connsiteY2" fmla="*/ 26766 h 420109"/>
                <a:gd name="connsiteX3" fmla="*/ 1055823 w 1152075"/>
                <a:gd name="connsiteY3" fmla="*/ 74892 h 420109"/>
                <a:gd name="connsiteX4" fmla="*/ 1152075 w 1152075"/>
                <a:gd name="connsiteY4" fmla="*/ 411776 h 420109"/>
                <a:gd name="connsiteX5" fmla="*/ 1152075 w 1152075"/>
                <a:gd name="connsiteY5" fmla="*/ 411776 h 420109"/>
                <a:gd name="connsiteX0" fmla="*/ 702 w 1149214"/>
                <a:gd name="connsiteY0" fmla="*/ 403129 h 410617"/>
                <a:gd name="connsiteX1" fmla="*/ 152622 w 1149214"/>
                <a:gd name="connsiteY1" fmla="*/ 31323 h 410617"/>
                <a:gd name="connsiteX2" fmla="*/ 683993 w 1149214"/>
                <a:gd name="connsiteY2" fmla="*/ 25607 h 410617"/>
                <a:gd name="connsiteX3" fmla="*/ 1052962 w 1149214"/>
                <a:gd name="connsiteY3" fmla="*/ 73733 h 410617"/>
                <a:gd name="connsiteX4" fmla="*/ 1149214 w 1149214"/>
                <a:gd name="connsiteY4" fmla="*/ 410617 h 410617"/>
                <a:gd name="connsiteX5" fmla="*/ 1149214 w 1149214"/>
                <a:gd name="connsiteY5" fmla="*/ 410617 h 410617"/>
                <a:gd name="connsiteX0" fmla="*/ 401 w 1148913"/>
                <a:gd name="connsiteY0" fmla="*/ 415144 h 422632"/>
                <a:gd name="connsiteX1" fmla="*/ 192795 w 1148913"/>
                <a:gd name="connsiteY1" fmla="*/ 27517 h 422632"/>
                <a:gd name="connsiteX2" fmla="*/ 683692 w 1148913"/>
                <a:gd name="connsiteY2" fmla="*/ 37622 h 422632"/>
                <a:gd name="connsiteX3" fmla="*/ 1052661 w 1148913"/>
                <a:gd name="connsiteY3" fmla="*/ 85748 h 422632"/>
                <a:gd name="connsiteX4" fmla="*/ 1148913 w 1148913"/>
                <a:gd name="connsiteY4" fmla="*/ 422632 h 422632"/>
                <a:gd name="connsiteX5" fmla="*/ 1148913 w 1148913"/>
                <a:gd name="connsiteY5" fmla="*/ 422632 h 422632"/>
                <a:gd name="connsiteX0" fmla="*/ 456 w 1148968"/>
                <a:gd name="connsiteY0" fmla="*/ 412804 h 420292"/>
                <a:gd name="connsiteX1" fmla="*/ 192850 w 1148968"/>
                <a:gd name="connsiteY1" fmla="*/ 25177 h 420292"/>
                <a:gd name="connsiteX2" fmla="*/ 683747 w 1148968"/>
                <a:gd name="connsiteY2" fmla="*/ 35282 h 420292"/>
                <a:gd name="connsiteX3" fmla="*/ 1052716 w 1148968"/>
                <a:gd name="connsiteY3" fmla="*/ 83408 h 420292"/>
                <a:gd name="connsiteX4" fmla="*/ 1148968 w 1148968"/>
                <a:gd name="connsiteY4" fmla="*/ 420292 h 420292"/>
                <a:gd name="connsiteX5" fmla="*/ 1148968 w 1148968"/>
                <a:gd name="connsiteY5" fmla="*/ 420292 h 420292"/>
                <a:gd name="connsiteX0" fmla="*/ 456 w 1148968"/>
                <a:gd name="connsiteY0" fmla="*/ 415192 h 422680"/>
                <a:gd name="connsiteX1" fmla="*/ 192850 w 1148968"/>
                <a:gd name="connsiteY1" fmla="*/ 27565 h 422680"/>
                <a:gd name="connsiteX2" fmla="*/ 683747 w 1148968"/>
                <a:gd name="connsiteY2" fmla="*/ 37670 h 422680"/>
                <a:gd name="connsiteX3" fmla="*/ 1003568 w 1148968"/>
                <a:gd name="connsiteY3" fmla="*/ 149078 h 422680"/>
                <a:gd name="connsiteX4" fmla="*/ 1148968 w 1148968"/>
                <a:gd name="connsiteY4" fmla="*/ 422680 h 422680"/>
                <a:gd name="connsiteX5" fmla="*/ 1148968 w 1148968"/>
                <a:gd name="connsiteY5" fmla="*/ 422680 h 422680"/>
                <a:gd name="connsiteX0" fmla="*/ 456 w 1149433"/>
                <a:gd name="connsiteY0" fmla="*/ 415192 h 696906"/>
                <a:gd name="connsiteX1" fmla="*/ 192850 w 1149433"/>
                <a:gd name="connsiteY1" fmla="*/ 27565 h 696906"/>
                <a:gd name="connsiteX2" fmla="*/ 683747 w 1149433"/>
                <a:gd name="connsiteY2" fmla="*/ 37670 h 696906"/>
                <a:gd name="connsiteX3" fmla="*/ 1003568 w 1149433"/>
                <a:gd name="connsiteY3" fmla="*/ 149078 h 696906"/>
                <a:gd name="connsiteX4" fmla="*/ 1148968 w 1149433"/>
                <a:gd name="connsiteY4" fmla="*/ 422680 h 696906"/>
                <a:gd name="connsiteX5" fmla="*/ 961052 w 1149433"/>
                <a:gd name="connsiteY5" fmla="*/ 696906 h 696906"/>
                <a:gd name="connsiteX0" fmla="*/ 456 w 1022110"/>
                <a:gd name="connsiteY0" fmla="*/ 415192 h 696906"/>
                <a:gd name="connsiteX1" fmla="*/ 192850 w 1022110"/>
                <a:gd name="connsiteY1" fmla="*/ 27565 h 696906"/>
                <a:gd name="connsiteX2" fmla="*/ 683747 w 1022110"/>
                <a:gd name="connsiteY2" fmla="*/ 37670 h 696906"/>
                <a:gd name="connsiteX3" fmla="*/ 1003568 w 1022110"/>
                <a:gd name="connsiteY3" fmla="*/ 149078 h 696906"/>
                <a:gd name="connsiteX4" fmla="*/ 981289 w 1022110"/>
                <a:gd name="connsiteY4" fmla="*/ 406859 h 696906"/>
                <a:gd name="connsiteX5" fmla="*/ 961052 w 1022110"/>
                <a:gd name="connsiteY5" fmla="*/ 696906 h 696906"/>
                <a:gd name="connsiteX0" fmla="*/ 456 w 1000030"/>
                <a:gd name="connsiteY0" fmla="*/ 412436 h 694150"/>
                <a:gd name="connsiteX1" fmla="*/ 192850 w 1000030"/>
                <a:gd name="connsiteY1" fmla="*/ 24809 h 694150"/>
                <a:gd name="connsiteX2" fmla="*/ 683747 w 1000030"/>
                <a:gd name="connsiteY2" fmla="*/ 34914 h 694150"/>
                <a:gd name="connsiteX3" fmla="*/ 876364 w 1000030"/>
                <a:gd name="connsiteY3" fmla="*/ 72493 h 694150"/>
                <a:gd name="connsiteX4" fmla="*/ 981289 w 1000030"/>
                <a:gd name="connsiteY4" fmla="*/ 404103 h 694150"/>
                <a:gd name="connsiteX5" fmla="*/ 961052 w 1000030"/>
                <a:gd name="connsiteY5" fmla="*/ 694150 h 694150"/>
                <a:gd name="connsiteX0" fmla="*/ 456 w 984624"/>
                <a:gd name="connsiteY0" fmla="*/ 412436 h 694150"/>
                <a:gd name="connsiteX1" fmla="*/ 192850 w 984624"/>
                <a:gd name="connsiteY1" fmla="*/ 24809 h 694150"/>
                <a:gd name="connsiteX2" fmla="*/ 683747 w 984624"/>
                <a:gd name="connsiteY2" fmla="*/ 34914 h 694150"/>
                <a:gd name="connsiteX3" fmla="*/ 876364 w 984624"/>
                <a:gd name="connsiteY3" fmla="*/ 72493 h 694150"/>
                <a:gd name="connsiteX4" fmla="*/ 981289 w 984624"/>
                <a:gd name="connsiteY4" fmla="*/ 404103 h 694150"/>
                <a:gd name="connsiteX5" fmla="*/ 961052 w 984624"/>
                <a:gd name="connsiteY5" fmla="*/ 694150 h 694150"/>
                <a:gd name="connsiteX0" fmla="*/ 456 w 961052"/>
                <a:gd name="connsiteY0" fmla="*/ 412436 h 694150"/>
                <a:gd name="connsiteX1" fmla="*/ 192850 w 961052"/>
                <a:gd name="connsiteY1" fmla="*/ 24809 h 694150"/>
                <a:gd name="connsiteX2" fmla="*/ 683747 w 961052"/>
                <a:gd name="connsiteY2" fmla="*/ 34914 h 694150"/>
                <a:gd name="connsiteX3" fmla="*/ 876364 w 961052"/>
                <a:gd name="connsiteY3" fmla="*/ 72493 h 694150"/>
                <a:gd name="connsiteX4" fmla="*/ 961052 w 961052"/>
                <a:gd name="connsiteY4" fmla="*/ 694150 h 694150"/>
                <a:gd name="connsiteX0" fmla="*/ 456 w 961052"/>
                <a:gd name="connsiteY0" fmla="*/ 420126 h 701840"/>
                <a:gd name="connsiteX1" fmla="*/ 192850 w 961052"/>
                <a:gd name="connsiteY1" fmla="*/ 32499 h 701840"/>
                <a:gd name="connsiteX2" fmla="*/ 683747 w 961052"/>
                <a:gd name="connsiteY2" fmla="*/ 42604 h 701840"/>
                <a:gd name="connsiteX3" fmla="*/ 934184 w 961052"/>
                <a:gd name="connsiteY3" fmla="*/ 264758 h 701840"/>
                <a:gd name="connsiteX4" fmla="*/ 961052 w 961052"/>
                <a:gd name="connsiteY4" fmla="*/ 701840 h 701840"/>
                <a:gd name="connsiteX0" fmla="*/ 456 w 956098"/>
                <a:gd name="connsiteY0" fmla="*/ 420128 h 680747"/>
                <a:gd name="connsiteX1" fmla="*/ 192850 w 956098"/>
                <a:gd name="connsiteY1" fmla="*/ 32501 h 680747"/>
                <a:gd name="connsiteX2" fmla="*/ 683747 w 956098"/>
                <a:gd name="connsiteY2" fmla="*/ 42606 h 680747"/>
                <a:gd name="connsiteX3" fmla="*/ 934184 w 956098"/>
                <a:gd name="connsiteY3" fmla="*/ 264760 h 680747"/>
                <a:gd name="connsiteX4" fmla="*/ 955270 w 956098"/>
                <a:gd name="connsiteY4" fmla="*/ 680748 h 680747"/>
                <a:gd name="connsiteX0" fmla="*/ 456 w 961609"/>
                <a:gd name="connsiteY0" fmla="*/ 420128 h 680749"/>
                <a:gd name="connsiteX1" fmla="*/ 192850 w 961609"/>
                <a:gd name="connsiteY1" fmla="*/ 32501 h 680749"/>
                <a:gd name="connsiteX2" fmla="*/ 683747 w 961609"/>
                <a:gd name="connsiteY2" fmla="*/ 42606 h 680749"/>
                <a:gd name="connsiteX3" fmla="*/ 934184 w 961609"/>
                <a:gd name="connsiteY3" fmla="*/ 264760 h 680749"/>
                <a:gd name="connsiteX4" fmla="*/ 955270 w 961609"/>
                <a:gd name="connsiteY4" fmla="*/ 680748 h 6807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61609" h="680749">
                  <a:moveTo>
                    <a:pt x="456" y="420128"/>
                  </a:moveTo>
                  <a:cubicBezTo>
                    <a:pt x="-6544" y="194931"/>
                    <a:pt x="67404" y="90148"/>
                    <a:pt x="192850" y="32501"/>
                  </a:cubicBezTo>
                  <a:cubicBezTo>
                    <a:pt x="318296" y="-25146"/>
                    <a:pt x="560191" y="3896"/>
                    <a:pt x="683747" y="42606"/>
                  </a:cubicBezTo>
                  <a:cubicBezTo>
                    <a:pt x="807303" y="81316"/>
                    <a:pt x="888930" y="158403"/>
                    <a:pt x="934184" y="264760"/>
                  </a:cubicBezTo>
                  <a:cubicBezTo>
                    <a:pt x="979438" y="371117"/>
                    <a:pt x="954973" y="503774"/>
                    <a:pt x="955270" y="680748"/>
                  </a:cubicBezTo>
                </a:path>
              </a:pathLst>
            </a:custGeom>
            <a:noFill/>
            <a:ln>
              <a:solidFill>
                <a:schemeClr val="tx1"/>
              </a:solidFill>
              <a:tailEnd type="triangle"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9" name="Rectangle 38"/>
          <p:cNvSpPr/>
          <p:nvPr/>
        </p:nvSpPr>
        <p:spPr>
          <a:xfrm>
            <a:off x="295965" y="4600390"/>
            <a:ext cx="4835245" cy="377372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Rectangle 39"/>
              <p:cNvSpPr/>
              <p:nvPr/>
            </p:nvSpPr>
            <p:spPr>
              <a:xfrm>
                <a:off x="7311277" y="4501266"/>
                <a:ext cx="1336896" cy="47859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1200" dirty="0"/>
                  <a:t>Compute </a:t>
                </a:r>
                <a14:m>
                  <m:oMath xmlns:m="http://schemas.openxmlformats.org/officeDocument/2006/math">
                    <m:r>
                      <a:rPr lang="en-US" sz="1200" i="1" dirty="0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sz="1200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1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200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sz="1200" i="1">
                            <a:latin typeface="Cambria Math" panose="02040503050406030204" pitchFamily="18" charset="0"/>
                          </a:rPr>
                          <m:t>〈</m:t>
                        </m:r>
                        <m:r>
                          <a:rPr lang="en-US" sz="1200" i="1">
                            <a:latin typeface="Cambria Math" panose="02040503050406030204" pitchFamily="18" charset="0"/>
                          </a:rPr>
                          <m:t>𝐵</m:t>
                        </m:r>
                        <m:r>
                          <a:rPr lang="en-US" sz="1200" i="1">
                            <a:latin typeface="Cambria Math" panose="02040503050406030204" pitchFamily="18" charset="0"/>
                          </a:rPr>
                          <m:t>〉</m:t>
                        </m:r>
                      </m:sub>
                    </m:sSub>
                  </m:oMath>
                </a14:m>
                <a:r>
                  <a:rPr lang="en-US" sz="1200" dirty="0"/>
                  <a:t> from </a:t>
                </a:r>
                <a14:m>
                  <m:oMath xmlns:m="http://schemas.openxmlformats.org/officeDocument/2006/math">
                    <m:r>
                      <a:rPr lang="en-US" sz="1200" i="1" dirty="0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US" sz="1200" dirty="0"/>
                  <a:t> on tape.</a:t>
                </a:r>
              </a:p>
            </p:txBody>
          </p:sp>
        </mc:Choice>
        <mc:Fallback xmlns="">
          <p:sp>
            <p:nvSpPr>
              <p:cNvPr id="40" name="Rectangle 3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11277" y="4501266"/>
                <a:ext cx="1336896" cy="478593"/>
              </a:xfrm>
              <a:prstGeom prst="rect">
                <a:avLst/>
              </a:prstGeom>
              <a:blipFill>
                <a:blip r:embed="rId11"/>
                <a:stretch>
                  <a:fillRect b="-88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Rectangle 23"/>
          <p:cNvSpPr/>
          <p:nvPr/>
        </p:nvSpPr>
        <p:spPr>
          <a:xfrm>
            <a:off x="1504978" y="4555116"/>
            <a:ext cx="3570365" cy="377372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05E01C5-C4C5-694E-A1EB-5E31B83FA74D}"/>
              </a:ext>
            </a:extLst>
          </p:cNvPr>
          <p:cNvSpPr txBox="1"/>
          <p:nvPr/>
        </p:nvSpPr>
        <p:spPr>
          <a:xfrm>
            <a:off x="5362414" y="641629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3498388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19" grpId="0" uiExpand="1" build="p"/>
      <p:bldP spid="20" grpId="0" uiExpand="1" build="p"/>
      <p:bldP spid="29" grpId="0"/>
      <p:bldP spid="31" grpId="0"/>
      <p:bldP spid="33" grpId="0"/>
      <p:bldP spid="34" grpId="0" animBg="1"/>
      <p:bldP spid="39" grpId="0" animBg="1"/>
      <p:bldP spid="40" grpId="0"/>
      <p:bldP spid="2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95754" y="0"/>
            <a:ext cx="5943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English Implementation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58617" y="1363579"/>
            <a:ext cx="870964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Write “Hello World”</a:t>
            </a:r>
          </a:p>
          <a:p>
            <a:r>
              <a:rPr lang="en-US" sz="2000" dirty="0">
                <a:latin typeface="MV Boli" panose="02000500030200090000" pitchFamily="2" charset="0"/>
                <a:cs typeface="MV Boli" panose="02000500030200090000" pitchFamily="2" charset="0"/>
              </a:rPr>
              <a:t>   Hello World</a:t>
            </a:r>
          </a:p>
          <a:p>
            <a:pPr>
              <a:spcBef>
                <a:spcPts val="2400"/>
              </a:spcBef>
            </a:pPr>
            <a:r>
              <a:rPr lang="en-US" sz="2400" dirty="0"/>
              <a:t>Write this sentence</a:t>
            </a:r>
          </a:p>
          <a:p>
            <a:r>
              <a:rPr lang="en-US" sz="2000" dirty="0">
                <a:latin typeface="MV Boli" panose="02000500030200090000" pitchFamily="2" charset="0"/>
                <a:cs typeface="MV Boli" panose="02000500030200090000" pitchFamily="2" charset="0"/>
              </a:rPr>
              <a:t>   Write this sentence</a:t>
            </a:r>
          </a:p>
          <a:p>
            <a:pPr>
              <a:spcBef>
                <a:spcPts val="2400"/>
              </a:spcBef>
            </a:pPr>
            <a:r>
              <a:rPr lang="en-US" sz="2400" dirty="0"/>
              <a:t>Write the following twice, the second time in quotes “Hello World”</a:t>
            </a:r>
          </a:p>
          <a:p>
            <a:r>
              <a:rPr lang="en-US" sz="2000" dirty="0">
                <a:latin typeface="MV Boli" panose="02000500030200090000" pitchFamily="2" charset="0"/>
                <a:cs typeface="MV Boli" panose="02000500030200090000" pitchFamily="2" charset="0"/>
              </a:rPr>
              <a:t>   Hello World “Hello World”</a:t>
            </a:r>
            <a:endParaRPr lang="en-US" sz="2400" dirty="0"/>
          </a:p>
          <a:p>
            <a:pPr>
              <a:spcBef>
                <a:spcPts val="2400"/>
              </a:spcBef>
            </a:pPr>
            <a:r>
              <a:rPr lang="en-US" sz="2400" dirty="0"/>
              <a:t>Write the following twice, the second time in quotes</a:t>
            </a:r>
            <a:br>
              <a:rPr lang="en-US" sz="2400" dirty="0"/>
            </a:br>
            <a:r>
              <a:rPr lang="en-US" sz="2400" dirty="0"/>
              <a:t>“Write the following twice, the second time in quotes”</a:t>
            </a:r>
            <a:br>
              <a:rPr lang="en-US" sz="2400" dirty="0"/>
            </a:br>
            <a:r>
              <a:rPr lang="en-US" sz="2000" dirty="0">
                <a:latin typeface="MV Boli" panose="02000500030200090000" pitchFamily="2" charset="0"/>
                <a:cs typeface="MV Boli" panose="02000500030200090000" pitchFamily="2" charset="0"/>
              </a:rPr>
              <a:t>   Write the following twice, the second time in quotes</a:t>
            </a:r>
            <a:br>
              <a:rPr lang="en-US" sz="2000" dirty="0">
                <a:latin typeface="MV Boli" panose="02000500030200090000" pitchFamily="2" charset="0"/>
                <a:cs typeface="MV Boli" panose="02000500030200090000" pitchFamily="2" charset="0"/>
              </a:rPr>
            </a:br>
            <a:r>
              <a:rPr lang="en-US" sz="2000" dirty="0">
                <a:latin typeface="MV Boli" panose="02000500030200090000" pitchFamily="2" charset="0"/>
                <a:cs typeface="MV Boli" panose="02000500030200090000" pitchFamily="2" charset="0"/>
              </a:rPr>
              <a:t>  “Write the following twice, the second time in quotes”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545879" y="2695528"/>
            <a:ext cx="60027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Cheating:  TMs don’t have this self-reference primitive.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7942357" y="4194324"/>
            <a:ext cx="3954263" cy="1657082"/>
            <a:chOff x="7942357" y="4194324"/>
            <a:chExt cx="3954263" cy="1657082"/>
          </a:xfrm>
        </p:grpSpPr>
        <p:grpSp>
          <p:nvGrpSpPr>
            <p:cNvPr id="6" name="Group 5"/>
            <p:cNvGrpSpPr/>
            <p:nvPr/>
          </p:nvGrpSpPr>
          <p:grpSpPr>
            <a:xfrm>
              <a:off x="7942357" y="4427587"/>
              <a:ext cx="2436599" cy="1423819"/>
              <a:chOff x="6134735" y="3988022"/>
              <a:chExt cx="2436599" cy="1423819"/>
            </a:xfrm>
          </p:grpSpPr>
          <p:grpSp>
            <p:nvGrpSpPr>
              <p:cNvPr id="30" name="Group 29"/>
              <p:cNvGrpSpPr/>
              <p:nvPr/>
            </p:nvGrpSpPr>
            <p:grpSpPr>
              <a:xfrm>
                <a:off x="6134735" y="3988022"/>
                <a:ext cx="2425700" cy="1423819"/>
                <a:chOff x="3061336" y="3873857"/>
                <a:chExt cx="2425700" cy="1423819"/>
              </a:xfrm>
            </p:grpSpPr>
            <p:sp>
              <p:nvSpPr>
                <p:cNvPr id="13" name="Rectangle 12"/>
                <p:cNvSpPr/>
                <p:nvPr/>
              </p:nvSpPr>
              <p:spPr>
                <a:xfrm>
                  <a:off x="3061336" y="3894623"/>
                  <a:ext cx="2425700" cy="982177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21" name="Rectangle 20"/>
                    <p:cNvSpPr/>
                    <p:nvPr/>
                  </p:nvSpPr>
                  <p:spPr>
                    <a:xfrm>
                      <a:off x="3885586" y="4897566"/>
                      <a:ext cx="842282" cy="400110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𝑆𝐸𝐿𝐹</m:t>
                            </m:r>
                          </m:oMath>
                        </m:oMathPara>
                      </a14:m>
                      <a:endParaRPr lang="en-US" sz="2000" dirty="0"/>
                    </a:p>
                  </p:txBody>
                </p:sp>
              </mc:Choice>
              <mc:Fallback xmlns="">
                <p:sp>
                  <p:nvSpPr>
                    <p:cNvPr id="21" name="Rectangle 20"/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3885586" y="4897566"/>
                      <a:ext cx="842282" cy="400110"/>
                    </a:xfrm>
                    <a:prstGeom prst="rect">
                      <a:avLst/>
                    </a:prstGeom>
                    <a:blipFill>
                      <a:blip r:embed="rId2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p:cxnSp>
              <p:nvCxnSpPr>
                <p:cNvPr id="23" name="Straight Connector 22"/>
                <p:cNvCxnSpPr/>
                <p:nvPr/>
              </p:nvCxnSpPr>
              <p:spPr>
                <a:xfrm flipH="1" flipV="1">
                  <a:off x="4123578" y="3889063"/>
                  <a:ext cx="4763" cy="982176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25" name="Rectangle 24"/>
                    <p:cNvSpPr/>
                    <p:nvPr/>
                  </p:nvSpPr>
                  <p:spPr>
                    <a:xfrm>
                      <a:off x="4653341" y="3873857"/>
                      <a:ext cx="417550" cy="400110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n-US" sz="2000" b="0" i="1" dirty="0" smtClean="0">
                                <a:latin typeface="Cambria Math" panose="02040503050406030204" pitchFamily="18" charset="0"/>
                              </a:rPr>
                              <m:t>𝐵</m:t>
                            </m:r>
                          </m:oMath>
                        </m:oMathPara>
                      </a14:m>
                      <a:endParaRPr lang="en-US" sz="2000" dirty="0"/>
                    </a:p>
                  </p:txBody>
                </p:sp>
              </mc:Choice>
              <mc:Fallback xmlns="">
                <p:sp>
                  <p:nvSpPr>
                    <p:cNvPr id="25" name="Rectangle 24"/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4653341" y="3873857"/>
                      <a:ext cx="417550" cy="400110"/>
                    </a:xfrm>
                    <a:prstGeom prst="rect">
                      <a:avLst/>
                    </a:prstGeom>
                    <a:blipFill>
                      <a:blip r:embed="rId3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26" name="Rectangle 25"/>
                    <p:cNvSpPr/>
                    <p:nvPr/>
                  </p:nvSpPr>
                  <p:spPr>
                    <a:xfrm>
                      <a:off x="3471370" y="3873857"/>
                      <a:ext cx="406778" cy="400110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n-US" sz="2000" b="0" i="1" dirty="0" smtClean="0">
                                <a:latin typeface="Cambria Math" panose="02040503050406030204" pitchFamily="18" charset="0"/>
                              </a:rPr>
                              <m:t>𝐴</m:t>
                            </m:r>
                          </m:oMath>
                        </m:oMathPara>
                      </a14:m>
                      <a:endParaRPr lang="en-US" sz="2000" dirty="0"/>
                    </a:p>
                  </p:txBody>
                </p:sp>
              </mc:Choice>
              <mc:Fallback xmlns="">
                <p:sp>
                  <p:nvSpPr>
                    <p:cNvPr id="26" name="Rectangle 25"/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3471370" y="3873857"/>
                      <a:ext cx="406778" cy="400110"/>
                    </a:xfrm>
                    <a:prstGeom prst="rect">
                      <a:avLst/>
                    </a:prstGeom>
                    <a:blipFill>
                      <a:blip r:embed="rId4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p:cxnSp>
              <p:nvCxnSpPr>
                <p:cNvPr id="28" name="Straight Arrow Connector 27"/>
                <p:cNvCxnSpPr/>
                <p:nvPr/>
              </p:nvCxnSpPr>
              <p:spPr>
                <a:xfrm>
                  <a:off x="3898153" y="4061914"/>
                  <a:ext cx="450850" cy="0"/>
                </a:xfrm>
                <a:prstGeom prst="straightConnector1">
                  <a:avLst/>
                </a:prstGeom>
                <a:ln w="9525"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29" name="Rectangle 28"/>
                    <p:cNvSpPr/>
                    <p:nvPr/>
                  </p:nvSpPr>
                  <p:spPr>
                    <a:xfrm>
                      <a:off x="3310985" y="4321786"/>
                      <a:ext cx="742639" cy="495328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sSub>
                              <m:sSub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𝑃</m:t>
                                </m:r>
                              </m:e>
                              <m:sub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〈</m:t>
                                </m:r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〉</m:t>
                                </m:r>
                              </m:sub>
                            </m:sSub>
                          </m:oMath>
                        </m:oMathPara>
                      </a14:m>
                      <a:endParaRPr lang="en-US" sz="2400" dirty="0"/>
                    </a:p>
                  </p:txBody>
                </p:sp>
              </mc:Choice>
              <mc:Fallback xmlns="">
                <p:sp>
                  <p:nvSpPr>
                    <p:cNvPr id="29" name="Rectangle 28"/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3310985" y="4321786"/>
                      <a:ext cx="742639" cy="495328"/>
                    </a:xfrm>
                    <a:prstGeom prst="rect">
                      <a:avLst/>
                    </a:prstGeom>
                    <a:blipFill>
                      <a:blip r:embed="rId5"/>
                      <a:stretch>
                        <a:fillRect b="-12346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5" name="Rectangle 4"/>
                  <p:cNvSpPr/>
                  <p:nvPr/>
                </p:nvSpPr>
                <p:spPr>
                  <a:xfrm>
                    <a:off x="7234438" y="4517932"/>
                    <a:ext cx="1336896" cy="478593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r>
                      <a:rPr lang="en-US" sz="1200" dirty="0"/>
                      <a:t>Compute </a:t>
                    </a:r>
                    <a14:m>
                      <m:oMath xmlns:m="http://schemas.openxmlformats.org/officeDocument/2006/math">
                        <m:r>
                          <a:rPr lang="en-US" sz="1200" i="1" dirty="0" smtClean="0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US" sz="1200" i="1">
                            <a:latin typeface="Cambria Math" panose="02040503050406030204" pitchFamily="18" charset="0"/>
                          </a:rPr>
                          <m:t>=</m:t>
                        </m:r>
                        <m:sSub>
                          <m:sSubPr>
                            <m:ctrlPr>
                              <a:rPr lang="en-US" sz="1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200" i="1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n-US" sz="1200" i="1">
                                <a:latin typeface="Cambria Math" panose="02040503050406030204" pitchFamily="18" charset="0"/>
                              </a:rPr>
                              <m:t>〈</m:t>
                            </m:r>
                            <m:r>
                              <a:rPr lang="en-US" sz="1200" i="1">
                                <a:latin typeface="Cambria Math" panose="02040503050406030204" pitchFamily="18" charset="0"/>
                              </a:rPr>
                              <m:t>𝐵</m:t>
                            </m:r>
                            <m:r>
                              <a:rPr lang="en-US" sz="1200" i="1">
                                <a:latin typeface="Cambria Math" panose="02040503050406030204" pitchFamily="18" charset="0"/>
                              </a:rPr>
                              <m:t>〉</m:t>
                            </m:r>
                          </m:sub>
                        </m:sSub>
                      </m:oMath>
                    </a14:m>
                    <a:r>
                      <a:rPr lang="en-US" sz="1200" dirty="0"/>
                      <a:t> from </a:t>
                    </a:r>
                    <a14:m>
                      <m:oMath xmlns:m="http://schemas.openxmlformats.org/officeDocument/2006/math">
                        <m:r>
                          <a:rPr lang="en-US" sz="1200" i="1" dirty="0" smtClean="0">
                            <a:latin typeface="Cambria Math" panose="02040503050406030204" pitchFamily="18" charset="0"/>
                          </a:rPr>
                          <m:t>𝐵</m:t>
                        </m:r>
                      </m:oMath>
                    </a14:m>
                    <a:r>
                      <a:rPr lang="en-US" sz="1200" dirty="0"/>
                      <a:t> on tape.</a:t>
                    </a:r>
                  </a:p>
                </p:txBody>
              </p:sp>
            </mc:Choice>
            <mc:Fallback xmlns="">
              <p:sp>
                <p:nvSpPr>
                  <p:cNvPr id="5" name="Rectangle 4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234438" y="4517932"/>
                    <a:ext cx="1336896" cy="478593"/>
                  </a:xfrm>
                  <a:prstGeom prst="rect">
                    <a:avLst/>
                  </a:prstGeom>
                  <a:blipFill>
                    <a:blip r:embed="rId6"/>
                    <a:stretch>
                      <a:fillRect b="-8861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sp>
          <p:nvSpPr>
            <p:cNvPr id="24" name="Rectangle 31"/>
            <p:cNvSpPr/>
            <p:nvPr/>
          </p:nvSpPr>
          <p:spPr>
            <a:xfrm>
              <a:off x="10593482" y="4602242"/>
              <a:ext cx="1303138" cy="427703"/>
            </a:xfrm>
            <a:custGeom>
              <a:avLst/>
              <a:gdLst>
                <a:gd name="connsiteX0" fmla="*/ 0 w 2743200"/>
                <a:gd name="connsiteY0" fmla="*/ 0 h 373912"/>
                <a:gd name="connsiteX1" fmla="*/ 2743200 w 2743200"/>
                <a:gd name="connsiteY1" fmla="*/ 0 h 373912"/>
                <a:gd name="connsiteX2" fmla="*/ 2743200 w 2743200"/>
                <a:gd name="connsiteY2" fmla="*/ 373912 h 373912"/>
                <a:gd name="connsiteX3" fmla="*/ 0 w 2743200"/>
                <a:gd name="connsiteY3" fmla="*/ 373912 h 373912"/>
                <a:gd name="connsiteX4" fmla="*/ 0 w 2743200"/>
                <a:gd name="connsiteY4" fmla="*/ 0 h 373912"/>
                <a:gd name="connsiteX0" fmla="*/ 2743200 w 2834640"/>
                <a:gd name="connsiteY0" fmla="*/ 0 h 373912"/>
                <a:gd name="connsiteX1" fmla="*/ 2743200 w 2834640"/>
                <a:gd name="connsiteY1" fmla="*/ 373912 h 373912"/>
                <a:gd name="connsiteX2" fmla="*/ 0 w 2834640"/>
                <a:gd name="connsiteY2" fmla="*/ 373912 h 373912"/>
                <a:gd name="connsiteX3" fmla="*/ 0 w 2834640"/>
                <a:gd name="connsiteY3" fmla="*/ 0 h 373912"/>
                <a:gd name="connsiteX4" fmla="*/ 2834640 w 2834640"/>
                <a:gd name="connsiteY4" fmla="*/ 91440 h 373912"/>
                <a:gd name="connsiteX0" fmla="*/ 2743200 w 2753677"/>
                <a:gd name="connsiteY0" fmla="*/ 0 h 373912"/>
                <a:gd name="connsiteX1" fmla="*/ 2743200 w 2753677"/>
                <a:gd name="connsiteY1" fmla="*/ 373912 h 373912"/>
                <a:gd name="connsiteX2" fmla="*/ 0 w 2753677"/>
                <a:gd name="connsiteY2" fmla="*/ 373912 h 373912"/>
                <a:gd name="connsiteX3" fmla="*/ 0 w 2753677"/>
                <a:gd name="connsiteY3" fmla="*/ 0 h 373912"/>
                <a:gd name="connsiteX4" fmla="*/ 2753677 w 2753677"/>
                <a:gd name="connsiteY4" fmla="*/ 952 h 373912"/>
                <a:gd name="connsiteX0" fmla="*/ 2743200 w 2744152"/>
                <a:gd name="connsiteY0" fmla="*/ 3811 h 377723"/>
                <a:gd name="connsiteX1" fmla="*/ 2743200 w 2744152"/>
                <a:gd name="connsiteY1" fmla="*/ 377723 h 377723"/>
                <a:gd name="connsiteX2" fmla="*/ 0 w 2744152"/>
                <a:gd name="connsiteY2" fmla="*/ 377723 h 377723"/>
                <a:gd name="connsiteX3" fmla="*/ 0 w 2744152"/>
                <a:gd name="connsiteY3" fmla="*/ 3811 h 377723"/>
                <a:gd name="connsiteX4" fmla="*/ 2744152 w 2744152"/>
                <a:gd name="connsiteY4" fmla="*/ 0 h 377723"/>
                <a:gd name="connsiteX0" fmla="*/ 2743200 w 2744152"/>
                <a:gd name="connsiteY0" fmla="*/ 0 h 373912"/>
                <a:gd name="connsiteX1" fmla="*/ 2743200 w 2744152"/>
                <a:gd name="connsiteY1" fmla="*/ 373912 h 373912"/>
                <a:gd name="connsiteX2" fmla="*/ 0 w 2744152"/>
                <a:gd name="connsiteY2" fmla="*/ 373912 h 373912"/>
                <a:gd name="connsiteX3" fmla="*/ 0 w 2744152"/>
                <a:gd name="connsiteY3" fmla="*/ 0 h 373912"/>
                <a:gd name="connsiteX4" fmla="*/ 2744152 w 2744152"/>
                <a:gd name="connsiteY4" fmla="*/ 951 h 373912"/>
                <a:gd name="connsiteX0" fmla="*/ 2743200 w 2743200"/>
                <a:gd name="connsiteY0" fmla="*/ 0 h 373912"/>
                <a:gd name="connsiteX1" fmla="*/ 2743200 w 2743200"/>
                <a:gd name="connsiteY1" fmla="*/ 373912 h 373912"/>
                <a:gd name="connsiteX2" fmla="*/ 0 w 2743200"/>
                <a:gd name="connsiteY2" fmla="*/ 373912 h 373912"/>
                <a:gd name="connsiteX3" fmla="*/ 0 w 2743200"/>
                <a:gd name="connsiteY3" fmla="*/ 0 h 373912"/>
                <a:gd name="connsiteX4" fmla="*/ 2696527 w 2743200"/>
                <a:gd name="connsiteY4" fmla="*/ 951 h 373912"/>
                <a:gd name="connsiteX0" fmla="*/ 2795587 w 2795587"/>
                <a:gd name="connsiteY0" fmla="*/ 0 h 373912"/>
                <a:gd name="connsiteX1" fmla="*/ 2743200 w 2795587"/>
                <a:gd name="connsiteY1" fmla="*/ 373912 h 373912"/>
                <a:gd name="connsiteX2" fmla="*/ 0 w 2795587"/>
                <a:gd name="connsiteY2" fmla="*/ 373912 h 373912"/>
                <a:gd name="connsiteX3" fmla="*/ 0 w 2795587"/>
                <a:gd name="connsiteY3" fmla="*/ 0 h 373912"/>
                <a:gd name="connsiteX4" fmla="*/ 2696527 w 2795587"/>
                <a:gd name="connsiteY4" fmla="*/ 951 h 373912"/>
                <a:gd name="connsiteX0" fmla="*/ 2743200 w 2743200"/>
                <a:gd name="connsiteY0" fmla="*/ 373912 h 373912"/>
                <a:gd name="connsiteX1" fmla="*/ 0 w 2743200"/>
                <a:gd name="connsiteY1" fmla="*/ 373912 h 373912"/>
                <a:gd name="connsiteX2" fmla="*/ 0 w 2743200"/>
                <a:gd name="connsiteY2" fmla="*/ 0 h 373912"/>
                <a:gd name="connsiteX3" fmla="*/ 2696527 w 2743200"/>
                <a:gd name="connsiteY3" fmla="*/ 951 h 373912"/>
                <a:gd name="connsiteX0" fmla="*/ 2743200 w 2743200"/>
                <a:gd name="connsiteY0" fmla="*/ 377724 h 377724"/>
                <a:gd name="connsiteX1" fmla="*/ 0 w 2743200"/>
                <a:gd name="connsiteY1" fmla="*/ 377724 h 377724"/>
                <a:gd name="connsiteX2" fmla="*/ 0 w 2743200"/>
                <a:gd name="connsiteY2" fmla="*/ 3812 h 377724"/>
                <a:gd name="connsiteX3" fmla="*/ 2606040 w 2743200"/>
                <a:gd name="connsiteY3" fmla="*/ 0 h 377724"/>
                <a:gd name="connsiteX0" fmla="*/ 2743200 w 2743200"/>
                <a:gd name="connsiteY0" fmla="*/ 373912 h 373912"/>
                <a:gd name="connsiteX1" fmla="*/ 0 w 2743200"/>
                <a:gd name="connsiteY1" fmla="*/ 373912 h 373912"/>
                <a:gd name="connsiteX2" fmla="*/ 0 w 2743200"/>
                <a:gd name="connsiteY2" fmla="*/ 0 h 373912"/>
                <a:gd name="connsiteX3" fmla="*/ 2606040 w 2743200"/>
                <a:gd name="connsiteY3" fmla="*/ 950 h 373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743200" h="373912">
                  <a:moveTo>
                    <a:pt x="2743200" y="373912"/>
                  </a:moveTo>
                  <a:lnTo>
                    <a:pt x="0" y="373912"/>
                  </a:lnTo>
                  <a:lnTo>
                    <a:pt x="0" y="0"/>
                  </a:lnTo>
                  <a:lnTo>
                    <a:pt x="2606040" y="950"/>
                  </a:lnTo>
                </a:path>
              </a:pathLst>
            </a:custGeom>
            <a:noFill/>
            <a:ln>
              <a:solidFill>
                <a:schemeClr val="tx1"/>
              </a:solidFill>
            </a:ln>
          </p:spPr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" name="Freeform 26"/>
            <p:cNvSpPr/>
            <p:nvPr/>
          </p:nvSpPr>
          <p:spPr>
            <a:xfrm>
              <a:off x="9870392" y="4194324"/>
              <a:ext cx="1056067" cy="409851"/>
            </a:xfrm>
            <a:custGeom>
              <a:avLst/>
              <a:gdLst>
                <a:gd name="connsiteX0" fmla="*/ 61950 w 1297192"/>
                <a:gd name="connsiteY0" fmla="*/ 225969 h 386390"/>
                <a:gd name="connsiteX1" fmla="*/ 77992 w 1297192"/>
                <a:gd name="connsiteY1" fmla="*/ 33464 h 386390"/>
                <a:gd name="connsiteX2" fmla="*/ 831971 w 1297192"/>
                <a:gd name="connsiteY2" fmla="*/ 1380 h 386390"/>
                <a:gd name="connsiteX3" fmla="*/ 1200940 w 1297192"/>
                <a:gd name="connsiteY3" fmla="*/ 49506 h 386390"/>
                <a:gd name="connsiteX4" fmla="*/ 1297192 w 1297192"/>
                <a:gd name="connsiteY4" fmla="*/ 386390 h 386390"/>
                <a:gd name="connsiteX5" fmla="*/ 1297192 w 1297192"/>
                <a:gd name="connsiteY5" fmla="*/ 386390 h 386390"/>
                <a:gd name="connsiteX0" fmla="*/ 114219 w 1265622"/>
                <a:gd name="connsiteY0" fmla="*/ 402888 h 402888"/>
                <a:gd name="connsiteX1" fmla="*/ 46422 w 1265622"/>
                <a:gd name="connsiteY1" fmla="*/ 41629 h 402888"/>
                <a:gd name="connsiteX2" fmla="*/ 800401 w 1265622"/>
                <a:gd name="connsiteY2" fmla="*/ 9545 h 402888"/>
                <a:gd name="connsiteX3" fmla="*/ 1169370 w 1265622"/>
                <a:gd name="connsiteY3" fmla="*/ 57671 h 402888"/>
                <a:gd name="connsiteX4" fmla="*/ 1265622 w 1265622"/>
                <a:gd name="connsiteY4" fmla="*/ 394555 h 402888"/>
                <a:gd name="connsiteX5" fmla="*/ 1265622 w 1265622"/>
                <a:gd name="connsiteY5" fmla="*/ 394555 h 402888"/>
                <a:gd name="connsiteX0" fmla="*/ 16441 w 1167844"/>
                <a:gd name="connsiteY0" fmla="*/ 420107 h 420107"/>
                <a:gd name="connsiteX1" fmla="*/ 171252 w 1167844"/>
                <a:gd name="connsiteY1" fmla="*/ 32480 h 420107"/>
                <a:gd name="connsiteX2" fmla="*/ 702623 w 1167844"/>
                <a:gd name="connsiteY2" fmla="*/ 26764 h 420107"/>
                <a:gd name="connsiteX3" fmla="*/ 1071592 w 1167844"/>
                <a:gd name="connsiteY3" fmla="*/ 74890 h 420107"/>
                <a:gd name="connsiteX4" fmla="*/ 1167844 w 1167844"/>
                <a:gd name="connsiteY4" fmla="*/ 411774 h 420107"/>
                <a:gd name="connsiteX5" fmla="*/ 1167844 w 1167844"/>
                <a:gd name="connsiteY5" fmla="*/ 411774 h 420107"/>
                <a:gd name="connsiteX0" fmla="*/ 672 w 1152075"/>
                <a:gd name="connsiteY0" fmla="*/ 420109 h 420109"/>
                <a:gd name="connsiteX1" fmla="*/ 155483 w 1152075"/>
                <a:gd name="connsiteY1" fmla="*/ 32482 h 420109"/>
                <a:gd name="connsiteX2" fmla="*/ 686854 w 1152075"/>
                <a:gd name="connsiteY2" fmla="*/ 26766 h 420109"/>
                <a:gd name="connsiteX3" fmla="*/ 1055823 w 1152075"/>
                <a:gd name="connsiteY3" fmla="*/ 74892 h 420109"/>
                <a:gd name="connsiteX4" fmla="*/ 1152075 w 1152075"/>
                <a:gd name="connsiteY4" fmla="*/ 411776 h 420109"/>
                <a:gd name="connsiteX5" fmla="*/ 1152075 w 1152075"/>
                <a:gd name="connsiteY5" fmla="*/ 411776 h 420109"/>
                <a:gd name="connsiteX0" fmla="*/ 702 w 1149214"/>
                <a:gd name="connsiteY0" fmla="*/ 403129 h 410617"/>
                <a:gd name="connsiteX1" fmla="*/ 152622 w 1149214"/>
                <a:gd name="connsiteY1" fmla="*/ 31323 h 410617"/>
                <a:gd name="connsiteX2" fmla="*/ 683993 w 1149214"/>
                <a:gd name="connsiteY2" fmla="*/ 25607 h 410617"/>
                <a:gd name="connsiteX3" fmla="*/ 1052962 w 1149214"/>
                <a:gd name="connsiteY3" fmla="*/ 73733 h 410617"/>
                <a:gd name="connsiteX4" fmla="*/ 1149214 w 1149214"/>
                <a:gd name="connsiteY4" fmla="*/ 410617 h 410617"/>
                <a:gd name="connsiteX5" fmla="*/ 1149214 w 1149214"/>
                <a:gd name="connsiteY5" fmla="*/ 410617 h 410617"/>
                <a:gd name="connsiteX0" fmla="*/ 401 w 1148913"/>
                <a:gd name="connsiteY0" fmla="*/ 415144 h 422632"/>
                <a:gd name="connsiteX1" fmla="*/ 192795 w 1148913"/>
                <a:gd name="connsiteY1" fmla="*/ 27517 h 422632"/>
                <a:gd name="connsiteX2" fmla="*/ 683692 w 1148913"/>
                <a:gd name="connsiteY2" fmla="*/ 37622 h 422632"/>
                <a:gd name="connsiteX3" fmla="*/ 1052661 w 1148913"/>
                <a:gd name="connsiteY3" fmla="*/ 85748 h 422632"/>
                <a:gd name="connsiteX4" fmla="*/ 1148913 w 1148913"/>
                <a:gd name="connsiteY4" fmla="*/ 422632 h 422632"/>
                <a:gd name="connsiteX5" fmla="*/ 1148913 w 1148913"/>
                <a:gd name="connsiteY5" fmla="*/ 422632 h 422632"/>
                <a:gd name="connsiteX0" fmla="*/ 456 w 1148968"/>
                <a:gd name="connsiteY0" fmla="*/ 412804 h 420292"/>
                <a:gd name="connsiteX1" fmla="*/ 192850 w 1148968"/>
                <a:gd name="connsiteY1" fmla="*/ 25177 h 420292"/>
                <a:gd name="connsiteX2" fmla="*/ 683747 w 1148968"/>
                <a:gd name="connsiteY2" fmla="*/ 35282 h 420292"/>
                <a:gd name="connsiteX3" fmla="*/ 1052716 w 1148968"/>
                <a:gd name="connsiteY3" fmla="*/ 83408 h 420292"/>
                <a:gd name="connsiteX4" fmla="*/ 1148968 w 1148968"/>
                <a:gd name="connsiteY4" fmla="*/ 420292 h 420292"/>
                <a:gd name="connsiteX5" fmla="*/ 1148968 w 1148968"/>
                <a:gd name="connsiteY5" fmla="*/ 420292 h 420292"/>
                <a:gd name="connsiteX0" fmla="*/ 456 w 1148968"/>
                <a:gd name="connsiteY0" fmla="*/ 415192 h 422680"/>
                <a:gd name="connsiteX1" fmla="*/ 192850 w 1148968"/>
                <a:gd name="connsiteY1" fmla="*/ 27565 h 422680"/>
                <a:gd name="connsiteX2" fmla="*/ 683747 w 1148968"/>
                <a:gd name="connsiteY2" fmla="*/ 37670 h 422680"/>
                <a:gd name="connsiteX3" fmla="*/ 1003568 w 1148968"/>
                <a:gd name="connsiteY3" fmla="*/ 149078 h 422680"/>
                <a:gd name="connsiteX4" fmla="*/ 1148968 w 1148968"/>
                <a:gd name="connsiteY4" fmla="*/ 422680 h 422680"/>
                <a:gd name="connsiteX5" fmla="*/ 1148968 w 1148968"/>
                <a:gd name="connsiteY5" fmla="*/ 422680 h 422680"/>
                <a:gd name="connsiteX0" fmla="*/ 456 w 1149433"/>
                <a:gd name="connsiteY0" fmla="*/ 415192 h 696906"/>
                <a:gd name="connsiteX1" fmla="*/ 192850 w 1149433"/>
                <a:gd name="connsiteY1" fmla="*/ 27565 h 696906"/>
                <a:gd name="connsiteX2" fmla="*/ 683747 w 1149433"/>
                <a:gd name="connsiteY2" fmla="*/ 37670 h 696906"/>
                <a:gd name="connsiteX3" fmla="*/ 1003568 w 1149433"/>
                <a:gd name="connsiteY3" fmla="*/ 149078 h 696906"/>
                <a:gd name="connsiteX4" fmla="*/ 1148968 w 1149433"/>
                <a:gd name="connsiteY4" fmla="*/ 422680 h 696906"/>
                <a:gd name="connsiteX5" fmla="*/ 961052 w 1149433"/>
                <a:gd name="connsiteY5" fmla="*/ 696906 h 696906"/>
                <a:gd name="connsiteX0" fmla="*/ 456 w 1022110"/>
                <a:gd name="connsiteY0" fmla="*/ 415192 h 696906"/>
                <a:gd name="connsiteX1" fmla="*/ 192850 w 1022110"/>
                <a:gd name="connsiteY1" fmla="*/ 27565 h 696906"/>
                <a:gd name="connsiteX2" fmla="*/ 683747 w 1022110"/>
                <a:gd name="connsiteY2" fmla="*/ 37670 h 696906"/>
                <a:gd name="connsiteX3" fmla="*/ 1003568 w 1022110"/>
                <a:gd name="connsiteY3" fmla="*/ 149078 h 696906"/>
                <a:gd name="connsiteX4" fmla="*/ 981289 w 1022110"/>
                <a:gd name="connsiteY4" fmla="*/ 406859 h 696906"/>
                <a:gd name="connsiteX5" fmla="*/ 961052 w 1022110"/>
                <a:gd name="connsiteY5" fmla="*/ 696906 h 696906"/>
                <a:gd name="connsiteX0" fmla="*/ 456 w 1000030"/>
                <a:gd name="connsiteY0" fmla="*/ 412436 h 694150"/>
                <a:gd name="connsiteX1" fmla="*/ 192850 w 1000030"/>
                <a:gd name="connsiteY1" fmla="*/ 24809 h 694150"/>
                <a:gd name="connsiteX2" fmla="*/ 683747 w 1000030"/>
                <a:gd name="connsiteY2" fmla="*/ 34914 h 694150"/>
                <a:gd name="connsiteX3" fmla="*/ 876364 w 1000030"/>
                <a:gd name="connsiteY3" fmla="*/ 72493 h 694150"/>
                <a:gd name="connsiteX4" fmla="*/ 981289 w 1000030"/>
                <a:gd name="connsiteY4" fmla="*/ 404103 h 694150"/>
                <a:gd name="connsiteX5" fmla="*/ 961052 w 1000030"/>
                <a:gd name="connsiteY5" fmla="*/ 694150 h 694150"/>
                <a:gd name="connsiteX0" fmla="*/ 456 w 984624"/>
                <a:gd name="connsiteY0" fmla="*/ 412436 h 694150"/>
                <a:gd name="connsiteX1" fmla="*/ 192850 w 984624"/>
                <a:gd name="connsiteY1" fmla="*/ 24809 h 694150"/>
                <a:gd name="connsiteX2" fmla="*/ 683747 w 984624"/>
                <a:gd name="connsiteY2" fmla="*/ 34914 h 694150"/>
                <a:gd name="connsiteX3" fmla="*/ 876364 w 984624"/>
                <a:gd name="connsiteY3" fmla="*/ 72493 h 694150"/>
                <a:gd name="connsiteX4" fmla="*/ 981289 w 984624"/>
                <a:gd name="connsiteY4" fmla="*/ 404103 h 694150"/>
                <a:gd name="connsiteX5" fmla="*/ 961052 w 984624"/>
                <a:gd name="connsiteY5" fmla="*/ 694150 h 694150"/>
                <a:gd name="connsiteX0" fmla="*/ 456 w 961052"/>
                <a:gd name="connsiteY0" fmla="*/ 412436 h 694150"/>
                <a:gd name="connsiteX1" fmla="*/ 192850 w 961052"/>
                <a:gd name="connsiteY1" fmla="*/ 24809 h 694150"/>
                <a:gd name="connsiteX2" fmla="*/ 683747 w 961052"/>
                <a:gd name="connsiteY2" fmla="*/ 34914 h 694150"/>
                <a:gd name="connsiteX3" fmla="*/ 876364 w 961052"/>
                <a:gd name="connsiteY3" fmla="*/ 72493 h 694150"/>
                <a:gd name="connsiteX4" fmla="*/ 961052 w 961052"/>
                <a:gd name="connsiteY4" fmla="*/ 694150 h 694150"/>
                <a:gd name="connsiteX0" fmla="*/ 456 w 961052"/>
                <a:gd name="connsiteY0" fmla="*/ 420126 h 701840"/>
                <a:gd name="connsiteX1" fmla="*/ 192850 w 961052"/>
                <a:gd name="connsiteY1" fmla="*/ 32499 h 701840"/>
                <a:gd name="connsiteX2" fmla="*/ 683747 w 961052"/>
                <a:gd name="connsiteY2" fmla="*/ 42604 h 701840"/>
                <a:gd name="connsiteX3" fmla="*/ 934184 w 961052"/>
                <a:gd name="connsiteY3" fmla="*/ 264758 h 701840"/>
                <a:gd name="connsiteX4" fmla="*/ 961052 w 961052"/>
                <a:gd name="connsiteY4" fmla="*/ 701840 h 701840"/>
                <a:gd name="connsiteX0" fmla="*/ 456 w 956098"/>
                <a:gd name="connsiteY0" fmla="*/ 420128 h 680747"/>
                <a:gd name="connsiteX1" fmla="*/ 192850 w 956098"/>
                <a:gd name="connsiteY1" fmla="*/ 32501 h 680747"/>
                <a:gd name="connsiteX2" fmla="*/ 683747 w 956098"/>
                <a:gd name="connsiteY2" fmla="*/ 42606 h 680747"/>
                <a:gd name="connsiteX3" fmla="*/ 934184 w 956098"/>
                <a:gd name="connsiteY3" fmla="*/ 264760 h 680747"/>
                <a:gd name="connsiteX4" fmla="*/ 955270 w 956098"/>
                <a:gd name="connsiteY4" fmla="*/ 680748 h 680747"/>
                <a:gd name="connsiteX0" fmla="*/ 456 w 961609"/>
                <a:gd name="connsiteY0" fmla="*/ 420128 h 680749"/>
                <a:gd name="connsiteX1" fmla="*/ 192850 w 961609"/>
                <a:gd name="connsiteY1" fmla="*/ 32501 h 680749"/>
                <a:gd name="connsiteX2" fmla="*/ 683747 w 961609"/>
                <a:gd name="connsiteY2" fmla="*/ 42606 h 680749"/>
                <a:gd name="connsiteX3" fmla="*/ 934184 w 961609"/>
                <a:gd name="connsiteY3" fmla="*/ 264760 h 680749"/>
                <a:gd name="connsiteX4" fmla="*/ 955270 w 961609"/>
                <a:gd name="connsiteY4" fmla="*/ 680748 h 6807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61609" h="680749">
                  <a:moveTo>
                    <a:pt x="456" y="420128"/>
                  </a:moveTo>
                  <a:cubicBezTo>
                    <a:pt x="-6544" y="194931"/>
                    <a:pt x="67404" y="90148"/>
                    <a:pt x="192850" y="32501"/>
                  </a:cubicBezTo>
                  <a:cubicBezTo>
                    <a:pt x="318296" y="-25146"/>
                    <a:pt x="560191" y="3896"/>
                    <a:pt x="683747" y="42606"/>
                  </a:cubicBezTo>
                  <a:cubicBezTo>
                    <a:pt x="807303" y="81316"/>
                    <a:pt x="888930" y="158403"/>
                    <a:pt x="934184" y="264760"/>
                  </a:cubicBezTo>
                  <a:cubicBezTo>
                    <a:pt x="979438" y="371117"/>
                    <a:pt x="954973" y="503774"/>
                    <a:pt x="955270" y="680748"/>
                  </a:cubicBezTo>
                </a:path>
              </a:pathLst>
            </a:custGeom>
            <a:noFill/>
            <a:ln>
              <a:solidFill>
                <a:schemeClr val="tx1"/>
              </a:solidFill>
              <a:tailEnd type="triangle"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2" name="Rectangle 31"/>
                <p:cNvSpPr/>
                <p:nvPr/>
              </p:nvSpPr>
              <p:spPr>
                <a:xfrm>
                  <a:off x="10604381" y="4627642"/>
                  <a:ext cx="707886" cy="369332"/>
                </a:xfrm>
                <a:prstGeom prst="rect">
                  <a:avLst/>
                </a:prstGeom>
                <a:solidFill>
                  <a:schemeClr val="bg1"/>
                </a:solidFill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d>
                          <m:dPr>
                            <m:begChr m:val="〈"/>
                            <m:endChr m:val="〉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𝐴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𝐵</m:t>
                            </m:r>
                          </m:e>
                        </m:d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32" name="Rectangle 31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604381" y="4627642"/>
                  <a:ext cx="707886" cy="369332"/>
                </a:xfrm>
                <a:prstGeom prst="rect">
                  <a:avLst/>
                </a:prstGeom>
                <a:blipFill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33" name="Rectangle 32"/>
          <p:cNvSpPr/>
          <p:nvPr/>
        </p:nvSpPr>
        <p:spPr>
          <a:xfrm>
            <a:off x="10586646" y="6369638"/>
            <a:ext cx="1309974" cy="338554"/>
          </a:xfrm>
          <a:prstGeom prst="rect">
            <a:avLst/>
          </a:prstGeom>
          <a:ln>
            <a:solidFill>
              <a:srgbClr val="FFC000"/>
            </a:solidFill>
          </a:ln>
        </p:spPr>
        <p:txBody>
          <a:bodyPr wrap="none">
            <a:spAutoFit/>
          </a:bodyPr>
          <a:lstStyle/>
          <a:p>
            <a:r>
              <a:rPr lang="en-US" sz="1600" dirty="0">
                <a:solidFill>
                  <a:srgbClr val="FFC000"/>
                </a:solidFill>
              </a:rPr>
              <a:t>Check-in 11.1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258617" y="1195117"/>
            <a:ext cx="9391671" cy="3000821"/>
            <a:chOff x="258617" y="1195117"/>
            <a:chExt cx="9391671" cy="3000821"/>
          </a:xfrm>
        </p:grpSpPr>
        <p:sp>
          <p:nvSpPr>
            <p:cNvPr id="7" name="Rectangle 6"/>
            <p:cNvSpPr/>
            <p:nvPr/>
          </p:nvSpPr>
          <p:spPr>
            <a:xfrm>
              <a:off x="7294418" y="2524991"/>
              <a:ext cx="2355870" cy="139238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258617" y="1195117"/>
              <a:ext cx="7302288" cy="3000821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rgbClr val="FFC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solidFill>
                    <a:srgbClr val="FFC000"/>
                  </a:solidFill>
                </a:rPr>
                <a:t>Check-in 11.1</a:t>
              </a:r>
            </a:p>
            <a:p>
              <a:pPr>
                <a:spcBef>
                  <a:spcPts val="600"/>
                </a:spcBef>
              </a:pPr>
              <a:r>
                <a:rPr lang="en-US" sz="2000" dirty="0"/>
                <a:t>Implementations of the Recursion Theorem have two parts,</a:t>
              </a:r>
              <a:br>
                <a:rPr lang="en-US" sz="2000" dirty="0"/>
              </a:br>
              <a:r>
                <a:rPr lang="en-US" sz="2000" dirty="0"/>
                <a:t>a </a:t>
              </a:r>
              <a:r>
                <a:rPr lang="en-US" sz="2000" u="sng" dirty="0"/>
                <a:t>Template</a:t>
              </a:r>
              <a:r>
                <a:rPr lang="en-US" sz="2000" dirty="0"/>
                <a:t> and an </a:t>
              </a:r>
              <a:r>
                <a:rPr lang="en-US" sz="2000" u="sng" dirty="0"/>
                <a:t>Action</a:t>
              </a:r>
              <a:r>
                <a:rPr lang="en-US" sz="2000" dirty="0"/>
                <a:t>.  In the TM and English implementations, which is the </a:t>
              </a:r>
              <a:r>
                <a:rPr lang="en-US" sz="2000" u="sng" dirty="0"/>
                <a:t>Action</a:t>
              </a:r>
              <a:r>
                <a:rPr lang="en-US" sz="2000" dirty="0"/>
                <a:t> part?</a:t>
              </a:r>
            </a:p>
            <a:p>
              <a:pPr marL="457200" indent="-457200">
                <a:spcBef>
                  <a:spcPts val="600"/>
                </a:spcBef>
                <a:buAutoNum type="alphaLcParenBoth"/>
              </a:pPr>
              <a:r>
                <a:rPr lang="en-US" sz="2000" dirty="0"/>
                <a:t>A and the upper phrase</a:t>
              </a:r>
            </a:p>
            <a:p>
              <a:pPr marL="457200" indent="-457200">
                <a:spcBef>
                  <a:spcPts val="600"/>
                </a:spcBef>
                <a:buAutoNum type="alphaLcParenBoth"/>
              </a:pPr>
              <a:r>
                <a:rPr lang="en-US" sz="2000" dirty="0"/>
                <a:t>A and the lower phrase</a:t>
              </a:r>
            </a:p>
            <a:p>
              <a:pPr marL="457200" indent="-457200">
                <a:spcBef>
                  <a:spcPts val="600"/>
                </a:spcBef>
                <a:buAutoNum type="alphaLcParenBoth"/>
              </a:pPr>
              <a:r>
                <a:rPr lang="en-US" sz="2000" dirty="0"/>
                <a:t>B and the upper phrase</a:t>
              </a:r>
            </a:p>
            <a:p>
              <a:pPr marL="457200" indent="-457200">
                <a:spcBef>
                  <a:spcPts val="600"/>
                </a:spcBef>
                <a:buAutoNum type="alphaLcParenBoth"/>
              </a:pPr>
              <a:r>
                <a:rPr lang="en-US" sz="2000" dirty="0"/>
                <a:t>B and the lower phrase.</a:t>
              </a:r>
            </a:p>
          </p:txBody>
        </p:sp>
      </p:grpSp>
      <p:sp>
        <p:nvSpPr>
          <p:cNvPr id="10" name="Rectangle 9"/>
          <p:cNvSpPr/>
          <p:nvPr/>
        </p:nvSpPr>
        <p:spPr>
          <a:xfrm>
            <a:off x="258617" y="6000306"/>
            <a:ext cx="59171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Note on Pset Problem 6:  Don’t need to worry about quoting.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A38A76E-D422-9D42-8A8A-CE40AA0EA4AF}"/>
              </a:ext>
            </a:extLst>
          </p:cNvPr>
          <p:cNvSpPr txBox="1"/>
          <p:nvPr/>
        </p:nvSpPr>
        <p:spPr>
          <a:xfrm>
            <a:off x="6865749" y="635430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4256789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18" grpId="0"/>
      <p:bldP spid="33" grpId="0" animBg="1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95754" y="0"/>
            <a:ext cx="5943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The Recursion Theorem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258616" y="1363579"/>
                <a:ext cx="8031141" cy="129266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/>
                  <a:t>A compiler which implements “compute your own description” for a TM.</a:t>
                </a:r>
              </a:p>
              <a:p>
                <a:pPr>
                  <a:spcBef>
                    <a:spcPts val="1200"/>
                  </a:spcBef>
                </a:pPr>
                <a:r>
                  <a:rPr lang="en-US" sz="2400" b="1" dirty="0"/>
                  <a:t>Theorem:  </a:t>
                </a:r>
                <a:r>
                  <a:rPr lang="en-US" sz="2400" dirty="0"/>
                  <a:t>For any TM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𝑇</m:t>
                    </m:r>
                  </m:oMath>
                </a14:m>
                <a:r>
                  <a:rPr lang="en-US" sz="2400" dirty="0"/>
                  <a:t> there is a TM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𝑅</m:t>
                    </m:r>
                  </m:oMath>
                </a14:m>
                <a:r>
                  <a:rPr lang="en-US" sz="2400" dirty="0"/>
                  <a:t> where for all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𝑤</m:t>
                    </m:r>
                  </m:oMath>
                </a14:m>
                <a:br>
                  <a:rPr lang="en-US" sz="2400" dirty="0"/>
                </a:br>
                <a:r>
                  <a:rPr lang="en-US" sz="2400" dirty="0"/>
                  <a:t>R on input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𝑤</m:t>
                    </m:r>
                  </m:oMath>
                </a14:m>
                <a:r>
                  <a:rPr lang="en-US" sz="2400" dirty="0"/>
                  <a:t> operates in the same way as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𝑇</m:t>
                    </m:r>
                  </m:oMath>
                </a14:m>
                <a:r>
                  <a:rPr lang="en-US" sz="2400" dirty="0"/>
                  <a:t> on input </a:t>
                </a:r>
                <a14:m>
                  <m:oMath xmlns:m="http://schemas.openxmlformats.org/officeDocument/2006/math">
                    <m:d>
                      <m:dPr>
                        <m:begChr m:val="〈"/>
                        <m:endChr m:val="〉"/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𝑤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</m:d>
                  </m:oMath>
                </a14:m>
                <a:r>
                  <a:rPr lang="en-US" sz="2400" dirty="0"/>
                  <a:t>.</a:t>
                </a: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8616" y="1363579"/>
                <a:ext cx="8031141" cy="1292662"/>
              </a:xfrm>
              <a:prstGeom prst="rect">
                <a:avLst/>
              </a:prstGeom>
              <a:blipFill>
                <a:blip r:embed="rId2"/>
                <a:stretch>
                  <a:fillRect l="-1138" t="-2830" b="-99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297572" y="2964266"/>
                <a:ext cx="5697514" cy="19670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b="1" dirty="0"/>
                  <a:t>Proof of Theorem: 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𝑅</m:t>
                    </m:r>
                  </m:oMath>
                </a14:m>
                <a:r>
                  <a:rPr lang="en-US" sz="2000" dirty="0"/>
                  <a:t> has three parts: 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sz="2000" dirty="0"/>
                  <a:t>,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US" sz="2000" dirty="0"/>
                  <a:t>, and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𝑇</m:t>
                    </m:r>
                  </m:oMath>
                </a14:m>
                <a:r>
                  <a:rPr lang="en-US" sz="2000" dirty="0"/>
                  <a:t>.</a:t>
                </a:r>
              </a:p>
              <a:p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𝑇</m:t>
                    </m:r>
                  </m:oMath>
                </a14:m>
                <a:r>
                  <a:rPr lang="en-US" sz="2000" dirty="0"/>
                  <a:t> is given</a:t>
                </a:r>
              </a:p>
              <a:p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 </m:t>
                    </m:r>
                  </m:oMath>
                </a14:m>
                <a:r>
                  <a:rPr lang="en-US" sz="20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〈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𝐵𝑇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〉</m:t>
                        </m:r>
                      </m:sub>
                    </m:sSub>
                  </m:oMath>
                </a14:m>
                <a:r>
                  <a:rPr lang="en-US" sz="2000" dirty="0"/>
                  <a:t> </a:t>
                </a:r>
              </a:p>
              <a:p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= </m:t>
                    </m:r>
                  </m:oMath>
                </a14:m>
                <a:r>
                  <a:rPr lang="en-US" sz="2000" dirty="0"/>
                  <a:t> “1.  Compute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𝑞</m:t>
                    </m:r>
                  </m:oMath>
                </a14:m>
                <a:r>
                  <a:rPr lang="en-US" sz="2000" dirty="0"/>
                  <a:t>(tape contents after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𝑤</m:t>
                    </m:r>
                  </m:oMath>
                </a14:m>
                <a:r>
                  <a:rPr lang="en-US" sz="2000" dirty="0"/>
                  <a:t>) to get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sz="2000" dirty="0"/>
                  <a:t>.</a:t>
                </a:r>
              </a:p>
              <a:p>
                <a:r>
                  <a:rPr lang="en-US" sz="2000" dirty="0"/>
                  <a:t>           2.  Combine with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𝐵𝑇</m:t>
                    </m:r>
                  </m:oMath>
                </a14:m>
                <a:r>
                  <a:rPr lang="en-US" sz="2000" dirty="0"/>
                  <a:t> to get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𝐴𝐵𝑇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𝑅</m:t>
                    </m:r>
                  </m:oMath>
                </a14:m>
                <a:r>
                  <a:rPr lang="en-US" sz="2000" dirty="0"/>
                  <a:t>. </a:t>
                </a:r>
              </a:p>
              <a:p>
                <a:r>
                  <a:rPr lang="en-US" sz="2000" dirty="0"/>
                  <a:t>           3.  Pass control to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𝑇</m:t>
                    </m:r>
                  </m:oMath>
                </a14:m>
                <a:r>
                  <a:rPr lang="en-US" sz="2000" dirty="0"/>
                  <a:t> on input </a:t>
                </a:r>
                <a14:m>
                  <m:oMath xmlns:m="http://schemas.openxmlformats.org/officeDocument/2006/math">
                    <m:d>
                      <m:dPr>
                        <m:begChr m:val="〈"/>
                        <m:endChr m:val="〉"/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𝑤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</m:d>
                  </m:oMath>
                </a14:m>
                <a:r>
                  <a:rPr lang="en-US" sz="2000" dirty="0"/>
                  <a:t>.”</a:t>
                </a: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7572" y="2964266"/>
                <a:ext cx="5697514" cy="1967013"/>
              </a:xfrm>
              <a:prstGeom prst="rect">
                <a:avLst/>
              </a:prstGeom>
              <a:blipFill>
                <a:blip r:embed="rId3"/>
                <a:stretch>
                  <a:fillRect l="-1178" t="-1548" b="-464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Rectangle 28"/>
              <p:cNvSpPr/>
              <p:nvPr/>
            </p:nvSpPr>
            <p:spPr>
              <a:xfrm>
                <a:off x="6447683" y="3482945"/>
                <a:ext cx="881266" cy="49532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〈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𝐵𝑇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〉</m:t>
                          </m:r>
                        </m:sub>
                      </m:sSub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9" name="Rectangle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47683" y="3482945"/>
                <a:ext cx="881266" cy="495328"/>
              </a:xfrm>
              <a:prstGeom prst="rect">
                <a:avLst/>
              </a:prstGeom>
              <a:blipFill>
                <a:blip r:embed="rId4"/>
                <a:stretch>
                  <a:fillRect b="-109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Rectangle 34"/>
              <p:cNvSpPr/>
              <p:nvPr/>
            </p:nvSpPr>
            <p:spPr>
              <a:xfrm>
                <a:off x="7328949" y="3482945"/>
                <a:ext cx="1206106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1600" dirty="0"/>
                  <a:t>Compute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sz="1600" dirty="0"/>
                  <a:t> from tape</a:t>
                </a:r>
              </a:p>
            </p:txBody>
          </p:sp>
        </mc:Choice>
        <mc:Fallback xmlns="">
          <p:sp>
            <p:nvSpPr>
              <p:cNvPr id="35" name="Rectangle 3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28949" y="3482945"/>
                <a:ext cx="1206106" cy="584775"/>
              </a:xfrm>
              <a:prstGeom prst="rect">
                <a:avLst/>
              </a:prstGeom>
              <a:blipFill>
                <a:blip r:embed="rId5"/>
                <a:stretch>
                  <a:fillRect t="-3125" b="-125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Rectangle 32"/>
              <p:cNvSpPr/>
              <p:nvPr/>
            </p:nvSpPr>
            <p:spPr>
              <a:xfrm>
                <a:off x="10493056" y="3246635"/>
                <a:ext cx="699487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〈</m:t>
                      </m:r>
                      <m:r>
                        <a:rPr lang="en-US" i="1" smtClean="0">
                          <a:latin typeface="Cambria Math" panose="02040503050406030204" pitchFamily="18" charset="0"/>
                        </a:rPr>
                        <m:t>𝐵𝑇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〉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3" name="Rectangle 3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93056" y="3246635"/>
                <a:ext cx="699487" cy="369332"/>
              </a:xfrm>
              <a:prstGeom prst="rect">
                <a:avLst/>
              </a:prstGeom>
              <a:blipFill>
                <a:blip r:embed="rId6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Rectangle 33"/>
              <p:cNvSpPr/>
              <p:nvPr/>
            </p:nvSpPr>
            <p:spPr>
              <a:xfrm>
                <a:off x="10398603" y="3246635"/>
                <a:ext cx="1300164" cy="36933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〈"/>
                          <m:endChr m:val="〉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𝐵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𝑅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4" name="Rectangle 3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98603" y="3246635"/>
                <a:ext cx="1300164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ectangle 5"/>
          <p:cNvSpPr/>
          <p:nvPr/>
        </p:nvSpPr>
        <p:spPr>
          <a:xfrm>
            <a:off x="633327" y="5187591"/>
            <a:ext cx="901743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Moral:  </a:t>
            </a:r>
            <a:r>
              <a:rPr lang="en-US" sz="24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You can use “compute your own description” </a:t>
            </a:r>
            <a:br>
              <a:rPr lang="en-US" sz="2400" dirty="0">
                <a:solidFill>
                  <a:schemeClr val="accent1">
                    <a:lumMod val="60000"/>
                    <a:lumOff val="40000"/>
                  </a:schemeClr>
                </a:solidFill>
              </a:rPr>
            </a:br>
            <a:r>
              <a:rPr lang="en-US" sz="24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in describing TMs.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6316639" y="2711824"/>
            <a:ext cx="5833918" cy="1348423"/>
            <a:chOff x="6316639" y="2711824"/>
            <a:chExt cx="5833918" cy="1348423"/>
          </a:xfrm>
        </p:grpSpPr>
        <p:sp>
          <p:nvSpPr>
            <p:cNvPr id="13" name="Rectangle 12"/>
            <p:cNvSpPr/>
            <p:nvPr/>
          </p:nvSpPr>
          <p:spPr>
            <a:xfrm>
              <a:off x="6316639" y="3078070"/>
              <a:ext cx="3197475" cy="98217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1" name="Rectangle 20"/>
                <p:cNvSpPr/>
                <p:nvPr/>
              </p:nvSpPr>
              <p:spPr>
                <a:xfrm>
                  <a:off x="7628092" y="2711824"/>
                  <a:ext cx="413382" cy="40011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oMath>
                    </m:oMathPara>
                  </a14:m>
                  <a:endParaRPr lang="en-US" sz="2000" dirty="0"/>
                </a:p>
              </p:txBody>
            </p:sp>
          </mc:Choice>
          <mc:Fallback xmlns="">
            <p:sp>
              <p:nvSpPr>
                <p:cNvPr id="21" name="Rectangle 20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628092" y="2711824"/>
                  <a:ext cx="413382" cy="400110"/>
                </a:xfrm>
                <a:prstGeom prst="rect">
                  <a:avLst/>
                </a:prstGeom>
                <a:blipFill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23" name="Straight Connector 22"/>
            <p:cNvCxnSpPr/>
            <p:nvPr/>
          </p:nvCxnSpPr>
          <p:spPr>
            <a:xfrm flipH="1" flipV="1">
              <a:off x="7338342" y="3078071"/>
              <a:ext cx="7056" cy="982176"/>
            </a:xfrm>
            <a:prstGeom prst="line">
              <a:avLst/>
            </a:prstGeom>
            <a:ln w="952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5" name="Rectangle 24"/>
                <p:cNvSpPr/>
                <p:nvPr/>
              </p:nvSpPr>
              <p:spPr>
                <a:xfrm>
                  <a:off x="7687413" y="3057304"/>
                  <a:ext cx="618564" cy="40011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𝐵</m:t>
                        </m:r>
                      </m:oMath>
                    </m:oMathPara>
                  </a14:m>
                  <a:endParaRPr lang="en-US" sz="2000" dirty="0"/>
                </a:p>
              </p:txBody>
            </p:sp>
          </mc:Choice>
          <mc:Fallback xmlns="">
            <p:sp>
              <p:nvSpPr>
                <p:cNvPr id="25" name="Rectangle 24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687413" y="3057304"/>
                  <a:ext cx="618564" cy="400110"/>
                </a:xfrm>
                <a:prstGeom prst="rect">
                  <a:avLst/>
                </a:prstGeom>
                <a:blipFill>
                  <a:blip r:embed="rId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6" name="Rectangle 25"/>
                <p:cNvSpPr/>
                <p:nvPr/>
              </p:nvSpPr>
              <p:spPr>
                <a:xfrm>
                  <a:off x="6453042" y="3077273"/>
                  <a:ext cx="602606" cy="40011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𝐴</m:t>
                        </m:r>
                      </m:oMath>
                    </m:oMathPara>
                  </a14:m>
                  <a:endParaRPr lang="en-US" sz="2000" dirty="0"/>
                </a:p>
              </p:txBody>
            </p:sp>
          </mc:Choice>
          <mc:Fallback xmlns="">
            <p:sp>
              <p:nvSpPr>
                <p:cNvPr id="26" name="Rectangle 25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453042" y="3077273"/>
                  <a:ext cx="602606" cy="400110"/>
                </a:xfrm>
                <a:prstGeom prst="rect">
                  <a:avLst/>
                </a:prstGeom>
                <a:blipFill>
                  <a:blip r:embed="rId1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28" name="Straight Arrow Connector 27"/>
            <p:cNvCxnSpPr/>
            <p:nvPr/>
          </p:nvCxnSpPr>
          <p:spPr>
            <a:xfrm>
              <a:off x="7024150" y="3249084"/>
              <a:ext cx="667895" cy="0"/>
            </a:xfrm>
            <a:prstGeom prst="straightConnector1">
              <a:avLst/>
            </a:prstGeom>
            <a:ln w="95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 flipV="1">
              <a:off x="8551504" y="3078071"/>
              <a:ext cx="7056" cy="982176"/>
            </a:xfrm>
            <a:prstGeom prst="line">
              <a:avLst/>
            </a:prstGeom>
            <a:ln w="952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4" name="Rectangle 23"/>
                <p:cNvSpPr/>
                <p:nvPr/>
              </p:nvSpPr>
              <p:spPr>
                <a:xfrm>
                  <a:off x="8952487" y="3063777"/>
                  <a:ext cx="400302" cy="40011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𝑇</m:t>
                        </m:r>
                      </m:oMath>
                    </m:oMathPara>
                  </a14:m>
                  <a:endParaRPr lang="en-US" sz="2000" dirty="0"/>
                </a:p>
              </p:txBody>
            </p:sp>
          </mc:Choice>
          <mc:Fallback xmlns="">
            <p:sp>
              <p:nvSpPr>
                <p:cNvPr id="24" name="Rectangle 2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952487" y="3063777"/>
                  <a:ext cx="400302" cy="400110"/>
                </a:xfrm>
                <a:prstGeom prst="rect">
                  <a:avLst/>
                </a:prstGeom>
                <a:blipFill>
                  <a:blip r:embed="rId11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27" name="Straight Arrow Connector 26"/>
            <p:cNvCxnSpPr/>
            <p:nvPr/>
          </p:nvCxnSpPr>
          <p:spPr>
            <a:xfrm>
              <a:off x="8226345" y="3249084"/>
              <a:ext cx="667895" cy="0"/>
            </a:xfrm>
            <a:prstGeom prst="straightConnector1">
              <a:avLst/>
            </a:prstGeom>
            <a:ln w="95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Rectangle 31"/>
            <p:cNvSpPr/>
            <p:nvPr/>
          </p:nvSpPr>
          <p:spPr>
            <a:xfrm>
              <a:off x="9946814" y="3231118"/>
              <a:ext cx="2203743" cy="427703"/>
            </a:xfrm>
            <a:custGeom>
              <a:avLst/>
              <a:gdLst>
                <a:gd name="connsiteX0" fmla="*/ 0 w 2743200"/>
                <a:gd name="connsiteY0" fmla="*/ 0 h 373912"/>
                <a:gd name="connsiteX1" fmla="*/ 2743200 w 2743200"/>
                <a:gd name="connsiteY1" fmla="*/ 0 h 373912"/>
                <a:gd name="connsiteX2" fmla="*/ 2743200 w 2743200"/>
                <a:gd name="connsiteY2" fmla="*/ 373912 h 373912"/>
                <a:gd name="connsiteX3" fmla="*/ 0 w 2743200"/>
                <a:gd name="connsiteY3" fmla="*/ 373912 h 373912"/>
                <a:gd name="connsiteX4" fmla="*/ 0 w 2743200"/>
                <a:gd name="connsiteY4" fmla="*/ 0 h 373912"/>
                <a:gd name="connsiteX0" fmla="*/ 2743200 w 2834640"/>
                <a:gd name="connsiteY0" fmla="*/ 0 h 373912"/>
                <a:gd name="connsiteX1" fmla="*/ 2743200 w 2834640"/>
                <a:gd name="connsiteY1" fmla="*/ 373912 h 373912"/>
                <a:gd name="connsiteX2" fmla="*/ 0 w 2834640"/>
                <a:gd name="connsiteY2" fmla="*/ 373912 h 373912"/>
                <a:gd name="connsiteX3" fmla="*/ 0 w 2834640"/>
                <a:gd name="connsiteY3" fmla="*/ 0 h 373912"/>
                <a:gd name="connsiteX4" fmla="*/ 2834640 w 2834640"/>
                <a:gd name="connsiteY4" fmla="*/ 91440 h 373912"/>
                <a:gd name="connsiteX0" fmla="*/ 2743200 w 2753677"/>
                <a:gd name="connsiteY0" fmla="*/ 0 h 373912"/>
                <a:gd name="connsiteX1" fmla="*/ 2743200 w 2753677"/>
                <a:gd name="connsiteY1" fmla="*/ 373912 h 373912"/>
                <a:gd name="connsiteX2" fmla="*/ 0 w 2753677"/>
                <a:gd name="connsiteY2" fmla="*/ 373912 h 373912"/>
                <a:gd name="connsiteX3" fmla="*/ 0 w 2753677"/>
                <a:gd name="connsiteY3" fmla="*/ 0 h 373912"/>
                <a:gd name="connsiteX4" fmla="*/ 2753677 w 2753677"/>
                <a:gd name="connsiteY4" fmla="*/ 952 h 373912"/>
                <a:gd name="connsiteX0" fmla="*/ 2743200 w 2744152"/>
                <a:gd name="connsiteY0" fmla="*/ 3811 h 377723"/>
                <a:gd name="connsiteX1" fmla="*/ 2743200 w 2744152"/>
                <a:gd name="connsiteY1" fmla="*/ 377723 h 377723"/>
                <a:gd name="connsiteX2" fmla="*/ 0 w 2744152"/>
                <a:gd name="connsiteY2" fmla="*/ 377723 h 377723"/>
                <a:gd name="connsiteX3" fmla="*/ 0 w 2744152"/>
                <a:gd name="connsiteY3" fmla="*/ 3811 h 377723"/>
                <a:gd name="connsiteX4" fmla="*/ 2744152 w 2744152"/>
                <a:gd name="connsiteY4" fmla="*/ 0 h 377723"/>
                <a:gd name="connsiteX0" fmla="*/ 2743200 w 2744152"/>
                <a:gd name="connsiteY0" fmla="*/ 0 h 373912"/>
                <a:gd name="connsiteX1" fmla="*/ 2743200 w 2744152"/>
                <a:gd name="connsiteY1" fmla="*/ 373912 h 373912"/>
                <a:gd name="connsiteX2" fmla="*/ 0 w 2744152"/>
                <a:gd name="connsiteY2" fmla="*/ 373912 h 373912"/>
                <a:gd name="connsiteX3" fmla="*/ 0 w 2744152"/>
                <a:gd name="connsiteY3" fmla="*/ 0 h 373912"/>
                <a:gd name="connsiteX4" fmla="*/ 2744152 w 2744152"/>
                <a:gd name="connsiteY4" fmla="*/ 951 h 373912"/>
                <a:gd name="connsiteX0" fmla="*/ 2743200 w 2743200"/>
                <a:gd name="connsiteY0" fmla="*/ 0 h 373912"/>
                <a:gd name="connsiteX1" fmla="*/ 2743200 w 2743200"/>
                <a:gd name="connsiteY1" fmla="*/ 373912 h 373912"/>
                <a:gd name="connsiteX2" fmla="*/ 0 w 2743200"/>
                <a:gd name="connsiteY2" fmla="*/ 373912 h 373912"/>
                <a:gd name="connsiteX3" fmla="*/ 0 w 2743200"/>
                <a:gd name="connsiteY3" fmla="*/ 0 h 373912"/>
                <a:gd name="connsiteX4" fmla="*/ 2696527 w 2743200"/>
                <a:gd name="connsiteY4" fmla="*/ 951 h 373912"/>
                <a:gd name="connsiteX0" fmla="*/ 2795587 w 2795587"/>
                <a:gd name="connsiteY0" fmla="*/ 0 h 373912"/>
                <a:gd name="connsiteX1" fmla="*/ 2743200 w 2795587"/>
                <a:gd name="connsiteY1" fmla="*/ 373912 h 373912"/>
                <a:gd name="connsiteX2" fmla="*/ 0 w 2795587"/>
                <a:gd name="connsiteY2" fmla="*/ 373912 h 373912"/>
                <a:gd name="connsiteX3" fmla="*/ 0 w 2795587"/>
                <a:gd name="connsiteY3" fmla="*/ 0 h 373912"/>
                <a:gd name="connsiteX4" fmla="*/ 2696527 w 2795587"/>
                <a:gd name="connsiteY4" fmla="*/ 951 h 373912"/>
                <a:gd name="connsiteX0" fmla="*/ 2743200 w 2743200"/>
                <a:gd name="connsiteY0" fmla="*/ 373912 h 373912"/>
                <a:gd name="connsiteX1" fmla="*/ 0 w 2743200"/>
                <a:gd name="connsiteY1" fmla="*/ 373912 h 373912"/>
                <a:gd name="connsiteX2" fmla="*/ 0 w 2743200"/>
                <a:gd name="connsiteY2" fmla="*/ 0 h 373912"/>
                <a:gd name="connsiteX3" fmla="*/ 2696527 w 2743200"/>
                <a:gd name="connsiteY3" fmla="*/ 951 h 373912"/>
                <a:gd name="connsiteX0" fmla="*/ 2743200 w 2743200"/>
                <a:gd name="connsiteY0" fmla="*/ 377724 h 377724"/>
                <a:gd name="connsiteX1" fmla="*/ 0 w 2743200"/>
                <a:gd name="connsiteY1" fmla="*/ 377724 h 377724"/>
                <a:gd name="connsiteX2" fmla="*/ 0 w 2743200"/>
                <a:gd name="connsiteY2" fmla="*/ 3812 h 377724"/>
                <a:gd name="connsiteX3" fmla="*/ 2606040 w 2743200"/>
                <a:gd name="connsiteY3" fmla="*/ 0 h 377724"/>
                <a:gd name="connsiteX0" fmla="*/ 2743200 w 2743200"/>
                <a:gd name="connsiteY0" fmla="*/ 373912 h 373912"/>
                <a:gd name="connsiteX1" fmla="*/ 0 w 2743200"/>
                <a:gd name="connsiteY1" fmla="*/ 373912 h 373912"/>
                <a:gd name="connsiteX2" fmla="*/ 0 w 2743200"/>
                <a:gd name="connsiteY2" fmla="*/ 0 h 373912"/>
                <a:gd name="connsiteX3" fmla="*/ 2606040 w 2743200"/>
                <a:gd name="connsiteY3" fmla="*/ 950 h 373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743200" h="373912">
                  <a:moveTo>
                    <a:pt x="2743200" y="373912"/>
                  </a:moveTo>
                  <a:lnTo>
                    <a:pt x="0" y="373912"/>
                  </a:lnTo>
                  <a:lnTo>
                    <a:pt x="0" y="0"/>
                  </a:lnTo>
                  <a:lnTo>
                    <a:pt x="2606040" y="950"/>
                  </a:lnTo>
                </a:path>
              </a:pathLst>
            </a:custGeom>
            <a:noFill/>
            <a:ln>
              <a:solidFill>
                <a:schemeClr val="tx1"/>
              </a:solidFill>
            </a:ln>
          </p:spPr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7" name="Freeform 36"/>
            <p:cNvSpPr/>
            <p:nvPr/>
          </p:nvSpPr>
          <p:spPr>
            <a:xfrm>
              <a:off x="9122731" y="2821758"/>
              <a:ext cx="1056067" cy="409851"/>
            </a:xfrm>
            <a:custGeom>
              <a:avLst/>
              <a:gdLst>
                <a:gd name="connsiteX0" fmla="*/ 61950 w 1297192"/>
                <a:gd name="connsiteY0" fmla="*/ 225969 h 386390"/>
                <a:gd name="connsiteX1" fmla="*/ 77992 w 1297192"/>
                <a:gd name="connsiteY1" fmla="*/ 33464 h 386390"/>
                <a:gd name="connsiteX2" fmla="*/ 831971 w 1297192"/>
                <a:gd name="connsiteY2" fmla="*/ 1380 h 386390"/>
                <a:gd name="connsiteX3" fmla="*/ 1200940 w 1297192"/>
                <a:gd name="connsiteY3" fmla="*/ 49506 h 386390"/>
                <a:gd name="connsiteX4" fmla="*/ 1297192 w 1297192"/>
                <a:gd name="connsiteY4" fmla="*/ 386390 h 386390"/>
                <a:gd name="connsiteX5" fmla="*/ 1297192 w 1297192"/>
                <a:gd name="connsiteY5" fmla="*/ 386390 h 386390"/>
                <a:gd name="connsiteX0" fmla="*/ 114219 w 1265622"/>
                <a:gd name="connsiteY0" fmla="*/ 402888 h 402888"/>
                <a:gd name="connsiteX1" fmla="*/ 46422 w 1265622"/>
                <a:gd name="connsiteY1" fmla="*/ 41629 h 402888"/>
                <a:gd name="connsiteX2" fmla="*/ 800401 w 1265622"/>
                <a:gd name="connsiteY2" fmla="*/ 9545 h 402888"/>
                <a:gd name="connsiteX3" fmla="*/ 1169370 w 1265622"/>
                <a:gd name="connsiteY3" fmla="*/ 57671 h 402888"/>
                <a:gd name="connsiteX4" fmla="*/ 1265622 w 1265622"/>
                <a:gd name="connsiteY4" fmla="*/ 394555 h 402888"/>
                <a:gd name="connsiteX5" fmla="*/ 1265622 w 1265622"/>
                <a:gd name="connsiteY5" fmla="*/ 394555 h 402888"/>
                <a:gd name="connsiteX0" fmla="*/ 16441 w 1167844"/>
                <a:gd name="connsiteY0" fmla="*/ 420107 h 420107"/>
                <a:gd name="connsiteX1" fmla="*/ 171252 w 1167844"/>
                <a:gd name="connsiteY1" fmla="*/ 32480 h 420107"/>
                <a:gd name="connsiteX2" fmla="*/ 702623 w 1167844"/>
                <a:gd name="connsiteY2" fmla="*/ 26764 h 420107"/>
                <a:gd name="connsiteX3" fmla="*/ 1071592 w 1167844"/>
                <a:gd name="connsiteY3" fmla="*/ 74890 h 420107"/>
                <a:gd name="connsiteX4" fmla="*/ 1167844 w 1167844"/>
                <a:gd name="connsiteY4" fmla="*/ 411774 h 420107"/>
                <a:gd name="connsiteX5" fmla="*/ 1167844 w 1167844"/>
                <a:gd name="connsiteY5" fmla="*/ 411774 h 420107"/>
                <a:gd name="connsiteX0" fmla="*/ 672 w 1152075"/>
                <a:gd name="connsiteY0" fmla="*/ 420109 h 420109"/>
                <a:gd name="connsiteX1" fmla="*/ 155483 w 1152075"/>
                <a:gd name="connsiteY1" fmla="*/ 32482 h 420109"/>
                <a:gd name="connsiteX2" fmla="*/ 686854 w 1152075"/>
                <a:gd name="connsiteY2" fmla="*/ 26766 h 420109"/>
                <a:gd name="connsiteX3" fmla="*/ 1055823 w 1152075"/>
                <a:gd name="connsiteY3" fmla="*/ 74892 h 420109"/>
                <a:gd name="connsiteX4" fmla="*/ 1152075 w 1152075"/>
                <a:gd name="connsiteY4" fmla="*/ 411776 h 420109"/>
                <a:gd name="connsiteX5" fmla="*/ 1152075 w 1152075"/>
                <a:gd name="connsiteY5" fmla="*/ 411776 h 420109"/>
                <a:gd name="connsiteX0" fmla="*/ 702 w 1149214"/>
                <a:gd name="connsiteY0" fmla="*/ 403129 h 410617"/>
                <a:gd name="connsiteX1" fmla="*/ 152622 w 1149214"/>
                <a:gd name="connsiteY1" fmla="*/ 31323 h 410617"/>
                <a:gd name="connsiteX2" fmla="*/ 683993 w 1149214"/>
                <a:gd name="connsiteY2" fmla="*/ 25607 h 410617"/>
                <a:gd name="connsiteX3" fmla="*/ 1052962 w 1149214"/>
                <a:gd name="connsiteY3" fmla="*/ 73733 h 410617"/>
                <a:gd name="connsiteX4" fmla="*/ 1149214 w 1149214"/>
                <a:gd name="connsiteY4" fmla="*/ 410617 h 410617"/>
                <a:gd name="connsiteX5" fmla="*/ 1149214 w 1149214"/>
                <a:gd name="connsiteY5" fmla="*/ 410617 h 410617"/>
                <a:gd name="connsiteX0" fmla="*/ 401 w 1148913"/>
                <a:gd name="connsiteY0" fmla="*/ 415144 h 422632"/>
                <a:gd name="connsiteX1" fmla="*/ 192795 w 1148913"/>
                <a:gd name="connsiteY1" fmla="*/ 27517 h 422632"/>
                <a:gd name="connsiteX2" fmla="*/ 683692 w 1148913"/>
                <a:gd name="connsiteY2" fmla="*/ 37622 h 422632"/>
                <a:gd name="connsiteX3" fmla="*/ 1052661 w 1148913"/>
                <a:gd name="connsiteY3" fmla="*/ 85748 h 422632"/>
                <a:gd name="connsiteX4" fmla="*/ 1148913 w 1148913"/>
                <a:gd name="connsiteY4" fmla="*/ 422632 h 422632"/>
                <a:gd name="connsiteX5" fmla="*/ 1148913 w 1148913"/>
                <a:gd name="connsiteY5" fmla="*/ 422632 h 422632"/>
                <a:gd name="connsiteX0" fmla="*/ 456 w 1148968"/>
                <a:gd name="connsiteY0" fmla="*/ 412804 h 420292"/>
                <a:gd name="connsiteX1" fmla="*/ 192850 w 1148968"/>
                <a:gd name="connsiteY1" fmla="*/ 25177 h 420292"/>
                <a:gd name="connsiteX2" fmla="*/ 683747 w 1148968"/>
                <a:gd name="connsiteY2" fmla="*/ 35282 h 420292"/>
                <a:gd name="connsiteX3" fmla="*/ 1052716 w 1148968"/>
                <a:gd name="connsiteY3" fmla="*/ 83408 h 420292"/>
                <a:gd name="connsiteX4" fmla="*/ 1148968 w 1148968"/>
                <a:gd name="connsiteY4" fmla="*/ 420292 h 420292"/>
                <a:gd name="connsiteX5" fmla="*/ 1148968 w 1148968"/>
                <a:gd name="connsiteY5" fmla="*/ 420292 h 420292"/>
                <a:gd name="connsiteX0" fmla="*/ 456 w 1148968"/>
                <a:gd name="connsiteY0" fmla="*/ 415192 h 422680"/>
                <a:gd name="connsiteX1" fmla="*/ 192850 w 1148968"/>
                <a:gd name="connsiteY1" fmla="*/ 27565 h 422680"/>
                <a:gd name="connsiteX2" fmla="*/ 683747 w 1148968"/>
                <a:gd name="connsiteY2" fmla="*/ 37670 h 422680"/>
                <a:gd name="connsiteX3" fmla="*/ 1003568 w 1148968"/>
                <a:gd name="connsiteY3" fmla="*/ 149078 h 422680"/>
                <a:gd name="connsiteX4" fmla="*/ 1148968 w 1148968"/>
                <a:gd name="connsiteY4" fmla="*/ 422680 h 422680"/>
                <a:gd name="connsiteX5" fmla="*/ 1148968 w 1148968"/>
                <a:gd name="connsiteY5" fmla="*/ 422680 h 422680"/>
                <a:gd name="connsiteX0" fmla="*/ 456 w 1149433"/>
                <a:gd name="connsiteY0" fmla="*/ 415192 h 696906"/>
                <a:gd name="connsiteX1" fmla="*/ 192850 w 1149433"/>
                <a:gd name="connsiteY1" fmla="*/ 27565 h 696906"/>
                <a:gd name="connsiteX2" fmla="*/ 683747 w 1149433"/>
                <a:gd name="connsiteY2" fmla="*/ 37670 h 696906"/>
                <a:gd name="connsiteX3" fmla="*/ 1003568 w 1149433"/>
                <a:gd name="connsiteY3" fmla="*/ 149078 h 696906"/>
                <a:gd name="connsiteX4" fmla="*/ 1148968 w 1149433"/>
                <a:gd name="connsiteY4" fmla="*/ 422680 h 696906"/>
                <a:gd name="connsiteX5" fmla="*/ 961052 w 1149433"/>
                <a:gd name="connsiteY5" fmla="*/ 696906 h 696906"/>
                <a:gd name="connsiteX0" fmla="*/ 456 w 1022110"/>
                <a:gd name="connsiteY0" fmla="*/ 415192 h 696906"/>
                <a:gd name="connsiteX1" fmla="*/ 192850 w 1022110"/>
                <a:gd name="connsiteY1" fmla="*/ 27565 h 696906"/>
                <a:gd name="connsiteX2" fmla="*/ 683747 w 1022110"/>
                <a:gd name="connsiteY2" fmla="*/ 37670 h 696906"/>
                <a:gd name="connsiteX3" fmla="*/ 1003568 w 1022110"/>
                <a:gd name="connsiteY3" fmla="*/ 149078 h 696906"/>
                <a:gd name="connsiteX4" fmla="*/ 981289 w 1022110"/>
                <a:gd name="connsiteY4" fmla="*/ 406859 h 696906"/>
                <a:gd name="connsiteX5" fmla="*/ 961052 w 1022110"/>
                <a:gd name="connsiteY5" fmla="*/ 696906 h 696906"/>
                <a:gd name="connsiteX0" fmla="*/ 456 w 1000030"/>
                <a:gd name="connsiteY0" fmla="*/ 412436 h 694150"/>
                <a:gd name="connsiteX1" fmla="*/ 192850 w 1000030"/>
                <a:gd name="connsiteY1" fmla="*/ 24809 h 694150"/>
                <a:gd name="connsiteX2" fmla="*/ 683747 w 1000030"/>
                <a:gd name="connsiteY2" fmla="*/ 34914 h 694150"/>
                <a:gd name="connsiteX3" fmla="*/ 876364 w 1000030"/>
                <a:gd name="connsiteY3" fmla="*/ 72493 h 694150"/>
                <a:gd name="connsiteX4" fmla="*/ 981289 w 1000030"/>
                <a:gd name="connsiteY4" fmla="*/ 404103 h 694150"/>
                <a:gd name="connsiteX5" fmla="*/ 961052 w 1000030"/>
                <a:gd name="connsiteY5" fmla="*/ 694150 h 694150"/>
                <a:gd name="connsiteX0" fmla="*/ 456 w 984624"/>
                <a:gd name="connsiteY0" fmla="*/ 412436 h 694150"/>
                <a:gd name="connsiteX1" fmla="*/ 192850 w 984624"/>
                <a:gd name="connsiteY1" fmla="*/ 24809 h 694150"/>
                <a:gd name="connsiteX2" fmla="*/ 683747 w 984624"/>
                <a:gd name="connsiteY2" fmla="*/ 34914 h 694150"/>
                <a:gd name="connsiteX3" fmla="*/ 876364 w 984624"/>
                <a:gd name="connsiteY3" fmla="*/ 72493 h 694150"/>
                <a:gd name="connsiteX4" fmla="*/ 981289 w 984624"/>
                <a:gd name="connsiteY4" fmla="*/ 404103 h 694150"/>
                <a:gd name="connsiteX5" fmla="*/ 961052 w 984624"/>
                <a:gd name="connsiteY5" fmla="*/ 694150 h 694150"/>
                <a:gd name="connsiteX0" fmla="*/ 456 w 961052"/>
                <a:gd name="connsiteY0" fmla="*/ 412436 h 694150"/>
                <a:gd name="connsiteX1" fmla="*/ 192850 w 961052"/>
                <a:gd name="connsiteY1" fmla="*/ 24809 h 694150"/>
                <a:gd name="connsiteX2" fmla="*/ 683747 w 961052"/>
                <a:gd name="connsiteY2" fmla="*/ 34914 h 694150"/>
                <a:gd name="connsiteX3" fmla="*/ 876364 w 961052"/>
                <a:gd name="connsiteY3" fmla="*/ 72493 h 694150"/>
                <a:gd name="connsiteX4" fmla="*/ 961052 w 961052"/>
                <a:gd name="connsiteY4" fmla="*/ 694150 h 694150"/>
                <a:gd name="connsiteX0" fmla="*/ 456 w 961052"/>
                <a:gd name="connsiteY0" fmla="*/ 420126 h 701840"/>
                <a:gd name="connsiteX1" fmla="*/ 192850 w 961052"/>
                <a:gd name="connsiteY1" fmla="*/ 32499 h 701840"/>
                <a:gd name="connsiteX2" fmla="*/ 683747 w 961052"/>
                <a:gd name="connsiteY2" fmla="*/ 42604 h 701840"/>
                <a:gd name="connsiteX3" fmla="*/ 934184 w 961052"/>
                <a:gd name="connsiteY3" fmla="*/ 264758 h 701840"/>
                <a:gd name="connsiteX4" fmla="*/ 961052 w 961052"/>
                <a:gd name="connsiteY4" fmla="*/ 701840 h 701840"/>
                <a:gd name="connsiteX0" fmla="*/ 456 w 956098"/>
                <a:gd name="connsiteY0" fmla="*/ 420128 h 680747"/>
                <a:gd name="connsiteX1" fmla="*/ 192850 w 956098"/>
                <a:gd name="connsiteY1" fmla="*/ 32501 h 680747"/>
                <a:gd name="connsiteX2" fmla="*/ 683747 w 956098"/>
                <a:gd name="connsiteY2" fmla="*/ 42606 h 680747"/>
                <a:gd name="connsiteX3" fmla="*/ 934184 w 956098"/>
                <a:gd name="connsiteY3" fmla="*/ 264760 h 680747"/>
                <a:gd name="connsiteX4" fmla="*/ 955270 w 956098"/>
                <a:gd name="connsiteY4" fmla="*/ 680748 h 680747"/>
                <a:gd name="connsiteX0" fmla="*/ 456 w 961609"/>
                <a:gd name="connsiteY0" fmla="*/ 420128 h 680749"/>
                <a:gd name="connsiteX1" fmla="*/ 192850 w 961609"/>
                <a:gd name="connsiteY1" fmla="*/ 32501 h 680749"/>
                <a:gd name="connsiteX2" fmla="*/ 683747 w 961609"/>
                <a:gd name="connsiteY2" fmla="*/ 42606 h 680749"/>
                <a:gd name="connsiteX3" fmla="*/ 934184 w 961609"/>
                <a:gd name="connsiteY3" fmla="*/ 264760 h 680749"/>
                <a:gd name="connsiteX4" fmla="*/ 955270 w 961609"/>
                <a:gd name="connsiteY4" fmla="*/ 680748 h 6807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61609" h="680749">
                  <a:moveTo>
                    <a:pt x="456" y="420128"/>
                  </a:moveTo>
                  <a:cubicBezTo>
                    <a:pt x="-6544" y="194931"/>
                    <a:pt x="67404" y="90148"/>
                    <a:pt x="192850" y="32501"/>
                  </a:cubicBezTo>
                  <a:cubicBezTo>
                    <a:pt x="318296" y="-25146"/>
                    <a:pt x="560191" y="3896"/>
                    <a:pt x="683747" y="42606"/>
                  </a:cubicBezTo>
                  <a:cubicBezTo>
                    <a:pt x="807303" y="81316"/>
                    <a:pt x="888930" y="158403"/>
                    <a:pt x="934184" y="264760"/>
                  </a:cubicBezTo>
                  <a:cubicBezTo>
                    <a:pt x="979438" y="371117"/>
                    <a:pt x="954973" y="503774"/>
                    <a:pt x="955270" y="680748"/>
                  </a:cubicBezTo>
                </a:path>
              </a:pathLst>
            </a:custGeom>
            <a:noFill/>
            <a:ln>
              <a:solidFill>
                <a:schemeClr val="tx1"/>
              </a:solidFill>
              <a:tailEnd type="triangle"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8" name="Rectangle 37"/>
          <p:cNvSpPr/>
          <p:nvPr/>
        </p:nvSpPr>
        <p:spPr>
          <a:xfrm>
            <a:off x="10586646" y="6369638"/>
            <a:ext cx="1309974" cy="338554"/>
          </a:xfrm>
          <a:prstGeom prst="rect">
            <a:avLst/>
          </a:prstGeom>
          <a:ln>
            <a:solidFill>
              <a:srgbClr val="FFC000"/>
            </a:solidFill>
          </a:ln>
        </p:spPr>
        <p:txBody>
          <a:bodyPr wrap="none">
            <a:spAutoFit/>
          </a:bodyPr>
          <a:lstStyle/>
          <a:p>
            <a:r>
              <a:rPr lang="en-US" sz="1600" dirty="0">
                <a:solidFill>
                  <a:srgbClr val="FFC000"/>
                </a:solidFill>
              </a:rPr>
              <a:t>Check-in 11.2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7611387" y="4225789"/>
                <a:ext cx="4525263" cy="1923604"/>
              </a:xfrm>
              <a:prstGeom prst="rect">
                <a:avLst/>
              </a:prstGeom>
              <a:solidFill>
                <a:schemeClr val="bg1"/>
              </a:solidFill>
              <a:ln w="38100">
                <a:solidFill>
                  <a:srgbClr val="FFC000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solidFill>
                      <a:srgbClr val="FFC000"/>
                    </a:solidFill>
                  </a:rPr>
                  <a:t>Check-in 11.2</a:t>
                </a:r>
              </a:p>
              <a:p>
                <a:pPr>
                  <a:spcBef>
                    <a:spcPts val="600"/>
                  </a:spcBef>
                </a:pPr>
                <a:r>
                  <a:rPr lang="en-US" sz="2000" dirty="0"/>
                  <a:t>Can we use the Recursion Theorem to design a TM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𝑇</m:t>
                    </m:r>
                  </m:oMath>
                </a14:m>
                <a:r>
                  <a:rPr lang="en-US" sz="2000" dirty="0"/>
                  <a:t> where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𝐿</m:t>
                    </m:r>
                    <m:d>
                      <m:d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</m:d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={</m:t>
                    </m:r>
                    <m:d>
                      <m:dPr>
                        <m:begChr m:val="〈"/>
                        <m:endChr m:val="〉"/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</m:d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}</m:t>
                    </m:r>
                  </m:oMath>
                </a14:m>
                <a:r>
                  <a:rPr lang="en-US" sz="2000" dirty="0"/>
                  <a:t> ?</a:t>
                </a:r>
              </a:p>
              <a:p>
                <a:pPr marL="457200" indent="-457200">
                  <a:spcBef>
                    <a:spcPts val="600"/>
                  </a:spcBef>
                  <a:buAutoNum type="alphaLcParenBoth"/>
                </a:pPr>
                <a:r>
                  <a:rPr lang="en-US" sz="2000" dirty="0"/>
                  <a:t>Yes.</a:t>
                </a:r>
              </a:p>
              <a:p>
                <a:pPr marL="457200" indent="-457200">
                  <a:spcBef>
                    <a:spcPts val="600"/>
                  </a:spcBef>
                  <a:buAutoNum type="alphaLcParenBoth"/>
                </a:pPr>
                <a:r>
                  <a:rPr lang="en-US" sz="2000" dirty="0"/>
                  <a:t>No. </a:t>
                </a:r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11387" y="4225789"/>
                <a:ext cx="4525263" cy="1923604"/>
              </a:xfrm>
              <a:prstGeom prst="rect">
                <a:avLst/>
              </a:prstGeom>
              <a:blipFill>
                <a:blip r:embed="rId12"/>
                <a:stretch>
                  <a:fillRect l="-1738" t="-1553" b="-4037"/>
                </a:stretch>
              </a:blipFill>
              <a:ln w="38100">
                <a:solidFill>
                  <a:srgbClr val="FFC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Rectangle 29"/>
              <p:cNvSpPr/>
              <p:nvPr/>
            </p:nvSpPr>
            <p:spPr>
              <a:xfrm>
                <a:off x="10058081" y="3246635"/>
                <a:ext cx="41421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𝑤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0" name="Rectangle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58081" y="3246635"/>
                <a:ext cx="414216" cy="369332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>
            <a:extLst>
              <a:ext uri="{FF2B5EF4-FFF2-40B4-BE49-F238E27FC236}">
                <a16:creationId xmlns:a16="http://schemas.microsoft.com/office/drawing/2014/main" id="{A116F882-F5AE-0E42-BD4D-840EFFB5AAB7}"/>
              </a:ext>
            </a:extLst>
          </p:cNvPr>
          <p:cNvSpPr txBox="1"/>
          <p:nvPr/>
        </p:nvSpPr>
        <p:spPr>
          <a:xfrm>
            <a:off x="5362414" y="636980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3074399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20" grpId="0" uiExpand="1" build="p"/>
      <p:bldP spid="29" grpId="0"/>
      <p:bldP spid="35" grpId="0"/>
      <p:bldP spid="33" grpId="0"/>
      <p:bldP spid="34" grpId="0" animBg="1"/>
      <p:bldP spid="6" grpId="0"/>
      <p:bldP spid="38" grpId="0" animBg="1"/>
      <p:bldP spid="39" grpId="0" animBg="1"/>
      <p:bldP spid="3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114300" y="0"/>
                <a:ext cx="82169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4000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Ex 1:   </a:t>
                </a:r>
                <a14:m>
                  <m:oMath xmlns:m="http://schemas.openxmlformats.org/officeDocument/2006/math">
                    <m:r>
                      <a:rPr lang="en-US" sz="4000" i="1" dirty="0" smtClean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𝐴</m:t>
                    </m:r>
                    <m:r>
                      <m:rPr>
                        <m:nor/>
                      </m:rPr>
                      <a:rPr lang="en-US" sz="4000" baseline="-25000" dirty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TM</m:t>
                    </m:r>
                  </m:oMath>
                </a14:m>
                <a:r>
                  <a:rPr lang="en-US" sz="4000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 is undecidable - new proof</a:t>
                </a: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300" y="0"/>
                <a:ext cx="8216900" cy="707886"/>
              </a:xfrm>
              <a:prstGeom prst="rect">
                <a:avLst/>
              </a:prstGeom>
              <a:blipFill>
                <a:blip r:embed="rId2"/>
                <a:stretch>
                  <a:fillRect l="-593" t="-15517" r="-519" b="-362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283800" y="1576301"/>
                <a:ext cx="8305396" cy="31393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Bef>
                    <a:spcPts val="1200"/>
                  </a:spcBef>
                </a:pPr>
                <a:r>
                  <a:rPr lang="en-US" sz="2400" b="1" dirty="0">
                    <a:solidFill>
                      <a:schemeClr val="tx1"/>
                    </a:solidFill>
                  </a:rPr>
                  <a:t>Theorem:  </a:t>
                </a:r>
                <a14:m>
                  <m:oMath xmlns:m="http://schemas.openxmlformats.org/officeDocument/2006/math">
                    <m:r>
                      <a:rPr lang="en-US" sz="24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𝐴</m:t>
                    </m:r>
                    <m:r>
                      <m:rPr>
                        <m:nor/>
                      </m:rPr>
                      <a:rPr lang="en-US" sz="2400" baseline="-2500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TM</m:t>
                    </m:r>
                    <m:r>
                      <m:rPr>
                        <m:nor/>
                      </m:rPr>
                      <a:rPr lang="en-US" sz="2400" dirty="0">
                        <a:solidFill>
                          <a:schemeClr val="tx1"/>
                        </a:solidFill>
                      </a:rPr>
                      <m:t> </m:t>
                    </m:r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is not decidable</a:t>
                </a:r>
              </a:p>
              <a:p>
                <a:r>
                  <a:rPr lang="en-US" sz="2400" dirty="0"/>
                  <a:t>Proof by contradiction:   Assume some TM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𝐻</m:t>
                    </m:r>
                  </m:oMath>
                </a14:m>
                <a:r>
                  <a:rPr lang="en-US" sz="2400" dirty="0"/>
                  <a:t> </a:t>
                </a:r>
                <a:r>
                  <a:rPr lang="en-US" sz="2400" dirty="0">
                    <a:solidFill>
                      <a:schemeClr val="tx1"/>
                    </a:solidFill>
                  </a:rPr>
                  <a:t>decides </a:t>
                </a:r>
                <a14:m>
                  <m:oMath xmlns:m="http://schemas.openxmlformats.org/officeDocument/2006/math">
                    <m:r>
                      <a:rPr lang="en-US" sz="24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𝐴</m:t>
                    </m:r>
                    <m:r>
                      <m:rPr>
                        <m:nor/>
                      </m:rPr>
                      <a:rPr lang="en-US" sz="2400" baseline="-2500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TM</m:t>
                    </m:r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.</a:t>
                </a:r>
              </a:p>
              <a:p>
                <a:pPr>
                  <a:spcBef>
                    <a:spcPts val="1200"/>
                  </a:spcBef>
                </a:pPr>
                <a:r>
                  <a:rPr lang="en-US" sz="2400" dirty="0"/>
                  <a:t>Consider the following TM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𝑅</m:t>
                    </m:r>
                  </m:oMath>
                </a14:m>
                <a:r>
                  <a:rPr lang="en-US" sz="2400" dirty="0"/>
                  <a:t>:</a:t>
                </a:r>
              </a:p>
              <a:p>
                <a:pPr>
                  <a:spcBef>
                    <a:spcPts val="600"/>
                  </a:spcBef>
                </a:pP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𝑅</m:t>
                    </m:r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2400" dirty="0"/>
                  <a:t> “On input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𝑤</m:t>
                    </m:r>
                  </m:oMath>
                </a14:m>
                <a:endParaRPr lang="en-US" sz="2400" dirty="0"/>
              </a:p>
              <a:p>
                <a:pPr>
                  <a:spcBef>
                    <a:spcPts val="600"/>
                  </a:spcBef>
                </a:pPr>
                <a:r>
                  <a:rPr lang="en-US" sz="2400" dirty="0">
                    <a:solidFill>
                      <a:schemeClr val="tx1"/>
                    </a:solidFill>
                  </a:rPr>
                  <a:t>     1.  Get own description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〈</m:t>
                    </m:r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𝑅</m:t>
                    </m:r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〉</m:t>
                    </m:r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.</a:t>
                </a:r>
              </a:p>
              <a:p>
                <a:pPr>
                  <a:spcBef>
                    <a:spcPts val="600"/>
                  </a:spcBef>
                </a:pPr>
                <a:r>
                  <a:rPr lang="en-US" sz="2400" dirty="0"/>
                  <a:t>     2.  Use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𝐻</m:t>
                    </m:r>
                  </m:oMath>
                </a14:m>
                <a:r>
                  <a:rPr lang="en-US" sz="2400" dirty="0"/>
                  <a:t> on input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〈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𝑅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𝑤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〉</m:t>
                    </m:r>
                  </m:oMath>
                </a14:m>
                <a:r>
                  <a:rPr lang="en-US" sz="2400" dirty="0"/>
                  <a:t> to determine whether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𝑅</m:t>
                    </m:r>
                  </m:oMath>
                </a14:m>
                <a:r>
                  <a:rPr lang="en-US" sz="2400" dirty="0"/>
                  <a:t> accepts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𝑤</m:t>
                    </m:r>
                  </m:oMath>
                </a14:m>
                <a:r>
                  <a:rPr lang="en-US" sz="2400" dirty="0"/>
                  <a:t>.</a:t>
                </a:r>
              </a:p>
              <a:p>
                <a:pPr>
                  <a:spcBef>
                    <a:spcPts val="600"/>
                  </a:spcBef>
                </a:pPr>
                <a:r>
                  <a:rPr lang="en-US" sz="2400" dirty="0">
                    <a:solidFill>
                      <a:schemeClr val="tx1"/>
                    </a:solidFill>
                  </a:rPr>
                  <a:t>     3.  Do </a:t>
                </a:r>
                <a:r>
                  <a:rPr lang="en-US" sz="2400" dirty="0"/>
                  <a:t>the </a:t>
                </a:r>
                <a:r>
                  <a:rPr lang="en-US" sz="2400" dirty="0">
                    <a:solidFill>
                      <a:schemeClr val="tx1"/>
                    </a:solidFill>
                  </a:rPr>
                  <a:t>opposite of what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𝐻</m:t>
                    </m:r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 says.”</a:t>
                </a:r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3800" y="1576301"/>
                <a:ext cx="8305396" cy="3139321"/>
              </a:xfrm>
              <a:prstGeom prst="rect">
                <a:avLst/>
              </a:prstGeom>
              <a:blipFill>
                <a:blip r:embed="rId3"/>
                <a:stretch>
                  <a:fillRect l="-1175" t="-1553" b="-34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Isosceles Triangle 34"/>
          <p:cNvSpPr/>
          <p:nvPr/>
        </p:nvSpPr>
        <p:spPr>
          <a:xfrm rot="8089703">
            <a:off x="12005555" y="6742019"/>
            <a:ext cx="276225" cy="136454"/>
          </a:xfrm>
          <a:prstGeom prst="triangle">
            <a:avLst/>
          </a:prstGeom>
          <a:solidFill>
            <a:srgbClr val="336600"/>
          </a:solidFill>
          <a:ln>
            <a:noFill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B0752A2-B19E-C64A-A5D7-394EC6704163}"/>
              </a:ext>
            </a:extLst>
          </p:cNvPr>
          <p:cNvSpPr txBox="1"/>
          <p:nvPr/>
        </p:nvSpPr>
        <p:spPr>
          <a:xfrm>
            <a:off x="5176434" y="630781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1921488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uiExpand="1" build="p"/>
      <p:bldP spid="3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300" y="0"/>
            <a:ext cx="82169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Ex 2:  Fixed-point Theorem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114300" y="1576301"/>
                <a:ext cx="8699500" cy="40318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Bef>
                    <a:spcPts val="1200"/>
                  </a:spcBef>
                </a:pPr>
                <a:r>
                  <a:rPr lang="en-US" sz="2400" b="1" dirty="0">
                    <a:solidFill>
                      <a:schemeClr val="tx1"/>
                    </a:solidFill>
                  </a:rPr>
                  <a:t>Theorem:  </a:t>
                </a:r>
                <a:r>
                  <a:rPr lang="en-US" sz="2400" dirty="0">
                    <a:solidFill>
                      <a:schemeClr val="tx1"/>
                    </a:solidFill>
                  </a:rPr>
                  <a:t>For any computable function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:</m:t>
                    </m:r>
                    <m:sSup>
                      <m:sSupPr>
                        <m:ctrlP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sz="2400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Σ</m:t>
                        </m:r>
                      </m:e>
                      <m:sup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→</m:t>
                    </m:r>
                    <m:sSup>
                      <m:sSupPr>
                        <m:ctrlP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sz="2400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Σ</m:t>
                        </m:r>
                      </m:e>
                      <m:sup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,</a:t>
                </a:r>
                <a:br>
                  <a:rPr lang="en-US" sz="2400" dirty="0">
                    <a:solidFill>
                      <a:schemeClr val="tx1"/>
                    </a:solidFill>
                  </a:rPr>
                </a:br>
                <a:r>
                  <a:rPr lang="en-US" sz="2400" dirty="0">
                    <a:solidFill>
                      <a:schemeClr val="tx1"/>
                    </a:solidFill>
                  </a:rPr>
                  <a:t>there is a TM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𝑅</m:t>
                    </m:r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 such that 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𝐿</m:t>
                    </m:r>
                    <m:d>
                      <m:dPr>
                        <m:ctrlP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</m:d>
                    <m:r>
                      <a:rPr lang="en-US" sz="2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𝐿</m:t>
                    </m:r>
                    <m:r>
                      <a:rPr lang="en-US" sz="2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𝑆</m:t>
                    </m:r>
                    <m:r>
                      <a:rPr lang="en-US" sz="2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 where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d>
                          <m:dPr>
                            <m:begChr m:val="〈"/>
                            <m:endChr m:val="〉"/>
                            <m:ctrlPr>
                              <a:rPr lang="en-US" sz="2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</m:d>
                      </m:e>
                    </m:d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=〈</m:t>
                    </m:r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𝑆</m:t>
                    </m:r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〉</m:t>
                    </m:r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. </a:t>
                </a:r>
              </a:p>
              <a:p>
                <a:pPr>
                  <a:spcBef>
                    <a:spcPts val="1200"/>
                  </a:spcBef>
                </a:pPr>
                <a:r>
                  <a:rPr lang="en-US" sz="2400" dirty="0">
                    <a:solidFill>
                      <a:schemeClr val="tx1"/>
                    </a:solidFill>
                  </a:rPr>
                  <a:t>In other words, consider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 to be a program transformation function.  Then for some program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𝑅</m:t>
                    </m:r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, its behavior is unchanged by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.  </a:t>
                </a:r>
              </a:p>
              <a:p>
                <a:pPr>
                  <a:spcBef>
                    <a:spcPts val="1200"/>
                  </a:spcBef>
                </a:pPr>
                <a:r>
                  <a:rPr lang="en-US" sz="2400" dirty="0"/>
                  <a:t>Proof:  Let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𝑅</m:t>
                    </m:r>
                  </m:oMath>
                </a14:m>
                <a:r>
                  <a:rPr lang="en-US" sz="2400" dirty="0"/>
                  <a:t> be the following TM.</a:t>
                </a:r>
              </a:p>
              <a:p>
                <a:pPr>
                  <a:spcBef>
                    <a:spcPts val="600"/>
                  </a:spcBef>
                </a:pP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𝑅</m:t>
                    </m:r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2400" dirty="0"/>
                  <a:t> “On input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𝑤</m:t>
                    </m:r>
                  </m:oMath>
                </a14:m>
                <a:endParaRPr lang="en-US" sz="2400" dirty="0"/>
              </a:p>
              <a:p>
                <a:pPr>
                  <a:spcBef>
                    <a:spcPts val="600"/>
                  </a:spcBef>
                </a:pPr>
                <a:r>
                  <a:rPr lang="en-US" sz="2400" dirty="0">
                    <a:solidFill>
                      <a:schemeClr val="tx1"/>
                    </a:solidFill>
                  </a:rPr>
                  <a:t>     1.  Get own description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〈</m:t>
                    </m:r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𝑅</m:t>
                    </m:r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〉</m:t>
                    </m:r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.</a:t>
                </a:r>
              </a:p>
              <a:p>
                <a:pPr>
                  <a:spcBef>
                    <a:spcPts val="600"/>
                  </a:spcBef>
                </a:pPr>
                <a:r>
                  <a:rPr lang="en-US" sz="2400" dirty="0"/>
                  <a:t>     2.  Compute 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d>
                          <m:dPr>
                            <m:begChr m:val="〈"/>
                            <m:endChr m:val="〉"/>
                            <m:ctrlP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</m:d>
                      </m:e>
                    </m:d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 and call the result 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〈</m:t>
                    </m:r>
                    <m:r>
                      <a:rPr lang="en-US" sz="2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𝑆</m:t>
                    </m:r>
                    <m:r>
                      <a:rPr lang="en-US" sz="2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〉</m:t>
                    </m:r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.</a:t>
                </a:r>
              </a:p>
              <a:p>
                <a:pPr>
                  <a:spcBef>
                    <a:spcPts val="600"/>
                  </a:spcBef>
                </a:pPr>
                <a:r>
                  <a:rPr lang="en-US" sz="2400" dirty="0">
                    <a:solidFill>
                      <a:schemeClr val="tx1"/>
                    </a:solidFill>
                  </a:rPr>
                  <a:t>     3.  Simulate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𝑆</m:t>
                    </m:r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 on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𝑤</m:t>
                    </m:r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.”</a:t>
                </a:r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300" y="1576301"/>
                <a:ext cx="8699500" cy="4031873"/>
              </a:xfrm>
              <a:prstGeom prst="rect">
                <a:avLst/>
              </a:prstGeom>
              <a:blipFill>
                <a:blip r:embed="rId2"/>
                <a:stretch>
                  <a:fillRect l="-1121" t="-1210" r="-1331" b="-257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Isosceles Triangle 3"/>
          <p:cNvSpPr/>
          <p:nvPr/>
        </p:nvSpPr>
        <p:spPr>
          <a:xfrm rot="8089703">
            <a:off x="12005555" y="6742019"/>
            <a:ext cx="276225" cy="136454"/>
          </a:xfrm>
          <a:prstGeom prst="triangle">
            <a:avLst/>
          </a:prstGeom>
          <a:solidFill>
            <a:srgbClr val="336600"/>
          </a:solidFill>
          <a:ln>
            <a:noFill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F15EF37-A515-9342-9894-37E00903E2D3}"/>
              </a:ext>
            </a:extLst>
          </p:cNvPr>
          <p:cNvSpPr txBox="1"/>
          <p:nvPr/>
        </p:nvSpPr>
        <p:spPr>
          <a:xfrm>
            <a:off x="4974956" y="6338807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1704047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uiExpand="1" build="p"/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114300" y="0"/>
                <a:ext cx="82169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4000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Ex 3:   </a:t>
                </a:r>
                <a14:m>
                  <m:oMath xmlns:m="http://schemas.openxmlformats.org/officeDocument/2006/math">
                    <m:r>
                      <a:rPr lang="en-US" sz="4000" b="0" i="1" dirty="0" smtClean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𝑀𝐼𝑁</m:t>
                    </m:r>
                    <m:r>
                      <m:rPr>
                        <m:nor/>
                      </m:rPr>
                      <a:rPr lang="en-US" sz="4000" baseline="-25000" dirty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TM</m:t>
                    </m:r>
                  </m:oMath>
                </a14:m>
                <a:r>
                  <a:rPr lang="en-US" sz="4000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 is T-unrecognizable</a:t>
                </a: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300" y="0"/>
                <a:ext cx="8216900" cy="707886"/>
              </a:xfrm>
              <a:prstGeom prst="rect">
                <a:avLst/>
              </a:prstGeom>
              <a:blipFill>
                <a:blip r:embed="rId2"/>
                <a:stretch>
                  <a:fillRect t="-15517" b="-362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283800" y="1284201"/>
                <a:ext cx="11184300" cy="46166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Bef>
                    <a:spcPts val="1200"/>
                  </a:spcBef>
                </a:pPr>
                <a:r>
                  <a:rPr lang="en-US" sz="2400" b="1" dirty="0">
                    <a:solidFill>
                      <a:schemeClr val="tx1"/>
                    </a:solidFill>
                  </a:rPr>
                  <a:t>Defn:  </a:t>
                </a:r>
                <a14:m>
                  <m:oMath xmlns:m="http://schemas.openxmlformats.org/officeDocument/2006/math">
                    <m:r>
                      <a:rPr lang="en-US" sz="24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𝑀</m:t>
                    </m:r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 is a minimal TM if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d>
                          <m:dPr>
                            <m:begChr m:val="〈"/>
                            <m:endChr m:val="〉"/>
                            <m:ctrlP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sz="24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4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𝑀</m:t>
                                </m:r>
                              </m:e>
                              <m:sup>
                                <m:r>
                                  <a:rPr lang="en-US" sz="24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′</m:t>
                                </m:r>
                              </m:sup>
                            </m:sSup>
                          </m:e>
                        </m:d>
                      </m:e>
                    </m:d>
                    <m:r>
                      <a:rPr lang="en-US" sz="2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&lt;</m:t>
                    </m:r>
                    <m:d>
                      <m:dPr>
                        <m:begChr m:val="|"/>
                        <m:endChr m:val="|"/>
                        <m:ctrlP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d>
                          <m:dPr>
                            <m:begChr m:val="〈"/>
                            <m:endChr m:val="〉"/>
                            <m:ctrlP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𝑀</m:t>
                            </m:r>
                          </m:e>
                        </m:d>
                      </m:e>
                    </m:d>
                    <m:r>
                      <a:rPr lang="en-US" sz="2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→</m:t>
                    </m:r>
                    <m:r>
                      <a:rPr lang="en-US" sz="2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𝐿</m:t>
                    </m:r>
                    <m:d>
                      <m:dPr>
                        <m:ctrlP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𝑀</m:t>
                            </m:r>
                          </m:e>
                          <m:sup>
                            <m: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</m:e>
                    </m:d>
                    <m:r>
                      <a:rPr lang="en-US" sz="2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≠</m:t>
                    </m:r>
                    <m:r>
                      <a:rPr lang="en-US" sz="2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𝐿</m:t>
                    </m:r>
                    <m:r>
                      <a:rPr lang="en-US" sz="2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𝑀</m:t>
                    </m:r>
                    <m:r>
                      <a:rPr lang="en-US" sz="2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.</a:t>
                </a:r>
              </a:p>
              <a:p>
                <a:r>
                  <a:rPr lang="en-US" sz="2400" dirty="0">
                    <a:solidFill>
                      <a:schemeClr val="tx1"/>
                    </a:solidFill>
                  </a:rPr>
                  <a:t>Thus, a </a:t>
                </a:r>
                <a:r>
                  <a:rPr lang="en-US" sz="2400" u="sng" dirty="0">
                    <a:solidFill>
                      <a:schemeClr val="tx1"/>
                    </a:solidFill>
                  </a:rPr>
                  <a:t>minimal TM</a:t>
                </a:r>
                <a:r>
                  <a:rPr lang="en-US" sz="2400" dirty="0">
                    <a:solidFill>
                      <a:schemeClr val="tx1"/>
                    </a:solidFill>
                  </a:rPr>
                  <a:t> has the shortest description among all equivalent TMs.  </a:t>
                </a:r>
              </a:p>
              <a:p>
                <a:pPr>
                  <a:spcBef>
                    <a:spcPts val="1200"/>
                  </a:spcBef>
                </a:pPr>
                <a:r>
                  <a:rPr lang="en-US" sz="2400" dirty="0">
                    <a:solidFill>
                      <a:schemeClr val="tx1"/>
                    </a:solidFill>
                  </a:rPr>
                  <a:t>Let </a:t>
                </a:r>
                <a14:m>
                  <m:oMath xmlns:m="http://schemas.openxmlformats.org/officeDocument/2006/math">
                    <m:r>
                      <a:rPr lang="en-US" sz="24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𝑀𝐼𝑁</m:t>
                    </m:r>
                    <m:r>
                      <m:rPr>
                        <m:nor/>
                      </m:rPr>
                      <a:rPr lang="en-US" sz="2400" baseline="-2500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TM</m:t>
                    </m:r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|"/>
                        <m:ctrlPr>
                          <a:rPr lang="en-US" sz="24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d>
                          <m:dPr>
                            <m:begChr m:val="〈"/>
                            <m:endChr m:val="〉"/>
                            <m:ctrlP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𝑀</m:t>
                            </m:r>
                          </m:e>
                        </m:d>
                      </m:e>
                    </m:d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𝑀</m:t>
                    </m:r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 is a minimal TM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}</m:t>
                    </m:r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.</a:t>
                </a:r>
                <a:br>
                  <a:rPr lang="en-US" sz="2400" dirty="0">
                    <a:solidFill>
                      <a:schemeClr val="tx1"/>
                    </a:solidFill>
                  </a:rPr>
                </a:br>
                <a:r>
                  <a:rPr lang="en-US" sz="2400" b="1" dirty="0">
                    <a:solidFill>
                      <a:schemeClr val="tx1"/>
                    </a:solidFill>
                  </a:rPr>
                  <a:t>Theorem:  </a:t>
                </a:r>
                <a14:m>
                  <m:oMath xmlns:m="http://schemas.openxmlformats.org/officeDocument/2006/math">
                    <m:r>
                      <a:rPr lang="en-US" sz="24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𝑀𝐼𝑁</m:t>
                    </m:r>
                    <m:r>
                      <m:rPr>
                        <m:nor/>
                      </m:rPr>
                      <a:rPr lang="en-US" sz="2400" baseline="-2500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TM</m:t>
                    </m:r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 is T-unrecognizable.  </a:t>
                </a:r>
              </a:p>
              <a:p>
                <a:r>
                  <a:rPr lang="en-US" sz="2400" dirty="0"/>
                  <a:t>Proof by contradiction:   Assume some TM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𝐸</m:t>
                    </m:r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 enumerates </a:t>
                </a:r>
                <a14:m>
                  <m:oMath xmlns:m="http://schemas.openxmlformats.org/officeDocument/2006/math">
                    <m:r>
                      <a:rPr lang="en-US" sz="24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𝑀𝐼𝑁</m:t>
                    </m:r>
                    <m:r>
                      <m:rPr>
                        <m:nor/>
                      </m:rPr>
                      <a:rPr lang="en-US" sz="2400" baseline="-2500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TM</m:t>
                    </m:r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 .</a:t>
                </a:r>
              </a:p>
              <a:p>
                <a:pPr>
                  <a:spcBef>
                    <a:spcPts val="1200"/>
                  </a:spcBef>
                </a:pPr>
                <a:r>
                  <a:rPr lang="en-US" sz="2400" dirty="0"/>
                  <a:t>Consider the following TM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𝑅</m:t>
                    </m:r>
                  </m:oMath>
                </a14:m>
                <a:r>
                  <a:rPr lang="en-US" sz="2400" dirty="0"/>
                  <a:t>:</a:t>
                </a:r>
              </a:p>
              <a:p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𝑅</m:t>
                    </m:r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2400" dirty="0"/>
                  <a:t> “On input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𝑤</m:t>
                    </m:r>
                  </m:oMath>
                </a14:m>
                <a:endParaRPr lang="en-US" sz="2400" dirty="0"/>
              </a:p>
              <a:p>
                <a:r>
                  <a:rPr lang="en-US" sz="2400" dirty="0">
                    <a:solidFill>
                      <a:schemeClr val="tx1"/>
                    </a:solidFill>
                  </a:rPr>
                  <a:t>     1.  Get own description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〈</m:t>
                    </m:r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𝑅</m:t>
                    </m:r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〉</m:t>
                    </m:r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.</a:t>
                </a:r>
              </a:p>
              <a:p>
                <a:r>
                  <a:rPr lang="en-US" sz="2400" dirty="0"/>
                  <a:t>     2.  Run enumerator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𝐸</m:t>
                    </m:r>
                  </m:oMath>
                </a14:m>
                <a:r>
                  <a:rPr lang="en-US" sz="2400" dirty="0"/>
                  <a:t> until some TM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US" sz="2400" dirty="0"/>
                  <a:t> appears, </a:t>
                </a:r>
                <a:r>
                  <a:rPr lang="en-US" sz="2400" dirty="0">
                    <a:solidFill>
                      <a:schemeClr val="tx1"/>
                    </a:solidFill>
                  </a:rPr>
                  <a:t>where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d>
                          <m:dPr>
                            <m:begChr m:val="〈"/>
                            <m:endChr m:val="〉"/>
                            <m:ctrlP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</m:d>
                      </m:e>
                    </m:d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&lt;</m:t>
                    </m:r>
                    <m:d>
                      <m:dPr>
                        <m:begChr m:val="|"/>
                        <m:endChr m:val="|"/>
                        <m:ctrlP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d>
                          <m:dPr>
                            <m:begChr m:val="〈"/>
                            <m:endChr m:val="〉"/>
                            <m:ctrlP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𝐵</m:t>
                            </m:r>
                          </m:e>
                        </m:d>
                      </m:e>
                    </m:d>
                  </m:oMath>
                </a14:m>
                <a:r>
                  <a:rPr lang="en-US" sz="2400" dirty="0"/>
                  <a:t>.</a:t>
                </a:r>
              </a:p>
              <a:p>
                <a:r>
                  <a:rPr lang="en-US" sz="2400" dirty="0">
                    <a:solidFill>
                      <a:schemeClr val="tx1"/>
                    </a:solidFill>
                  </a:rPr>
                  <a:t>     3.  Simulate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 on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𝑤</m:t>
                    </m:r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.”</a:t>
                </a:r>
              </a:p>
              <a:p>
                <a:pPr>
                  <a:spcBef>
                    <a:spcPts val="600"/>
                  </a:spcBef>
                </a:pPr>
                <a:r>
                  <a:rPr lang="en-US" sz="2400" dirty="0"/>
                  <a:t>Thus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𝐿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𝐿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 and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d>
                          <m:dPr>
                            <m:begChr m:val="〈"/>
                            <m:endChr m:val="〉"/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</m:d>
                      </m:e>
                    </m:d>
                    <m:r>
                      <a:rPr lang="en-US" sz="2400" i="1">
                        <a:latin typeface="Cambria Math" panose="02040503050406030204" pitchFamily="18" charset="0"/>
                      </a:rPr>
                      <m:t>&lt;</m:t>
                    </m:r>
                    <m:d>
                      <m:dPr>
                        <m:begChr m:val="|"/>
                        <m:endChr m:val="|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d>
                          <m:dPr>
                            <m:begChr m:val="〈"/>
                            <m:endChr m:val="〉"/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𝐵</m:t>
                            </m:r>
                          </m:e>
                        </m:d>
                      </m:e>
                    </m:d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 so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 isn’t minimal, but </a:t>
                </a:r>
                <a14:m>
                  <m:oMath xmlns:m="http://schemas.openxmlformats.org/officeDocument/2006/math">
                    <m:d>
                      <m:dPr>
                        <m:begChr m:val="〈"/>
                        <m:endChr m:val="〉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𝐿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𝐸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, contradiction. </a:t>
                </a:r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3800" y="1284201"/>
                <a:ext cx="11184300" cy="4616648"/>
              </a:xfrm>
              <a:prstGeom prst="rect">
                <a:avLst/>
              </a:prstGeom>
              <a:blipFill>
                <a:blip r:embed="rId3"/>
                <a:stretch>
                  <a:fillRect l="-872" t="-1057" b="-39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ectangle 4"/>
          <p:cNvSpPr/>
          <p:nvPr/>
        </p:nvSpPr>
        <p:spPr>
          <a:xfrm>
            <a:off x="10586646" y="6369638"/>
            <a:ext cx="1309974" cy="338554"/>
          </a:xfrm>
          <a:prstGeom prst="rect">
            <a:avLst/>
          </a:prstGeom>
          <a:ln>
            <a:solidFill>
              <a:srgbClr val="FFC000"/>
            </a:solidFill>
          </a:ln>
        </p:spPr>
        <p:txBody>
          <a:bodyPr wrap="none">
            <a:spAutoFit/>
          </a:bodyPr>
          <a:lstStyle/>
          <a:p>
            <a:r>
              <a:rPr lang="en-US" sz="1600" dirty="0">
                <a:solidFill>
                  <a:srgbClr val="FFC000"/>
                </a:solidFill>
              </a:rPr>
              <a:t>Check-in 11.3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7472649" y="2439134"/>
                <a:ext cx="4525263" cy="1923604"/>
              </a:xfrm>
              <a:prstGeom prst="rect">
                <a:avLst/>
              </a:prstGeom>
              <a:solidFill>
                <a:schemeClr val="bg1"/>
              </a:solidFill>
              <a:ln w="38100">
                <a:solidFill>
                  <a:srgbClr val="FFC000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solidFill>
                      <a:srgbClr val="FFC000"/>
                    </a:solidFill>
                  </a:rPr>
                  <a:t>Check-in 11.3</a:t>
                </a:r>
              </a:p>
              <a:p>
                <a:pPr>
                  <a:spcBef>
                    <a:spcPts val="600"/>
                  </a:spcBef>
                </a:pPr>
                <a:r>
                  <a:rPr lang="en-US" sz="2000" dirty="0">
                    <a:solidFill>
                      <a:schemeClr val="tx1"/>
                    </a:solidFill>
                  </a:rPr>
                  <a:t>Let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 be an infinite subset of </a:t>
                </a:r>
                <a14:m>
                  <m:oMath xmlns:m="http://schemas.openxmlformats.org/officeDocument/2006/math">
                    <m:r>
                      <a:rPr lang="en-US" sz="20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𝑀𝐼𝑁</m:t>
                    </m:r>
                    <m:r>
                      <m:rPr>
                        <m:nor/>
                      </m:rPr>
                      <a:rPr lang="en-US" sz="2000" baseline="-2500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TM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 .  </a:t>
                </a:r>
                <a:br>
                  <a:rPr lang="en-US" sz="2000" dirty="0">
                    <a:solidFill>
                      <a:schemeClr val="tx1"/>
                    </a:solidFill>
                  </a:rPr>
                </a:br>
                <a:r>
                  <a:rPr lang="en-US" sz="2000" dirty="0">
                    <a:solidFill>
                      <a:schemeClr val="tx1"/>
                    </a:solidFill>
                  </a:rPr>
                  <a:t>Is it possible that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 is T-recognizable?</a:t>
                </a:r>
              </a:p>
              <a:p>
                <a:pPr marL="457200" indent="-457200">
                  <a:spcBef>
                    <a:spcPts val="600"/>
                  </a:spcBef>
                  <a:buAutoNum type="alphaLcParenBoth"/>
                </a:pPr>
                <a:r>
                  <a:rPr lang="en-US" sz="2000" dirty="0"/>
                  <a:t>Yes.</a:t>
                </a:r>
              </a:p>
              <a:p>
                <a:pPr marL="457200" indent="-457200">
                  <a:spcBef>
                    <a:spcPts val="600"/>
                  </a:spcBef>
                  <a:buAutoNum type="alphaLcParenBoth"/>
                </a:pPr>
                <a:r>
                  <a:rPr lang="en-US" sz="2000" dirty="0"/>
                  <a:t>No. </a:t>
                </a: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72649" y="2439134"/>
                <a:ext cx="4525263" cy="1923604"/>
              </a:xfrm>
              <a:prstGeom prst="rect">
                <a:avLst/>
              </a:prstGeom>
              <a:blipFill>
                <a:blip r:embed="rId4"/>
                <a:stretch>
                  <a:fillRect l="-1738" t="-1553" b="-4037"/>
                </a:stretch>
              </a:blipFill>
              <a:ln w="38100">
                <a:solidFill>
                  <a:srgbClr val="FFC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>
            <a:extLst>
              <a:ext uri="{FF2B5EF4-FFF2-40B4-BE49-F238E27FC236}">
                <a16:creationId xmlns:a16="http://schemas.microsoft.com/office/drawing/2014/main" id="{368F6F6B-CDC2-9A49-AC45-0F8AA51EF627}"/>
              </a:ext>
            </a:extLst>
          </p:cNvPr>
          <p:cNvSpPr txBox="1"/>
          <p:nvPr/>
        </p:nvSpPr>
        <p:spPr>
          <a:xfrm>
            <a:off x="5455403" y="6245817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285463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uiExpand="1" build="p"/>
      <p:bldP spid="5" grpId="0" animBg="1"/>
      <p:bldP spid="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Custom 8">
      <a:dk1>
        <a:srgbClr val="000000"/>
      </a:dk1>
      <a:lt1>
        <a:srgbClr val="FFFFFF"/>
      </a:lt1>
      <a:dk2>
        <a:srgbClr val="5E5E5E"/>
      </a:dk2>
      <a:lt2>
        <a:srgbClr val="DDDDDD"/>
      </a:lt2>
      <a:accent1>
        <a:srgbClr val="418AB3"/>
      </a:accent1>
      <a:accent2>
        <a:srgbClr val="A6B727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0096FF"/>
      </a:hlink>
      <a:folHlink>
        <a:srgbClr val="D783FF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>
          <a:solidFill>
            <a:schemeClr val="tx1"/>
          </a:solidFill>
        </a:ln>
      </a:spPr>
      <a:bodyPr rtlCol="0" anchor="ctr"/>
      <a:lstStyle>
        <a:defPPr algn="ctr">
          <a:defRPr/>
        </a:defPPr>
      </a:lstStyle>
    </a:spDef>
    <a:lnDef>
      <a:spPr>
        <a:ln w="9525">
          <a:solidFill>
            <a:schemeClr val="tx1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ateCreated xmlns="ce0de229-b968-460b-bfa6-c309bf067a3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F4D1872214E7E4AA66A0644C9DCCEFF" ma:contentTypeVersion="13" ma:contentTypeDescription="Create a new document." ma:contentTypeScope="" ma:versionID="a7594662c8e5fc21752806ac3520e701">
  <xsd:schema xmlns:xsd="http://www.w3.org/2001/XMLSchema" xmlns:xs="http://www.w3.org/2001/XMLSchema" xmlns:p="http://schemas.microsoft.com/office/2006/metadata/properties" xmlns:ns2="ce0de229-b968-460b-bfa6-c309bf067a33" xmlns:ns3="b2272a47-6a34-441e-975c-341e732a1f8b" targetNamespace="http://schemas.microsoft.com/office/2006/metadata/properties" ma:root="true" ma:fieldsID="90f7ced8e6f78dd6fdf52a8c3b233a3b" ns2:_="" ns3:_="">
    <xsd:import namespace="ce0de229-b968-460b-bfa6-c309bf067a33"/>
    <xsd:import namespace="b2272a47-6a34-441e-975c-341e732a1f8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DateCreate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e0de229-b968-460b-bfa6-c309bf067a3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DateCreated" ma:index="20" nillable="true" ma:displayName="Date Created" ma:format="DateOnly" ma:internalName="DateCreated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2272a47-6a34-441e-975c-341e732a1f8b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2595CC3-16E3-448F-80D8-88F67F444E3E}">
  <ds:schemaRefs>
    <ds:schemaRef ds:uri="http://schemas.microsoft.com/office/2006/metadata/properties"/>
    <ds:schemaRef ds:uri="http://schemas.microsoft.com/office/infopath/2007/PartnerControls"/>
    <ds:schemaRef ds:uri="ce0de229-b968-460b-bfa6-c309bf067a33"/>
  </ds:schemaRefs>
</ds:datastoreItem>
</file>

<file path=customXml/itemProps2.xml><?xml version="1.0" encoding="utf-8"?>
<ds:datastoreItem xmlns:ds="http://schemas.openxmlformats.org/officeDocument/2006/customXml" ds:itemID="{FE89F8D9-0D8B-4D54-BC5A-CEB307F5F8B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e0de229-b968-460b-bfa6-c309bf067a33"/>
    <ds:schemaRef ds:uri="b2272a47-6a34-441e-975c-341e732a1f8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99E8497-B9AF-4B35-BBCC-FE4B2A2248F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37306</TotalTime>
  <Words>1538</Words>
  <Application>Microsoft Macintosh PowerPoint</Application>
  <PresentationFormat>Widescreen</PresentationFormat>
  <Paragraphs>183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MV Boli</vt:lpstr>
      <vt:lpstr>Arial</vt:lpstr>
      <vt:lpstr>Calibri</vt:lpstr>
      <vt:lpstr>Calibri Light</vt:lpstr>
      <vt:lpstr>Cambria Math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>Massachusetts Institute of Technology</Company>
  <LinksUpToDate>false</LinksUpToDate>
  <SharedDoc>false</SharedDoc>
  <HyperlinkBase/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18.404J F2020 Lecture 11: Recursion Theorem and Logic </dc:title>
  <dc:subject/>
  <dc:creator>Michael Sipser</dc:creator>
  <cp:keywords/>
  <dc:description/>
  <cp:lastModifiedBy>Microsoft Office User</cp:lastModifiedBy>
  <cp:revision>895</cp:revision>
  <dcterms:created xsi:type="dcterms:W3CDTF">2020-08-09T18:24:17Z</dcterms:created>
  <dcterms:modified xsi:type="dcterms:W3CDTF">2021-02-15T22:58:14Z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0x0101001F4D1872214E7E4AA66A0644C9DCCEFF</vt:lpwstr>
  </property>
</Properties>
</file>