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sldIdLst>
    <p:sldId id="259" r:id="rId5"/>
    <p:sldId id="360" r:id="rId6"/>
    <p:sldId id="374" r:id="rId7"/>
    <p:sldId id="375" r:id="rId8"/>
    <p:sldId id="377" r:id="rId9"/>
    <p:sldId id="378" r:id="rId10"/>
    <p:sldId id="379" r:id="rId11"/>
    <p:sldId id="380" r:id="rId12"/>
    <p:sldId id="381" r:id="rId13"/>
    <p:sldId id="382" r:id="rId14"/>
    <p:sldId id="384" r:id="rId15"/>
    <p:sldId id="383" r:id="rId16"/>
    <p:sldId id="28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3953" autoAdjust="0"/>
    <p:restoredTop sz="95501" autoAdjust="0"/>
  </p:normalViewPr>
  <p:slideViewPr>
    <p:cSldViewPr snapToGrid="0">
      <p:cViewPr varScale="1">
        <p:scale>
          <a:sx n="92" d="100"/>
          <a:sy n="92" d="100"/>
        </p:scale>
        <p:origin x="176" y="296"/>
      </p:cViewPr>
      <p:guideLst/>
    </p:cSldViewPr>
  </p:slideViewPr>
  <p:notesTextViewPr>
    <p:cViewPr>
      <p:scale>
        <a:sx n="200" d="100"/>
        <a:sy n="2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4BE19-BB89-43A8-85E8-06B3C9EBBF22}" type="datetimeFigureOut">
              <a:rPr lang="en-US" smtClean="0"/>
              <a:t>2/15/21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16D66E-EB54-4813-B230-A061E63C4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566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84A516F1-0E73-4840-8DAE-36B4C8DA650E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370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07537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78211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99116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94950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ocw.mit.edu/terms" TargetMode="External"/><Relationship Id="rId2" Type="http://schemas.openxmlformats.org/officeDocument/2006/relationships/hyperlink" Target="https://ocw.mit.edu/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7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0.png"/><Relationship Id="rId5" Type="http://schemas.openxmlformats.org/officeDocument/2006/relationships/image" Target="../media/image5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5754" y="0"/>
            <a:ext cx="594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18.404/6.840</a:t>
            </a:r>
            <a:r>
              <a:rPr lang="en-US" sz="4000" baseline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Lecture 12</a:t>
            </a:r>
            <a:endParaRPr lang="en-US" sz="4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8618" y="957179"/>
                <a:ext cx="11739294" cy="3139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Last time:  </a:t>
                </a:r>
                <a:br>
                  <a:rPr lang="en-US" sz="2400" baseline="0" dirty="0"/>
                </a:br>
                <a:r>
                  <a:rPr lang="en-US" sz="2000" dirty="0"/>
                  <a:t>- Self-reproducing machines and The Recursion Theorem</a:t>
                </a:r>
              </a:p>
              <a:p>
                <a:r>
                  <a:rPr lang="en-US" sz="2000" dirty="0"/>
                  <a:t>- Applications: </a:t>
                </a:r>
              </a:p>
              <a:p>
                <a:r>
                  <a:rPr lang="en-US" sz="2000" dirty="0"/>
                  <a:t>      a)  New proof that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TM</m:t>
                    </m:r>
                  </m:oMath>
                </a14:m>
                <a:r>
                  <a:rPr lang="en-US" sz="2000" dirty="0"/>
                  <a:t> is undecidable</a:t>
                </a:r>
              </a:p>
              <a:p>
                <a:r>
                  <a:rPr lang="en-US" sz="2000" dirty="0"/>
                  <a:t>      b) 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𝑀𝐼𝑁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TM</m:t>
                    </m:r>
                  </m:oMath>
                </a14:m>
                <a:r>
                  <a:rPr lang="en-US" sz="2000" dirty="0"/>
                  <a:t> is T-unrecognizable (and so is any infinite subset of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𝑀𝐼𝑁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TM</m:t>
                    </m:r>
                  </m:oMath>
                </a14:m>
                <a:r>
                  <a:rPr lang="en-US" sz="2000" dirty="0"/>
                  <a:t>)</a:t>
                </a:r>
              </a:p>
              <a:p>
                <a:r>
                  <a:rPr lang="en-US" sz="2000" dirty="0"/>
                  <a:t>      c)  True but unprovable statements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Today:  </a:t>
                </a:r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(</a:t>
                </a:r>
                <a:r>
                  <a:rPr lang="en-US" sz="2000" dirty="0" err="1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Sipser</a:t>
                </a:r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§7.1) </a:t>
                </a:r>
                <a:br>
                  <a:rPr lang="en-US" sz="20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</a:br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 Introduction to Complexity Theory</a:t>
                </a:r>
              </a:p>
              <a:p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 Complexity classes; the Class P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8" y="957179"/>
                <a:ext cx="11739294" cy="3139321"/>
              </a:xfrm>
              <a:prstGeom prst="rect">
                <a:avLst/>
              </a:prstGeom>
              <a:blipFill>
                <a:blip r:embed="rId2"/>
                <a:stretch>
                  <a:fillRect l="-756" t="-1205" b="-20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6542E6-E1B2-2643-9EF5-F07BC4221C7E}"/>
              </a:ext>
            </a:extLst>
          </p:cNvPr>
          <p:cNvSpPr txBox="1"/>
          <p:nvPr/>
        </p:nvSpPr>
        <p:spPr>
          <a:xfrm>
            <a:off x="5715000" y="632936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63905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5754" y="0"/>
            <a:ext cx="594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The Class 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8617" y="1363579"/>
                <a:ext cx="9827918" cy="17362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Defn</a:t>
                </a:r>
                <a:r>
                  <a:rPr lang="en-US" sz="2400" b="1" dirty="0">
                    <a:solidFill>
                      <a:schemeClr val="tx1"/>
                    </a:solidFill>
                  </a:rPr>
                  <a:t>:   </a:t>
                </a:r>
                <a:r>
                  <a:rPr lang="en-US" sz="2400" dirty="0">
                    <a:solidFill>
                      <a:schemeClr val="tx1"/>
                    </a:solidFill>
                  </a:rPr>
                  <a:t>P</a:t>
                </a:r>
                <a14:m>
                  <m:oMath xmlns:m="http://schemas.openxmlformats.org/officeDocument/2006/math">
                    <m:r>
                      <a:rPr lang="en-US" sz="2400" b="0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⋃"/>
                        <m:supHide m:val="on"/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  <m:sup/>
                      <m:e>
                        <m:r>
                          <m:rPr>
                            <m:nor/>
                          </m:rPr>
                          <a:rPr lang="en-US" sz="2400" dirty="0"/>
                          <m:t>TIME</m:t>
                        </m:r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r>
                  <a:rPr lang="en-US" sz="2400" b="0" dirty="0"/>
                  <a:t> </a:t>
                </a:r>
              </a:p>
              <a:p>
                <a:r>
                  <a:rPr lang="en-US" sz="2400" dirty="0"/>
                  <a:t>                 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400" dirty="0"/>
                  <a:t>  polynomial time decidable languages</a:t>
                </a:r>
              </a:p>
              <a:p>
                <a:pPr marL="457200" indent="-279400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:r>
                  <a:rPr lang="en-US" sz="2400" dirty="0"/>
                  <a:t>Invariant for all reasonable deterministic models</a:t>
                </a:r>
              </a:p>
              <a:p>
                <a:pPr marL="457200" indent="-2794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Corresponds roughly to realistically solvable problems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7" y="1363579"/>
                <a:ext cx="9827918" cy="1736245"/>
              </a:xfrm>
              <a:prstGeom prst="rect">
                <a:avLst/>
              </a:prstGeom>
              <a:blipFill>
                <a:blip r:embed="rId2"/>
                <a:stretch>
                  <a:fillRect l="-930" t="-24211" b="-70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258616" y="3461478"/>
                <a:ext cx="8241179" cy="270843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b="1" dirty="0"/>
                  <a:t>Example: 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𝑃𝐴𝑇𝐻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𝐺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2000" dirty="0"/>
                  <a:t> is a directed graph with a path from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000" dirty="0"/>
                  <a:t> to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sz="2000" dirty="0"/>
              </a:p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Theorem: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𝑃𝐴𝑇𝐻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m:rPr>
                        <m:nor/>
                      </m:rPr>
                      <a:rPr lang="en-US" sz="2000" dirty="0"/>
                      <m:t>P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Proof: 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2000" dirty="0"/>
                  <a:t>“On input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〈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           1.  Mark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           2.  Repeat until nothing new is marked:</a:t>
                </a:r>
              </a:p>
              <a:p>
                <a:r>
                  <a:rPr lang="en-US" sz="2000" dirty="0"/>
                  <a:t>                     For each marked node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000" dirty="0"/>
                  <a:t>:</a:t>
                </a:r>
              </a:p>
              <a:p>
                <a:r>
                  <a:rPr lang="en-US" sz="2000" dirty="0"/>
                  <a:t>                          Scan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2000" dirty="0"/>
                  <a:t> to mark all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2000" dirty="0"/>
                  <a:t> where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</m:oMath>
                </a14:m>
                <a:r>
                  <a:rPr lang="en-US" sz="2000" dirty="0"/>
                  <a:t> is an edge</a:t>
                </a:r>
              </a:p>
              <a:p>
                <a:r>
                  <a:rPr lang="en-US" sz="2000" dirty="0"/>
                  <a:t>             3.  </a:t>
                </a:r>
                <a:r>
                  <a:rPr lang="en-US" sz="2000" i="1" dirty="0"/>
                  <a:t>Accept</a:t>
                </a:r>
                <a:r>
                  <a:rPr lang="en-US" sz="2000" dirty="0"/>
                  <a:t> if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000" dirty="0"/>
                  <a:t> is marked.  </a:t>
                </a:r>
                <a:r>
                  <a:rPr lang="en-US" sz="2000" i="1" dirty="0"/>
                  <a:t>Reject</a:t>
                </a:r>
                <a:r>
                  <a:rPr lang="en-US" sz="2000" dirty="0"/>
                  <a:t> if not.  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6" y="3461478"/>
                <a:ext cx="8241179" cy="2708434"/>
              </a:xfrm>
              <a:prstGeom prst="rect">
                <a:avLst/>
              </a:prstGeom>
              <a:blipFill>
                <a:blip r:embed="rId3"/>
                <a:stretch>
                  <a:fillRect l="-740" t="-1351" b="-31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41"/>
              <p:cNvSpPr/>
              <p:nvPr/>
            </p:nvSpPr>
            <p:spPr>
              <a:xfrm>
                <a:off x="6518332" y="4815695"/>
                <a:ext cx="2059666" cy="16312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 iterations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×  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000" dirty="0"/>
                  <a:t>  iterations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× 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2000" dirty="0"/>
                  <a:t> steps</a:t>
                </a:r>
              </a:p>
              <a:p>
                <a:r>
                  <a:rPr lang="en-US" sz="2000" dirty="0"/>
                  <a:t>-------------------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steps</a:t>
                </a:r>
              </a:p>
            </p:txBody>
          </p:sp>
        </mc:Choice>
        <mc:Fallback xmlns="">
          <p:sp>
            <p:nvSpPr>
              <p:cNvPr id="42" name="Rectangle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8332" y="4815695"/>
                <a:ext cx="2059666" cy="1631216"/>
              </a:xfrm>
              <a:prstGeom prst="rect">
                <a:avLst/>
              </a:prstGeom>
              <a:blipFill>
                <a:blip r:embed="rId4"/>
                <a:stretch>
                  <a:fillRect l="-2959" t="-2239" r="-2959" b="-55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Rectangle 42"/>
          <p:cNvSpPr/>
          <p:nvPr/>
        </p:nvSpPr>
        <p:spPr>
          <a:xfrm>
            <a:off x="8779841" y="4852853"/>
            <a:ext cx="336382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To show polynomial time:  </a:t>
            </a:r>
            <a:r>
              <a:rPr lang="en-US" sz="2000" dirty="0"/>
              <a:t>Each stage should be clearly polynomial and the total number of steps polynomial. 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9372870" y="3604402"/>
            <a:ext cx="888051" cy="657214"/>
            <a:chOff x="8874106" y="3594615"/>
            <a:chExt cx="888051" cy="657214"/>
          </a:xfrm>
        </p:grpSpPr>
        <p:sp>
          <p:nvSpPr>
            <p:cNvPr id="8" name="Oval 7"/>
            <p:cNvSpPr/>
            <p:nvPr/>
          </p:nvSpPr>
          <p:spPr>
            <a:xfrm rot="894480">
              <a:off x="8874106" y="3742686"/>
              <a:ext cx="70866" cy="75985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 rot="894480">
              <a:off x="9130221" y="3617687"/>
              <a:ext cx="70866" cy="75985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 rot="894480">
              <a:off x="9132306" y="3879251"/>
              <a:ext cx="70866" cy="75985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 rot="894480">
              <a:off x="9438001" y="3594615"/>
              <a:ext cx="70866" cy="75985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 rot="894480">
              <a:off x="9426883" y="3850535"/>
              <a:ext cx="70866" cy="75985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 rot="894480">
              <a:off x="9389660" y="4051648"/>
              <a:ext cx="70866" cy="75985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 rot="894480">
              <a:off x="9691291" y="4175844"/>
              <a:ext cx="70866" cy="75985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9058518" y="3034727"/>
            <a:ext cx="2561016" cy="1441579"/>
            <a:chOff x="8559754" y="3024940"/>
            <a:chExt cx="2561016" cy="1441579"/>
          </a:xfrm>
        </p:grpSpPr>
        <p:sp>
          <p:nvSpPr>
            <p:cNvPr id="15" name="Freeform 14"/>
            <p:cNvSpPr/>
            <p:nvPr/>
          </p:nvSpPr>
          <p:spPr>
            <a:xfrm rot="894480">
              <a:off x="8613952" y="3044515"/>
              <a:ext cx="2506818" cy="1422004"/>
            </a:xfrm>
            <a:custGeom>
              <a:avLst/>
              <a:gdLst>
                <a:gd name="connsiteX0" fmla="*/ 2620681 w 4480938"/>
                <a:gd name="connsiteY0" fmla="*/ 170606 h 2541833"/>
                <a:gd name="connsiteX1" fmla="*/ 1438652 w 4480938"/>
                <a:gd name="connsiteY1" fmla="*/ 739318 h 2541833"/>
                <a:gd name="connsiteX2" fmla="*/ 356984 w 4480938"/>
                <a:gd name="connsiteY2" fmla="*/ 1051552 h 2541833"/>
                <a:gd name="connsiteX3" fmla="*/ 156262 w 4480938"/>
                <a:gd name="connsiteY3" fmla="*/ 2133221 h 2541833"/>
                <a:gd name="connsiteX4" fmla="*/ 2520320 w 4480938"/>
                <a:gd name="connsiteY4" fmla="*/ 2501211 h 2541833"/>
                <a:gd name="connsiteX5" fmla="*/ 4349120 w 4480938"/>
                <a:gd name="connsiteY5" fmla="*/ 1263425 h 2541833"/>
                <a:gd name="connsiteX6" fmla="*/ 4148398 w 4480938"/>
                <a:gd name="connsiteY6" fmla="*/ 81396 h 2541833"/>
                <a:gd name="connsiteX7" fmla="*/ 2620681 w 4480938"/>
                <a:gd name="connsiteY7" fmla="*/ 170606 h 254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80938" h="2541833">
                  <a:moveTo>
                    <a:pt x="2620681" y="170606"/>
                  </a:moveTo>
                  <a:cubicBezTo>
                    <a:pt x="2169057" y="280260"/>
                    <a:pt x="1815935" y="592494"/>
                    <a:pt x="1438652" y="739318"/>
                  </a:cubicBezTo>
                  <a:cubicBezTo>
                    <a:pt x="1061369" y="886142"/>
                    <a:pt x="570716" y="819235"/>
                    <a:pt x="356984" y="1051552"/>
                  </a:cubicBezTo>
                  <a:cubicBezTo>
                    <a:pt x="143252" y="1283869"/>
                    <a:pt x="-204294" y="1891611"/>
                    <a:pt x="156262" y="2133221"/>
                  </a:cubicBezTo>
                  <a:cubicBezTo>
                    <a:pt x="516818" y="2374831"/>
                    <a:pt x="1821510" y="2646177"/>
                    <a:pt x="2520320" y="2501211"/>
                  </a:cubicBezTo>
                  <a:cubicBezTo>
                    <a:pt x="3219130" y="2356245"/>
                    <a:pt x="4077774" y="1666728"/>
                    <a:pt x="4349120" y="1263425"/>
                  </a:cubicBezTo>
                  <a:cubicBezTo>
                    <a:pt x="4620466" y="860123"/>
                    <a:pt x="4432754" y="261674"/>
                    <a:pt x="4148398" y="81396"/>
                  </a:cubicBezTo>
                  <a:cubicBezTo>
                    <a:pt x="3864042" y="-98882"/>
                    <a:pt x="3072305" y="60952"/>
                    <a:pt x="2620681" y="170606"/>
                  </a:cubicBez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 rot="894480">
              <a:off x="8873875" y="3743553"/>
              <a:ext cx="70866" cy="7598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 rot="894480">
              <a:off x="9129991" y="3618554"/>
              <a:ext cx="70866" cy="7598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 rot="894480">
              <a:off x="9132075" y="3880119"/>
              <a:ext cx="70866" cy="7598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 rot="894480">
              <a:off x="9437770" y="3595482"/>
              <a:ext cx="70866" cy="7598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 rot="894480">
              <a:off x="9426652" y="3851402"/>
              <a:ext cx="70866" cy="7598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 rot="894480">
              <a:off x="9389429" y="4052515"/>
              <a:ext cx="70866" cy="7598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 rot="894480">
              <a:off x="9691061" y="4176711"/>
              <a:ext cx="70866" cy="7598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24" name="Straight Arrow Connector 23"/>
            <p:cNvCxnSpPr>
              <a:stCxn id="16" idx="7"/>
              <a:endCxn id="17" idx="3"/>
            </p:cNvCxnSpPr>
            <p:nvPr/>
          </p:nvCxnSpPr>
          <p:spPr>
            <a:xfrm rot="894480" flipV="1">
              <a:off x="8954753" y="3652571"/>
              <a:ext cx="165227" cy="132952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>
              <a:stCxn id="16" idx="6"/>
              <a:endCxn id="18" idx="2"/>
            </p:cNvCxnSpPr>
            <p:nvPr/>
          </p:nvCxnSpPr>
          <p:spPr>
            <a:xfrm rot="894480">
              <a:off x="8931520" y="3817057"/>
              <a:ext cx="213777" cy="65542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>
              <a:stCxn id="17" idx="6"/>
              <a:endCxn id="19" idx="3"/>
            </p:cNvCxnSpPr>
            <p:nvPr/>
          </p:nvCxnSpPr>
          <p:spPr>
            <a:xfrm rot="894480" flipV="1">
              <a:off x="9205374" y="3622020"/>
              <a:ext cx="230996" cy="74613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>
              <a:stCxn id="17" idx="5"/>
              <a:endCxn id="20" idx="1"/>
            </p:cNvCxnSpPr>
            <p:nvPr/>
          </p:nvCxnSpPr>
          <p:spPr>
            <a:xfrm rot="894480">
              <a:off x="9165519" y="3725492"/>
              <a:ext cx="296470" cy="94959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>
              <a:stCxn id="18" idx="6"/>
              <a:endCxn id="20" idx="3"/>
            </p:cNvCxnSpPr>
            <p:nvPr/>
          </p:nvCxnSpPr>
          <p:spPr>
            <a:xfrm rot="894480" flipV="1">
              <a:off x="9207962" y="3879733"/>
              <a:ext cx="216786" cy="7667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>
              <a:stCxn id="18" idx="5"/>
              <a:endCxn id="21" idx="2"/>
            </p:cNvCxnSpPr>
            <p:nvPr/>
          </p:nvCxnSpPr>
          <p:spPr>
            <a:xfrm rot="894480">
              <a:off x="9171437" y="3979195"/>
              <a:ext cx="232555" cy="7352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>
              <a:stCxn id="21" idx="6"/>
              <a:endCxn id="22" idx="2"/>
            </p:cNvCxnSpPr>
            <p:nvPr/>
          </p:nvCxnSpPr>
          <p:spPr>
            <a:xfrm rot="894480">
              <a:off x="9449395" y="4131398"/>
              <a:ext cx="252564" cy="42415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>
              <a:stCxn id="22" idx="7"/>
            </p:cNvCxnSpPr>
            <p:nvPr/>
          </p:nvCxnSpPr>
          <p:spPr>
            <a:xfrm rot="894480" flipV="1">
              <a:off x="9769337" y="4105610"/>
              <a:ext cx="189729" cy="115935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rot="894480" flipV="1">
              <a:off x="9760490" y="4228229"/>
              <a:ext cx="239279" cy="24319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Oval 34"/>
            <p:cNvSpPr/>
            <p:nvPr/>
          </p:nvSpPr>
          <p:spPr>
            <a:xfrm rot="894480">
              <a:off x="10651370" y="3848721"/>
              <a:ext cx="70406" cy="71191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tailEnd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Rectangle 38"/>
                <p:cNvSpPr/>
                <p:nvPr/>
              </p:nvSpPr>
              <p:spPr>
                <a:xfrm>
                  <a:off x="8712950" y="3395139"/>
                  <a:ext cx="34971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9" name="Rectangle 3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12950" y="3395139"/>
                  <a:ext cx="349711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Rectangle 39"/>
                <p:cNvSpPr/>
                <p:nvPr/>
              </p:nvSpPr>
              <p:spPr>
                <a:xfrm>
                  <a:off x="10562459" y="3504288"/>
                  <a:ext cx="33457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𝑡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0" name="Rectangle 3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62459" y="3504288"/>
                  <a:ext cx="334579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Rectangle 43"/>
                <p:cNvSpPr/>
                <p:nvPr/>
              </p:nvSpPr>
              <p:spPr>
                <a:xfrm>
                  <a:off x="8559754" y="3024940"/>
                  <a:ext cx="39356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</a:rPr>
                          <m:t>𝐺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4" name="Rectangle 4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59754" y="3024940"/>
                  <a:ext cx="393569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B8B23A2B-E23C-AC40-8F9C-36E49563BF6D}"/>
              </a:ext>
            </a:extLst>
          </p:cNvPr>
          <p:cNvSpPr txBox="1"/>
          <p:nvPr/>
        </p:nvSpPr>
        <p:spPr>
          <a:xfrm>
            <a:off x="5572125" y="632936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777495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5" grpId="0" uiExpand="1" build="p"/>
      <p:bldP spid="42" grpId="0"/>
      <p:bldP spid="4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195754" y="0"/>
                <a:ext cx="59436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40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𝑃𝐴𝑇𝐻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𝐻𝐴𝑀𝑃𝐴𝑇𝐻</m:t>
                    </m:r>
                  </m:oMath>
                </a14:m>
                <a:endParaRPr lang="en-US" sz="4000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5754" y="0"/>
                <a:ext cx="5943600" cy="707886"/>
              </a:xfrm>
              <a:prstGeom prst="rect">
                <a:avLst/>
              </a:prstGeom>
              <a:blipFill>
                <a:blip r:embed="rId2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258616" y="1538549"/>
                <a:ext cx="8707052" cy="44012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b="1" dirty="0"/>
                  <a:t>Example: 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𝐻𝐴𝑀𝑃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𝐴𝑇𝐻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𝐺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2000" dirty="0"/>
                  <a:t> is a directed graph with a path from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000" dirty="0"/>
                  <a:t> to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000" dirty="0"/>
                  <a:t> </a:t>
                </a:r>
                <a:br>
                  <a:rPr lang="en-US" sz="2000" dirty="0"/>
                </a:br>
                <a:r>
                  <a:rPr lang="en-US" sz="2000" dirty="0"/>
                  <a:t>                                                                  and the path goes through every node of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}</m:t>
                    </m:r>
                  </m:oMath>
                </a14:m>
                <a:endParaRPr lang="en-US" sz="2000" b="1" dirty="0"/>
              </a:p>
              <a:p>
                <a:r>
                  <a:rPr lang="en-US" sz="2000" b="1" dirty="0"/>
                  <a:t>Recall Theorem: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𝑃𝐴𝑇𝐻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m:rPr>
                        <m:nor/>
                      </m:rPr>
                      <a:rPr lang="en-US" sz="2000" dirty="0"/>
                      <m:t>P</m:t>
                    </m:r>
                  </m:oMath>
                </a14:m>
                <a:r>
                  <a:rPr lang="en-US" sz="2000" dirty="0"/>
                  <a:t> 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b="1" dirty="0"/>
                  <a:t>Question: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𝐻𝐴𝑀𝑃𝐴𝑇𝐻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000" dirty="0"/>
                  <a:t> P ?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“On input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𝐺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en-US" sz="2000" dirty="0"/>
              </a:p>
              <a:p>
                <a:pPr marL="292100" indent="-292100">
                  <a:buAutoNum type="arabicPeriod"/>
                </a:pPr>
                <a:r>
                  <a:rPr lang="en-US" sz="2000" dirty="0"/>
                  <a:t>Let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2000" dirty="0"/>
                  <a:t> be the number of nodes in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pPr marL="292100" indent="-292100">
                  <a:buAutoNum type="arabicPeriod"/>
                </a:pPr>
                <a:r>
                  <a:rPr lang="en-US" sz="2000" dirty="0"/>
                  <a:t>For each path of length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2000" dirty="0"/>
                  <a:t> in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b="0" i="0" dirty="0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br>
                  <a:rPr lang="en-US" sz="2000" dirty="0"/>
                </a:br>
                <a:r>
                  <a:rPr lang="en-US" sz="2000" dirty="0"/>
                  <a:t>   test if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2000" dirty="0"/>
                  <a:t> is a Hamiltonian path from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000" dirty="0"/>
                  <a:t> to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000" dirty="0"/>
                  <a:t>.   </a:t>
                </a:r>
                <a:br>
                  <a:rPr lang="en-US" sz="2000" dirty="0"/>
                </a:br>
                <a:r>
                  <a:rPr lang="en-US" sz="2000" dirty="0"/>
                  <a:t>   </a:t>
                </a:r>
                <a:r>
                  <a:rPr lang="en-US" sz="2000" i="1" dirty="0"/>
                  <a:t>Accept</a:t>
                </a:r>
                <a:r>
                  <a:rPr lang="en-US" sz="2000" dirty="0"/>
                  <a:t> if yes.</a:t>
                </a:r>
              </a:p>
              <a:p>
                <a:pPr marL="228600" indent="-228600">
                  <a:buAutoNum type="arabicPeriod"/>
                </a:pPr>
                <a:r>
                  <a:rPr lang="en-US" sz="2000" dirty="0"/>
                  <a:t> </a:t>
                </a:r>
                <a:r>
                  <a:rPr lang="en-US" sz="2000" i="1" dirty="0"/>
                  <a:t>Reject</a:t>
                </a:r>
                <a:r>
                  <a:rPr lang="en-US" sz="2000" dirty="0"/>
                  <a:t> if all paths fail.”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May be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!&gt;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en-US" sz="2000" dirty="0"/>
                  <a:t> paths of length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2000" dirty="0"/>
                  <a:t> </a:t>
                </a:r>
                <a:br>
                  <a:rPr lang="en-US" sz="2000" dirty="0"/>
                </a:br>
                <a:r>
                  <a:rPr lang="en-US" sz="2000" dirty="0"/>
                  <a:t>so algorithm is exponential time</a:t>
                </a:r>
                <a:br>
                  <a:rPr lang="en-US" sz="2000" dirty="0"/>
                </a:br>
                <a:r>
                  <a:rPr lang="en-US" sz="2000" dirty="0"/>
                  <a:t>not polynomial time. 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6" y="1538549"/>
                <a:ext cx="8707052" cy="4401205"/>
              </a:xfrm>
              <a:prstGeom prst="rect">
                <a:avLst/>
              </a:prstGeom>
              <a:blipFill>
                <a:blip r:embed="rId3"/>
                <a:stretch>
                  <a:fillRect l="-770" t="-693" b="-1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6" name="Group 35"/>
          <p:cNvGrpSpPr/>
          <p:nvPr/>
        </p:nvGrpSpPr>
        <p:grpSpPr>
          <a:xfrm>
            <a:off x="8965668" y="2507612"/>
            <a:ext cx="2561016" cy="1441579"/>
            <a:chOff x="9058518" y="3034727"/>
            <a:chExt cx="2561016" cy="1441579"/>
          </a:xfrm>
        </p:grpSpPr>
        <p:sp>
          <p:nvSpPr>
            <p:cNvPr id="15" name="Freeform 14"/>
            <p:cNvSpPr/>
            <p:nvPr/>
          </p:nvSpPr>
          <p:spPr>
            <a:xfrm rot="894480">
              <a:off x="9112716" y="3054302"/>
              <a:ext cx="2506818" cy="1422004"/>
            </a:xfrm>
            <a:custGeom>
              <a:avLst/>
              <a:gdLst>
                <a:gd name="connsiteX0" fmla="*/ 2620681 w 4480938"/>
                <a:gd name="connsiteY0" fmla="*/ 170606 h 2541833"/>
                <a:gd name="connsiteX1" fmla="*/ 1438652 w 4480938"/>
                <a:gd name="connsiteY1" fmla="*/ 739318 h 2541833"/>
                <a:gd name="connsiteX2" fmla="*/ 356984 w 4480938"/>
                <a:gd name="connsiteY2" fmla="*/ 1051552 h 2541833"/>
                <a:gd name="connsiteX3" fmla="*/ 156262 w 4480938"/>
                <a:gd name="connsiteY3" fmla="*/ 2133221 h 2541833"/>
                <a:gd name="connsiteX4" fmla="*/ 2520320 w 4480938"/>
                <a:gd name="connsiteY4" fmla="*/ 2501211 h 2541833"/>
                <a:gd name="connsiteX5" fmla="*/ 4349120 w 4480938"/>
                <a:gd name="connsiteY5" fmla="*/ 1263425 h 2541833"/>
                <a:gd name="connsiteX6" fmla="*/ 4148398 w 4480938"/>
                <a:gd name="connsiteY6" fmla="*/ 81396 h 2541833"/>
                <a:gd name="connsiteX7" fmla="*/ 2620681 w 4480938"/>
                <a:gd name="connsiteY7" fmla="*/ 170606 h 254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80938" h="2541833">
                  <a:moveTo>
                    <a:pt x="2620681" y="170606"/>
                  </a:moveTo>
                  <a:cubicBezTo>
                    <a:pt x="2169057" y="280260"/>
                    <a:pt x="1815935" y="592494"/>
                    <a:pt x="1438652" y="739318"/>
                  </a:cubicBezTo>
                  <a:cubicBezTo>
                    <a:pt x="1061369" y="886142"/>
                    <a:pt x="570716" y="819235"/>
                    <a:pt x="356984" y="1051552"/>
                  </a:cubicBezTo>
                  <a:cubicBezTo>
                    <a:pt x="143252" y="1283869"/>
                    <a:pt x="-204294" y="1891611"/>
                    <a:pt x="156262" y="2133221"/>
                  </a:cubicBezTo>
                  <a:cubicBezTo>
                    <a:pt x="516818" y="2374831"/>
                    <a:pt x="1821510" y="2646177"/>
                    <a:pt x="2520320" y="2501211"/>
                  </a:cubicBezTo>
                  <a:cubicBezTo>
                    <a:pt x="3219130" y="2356245"/>
                    <a:pt x="4077774" y="1666728"/>
                    <a:pt x="4349120" y="1263425"/>
                  </a:cubicBezTo>
                  <a:cubicBezTo>
                    <a:pt x="4620466" y="860123"/>
                    <a:pt x="4432754" y="261674"/>
                    <a:pt x="4148398" y="81396"/>
                  </a:cubicBezTo>
                  <a:cubicBezTo>
                    <a:pt x="3864042" y="-98882"/>
                    <a:pt x="3072305" y="60952"/>
                    <a:pt x="2620681" y="170606"/>
                  </a:cubicBez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 rot="894480">
              <a:off x="9372639" y="3753340"/>
              <a:ext cx="70866" cy="7598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 rot="894480">
              <a:off x="11150134" y="3858508"/>
              <a:ext cx="70406" cy="71191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tailEnd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Rectangle 38"/>
                <p:cNvSpPr/>
                <p:nvPr/>
              </p:nvSpPr>
              <p:spPr>
                <a:xfrm>
                  <a:off x="9211714" y="3404926"/>
                  <a:ext cx="34971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9" name="Rectangle 3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11714" y="3404926"/>
                  <a:ext cx="349711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Rectangle 39"/>
                <p:cNvSpPr/>
                <p:nvPr/>
              </p:nvSpPr>
              <p:spPr>
                <a:xfrm>
                  <a:off x="11061223" y="3514075"/>
                  <a:ext cx="33457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𝑡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0" name="Rectangle 3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061223" y="3514075"/>
                  <a:ext cx="334579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Rectangle 43"/>
                <p:cNvSpPr/>
                <p:nvPr/>
              </p:nvSpPr>
              <p:spPr>
                <a:xfrm>
                  <a:off x="9058518" y="3034727"/>
                  <a:ext cx="39356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</a:rPr>
                          <m:t>𝐺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4" name="Rectangle 4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58518" y="3034727"/>
                  <a:ext cx="393569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" name="Freeform 5"/>
            <p:cNvSpPr/>
            <p:nvPr/>
          </p:nvSpPr>
          <p:spPr>
            <a:xfrm>
              <a:off x="9400280" y="3362320"/>
              <a:ext cx="1115245" cy="1017251"/>
            </a:xfrm>
            <a:custGeom>
              <a:avLst/>
              <a:gdLst>
                <a:gd name="connsiteX0" fmla="*/ 5658 w 1115245"/>
                <a:gd name="connsiteY0" fmla="*/ 466730 h 1017251"/>
                <a:gd name="connsiteX1" fmla="*/ 10420 w 1115245"/>
                <a:gd name="connsiteY1" fmla="*/ 642943 h 1017251"/>
                <a:gd name="connsiteX2" fmla="*/ 100908 w 1115245"/>
                <a:gd name="connsiteY2" fmla="*/ 652468 h 1017251"/>
                <a:gd name="connsiteX3" fmla="*/ 134245 w 1115245"/>
                <a:gd name="connsiteY3" fmla="*/ 85730 h 1017251"/>
                <a:gd name="connsiteX4" fmla="*/ 234258 w 1115245"/>
                <a:gd name="connsiteY4" fmla="*/ 80968 h 1017251"/>
                <a:gd name="connsiteX5" fmla="*/ 224733 w 1115245"/>
                <a:gd name="connsiteY5" fmla="*/ 700093 h 1017251"/>
                <a:gd name="connsiteX6" fmla="*/ 315220 w 1115245"/>
                <a:gd name="connsiteY6" fmla="*/ 714380 h 1017251"/>
                <a:gd name="connsiteX7" fmla="*/ 343795 w 1115245"/>
                <a:gd name="connsiteY7" fmla="*/ 109543 h 1017251"/>
                <a:gd name="connsiteX8" fmla="*/ 448570 w 1115245"/>
                <a:gd name="connsiteY8" fmla="*/ 114305 h 1017251"/>
                <a:gd name="connsiteX9" fmla="*/ 424758 w 1115245"/>
                <a:gd name="connsiteY9" fmla="*/ 804868 h 1017251"/>
                <a:gd name="connsiteX10" fmla="*/ 529533 w 1115245"/>
                <a:gd name="connsiteY10" fmla="*/ 823918 h 1017251"/>
                <a:gd name="connsiteX11" fmla="*/ 553345 w 1115245"/>
                <a:gd name="connsiteY11" fmla="*/ 138118 h 1017251"/>
                <a:gd name="connsiteX12" fmla="*/ 658120 w 1115245"/>
                <a:gd name="connsiteY12" fmla="*/ 142880 h 1017251"/>
                <a:gd name="connsiteX13" fmla="*/ 639070 w 1115245"/>
                <a:gd name="connsiteY13" fmla="*/ 876305 h 1017251"/>
                <a:gd name="connsiteX14" fmla="*/ 734320 w 1115245"/>
                <a:gd name="connsiteY14" fmla="*/ 876305 h 1017251"/>
                <a:gd name="connsiteX15" fmla="*/ 762895 w 1115245"/>
                <a:gd name="connsiteY15" fmla="*/ 138118 h 1017251"/>
                <a:gd name="connsiteX16" fmla="*/ 862908 w 1115245"/>
                <a:gd name="connsiteY16" fmla="*/ 133355 h 1017251"/>
                <a:gd name="connsiteX17" fmla="*/ 853383 w 1115245"/>
                <a:gd name="connsiteY17" fmla="*/ 904880 h 1017251"/>
                <a:gd name="connsiteX18" fmla="*/ 958158 w 1115245"/>
                <a:gd name="connsiteY18" fmla="*/ 923930 h 1017251"/>
                <a:gd name="connsiteX19" fmla="*/ 991495 w 1115245"/>
                <a:gd name="connsiteY19" fmla="*/ 61918 h 1017251"/>
                <a:gd name="connsiteX20" fmla="*/ 1101033 w 1115245"/>
                <a:gd name="connsiteY20" fmla="*/ 95255 h 1017251"/>
                <a:gd name="connsiteX21" fmla="*/ 1110558 w 1115245"/>
                <a:gd name="connsiteY21" fmla="*/ 309568 h 1017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115245" h="1017251">
                  <a:moveTo>
                    <a:pt x="5658" y="466730"/>
                  </a:moveTo>
                  <a:cubicBezTo>
                    <a:pt x="101" y="539358"/>
                    <a:pt x="-5455" y="611987"/>
                    <a:pt x="10420" y="642943"/>
                  </a:cubicBezTo>
                  <a:cubicBezTo>
                    <a:pt x="26295" y="673899"/>
                    <a:pt x="80271" y="745337"/>
                    <a:pt x="100908" y="652468"/>
                  </a:cubicBezTo>
                  <a:cubicBezTo>
                    <a:pt x="121546" y="559599"/>
                    <a:pt x="112020" y="180980"/>
                    <a:pt x="134245" y="85730"/>
                  </a:cubicBezTo>
                  <a:cubicBezTo>
                    <a:pt x="156470" y="-9520"/>
                    <a:pt x="219177" y="-21426"/>
                    <a:pt x="234258" y="80968"/>
                  </a:cubicBezTo>
                  <a:cubicBezTo>
                    <a:pt x="249339" y="183362"/>
                    <a:pt x="211239" y="594524"/>
                    <a:pt x="224733" y="700093"/>
                  </a:cubicBezTo>
                  <a:cubicBezTo>
                    <a:pt x="238227" y="805662"/>
                    <a:pt x="295376" y="812805"/>
                    <a:pt x="315220" y="714380"/>
                  </a:cubicBezTo>
                  <a:cubicBezTo>
                    <a:pt x="335064" y="615955"/>
                    <a:pt x="321570" y="209555"/>
                    <a:pt x="343795" y="109543"/>
                  </a:cubicBezTo>
                  <a:cubicBezTo>
                    <a:pt x="366020" y="9531"/>
                    <a:pt x="435076" y="-1582"/>
                    <a:pt x="448570" y="114305"/>
                  </a:cubicBezTo>
                  <a:cubicBezTo>
                    <a:pt x="462064" y="230192"/>
                    <a:pt x="411264" y="686599"/>
                    <a:pt x="424758" y="804868"/>
                  </a:cubicBezTo>
                  <a:cubicBezTo>
                    <a:pt x="438252" y="923137"/>
                    <a:pt x="508102" y="935043"/>
                    <a:pt x="529533" y="823918"/>
                  </a:cubicBezTo>
                  <a:cubicBezTo>
                    <a:pt x="550964" y="712793"/>
                    <a:pt x="531914" y="251624"/>
                    <a:pt x="553345" y="138118"/>
                  </a:cubicBezTo>
                  <a:cubicBezTo>
                    <a:pt x="574776" y="24612"/>
                    <a:pt x="643833" y="19849"/>
                    <a:pt x="658120" y="142880"/>
                  </a:cubicBezTo>
                  <a:cubicBezTo>
                    <a:pt x="672407" y="265911"/>
                    <a:pt x="626370" y="754068"/>
                    <a:pt x="639070" y="876305"/>
                  </a:cubicBezTo>
                  <a:cubicBezTo>
                    <a:pt x="651770" y="998542"/>
                    <a:pt x="713683" y="999336"/>
                    <a:pt x="734320" y="876305"/>
                  </a:cubicBezTo>
                  <a:cubicBezTo>
                    <a:pt x="754957" y="753274"/>
                    <a:pt x="741464" y="261943"/>
                    <a:pt x="762895" y="138118"/>
                  </a:cubicBezTo>
                  <a:cubicBezTo>
                    <a:pt x="784326" y="14293"/>
                    <a:pt x="847827" y="5561"/>
                    <a:pt x="862908" y="133355"/>
                  </a:cubicBezTo>
                  <a:cubicBezTo>
                    <a:pt x="877989" y="261149"/>
                    <a:pt x="837508" y="773118"/>
                    <a:pt x="853383" y="904880"/>
                  </a:cubicBezTo>
                  <a:cubicBezTo>
                    <a:pt x="869258" y="1036642"/>
                    <a:pt x="935139" y="1064424"/>
                    <a:pt x="958158" y="923930"/>
                  </a:cubicBezTo>
                  <a:cubicBezTo>
                    <a:pt x="981177" y="783436"/>
                    <a:pt x="967683" y="200030"/>
                    <a:pt x="991495" y="61918"/>
                  </a:cubicBezTo>
                  <a:cubicBezTo>
                    <a:pt x="1015307" y="-76194"/>
                    <a:pt x="1081189" y="53980"/>
                    <a:pt x="1101033" y="95255"/>
                  </a:cubicBezTo>
                  <a:cubicBezTo>
                    <a:pt x="1120877" y="136530"/>
                    <a:pt x="1115717" y="223049"/>
                    <a:pt x="1110558" y="309568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prstDash val="dash"/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4559300" y="2184400"/>
            <a:ext cx="4000500" cy="400589"/>
            <a:chOff x="4559300" y="2184400"/>
            <a:chExt cx="4000500" cy="400589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4559300" y="2184400"/>
              <a:ext cx="4000500" cy="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/>
            <p:cNvSpPr/>
            <p:nvPr/>
          </p:nvSpPr>
          <p:spPr>
            <a:xfrm>
              <a:off x="5255122" y="2215657"/>
              <a:ext cx="260885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Called a Hamiltonian path</a:t>
              </a:r>
            </a:p>
          </p:txBody>
        </p:sp>
      </p:grpSp>
      <p:sp>
        <p:nvSpPr>
          <p:cNvPr id="45" name="Rectangle 44"/>
          <p:cNvSpPr/>
          <p:nvPr/>
        </p:nvSpPr>
        <p:spPr>
          <a:xfrm>
            <a:off x="10586646" y="6369638"/>
            <a:ext cx="1309974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12.3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5543320" y="3602608"/>
                <a:ext cx="6505700" cy="2616101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FFC000"/>
                    </a:solidFill>
                  </a:rPr>
                  <a:t>Check-in 12.3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Is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𝐻𝐴𝑀𝑃𝐴𝑇𝐻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000" dirty="0"/>
                  <a:t> P ?</a:t>
                </a:r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Definitely Yes.  You have a polynomial-time algorithm.</a:t>
                </a:r>
              </a:p>
              <a:p>
                <a:pPr marL="457200" indent="-457200">
                  <a:spcBef>
                    <a:spcPts val="300"/>
                  </a:spcBef>
                  <a:buAutoNum type="alphaLcParenBoth"/>
                </a:pPr>
                <a:r>
                  <a:rPr lang="en-US" sz="2000" dirty="0"/>
                  <a:t>Probably Yes.  It should be similar to showing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𝑃𝐴𝑇𝐻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∈</m:t>
                    </m:r>
                    <m:r>
                      <m:rPr>
                        <m:nor/>
                      </m:rPr>
                      <a:rPr lang="en-US" sz="2000" dirty="0"/>
                      <m:t>P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pPr marL="457200" indent="-457200">
                  <a:spcBef>
                    <a:spcPts val="300"/>
                  </a:spcBef>
                  <a:buAutoNum type="alphaLcParenBoth"/>
                </a:pPr>
                <a:r>
                  <a:rPr lang="en-US" sz="2000" dirty="0"/>
                  <a:t>Toss up.</a:t>
                </a:r>
              </a:p>
              <a:p>
                <a:pPr marL="457200" indent="-457200">
                  <a:spcBef>
                    <a:spcPts val="300"/>
                  </a:spcBef>
                  <a:buAutoNum type="alphaLcParenBoth"/>
                </a:pPr>
                <a:r>
                  <a:rPr lang="en-US" sz="2000" dirty="0"/>
                  <a:t>Probably No.  Hard to beat the exponential algorithm.</a:t>
                </a:r>
              </a:p>
              <a:p>
                <a:pPr marL="457200" indent="-457200">
                  <a:spcBef>
                    <a:spcPts val="300"/>
                  </a:spcBef>
                  <a:buAutoNum type="alphaLcParenBoth"/>
                </a:pPr>
                <a:r>
                  <a:rPr lang="en-US" sz="2000" dirty="0"/>
                  <a:t>Definitely No.  You can prove it!</a:t>
                </a:r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3320" y="3602608"/>
                <a:ext cx="6505700" cy="2616101"/>
              </a:xfrm>
              <a:prstGeom prst="rect">
                <a:avLst/>
              </a:prstGeom>
              <a:blipFill>
                <a:blip r:embed="rId7"/>
                <a:stretch>
                  <a:fillRect l="-1117" t="-1149" r="-372" b="-2529"/>
                </a:stretch>
              </a:blipFill>
              <a:ln w="38100"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733C0424-D5C6-724B-A406-EB339AA8DE9A}"/>
              </a:ext>
            </a:extLst>
          </p:cNvPr>
          <p:cNvSpPr txBox="1"/>
          <p:nvPr/>
        </p:nvSpPr>
        <p:spPr>
          <a:xfrm>
            <a:off x="4972050" y="652938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4166118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45" grpId="0" animBg="1"/>
      <p:bldP spid="4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5717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Quick review of today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02315" y="1617154"/>
                <a:ext cx="9616328" cy="2602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12763" lvl="0" indent="-512763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>
                    <a:latin typeface="+mj-lt"/>
                  </a:rPr>
                  <a:t> Introduction to Complexity Theory</a:t>
                </a:r>
              </a:p>
              <a:p>
                <a:pPr marL="512763" lvl="0" indent="-512763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>
                    <a:latin typeface="+mj-lt"/>
                  </a:rPr>
                  <a:t> Which model to use?   1-tape-TMs  </a:t>
                </a:r>
              </a:p>
              <a:p>
                <a:pPr marL="512763" lvl="0" indent="-512763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>
                    <a:latin typeface="+mj-lt"/>
                  </a:rPr>
                  <a:t> TIME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d>
                          <m:d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>
                    <a:latin typeface="+mj-lt"/>
                  </a:rPr>
                  <a:t> complexity classes</a:t>
                </a:r>
              </a:p>
              <a:p>
                <a:pPr marL="512763" lvl="0" indent="-512763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>
                    <a:latin typeface="+mj-lt"/>
                  </a:rPr>
                  <a:t> The class P</a:t>
                </a:r>
              </a:p>
              <a:p>
                <a:pPr marL="512763" lvl="0" indent="-512763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𝑃𝐴𝑇𝐻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400" dirty="0">
                    <a:latin typeface="+mj-lt"/>
                  </a:rPr>
                  <a:t> P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315" y="1617154"/>
                <a:ext cx="9616328" cy="2602059"/>
              </a:xfrm>
              <a:prstGeom prst="rect">
                <a:avLst/>
              </a:prstGeom>
              <a:blipFill>
                <a:blip r:embed="rId3"/>
                <a:stretch>
                  <a:fillRect l="-1015" t="-2108" b="-46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CA38FA66-8328-874D-8DF4-D6CEFE0D5914}"/>
              </a:ext>
            </a:extLst>
          </p:cNvPr>
          <p:cNvSpPr txBox="1"/>
          <p:nvPr/>
        </p:nvSpPr>
        <p:spPr>
          <a:xfrm>
            <a:off x="6100763" y="601503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4711200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EB3551-F897-FE4A-B346-E310DEF2A8BD}"/>
              </a:ext>
            </a:extLst>
          </p:cNvPr>
          <p:cNvSpPr txBox="1"/>
          <p:nvPr/>
        </p:nvSpPr>
        <p:spPr>
          <a:xfrm>
            <a:off x="448886" y="1250467"/>
            <a:ext cx="1153806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MIT </a:t>
            </a:r>
            <a:r>
              <a:rPr lang="en-US" sz="2400" dirty="0" err="1"/>
              <a:t>OpenCourseWare</a:t>
            </a:r>
            <a:endParaRPr lang="en-US" sz="2400" dirty="0"/>
          </a:p>
          <a:p>
            <a:r>
              <a:rPr lang="en-US" sz="2400" dirty="0">
                <a:hlinkClick r:id="rId2"/>
              </a:rPr>
              <a:t>https://ocw.mit.edu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800" dirty="0"/>
              <a:t>18.404J Theory of Computation</a:t>
            </a:r>
          </a:p>
          <a:p>
            <a:r>
              <a:rPr lang="en-US" sz="2400" dirty="0"/>
              <a:t>Fall 2020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200" dirty="0"/>
              <a:t>For information about citing these materials or our Terms of Use, visit: </a:t>
            </a:r>
            <a:r>
              <a:rPr lang="en-US" sz="2200" dirty="0">
                <a:hlinkClick r:id="rId3"/>
              </a:rPr>
              <a:t>https://ocw.mit.edu/terms</a:t>
            </a:r>
            <a:r>
              <a:rPr lang="en-US" sz="2200" dirty="0"/>
              <a:t>.</a:t>
            </a:r>
          </a:p>
          <a:p>
            <a:pPr>
              <a:spcBef>
                <a:spcPts val="1200"/>
              </a:spcBef>
            </a:pPr>
            <a:endParaRPr lang="en-US" sz="2400" b="1" spc="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7748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5754" y="0"/>
            <a:ext cx="594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Intro to Complexity Theory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8617" y="1363579"/>
                <a:ext cx="10059556" cy="45102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Computability theory  (1930s - 1950s):</a:t>
                </a:r>
                <a:r>
                  <a:rPr lang="en-US" sz="2400" dirty="0"/>
                  <a:t>   </a:t>
                </a:r>
              </a:p>
              <a:p>
                <a:r>
                  <a:rPr lang="en-US" sz="2400" dirty="0"/>
                  <a:t>     </a:t>
                </a:r>
                <a:r>
                  <a:rPr lang="en-US" sz="2400" i="1" dirty="0"/>
                  <a:t>Is A decidable?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b="1" dirty="0"/>
                  <a:t>Complexity theory  (1960s - present):  </a:t>
                </a:r>
              </a:p>
              <a:p>
                <a:r>
                  <a:rPr lang="en-US" sz="2400" b="1" dirty="0"/>
                  <a:t>     </a:t>
                </a:r>
                <a:r>
                  <a:rPr lang="en-US" sz="2400" i="1" dirty="0"/>
                  <a:t>Is A decidable with restricted resources?</a:t>
                </a:r>
              </a:p>
              <a:p>
                <a:r>
                  <a:rPr lang="en-US" sz="2400" i="1" dirty="0"/>
                  <a:t>                                 (time/memory/…)</a:t>
                </a:r>
              </a:p>
              <a:p>
                <a:endParaRPr lang="en-US" sz="2400" dirty="0"/>
              </a:p>
              <a:p>
                <a:r>
                  <a:rPr lang="en-US" sz="2400" b="1" dirty="0"/>
                  <a:t>Example:  </a:t>
                </a:r>
                <a:r>
                  <a:rPr lang="en-US" sz="2400" dirty="0"/>
                  <a:t>Let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sz="2400" dirty="0"/>
                              <m:t>a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sz="2400" dirty="0"/>
                              <m:t>b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≥0</m:t>
                        </m:r>
                      </m:e>
                    </m:d>
                  </m:oMath>
                </a14:m>
                <a:r>
                  <a:rPr lang="en-US" sz="2400" dirty="0"/>
                  <a:t>.  </a:t>
                </a:r>
              </a:p>
              <a:p>
                <a:r>
                  <a:rPr lang="en-US" sz="2400" b="1" dirty="0"/>
                  <a:t>Q:  </a:t>
                </a:r>
                <a:r>
                  <a:rPr lang="en-US" sz="2400" dirty="0"/>
                  <a:t>How many steps are needed to decide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/>
                  <a:t>?</a:t>
                </a:r>
              </a:p>
              <a:p>
                <a:r>
                  <a:rPr lang="en-US" sz="2400" dirty="0"/>
                  <a:t>Depends on the input. 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dirty="0"/>
                  <a:t>We give an </a:t>
                </a:r>
                <a:r>
                  <a:rPr lang="en-US" sz="2400" u="sng" dirty="0"/>
                  <a:t>upper bound</a:t>
                </a:r>
                <a:r>
                  <a:rPr lang="en-US" sz="2400" dirty="0"/>
                  <a:t> for all inputs of length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400" dirty="0"/>
                  <a:t>.</a:t>
                </a:r>
              </a:p>
              <a:p>
                <a:r>
                  <a:rPr lang="en-US" sz="2400" dirty="0"/>
                  <a:t>Called “worst-case complexity”. 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7" y="1363579"/>
                <a:ext cx="10059556" cy="4510274"/>
              </a:xfrm>
              <a:prstGeom prst="rect">
                <a:avLst/>
              </a:prstGeom>
              <a:blipFill>
                <a:blip r:embed="rId2"/>
                <a:stretch>
                  <a:fillRect l="-909" t="-1081" b="-21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1689D9-00E0-864E-84E1-0F1A7C74BF77}"/>
              </a:ext>
            </a:extLst>
          </p:cNvPr>
          <p:cNvSpPr txBox="1"/>
          <p:nvPr/>
        </p:nvSpPr>
        <p:spPr>
          <a:xfrm>
            <a:off x="5614988" y="627221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257012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87276" y="0"/>
                <a:ext cx="7791760" cy="7871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# steps to decide </a:t>
                </a:r>
                <a14:m>
                  <m:oMath xmlns:m="http://schemas.openxmlformats.org/officeDocument/2006/math">
                    <m:r>
                      <a:rPr lang="en-US" sz="40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40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4000" i="1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sz="4000" dirty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</a:rPr>
                              <m:t>a</m:t>
                            </m:r>
                          </m:e>
                          <m:sup>
                            <m:r>
                              <a:rPr lang="en-US" sz="4000" i="1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  <m:sSup>
                          <m:sSupPr>
                            <m:ctrlPr>
                              <a:rPr lang="en-US" sz="4000" i="1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sz="4000" dirty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</a:rPr>
                              <m:t>b</m:t>
                            </m:r>
                          </m:e>
                          <m:sup>
                            <m:r>
                              <a:rPr lang="en-US" sz="4000" i="1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e>
                      <m:e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≥0</m:t>
                        </m:r>
                      </m:e>
                    </m:d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276" y="0"/>
                <a:ext cx="7791760" cy="787139"/>
              </a:xfrm>
              <a:prstGeom prst="rect">
                <a:avLst/>
              </a:prstGeom>
              <a:blipFill>
                <a:blip r:embed="rId2"/>
                <a:stretch>
                  <a:fillRect l="-2113" t="-7752" b="-286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58615" y="1257938"/>
                <a:ext cx="9003719" cy="32008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Theorem: </a:t>
                </a:r>
                <a:r>
                  <a:rPr lang="en-US" sz="2400" dirty="0"/>
                  <a:t> A 1-tape TM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/>
                  <a:t> can decide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/>
                  <a:t> where, on inputs of length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400" dirty="0"/>
                  <a:t>, </a:t>
                </a:r>
                <a:br>
                  <a:rPr lang="en-US" sz="2400" dirty="0"/>
                </a:b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/>
                  <a:t> uses at most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/>
                  <a:t> steps, for some fixed constant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sz="2400" dirty="0"/>
                  <a:t>. 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400" b="1" dirty="0"/>
                  <a:t>Terminology: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/>
                  <a:t> uses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steps.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Proof: 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2000" dirty="0"/>
                  <a:t>“On input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   1.  Scan input to check if 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000" dirty="0"/>
                          <m:t>a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sSup>
                      <m:sSup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000" dirty="0"/>
                          <m:t>b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000" dirty="0"/>
                  <a:t>, </a:t>
                </a:r>
                <a:r>
                  <a:rPr lang="en-US" sz="2000" i="1" dirty="0"/>
                  <a:t>reject</a:t>
                </a:r>
                <a:r>
                  <a:rPr lang="en-US" sz="2000" dirty="0"/>
                  <a:t> if not. </a:t>
                </a:r>
              </a:p>
              <a:p>
                <a:r>
                  <a:rPr lang="en-US" sz="2000" dirty="0"/>
                  <a:t>     2.  Repeat until all crossed off.</a:t>
                </a:r>
              </a:p>
              <a:p>
                <a:r>
                  <a:rPr lang="en-US" sz="2000" dirty="0"/>
                  <a:t>              Scan tape, crossing off one  a  and one  b.  </a:t>
                </a:r>
              </a:p>
              <a:p>
                <a:r>
                  <a:rPr lang="en-US" sz="2000" dirty="0"/>
                  <a:t>              </a:t>
                </a:r>
                <a:r>
                  <a:rPr lang="en-US" sz="2000" i="1" dirty="0"/>
                  <a:t>Reject</a:t>
                </a:r>
                <a:r>
                  <a:rPr lang="en-US" sz="2000" dirty="0"/>
                  <a:t> if only a’s or only b’s remain.</a:t>
                </a:r>
              </a:p>
              <a:p>
                <a:r>
                  <a:rPr lang="en-US" sz="2000" dirty="0"/>
                  <a:t>     3.  Accept if all crossed off. ”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5" y="1257938"/>
                <a:ext cx="9003719" cy="3200876"/>
              </a:xfrm>
              <a:prstGeom prst="rect">
                <a:avLst/>
              </a:prstGeom>
              <a:blipFill>
                <a:blip r:embed="rId3"/>
                <a:stretch>
                  <a:fillRect l="-1016" t="-1524" b="-24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8226014" y="2966682"/>
                <a:ext cx="3965986" cy="17332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b="1" dirty="0"/>
                  <a:t>Big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latin typeface="Cambria Math" panose="02040503050406030204" pitchFamily="18" charset="0"/>
                      </a:rPr>
                      <m:t>𝑶</m:t>
                    </m:r>
                  </m:oMath>
                </a14:m>
                <a:r>
                  <a:rPr lang="en-US" sz="2000" b="1" dirty="0"/>
                  <a:t> and little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latin typeface="Cambria Math" panose="02040503050406030204" pitchFamily="18" charset="0"/>
                      </a:rPr>
                      <m:t>𝒐</m:t>
                    </m:r>
                  </m:oMath>
                </a14:m>
                <a:endParaRPr lang="en-US" sz="2000" b="1" dirty="0"/>
              </a:p>
              <a:p>
                <a:pPr>
                  <a:spcBef>
                    <a:spcPts val="600"/>
                  </a:spcBef>
                </a:pPr>
                <a:r>
                  <a:rPr lang="en-US" b="1" dirty="0"/>
                  <a:t>Defn: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𝑔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/>
                  <a:t> if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𝑐𝑔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for some fixed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dirty="0"/>
                  <a:t> independent of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.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b="1" dirty="0"/>
                  <a:t>Defn: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𝑜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𝑔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/>
                  <a:t> if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for all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n-US" dirty="0"/>
                  <a:t> and large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6014" y="2966682"/>
                <a:ext cx="3965986" cy="1733295"/>
              </a:xfrm>
              <a:prstGeom prst="rect">
                <a:avLst/>
              </a:prstGeom>
              <a:blipFill>
                <a:blip r:embed="rId4"/>
                <a:stretch>
                  <a:fillRect l="-1536" t="-2113" b="-49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5753304" y="2496064"/>
                <a:ext cx="2380576" cy="22467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b="1" dirty="0"/>
                  <a:t>Analysis: 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2000" dirty="0"/>
                  <a:t> steps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iterations</a:t>
                </a:r>
              </a:p>
              <a:p>
                <a:r>
                  <a:rPr lang="en-US" sz="2000" dirty="0"/>
                  <a:t>    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steps</a:t>
                </a:r>
              </a:p>
              <a:p>
                <a:r>
                  <a:rPr lang="en-US" sz="2000" dirty="0"/>
                  <a:t>---------------------------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steps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steps 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3304" y="2496064"/>
                <a:ext cx="2380576" cy="2246769"/>
              </a:xfrm>
              <a:prstGeom prst="rect">
                <a:avLst/>
              </a:prstGeom>
              <a:blipFill>
                <a:blip r:embed="rId5"/>
                <a:stretch>
                  <a:fillRect l="-2821" t="-1355" b="-37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5" name="Straight Connector 64"/>
          <p:cNvCxnSpPr/>
          <p:nvPr/>
        </p:nvCxnSpPr>
        <p:spPr>
          <a:xfrm flipH="1">
            <a:off x="1671352" y="5175019"/>
            <a:ext cx="196850" cy="20002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H="1">
            <a:off x="2641699" y="5179843"/>
            <a:ext cx="196850" cy="20002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H="1">
            <a:off x="3590796" y="5166863"/>
            <a:ext cx="196850" cy="20002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1990508" y="5180359"/>
            <a:ext cx="196850" cy="20002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H="1">
            <a:off x="2311005" y="5174009"/>
            <a:ext cx="196850" cy="20002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H="1">
            <a:off x="3292356" y="5169768"/>
            <a:ext cx="196850" cy="20002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>
            <a:off x="2980017" y="5167169"/>
            <a:ext cx="196850" cy="20002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H="1">
            <a:off x="3923471" y="5164264"/>
            <a:ext cx="196850" cy="20002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7" name="Group 76"/>
          <p:cNvGrpSpPr/>
          <p:nvPr/>
        </p:nvGrpSpPr>
        <p:grpSpPr>
          <a:xfrm>
            <a:off x="516403" y="5110706"/>
            <a:ext cx="440377" cy="411689"/>
            <a:chOff x="6763691" y="2719566"/>
            <a:chExt cx="440377" cy="411689"/>
          </a:xfrm>
        </p:grpSpPr>
        <p:sp>
          <p:nvSpPr>
            <p:cNvPr id="105" name="PDA box"/>
            <p:cNvSpPr/>
            <p:nvPr/>
          </p:nvSpPr>
          <p:spPr>
            <a:xfrm>
              <a:off x="6763691" y="2719566"/>
              <a:ext cx="432270" cy="41168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6" name="Finite Control"/>
                <p:cNvSpPr/>
                <p:nvPr/>
              </p:nvSpPr>
              <p:spPr>
                <a:xfrm>
                  <a:off x="6763691" y="2761923"/>
                  <a:ext cx="44037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𝑀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6" name="Finite Control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63691" y="2761923"/>
                  <a:ext cx="440377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8" name="Freeform 77"/>
          <p:cNvSpPr/>
          <p:nvPr/>
        </p:nvSpPr>
        <p:spPr>
          <a:xfrm>
            <a:off x="700801" y="4775265"/>
            <a:ext cx="1086487" cy="340025"/>
          </a:xfrm>
          <a:custGeom>
            <a:avLst/>
            <a:gdLst>
              <a:gd name="connsiteX0" fmla="*/ 319 w 1086487"/>
              <a:gd name="connsiteY0" fmla="*/ 340025 h 340025"/>
              <a:gd name="connsiteX1" fmla="*/ 152719 w 1086487"/>
              <a:gd name="connsiteY1" fmla="*/ 54275 h 340025"/>
              <a:gd name="connsiteX2" fmla="*/ 933769 w 1086487"/>
              <a:gd name="connsiteY2" fmla="*/ 25700 h 340025"/>
              <a:gd name="connsiteX3" fmla="*/ 1086169 w 1086487"/>
              <a:gd name="connsiteY3" fmla="*/ 340025 h 3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6487" h="340025">
                <a:moveTo>
                  <a:pt x="319" y="340025"/>
                </a:moveTo>
                <a:cubicBezTo>
                  <a:pt x="-1269" y="223343"/>
                  <a:pt x="-2856" y="106662"/>
                  <a:pt x="152719" y="54275"/>
                </a:cubicBezTo>
                <a:cubicBezTo>
                  <a:pt x="308294" y="1888"/>
                  <a:pt x="778194" y="-21925"/>
                  <a:pt x="933769" y="25700"/>
                </a:cubicBezTo>
                <a:cubicBezTo>
                  <a:pt x="1089344" y="73325"/>
                  <a:pt x="1087756" y="206675"/>
                  <a:pt x="1086169" y="340025"/>
                </a:cubicBezTo>
              </a:path>
            </a:pathLst>
          </a:custGeom>
          <a:noFill/>
          <a:ln>
            <a:solidFill>
              <a:schemeClr val="tx1"/>
            </a:solidFill>
            <a:tailEnd type="triangle"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4"/>
          <p:cNvSpPr/>
          <p:nvPr/>
        </p:nvSpPr>
        <p:spPr>
          <a:xfrm>
            <a:off x="1614512" y="5115131"/>
            <a:ext cx="3180826" cy="317979"/>
          </a:xfrm>
          <a:custGeom>
            <a:avLst/>
            <a:gdLst>
              <a:gd name="connsiteX0" fmla="*/ 0 w 2742303"/>
              <a:gd name="connsiteY0" fmla="*/ 0 h 317979"/>
              <a:gd name="connsiteX1" fmla="*/ 2742303 w 2742303"/>
              <a:gd name="connsiteY1" fmla="*/ 0 h 317979"/>
              <a:gd name="connsiteX2" fmla="*/ 2742303 w 2742303"/>
              <a:gd name="connsiteY2" fmla="*/ 317979 h 317979"/>
              <a:gd name="connsiteX3" fmla="*/ 0 w 2742303"/>
              <a:gd name="connsiteY3" fmla="*/ 317979 h 317979"/>
              <a:gd name="connsiteX4" fmla="*/ 0 w 2742303"/>
              <a:gd name="connsiteY4" fmla="*/ 0 h 317979"/>
              <a:gd name="connsiteX0" fmla="*/ 2742303 w 2833743"/>
              <a:gd name="connsiteY0" fmla="*/ 317979 h 409419"/>
              <a:gd name="connsiteX1" fmla="*/ 0 w 2833743"/>
              <a:gd name="connsiteY1" fmla="*/ 317979 h 409419"/>
              <a:gd name="connsiteX2" fmla="*/ 0 w 2833743"/>
              <a:gd name="connsiteY2" fmla="*/ 0 h 409419"/>
              <a:gd name="connsiteX3" fmla="*/ 2742303 w 2833743"/>
              <a:gd name="connsiteY3" fmla="*/ 0 h 409419"/>
              <a:gd name="connsiteX4" fmla="*/ 2833743 w 2833743"/>
              <a:gd name="connsiteY4" fmla="*/ 409419 h 409419"/>
              <a:gd name="connsiteX0" fmla="*/ 2742303 w 2742303"/>
              <a:gd name="connsiteY0" fmla="*/ 317979 h 317979"/>
              <a:gd name="connsiteX1" fmla="*/ 0 w 2742303"/>
              <a:gd name="connsiteY1" fmla="*/ 317979 h 317979"/>
              <a:gd name="connsiteX2" fmla="*/ 0 w 2742303"/>
              <a:gd name="connsiteY2" fmla="*/ 0 h 317979"/>
              <a:gd name="connsiteX3" fmla="*/ 2742303 w 2742303"/>
              <a:gd name="connsiteY3" fmla="*/ 0 h 317979"/>
              <a:gd name="connsiteX0" fmla="*/ 2818503 w 2818503"/>
              <a:gd name="connsiteY0" fmla="*/ 317979 h 317979"/>
              <a:gd name="connsiteX1" fmla="*/ 0 w 2818503"/>
              <a:gd name="connsiteY1" fmla="*/ 317979 h 317979"/>
              <a:gd name="connsiteX2" fmla="*/ 0 w 2818503"/>
              <a:gd name="connsiteY2" fmla="*/ 0 h 317979"/>
              <a:gd name="connsiteX3" fmla="*/ 2742303 w 2818503"/>
              <a:gd name="connsiteY3" fmla="*/ 0 h 317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8503" h="317979">
                <a:moveTo>
                  <a:pt x="2818503" y="317979"/>
                </a:moveTo>
                <a:lnTo>
                  <a:pt x="0" y="317979"/>
                </a:lnTo>
                <a:lnTo>
                  <a:pt x="0" y="0"/>
                </a:lnTo>
                <a:lnTo>
                  <a:pt x="2742303" y="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2" name="Straight Connector 81"/>
          <p:cNvCxnSpPr/>
          <p:nvPr/>
        </p:nvCxnSpPr>
        <p:spPr>
          <a:xfrm>
            <a:off x="1926483" y="5115131"/>
            <a:ext cx="0" cy="317979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2251005" y="5115131"/>
            <a:ext cx="0" cy="317979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2575527" y="5115131"/>
            <a:ext cx="0" cy="317979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2900049" y="5115131"/>
            <a:ext cx="0" cy="317979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3224571" y="5115131"/>
            <a:ext cx="0" cy="317979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/>
          <p:cNvSpPr/>
          <p:nvPr/>
        </p:nvSpPr>
        <p:spPr>
          <a:xfrm>
            <a:off x="1631209" y="5063778"/>
            <a:ext cx="2952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88" name="Rectangle 87"/>
          <p:cNvSpPr/>
          <p:nvPr/>
        </p:nvSpPr>
        <p:spPr>
          <a:xfrm>
            <a:off x="1950529" y="5063778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89" name="Rectangle 88"/>
          <p:cNvSpPr/>
          <p:nvPr/>
        </p:nvSpPr>
        <p:spPr>
          <a:xfrm>
            <a:off x="2268230" y="5066157"/>
            <a:ext cx="2952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90" name="Rectangle 89"/>
          <p:cNvSpPr/>
          <p:nvPr/>
        </p:nvSpPr>
        <p:spPr>
          <a:xfrm>
            <a:off x="2922340" y="5081378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91" name="Rectangle 90"/>
          <p:cNvSpPr/>
          <p:nvPr/>
        </p:nvSpPr>
        <p:spPr>
          <a:xfrm>
            <a:off x="3239417" y="5085029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b</a:t>
            </a:r>
          </a:p>
        </p:txBody>
      </p:sp>
      <p:cxnSp>
        <p:nvCxnSpPr>
          <p:cNvPr id="92" name="Straight Connector 91"/>
          <p:cNvCxnSpPr/>
          <p:nvPr/>
        </p:nvCxnSpPr>
        <p:spPr>
          <a:xfrm>
            <a:off x="3529371" y="5115131"/>
            <a:ext cx="0" cy="317979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3850840" y="5115131"/>
            <a:ext cx="0" cy="317979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Freeform 93"/>
          <p:cNvSpPr/>
          <p:nvPr/>
        </p:nvSpPr>
        <p:spPr>
          <a:xfrm rot="16200000">
            <a:off x="4587508" y="5219516"/>
            <a:ext cx="315260" cy="107164"/>
          </a:xfrm>
          <a:custGeom>
            <a:avLst/>
            <a:gdLst>
              <a:gd name="connsiteX0" fmla="*/ 0 w 369096"/>
              <a:gd name="connsiteY0" fmla="*/ 76200 h 171450"/>
              <a:gd name="connsiteX1" fmla="*/ 71438 w 369096"/>
              <a:gd name="connsiteY1" fmla="*/ 0 h 171450"/>
              <a:gd name="connsiteX2" fmla="*/ 107156 w 369096"/>
              <a:gd name="connsiteY2" fmla="*/ 78581 h 171450"/>
              <a:gd name="connsiteX3" fmla="*/ 178594 w 369096"/>
              <a:gd name="connsiteY3" fmla="*/ 4762 h 171450"/>
              <a:gd name="connsiteX4" fmla="*/ 219075 w 369096"/>
              <a:gd name="connsiteY4" fmla="*/ 80962 h 171450"/>
              <a:gd name="connsiteX5" fmla="*/ 309563 w 369096"/>
              <a:gd name="connsiteY5" fmla="*/ 14287 h 171450"/>
              <a:gd name="connsiteX6" fmla="*/ 369094 w 369096"/>
              <a:gd name="connsiteY6" fmla="*/ 111918 h 171450"/>
              <a:gd name="connsiteX7" fmla="*/ 307181 w 369096"/>
              <a:gd name="connsiteY7" fmla="*/ 171450 h 171450"/>
              <a:gd name="connsiteX0" fmla="*/ 0 w 369096"/>
              <a:gd name="connsiteY0" fmla="*/ 76200 h 111918"/>
              <a:gd name="connsiteX1" fmla="*/ 71438 w 369096"/>
              <a:gd name="connsiteY1" fmla="*/ 0 h 111918"/>
              <a:gd name="connsiteX2" fmla="*/ 107156 w 369096"/>
              <a:gd name="connsiteY2" fmla="*/ 78581 h 111918"/>
              <a:gd name="connsiteX3" fmla="*/ 178594 w 369096"/>
              <a:gd name="connsiteY3" fmla="*/ 4762 h 111918"/>
              <a:gd name="connsiteX4" fmla="*/ 219075 w 369096"/>
              <a:gd name="connsiteY4" fmla="*/ 80962 h 111918"/>
              <a:gd name="connsiteX5" fmla="*/ 309563 w 369096"/>
              <a:gd name="connsiteY5" fmla="*/ 14287 h 111918"/>
              <a:gd name="connsiteX6" fmla="*/ 369094 w 369096"/>
              <a:gd name="connsiteY6" fmla="*/ 111918 h 111918"/>
              <a:gd name="connsiteX0" fmla="*/ 0 w 361953"/>
              <a:gd name="connsiteY0" fmla="*/ 76200 h 107155"/>
              <a:gd name="connsiteX1" fmla="*/ 71438 w 361953"/>
              <a:gd name="connsiteY1" fmla="*/ 0 h 107155"/>
              <a:gd name="connsiteX2" fmla="*/ 107156 w 361953"/>
              <a:gd name="connsiteY2" fmla="*/ 78581 h 107155"/>
              <a:gd name="connsiteX3" fmla="*/ 178594 w 361953"/>
              <a:gd name="connsiteY3" fmla="*/ 4762 h 107155"/>
              <a:gd name="connsiteX4" fmla="*/ 219075 w 361953"/>
              <a:gd name="connsiteY4" fmla="*/ 80962 h 107155"/>
              <a:gd name="connsiteX5" fmla="*/ 309563 w 361953"/>
              <a:gd name="connsiteY5" fmla="*/ 14287 h 107155"/>
              <a:gd name="connsiteX6" fmla="*/ 361950 w 361953"/>
              <a:gd name="connsiteY6" fmla="*/ 107155 h 107155"/>
              <a:gd name="connsiteX0" fmla="*/ 0 w 361950"/>
              <a:gd name="connsiteY0" fmla="*/ 76200 h 107155"/>
              <a:gd name="connsiteX1" fmla="*/ 71438 w 361950"/>
              <a:gd name="connsiteY1" fmla="*/ 0 h 107155"/>
              <a:gd name="connsiteX2" fmla="*/ 107156 w 361950"/>
              <a:gd name="connsiteY2" fmla="*/ 78581 h 107155"/>
              <a:gd name="connsiteX3" fmla="*/ 178594 w 361950"/>
              <a:gd name="connsiteY3" fmla="*/ 4762 h 107155"/>
              <a:gd name="connsiteX4" fmla="*/ 219075 w 361950"/>
              <a:gd name="connsiteY4" fmla="*/ 80962 h 107155"/>
              <a:gd name="connsiteX5" fmla="*/ 309563 w 361950"/>
              <a:gd name="connsiteY5" fmla="*/ 14287 h 107155"/>
              <a:gd name="connsiteX6" fmla="*/ 361950 w 361950"/>
              <a:gd name="connsiteY6" fmla="*/ 107155 h 107155"/>
              <a:gd name="connsiteX0" fmla="*/ 0 w 309563"/>
              <a:gd name="connsiteY0" fmla="*/ 76200 h 80962"/>
              <a:gd name="connsiteX1" fmla="*/ 71438 w 309563"/>
              <a:gd name="connsiteY1" fmla="*/ 0 h 80962"/>
              <a:gd name="connsiteX2" fmla="*/ 107156 w 309563"/>
              <a:gd name="connsiteY2" fmla="*/ 78581 h 80962"/>
              <a:gd name="connsiteX3" fmla="*/ 178594 w 309563"/>
              <a:gd name="connsiteY3" fmla="*/ 4762 h 80962"/>
              <a:gd name="connsiteX4" fmla="*/ 219075 w 309563"/>
              <a:gd name="connsiteY4" fmla="*/ 80962 h 80962"/>
              <a:gd name="connsiteX5" fmla="*/ 309563 w 309563"/>
              <a:gd name="connsiteY5" fmla="*/ 14287 h 80962"/>
              <a:gd name="connsiteX0" fmla="*/ 0 w 316992"/>
              <a:gd name="connsiteY0" fmla="*/ 76200 h 80962"/>
              <a:gd name="connsiteX1" fmla="*/ 71438 w 316992"/>
              <a:gd name="connsiteY1" fmla="*/ 0 h 80962"/>
              <a:gd name="connsiteX2" fmla="*/ 107156 w 316992"/>
              <a:gd name="connsiteY2" fmla="*/ 78581 h 80962"/>
              <a:gd name="connsiteX3" fmla="*/ 178594 w 316992"/>
              <a:gd name="connsiteY3" fmla="*/ 4762 h 80962"/>
              <a:gd name="connsiteX4" fmla="*/ 219075 w 316992"/>
              <a:gd name="connsiteY4" fmla="*/ 80962 h 80962"/>
              <a:gd name="connsiteX5" fmla="*/ 309563 w 316992"/>
              <a:gd name="connsiteY5" fmla="*/ 14287 h 80962"/>
              <a:gd name="connsiteX6" fmla="*/ 311946 w 316992"/>
              <a:gd name="connsiteY6" fmla="*/ 21432 h 80962"/>
              <a:gd name="connsiteX0" fmla="*/ 0 w 364333"/>
              <a:gd name="connsiteY0" fmla="*/ 76200 h 80962"/>
              <a:gd name="connsiteX1" fmla="*/ 71438 w 364333"/>
              <a:gd name="connsiteY1" fmla="*/ 0 h 80962"/>
              <a:gd name="connsiteX2" fmla="*/ 107156 w 364333"/>
              <a:gd name="connsiteY2" fmla="*/ 78581 h 80962"/>
              <a:gd name="connsiteX3" fmla="*/ 178594 w 364333"/>
              <a:gd name="connsiteY3" fmla="*/ 4762 h 80962"/>
              <a:gd name="connsiteX4" fmla="*/ 219075 w 364333"/>
              <a:gd name="connsiteY4" fmla="*/ 80962 h 80962"/>
              <a:gd name="connsiteX5" fmla="*/ 309563 w 364333"/>
              <a:gd name="connsiteY5" fmla="*/ 14287 h 80962"/>
              <a:gd name="connsiteX6" fmla="*/ 364333 w 364333"/>
              <a:gd name="connsiteY6" fmla="*/ 76201 h 80962"/>
              <a:gd name="connsiteX0" fmla="*/ 0 w 364333"/>
              <a:gd name="connsiteY0" fmla="*/ 76200 h 78581"/>
              <a:gd name="connsiteX1" fmla="*/ 71438 w 364333"/>
              <a:gd name="connsiteY1" fmla="*/ 0 h 78581"/>
              <a:gd name="connsiteX2" fmla="*/ 107156 w 364333"/>
              <a:gd name="connsiteY2" fmla="*/ 78581 h 78581"/>
              <a:gd name="connsiteX3" fmla="*/ 178594 w 364333"/>
              <a:gd name="connsiteY3" fmla="*/ 4762 h 78581"/>
              <a:gd name="connsiteX4" fmla="*/ 226219 w 364333"/>
              <a:gd name="connsiteY4" fmla="*/ 76200 h 78581"/>
              <a:gd name="connsiteX5" fmla="*/ 309563 w 364333"/>
              <a:gd name="connsiteY5" fmla="*/ 14287 h 78581"/>
              <a:gd name="connsiteX6" fmla="*/ 364333 w 364333"/>
              <a:gd name="connsiteY6" fmla="*/ 76201 h 78581"/>
              <a:gd name="connsiteX0" fmla="*/ 0 w 364333"/>
              <a:gd name="connsiteY0" fmla="*/ 76200 h 76201"/>
              <a:gd name="connsiteX1" fmla="*/ 71438 w 364333"/>
              <a:gd name="connsiteY1" fmla="*/ 0 h 76201"/>
              <a:gd name="connsiteX2" fmla="*/ 121444 w 364333"/>
              <a:gd name="connsiteY2" fmla="*/ 76199 h 76201"/>
              <a:gd name="connsiteX3" fmla="*/ 178594 w 364333"/>
              <a:gd name="connsiteY3" fmla="*/ 4762 h 76201"/>
              <a:gd name="connsiteX4" fmla="*/ 226219 w 364333"/>
              <a:gd name="connsiteY4" fmla="*/ 76200 h 76201"/>
              <a:gd name="connsiteX5" fmla="*/ 309563 w 364333"/>
              <a:gd name="connsiteY5" fmla="*/ 14287 h 76201"/>
              <a:gd name="connsiteX6" fmla="*/ 364333 w 364333"/>
              <a:gd name="connsiteY6" fmla="*/ 76201 h 76201"/>
              <a:gd name="connsiteX0" fmla="*/ 0 w 364333"/>
              <a:gd name="connsiteY0" fmla="*/ 76200 h 76201"/>
              <a:gd name="connsiteX1" fmla="*/ 71438 w 364333"/>
              <a:gd name="connsiteY1" fmla="*/ 0 h 76201"/>
              <a:gd name="connsiteX2" fmla="*/ 121444 w 364333"/>
              <a:gd name="connsiteY2" fmla="*/ 76199 h 76201"/>
              <a:gd name="connsiteX3" fmla="*/ 178594 w 364333"/>
              <a:gd name="connsiteY3" fmla="*/ 4762 h 76201"/>
              <a:gd name="connsiteX4" fmla="*/ 242888 w 364333"/>
              <a:gd name="connsiteY4" fmla="*/ 76200 h 76201"/>
              <a:gd name="connsiteX5" fmla="*/ 309563 w 364333"/>
              <a:gd name="connsiteY5" fmla="*/ 14287 h 76201"/>
              <a:gd name="connsiteX6" fmla="*/ 364333 w 364333"/>
              <a:gd name="connsiteY6" fmla="*/ 76201 h 76201"/>
              <a:gd name="connsiteX0" fmla="*/ 0 w 364333"/>
              <a:gd name="connsiteY0" fmla="*/ 76200 h 76201"/>
              <a:gd name="connsiteX1" fmla="*/ 71438 w 364333"/>
              <a:gd name="connsiteY1" fmla="*/ 0 h 76201"/>
              <a:gd name="connsiteX2" fmla="*/ 121444 w 364333"/>
              <a:gd name="connsiteY2" fmla="*/ 76199 h 76201"/>
              <a:gd name="connsiteX3" fmla="*/ 178594 w 364333"/>
              <a:gd name="connsiteY3" fmla="*/ 4762 h 76201"/>
              <a:gd name="connsiteX4" fmla="*/ 242888 w 364333"/>
              <a:gd name="connsiteY4" fmla="*/ 76200 h 76201"/>
              <a:gd name="connsiteX5" fmla="*/ 311944 w 364333"/>
              <a:gd name="connsiteY5" fmla="*/ 7143 h 76201"/>
              <a:gd name="connsiteX6" fmla="*/ 364333 w 364333"/>
              <a:gd name="connsiteY6" fmla="*/ 76201 h 76201"/>
              <a:gd name="connsiteX0" fmla="*/ 0 w 311944"/>
              <a:gd name="connsiteY0" fmla="*/ 76200 h 76200"/>
              <a:gd name="connsiteX1" fmla="*/ 71438 w 311944"/>
              <a:gd name="connsiteY1" fmla="*/ 0 h 76200"/>
              <a:gd name="connsiteX2" fmla="*/ 121444 w 311944"/>
              <a:gd name="connsiteY2" fmla="*/ 76199 h 76200"/>
              <a:gd name="connsiteX3" fmla="*/ 178594 w 311944"/>
              <a:gd name="connsiteY3" fmla="*/ 4762 h 76200"/>
              <a:gd name="connsiteX4" fmla="*/ 242888 w 311944"/>
              <a:gd name="connsiteY4" fmla="*/ 76200 h 76200"/>
              <a:gd name="connsiteX5" fmla="*/ 311944 w 311944"/>
              <a:gd name="connsiteY5" fmla="*/ 7143 h 76200"/>
              <a:gd name="connsiteX0" fmla="*/ 0 w 321469"/>
              <a:gd name="connsiteY0" fmla="*/ 78582 h 78582"/>
              <a:gd name="connsiteX1" fmla="*/ 71438 w 321469"/>
              <a:gd name="connsiteY1" fmla="*/ 2382 h 78582"/>
              <a:gd name="connsiteX2" fmla="*/ 121444 w 321469"/>
              <a:gd name="connsiteY2" fmla="*/ 78581 h 78582"/>
              <a:gd name="connsiteX3" fmla="*/ 178594 w 321469"/>
              <a:gd name="connsiteY3" fmla="*/ 7144 h 78582"/>
              <a:gd name="connsiteX4" fmla="*/ 242888 w 321469"/>
              <a:gd name="connsiteY4" fmla="*/ 78582 h 78582"/>
              <a:gd name="connsiteX5" fmla="*/ 321469 w 321469"/>
              <a:gd name="connsiteY5" fmla="*/ 0 h 78582"/>
              <a:gd name="connsiteX0" fmla="*/ 0 w 309509"/>
              <a:gd name="connsiteY0" fmla="*/ 86851 h 86851"/>
              <a:gd name="connsiteX1" fmla="*/ 71438 w 309509"/>
              <a:gd name="connsiteY1" fmla="*/ 10651 h 86851"/>
              <a:gd name="connsiteX2" fmla="*/ 121444 w 309509"/>
              <a:gd name="connsiteY2" fmla="*/ 86850 h 86851"/>
              <a:gd name="connsiteX3" fmla="*/ 178594 w 309509"/>
              <a:gd name="connsiteY3" fmla="*/ 15413 h 86851"/>
              <a:gd name="connsiteX4" fmla="*/ 242888 w 309509"/>
              <a:gd name="connsiteY4" fmla="*/ 86851 h 86851"/>
              <a:gd name="connsiteX5" fmla="*/ 309509 w 309509"/>
              <a:gd name="connsiteY5" fmla="*/ 0 h 86851"/>
              <a:gd name="connsiteX0" fmla="*/ 0 w 297549"/>
              <a:gd name="connsiteY0" fmla="*/ 76200 h 76200"/>
              <a:gd name="connsiteX1" fmla="*/ 71438 w 297549"/>
              <a:gd name="connsiteY1" fmla="*/ 0 h 76200"/>
              <a:gd name="connsiteX2" fmla="*/ 121444 w 297549"/>
              <a:gd name="connsiteY2" fmla="*/ 76199 h 76200"/>
              <a:gd name="connsiteX3" fmla="*/ 178594 w 297549"/>
              <a:gd name="connsiteY3" fmla="*/ 4762 h 76200"/>
              <a:gd name="connsiteX4" fmla="*/ 242888 w 297549"/>
              <a:gd name="connsiteY4" fmla="*/ 76200 h 76200"/>
              <a:gd name="connsiteX5" fmla="*/ 297549 w 297549"/>
              <a:gd name="connsiteY5" fmla="*/ 16229 h 76200"/>
              <a:gd name="connsiteX0" fmla="*/ 0 w 316685"/>
              <a:gd name="connsiteY0" fmla="*/ 93054 h 93054"/>
              <a:gd name="connsiteX1" fmla="*/ 71438 w 316685"/>
              <a:gd name="connsiteY1" fmla="*/ 16854 h 93054"/>
              <a:gd name="connsiteX2" fmla="*/ 121444 w 316685"/>
              <a:gd name="connsiteY2" fmla="*/ 93053 h 93054"/>
              <a:gd name="connsiteX3" fmla="*/ 178594 w 316685"/>
              <a:gd name="connsiteY3" fmla="*/ 21616 h 93054"/>
              <a:gd name="connsiteX4" fmla="*/ 242888 w 316685"/>
              <a:gd name="connsiteY4" fmla="*/ 93054 h 93054"/>
              <a:gd name="connsiteX5" fmla="*/ 316685 w 316685"/>
              <a:gd name="connsiteY5" fmla="*/ 0 h 93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6685" h="93054">
                <a:moveTo>
                  <a:pt x="0" y="93054"/>
                </a:moveTo>
                <a:lnTo>
                  <a:pt x="71438" y="16854"/>
                </a:lnTo>
                <a:lnTo>
                  <a:pt x="121444" y="93053"/>
                </a:lnTo>
                <a:lnTo>
                  <a:pt x="178594" y="21616"/>
                </a:lnTo>
                <a:lnTo>
                  <a:pt x="242888" y="93054"/>
                </a:lnTo>
                <a:cubicBezTo>
                  <a:pt x="269082" y="66860"/>
                  <a:pt x="290491" y="26194"/>
                  <a:pt x="31668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6" name="Straight Connector 95"/>
          <p:cNvCxnSpPr/>
          <p:nvPr/>
        </p:nvCxnSpPr>
        <p:spPr>
          <a:xfrm>
            <a:off x="4174690" y="5110706"/>
            <a:ext cx="0" cy="317979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4493777" y="5120224"/>
            <a:ext cx="0" cy="317979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/>
          <p:cNvSpPr/>
          <p:nvPr/>
        </p:nvSpPr>
        <p:spPr>
          <a:xfrm>
            <a:off x="3559606" y="5085029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03" name="Rectangle 102"/>
          <p:cNvSpPr/>
          <p:nvPr/>
        </p:nvSpPr>
        <p:spPr>
          <a:xfrm>
            <a:off x="4181092" y="5017611"/>
            <a:ext cx="2936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aseline="30000" dirty="0"/>
              <a:t>˽</a:t>
            </a:r>
            <a:endParaRPr lang="en-US" sz="2400" dirty="0"/>
          </a:p>
        </p:txBody>
      </p:sp>
      <p:sp>
        <p:nvSpPr>
          <p:cNvPr id="114" name="Rectangle 113"/>
          <p:cNvSpPr/>
          <p:nvPr/>
        </p:nvSpPr>
        <p:spPr>
          <a:xfrm>
            <a:off x="3869482" y="5081378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17" name="Rectangle 116"/>
          <p:cNvSpPr/>
          <p:nvPr/>
        </p:nvSpPr>
        <p:spPr>
          <a:xfrm>
            <a:off x="2596824" y="5063778"/>
            <a:ext cx="2952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3" name="Rectangle 2"/>
          <p:cNvSpPr/>
          <p:nvPr/>
        </p:nvSpPr>
        <p:spPr>
          <a:xfrm>
            <a:off x="258615" y="4583302"/>
            <a:ext cx="5234940" cy="13373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91590" y="1988820"/>
            <a:ext cx="5474970" cy="22860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10586646" y="6369638"/>
            <a:ext cx="1309974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12.1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8049753" y="2906294"/>
                <a:ext cx="4043909" cy="2616101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FFC000"/>
                    </a:solidFill>
                  </a:rPr>
                  <a:t>Check-in 12.1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How much improvement is possible in the bound for this theorem about </a:t>
                </a:r>
                <a:br>
                  <a:rPr lang="en-US" sz="2000" dirty="0"/>
                </a:br>
                <a:r>
                  <a:rPr lang="en-US" sz="2000" dirty="0"/>
                  <a:t>1-tape TMs deciding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? </a:t>
                </a:r>
                <a:endParaRPr lang="en-US" sz="2000" dirty="0">
                  <a:solidFill>
                    <a:schemeClr val="tx1"/>
                  </a:solidFill>
                </a:endParaRPr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2000" dirty="0"/>
                  <a:t>is best possible.</a:t>
                </a:r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𝑛</m:t>
                    </m:r>
                    <m:func>
                      <m:func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func>
                    <m:r>
                      <a:rPr lang="en-US" sz="2000" i="1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2000" dirty="0"/>
                  <a:t>is possible.</a:t>
                </a:r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is possible. </a:t>
                </a:r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9753" y="2906294"/>
                <a:ext cx="4043909" cy="2616101"/>
              </a:xfrm>
              <a:prstGeom prst="rect">
                <a:avLst/>
              </a:prstGeom>
              <a:blipFill>
                <a:blip r:embed="rId7"/>
                <a:stretch>
                  <a:fillRect l="-1791" t="-1149" b="-2529"/>
                </a:stretch>
              </a:blipFill>
              <a:ln w="38100"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6" name="Straight Connector 45"/>
          <p:cNvCxnSpPr/>
          <p:nvPr/>
        </p:nvCxnSpPr>
        <p:spPr>
          <a:xfrm flipH="1">
            <a:off x="3112294" y="2436129"/>
            <a:ext cx="738547" cy="2271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0FFAA699-6E1C-614F-9928-AF6F421F1EE2}"/>
              </a:ext>
            </a:extLst>
          </p:cNvPr>
          <p:cNvSpPr txBox="1"/>
          <p:nvPr/>
        </p:nvSpPr>
        <p:spPr>
          <a:xfrm>
            <a:off x="5357813" y="634365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967927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0"/>
                            </p:stCondLst>
                            <p:childTnLst>
                              <p:par>
                                <p:cTn id="8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000"/>
                            </p:stCondLst>
                            <p:childTnLst>
                              <p:par>
                                <p:cTn id="8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6" grpId="0" uiExpand="1" build="p"/>
      <p:bldP spid="7" grpId="0" uiExpand="1" build="p"/>
      <p:bldP spid="3" grpId="0" animBg="1"/>
      <p:bldP spid="44" grpId="0" animBg="1"/>
      <p:bldP spid="4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87276" y="0"/>
                <a:ext cx="7791760" cy="7871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Deciding </a:t>
                </a:r>
                <a14:m>
                  <m:oMath xmlns:m="http://schemas.openxmlformats.org/officeDocument/2006/math">
                    <m:r>
                      <a:rPr lang="en-US" sz="40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40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4000" i="1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sz="4000" dirty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</a:rPr>
                              <m:t>a</m:t>
                            </m:r>
                          </m:e>
                          <m:sup>
                            <m:r>
                              <a:rPr lang="en-US" sz="4000" i="1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  <m:sSup>
                          <m:sSupPr>
                            <m:ctrlPr>
                              <a:rPr lang="en-US" sz="4000" i="1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sz="4000" dirty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</a:rPr>
                              <m:t>b</m:t>
                            </m:r>
                          </m:e>
                          <m:sup>
                            <m:r>
                              <a:rPr lang="en-US" sz="4000" i="1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e>
                      <m:e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≥0</m:t>
                        </m:r>
                      </m:e>
                    </m:d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faster 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276" y="0"/>
                <a:ext cx="7791760" cy="787139"/>
              </a:xfrm>
              <a:prstGeom prst="rect">
                <a:avLst/>
              </a:prstGeom>
              <a:blipFill>
                <a:blip r:embed="rId2"/>
                <a:stretch>
                  <a:fillRect t="-7752" r="-1017" b="-286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58615" y="1257938"/>
                <a:ext cx="9003719" cy="26161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Theorem: </a:t>
                </a:r>
                <a:r>
                  <a:rPr lang="en-US" sz="2400" dirty="0"/>
                  <a:t> A 1-tape TM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/>
                  <a:t> can decide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/>
                  <a:t> by using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𝑛</m:t>
                    </m:r>
                    <m:func>
                      <m:func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</m:oMath>
                </a14:m>
                <a:r>
                  <a:rPr lang="en-US" sz="2400" dirty="0"/>
                  <a:t> steps.  </a:t>
                </a:r>
              </a:p>
              <a:p>
                <a:r>
                  <a:rPr lang="en-US" sz="2000" dirty="0"/>
                  <a:t>Proof: 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2000" dirty="0"/>
                  <a:t>“On input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   1.  Scan tape to check if 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000" dirty="0"/>
                          <m:t>a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000" dirty="0"/>
                          <m:t>b</m:t>
                        </m:r>
                      </m:e>
                      <m:sup>
                        <m:r>
                          <a:rPr lang="en-US" sz="200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000" dirty="0"/>
                  <a:t>. </a:t>
                </a:r>
                <a:r>
                  <a:rPr lang="en-US" sz="2000" i="1" dirty="0"/>
                  <a:t> Reject</a:t>
                </a:r>
                <a:r>
                  <a:rPr lang="en-US" sz="2000" dirty="0"/>
                  <a:t> if not. </a:t>
                </a:r>
              </a:p>
              <a:p>
                <a:r>
                  <a:rPr lang="en-US" sz="2000" dirty="0"/>
                  <a:t>     2.  Repeat until all crossed off.</a:t>
                </a:r>
              </a:p>
              <a:p>
                <a:r>
                  <a:rPr lang="en-US" sz="2000" dirty="0"/>
                  <a:t>              Scan tape, crossing off every other a and b.  </a:t>
                </a:r>
              </a:p>
              <a:p>
                <a:r>
                  <a:rPr lang="en-US" sz="2000" dirty="0"/>
                  <a:t>              </a:t>
                </a:r>
                <a:r>
                  <a:rPr lang="en-US" sz="2000" i="1" dirty="0"/>
                  <a:t>Reject</a:t>
                </a:r>
                <a:r>
                  <a:rPr lang="en-US" sz="2000" dirty="0"/>
                  <a:t> if even/odd parities disagree.</a:t>
                </a:r>
              </a:p>
              <a:p>
                <a:r>
                  <a:rPr lang="en-US" sz="2000" dirty="0"/>
                  <a:t>     3.  Accept if all crossed off. ”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5" y="1257938"/>
                <a:ext cx="9003719" cy="2616101"/>
              </a:xfrm>
              <a:prstGeom prst="rect">
                <a:avLst/>
              </a:prstGeom>
              <a:blipFill>
                <a:blip r:embed="rId3"/>
                <a:stretch>
                  <a:fillRect l="-1016" t="-1860" b="-30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5882227" y="1955520"/>
                <a:ext cx="2841178" cy="22467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b="1" dirty="0"/>
                  <a:t>Analysis: 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2000" dirty="0"/>
                  <a:t> steps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func>
                      <m:func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func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iterations</a:t>
                </a:r>
              </a:p>
              <a:p>
                <a:r>
                  <a:rPr lang="en-US" sz="2000" dirty="0"/>
                  <a:t>    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steps</a:t>
                </a:r>
              </a:p>
              <a:p>
                <a:r>
                  <a:rPr lang="en-US" sz="2000" dirty="0"/>
                  <a:t>---------------------------------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𝑛</m:t>
                    </m:r>
                    <m:func>
                      <m:func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func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steps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𝑛</m:t>
                    </m:r>
                    <m:func>
                      <m:func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func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steps 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2227" y="1955520"/>
                <a:ext cx="2841178" cy="2246769"/>
              </a:xfrm>
              <a:prstGeom prst="rect">
                <a:avLst/>
              </a:prstGeom>
              <a:blipFill>
                <a:blip r:embed="rId4"/>
                <a:stretch>
                  <a:fillRect l="-2361" t="-1630" b="-40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8" name="TM box"/>
          <p:cNvGrpSpPr/>
          <p:nvPr/>
        </p:nvGrpSpPr>
        <p:grpSpPr>
          <a:xfrm>
            <a:off x="654883" y="4550265"/>
            <a:ext cx="492260" cy="411689"/>
            <a:chOff x="6763691" y="2719566"/>
            <a:chExt cx="492260" cy="411689"/>
          </a:xfrm>
        </p:grpSpPr>
        <p:sp>
          <p:nvSpPr>
            <p:cNvPr id="49" name="PDA box"/>
            <p:cNvSpPr/>
            <p:nvPr/>
          </p:nvSpPr>
          <p:spPr>
            <a:xfrm>
              <a:off x="6763691" y="2719566"/>
              <a:ext cx="432270" cy="41168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Finite Control"/>
                <p:cNvSpPr/>
                <p:nvPr/>
              </p:nvSpPr>
              <p:spPr>
                <a:xfrm>
                  <a:off x="6789285" y="2726370"/>
                  <a:ext cx="466666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𝑀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50" name="Finite Control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89285" y="2726370"/>
                  <a:ext cx="466666" cy="40011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1" name="Top head start"/>
          <p:cNvSpPr/>
          <p:nvPr/>
        </p:nvSpPr>
        <p:spPr>
          <a:xfrm>
            <a:off x="839281" y="4214824"/>
            <a:ext cx="1086487" cy="340025"/>
          </a:xfrm>
          <a:custGeom>
            <a:avLst/>
            <a:gdLst>
              <a:gd name="connsiteX0" fmla="*/ 319 w 1086487"/>
              <a:gd name="connsiteY0" fmla="*/ 340025 h 340025"/>
              <a:gd name="connsiteX1" fmla="*/ 152719 w 1086487"/>
              <a:gd name="connsiteY1" fmla="*/ 54275 h 340025"/>
              <a:gd name="connsiteX2" fmla="*/ 933769 w 1086487"/>
              <a:gd name="connsiteY2" fmla="*/ 25700 h 340025"/>
              <a:gd name="connsiteX3" fmla="*/ 1086169 w 1086487"/>
              <a:gd name="connsiteY3" fmla="*/ 340025 h 3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6487" h="340025">
                <a:moveTo>
                  <a:pt x="319" y="340025"/>
                </a:moveTo>
                <a:cubicBezTo>
                  <a:pt x="-1269" y="223343"/>
                  <a:pt x="-2856" y="106662"/>
                  <a:pt x="152719" y="54275"/>
                </a:cubicBezTo>
                <a:cubicBezTo>
                  <a:pt x="308294" y="1888"/>
                  <a:pt x="778194" y="-21925"/>
                  <a:pt x="933769" y="25700"/>
                </a:cubicBezTo>
                <a:cubicBezTo>
                  <a:pt x="1089344" y="73325"/>
                  <a:pt x="1087756" y="206675"/>
                  <a:pt x="1086169" y="340025"/>
                </a:cubicBezTo>
              </a:path>
            </a:pathLst>
          </a:custGeom>
          <a:noFill/>
          <a:ln>
            <a:solidFill>
              <a:schemeClr val="tx1"/>
            </a:solidFill>
            <a:tailEnd type="triangle"/>
          </a:ln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Top tape"/>
          <p:cNvGrpSpPr/>
          <p:nvPr/>
        </p:nvGrpSpPr>
        <p:grpSpPr>
          <a:xfrm>
            <a:off x="1752991" y="4457170"/>
            <a:ext cx="4337839" cy="461665"/>
            <a:chOff x="2178574" y="4919244"/>
            <a:chExt cx="4337839" cy="461665"/>
          </a:xfrm>
        </p:grpSpPr>
        <p:sp>
          <p:nvSpPr>
            <p:cNvPr id="53" name="Rectangle 4"/>
            <p:cNvSpPr/>
            <p:nvPr/>
          </p:nvSpPr>
          <p:spPr>
            <a:xfrm>
              <a:off x="2178574" y="5016764"/>
              <a:ext cx="4337839" cy="317979"/>
            </a:xfrm>
            <a:custGeom>
              <a:avLst/>
              <a:gdLst>
                <a:gd name="connsiteX0" fmla="*/ 0 w 2742303"/>
                <a:gd name="connsiteY0" fmla="*/ 0 h 317979"/>
                <a:gd name="connsiteX1" fmla="*/ 2742303 w 2742303"/>
                <a:gd name="connsiteY1" fmla="*/ 0 h 317979"/>
                <a:gd name="connsiteX2" fmla="*/ 2742303 w 2742303"/>
                <a:gd name="connsiteY2" fmla="*/ 317979 h 317979"/>
                <a:gd name="connsiteX3" fmla="*/ 0 w 2742303"/>
                <a:gd name="connsiteY3" fmla="*/ 317979 h 317979"/>
                <a:gd name="connsiteX4" fmla="*/ 0 w 2742303"/>
                <a:gd name="connsiteY4" fmla="*/ 0 h 317979"/>
                <a:gd name="connsiteX0" fmla="*/ 2742303 w 2833743"/>
                <a:gd name="connsiteY0" fmla="*/ 317979 h 409419"/>
                <a:gd name="connsiteX1" fmla="*/ 0 w 2833743"/>
                <a:gd name="connsiteY1" fmla="*/ 317979 h 409419"/>
                <a:gd name="connsiteX2" fmla="*/ 0 w 2833743"/>
                <a:gd name="connsiteY2" fmla="*/ 0 h 409419"/>
                <a:gd name="connsiteX3" fmla="*/ 2742303 w 2833743"/>
                <a:gd name="connsiteY3" fmla="*/ 0 h 409419"/>
                <a:gd name="connsiteX4" fmla="*/ 2833743 w 2833743"/>
                <a:gd name="connsiteY4" fmla="*/ 409419 h 409419"/>
                <a:gd name="connsiteX0" fmla="*/ 2742303 w 2742303"/>
                <a:gd name="connsiteY0" fmla="*/ 317979 h 317979"/>
                <a:gd name="connsiteX1" fmla="*/ 0 w 2742303"/>
                <a:gd name="connsiteY1" fmla="*/ 317979 h 317979"/>
                <a:gd name="connsiteX2" fmla="*/ 0 w 2742303"/>
                <a:gd name="connsiteY2" fmla="*/ 0 h 317979"/>
                <a:gd name="connsiteX3" fmla="*/ 2742303 w 2742303"/>
                <a:gd name="connsiteY3" fmla="*/ 0 h 317979"/>
                <a:gd name="connsiteX0" fmla="*/ 2818503 w 2818503"/>
                <a:gd name="connsiteY0" fmla="*/ 317979 h 317979"/>
                <a:gd name="connsiteX1" fmla="*/ 0 w 2818503"/>
                <a:gd name="connsiteY1" fmla="*/ 317979 h 317979"/>
                <a:gd name="connsiteX2" fmla="*/ 0 w 2818503"/>
                <a:gd name="connsiteY2" fmla="*/ 0 h 317979"/>
                <a:gd name="connsiteX3" fmla="*/ 2742303 w 2818503"/>
                <a:gd name="connsiteY3" fmla="*/ 0 h 317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18503" h="317979">
                  <a:moveTo>
                    <a:pt x="2818503" y="317979"/>
                  </a:moveTo>
                  <a:lnTo>
                    <a:pt x="0" y="317979"/>
                  </a:lnTo>
                  <a:lnTo>
                    <a:pt x="0" y="0"/>
                  </a:lnTo>
                  <a:lnTo>
                    <a:pt x="2742303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4" name="Straight Connector 53"/>
            <p:cNvCxnSpPr/>
            <p:nvPr/>
          </p:nvCxnSpPr>
          <p:spPr>
            <a:xfrm>
              <a:off x="2490546" y="5016764"/>
              <a:ext cx="0" cy="31797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2815068" y="5016764"/>
              <a:ext cx="0" cy="31797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3139590" y="5016764"/>
              <a:ext cx="0" cy="31797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3464112" y="5016764"/>
              <a:ext cx="0" cy="31797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3788634" y="5016764"/>
              <a:ext cx="0" cy="31797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Rectangle 58"/>
            <p:cNvSpPr/>
            <p:nvPr/>
          </p:nvSpPr>
          <p:spPr>
            <a:xfrm>
              <a:off x="2195272" y="4965411"/>
              <a:ext cx="29527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2514592" y="4965411"/>
              <a:ext cx="3064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2832293" y="4967790"/>
              <a:ext cx="29527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127805" y="4983011"/>
              <a:ext cx="3064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444882" y="4986662"/>
              <a:ext cx="3064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cxnSp>
          <p:nvCxnSpPr>
            <p:cNvPr id="64" name="Straight Connector 63"/>
            <p:cNvCxnSpPr/>
            <p:nvPr/>
          </p:nvCxnSpPr>
          <p:spPr>
            <a:xfrm>
              <a:off x="4093434" y="5016764"/>
              <a:ext cx="0" cy="31797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4414903" y="5016764"/>
              <a:ext cx="0" cy="31797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Freeform 106"/>
            <p:cNvSpPr/>
            <p:nvPr/>
          </p:nvSpPr>
          <p:spPr>
            <a:xfrm rot="16200000">
              <a:off x="6292244" y="5121148"/>
              <a:ext cx="315260" cy="107164"/>
            </a:xfrm>
            <a:custGeom>
              <a:avLst/>
              <a:gdLst>
                <a:gd name="connsiteX0" fmla="*/ 0 w 369096"/>
                <a:gd name="connsiteY0" fmla="*/ 76200 h 171450"/>
                <a:gd name="connsiteX1" fmla="*/ 71438 w 369096"/>
                <a:gd name="connsiteY1" fmla="*/ 0 h 171450"/>
                <a:gd name="connsiteX2" fmla="*/ 107156 w 369096"/>
                <a:gd name="connsiteY2" fmla="*/ 78581 h 171450"/>
                <a:gd name="connsiteX3" fmla="*/ 178594 w 369096"/>
                <a:gd name="connsiteY3" fmla="*/ 4762 h 171450"/>
                <a:gd name="connsiteX4" fmla="*/ 219075 w 369096"/>
                <a:gd name="connsiteY4" fmla="*/ 80962 h 171450"/>
                <a:gd name="connsiteX5" fmla="*/ 309563 w 369096"/>
                <a:gd name="connsiteY5" fmla="*/ 14287 h 171450"/>
                <a:gd name="connsiteX6" fmla="*/ 369094 w 369096"/>
                <a:gd name="connsiteY6" fmla="*/ 111918 h 171450"/>
                <a:gd name="connsiteX7" fmla="*/ 307181 w 369096"/>
                <a:gd name="connsiteY7" fmla="*/ 171450 h 171450"/>
                <a:gd name="connsiteX0" fmla="*/ 0 w 369096"/>
                <a:gd name="connsiteY0" fmla="*/ 76200 h 111918"/>
                <a:gd name="connsiteX1" fmla="*/ 71438 w 369096"/>
                <a:gd name="connsiteY1" fmla="*/ 0 h 111918"/>
                <a:gd name="connsiteX2" fmla="*/ 107156 w 369096"/>
                <a:gd name="connsiteY2" fmla="*/ 78581 h 111918"/>
                <a:gd name="connsiteX3" fmla="*/ 178594 w 369096"/>
                <a:gd name="connsiteY3" fmla="*/ 4762 h 111918"/>
                <a:gd name="connsiteX4" fmla="*/ 219075 w 369096"/>
                <a:gd name="connsiteY4" fmla="*/ 80962 h 111918"/>
                <a:gd name="connsiteX5" fmla="*/ 309563 w 369096"/>
                <a:gd name="connsiteY5" fmla="*/ 14287 h 111918"/>
                <a:gd name="connsiteX6" fmla="*/ 369094 w 369096"/>
                <a:gd name="connsiteY6" fmla="*/ 111918 h 111918"/>
                <a:gd name="connsiteX0" fmla="*/ 0 w 361953"/>
                <a:gd name="connsiteY0" fmla="*/ 76200 h 107155"/>
                <a:gd name="connsiteX1" fmla="*/ 71438 w 361953"/>
                <a:gd name="connsiteY1" fmla="*/ 0 h 107155"/>
                <a:gd name="connsiteX2" fmla="*/ 107156 w 361953"/>
                <a:gd name="connsiteY2" fmla="*/ 78581 h 107155"/>
                <a:gd name="connsiteX3" fmla="*/ 178594 w 361953"/>
                <a:gd name="connsiteY3" fmla="*/ 4762 h 107155"/>
                <a:gd name="connsiteX4" fmla="*/ 219075 w 361953"/>
                <a:gd name="connsiteY4" fmla="*/ 80962 h 107155"/>
                <a:gd name="connsiteX5" fmla="*/ 309563 w 361953"/>
                <a:gd name="connsiteY5" fmla="*/ 14287 h 107155"/>
                <a:gd name="connsiteX6" fmla="*/ 361950 w 361953"/>
                <a:gd name="connsiteY6" fmla="*/ 107155 h 107155"/>
                <a:gd name="connsiteX0" fmla="*/ 0 w 361950"/>
                <a:gd name="connsiteY0" fmla="*/ 76200 h 107155"/>
                <a:gd name="connsiteX1" fmla="*/ 71438 w 361950"/>
                <a:gd name="connsiteY1" fmla="*/ 0 h 107155"/>
                <a:gd name="connsiteX2" fmla="*/ 107156 w 361950"/>
                <a:gd name="connsiteY2" fmla="*/ 78581 h 107155"/>
                <a:gd name="connsiteX3" fmla="*/ 178594 w 361950"/>
                <a:gd name="connsiteY3" fmla="*/ 4762 h 107155"/>
                <a:gd name="connsiteX4" fmla="*/ 219075 w 361950"/>
                <a:gd name="connsiteY4" fmla="*/ 80962 h 107155"/>
                <a:gd name="connsiteX5" fmla="*/ 309563 w 361950"/>
                <a:gd name="connsiteY5" fmla="*/ 14287 h 107155"/>
                <a:gd name="connsiteX6" fmla="*/ 361950 w 361950"/>
                <a:gd name="connsiteY6" fmla="*/ 107155 h 107155"/>
                <a:gd name="connsiteX0" fmla="*/ 0 w 309563"/>
                <a:gd name="connsiteY0" fmla="*/ 76200 h 80962"/>
                <a:gd name="connsiteX1" fmla="*/ 71438 w 309563"/>
                <a:gd name="connsiteY1" fmla="*/ 0 h 80962"/>
                <a:gd name="connsiteX2" fmla="*/ 107156 w 309563"/>
                <a:gd name="connsiteY2" fmla="*/ 78581 h 80962"/>
                <a:gd name="connsiteX3" fmla="*/ 178594 w 309563"/>
                <a:gd name="connsiteY3" fmla="*/ 4762 h 80962"/>
                <a:gd name="connsiteX4" fmla="*/ 219075 w 309563"/>
                <a:gd name="connsiteY4" fmla="*/ 80962 h 80962"/>
                <a:gd name="connsiteX5" fmla="*/ 309563 w 309563"/>
                <a:gd name="connsiteY5" fmla="*/ 14287 h 80962"/>
                <a:gd name="connsiteX0" fmla="*/ 0 w 316992"/>
                <a:gd name="connsiteY0" fmla="*/ 76200 h 80962"/>
                <a:gd name="connsiteX1" fmla="*/ 71438 w 316992"/>
                <a:gd name="connsiteY1" fmla="*/ 0 h 80962"/>
                <a:gd name="connsiteX2" fmla="*/ 107156 w 316992"/>
                <a:gd name="connsiteY2" fmla="*/ 78581 h 80962"/>
                <a:gd name="connsiteX3" fmla="*/ 178594 w 316992"/>
                <a:gd name="connsiteY3" fmla="*/ 4762 h 80962"/>
                <a:gd name="connsiteX4" fmla="*/ 219075 w 316992"/>
                <a:gd name="connsiteY4" fmla="*/ 80962 h 80962"/>
                <a:gd name="connsiteX5" fmla="*/ 309563 w 316992"/>
                <a:gd name="connsiteY5" fmla="*/ 14287 h 80962"/>
                <a:gd name="connsiteX6" fmla="*/ 311946 w 316992"/>
                <a:gd name="connsiteY6" fmla="*/ 21432 h 80962"/>
                <a:gd name="connsiteX0" fmla="*/ 0 w 364333"/>
                <a:gd name="connsiteY0" fmla="*/ 76200 h 80962"/>
                <a:gd name="connsiteX1" fmla="*/ 71438 w 364333"/>
                <a:gd name="connsiteY1" fmla="*/ 0 h 80962"/>
                <a:gd name="connsiteX2" fmla="*/ 107156 w 364333"/>
                <a:gd name="connsiteY2" fmla="*/ 78581 h 80962"/>
                <a:gd name="connsiteX3" fmla="*/ 178594 w 364333"/>
                <a:gd name="connsiteY3" fmla="*/ 4762 h 80962"/>
                <a:gd name="connsiteX4" fmla="*/ 219075 w 364333"/>
                <a:gd name="connsiteY4" fmla="*/ 80962 h 80962"/>
                <a:gd name="connsiteX5" fmla="*/ 309563 w 364333"/>
                <a:gd name="connsiteY5" fmla="*/ 14287 h 80962"/>
                <a:gd name="connsiteX6" fmla="*/ 364333 w 364333"/>
                <a:gd name="connsiteY6" fmla="*/ 76201 h 80962"/>
                <a:gd name="connsiteX0" fmla="*/ 0 w 364333"/>
                <a:gd name="connsiteY0" fmla="*/ 76200 h 78581"/>
                <a:gd name="connsiteX1" fmla="*/ 71438 w 364333"/>
                <a:gd name="connsiteY1" fmla="*/ 0 h 78581"/>
                <a:gd name="connsiteX2" fmla="*/ 107156 w 364333"/>
                <a:gd name="connsiteY2" fmla="*/ 78581 h 78581"/>
                <a:gd name="connsiteX3" fmla="*/ 178594 w 364333"/>
                <a:gd name="connsiteY3" fmla="*/ 4762 h 78581"/>
                <a:gd name="connsiteX4" fmla="*/ 226219 w 364333"/>
                <a:gd name="connsiteY4" fmla="*/ 76200 h 78581"/>
                <a:gd name="connsiteX5" fmla="*/ 309563 w 364333"/>
                <a:gd name="connsiteY5" fmla="*/ 14287 h 78581"/>
                <a:gd name="connsiteX6" fmla="*/ 364333 w 364333"/>
                <a:gd name="connsiteY6" fmla="*/ 76201 h 7858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26219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11944 w 364333"/>
                <a:gd name="connsiteY5" fmla="*/ 7143 h 76201"/>
                <a:gd name="connsiteX6" fmla="*/ 364333 w 364333"/>
                <a:gd name="connsiteY6" fmla="*/ 76201 h 76201"/>
                <a:gd name="connsiteX0" fmla="*/ 0 w 311944"/>
                <a:gd name="connsiteY0" fmla="*/ 76200 h 76200"/>
                <a:gd name="connsiteX1" fmla="*/ 71438 w 311944"/>
                <a:gd name="connsiteY1" fmla="*/ 0 h 76200"/>
                <a:gd name="connsiteX2" fmla="*/ 121444 w 311944"/>
                <a:gd name="connsiteY2" fmla="*/ 76199 h 76200"/>
                <a:gd name="connsiteX3" fmla="*/ 178594 w 311944"/>
                <a:gd name="connsiteY3" fmla="*/ 4762 h 76200"/>
                <a:gd name="connsiteX4" fmla="*/ 242888 w 311944"/>
                <a:gd name="connsiteY4" fmla="*/ 76200 h 76200"/>
                <a:gd name="connsiteX5" fmla="*/ 311944 w 311944"/>
                <a:gd name="connsiteY5" fmla="*/ 7143 h 76200"/>
                <a:gd name="connsiteX0" fmla="*/ 0 w 321469"/>
                <a:gd name="connsiteY0" fmla="*/ 78582 h 78582"/>
                <a:gd name="connsiteX1" fmla="*/ 71438 w 321469"/>
                <a:gd name="connsiteY1" fmla="*/ 2382 h 78582"/>
                <a:gd name="connsiteX2" fmla="*/ 121444 w 321469"/>
                <a:gd name="connsiteY2" fmla="*/ 78581 h 78582"/>
                <a:gd name="connsiteX3" fmla="*/ 178594 w 321469"/>
                <a:gd name="connsiteY3" fmla="*/ 7144 h 78582"/>
                <a:gd name="connsiteX4" fmla="*/ 242888 w 321469"/>
                <a:gd name="connsiteY4" fmla="*/ 78582 h 78582"/>
                <a:gd name="connsiteX5" fmla="*/ 321469 w 321469"/>
                <a:gd name="connsiteY5" fmla="*/ 0 h 78582"/>
                <a:gd name="connsiteX0" fmla="*/ 0 w 309509"/>
                <a:gd name="connsiteY0" fmla="*/ 86851 h 86851"/>
                <a:gd name="connsiteX1" fmla="*/ 71438 w 309509"/>
                <a:gd name="connsiteY1" fmla="*/ 10651 h 86851"/>
                <a:gd name="connsiteX2" fmla="*/ 121444 w 309509"/>
                <a:gd name="connsiteY2" fmla="*/ 86850 h 86851"/>
                <a:gd name="connsiteX3" fmla="*/ 178594 w 309509"/>
                <a:gd name="connsiteY3" fmla="*/ 15413 h 86851"/>
                <a:gd name="connsiteX4" fmla="*/ 242888 w 309509"/>
                <a:gd name="connsiteY4" fmla="*/ 86851 h 86851"/>
                <a:gd name="connsiteX5" fmla="*/ 309509 w 309509"/>
                <a:gd name="connsiteY5" fmla="*/ 0 h 86851"/>
                <a:gd name="connsiteX0" fmla="*/ 0 w 297549"/>
                <a:gd name="connsiteY0" fmla="*/ 76200 h 76200"/>
                <a:gd name="connsiteX1" fmla="*/ 71438 w 297549"/>
                <a:gd name="connsiteY1" fmla="*/ 0 h 76200"/>
                <a:gd name="connsiteX2" fmla="*/ 121444 w 297549"/>
                <a:gd name="connsiteY2" fmla="*/ 76199 h 76200"/>
                <a:gd name="connsiteX3" fmla="*/ 178594 w 297549"/>
                <a:gd name="connsiteY3" fmla="*/ 4762 h 76200"/>
                <a:gd name="connsiteX4" fmla="*/ 242888 w 297549"/>
                <a:gd name="connsiteY4" fmla="*/ 76200 h 76200"/>
                <a:gd name="connsiteX5" fmla="*/ 297549 w 297549"/>
                <a:gd name="connsiteY5" fmla="*/ 16229 h 76200"/>
                <a:gd name="connsiteX0" fmla="*/ 0 w 316685"/>
                <a:gd name="connsiteY0" fmla="*/ 93054 h 93054"/>
                <a:gd name="connsiteX1" fmla="*/ 71438 w 316685"/>
                <a:gd name="connsiteY1" fmla="*/ 16854 h 93054"/>
                <a:gd name="connsiteX2" fmla="*/ 121444 w 316685"/>
                <a:gd name="connsiteY2" fmla="*/ 93053 h 93054"/>
                <a:gd name="connsiteX3" fmla="*/ 178594 w 316685"/>
                <a:gd name="connsiteY3" fmla="*/ 21616 h 93054"/>
                <a:gd name="connsiteX4" fmla="*/ 242888 w 316685"/>
                <a:gd name="connsiteY4" fmla="*/ 93054 h 93054"/>
                <a:gd name="connsiteX5" fmla="*/ 316685 w 316685"/>
                <a:gd name="connsiteY5" fmla="*/ 0 h 93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6685" h="93054">
                  <a:moveTo>
                    <a:pt x="0" y="93054"/>
                  </a:moveTo>
                  <a:lnTo>
                    <a:pt x="71438" y="16854"/>
                  </a:lnTo>
                  <a:lnTo>
                    <a:pt x="121444" y="93053"/>
                  </a:lnTo>
                  <a:lnTo>
                    <a:pt x="178594" y="21616"/>
                  </a:lnTo>
                  <a:lnTo>
                    <a:pt x="242888" y="93054"/>
                  </a:lnTo>
                  <a:cubicBezTo>
                    <a:pt x="269082" y="66860"/>
                    <a:pt x="290491" y="26194"/>
                    <a:pt x="316685" y="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08" name="Straight Connector 107"/>
            <p:cNvCxnSpPr/>
            <p:nvPr/>
          </p:nvCxnSpPr>
          <p:spPr>
            <a:xfrm>
              <a:off x="4738753" y="5012339"/>
              <a:ext cx="0" cy="31797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>
              <a:off x="5057840" y="5021857"/>
              <a:ext cx="0" cy="31797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Rectangle 109"/>
            <p:cNvSpPr/>
            <p:nvPr/>
          </p:nvSpPr>
          <p:spPr>
            <a:xfrm>
              <a:off x="4765071" y="4986662"/>
              <a:ext cx="3064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cxnSp>
          <p:nvCxnSpPr>
            <p:cNvPr id="111" name="Straight Connector 110"/>
            <p:cNvCxnSpPr/>
            <p:nvPr/>
          </p:nvCxnSpPr>
          <p:spPr>
            <a:xfrm>
              <a:off x="5376928" y="5019143"/>
              <a:ext cx="0" cy="31797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Rectangle 111"/>
            <p:cNvSpPr/>
            <p:nvPr/>
          </p:nvSpPr>
          <p:spPr>
            <a:xfrm>
              <a:off x="6039738" y="4919244"/>
              <a:ext cx="29367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aseline="30000" dirty="0"/>
                <a:t>˽</a:t>
              </a:r>
              <a:endParaRPr lang="en-US" sz="2400" dirty="0"/>
            </a:p>
          </p:txBody>
        </p:sp>
        <p:cxnSp>
          <p:nvCxnSpPr>
            <p:cNvPr id="113" name="Straight Connector 112"/>
            <p:cNvCxnSpPr/>
            <p:nvPr/>
          </p:nvCxnSpPr>
          <p:spPr>
            <a:xfrm>
              <a:off x="5709915" y="5015741"/>
              <a:ext cx="0" cy="31797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>
              <a:off x="6027009" y="5019143"/>
              <a:ext cx="0" cy="31797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>
              <a:off x="6359996" y="5015741"/>
              <a:ext cx="0" cy="31797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Rectangle 115"/>
            <p:cNvSpPr/>
            <p:nvPr/>
          </p:nvSpPr>
          <p:spPr>
            <a:xfrm>
              <a:off x="5074947" y="4983011"/>
              <a:ext cx="3064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5392024" y="4986662"/>
              <a:ext cx="3064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5712213" y="4986662"/>
              <a:ext cx="3064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3160887" y="4965411"/>
              <a:ext cx="29527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3480207" y="4965411"/>
              <a:ext cx="3064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3797908" y="4967790"/>
              <a:ext cx="29527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</p:grpSp>
      <p:cxnSp>
        <p:nvCxnSpPr>
          <p:cNvPr id="160" name="Straight Connector 159"/>
          <p:cNvCxnSpPr/>
          <p:nvPr/>
        </p:nvCxnSpPr>
        <p:spPr>
          <a:xfrm flipH="1">
            <a:off x="1826845" y="4618631"/>
            <a:ext cx="196850" cy="20002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 flipH="1">
            <a:off x="2797192" y="4623455"/>
            <a:ext cx="196850" cy="20002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 flipH="1">
            <a:off x="3746289" y="4610475"/>
            <a:ext cx="196850" cy="20002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/>
          <p:nvPr/>
        </p:nvCxnSpPr>
        <p:spPr>
          <a:xfrm flipH="1">
            <a:off x="2146001" y="4623971"/>
            <a:ext cx="196850" cy="20002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/>
          <p:nvPr/>
        </p:nvCxnSpPr>
        <p:spPr>
          <a:xfrm flipH="1">
            <a:off x="2466498" y="4617621"/>
            <a:ext cx="196850" cy="20002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 flipH="1">
            <a:off x="3447849" y="4613380"/>
            <a:ext cx="196850" cy="20002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 flipH="1">
            <a:off x="3135510" y="4610781"/>
            <a:ext cx="196850" cy="20002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 flipH="1">
            <a:off x="4078964" y="4607876"/>
            <a:ext cx="196850" cy="20002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/>
        </p:nvCxnSpPr>
        <p:spPr>
          <a:xfrm flipH="1">
            <a:off x="4988183" y="4610475"/>
            <a:ext cx="196850" cy="20002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>
          <a:xfrm flipH="1">
            <a:off x="4689743" y="4613380"/>
            <a:ext cx="196850" cy="20002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>
          <a:xfrm flipH="1">
            <a:off x="4377404" y="4610781"/>
            <a:ext cx="196850" cy="20002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70"/>
          <p:cNvCxnSpPr/>
          <p:nvPr/>
        </p:nvCxnSpPr>
        <p:spPr>
          <a:xfrm flipH="1">
            <a:off x="5320858" y="4607876"/>
            <a:ext cx="196850" cy="20002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4392872"/>
              </p:ext>
            </p:extLst>
          </p:nvPr>
        </p:nvGraphicFramePr>
        <p:xfrm>
          <a:off x="6479590" y="4390217"/>
          <a:ext cx="3621380" cy="10972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94089">
                  <a:extLst>
                    <a:ext uri="{9D8B030D-6E8A-4147-A177-3AD203B41FA5}">
                      <a16:colId xmlns:a16="http://schemas.microsoft.com/office/drawing/2014/main" val="4168317890"/>
                    </a:ext>
                  </a:extLst>
                </a:gridCol>
                <a:gridCol w="948267">
                  <a:extLst>
                    <a:ext uri="{9D8B030D-6E8A-4147-A177-3AD203B41FA5}">
                      <a16:colId xmlns:a16="http://schemas.microsoft.com/office/drawing/2014/main" val="2283378129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3594037120"/>
                    </a:ext>
                  </a:extLst>
                </a:gridCol>
                <a:gridCol w="1175913">
                  <a:extLst>
                    <a:ext uri="{9D8B030D-6E8A-4147-A177-3AD203B41FA5}">
                      <a16:colId xmlns:a16="http://schemas.microsoft.com/office/drawing/2014/main" val="3316103572"/>
                    </a:ext>
                  </a:extLst>
                </a:gridCol>
              </a:tblGrid>
              <a:tr h="338748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Parities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0593421"/>
                  </a:ext>
                </a:extLst>
              </a:tr>
              <a:tr h="33874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a’s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even (6)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odd (3)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odd (1)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278542613"/>
                  </a:ext>
                </a:extLst>
              </a:tr>
              <a:tr h="33874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b’s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even (6)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odd (3)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odd (1)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917099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5" name="Rectangle 64"/>
              <p:cNvSpPr/>
              <p:nvPr/>
            </p:nvSpPr>
            <p:spPr>
              <a:xfrm>
                <a:off x="258615" y="5277951"/>
                <a:ext cx="7592832" cy="10926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/>
                  <a:t>Further improvement?    Not possible.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b="1" dirty="0"/>
                  <a:t>Theorem:   </a:t>
                </a:r>
                <a:r>
                  <a:rPr lang="en-US" sz="2000" dirty="0"/>
                  <a:t>A 1-tape TM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cannot decide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 by using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𝑜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𝑛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</m:oMath>
                </a14:m>
                <a:r>
                  <a:rPr lang="en-US" sz="2000" dirty="0"/>
                  <a:t> steps. </a:t>
                </a:r>
              </a:p>
              <a:p>
                <a:r>
                  <a:rPr lang="en-US" sz="2000" dirty="0"/>
                  <a:t>You are not responsible for knowing the proof. </a:t>
                </a:r>
              </a:p>
            </p:txBody>
          </p:sp>
        </mc:Choice>
        <mc:Fallback xmlns="">
          <p:sp>
            <p:nvSpPr>
              <p:cNvPr id="65" name="Rectangle 6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5" y="5277951"/>
                <a:ext cx="7592832" cy="1092607"/>
              </a:xfrm>
              <a:prstGeom prst="rect">
                <a:avLst/>
              </a:prstGeom>
              <a:blipFill>
                <a:blip r:embed="rId6"/>
                <a:stretch>
                  <a:fillRect l="-803" t="-3352" b="-94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Rectangle 65"/>
          <p:cNvSpPr/>
          <p:nvPr/>
        </p:nvSpPr>
        <p:spPr>
          <a:xfrm>
            <a:off x="188030" y="4171950"/>
            <a:ext cx="6132759" cy="10438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7104566" y="4816501"/>
            <a:ext cx="853482" cy="2969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7104566" y="5090023"/>
            <a:ext cx="853482" cy="3974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7951705" y="4816501"/>
            <a:ext cx="853482" cy="2969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7951705" y="5090023"/>
            <a:ext cx="853482" cy="3974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9003001" y="4816501"/>
            <a:ext cx="853482" cy="2969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9003001" y="5090023"/>
            <a:ext cx="853482" cy="3974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72FD7C2-2C30-0B4E-9493-8334356F2197}"/>
              </a:ext>
            </a:extLst>
          </p:cNvPr>
          <p:cNvSpPr txBox="1"/>
          <p:nvPr/>
        </p:nvSpPr>
        <p:spPr>
          <a:xfrm>
            <a:off x="5757863" y="637222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467216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0"/>
                            </p:stCondLst>
                            <p:childTnLst>
                              <p:par>
                                <p:cTn id="69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uiExpand="1" build="p"/>
      <p:bldP spid="7" grpId="0" uiExpand="1" build="p"/>
      <p:bldP spid="65" grpId="0" build="p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8699500" cy="7871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Deciding </a:t>
                </a:r>
                <a14:m>
                  <m:oMath xmlns:m="http://schemas.openxmlformats.org/officeDocument/2006/math">
                    <m:r>
                      <a:rPr lang="en-US" sz="40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40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4000" i="1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sz="4000" dirty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</a:rPr>
                              <m:t>a</m:t>
                            </m:r>
                          </m:e>
                          <m:sup>
                            <m:r>
                              <a:rPr lang="en-US" sz="4000" i="1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  <m:sSup>
                          <m:sSupPr>
                            <m:ctrlPr>
                              <a:rPr lang="en-US" sz="4000" i="1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sz="4000" dirty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</a:rPr>
                              <m:t>b</m:t>
                            </m:r>
                          </m:e>
                          <m:sup>
                            <m:r>
                              <a:rPr lang="en-US" sz="4000" i="1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e>
                      <m:e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≥0</m:t>
                        </m:r>
                      </m:e>
                    </m:d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even faster 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8699500" cy="787139"/>
              </a:xfrm>
              <a:prstGeom prst="rect">
                <a:avLst/>
              </a:prstGeom>
              <a:blipFill>
                <a:blip r:embed="rId2"/>
                <a:stretch>
                  <a:fillRect l="-631" t="-7752" r="-2172" b="-286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58615" y="1257938"/>
                <a:ext cx="9456885" cy="21544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Theorem: </a:t>
                </a:r>
                <a:r>
                  <a:rPr lang="en-US" sz="2400" dirty="0"/>
                  <a:t> A multi-tape TM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/>
                  <a:t> can decide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/>
                  <a:t> using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steps.</a:t>
                </a:r>
              </a:p>
              <a:p>
                <a:pPr>
                  <a:spcBef>
                    <a:spcPts val="1200"/>
                  </a:spcBef>
                </a:pP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2000" dirty="0"/>
                  <a:t>“On input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   1.  Scan input to check if 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000" dirty="0"/>
                          <m:t>a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000" dirty="0"/>
                          <m:t>b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000" dirty="0"/>
                  <a:t>, </a:t>
                </a:r>
                <a:r>
                  <a:rPr lang="en-US" sz="2000" i="1" dirty="0"/>
                  <a:t>reject</a:t>
                </a:r>
                <a:r>
                  <a:rPr lang="en-US" sz="2000" dirty="0"/>
                  <a:t> if not. </a:t>
                </a:r>
              </a:p>
              <a:p>
                <a:r>
                  <a:rPr lang="en-US" sz="2000" dirty="0"/>
                  <a:t>     2.  Copy a’s to second tape.</a:t>
                </a:r>
              </a:p>
              <a:p>
                <a:r>
                  <a:rPr lang="en-US" sz="2000" dirty="0"/>
                  <a:t>     3.  Match b’s with a’s on second tape.   </a:t>
                </a:r>
              </a:p>
              <a:p>
                <a:r>
                  <a:rPr lang="en-US" sz="2000" dirty="0"/>
                  <a:t>     4.  </a:t>
                </a:r>
                <a:r>
                  <a:rPr lang="en-US" sz="2000" i="1" dirty="0"/>
                  <a:t>Accept</a:t>
                </a:r>
                <a:r>
                  <a:rPr lang="en-US" sz="2000" dirty="0"/>
                  <a:t> if match, else </a:t>
                </a:r>
                <a:r>
                  <a:rPr lang="en-US" sz="2000" i="1" dirty="0"/>
                  <a:t>reject</a:t>
                </a:r>
                <a:r>
                  <a:rPr lang="en-US" sz="2000" dirty="0"/>
                  <a:t>. ”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5" y="1257938"/>
                <a:ext cx="9456885" cy="2154436"/>
              </a:xfrm>
              <a:prstGeom prst="rect">
                <a:avLst/>
              </a:prstGeom>
              <a:blipFill>
                <a:blip r:embed="rId3"/>
                <a:stretch>
                  <a:fillRect l="-966" t="-2260" b="-39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5751009" y="1813248"/>
                <a:ext cx="1977573" cy="19389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b="1" dirty="0"/>
                  <a:t>Analysis: 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2000" dirty="0"/>
                  <a:t> steps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steps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steps</a:t>
                </a:r>
              </a:p>
              <a:p>
                <a:r>
                  <a:rPr lang="en-US" sz="2000" dirty="0"/>
                  <a:t>------------------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steps 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1009" y="1813248"/>
                <a:ext cx="1977573" cy="1938992"/>
              </a:xfrm>
              <a:prstGeom prst="rect">
                <a:avLst/>
              </a:prstGeom>
              <a:blipFill>
                <a:blip r:embed="rId4"/>
                <a:stretch>
                  <a:fillRect l="-3077" t="-1567" b="-43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8" name="TM box"/>
          <p:cNvGrpSpPr/>
          <p:nvPr/>
        </p:nvGrpSpPr>
        <p:grpSpPr>
          <a:xfrm>
            <a:off x="747726" y="4674556"/>
            <a:ext cx="492260" cy="411689"/>
            <a:chOff x="6763691" y="2719566"/>
            <a:chExt cx="492260" cy="411689"/>
          </a:xfrm>
        </p:grpSpPr>
        <p:sp>
          <p:nvSpPr>
            <p:cNvPr id="49" name="PDA box"/>
            <p:cNvSpPr/>
            <p:nvPr/>
          </p:nvSpPr>
          <p:spPr>
            <a:xfrm>
              <a:off x="6763691" y="2719566"/>
              <a:ext cx="432270" cy="41168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Finite Control"/>
                <p:cNvSpPr/>
                <p:nvPr/>
              </p:nvSpPr>
              <p:spPr>
                <a:xfrm>
                  <a:off x="6789285" y="2726370"/>
                  <a:ext cx="466666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𝑀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50" name="Finite Control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89285" y="2726370"/>
                  <a:ext cx="466666" cy="40011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1" name="Top head start"/>
          <p:cNvSpPr/>
          <p:nvPr/>
        </p:nvSpPr>
        <p:spPr>
          <a:xfrm>
            <a:off x="932124" y="4339115"/>
            <a:ext cx="1086487" cy="340025"/>
          </a:xfrm>
          <a:custGeom>
            <a:avLst/>
            <a:gdLst>
              <a:gd name="connsiteX0" fmla="*/ 319 w 1086487"/>
              <a:gd name="connsiteY0" fmla="*/ 340025 h 340025"/>
              <a:gd name="connsiteX1" fmla="*/ 152719 w 1086487"/>
              <a:gd name="connsiteY1" fmla="*/ 54275 h 340025"/>
              <a:gd name="connsiteX2" fmla="*/ 933769 w 1086487"/>
              <a:gd name="connsiteY2" fmla="*/ 25700 h 340025"/>
              <a:gd name="connsiteX3" fmla="*/ 1086169 w 1086487"/>
              <a:gd name="connsiteY3" fmla="*/ 340025 h 3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6487" h="340025">
                <a:moveTo>
                  <a:pt x="319" y="340025"/>
                </a:moveTo>
                <a:cubicBezTo>
                  <a:pt x="-1269" y="223343"/>
                  <a:pt x="-2856" y="106662"/>
                  <a:pt x="152719" y="54275"/>
                </a:cubicBezTo>
                <a:cubicBezTo>
                  <a:pt x="308294" y="1888"/>
                  <a:pt x="778194" y="-21925"/>
                  <a:pt x="933769" y="25700"/>
                </a:cubicBezTo>
                <a:cubicBezTo>
                  <a:pt x="1089344" y="73325"/>
                  <a:pt x="1087756" y="206675"/>
                  <a:pt x="1086169" y="340025"/>
                </a:cubicBezTo>
              </a:path>
            </a:pathLst>
          </a:custGeom>
          <a:noFill/>
          <a:ln>
            <a:solidFill>
              <a:schemeClr val="tx1"/>
            </a:solidFill>
            <a:tailEnd type="triangle"/>
          </a:ln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Top tape"/>
          <p:cNvGrpSpPr/>
          <p:nvPr/>
        </p:nvGrpSpPr>
        <p:grpSpPr>
          <a:xfrm>
            <a:off x="1845834" y="4581461"/>
            <a:ext cx="4337839" cy="461665"/>
            <a:chOff x="2178574" y="4919244"/>
            <a:chExt cx="4337839" cy="461665"/>
          </a:xfrm>
        </p:grpSpPr>
        <p:sp>
          <p:nvSpPr>
            <p:cNvPr id="52" name="Rectangle 4"/>
            <p:cNvSpPr/>
            <p:nvPr/>
          </p:nvSpPr>
          <p:spPr>
            <a:xfrm>
              <a:off x="2178574" y="5016764"/>
              <a:ext cx="4337839" cy="317979"/>
            </a:xfrm>
            <a:custGeom>
              <a:avLst/>
              <a:gdLst>
                <a:gd name="connsiteX0" fmla="*/ 0 w 2742303"/>
                <a:gd name="connsiteY0" fmla="*/ 0 h 317979"/>
                <a:gd name="connsiteX1" fmla="*/ 2742303 w 2742303"/>
                <a:gd name="connsiteY1" fmla="*/ 0 h 317979"/>
                <a:gd name="connsiteX2" fmla="*/ 2742303 w 2742303"/>
                <a:gd name="connsiteY2" fmla="*/ 317979 h 317979"/>
                <a:gd name="connsiteX3" fmla="*/ 0 w 2742303"/>
                <a:gd name="connsiteY3" fmla="*/ 317979 h 317979"/>
                <a:gd name="connsiteX4" fmla="*/ 0 w 2742303"/>
                <a:gd name="connsiteY4" fmla="*/ 0 h 317979"/>
                <a:gd name="connsiteX0" fmla="*/ 2742303 w 2833743"/>
                <a:gd name="connsiteY0" fmla="*/ 317979 h 409419"/>
                <a:gd name="connsiteX1" fmla="*/ 0 w 2833743"/>
                <a:gd name="connsiteY1" fmla="*/ 317979 h 409419"/>
                <a:gd name="connsiteX2" fmla="*/ 0 w 2833743"/>
                <a:gd name="connsiteY2" fmla="*/ 0 h 409419"/>
                <a:gd name="connsiteX3" fmla="*/ 2742303 w 2833743"/>
                <a:gd name="connsiteY3" fmla="*/ 0 h 409419"/>
                <a:gd name="connsiteX4" fmla="*/ 2833743 w 2833743"/>
                <a:gd name="connsiteY4" fmla="*/ 409419 h 409419"/>
                <a:gd name="connsiteX0" fmla="*/ 2742303 w 2742303"/>
                <a:gd name="connsiteY0" fmla="*/ 317979 h 317979"/>
                <a:gd name="connsiteX1" fmla="*/ 0 w 2742303"/>
                <a:gd name="connsiteY1" fmla="*/ 317979 h 317979"/>
                <a:gd name="connsiteX2" fmla="*/ 0 w 2742303"/>
                <a:gd name="connsiteY2" fmla="*/ 0 h 317979"/>
                <a:gd name="connsiteX3" fmla="*/ 2742303 w 2742303"/>
                <a:gd name="connsiteY3" fmla="*/ 0 h 317979"/>
                <a:gd name="connsiteX0" fmla="*/ 2818503 w 2818503"/>
                <a:gd name="connsiteY0" fmla="*/ 317979 h 317979"/>
                <a:gd name="connsiteX1" fmla="*/ 0 w 2818503"/>
                <a:gd name="connsiteY1" fmla="*/ 317979 h 317979"/>
                <a:gd name="connsiteX2" fmla="*/ 0 w 2818503"/>
                <a:gd name="connsiteY2" fmla="*/ 0 h 317979"/>
                <a:gd name="connsiteX3" fmla="*/ 2742303 w 2818503"/>
                <a:gd name="connsiteY3" fmla="*/ 0 h 317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18503" h="317979">
                  <a:moveTo>
                    <a:pt x="2818503" y="317979"/>
                  </a:moveTo>
                  <a:lnTo>
                    <a:pt x="0" y="317979"/>
                  </a:lnTo>
                  <a:lnTo>
                    <a:pt x="0" y="0"/>
                  </a:lnTo>
                  <a:lnTo>
                    <a:pt x="2742303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3" name="Straight Connector 52"/>
            <p:cNvCxnSpPr/>
            <p:nvPr/>
          </p:nvCxnSpPr>
          <p:spPr>
            <a:xfrm>
              <a:off x="2490546" y="5016764"/>
              <a:ext cx="0" cy="31797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2815068" y="5016764"/>
              <a:ext cx="0" cy="31797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3139590" y="5016764"/>
              <a:ext cx="0" cy="31797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3464112" y="5016764"/>
              <a:ext cx="0" cy="31797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3788634" y="5016764"/>
              <a:ext cx="0" cy="31797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Rectangle 57"/>
            <p:cNvSpPr/>
            <p:nvPr/>
          </p:nvSpPr>
          <p:spPr>
            <a:xfrm>
              <a:off x="2195272" y="4965411"/>
              <a:ext cx="29527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2514592" y="4965411"/>
              <a:ext cx="3064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2832293" y="4967790"/>
              <a:ext cx="29527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127805" y="4983011"/>
              <a:ext cx="3064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444882" y="4986662"/>
              <a:ext cx="3064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4093434" y="5016764"/>
              <a:ext cx="0" cy="31797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4414903" y="5016764"/>
              <a:ext cx="0" cy="31797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Freeform 71"/>
            <p:cNvSpPr/>
            <p:nvPr/>
          </p:nvSpPr>
          <p:spPr>
            <a:xfrm rot="16200000">
              <a:off x="6292244" y="5121148"/>
              <a:ext cx="315260" cy="107164"/>
            </a:xfrm>
            <a:custGeom>
              <a:avLst/>
              <a:gdLst>
                <a:gd name="connsiteX0" fmla="*/ 0 w 369096"/>
                <a:gd name="connsiteY0" fmla="*/ 76200 h 171450"/>
                <a:gd name="connsiteX1" fmla="*/ 71438 w 369096"/>
                <a:gd name="connsiteY1" fmla="*/ 0 h 171450"/>
                <a:gd name="connsiteX2" fmla="*/ 107156 w 369096"/>
                <a:gd name="connsiteY2" fmla="*/ 78581 h 171450"/>
                <a:gd name="connsiteX3" fmla="*/ 178594 w 369096"/>
                <a:gd name="connsiteY3" fmla="*/ 4762 h 171450"/>
                <a:gd name="connsiteX4" fmla="*/ 219075 w 369096"/>
                <a:gd name="connsiteY4" fmla="*/ 80962 h 171450"/>
                <a:gd name="connsiteX5" fmla="*/ 309563 w 369096"/>
                <a:gd name="connsiteY5" fmla="*/ 14287 h 171450"/>
                <a:gd name="connsiteX6" fmla="*/ 369094 w 369096"/>
                <a:gd name="connsiteY6" fmla="*/ 111918 h 171450"/>
                <a:gd name="connsiteX7" fmla="*/ 307181 w 369096"/>
                <a:gd name="connsiteY7" fmla="*/ 171450 h 171450"/>
                <a:gd name="connsiteX0" fmla="*/ 0 w 369096"/>
                <a:gd name="connsiteY0" fmla="*/ 76200 h 111918"/>
                <a:gd name="connsiteX1" fmla="*/ 71438 w 369096"/>
                <a:gd name="connsiteY1" fmla="*/ 0 h 111918"/>
                <a:gd name="connsiteX2" fmla="*/ 107156 w 369096"/>
                <a:gd name="connsiteY2" fmla="*/ 78581 h 111918"/>
                <a:gd name="connsiteX3" fmla="*/ 178594 w 369096"/>
                <a:gd name="connsiteY3" fmla="*/ 4762 h 111918"/>
                <a:gd name="connsiteX4" fmla="*/ 219075 w 369096"/>
                <a:gd name="connsiteY4" fmla="*/ 80962 h 111918"/>
                <a:gd name="connsiteX5" fmla="*/ 309563 w 369096"/>
                <a:gd name="connsiteY5" fmla="*/ 14287 h 111918"/>
                <a:gd name="connsiteX6" fmla="*/ 369094 w 369096"/>
                <a:gd name="connsiteY6" fmla="*/ 111918 h 111918"/>
                <a:gd name="connsiteX0" fmla="*/ 0 w 361953"/>
                <a:gd name="connsiteY0" fmla="*/ 76200 h 107155"/>
                <a:gd name="connsiteX1" fmla="*/ 71438 w 361953"/>
                <a:gd name="connsiteY1" fmla="*/ 0 h 107155"/>
                <a:gd name="connsiteX2" fmla="*/ 107156 w 361953"/>
                <a:gd name="connsiteY2" fmla="*/ 78581 h 107155"/>
                <a:gd name="connsiteX3" fmla="*/ 178594 w 361953"/>
                <a:gd name="connsiteY3" fmla="*/ 4762 h 107155"/>
                <a:gd name="connsiteX4" fmla="*/ 219075 w 361953"/>
                <a:gd name="connsiteY4" fmla="*/ 80962 h 107155"/>
                <a:gd name="connsiteX5" fmla="*/ 309563 w 361953"/>
                <a:gd name="connsiteY5" fmla="*/ 14287 h 107155"/>
                <a:gd name="connsiteX6" fmla="*/ 361950 w 361953"/>
                <a:gd name="connsiteY6" fmla="*/ 107155 h 107155"/>
                <a:gd name="connsiteX0" fmla="*/ 0 w 361950"/>
                <a:gd name="connsiteY0" fmla="*/ 76200 h 107155"/>
                <a:gd name="connsiteX1" fmla="*/ 71438 w 361950"/>
                <a:gd name="connsiteY1" fmla="*/ 0 h 107155"/>
                <a:gd name="connsiteX2" fmla="*/ 107156 w 361950"/>
                <a:gd name="connsiteY2" fmla="*/ 78581 h 107155"/>
                <a:gd name="connsiteX3" fmla="*/ 178594 w 361950"/>
                <a:gd name="connsiteY3" fmla="*/ 4762 h 107155"/>
                <a:gd name="connsiteX4" fmla="*/ 219075 w 361950"/>
                <a:gd name="connsiteY4" fmla="*/ 80962 h 107155"/>
                <a:gd name="connsiteX5" fmla="*/ 309563 w 361950"/>
                <a:gd name="connsiteY5" fmla="*/ 14287 h 107155"/>
                <a:gd name="connsiteX6" fmla="*/ 361950 w 361950"/>
                <a:gd name="connsiteY6" fmla="*/ 107155 h 107155"/>
                <a:gd name="connsiteX0" fmla="*/ 0 w 309563"/>
                <a:gd name="connsiteY0" fmla="*/ 76200 h 80962"/>
                <a:gd name="connsiteX1" fmla="*/ 71438 w 309563"/>
                <a:gd name="connsiteY1" fmla="*/ 0 h 80962"/>
                <a:gd name="connsiteX2" fmla="*/ 107156 w 309563"/>
                <a:gd name="connsiteY2" fmla="*/ 78581 h 80962"/>
                <a:gd name="connsiteX3" fmla="*/ 178594 w 309563"/>
                <a:gd name="connsiteY3" fmla="*/ 4762 h 80962"/>
                <a:gd name="connsiteX4" fmla="*/ 219075 w 309563"/>
                <a:gd name="connsiteY4" fmla="*/ 80962 h 80962"/>
                <a:gd name="connsiteX5" fmla="*/ 309563 w 309563"/>
                <a:gd name="connsiteY5" fmla="*/ 14287 h 80962"/>
                <a:gd name="connsiteX0" fmla="*/ 0 w 316992"/>
                <a:gd name="connsiteY0" fmla="*/ 76200 h 80962"/>
                <a:gd name="connsiteX1" fmla="*/ 71438 w 316992"/>
                <a:gd name="connsiteY1" fmla="*/ 0 h 80962"/>
                <a:gd name="connsiteX2" fmla="*/ 107156 w 316992"/>
                <a:gd name="connsiteY2" fmla="*/ 78581 h 80962"/>
                <a:gd name="connsiteX3" fmla="*/ 178594 w 316992"/>
                <a:gd name="connsiteY3" fmla="*/ 4762 h 80962"/>
                <a:gd name="connsiteX4" fmla="*/ 219075 w 316992"/>
                <a:gd name="connsiteY4" fmla="*/ 80962 h 80962"/>
                <a:gd name="connsiteX5" fmla="*/ 309563 w 316992"/>
                <a:gd name="connsiteY5" fmla="*/ 14287 h 80962"/>
                <a:gd name="connsiteX6" fmla="*/ 311946 w 316992"/>
                <a:gd name="connsiteY6" fmla="*/ 21432 h 80962"/>
                <a:gd name="connsiteX0" fmla="*/ 0 w 364333"/>
                <a:gd name="connsiteY0" fmla="*/ 76200 h 80962"/>
                <a:gd name="connsiteX1" fmla="*/ 71438 w 364333"/>
                <a:gd name="connsiteY1" fmla="*/ 0 h 80962"/>
                <a:gd name="connsiteX2" fmla="*/ 107156 w 364333"/>
                <a:gd name="connsiteY2" fmla="*/ 78581 h 80962"/>
                <a:gd name="connsiteX3" fmla="*/ 178594 w 364333"/>
                <a:gd name="connsiteY3" fmla="*/ 4762 h 80962"/>
                <a:gd name="connsiteX4" fmla="*/ 219075 w 364333"/>
                <a:gd name="connsiteY4" fmla="*/ 80962 h 80962"/>
                <a:gd name="connsiteX5" fmla="*/ 309563 w 364333"/>
                <a:gd name="connsiteY5" fmla="*/ 14287 h 80962"/>
                <a:gd name="connsiteX6" fmla="*/ 364333 w 364333"/>
                <a:gd name="connsiteY6" fmla="*/ 76201 h 80962"/>
                <a:gd name="connsiteX0" fmla="*/ 0 w 364333"/>
                <a:gd name="connsiteY0" fmla="*/ 76200 h 78581"/>
                <a:gd name="connsiteX1" fmla="*/ 71438 w 364333"/>
                <a:gd name="connsiteY1" fmla="*/ 0 h 78581"/>
                <a:gd name="connsiteX2" fmla="*/ 107156 w 364333"/>
                <a:gd name="connsiteY2" fmla="*/ 78581 h 78581"/>
                <a:gd name="connsiteX3" fmla="*/ 178594 w 364333"/>
                <a:gd name="connsiteY3" fmla="*/ 4762 h 78581"/>
                <a:gd name="connsiteX4" fmla="*/ 226219 w 364333"/>
                <a:gd name="connsiteY4" fmla="*/ 76200 h 78581"/>
                <a:gd name="connsiteX5" fmla="*/ 309563 w 364333"/>
                <a:gd name="connsiteY5" fmla="*/ 14287 h 78581"/>
                <a:gd name="connsiteX6" fmla="*/ 364333 w 364333"/>
                <a:gd name="connsiteY6" fmla="*/ 76201 h 7858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26219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11944 w 364333"/>
                <a:gd name="connsiteY5" fmla="*/ 7143 h 76201"/>
                <a:gd name="connsiteX6" fmla="*/ 364333 w 364333"/>
                <a:gd name="connsiteY6" fmla="*/ 76201 h 76201"/>
                <a:gd name="connsiteX0" fmla="*/ 0 w 311944"/>
                <a:gd name="connsiteY0" fmla="*/ 76200 h 76200"/>
                <a:gd name="connsiteX1" fmla="*/ 71438 w 311944"/>
                <a:gd name="connsiteY1" fmla="*/ 0 h 76200"/>
                <a:gd name="connsiteX2" fmla="*/ 121444 w 311944"/>
                <a:gd name="connsiteY2" fmla="*/ 76199 h 76200"/>
                <a:gd name="connsiteX3" fmla="*/ 178594 w 311944"/>
                <a:gd name="connsiteY3" fmla="*/ 4762 h 76200"/>
                <a:gd name="connsiteX4" fmla="*/ 242888 w 311944"/>
                <a:gd name="connsiteY4" fmla="*/ 76200 h 76200"/>
                <a:gd name="connsiteX5" fmla="*/ 311944 w 311944"/>
                <a:gd name="connsiteY5" fmla="*/ 7143 h 76200"/>
                <a:gd name="connsiteX0" fmla="*/ 0 w 321469"/>
                <a:gd name="connsiteY0" fmla="*/ 78582 h 78582"/>
                <a:gd name="connsiteX1" fmla="*/ 71438 w 321469"/>
                <a:gd name="connsiteY1" fmla="*/ 2382 h 78582"/>
                <a:gd name="connsiteX2" fmla="*/ 121444 w 321469"/>
                <a:gd name="connsiteY2" fmla="*/ 78581 h 78582"/>
                <a:gd name="connsiteX3" fmla="*/ 178594 w 321469"/>
                <a:gd name="connsiteY3" fmla="*/ 7144 h 78582"/>
                <a:gd name="connsiteX4" fmla="*/ 242888 w 321469"/>
                <a:gd name="connsiteY4" fmla="*/ 78582 h 78582"/>
                <a:gd name="connsiteX5" fmla="*/ 321469 w 321469"/>
                <a:gd name="connsiteY5" fmla="*/ 0 h 78582"/>
                <a:gd name="connsiteX0" fmla="*/ 0 w 309509"/>
                <a:gd name="connsiteY0" fmla="*/ 86851 h 86851"/>
                <a:gd name="connsiteX1" fmla="*/ 71438 w 309509"/>
                <a:gd name="connsiteY1" fmla="*/ 10651 h 86851"/>
                <a:gd name="connsiteX2" fmla="*/ 121444 w 309509"/>
                <a:gd name="connsiteY2" fmla="*/ 86850 h 86851"/>
                <a:gd name="connsiteX3" fmla="*/ 178594 w 309509"/>
                <a:gd name="connsiteY3" fmla="*/ 15413 h 86851"/>
                <a:gd name="connsiteX4" fmla="*/ 242888 w 309509"/>
                <a:gd name="connsiteY4" fmla="*/ 86851 h 86851"/>
                <a:gd name="connsiteX5" fmla="*/ 309509 w 309509"/>
                <a:gd name="connsiteY5" fmla="*/ 0 h 86851"/>
                <a:gd name="connsiteX0" fmla="*/ 0 w 297549"/>
                <a:gd name="connsiteY0" fmla="*/ 76200 h 76200"/>
                <a:gd name="connsiteX1" fmla="*/ 71438 w 297549"/>
                <a:gd name="connsiteY1" fmla="*/ 0 h 76200"/>
                <a:gd name="connsiteX2" fmla="*/ 121444 w 297549"/>
                <a:gd name="connsiteY2" fmla="*/ 76199 h 76200"/>
                <a:gd name="connsiteX3" fmla="*/ 178594 w 297549"/>
                <a:gd name="connsiteY3" fmla="*/ 4762 h 76200"/>
                <a:gd name="connsiteX4" fmla="*/ 242888 w 297549"/>
                <a:gd name="connsiteY4" fmla="*/ 76200 h 76200"/>
                <a:gd name="connsiteX5" fmla="*/ 297549 w 297549"/>
                <a:gd name="connsiteY5" fmla="*/ 16229 h 76200"/>
                <a:gd name="connsiteX0" fmla="*/ 0 w 316685"/>
                <a:gd name="connsiteY0" fmla="*/ 93054 h 93054"/>
                <a:gd name="connsiteX1" fmla="*/ 71438 w 316685"/>
                <a:gd name="connsiteY1" fmla="*/ 16854 h 93054"/>
                <a:gd name="connsiteX2" fmla="*/ 121444 w 316685"/>
                <a:gd name="connsiteY2" fmla="*/ 93053 h 93054"/>
                <a:gd name="connsiteX3" fmla="*/ 178594 w 316685"/>
                <a:gd name="connsiteY3" fmla="*/ 21616 h 93054"/>
                <a:gd name="connsiteX4" fmla="*/ 242888 w 316685"/>
                <a:gd name="connsiteY4" fmla="*/ 93054 h 93054"/>
                <a:gd name="connsiteX5" fmla="*/ 316685 w 316685"/>
                <a:gd name="connsiteY5" fmla="*/ 0 h 93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6685" h="93054">
                  <a:moveTo>
                    <a:pt x="0" y="93054"/>
                  </a:moveTo>
                  <a:lnTo>
                    <a:pt x="71438" y="16854"/>
                  </a:lnTo>
                  <a:lnTo>
                    <a:pt x="121444" y="93053"/>
                  </a:lnTo>
                  <a:lnTo>
                    <a:pt x="178594" y="21616"/>
                  </a:lnTo>
                  <a:lnTo>
                    <a:pt x="242888" y="93054"/>
                  </a:lnTo>
                  <a:cubicBezTo>
                    <a:pt x="269082" y="66860"/>
                    <a:pt x="290491" y="26194"/>
                    <a:pt x="316685" y="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74" name="Straight Connector 73"/>
            <p:cNvCxnSpPr/>
            <p:nvPr/>
          </p:nvCxnSpPr>
          <p:spPr>
            <a:xfrm>
              <a:off x="4738753" y="5012339"/>
              <a:ext cx="0" cy="31797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5057840" y="5021857"/>
              <a:ext cx="0" cy="31797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Rectangle 75"/>
            <p:cNvSpPr/>
            <p:nvPr/>
          </p:nvSpPr>
          <p:spPr>
            <a:xfrm>
              <a:off x="4765071" y="4986662"/>
              <a:ext cx="3064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cxnSp>
          <p:nvCxnSpPr>
            <p:cNvPr id="79" name="Straight Connector 78"/>
            <p:cNvCxnSpPr/>
            <p:nvPr/>
          </p:nvCxnSpPr>
          <p:spPr>
            <a:xfrm>
              <a:off x="5376928" y="5019143"/>
              <a:ext cx="0" cy="31797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Rectangle 79"/>
            <p:cNvSpPr/>
            <p:nvPr/>
          </p:nvSpPr>
          <p:spPr>
            <a:xfrm>
              <a:off x="6039738" y="4919244"/>
              <a:ext cx="29367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aseline="30000" dirty="0"/>
                <a:t>˽</a:t>
              </a:r>
              <a:endParaRPr lang="en-US" sz="2400" dirty="0"/>
            </a:p>
          </p:txBody>
        </p:sp>
        <p:cxnSp>
          <p:nvCxnSpPr>
            <p:cNvPr id="95" name="Straight Connector 94"/>
            <p:cNvCxnSpPr/>
            <p:nvPr/>
          </p:nvCxnSpPr>
          <p:spPr>
            <a:xfrm>
              <a:off x="5709915" y="5015741"/>
              <a:ext cx="0" cy="31797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>
              <a:off x="6027009" y="5019143"/>
              <a:ext cx="0" cy="31797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>
              <a:off x="6359996" y="5015741"/>
              <a:ext cx="0" cy="31797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ectangle 100"/>
            <p:cNvSpPr/>
            <p:nvPr/>
          </p:nvSpPr>
          <p:spPr>
            <a:xfrm>
              <a:off x="5074947" y="4983011"/>
              <a:ext cx="3064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5392024" y="4986662"/>
              <a:ext cx="3064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5712213" y="4986662"/>
              <a:ext cx="3064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3160887" y="4965411"/>
              <a:ext cx="29527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3480207" y="4965411"/>
              <a:ext cx="3064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3797908" y="4967790"/>
              <a:ext cx="29527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</p:grpSp>
      <p:sp>
        <p:nvSpPr>
          <p:cNvPr id="113" name="Rectangle 4"/>
          <p:cNvSpPr/>
          <p:nvPr/>
        </p:nvSpPr>
        <p:spPr>
          <a:xfrm>
            <a:off x="1845834" y="5480512"/>
            <a:ext cx="4337839" cy="317979"/>
          </a:xfrm>
          <a:custGeom>
            <a:avLst/>
            <a:gdLst>
              <a:gd name="connsiteX0" fmla="*/ 0 w 2742303"/>
              <a:gd name="connsiteY0" fmla="*/ 0 h 317979"/>
              <a:gd name="connsiteX1" fmla="*/ 2742303 w 2742303"/>
              <a:gd name="connsiteY1" fmla="*/ 0 h 317979"/>
              <a:gd name="connsiteX2" fmla="*/ 2742303 w 2742303"/>
              <a:gd name="connsiteY2" fmla="*/ 317979 h 317979"/>
              <a:gd name="connsiteX3" fmla="*/ 0 w 2742303"/>
              <a:gd name="connsiteY3" fmla="*/ 317979 h 317979"/>
              <a:gd name="connsiteX4" fmla="*/ 0 w 2742303"/>
              <a:gd name="connsiteY4" fmla="*/ 0 h 317979"/>
              <a:gd name="connsiteX0" fmla="*/ 2742303 w 2833743"/>
              <a:gd name="connsiteY0" fmla="*/ 317979 h 409419"/>
              <a:gd name="connsiteX1" fmla="*/ 0 w 2833743"/>
              <a:gd name="connsiteY1" fmla="*/ 317979 h 409419"/>
              <a:gd name="connsiteX2" fmla="*/ 0 w 2833743"/>
              <a:gd name="connsiteY2" fmla="*/ 0 h 409419"/>
              <a:gd name="connsiteX3" fmla="*/ 2742303 w 2833743"/>
              <a:gd name="connsiteY3" fmla="*/ 0 h 409419"/>
              <a:gd name="connsiteX4" fmla="*/ 2833743 w 2833743"/>
              <a:gd name="connsiteY4" fmla="*/ 409419 h 409419"/>
              <a:gd name="connsiteX0" fmla="*/ 2742303 w 2742303"/>
              <a:gd name="connsiteY0" fmla="*/ 317979 h 317979"/>
              <a:gd name="connsiteX1" fmla="*/ 0 w 2742303"/>
              <a:gd name="connsiteY1" fmla="*/ 317979 h 317979"/>
              <a:gd name="connsiteX2" fmla="*/ 0 w 2742303"/>
              <a:gd name="connsiteY2" fmla="*/ 0 h 317979"/>
              <a:gd name="connsiteX3" fmla="*/ 2742303 w 2742303"/>
              <a:gd name="connsiteY3" fmla="*/ 0 h 317979"/>
              <a:gd name="connsiteX0" fmla="*/ 2818503 w 2818503"/>
              <a:gd name="connsiteY0" fmla="*/ 317979 h 317979"/>
              <a:gd name="connsiteX1" fmla="*/ 0 w 2818503"/>
              <a:gd name="connsiteY1" fmla="*/ 317979 h 317979"/>
              <a:gd name="connsiteX2" fmla="*/ 0 w 2818503"/>
              <a:gd name="connsiteY2" fmla="*/ 0 h 317979"/>
              <a:gd name="connsiteX3" fmla="*/ 2742303 w 2818503"/>
              <a:gd name="connsiteY3" fmla="*/ 0 h 317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8503" h="317979">
                <a:moveTo>
                  <a:pt x="2818503" y="317979"/>
                </a:moveTo>
                <a:lnTo>
                  <a:pt x="0" y="317979"/>
                </a:lnTo>
                <a:lnTo>
                  <a:pt x="0" y="0"/>
                </a:lnTo>
                <a:lnTo>
                  <a:pt x="2742303" y="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5" name="Straight Connector 114"/>
          <p:cNvCxnSpPr/>
          <p:nvPr/>
        </p:nvCxnSpPr>
        <p:spPr>
          <a:xfrm>
            <a:off x="2157806" y="5480512"/>
            <a:ext cx="0" cy="317979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2482328" y="5480512"/>
            <a:ext cx="0" cy="317979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2806850" y="5480512"/>
            <a:ext cx="0" cy="317979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3131372" y="5480512"/>
            <a:ext cx="0" cy="317979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>
            <a:off x="3455894" y="5480512"/>
            <a:ext cx="0" cy="317979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Rectangle 120"/>
          <p:cNvSpPr/>
          <p:nvPr/>
        </p:nvSpPr>
        <p:spPr>
          <a:xfrm>
            <a:off x="1862532" y="5430108"/>
            <a:ext cx="2952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22" name="Rectangle 121"/>
          <p:cNvSpPr/>
          <p:nvPr/>
        </p:nvSpPr>
        <p:spPr>
          <a:xfrm>
            <a:off x="2181852" y="5430108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23" name="Rectangle 122"/>
          <p:cNvSpPr/>
          <p:nvPr/>
        </p:nvSpPr>
        <p:spPr>
          <a:xfrm>
            <a:off x="2499553" y="5432487"/>
            <a:ext cx="2952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</a:t>
            </a:r>
          </a:p>
        </p:txBody>
      </p:sp>
      <p:cxnSp>
        <p:nvCxnSpPr>
          <p:cNvPr id="126" name="Straight Connector 125"/>
          <p:cNvCxnSpPr/>
          <p:nvPr/>
        </p:nvCxnSpPr>
        <p:spPr>
          <a:xfrm>
            <a:off x="3760694" y="5480512"/>
            <a:ext cx="0" cy="317979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4082163" y="5480512"/>
            <a:ext cx="0" cy="317979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Freeform 127"/>
          <p:cNvSpPr/>
          <p:nvPr/>
        </p:nvSpPr>
        <p:spPr>
          <a:xfrm rot="16200000">
            <a:off x="5959504" y="5577843"/>
            <a:ext cx="315260" cy="107164"/>
          </a:xfrm>
          <a:custGeom>
            <a:avLst/>
            <a:gdLst>
              <a:gd name="connsiteX0" fmla="*/ 0 w 369096"/>
              <a:gd name="connsiteY0" fmla="*/ 76200 h 171450"/>
              <a:gd name="connsiteX1" fmla="*/ 71438 w 369096"/>
              <a:gd name="connsiteY1" fmla="*/ 0 h 171450"/>
              <a:gd name="connsiteX2" fmla="*/ 107156 w 369096"/>
              <a:gd name="connsiteY2" fmla="*/ 78581 h 171450"/>
              <a:gd name="connsiteX3" fmla="*/ 178594 w 369096"/>
              <a:gd name="connsiteY3" fmla="*/ 4762 h 171450"/>
              <a:gd name="connsiteX4" fmla="*/ 219075 w 369096"/>
              <a:gd name="connsiteY4" fmla="*/ 80962 h 171450"/>
              <a:gd name="connsiteX5" fmla="*/ 309563 w 369096"/>
              <a:gd name="connsiteY5" fmla="*/ 14287 h 171450"/>
              <a:gd name="connsiteX6" fmla="*/ 369094 w 369096"/>
              <a:gd name="connsiteY6" fmla="*/ 111918 h 171450"/>
              <a:gd name="connsiteX7" fmla="*/ 307181 w 369096"/>
              <a:gd name="connsiteY7" fmla="*/ 171450 h 171450"/>
              <a:gd name="connsiteX0" fmla="*/ 0 w 369096"/>
              <a:gd name="connsiteY0" fmla="*/ 76200 h 111918"/>
              <a:gd name="connsiteX1" fmla="*/ 71438 w 369096"/>
              <a:gd name="connsiteY1" fmla="*/ 0 h 111918"/>
              <a:gd name="connsiteX2" fmla="*/ 107156 w 369096"/>
              <a:gd name="connsiteY2" fmla="*/ 78581 h 111918"/>
              <a:gd name="connsiteX3" fmla="*/ 178594 w 369096"/>
              <a:gd name="connsiteY3" fmla="*/ 4762 h 111918"/>
              <a:gd name="connsiteX4" fmla="*/ 219075 w 369096"/>
              <a:gd name="connsiteY4" fmla="*/ 80962 h 111918"/>
              <a:gd name="connsiteX5" fmla="*/ 309563 w 369096"/>
              <a:gd name="connsiteY5" fmla="*/ 14287 h 111918"/>
              <a:gd name="connsiteX6" fmla="*/ 369094 w 369096"/>
              <a:gd name="connsiteY6" fmla="*/ 111918 h 111918"/>
              <a:gd name="connsiteX0" fmla="*/ 0 w 361953"/>
              <a:gd name="connsiteY0" fmla="*/ 76200 h 107155"/>
              <a:gd name="connsiteX1" fmla="*/ 71438 w 361953"/>
              <a:gd name="connsiteY1" fmla="*/ 0 h 107155"/>
              <a:gd name="connsiteX2" fmla="*/ 107156 w 361953"/>
              <a:gd name="connsiteY2" fmla="*/ 78581 h 107155"/>
              <a:gd name="connsiteX3" fmla="*/ 178594 w 361953"/>
              <a:gd name="connsiteY3" fmla="*/ 4762 h 107155"/>
              <a:gd name="connsiteX4" fmla="*/ 219075 w 361953"/>
              <a:gd name="connsiteY4" fmla="*/ 80962 h 107155"/>
              <a:gd name="connsiteX5" fmla="*/ 309563 w 361953"/>
              <a:gd name="connsiteY5" fmla="*/ 14287 h 107155"/>
              <a:gd name="connsiteX6" fmla="*/ 361950 w 361953"/>
              <a:gd name="connsiteY6" fmla="*/ 107155 h 107155"/>
              <a:gd name="connsiteX0" fmla="*/ 0 w 361950"/>
              <a:gd name="connsiteY0" fmla="*/ 76200 h 107155"/>
              <a:gd name="connsiteX1" fmla="*/ 71438 w 361950"/>
              <a:gd name="connsiteY1" fmla="*/ 0 h 107155"/>
              <a:gd name="connsiteX2" fmla="*/ 107156 w 361950"/>
              <a:gd name="connsiteY2" fmla="*/ 78581 h 107155"/>
              <a:gd name="connsiteX3" fmla="*/ 178594 w 361950"/>
              <a:gd name="connsiteY3" fmla="*/ 4762 h 107155"/>
              <a:gd name="connsiteX4" fmla="*/ 219075 w 361950"/>
              <a:gd name="connsiteY4" fmla="*/ 80962 h 107155"/>
              <a:gd name="connsiteX5" fmla="*/ 309563 w 361950"/>
              <a:gd name="connsiteY5" fmla="*/ 14287 h 107155"/>
              <a:gd name="connsiteX6" fmla="*/ 361950 w 361950"/>
              <a:gd name="connsiteY6" fmla="*/ 107155 h 107155"/>
              <a:gd name="connsiteX0" fmla="*/ 0 w 309563"/>
              <a:gd name="connsiteY0" fmla="*/ 76200 h 80962"/>
              <a:gd name="connsiteX1" fmla="*/ 71438 w 309563"/>
              <a:gd name="connsiteY1" fmla="*/ 0 h 80962"/>
              <a:gd name="connsiteX2" fmla="*/ 107156 w 309563"/>
              <a:gd name="connsiteY2" fmla="*/ 78581 h 80962"/>
              <a:gd name="connsiteX3" fmla="*/ 178594 w 309563"/>
              <a:gd name="connsiteY3" fmla="*/ 4762 h 80962"/>
              <a:gd name="connsiteX4" fmla="*/ 219075 w 309563"/>
              <a:gd name="connsiteY4" fmla="*/ 80962 h 80962"/>
              <a:gd name="connsiteX5" fmla="*/ 309563 w 309563"/>
              <a:gd name="connsiteY5" fmla="*/ 14287 h 80962"/>
              <a:gd name="connsiteX0" fmla="*/ 0 w 316992"/>
              <a:gd name="connsiteY0" fmla="*/ 76200 h 80962"/>
              <a:gd name="connsiteX1" fmla="*/ 71438 w 316992"/>
              <a:gd name="connsiteY1" fmla="*/ 0 h 80962"/>
              <a:gd name="connsiteX2" fmla="*/ 107156 w 316992"/>
              <a:gd name="connsiteY2" fmla="*/ 78581 h 80962"/>
              <a:gd name="connsiteX3" fmla="*/ 178594 w 316992"/>
              <a:gd name="connsiteY3" fmla="*/ 4762 h 80962"/>
              <a:gd name="connsiteX4" fmla="*/ 219075 w 316992"/>
              <a:gd name="connsiteY4" fmla="*/ 80962 h 80962"/>
              <a:gd name="connsiteX5" fmla="*/ 309563 w 316992"/>
              <a:gd name="connsiteY5" fmla="*/ 14287 h 80962"/>
              <a:gd name="connsiteX6" fmla="*/ 311946 w 316992"/>
              <a:gd name="connsiteY6" fmla="*/ 21432 h 80962"/>
              <a:gd name="connsiteX0" fmla="*/ 0 w 364333"/>
              <a:gd name="connsiteY0" fmla="*/ 76200 h 80962"/>
              <a:gd name="connsiteX1" fmla="*/ 71438 w 364333"/>
              <a:gd name="connsiteY1" fmla="*/ 0 h 80962"/>
              <a:gd name="connsiteX2" fmla="*/ 107156 w 364333"/>
              <a:gd name="connsiteY2" fmla="*/ 78581 h 80962"/>
              <a:gd name="connsiteX3" fmla="*/ 178594 w 364333"/>
              <a:gd name="connsiteY3" fmla="*/ 4762 h 80962"/>
              <a:gd name="connsiteX4" fmla="*/ 219075 w 364333"/>
              <a:gd name="connsiteY4" fmla="*/ 80962 h 80962"/>
              <a:gd name="connsiteX5" fmla="*/ 309563 w 364333"/>
              <a:gd name="connsiteY5" fmla="*/ 14287 h 80962"/>
              <a:gd name="connsiteX6" fmla="*/ 364333 w 364333"/>
              <a:gd name="connsiteY6" fmla="*/ 76201 h 80962"/>
              <a:gd name="connsiteX0" fmla="*/ 0 w 364333"/>
              <a:gd name="connsiteY0" fmla="*/ 76200 h 78581"/>
              <a:gd name="connsiteX1" fmla="*/ 71438 w 364333"/>
              <a:gd name="connsiteY1" fmla="*/ 0 h 78581"/>
              <a:gd name="connsiteX2" fmla="*/ 107156 w 364333"/>
              <a:gd name="connsiteY2" fmla="*/ 78581 h 78581"/>
              <a:gd name="connsiteX3" fmla="*/ 178594 w 364333"/>
              <a:gd name="connsiteY3" fmla="*/ 4762 h 78581"/>
              <a:gd name="connsiteX4" fmla="*/ 226219 w 364333"/>
              <a:gd name="connsiteY4" fmla="*/ 76200 h 78581"/>
              <a:gd name="connsiteX5" fmla="*/ 309563 w 364333"/>
              <a:gd name="connsiteY5" fmla="*/ 14287 h 78581"/>
              <a:gd name="connsiteX6" fmla="*/ 364333 w 364333"/>
              <a:gd name="connsiteY6" fmla="*/ 76201 h 78581"/>
              <a:gd name="connsiteX0" fmla="*/ 0 w 364333"/>
              <a:gd name="connsiteY0" fmla="*/ 76200 h 76201"/>
              <a:gd name="connsiteX1" fmla="*/ 71438 w 364333"/>
              <a:gd name="connsiteY1" fmla="*/ 0 h 76201"/>
              <a:gd name="connsiteX2" fmla="*/ 121444 w 364333"/>
              <a:gd name="connsiteY2" fmla="*/ 76199 h 76201"/>
              <a:gd name="connsiteX3" fmla="*/ 178594 w 364333"/>
              <a:gd name="connsiteY3" fmla="*/ 4762 h 76201"/>
              <a:gd name="connsiteX4" fmla="*/ 226219 w 364333"/>
              <a:gd name="connsiteY4" fmla="*/ 76200 h 76201"/>
              <a:gd name="connsiteX5" fmla="*/ 309563 w 364333"/>
              <a:gd name="connsiteY5" fmla="*/ 14287 h 76201"/>
              <a:gd name="connsiteX6" fmla="*/ 364333 w 364333"/>
              <a:gd name="connsiteY6" fmla="*/ 76201 h 76201"/>
              <a:gd name="connsiteX0" fmla="*/ 0 w 364333"/>
              <a:gd name="connsiteY0" fmla="*/ 76200 h 76201"/>
              <a:gd name="connsiteX1" fmla="*/ 71438 w 364333"/>
              <a:gd name="connsiteY1" fmla="*/ 0 h 76201"/>
              <a:gd name="connsiteX2" fmla="*/ 121444 w 364333"/>
              <a:gd name="connsiteY2" fmla="*/ 76199 h 76201"/>
              <a:gd name="connsiteX3" fmla="*/ 178594 w 364333"/>
              <a:gd name="connsiteY3" fmla="*/ 4762 h 76201"/>
              <a:gd name="connsiteX4" fmla="*/ 242888 w 364333"/>
              <a:gd name="connsiteY4" fmla="*/ 76200 h 76201"/>
              <a:gd name="connsiteX5" fmla="*/ 309563 w 364333"/>
              <a:gd name="connsiteY5" fmla="*/ 14287 h 76201"/>
              <a:gd name="connsiteX6" fmla="*/ 364333 w 364333"/>
              <a:gd name="connsiteY6" fmla="*/ 76201 h 76201"/>
              <a:gd name="connsiteX0" fmla="*/ 0 w 364333"/>
              <a:gd name="connsiteY0" fmla="*/ 76200 h 76201"/>
              <a:gd name="connsiteX1" fmla="*/ 71438 w 364333"/>
              <a:gd name="connsiteY1" fmla="*/ 0 h 76201"/>
              <a:gd name="connsiteX2" fmla="*/ 121444 w 364333"/>
              <a:gd name="connsiteY2" fmla="*/ 76199 h 76201"/>
              <a:gd name="connsiteX3" fmla="*/ 178594 w 364333"/>
              <a:gd name="connsiteY3" fmla="*/ 4762 h 76201"/>
              <a:gd name="connsiteX4" fmla="*/ 242888 w 364333"/>
              <a:gd name="connsiteY4" fmla="*/ 76200 h 76201"/>
              <a:gd name="connsiteX5" fmla="*/ 311944 w 364333"/>
              <a:gd name="connsiteY5" fmla="*/ 7143 h 76201"/>
              <a:gd name="connsiteX6" fmla="*/ 364333 w 364333"/>
              <a:gd name="connsiteY6" fmla="*/ 76201 h 76201"/>
              <a:gd name="connsiteX0" fmla="*/ 0 w 311944"/>
              <a:gd name="connsiteY0" fmla="*/ 76200 h 76200"/>
              <a:gd name="connsiteX1" fmla="*/ 71438 w 311944"/>
              <a:gd name="connsiteY1" fmla="*/ 0 h 76200"/>
              <a:gd name="connsiteX2" fmla="*/ 121444 w 311944"/>
              <a:gd name="connsiteY2" fmla="*/ 76199 h 76200"/>
              <a:gd name="connsiteX3" fmla="*/ 178594 w 311944"/>
              <a:gd name="connsiteY3" fmla="*/ 4762 h 76200"/>
              <a:gd name="connsiteX4" fmla="*/ 242888 w 311944"/>
              <a:gd name="connsiteY4" fmla="*/ 76200 h 76200"/>
              <a:gd name="connsiteX5" fmla="*/ 311944 w 311944"/>
              <a:gd name="connsiteY5" fmla="*/ 7143 h 76200"/>
              <a:gd name="connsiteX0" fmla="*/ 0 w 321469"/>
              <a:gd name="connsiteY0" fmla="*/ 78582 h 78582"/>
              <a:gd name="connsiteX1" fmla="*/ 71438 w 321469"/>
              <a:gd name="connsiteY1" fmla="*/ 2382 h 78582"/>
              <a:gd name="connsiteX2" fmla="*/ 121444 w 321469"/>
              <a:gd name="connsiteY2" fmla="*/ 78581 h 78582"/>
              <a:gd name="connsiteX3" fmla="*/ 178594 w 321469"/>
              <a:gd name="connsiteY3" fmla="*/ 7144 h 78582"/>
              <a:gd name="connsiteX4" fmla="*/ 242888 w 321469"/>
              <a:gd name="connsiteY4" fmla="*/ 78582 h 78582"/>
              <a:gd name="connsiteX5" fmla="*/ 321469 w 321469"/>
              <a:gd name="connsiteY5" fmla="*/ 0 h 78582"/>
              <a:gd name="connsiteX0" fmla="*/ 0 w 309509"/>
              <a:gd name="connsiteY0" fmla="*/ 86851 h 86851"/>
              <a:gd name="connsiteX1" fmla="*/ 71438 w 309509"/>
              <a:gd name="connsiteY1" fmla="*/ 10651 h 86851"/>
              <a:gd name="connsiteX2" fmla="*/ 121444 w 309509"/>
              <a:gd name="connsiteY2" fmla="*/ 86850 h 86851"/>
              <a:gd name="connsiteX3" fmla="*/ 178594 w 309509"/>
              <a:gd name="connsiteY3" fmla="*/ 15413 h 86851"/>
              <a:gd name="connsiteX4" fmla="*/ 242888 w 309509"/>
              <a:gd name="connsiteY4" fmla="*/ 86851 h 86851"/>
              <a:gd name="connsiteX5" fmla="*/ 309509 w 309509"/>
              <a:gd name="connsiteY5" fmla="*/ 0 h 86851"/>
              <a:gd name="connsiteX0" fmla="*/ 0 w 297549"/>
              <a:gd name="connsiteY0" fmla="*/ 76200 h 76200"/>
              <a:gd name="connsiteX1" fmla="*/ 71438 w 297549"/>
              <a:gd name="connsiteY1" fmla="*/ 0 h 76200"/>
              <a:gd name="connsiteX2" fmla="*/ 121444 w 297549"/>
              <a:gd name="connsiteY2" fmla="*/ 76199 h 76200"/>
              <a:gd name="connsiteX3" fmla="*/ 178594 w 297549"/>
              <a:gd name="connsiteY3" fmla="*/ 4762 h 76200"/>
              <a:gd name="connsiteX4" fmla="*/ 242888 w 297549"/>
              <a:gd name="connsiteY4" fmla="*/ 76200 h 76200"/>
              <a:gd name="connsiteX5" fmla="*/ 297549 w 297549"/>
              <a:gd name="connsiteY5" fmla="*/ 16229 h 76200"/>
              <a:gd name="connsiteX0" fmla="*/ 0 w 316685"/>
              <a:gd name="connsiteY0" fmla="*/ 93054 h 93054"/>
              <a:gd name="connsiteX1" fmla="*/ 71438 w 316685"/>
              <a:gd name="connsiteY1" fmla="*/ 16854 h 93054"/>
              <a:gd name="connsiteX2" fmla="*/ 121444 w 316685"/>
              <a:gd name="connsiteY2" fmla="*/ 93053 h 93054"/>
              <a:gd name="connsiteX3" fmla="*/ 178594 w 316685"/>
              <a:gd name="connsiteY3" fmla="*/ 21616 h 93054"/>
              <a:gd name="connsiteX4" fmla="*/ 242888 w 316685"/>
              <a:gd name="connsiteY4" fmla="*/ 93054 h 93054"/>
              <a:gd name="connsiteX5" fmla="*/ 316685 w 316685"/>
              <a:gd name="connsiteY5" fmla="*/ 0 h 93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6685" h="93054">
                <a:moveTo>
                  <a:pt x="0" y="93054"/>
                </a:moveTo>
                <a:lnTo>
                  <a:pt x="71438" y="16854"/>
                </a:lnTo>
                <a:lnTo>
                  <a:pt x="121444" y="93053"/>
                </a:lnTo>
                <a:lnTo>
                  <a:pt x="178594" y="21616"/>
                </a:lnTo>
                <a:lnTo>
                  <a:pt x="242888" y="93054"/>
                </a:lnTo>
                <a:cubicBezTo>
                  <a:pt x="269082" y="66860"/>
                  <a:pt x="290491" y="26194"/>
                  <a:pt x="31668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9" name="Straight Connector 128"/>
          <p:cNvCxnSpPr/>
          <p:nvPr/>
        </p:nvCxnSpPr>
        <p:spPr>
          <a:xfrm>
            <a:off x="4406013" y="5476087"/>
            <a:ext cx="0" cy="317979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4725100" y="5485605"/>
            <a:ext cx="0" cy="317979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>
            <a:off x="5044188" y="5482891"/>
            <a:ext cx="0" cy="317979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Rectangle 132"/>
          <p:cNvSpPr/>
          <p:nvPr/>
        </p:nvSpPr>
        <p:spPr>
          <a:xfrm>
            <a:off x="5706998" y="5382992"/>
            <a:ext cx="2936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aseline="30000" dirty="0"/>
              <a:t>˽</a:t>
            </a:r>
            <a:endParaRPr lang="en-US" sz="2400" dirty="0"/>
          </a:p>
        </p:txBody>
      </p:sp>
      <p:cxnSp>
        <p:nvCxnSpPr>
          <p:cNvPr id="134" name="Straight Connector 133"/>
          <p:cNvCxnSpPr/>
          <p:nvPr/>
        </p:nvCxnSpPr>
        <p:spPr>
          <a:xfrm>
            <a:off x="5377175" y="5479489"/>
            <a:ext cx="0" cy="317979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5694269" y="5482891"/>
            <a:ext cx="0" cy="317979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6027256" y="5479489"/>
            <a:ext cx="0" cy="317979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Rectangle 139"/>
          <p:cNvSpPr/>
          <p:nvPr/>
        </p:nvSpPr>
        <p:spPr>
          <a:xfrm>
            <a:off x="2828147" y="5430108"/>
            <a:ext cx="2952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41" name="Rectangle 140"/>
          <p:cNvSpPr/>
          <p:nvPr/>
        </p:nvSpPr>
        <p:spPr>
          <a:xfrm>
            <a:off x="3147467" y="5430108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42" name="Rectangle 141"/>
          <p:cNvSpPr/>
          <p:nvPr/>
        </p:nvSpPr>
        <p:spPr>
          <a:xfrm>
            <a:off x="3465168" y="5432487"/>
            <a:ext cx="2952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43" name="Top head later"/>
          <p:cNvSpPr/>
          <p:nvPr/>
        </p:nvSpPr>
        <p:spPr>
          <a:xfrm>
            <a:off x="1033241" y="4536883"/>
            <a:ext cx="971567" cy="943629"/>
          </a:xfrm>
          <a:custGeom>
            <a:avLst/>
            <a:gdLst>
              <a:gd name="connsiteX0" fmla="*/ 319 w 1086487"/>
              <a:gd name="connsiteY0" fmla="*/ 340025 h 340025"/>
              <a:gd name="connsiteX1" fmla="*/ 152719 w 1086487"/>
              <a:gd name="connsiteY1" fmla="*/ 54275 h 340025"/>
              <a:gd name="connsiteX2" fmla="*/ 933769 w 1086487"/>
              <a:gd name="connsiteY2" fmla="*/ 25700 h 340025"/>
              <a:gd name="connsiteX3" fmla="*/ 1086169 w 1086487"/>
              <a:gd name="connsiteY3" fmla="*/ 340025 h 340025"/>
              <a:gd name="connsiteX0" fmla="*/ 319 w 1014845"/>
              <a:gd name="connsiteY0" fmla="*/ 340025 h 1121075"/>
              <a:gd name="connsiteX1" fmla="*/ 152719 w 1014845"/>
              <a:gd name="connsiteY1" fmla="*/ 54275 h 1121075"/>
              <a:gd name="connsiteX2" fmla="*/ 933769 w 1014845"/>
              <a:gd name="connsiteY2" fmla="*/ 25700 h 1121075"/>
              <a:gd name="connsiteX3" fmla="*/ 971869 w 1014845"/>
              <a:gd name="connsiteY3" fmla="*/ 1121075 h 1121075"/>
              <a:gd name="connsiteX0" fmla="*/ 36 w 971595"/>
              <a:gd name="connsiteY0" fmla="*/ 292109 h 1073159"/>
              <a:gd name="connsiteX1" fmla="*/ 152436 w 971595"/>
              <a:gd name="connsiteY1" fmla="*/ 6359 h 1073159"/>
              <a:gd name="connsiteX2" fmla="*/ 614398 w 971595"/>
              <a:gd name="connsiteY2" fmla="*/ 568334 h 1073159"/>
              <a:gd name="connsiteX3" fmla="*/ 971586 w 971595"/>
              <a:gd name="connsiteY3" fmla="*/ 1073159 h 1073159"/>
              <a:gd name="connsiteX0" fmla="*/ 11 w 971570"/>
              <a:gd name="connsiteY0" fmla="*/ 187250 h 968300"/>
              <a:gd name="connsiteX1" fmla="*/ 280999 w 971570"/>
              <a:gd name="connsiteY1" fmla="*/ 11038 h 968300"/>
              <a:gd name="connsiteX2" fmla="*/ 614373 w 971570"/>
              <a:gd name="connsiteY2" fmla="*/ 463475 h 968300"/>
              <a:gd name="connsiteX3" fmla="*/ 971561 w 971570"/>
              <a:gd name="connsiteY3" fmla="*/ 968300 h 968300"/>
              <a:gd name="connsiteX0" fmla="*/ 8 w 971567"/>
              <a:gd name="connsiteY0" fmla="*/ 132315 h 913365"/>
              <a:gd name="connsiteX1" fmla="*/ 342909 w 971567"/>
              <a:gd name="connsiteY1" fmla="*/ 18015 h 913365"/>
              <a:gd name="connsiteX2" fmla="*/ 614370 w 971567"/>
              <a:gd name="connsiteY2" fmla="*/ 408540 h 913365"/>
              <a:gd name="connsiteX3" fmla="*/ 971558 w 971567"/>
              <a:gd name="connsiteY3" fmla="*/ 913365 h 913365"/>
              <a:gd name="connsiteX0" fmla="*/ 9 w 971568"/>
              <a:gd name="connsiteY0" fmla="*/ 157195 h 938245"/>
              <a:gd name="connsiteX1" fmla="*/ 342910 w 971568"/>
              <a:gd name="connsiteY1" fmla="*/ 42895 h 938245"/>
              <a:gd name="connsiteX2" fmla="*/ 614371 w 971568"/>
              <a:gd name="connsiteY2" fmla="*/ 433420 h 938245"/>
              <a:gd name="connsiteX3" fmla="*/ 971559 w 971568"/>
              <a:gd name="connsiteY3" fmla="*/ 938245 h 938245"/>
              <a:gd name="connsiteX0" fmla="*/ 9 w 971568"/>
              <a:gd name="connsiteY0" fmla="*/ 157195 h 938245"/>
              <a:gd name="connsiteX1" fmla="*/ 342910 w 971568"/>
              <a:gd name="connsiteY1" fmla="*/ 42895 h 938245"/>
              <a:gd name="connsiteX2" fmla="*/ 614371 w 971568"/>
              <a:gd name="connsiteY2" fmla="*/ 433420 h 938245"/>
              <a:gd name="connsiteX3" fmla="*/ 971559 w 971568"/>
              <a:gd name="connsiteY3" fmla="*/ 938245 h 938245"/>
              <a:gd name="connsiteX0" fmla="*/ 9 w 971566"/>
              <a:gd name="connsiteY0" fmla="*/ 157195 h 938245"/>
              <a:gd name="connsiteX1" fmla="*/ 342910 w 971566"/>
              <a:gd name="connsiteY1" fmla="*/ 42895 h 938245"/>
              <a:gd name="connsiteX2" fmla="*/ 614371 w 971566"/>
              <a:gd name="connsiteY2" fmla="*/ 433420 h 938245"/>
              <a:gd name="connsiteX3" fmla="*/ 971559 w 971566"/>
              <a:gd name="connsiteY3" fmla="*/ 938245 h 938245"/>
              <a:gd name="connsiteX0" fmla="*/ 9 w 971559"/>
              <a:gd name="connsiteY0" fmla="*/ 157195 h 938245"/>
              <a:gd name="connsiteX1" fmla="*/ 342910 w 971559"/>
              <a:gd name="connsiteY1" fmla="*/ 42895 h 938245"/>
              <a:gd name="connsiteX2" fmla="*/ 614371 w 971559"/>
              <a:gd name="connsiteY2" fmla="*/ 433420 h 938245"/>
              <a:gd name="connsiteX3" fmla="*/ 971559 w 971559"/>
              <a:gd name="connsiteY3" fmla="*/ 938245 h 938245"/>
              <a:gd name="connsiteX0" fmla="*/ 9 w 971566"/>
              <a:gd name="connsiteY0" fmla="*/ 157195 h 938245"/>
              <a:gd name="connsiteX1" fmla="*/ 342910 w 971566"/>
              <a:gd name="connsiteY1" fmla="*/ 42895 h 938245"/>
              <a:gd name="connsiteX2" fmla="*/ 614371 w 971566"/>
              <a:gd name="connsiteY2" fmla="*/ 433420 h 938245"/>
              <a:gd name="connsiteX3" fmla="*/ 971559 w 971566"/>
              <a:gd name="connsiteY3" fmla="*/ 938245 h 938245"/>
              <a:gd name="connsiteX0" fmla="*/ 9 w 971568"/>
              <a:gd name="connsiteY0" fmla="*/ 130618 h 911668"/>
              <a:gd name="connsiteX1" fmla="*/ 342910 w 971568"/>
              <a:gd name="connsiteY1" fmla="*/ 16318 h 911668"/>
              <a:gd name="connsiteX2" fmla="*/ 657233 w 971568"/>
              <a:gd name="connsiteY2" fmla="*/ 383030 h 911668"/>
              <a:gd name="connsiteX3" fmla="*/ 971559 w 971568"/>
              <a:gd name="connsiteY3" fmla="*/ 911668 h 911668"/>
              <a:gd name="connsiteX0" fmla="*/ 8 w 971567"/>
              <a:gd name="connsiteY0" fmla="*/ 108134 h 889184"/>
              <a:gd name="connsiteX1" fmla="*/ 371484 w 971567"/>
              <a:gd name="connsiteY1" fmla="*/ 22409 h 889184"/>
              <a:gd name="connsiteX2" fmla="*/ 657232 w 971567"/>
              <a:gd name="connsiteY2" fmla="*/ 360546 h 889184"/>
              <a:gd name="connsiteX3" fmla="*/ 971558 w 971567"/>
              <a:gd name="connsiteY3" fmla="*/ 889184 h 889184"/>
              <a:gd name="connsiteX0" fmla="*/ 8 w 971567"/>
              <a:gd name="connsiteY0" fmla="*/ 139879 h 920929"/>
              <a:gd name="connsiteX1" fmla="*/ 371484 w 971567"/>
              <a:gd name="connsiteY1" fmla="*/ 54154 h 920929"/>
              <a:gd name="connsiteX2" fmla="*/ 657232 w 971567"/>
              <a:gd name="connsiteY2" fmla="*/ 392291 h 920929"/>
              <a:gd name="connsiteX3" fmla="*/ 971558 w 971567"/>
              <a:gd name="connsiteY3" fmla="*/ 920929 h 920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1567" h="920929">
                <a:moveTo>
                  <a:pt x="8" y="139879"/>
                </a:moveTo>
                <a:cubicBezTo>
                  <a:pt x="-1580" y="23197"/>
                  <a:pt x="219085" y="-59352"/>
                  <a:pt x="371484" y="54154"/>
                </a:cubicBezTo>
                <a:cubicBezTo>
                  <a:pt x="523883" y="167660"/>
                  <a:pt x="544520" y="268466"/>
                  <a:pt x="657232" y="392291"/>
                </a:cubicBezTo>
                <a:cubicBezTo>
                  <a:pt x="779470" y="554216"/>
                  <a:pt x="973145" y="644704"/>
                  <a:pt x="971558" y="920929"/>
                </a:cubicBezTo>
              </a:path>
            </a:pathLst>
          </a:custGeom>
          <a:noFill/>
          <a:ln>
            <a:solidFill>
              <a:schemeClr val="tx1"/>
            </a:solidFill>
            <a:tailEnd type="triangle"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 143"/>
          <p:cNvSpPr/>
          <p:nvPr/>
        </p:nvSpPr>
        <p:spPr>
          <a:xfrm>
            <a:off x="5397044" y="5382992"/>
            <a:ext cx="2936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aseline="30000" dirty="0"/>
              <a:t>˽</a:t>
            </a:r>
            <a:endParaRPr lang="en-US" sz="2400" dirty="0"/>
          </a:p>
        </p:txBody>
      </p:sp>
      <p:sp>
        <p:nvSpPr>
          <p:cNvPr id="145" name="Rectangle 144"/>
          <p:cNvSpPr/>
          <p:nvPr/>
        </p:nvSpPr>
        <p:spPr>
          <a:xfrm>
            <a:off x="5077676" y="5382992"/>
            <a:ext cx="2936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aseline="30000" dirty="0"/>
              <a:t>˽</a:t>
            </a:r>
            <a:endParaRPr lang="en-US" sz="2400" dirty="0"/>
          </a:p>
        </p:txBody>
      </p:sp>
      <p:sp>
        <p:nvSpPr>
          <p:cNvPr id="146" name="Rectangle 145"/>
          <p:cNvSpPr/>
          <p:nvPr/>
        </p:nvSpPr>
        <p:spPr>
          <a:xfrm>
            <a:off x="4767722" y="5382992"/>
            <a:ext cx="2936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aseline="30000" dirty="0"/>
              <a:t>˽</a:t>
            </a:r>
            <a:endParaRPr lang="en-US" sz="2400" dirty="0"/>
          </a:p>
        </p:txBody>
      </p:sp>
      <p:sp>
        <p:nvSpPr>
          <p:cNvPr id="147" name="Rectangle 146"/>
          <p:cNvSpPr/>
          <p:nvPr/>
        </p:nvSpPr>
        <p:spPr>
          <a:xfrm>
            <a:off x="4426278" y="5382992"/>
            <a:ext cx="2936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aseline="30000" dirty="0"/>
              <a:t>˽</a:t>
            </a:r>
            <a:endParaRPr lang="en-US" sz="2400" dirty="0"/>
          </a:p>
        </p:txBody>
      </p:sp>
      <p:sp>
        <p:nvSpPr>
          <p:cNvPr id="148" name="Rectangle 147"/>
          <p:cNvSpPr/>
          <p:nvPr/>
        </p:nvSpPr>
        <p:spPr>
          <a:xfrm>
            <a:off x="4102035" y="5382992"/>
            <a:ext cx="2936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aseline="30000" dirty="0"/>
              <a:t>˽</a:t>
            </a:r>
            <a:endParaRPr lang="en-US" sz="2400" dirty="0"/>
          </a:p>
        </p:txBody>
      </p:sp>
      <p:sp>
        <p:nvSpPr>
          <p:cNvPr id="149" name="Rectangle 148"/>
          <p:cNvSpPr/>
          <p:nvPr/>
        </p:nvSpPr>
        <p:spPr>
          <a:xfrm>
            <a:off x="3787030" y="5382992"/>
            <a:ext cx="2936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aseline="30000" dirty="0"/>
              <a:t>˽</a:t>
            </a:r>
            <a:endParaRPr lang="en-US" sz="2400" dirty="0"/>
          </a:p>
        </p:txBody>
      </p:sp>
      <p:sp>
        <p:nvSpPr>
          <p:cNvPr id="150" name="Rectangle 149"/>
          <p:cNvSpPr/>
          <p:nvPr/>
        </p:nvSpPr>
        <p:spPr>
          <a:xfrm>
            <a:off x="3462787" y="5382992"/>
            <a:ext cx="2936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aseline="30000" dirty="0"/>
              <a:t>˽</a:t>
            </a:r>
            <a:endParaRPr lang="en-US" sz="2400" dirty="0"/>
          </a:p>
        </p:txBody>
      </p:sp>
      <p:sp>
        <p:nvSpPr>
          <p:cNvPr id="151" name="Rectangle 150"/>
          <p:cNvSpPr/>
          <p:nvPr/>
        </p:nvSpPr>
        <p:spPr>
          <a:xfrm>
            <a:off x="3135632" y="5382992"/>
            <a:ext cx="2936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aseline="30000" dirty="0"/>
              <a:t>˽</a:t>
            </a:r>
            <a:endParaRPr lang="en-US" sz="2400" dirty="0"/>
          </a:p>
        </p:txBody>
      </p:sp>
      <p:sp>
        <p:nvSpPr>
          <p:cNvPr id="152" name="Rectangle 151"/>
          <p:cNvSpPr/>
          <p:nvPr/>
        </p:nvSpPr>
        <p:spPr>
          <a:xfrm>
            <a:off x="2825678" y="5382992"/>
            <a:ext cx="2936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aseline="30000" dirty="0"/>
              <a:t>˽</a:t>
            </a:r>
            <a:endParaRPr lang="en-US" sz="2400" dirty="0"/>
          </a:p>
        </p:txBody>
      </p:sp>
      <p:sp>
        <p:nvSpPr>
          <p:cNvPr id="153" name="Rectangle 152"/>
          <p:cNvSpPr/>
          <p:nvPr/>
        </p:nvSpPr>
        <p:spPr>
          <a:xfrm>
            <a:off x="2505475" y="5382992"/>
            <a:ext cx="2936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aseline="30000" dirty="0"/>
              <a:t>˽</a:t>
            </a:r>
            <a:endParaRPr lang="en-US" sz="2400" dirty="0"/>
          </a:p>
        </p:txBody>
      </p:sp>
      <p:sp>
        <p:nvSpPr>
          <p:cNvPr id="154" name="Rectangle 153"/>
          <p:cNvSpPr/>
          <p:nvPr/>
        </p:nvSpPr>
        <p:spPr>
          <a:xfrm>
            <a:off x="2178320" y="5382992"/>
            <a:ext cx="2936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aseline="30000" dirty="0"/>
              <a:t>˽</a:t>
            </a:r>
            <a:endParaRPr lang="en-US" sz="2400" dirty="0"/>
          </a:p>
        </p:txBody>
      </p:sp>
      <p:sp>
        <p:nvSpPr>
          <p:cNvPr id="155" name="Rectangle 154"/>
          <p:cNvSpPr/>
          <p:nvPr/>
        </p:nvSpPr>
        <p:spPr>
          <a:xfrm>
            <a:off x="1868366" y="5382992"/>
            <a:ext cx="2936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aseline="30000" dirty="0"/>
              <a:t>˽</a:t>
            </a:r>
            <a:endParaRPr lang="en-US" sz="2400" dirty="0"/>
          </a:p>
        </p:txBody>
      </p:sp>
      <p:sp>
        <p:nvSpPr>
          <p:cNvPr id="156" name="Freeform 155"/>
          <p:cNvSpPr/>
          <p:nvPr/>
        </p:nvSpPr>
        <p:spPr>
          <a:xfrm>
            <a:off x="932123" y="4339115"/>
            <a:ext cx="2993624" cy="340025"/>
          </a:xfrm>
          <a:custGeom>
            <a:avLst/>
            <a:gdLst>
              <a:gd name="connsiteX0" fmla="*/ 319 w 1086487"/>
              <a:gd name="connsiteY0" fmla="*/ 340025 h 340025"/>
              <a:gd name="connsiteX1" fmla="*/ 152719 w 1086487"/>
              <a:gd name="connsiteY1" fmla="*/ 54275 h 340025"/>
              <a:gd name="connsiteX2" fmla="*/ 933769 w 1086487"/>
              <a:gd name="connsiteY2" fmla="*/ 25700 h 340025"/>
              <a:gd name="connsiteX3" fmla="*/ 1086169 w 1086487"/>
              <a:gd name="connsiteY3" fmla="*/ 340025 h 3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6487" h="340025">
                <a:moveTo>
                  <a:pt x="319" y="340025"/>
                </a:moveTo>
                <a:cubicBezTo>
                  <a:pt x="-1269" y="223343"/>
                  <a:pt x="-2856" y="106662"/>
                  <a:pt x="152719" y="54275"/>
                </a:cubicBezTo>
                <a:cubicBezTo>
                  <a:pt x="308294" y="1888"/>
                  <a:pt x="778194" y="-21925"/>
                  <a:pt x="933769" y="25700"/>
                </a:cubicBezTo>
                <a:cubicBezTo>
                  <a:pt x="1089344" y="73325"/>
                  <a:pt x="1087756" y="206675"/>
                  <a:pt x="1086169" y="340025"/>
                </a:cubicBezTo>
              </a:path>
            </a:pathLst>
          </a:custGeom>
          <a:noFill/>
          <a:ln>
            <a:solidFill>
              <a:schemeClr val="tx1"/>
            </a:solidFill>
            <a:tailEnd type="triangle"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Top head later"/>
          <p:cNvSpPr/>
          <p:nvPr/>
        </p:nvSpPr>
        <p:spPr>
          <a:xfrm>
            <a:off x="1032688" y="4559066"/>
            <a:ext cx="2583057" cy="924622"/>
          </a:xfrm>
          <a:custGeom>
            <a:avLst/>
            <a:gdLst>
              <a:gd name="connsiteX0" fmla="*/ 319 w 1086487"/>
              <a:gd name="connsiteY0" fmla="*/ 340025 h 340025"/>
              <a:gd name="connsiteX1" fmla="*/ 152719 w 1086487"/>
              <a:gd name="connsiteY1" fmla="*/ 54275 h 340025"/>
              <a:gd name="connsiteX2" fmla="*/ 933769 w 1086487"/>
              <a:gd name="connsiteY2" fmla="*/ 25700 h 340025"/>
              <a:gd name="connsiteX3" fmla="*/ 1086169 w 1086487"/>
              <a:gd name="connsiteY3" fmla="*/ 340025 h 340025"/>
              <a:gd name="connsiteX0" fmla="*/ 319 w 1014845"/>
              <a:gd name="connsiteY0" fmla="*/ 340025 h 1121075"/>
              <a:gd name="connsiteX1" fmla="*/ 152719 w 1014845"/>
              <a:gd name="connsiteY1" fmla="*/ 54275 h 1121075"/>
              <a:gd name="connsiteX2" fmla="*/ 933769 w 1014845"/>
              <a:gd name="connsiteY2" fmla="*/ 25700 h 1121075"/>
              <a:gd name="connsiteX3" fmla="*/ 971869 w 1014845"/>
              <a:gd name="connsiteY3" fmla="*/ 1121075 h 1121075"/>
              <a:gd name="connsiteX0" fmla="*/ 36 w 971595"/>
              <a:gd name="connsiteY0" fmla="*/ 292109 h 1073159"/>
              <a:gd name="connsiteX1" fmla="*/ 152436 w 971595"/>
              <a:gd name="connsiteY1" fmla="*/ 6359 h 1073159"/>
              <a:gd name="connsiteX2" fmla="*/ 614398 w 971595"/>
              <a:gd name="connsiteY2" fmla="*/ 568334 h 1073159"/>
              <a:gd name="connsiteX3" fmla="*/ 971586 w 971595"/>
              <a:gd name="connsiteY3" fmla="*/ 1073159 h 1073159"/>
              <a:gd name="connsiteX0" fmla="*/ 11 w 971570"/>
              <a:gd name="connsiteY0" fmla="*/ 187250 h 968300"/>
              <a:gd name="connsiteX1" fmla="*/ 280999 w 971570"/>
              <a:gd name="connsiteY1" fmla="*/ 11038 h 968300"/>
              <a:gd name="connsiteX2" fmla="*/ 614373 w 971570"/>
              <a:gd name="connsiteY2" fmla="*/ 463475 h 968300"/>
              <a:gd name="connsiteX3" fmla="*/ 971561 w 971570"/>
              <a:gd name="connsiteY3" fmla="*/ 968300 h 968300"/>
              <a:gd name="connsiteX0" fmla="*/ 8 w 971567"/>
              <a:gd name="connsiteY0" fmla="*/ 132315 h 913365"/>
              <a:gd name="connsiteX1" fmla="*/ 342909 w 971567"/>
              <a:gd name="connsiteY1" fmla="*/ 18015 h 913365"/>
              <a:gd name="connsiteX2" fmla="*/ 614370 w 971567"/>
              <a:gd name="connsiteY2" fmla="*/ 408540 h 913365"/>
              <a:gd name="connsiteX3" fmla="*/ 971558 w 971567"/>
              <a:gd name="connsiteY3" fmla="*/ 913365 h 913365"/>
              <a:gd name="connsiteX0" fmla="*/ 9 w 971568"/>
              <a:gd name="connsiteY0" fmla="*/ 157195 h 938245"/>
              <a:gd name="connsiteX1" fmla="*/ 342910 w 971568"/>
              <a:gd name="connsiteY1" fmla="*/ 42895 h 938245"/>
              <a:gd name="connsiteX2" fmla="*/ 614371 w 971568"/>
              <a:gd name="connsiteY2" fmla="*/ 433420 h 938245"/>
              <a:gd name="connsiteX3" fmla="*/ 971559 w 971568"/>
              <a:gd name="connsiteY3" fmla="*/ 938245 h 938245"/>
              <a:gd name="connsiteX0" fmla="*/ 9 w 971568"/>
              <a:gd name="connsiteY0" fmla="*/ 157195 h 938245"/>
              <a:gd name="connsiteX1" fmla="*/ 342910 w 971568"/>
              <a:gd name="connsiteY1" fmla="*/ 42895 h 938245"/>
              <a:gd name="connsiteX2" fmla="*/ 614371 w 971568"/>
              <a:gd name="connsiteY2" fmla="*/ 433420 h 938245"/>
              <a:gd name="connsiteX3" fmla="*/ 971559 w 971568"/>
              <a:gd name="connsiteY3" fmla="*/ 938245 h 938245"/>
              <a:gd name="connsiteX0" fmla="*/ 9 w 971566"/>
              <a:gd name="connsiteY0" fmla="*/ 157195 h 938245"/>
              <a:gd name="connsiteX1" fmla="*/ 342910 w 971566"/>
              <a:gd name="connsiteY1" fmla="*/ 42895 h 938245"/>
              <a:gd name="connsiteX2" fmla="*/ 614371 w 971566"/>
              <a:gd name="connsiteY2" fmla="*/ 433420 h 938245"/>
              <a:gd name="connsiteX3" fmla="*/ 971559 w 971566"/>
              <a:gd name="connsiteY3" fmla="*/ 938245 h 938245"/>
              <a:gd name="connsiteX0" fmla="*/ 9 w 971559"/>
              <a:gd name="connsiteY0" fmla="*/ 157195 h 938245"/>
              <a:gd name="connsiteX1" fmla="*/ 342910 w 971559"/>
              <a:gd name="connsiteY1" fmla="*/ 42895 h 938245"/>
              <a:gd name="connsiteX2" fmla="*/ 614371 w 971559"/>
              <a:gd name="connsiteY2" fmla="*/ 433420 h 938245"/>
              <a:gd name="connsiteX3" fmla="*/ 971559 w 971559"/>
              <a:gd name="connsiteY3" fmla="*/ 938245 h 938245"/>
              <a:gd name="connsiteX0" fmla="*/ 9 w 971566"/>
              <a:gd name="connsiteY0" fmla="*/ 157195 h 938245"/>
              <a:gd name="connsiteX1" fmla="*/ 342910 w 971566"/>
              <a:gd name="connsiteY1" fmla="*/ 42895 h 938245"/>
              <a:gd name="connsiteX2" fmla="*/ 614371 w 971566"/>
              <a:gd name="connsiteY2" fmla="*/ 433420 h 938245"/>
              <a:gd name="connsiteX3" fmla="*/ 971559 w 971566"/>
              <a:gd name="connsiteY3" fmla="*/ 938245 h 938245"/>
              <a:gd name="connsiteX0" fmla="*/ 9 w 971568"/>
              <a:gd name="connsiteY0" fmla="*/ 130618 h 911668"/>
              <a:gd name="connsiteX1" fmla="*/ 342910 w 971568"/>
              <a:gd name="connsiteY1" fmla="*/ 16318 h 911668"/>
              <a:gd name="connsiteX2" fmla="*/ 657233 w 971568"/>
              <a:gd name="connsiteY2" fmla="*/ 383030 h 911668"/>
              <a:gd name="connsiteX3" fmla="*/ 971559 w 971568"/>
              <a:gd name="connsiteY3" fmla="*/ 911668 h 911668"/>
              <a:gd name="connsiteX0" fmla="*/ 8 w 971567"/>
              <a:gd name="connsiteY0" fmla="*/ 108134 h 889184"/>
              <a:gd name="connsiteX1" fmla="*/ 371484 w 971567"/>
              <a:gd name="connsiteY1" fmla="*/ 22409 h 889184"/>
              <a:gd name="connsiteX2" fmla="*/ 657232 w 971567"/>
              <a:gd name="connsiteY2" fmla="*/ 360546 h 889184"/>
              <a:gd name="connsiteX3" fmla="*/ 971558 w 971567"/>
              <a:gd name="connsiteY3" fmla="*/ 889184 h 889184"/>
              <a:gd name="connsiteX0" fmla="*/ 8 w 971567"/>
              <a:gd name="connsiteY0" fmla="*/ 139879 h 920929"/>
              <a:gd name="connsiteX1" fmla="*/ 371484 w 971567"/>
              <a:gd name="connsiteY1" fmla="*/ 54154 h 920929"/>
              <a:gd name="connsiteX2" fmla="*/ 657232 w 971567"/>
              <a:gd name="connsiteY2" fmla="*/ 392291 h 920929"/>
              <a:gd name="connsiteX3" fmla="*/ 971558 w 971567"/>
              <a:gd name="connsiteY3" fmla="*/ 920929 h 920929"/>
              <a:gd name="connsiteX0" fmla="*/ 8 w 2578109"/>
              <a:gd name="connsiteY0" fmla="*/ 139879 h 924028"/>
              <a:gd name="connsiteX1" fmla="*/ 371484 w 2578109"/>
              <a:gd name="connsiteY1" fmla="*/ 54154 h 924028"/>
              <a:gd name="connsiteX2" fmla="*/ 657232 w 2578109"/>
              <a:gd name="connsiteY2" fmla="*/ 392291 h 924028"/>
              <a:gd name="connsiteX3" fmla="*/ 2578108 w 2578109"/>
              <a:gd name="connsiteY3" fmla="*/ 924028 h 924028"/>
              <a:gd name="connsiteX0" fmla="*/ 8 w 2578109"/>
              <a:gd name="connsiteY0" fmla="*/ 118231 h 902380"/>
              <a:gd name="connsiteX1" fmla="*/ 371484 w 2578109"/>
              <a:gd name="connsiteY1" fmla="*/ 32506 h 902380"/>
              <a:gd name="connsiteX2" fmla="*/ 777882 w 2578109"/>
              <a:gd name="connsiteY2" fmla="*/ 506982 h 902380"/>
              <a:gd name="connsiteX3" fmla="*/ 2578108 w 2578109"/>
              <a:gd name="connsiteY3" fmla="*/ 902380 h 902380"/>
              <a:gd name="connsiteX0" fmla="*/ 8 w 2578109"/>
              <a:gd name="connsiteY0" fmla="*/ 118231 h 902380"/>
              <a:gd name="connsiteX1" fmla="*/ 371484 w 2578109"/>
              <a:gd name="connsiteY1" fmla="*/ 32506 h 902380"/>
              <a:gd name="connsiteX2" fmla="*/ 777882 w 2578109"/>
              <a:gd name="connsiteY2" fmla="*/ 506982 h 902380"/>
              <a:gd name="connsiteX3" fmla="*/ 2578108 w 2578109"/>
              <a:gd name="connsiteY3" fmla="*/ 902380 h 902380"/>
              <a:gd name="connsiteX0" fmla="*/ 8 w 2578109"/>
              <a:gd name="connsiteY0" fmla="*/ 118231 h 902380"/>
              <a:gd name="connsiteX1" fmla="*/ 371484 w 2578109"/>
              <a:gd name="connsiteY1" fmla="*/ 32506 h 902380"/>
              <a:gd name="connsiteX2" fmla="*/ 777882 w 2578109"/>
              <a:gd name="connsiteY2" fmla="*/ 506982 h 902380"/>
              <a:gd name="connsiteX3" fmla="*/ 2578108 w 2578109"/>
              <a:gd name="connsiteY3" fmla="*/ 902380 h 902380"/>
              <a:gd name="connsiteX0" fmla="*/ 8 w 2578802"/>
              <a:gd name="connsiteY0" fmla="*/ 118231 h 902380"/>
              <a:gd name="connsiteX1" fmla="*/ 371484 w 2578802"/>
              <a:gd name="connsiteY1" fmla="*/ 32506 h 902380"/>
              <a:gd name="connsiteX2" fmla="*/ 777882 w 2578802"/>
              <a:gd name="connsiteY2" fmla="*/ 506982 h 902380"/>
              <a:gd name="connsiteX3" fmla="*/ 2578108 w 2578802"/>
              <a:gd name="connsiteY3" fmla="*/ 902380 h 902380"/>
              <a:gd name="connsiteX0" fmla="*/ 8 w 2579303"/>
              <a:gd name="connsiteY0" fmla="*/ 118231 h 902380"/>
              <a:gd name="connsiteX1" fmla="*/ 371484 w 2579303"/>
              <a:gd name="connsiteY1" fmla="*/ 32506 h 902380"/>
              <a:gd name="connsiteX2" fmla="*/ 777882 w 2579303"/>
              <a:gd name="connsiteY2" fmla="*/ 506982 h 902380"/>
              <a:gd name="connsiteX3" fmla="*/ 2578108 w 2579303"/>
              <a:gd name="connsiteY3" fmla="*/ 902380 h 902380"/>
              <a:gd name="connsiteX0" fmla="*/ 8 w 2580679"/>
              <a:gd name="connsiteY0" fmla="*/ 118231 h 902380"/>
              <a:gd name="connsiteX1" fmla="*/ 371484 w 2580679"/>
              <a:gd name="connsiteY1" fmla="*/ 32506 h 902380"/>
              <a:gd name="connsiteX2" fmla="*/ 777882 w 2580679"/>
              <a:gd name="connsiteY2" fmla="*/ 506982 h 902380"/>
              <a:gd name="connsiteX3" fmla="*/ 2578108 w 2580679"/>
              <a:gd name="connsiteY3" fmla="*/ 902380 h 902380"/>
              <a:gd name="connsiteX0" fmla="*/ 8 w 2586447"/>
              <a:gd name="connsiteY0" fmla="*/ 118231 h 902380"/>
              <a:gd name="connsiteX1" fmla="*/ 371484 w 2586447"/>
              <a:gd name="connsiteY1" fmla="*/ 32506 h 902380"/>
              <a:gd name="connsiteX2" fmla="*/ 777882 w 2586447"/>
              <a:gd name="connsiteY2" fmla="*/ 506982 h 902380"/>
              <a:gd name="connsiteX3" fmla="*/ 2578108 w 2586447"/>
              <a:gd name="connsiteY3" fmla="*/ 902380 h 902380"/>
              <a:gd name="connsiteX0" fmla="*/ 8 w 2580290"/>
              <a:gd name="connsiteY0" fmla="*/ 118231 h 902380"/>
              <a:gd name="connsiteX1" fmla="*/ 371484 w 2580290"/>
              <a:gd name="connsiteY1" fmla="*/ 32506 h 902380"/>
              <a:gd name="connsiteX2" fmla="*/ 777882 w 2580290"/>
              <a:gd name="connsiteY2" fmla="*/ 506982 h 902380"/>
              <a:gd name="connsiteX3" fmla="*/ 2578108 w 2580290"/>
              <a:gd name="connsiteY3" fmla="*/ 902380 h 902380"/>
              <a:gd name="connsiteX0" fmla="*/ 8 w 2586107"/>
              <a:gd name="connsiteY0" fmla="*/ 118231 h 902380"/>
              <a:gd name="connsiteX1" fmla="*/ 371484 w 2586107"/>
              <a:gd name="connsiteY1" fmla="*/ 32506 h 902380"/>
              <a:gd name="connsiteX2" fmla="*/ 777882 w 2586107"/>
              <a:gd name="connsiteY2" fmla="*/ 506982 h 902380"/>
              <a:gd name="connsiteX3" fmla="*/ 2578108 w 2586107"/>
              <a:gd name="connsiteY3" fmla="*/ 902380 h 902380"/>
              <a:gd name="connsiteX0" fmla="*/ 8 w 2583057"/>
              <a:gd name="connsiteY0" fmla="*/ 118231 h 902380"/>
              <a:gd name="connsiteX1" fmla="*/ 371484 w 2583057"/>
              <a:gd name="connsiteY1" fmla="*/ 32506 h 902380"/>
              <a:gd name="connsiteX2" fmla="*/ 777882 w 2583057"/>
              <a:gd name="connsiteY2" fmla="*/ 506982 h 902380"/>
              <a:gd name="connsiteX3" fmla="*/ 2578108 w 2583057"/>
              <a:gd name="connsiteY3" fmla="*/ 902380 h 902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3057" h="902380">
                <a:moveTo>
                  <a:pt x="8" y="118231"/>
                </a:moveTo>
                <a:cubicBezTo>
                  <a:pt x="-1580" y="1549"/>
                  <a:pt x="241838" y="-32286"/>
                  <a:pt x="371484" y="32506"/>
                </a:cubicBezTo>
                <a:cubicBezTo>
                  <a:pt x="501130" y="97298"/>
                  <a:pt x="665170" y="383157"/>
                  <a:pt x="777882" y="506982"/>
                </a:cubicBezTo>
                <a:cubicBezTo>
                  <a:pt x="944570" y="706090"/>
                  <a:pt x="2687645" y="514605"/>
                  <a:pt x="2578108" y="902380"/>
                </a:cubicBezTo>
              </a:path>
            </a:pathLst>
          </a:custGeom>
          <a:noFill/>
          <a:ln>
            <a:solidFill>
              <a:schemeClr val="tx1"/>
            </a:solidFill>
            <a:tailEnd type="triangle"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Freeform 160"/>
          <p:cNvSpPr/>
          <p:nvPr/>
        </p:nvSpPr>
        <p:spPr>
          <a:xfrm>
            <a:off x="932122" y="4339115"/>
            <a:ext cx="4938717" cy="340025"/>
          </a:xfrm>
          <a:custGeom>
            <a:avLst/>
            <a:gdLst>
              <a:gd name="connsiteX0" fmla="*/ 319 w 1086487"/>
              <a:gd name="connsiteY0" fmla="*/ 340025 h 340025"/>
              <a:gd name="connsiteX1" fmla="*/ 152719 w 1086487"/>
              <a:gd name="connsiteY1" fmla="*/ 54275 h 340025"/>
              <a:gd name="connsiteX2" fmla="*/ 933769 w 1086487"/>
              <a:gd name="connsiteY2" fmla="*/ 25700 h 340025"/>
              <a:gd name="connsiteX3" fmla="*/ 1086169 w 1086487"/>
              <a:gd name="connsiteY3" fmla="*/ 340025 h 3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6487" h="340025">
                <a:moveTo>
                  <a:pt x="319" y="340025"/>
                </a:moveTo>
                <a:cubicBezTo>
                  <a:pt x="-1269" y="223343"/>
                  <a:pt x="-2856" y="106662"/>
                  <a:pt x="152719" y="54275"/>
                </a:cubicBezTo>
                <a:cubicBezTo>
                  <a:pt x="308294" y="1888"/>
                  <a:pt x="778194" y="-21925"/>
                  <a:pt x="933769" y="25700"/>
                </a:cubicBezTo>
                <a:cubicBezTo>
                  <a:pt x="1089344" y="73325"/>
                  <a:pt x="1087756" y="206675"/>
                  <a:pt x="1086169" y="340025"/>
                </a:cubicBezTo>
              </a:path>
            </a:pathLst>
          </a:custGeom>
          <a:noFill/>
          <a:ln>
            <a:solidFill>
              <a:schemeClr val="tx1"/>
            </a:solidFill>
            <a:tailEnd type="triangle"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20261" y="4098137"/>
            <a:ext cx="5867400" cy="1966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3A0921-FDA5-8349-B4C3-5670AAA70558}"/>
              </a:ext>
            </a:extLst>
          </p:cNvPr>
          <p:cNvSpPr txBox="1"/>
          <p:nvPr/>
        </p:nvSpPr>
        <p:spPr>
          <a:xfrm>
            <a:off x="5472113" y="615791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965685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50"/>
                            </p:stCondLst>
                            <p:childTnLst>
                              <p:par>
                                <p:cTn id="4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uiExpand="1" build="p"/>
      <p:bldP spid="7" grpId="0"/>
      <p:bldP spid="51" grpId="1" animBg="1"/>
      <p:bldP spid="121" grpId="0"/>
      <p:bldP spid="122" grpId="0"/>
      <p:bldP spid="123" grpId="0"/>
      <p:bldP spid="140" grpId="0"/>
      <p:bldP spid="141" grpId="0"/>
      <p:bldP spid="142" grpId="0"/>
      <p:bldP spid="143" grpId="0" animBg="1"/>
      <p:bldP spid="143" grpId="1" animBg="1"/>
      <p:bldP spid="150" grpId="0"/>
      <p:bldP spid="151" grpId="0"/>
      <p:bldP spid="152" grpId="0"/>
      <p:bldP spid="153" grpId="0"/>
      <p:bldP spid="154" grpId="0"/>
      <p:bldP spid="155" grpId="0"/>
      <p:bldP spid="156" grpId="0" animBg="1"/>
      <p:bldP spid="156" grpId="1" animBg="1"/>
      <p:bldP spid="160" grpId="0" animBg="1"/>
      <p:bldP spid="160" grpId="1" animBg="1"/>
      <p:bldP spid="161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5754" y="0"/>
            <a:ext cx="594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Model Dependence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8616" y="1363579"/>
                <a:ext cx="10598773" cy="415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Number of steps to </a:t>
                </a:r>
                <a:r>
                  <a:rPr lang="en-US" sz="2400" dirty="0">
                    <a:solidFill>
                      <a:schemeClr val="tx1"/>
                    </a:solidFill>
                  </a:rPr>
                  <a:t>decide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sz="2400" dirty="0">
                                <a:solidFill>
                                  <a:schemeClr val="tx1"/>
                                </a:solidFill>
                              </a:rPr>
                              <m:t>a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sz="2400" dirty="0">
                                <a:solidFill>
                                  <a:schemeClr val="tx1"/>
                                </a:solidFill>
                              </a:rPr>
                              <m:t>b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e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≥0</m:t>
                        </m:r>
                      </m:e>
                    </m:d>
                  </m:oMath>
                </a14:m>
                <a:r>
                  <a:rPr lang="en-US" sz="2400" i="1" dirty="0">
                    <a:solidFill>
                      <a:schemeClr val="tx1"/>
                    </a:solidFill>
                  </a:rPr>
                  <a:t> </a:t>
                </a:r>
                <a:r>
                  <a:rPr lang="en-US" sz="2400" dirty="0">
                    <a:solidFill>
                      <a:schemeClr val="tx1"/>
                    </a:solidFill>
                  </a:rPr>
                  <a:t>depends </a:t>
                </a:r>
                <a:r>
                  <a:rPr lang="en-US" sz="2400" dirty="0"/>
                  <a:t>on the model.</a:t>
                </a:r>
              </a:p>
              <a:p>
                <a:pPr marL="342900" indent="-228600">
                  <a:buFont typeface="Arial" panose="020B0604020202020204" pitchFamily="34" charset="0"/>
                  <a:buChar char="•"/>
                </a:pPr>
                <a:r>
                  <a:rPr lang="en-US" sz="2400" b="1" dirty="0"/>
                  <a:t>1-tape TM: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𝑛</m:t>
                    </m:r>
                    <m:func>
                      <m:func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</m:oMath>
                </a14:m>
                <a:endParaRPr lang="en-US" sz="2400" dirty="0"/>
              </a:p>
              <a:p>
                <a:pPr marL="342900" indent="-228600">
                  <a:buFont typeface="Arial" panose="020B0604020202020204" pitchFamily="34" charset="0"/>
                  <a:buChar char="•"/>
                </a:pPr>
                <a:r>
                  <a:rPr lang="en-US" sz="2400" b="1" dirty="0"/>
                  <a:t>Multi-tape TM: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  <a:p>
                <a:pPr>
                  <a:spcBef>
                    <a:spcPts val="1800"/>
                  </a:spcBef>
                </a:pPr>
                <a:r>
                  <a:rPr lang="en-US" sz="2400" b="1" dirty="0"/>
                  <a:t>Computability theory:   </a:t>
                </a:r>
                <a:r>
                  <a:rPr lang="en-US" sz="2400" dirty="0"/>
                  <a:t>model independence (Church-Turing Thesis)</a:t>
                </a:r>
              </a:p>
              <a:p>
                <a:r>
                  <a:rPr lang="en-US" sz="2400" dirty="0"/>
                  <a:t>Therefore model choice doesn’t matter.  Mathematically nice.</a:t>
                </a:r>
              </a:p>
              <a:p>
                <a:pPr>
                  <a:spcBef>
                    <a:spcPts val="1800"/>
                  </a:spcBef>
                </a:pPr>
                <a:r>
                  <a:rPr lang="en-US" sz="2400" b="1" dirty="0"/>
                  <a:t>Complexity Theory:   </a:t>
                </a:r>
                <a:r>
                  <a:rPr lang="en-US" sz="2400" dirty="0"/>
                  <a:t>model dependence </a:t>
                </a:r>
              </a:p>
              <a:p>
                <a:r>
                  <a:rPr lang="en-US" sz="2400" dirty="0"/>
                  <a:t>But dependence is low (polynomial) for reasonable deterministic models.</a:t>
                </a:r>
              </a:p>
              <a:p>
                <a:r>
                  <a:rPr lang="en-US" sz="2400" dirty="0"/>
                  <a:t>We will focus on questions that do not depend on the model choice.</a:t>
                </a:r>
              </a:p>
              <a:p>
                <a:pPr>
                  <a:spcBef>
                    <a:spcPts val="1800"/>
                  </a:spcBef>
                </a:pPr>
                <a:r>
                  <a:rPr lang="en-US" sz="2400" dirty="0"/>
                  <a:t>So… we will continue to use the 1-tape TM as the basic model for complexity.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6" y="1363579"/>
                <a:ext cx="10598773" cy="4156331"/>
              </a:xfrm>
              <a:prstGeom prst="rect">
                <a:avLst/>
              </a:prstGeom>
              <a:blipFill>
                <a:blip r:embed="rId2"/>
                <a:stretch>
                  <a:fillRect l="-863" t="-441" b="-24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C115BB-8CC8-934E-BB5D-F2CCE3E81CDD}"/>
              </a:ext>
            </a:extLst>
          </p:cNvPr>
          <p:cNvSpPr txBox="1"/>
          <p:nvPr/>
        </p:nvSpPr>
        <p:spPr>
          <a:xfrm>
            <a:off x="5200650" y="608647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998385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5754" y="0"/>
            <a:ext cx="594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TIME Complexity Classes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8616" y="1363579"/>
                <a:ext cx="8816804" cy="26047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Defn:   </a:t>
                </a:r>
                <a:r>
                  <a:rPr lang="en-US" sz="2400" dirty="0"/>
                  <a:t>Let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: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ℕ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ℕ</m:t>
                    </m:r>
                  </m:oMath>
                </a14:m>
                <a:r>
                  <a:rPr lang="en-US" sz="2400" dirty="0"/>
                  <a:t>.   Say TM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u="sng" dirty="0"/>
                  <a:t>runs in time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if </a:t>
                </a:r>
                <a:br>
                  <a:rPr lang="en-US" sz="2400" dirty="0"/>
                </a:b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/>
                  <a:t> always halts within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steps on all inputs of length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400" dirty="0"/>
                  <a:t>.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Defn:  </a:t>
                </a: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TIME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 dirty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dirty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d>
                          <m:dPr>
                            <m:ctrlPr>
                              <a:rPr lang="en-US" sz="2400" i="1" dirty="0" smtClean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 dirty="0" smtClean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  <m:r>
                      <a:rPr lang="en-US" sz="2400" b="0" i="0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={</m:t>
                    </m:r>
                    <m:r>
                      <a:rPr lang="en-US" sz="2400" b="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400" b="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| 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some deterministic 1-tape TM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decides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</a:t>
                </a:r>
                <a:b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</a:b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                                             and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runs in time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4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d>
                          <m:dPr>
                            <m:ctrlPr>
                              <a:rPr lang="en-US" sz="2400" b="0" i="1" smtClean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 </a:t>
                </a:r>
              </a:p>
              <a:p>
                <a:r>
                  <a:rPr lang="en-US" sz="2400" b="1" dirty="0"/>
                  <a:t>Example:  </a:t>
                </a:r>
                <a:br>
                  <a:rPr lang="en-US" sz="2400" b="0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sz="2400" dirty="0"/>
                              <m:t>a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sz="2400" dirty="0"/>
                              <m:t>b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≥0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m:rPr>
                        <m:nor/>
                      </m:rPr>
                      <a:rPr lang="en-US" sz="2400" dirty="0"/>
                      <m:t>TIME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func>
                          <m:func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func>
                      </m:e>
                    </m:d>
                  </m:oMath>
                </a14:m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6" y="1363579"/>
                <a:ext cx="8816804" cy="2604752"/>
              </a:xfrm>
              <a:prstGeom prst="rect">
                <a:avLst/>
              </a:prstGeom>
              <a:blipFill>
                <a:blip r:embed="rId2"/>
                <a:stretch>
                  <a:fillRect l="-1037" t="-18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Group 18"/>
          <p:cNvGrpSpPr/>
          <p:nvPr/>
        </p:nvGrpSpPr>
        <p:grpSpPr>
          <a:xfrm>
            <a:off x="3083009" y="4902050"/>
            <a:ext cx="1526995" cy="857956"/>
            <a:chOff x="2282909" y="4730600"/>
            <a:chExt cx="1526995" cy="857956"/>
          </a:xfrm>
        </p:grpSpPr>
        <p:sp>
          <p:nvSpPr>
            <p:cNvPr id="5" name="Oval 4"/>
            <p:cNvSpPr/>
            <p:nvPr/>
          </p:nvSpPr>
          <p:spPr>
            <a:xfrm rot="21009345">
              <a:off x="2282909" y="4730600"/>
              <a:ext cx="1526995" cy="85795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318475" y="4833832"/>
              <a:ext cx="137944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/>
                <a:t>Regular languages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874058" y="4586569"/>
            <a:ext cx="3125272" cy="1188357"/>
            <a:chOff x="2073958" y="4415119"/>
            <a:chExt cx="3125272" cy="1188357"/>
          </a:xfrm>
        </p:grpSpPr>
        <p:sp>
          <p:nvSpPr>
            <p:cNvPr id="7" name="Oval 6"/>
            <p:cNvSpPr/>
            <p:nvPr/>
          </p:nvSpPr>
          <p:spPr>
            <a:xfrm rot="21009345">
              <a:off x="2073958" y="4445344"/>
              <a:ext cx="3125272" cy="115813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Rectangle 7"/>
                <p:cNvSpPr/>
                <p:nvPr/>
              </p:nvSpPr>
              <p:spPr>
                <a:xfrm>
                  <a:off x="3557898" y="4415119"/>
                  <a:ext cx="1379440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dirty="0"/>
                          <m:t>TIME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func>
                              <m:func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fNam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func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" name="Rectangle 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57898" y="4415119"/>
                  <a:ext cx="1379440" cy="369332"/>
                </a:xfrm>
                <a:prstGeom prst="rect">
                  <a:avLst/>
                </a:prstGeom>
                <a:blipFill>
                  <a:blip r:embed="rId3"/>
                  <a:stretch>
                    <a:fillRect l="-4867" b="-1311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Rectangle 8"/>
                <p:cNvSpPr/>
                <p:nvPr/>
              </p:nvSpPr>
              <p:spPr>
                <a:xfrm>
                  <a:off x="4457158" y="4879281"/>
                  <a:ext cx="385682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9" name="Rectangle 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57158" y="4879281"/>
                  <a:ext cx="385682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Oval 9"/>
            <p:cNvSpPr/>
            <p:nvPr/>
          </p:nvSpPr>
          <p:spPr>
            <a:xfrm>
              <a:off x="4457158" y="5041087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763591" y="4381990"/>
            <a:ext cx="4342359" cy="1472238"/>
            <a:chOff x="1963491" y="4210540"/>
            <a:chExt cx="4342359" cy="1472238"/>
          </a:xfrm>
        </p:grpSpPr>
        <p:sp>
          <p:nvSpPr>
            <p:cNvPr id="11" name="Oval 10"/>
            <p:cNvSpPr/>
            <p:nvPr/>
          </p:nvSpPr>
          <p:spPr>
            <a:xfrm rot="21009345">
              <a:off x="1963491" y="4220324"/>
              <a:ext cx="4342359" cy="146245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ctangle 13"/>
                <p:cNvSpPr/>
                <p:nvPr/>
              </p:nvSpPr>
              <p:spPr>
                <a:xfrm>
                  <a:off x="4842840" y="4210540"/>
                  <a:ext cx="1379440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dirty="0" smtClean="0"/>
                          <m:t>TIME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4" name="Rectangle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42840" y="4210540"/>
                  <a:ext cx="1379440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3" name="Group 22"/>
          <p:cNvGrpSpPr/>
          <p:nvPr/>
        </p:nvGrpSpPr>
        <p:grpSpPr>
          <a:xfrm>
            <a:off x="2637019" y="4108668"/>
            <a:ext cx="6240768" cy="1804940"/>
            <a:chOff x="1836919" y="3937218"/>
            <a:chExt cx="6240768" cy="1804940"/>
          </a:xfrm>
        </p:grpSpPr>
        <p:grpSp>
          <p:nvGrpSpPr>
            <p:cNvPr id="22" name="Group 21"/>
            <p:cNvGrpSpPr/>
            <p:nvPr/>
          </p:nvGrpSpPr>
          <p:grpSpPr>
            <a:xfrm>
              <a:off x="1836919" y="4026782"/>
              <a:ext cx="5584820" cy="1715376"/>
              <a:chOff x="1836919" y="4026782"/>
              <a:chExt cx="5584820" cy="1715376"/>
            </a:xfrm>
          </p:grpSpPr>
          <p:sp>
            <p:nvSpPr>
              <p:cNvPr id="12" name="Oval 11"/>
              <p:cNvSpPr/>
              <p:nvPr/>
            </p:nvSpPr>
            <p:spPr>
              <a:xfrm rot="21009345">
                <a:off x="1836919" y="4026782"/>
                <a:ext cx="5584820" cy="1715376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Rectangle 14"/>
                  <p:cNvSpPr/>
                  <p:nvPr/>
                </p:nvSpPr>
                <p:spPr>
                  <a:xfrm>
                    <a:off x="5931631" y="4030682"/>
                    <a:ext cx="1379440" cy="36933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nor/>
                            </m:rPr>
                            <a:rPr lang="en-US" dirty="0" smtClean="0"/>
                            <m:t>TIME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d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5" name="Rectangle 14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931631" y="4030682"/>
                    <a:ext cx="1379440" cy="36933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7" name="Rectangle 16"/>
            <p:cNvSpPr/>
            <p:nvPr/>
          </p:nvSpPr>
          <p:spPr>
            <a:xfrm rot="20887539">
              <a:off x="7614099" y="3937218"/>
              <a:ext cx="4635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. . .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460512" y="3651848"/>
            <a:ext cx="8903455" cy="2334984"/>
            <a:chOff x="1660412" y="3480398"/>
            <a:chExt cx="8903455" cy="2334984"/>
          </a:xfrm>
        </p:grpSpPr>
        <p:sp>
          <p:nvSpPr>
            <p:cNvPr id="13" name="Oval 12"/>
            <p:cNvSpPr/>
            <p:nvPr/>
          </p:nvSpPr>
          <p:spPr>
            <a:xfrm rot="21009345">
              <a:off x="1660412" y="3544212"/>
              <a:ext cx="8217570" cy="227117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15"/>
                <p:cNvSpPr/>
                <p:nvPr/>
              </p:nvSpPr>
              <p:spPr>
                <a:xfrm>
                  <a:off x="8474871" y="3675216"/>
                  <a:ext cx="1379440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dirty="0" smtClean="0"/>
                          <m:t>TIME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p>
                            </m:sSup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6" name="Rectangle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74871" y="3675216"/>
                  <a:ext cx="1379440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Rectangle 17"/>
            <p:cNvSpPr/>
            <p:nvPr/>
          </p:nvSpPr>
          <p:spPr>
            <a:xfrm rot="20887539">
              <a:off x="10100279" y="3480398"/>
              <a:ext cx="4635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. . .</a:t>
              </a:r>
            </a:p>
          </p:txBody>
        </p:sp>
      </p:grpSp>
      <p:sp>
        <p:nvSpPr>
          <p:cNvPr id="25" name="Rectangle 24"/>
          <p:cNvSpPr/>
          <p:nvPr/>
        </p:nvSpPr>
        <p:spPr>
          <a:xfrm>
            <a:off x="10586646" y="6369638"/>
            <a:ext cx="1309974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12.2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8327364" y="3045515"/>
                <a:ext cx="3569256" cy="3157018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FFC000"/>
                    </a:solidFill>
                  </a:rPr>
                  <a:t>Check-in 12.2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Let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ℛ</m:t>
                            </m:r>
                          </m:sup>
                        </m:sSup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en-US" sz="2000" dirty="0"/>
                              <m:t>a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nor/>
                              </m:rPr>
                              <a:rPr lang="en-US" sz="2000" dirty="0"/>
                              <m:t>b</m:t>
                            </m:r>
                          </m:e>
                        </m:d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}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What is the smallest function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000" dirty="0"/>
                  <a:t> </a:t>
                </a:r>
                <a:br>
                  <a:rPr lang="en-US" sz="2000" dirty="0"/>
                </a:br>
                <a:r>
                  <a:rPr lang="en-US" sz="2000" dirty="0"/>
                  <a:t>such that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TIME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d>
                          <m:dPr>
                            <m:ctrlPr>
                              <a:rPr lang="en-US" sz="20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? </a:t>
                </a:r>
              </a:p>
              <a:p>
                <a:pPr marL="457200" indent="-457200">
                  <a:spcBef>
                    <a:spcPts val="600"/>
                  </a:spcBef>
                  <a:buFontTx/>
                  <a:buAutoNum type="alphaLcParenBoth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 </a:t>
                </a:r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𝑛</m:t>
                        </m:r>
                        <m:func>
                          <m:func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func>
                      </m:e>
                    </m:d>
                  </m:oMath>
                </a14:m>
                <a:endParaRPr lang="en-US" sz="2000" i="1" dirty="0">
                  <a:latin typeface="Cambria Math" panose="02040503050406030204" pitchFamily="18" charset="0"/>
                </a:endParaRPr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000" dirty="0"/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2000" b="0" dirty="0"/>
                  <a:t> </a:t>
                </a:r>
                <a:endParaRPr lang="en-US" sz="2000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7364" y="3045515"/>
                <a:ext cx="3569256" cy="3157018"/>
              </a:xfrm>
              <a:prstGeom prst="rect">
                <a:avLst/>
              </a:prstGeom>
              <a:blipFill>
                <a:blip r:embed="rId8"/>
                <a:stretch>
                  <a:fillRect l="-2027" t="-956" b="-2103"/>
                </a:stretch>
              </a:blipFill>
              <a:ln w="38100"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AE30BF4D-C340-E842-87B2-B88359629C48}"/>
              </a:ext>
            </a:extLst>
          </p:cNvPr>
          <p:cNvSpPr txBox="1"/>
          <p:nvPr/>
        </p:nvSpPr>
        <p:spPr>
          <a:xfrm>
            <a:off x="5457825" y="65151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765039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5" grpId="0" animBg="1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5754" y="0"/>
            <a:ext cx="594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Multi-tape vs 1-tape time </a:t>
            </a:r>
          </a:p>
        </p:txBody>
      </p:sp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58617" y="1439779"/>
                <a:ext cx="8618683" cy="13247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Theorem:  </a:t>
                </a:r>
                <a:r>
                  <a:rPr lang="en-US" sz="2400" dirty="0"/>
                  <a:t>Let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𝑡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400" dirty="0"/>
                  <a:t>.  </a:t>
                </a:r>
              </a:p>
              <a:p>
                <a:r>
                  <a:rPr lang="en-US" sz="2400" dirty="0"/>
                  <a:t>If a multi-tape TM decides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/>
                  <a:t> in time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, then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∈</m:t>
                    </m:r>
                    <m:r>
                      <m:rPr>
                        <m:nor/>
                      </m:rPr>
                      <a:rPr lang="en-US" sz="2400" dirty="0"/>
                      <m:t>TIME</m:t>
                    </m:r>
                    <m:d>
                      <m:d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p>
                            <m: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/>
                  <a:t>.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400" dirty="0"/>
                  <a:t>Proof:  Analyze conversion of multi-tape to 1-tape TMs.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7" y="1439779"/>
                <a:ext cx="8618683" cy="1324786"/>
              </a:xfrm>
              <a:prstGeom prst="rect">
                <a:avLst/>
              </a:prstGeom>
              <a:blipFill>
                <a:blip r:embed="rId2"/>
                <a:stretch>
                  <a:fillRect l="-1061" t="-3670" b="-91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7" name="Group 26"/>
          <p:cNvGrpSpPr/>
          <p:nvPr/>
        </p:nvGrpSpPr>
        <p:grpSpPr>
          <a:xfrm>
            <a:off x="657265" y="3101769"/>
            <a:ext cx="3799930" cy="1467797"/>
            <a:chOff x="1246885" y="3881499"/>
            <a:chExt cx="3799930" cy="1467797"/>
          </a:xfrm>
        </p:grpSpPr>
        <p:sp>
          <p:nvSpPr>
            <p:cNvPr id="28" name="PDA box"/>
            <p:cNvSpPr/>
            <p:nvPr/>
          </p:nvSpPr>
          <p:spPr>
            <a:xfrm>
              <a:off x="1394460" y="4092369"/>
              <a:ext cx="875092" cy="6853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Finite Control"/>
                <p:cNvSpPr/>
                <p:nvPr/>
              </p:nvSpPr>
              <p:spPr>
                <a:xfrm>
                  <a:off x="1573095" y="4171477"/>
                  <a:ext cx="581378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108" name="Finite Control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73095" y="4171477"/>
                  <a:ext cx="581378" cy="52322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0" name="Freeform 29"/>
            <p:cNvSpPr/>
            <p:nvPr/>
          </p:nvSpPr>
          <p:spPr>
            <a:xfrm>
              <a:off x="2109672" y="3896086"/>
              <a:ext cx="1130511" cy="193070"/>
            </a:xfrm>
            <a:custGeom>
              <a:avLst/>
              <a:gdLst>
                <a:gd name="connsiteX0" fmla="*/ 319 w 1086487"/>
                <a:gd name="connsiteY0" fmla="*/ 340025 h 340025"/>
                <a:gd name="connsiteX1" fmla="*/ 152719 w 1086487"/>
                <a:gd name="connsiteY1" fmla="*/ 54275 h 340025"/>
                <a:gd name="connsiteX2" fmla="*/ 933769 w 1086487"/>
                <a:gd name="connsiteY2" fmla="*/ 25700 h 340025"/>
                <a:gd name="connsiteX3" fmla="*/ 1086169 w 1086487"/>
                <a:gd name="connsiteY3" fmla="*/ 340025 h 340025"/>
                <a:gd name="connsiteX0" fmla="*/ 954 w 1107641"/>
                <a:gd name="connsiteY0" fmla="*/ 298533 h 298533"/>
                <a:gd name="connsiteX1" fmla="*/ 153354 w 1107641"/>
                <a:gd name="connsiteY1" fmla="*/ 12783 h 298533"/>
                <a:gd name="connsiteX2" fmla="*/ 1010604 w 1107641"/>
                <a:gd name="connsiteY2" fmla="*/ 74696 h 298533"/>
                <a:gd name="connsiteX3" fmla="*/ 1086804 w 1107641"/>
                <a:gd name="connsiteY3" fmla="*/ 298533 h 298533"/>
                <a:gd name="connsiteX0" fmla="*/ 954 w 1088780"/>
                <a:gd name="connsiteY0" fmla="*/ 298533 h 298533"/>
                <a:gd name="connsiteX1" fmla="*/ 153354 w 1088780"/>
                <a:gd name="connsiteY1" fmla="*/ 12783 h 298533"/>
                <a:gd name="connsiteX2" fmla="*/ 1010604 w 1088780"/>
                <a:gd name="connsiteY2" fmla="*/ 74696 h 298533"/>
                <a:gd name="connsiteX3" fmla="*/ 1086804 w 1088780"/>
                <a:gd name="connsiteY3" fmla="*/ 298533 h 298533"/>
                <a:gd name="connsiteX0" fmla="*/ 954 w 1087070"/>
                <a:gd name="connsiteY0" fmla="*/ 298533 h 298533"/>
                <a:gd name="connsiteX1" fmla="*/ 153354 w 1087070"/>
                <a:gd name="connsiteY1" fmla="*/ 12783 h 298533"/>
                <a:gd name="connsiteX2" fmla="*/ 1010604 w 1087070"/>
                <a:gd name="connsiteY2" fmla="*/ 74696 h 298533"/>
                <a:gd name="connsiteX3" fmla="*/ 1086804 w 1087070"/>
                <a:gd name="connsiteY3" fmla="*/ 298533 h 298533"/>
                <a:gd name="connsiteX0" fmla="*/ 19 w 1086135"/>
                <a:gd name="connsiteY0" fmla="*/ 269108 h 269108"/>
                <a:gd name="connsiteX1" fmla="*/ 266719 w 1086135"/>
                <a:gd name="connsiteY1" fmla="*/ 21458 h 269108"/>
                <a:gd name="connsiteX2" fmla="*/ 1009669 w 1086135"/>
                <a:gd name="connsiteY2" fmla="*/ 45271 h 269108"/>
                <a:gd name="connsiteX3" fmla="*/ 1085869 w 1086135"/>
                <a:gd name="connsiteY3" fmla="*/ 269108 h 269108"/>
                <a:gd name="connsiteX0" fmla="*/ 100357 w 857860"/>
                <a:gd name="connsiteY0" fmla="*/ 258894 h 268419"/>
                <a:gd name="connsiteX1" fmla="*/ 38444 w 857860"/>
                <a:gd name="connsiteY1" fmla="*/ 20769 h 268419"/>
                <a:gd name="connsiteX2" fmla="*/ 781394 w 857860"/>
                <a:gd name="connsiteY2" fmla="*/ 44582 h 268419"/>
                <a:gd name="connsiteX3" fmla="*/ 857594 w 857860"/>
                <a:gd name="connsiteY3" fmla="*/ 268419 h 268419"/>
                <a:gd name="connsiteX0" fmla="*/ 26 w 757529"/>
                <a:gd name="connsiteY0" fmla="*/ 231244 h 240769"/>
                <a:gd name="connsiteX1" fmla="*/ 185763 w 757529"/>
                <a:gd name="connsiteY1" fmla="*/ 69319 h 240769"/>
                <a:gd name="connsiteX2" fmla="*/ 681063 w 757529"/>
                <a:gd name="connsiteY2" fmla="*/ 16932 h 240769"/>
                <a:gd name="connsiteX3" fmla="*/ 757263 w 757529"/>
                <a:gd name="connsiteY3" fmla="*/ 240769 h 240769"/>
                <a:gd name="connsiteX0" fmla="*/ 22 w 757285"/>
                <a:gd name="connsiteY0" fmla="*/ 196922 h 206447"/>
                <a:gd name="connsiteX1" fmla="*/ 185759 w 757285"/>
                <a:gd name="connsiteY1" fmla="*/ 34997 h 206447"/>
                <a:gd name="connsiteX2" fmla="*/ 614384 w 757285"/>
                <a:gd name="connsiteY2" fmla="*/ 25473 h 206447"/>
                <a:gd name="connsiteX3" fmla="*/ 757259 w 757285"/>
                <a:gd name="connsiteY3" fmla="*/ 206447 h 206447"/>
                <a:gd name="connsiteX0" fmla="*/ 22 w 754905"/>
                <a:gd name="connsiteY0" fmla="*/ 196922 h 196922"/>
                <a:gd name="connsiteX1" fmla="*/ 185759 w 754905"/>
                <a:gd name="connsiteY1" fmla="*/ 34997 h 196922"/>
                <a:gd name="connsiteX2" fmla="*/ 614384 w 754905"/>
                <a:gd name="connsiteY2" fmla="*/ 25473 h 196922"/>
                <a:gd name="connsiteX3" fmla="*/ 754878 w 754905"/>
                <a:gd name="connsiteY3" fmla="*/ 139772 h 196922"/>
                <a:gd name="connsiteX0" fmla="*/ 22 w 754878"/>
                <a:gd name="connsiteY0" fmla="*/ 196922 h 196922"/>
                <a:gd name="connsiteX1" fmla="*/ 185759 w 754878"/>
                <a:gd name="connsiteY1" fmla="*/ 34997 h 196922"/>
                <a:gd name="connsiteX2" fmla="*/ 614384 w 754878"/>
                <a:gd name="connsiteY2" fmla="*/ 25473 h 196922"/>
                <a:gd name="connsiteX3" fmla="*/ 754878 w 754878"/>
                <a:gd name="connsiteY3" fmla="*/ 139772 h 196922"/>
                <a:gd name="connsiteX0" fmla="*/ 22 w 754878"/>
                <a:gd name="connsiteY0" fmla="*/ 196922 h 196922"/>
                <a:gd name="connsiteX1" fmla="*/ 185759 w 754878"/>
                <a:gd name="connsiteY1" fmla="*/ 34997 h 196922"/>
                <a:gd name="connsiteX2" fmla="*/ 614384 w 754878"/>
                <a:gd name="connsiteY2" fmla="*/ 25473 h 196922"/>
                <a:gd name="connsiteX3" fmla="*/ 754878 w 754878"/>
                <a:gd name="connsiteY3" fmla="*/ 139772 h 196922"/>
                <a:gd name="connsiteX0" fmla="*/ 22 w 754878"/>
                <a:gd name="connsiteY0" fmla="*/ 196922 h 196922"/>
                <a:gd name="connsiteX1" fmla="*/ 185759 w 754878"/>
                <a:gd name="connsiteY1" fmla="*/ 34997 h 196922"/>
                <a:gd name="connsiteX2" fmla="*/ 614384 w 754878"/>
                <a:gd name="connsiteY2" fmla="*/ 25473 h 196922"/>
                <a:gd name="connsiteX3" fmla="*/ 754878 w 754878"/>
                <a:gd name="connsiteY3" fmla="*/ 139772 h 196922"/>
                <a:gd name="connsiteX0" fmla="*/ 22 w 754878"/>
                <a:gd name="connsiteY0" fmla="*/ 196922 h 196922"/>
                <a:gd name="connsiteX1" fmla="*/ 185759 w 754878"/>
                <a:gd name="connsiteY1" fmla="*/ 34997 h 196922"/>
                <a:gd name="connsiteX2" fmla="*/ 614384 w 754878"/>
                <a:gd name="connsiteY2" fmla="*/ 25473 h 196922"/>
                <a:gd name="connsiteX3" fmla="*/ 754878 w 754878"/>
                <a:gd name="connsiteY3" fmla="*/ 139772 h 196922"/>
                <a:gd name="connsiteX0" fmla="*/ 22 w 754878"/>
                <a:gd name="connsiteY0" fmla="*/ 191759 h 191759"/>
                <a:gd name="connsiteX1" fmla="*/ 185759 w 754878"/>
                <a:gd name="connsiteY1" fmla="*/ 29834 h 191759"/>
                <a:gd name="connsiteX2" fmla="*/ 614384 w 754878"/>
                <a:gd name="connsiteY2" fmla="*/ 20310 h 191759"/>
                <a:gd name="connsiteX3" fmla="*/ 754878 w 754878"/>
                <a:gd name="connsiteY3" fmla="*/ 134609 h 191759"/>
                <a:gd name="connsiteX0" fmla="*/ 22 w 754878"/>
                <a:gd name="connsiteY0" fmla="*/ 191759 h 191759"/>
                <a:gd name="connsiteX1" fmla="*/ 185759 w 754878"/>
                <a:gd name="connsiteY1" fmla="*/ 29834 h 191759"/>
                <a:gd name="connsiteX2" fmla="*/ 614384 w 754878"/>
                <a:gd name="connsiteY2" fmla="*/ 20310 h 191759"/>
                <a:gd name="connsiteX3" fmla="*/ 754878 w 754878"/>
                <a:gd name="connsiteY3" fmla="*/ 134609 h 191759"/>
                <a:gd name="connsiteX0" fmla="*/ 22 w 754878"/>
                <a:gd name="connsiteY0" fmla="*/ 191759 h 191759"/>
                <a:gd name="connsiteX1" fmla="*/ 185759 w 754878"/>
                <a:gd name="connsiteY1" fmla="*/ 29834 h 191759"/>
                <a:gd name="connsiteX2" fmla="*/ 614384 w 754878"/>
                <a:gd name="connsiteY2" fmla="*/ 20310 h 191759"/>
                <a:gd name="connsiteX3" fmla="*/ 754878 w 754878"/>
                <a:gd name="connsiteY3" fmla="*/ 134609 h 191759"/>
                <a:gd name="connsiteX0" fmla="*/ 22 w 692965"/>
                <a:gd name="connsiteY0" fmla="*/ 191759 h 191759"/>
                <a:gd name="connsiteX1" fmla="*/ 185759 w 692965"/>
                <a:gd name="connsiteY1" fmla="*/ 29834 h 191759"/>
                <a:gd name="connsiteX2" fmla="*/ 614384 w 692965"/>
                <a:gd name="connsiteY2" fmla="*/ 20310 h 191759"/>
                <a:gd name="connsiteX3" fmla="*/ 692965 w 692965"/>
                <a:gd name="connsiteY3" fmla="*/ 134609 h 191759"/>
                <a:gd name="connsiteX0" fmla="*/ 22 w 692965"/>
                <a:gd name="connsiteY0" fmla="*/ 191759 h 191759"/>
                <a:gd name="connsiteX1" fmla="*/ 185759 w 692965"/>
                <a:gd name="connsiteY1" fmla="*/ 29834 h 191759"/>
                <a:gd name="connsiteX2" fmla="*/ 614384 w 692965"/>
                <a:gd name="connsiteY2" fmla="*/ 20310 h 191759"/>
                <a:gd name="connsiteX3" fmla="*/ 692965 w 692965"/>
                <a:gd name="connsiteY3" fmla="*/ 134609 h 191759"/>
                <a:gd name="connsiteX0" fmla="*/ 22 w 692965"/>
                <a:gd name="connsiteY0" fmla="*/ 191759 h 191759"/>
                <a:gd name="connsiteX1" fmla="*/ 185759 w 692965"/>
                <a:gd name="connsiteY1" fmla="*/ 29834 h 191759"/>
                <a:gd name="connsiteX2" fmla="*/ 614384 w 692965"/>
                <a:gd name="connsiteY2" fmla="*/ 20310 h 191759"/>
                <a:gd name="connsiteX3" fmla="*/ 692965 w 692965"/>
                <a:gd name="connsiteY3" fmla="*/ 134609 h 191759"/>
                <a:gd name="connsiteX0" fmla="*/ 22 w 692965"/>
                <a:gd name="connsiteY0" fmla="*/ 191759 h 191759"/>
                <a:gd name="connsiteX1" fmla="*/ 185759 w 692965"/>
                <a:gd name="connsiteY1" fmla="*/ 29834 h 191759"/>
                <a:gd name="connsiteX2" fmla="*/ 614384 w 692965"/>
                <a:gd name="connsiteY2" fmla="*/ 20310 h 191759"/>
                <a:gd name="connsiteX3" fmla="*/ 692965 w 692965"/>
                <a:gd name="connsiteY3" fmla="*/ 134609 h 191759"/>
                <a:gd name="connsiteX0" fmla="*/ 21 w 692964"/>
                <a:gd name="connsiteY0" fmla="*/ 196877 h 196877"/>
                <a:gd name="connsiteX1" fmla="*/ 185758 w 692964"/>
                <a:gd name="connsiteY1" fmla="*/ 34952 h 196877"/>
                <a:gd name="connsiteX2" fmla="*/ 576283 w 692964"/>
                <a:gd name="connsiteY2" fmla="*/ 18284 h 196877"/>
                <a:gd name="connsiteX3" fmla="*/ 692964 w 692964"/>
                <a:gd name="connsiteY3" fmla="*/ 139727 h 196877"/>
                <a:gd name="connsiteX0" fmla="*/ 21 w 692964"/>
                <a:gd name="connsiteY0" fmla="*/ 196877 h 196877"/>
                <a:gd name="connsiteX1" fmla="*/ 185758 w 692964"/>
                <a:gd name="connsiteY1" fmla="*/ 34952 h 196877"/>
                <a:gd name="connsiteX2" fmla="*/ 576283 w 692964"/>
                <a:gd name="connsiteY2" fmla="*/ 18284 h 196877"/>
                <a:gd name="connsiteX3" fmla="*/ 692964 w 692964"/>
                <a:gd name="connsiteY3" fmla="*/ 139727 h 196877"/>
                <a:gd name="connsiteX0" fmla="*/ 21 w 693005"/>
                <a:gd name="connsiteY0" fmla="*/ 196877 h 196877"/>
                <a:gd name="connsiteX1" fmla="*/ 185758 w 693005"/>
                <a:gd name="connsiteY1" fmla="*/ 34952 h 196877"/>
                <a:gd name="connsiteX2" fmla="*/ 576283 w 693005"/>
                <a:gd name="connsiteY2" fmla="*/ 18284 h 196877"/>
                <a:gd name="connsiteX3" fmla="*/ 692964 w 693005"/>
                <a:gd name="connsiteY3" fmla="*/ 139727 h 196877"/>
                <a:gd name="connsiteX0" fmla="*/ 21 w 914428"/>
                <a:gd name="connsiteY0" fmla="*/ 196877 h 196877"/>
                <a:gd name="connsiteX1" fmla="*/ 185758 w 914428"/>
                <a:gd name="connsiteY1" fmla="*/ 34952 h 196877"/>
                <a:gd name="connsiteX2" fmla="*/ 576283 w 914428"/>
                <a:gd name="connsiteY2" fmla="*/ 18284 h 196877"/>
                <a:gd name="connsiteX3" fmla="*/ 914421 w 914428"/>
                <a:gd name="connsiteY3" fmla="*/ 139727 h 196877"/>
                <a:gd name="connsiteX0" fmla="*/ 25 w 914437"/>
                <a:gd name="connsiteY0" fmla="*/ 200472 h 200472"/>
                <a:gd name="connsiteX1" fmla="*/ 185762 w 914437"/>
                <a:gd name="connsiteY1" fmla="*/ 38547 h 200472"/>
                <a:gd name="connsiteX2" fmla="*/ 695350 w 914437"/>
                <a:gd name="connsiteY2" fmla="*/ 17117 h 200472"/>
                <a:gd name="connsiteX3" fmla="*/ 914425 w 914437"/>
                <a:gd name="connsiteY3" fmla="*/ 143322 h 200472"/>
                <a:gd name="connsiteX0" fmla="*/ 25 w 914437"/>
                <a:gd name="connsiteY0" fmla="*/ 193070 h 193070"/>
                <a:gd name="connsiteX1" fmla="*/ 185762 w 914437"/>
                <a:gd name="connsiteY1" fmla="*/ 31145 h 193070"/>
                <a:gd name="connsiteX2" fmla="*/ 695350 w 914437"/>
                <a:gd name="connsiteY2" fmla="*/ 9715 h 193070"/>
                <a:gd name="connsiteX3" fmla="*/ 914425 w 914437"/>
                <a:gd name="connsiteY3" fmla="*/ 135920 h 193070"/>
                <a:gd name="connsiteX0" fmla="*/ 25 w 914442"/>
                <a:gd name="connsiteY0" fmla="*/ 193070 h 193070"/>
                <a:gd name="connsiteX1" fmla="*/ 185762 w 914442"/>
                <a:gd name="connsiteY1" fmla="*/ 31145 h 193070"/>
                <a:gd name="connsiteX2" fmla="*/ 695350 w 914442"/>
                <a:gd name="connsiteY2" fmla="*/ 9715 h 193070"/>
                <a:gd name="connsiteX3" fmla="*/ 914425 w 914442"/>
                <a:gd name="connsiteY3" fmla="*/ 135920 h 193070"/>
                <a:gd name="connsiteX0" fmla="*/ 25 w 914528"/>
                <a:gd name="connsiteY0" fmla="*/ 193070 h 193070"/>
                <a:gd name="connsiteX1" fmla="*/ 185762 w 914528"/>
                <a:gd name="connsiteY1" fmla="*/ 31145 h 193070"/>
                <a:gd name="connsiteX2" fmla="*/ 695350 w 914528"/>
                <a:gd name="connsiteY2" fmla="*/ 9715 h 193070"/>
                <a:gd name="connsiteX3" fmla="*/ 914425 w 914528"/>
                <a:gd name="connsiteY3" fmla="*/ 135920 h 193070"/>
                <a:gd name="connsiteX0" fmla="*/ 25 w 914528"/>
                <a:gd name="connsiteY0" fmla="*/ 193070 h 193070"/>
                <a:gd name="connsiteX1" fmla="*/ 185762 w 914528"/>
                <a:gd name="connsiteY1" fmla="*/ 31145 h 193070"/>
                <a:gd name="connsiteX2" fmla="*/ 695350 w 914528"/>
                <a:gd name="connsiteY2" fmla="*/ 9715 h 193070"/>
                <a:gd name="connsiteX3" fmla="*/ 914425 w 914528"/>
                <a:gd name="connsiteY3" fmla="*/ 135920 h 193070"/>
                <a:gd name="connsiteX0" fmla="*/ 25 w 914589"/>
                <a:gd name="connsiteY0" fmla="*/ 193070 h 193070"/>
                <a:gd name="connsiteX1" fmla="*/ 185762 w 914589"/>
                <a:gd name="connsiteY1" fmla="*/ 31145 h 193070"/>
                <a:gd name="connsiteX2" fmla="*/ 695350 w 914589"/>
                <a:gd name="connsiteY2" fmla="*/ 9715 h 193070"/>
                <a:gd name="connsiteX3" fmla="*/ 914425 w 914589"/>
                <a:gd name="connsiteY3" fmla="*/ 135920 h 193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589" h="193070">
                  <a:moveTo>
                    <a:pt x="25" y="193070"/>
                  </a:moveTo>
                  <a:cubicBezTo>
                    <a:pt x="-1563" y="76388"/>
                    <a:pt x="69875" y="61704"/>
                    <a:pt x="185762" y="31145"/>
                  </a:cubicBezTo>
                  <a:cubicBezTo>
                    <a:pt x="301649" y="586"/>
                    <a:pt x="520725" y="-9335"/>
                    <a:pt x="695350" y="9715"/>
                  </a:cubicBezTo>
                  <a:cubicBezTo>
                    <a:pt x="850926" y="24003"/>
                    <a:pt x="918393" y="188"/>
                    <a:pt x="914425" y="135920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4"/>
            <p:cNvSpPr/>
            <p:nvPr/>
          </p:nvSpPr>
          <p:spPr>
            <a:xfrm>
              <a:off x="2694474" y="4036189"/>
              <a:ext cx="2344722" cy="194910"/>
            </a:xfrm>
            <a:custGeom>
              <a:avLst/>
              <a:gdLst>
                <a:gd name="connsiteX0" fmla="*/ 0 w 2742303"/>
                <a:gd name="connsiteY0" fmla="*/ 0 h 317979"/>
                <a:gd name="connsiteX1" fmla="*/ 2742303 w 2742303"/>
                <a:gd name="connsiteY1" fmla="*/ 0 h 317979"/>
                <a:gd name="connsiteX2" fmla="*/ 2742303 w 2742303"/>
                <a:gd name="connsiteY2" fmla="*/ 317979 h 317979"/>
                <a:gd name="connsiteX3" fmla="*/ 0 w 2742303"/>
                <a:gd name="connsiteY3" fmla="*/ 317979 h 317979"/>
                <a:gd name="connsiteX4" fmla="*/ 0 w 2742303"/>
                <a:gd name="connsiteY4" fmla="*/ 0 h 317979"/>
                <a:gd name="connsiteX0" fmla="*/ 2742303 w 2833743"/>
                <a:gd name="connsiteY0" fmla="*/ 317979 h 409419"/>
                <a:gd name="connsiteX1" fmla="*/ 0 w 2833743"/>
                <a:gd name="connsiteY1" fmla="*/ 317979 h 409419"/>
                <a:gd name="connsiteX2" fmla="*/ 0 w 2833743"/>
                <a:gd name="connsiteY2" fmla="*/ 0 h 409419"/>
                <a:gd name="connsiteX3" fmla="*/ 2742303 w 2833743"/>
                <a:gd name="connsiteY3" fmla="*/ 0 h 409419"/>
                <a:gd name="connsiteX4" fmla="*/ 2833743 w 2833743"/>
                <a:gd name="connsiteY4" fmla="*/ 409419 h 409419"/>
                <a:gd name="connsiteX0" fmla="*/ 2742303 w 2742303"/>
                <a:gd name="connsiteY0" fmla="*/ 317979 h 317979"/>
                <a:gd name="connsiteX1" fmla="*/ 0 w 2742303"/>
                <a:gd name="connsiteY1" fmla="*/ 317979 h 317979"/>
                <a:gd name="connsiteX2" fmla="*/ 0 w 2742303"/>
                <a:gd name="connsiteY2" fmla="*/ 0 h 317979"/>
                <a:gd name="connsiteX3" fmla="*/ 2742303 w 2742303"/>
                <a:gd name="connsiteY3" fmla="*/ 0 h 317979"/>
                <a:gd name="connsiteX0" fmla="*/ 2818503 w 2818503"/>
                <a:gd name="connsiteY0" fmla="*/ 317979 h 317979"/>
                <a:gd name="connsiteX1" fmla="*/ 0 w 2818503"/>
                <a:gd name="connsiteY1" fmla="*/ 317979 h 317979"/>
                <a:gd name="connsiteX2" fmla="*/ 0 w 2818503"/>
                <a:gd name="connsiteY2" fmla="*/ 0 h 317979"/>
                <a:gd name="connsiteX3" fmla="*/ 2742303 w 2818503"/>
                <a:gd name="connsiteY3" fmla="*/ 0 h 317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18503" h="317979">
                  <a:moveTo>
                    <a:pt x="2818503" y="317979"/>
                  </a:moveTo>
                  <a:lnTo>
                    <a:pt x="0" y="317979"/>
                  </a:lnTo>
                  <a:lnTo>
                    <a:pt x="0" y="0"/>
                  </a:lnTo>
                  <a:lnTo>
                    <a:pt x="2742303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 31"/>
            <p:cNvSpPr/>
            <p:nvPr/>
          </p:nvSpPr>
          <p:spPr>
            <a:xfrm rot="16200000">
              <a:off x="4900094" y="4087703"/>
              <a:ext cx="202945" cy="90497"/>
            </a:xfrm>
            <a:custGeom>
              <a:avLst/>
              <a:gdLst>
                <a:gd name="connsiteX0" fmla="*/ 0 w 369096"/>
                <a:gd name="connsiteY0" fmla="*/ 76200 h 171450"/>
                <a:gd name="connsiteX1" fmla="*/ 71438 w 369096"/>
                <a:gd name="connsiteY1" fmla="*/ 0 h 171450"/>
                <a:gd name="connsiteX2" fmla="*/ 107156 w 369096"/>
                <a:gd name="connsiteY2" fmla="*/ 78581 h 171450"/>
                <a:gd name="connsiteX3" fmla="*/ 178594 w 369096"/>
                <a:gd name="connsiteY3" fmla="*/ 4762 h 171450"/>
                <a:gd name="connsiteX4" fmla="*/ 219075 w 369096"/>
                <a:gd name="connsiteY4" fmla="*/ 80962 h 171450"/>
                <a:gd name="connsiteX5" fmla="*/ 309563 w 369096"/>
                <a:gd name="connsiteY5" fmla="*/ 14287 h 171450"/>
                <a:gd name="connsiteX6" fmla="*/ 369094 w 369096"/>
                <a:gd name="connsiteY6" fmla="*/ 111918 h 171450"/>
                <a:gd name="connsiteX7" fmla="*/ 307181 w 369096"/>
                <a:gd name="connsiteY7" fmla="*/ 171450 h 171450"/>
                <a:gd name="connsiteX0" fmla="*/ 0 w 369096"/>
                <a:gd name="connsiteY0" fmla="*/ 76200 h 111918"/>
                <a:gd name="connsiteX1" fmla="*/ 71438 w 369096"/>
                <a:gd name="connsiteY1" fmla="*/ 0 h 111918"/>
                <a:gd name="connsiteX2" fmla="*/ 107156 w 369096"/>
                <a:gd name="connsiteY2" fmla="*/ 78581 h 111918"/>
                <a:gd name="connsiteX3" fmla="*/ 178594 w 369096"/>
                <a:gd name="connsiteY3" fmla="*/ 4762 h 111918"/>
                <a:gd name="connsiteX4" fmla="*/ 219075 w 369096"/>
                <a:gd name="connsiteY4" fmla="*/ 80962 h 111918"/>
                <a:gd name="connsiteX5" fmla="*/ 309563 w 369096"/>
                <a:gd name="connsiteY5" fmla="*/ 14287 h 111918"/>
                <a:gd name="connsiteX6" fmla="*/ 369094 w 369096"/>
                <a:gd name="connsiteY6" fmla="*/ 111918 h 111918"/>
                <a:gd name="connsiteX0" fmla="*/ 0 w 361953"/>
                <a:gd name="connsiteY0" fmla="*/ 76200 h 107155"/>
                <a:gd name="connsiteX1" fmla="*/ 71438 w 361953"/>
                <a:gd name="connsiteY1" fmla="*/ 0 h 107155"/>
                <a:gd name="connsiteX2" fmla="*/ 107156 w 361953"/>
                <a:gd name="connsiteY2" fmla="*/ 78581 h 107155"/>
                <a:gd name="connsiteX3" fmla="*/ 178594 w 361953"/>
                <a:gd name="connsiteY3" fmla="*/ 4762 h 107155"/>
                <a:gd name="connsiteX4" fmla="*/ 219075 w 361953"/>
                <a:gd name="connsiteY4" fmla="*/ 80962 h 107155"/>
                <a:gd name="connsiteX5" fmla="*/ 309563 w 361953"/>
                <a:gd name="connsiteY5" fmla="*/ 14287 h 107155"/>
                <a:gd name="connsiteX6" fmla="*/ 361950 w 361953"/>
                <a:gd name="connsiteY6" fmla="*/ 107155 h 107155"/>
                <a:gd name="connsiteX0" fmla="*/ 0 w 361950"/>
                <a:gd name="connsiteY0" fmla="*/ 76200 h 107155"/>
                <a:gd name="connsiteX1" fmla="*/ 71438 w 361950"/>
                <a:gd name="connsiteY1" fmla="*/ 0 h 107155"/>
                <a:gd name="connsiteX2" fmla="*/ 107156 w 361950"/>
                <a:gd name="connsiteY2" fmla="*/ 78581 h 107155"/>
                <a:gd name="connsiteX3" fmla="*/ 178594 w 361950"/>
                <a:gd name="connsiteY3" fmla="*/ 4762 h 107155"/>
                <a:gd name="connsiteX4" fmla="*/ 219075 w 361950"/>
                <a:gd name="connsiteY4" fmla="*/ 80962 h 107155"/>
                <a:gd name="connsiteX5" fmla="*/ 309563 w 361950"/>
                <a:gd name="connsiteY5" fmla="*/ 14287 h 107155"/>
                <a:gd name="connsiteX6" fmla="*/ 361950 w 361950"/>
                <a:gd name="connsiteY6" fmla="*/ 107155 h 107155"/>
                <a:gd name="connsiteX0" fmla="*/ 0 w 309563"/>
                <a:gd name="connsiteY0" fmla="*/ 76200 h 80962"/>
                <a:gd name="connsiteX1" fmla="*/ 71438 w 309563"/>
                <a:gd name="connsiteY1" fmla="*/ 0 h 80962"/>
                <a:gd name="connsiteX2" fmla="*/ 107156 w 309563"/>
                <a:gd name="connsiteY2" fmla="*/ 78581 h 80962"/>
                <a:gd name="connsiteX3" fmla="*/ 178594 w 309563"/>
                <a:gd name="connsiteY3" fmla="*/ 4762 h 80962"/>
                <a:gd name="connsiteX4" fmla="*/ 219075 w 309563"/>
                <a:gd name="connsiteY4" fmla="*/ 80962 h 80962"/>
                <a:gd name="connsiteX5" fmla="*/ 309563 w 309563"/>
                <a:gd name="connsiteY5" fmla="*/ 14287 h 80962"/>
                <a:gd name="connsiteX0" fmla="*/ 0 w 316992"/>
                <a:gd name="connsiteY0" fmla="*/ 76200 h 80962"/>
                <a:gd name="connsiteX1" fmla="*/ 71438 w 316992"/>
                <a:gd name="connsiteY1" fmla="*/ 0 h 80962"/>
                <a:gd name="connsiteX2" fmla="*/ 107156 w 316992"/>
                <a:gd name="connsiteY2" fmla="*/ 78581 h 80962"/>
                <a:gd name="connsiteX3" fmla="*/ 178594 w 316992"/>
                <a:gd name="connsiteY3" fmla="*/ 4762 h 80962"/>
                <a:gd name="connsiteX4" fmla="*/ 219075 w 316992"/>
                <a:gd name="connsiteY4" fmla="*/ 80962 h 80962"/>
                <a:gd name="connsiteX5" fmla="*/ 309563 w 316992"/>
                <a:gd name="connsiteY5" fmla="*/ 14287 h 80962"/>
                <a:gd name="connsiteX6" fmla="*/ 311946 w 316992"/>
                <a:gd name="connsiteY6" fmla="*/ 21432 h 80962"/>
                <a:gd name="connsiteX0" fmla="*/ 0 w 364333"/>
                <a:gd name="connsiteY0" fmla="*/ 76200 h 80962"/>
                <a:gd name="connsiteX1" fmla="*/ 71438 w 364333"/>
                <a:gd name="connsiteY1" fmla="*/ 0 h 80962"/>
                <a:gd name="connsiteX2" fmla="*/ 107156 w 364333"/>
                <a:gd name="connsiteY2" fmla="*/ 78581 h 80962"/>
                <a:gd name="connsiteX3" fmla="*/ 178594 w 364333"/>
                <a:gd name="connsiteY3" fmla="*/ 4762 h 80962"/>
                <a:gd name="connsiteX4" fmla="*/ 219075 w 364333"/>
                <a:gd name="connsiteY4" fmla="*/ 80962 h 80962"/>
                <a:gd name="connsiteX5" fmla="*/ 309563 w 364333"/>
                <a:gd name="connsiteY5" fmla="*/ 14287 h 80962"/>
                <a:gd name="connsiteX6" fmla="*/ 364333 w 364333"/>
                <a:gd name="connsiteY6" fmla="*/ 76201 h 80962"/>
                <a:gd name="connsiteX0" fmla="*/ 0 w 364333"/>
                <a:gd name="connsiteY0" fmla="*/ 76200 h 78581"/>
                <a:gd name="connsiteX1" fmla="*/ 71438 w 364333"/>
                <a:gd name="connsiteY1" fmla="*/ 0 h 78581"/>
                <a:gd name="connsiteX2" fmla="*/ 107156 w 364333"/>
                <a:gd name="connsiteY2" fmla="*/ 78581 h 78581"/>
                <a:gd name="connsiteX3" fmla="*/ 178594 w 364333"/>
                <a:gd name="connsiteY3" fmla="*/ 4762 h 78581"/>
                <a:gd name="connsiteX4" fmla="*/ 226219 w 364333"/>
                <a:gd name="connsiteY4" fmla="*/ 76200 h 78581"/>
                <a:gd name="connsiteX5" fmla="*/ 309563 w 364333"/>
                <a:gd name="connsiteY5" fmla="*/ 14287 h 78581"/>
                <a:gd name="connsiteX6" fmla="*/ 364333 w 364333"/>
                <a:gd name="connsiteY6" fmla="*/ 76201 h 7858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26219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11944 w 364333"/>
                <a:gd name="connsiteY5" fmla="*/ 7143 h 76201"/>
                <a:gd name="connsiteX6" fmla="*/ 364333 w 364333"/>
                <a:gd name="connsiteY6" fmla="*/ 76201 h 76201"/>
                <a:gd name="connsiteX0" fmla="*/ 0 w 311944"/>
                <a:gd name="connsiteY0" fmla="*/ 76200 h 76200"/>
                <a:gd name="connsiteX1" fmla="*/ 71438 w 311944"/>
                <a:gd name="connsiteY1" fmla="*/ 0 h 76200"/>
                <a:gd name="connsiteX2" fmla="*/ 121444 w 311944"/>
                <a:gd name="connsiteY2" fmla="*/ 76199 h 76200"/>
                <a:gd name="connsiteX3" fmla="*/ 178594 w 311944"/>
                <a:gd name="connsiteY3" fmla="*/ 4762 h 76200"/>
                <a:gd name="connsiteX4" fmla="*/ 242888 w 311944"/>
                <a:gd name="connsiteY4" fmla="*/ 76200 h 76200"/>
                <a:gd name="connsiteX5" fmla="*/ 311944 w 311944"/>
                <a:gd name="connsiteY5" fmla="*/ 7143 h 76200"/>
                <a:gd name="connsiteX0" fmla="*/ 0 w 321469"/>
                <a:gd name="connsiteY0" fmla="*/ 78582 h 78582"/>
                <a:gd name="connsiteX1" fmla="*/ 71438 w 321469"/>
                <a:gd name="connsiteY1" fmla="*/ 2382 h 78582"/>
                <a:gd name="connsiteX2" fmla="*/ 121444 w 321469"/>
                <a:gd name="connsiteY2" fmla="*/ 78581 h 78582"/>
                <a:gd name="connsiteX3" fmla="*/ 178594 w 321469"/>
                <a:gd name="connsiteY3" fmla="*/ 7144 h 78582"/>
                <a:gd name="connsiteX4" fmla="*/ 242888 w 321469"/>
                <a:gd name="connsiteY4" fmla="*/ 78582 h 78582"/>
                <a:gd name="connsiteX5" fmla="*/ 321469 w 321469"/>
                <a:gd name="connsiteY5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469" h="78582">
                  <a:moveTo>
                    <a:pt x="0" y="78582"/>
                  </a:moveTo>
                  <a:lnTo>
                    <a:pt x="71438" y="2382"/>
                  </a:lnTo>
                  <a:lnTo>
                    <a:pt x="121444" y="78581"/>
                  </a:lnTo>
                  <a:lnTo>
                    <a:pt x="178594" y="7144"/>
                  </a:lnTo>
                  <a:lnTo>
                    <a:pt x="242888" y="78582"/>
                  </a:lnTo>
                  <a:lnTo>
                    <a:pt x="321469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Rectangle 4"/>
            <p:cNvSpPr/>
            <p:nvPr/>
          </p:nvSpPr>
          <p:spPr>
            <a:xfrm>
              <a:off x="2686854" y="4419695"/>
              <a:ext cx="2332822" cy="194910"/>
            </a:xfrm>
            <a:custGeom>
              <a:avLst/>
              <a:gdLst>
                <a:gd name="connsiteX0" fmla="*/ 0 w 2742303"/>
                <a:gd name="connsiteY0" fmla="*/ 0 h 317979"/>
                <a:gd name="connsiteX1" fmla="*/ 2742303 w 2742303"/>
                <a:gd name="connsiteY1" fmla="*/ 0 h 317979"/>
                <a:gd name="connsiteX2" fmla="*/ 2742303 w 2742303"/>
                <a:gd name="connsiteY2" fmla="*/ 317979 h 317979"/>
                <a:gd name="connsiteX3" fmla="*/ 0 w 2742303"/>
                <a:gd name="connsiteY3" fmla="*/ 317979 h 317979"/>
                <a:gd name="connsiteX4" fmla="*/ 0 w 2742303"/>
                <a:gd name="connsiteY4" fmla="*/ 0 h 317979"/>
                <a:gd name="connsiteX0" fmla="*/ 2742303 w 2833743"/>
                <a:gd name="connsiteY0" fmla="*/ 317979 h 409419"/>
                <a:gd name="connsiteX1" fmla="*/ 0 w 2833743"/>
                <a:gd name="connsiteY1" fmla="*/ 317979 h 409419"/>
                <a:gd name="connsiteX2" fmla="*/ 0 w 2833743"/>
                <a:gd name="connsiteY2" fmla="*/ 0 h 409419"/>
                <a:gd name="connsiteX3" fmla="*/ 2742303 w 2833743"/>
                <a:gd name="connsiteY3" fmla="*/ 0 h 409419"/>
                <a:gd name="connsiteX4" fmla="*/ 2833743 w 2833743"/>
                <a:gd name="connsiteY4" fmla="*/ 409419 h 409419"/>
                <a:gd name="connsiteX0" fmla="*/ 2742303 w 2742303"/>
                <a:gd name="connsiteY0" fmla="*/ 317979 h 317979"/>
                <a:gd name="connsiteX1" fmla="*/ 0 w 2742303"/>
                <a:gd name="connsiteY1" fmla="*/ 317979 h 317979"/>
                <a:gd name="connsiteX2" fmla="*/ 0 w 2742303"/>
                <a:gd name="connsiteY2" fmla="*/ 0 h 317979"/>
                <a:gd name="connsiteX3" fmla="*/ 2742303 w 2742303"/>
                <a:gd name="connsiteY3" fmla="*/ 0 h 317979"/>
                <a:gd name="connsiteX0" fmla="*/ 2818503 w 2818503"/>
                <a:gd name="connsiteY0" fmla="*/ 317979 h 317979"/>
                <a:gd name="connsiteX1" fmla="*/ 0 w 2818503"/>
                <a:gd name="connsiteY1" fmla="*/ 317979 h 317979"/>
                <a:gd name="connsiteX2" fmla="*/ 0 w 2818503"/>
                <a:gd name="connsiteY2" fmla="*/ 0 h 317979"/>
                <a:gd name="connsiteX3" fmla="*/ 2742303 w 2818503"/>
                <a:gd name="connsiteY3" fmla="*/ 0 h 317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18503" h="317979">
                  <a:moveTo>
                    <a:pt x="2818503" y="317979"/>
                  </a:moveTo>
                  <a:lnTo>
                    <a:pt x="0" y="317979"/>
                  </a:lnTo>
                  <a:lnTo>
                    <a:pt x="0" y="0"/>
                  </a:lnTo>
                  <a:lnTo>
                    <a:pt x="2742303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reeform 33"/>
            <p:cNvSpPr/>
            <p:nvPr/>
          </p:nvSpPr>
          <p:spPr>
            <a:xfrm rot="16200000">
              <a:off x="4892474" y="4471209"/>
              <a:ext cx="202945" cy="90497"/>
            </a:xfrm>
            <a:custGeom>
              <a:avLst/>
              <a:gdLst>
                <a:gd name="connsiteX0" fmla="*/ 0 w 369096"/>
                <a:gd name="connsiteY0" fmla="*/ 76200 h 171450"/>
                <a:gd name="connsiteX1" fmla="*/ 71438 w 369096"/>
                <a:gd name="connsiteY1" fmla="*/ 0 h 171450"/>
                <a:gd name="connsiteX2" fmla="*/ 107156 w 369096"/>
                <a:gd name="connsiteY2" fmla="*/ 78581 h 171450"/>
                <a:gd name="connsiteX3" fmla="*/ 178594 w 369096"/>
                <a:gd name="connsiteY3" fmla="*/ 4762 h 171450"/>
                <a:gd name="connsiteX4" fmla="*/ 219075 w 369096"/>
                <a:gd name="connsiteY4" fmla="*/ 80962 h 171450"/>
                <a:gd name="connsiteX5" fmla="*/ 309563 w 369096"/>
                <a:gd name="connsiteY5" fmla="*/ 14287 h 171450"/>
                <a:gd name="connsiteX6" fmla="*/ 369094 w 369096"/>
                <a:gd name="connsiteY6" fmla="*/ 111918 h 171450"/>
                <a:gd name="connsiteX7" fmla="*/ 307181 w 369096"/>
                <a:gd name="connsiteY7" fmla="*/ 171450 h 171450"/>
                <a:gd name="connsiteX0" fmla="*/ 0 w 369096"/>
                <a:gd name="connsiteY0" fmla="*/ 76200 h 111918"/>
                <a:gd name="connsiteX1" fmla="*/ 71438 w 369096"/>
                <a:gd name="connsiteY1" fmla="*/ 0 h 111918"/>
                <a:gd name="connsiteX2" fmla="*/ 107156 w 369096"/>
                <a:gd name="connsiteY2" fmla="*/ 78581 h 111918"/>
                <a:gd name="connsiteX3" fmla="*/ 178594 w 369096"/>
                <a:gd name="connsiteY3" fmla="*/ 4762 h 111918"/>
                <a:gd name="connsiteX4" fmla="*/ 219075 w 369096"/>
                <a:gd name="connsiteY4" fmla="*/ 80962 h 111918"/>
                <a:gd name="connsiteX5" fmla="*/ 309563 w 369096"/>
                <a:gd name="connsiteY5" fmla="*/ 14287 h 111918"/>
                <a:gd name="connsiteX6" fmla="*/ 369094 w 369096"/>
                <a:gd name="connsiteY6" fmla="*/ 111918 h 111918"/>
                <a:gd name="connsiteX0" fmla="*/ 0 w 361953"/>
                <a:gd name="connsiteY0" fmla="*/ 76200 h 107155"/>
                <a:gd name="connsiteX1" fmla="*/ 71438 w 361953"/>
                <a:gd name="connsiteY1" fmla="*/ 0 h 107155"/>
                <a:gd name="connsiteX2" fmla="*/ 107156 w 361953"/>
                <a:gd name="connsiteY2" fmla="*/ 78581 h 107155"/>
                <a:gd name="connsiteX3" fmla="*/ 178594 w 361953"/>
                <a:gd name="connsiteY3" fmla="*/ 4762 h 107155"/>
                <a:gd name="connsiteX4" fmla="*/ 219075 w 361953"/>
                <a:gd name="connsiteY4" fmla="*/ 80962 h 107155"/>
                <a:gd name="connsiteX5" fmla="*/ 309563 w 361953"/>
                <a:gd name="connsiteY5" fmla="*/ 14287 h 107155"/>
                <a:gd name="connsiteX6" fmla="*/ 361950 w 361953"/>
                <a:gd name="connsiteY6" fmla="*/ 107155 h 107155"/>
                <a:gd name="connsiteX0" fmla="*/ 0 w 361950"/>
                <a:gd name="connsiteY0" fmla="*/ 76200 h 107155"/>
                <a:gd name="connsiteX1" fmla="*/ 71438 w 361950"/>
                <a:gd name="connsiteY1" fmla="*/ 0 h 107155"/>
                <a:gd name="connsiteX2" fmla="*/ 107156 w 361950"/>
                <a:gd name="connsiteY2" fmla="*/ 78581 h 107155"/>
                <a:gd name="connsiteX3" fmla="*/ 178594 w 361950"/>
                <a:gd name="connsiteY3" fmla="*/ 4762 h 107155"/>
                <a:gd name="connsiteX4" fmla="*/ 219075 w 361950"/>
                <a:gd name="connsiteY4" fmla="*/ 80962 h 107155"/>
                <a:gd name="connsiteX5" fmla="*/ 309563 w 361950"/>
                <a:gd name="connsiteY5" fmla="*/ 14287 h 107155"/>
                <a:gd name="connsiteX6" fmla="*/ 361950 w 361950"/>
                <a:gd name="connsiteY6" fmla="*/ 107155 h 107155"/>
                <a:gd name="connsiteX0" fmla="*/ 0 w 309563"/>
                <a:gd name="connsiteY0" fmla="*/ 76200 h 80962"/>
                <a:gd name="connsiteX1" fmla="*/ 71438 w 309563"/>
                <a:gd name="connsiteY1" fmla="*/ 0 h 80962"/>
                <a:gd name="connsiteX2" fmla="*/ 107156 w 309563"/>
                <a:gd name="connsiteY2" fmla="*/ 78581 h 80962"/>
                <a:gd name="connsiteX3" fmla="*/ 178594 w 309563"/>
                <a:gd name="connsiteY3" fmla="*/ 4762 h 80962"/>
                <a:gd name="connsiteX4" fmla="*/ 219075 w 309563"/>
                <a:gd name="connsiteY4" fmla="*/ 80962 h 80962"/>
                <a:gd name="connsiteX5" fmla="*/ 309563 w 309563"/>
                <a:gd name="connsiteY5" fmla="*/ 14287 h 80962"/>
                <a:gd name="connsiteX0" fmla="*/ 0 w 316992"/>
                <a:gd name="connsiteY0" fmla="*/ 76200 h 80962"/>
                <a:gd name="connsiteX1" fmla="*/ 71438 w 316992"/>
                <a:gd name="connsiteY1" fmla="*/ 0 h 80962"/>
                <a:gd name="connsiteX2" fmla="*/ 107156 w 316992"/>
                <a:gd name="connsiteY2" fmla="*/ 78581 h 80962"/>
                <a:gd name="connsiteX3" fmla="*/ 178594 w 316992"/>
                <a:gd name="connsiteY3" fmla="*/ 4762 h 80962"/>
                <a:gd name="connsiteX4" fmla="*/ 219075 w 316992"/>
                <a:gd name="connsiteY4" fmla="*/ 80962 h 80962"/>
                <a:gd name="connsiteX5" fmla="*/ 309563 w 316992"/>
                <a:gd name="connsiteY5" fmla="*/ 14287 h 80962"/>
                <a:gd name="connsiteX6" fmla="*/ 311946 w 316992"/>
                <a:gd name="connsiteY6" fmla="*/ 21432 h 80962"/>
                <a:gd name="connsiteX0" fmla="*/ 0 w 364333"/>
                <a:gd name="connsiteY0" fmla="*/ 76200 h 80962"/>
                <a:gd name="connsiteX1" fmla="*/ 71438 w 364333"/>
                <a:gd name="connsiteY1" fmla="*/ 0 h 80962"/>
                <a:gd name="connsiteX2" fmla="*/ 107156 w 364333"/>
                <a:gd name="connsiteY2" fmla="*/ 78581 h 80962"/>
                <a:gd name="connsiteX3" fmla="*/ 178594 w 364333"/>
                <a:gd name="connsiteY3" fmla="*/ 4762 h 80962"/>
                <a:gd name="connsiteX4" fmla="*/ 219075 w 364333"/>
                <a:gd name="connsiteY4" fmla="*/ 80962 h 80962"/>
                <a:gd name="connsiteX5" fmla="*/ 309563 w 364333"/>
                <a:gd name="connsiteY5" fmla="*/ 14287 h 80962"/>
                <a:gd name="connsiteX6" fmla="*/ 364333 w 364333"/>
                <a:gd name="connsiteY6" fmla="*/ 76201 h 80962"/>
                <a:gd name="connsiteX0" fmla="*/ 0 w 364333"/>
                <a:gd name="connsiteY0" fmla="*/ 76200 h 78581"/>
                <a:gd name="connsiteX1" fmla="*/ 71438 w 364333"/>
                <a:gd name="connsiteY1" fmla="*/ 0 h 78581"/>
                <a:gd name="connsiteX2" fmla="*/ 107156 w 364333"/>
                <a:gd name="connsiteY2" fmla="*/ 78581 h 78581"/>
                <a:gd name="connsiteX3" fmla="*/ 178594 w 364333"/>
                <a:gd name="connsiteY3" fmla="*/ 4762 h 78581"/>
                <a:gd name="connsiteX4" fmla="*/ 226219 w 364333"/>
                <a:gd name="connsiteY4" fmla="*/ 76200 h 78581"/>
                <a:gd name="connsiteX5" fmla="*/ 309563 w 364333"/>
                <a:gd name="connsiteY5" fmla="*/ 14287 h 78581"/>
                <a:gd name="connsiteX6" fmla="*/ 364333 w 364333"/>
                <a:gd name="connsiteY6" fmla="*/ 76201 h 7858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26219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11944 w 364333"/>
                <a:gd name="connsiteY5" fmla="*/ 7143 h 76201"/>
                <a:gd name="connsiteX6" fmla="*/ 364333 w 364333"/>
                <a:gd name="connsiteY6" fmla="*/ 76201 h 76201"/>
                <a:gd name="connsiteX0" fmla="*/ 0 w 311944"/>
                <a:gd name="connsiteY0" fmla="*/ 76200 h 76200"/>
                <a:gd name="connsiteX1" fmla="*/ 71438 w 311944"/>
                <a:gd name="connsiteY1" fmla="*/ 0 h 76200"/>
                <a:gd name="connsiteX2" fmla="*/ 121444 w 311944"/>
                <a:gd name="connsiteY2" fmla="*/ 76199 h 76200"/>
                <a:gd name="connsiteX3" fmla="*/ 178594 w 311944"/>
                <a:gd name="connsiteY3" fmla="*/ 4762 h 76200"/>
                <a:gd name="connsiteX4" fmla="*/ 242888 w 311944"/>
                <a:gd name="connsiteY4" fmla="*/ 76200 h 76200"/>
                <a:gd name="connsiteX5" fmla="*/ 311944 w 311944"/>
                <a:gd name="connsiteY5" fmla="*/ 7143 h 76200"/>
                <a:gd name="connsiteX0" fmla="*/ 0 w 321469"/>
                <a:gd name="connsiteY0" fmla="*/ 78582 h 78582"/>
                <a:gd name="connsiteX1" fmla="*/ 71438 w 321469"/>
                <a:gd name="connsiteY1" fmla="*/ 2382 h 78582"/>
                <a:gd name="connsiteX2" fmla="*/ 121444 w 321469"/>
                <a:gd name="connsiteY2" fmla="*/ 78581 h 78582"/>
                <a:gd name="connsiteX3" fmla="*/ 178594 w 321469"/>
                <a:gd name="connsiteY3" fmla="*/ 7144 h 78582"/>
                <a:gd name="connsiteX4" fmla="*/ 242888 w 321469"/>
                <a:gd name="connsiteY4" fmla="*/ 78582 h 78582"/>
                <a:gd name="connsiteX5" fmla="*/ 321469 w 321469"/>
                <a:gd name="connsiteY5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469" h="78582">
                  <a:moveTo>
                    <a:pt x="0" y="78582"/>
                  </a:moveTo>
                  <a:lnTo>
                    <a:pt x="71438" y="2382"/>
                  </a:lnTo>
                  <a:lnTo>
                    <a:pt x="121444" y="78581"/>
                  </a:lnTo>
                  <a:lnTo>
                    <a:pt x="178594" y="7144"/>
                  </a:lnTo>
                  <a:lnTo>
                    <a:pt x="242888" y="78582"/>
                  </a:lnTo>
                  <a:lnTo>
                    <a:pt x="321469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Rectangle 4"/>
            <p:cNvSpPr/>
            <p:nvPr/>
          </p:nvSpPr>
          <p:spPr>
            <a:xfrm>
              <a:off x="2694473" y="4961291"/>
              <a:ext cx="2325204" cy="194910"/>
            </a:xfrm>
            <a:custGeom>
              <a:avLst/>
              <a:gdLst>
                <a:gd name="connsiteX0" fmla="*/ 0 w 2742303"/>
                <a:gd name="connsiteY0" fmla="*/ 0 h 317979"/>
                <a:gd name="connsiteX1" fmla="*/ 2742303 w 2742303"/>
                <a:gd name="connsiteY1" fmla="*/ 0 h 317979"/>
                <a:gd name="connsiteX2" fmla="*/ 2742303 w 2742303"/>
                <a:gd name="connsiteY2" fmla="*/ 317979 h 317979"/>
                <a:gd name="connsiteX3" fmla="*/ 0 w 2742303"/>
                <a:gd name="connsiteY3" fmla="*/ 317979 h 317979"/>
                <a:gd name="connsiteX4" fmla="*/ 0 w 2742303"/>
                <a:gd name="connsiteY4" fmla="*/ 0 h 317979"/>
                <a:gd name="connsiteX0" fmla="*/ 2742303 w 2833743"/>
                <a:gd name="connsiteY0" fmla="*/ 317979 h 409419"/>
                <a:gd name="connsiteX1" fmla="*/ 0 w 2833743"/>
                <a:gd name="connsiteY1" fmla="*/ 317979 h 409419"/>
                <a:gd name="connsiteX2" fmla="*/ 0 w 2833743"/>
                <a:gd name="connsiteY2" fmla="*/ 0 h 409419"/>
                <a:gd name="connsiteX3" fmla="*/ 2742303 w 2833743"/>
                <a:gd name="connsiteY3" fmla="*/ 0 h 409419"/>
                <a:gd name="connsiteX4" fmla="*/ 2833743 w 2833743"/>
                <a:gd name="connsiteY4" fmla="*/ 409419 h 409419"/>
                <a:gd name="connsiteX0" fmla="*/ 2742303 w 2742303"/>
                <a:gd name="connsiteY0" fmla="*/ 317979 h 317979"/>
                <a:gd name="connsiteX1" fmla="*/ 0 w 2742303"/>
                <a:gd name="connsiteY1" fmla="*/ 317979 h 317979"/>
                <a:gd name="connsiteX2" fmla="*/ 0 w 2742303"/>
                <a:gd name="connsiteY2" fmla="*/ 0 h 317979"/>
                <a:gd name="connsiteX3" fmla="*/ 2742303 w 2742303"/>
                <a:gd name="connsiteY3" fmla="*/ 0 h 317979"/>
                <a:gd name="connsiteX0" fmla="*/ 2818503 w 2818503"/>
                <a:gd name="connsiteY0" fmla="*/ 317979 h 317979"/>
                <a:gd name="connsiteX1" fmla="*/ 0 w 2818503"/>
                <a:gd name="connsiteY1" fmla="*/ 317979 h 317979"/>
                <a:gd name="connsiteX2" fmla="*/ 0 w 2818503"/>
                <a:gd name="connsiteY2" fmla="*/ 0 h 317979"/>
                <a:gd name="connsiteX3" fmla="*/ 2742303 w 2818503"/>
                <a:gd name="connsiteY3" fmla="*/ 0 h 317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18503" h="317979">
                  <a:moveTo>
                    <a:pt x="2818503" y="317979"/>
                  </a:moveTo>
                  <a:lnTo>
                    <a:pt x="0" y="317979"/>
                  </a:lnTo>
                  <a:lnTo>
                    <a:pt x="0" y="0"/>
                  </a:lnTo>
                  <a:lnTo>
                    <a:pt x="2742303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Freeform 35"/>
            <p:cNvSpPr/>
            <p:nvPr/>
          </p:nvSpPr>
          <p:spPr>
            <a:xfrm rot="16200000">
              <a:off x="4895331" y="5010424"/>
              <a:ext cx="202945" cy="90497"/>
            </a:xfrm>
            <a:custGeom>
              <a:avLst/>
              <a:gdLst>
                <a:gd name="connsiteX0" fmla="*/ 0 w 369096"/>
                <a:gd name="connsiteY0" fmla="*/ 76200 h 171450"/>
                <a:gd name="connsiteX1" fmla="*/ 71438 w 369096"/>
                <a:gd name="connsiteY1" fmla="*/ 0 h 171450"/>
                <a:gd name="connsiteX2" fmla="*/ 107156 w 369096"/>
                <a:gd name="connsiteY2" fmla="*/ 78581 h 171450"/>
                <a:gd name="connsiteX3" fmla="*/ 178594 w 369096"/>
                <a:gd name="connsiteY3" fmla="*/ 4762 h 171450"/>
                <a:gd name="connsiteX4" fmla="*/ 219075 w 369096"/>
                <a:gd name="connsiteY4" fmla="*/ 80962 h 171450"/>
                <a:gd name="connsiteX5" fmla="*/ 309563 w 369096"/>
                <a:gd name="connsiteY5" fmla="*/ 14287 h 171450"/>
                <a:gd name="connsiteX6" fmla="*/ 369094 w 369096"/>
                <a:gd name="connsiteY6" fmla="*/ 111918 h 171450"/>
                <a:gd name="connsiteX7" fmla="*/ 307181 w 369096"/>
                <a:gd name="connsiteY7" fmla="*/ 171450 h 171450"/>
                <a:gd name="connsiteX0" fmla="*/ 0 w 369096"/>
                <a:gd name="connsiteY0" fmla="*/ 76200 h 111918"/>
                <a:gd name="connsiteX1" fmla="*/ 71438 w 369096"/>
                <a:gd name="connsiteY1" fmla="*/ 0 h 111918"/>
                <a:gd name="connsiteX2" fmla="*/ 107156 w 369096"/>
                <a:gd name="connsiteY2" fmla="*/ 78581 h 111918"/>
                <a:gd name="connsiteX3" fmla="*/ 178594 w 369096"/>
                <a:gd name="connsiteY3" fmla="*/ 4762 h 111918"/>
                <a:gd name="connsiteX4" fmla="*/ 219075 w 369096"/>
                <a:gd name="connsiteY4" fmla="*/ 80962 h 111918"/>
                <a:gd name="connsiteX5" fmla="*/ 309563 w 369096"/>
                <a:gd name="connsiteY5" fmla="*/ 14287 h 111918"/>
                <a:gd name="connsiteX6" fmla="*/ 369094 w 369096"/>
                <a:gd name="connsiteY6" fmla="*/ 111918 h 111918"/>
                <a:gd name="connsiteX0" fmla="*/ 0 w 361953"/>
                <a:gd name="connsiteY0" fmla="*/ 76200 h 107155"/>
                <a:gd name="connsiteX1" fmla="*/ 71438 w 361953"/>
                <a:gd name="connsiteY1" fmla="*/ 0 h 107155"/>
                <a:gd name="connsiteX2" fmla="*/ 107156 w 361953"/>
                <a:gd name="connsiteY2" fmla="*/ 78581 h 107155"/>
                <a:gd name="connsiteX3" fmla="*/ 178594 w 361953"/>
                <a:gd name="connsiteY3" fmla="*/ 4762 h 107155"/>
                <a:gd name="connsiteX4" fmla="*/ 219075 w 361953"/>
                <a:gd name="connsiteY4" fmla="*/ 80962 h 107155"/>
                <a:gd name="connsiteX5" fmla="*/ 309563 w 361953"/>
                <a:gd name="connsiteY5" fmla="*/ 14287 h 107155"/>
                <a:gd name="connsiteX6" fmla="*/ 361950 w 361953"/>
                <a:gd name="connsiteY6" fmla="*/ 107155 h 107155"/>
                <a:gd name="connsiteX0" fmla="*/ 0 w 361950"/>
                <a:gd name="connsiteY0" fmla="*/ 76200 h 107155"/>
                <a:gd name="connsiteX1" fmla="*/ 71438 w 361950"/>
                <a:gd name="connsiteY1" fmla="*/ 0 h 107155"/>
                <a:gd name="connsiteX2" fmla="*/ 107156 w 361950"/>
                <a:gd name="connsiteY2" fmla="*/ 78581 h 107155"/>
                <a:gd name="connsiteX3" fmla="*/ 178594 w 361950"/>
                <a:gd name="connsiteY3" fmla="*/ 4762 h 107155"/>
                <a:gd name="connsiteX4" fmla="*/ 219075 w 361950"/>
                <a:gd name="connsiteY4" fmla="*/ 80962 h 107155"/>
                <a:gd name="connsiteX5" fmla="*/ 309563 w 361950"/>
                <a:gd name="connsiteY5" fmla="*/ 14287 h 107155"/>
                <a:gd name="connsiteX6" fmla="*/ 361950 w 361950"/>
                <a:gd name="connsiteY6" fmla="*/ 107155 h 107155"/>
                <a:gd name="connsiteX0" fmla="*/ 0 w 309563"/>
                <a:gd name="connsiteY0" fmla="*/ 76200 h 80962"/>
                <a:gd name="connsiteX1" fmla="*/ 71438 w 309563"/>
                <a:gd name="connsiteY1" fmla="*/ 0 h 80962"/>
                <a:gd name="connsiteX2" fmla="*/ 107156 w 309563"/>
                <a:gd name="connsiteY2" fmla="*/ 78581 h 80962"/>
                <a:gd name="connsiteX3" fmla="*/ 178594 w 309563"/>
                <a:gd name="connsiteY3" fmla="*/ 4762 h 80962"/>
                <a:gd name="connsiteX4" fmla="*/ 219075 w 309563"/>
                <a:gd name="connsiteY4" fmla="*/ 80962 h 80962"/>
                <a:gd name="connsiteX5" fmla="*/ 309563 w 309563"/>
                <a:gd name="connsiteY5" fmla="*/ 14287 h 80962"/>
                <a:gd name="connsiteX0" fmla="*/ 0 w 316992"/>
                <a:gd name="connsiteY0" fmla="*/ 76200 h 80962"/>
                <a:gd name="connsiteX1" fmla="*/ 71438 w 316992"/>
                <a:gd name="connsiteY1" fmla="*/ 0 h 80962"/>
                <a:gd name="connsiteX2" fmla="*/ 107156 w 316992"/>
                <a:gd name="connsiteY2" fmla="*/ 78581 h 80962"/>
                <a:gd name="connsiteX3" fmla="*/ 178594 w 316992"/>
                <a:gd name="connsiteY3" fmla="*/ 4762 h 80962"/>
                <a:gd name="connsiteX4" fmla="*/ 219075 w 316992"/>
                <a:gd name="connsiteY4" fmla="*/ 80962 h 80962"/>
                <a:gd name="connsiteX5" fmla="*/ 309563 w 316992"/>
                <a:gd name="connsiteY5" fmla="*/ 14287 h 80962"/>
                <a:gd name="connsiteX6" fmla="*/ 311946 w 316992"/>
                <a:gd name="connsiteY6" fmla="*/ 21432 h 80962"/>
                <a:gd name="connsiteX0" fmla="*/ 0 w 364333"/>
                <a:gd name="connsiteY0" fmla="*/ 76200 h 80962"/>
                <a:gd name="connsiteX1" fmla="*/ 71438 w 364333"/>
                <a:gd name="connsiteY1" fmla="*/ 0 h 80962"/>
                <a:gd name="connsiteX2" fmla="*/ 107156 w 364333"/>
                <a:gd name="connsiteY2" fmla="*/ 78581 h 80962"/>
                <a:gd name="connsiteX3" fmla="*/ 178594 w 364333"/>
                <a:gd name="connsiteY3" fmla="*/ 4762 h 80962"/>
                <a:gd name="connsiteX4" fmla="*/ 219075 w 364333"/>
                <a:gd name="connsiteY4" fmla="*/ 80962 h 80962"/>
                <a:gd name="connsiteX5" fmla="*/ 309563 w 364333"/>
                <a:gd name="connsiteY5" fmla="*/ 14287 h 80962"/>
                <a:gd name="connsiteX6" fmla="*/ 364333 w 364333"/>
                <a:gd name="connsiteY6" fmla="*/ 76201 h 80962"/>
                <a:gd name="connsiteX0" fmla="*/ 0 w 364333"/>
                <a:gd name="connsiteY0" fmla="*/ 76200 h 78581"/>
                <a:gd name="connsiteX1" fmla="*/ 71438 w 364333"/>
                <a:gd name="connsiteY1" fmla="*/ 0 h 78581"/>
                <a:gd name="connsiteX2" fmla="*/ 107156 w 364333"/>
                <a:gd name="connsiteY2" fmla="*/ 78581 h 78581"/>
                <a:gd name="connsiteX3" fmla="*/ 178594 w 364333"/>
                <a:gd name="connsiteY3" fmla="*/ 4762 h 78581"/>
                <a:gd name="connsiteX4" fmla="*/ 226219 w 364333"/>
                <a:gd name="connsiteY4" fmla="*/ 76200 h 78581"/>
                <a:gd name="connsiteX5" fmla="*/ 309563 w 364333"/>
                <a:gd name="connsiteY5" fmla="*/ 14287 h 78581"/>
                <a:gd name="connsiteX6" fmla="*/ 364333 w 364333"/>
                <a:gd name="connsiteY6" fmla="*/ 76201 h 7858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26219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11944 w 364333"/>
                <a:gd name="connsiteY5" fmla="*/ 7143 h 76201"/>
                <a:gd name="connsiteX6" fmla="*/ 364333 w 364333"/>
                <a:gd name="connsiteY6" fmla="*/ 76201 h 76201"/>
                <a:gd name="connsiteX0" fmla="*/ 0 w 311944"/>
                <a:gd name="connsiteY0" fmla="*/ 76200 h 76200"/>
                <a:gd name="connsiteX1" fmla="*/ 71438 w 311944"/>
                <a:gd name="connsiteY1" fmla="*/ 0 h 76200"/>
                <a:gd name="connsiteX2" fmla="*/ 121444 w 311944"/>
                <a:gd name="connsiteY2" fmla="*/ 76199 h 76200"/>
                <a:gd name="connsiteX3" fmla="*/ 178594 w 311944"/>
                <a:gd name="connsiteY3" fmla="*/ 4762 h 76200"/>
                <a:gd name="connsiteX4" fmla="*/ 242888 w 311944"/>
                <a:gd name="connsiteY4" fmla="*/ 76200 h 76200"/>
                <a:gd name="connsiteX5" fmla="*/ 311944 w 311944"/>
                <a:gd name="connsiteY5" fmla="*/ 7143 h 76200"/>
                <a:gd name="connsiteX0" fmla="*/ 0 w 321469"/>
                <a:gd name="connsiteY0" fmla="*/ 78582 h 78582"/>
                <a:gd name="connsiteX1" fmla="*/ 71438 w 321469"/>
                <a:gd name="connsiteY1" fmla="*/ 2382 h 78582"/>
                <a:gd name="connsiteX2" fmla="*/ 121444 w 321469"/>
                <a:gd name="connsiteY2" fmla="*/ 78581 h 78582"/>
                <a:gd name="connsiteX3" fmla="*/ 178594 w 321469"/>
                <a:gd name="connsiteY3" fmla="*/ 7144 h 78582"/>
                <a:gd name="connsiteX4" fmla="*/ 242888 w 321469"/>
                <a:gd name="connsiteY4" fmla="*/ 78582 h 78582"/>
                <a:gd name="connsiteX5" fmla="*/ 321469 w 321469"/>
                <a:gd name="connsiteY5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469" h="78582">
                  <a:moveTo>
                    <a:pt x="0" y="78582"/>
                  </a:moveTo>
                  <a:lnTo>
                    <a:pt x="71438" y="2382"/>
                  </a:lnTo>
                  <a:lnTo>
                    <a:pt x="121444" y="78581"/>
                  </a:lnTo>
                  <a:lnTo>
                    <a:pt x="178594" y="7144"/>
                  </a:lnTo>
                  <a:lnTo>
                    <a:pt x="242888" y="78582"/>
                  </a:lnTo>
                  <a:lnTo>
                    <a:pt x="321469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Rectangle 36"/>
            <p:cNvSpPr/>
            <p:nvPr/>
          </p:nvSpPr>
          <p:spPr>
            <a:xfrm rot="5400000">
              <a:off x="3107759" y="4788133"/>
              <a:ext cx="783773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/>
                <a:t>. . .</a:t>
              </a:r>
            </a:p>
          </p:txBody>
        </p:sp>
        <p:sp>
          <p:nvSpPr>
            <p:cNvPr id="38" name="Freeform 37"/>
            <p:cNvSpPr/>
            <p:nvPr/>
          </p:nvSpPr>
          <p:spPr>
            <a:xfrm>
              <a:off x="2269549" y="4302279"/>
              <a:ext cx="754944" cy="116841"/>
            </a:xfrm>
            <a:custGeom>
              <a:avLst/>
              <a:gdLst>
                <a:gd name="connsiteX0" fmla="*/ 319 w 1086487"/>
                <a:gd name="connsiteY0" fmla="*/ 340025 h 340025"/>
                <a:gd name="connsiteX1" fmla="*/ 152719 w 1086487"/>
                <a:gd name="connsiteY1" fmla="*/ 54275 h 340025"/>
                <a:gd name="connsiteX2" fmla="*/ 933769 w 1086487"/>
                <a:gd name="connsiteY2" fmla="*/ 25700 h 340025"/>
                <a:gd name="connsiteX3" fmla="*/ 1086169 w 1086487"/>
                <a:gd name="connsiteY3" fmla="*/ 340025 h 340025"/>
                <a:gd name="connsiteX0" fmla="*/ 0 w 933768"/>
                <a:gd name="connsiteY0" fmla="*/ 54275 h 340025"/>
                <a:gd name="connsiteX1" fmla="*/ 781050 w 933768"/>
                <a:gd name="connsiteY1" fmla="*/ 25700 h 340025"/>
                <a:gd name="connsiteX2" fmla="*/ 933450 w 933768"/>
                <a:gd name="connsiteY2" fmla="*/ 340025 h 340025"/>
                <a:gd name="connsiteX0" fmla="*/ 0 w 943293"/>
                <a:gd name="connsiteY0" fmla="*/ 35313 h 354401"/>
                <a:gd name="connsiteX1" fmla="*/ 790575 w 943293"/>
                <a:gd name="connsiteY1" fmla="*/ 40076 h 354401"/>
                <a:gd name="connsiteX2" fmla="*/ 942975 w 943293"/>
                <a:gd name="connsiteY2" fmla="*/ 354401 h 354401"/>
                <a:gd name="connsiteX0" fmla="*/ 0 w 943293"/>
                <a:gd name="connsiteY0" fmla="*/ 24668 h 343756"/>
                <a:gd name="connsiteX1" fmla="*/ 790575 w 943293"/>
                <a:gd name="connsiteY1" fmla="*/ 29431 h 343756"/>
                <a:gd name="connsiteX2" fmla="*/ 942975 w 943293"/>
                <a:gd name="connsiteY2" fmla="*/ 343756 h 343756"/>
                <a:gd name="connsiteX0" fmla="*/ 0 w 945615"/>
                <a:gd name="connsiteY0" fmla="*/ 24668 h 131824"/>
                <a:gd name="connsiteX1" fmla="*/ 790575 w 945615"/>
                <a:gd name="connsiteY1" fmla="*/ 29431 h 131824"/>
                <a:gd name="connsiteX2" fmla="*/ 945356 w 945615"/>
                <a:gd name="connsiteY2" fmla="*/ 131824 h 131824"/>
                <a:gd name="connsiteX0" fmla="*/ 0 w 945615"/>
                <a:gd name="connsiteY0" fmla="*/ 16467 h 123623"/>
                <a:gd name="connsiteX1" fmla="*/ 790575 w 945615"/>
                <a:gd name="connsiteY1" fmla="*/ 21230 h 123623"/>
                <a:gd name="connsiteX2" fmla="*/ 945356 w 945615"/>
                <a:gd name="connsiteY2" fmla="*/ 123623 h 123623"/>
                <a:gd name="connsiteX0" fmla="*/ 0 w 975203"/>
                <a:gd name="connsiteY0" fmla="*/ 25929 h 133085"/>
                <a:gd name="connsiteX1" fmla="*/ 885825 w 975203"/>
                <a:gd name="connsiteY1" fmla="*/ 14023 h 133085"/>
                <a:gd name="connsiteX2" fmla="*/ 945356 w 975203"/>
                <a:gd name="connsiteY2" fmla="*/ 133085 h 133085"/>
                <a:gd name="connsiteX0" fmla="*/ 0 w 945507"/>
                <a:gd name="connsiteY0" fmla="*/ 25929 h 133085"/>
                <a:gd name="connsiteX1" fmla="*/ 885825 w 945507"/>
                <a:gd name="connsiteY1" fmla="*/ 14023 h 133085"/>
                <a:gd name="connsiteX2" fmla="*/ 945356 w 945507"/>
                <a:gd name="connsiteY2" fmla="*/ 133085 h 133085"/>
                <a:gd name="connsiteX0" fmla="*/ 0 w 945507"/>
                <a:gd name="connsiteY0" fmla="*/ 18717 h 125873"/>
                <a:gd name="connsiteX1" fmla="*/ 885825 w 945507"/>
                <a:gd name="connsiteY1" fmla="*/ 6811 h 125873"/>
                <a:gd name="connsiteX2" fmla="*/ 945356 w 945507"/>
                <a:gd name="connsiteY2" fmla="*/ 125873 h 125873"/>
                <a:gd name="connsiteX0" fmla="*/ 0 w 945437"/>
                <a:gd name="connsiteY0" fmla="*/ 14945 h 122101"/>
                <a:gd name="connsiteX1" fmla="*/ 874523 w 945437"/>
                <a:gd name="connsiteY1" fmla="*/ 10183 h 122101"/>
                <a:gd name="connsiteX2" fmla="*/ 945356 w 945437"/>
                <a:gd name="connsiteY2" fmla="*/ 122101 h 122101"/>
                <a:gd name="connsiteX0" fmla="*/ 0 w 945437"/>
                <a:gd name="connsiteY0" fmla="*/ 9738 h 116894"/>
                <a:gd name="connsiteX1" fmla="*/ 874523 w 945437"/>
                <a:gd name="connsiteY1" fmla="*/ 4976 h 116894"/>
                <a:gd name="connsiteX2" fmla="*/ 945356 w 945437"/>
                <a:gd name="connsiteY2" fmla="*/ 116894 h 116894"/>
                <a:gd name="connsiteX0" fmla="*/ 0 w 945437"/>
                <a:gd name="connsiteY0" fmla="*/ 4762 h 111918"/>
                <a:gd name="connsiteX1" fmla="*/ 874523 w 945437"/>
                <a:gd name="connsiteY1" fmla="*/ 0 h 111918"/>
                <a:gd name="connsiteX2" fmla="*/ 945356 w 945437"/>
                <a:gd name="connsiteY2" fmla="*/ 111918 h 111918"/>
                <a:gd name="connsiteX0" fmla="*/ 0 w 945356"/>
                <a:gd name="connsiteY0" fmla="*/ 4762 h 111918"/>
                <a:gd name="connsiteX1" fmla="*/ 874523 w 945356"/>
                <a:gd name="connsiteY1" fmla="*/ 0 h 111918"/>
                <a:gd name="connsiteX2" fmla="*/ 945356 w 945356"/>
                <a:gd name="connsiteY2" fmla="*/ 111918 h 111918"/>
                <a:gd name="connsiteX0" fmla="*/ 0 w 945356"/>
                <a:gd name="connsiteY0" fmla="*/ 3661 h 110817"/>
                <a:gd name="connsiteX1" fmla="*/ 835116 w 945356"/>
                <a:gd name="connsiteY1" fmla="*/ 4009 h 110817"/>
                <a:gd name="connsiteX2" fmla="*/ 945356 w 945356"/>
                <a:gd name="connsiteY2" fmla="*/ 110817 h 110817"/>
                <a:gd name="connsiteX0" fmla="*/ 0 w 945356"/>
                <a:gd name="connsiteY0" fmla="*/ 6697 h 113853"/>
                <a:gd name="connsiteX1" fmla="*/ 835116 w 945356"/>
                <a:gd name="connsiteY1" fmla="*/ 7045 h 113853"/>
                <a:gd name="connsiteX2" fmla="*/ 945356 w 945356"/>
                <a:gd name="connsiteY2" fmla="*/ 113853 h 113853"/>
                <a:gd name="connsiteX0" fmla="*/ 0 w 945356"/>
                <a:gd name="connsiteY0" fmla="*/ 7760 h 114916"/>
                <a:gd name="connsiteX1" fmla="*/ 783885 w 945356"/>
                <a:gd name="connsiteY1" fmla="*/ 5553 h 114916"/>
                <a:gd name="connsiteX2" fmla="*/ 945356 w 945356"/>
                <a:gd name="connsiteY2" fmla="*/ 114916 h 114916"/>
                <a:gd name="connsiteX0" fmla="*/ 0 w 945356"/>
                <a:gd name="connsiteY0" fmla="*/ 7760 h 114916"/>
                <a:gd name="connsiteX1" fmla="*/ 783885 w 945356"/>
                <a:gd name="connsiteY1" fmla="*/ 5553 h 114916"/>
                <a:gd name="connsiteX2" fmla="*/ 945356 w 945356"/>
                <a:gd name="connsiteY2" fmla="*/ 114916 h 114916"/>
                <a:gd name="connsiteX0" fmla="*/ 0 w 945356"/>
                <a:gd name="connsiteY0" fmla="*/ 7760 h 114916"/>
                <a:gd name="connsiteX1" fmla="*/ 783885 w 945356"/>
                <a:gd name="connsiteY1" fmla="*/ 5553 h 114916"/>
                <a:gd name="connsiteX2" fmla="*/ 945356 w 945356"/>
                <a:gd name="connsiteY2" fmla="*/ 114916 h 114916"/>
                <a:gd name="connsiteX0" fmla="*/ 0 w 945356"/>
                <a:gd name="connsiteY0" fmla="*/ 15094 h 122250"/>
                <a:gd name="connsiteX1" fmla="*/ 783885 w 945356"/>
                <a:gd name="connsiteY1" fmla="*/ 12887 h 122250"/>
                <a:gd name="connsiteX2" fmla="*/ 945356 w 945356"/>
                <a:gd name="connsiteY2" fmla="*/ 122250 h 122250"/>
                <a:gd name="connsiteX0" fmla="*/ 0 w 945356"/>
                <a:gd name="connsiteY0" fmla="*/ 20492 h 127648"/>
                <a:gd name="connsiteX1" fmla="*/ 786868 w 945356"/>
                <a:gd name="connsiteY1" fmla="*/ 10621 h 127648"/>
                <a:gd name="connsiteX2" fmla="*/ 945356 w 945356"/>
                <a:gd name="connsiteY2" fmla="*/ 127648 h 127648"/>
                <a:gd name="connsiteX0" fmla="*/ 0 w 945356"/>
                <a:gd name="connsiteY0" fmla="*/ 20492 h 127648"/>
                <a:gd name="connsiteX1" fmla="*/ 786868 w 945356"/>
                <a:gd name="connsiteY1" fmla="*/ 10621 h 127648"/>
                <a:gd name="connsiteX2" fmla="*/ 945356 w 945356"/>
                <a:gd name="connsiteY2" fmla="*/ 127648 h 127648"/>
                <a:gd name="connsiteX0" fmla="*/ 0 w 945356"/>
                <a:gd name="connsiteY0" fmla="*/ 18224 h 125380"/>
                <a:gd name="connsiteX1" fmla="*/ 786868 w 945356"/>
                <a:gd name="connsiteY1" fmla="*/ 8353 h 125380"/>
                <a:gd name="connsiteX2" fmla="*/ 945356 w 945356"/>
                <a:gd name="connsiteY2" fmla="*/ 125380 h 125380"/>
                <a:gd name="connsiteX0" fmla="*/ 0 w 945647"/>
                <a:gd name="connsiteY0" fmla="*/ 18223 h 125379"/>
                <a:gd name="connsiteX1" fmla="*/ 786868 w 945647"/>
                <a:gd name="connsiteY1" fmla="*/ 8352 h 125379"/>
                <a:gd name="connsiteX2" fmla="*/ 945356 w 945647"/>
                <a:gd name="connsiteY2" fmla="*/ 125379 h 12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45647" h="125379">
                  <a:moveTo>
                    <a:pt x="0" y="18223"/>
                  </a:moveTo>
                  <a:cubicBezTo>
                    <a:pt x="188697" y="6318"/>
                    <a:pt x="548646" y="-10231"/>
                    <a:pt x="786868" y="8352"/>
                  </a:cubicBezTo>
                  <a:cubicBezTo>
                    <a:pt x="918202" y="27750"/>
                    <a:pt x="949077" y="-10526"/>
                    <a:pt x="945356" y="125379"/>
                  </a:cubicBezTo>
                </a:path>
              </a:pathLst>
            </a:custGeom>
            <a:noFill/>
            <a:ln>
              <a:solidFill>
                <a:schemeClr val="tx1"/>
              </a:solidFill>
              <a:headEnd w="sm" len="sm"/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reeform 38"/>
            <p:cNvSpPr/>
            <p:nvPr/>
          </p:nvSpPr>
          <p:spPr>
            <a:xfrm>
              <a:off x="2274616" y="4669360"/>
              <a:ext cx="535144" cy="288130"/>
            </a:xfrm>
            <a:custGeom>
              <a:avLst/>
              <a:gdLst>
                <a:gd name="connsiteX0" fmla="*/ 319 w 1086487"/>
                <a:gd name="connsiteY0" fmla="*/ 340025 h 340025"/>
                <a:gd name="connsiteX1" fmla="*/ 152719 w 1086487"/>
                <a:gd name="connsiteY1" fmla="*/ 54275 h 340025"/>
                <a:gd name="connsiteX2" fmla="*/ 933769 w 1086487"/>
                <a:gd name="connsiteY2" fmla="*/ 25700 h 340025"/>
                <a:gd name="connsiteX3" fmla="*/ 1086169 w 1086487"/>
                <a:gd name="connsiteY3" fmla="*/ 340025 h 340025"/>
                <a:gd name="connsiteX0" fmla="*/ 0 w 933768"/>
                <a:gd name="connsiteY0" fmla="*/ 54275 h 340025"/>
                <a:gd name="connsiteX1" fmla="*/ 781050 w 933768"/>
                <a:gd name="connsiteY1" fmla="*/ 25700 h 340025"/>
                <a:gd name="connsiteX2" fmla="*/ 933450 w 933768"/>
                <a:gd name="connsiteY2" fmla="*/ 340025 h 340025"/>
                <a:gd name="connsiteX0" fmla="*/ 0 w 943293"/>
                <a:gd name="connsiteY0" fmla="*/ 35313 h 354401"/>
                <a:gd name="connsiteX1" fmla="*/ 790575 w 943293"/>
                <a:gd name="connsiteY1" fmla="*/ 40076 h 354401"/>
                <a:gd name="connsiteX2" fmla="*/ 942975 w 943293"/>
                <a:gd name="connsiteY2" fmla="*/ 354401 h 354401"/>
                <a:gd name="connsiteX0" fmla="*/ 0 w 943293"/>
                <a:gd name="connsiteY0" fmla="*/ 24668 h 343756"/>
                <a:gd name="connsiteX1" fmla="*/ 790575 w 943293"/>
                <a:gd name="connsiteY1" fmla="*/ 29431 h 343756"/>
                <a:gd name="connsiteX2" fmla="*/ 942975 w 943293"/>
                <a:gd name="connsiteY2" fmla="*/ 343756 h 343756"/>
                <a:gd name="connsiteX0" fmla="*/ 0 w 945615"/>
                <a:gd name="connsiteY0" fmla="*/ 24668 h 131824"/>
                <a:gd name="connsiteX1" fmla="*/ 790575 w 945615"/>
                <a:gd name="connsiteY1" fmla="*/ 29431 h 131824"/>
                <a:gd name="connsiteX2" fmla="*/ 945356 w 945615"/>
                <a:gd name="connsiteY2" fmla="*/ 131824 h 131824"/>
                <a:gd name="connsiteX0" fmla="*/ 0 w 945615"/>
                <a:gd name="connsiteY0" fmla="*/ 16467 h 123623"/>
                <a:gd name="connsiteX1" fmla="*/ 790575 w 945615"/>
                <a:gd name="connsiteY1" fmla="*/ 21230 h 123623"/>
                <a:gd name="connsiteX2" fmla="*/ 945356 w 945615"/>
                <a:gd name="connsiteY2" fmla="*/ 123623 h 123623"/>
                <a:gd name="connsiteX0" fmla="*/ 0 w 975203"/>
                <a:gd name="connsiteY0" fmla="*/ 25929 h 133085"/>
                <a:gd name="connsiteX1" fmla="*/ 885825 w 975203"/>
                <a:gd name="connsiteY1" fmla="*/ 14023 h 133085"/>
                <a:gd name="connsiteX2" fmla="*/ 945356 w 975203"/>
                <a:gd name="connsiteY2" fmla="*/ 133085 h 133085"/>
                <a:gd name="connsiteX0" fmla="*/ 0 w 945507"/>
                <a:gd name="connsiteY0" fmla="*/ 25929 h 133085"/>
                <a:gd name="connsiteX1" fmla="*/ 885825 w 945507"/>
                <a:gd name="connsiteY1" fmla="*/ 14023 h 133085"/>
                <a:gd name="connsiteX2" fmla="*/ 945356 w 945507"/>
                <a:gd name="connsiteY2" fmla="*/ 133085 h 133085"/>
                <a:gd name="connsiteX0" fmla="*/ 0 w 949240"/>
                <a:gd name="connsiteY0" fmla="*/ 25929 h 175947"/>
                <a:gd name="connsiteX1" fmla="*/ 885825 w 949240"/>
                <a:gd name="connsiteY1" fmla="*/ 14023 h 175947"/>
                <a:gd name="connsiteX2" fmla="*/ 949123 w 949240"/>
                <a:gd name="connsiteY2" fmla="*/ 175947 h 175947"/>
                <a:gd name="connsiteX0" fmla="*/ 0 w 949172"/>
                <a:gd name="connsiteY0" fmla="*/ 25929 h 175947"/>
                <a:gd name="connsiteX1" fmla="*/ 863222 w 949172"/>
                <a:gd name="connsiteY1" fmla="*/ 14023 h 175947"/>
                <a:gd name="connsiteX2" fmla="*/ 949123 w 949172"/>
                <a:gd name="connsiteY2" fmla="*/ 175947 h 175947"/>
                <a:gd name="connsiteX0" fmla="*/ 0 w 949238"/>
                <a:gd name="connsiteY0" fmla="*/ 25929 h 175947"/>
                <a:gd name="connsiteX1" fmla="*/ 863222 w 949238"/>
                <a:gd name="connsiteY1" fmla="*/ 14023 h 175947"/>
                <a:gd name="connsiteX2" fmla="*/ 949123 w 949238"/>
                <a:gd name="connsiteY2" fmla="*/ 175947 h 175947"/>
                <a:gd name="connsiteX0" fmla="*/ 0 w 929148"/>
                <a:gd name="connsiteY0" fmla="*/ 0 h 283368"/>
                <a:gd name="connsiteX1" fmla="*/ 843132 w 929148"/>
                <a:gd name="connsiteY1" fmla="*/ 121444 h 283368"/>
                <a:gd name="connsiteX2" fmla="*/ 929033 w 929148"/>
                <a:gd name="connsiteY2" fmla="*/ 283368 h 283368"/>
                <a:gd name="connsiteX0" fmla="*/ 0 w 929148"/>
                <a:gd name="connsiteY0" fmla="*/ 1895 h 285263"/>
                <a:gd name="connsiteX1" fmla="*/ 843132 w 929148"/>
                <a:gd name="connsiteY1" fmla="*/ 123339 h 285263"/>
                <a:gd name="connsiteX2" fmla="*/ 929033 w 929148"/>
                <a:gd name="connsiteY2" fmla="*/ 285263 h 285263"/>
                <a:gd name="connsiteX0" fmla="*/ 0 w 929148"/>
                <a:gd name="connsiteY0" fmla="*/ 2814 h 286182"/>
                <a:gd name="connsiteX1" fmla="*/ 843132 w 929148"/>
                <a:gd name="connsiteY1" fmla="*/ 124258 h 286182"/>
                <a:gd name="connsiteX2" fmla="*/ 929033 w 929148"/>
                <a:gd name="connsiteY2" fmla="*/ 286182 h 286182"/>
                <a:gd name="connsiteX0" fmla="*/ 0 w 929051"/>
                <a:gd name="connsiteY0" fmla="*/ 3856 h 287224"/>
                <a:gd name="connsiteX1" fmla="*/ 753897 w 929051"/>
                <a:gd name="connsiteY1" fmla="*/ 103869 h 287224"/>
                <a:gd name="connsiteX2" fmla="*/ 929033 w 929051"/>
                <a:gd name="connsiteY2" fmla="*/ 287224 h 287224"/>
                <a:gd name="connsiteX0" fmla="*/ 0 w 929071"/>
                <a:gd name="connsiteY0" fmla="*/ 3856 h 287224"/>
                <a:gd name="connsiteX1" fmla="*/ 753897 w 929071"/>
                <a:gd name="connsiteY1" fmla="*/ 103869 h 287224"/>
                <a:gd name="connsiteX2" fmla="*/ 929033 w 929071"/>
                <a:gd name="connsiteY2" fmla="*/ 287224 h 287224"/>
                <a:gd name="connsiteX0" fmla="*/ 0 w 969633"/>
                <a:gd name="connsiteY0" fmla="*/ 3568 h 291698"/>
                <a:gd name="connsiteX1" fmla="*/ 794458 w 969633"/>
                <a:gd name="connsiteY1" fmla="*/ 108343 h 291698"/>
                <a:gd name="connsiteX2" fmla="*/ 969594 w 969633"/>
                <a:gd name="connsiteY2" fmla="*/ 291698 h 291698"/>
                <a:gd name="connsiteX0" fmla="*/ 0 w 969633"/>
                <a:gd name="connsiteY0" fmla="*/ 0 h 288130"/>
                <a:gd name="connsiteX1" fmla="*/ 794458 w 969633"/>
                <a:gd name="connsiteY1" fmla="*/ 104775 h 288130"/>
                <a:gd name="connsiteX2" fmla="*/ 969594 w 969633"/>
                <a:gd name="connsiteY2" fmla="*/ 288130 h 288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69633" h="288130">
                  <a:moveTo>
                    <a:pt x="0" y="0"/>
                  </a:moveTo>
                  <a:cubicBezTo>
                    <a:pt x="385742" y="4762"/>
                    <a:pt x="493323" y="26194"/>
                    <a:pt x="794458" y="104775"/>
                  </a:cubicBezTo>
                  <a:cubicBezTo>
                    <a:pt x="924645" y="140494"/>
                    <a:pt x="971181" y="154780"/>
                    <a:pt x="969594" y="288130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" name="Straight Connector 39"/>
            <p:cNvCxnSpPr/>
            <p:nvPr/>
          </p:nvCxnSpPr>
          <p:spPr>
            <a:xfrm>
              <a:off x="2914650" y="4031478"/>
              <a:ext cx="2381" cy="19804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3134827" y="4033859"/>
              <a:ext cx="2381" cy="19804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3352623" y="4035269"/>
              <a:ext cx="2381" cy="19804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3570419" y="4035269"/>
              <a:ext cx="2381" cy="19804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3778469" y="4038622"/>
              <a:ext cx="2381" cy="19804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3998646" y="4038622"/>
              <a:ext cx="2381" cy="19804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4216442" y="4035270"/>
              <a:ext cx="2381" cy="19804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tangle 46"/>
            <p:cNvSpPr/>
            <p:nvPr/>
          </p:nvSpPr>
          <p:spPr>
            <a:xfrm>
              <a:off x="2671398" y="3945777"/>
              <a:ext cx="28245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a</a:t>
              </a: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886813" y="3945777"/>
              <a:ext cx="28245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a</a:t>
              </a: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536831" y="3945777"/>
              <a:ext cx="28245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a</a:t>
              </a: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3120102" y="3961522"/>
              <a:ext cx="29206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b</a:t>
              </a: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3335517" y="3961522"/>
              <a:ext cx="29206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b</a:t>
              </a:r>
            </a:p>
          </p:txBody>
        </p:sp>
        <p:cxnSp>
          <p:nvCxnSpPr>
            <p:cNvPr id="52" name="Straight Connector 51"/>
            <p:cNvCxnSpPr/>
            <p:nvPr/>
          </p:nvCxnSpPr>
          <p:spPr>
            <a:xfrm>
              <a:off x="2912269" y="4415369"/>
              <a:ext cx="2381" cy="19804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3132446" y="4417750"/>
              <a:ext cx="2381" cy="19804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3350242" y="4419160"/>
              <a:ext cx="2381" cy="19804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3568038" y="4419160"/>
              <a:ext cx="2381" cy="19804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2908432" y="4957409"/>
              <a:ext cx="2381" cy="19804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3128609" y="4959790"/>
              <a:ext cx="2381" cy="19804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3346405" y="4961200"/>
              <a:ext cx="2381" cy="19804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3564201" y="4956438"/>
              <a:ext cx="2381" cy="19804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3772251" y="4957410"/>
              <a:ext cx="2381" cy="19804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Rectangle 60"/>
            <p:cNvSpPr/>
            <p:nvPr/>
          </p:nvSpPr>
          <p:spPr>
            <a:xfrm>
              <a:off x="2658474" y="4345070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1</a:t>
              </a: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2876582" y="4345112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0</a:t>
              </a: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3101002" y="4345028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1</a:t>
              </a: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2664332" y="4863649"/>
              <a:ext cx="27122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c</a:t>
              </a: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2883304" y="4867500"/>
              <a:ext cx="27122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c</a:t>
              </a: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3098719" y="4863649"/>
              <a:ext cx="27122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c</a:t>
              </a: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3317691" y="4863263"/>
              <a:ext cx="28245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a</a:t>
              </a: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3973649" y="3907230"/>
              <a:ext cx="27603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aseline="30000" dirty="0"/>
                <a:t>˽</a:t>
              </a:r>
              <a:endParaRPr lang="en-US" sz="2000" dirty="0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3766323" y="3909510"/>
              <a:ext cx="27603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aseline="30000" dirty="0"/>
                <a:t>˽</a:t>
              </a:r>
              <a:endParaRPr lang="en-US" sz="2000" dirty="0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3325730" y="4299675"/>
              <a:ext cx="27603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aseline="30000" dirty="0"/>
                <a:t>˽</a:t>
              </a:r>
              <a:endParaRPr lang="en-US" sz="2000" dirty="0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3529804" y="4831640"/>
              <a:ext cx="27603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aseline="30000" dirty="0"/>
                <a:t>˽</a:t>
              </a:r>
              <a:endParaRPr lang="en-US" sz="2000" dirty="0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4271853" y="3881499"/>
              <a:ext cx="4635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. . .</a:t>
              </a: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3591377" y="4262722"/>
              <a:ext cx="4635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. . .</a:t>
              </a: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3772251" y="4801670"/>
              <a:ext cx="4635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. . .</a:t>
              </a: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1246885" y="4780957"/>
              <a:ext cx="11660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multi-tape</a:t>
              </a: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5843045" y="3365321"/>
            <a:ext cx="5460368" cy="1040573"/>
            <a:chOff x="2050896" y="4253282"/>
            <a:chExt cx="5460368" cy="1040573"/>
          </a:xfrm>
        </p:grpSpPr>
        <p:grpSp>
          <p:nvGrpSpPr>
            <p:cNvPr id="7" name="block 1"/>
            <p:cNvGrpSpPr/>
            <p:nvPr/>
          </p:nvGrpSpPr>
          <p:grpSpPr>
            <a:xfrm>
              <a:off x="3291020" y="4508863"/>
              <a:ext cx="1147883" cy="354299"/>
              <a:chOff x="2634581" y="5702741"/>
              <a:chExt cx="1147883" cy="354299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2634581" y="5702741"/>
                <a:ext cx="28245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/>
                  <a:t>a</a:t>
                </a:r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2849996" y="5702741"/>
                <a:ext cx="28245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/>
                  <a:t>a</a:t>
                </a: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3500014" y="5702741"/>
                <a:ext cx="28245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/>
                  <a:t>a</a:t>
                </a: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3068999" y="5718486"/>
                <a:ext cx="29206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/>
                  <a:t>b</a:t>
                </a: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3284414" y="5718486"/>
                <a:ext cx="29206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/>
                  <a:t>b</a:t>
                </a:r>
              </a:p>
            </p:txBody>
          </p:sp>
        </p:grpSp>
        <p:grpSp>
          <p:nvGrpSpPr>
            <p:cNvPr id="13" name="block 2"/>
            <p:cNvGrpSpPr/>
            <p:nvPr/>
          </p:nvGrpSpPr>
          <p:grpSpPr>
            <a:xfrm>
              <a:off x="4597532" y="4524566"/>
              <a:ext cx="731390" cy="338638"/>
              <a:chOff x="3941093" y="5718444"/>
              <a:chExt cx="731390" cy="338638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3941093" y="5718486"/>
                <a:ext cx="28886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/>
                  <a:t>1</a:t>
                </a: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159201" y="5718528"/>
                <a:ext cx="28886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/>
                  <a:t>0</a:t>
                </a: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4383621" y="5718444"/>
                <a:ext cx="28886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/>
                  <a:t>1</a:t>
                </a:r>
              </a:p>
            </p:txBody>
          </p:sp>
        </p:grpSp>
        <p:grpSp>
          <p:nvGrpSpPr>
            <p:cNvPr id="17" name="block 3"/>
            <p:cNvGrpSpPr/>
            <p:nvPr/>
          </p:nvGrpSpPr>
          <p:grpSpPr>
            <a:xfrm>
              <a:off x="5943719" y="4472596"/>
              <a:ext cx="1353864" cy="400110"/>
              <a:chOff x="5287280" y="5666474"/>
              <a:chExt cx="1353864" cy="400110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6169129" y="5666474"/>
                <a:ext cx="27603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aseline="30000" dirty="0"/>
                  <a:t>˽</a:t>
                </a:r>
                <a:endParaRPr lang="en-US" sz="2000" dirty="0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6365106" y="5666474"/>
                <a:ext cx="27603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aseline="30000" dirty="0"/>
                  <a:t>˽</a:t>
                </a:r>
                <a:endParaRPr lang="en-US" sz="2000" dirty="0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5287280" y="5698365"/>
                <a:ext cx="27122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/>
                  <a:t>c</a:t>
                </a: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5506252" y="5702216"/>
                <a:ext cx="27122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/>
                  <a:t>c</a:t>
                </a: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5721667" y="5698365"/>
                <a:ext cx="27122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/>
                  <a:t>c</a:t>
                </a: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5940639" y="5697979"/>
                <a:ext cx="28245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/>
                  <a:t>a</a:t>
                </a:r>
              </a:p>
            </p:txBody>
          </p:sp>
        </p:grpSp>
        <p:sp>
          <p:nvSpPr>
            <p:cNvPr id="24" name="Oval 23"/>
            <p:cNvSpPr/>
            <p:nvPr/>
          </p:nvSpPr>
          <p:spPr>
            <a:xfrm>
              <a:off x="3858282" y="4571140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4934944" y="4571139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6058252" y="4571138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6" name="Group 75"/>
            <p:cNvGrpSpPr/>
            <p:nvPr/>
          </p:nvGrpSpPr>
          <p:grpSpPr>
            <a:xfrm>
              <a:off x="2050896" y="4253282"/>
              <a:ext cx="5460368" cy="1040573"/>
              <a:chOff x="1394457" y="5447160"/>
              <a:chExt cx="5460368" cy="1040573"/>
            </a:xfrm>
          </p:grpSpPr>
          <p:grpSp>
            <p:nvGrpSpPr>
              <p:cNvPr id="77" name="Group 76"/>
              <p:cNvGrpSpPr/>
              <p:nvPr/>
            </p:nvGrpSpPr>
            <p:grpSpPr>
              <a:xfrm>
                <a:off x="1394457" y="5447160"/>
                <a:ext cx="1370634" cy="1040573"/>
                <a:chOff x="1394457" y="5447160"/>
                <a:chExt cx="1370634" cy="1040573"/>
              </a:xfrm>
            </p:grpSpPr>
            <p:sp>
              <p:nvSpPr>
                <p:cNvPr id="99" name="PDA box"/>
                <p:cNvSpPr/>
                <p:nvPr/>
              </p:nvSpPr>
              <p:spPr>
                <a:xfrm>
                  <a:off x="1394457" y="5447160"/>
                  <a:ext cx="875092" cy="685375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00" name="Finite Control"/>
                    <p:cNvSpPr/>
                    <p:nvPr/>
                  </p:nvSpPr>
                  <p:spPr>
                    <a:xfrm>
                      <a:off x="1631698" y="5526268"/>
                      <a:ext cx="464165" cy="523220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oMath>
                        </m:oMathPara>
                      </a14:m>
                      <a:endParaRPr lang="en-US" sz="2800" dirty="0"/>
                    </a:p>
                  </p:txBody>
                </p:sp>
              </mc:Choice>
              <mc:Fallback xmlns="">
                <p:sp>
                  <p:nvSpPr>
                    <p:cNvPr id="166" name="Finite Control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631698" y="5526268"/>
                      <a:ext cx="464165" cy="523220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101" name="Freeform 100"/>
                <p:cNvSpPr/>
                <p:nvPr/>
              </p:nvSpPr>
              <p:spPr>
                <a:xfrm>
                  <a:off x="2269548" y="5550326"/>
                  <a:ext cx="495543" cy="180792"/>
                </a:xfrm>
                <a:custGeom>
                  <a:avLst/>
                  <a:gdLst>
                    <a:gd name="connsiteX0" fmla="*/ 319 w 1086487"/>
                    <a:gd name="connsiteY0" fmla="*/ 340025 h 340025"/>
                    <a:gd name="connsiteX1" fmla="*/ 152719 w 1086487"/>
                    <a:gd name="connsiteY1" fmla="*/ 54275 h 340025"/>
                    <a:gd name="connsiteX2" fmla="*/ 933769 w 1086487"/>
                    <a:gd name="connsiteY2" fmla="*/ 25700 h 340025"/>
                    <a:gd name="connsiteX3" fmla="*/ 1086169 w 1086487"/>
                    <a:gd name="connsiteY3" fmla="*/ 340025 h 340025"/>
                    <a:gd name="connsiteX0" fmla="*/ 0 w 933768"/>
                    <a:gd name="connsiteY0" fmla="*/ 54275 h 340025"/>
                    <a:gd name="connsiteX1" fmla="*/ 781050 w 933768"/>
                    <a:gd name="connsiteY1" fmla="*/ 25700 h 340025"/>
                    <a:gd name="connsiteX2" fmla="*/ 933450 w 933768"/>
                    <a:gd name="connsiteY2" fmla="*/ 340025 h 340025"/>
                    <a:gd name="connsiteX0" fmla="*/ 0 w 943293"/>
                    <a:gd name="connsiteY0" fmla="*/ 35313 h 354401"/>
                    <a:gd name="connsiteX1" fmla="*/ 790575 w 943293"/>
                    <a:gd name="connsiteY1" fmla="*/ 40076 h 354401"/>
                    <a:gd name="connsiteX2" fmla="*/ 942975 w 943293"/>
                    <a:gd name="connsiteY2" fmla="*/ 354401 h 354401"/>
                    <a:gd name="connsiteX0" fmla="*/ 0 w 943293"/>
                    <a:gd name="connsiteY0" fmla="*/ 24668 h 343756"/>
                    <a:gd name="connsiteX1" fmla="*/ 790575 w 943293"/>
                    <a:gd name="connsiteY1" fmla="*/ 29431 h 343756"/>
                    <a:gd name="connsiteX2" fmla="*/ 942975 w 943293"/>
                    <a:gd name="connsiteY2" fmla="*/ 343756 h 343756"/>
                    <a:gd name="connsiteX0" fmla="*/ 0 w 945615"/>
                    <a:gd name="connsiteY0" fmla="*/ 24668 h 131824"/>
                    <a:gd name="connsiteX1" fmla="*/ 790575 w 945615"/>
                    <a:gd name="connsiteY1" fmla="*/ 29431 h 131824"/>
                    <a:gd name="connsiteX2" fmla="*/ 945356 w 945615"/>
                    <a:gd name="connsiteY2" fmla="*/ 131824 h 131824"/>
                    <a:gd name="connsiteX0" fmla="*/ 0 w 945615"/>
                    <a:gd name="connsiteY0" fmla="*/ 16467 h 123623"/>
                    <a:gd name="connsiteX1" fmla="*/ 790575 w 945615"/>
                    <a:gd name="connsiteY1" fmla="*/ 21230 h 123623"/>
                    <a:gd name="connsiteX2" fmla="*/ 945356 w 945615"/>
                    <a:gd name="connsiteY2" fmla="*/ 123623 h 123623"/>
                    <a:gd name="connsiteX0" fmla="*/ 0 w 975203"/>
                    <a:gd name="connsiteY0" fmla="*/ 25929 h 133085"/>
                    <a:gd name="connsiteX1" fmla="*/ 885825 w 975203"/>
                    <a:gd name="connsiteY1" fmla="*/ 14023 h 133085"/>
                    <a:gd name="connsiteX2" fmla="*/ 945356 w 975203"/>
                    <a:gd name="connsiteY2" fmla="*/ 133085 h 133085"/>
                    <a:gd name="connsiteX0" fmla="*/ 0 w 945507"/>
                    <a:gd name="connsiteY0" fmla="*/ 25929 h 133085"/>
                    <a:gd name="connsiteX1" fmla="*/ 885825 w 945507"/>
                    <a:gd name="connsiteY1" fmla="*/ 14023 h 133085"/>
                    <a:gd name="connsiteX2" fmla="*/ 945356 w 945507"/>
                    <a:gd name="connsiteY2" fmla="*/ 133085 h 133085"/>
                    <a:gd name="connsiteX0" fmla="*/ 0 w 949240"/>
                    <a:gd name="connsiteY0" fmla="*/ 25929 h 175947"/>
                    <a:gd name="connsiteX1" fmla="*/ 885825 w 949240"/>
                    <a:gd name="connsiteY1" fmla="*/ 14023 h 175947"/>
                    <a:gd name="connsiteX2" fmla="*/ 949123 w 949240"/>
                    <a:gd name="connsiteY2" fmla="*/ 175947 h 175947"/>
                    <a:gd name="connsiteX0" fmla="*/ 0 w 949172"/>
                    <a:gd name="connsiteY0" fmla="*/ 25929 h 175947"/>
                    <a:gd name="connsiteX1" fmla="*/ 863222 w 949172"/>
                    <a:gd name="connsiteY1" fmla="*/ 14023 h 175947"/>
                    <a:gd name="connsiteX2" fmla="*/ 949123 w 949172"/>
                    <a:gd name="connsiteY2" fmla="*/ 175947 h 175947"/>
                    <a:gd name="connsiteX0" fmla="*/ 0 w 949238"/>
                    <a:gd name="connsiteY0" fmla="*/ 25929 h 175947"/>
                    <a:gd name="connsiteX1" fmla="*/ 863222 w 949238"/>
                    <a:gd name="connsiteY1" fmla="*/ 14023 h 175947"/>
                    <a:gd name="connsiteX2" fmla="*/ 949123 w 949238"/>
                    <a:gd name="connsiteY2" fmla="*/ 175947 h 175947"/>
                    <a:gd name="connsiteX0" fmla="*/ 0 w 929148"/>
                    <a:gd name="connsiteY0" fmla="*/ 0 h 283368"/>
                    <a:gd name="connsiteX1" fmla="*/ 843132 w 929148"/>
                    <a:gd name="connsiteY1" fmla="*/ 121444 h 283368"/>
                    <a:gd name="connsiteX2" fmla="*/ 929033 w 929148"/>
                    <a:gd name="connsiteY2" fmla="*/ 283368 h 283368"/>
                    <a:gd name="connsiteX0" fmla="*/ 0 w 929148"/>
                    <a:gd name="connsiteY0" fmla="*/ 1895 h 285263"/>
                    <a:gd name="connsiteX1" fmla="*/ 843132 w 929148"/>
                    <a:gd name="connsiteY1" fmla="*/ 123339 h 285263"/>
                    <a:gd name="connsiteX2" fmla="*/ 929033 w 929148"/>
                    <a:gd name="connsiteY2" fmla="*/ 285263 h 285263"/>
                    <a:gd name="connsiteX0" fmla="*/ 0 w 929148"/>
                    <a:gd name="connsiteY0" fmla="*/ 2814 h 286182"/>
                    <a:gd name="connsiteX1" fmla="*/ 843132 w 929148"/>
                    <a:gd name="connsiteY1" fmla="*/ 124258 h 286182"/>
                    <a:gd name="connsiteX2" fmla="*/ 929033 w 929148"/>
                    <a:gd name="connsiteY2" fmla="*/ 286182 h 286182"/>
                    <a:gd name="connsiteX0" fmla="*/ 0 w 929051"/>
                    <a:gd name="connsiteY0" fmla="*/ 3856 h 287224"/>
                    <a:gd name="connsiteX1" fmla="*/ 753897 w 929051"/>
                    <a:gd name="connsiteY1" fmla="*/ 103869 h 287224"/>
                    <a:gd name="connsiteX2" fmla="*/ 929033 w 929051"/>
                    <a:gd name="connsiteY2" fmla="*/ 287224 h 287224"/>
                    <a:gd name="connsiteX0" fmla="*/ 0 w 929071"/>
                    <a:gd name="connsiteY0" fmla="*/ 3856 h 287224"/>
                    <a:gd name="connsiteX1" fmla="*/ 753897 w 929071"/>
                    <a:gd name="connsiteY1" fmla="*/ 103869 h 287224"/>
                    <a:gd name="connsiteX2" fmla="*/ 929033 w 929071"/>
                    <a:gd name="connsiteY2" fmla="*/ 287224 h 287224"/>
                    <a:gd name="connsiteX0" fmla="*/ 0 w 969633"/>
                    <a:gd name="connsiteY0" fmla="*/ 3568 h 291698"/>
                    <a:gd name="connsiteX1" fmla="*/ 794458 w 969633"/>
                    <a:gd name="connsiteY1" fmla="*/ 108343 h 291698"/>
                    <a:gd name="connsiteX2" fmla="*/ 969594 w 969633"/>
                    <a:gd name="connsiteY2" fmla="*/ 291698 h 291698"/>
                    <a:gd name="connsiteX0" fmla="*/ 0 w 969633"/>
                    <a:gd name="connsiteY0" fmla="*/ 0 h 288130"/>
                    <a:gd name="connsiteX1" fmla="*/ 794458 w 969633"/>
                    <a:gd name="connsiteY1" fmla="*/ 104775 h 288130"/>
                    <a:gd name="connsiteX2" fmla="*/ 969594 w 969633"/>
                    <a:gd name="connsiteY2" fmla="*/ 288130 h 288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9633" h="288130">
                      <a:moveTo>
                        <a:pt x="0" y="0"/>
                      </a:moveTo>
                      <a:cubicBezTo>
                        <a:pt x="385742" y="4762"/>
                        <a:pt x="493323" y="26194"/>
                        <a:pt x="794458" y="104775"/>
                      </a:cubicBezTo>
                      <a:cubicBezTo>
                        <a:pt x="924645" y="140494"/>
                        <a:pt x="971181" y="154780"/>
                        <a:pt x="969594" y="288130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  <a:tailEnd type="triangle" w="sm" len="sm"/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2" name="Rectangle 101"/>
                <p:cNvSpPr/>
                <p:nvPr/>
              </p:nvSpPr>
              <p:spPr>
                <a:xfrm>
                  <a:off x="1438070" y="6118401"/>
                  <a:ext cx="794192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/>
                    <a:t>1-tape</a:t>
                  </a:r>
                </a:p>
              </p:txBody>
            </p:sp>
          </p:grpSp>
          <p:grpSp>
            <p:nvGrpSpPr>
              <p:cNvPr id="78" name="Group 77"/>
              <p:cNvGrpSpPr/>
              <p:nvPr/>
            </p:nvGrpSpPr>
            <p:grpSpPr>
              <a:xfrm>
                <a:off x="2658473" y="5728438"/>
                <a:ext cx="4196352" cy="262386"/>
                <a:chOff x="2562125" y="1413991"/>
                <a:chExt cx="2818503" cy="111737"/>
              </a:xfrm>
            </p:grpSpPr>
            <p:sp>
              <p:nvSpPr>
                <p:cNvPr id="97" name="Rectangle 4"/>
                <p:cNvSpPr/>
                <p:nvPr/>
              </p:nvSpPr>
              <p:spPr>
                <a:xfrm>
                  <a:off x="2562125" y="1416584"/>
                  <a:ext cx="2818503" cy="107313"/>
                </a:xfrm>
                <a:custGeom>
                  <a:avLst/>
                  <a:gdLst>
                    <a:gd name="connsiteX0" fmla="*/ 0 w 2742303"/>
                    <a:gd name="connsiteY0" fmla="*/ 0 h 317979"/>
                    <a:gd name="connsiteX1" fmla="*/ 2742303 w 2742303"/>
                    <a:gd name="connsiteY1" fmla="*/ 0 h 317979"/>
                    <a:gd name="connsiteX2" fmla="*/ 2742303 w 2742303"/>
                    <a:gd name="connsiteY2" fmla="*/ 317979 h 317979"/>
                    <a:gd name="connsiteX3" fmla="*/ 0 w 2742303"/>
                    <a:gd name="connsiteY3" fmla="*/ 317979 h 317979"/>
                    <a:gd name="connsiteX4" fmla="*/ 0 w 2742303"/>
                    <a:gd name="connsiteY4" fmla="*/ 0 h 317979"/>
                    <a:gd name="connsiteX0" fmla="*/ 2742303 w 2833743"/>
                    <a:gd name="connsiteY0" fmla="*/ 317979 h 409419"/>
                    <a:gd name="connsiteX1" fmla="*/ 0 w 2833743"/>
                    <a:gd name="connsiteY1" fmla="*/ 317979 h 409419"/>
                    <a:gd name="connsiteX2" fmla="*/ 0 w 2833743"/>
                    <a:gd name="connsiteY2" fmla="*/ 0 h 409419"/>
                    <a:gd name="connsiteX3" fmla="*/ 2742303 w 2833743"/>
                    <a:gd name="connsiteY3" fmla="*/ 0 h 409419"/>
                    <a:gd name="connsiteX4" fmla="*/ 2833743 w 2833743"/>
                    <a:gd name="connsiteY4" fmla="*/ 409419 h 409419"/>
                    <a:gd name="connsiteX0" fmla="*/ 2742303 w 2742303"/>
                    <a:gd name="connsiteY0" fmla="*/ 317979 h 317979"/>
                    <a:gd name="connsiteX1" fmla="*/ 0 w 2742303"/>
                    <a:gd name="connsiteY1" fmla="*/ 317979 h 317979"/>
                    <a:gd name="connsiteX2" fmla="*/ 0 w 2742303"/>
                    <a:gd name="connsiteY2" fmla="*/ 0 h 317979"/>
                    <a:gd name="connsiteX3" fmla="*/ 2742303 w 2742303"/>
                    <a:gd name="connsiteY3" fmla="*/ 0 h 317979"/>
                    <a:gd name="connsiteX0" fmla="*/ 2818503 w 2818503"/>
                    <a:gd name="connsiteY0" fmla="*/ 317979 h 317979"/>
                    <a:gd name="connsiteX1" fmla="*/ 0 w 2818503"/>
                    <a:gd name="connsiteY1" fmla="*/ 317979 h 317979"/>
                    <a:gd name="connsiteX2" fmla="*/ 0 w 2818503"/>
                    <a:gd name="connsiteY2" fmla="*/ 0 h 317979"/>
                    <a:gd name="connsiteX3" fmla="*/ 2742303 w 2818503"/>
                    <a:gd name="connsiteY3" fmla="*/ 0 h 31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18503" h="317979">
                      <a:moveTo>
                        <a:pt x="2818503" y="317979"/>
                      </a:moveTo>
                      <a:lnTo>
                        <a:pt x="0" y="317979"/>
                      </a:lnTo>
                      <a:lnTo>
                        <a:pt x="0" y="0"/>
                      </a:lnTo>
                      <a:lnTo>
                        <a:pt x="2742303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8" name="Freeform 97"/>
                <p:cNvSpPr/>
                <p:nvPr/>
              </p:nvSpPr>
              <p:spPr>
                <a:xfrm rot="16200000">
                  <a:off x="5283677" y="1428777"/>
                  <a:ext cx="111737" cy="82165"/>
                </a:xfrm>
                <a:custGeom>
                  <a:avLst/>
                  <a:gdLst>
                    <a:gd name="connsiteX0" fmla="*/ 0 w 369096"/>
                    <a:gd name="connsiteY0" fmla="*/ 76200 h 171450"/>
                    <a:gd name="connsiteX1" fmla="*/ 71438 w 369096"/>
                    <a:gd name="connsiteY1" fmla="*/ 0 h 171450"/>
                    <a:gd name="connsiteX2" fmla="*/ 107156 w 369096"/>
                    <a:gd name="connsiteY2" fmla="*/ 78581 h 171450"/>
                    <a:gd name="connsiteX3" fmla="*/ 178594 w 369096"/>
                    <a:gd name="connsiteY3" fmla="*/ 4762 h 171450"/>
                    <a:gd name="connsiteX4" fmla="*/ 219075 w 369096"/>
                    <a:gd name="connsiteY4" fmla="*/ 80962 h 171450"/>
                    <a:gd name="connsiteX5" fmla="*/ 309563 w 369096"/>
                    <a:gd name="connsiteY5" fmla="*/ 14287 h 171450"/>
                    <a:gd name="connsiteX6" fmla="*/ 369094 w 369096"/>
                    <a:gd name="connsiteY6" fmla="*/ 111918 h 171450"/>
                    <a:gd name="connsiteX7" fmla="*/ 307181 w 369096"/>
                    <a:gd name="connsiteY7" fmla="*/ 171450 h 171450"/>
                    <a:gd name="connsiteX0" fmla="*/ 0 w 369096"/>
                    <a:gd name="connsiteY0" fmla="*/ 76200 h 111918"/>
                    <a:gd name="connsiteX1" fmla="*/ 71438 w 369096"/>
                    <a:gd name="connsiteY1" fmla="*/ 0 h 111918"/>
                    <a:gd name="connsiteX2" fmla="*/ 107156 w 369096"/>
                    <a:gd name="connsiteY2" fmla="*/ 78581 h 111918"/>
                    <a:gd name="connsiteX3" fmla="*/ 178594 w 369096"/>
                    <a:gd name="connsiteY3" fmla="*/ 4762 h 111918"/>
                    <a:gd name="connsiteX4" fmla="*/ 219075 w 369096"/>
                    <a:gd name="connsiteY4" fmla="*/ 80962 h 111918"/>
                    <a:gd name="connsiteX5" fmla="*/ 309563 w 369096"/>
                    <a:gd name="connsiteY5" fmla="*/ 14287 h 111918"/>
                    <a:gd name="connsiteX6" fmla="*/ 369094 w 369096"/>
                    <a:gd name="connsiteY6" fmla="*/ 111918 h 111918"/>
                    <a:gd name="connsiteX0" fmla="*/ 0 w 361953"/>
                    <a:gd name="connsiteY0" fmla="*/ 76200 h 107155"/>
                    <a:gd name="connsiteX1" fmla="*/ 71438 w 361953"/>
                    <a:gd name="connsiteY1" fmla="*/ 0 h 107155"/>
                    <a:gd name="connsiteX2" fmla="*/ 107156 w 361953"/>
                    <a:gd name="connsiteY2" fmla="*/ 78581 h 107155"/>
                    <a:gd name="connsiteX3" fmla="*/ 178594 w 361953"/>
                    <a:gd name="connsiteY3" fmla="*/ 4762 h 107155"/>
                    <a:gd name="connsiteX4" fmla="*/ 219075 w 361953"/>
                    <a:gd name="connsiteY4" fmla="*/ 80962 h 107155"/>
                    <a:gd name="connsiteX5" fmla="*/ 309563 w 361953"/>
                    <a:gd name="connsiteY5" fmla="*/ 14287 h 107155"/>
                    <a:gd name="connsiteX6" fmla="*/ 361950 w 361953"/>
                    <a:gd name="connsiteY6" fmla="*/ 107155 h 107155"/>
                    <a:gd name="connsiteX0" fmla="*/ 0 w 361950"/>
                    <a:gd name="connsiteY0" fmla="*/ 76200 h 107155"/>
                    <a:gd name="connsiteX1" fmla="*/ 71438 w 361950"/>
                    <a:gd name="connsiteY1" fmla="*/ 0 h 107155"/>
                    <a:gd name="connsiteX2" fmla="*/ 107156 w 361950"/>
                    <a:gd name="connsiteY2" fmla="*/ 78581 h 107155"/>
                    <a:gd name="connsiteX3" fmla="*/ 178594 w 361950"/>
                    <a:gd name="connsiteY3" fmla="*/ 4762 h 107155"/>
                    <a:gd name="connsiteX4" fmla="*/ 219075 w 361950"/>
                    <a:gd name="connsiteY4" fmla="*/ 80962 h 107155"/>
                    <a:gd name="connsiteX5" fmla="*/ 309563 w 361950"/>
                    <a:gd name="connsiteY5" fmla="*/ 14287 h 107155"/>
                    <a:gd name="connsiteX6" fmla="*/ 361950 w 361950"/>
                    <a:gd name="connsiteY6" fmla="*/ 107155 h 107155"/>
                    <a:gd name="connsiteX0" fmla="*/ 0 w 309563"/>
                    <a:gd name="connsiteY0" fmla="*/ 76200 h 80962"/>
                    <a:gd name="connsiteX1" fmla="*/ 71438 w 309563"/>
                    <a:gd name="connsiteY1" fmla="*/ 0 h 80962"/>
                    <a:gd name="connsiteX2" fmla="*/ 107156 w 309563"/>
                    <a:gd name="connsiteY2" fmla="*/ 78581 h 80962"/>
                    <a:gd name="connsiteX3" fmla="*/ 178594 w 309563"/>
                    <a:gd name="connsiteY3" fmla="*/ 4762 h 80962"/>
                    <a:gd name="connsiteX4" fmla="*/ 219075 w 309563"/>
                    <a:gd name="connsiteY4" fmla="*/ 80962 h 80962"/>
                    <a:gd name="connsiteX5" fmla="*/ 309563 w 309563"/>
                    <a:gd name="connsiteY5" fmla="*/ 14287 h 80962"/>
                    <a:gd name="connsiteX0" fmla="*/ 0 w 316992"/>
                    <a:gd name="connsiteY0" fmla="*/ 76200 h 80962"/>
                    <a:gd name="connsiteX1" fmla="*/ 71438 w 316992"/>
                    <a:gd name="connsiteY1" fmla="*/ 0 h 80962"/>
                    <a:gd name="connsiteX2" fmla="*/ 107156 w 316992"/>
                    <a:gd name="connsiteY2" fmla="*/ 78581 h 80962"/>
                    <a:gd name="connsiteX3" fmla="*/ 178594 w 316992"/>
                    <a:gd name="connsiteY3" fmla="*/ 4762 h 80962"/>
                    <a:gd name="connsiteX4" fmla="*/ 219075 w 316992"/>
                    <a:gd name="connsiteY4" fmla="*/ 80962 h 80962"/>
                    <a:gd name="connsiteX5" fmla="*/ 309563 w 316992"/>
                    <a:gd name="connsiteY5" fmla="*/ 14287 h 80962"/>
                    <a:gd name="connsiteX6" fmla="*/ 311946 w 316992"/>
                    <a:gd name="connsiteY6" fmla="*/ 21432 h 80962"/>
                    <a:gd name="connsiteX0" fmla="*/ 0 w 364333"/>
                    <a:gd name="connsiteY0" fmla="*/ 76200 h 80962"/>
                    <a:gd name="connsiteX1" fmla="*/ 71438 w 364333"/>
                    <a:gd name="connsiteY1" fmla="*/ 0 h 80962"/>
                    <a:gd name="connsiteX2" fmla="*/ 107156 w 364333"/>
                    <a:gd name="connsiteY2" fmla="*/ 78581 h 80962"/>
                    <a:gd name="connsiteX3" fmla="*/ 178594 w 364333"/>
                    <a:gd name="connsiteY3" fmla="*/ 4762 h 80962"/>
                    <a:gd name="connsiteX4" fmla="*/ 219075 w 364333"/>
                    <a:gd name="connsiteY4" fmla="*/ 80962 h 80962"/>
                    <a:gd name="connsiteX5" fmla="*/ 309563 w 364333"/>
                    <a:gd name="connsiteY5" fmla="*/ 14287 h 80962"/>
                    <a:gd name="connsiteX6" fmla="*/ 364333 w 364333"/>
                    <a:gd name="connsiteY6" fmla="*/ 76201 h 80962"/>
                    <a:gd name="connsiteX0" fmla="*/ 0 w 364333"/>
                    <a:gd name="connsiteY0" fmla="*/ 76200 h 78581"/>
                    <a:gd name="connsiteX1" fmla="*/ 71438 w 364333"/>
                    <a:gd name="connsiteY1" fmla="*/ 0 h 78581"/>
                    <a:gd name="connsiteX2" fmla="*/ 107156 w 364333"/>
                    <a:gd name="connsiteY2" fmla="*/ 78581 h 78581"/>
                    <a:gd name="connsiteX3" fmla="*/ 178594 w 364333"/>
                    <a:gd name="connsiteY3" fmla="*/ 4762 h 78581"/>
                    <a:gd name="connsiteX4" fmla="*/ 226219 w 364333"/>
                    <a:gd name="connsiteY4" fmla="*/ 76200 h 78581"/>
                    <a:gd name="connsiteX5" fmla="*/ 309563 w 364333"/>
                    <a:gd name="connsiteY5" fmla="*/ 14287 h 78581"/>
                    <a:gd name="connsiteX6" fmla="*/ 364333 w 364333"/>
                    <a:gd name="connsiteY6" fmla="*/ 76201 h 78581"/>
                    <a:gd name="connsiteX0" fmla="*/ 0 w 364333"/>
                    <a:gd name="connsiteY0" fmla="*/ 76200 h 76201"/>
                    <a:gd name="connsiteX1" fmla="*/ 71438 w 364333"/>
                    <a:gd name="connsiteY1" fmla="*/ 0 h 76201"/>
                    <a:gd name="connsiteX2" fmla="*/ 121444 w 364333"/>
                    <a:gd name="connsiteY2" fmla="*/ 76199 h 76201"/>
                    <a:gd name="connsiteX3" fmla="*/ 178594 w 364333"/>
                    <a:gd name="connsiteY3" fmla="*/ 4762 h 76201"/>
                    <a:gd name="connsiteX4" fmla="*/ 226219 w 364333"/>
                    <a:gd name="connsiteY4" fmla="*/ 76200 h 76201"/>
                    <a:gd name="connsiteX5" fmla="*/ 309563 w 364333"/>
                    <a:gd name="connsiteY5" fmla="*/ 14287 h 76201"/>
                    <a:gd name="connsiteX6" fmla="*/ 364333 w 364333"/>
                    <a:gd name="connsiteY6" fmla="*/ 76201 h 76201"/>
                    <a:gd name="connsiteX0" fmla="*/ 0 w 364333"/>
                    <a:gd name="connsiteY0" fmla="*/ 76200 h 76201"/>
                    <a:gd name="connsiteX1" fmla="*/ 71438 w 364333"/>
                    <a:gd name="connsiteY1" fmla="*/ 0 h 76201"/>
                    <a:gd name="connsiteX2" fmla="*/ 121444 w 364333"/>
                    <a:gd name="connsiteY2" fmla="*/ 76199 h 76201"/>
                    <a:gd name="connsiteX3" fmla="*/ 178594 w 364333"/>
                    <a:gd name="connsiteY3" fmla="*/ 4762 h 76201"/>
                    <a:gd name="connsiteX4" fmla="*/ 242888 w 364333"/>
                    <a:gd name="connsiteY4" fmla="*/ 76200 h 76201"/>
                    <a:gd name="connsiteX5" fmla="*/ 309563 w 364333"/>
                    <a:gd name="connsiteY5" fmla="*/ 14287 h 76201"/>
                    <a:gd name="connsiteX6" fmla="*/ 364333 w 364333"/>
                    <a:gd name="connsiteY6" fmla="*/ 76201 h 76201"/>
                    <a:gd name="connsiteX0" fmla="*/ 0 w 364333"/>
                    <a:gd name="connsiteY0" fmla="*/ 76200 h 76201"/>
                    <a:gd name="connsiteX1" fmla="*/ 71438 w 364333"/>
                    <a:gd name="connsiteY1" fmla="*/ 0 h 76201"/>
                    <a:gd name="connsiteX2" fmla="*/ 121444 w 364333"/>
                    <a:gd name="connsiteY2" fmla="*/ 76199 h 76201"/>
                    <a:gd name="connsiteX3" fmla="*/ 178594 w 364333"/>
                    <a:gd name="connsiteY3" fmla="*/ 4762 h 76201"/>
                    <a:gd name="connsiteX4" fmla="*/ 242888 w 364333"/>
                    <a:gd name="connsiteY4" fmla="*/ 76200 h 76201"/>
                    <a:gd name="connsiteX5" fmla="*/ 311944 w 364333"/>
                    <a:gd name="connsiteY5" fmla="*/ 7143 h 76201"/>
                    <a:gd name="connsiteX6" fmla="*/ 364333 w 364333"/>
                    <a:gd name="connsiteY6" fmla="*/ 76201 h 76201"/>
                    <a:gd name="connsiteX0" fmla="*/ 0 w 311944"/>
                    <a:gd name="connsiteY0" fmla="*/ 76200 h 76200"/>
                    <a:gd name="connsiteX1" fmla="*/ 71438 w 311944"/>
                    <a:gd name="connsiteY1" fmla="*/ 0 h 76200"/>
                    <a:gd name="connsiteX2" fmla="*/ 121444 w 311944"/>
                    <a:gd name="connsiteY2" fmla="*/ 76199 h 76200"/>
                    <a:gd name="connsiteX3" fmla="*/ 178594 w 311944"/>
                    <a:gd name="connsiteY3" fmla="*/ 4762 h 76200"/>
                    <a:gd name="connsiteX4" fmla="*/ 242888 w 311944"/>
                    <a:gd name="connsiteY4" fmla="*/ 76200 h 76200"/>
                    <a:gd name="connsiteX5" fmla="*/ 311944 w 311944"/>
                    <a:gd name="connsiteY5" fmla="*/ 7143 h 76200"/>
                    <a:gd name="connsiteX0" fmla="*/ 0 w 321469"/>
                    <a:gd name="connsiteY0" fmla="*/ 78582 h 78582"/>
                    <a:gd name="connsiteX1" fmla="*/ 71438 w 321469"/>
                    <a:gd name="connsiteY1" fmla="*/ 2382 h 78582"/>
                    <a:gd name="connsiteX2" fmla="*/ 121444 w 321469"/>
                    <a:gd name="connsiteY2" fmla="*/ 78581 h 78582"/>
                    <a:gd name="connsiteX3" fmla="*/ 178594 w 321469"/>
                    <a:gd name="connsiteY3" fmla="*/ 7144 h 78582"/>
                    <a:gd name="connsiteX4" fmla="*/ 242888 w 321469"/>
                    <a:gd name="connsiteY4" fmla="*/ 78582 h 78582"/>
                    <a:gd name="connsiteX5" fmla="*/ 321469 w 321469"/>
                    <a:gd name="connsiteY5" fmla="*/ 0 h 78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21469" h="78582">
                      <a:moveTo>
                        <a:pt x="0" y="78582"/>
                      </a:moveTo>
                      <a:lnTo>
                        <a:pt x="71438" y="2382"/>
                      </a:lnTo>
                      <a:lnTo>
                        <a:pt x="121444" y="78581"/>
                      </a:lnTo>
                      <a:lnTo>
                        <a:pt x="178594" y="7144"/>
                      </a:lnTo>
                      <a:lnTo>
                        <a:pt x="242888" y="78582"/>
                      </a:lnTo>
                      <a:lnTo>
                        <a:pt x="321469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cxnSp>
            <p:nvCxnSpPr>
              <p:cNvPr id="79" name="Straight Connector 78"/>
              <p:cNvCxnSpPr/>
              <p:nvPr/>
            </p:nvCxnSpPr>
            <p:spPr>
              <a:xfrm>
                <a:off x="2877833" y="5728437"/>
                <a:ext cx="2381" cy="255956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>
                <a:off x="3098010" y="5731514"/>
                <a:ext cx="2381" cy="255956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>
                <a:off x="3315806" y="5733337"/>
                <a:ext cx="2381" cy="255956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>
                <a:off x="3533602" y="5733337"/>
                <a:ext cx="2381" cy="255956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>
                <a:off x="3741652" y="5737670"/>
                <a:ext cx="2381" cy="255956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>
                <a:off x="3961829" y="5737670"/>
                <a:ext cx="2381" cy="255956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>
                <a:off x="4194888" y="5728880"/>
                <a:ext cx="2381" cy="255956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>
                <a:off x="4415065" y="5731958"/>
                <a:ext cx="2381" cy="255956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>
                <a:off x="4632861" y="5733780"/>
                <a:ext cx="2381" cy="255956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>
                <a:off x="5325795" y="5733780"/>
                <a:ext cx="2381" cy="255956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>
                <a:off x="5531380" y="5733197"/>
                <a:ext cx="2381" cy="255956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>
                <a:off x="5751557" y="5736274"/>
                <a:ext cx="2381" cy="255956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/>
              <p:nvPr/>
            </p:nvCxnSpPr>
            <p:spPr>
              <a:xfrm>
                <a:off x="5969353" y="5731942"/>
                <a:ext cx="2381" cy="255956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>
                <a:off x="6187149" y="5731942"/>
                <a:ext cx="2381" cy="255956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>
                <a:off x="6395199" y="5733198"/>
                <a:ext cx="2381" cy="255956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>
                <a:off x="6595211" y="5737670"/>
                <a:ext cx="2381" cy="255956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>
                <a:off x="5100908" y="5733780"/>
                <a:ext cx="2381" cy="255956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>
                <a:off x="4837206" y="5733780"/>
                <a:ext cx="2381" cy="255956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" name="separators"/>
            <p:cNvGrpSpPr/>
            <p:nvPr/>
          </p:nvGrpSpPr>
          <p:grpSpPr>
            <a:xfrm>
              <a:off x="4376173" y="4446844"/>
              <a:ext cx="1638587" cy="416017"/>
              <a:chOff x="3719734" y="5640722"/>
              <a:chExt cx="1638587" cy="416017"/>
            </a:xfrm>
          </p:grpSpPr>
          <p:sp>
            <p:nvSpPr>
              <p:cNvPr id="104" name="Rectangle 103"/>
              <p:cNvSpPr/>
              <p:nvPr/>
            </p:nvSpPr>
            <p:spPr>
              <a:xfrm>
                <a:off x="3719734" y="5708586"/>
                <a:ext cx="28725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/>
                  <a:t>#</a:t>
                </a: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4593491" y="5718185"/>
                <a:ext cx="28725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/>
                  <a:t>#</a:t>
                </a: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5071063" y="5718185"/>
                <a:ext cx="28725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/>
                  <a:t>#</a:t>
                </a:r>
              </a:p>
            </p:txBody>
          </p:sp>
          <p:sp>
            <p:nvSpPr>
              <p:cNvPr id="107" name="Rectangle 106"/>
              <p:cNvSpPr/>
              <p:nvPr/>
            </p:nvSpPr>
            <p:spPr>
              <a:xfrm>
                <a:off x="4807842" y="5640722"/>
                <a:ext cx="34336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…</a:t>
                </a:r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8" name="TextBox 107"/>
              <p:cNvSpPr txBox="1"/>
              <p:nvPr/>
            </p:nvSpPr>
            <p:spPr>
              <a:xfrm>
                <a:off x="258618" y="4710379"/>
                <a:ext cx="9341176" cy="14492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To simulate 1 step of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/>
                  <a:t>’s computation,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sz="2400" dirty="0"/>
                  <a:t> uses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  <m:d>
                          <m:dPr>
                            <m:ctrlP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/>
                  <a:t> steps.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400" dirty="0"/>
                  <a:t>So total simulation time is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  <m:d>
                          <m:dPr>
                            <m:ctrlP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× </m:t>
                        </m:r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  <m:d>
                          <m:dPr>
                            <m:ctrlP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= 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p>
                            <m: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/>
                  <a:t>.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400" dirty="0"/>
                  <a:t>Similar results can be shown for other reasonable deterministic models. </a:t>
                </a:r>
              </a:p>
            </p:txBody>
          </p:sp>
        </mc:Choice>
        <mc:Fallback xmlns="">
          <p:sp>
            <p:nvSpPr>
              <p:cNvPr id="108" name="TextBox 10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8" y="4710379"/>
                <a:ext cx="9341176" cy="1449243"/>
              </a:xfrm>
              <a:prstGeom prst="rect">
                <a:avLst/>
              </a:prstGeom>
              <a:blipFill>
                <a:blip r:embed="rId7"/>
                <a:stretch>
                  <a:fillRect l="-978" t="-1266" b="-88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2" name="Right Arrow 111"/>
          <p:cNvSpPr/>
          <p:nvPr/>
        </p:nvSpPr>
        <p:spPr>
          <a:xfrm>
            <a:off x="4993242" y="3623790"/>
            <a:ext cx="328059" cy="278130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6" name="Group 115"/>
          <p:cNvGrpSpPr/>
          <p:nvPr/>
        </p:nvGrpSpPr>
        <p:grpSpPr>
          <a:xfrm>
            <a:off x="7134654" y="3965576"/>
            <a:ext cx="3457998" cy="404983"/>
            <a:chOff x="7134654" y="3965576"/>
            <a:chExt cx="3457998" cy="404983"/>
          </a:xfrm>
        </p:grpSpPr>
        <p:cxnSp>
          <p:nvCxnSpPr>
            <p:cNvPr id="115" name="Straight Arrow Connector 114"/>
            <p:cNvCxnSpPr/>
            <p:nvPr/>
          </p:nvCxnSpPr>
          <p:spPr>
            <a:xfrm>
              <a:off x="7134654" y="4161696"/>
              <a:ext cx="3457998" cy="0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3" name="Rectangle 112"/>
                <p:cNvSpPr/>
                <p:nvPr/>
              </p:nvSpPr>
              <p:spPr>
                <a:xfrm>
                  <a:off x="8454956" y="3965576"/>
                  <a:ext cx="1031693" cy="404983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𝑂</m:t>
                        </m:r>
                        <m:d>
                          <m:d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d>
                              <m:dPr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d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13" name="Rectangle 1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54956" y="3965576"/>
                  <a:ext cx="1031693" cy="404983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DF05ABDB-A6A0-0243-9E23-CB1DFD9C722D}"/>
              </a:ext>
            </a:extLst>
          </p:cNvPr>
          <p:cNvSpPr txBox="1"/>
          <p:nvPr/>
        </p:nvSpPr>
        <p:spPr>
          <a:xfrm>
            <a:off x="5157788" y="65151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5148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8" grpId="0" uiExpand="1" build="p"/>
      <p:bldP spid="1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17270" y="0"/>
            <a:ext cx="61220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Relationships among models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8617" y="1363579"/>
                <a:ext cx="8716572" cy="38075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Informal Defn:  </a:t>
                </a:r>
                <a:r>
                  <a:rPr lang="en-US" sz="2400" dirty="0"/>
                  <a:t>Two models of computation are </a:t>
                </a:r>
                <a:r>
                  <a:rPr lang="en-US" sz="2400" u="sng" dirty="0" err="1"/>
                  <a:t>polynomially</a:t>
                </a:r>
                <a:r>
                  <a:rPr lang="en-US" sz="2400" u="sng" dirty="0"/>
                  <a:t> related</a:t>
                </a:r>
                <a:r>
                  <a:rPr lang="en-US" sz="2400" dirty="0"/>
                  <a:t> if each can simulate the other with a polynomial overhead: </a:t>
                </a:r>
                <a:br>
                  <a:rPr lang="en-US" sz="2400" dirty="0"/>
                </a:br>
                <a:r>
                  <a:rPr lang="en-US" sz="2400" dirty="0"/>
                  <a:t>So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𝑡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2400" dirty="0"/>
                  <a:t> time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time on the other model, for some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2400" dirty="0"/>
                  <a:t>.</a:t>
                </a:r>
              </a:p>
              <a:p>
                <a:pPr>
                  <a:spcBef>
                    <a:spcPts val="3000"/>
                  </a:spcBef>
                </a:pPr>
                <a:r>
                  <a:rPr lang="en-US" sz="2400" dirty="0"/>
                  <a:t>All reasonable deterministic models are </a:t>
                </a:r>
                <a:r>
                  <a:rPr lang="en-US" sz="2400" dirty="0" err="1"/>
                  <a:t>polynomially</a:t>
                </a:r>
                <a:r>
                  <a:rPr lang="en-US" sz="2400" dirty="0"/>
                  <a:t> related.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1-tape TMs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multi-tape TMs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multi-dimensional TMs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random access machine (RAM)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cellular automata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7" y="1363579"/>
                <a:ext cx="8716572" cy="3807581"/>
              </a:xfrm>
              <a:prstGeom prst="rect">
                <a:avLst/>
              </a:prstGeom>
              <a:blipFill>
                <a:blip r:embed="rId2"/>
                <a:stretch>
                  <a:fillRect l="-1049" t="-1282" r="-629" b="-27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9E16AC1-F6C3-B84C-9DA5-739B93A889FB}"/>
              </a:ext>
            </a:extLst>
          </p:cNvPr>
          <p:cNvSpPr txBox="1"/>
          <p:nvPr/>
        </p:nvSpPr>
        <p:spPr>
          <a:xfrm>
            <a:off x="5557838" y="625792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59179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21">
      <a:dk1>
        <a:srgbClr val="000000"/>
      </a:dk1>
      <a:lt1>
        <a:srgbClr val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0096FF"/>
      </a:hlink>
      <a:folHlink>
        <a:srgbClr val="D783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</a:spDef>
    <a:lnDef>
      <a:spPr>
        <a:ln w="9525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4D1872214E7E4AA66A0644C9DCCEFF" ma:contentTypeVersion="13" ma:contentTypeDescription="Create a new document." ma:contentTypeScope="" ma:versionID="a7594662c8e5fc21752806ac3520e701">
  <xsd:schema xmlns:xsd="http://www.w3.org/2001/XMLSchema" xmlns:xs="http://www.w3.org/2001/XMLSchema" xmlns:p="http://schemas.microsoft.com/office/2006/metadata/properties" xmlns:ns2="ce0de229-b968-460b-bfa6-c309bf067a33" xmlns:ns3="b2272a47-6a34-441e-975c-341e732a1f8b" targetNamespace="http://schemas.microsoft.com/office/2006/metadata/properties" ma:root="true" ma:fieldsID="90f7ced8e6f78dd6fdf52a8c3b233a3b" ns2:_="" ns3:_="">
    <xsd:import namespace="ce0de229-b968-460b-bfa6-c309bf067a33"/>
    <xsd:import namespace="b2272a47-6a34-441e-975c-341e732a1f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DateCreate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0de229-b968-460b-bfa6-c309bf067a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ateCreated" ma:index="20" nillable="true" ma:displayName="Date Created" ma:format="DateOnly" ma:internalName="DateCreated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272a47-6a34-441e-975c-341e732a1f8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ateCreated xmlns="ce0de229-b968-460b-bfa6-c309bf067a3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B5ACFE1-280D-4B82-B173-5A2C7D295DB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0de229-b968-460b-bfa6-c309bf067a33"/>
    <ds:schemaRef ds:uri="b2272a47-6a34-441e-975c-341e732a1f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3085825-8464-41E3-BAC3-60F7311489DB}">
  <ds:schemaRefs>
    <ds:schemaRef ds:uri="http://schemas.microsoft.com/office/2006/metadata/properties"/>
    <ds:schemaRef ds:uri="http://schemas.microsoft.com/office/infopath/2007/PartnerControls"/>
    <ds:schemaRef ds:uri="ce0de229-b968-460b-bfa6-c309bf067a33"/>
  </ds:schemaRefs>
</ds:datastoreItem>
</file>

<file path=customXml/itemProps3.xml><?xml version="1.0" encoding="utf-8"?>
<ds:datastoreItem xmlns:ds="http://schemas.openxmlformats.org/officeDocument/2006/customXml" ds:itemID="{DC460FDE-15A8-4D92-98D0-23AE69BD563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39046</TotalTime>
  <Words>1568</Words>
  <Application>Microsoft Macintosh PowerPoint</Application>
  <PresentationFormat>Widescreen</PresentationFormat>
  <Paragraphs>303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Massachusetts Institute of Technology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18.404J F2020 Lecture 12: Time Complexity </dc:title>
  <dc:subject/>
  <dc:creator>Michael Sipser</dc:creator>
  <cp:keywords/>
  <dc:description/>
  <cp:lastModifiedBy>Microsoft Office User</cp:lastModifiedBy>
  <cp:revision>1007</cp:revision>
  <dcterms:created xsi:type="dcterms:W3CDTF">2020-08-09T18:24:17Z</dcterms:created>
  <dcterms:modified xsi:type="dcterms:W3CDTF">2021-02-15T22:59:14Z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0x0101001F4D1872214E7E4AA66A0644C9DCCEFF</vt:lpwstr>
  </property>
</Properties>
</file>