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9"/>
  </p:notesMasterIdLst>
  <p:sldIdLst>
    <p:sldId id="259" r:id="rId5"/>
    <p:sldId id="430" r:id="rId6"/>
    <p:sldId id="449" r:id="rId7"/>
    <p:sldId id="440" r:id="rId8"/>
    <p:sldId id="439" r:id="rId9"/>
    <p:sldId id="442" r:id="rId10"/>
    <p:sldId id="441" r:id="rId11"/>
    <p:sldId id="444" r:id="rId12"/>
    <p:sldId id="445" r:id="rId13"/>
    <p:sldId id="446" r:id="rId14"/>
    <p:sldId id="450" r:id="rId15"/>
    <p:sldId id="447" r:id="rId16"/>
    <p:sldId id="443" r:id="rId17"/>
    <p:sldId id="282" r:id="rId1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00CC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vertBarState="minimized">
    <p:restoredLeft sz="9878" autoAdjust="0"/>
    <p:restoredTop sz="95070" autoAdjust="0"/>
  </p:normalViewPr>
  <p:slideViewPr>
    <p:cSldViewPr snapToGrid="0">
      <p:cViewPr varScale="1">
        <p:scale>
          <a:sx n="92" d="100"/>
          <a:sy n="92" d="100"/>
        </p:scale>
        <p:origin x="776" y="184"/>
      </p:cViewPr>
      <p:guideLst/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54BE19-BB89-43A8-85E8-06B3C9EBBF22}" type="datetimeFigureOut">
              <a:rPr lang="en-US" smtClean="0"/>
              <a:t>2/15/21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16D66E-EB54-4813-B230-A061E63C47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15662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16D66E-EB54-4813-B230-A061E63C474B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490888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16D66E-EB54-4813-B230-A061E63C474B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484836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16D66E-EB54-4813-B230-A061E63C474B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349767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16D66E-EB54-4813-B230-A061E63C474B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306759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16D66E-EB54-4813-B230-A061E63C474B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6699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16D66E-EB54-4813-B230-A061E63C474B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636267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16D66E-EB54-4813-B230-A061E63C474B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178698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16D66E-EB54-4813-B230-A061E63C474B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090015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a:fld id="{1DC79157-2D59-5D47-B565-327A3B2436DB}" type="mathplaceholder">
                        <a:rPr lang="en-US" i="1" smtClean="0">
                          <a:latin typeface="Cambria Math" panose="02040503050406030204" pitchFamily="18" charset="0"/>
                        </a:rPr>
                        <a:t>Type equation here.</a:t>
                      </a:fl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r>
                  <a:rPr lang="en-US" i="0" smtClean="0">
                    <a:latin typeface="Cambria Math" panose="02040503050406030204" pitchFamily="18" charset="0"/>
                  </a:rPr>
                  <a:t>"Type equation here."</a:t>
                </a:r>
                <a:endParaRPr lang="en-US" dirty="0"/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16D66E-EB54-4813-B230-A061E63C474B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38787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6075370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478211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2991163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6949500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4" r:id="rId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7" Type="http://schemas.openxmlformats.org/officeDocument/2006/relationships/image" Target="../media/image5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49.png"/><Relationship Id="rId5" Type="http://schemas.openxmlformats.org/officeDocument/2006/relationships/image" Target="../media/image48.png"/><Relationship Id="rId4" Type="http://schemas.openxmlformats.org/officeDocument/2006/relationships/image" Target="../media/image47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4.png"/><Relationship Id="rId3" Type="http://schemas.openxmlformats.org/officeDocument/2006/relationships/image" Target="../media/image54.png"/><Relationship Id="rId7" Type="http://schemas.openxmlformats.org/officeDocument/2006/relationships/image" Target="../media/image5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7.png"/><Relationship Id="rId5" Type="http://schemas.openxmlformats.org/officeDocument/2006/relationships/image" Target="../media/image56.png"/><Relationship Id="rId4" Type="http://schemas.openxmlformats.org/officeDocument/2006/relationships/image" Target="../media/image55.png"/><Relationship Id="rId9" Type="http://schemas.openxmlformats.org/officeDocument/2006/relationships/image" Target="../media/image51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5.png"/><Relationship Id="rId3" Type="http://schemas.openxmlformats.org/officeDocument/2006/relationships/image" Target="../media/image66.png"/><Relationship Id="rId7" Type="http://schemas.openxmlformats.org/officeDocument/2006/relationships/image" Target="../media/image5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3.png"/><Relationship Id="rId11" Type="http://schemas.openxmlformats.org/officeDocument/2006/relationships/image" Target="../media/image69.png"/><Relationship Id="rId5" Type="http://schemas.openxmlformats.org/officeDocument/2006/relationships/image" Target="../media/image48.png"/><Relationship Id="rId10" Type="http://schemas.openxmlformats.org/officeDocument/2006/relationships/image" Target="../media/image68.png"/><Relationship Id="rId4" Type="http://schemas.openxmlformats.org/officeDocument/2006/relationships/image" Target="../media/image47.png"/><Relationship Id="rId9" Type="http://schemas.openxmlformats.org/officeDocument/2006/relationships/image" Target="../media/image6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ocw.mit.edu/terms" TargetMode="External"/><Relationship Id="rId2" Type="http://schemas.openxmlformats.org/officeDocument/2006/relationships/hyperlink" Target="https://ocw.mit.edu/" TargetMode="Externa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4.png"/><Relationship Id="rId4" Type="http://schemas.openxmlformats.org/officeDocument/2006/relationships/image" Target="../media/image5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8.png"/><Relationship Id="rId2" Type="http://schemas.openxmlformats.org/officeDocument/2006/relationships/image" Target="../media/image310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10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2.png"/><Relationship Id="rId3" Type="http://schemas.openxmlformats.org/officeDocument/2006/relationships/image" Target="../media/image16.png"/><Relationship Id="rId7" Type="http://schemas.openxmlformats.org/officeDocument/2006/relationships/image" Target="../media/image6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60.png"/><Relationship Id="rId11" Type="http://schemas.openxmlformats.org/officeDocument/2006/relationships/image" Target="../media/image19.png"/><Relationship Id="rId10" Type="http://schemas.openxmlformats.org/officeDocument/2006/relationships/image" Target="../media/image18.png"/><Relationship Id="rId4" Type="http://schemas.openxmlformats.org/officeDocument/2006/relationships/image" Target="../media/image17.png"/><Relationship Id="rId9" Type="http://schemas.openxmlformats.org/officeDocument/2006/relationships/image" Target="../media/image6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7" Type="http://schemas.openxmlformats.org/officeDocument/2006/relationships/image" Target="../media/image2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2.png"/><Relationship Id="rId13" Type="http://schemas.openxmlformats.org/officeDocument/2006/relationships/image" Target="../media/image31.png"/><Relationship Id="rId3" Type="http://schemas.openxmlformats.org/officeDocument/2006/relationships/image" Target="../media/image25.png"/><Relationship Id="rId7" Type="http://schemas.openxmlformats.org/officeDocument/2006/relationships/image" Target="../media/image61.png"/><Relationship Id="rId12" Type="http://schemas.openxmlformats.org/officeDocument/2006/relationships/image" Target="../media/image30.png"/><Relationship Id="rId17" Type="http://schemas.openxmlformats.org/officeDocument/2006/relationships/image" Target="../media/image35.png"/><Relationship Id="rId2" Type="http://schemas.openxmlformats.org/officeDocument/2006/relationships/notesSlide" Target="../notesSlides/notesSlide3.xml"/><Relationship Id="rId16" Type="http://schemas.openxmlformats.org/officeDocument/2006/relationships/image" Target="../media/image34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60.png"/><Relationship Id="rId11" Type="http://schemas.openxmlformats.org/officeDocument/2006/relationships/image" Target="../media/image29.png"/><Relationship Id="rId5" Type="http://schemas.openxmlformats.org/officeDocument/2006/relationships/image" Target="../media/image27.png"/><Relationship Id="rId15" Type="http://schemas.openxmlformats.org/officeDocument/2006/relationships/image" Target="../media/image33.png"/><Relationship Id="rId10" Type="http://schemas.openxmlformats.org/officeDocument/2006/relationships/image" Target="../media/image28.png"/><Relationship Id="rId4" Type="http://schemas.openxmlformats.org/officeDocument/2006/relationships/image" Target="../media/image26.png"/><Relationship Id="rId9" Type="http://schemas.openxmlformats.org/officeDocument/2006/relationships/image" Target="../media/image63.png"/><Relationship Id="rId14" Type="http://schemas.openxmlformats.org/officeDocument/2006/relationships/image" Target="../media/image3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6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png"/><Relationship Id="rId3" Type="http://schemas.openxmlformats.org/officeDocument/2006/relationships/image" Target="../media/image38.png"/><Relationship Id="rId7" Type="http://schemas.openxmlformats.org/officeDocument/2006/relationships/image" Target="../media/image4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42.png"/><Relationship Id="rId5" Type="http://schemas.openxmlformats.org/officeDocument/2006/relationships/image" Target="../media/image41.png"/><Relationship Id="rId10" Type="http://schemas.openxmlformats.org/officeDocument/2006/relationships/image" Target="../media/image40.png"/><Relationship Id="rId4" Type="http://schemas.openxmlformats.org/officeDocument/2006/relationships/image" Target="../media/image39.png"/><Relationship Id="rId9" Type="http://schemas.openxmlformats.org/officeDocument/2006/relationships/image" Target="../media/image4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95754" y="0"/>
            <a:ext cx="5943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18.404/6.840</a:t>
            </a:r>
            <a:r>
              <a:rPr lang="en-US" sz="4000" baseline="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 Lecture 20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137853" y="1227612"/>
                <a:ext cx="7073836" cy="383181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Bef>
                    <a:spcPts val="1800"/>
                  </a:spcBef>
                </a:pPr>
                <a:r>
                  <a:rPr lang="en-US" sz="2800" b="1" dirty="0">
                    <a:solidFill>
                      <a:schemeClr val="tx1"/>
                    </a:solidFill>
                  </a:rPr>
                  <a:t>Last time:  </a:t>
                </a:r>
                <a:br>
                  <a:rPr lang="en-US" sz="2800" baseline="0" dirty="0">
                    <a:solidFill>
                      <a:schemeClr val="tx1"/>
                    </a:solidFill>
                  </a:rPr>
                </a:br>
                <a:r>
                  <a:rPr lang="en-US" sz="2400" dirty="0">
                    <a:solidFill>
                      <a:schemeClr val="tx1"/>
                    </a:solidFill>
                  </a:rPr>
                  <a:t>- </a:t>
                </a:r>
                <a:r>
                  <a:rPr lang="en-US" sz="2400" dirty="0"/>
                  <a:t>Games and Quantifiers</a:t>
                </a:r>
              </a:p>
              <a:p>
                <a:r>
                  <a:rPr lang="en-US" sz="2400" dirty="0"/>
                  <a:t>- Generalized Geography is PSPACE-complete </a:t>
                </a:r>
              </a:p>
              <a:p>
                <a:r>
                  <a:rPr lang="en-US" sz="2400" dirty="0"/>
                  <a:t>- </a:t>
                </a:r>
                <a:r>
                  <a:rPr lang="en-US" sz="2400" dirty="0" err="1"/>
                  <a:t>Logspace</a:t>
                </a:r>
                <a:r>
                  <a:rPr lang="en-US" sz="2400" dirty="0"/>
                  <a:t>:  L and NL</a:t>
                </a:r>
              </a:p>
              <a:p>
                <a:pPr>
                  <a:spcBef>
                    <a:spcPts val="1800"/>
                  </a:spcBef>
                </a:pPr>
                <a:r>
                  <a:rPr lang="en-US" sz="2800" b="1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Today:  </a:t>
                </a:r>
                <a:r>
                  <a:rPr lang="en-US" sz="2400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(Sipser §8.4) </a:t>
                </a:r>
                <a:br>
                  <a:rPr lang="en-US" sz="2400" b="1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</a:br>
                <a:r>
                  <a:rPr lang="en-US" sz="2400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- Review NL </a:t>
                </a:r>
                <a14:m>
                  <m:oMath xmlns:m="http://schemas.openxmlformats.org/officeDocument/2006/math">
                    <m:r>
                      <a:rPr lang="en-US" sz="2400" i="1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⊆</m:t>
                    </m:r>
                  </m:oMath>
                </a14:m>
                <a:r>
                  <a:rPr lang="en-US" sz="2400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 P</a:t>
                </a:r>
              </a:p>
              <a:p>
                <a:r>
                  <a:rPr lang="en-US" sz="2400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- Review NL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⊆</m:t>
                    </m:r>
                  </m:oMath>
                </a14:m>
                <a:r>
                  <a:rPr lang="en-US" sz="2400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 SPACE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sz="2400" b="0" i="1" dirty="0" smtClean="0">
                            <a:solidFill>
                              <a:schemeClr val="accent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unc>
                          <m:funcPr>
                            <m:ctrlPr>
                              <a:rPr lang="en-US" sz="2400" b="0" i="1" dirty="0" smtClean="0">
                                <a:solidFill>
                                  <a:schemeClr val="accent1">
                                    <a:lumMod val="60000"/>
                                    <a:lumOff val="4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uncPr>
                          <m:fName>
                            <m:sSup>
                              <m:sSupPr>
                                <m:ctrlPr>
                                  <a:rPr lang="en-US" sz="2400" b="0" i="1" dirty="0" smtClean="0">
                                    <a:solidFill>
                                      <a:schemeClr val="accent1">
                                        <a:lumMod val="60000"/>
                                        <a:lumOff val="4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m:rPr>
                                    <m:sty m:val="p"/>
                                  </m:rPr>
                                  <a:rPr lang="en-US" sz="2400" b="0" i="0" dirty="0" smtClean="0">
                                    <a:solidFill>
                                      <a:schemeClr val="accent1">
                                        <a:lumMod val="60000"/>
                                        <a:lumOff val="4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log</m:t>
                                </m:r>
                              </m:e>
                              <m:sup>
                                <m:r>
                                  <a:rPr lang="en-US" sz="2400" b="0" i="1" dirty="0" smtClean="0">
                                    <a:solidFill>
                                      <a:schemeClr val="accent1">
                                        <a:lumMod val="60000"/>
                                        <a:lumOff val="4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</m:fName>
                          <m:e>
                            <m:r>
                              <a:rPr lang="en-US" sz="2400" b="0" i="1" dirty="0" smtClean="0">
                                <a:solidFill>
                                  <a:schemeClr val="accent1">
                                    <a:lumMod val="60000"/>
                                    <a:lumOff val="4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𝑛</m:t>
                            </m:r>
                          </m:e>
                        </m:func>
                      </m:e>
                    </m:d>
                  </m:oMath>
                </a14:m>
                <a:r>
                  <a:rPr lang="en-US" sz="2400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  </a:t>
                </a:r>
              </a:p>
              <a:p>
                <a:r>
                  <a:rPr lang="en-US" sz="2400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- NL-completeness</a:t>
                </a:r>
                <a:endParaRPr lang="en-US" sz="1600" dirty="0">
                  <a:solidFill>
                    <a:schemeClr val="accent1">
                      <a:lumMod val="60000"/>
                      <a:lumOff val="40000"/>
                    </a:schemeClr>
                  </a:solidFill>
                </a:endParaRPr>
              </a:p>
              <a:p>
                <a:r>
                  <a:rPr lang="en-US" sz="2400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- NL = </a:t>
                </a:r>
                <a:r>
                  <a:rPr lang="en-US" sz="2400" dirty="0" err="1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coNL</a:t>
                </a:r>
                <a:endParaRPr lang="en-US" sz="2400" dirty="0">
                  <a:solidFill>
                    <a:schemeClr val="accent1">
                      <a:lumMod val="60000"/>
                      <a:lumOff val="4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7853" y="1227612"/>
                <a:ext cx="7073836" cy="3831818"/>
              </a:xfrm>
              <a:prstGeom prst="rect">
                <a:avLst/>
              </a:prstGeom>
              <a:blipFill>
                <a:blip r:embed="rId2"/>
                <a:stretch>
                  <a:fillRect l="-1810" t="-1431" b="-95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Box 3">
            <a:extLst>
              <a:ext uri="{FF2B5EF4-FFF2-40B4-BE49-F238E27FC236}">
                <a16:creationId xmlns:a16="http://schemas.microsoft.com/office/drawing/2014/main" id="{BC0DCCF8-E218-EF43-AEBB-2F7E702E56DE}"/>
              </a:ext>
            </a:extLst>
          </p:cNvPr>
          <p:cNvSpPr txBox="1"/>
          <p:nvPr/>
        </p:nvSpPr>
        <p:spPr>
          <a:xfrm>
            <a:off x="5849257" y="6154057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226390529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20435" y="0"/>
            <a:ext cx="673330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NL = </a:t>
            </a:r>
            <a:r>
              <a:rPr lang="en-US" sz="4000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coNL</a:t>
            </a:r>
            <a:r>
              <a:rPr lang="en-US" sz="40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 (part 2/4) </a:t>
            </a:r>
            <a:r>
              <a:rPr lang="en-US" sz="4000" dirty="0">
                <a:solidFill>
                  <a:srgbClr val="FFFF00"/>
                </a:solidFill>
              </a:rPr>
              <a:t>– key idea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5" name="TextBox 34"/>
              <p:cNvSpPr txBox="1"/>
              <p:nvPr/>
            </p:nvSpPr>
            <p:spPr>
              <a:xfrm>
                <a:off x="111918" y="1064170"/>
                <a:ext cx="8872387" cy="37856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b="1" dirty="0"/>
                  <a:t>Theorem:  </a:t>
                </a:r>
                <a:r>
                  <a:rPr lang="en-US" sz="2000" dirty="0"/>
                  <a:t>If some NL-machine computes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𝑐</m:t>
                    </m:r>
                  </m:oMath>
                </a14:m>
                <a:r>
                  <a:rPr lang="en-US" sz="2000" dirty="0"/>
                  <a:t>, then some NL-machine computes </a:t>
                </a:r>
                <a14:m>
                  <m:oMath xmlns:m="http://schemas.openxmlformats.org/officeDocument/2006/math">
                    <m:r>
                      <a:rPr lang="en-US" sz="2000" b="0" i="1" dirty="0" smtClean="0">
                        <a:latin typeface="Cambria Math" panose="02040503050406030204" pitchFamily="18" charset="0"/>
                      </a:rPr>
                      <m:t>𝑝𝑎𝑡h</m:t>
                    </m:r>
                  </m:oMath>
                </a14:m>
                <a:r>
                  <a:rPr lang="en-US" sz="2000" dirty="0"/>
                  <a:t>.</a:t>
                </a:r>
              </a:p>
              <a:p>
                <a:r>
                  <a:rPr lang="en-US" sz="2000" dirty="0"/>
                  <a:t>Proof:  “On input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〈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𝐺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𝑠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𝑡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〉</m:t>
                    </m:r>
                  </m:oMath>
                </a14:m>
                <a:endParaRPr lang="en-US" sz="2000" dirty="0"/>
              </a:p>
              <a:p>
                <a:r>
                  <a:rPr lang="en-US" sz="2000" dirty="0"/>
                  <a:t>  1.  Compute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𝑐</m:t>
                    </m:r>
                  </m:oMath>
                </a14:m>
                <a:endParaRPr lang="en-US" sz="2000" dirty="0"/>
              </a:p>
              <a:p>
                <a:r>
                  <a:rPr lang="en-US" sz="2000" dirty="0"/>
                  <a:t>  2. 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𝑘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←0 </m:t>
                    </m:r>
                  </m:oMath>
                </a14:m>
                <a:r>
                  <a:rPr lang="en-US" sz="2000" dirty="0"/>
                  <a:t> </a:t>
                </a:r>
              </a:p>
              <a:p>
                <a:r>
                  <a:rPr lang="en-US" sz="2000" dirty="0"/>
                  <a:t>  3.  For each node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𝑢</m:t>
                    </m:r>
                  </m:oMath>
                </a14:m>
                <a:endParaRPr lang="en-US" sz="2000" dirty="0"/>
              </a:p>
              <a:p>
                <a:r>
                  <a:rPr lang="en-US" sz="2000" dirty="0"/>
                  <a:t>  4.     Nondeterministically go to (p) or (n)</a:t>
                </a:r>
              </a:p>
              <a:p>
                <a:r>
                  <a:rPr lang="en-US" sz="2000" dirty="0"/>
                  <a:t>            (p)  Nondeterministically pick a path from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𝑠</m:t>
                    </m:r>
                  </m:oMath>
                </a14:m>
                <a:r>
                  <a:rPr lang="en-US" sz="2000" dirty="0"/>
                  <a:t> to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𝑢</m:t>
                    </m:r>
                  </m:oMath>
                </a14:m>
                <a:r>
                  <a:rPr lang="en-US" sz="2000" dirty="0"/>
                  <a:t> of length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≤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𝑚</m:t>
                    </m:r>
                  </m:oMath>
                </a14:m>
                <a:r>
                  <a:rPr lang="en-US" sz="2000" dirty="0"/>
                  <a:t>.</a:t>
                </a:r>
              </a:p>
              <a:p>
                <a:r>
                  <a:rPr lang="en-US" sz="2000" dirty="0"/>
                  <a:t>                   If fail, then </a:t>
                </a:r>
                <a:r>
                  <a:rPr lang="en-US" sz="2000" i="1" dirty="0"/>
                  <a:t>reject</a:t>
                </a:r>
                <a:r>
                  <a:rPr lang="en-US" sz="2000" dirty="0"/>
                  <a:t>.</a:t>
                </a:r>
              </a:p>
              <a:p>
                <a:r>
                  <a:rPr lang="en-US" sz="2000" dirty="0"/>
                  <a:t>                   If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𝑢</m:t>
                    </m:r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𝑡</m:t>
                    </m:r>
                  </m:oMath>
                </a14:m>
                <a:r>
                  <a:rPr lang="en-US" sz="2000" dirty="0"/>
                  <a:t>, then output YES, else set </a:t>
                </a:r>
                <a14:m>
                  <m:oMath xmlns:m="http://schemas.openxmlformats.org/officeDocument/2006/math">
                    <m:r>
                      <a:rPr lang="en-US" sz="2000" i="1">
                        <a:latin typeface="Cambria Math" panose="02040503050406030204" pitchFamily="18" charset="0"/>
                      </a:rPr>
                      <m:t>𝑘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←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𝑘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+1</m:t>
                    </m:r>
                  </m:oMath>
                </a14:m>
                <a:r>
                  <a:rPr lang="en-US" sz="2000" dirty="0"/>
                  <a:t>. </a:t>
                </a:r>
              </a:p>
              <a:p>
                <a:r>
                  <a:rPr lang="en-US" sz="2000" dirty="0"/>
                  <a:t>            (n)  Skip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𝑢</m:t>
                    </m:r>
                  </m:oMath>
                </a14:m>
                <a:r>
                  <a:rPr lang="en-US" sz="2000" dirty="0"/>
                  <a:t> and continue.</a:t>
                </a:r>
              </a:p>
              <a:p>
                <a:r>
                  <a:rPr lang="en-US" sz="2000" dirty="0"/>
                  <a:t>  5.  If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𝑘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≠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𝑐</m:t>
                    </m:r>
                  </m:oMath>
                </a14:m>
                <a:r>
                  <a:rPr lang="en-US" sz="2000" cap="small" dirty="0"/>
                  <a:t> </a:t>
                </a:r>
                <a:r>
                  <a:rPr lang="en-US" sz="2000" dirty="0"/>
                  <a:t>then </a:t>
                </a:r>
                <a:r>
                  <a:rPr lang="en-US" sz="2000" i="1" dirty="0"/>
                  <a:t>reject</a:t>
                </a:r>
                <a:r>
                  <a:rPr lang="en-US" sz="2000" dirty="0"/>
                  <a:t>.</a:t>
                </a:r>
              </a:p>
              <a:p>
                <a:r>
                  <a:rPr lang="en-US" sz="2000" dirty="0"/>
                  <a:t>  6.  Output </a:t>
                </a:r>
                <a:r>
                  <a:rPr lang="en-US" sz="2000" cap="small" dirty="0"/>
                  <a:t>NO.”</a:t>
                </a:r>
                <a:r>
                  <a:rPr lang="en-US" sz="2000" dirty="0"/>
                  <a:t>  [found all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𝑐</m:t>
                    </m:r>
                  </m:oMath>
                </a14:m>
                <a:r>
                  <a:rPr lang="en-US" sz="2000" dirty="0"/>
                  <a:t> reachable nodes and none were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𝑡</m:t>
                    </m:r>
                  </m:oMath>
                </a14:m>
                <a:r>
                  <a:rPr lang="en-US" sz="2000" dirty="0"/>
                  <a:t>}</a:t>
                </a:r>
              </a:p>
            </p:txBody>
          </p:sp>
        </mc:Choice>
        <mc:Fallback xmlns="">
          <p:sp>
            <p:nvSpPr>
              <p:cNvPr id="35" name="TextBox 3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1918" y="1064170"/>
                <a:ext cx="8872387" cy="3785652"/>
              </a:xfrm>
              <a:prstGeom prst="rect">
                <a:avLst/>
              </a:prstGeom>
              <a:blipFill>
                <a:blip r:embed="rId3"/>
                <a:stretch>
                  <a:fillRect l="-687" t="-966" r="-687" b="-193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6" name="Group 15"/>
          <p:cNvGrpSpPr/>
          <p:nvPr/>
        </p:nvGrpSpPr>
        <p:grpSpPr>
          <a:xfrm>
            <a:off x="7729359" y="2956996"/>
            <a:ext cx="4304121" cy="1454697"/>
            <a:chOff x="628781" y="4834331"/>
            <a:chExt cx="4304121" cy="1454697"/>
          </a:xfrm>
        </p:grpSpPr>
        <p:sp>
          <p:nvSpPr>
            <p:cNvPr id="8" name="Freeform 7"/>
            <p:cNvSpPr/>
            <p:nvPr/>
          </p:nvSpPr>
          <p:spPr>
            <a:xfrm>
              <a:off x="934407" y="4834331"/>
              <a:ext cx="3330340" cy="1454697"/>
            </a:xfrm>
            <a:custGeom>
              <a:avLst/>
              <a:gdLst>
                <a:gd name="connsiteX0" fmla="*/ 233993 w 3330340"/>
                <a:gd name="connsiteY0" fmla="*/ 309169 h 1454697"/>
                <a:gd name="connsiteX1" fmla="*/ 18093 w 3330340"/>
                <a:gd name="connsiteY1" fmla="*/ 626669 h 1454697"/>
                <a:gd name="connsiteX2" fmla="*/ 259393 w 3330340"/>
                <a:gd name="connsiteY2" fmla="*/ 1071169 h 1454697"/>
                <a:gd name="connsiteX3" fmla="*/ 2202493 w 3330340"/>
                <a:gd name="connsiteY3" fmla="*/ 1452169 h 1454697"/>
                <a:gd name="connsiteX4" fmla="*/ 3180393 w 3330340"/>
                <a:gd name="connsiteY4" fmla="*/ 880669 h 1454697"/>
                <a:gd name="connsiteX5" fmla="*/ 3142293 w 3330340"/>
                <a:gd name="connsiteY5" fmla="*/ 105969 h 1454697"/>
                <a:gd name="connsiteX6" fmla="*/ 1427793 w 3330340"/>
                <a:gd name="connsiteY6" fmla="*/ 29769 h 1454697"/>
                <a:gd name="connsiteX7" fmla="*/ 233993 w 3330340"/>
                <a:gd name="connsiteY7" fmla="*/ 309169 h 14546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330340" h="1454697">
                  <a:moveTo>
                    <a:pt x="233993" y="309169"/>
                  </a:moveTo>
                  <a:cubicBezTo>
                    <a:pt x="-957" y="408652"/>
                    <a:pt x="13860" y="499669"/>
                    <a:pt x="18093" y="626669"/>
                  </a:cubicBezTo>
                  <a:cubicBezTo>
                    <a:pt x="22326" y="753669"/>
                    <a:pt x="-104674" y="933586"/>
                    <a:pt x="259393" y="1071169"/>
                  </a:cubicBezTo>
                  <a:cubicBezTo>
                    <a:pt x="623460" y="1208752"/>
                    <a:pt x="1715660" y="1483919"/>
                    <a:pt x="2202493" y="1452169"/>
                  </a:cubicBezTo>
                  <a:cubicBezTo>
                    <a:pt x="2689326" y="1420419"/>
                    <a:pt x="3023760" y="1105036"/>
                    <a:pt x="3180393" y="880669"/>
                  </a:cubicBezTo>
                  <a:cubicBezTo>
                    <a:pt x="3337026" y="656302"/>
                    <a:pt x="3434393" y="247786"/>
                    <a:pt x="3142293" y="105969"/>
                  </a:cubicBezTo>
                  <a:cubicBezTo>
                    <a:pt x="2850193" y="-35848"/>
                    <a:pt x="1918860" y="-6214"/>
                    <a:pt x="1427793" y="29769"/>
                  </a:cubicBezTo>
                  <a:cubicBezTo>
                    <a:pt x="936726" y="65752"/>
                    <a:pt x="468943" y="209686"/>
                    <a:pt x="233993" y="309169"/>
                  </a:cubicBezTo>
                  <a:close/>
                </a:path>
              </a:pathLst>
            </a:custGeom>
            <a:noFill/>
            <a:ln>
              <a:solidFill>
                <a:schemeClr val="tx1"/>
              </a:solidFill>
            </a:ln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Oval 8"/>
            <p:cNvSpPr/>
            <p:nvPr/>
          </p:nvSpPr>
          <p:spPr>
            <a:xfrm>
              <a:off x="1155700" y="5561679"/>
              <a:ext cx="127000" cy="122365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Freeform 9"/>
            <p:cNvSpPr/>
            <p:nvPr/>
          </p:nvSpPr>
          <p:spPr>
            <a:xfrm>
              <a:off x="2768600" y="4845050"/>
              <a:ext cx="285804" cy="1431925"/>
            </a:xfrm>
            <a:custGeom>
              <a:avLst/>
              <a:gdLst>
                <a:gd name="connsiteX0" fmla="*/ 0 w 285804"/>
                <a:gd name="connsiteY0" fmla="*/ 0 h 1431925"/>
                <a:gd name="connsiteX1" fmla="*/ 285750 w 285804"/>
                <a:gd name="connsiteY1" fmla="*/ 695325 h 1431925"/>
                <a:gd name="connsiteX2" fmla="*/ 19050 w 285804"/>
                <a:gd name="connsiteY2" fmla="*/ 1431925 h 1431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85804" h="1431925">
                  <a:moveTo>
                    <a:pt x="0" y="0"/>
                  </a:moveTo>
                  <a:cubicBezTo>
                    <a:pt x="141287" y="228335"/>
                    <a:pt x="282575" y="456671"/>
                    <a:pt x="285750" y="695325"/>
                  </a:cubicBezTo>
                  <a:cubicBezTo>
                    <a:pt x="288925" y="933979"/>
                    <a:pt x="153987" y="1182952"/>
                    <a:pt x="19050" y="1431925"/>
                  </a:cubicBezTo>
                </a:path>
              </a:pathLst>
            </a:custGeom>
            <a:noFill/>
            <a:ln>
              <a:solidFill>
                <a:schemeClr val="tx1"/>
              </a:solidFill>
            </a:ln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Oval 36"/>
            <p:cNvSpPr/>
            <p:nvPr/>
          </p:nvSpPr>
          <p:spPr>
            <a:xfrm>
              <a:off x="1831975" y="5211043"/>
              <a:ext cx="92459" cy="89085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Oval 37"/>
            <p:cNvSpPr/>
            <p:nvPr/>
          </p:nvSpPr>
          <p:spPr>
            <a:xfrm>
              <a:off x="2291297" y="5774019"/>
              <a:ext cx="94716" cy="91259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Oval 38"/>
            <p:cNvSpPr/>
            <p:nvPr/>
          </p:nvSpPr>
          <p:spPr>
            <a:xfrm>
              <a:off x="3704359" y="5312686"/>
              <a:ext cx="92941" cy="89549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Freeform 10"/>
            <p:cNvSpPr/>
            <p:nvPr/>
          </p:nvSpPr>
          <p:spPr>
            <a:xfrm rot="20538304">
              <a:off x="1251966" y="5440681"/>
              <a:ext cx="335756" cy="95250"/>
            </a:xfrm>
            <a:custGeom>
              <a:avLst/>
              <a:gdLst>
                <a:gd name="connsiteX0" fmla="*/ 0 w 335756"/>
                <a:gd name="connsiteY0" fmla="*/ 95250 h 95250"/>
                <a:gd name="connsiteX1" fmla="*/ 35719 w 335756"/>
                <a:gd name="connsiteY1" fmla="*/ 38100 h 95250"/>
                <a:gd name="connsiteX2" fmla="*/ 116681 w 335756"/>
                <a:gd name="connsiteY2" fmla="*/ 92869 h 95250"/>
                <a:gd name="connsiteX3" fmla="*/ 157162 w 335756"/>
                <a:gd name="connsiteY3" fmla="*/ 16669 h 95250"/>
                <a:gd name="connsiteX4" fmla="*/ 223837 w 335756"/>
                <a:gd name="connsiteY4" fmla="*/ 76200 h 95250"/>
                <a:gd name="connsiteX5" fmla="*/ 264319 w 335756"/>
                <a:gd name="connsiteY5" fmla="*/ 19050 h 95250"/>
                <a:gd name="connsiteX6" fmla="*/ 335756 w 335756"/>
                <a:gd name="connsiteY6" fmla="*/ 0 h 95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35756" h="95250">
                  <a:moveTo>
                    <a:pt x="0" y="95250"/>
                  </a:moveTo>
                  <a:cubicBezTo>
                    <a:pt x="8136" y="66873"/>
                    <a:pt x="16272" y="38497"/>
                    <a:pt x="35719" y="38100"/>
                  </a:cubicBezTo>
                  <a:cubicBezTo>
                    <a:pt x="55166" y="37703"/>
                    <a:pt x="96441" y="96441"/>
                    <a:pt x="116681" y="92869"/>
                  </a:cubicBezTo>
                  <a:cubicBezTo>
                    <a:pt x="136921" y="89297"/>
                    <a:pt x="139303" y="19447"/>
                    <a:pt x="157162" y="16669"/>
                  </a:cubicBezTo>
                  <a:cubicBezTo>
                    <a:pt x="175021" y="13891"/>
                    <a:pt x="205978" y="75803"/>
                    <a:pt x="223837" y="76200"/>
                  </a:cubicBezTo>
                  <a:cubicBezTo>
                    <a:pt x="241696" y="76597"/>
                    <a:pt x="245666" y="31750"/>
                    <a:pt x="264319" y="19050"/>
                  </a:cubicBezTo>
                  <a:cubicBezTo>
                    <a:pt x="282972" y="6350"/>
                    <a:pt x="309364" y="3175"/>
                    <a:pt x="335756" y="0"/>
                  </a:cubicBezTo>
                </a:path>
              </a:pathLst>
            </a:custGeom>
            <a:noFill/>
            <a:ln w="6350">
              <a:solidFill>
                <a:schemeClr val="tx1"/>
              </a:solidFill>
              <a:tailEnd type="triangle" w="sm" len="sm"/>
            </a:ln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Freeform 40"/>
            <p:cNvSpPr/>
            <p:nvPr/>
          </p:nvSpPr>
          <p:spPr>
            <a:xfrm rot="1199306">
              <a:off x="1278277" y="5624935"/>
              <a:ext cx="335756" cy="95250"/>
            </a:xfrm>
            <a:custGeom>
              <a:avLst/>
              <a:gdLst>
                <a:gd name="connsiteX0" fmla="*/ 0 w 335756"/>
                <a:gd name="connsiteY0" fmla="*/ 95250 h 95250"/>
                <a:gd name="connsiteX1" fmla="*/ 35719 w 335756"/>
                <a:gd name="connsiteY1" fmla="*/ 38100 h 95250"/>
                <a:gd name="connsiteX2" fmla="*/ 116681 w 335756"/>
                <a:gd name="connsiteY2" fmla="*/ 92869 h 95250"/>
                <a:gd name="connsiteX3" fmla="*/ 157162 w 335756"/>
                <a:gd name="connsiteY3" fmla="*/ 16669 h 95250"/>
                <a:gd name="connsiteX4" fmla="*/ 223837 w 335756"/>
                <a:gd name="connsiteY4" fmla="*/ 76200 h 95250"/>
                <a:gd name="connsiteX5" fmla="*/ 264319 w 335756"/>
                <a:gd name="connsiteY5" fmla="*/ 19050 h 95250"/>
                <a:gd name="connsiteX6" fmla="*/ 335756 w 335756"/>
                <a:gd name="connsiteY6" fmla="*/ 0 h 95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35756" h="95250">
                  <a:moveTo>
                    <a:pt x="0" y="95250"/>
                  </a:moveTo>
                  <a:cubicBezTo>
                    <a:pt x="8136" y="66873"/>
                    <a:pt x="16272" y="38497"/>
                    <a:pt x="35719" y="38100"/>
                  </a:cubicBezTo>
                  <a:cubicBezTo>
                    <a:pt x="55166" y="37703"/>
                    <a:pt x="96441" y="96441"/>
                    <a:pt x="116681" y="92869"/>
                  </a:cubicBezTo>
                  <a:cubicBezTo>
                    <a:pt x="136921" y="89297"/>
                    <a:pt x="139303" y="19447"/>
                    <a:pt x="157162" y="16669"/>
                  </a:cubicBezTo>
                  <a:cubicBezTo>
                    <a:pt x="175021" y="13891"/>
                    <a:pt x="205978" y="75803"/>
                    <a:pt x="223837" y="76200"/>
                  </a:cubicBezTo>
                  <a:cubicBezTo>
                    <a:pt x="241696" y="76597"/>
                    <a:pt x="245666" y="31750"/>
                    <a:pt x="264319" y="19050"/>
                  </a:cubicBezTo>
                  <a:cubicBezTo>
                    <a:pt x="282972" y="6350"/>
                    <a:pt x="309364" y="3175"/>
                    <a:pt x="335756" y="0"/>
                  </a:cubicBezTo>
                </a:path>
              </a:pathLst>
            </a:custGeom>
            <a:noFill/>
            <a:ln w="6350">
              <a:solidFill>
                <a:schemeClr val="tx1"/>
              </a:solidFill>
              <a:tailEnd type="triangle" w="sm" len="sm"/>
            </a:ln>
          </p:spPr>
          <p:txBody>
            <a:bodyPr rtlCol="0" anchor="ctr"/>
            <a:lstStyle/>
            <a:p>
              <a:pPr algn="ctr"/>
              <a:endParaRPr lang="en-US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2" name="Rectangle 11"/>
                <p:cNvSpPr/>
                <p:nvPr/>
              </p:nvSpPr>
              <p:spPr>
                <a:xfrm>
                  <a:off x="628781" y="4910538"/>
                  <a:ext cx="393569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i="1" cap="small">
                            <a:latin typeface="Cambria Math" panose="02040503050406030204" pitchFamily="18" charset="0"/>
                          </a:rPr>
                          <m:t>𝐺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12" name="Rectangle 11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28781" y="4910538"/>
                  <a:ext cx="393569" cy="369332"/>
                </a:xfrm>
                <a:prstGeom prst="rect">
                  <a:avLst/>
                </a:prstGeom>
                <a:blipFill>
                  <a:blip r:embed="rId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3" name="Rectangle 12"/>
                <p:cNvSpPr/>
                <p:nvPr/>
              </p:nvSpPr>
              <p:spPr>
                <a:xfrm>
                  <a:off x="1039050" y="5253927"/>
                  <a:ext cx="349711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i="1" cap="small">
                            <a:latin typeface="Cambria Math" panose="02040503050406030204" pitchFamily="18" charset="0"/>
                          </a:rPr>
                          <m:t>𝑠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13" name="Rectangle 12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39050" y="5253927"/>
                  <a:ext cx="349711" cy="369332"/>
                </a:xfrm>
                <a:prstGeom prst="rect">
                  <a:avLst/>
                </a:prstGeom>
                <a:blipFill>
                  <a:blip r:embed="rId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4" name="Rectangle 13"/>
                <p:cNvSpPr/>
                <p:nvPr/>
              </p:nvSpPr>
              <p:spPr>
                <a:xfrm>
                  <a:off x="2419900" y="4845050"/>
                  <a:ext cx="391774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i="1" cap="small">
                            <a:latin typeface="Cambria Math" panose="02040503050406030204" pitchFamily="18" charset="0"/>
                          </a:rPr>
                          <m:t>𝑅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14" name="Rectangle 13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419900" y="4845050"/>
                  <a:ext cx="391774" cy="369332"/>
                </a:xfrm>
                <a:prstGeom prst="rect">
                  <a:avLst/>
                </a:prstGeom>
                <a:blipFill>
                  <a:blip r:embed="rId6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5" name="Rectangle 14"/>
                <p:cNvSpPr/>
                <p:nvPr/>
              </p:nvSpPr>
              <p:spPr>
                <a:xfrm>
                  <a:off x="3979179" y="5774019"/>
                  <a:ext cx="953723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i="1" cap="small">
                            <a:latin typeface="Cambria Math" panose="02040503050406030204" pitchFamily="18" charset="0"/>
                          </a:rPr>
                          <m:t>𝑐</m:t>
                        </m:r>
                        <m:r>
                          <a:rPr lang="en-US" i="1" cap="small">
                            <a:latin typeface="Cambria Math" panose="02040503050406030204" pitchFamily="18" charset="0"/>
                          </a:rPr>
                          <m:t>=|</m:t>
                        </m:r>
                        <m:r>
                          <a:rPr lang="en-US" i="1" cap="small">
                            <a:latin typeface="Cambria Math" panose="02040503050406030204" pitchFamily="18" charset="0"/>
                          </a:rPr>
                          <m:t>𝑅</m:t>
                        </m:r>
                        <m:r>
                          <a:rPr lang="en-US" i="1" cap="small">
                            <a:latin typeface="Cambria Math" panose="02040503050406030204" pitchFamily="18" charset="0"/>
                          </a:rPr>
                          <m:t>|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15" name="Rectangle 14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979179" y="5774019"/>
                  <a:ext cx="953723" cy="369332"/>
                </a:xfrm>
                <a:prstGeom prst="rect">
                  <a:avLst/>
                </a:prstGeom>
                <a:blipFill>
                  <a:blip r:embed="rId7"/>
                  <a:stretch>
                    <a:fillRect b="-13115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19" name="Isosceles Triangle 18"/>
          <p:cNvSpPr/>
          <p:nvPr/>
        </p:nvSpPr>
        <p:spPr>
          <a:xfrm rot="8089703">
            <a:off x="12005555" y="6742019"/>
            <a:ext cx="276225" cy="136454"/>
          </a:xfrm>
          <a:prstGeom prst="triangle">
            <a:avLst/>
          </a:prstGeom>
          <a:solidFill>
            <a:srgbClr val="336600"/>
          </a:solidFill>
          <a:ln>
            <a:noFill/>
          </a:ln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1B97901-8D71-0E43-9C96-FC2F540D6392}"/>
              </a:ext>
            </a:extLst>
          </p:cNvPr>
          <p:cNvSpPr txBox="1"/>
          <p:nvPr/>
        </p:nvSpPr>
        <p:spPr>
          <a:xfrm>
            <a:off x="5950857" y="6125029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10</a:t>
            </a:r>
          </a:p>
        </p:txBody>
      </p:sp>
    </p:spTree>
    <p:extLst>
      <p:ext uri="{BB962C8B-B14F-4D97-AF65-F5344CB8AC3E}">
        <p14:creationId xmlns:p14="http://schemas.microsoft.com/office/powerpoint/2010/main" val="19315158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uiExpand="1" build="p"/>
      <p:bldP spid="19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20435" y="0"/>
            <a:ext cx="673330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NL = </a:t>
            </a:r>
            <a:r>
              <a:rPr lang="en-US" sz="4000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coNL</a:t>
            </a:r>
            <a:r>
              <a:rPr lang="en-US" sz="40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 (part 3/4)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5" name="TextBox 34"/>
              <p:cNvSpPr txBox="1"/>
              <p:nvPr/>
            </p:nvSpPr>
            <p:spPr>
              <a:xfrm>
                <a:off x="56027" y="2316627"/>
                <a:ext cx="9254404" cy="37856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b="1" dirty="0"/>
                  <a:t>Theorem:  </a:t>
                </a:r>
                <a:r>
                  <a:rPr lang="en-US" sz="2000" dirty="0"/>
                  <a:t>If some NL-machine computes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0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  <m:t>𝑐</m:t>
                        </m:r>
                      </m:e>
                      <m:sub>
                        <m:r>
                          <a:rPr lang="en-US" sz="2000" b="0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  <m:t>𝑑</m:t>
                        </m:r>
                      </m:sub>
                    </m:sSub>
                  </m:oMath>
                </a14:m>
                <a:r>
                  <a:rPr lang="en-US" sz="2000" dirty="0"/>
                  <a:t>, then some NL-machine computes </a:t>
                </a:r>
                <a14:m>
                  <m:oMath xmlns:m="http://schemas.openxmlformats.org/officeDocument/2006/math">
                    <m:r>
                      <a:rPr lang="en-US" sz="2000" b="0" i="1" dirty="0" smtClean="0">
                        <a:solidFill>
                          <a:srgbClr val="FFFF00"/>
                        </a:solidFill>
                        <a:latin typeface="Cambria Math" panose="02040503050406030204" pitchFamily="18" charset="0"/>
                      </a:rPr>
                      <m:t>𝑝𝑎𝑡</m:t>
                    </m:r>
                    <m:sSub>
                      <m:sSubPr>
                        <m:ctrlPr>
                          <a:rPr lang="en-US" sz="2000" b="0" i="1" dirty="0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dirty="0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  <m:t>h</m:t>
                        </m:r>
                      </m:e>
                      <m:sub>
                        <m:r>
                          <a:rPr lang="en-US" sz="2000" b="0" i="1" dirty="0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  <m:t>𝑑</m:t>
                        </m:r>
                      </m:sub>
                    </m:sSub>
                  </m:oMath>
                </a14:m>
                <a:r>
                  <a:rPr lang="en-US" sz="2000" dirty="0"/>
                  <a:t>.</a:t>
                </a:r>
              </a:p>
              <a:p>
                <a:r>
                  <a:rPr lang="en-US" sz="2000" dirty="0"/>
                  <a:t>Proof:  “On input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〈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𝐺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𝑠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𝑡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〉</m:t>
                    </m:r>
                  </m:oMath>
                </a14:m>
                <a:endParaRPr lang="en-US" sz="2000" dirty="0"/>
              </a:p>
              <a:p>
                <a:r>
                  <a:rPr lang="en-US" sz="2000" dirty="0"/>
                  <a:t>  1.  Compute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  <m:t>𝑐</m:t>
                        </m:r>
                      </m:e>
                      <m:sub>
                        <m:r>
                          <a:rPr lang="en-US" sz="2000" i="1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  <m:t>𝑑</m:t>
                        </m:r>
                      </m:sub>
                    </m:sSub>
                  </m:oMath>
                </a14:m>
                <a:endParaRPr lang="en-US" sz="2000" dirty="0"/>
              </a:p>
              <a:p>
                <a:r>
                  <a:rPr lang="en-US" sz="2000" dirty="0"/>
                  <a:t>  2. 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𝑘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←0 </m:t>
                    </m:r>
                  </m:oMath>
                </a14:m>
                <a:r>
                  <a:rPr lang="en-US" sz="2000" dirty="0"/>
                  <a:t> </a:t>
                </a:r>
              </a:p>
              <a:p>
                <a:r>
                  <a:rPr lang="en-US" sz="2000" dirty="0"/>
                  <a:t>  3.  For each node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𝑢</m:t>
                    </m:r>
                  </m:oMath>
                </a14:m>
                <a:endParaRPr lang="en-US" sz="2000" dirty="0"/>
              </a:p>
              <a:p>
                <a:r>
                  <a:rPr lang="en-US" sz="2000" dirty="0"/>
                  <a:t>  4.     Nondeterministically go to (p) or (n)</a:t>
                </a:r>
              </a:p>
              <a:p>
                <a:r>
                  <a:rPr lang="en-US" sz="2000" dirty="0"/>
                  <a:t>            (p)  Nondeterministically pick a path from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𝑠</m:t>
                    </m:r>
                  </m:oMath>
                </a14:m>
                <a:r>
                  <a:rPr lang="en-US" sz="2000" dirty="0"/>
                  <a:t> to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𝑢</m:t>
                    </m:r>
                  </m:oMath>
                </a14:m>
                <a:r>
                  <a:rPr lang="en-US" sz="2000" dirty="0"/>
                  <a:t> of length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≤</m:t>
                    </m:r>
                    <m:r>
                      <a:rPr lang="en-US" sz="2000" b="0" i="1" smtClean="0">
                        <a:solidFill>
                          <a:srgbClr val="FFFF00"/>
                        </a:solidFill>
                        <a:latin typeface="Cambria Math" panose="02040503050406030204" pitchFamily="18" charset="0"/>
                      </a:rPr>
                      <m:t>𝑑</m:t>
                    </m:r>
                  </m:oMath>
                </a14:m>
                <a:r>
                  <a:rPr lang="en-US" sz="2000" dirty="0"/>
                  <a:t>.</a:t>
                </a:r>
              </a:p>
              <a:p>
                <a:r>
                  <a:rPr lang="en-US" sz="2000" dirty="0"/>
                  <a:t>                   If fail, then </a:t>
                </a:r>
                <a:r>
                  <a:rPr lang="en-US" sz="2000" i="1" dirty="0"/>
                  <a:t>reject</a:t>
                </a:r>
                <a:r>
                  <a:rPr lang="en-US" sz="2000" dirty="0"/>
                  <a:t>.</a:t>
                </a:r>
              </a:p>
              <a:p>
                <a:r>
                  <a:rPr lang="en-US" sz="2000" dirty="0"/>
                  <a:t>                   If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𝑢</m:t>
                    </m:r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𝑡</m:t>
                    </m:r>
                  </m:oMath>
                </a14:m>
                <a:r>
                  <a:rPr lang="en-US" sz="2000" dirty="0"/>
                  <a:t>, then output YES, else set </a:t>
                </a:r>
                <a14:m>
                  <m:oMath xmlns:m="http://schemas.openxmlformats.org/officeDocument/2006/math">
                    <m:r>
                      <a:rPr lang="en-US" sz="2000" i="1">
                        <a:latin typeface="Cambria Math" panose="02040503050406030204" pitchFamily="18" charset="0"/>
                      </a:rPr>
                      <m:t>𝑘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←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𝑘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+1</m:t>
                    </m:r>
                  </m:oMath>
                </a14:m>
                <a:r>
                  <a:rPr lang="en-US" sz="2000" dirty="0"/>
                  <a:t>. </a:t>
                </a:r>
              </a:p>
              <a:p>
                <a:r>
                  <a:rPr lang="en-US" sz="2000" dirty="0"/>
                  <a:t>            (n)  Skip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𝑢</m:t>
                    </m:r>
                  </m:oMath>
                </a14:m>
                <a:r>
                  <a:rPr lang="en-US" sz="2000" dirty="0"/>
                  <a:t> and continue.</a:t>
                </a:r>
              </a:p>
              <a:p>
                <a:r>
                  <a:rPr lang="en-US" sz="2000" dirty="0"/>
                  <a:t>  5.  If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𝑘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≠</m:t>
                    </m:r>
                    <m:sSub>
                      <m:sSubPr>
                        <m:ctrlPr>
                          <a:rPr lang="en-US" sz="2000" b="0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  <m:t>𝑐</m:t>
                        </m:r>
                      </m:e>
                      <m:sub>
                        <m:r>
                          <a:rPr lang="en-US" sz="2000" b="0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  <m:t>𝑑</m:t>
                        </m:r>
                      </m:sub>
                    </m:sSub>
                  </m:oMath>
                </a14:m>
                <a:r>
                  <a:rPr lang="en-US" sz="2000" cap="small" dirty="0"/>
                  <a:t> </a:t>
                </a:r>
                <a:r>
                  <a:rPr lang="en-US" sz="2000" dirty="0"/>
                  <a:t>then </a:t>
                </a:r>
                <a:r>
                  <a:rPr lang="en-US" sz="2000" i="1" dirty="0"/>
                  <a:t>reject</a:t>
                </a:r>
                <a:r>
                  <a:rPr lang="en-US" sz="2000" dirty="0"/>
                  <a:t>.</a:t>
                </a:r>
              </a:p>
              <a:p>
                <a:r>
                  <a:rPr lang="en-US" sz="2000" dirty="0"/>
                  <a:t>  6.  Output </a:t>
                </a:r>
                <a:r>
                  <a:rPr lang="en-US" sz="2000" cap="small" dirty="0"/>
                  <a:t>NO”</a:t>
                </a:r>
                <a:r>
                  <a:rPr lang="en-US" sz="2000" dirty="0"/>
                  <a:t>  [found all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0" i="1" dirty="0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 dirty="0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  <m:t>𝑐</m:t>
                        </m:r>
                      </m:e>
                      <m:sub>
                        <m:r>
                          <a:rPr lang="en-US" sz="2000" b="0" i="1" dirty="0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  <m:t>𝑑</m:t>
                        </m:r>
                      </m:sub>
                    </m:sSub>
                  </m:oMath>
                </a14:m>
                <a:r>
                  <a:rPr lang="en-US" sz="2000" dirty="0"/>
                  <a:t> reachable nodes and none were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𝑡</m:t>
                    </m:r>
                  </m:oMath>
                </a14:m>
                <a:r>
                  <a:rPr lang="en-US" sz="2000" dirty="0"/>
                  <a:t>}</a:t>
                </a:r>
              </a:p>
            </p:txBody>
          </p:sp>
        </mc:Choice>
        <mc:Fallback xmlns="">
          <p:sp>
            <p:nvSpPr>
              <p:cNvPr id="35" name="TextBox 3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027" y="2316627"/>
                <a:ext cx="9254404" cy="3785652"/>
              </a:xfrm>
              <a:prstGeom prst="rect">
                <a:avLst/>
              </a:prstGeom>
              <a:blipFill>
                <a:blip r:embed="rId3"/>
                <a:stretch>
                  <a:fillRect l="-659" t="-805" b="-193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6" name="Group 15"/>
          <p:cNvGrpSpPr/>
          <p:nvPr/>
        </p:nvGrpSpPr>
        <p:grpSpPr>
          <a:xfrm>
            <a:off x="7734431" y="2988006"/>
            <a:ext cx="4343135" cy="1454697"/>
            <a:chOff x="628781" y="4834331"/>
            <a:chExt cx="4343135" cy="1454697"/>
          </a:xfrm>
        </p:grpSpPr>
        <p:sp>
          <p:nvSpPr>
            <p:cNvPr id="8" name="Freeform 7"/>
            <p:cNvSpPr/>
            <p:nvPr/>
          </p:nvSpPr>
          <p:spPr>
            <a:xfrm>
              <a:off x="934407" y="4834331"/>
              <a:ext cx="3330340" cy="1454697"/>
            </a:xfrm>
            <a:custGeom>
              <a:avLst/>
              <a:gdLst>
                <a:gd name="connsiteX0" fmla="*/ 233993 w 3330340"/>
                <a:gd name="connsiteY0" fmla="*/ 309169 h 1454697"/>
                <a:gd name="connsiteX1" fmla="*/ 18093 w 3330340"/>
                <a:gd name="connsiteY1" fmla="*/ 626669 h 1454697"/>
                <a:gd name="connsiteX2" fmla="*/ 259393 w 3330340"/>
                <a:gd name="connsiteY2" fmla="*/ 1071169 h 1454697"/>
                <a:gd name="connsiteX3" fmla="*/ 2202493 w 3330340"/>
                <a:gd name="connsiteY3" fmla="*/ 1452169 h 1454697"/>
                <a:gd name="connsiteX4" fmla="*/ 3180393 w 3330340"/>
                <a:gd name="connsiteY4" fmla="*/ 880669 h 1454697"/>
                <a:gd name="connsiteX5" fmla="*/ 3142293 w 3330340"/>
                <a:gd name="connsiteY5" fmla="*/ 105969 h 1454697"/>
                <a:gd name="connsiteX6" fmla="*/ 1427793 w 3330340"/>
                <a:gd name="connsiteY6" fmla="*/ 29769 h 1454697"/>
                <a:gd name="connsiteX7" fmla="*/ 233993 w 3330340"/>
                <a:gd name="connsiteY7" fmla="*/ 309169 h 14546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330340" h="1454697">
                  <a:moveTo>
                    <a:pt x="233993" y="309169"/>
                  </a:moveTo>
                  <a:cubicBezTo>
                    <a:pt x="-957" y="408652"/>
                    <a:pt x="13860" y="499669"/>
                    <a:pt x="18093" y="626669"/>
                  </a:cubicBezTo>
                  <a:cubicBezTo>
                    <a:pt x="22326" y="753669"/>
                    <a:pt x="-104674" y="933586"/>
                    <a:pt x="259393" y="1071169"/>
                  </a:cubicBezTo>
                  <a:cubicBezTo>
                    <a:pt x="623460" y="1208752"/>
                    <a:pt x="1715660" y="1483919"/>
                    <a:pt x="2202493" y="1452169"/>
                  </a:cubicBezTo>
                  <a:cubicBezTo>
                    <a:pt x="2689326" y="1420419"/>
                    <a:pt x="3023760" y="1105036"/>
                    <a:pt x="3180393" y="880669"/>
                  </a:cubicBezTo>
                  <a:cubicBezTo>
                    <a:pt x="3337026" y="656302"/>
                    <a:pt x="3434393" y="247786"/>
                    <a:pt x="3142293" y="105969"/>
                  </a:cubicBezTo>
                  <a:cubicBezTo>
                    <a:pt x="2850193" y="-35848"/>
                    <a:pt x="1918860" y="-6214"/>
                    <a:pt x="1427793" y="29769"/>
                  </a:cubicBezTo>
                  <a:cubicBezTo>
                    <a:pt x="936726" y="65752"/>
                    <a:pt x="468943" y="209686"/>
                    <a:pt x="233993" y="309169"/>
                  </a:cubicBezTo>
                  <a:close/>
                </a:path>
              </a:pathLst>
            </a:custGeom>
            <a:noFill/>
            <a:ln>
              <a:solidFill>
                <a:schemeClr val="tx1"/>
              </a:solidFill>
            </a:ln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Oval 8"/>
            <p:cNvSpPr/>
            <p:nvPr/>
          </p:nvSpPr>
          <p:spPr>
            <a:xfrm>
              <a:off x="1155700" y="5561679"/>
              <a:ext cx="127000" cy="122365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Freeform 9"/>
            <p:cNvSpPr/>
            <p:nvPr/>
          </p:nvSpPr>
          <p:spPr>
            <a:xfrm>
              <a:off x="2768600" y="4845050"/>
              <a:ext cx="285804" cy="1431925"/>
            </a:xfrm>
            <a:custGeom>
              <a:avLst/>
              <a:gdLst>
                <a:gd name="connsiteX0" fmla="*/ 0 w 285804"/>
                <a:gd name="connsiteY0" fmla="*/ 0 h 1431925"/>
                <a:gd name="connsiteX1" fmla="*/ 285750 w 285804"/>
                <a:gd name="connsiteY1" fmla="*/ 695325 h 1431925"/>
                <a:gd name="connsiteX2" fmla="*/ 19050 w 285804"/>
                <a:gd name="connsiteY2" fmla="*/ 1431925 h 1431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85804" h="1431925">
                  <a:moveTo>
                    <a:pt x="0" y="0"/>
                  </a:moveTo>
                  <a:cubicBezTo>
                    <a:pt x="141287" y="228335"/>
                    <a:pt x="282575" y="456671"/>
                    <a:pt x="285750" y="695325"/>
                  </a:cubicBezTo>
                  <a:cubicBezTo>
                    <a:pt x="288925" y="933979"/>
                    <a:pt x="153987" y="1182952"/>
                    <a:pt x="19050" y="1431925"/>
                  </a:cubicBezTo>
                </a:path>
              </a:pathLst>
            </a:custGeom>
            <a:noFill/>
            <a:ln>
              <a:solidFill>
                <a:schemeClr val="tx1"/>
              </a:solidFill>
            </a:ln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Oval 36"/>
            <p:cNvSpPr/>
            <p:nvPr/>
          </p:nvSpPr>
          <p:spPr>
            <a:xfrm>
              <a:off x="1831975" y="5211043"/>
              <a:ext cx="92459" cy="89085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Oval 37"/>
            <p:cNvSpPr/>
            <p:nvPr/>
          </p:nvSpPr>
          <p:spPr>
            <a:xfrm>
              <a:off x="2291297" y="5774019"/>
              <a:ext cx="94716" cy="91259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Oval 38"/>
            <p:cNvSpPr/>
            <p:nvPr/>
          </p:nvSpPr>
          <p:spPr>
            <a:xfrm>
              <a:off x="3704359" y="5312686"/>
              <a:ext cx="92941" cy="89549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Freeform 10"/>
            <p:cNvSpPr/>
            <p:nvPr/>
          </p:nvSpPr>
          <p:spPr>
            <a:xfrm rot="20538304">
              <a:off x="1251966" y="5440681"/>
              <a:ext cx="335756" cy="95250"/>
            </a:xfrm>
            <a:custGeom>
              <a:avLst/>
              <a:gdLst>
                <a:gd name="connsiteX0" fmla="*/ 0 w 335756"/>
                <a:gd name="connsiteY0" fmla="*/ 95250 h 95250"/>
                <a:gd name="connsiteX1" fmla="*/ 35719 w 335756"/>
                <a:gd name="connsiteY1" fmla="*/ 38100 h 95250"/>
                <a:gd name="connsiteX2" fmla="*/ 116681 w 335756"/>
                <a:gd name="connsiteY2" fmla="*/ 92869 h 95250"/>
                <a:gd name="connsiteX3" fmla="*/ 157162 w 335756"/>
                <a:gd name="connsiteY3" fmla="*/ 16669 h 95250"/>
                <a:gd name="connsiteX4" fmla="*/ 223837 w 335756"/>
                <a:gd name="connsiteY4" fmla="*/ 76200 h 95250"/>
                <a:gd name="connsiteX5" fmla="*/ 264319 w 335756"/>
                <a:gd name="connsiteY5" fmla="*/ 19050 h 95250"/>
                <a:gd name="connsiteX6" fmla="*/ 335756 w 335756"/>
                <a:gd name="connsiteY6" fmla="*/ 0 h 95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35756" h="95250">
                  <a:moveTo>
                    <a:pt x="0" y="95250"/>
                  </a:moveTo>
                  <a:cubicBezTo>
                    <a:pt x="8136" y="66873"/>
                    <a:pt x="16272" y="38497"/>
                    <a:pt x="35719" y="38100"/>
                  </a:cubicBezTo>
                  <a:cubicBezTo>
                    <a:pt x="55166" y="37703"/>
                    <a:pt x="96441" y="96441"/>
                    <a:pt x="116681" y="92869"/>
                  </a:cubicBezTo>
                  <a:cubicBezTo>
                    <a:pt x="136921" y="89297"/>
                    <a:pt x="139303" y="19447"/>
                    <a:pt x="157162" y="16669"/>
                  </a:cubicBezTo>
                  <a:cubicBezTo>
                    <a:pt x="175021" y="13891"/>
                    <a:pt x="205978" y="75803"/>
                    <a:pt x="223837" y="76200"/>
                  </a:cubicBezTo>
                  <a:cubicBezTo>
                    <a:pt x="241696" y="76597"/>
                    <a:pt x="245666" y="31750"/>
                    <a:pt x="264319" y="19050"/>
                  </a:cubicBezTo>
                  <a:cubicBezTo>
                    <a:pt x="282972" y="6350"/>
                    <a:pt x="309364" y="3175"/>
                    <a:pt x="335756" y="0"/>
                  </a:cubicBezTo>
                </a:path>
              </a:pathLst>
            </a:custGeom>
            <a:noFill/>
            <a:ln w="6350">
              <a:solidFill>
                <a:schemeClr val="tx1"/>
              </a:solidFill>
              <a:tailEnd type="triangle" w="sm" len="sm"/>
            </a:ln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Freeform 40"/>
            <p:cNvSpPr/>
            <p:nvPr/>
          </p:nvSpPr>
          <p:spPr>
            <a:xfrm rot="1199306">
              <a:off x="1278277" y="5624935"/>
              <a:ext cx="335756" cy="95250"/>
            </a:xfrm>
            <a:custGeom>
              <a:avLst/>
              <a:gdLst>
                <a:gd name="connsiteX0" fmla="*/ 0 w 335756"/>
                <a:gd name="connsiteY0" fmla="*/ 95250 h 95250"/>
                <a:gd name="connsiteX1" fmla="*/ 35719 w 335756"/>
                <a:gd name="connsiteY1" fmla="*/ 38100 h 95250"/>
                <a:gd name="connsiteX2" fmla="*/ 116681 w 335756"/>
                <a:gd name="connsiteY2" fmla="*/ 92869 h 95250"/>
                <a:gd name="connsiteX3" fmla="*/ 157162 w 335756"/>
                <a:gd name="connsiteY3" fmla="*/ 16669 h 95250"/>
                <a:gd name="connsiteX4" fmla="*/ 223837 w 335756"/>
                <a:gd name="connsiteY4" fmla="*/ 76200 h 95250"/>
                <a:gd name="connsiteX5" fmla="*/ 264319 w 335756"/>
                <a:gd name="connsiteY5" fmla="*/ 19050 h 95250"/>
                <a:gd name="connsiteX6" fmla="*/ 335756 w 335756"/>
                <a:gd name="connsiteY6" fmla="*/ 0 h 95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35756" h="95250">
                  <a:moveTo>
                    <a:pt x="0" y="95250"/>
                  </a:moveTo>
                  <a:cubicBezTo>
                    <a:pt x="8136" y="66873"/>
                    <a:pt x="16272" y="38497"/>
                    <a:pt x="35719" y="38100"/>
                  </a:cubicBezTo>
                  <a:cubicBezTo>
                    <a:pt x="55166" y="37703"/>
                    <a:pt x="96441" y="96441"/>
                    <a:pt x="116681" y="92869"/>
                  </a:cubicBezTo>
                  <a:cubicBezTo>
                    <a:pt x="136921" y="89297"/>
                    <a:pt x="139303" y="19447"/>
                    <a:pt x="157162" y="16669"/>
                  </a:cubicBezTo>
                  <a:cubicBezTo>
                    <a:pt x="175021" y="13891"/>
                    <a:pt x="205978" y="75803"/>
                    <a:pt x="223837" y="76200"/>
                  </a:cubicBezTo>
                  <a:cubicBezTo>
                    <a:pt x="241696" y="76597"/>
                    <a:pt x="245666" y="31750"/>
                    <a:pt x="264319" y="19050"/>
                  </a:cubicBezTo>
                  <a:cubicBezTo>
                    <a:pt x="282972" y="6350"/>
                    <a:pt x="309364" y="3175"/>
                    <a:pt x="335756" y="0"/>
                  </a:cubicBezTo>
                </a:path>
              </a:pathLst>
            </a:custGeom>
            <a:noFill/>
            <a:ln w="6350">
              <a:solidFill>
                <a:schemeClr val="tx1"/>
              </a:solidFill>
              <a:tailEnd type="triangle" w="sm" len="sm"/>
            </a:ln>
          </p:spPr>
          <p:txBody>
            <a:bodyPr rtlCol="0" anchor="ctr"/>
            <a:lstStyle/>
            <a:p>
              <a:pPr algn="ctr"/>
              <a:endParaRPr lang="en-US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2" name="Rectangle 11"/>
                <p:cNvSpPr/>
                <p:nvPr/>
              </p:nvSpPr>
              <p:spPr>
                <a:xfrm>
                  <a:off x="628781" y="4910538"/>
                  <a:ext cx="393569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i="1" cap="small">
                            <a:latin typeface="Cambria Math" panose="02040503050406030204" pitchFamily="18" charset="0"/>
                          </a:rPr>
                          <m:t>𝐺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12" name="Rectangle 11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28781" y="4910538"/>
                  <a:ext cx="393569" cy="369332"/>
                </a:xfrm>
                <a:prstGeom prst="rect">
                  <a:avLst/>
                </a:prstGeom>
                <a:blipFill>
                  <a:blip r:embed="rId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3" name="Rectangle 12"/>
                <p:cNvSpPr/>
                <p:nvPr/>
              </p:nvSpPr>
              <p:spPr>
                <a:xfrm>
                  <a:off x="1039050" y="5253927"/>
                  <a:ext cx="349711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i="1" cap="small">
                            <a:latin typeface="Cambria Math" panose="02040503050406030204" pitchFamily="18" charset="0"/>
                          </a:rPr>
                          <m:t>𝑠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13" name="Rectangle 12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39050" y="5253927"/>
                  <a:ext cx="349711" cy="369332"/>
                </a:xfrm>
                <a:prstGeom prst="rect">
                  <a:avLst/>
                </a:prstGeom>
                <a:blipFill>
                  <a:blip r:embed="rId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4" name="Rectangle 13"/>
                <p:cNvSpPr/>
                <p:nvPr/>
              </p:nvSpPr>
              <p:spPr>
                <a:xfrm>
                  <a:off x="2419900" y="4845050"/>
                  <a:ext cx="503343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b="0" i="1" cap="small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 cap="small" smtClean="0">
                                <a:latin typeface="Cambria Math" panose="02040503050406030204" pitchFamily="18" charset="0"/>
                              </a:rPr>
                              <m:t>𝑅</m:t>
                            </m:r>
                          </m:e>
                          <m:sub>
                            <m:r>
                              <a:rPr lang="en-US" b="0" i="1" cap="small" smtClean="0">
                                <a:latin typeface="Cambria Math" panose="02040503050406030204" pitchFamily="18" charset="0"/>
                              </a:rPr>
                              <m:t>𝑑</m:t>
                            </m:r>
                          </m:sub>
                        </m:sSub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14" name="Rectangle 13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419900" y="4845050"/>
                  <a:ext cx="503343" cy="369332"/>
                </a:xfrm>
                <a:prstGeom prst="rect">
                  <a:avLst/>
                </a:prstGeom>
                <a:blipFill>
                  <a:blip r:embed="rId6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5" name="Rectangle 14"/>
                <p:cNvSpPr/>
                <p:nvPr/>
              </p:nvSpPr>
              <p:spPr>
                <a:xfrm>
                  <a:off x="3797300" y="5894782"/>
                  <a:ext cx="1174616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b="0" i="1" cap="small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 cap="small" smtClean="0">
                                <a:latin typeface="Cambria Math" panose="02040503050406030204" pitchFamily="18" charset="0"/>
                              </a:rPr>
                              <m:t>𝑐</m:t>
                            </m:r>
                          </m:e>
                          <m:sub>
                            <m:r>
                              <a:rPr lang="en-US" b="0" i="1" cap="small" smtClean="0">
                                <a:latin typeface="Cambria Math" panose="02040503050406030204" pitchFamily="18" charset="0"/>
                              </a:rPr>
                              <m:t>𝑑</m:t>
                            </m:r>
                          </m:sub>
                        </m:sSub>
                        <m:r>
                          <a:rPr lang="en-US" i="1" cap="small">
                            <a:latin typeface="Cambria Math" panose="02040503050406030204" pitchFamily="18" charset="0"/>
                          </a:rPr>
                          <m:t>=|</m:t>
                        </m:r>
                        <m:sSub>
                          <m:sSubPr>
                            <m:ctrlPr>
                              <a:rPr lang="en-US" b="0" i="1" cap="small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 cap="small">
                                <a:latin typeface="Cambria Math" panose="02040503050406030204" pitchFamily="18" charset="0"/>
                              </a:rPr>
                              <m:t>𝑅</m:t>
                            </m:r>
                          </m:e>
                          <m:sub>
                            <m:r>
                              <a:rPr lang="en-US" b="0" i="1" cap="small" smtClean="0">
                                <a:latin typeface="Cambria Math" panose="02040503050406030204" pitchFamily="18" charset="0"/>
                              </a:rPr>
                              <m:t>𝑑</m:t>
                            </m:r>
                          </m:sub>
                        </m:sSub>
                        <m:r>
                          <a:rPr lang="en-US" i="1" cap="small">
                            <a:latin typeface="Cambria Math" panose="02040503050406030204" pitchFamily="18" charset="0"/>
                          </a:rPr>
                          <m:t>|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15" name="Rectangle 14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797300" y="5894782"/>
                  <a:ext cx="1174616" cy="369332"/>
                </a:xfrm>
                <a:prstGeom prst="rect">
                  <a:avLst/>
                </a:prstGeom>
                <a:blipFill>
                  <a:blip r:embed="rId7"/>
                  <a:stretch>
                    <a:fillRect b="-13115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/>
              <p:cNvSpPr txBox="1"/>
              <p:nvPr/>
            </p:nvSpPr>
            <p:spPr>
              <a:xfrm>
                <a:off x="56027" y="863403"/>
                <a:ext cx="5187221" cy="13944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Bef>
                    <a:spcPts val="1200"/>
                  </a:spcBef>
                </a:pPr>
                <a:r>
                  <a:rPr lang="en-US" sz="2000" dirty="0"/>
                  <a:t>Let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𝑝𝑎𝑡</m:t>
                    </m:r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h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𝑑</m:t>
                        </m:r>
                      </m:sub>
                    </m:sSub>
                    <m:d>
                      <m:d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𝐺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𝑠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d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begChr m:val="{"/>
                        <m:endChr m:val=""/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</m:ctrlPr>
                          </m:eqArrPr>
                          <m:e/>
                          <m:e/>
                        </m:eqArr>
                      </m:e>
                    </m:d>
                  </m:oMath>
                </a14:m>
                <a:endParaRPr lang="en-US" sz="2000" dirty="0"/>
              </a:p>
              <a:p>
                <a:r>
                  <a:rPr lang="en-US" sz="2000" dirty="0"/>
                  <a:t>Let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𝑑</m:t>
                        </m:r>
                      </m:sub>
                    </m:sSub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𝑑</m:t>
                        </m:r>
                      </m:sub>
                    </m:sSub>
                    <m:d>
                      <m:d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𝐺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𝑠</m:t>
                        </m:r>
                      </m:e>
                    </m:d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begChr m:val="{"/>
                        <m:endChr m:val="|"/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𝑢</m:t>
                        </m:r>
                      </m:e>
                    </m:d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𝑝𝑎𝑡</m:t>
                    </m:r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h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𝑑</m:t>
                        </m:r>
                      </m:sub>
                    </m:sSub>
                    <m:d>
                      <m:d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𝐺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𝑠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𝑢</m:t>
                        </m:r>
                      </m:e>
                    </m:d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US" sz="2000" dirty="0"/>
                  <a:t> </a:t>
                </a:r>
                <a:r>
                  <a:rPr lang="en-US" sz="2000" cap="small" dirty="0"/>
                  <a:t>YES} </a:t>
                </a:r>
              </a:p>
              <a:p>
                <a:r>
                  <a:rPr lang="en-US" sz="2000" dirty="0"/>
                  <a:t>Let</a:t>
                </a:r>
                <a:r>
                  <a:rPr lang="en-US" sz="2000" cap="small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0" i="1" cap="small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cap="small" smtClean="0">
                            <a:latin typeface="Cambria Math" panose="02040503050406030204" pitchFamily="18" charset="0"/>
                          </a:rPr>
                          <m:t>𝑐</m:t>
                        </m:r>
                      </m:e>
                      <m:sub>
                        <m:r>
                          <a:rPr lang="en-US" sz="2000" b="0" i="1" cap="small" smtClean="0">
                            <a:latin typeface="Cambria Math" panose="02040503050406030204" pitchFamily="18" charset="0"/>
                          </a:rPr>
                          <m:t>𝑑</m:t>
                        </m:r>
                      </m:sub>
                    </m:sSub>
                    <m:r>
                      <a:rPr lang="en-US" sz="2000" b="0" i="1" cap="small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sz="2000" b="0" i="1" cap="small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cap="small" smtClean="0">
                            <a:latin typeface="Cambria Math" panose="02040503050406030204" pitchFamily="18" charset="0"/>
                          </a:rPr>
                          <m:t>𝑐</m:t>
                        </m:r>
                      </m:e>
                      <m:sub>
                        <m:r>
                          <a:rPr lang="en-US" sz="2000" b="0" i="1" cap="small" smtClean="0">
                            <a:latin typeface="Cambria Math" panose="02040503050406030204" pitchFamily="18" charset="0"/>
                          </a:rPr>
                          <m:t>𝑑</m:t>
                        </m:r>
                      </m:sub>
                    </m:sSub>
                    <m:d>
                      <m:dPr>
                        <m:ctrlPr>
                          <a:rPr lang="en-US" sz="2000" b="0" i="1" cap="small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b="0" i="1" cap="small" smtClean="0">
                            <a:latin typeface="Cambria Math" panose="02040503050406030204" pitchFamily="18" charset="0"/>
                          </a:rPr>
                          <m:t>𝐺</m:t>
                        </m:r>
                        <m:r>
                          <a:rPr lang="en-US" sz="2000" b="0" i="1" cap="small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2000" b="0" i="1" cap="small" smtClean="0">
                            <a:latin typeface="Cambria Math" panose="02040503050406030204" pitchFamily="18" charset="0"/>
                          </a:rPr>
                          <m:t>𝑠</m:t>
                        </m:r>
                      </m:e>
                    </m:d>
                    <m:r>
                      <a:rPr lang="en-US" sz="2000" b="0" i="1" cap="small" smtClean="0">
                        <a:latin typeface="Cambria Math" panose="02040503050406030204" pitchFamily="18" charset="0"/>
                      </a:rPr>
                      <m:t>=|</m:t>
                    </m:r>
                    <m:sSub>
                      <m:sSubPr>
                        <m:ctrlPr>
                          <a:rPr lang="en-US" sz="2000" b="0" i="1" cap="small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cap="small" smtClean="0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en-US" sz="2000" b="0" i="1" cap="small" smtClean="0">
                            <a:latin typeface="Cambria Math" panose="02040503050406030204" pitchFamily="18" charset="0"/>
                          </a:rPr>
                          <m:t>𝑑</m:t>
                        </m:r>
                      </m:sub>
                    </m:sSub>
                    <m:r>
                      <a:rPr lang="en-US" sz="2000" b="0" i="1" cap="small" smtClean="0">
                        <a:latin typeface="Cambria Math" panose="02040503050406030204" pitchFamily="18" charset="0"/>
                      </a:rPr>
                      <m:t>|</m:t>
                    </m:r>
                  </m:oMath>
                </a14:m>
                <a:r>
                  <a:rPr lang="en-US" sz="2000" dirty="0"/>
                  <a:t>   </a:t>
                </a:r>
              </a:p>
            </p:txBody>
          </p:sp>
        </mc:Choice>
        <mc:Fallback xmlns="">
          <p:sp>
            <p:nvSpPr>
              <p:cNvPr id="19" name="TextBox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027" y="863403"/>
                <a:ext cx="5187221" cy="1394421"/>
              </a:xfrm>
              <a:prstGeom prst="rect">
                <a:avLst/>
              </a:prstGeom>
              <a:blipFill>
                <a:blip r:embed="rId8"/>
                <a:stretch>
                  <a:fillRect l="-1175" r="-118" b="-745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Rectangle 19"/>
              <p:cNvSpPr/>
              <p:nvPr/>
            </p:nvSpPr>
            <p:spPr>
              <a:xfrm>
                <a:off x="2391612" y="896918"/>
                <a:ext cx="4319965" cy="70788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2000" cap="small" dirty="0"/>
                  <a:t>YES</a:t>
                </a:r>
                <a:r>
                  <a:rPr lang="en-US" sz="2000" dirty="0"/>
                  <a:t>,  if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𝐺</m:t>
                    </m:r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000" dirty="0"/>
                  <a:t>has a path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𝑠</m:t>
                    </m:r>
                  </m:oMath>
                </a14:m>
                <a:r>
                  <a:rPr lang="en-US" sz="2000" dirty="0"/>
                  <a:t> to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𝑡</m:t>
                    </m:r>
                  </m:oMath>
                </a14:m>
                <a:r>
                  <a:rPr lang="en-US" sz="2000" dirty="0"/>
                  <a:t> of length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≤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𝑑</m:t>
                    </m:r>
                  </m:oMath>
                </a14:m>
                <a:endParaRPr lang="en-US" sz="2000" dirty="0"/>
              </a:p>
              <a:p>
                <a:r>
                  <a:rPr lang="en-US" sz="2000" cap="small" dirty="0"/>
                  <a:t>NO</a:t>
                </a:r>
                <a:r>
                  <a:rPr lang="en-US" sz="2000" dirty="0"/>
                  <a:t>,   if not</a:t>
                </a:r>
              </a:p>
            </p:txBody>
          </p:sp>
        </mc:Choice>
        <mc:Fallback xmlns="">
          <p:sp>
            <p:nvSpPr>
              <p:cNvPr id="20" name="Rectangle 1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91612" y="896918"/>
                <a:ext cx="4319965" cy="707886"/>
              </a:xfrm>
              <a:prstGeom prst="rect">
                <a:avLst/>
              </a:prstGeom>
              <a:blipFill>
                <a:blip r:embed="rId9"/>
                <a:stretch>
                  <a:fillRect l="-1410" t="-4310" b="-1465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1" name="Isosceles Triangle 20"/>
          <p:cNvSpPr/>
          <p:nvPr/>
        </p:nvSpPr>
        <p:spPr>
          <a:xfrm rot="8089703">
            <a:off x="12005555" y="6742019"/>
            <a:ext cx="276225" cy="136454"/>
          </a:xfrm>
          <a:prstGeom prst="triangle">
            <a:avLst/>
          </a:prstGeom>
          <a:solidFill>
            <a:srgbClr val="336600"/>
          </a:solidFill>
          <a:ln>
            <a:noFill/>
          </a:ln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D8A989D-90BB-FC46-8B89-F5EBCBBD05A8}"/>
              </a:ext>
            </a:extLst>
          </p:cNvPr>
          <p:cNvSpPr txBox="1"/>
          <p:nvPr/>
        </p:nvSpPr>
        <p:spPr>
          <a:xfrm>
            <a:off x="6125029" y="6400800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11</a:t>
            </a:r>
          </a:p>
        </p:txBody>
      </p:sp>
    </p:spTree>
    <p:extLst>
      <p:ext uri="{BB962C8B-B14F-4D97-AF65-F5344CB8AC3E}">
        <p14:creationId xmlns:p14="http://schemas.microsoft.com/office/powerpoint/2010/main" val="36071442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uiExpand="1" build="p"/>
      <p:bldP spid="19" grpId="0" uiExpand="1" build="p"/>
      <p:bldP spid="21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20435" y="0"/>
            <a:ext cx="673330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NL = </a:t>
            </a:r>
            <a:r>
              <a:rPr lang="en-US" sz="4000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coNL</a:t>
            </a:r>
            <a:r>
              <a:rPr lang="en-US" sz="40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 (part 4/4)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5" name="TextBox 34"/>
              <p:cNvSpPr txBox="1"/>
              <p:nvPr/>
            </p:nvSpPr>
            <p:spPr>
              <a:xfrm>
                <a:off x="-1" y="1236065"/>
                <a:ext cx="9431496" cy="40934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b="1" dirty="0"/>
                  <a:t>Theorem:  </a:t>
                </a:r>
                <a:r>
                  <a:rPr lang="en-US" sz="2000" dirty="0"/>
                  <a:t>If some NL-machine computes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𝑐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𝑑</m:t>
                        </m:r>
                      </m:sub>
                    </m:sSub>
                  </m:oMath>
                </a14:m>
                <a:r>
                  <a:rPr lang="en-US" sz="2000" dirty="0"/>
                  <a:t>, then some NL-machine computes </a:t>
                </a:r>
                <a14:m>
                  <m:oMath xmlns:m="http://schemas.openxmlformats.org/officeDocument/2006/math">
                    <m:r>
                      <a:rPr lang="en-US" sz="2000" b="0" i="1" dirty="0" smtClean="0">
                        <a:solidFill>
                          <a:srgbClr val="FFFF00"/>
                        </a:solidFill>
                        <a:latin typeface="Cambria Math" panose="02040503050406030204" pitchFamily="18" charset="0"/>
                      </a:rPr>
                      <m:t>𝑝𝑎𝑡</m:t>
                    </m:r>
                    <m:sSub>
                      <m:sSubPr>
                        <m:ctrlPr>
                          <a:rPr lang="en-US" sz="2000" b="0" i="1" dirty="0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dirty="0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  <m:t>h</m:t>
                        </m:r>
                      </m:e>
                      <m:sub>
                        <m:r>
                          <a:rPr lang="en-US" sz="2000" b="0" i="1" dirty="0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  <m:t>𝑑</m:t>
                        </m:r>
                        <m:r>
                          <a:rPr lang="en-US" sz="2000" b="0" i="1" dirty="0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  <m:t>+1</m:t>
                        </m:r>
                      </m:sub>
                    </m:sSub>
                  </m:oMath>
                </a14:m>
                <a:r>
                  <a:rPr lang="en-US" sz="2000" dirty="0"/>
                  <a:t>.</a:t>
                </a:r>
              </a:p>
              <a:p>
                <a:r>
                  <a:rPr lang="en-US" sz="2000" dirty="0"/>
                  <a:t>Proof:  “On input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〈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𝐺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𝑠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𝑡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〉</m:t>
                    </m:r>
                  </m:oMath>
                </a14:m>
                <a:endParaRPr lang="en-US" sz="2000" dirty="0"/>
              </a:p>
              <a:p>
                <a:r>
                  <a:rPr lang="en-US" sz="2000" dirty="0"/>
                  <a:t>  1.  Compute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𝑐</m:t>
                    </m:r>
                  </m:oMath>
                </a14:m>
                <a:endParaRPr lang="en-US" sz="2000" dirty="0"/>
              </a:p>
              <a:p>
                <a:r>
                  <a:rPr lang="en-US" sz="2000" dirty="0"/>
                  <a:t>  2. 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𝑘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←0 </m:t>
                    </m:r>
                  </m:oMath>
                </a14:m>
                <a:r>
                  <a:rPr lang="en-US" sz="2000" dirty="0"/>
                  <a:t> </a:t>
                </a:r>
              </a:p>
              <a:p>
                <a:r>
                  <a:rPr lang="en-US" sz="2000" dirty="0"/>
                  <a:t>  3.  For each node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𝑢</m:t>
                    </m:r>
                  </m:oMath>
                </a14:m>
                <a:endParaRPr lang="en-US" sz="2000" dirty="0"/>
              </a:p>
              <a:p>
                <a:r>
                  <a:rPr lang="en-US" sz="2000" dirty="0"/>
                  <a:t>  4.     Nondeterministically go to (p) or (n)</a:t>
                </a:r>
              </a:p>
              <a:p>
                <a:r>
                  <a:rPr lang="en-US" sz="2000" dirty="0"/>
                  <a:t>            (p)  Nondeterministically pick a path from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𝑠</m:t>
                    </m:r>
                  </m:oMath>
                </a14:m>
                <a:r>
                  <a:rPr lang="en-US" sz="2000" dirty="0"/>
                  <a:t> to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𝑢</m:t>
                    </m:r>
                  </m:oMath>
                </a14:m>
                <a:r>
                  <a:rPr lang="en-US" sz="2000" dirty="0"/>
                  <a:t> of length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≤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𝑑</m:t>
                    </m:r>
                  </m:oMath>
                </a14:m>
                <a:r>
                  <a:rPr lang="en-US" sz="2000" dirty="0"/>
                  <a:t>.</a:t>
                </a:r>
              </a:p>
              <a:p>
                <a:r>
                  <a:rPr lang="en-US" sz="2000" dirty="0"/>
                  <a:t>                   If fail, then </a:t>
                </a:r>
                <a:r>
                  <a:rPr lang="en-US" sz="2000" i="1" dirty="0"/>
                  <a:t>reject</a:t>
                </a:r>
                <a:r>
                  <a:rPr lang="en-US" sz="2000" dirty="0"/>
                  <a:t>.</a:t>
                </a:r>
              </a:p>
              <a:p>
                <a:r>
                  <a:rPr lang="en-US" sz="2000" dirty="0"/>
                  <a:t>                   If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solidFill>
                          <a:srgbClr val="FFFF00"/>
                        </a:solidFill>
                        <a:latin typeface="Cambria Math" panose="02040503050406030204" pitchFamily="18" charset="0"/>
                      </a:rPr>
                      <m:t>𝑢</m:t>
                    </m:r>
                  </m:oMath>
                </a14:m>
                <a:r>
                  <a:rPr lang="en-US" sz="2000" dirty="0">
                    <a:solidFill>
                      <a:srgbClr val="FFFF00"/>
                    </a:solidFill>
                  </a:rPr>
                  <a:t> has an edge to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solidFill>
                          <a:srgbClr val="FFFF00"/>
                        </a:solidFill>
                        <a:latin typeface="Cambria Math" panose="02040503050406030204" pitchFamily="18" charset="0"/>
                      </a:rPr>
                      <m:t>𝑡</m:t>
                    </m:r>
                  </m:oMath>
                </a14:m>
                <a:r>
                  <a:rPr lang="en-US" sz="2000" dirty="0">
                    <a:solidFill>
                      <a:srgbClr val="FFFF00"/>
                    </a:solidFill>
                  </a:rPr>
                  <a:t>, </a:t>
                </a:r>
                <a:r>
                  <a:rPr lang="en-US" sz="2000" dirty="0"/>
                  <a:t>then output YES, else set </a:t>
                </a:r>
                <a14:m>
                  <m:oMath xmlns:m="http://schemas.openxmlformats.org/officeDocument/2006/math">
                    <m:r>
                      <a:rPr lang="en-US" sz="2000" i="1">
                        <a:latin typeface="Cambria Math" panose="02040503050406030204" pitchFamily="18" charset="0"/>
                      </a:rPr>
                      <m:t>𝑘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←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𝑘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+1</m:t>
                    </m:r>
                  </m:oMath>
                </a14:m>
                <a:r>
                  <a:rPr lang="en-US" sz="2000" dirty="0"/>
                  <a:t>. </a:t>
                </a:r>
              </a:p>
              <a:p>
                <a:r>
                  <a:rPr lang="en-US" sz="2000" dirty="0"/>
                  <a:t>            (n)  Skip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𝑢</m:t>
                    </m:r>
                  </m:oMath>
                </a14:m>
                <a:r>
                  <a:rPr lang="en-US" sz="2000" dirty="0"/>
                  <a:t> and continue.</a:t>
                </a:r>
              </a:p>
              <a:p>
                <a:r>
                  <a:rPr lang="en-US" sz="2000" dirty="0"/>
                  <a:t>  5.  If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𝑘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≠</m:t>
                    </m:r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𝑐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𝑑</m:t>
                        </m:r>
                      </m:sub>
                    </m:sSub>
                  </m:oMath>
                </a14:m>
                <a:r>
                  <a:rPr lang="en-US" sz="2000" cap="small" dirty="0"/>
                  <a:t> </a:t>
                </a:r>
                <a:r>
                  <a:rPr lang="en-US" sz="2000" dirty="0"/>
                  <a:t>then </a:t>
                </a:r>
                <a:r>
                  <a:rPr lang="en-US" sz="2000" i="1" dirty="0"/>
                  <a:t>reject</a:t>
                </a:r>
                <a:r>
                  <a:rPr lang="en-US" sz="2000" dirty="0"/>
                  <a:t>.</a:t>
                </a:r>
              </a:p>
              <a:p>
                <a:r>
                  <a:rPr lang="en-US" sz="2000" dirty="0"/>
                  <a:t>  6.  Output </a:t>
                </a:r>
                <a:r>
                  <a:rPr lang="en-US" sz="2000" cap="small" dirty="0"/>
                  <a:t>NO.”</a:t>
                </a:r>
                <a:r>
                  <a:rPr lang="en-US" sz="2000" dirty="0"/>
                  <a:t>  [found all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 dirty="0" smtClean="0">
                            <a:latin typeface="Cambria Math" panose="02040503050406030204" pitchFamily="18" charset="0"/>
                          </a:rPr>
                          <m:t>𝑐</m:t>
                        </m:r>
                      </m:e>
                      <m:sub>
                        <m:r>
                          <a:rPr lang="en-US" sz="2000" b="0" i="1" dirty="0" smtClean="0">
                            <a:latin typeface="Cambria Math" panose="02040503050406030204" pitchFamily="18" charset="0"/>
                          </a:rPr>
                          <m:t>𝑑</m:t>
                        </m:r>
                      </m:sub>
                    </m:sSub>
                  </m:oMath>
                </a14:m>
                <a:r>
                  <a:rPr lang="en-US" sz="2000" dirty="0"/>
                  <a:t> reachable nodes</a:t>
                </a:r>
              </a:p>
              <a:p>
                <a:r>
                  <a:rPr lang="en-US" sz="2000" dirty="0"/>
                  <a:t>                                 and none had an edge to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𝑡</m:t>
                    </m:r>
                  </m:oMath>
                </a14:m>
                <a:r>
                  <a:rPr lang="en-US" sz="2000" dirty="0"/>
                  <a:t>}</a:t>
                </a:r>
              </a:p>
            </p:txBody>
          </p:sp>
        </mc:Choice>
        <mc:Fallback xmlns="">
          <p:sp>
            <p:nvSpPr>
              <p:cNvPr id="35" name="TextBox 3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1" y="1236065"/>
                <a:ext cx="9431496" cy="4093428"/>
              </a:xfrm>
              <a:prstGeom prst="rect">
                <a:avLst/>
              </a:prstGeom>
              <a:blipFill>
                <a:blip r:embed="rId3"/>
                <a:stretch>
                  <a:fillRect l="-646" t="-894" b="-178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6" name="Group 15"/>
          <p:cNvGrpSpPr/>
          <p:nvPr/>
        </p:nvGrpSpPr>
        <p:grpSpPr>
          <a:xfrm>
            <a:off x="7592127" y="2854036"/>
            <a:ext cx="4493856" cy="1454697"/>
            <a:chOff x="628781" y="4834331"/>
            <a:chExt cx="4493856" cy="1454697"/>
          </a:xfrm>
        </p:grpSpPr>
        <p:sp>
          <p:nvSpPr>
            <p:cNvPr id="8" name="Freeform 7"/>
            <p:cNvSpPr/>
            <p:nvPr/>
          </p:nvSpPr>
          <p:spPr>
            <a:xfrm>
              <a:off x="934407" y="4834331"/>
              <a:ext cx="3330340" cy="1454697"/>
            </a:xfrm>
            <a:custGeom>
              <a:avLst/>
              <a:gdLst>
                <a:gd name="connsiteX0" fmla="*/ 233993 w 3330340"/>
                <a:gd name="connsiteY0" fmla="*/ 309169 h 1454697"/>
                <a:gd name="connsiteX1" fmla="*/ 18093 w 3330340"/>
                <a:gd name="connsiteY1" fmla="*/ 626669 h 1454697"/>
                <a:gd name="connsiteX2" fmla="*/ 259393 w 3330340"/>
                <a:gd name="connsiteY2" fmla="*/ 1071169 h 1454697"/>
                <a:gd name="connsiteX3" fmla="*/ 2202493 w 3330340"/>
                <a:gd name="connsiteY3" fmla="*/ 1452169 h 1454697"/>
                <a:gd name="connsiteX4" fmla="*/ 3180393 w 3330340"/>
                <a:gd name="connsiteY4" fmla="*/ 880669 h 1454697"/>
                <a:gd name="connsiteX5" fmla="*/ 3142293 w 3330340"/>
                <a:gd name="connsiteY5" fmla="*/ 105969 h 1454697"/>
                <a:gd name="connsiteX6" fmla="*/ 1427793 w 3330340"/>
                <a:gd name="connsiteY6" fmla="*/ 29769 h 1454697"/>
                <a:gd name="connsiteX7" fmla="*/ 233993 w 3330340"/>
                <a:gd name="connsiteY7" fmla="*/ 309169 h 14546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330340" h="1454697">
                  <a:moveTo>
                    <a:pt x="233993" y="309169"/>
                  </a:moveTo>
                  <a:cubicBezTo>
                    <a:pt x="-957" y="408652"/>
                    <a:pt x="13860" y="499669"/>
                    <a:pt x="18093" y="626669"/>
                  </a:cubicBezTo>
                  <a:cubicBezTo>
                    <a:pt x="22326" y="753669"/>
                    <a:pt x="-104674" y="933586"/>
                    <a:pt x="259393" y="1071169"/>
                  </a:cubicBezTo>
                  <a:cubicBezTo>
                    <a:pt x="623460" y="1208752"/>
                    <a:pt x="1715660" y="1483919"/>
                    <a:pt x="2202493" y="1452169"/>
                  </a:cubicBezTo>
                  <a:cubicBezTo>
                    <a:pt x="2689326" y="1420419"/>
                    <a:pt x="3023760" y="1105036"/>
                    <a:pt x="3180393" y="880669"/>
                  </a:cubicBezTo>
                  <a:cubicBezTo>
                    <a:pt x="3337026" y="656302"/>
                    <a:pt x="3434393" y="247786"/>
                    <a:pt x="3142293" y="105969"/>
                  </a:cubicBezTo>
                  <a:cubicBezTo>
                    <a:pt x="2850193" y="-35848"/>
                    <a:pt x="1918860" y="-6214"/>
                    <a:pt x="1427793" y="29769"/>
                  </a:cubicBezTo>
                  <a:cubicBezTo>
                    <a:pt x="936726" y="65752"/>
                    <a:pt x="468943" y="209686"/>
                    <a:pt x="233993" y="309169"/>
                  </a:cubicBezTo>
                  <a:close/>
                </a:path>
              </a:pathLst>
            </a:custGeom>
            <a:noFill/>
            <a:ln>
              <a:solidFill>
                <a:schemeClr val="tx1"/>
              </a:solidFill>
            </a:ln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Oval 8"/>
            <p:cNvSpPr/>
            <p:nvPr/>
          </p:nvSpPr>
          <p:spPr>
            <a:xfrm>
              <a:off x="1155700" y="5561679"/>
              <a:ext cx="127000" cy="122365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Freeform 9"/>
            <p:cNvSpPr/>
            <p:nvPr/>
          </p:nvSpPr>
          <p:spPr>
            <a:xfrm>
              <a:off x="2768600" y="4845050"/>
              <a:ext cx="285804" cy="1431925"/>
            </a:xfrm>
            <a:custGeom>
              <a:avLst/>
              <a:gdLst>
                <a:gd name="connsiteX0" fmla="*/ 0 w 285804"/>
                <a:gd name="connsiteY0" fmla="*/ 0 h 1431925"/>
                <a:gd name="connsiteX1" fmla="*/ 285750 w 285804"/>
                <a:gd name="connsiteY1" fmla="*/ 695325 h 1431925"/>
                <a:gd name="connsiteX2" fmla="*/ 19050 w 285804"/>
                <a:gd name="connsiteY2" fmla="*/ 1431925 h 1431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85804" h="1431925">
                  <a:moveTo>
                    <a:pt x="0" y="0"/>
                  </a:moveTo>
                  <a:cubicBezTo>
                    <a:pt x="141287" y="228335"/>
                    <a:pt x="282575" y="456671"/>
                    <a:pt x="285750" y="695325"/>
                  </a:cubicBezTo>
                  <a:cubicBezTo>
                    <a:pt x="288925" y="933979"/>
                    <a:pt x="153987" y="1182952"/>
                    <a:pt x="19050" y="1431925"/>
                  </a:cubicBezTo>
                </a:path>
              </a:pathLst>
            </a:custGeom>
            <a:noFill/>
            <a:ln>
              <a:solidFill>
                <a:schemeClr val="tx1"/>
              </a:solidFill>
            </a:ln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Oval 36"/>
            <p:cNvSpPr/>
            <p:nvPr/>
          </p:nvSpPr>
          <p:spPr>
            <a:xfrm>
              <a:off x="1831975" y="5211043"/>
              <a:ext cx="92459" cy="89085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Oval 37"/>
            <p:cNvSpPr/>
            <p:nvPr/>
          </p:nvSpPr>
          <p:spPr>
            <a:xfrm>
              <a:off x="2291297" y="5774019"/>
              <a:ext cx="94716" cy="91259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Oval 38"/>
            <p:cNvSpPr/>
            <p:nvPr/>
          </p:nvSpPr>
          <p:spPr>
            <a:xfrm>
              <a:off x="3850409" y="5312686"/>
              <a:ext cx="92941" cy="89549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Freeform 10"/>
            <p:cNvSpPr/>
            <p:nvPr/>
          </p:nvSpPr>
          <p:spPr>
            <a:xfrm rot="20538304">
              <a:off x="1251966" y="5440681"/>
              <a:ext cx="335756" cy="95250"/>
            </a:xfrm>
            <a:custGeom>
              <a:avLst/>
              <a:gdLst>
                <a:gd name="connsiteX0" fmla="*/ 0 w 335756"/>
                <a:gd name="connsiteY0" fmla="*/ 95250 h 95250"/>
                <a:gd name="connsiteX1" fmla="*/ 35719 w 335756"/>
                <a:gd name="connsiteY1" fmla="*/ 38100 h 95250"/>
                <a:gd name="connsiteX2" fmla="*/ 116681 w 335756"/>
                <a:gd name="connsiteY2" fmla="*/ 92869 h 95250"/>
                <a:gd name="connsiteX3" fmla="*/ 157162 w 335756"/>
                <a:gd name="connsiteY3" fmla="*/ 16669 h 95250"/>
                <a:gd name="connsiteX4" fmla="*/ 223837 w 335756"/>
                <a:gd name="connsiteY4" fmla="*/ 76200 h 95250"/>
                <a:gd name="connsiteX5" fmla="*/ 264319 w 335756"/>
                <a:gd name="connsiteY5" fmla="*/ 19050 h 95250"/>
                <a:gd name="connsiteX6" fmla="*/ 335756 w 335756"/>
                <a:gd name="connsiteY6" fmla="*/ 0 h 95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35756" h="95250">
                  <a:moveTo>
                    <a:pt x="0" y="95250"/>
                  </a:moveTo>
                  <a:cubicBezTo>
                    <a:pt x="8136" y="66873"/>
                    <a:pt x="16272" y="38497"/>
                    <a:pt x="35719" y="38100"/>
                  </a:cubicBezTo>
                  <a:cubicBezTo>
                    <a:pt x="55166" y="37703"/>
                    <a:pt x="96441" y="96441"/>
                    <a:pt x="116681" y="92869"/>
                  </a:cubicBezTo>
                  <a:cubicBezTo>
                    <a:pt x="136921" y="89297"/>
                    <a:pt x="139303" y="19447"/>
                    <a:pt x="157162" y="16669"/>
                  </a:cubicBezTo>
                  <a:cubicBezTo>
                    <a:pt x="175021" y="13891"/>
                    <a:pt x="205978" y="75803"/>
                    <a:pt x="223837" y="76200"/>
                  </a:cubicBezTo>
                  <a:cubicBezTo>
                    <a:pt x="241696" y="76597"/>
                    <a:pt x="245666" y="31750"/>
                    <a:pt x="264319" y="19050"/>
                  </a:cubicBezTo>
                  <a:cubicBezTo>
                    <a:pt x="282972" y="6350"/>
                    <a:pt x="309364" y="3175"/>
                    <a:pt x="335756" y="0"/>
                  </a:cubicBezTo>
                </a:path>
              </a:pathLst>
            </a:custGeom>
            <a:noFill/>
            <a:ln w="6350">
              <a:solidFill>
                <a:schemeClr val="tx1"/>
              </a:solidFill>
              <a:tailEnd type="triangle" w="sm" len="sm"/>
            </a:ln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Freeform 40"/>
            <p:cNvSpPr/>
            <p:nvPr/>
          </p:nvSpPr>
          <p:spPr>
            <a:xfrm rot="1199306">
              <a:off x="1278277" y="5624935"/>
              <a:ext cx="335756" cy="95250"/>
            </a:xfrm>
            <a:custGeom>
              <a:avLst/>
              <a:gdLst>
                <a:gd name="connsiteX0" fmla="*/ 0 w 335756"/>
                <a:gd name="connsiteY0" fmla="*/ 95250 h 95250"/>
                <a:gd name="connsiteX1" fmla="*/ 35719 w 335756"/>
                <a:gd name="connsiteY1" fmla="*/ 38100 h 95250"/>
                <a:gd name="connsiteX2" fmla="*/ 116681 w 335756"/>
                <a:gd name="connsiteY2" fmla="*/ 92869 h 95250"/>
                <a:gd name="connsiteX3" fmla="*/ 157162 w 335756"/>
                <a:gd name="connsiteY3" fmla="*/ 16669 h 95250"/>
                <a:gd name="connsiteX4" fmla="*/ 223837 w 335756"/>
                <a:gd name="connsiteY4" fmla="*/ 76200 h 95250"/>
                <a:gd name="connsiteX5" fmla="*/ 264319 w 335756"/>
                <a:gd name="connsiteY5" fmla="*/ 19050 h 95250"/>
                <a:gd name="connsiteX6" fmla="*/ 335756 w 335756"/>
                <a:gd name="connsiteY6" fmla="*/ 0 h 95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35756" h="95250">
                  <a:moveTo>
                    <a:pt x="0" y="95250"/>
                  </a:moveTo>
                  <a:cubicBezTo>
                    <a:pt x="8136" y="66873"/>
                    <a:pt x="16272" y="38497"/>
                    <a:pt x="35719" y="38100"/>
                  </a:cubicBezTo>
                  <a:cubicBezTo>
                    <a:pt x="55166" y="37703"/>
                    <a:pt x="96441" y="96441"/>
                    <a:pt x="116681" y="92869"/>
                  </a:cubicBezTo>
                  <a:cubicBezTo>
                    <a:pt x="136921" y="89297"/>
                    <a:pt x="139303" y="19447"/>
                    <a:pt x="157162" y="16669"/>
                  </a:cubicBezTo>
                  <a:cubicBezTo>
                    <a:pt x="175021" y="13891"/>
                    <a:pt x="205978" y="75803"/>
                    <a:pt x="223837" y="76200"/>
                  </a:cubicBezTo>
                  <a:cubicBezTo>
                    <a:pt x="241696" y="76597"/>
                    <a:pt x="245666" y="31750"/>
                    <a:pt x="264319" y="19050"/>
                  </a:cubicBezTo>
                  <a:cubicBezTo>
                    <a:pt x="282972" y="6350"/>
                    <a:pt x="309364" y="3175"/>
                    <a:pt x="335756" y="0"/>
                  </a:cubicBezTo>
                </a:path>
              </a:pathLst>
            </a:custGeom>
            <a:noFill/>
            <a:ln w="6350">
              <a:solidFill>
                <a:schemeClr val="tx1"/>
              </a:solidFill>
              <a:tailEnd type="triangle" w="sm" len="sm"/>
            </a:ln>
          </p:spPr>
          <p:txBody>
            <a:bodyPr rtlCol="0" anchor="ctr"/>
            <a:lstStyle/>
            <a:p>
              <a:pPr algn="ctr"/>
              <a:endParaRPr lang="en-US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2" name="Rectangle 11"/>
                <p:cNvSpPr/>
                <p:nvPr/>
              </p:nvSpPr>
              <p:spPr>
                <a:xfrm>
                  <a:off x="628781" y="4910538"/>
                  <a:ext cx="393569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i="1" cap="small">
                            <a:latin typeface="Cambria Math" panose="02040503050406030204" pitchFamily="18" charset="0"/>
                          </a:rPr>
                          <m:t>𝐺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12" name="Rectangle 11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28781" y="4910538"/>
                  <a:ext cx="393569" cy="369332"/>
                </a:xfrm>
                <a:prstGeom prst="rect">
                  <a:avLst/>
                </a:prstGeom>
                <a:blipFill>
                  <a:blip r:embed="rId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3" name="Rectangle 12"/>
                <p:cNvSpPr/>
                <p:nvPr/>
              </p:nvSpPr>
              <p:spPr>
                <a:xfrm>
                  <a:off x="1039050" y="5253927"/>
                  <a:ext cx="349711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i="1" cap="small">
                            <a:latin typeface="Cambria Math" panose="02040503050406030204" pitchFamily="18" charset="0"/>
                          </a:rPr>
                          <m:t>𝑠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13" name="Rectangle 12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39050" y="5253927"/>
                  <a:ext cx="349711" cy="369332"/>
                </a:xfrm>
                <a:prstGeom prst="rect">
                  <a:avLst/>
                </a:prstGeom>
                <a:blipFill>
                  <a:blip r:embed="rId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4" name="Rectangle 13"/>
                <p:cNvSpPr/>
                <p:nvPr/>
              </p:nvSpPr>
              <p:spPr>
                <a:xfrm>
                  <a:off x="2419900" y="4845050"/>
                  <a:ext cx="503343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b="0" i="1" cap="small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 cap="small" smtClean="0">
                                <a:latin typeface="Cambria Math" panose="02040503050406030204" pitchFamily="18" charset="0"/>
                              </a:rPr>
                              <m:t>𝑅</m:t>
                            </m:r>
                          </m:e>
                          <m:sub>
                            <m:r>
                              <a:rPr lang="en-US" b="0" i="1" cap="small" smtClean="0">
                                <a:latin typeface="Cambria Math" panose="02040503050406030204" pitchFamily="18" charset="0"/>
                              </a:rPr>
                              <m:t>𝑑</m:t>
                            </m:r>
                          </m:sub>
                        </m:sSub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14" name="Rectangle 13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419900" y="4845050"/>
                  <a:ext cx="503343" cy="369332"/>
                </a:xfrm>
                <a:prstGeom prst="rect">
                  <a:avLst/>
                </a:prstGeom>
                <a:blipFill>
                  <a:blip r:embed="rId6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5" name="Rectangle 14"/>
                <p:cNvSpPr/>
                <p:nvPr/>
              </p:nvSpPr>
              <p:spPr>
                <a:xfrm>
                  <a:off x="3948021" y="5795050"/>
                  <a:ext cx="1174616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b="0" i="1" cap="small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 cap="small" smtClean="0">
                                <a:latin typeface="Cambria Math" panose="02040503050406030204" pitchFamily="18" charset="0"/>
                              </a:rPr>
                              <m:t>𝑐</m:t>
                            </m:r>
                          </m:e>
                          <m:sub>
                            <m:r>
                              <a:rPr lang="en-US" b="0" i="1" cap="small" smtClean="0">
                                <a:latin typeface="Cambria Math" panose="02040503050406030204" pitchFamily="18" charset="0"/>
                              </a:rPr>
                              <m:t>𝑑</m:t>
                            </m:r>
                          </m:sub>
                        </m:sSub>
                        <m:r>
                          <a:rPr lang="en-US" i="1" cap="small">
                            <a:latin typeface="Cambria Math" panose="02040503050406030204" pitchFamily="18" charset="0"/>
                          </a:rPr>
                          <m:t>=|</m:t>
                        </m:r>
                        <m:sSub>
                          <m:sSubPr>
                            <m:ctrlPr>
                              <a:rPr lang="en-US" b="0" i="1" cap="small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 cap="small">
                                <a:latin typeface="Cambria Math" panose="02040503050406030204" pitchFamily="18" charset="0"/>
                              </a:rPr>
                              <m:t>𝑅</m:t>
                            </m:r>
                          </m:e>
                          <m:sub>
                            <m:r>
                              <a:rPr lang="en-US" b="0" i="1" cap="small" smtClean="0">
                                <a:latin typeface="Cambria Math" panose="02040503050406030204" pitchFamily="18" charset="0"/>
                              </a:rPr>
                              <m:t>𝑑</m:t>
                            </m:r>
                          </m:sub>
                        </m:sSub>
                        <m:r>
                          <a:rPr lang="en-US" i="1" cap="small">
                            <a:latin typeface="Cambria Math" panose="02040503050406030204" pitchFamily="18" charset="0"/>
                          </a:rPr>
                          <m:t>|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15" name="Rectangle 14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948021" y="5795050"/>
                  <a:ext cx="1174616" cy="369332"/>
                </a:xfrm>
                <a:prstGeom prst="rect">
                  <a:avLst/>
                </a:prstGeom>
                <a:blipFill>
                  <a:blip r:embed="rId7"/>
                  <a:stretch>
                    <a:fillRect b="-13333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20" name="Freeform 19"/>
            <p:cNvSpPr/>
            <p:nvPr/>
          </p:nvSpPr>
          <p:spPr>
            <a:xfrm>
              <a:off x="3336157" y="4838700"/>
              <a:ext cx="285809" cy="1410493"/>
            </a:xfrm>
            <a:custGeom>
              <a:avLst/>
              <a:gdLst>
                <a:gd name="connsiteX0" fmla="*/ 0 w 285804"/>
                <a:gd name="connsiteY0" fmla="*/ 0 h 1431925"/>
                <a:gd name="connsiteX1" fmla="*/ 285750 w 285804"/>
                <a:gd name="connsiteY1" fmla="*/ 695325 h 1431925"/>
                <a:gd name="connsiteX2" fmla="*/ 19050 w 285804"/>
                <a:gd name="connsiteY2" fmla="*/ 1431925 h 1431925"/>
                <a:gd name="connsiteX0" fmla="*/ 0 w 285809"/>
                <a:gd name="connsiteY0" fmla="*/ 0 h 1410493"/>
                <a:gd name="connsiteX1" fmla="*/ 285750 w 285809"/>
                <a:gd name="connsiteY1" fmla="*/ 695325 h 1410493"/>
                <a:gd name="connsiteX2" fmla="*/ 28575 w 285809"/>
                <a:gd name="connsiteY2" fmla="*/ 1410493 h 14104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85809" h="1410493">
                  <a:moveTo>
                    <a:pt x="0" y="0"/>
                  </a:moveTo>
                  <a:cubicBezTo>
                    <a:pt x="141287" y="228335"/>
                    <a:pt x="282575" y="456671"/>
                    <a:pt x="285750" y="695325"/>
                  </a:cubicBezTo>
                  <a:cubicBezTo>
                    <a:pt x="288925" y="933979"/>
                    <a:pt x="163512" y="1161520"/>
                    <a:pt x="28575" y="1410493"/>
                  </a:cubicBezTo>
                </a:path>
              </a:pathLst>
            </a:custGeom>
            <a:noFill/>
            <a:ln>
              <a:solidFill>
                <a:schemeClr val="tx1"/>
              </a:solidFill>
            </a:ln>
          </p:spPr>
          <p:txBody>
            <a:bodyPr rtlCol="0" anchor="ctr"/>
            <a:lstStyle/>
            <a:p>
              <a:pPr algn="ctr"/>
              <a:endParaRPr lang="en-US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2" name="Rectangle 21"/>
                <p:cNvSpPr/>
                <p:nvPr/>
              </p:nvSpPr>
              <p:spPr>
                <a:xfrm>
                  <a:off x="2860522" y="4845050"/>
                  <a:ext cx="722955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b="0" i="1" cap="small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 cap="small" smtClean="0">
                                <a:latin typeface="Cambria Math" panose="02040503050406030204" pitchFamily="18" charset="0"/>
                              </a:rPr>
                              <m:t>𝑅</m:t>
                            </m:r>
                          </m:e>
                          <m:sub>
                            <m:r>
                              <a:rPr lang="en-US" b="0" i="1" cap="small" smtClean="0">
                                <a:latin typeface="Cambria Math" panose="02040503050406030204" pitchFamily="18" charset="0"/>
                              </a:rPr>
                              <m:t>𝑑</m:t>
                            </m:r>
                            <m:r>
                              <a:rPr lang="en-US" b="0" i="1" cap="small" smtClean="0">
                                <a:latin typeface="Cambria Math" panose="02040503050406030204" pitchFamily="18" charset="0"/>
                              </a:rPr>
                              <m:t>+1</m:t>
                            </m:r>
                          </m:sub>
                        </m:sSub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22" name="Rectangle 21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860522" y="4845050"/>
                  <a:ext cx="722955" cy="369332"/>
                </a:xfrm>
                <a:prstGeom prst="rect">
                  <a:avLst/>
                </a:prstGeom>
                <a:blipFill>
                  <a:blip r:embed="rId8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23" name="Oval 22"/>
            <p:cNvSpPr/>
            <p:nvPr/>
          </p:nvSpPr>
          <p:spPr>
            <a:xfrm>
              <a:off x="2784138" y="5524788"/>
              <a:ext cx="94716" cy="91259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Oval 23"/>
            <p:cNvSpPr/>
            <p:nvPr/>
          </p:nvSpPr>
          <p:spPr>
            <a:xfrm>
              <a:off x="3295504" y="5521946"/>
              <a:ext cx="94716" cy="91259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txBody>
            <a:bodyPr rtlCol="0" anchor="ctr"/>
            <a:lstStyle/>
            <a:p>
              <a:pPr algn="ctr"/>
              <a:endParaRPr lang="en-US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/>
              <p:cNvSpPr txBox="1"/>
              <p:nvPr/>
            </p:nvSpPr>
            <p:spPr>
              <a:xfrm>
                <a:off x="160886" y="5457562"/>
                <a:ext cx="5916064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Bef>
                    <a:spcPts val="1200"/>
                  </a:spcBef>
                </a:pPr>
                <a:r>
                  <a:rPr lang="en-US" sz="2000" b="1" dirty="0"/>
                  <a:t>Corollary:  </a:t>
                </a:r>
                <a:r>
                  <a:rPr lang="en-US" sz="2000" dirty="0"/>
                  <a:t>Some NL-machine computes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𝑐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𝑑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+1</m:t>
                        </m:r>
                      </m:sub>
                    </m:sSub>
                  </m:oMath>
                </a14:m>
                <a:r>
                  <a:rPr lang="en-US" sz="2000" dirty="0"/>
                  <a:t> from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𝑐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𝑑</m:t>
                        </m:r>
                      </m:sub>
                    </m:sSub>
                  </m:oMath>
                </a14:m>
                <a:r>
                  <a:rPr lang="en-US" sz="2000" dirty="0"/>
                  <a:t>.</a:t>
                </a:r>
              </a:p>
            </p:txBody>
          </p:sp>
        </mc:Choice>
        <mc:Fallback xmlns="">
          <p:sp>
            <p:nvSpPr>
              <p:cNvPr id="19" name="TextBox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0886" y="5457562"/>
                <a:ext cx="5916064" cy="400110"/>
              </a:xfrm>
              <a:prstGeom prst="rect">
                <a:avLst/>
              </a:prstGeom>
              <a:blipFill>
                <a:blip r:embed="rId9"/>
                <a:stretch>
                  <a:fillRect l="-1030" t="-7576" b="-2575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/>
              <p:cNvSpPr txBox="1"/>
              <p:nvPr/>
            </p:nvSpPr>
            <p:spPr>
              <a:xfrm>
                <a:off x="6985003" y="4169033"/>
                <a:ext cx="5100980" cy="197528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Bef>
                    <a:spcPts val="1200"/>
                  </a:spcBef>
                </a:pPr>
                <a:r>
                  <a:rPr lang="en-US" sz="2000" dirty="0"/>
                  <a:t>Hence </a:t>
                </a:r>
                <a14:m>
                  <m:oMath xmlns:m="http://schemas.openxmlformats.org/officeDocument/2006/math">
                    <m:bar>
                      <m:barPr>
                        <m:pos m:val="top"/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bar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𝑃𝐴𝑇𝐻</m:t>
                        </m:r>
                      </m:e>
                    </m:bar>
                    <m:r>
                      <a:rPr lang="en-US" sz="2000" i="1">
                        <a:latin typeface="Cambria Math" panose="02040503050406030204" pitchFamily="18" charset="0"/>
                      </a:rPr>
                      <m:t>∈</m:t>
                    </m:r>
                  </m:oMath>
                </a14:m>
                <a:r>
                  <a:rPr lang="en-US" sz="2000" dirty="0"/>
                  <a:t> NL</a:t>
                </a:r>
              </a:p>
              <a:p>
                <a:r>
                  <a:rPr lang="en-US" sz="2000" dirty="0"/>
                  <a:t>“On input </a:t>
                </a:r>
                <a14:m>
                  <m:oMath xmlns:m="http://schemas.openxmlformats.org/officeDocument/2006/math">
                    <m:r>
                      <a:rPr lang="en-US" sz="2000" i="1">
                        <a:latin typeface="Cambria Math" panose="02040503050406030204" pitchFamily="18" charset="0"/>
                      </a:rPr>
                      <m:t>〈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𝐺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𝑠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𝑡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〉</m:t>
                    </m:r>
                  </m:oMath>
                </a14:m>
                <a:endParaRPr lang="en-US" sz="2000" dirty="0"/>
              </a:p>
              <a:p>
                <a:r>
                  <a:rPr lang="en-US" sz="2000" dirty="0"/>
                  <a:t> 1.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𝑐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=1</m:t>
                    </m:r>
                  </m:oMath>
                </a14:m>
                <a:r>
                  <a:rPr lang="en-US" sz="2000" dirty="0"/>
                  <a:t>.</a:t>
                </a:r>
              </a:p>
              <a:p>
                <a:r>
                  <a:rPr lang="en-US" sz="2000" dirty="0"/>
                  <a:t> 2.  Compute each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𝑐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𝑑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+1</m:t>
                        </m:r>
                      </m:sub>
                    </m:sSub>
                  </m:oMath>
                </a14:m>
                <a:r>
                  <a:rPr lang="en-US" sz="2000" dirty="0"/>
                  <a:t> from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𝑐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𝑑</m:t>
                        </m:r>
                      </m:sub>
                    </m:sSub>
                  </m:oMath>
                </a14:m>
                <a:r>
                  <a:rPr lang="en-US" sz="2000" dirty="0"/>
                  <a:t> for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𝑑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=1</m:t>
                    </m:r>
                  </m:oMath>
                </a14:m>
                <a:r>
                  <a:rPr lang="en-US" sz="2000" dirty="0"/>
                  <a:t> to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𝑚</m:t>
                    </m:r>
                  </m:oMath>
                </a14:m>
                <a:r>
                  <a:rPr lang="en-US" sz="2000" dirty="0"/>
                  <a:t>.</a:t>
                </a:r>
              </a:p>
              <a:p>
                <a:r>
                  <a:rPr lang="en-US" sz="2000" dirty="0"/>
                  <a:t> 3.  </a:t>
                </a:r>
                <a:r>
                  <a:rPr lang="en-US" sz="2000" i="1" dirty="0"/>
                  <a:t>Accept</a:t>
                </a:r>
                <a:r>
                  <a:rPr lang="en-US" sz="2000" dirty="0"/>
                  <a:t> if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𝑝𝑎𝑡</m:t>
                    </m:r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h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sub>
                    </m:sSub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𝐺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𝑠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𝑡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2000" dirty="0"/>
                  <a:t> = NO.</a:t>
                </a:r>
              </a:p>
              <a:p>
                <a:r>
                  <a:rPr lang="en-US" sz="2000" dirty="0"/>
                  <a:t> 4.  </a:t>
                </a:r>
                <a:r>
                  <a:rPr lang="en-US" sz="2000" i="1" dirty="0"/>
                  <a:t>Reject</a:t>
                </a:r>
                <a:r>
                  <a:rPr lang="en-US" sz="2000" dirty="0"/>
                  <a:t> if </a:t>
                </a:r>
                <a14:m>
                  <m:oMath xmlns:m="http://schemas.openxmlformats.org/officeDocument/2006/math">
                    <m:r>
                      <a:rPr lang="en-US" sz="2000" i="1">
                        <a:latin typeface="Cambria Math" panose="02040503050406030204" pitchFamily="18" charset="0"/>
                      </a:rPr>
                      <m:t>𝑝𝑎𝑡</m:t>
                    </m:r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h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𝑚</m:t>
                        </m:r>
                      </m:sub>
                    </m:sSub>
                    <m:r>
                      <a:rPr lang="en-US" sz="2000" i="1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𝐺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𝑠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𝑡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2000" dirty="0"/>
                  <a:t> = YES.” </a:t>
                </a:r>
              </a:p>
            </p:txBody>
          </p:sp>
        </mc:Choice>
        <mc:Fallback xmlns="">
          <p:sp>
            <p:nvSpPr>
              <p:cNvPr id="21" name="TextBox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85003" y="4169033"/>
                <a:ext cx="5100980" cy="1975284"/>
              </a:xfrm>
              <a:prstGeom prst="rect">
                <a:avLst/>
              </a:prstGeom>
              <a:blipFill>
                <a:blip r:embed="rId10"/>
                <a:stretch>
                  <a:fillRect l="-1314" r="-1075" b="-463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" name="Straight Arrow Connector 3"/>
          <p:cNvCxnSpPr>
            <a:stCxn id="23" idx="6"/>
            <a:endCxn id="24" idx="2"/>
          </p:cNvCxnSpPr>
          <p:nvPr/>
        </p:nvCxnSpPr>
        <p:spPr>
          <a:xfrm flipV="1">
            <a:off x="9842200" y="3587281"/>
            <a:ext cx="416650" cy="2842"/>
          </a:xfrm>
          <a:prstGeom prst="straightConnector1">
            <a:avLst/>
          </a:prstGeom>
          <a:ln w="9525">
            <a:solidFill>
              <a:schemeClr val="tx1"/>
            </a:solidFill>
            <a:tailEnd type="triangle" w="sm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Rectangle 25"/>
          <p:cNvSpPr/>
          <p:nvPr/>
        </p:nvSpPr>
        <p:spPr>
          <a:xfrm>
            <a:off x="10586646" y="6369638"/>
            <a:ext cx="1309974" cy="338554"/>
          </a:xfrm>
          <a:prstGeom prst="rect">
            <a:avLst/>
          </a:prstGeom>
          <a:ln>
            <a:solidFill>
              <a:srgbClr val="FFC000"/>
            </a:solidFill>
          </a:ln>
        </p:spPr>
        <p:txBody>
          <a:bodyPr wrap="none">
            <a:spAutoFit/>
          </a:bodyPr>
          <a:lstStyle/>
          <a:p>
            <a:r>
              <a:rPr lang="en-US" sz="1600" dirty="0">
                <a:solidFill>
                  <a:srgbClr val="FFC000"/>
                </a:solidFill>
              </a:rPr>
              <a:t>Check-in 20.3</a:t>
            </a:r>
          </a:p>
        </p:txBody>
      </p:sp>
      <p:sp>
        <p:nvSpPr>
          <p:cNvPr id="6" name="Rectangle 5"/>
          <p:cNvSpPr/>
          <p:nvPr/>
        </p:nvSpPr>
        <p:spPr>
          <a:xfrm>
            <a:off x="7432009" y="2121915"/>
            <a:ext cx="4599873" cy="19152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Box 26"/>
              <p:cNvSpPr txBox="1"/>
              <p:nvPr/>
            </p:nvSpPr>
            <p:spPr>
              <a:xfrm>
                <a:off x="6731001" y="4010740"/>
                <a:ext cx="5409262" cy="222702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FFC000"/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>
                    <a:solidFill>
                      <a:srgbClr val="FFC000"/>
                    </a:solidFill>
                  </a:rPr>
                  <a:t>Check-in 20.3</a:t>
                </a:r>
              </a:p>
              <a:p>
                <a:r>
                  <a:rPr lang="en-US" sz="2000" dirty="0"/>
                  <a:t>Can we now show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2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𝑆𝐴𝑇</m:t>
                    </m:r>
                  </m:oMath>
                </a14:m>
                <a:r>
                  <a:rPr lang="en-US" sz="2000" dirty="0"/>
                  <a:t> is NL-complete?</a:t>
                </a:r>
              </a:p>
              <a:p>
                <a:pPr marL="457200" indent="-457200">
                  <a:buAutoNum type="alphaLcParenBoth"/>
                </a:pPr>
                <a:r>
                  <a:rPr lang="en-US" sz="2000" dirty="0"/>
                  <a:t>No.</a:t>
                </a:r>
              </a:p>
              <a:p>
                <a:pPr marL="457200" indent="-457200">
                  <a:buAutoNum type="alphaLcParenBoth"/>
                </a:pPr>
                <a:r>
                  <a:rPr lang="en-US" sz="2000" dirty="0"/>
                  <a:t>Yes.</a:t>
                </a:r>
              </a:p>
              <a:p>
                <a:pPr>
                  <a:spcBef>
                    <a:spcPts val="600"/>
                  </a:spcBef>
                </a:pPr>
                <a:r>
                  <a:rPr lang="en-US" sz="2000" dirty="0"/>
                  <a:t>Yes:   </a:t>
                </a:r>
                <a14:m>
                  <m:oMath xmlns:m="http://schemas.openxmlformats.org/officeDocument/2006/math">
                    <m:bar>
                      <m:barPr>
                        <m:pos m:val="top"/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bar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𝑃𝐴𝑇𝐻</m:t>
                        </m:r>
                      </m:e>
                    </m:bar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≤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000" b="0" i="0" smtClean="0">
                            <a:latin typeface="Cambria Math" panose="02040503050406030204" pitchFamily="18" charset="0"/>
                          </a:rPr>
                          <m:t>L</m:t>
                        </m:r>
                      </m:sub>
                    </m:sSub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𝑃𝐴𝑇𝐻</m:t>
                    </m:r>
                  </m:oMath>
                </a14:m>
                <a:r>
                  <a:rPr lang="en-US" sz="2000" dirty="0"/>
                  <a:t>   &amp;  </a:t>
                </a:r>
                <a14:m>
                  <m:oMath xmlns:m="http://schemas.openxmlformats.org/officeDocument/2006/math">
                    <m:r>
                      <a:rPr lang="en-US" sz="2000" b="0" i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𝑃𝐴𝑇𝐻</m:t>
                    </m:r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≤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000" b="0" i="0" smtClean="0">
                            <a:latin typeface="Cambria Math" panose="02040503050406030204" pitchFamily="18" charset="0"/>
                          </a:rPr>
                          <m:t>L</m:t>
                        </m:r>
                      </m:sub>
                    </m:sSub>
                    <m:bar>
                      <m:barPr>
                        <m:pos m:val="top"/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bar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 2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𝑆𝐴𝑇</m:t>
                        </m:r>
                      </m:e>
                    </m:ba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endParaRPr lang="en-US" sz="2000" dirty="0"/>
              </a:p>
              <a:p>
                <a:pPr>
                  <a:spcBef>
                    <a:spcPts val="600"/>
                  </a:spcBef>
                </a:pPr>
                <a:r>
                  <a:rPr lang="en-US" sz="2000" dirty="0"/>
                  <a:t>So  </a:t>
                </a:r>
                <a14:m>
                  <m:oMath xmlns:m="http://schemas.openxmlformats.org/officeDocument/2006/math">
                    <m:bar>
                      <m:barPr>
                        <m:pos m:val="top"/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bar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𝑃𝐴𝑇𝐻</m:t>
                        </m:r>
                      </m:e>
                    </m:bar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≤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000" i="0">
                            <a:latin typeface="Cambria Math" panose="02040503050406030204" pitchFamily="18" charset="0"/>
                          </a:rPr>
                          <m:t>L</m:t>
                        </m:r>
                      </m:sub>
                    </m:sSub>
                    <m:bar>
                      <m:barPr>
                        <m:pos m:val="top"/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bar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 2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𝑆𝐴𝑇</m:t>
                        </m:r>
                      </m:e>
                    </m:bar>
                    <m:r>
                      <a:rPr lang="en-US" sz="2000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000" dirty="0"/>
                  <a:t>  thus  </a:t>
                </a:r>
                <a14:m>
                  <m:oMath xmlns:m="http://schemas.openxmlformats.org/officeDocument/2006/math">
                    <m:r>
                      <a:rPr lang="en-US" sz="2000" i="1" smtClean="0">
                        <a:latin typeface="Cambria Math" panose="02040503050406030204" pitchFamily="18" charset="0"/>
                      </a:rPr>
                      <m:t>𝑃𝐴𝑇𝐻</m:t>
                    </m:r>
                    <m:sSub>
                      <m:sSubPr>
                        <m:ctrlPr>
                          <a:rPr lang="en-US" sz="20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 smtClean="0">
                            <a:latin typeface="Cambria Math" panose="02040503050406030204" pitchFamily="18" charset="0"/>
                          </a:rPr>
                          <m:t>≤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000" i="0">
                            <a:latin typeface="Cambria Math" panose="02040503050406030204" pitchFamily="18" charset="0"/>
                          </a:rPr>
                          <m:t>L</m:t>
                        </m:r>
                      </m:sub>
                    </m:sSub>
                    <m:r>
                      <a:rPr lang="en-US" sz="2000" i="1">
                        <a:latin typeface="Cambria Math" panose="02040503050406030204" pitchFamily="18" charset="0"/>
                      </a:rPr>
                      <m:t>2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𝑆𝐴𝑇</m:t>
                    </m:r>
                  </m:oMath>
                </a14:m>
                <a:endParaRPr lang="en-US" sz="2000" dirty="0"/>
              </a:p>
            </p:txBody>
          </p:sp>
        </mc:Choice>
        <mc:Fallback xmlns="">
          <p:sp>
            <p:nvSpPr>
              <p:cNvPr id="27" name="TextBox 2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31001" y="4010740"/>
                <a:ext cx="5409262" cy="2227020"/>
              </a:xfrm>
              <a:prstGeom prst="rect">
                <a:avLst/>
              </a:prstGeom>
              <a:blipFill>
                <a:blip r:embed="rId11"/>
                <a:stretch>
                  <a:fillRect l="-1342" t="-1348" b="-3235"/>
                </a:stretch>
              </a:blipFill>
              <a:ln w="38100">
                <a:solidFill>
                  <a:srgbClr val="FFC000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extBox 2">
            <a:extLst>
              <a:ext uri="{FF2B5EF4-FFF2-40B4-BE49-F238E27FC236}">
                <a16:creationId xmlns:a16="http://schemas.microsoft.com/office/drawing/2014/main" id="{05A52AD9-394A-7F46-A0BE-F7ECBA68CAEC}"/>
              </a:ext>
            </a:extLst>
          </p:cNvPr>
          <p:cNvSpPr txBox="1"/>
          <p:nvPr/>
        </p:nvSpPr>
        <p:spPr>
          <a:xfrm>
            <a:off x="5805714" y="6270171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12</a:t>
            </a:r>
          </a:p>
        </p:txBody>
      </p:sp>
    </p:spTree>
    <p:extLst>
      <p:ext uri="{BB962C8B-B14F-4D97-AF65-F5344CB8AC3E}">
        <p14:creationId xmlns:p14="http://schemas.microsoft.com/office/powerpoint/2010/main" val="14273252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2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2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2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2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2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500"/>
                            </p:stCondLst>
                            <p:childTnLst>
                              <p:par>
                                <p:cTn id="10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uiExpand="1" build="p"/>
      <p:bldP spid="19" grpId="0"/>
      <p:bldP spid="21" grpId="0" uiExpand="1" build="p"/>
      <p:bldP spid="26" grpId="0" animBg="1"/>
      <p:bldP spid="6" grpId="0" animBg="1"/>
      <p:bldP spid="27" grpId="0" uiExpand="1" build="p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957170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Quick review of today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402314" y="1617154"/>
                <a:ext cx="7636785" cy="259808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457200" indent="-457200">
                  <a:spcBef>
                    <a:spcPts val="1200"/>
                  </a:spcBef>
                  <a:buFont typeface="+mj-lt"/>
                  <a:buAutoNum type="arabicPeriod"/>
                </a:pPr>
                <a:r>
                  <a:rPr lang="en-US" sz="2400" dirty="0">
                    <a:solidFill>
                      <a:schemeClr val="tx1"/>
                    </a:solidFill>
                  </a:rPr>
                  <a:t> Log-space reducibility</a:t>
                </a:r>
              </a:p>
              <a:p>
                <a:pPr marL="457200" indent="-457200">
                  <a:spcBef>
                    <a:spcPts val="1200"/>
                  </a:spcBef>
                  <a:buFont typeface="+mj-lt"/>
                  <a:buAutoNum type="arabicPeriod"/>
                </a:pPr>
                <a:r>
                  <a:rPr lang="en-US" sz="2400" b="0" dirty="0"/>
                  <a:t> L = NL? question</a:t>
                </a:r>
              </a:p>
              <a:p>
                <a:pPr marL="457200" indent="-457200">
                  <a:spcBef>
                    <a:spcPts val="1200"/>
                  </a:spcBef>
                  <a:buFont typeface="+mj-lt"/>
                  <a:buAutoNum type="arabicPeriod"/>
                </a:pPr>
                <a:r>
                  <a:rPr lang="en-US" sz="2400" b="0" dirty="0"/>
                  <a:t>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𝑃𝐴𝑇𝐻</m:t>
                    </m:r>
                  </m:oMath>
                </a14:m>
                <a:r>
                  <a:rPr lang="en-US" sz="2400" dirty="0">
                    <a:solidFill>
                      <a:schemeClr val="tx1"/>
                    </a:solidFill>
                  </a:rPr>
                  <a:t> is NL-complete</a:t>
                </a:r>
              </a:p>
              <a:p>
                <a:pPr marL="457200" indent="-457200">
                  <a:spcBef>
                    <a:spcPts val="1200"/>
                  </a:spcBef>
                  <a:buFont typeface="+mj-lt"/>
                  <a:buAutoNum type="arabicPeriod"/>
                </a:pPr>
                <a:r>
                  <a:rPr lang="en-US" sz="2400" dirty="0"/>
                  <a:t> </a:t>
                </a:r>
                <a14:m>
                  <m:oMath xmlns:m="http://schemas.openxmlformats.org/officeDocument/2006/math">
                    <m:bar>
                      <m:barPr>
                        <m:pos m:val="top"/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bar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𝑆𝐴𝑇</m:t>
                        </m:r>
                      </m:e>
                    </m:bar>
                  </m:oMath>
                </a14:m>
                <a:r>
                  <a:rPr lang="en-US" sz="2400" dirty="0">
                    <a:solidFill>
                      <a:schemeClr val="tx1"/>
                    </a:solidFill>
                  </a:rPr>
                  <a:t> is NL-complete</a:t>
                </a:r>
              </a:p>
              <a:p>
                <a:pPr marL="457200" indent="-457200">
                  <a:spcBef>
                    <a:spcPts val="1200"/>
                  </a:spcBef>
                  <a:buFont typeface="+mj-lt"/>
                  <a:buAutoNum type="arabicPeriod"/>
                </a:pPr>
                <a:r>
                  <a:rPr lang="en-US" sz="2400" dirty="0">
                    <a:solidFill>
                      <a:schemeClr val="tx1"/>
                    </a:solidFill>
                  </a:rPr>
                  <a:t> NL = </a:t>
                </a:r>
                <a:r>
                  <a:rPr lang="en-US" sz="2400" dirty="0" err="1">
                    <a:solidFill>
                      <a:schemeClr val="tx1"/>
                    </a:solidFill>
                  </a:rPr>
                  <a:t>coNL</a:t>
                </a:r>
                <a:endParaRPr lang="en-US" sz="24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2314" y="1617154"/>
                <a:ext cx="7636785" cy="2598084"/>
              </a:xfrm>
              <a:prstGeom prst="rect">
                <a:avLst/>
              </a:prstGeom>
              <a:blipFill>
                <a:blip r:embed="rId3"/>
                <a:stretch>
                  <a:fillRect l="-1277" t="-2113" b="-469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Isosceles Triangle 5"/>
          <p:cNvSpPr/>
          <p:nvPr/>
        </p:nvSpPr>
        <p:spPr>
          <a:xfrm rot="8089703">
            <a:off x="12005555" y="6742019"/>
            <a:ext cx="276225" cy="136454"/>
          </a:xfrm>
          <a:prstGeom prst="triangle">
            <a:avLst/>
          </a:prstGeom>
          <a:solidFill>
            <a:srgbClr val="336600"/>
          </a:solidFill>
          <a:ln>
            <a:noFill/>
          </a:ln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B606CF1-4A55-EE4B-8E27-4F845ADECCDB}"/>
              </a:ext>
            </a:extLst>
          </p:cNvPr>
          <p:cNvSpPr txBox="1"/>
          <p:nvPr/>
        </p:nvSpPr>
        <p:spPr>
          <a:xfrm>
            <a:off x="6125029" y="6241143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13</a:t>
            </a:r>
          </a:p>
        </p:txBody>
      </p:sp>
    </p:spTree>
    <p:extLst>
      <p:ext uri="{BB962C8B-B14F-4D97-AF65-F5344CB8AC3E}">
        <p14:creationId xmlns:p14="http://schemas.microsoft.com/office/powerpoint/2010/main" val="33451270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C8EB3551-F897-FE4A-B346-E310DEF2A8BD}"/>
              </a:ext>
            </a:extLst>
          </p:cNvPr>
          <p:cNvSpPr txBox="1"/>
          <p:nvPr/>
        </p:nvSpPr>
        <p:spPr>
          <a:xfrm>
            <a:off x="448886" y="1250467"/>
            <a:ext cx="11538067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MIT </a:t>
            </a:r>
            <a:r>
              <a:rPr lang="en-US" sz="2400" dirty="0" err="1"/>
              <a:t>OpenCourseWare</a:t>
            </a:r>
            <a:endParaRPr lang="en-US" sz="2400" dirty="0"/>
          </a:p>
          <a:p>
            <a:r>
              <a:rPr lang="en-US" sz="2400" dirty="0">
                <a:hlinkClick r:id="rId2"/>
              </a:rPr>
              <a:t>https://ocw.mit.edu</a:t>
            </a:r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r>
              <a:rPr lang="en-US" sz="2800" dirty="0"/>
              <a:t>18.404J Theory of Computation</a:t>
            </a:r>
          </a:p>
          <a:p>
            <a:r>
              <a:rPr lang="en-US" sz="2400" dirty="0"/>
              <a:t>Fall 2020</a:t>
            </a:r>
          </a:p>
          <a:p>
            <a:endParaRPr lang="en-US" sz="2400" dirty="0"/>
          </a:p>
          <a:p>
            <a:endParaRPr lang="en-US" sz="2400" dirty="0"/>
          </a:p>
          <a:p>
            <a:r>
              <a:rPr lang="en-US" sz="2200" dirty="0"/>
              <a:t>For information about citing these materials or our Terms of Use, visit: </a:t>
            </a:r>
            <a:r>
              <a:rPr lang="en-US" sz="2200" dirty="0">
                <a:hlinkClick r:id="rId3"/>
              </a:rPr>
              <a:t>https://ocw.mit.edu/terms</a:t>
            </a:r>
            <a:r>
              <a:rPr lang="en-US" sz="2200" dirty="0"/>
              <a:t>.</a:t>
            </a:r>
          </a:p>
          <a:p>
            <a:pPr>
              <a:spcBef>
                <a:spcPts val="1200"/>
              </a:spcBef>
            </a:pPr>
            <a:endParaRPr lang="en-US" sz="2400" b="1" spc="2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2882395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20435" y="0"/>
            <a:ext cx="673330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Review:  log space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177789" y="1487261"/>
                <a:ext cx="9167136" cy="336361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Bef>
                    <a:spcPts val="1200"/>
                  </a:spcBef>
                </a:pPr>
                <a:r>
                  <a:rPr lang="en-US" sz="2000" b="1" dirty="0"/>
                  <a:t>Model:  </a:t>
                </a:r>
                <a:r>
                  <a:rPr lang="en-US" sz="2000" dirty="0"/>
                  <a:t>2-tape TM with read-only input tape for defining sublinear space computation.</a:t>
                </a:r>
              </a:p>
              <a:p>
                <a:pPr>
                  <a:spcBef>
                    <a:spcPts val="1200"/>
                  </a:spcBef>
                </a:pPr>
                <a:r>
                  <a:rPr lang="en-US" sz="2000" b="1" dirty="0"/>
                  <a:t>Defn:  </a:t>
                </a:r>
                <a:r>
                  <a:rPr lang="en-US" sz="2000" dirty="0"/>
                  <a:t>L = SPACE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unc>
                          <m:funcPr>
                            <m:ctrlP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US" sz="2000" b="0" i="0" smtClean="0">
                                <a:latin typeface="Cambria Math" panose="02040503050406030204" pitchFamily="18" charset="0"/>
                              </a:rPr>
                              <m:t>log</m:t>
                            </m:r>
                          </m:fName>
                          <m:e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𝑛</m:t>
                            </m:r>
                          </m:e>
                        </m:func>
                      </m:e>
                    </m:d>
                  </m:oMath>
                </a14:m>
                <a:endParaRPr lang="en-US" sz="2000" dirty="0"/>
              </a:p>
              <a:p>
                <a:r>
                  <a:rPr lang="en-US" sz="2000" dirty="0"/>
                  <a:t>            NL = NSPACE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unc>
                          <m:func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US" sz="2000">
                                <a:latin typeface="Cambria Math" panose="02040503050406030204" pitchFamily="18" charset="0"/>
                              </a:rPr>
                              <m:t>log</m:t>
                            </m:r>
                          </m:fName>
                          <m:e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𝑛</m:t>
                            </m:r>
                          </m:e>
                        </m:func>
                      </m:e>
                    </m:d>
                    <m:r>
                      <a:rPr lang="en-US" sz="2000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endParaRPr lang="en-US" sz="2000" dirty="0"/>
              </a:p>
              <a:p>
                <a:pPr>
                  <a:spcBef>
                    <a:spcPts val="1200"/>
                  </a:spcBef>
                </a:pPr>
                <a:r>
                  <a:rPr lang="en-US" sz="2000" dirty="0"/>
                  <a:t>Log space can represent a constant</a:t>
                </a:r>
                <a:br>
                  <a:rPr lang="en-US" sz="2000" dirty="0"/>
                </a:br>
                <a:r>
                  <a:rPr lang="en-US" sz="2000" dirty="0"/>
                  <a:t>number of pointers into the input. </a:t>
                </a:r>
              </a:p>
              <a:p>
                <a:pPr>
                  <a:spcBef>
                    <a:spcPts val="1200"/>
                  </a:spcBef>
                </a:pPr>
                <a:r>
                  <a:rPr lang="en-US" sz="2000" dirty="0"/>
                  <a:t>Examples</a:t>
                </a:r>
              </a:p>
              <a:p>
                <a:pPr marL="457200" indent="-457200">
                  <a:spcBef>
                    <a:spcPts val="1200"/>
                  </a:spcBef>
                  <a:buAutoNum type="arabicPeriod"/>
                </a:pPr>
                <a:r>
                  <a:rPr lang="en-US" sz="2000" b="0" dirty="0"/>
                  <a:t> 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|"/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𝑤</m:t>
                        </m:r>
                        <m:sSup>
                          <m:sSupPr>
                            <m:ctrlP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𝑤</m:t>
                            </m:r>
                          </m:e>
                          <m:sup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ℛ</m:t>
                            </m:r>
                          </m:sup>
                        </m:sSup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 </m:t>
                        </m:r>
                      </m:e>
                    </m:d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  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𝑤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∈</m:t>
                    </m:r>
                    <m:sSup>
                      <m:sSup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000" b="0" i="0" smtClean="0">
                            <a:latin typeface="Cambria Math" panose="02040503050406030204" pitchFamily="18" charset="0"/>
                          </a:rPr>
                          <m:t>Σ</m:t>
                        </m:r>
                      </m:e>
                      <m:sup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p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}∈</m:t>
                    </m:r>
                  </m:oMath>
                </a14:m>
                <a:r>
                  <a:rPr lang="en-US" sz="2000" dirty="0"/>
                  <a:t> L </a:t>
                </a:r>
              </a:p>
              <a:p>
                <a:pPr marL="457200" indent="-457200">
                  <a:spcBef>
                    <a:spcPts val="1200"/>
                  </a:spcBef>
                  <a:buAutoNum type="arabicPeriod"/>
                </a:pPr>
                <a:r>
                  <a:rPr lang="en-US" sz="2000" dirty="0"/>
                  <a:t>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𝑃𝐴𝑇𝐻</m:t>
                    </m:r>
                    <m:r>
                      <a:rPr lang="en-US" sz="2000" b="0" i="1" dirty="0" smtClean="0">
                        <a:latin typeface="Cambria Math" panose="02040503050406030204" pitchFamily="18" charset="0"/>
                      </a:rPr>
                      <m:t>∈</m:t>
                    </m:r>
                  </m:oMath>
                </a14:m>
                <a:r>
                  <a:rPr lang="en-US" sz="2000" dirty="0"/>
                  <a:t> NL</a:t>
                </a:r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7789" y="1487261"/>
                <a:ext cx="9167136" cy="3363613"/>
              </a:xfrm>
              <a:prstGeom prst="rect">
                <a:avLst/>
              </a:prstGeom>
              <a:blipFill>
                <a:blip r:embed="rId2"/>
                <a:stretch>
                  <a:fillRect l="-731" t="-1087" r="-731" b="-235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1" name="Group 10"/>
          <p:cNvGrpSpPr/>
          <p:nvPr/>
        </p:nvGrpSpPr>
        <p:grpSpPr>
          <a:xfrm>
            <a:off x="4863099" y="4268934"/>
            <a:ext cx="5299000" cy="1080477"/>
            <a:chOff x="4863099" y="4268934"/>
            <a:chExt cx="5299000" cy="1080477"/>
          </a:xfrm>
        </p:grpSpPr>
        <p:sp>
          <p:nvSpPr>
            <p:cNvPr id="55" name="Rectangle 54"/>
            <p:cNvSpPr/>
            <p:nvPr/>
          </p:nvSpPr>
          <p:spPr>
            <a:xfrm>
              <a:off x="4863099" y="4268934"/>
              <a:ext cx="2198038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600" dirty="0" err="1"/>
                <a:t>ababbaaaaaaaaaabbaba</a:t>
              </a:r>
              <a:endParaRPr lang="en-US" sz="1600" dirty="0"/>
            </a:p>
          </p:txBody>
        </p:sp>
        <p:sp>
          <p:nvSpPr>
            <p:cNvPr id="59" name="Rectangle 58"/>
            <p:cNvSpPr/>
            <p:nvPr/>
          </p:nvSpPr>
          <p:spPr>
            <a:xfrm>
              <a:off x="5919087" y="4703080"/>
              <a:ext cx="4243012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dirty="0"/>
                <a:t>Work tape tracks corresponding locations</a:t>
              </a:r>
              <a:br>
                <a:rPr lang="en-US" dirty="0"/>
              </a:br>
              <a:r>
                <a:rPr lang="en-US" dirty="0"/>
                <a:t> in the input tape.</a:t>
              </a: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60" name="Rectangle 59"/>
              <p:cNvSpPr/>
              <p:nvPr/>
            </p:nvSpPr>
            <p:spPr>
              <a:xfrm>
                <a:off x="379303" y="4776977"/>
                <a:ext cx="3714564" cy="64633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dirty="0"/>
                  <a:t>Nondeterministically select the nodes </a:t>
                </a:r>
                <a:br>
                  <a:rPr lang="en-US" dirty="0"/>
                </a:br>
                <a:r>
                  <a:rPr lang="en-US" dirty="0"/>
                  <a:t>of a path connecting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𝑠</m:t>
                    </m:r>
                  </m:oMath>
                </a14:m>
                <a:r>
                  <a:rPr lang="en-US" dirty="0"/>
                  <a:t> to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𝑡</m:t>
                    </m:r>
                  </m:oMath>
                </a14:m>
                <a:r>
                  <a:rPr lang="en-US" dirty="0"/>
                  <a:t>.</a:t>
                </a:r>
              </a:p>
            </p:txBody>
          </p:sp>
        </mc:Choice>
        <mc:Fallback xmlns="">
          <p:sp>
            <p:nvSpPr>
              <p:cNvPr id="60" name="Rectangle 5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9303" y="4776977"/>
                <a:ext cx="3714564" cy="646331"/>
              </a:xfrm>
              <a:prstGeom prst="rect">
                <a:avLst/>
              </a:prstGeom>
              <a:blipFill>
                <a:blip r:embed="rId3"/>
                <a:stretch>
                  <a:fillRect l="-1311" t="-5660" r="-1967" b="-1415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72" name="Group 71"/>
          <p:cNvGrpSpPr/>
          <p:nvPr/>
        </p:nvGrpSpPr>
        <p:grpSpPr>
          <a:xfrm>
            <a:off x="9847191" y="4815539"/>
            <a:ext cx="2084129" cy="1207008"/>
            <a:chOff x="9563328" y="4205228"/>
            <a:chExt cx="2084129" cy="1207008"/>
          </a:xfrm>
        </p:grpSpPr>
        <p:grpSp>
          <p:nvGrpSpPr>
            <p:cNvPr id="66" name="Group 65"/>
            <p:cNvGrpSpPr/>
            <p:nvPr/>
          </p:nvGrpSpPr>
          <p:grpSpPr>
            <a:xfrm rot="20697912">
              <a:off x="9563328" y="4205228"/>
              <a:ext cx="2084129" cy="1207008"/>
              <a:chOff x="8801265" y="4840432"/>
              <a:chExt cx="2084129" cy="1207008"/>
            </a:xfrm>
          </p:grpSpPr>
          <p:sp>
            <p:nvSpPr>
              <p:cNvPr id="62" name="Oval 61"/>
              <p:cNvSpPr/>
              <p:nvPr/>
            </p:nvSpPr>
            <p:spPr>
              <a:xfrm>
                <a:off x="8867969" y="5047696"/>
                <a:ext cx="975360" cy="792480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3" name="Oval 62"/>
              <p:cNvSpPr/>
              <p:nvPr/>
            </p:nvSpPr>
            <p:spPr>
              <a:xfrm>
                <a:off x="8801265" y="4840432"/>
                <a:ext cx="2084129" cy="1207008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64" name="Rectangle 63"/>
            <p:cNvSpPr/>
            <p:nvPr/>
          </p:nvSpPr>
          <p:spPr>
            <a:xfrm>
              <a:off x="10633434" y="4208583"/>
              <a:ext cx="513282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sz="2400" dirty="0"/>
                <a:t>NL</a:t>
              </a:r>
            </a:p>
          </p:txBody>
        </p:sp>
        <p:sp>
          <p:nvSpPr>
            <p:cNvPr id="65" name="Rectangle 64"/>
            <p:cNvSpPr/>
            <p:nvPr/>
          </p:nvSpPr>
          <p:spPr>
            <a:xfrm>
              <a:off x="9948365" y="4650084"/>
              <a:ext cx="314510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sz="2400" dirty="0"/>
                <a:t>L</a:t>
              </a:r>
            </a:p>
          </p:txBody>
        </p:sp>
      </p:grpSp>
      <p:sp>
        <p:nvSpPr>
          <p:cNvPr id="67" name="Rectangle 66"/>
          <p:cNvSpPr/>
          <p:nvPr/>
        </p:nvSpPr>
        <p:spPr>
          <a:xfrm>
            <a:off x="7967860" y="5722060"/>
            <a:ext cx="219423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L = NL?  Unsolved</a:t>
            </a:r>
          </a:p>
        </p:txBody>
      </p:sp>
      <p:sp>
        <p:nvSpPr>
          <p:cNvPr id="73" name="Isosceles Triangle 72"/>
          <p:cNvSpPr/>
          <p:nvPr/>
        </p:nvSpPr>
        <p:spPr>
          <a:xfrm rot="8089703">
            <a:off x="12005555" y="6742019"/>
            <a:ext cx="276225" cy="136454"/>
          </a:xfrm>
          <a:prstGeom prst="triangle">
            <a:avLst/>
          </a:prstGeom>
          <a:solidFill>
            <a:srgbClr val="336600"/>
          </a:solidFill>
          <a:ln>
            <a:noFill/>
          </a:ln>
        </p:spPr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6"/>
          <p:cNvGrpSpPr/>
          <p:nvPr/>
        </p:nvGrpSpPr>
        <p:grpSpPr>
          <a:xfrm>
            <a:off x="4502301" y="2323773"/>
            <a:ext cx="6181468" cy="1825262"/>
            <a:chOff x="5102054" y="2484699"/>
            <a:chExt cx="6181468" cy="1825262"/>
          </a:xfrm>
        </p:grpSpPr>
        <p:grpSp>
          <p:nvGrpSpPr>
            <p:cNvPr id="71" name="Group 70"/>
            <p:cNvGrpSpPr/>
            <p:nvPr/>
          </p:nvGrpSpPr>
          <p:grpSpPr>
            <a:xfrm>
              <a:off x="6172952" y="3940629"/>
              <a:ext cx="1646500" cy="369332"/>
              <a:chOff x="6807032" y="4019306"/>
              <a:chExt cx="1646500" cy="369332"/>
            </a:xfrm>
          </p:grpSpPr>
          <p:cxnSp>
            <p:nvCxnSpPr>
              <p:cNvPr id="69" name="Straight Arrow Connector 68"/>
              <p:cNvCxnSpPr/>
              <p:nvPr/>
            </p:nvCxnSpPr>
            <p:spPr>
              <a:xfrm>
                <a:off x="6807032" y="4222496"/>
                <a:ext cx="1646500" cy="0"/>
              </a:xfrm>
              <a:prstGeom prst="straightConnector1">
                <a:avLst/>
              </a:prstGeom>
              <a:ln w="9525">
                <a:solidFill>
                  <a:schemeClr val="tx1"/>
                </a:solidFill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70" name="Rectangle 69"/>
                  <p:cNvSpPr/>
                  <p:nvPr/>
                </p:nvSpPr>
                <p:spPr>
                  <a:xfrm>
                    <a:off x="7094546" y="4019306"/>
                    <a:ext cx="1064715" cy="369332"/>
                  </a:xfrm>
                  <a:prstGeom prst="rect">
                    <a:avLst/>
                  </a:prstGeom>
                  <a:solidFill>
                    <a:schemeClr val="bg1"/>
                  </a:solidFill>
                </p:spPr>
                <p:txBody>
                  <a:bodyPr wrap="non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𝑂</m:t>
                          </m:r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unc>
                                <m:func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</m:rPr>
                                    <a:rPr lang="en-US" b="0" i="0" smtClean="0">
                                      <a:latin typeface="Cambria Math" panose="02040503050406030204" pitchFamily="18" charset="0"/>
                                    </a:rPr>
                                    <m:t>log</m:t>
                                  </m:r>
                                </m:fName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𝑛</m:t>
                                  </m:r>
                                </m:e>
                              </m:func>
                            </m:e>
                          </m:d>
                        </m:oMath>
                      </m:oMathPara>
                    </a14:m>
                    <a:endParaRPr lang="en-US" dirty="0"/>
                  </a:p>
                </p:txBody>
              </p:sp>
            </mc:Choice>
            <mc:Fallback xmlns="">
              <p:sp>
                <p:nvSpPr>
                  <p:cNvPr id="70" name="Rectangle 69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7094546" y="4019306"/>
                    <a:ext cx="1064715" cy="369332"/>
                  </a:xfrm>
                  <a:prstGeom prst="rect">
                    <a:avLst/>
                  </a:prstGeom>
                  <a:blipFill>
                    <a:blip r:embed="rId4"/>
                    <a:stretch>
                      <a:fillRect b="-13115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sp>
          <p:nvSpPr>
            <p:cNvPr id="4" name="Rectangle 3"/>
            <p:cNvSpPr/>
            <p:nvPr/>
          </p:nvSpPr>
          <p:spPr>
            <a:xfrm>
              <a:off x="6368936" y="2484699"/>
              <a:ext cx="3372975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/>
                <a:t>doesn’t count towards space used</a:t>
              </a:r>
            </a:p>
          </p:txBody>
        </p:sp>
        <p:sp>
          <p:nvSpPr>
            <p:cNvPr id="12" name="PDA box"/>
            <p:cNvSpPr/>
            <p:nvPr/>
          </p:nvSpPr>
          <p:spPr>
            <a:xfrm>
              <a:off x="5102054" y="2825941"/>
              <a:ext cx="651253" cy="615399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4"/>
            <p:cNvSpPr/>
            <p:nvPr/>
          </p:nvSpPr>
          <p:spPr>
            <a:xfrm>
              <a:off x="6178228" y="2820188"/>
              <a:ext cx="4029120" cy="322741"/>
            </a:xfrm>
            <a:custGeom>
              <a:avLst/>
              <a:gdLst>
                <a:gd name="connsiteX0" fmla="*/ 0 w 2742303"/>
                <a:gd name="connsiteY0" fmla="*/ 0 h 317979"/>
                <a:gd name="connsiteX1" fmla="*/ 2742303 w 2742303"/>
                <a:gd name="connsiteY1" fmla="*/ 0 h 317979"/>
                <a:gd name="connsiteX2" fmla="*/ 2742303 w 2742303"/>
                <a:gd name="connsiteY2" fmla="*/ 317979 h 317979"/>
                <a:gd name="connsiteX3" fmla="*/ 0 w 2742303"/>
                <a:gd name="connsiteY3" fmla="*/ 317979 h 317979"/>
                <a:gd name="connsiteX4" fmla="*/ 0 w 2742303"/>
                <a:gd name="connsiteY4" fmla="*/ 0 h 317979"/>
                <a:gd name="connsiteX0" fmla="*/ 2742303 w 2833743"/>
                <a:gd name="connsiteY0" fmla="*/ 317979 h 409419"/>
                <a:gd name="connsiteX1" fmla="*/ 0 w 2833743"/>
                <a:gd name="connsiteY1" fmla="*/ 317979 h 409419"/>
                <a:gd name="connsiteX2" fmla="*/ 0 w 2833743"/>
                <a:gd name="connsiteY2" fmla="*/ 0 h 409419"/>
                <a:gd name="connsiteX3" fmla="*/ 2742303 w 2833743"/>
                <a:gd name="connsiteY3" fmla="*/ 0 h 409419"/>
                <a:gd name="connsiteX4" fmla="*/ 2833743 w 2833743"/>
                <a:gd name="connsiteY4" fmla="*/ 409419 h 409419"/>
                <a:gd name="connsiteX0" fmla="*/ 2742303 w 2742303"/>
                <a:gd name="connsiteY0" fmla="*/ 317979 h 317979"/>
                <a:gd name="connsiteX1" fmla="*/ 0 w 2742303"/>
                <a:gd name="connsiteY1" fmla="*/ 317979 h 317979"/>
                <a:gd name="connsiteX2" fmla="*/ 0 w 2742303"/>
                <a:gd name="connsiteY2" fmla="*/ 0 h 317979"/>
                <a:gd name="connsiteX3" fmla="*/ 2742303 w 2742303"/>
                <a:gd name="connsiteY3" fmla="*/ 0 h 317979"/>
                <a:gd name="connsiteX0" fmla="*/ 2818503 w 2818503"/>
                <a:gd name="connsiteY0" fmla="*/ 317979 h 317979"/>
                <a:gd name="connsiteX1" fmla="*/ 0 w 2818503"/>
                <a:gd name="connsiteY1" fmla="*/ 317979 h 317979"/>
                <a:gd name="connsiteX2" fmla="*/ 0 w 2818503"/>
                <a:gd name="connsiteY2" fmla="*/ 0 h 317979"/>
                <a:gd name="connsiteX3" fmla="*/ 2742303 w 2818503"/>
                <a:gd name="connsiteY3" fmla="*/ 0 h 317979"/>
                <a:gd name="connsiteX0" fmla="*/ 2772126 w 2772126"/>
                <a:gd name="connsiteY0" fmla="*/ 317979 h 317979"/>
                <a:gd name="connsiteX1" fmla="*/ 0 w 2772126"/>
                <a:gd name="connsiteY1" fmla="*/ 317979 h 317979"/>
                <a:gd name="connsiteX2" fmla="*/ 0 w 2772126"/>
                <a:gd name="connsiteY2" fmla="*/ 0 h 317979"/>
                <a:gd name="connsiteX3" fmla="*/ 2742303 w 2772126"/>
                <a:gd name="connsiteY3" fmla="*/ 0 h 317979"/>
                <a:gd name="connsiteX0" fmla="*/ 2783720 w 2783720"/>
                <a:gd name="connsiteY0" fmla="*/ 317979 h 317979"/>
                <a:gd name="connsiteX1" fmla="*/ 0 w 2783720"/>
                <a:gd name="connsiteY1" fmla="*/ 317979 h 317979"/>
                <a:gd name="connsiteX2" fmla="*/ 0 w 2783720"/>
                <a:gd name="connsiteY2" fmla="*/ 0 h 317979"/>
                <a:gd name="connsiteX3" fmla="*/ 2742303 w 2783720"/>
                <a:gd name="connsiteY3" fmla="*/ 0 h 317979"/>
                <a:gd name="connsiteX0" fmla="*/ 2783720 w 2783720"/>
                <a:gd name="connsiteY0" fmla="*/ 322741 h 322741"/>
                <a:gd name="connsiteX1" fmla="*/ 0 w 2783720"/>
                <a:gd name="connsiteY1" fmla="*/ 322741 h 322741"/>
                <a:gd name="connsiteX2" fmla="*/ 0 w 2783720"/>
                <a:gd name="connsiteY2" fmla="*/ 4762 h 322741"/>
                <a:gd name="connsiteX3" fmla="*/ 2719270 w 2783720"/>
                <a:gd name="connsiteY3" fmla="*/ 0 h 3227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83720" h="322741">
                  <a:moveTo>
                    <a:pt x="2783720" y="322741"/>
                  </a:moveTo>
                  <a:lnTo>
                    <a:pt x="0" y="322741"/>
                  </a:lnTo>
                  <a:lnTo>
                    <a:pt x="0" y="4762"/>
                  </a:lnTo>
                  <a:lnTo>
                    <a:pt x="2719270" y="0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Freeform 13"/>
            <p:cNvSpPr/>
            <p:nvPr/>
          </p:nvSpPr>
          <p:spPr>
            <a:xfrm>
              <a:off x="5264517" y="2485084"/>
              <a:ext cx="1086487" cy="340025"/>
            </a:xfrm>
            <a:custGeom>
              <a:avLst/>
              <a:gdLst>
                <a:gd name="connsiteX0" fmla="*/ 319 w 1086487"/>
                <a:gd name="connsiteY0" fmla="*/ 340025 h 340025"/>
                <a:gd name="connsiteX1" fmla="*/ 152719 w 1086487"/>
                <a:gd name="connsiteY1" fmla="*/ 54275 h 340025"/>
                <a:gd name="connsiteX2" fmla="*/ 933769 w 1086487"/>
                <a:gd name="connsiteY2" fmla="*/ 25700 h 340025"/>
                <a:gd name="connsiteX3" fmla="*/ 1086169 w 1086487"/>
                <a:gd name="connsiteY3" fmla="*/ 340025 h 340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86487" h="340025">
                  <a:moveTo>
                    <a:pt x="319" y="340025"/>
                  </a:moveTo>
                  <a:cubicBezTo>
                    <a:pt x="-1269" y="223343"/>
                    <a:pt x="-2856" y="106662"/>
                    <a:pt x="152719" y="54275"/>
                  </a:cubicBezTo>
                  <a:cubicBezTo>
                    <a:pt x="308294" y="1888"/>
                    <a:pt x="778194" y="-21925"/>
                    <a:pt x="933769" y="25700"/>
                  </a:cubicBezTo>
                  <a:cubicBezTo>
                    <a:pt x="1089344" y="73325"/>
                    <a:pt x="1087756" y="206675"/>
                    <a:pt x="1086169" y="340025"/>
                  </a:cubicBezTo>
                </a:path>
              </a:pathLst>
            </a:custGeom>
            <a:noFill/>
            <a:ln>
              <a:solidFill>
                <a:schemeClr val="tx1"/>
              </a:solidFill>
              <a:tailEnd type="triangle"/>
            </a:ln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Freeform 14"/>
            <p:cNvSpPr/>
            <p:nvPr/>
          </p:nvSpPr>
          <p:spPr>
            <a:xfrm rot="16200000">
              <a:off x="9997325" y="2935289"/>
              <a:ext cx="320022" cy="90497"/>
            </a:xfrm>
            <a:custGeom>
              <a:avLst/>
              <a:gdLst>
                <a:gd name="connsiteX0" fmla="*/ 0 w 369096"/>
                <a:gd name="connsiteY0" fmla="*/ 76200 h 171450"/>
                <a:gd name="connsiteX1" fmla="*/ 71438 w 369096"/>
                <a:gd name="connsiteY1" fmla="*/ 0 h 171450"/>
                <a:gd name="connsiteX2" fmla="*/ 107156 w 369096"/>
                <a:gd name="connsiteY2" fmla="*/ 78581 h 171450"/>
                <a:gd name="connsiteX3" fmla="*/ 178594 w 369096"/>
                <a:gd name="connsiteY3" fmla="*/ 4762 h 171450"/>
                <a:gd name="connsiteX4" fmla="*/ 219075 w 369096"/>
                <a:gd name="connsiteY4" fmla="*/ 80962 h 171450"/>
                <a:gd name="connsiteX5" fmla="*/ 309563 w 369096"/>
                <a:gd name="connsiteY5" fmla="*/ 14287 h 171450"/>
                <a:gd name="connsiteX6" fmla="*/ 369094 w 369096"/>
                <a:gd name="connsiteY6" fmla="*/ 111918 h 171450"/>
                <a:gd name="connsiteX7" fmla="*/ 307181 w 369096"/>
                <a:gd name="connsiteY7" fmla="*/ 171450 h 171450"/>
                <a:gd name="connsiteX0" fmla="*/ 0 w 369096"/>
                <a:gd name="connsiteY0" fmla="*/ 76200 h 111918"/>
                <a:gd name="connsiteX1" fmla="*/ 71438 w 369096"/>
                <a:gd name="connsiteY1" fmla="*/ 0 h 111918"/>
                <a:gd name="connsiteX2" fmla="*/ 107156 w 369096"/>
                <a:gd name="connsiteY2" fmla="*/ 78581 h 111918"/>
                <a:gd name="connsiteX3" fmla="*/ 178594 w 369096"/>
                <a:gd name="connsiteY3" fmla="*/ 4762 h 111918"/>
                <a:gd name="connsiteX4" fmla="*/ 219075 w 369096"/>
                <a:gd name="connsiteY4" fmla="*/ 80962 h 111918"/>
                <a:gd name="connsiteX5" fmla="*/ 309563 w 369096"/>
                <a:gd name="connsiteY5" fmla="*/ 14287 h 111918"/>
                <a:gd name="connsiteX6" fmla="*/ 369094 w 369096"/>
                <a:gd name="connsiteY6" fmla="*/ 111918 h 111918"/>
                <a:gd name="connsiteX0" fmla="*/ 0 w 361953"/>
                <a:gd name="connsiteY0" fmla="*/ 76200 h 107155"/>
                <a:gd name="connsiteX1" fmla="*/ 71438 w 361953"/>
                <a:gd name="connsiteY1" fmla="*/ 0 h 107155"/>
                <a:gd name="connsiteX2" fmla="*/ 107156 w 361953"/>
                <a:gd name="connsiteY2" fmla="*/ 78581 h 107155"/>
                <a:gd name="connsiteX3" fmla="*/ 178594 w 361953"/>
                <a:gd name="connsiteY3" fmla="*/ 4762 h 107155"/>
                <a:gd name="connsiteX4" fmla="*/ 219075 w 361953"/>
                <a:gd name="connsiteY4" fmla="*/ 80962 h 107155"/>
                <a:gd name="connsiteX5" fmla="*/ 309563 w 361953"/>
                <a:gd name="connsiteY5" fmla="*/ 14287 h 107155"/>
                <a:gd name="connsiteX6" fmla="*/ 361950 w 361953"/>
                <a:gd name="connsiteY6" fmla="*/ 107155 h 107155"/>
                <a:gd name="connsiteX0" fmla="*/ 0 w 361950"/>
                <a:gd name="connsiteY0" fmla="*/ 76200 h 107155"/>
                <a:gd name="connsiteX1" fmla="*/ 71438 w 361950"/>
                <a:gd name="connsiteY1" fmla="*/ 0 h 107155"/>
                <a:gd name="connsiteX2" fmla="*/ 107156 w 361950"/>
                <a:gd name="connsiteY2" fmla="*/ 78581 h 107155"/>
                <a:gd name="connsiteX3" fmla="*/ 178594 w 361950"/>
                <a:gd name="connsiteY3" fmla="*/ 4762 h 107155"/>
                <a:gd name="connsiteX4" fmla="*/ 219075 w 361950"/>
                <a:gd name="connsiteY4" fmla="*/ 80962 h 107155"/>
                <a:gd name="connsiteX5" fmla="*/ 309563 w 361950"/>
                <a:gd name="connsiteY5" fmla="*/ 14287 h 107155"/>
                <a:gd name="connsiteX6" fmla="*/ 361950 w 361950"/>
                <a:gd name="connsiteY6" fmla="*/ 107155 h 107155"/>
                <a:gd name="connsiteX0" fmla="*/ 0 w 309563"/>
                <a:gd name="connsiteY0" fmla="*/ 76200 h 80962"/>
                <a:gd name="connsiteX1" fmla="*/ 71438 w 309563"/>
                <a:gd name="connsiteY1" fmla="*/ 0 h 80962"/>
                <a:gd name="connsiteX2" fmla="*/ 107156 w 309563"/>
                <a:gd name="connsiteY2" fmla="*/ 78581 h 80962"/>
                <a:gd name="connsiteX3" fmla="*/ 178594 w 309563"/>
                <a:gd name="connsiteY3" fmla="*/ 4762 h 80962"/>
                <a:gd name="connsiteX4" fmla="*/ 219075 w 309563"/>
                <a:gd name="connsiteY4" fmla="*/ 80962 h 80962"/>
                <a:gd name="connsiteX5" fmla="*/ 309563 w 309563"/>
                <a:gd name="connsiteY5" fmla="*/ 14287 h 80962"/>
                <a:gd name="connsiteX0" fmla="*/ 0 w 316992"/>
                <a:gd name="connsiteY0" fmla="*/ 76200 h 80962"/>
                <a:gd name="connsiteX1" fmla="*/ 71438 w 316992"/>
                <a:gd name="connsiteY1" fmla="*/ 0 h 80962"/>
                <a:gd name="connsiteX2" fmla="*/ 107156 w 316992"/>
                <a:gd name="connsiteY2" fmla="*/ 78581 h 80962"/>
                <a:gd name="connsiteX3" fmla="*/ 178594 w 316992"/>
                <a:gd name="connsiteY3" fmla="*/ 4762 h 80962"/>
                <a:gd name="connsiteX4" fmla="*/ 219075 w 316992"/>
                <a:gd name="connsiteY4" fmla="*/ 80962 h 80962"/>
                <a:gd name="connsiteX5" fmla="*/ 309563 w 316992"/>
                <a:gd name="connsiteY5" fmla="*/ 14287 h 80962"/>
                <a:gd name="connsiteX6" fmla="*/ 311946 w 316992"/>
                <a:gd name="connsiteY6" fmla="*/ 21432 h 80962"/>
                <a:gd name="connsiteX0" fmla="*/ 0 w 364333"/>
                <a:gd name="connsiteY0" fmla="*/ 76200 h 80962"/>
                <a:gd name="connsiteX1" fmla="*/ 71438 w 364333"/>
                <a:gd name="connsiteY1" fmla="*/ 0 h 80962"/>
                <a:gd name="connsiteX2" fmla="*/ 107156 w 364333"/>
                <a:gd name="connsiteY2" fmla="*/ 78581 h 80962"/>
                <a:gd name="connsiteX3" fmla="*/ 178594 w 364333"/>
                <a:gd name="connsiteY3" fmla="*/ 4762 h 80962"/>
                <a:gd name="connsiteX4" fmla="*/ 219075 w 364333"/>
                <a:gd name="connsiteY4" fmla="*/ 80962 h 80962"/>
                <a:gd name="connsiteX5" fmla="*/ 309563 w 364333"/>
                <a:gd name="connsiteY5" fmla="*/ 14287 h 80962"/>
                <a:gd name="connsiteX6" fmla="*/ 364333 w 364333"/>
                <a:gd name="connsiteY6" fmla="*/ 76201 h 80962"/>
                <a:gd name="connsiteX0" fmla="*/ 0 w 364333"/>
                <a:gd name="connsiteY0" fmla="*/ 76200 h 78581"/>
                <a:gd name="connsiteX1" fmla="*/ 71438 w 364333"/>
                <a:gd name="connsiteY1" fmla="*/ 0 h 78581"/>
                <a:gd name="connsiteX2" fmla="*/ 107156 w 364333"/>
                <a:gd name="connsiteY2" fmla="*/ 78581 h 78581"/>
                <a:gd name="connsiteX3" fmla="*/ 178594 w 364333"/>
                <a:gd name="connsiteY3" fmla="*/ 4762 h 78581"/>
                <a:gd name="connsiteX4" fmla="*/ 226219 w 364333"/>
                <a:gd name="connsiteY4" fmla="*/ 76200 h 78581"/>
                <a:gd name="connsiteX5" fmla="*/ 309563 w 364333"/>
                <a:gd name="connsiteY5" fmla="*/ 14287 h 78581"/>
                <a:gd name="connsiteX6" fmla="*/ 364333 w 364333"/>
                <a:gd name="connsiteY6" fmla="*/ 76201 h 78581"/>
                <a:gd name="connsiteX0" fmla="*/ 0 w 364333"/>
                <a:gd name="connsiteY0" fmla="*/ 76200 h 76201"/>
                <a:gd name="connsiteX1" fmla="*/ 71438 w 364333"/>
                <a:gd name="connsiteY1" fmla="*/ 0 h 76201"/>
                <a:gd name="connsiteX2" fmla="*/ 121444 w 364333"/>
                <a:gd name="connsiteY2" fmla="*/ 76199 h 76201"/>
                <a:gd name="connsiteX3" fmla="*/ 178594 w 364333"/>
                <a:gd name="connsiteY3" fmla="*/ 4762 h 76201"/>
                <a:gd name="connsiteX4" fmla="*/ 226219 w 364333"/>
                <a:gd name="connsiteY4" fmla="*/ 76200 h 76201"/>
                <a:gd name="connsiteX5" fmla="*/ 309563 w 364333"/>
                <a:gd name="connsiteY5" fmla="*/ 14287 h 76201"/>
                <a:gd name="connsiteX6" fmla="*/ 364333 w 364333"/>
                <a:gd name="connsiteY6" fmla="*/ 76201 h 76201"/>
                <a:gd name="connsiteX0" fmla="*/ 0 w 364333"/>
                <a:gd name="connsiteY0" fmla="*/ 76200 h 76201"/>
                <a:gd name="connsiteX1" fmla="*/ 71438 w 364333"/>
                <a:gd name="connsiteY1" fmla="*/ 0 h 76201"/>
                <a:gd name="connsiteX2" fmla="*/ 121444 w 364333"/>
                <a:gd name="connsiteY2" fmla="*/ 76199 h 76201"/>
                <a:gd name="connsiteX3" fmla="*/ 178594 w 364333"/>
                <a:gd name="connsiteY3" fmla="*/ 4762 h 76201"/>
                <a:gd name="connsiteX4" fmla="*/ 242888 w 364333"/>
                <a:gd name="connsiteY4" fmla="*/ 76200 h 76201"/>
                <a:gd name="connsiteX5" fmla="*/ 309563 w 364333"/>
                <a:gd name="connsiteY5" fmla="*/ 14287 h 76201"/>
                <a:gd name="connsiteX6" fmla="*/ 364333 w 364333"/>
                <a:gd name="connsiteY6" fmla="*/ 76201 h 76201"/>
                <a:gd name="connsiteX0" fmla="*/ 0 w 364333"/>
                <a:gd name="connsiteY0" fmla="*/ 76200 h 76201"/>
                <a:gd name="connsiteX1" fmla="*/ 71438 w 364333"/>
                <a:gd name="connsiteY1" fmla="*/ 0 h 76201"/>
                <a:gd name="connsiteX2" fmla="*/ 121444 w 364333"/>
                <a:gd name="connsiteY2" fmla="*/ 76199 h 76201"/>
                <a:gd name="connsiteX3" fmla="*/ 178594 w 364333"/>
                <a:gd name="connsiteY3" fmla="*/ 4762 h 76201"/>
                <a:gd name="connsiteX4" fmla="*/ 242888 w 364333"/>
                <a:gd name="connsiteY4" fmla="*/ 76200 h 76201"/>
                <a:gd name="connsiteX5" fmla="*/ 311944 w 364333"/>
                <a:gd name="connsiteY5" fmla="*/ 7143 h 76201"/>
                <a:gd name="connsiteX6" fmla="*/ 364333 w 364333"/>
                <a:gd name="connsiteY6" fmla="*/ 76201 h 76201"/>
                <a:gd name="connsiteX0" fmla="*/ 0 w 311944"/>
                <a:gd name="connsiteY0" fmla="*/ 76200 h 76200"/>
                <a:gd name="connsiteX1" fmla="*/ 71438 w 311944"/>
                <a:gd name="connsiteY1" fmla="*/ 0 h 76200"/>
                <a:gd name="connsiteX2" fmla="*/ 121444 w 311944"/>
                <a:gd name="connsiteY2" fmla="*/ 76199 h 76200"/>
                <a:gd name="connsiteX3" fmla="*/ 178594 w 311944"/>
                <a:gd name="connsiteY3" fmla="*/ 4762 h 76200"/>
                <a:gd name="connsiteX4" fmla="*/ 242888 w 311944"/>
                <a:gd name="connsiteY4" fmla="*/ 76200 h 76200"/>
                <a:gd name="connsiteX5" fmla="*/ 311944 w 311944"/>
                <a:gd name="connsiteY5" fmla="*/ 7143 h 76200"/>
                <a:gd name="connsiteX0" fmla="*/ 0 w 321469"/>
                <a:gd name="connsiteY0" fmla="*/ 78582 h 78582"/>
                <a:gd name="connsiteX1" fmla="*/ 71438 w 321469"/>
                <a:gd name="connsiteY1" fmla="*/ 2382 h 78582"/>
                <a:gd name="connsiteX2" fmla="*/ 121444 w 321469"/>
                <a:gd name="connsiteY2" fmla="*/ 78581 h 78582"/>
                <a:gd name="connsiteX3" fmla="*/ 178594 w 321469"/>
                <a:gd name="connsiteY3" fmla="*/ 7144 h 78582"/>
                <a:gd name="connsiteX4" fmla="*/ 242888 w 321469"/>
                <a:gd name="connsiteY4" fmla="*/ 78582 h 78582"/>
                <a:gd name="connsiteX5" fmla="*/ 321469 w 321469"/>
                <a:gd name="connsiteY5" fmla="*/ 0 h 785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21469" h="78582">
                  <a:moveTo>
                    <a:pt x="0" y="78582"/>
                  </a:moveTo>
                  <a:lnTo>
                    <a:pt x="71438" y="2382"/>
                  </a:lnTo>
                  <a:lnTo>
                    <a:pt x="121444" y="78581"/>
                  </a:lnTo>
                  <a:lnTo>
                    <a:pt x="178594" y="7144"/>
                  </a:lnTo>
                  <a:lnTo>
                    <a:pt x="242888" y="78582"/>
                  </a:lnTo>
                  <a:lnTo>
                    <a:pt x="321469" y="0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9" name="Freeform 18"/>
            <p:cNvSpPr/>
            <p:nvPr/>
          </p:nvSpPr>
          <p:spPr>
            <a:xfrm rot="16200000">
              <a:off x="7821246" y="3750415"/>
              <a:ext cx="320022" cy="90497"/>
            </a:xfrm>
            <a:custGeom>
              <a:avLst/>
              <a:gdLst>
                <a:gd name="connsiteX0" fmla="*/ 0 w 369096"/>
                <a:gd name="connsiteY0" fmla="*/ 76200 h 171450"/>
                <a:gd name="connsiteX1" fmla="*/ 71438 w 369096"/>
                <a:gd name="connsiteY1" fmla="*/ 0 h 171450"/>
                <a:gd name="connsiteX2" fmla="*/ 107156 w 369096"/>
                <a:gd name="connsiteY2" fmla="*/ 78581 h 171450"/>
                <a:gd name="connsiteX3" fmla="*/ 178594 w 369096"/>
                <a:gd name="connsiteY3" fmla="*/ 4762 h 171450"/>
                <a:gd name="connsiteX4" fmla="*/ 219075 w 369096"/>
                <a:gd name="connsiteY4" fmla="*/ 80962 h 171450"/>
                <a:gd name="connsiteX5" fmla="*/ 309563 w 369096"/>
                <a:gd name="connsiteY5" fmla="*/ 14287 h 171450"/>
                <a:gd name="connsiteX6" fmla="*/ 369094 w 369096"/>
                <a:gd name="connsiteY6" fmla="*/ 111918 h 171450"/>
                <a:gd name="connsiteX7" fmla="*/ 307181 w 369096"/>
                <a:gd name="connsiteY7" fmla="*/ 171450 h 171450"/>
                <a:gd name="connsiteX0" fmla="*/ 0 w 369096"/>
                <a:gd name="connsiteY0" fmla="*/ 76200 h 111918"/>
                <a:gd name="connsiteX1" fmla="*/ 71438 w 369096"/>
                <a:gd name="connsiteY1" fmla="*/ 0 h 111918"/>
                <a:gd name="connsiteX2" fmla="*/ 107156 w 369096"/>
                <a:gd name="connsiteY2" fmla="*/ 78581 h 111918"/>
                <a:gd name="connsiteX3" fmla="*/ 178594 w 369096"/>
                <a:gd name="connsiteY3" fmla="*/ 4762 h 111918"/>
                <a:gd name="connsiteX4" fmla="*/ 219075 w 369096"/>
                <a:gd name="connsiteY4" fmla="*/ 80962 h 111918"/>
                <a:gd name="connsiteX5" fmla="*/ 309563 w 369096"/>
                <a:gd name="connsiteY5" fmla="*/ 14287 h 111918"/>
                <a:gd name="connsiteX6" fmla="*/ 369094 w 369096"/>
                <a:gd name="connsiteY6" fmla="*/ 111918 h 111918"/>
                <a:gd name="connsiteX0" fmla="*/ 0 w 361953"/>
                <a:gd name="connsiteY0" fmla="*/ 76200 h 107155"/>
                <a:gd name="connsiteX1" fmla="*/ 71438 w 361953"/>
                <a:gd name="connsiteY1" fmla="*/ 0 h 107155"/>
                <a:gd name="connsiteX2" fmla="*/ 107156 w 361953"/>
                <a:gd name="connsiteY2" fmla="*/ 78581 h 107155"/>
                <a:gd name="connsiteX3" fmla="*/ 178594 w 361953"/>
                <a:gd name="connsiteY3" fmla="*/ 4762 h 107155"/>
                <a:gd name="connsiteX4" fmla="*/ 219075 w 361953"/>
                <a:gd name="connsiteY4" fmla="*/ 80962 h 107155"/>
                <a:gd name="connsiteX5" fmla="*/ 309563 w 361953"/>
                <a:gd name="connsiteY5" fmla="*/ 14287 h 107155"/>
                <a:gd name="connsiteX6" fmla="*/ 361950 w 361953"/>
                <a:gd name="connsiteY6" fmla="*/ 107155 h 107155"/>
                <a:gd name="connsiteX0" fmla="*/ 0 w 361950"/>
                <a:gd name="connsiteY0" fmla="*/ 76200 h 107155"/>
                <a:gd name="connsiteX1" fmla="*/ 71438 w 361950"/>
                <a:gd name="connsiteY1" fmla="*/ 0 h 107155"/>
                <a:gd name="connsiteX2" fmla="*/ 107156 w 361950"/>
                <a:gd name="connsiteY2" fmla="*/ 78581 h 107155"/>
                <a:gd name="connsiteX3" fmla="*/ 178594 w 361950"/>
                <a:gd name="connsiteY3" fmla="*/ 4762 h 107155"/>
                <a:gd name="connsiteX4" fmla="*/ 219075 w 361950"/>
                <a:gd name="connsiteY4" fmla="*/ 80962 h 107155"/>
                <a:gd name="connsiteX5" fmla="*/ 309563 w 361950"/>
                <a:gd name="connsiteY5" fmla="*/ 14287 h 107155"/>
                <a:gd name="connsiteX6" fmla="*/ 361950 w 361950"/>
                <a:gd name="connsiteY6" fmla="*/ 107155 h 107155"/>
                <a:gd name="connsiteX0" fmla="*/ 0 w 309563"/>
                <a:gd name="connsiteY0" fmla="*/ 76200 h 80962"/>
                <a:gd name="connsiteX1" fmla="*/ 71438 w 309563"/>
                <a:gd name="connsiteY1" fmla="*/ 0 h 80962"/>
                <a:gd name="connsiteX2" fmla="*/ 107156 w 309563"/>
                <a:gd name="connsiteY2" fmla="*/ 78581 h 80962"/>
                <a:gd name="connsiteX3" fmla="*/ 178594 w 309563"/>
                <a:gd name="connsiteY3" fmla="*/ 4762 h 80962"/>
                <a:gd name="connsiteX4" fmla="*/ 219075 w 309563"/>
                <a:gd name="connsiteY4" fmla="*/ 80962 h 80962"/>
                <a:gd name="connsiteX5" fmla="*/ 309563 w 309563"/>
                <a:gd name="connsiteY5" fmla="*/ 14287 h 80962"/>
                <a:gd name="connsiteX0" fmla="*/ 0 w 316992"/>
                <a:gd name="connsiteY0" fmla="*/ 76200 h 80962"/>
                <a:gd name="connsiteX1" fmla="*/ 71438 w 316992"/>
                <a:gd name="connsiteY1" fmla="*/ 0 h 80962"/>
                <a:gd name="connsiteX2" fmla="*/ 107156 w 316992"/>
                <a:gd name="connsiteY2" fmla="*/ 78581 h 80962"/>
                <a:gd name="connsiteX3" fmla="*/ 178594 w 316992"/>
                <a:gd name="connsiteY3" fmla="*/ 4762 h 80962"/>
                <a:gd name="connsiteX4" fmla="*/ 219075 w 316992"/>
                <a:gd name="connsiteY4" fmla="*/ 80962 h 80962"/>
                <a:gd name="connsiteX5" fmla="*/ 309563 w 316992"/>
                <a:gd name="connsiteY5" fmla="*/ 14287 h 80962"/>
                <a:gd name="connsiteX6" fmla="*/ 311946 w 316992"/>
                <a:gd name="connsiteY6" fmla="*/ 21432 h 80962"/>
                <a:gd name="connsiteX0" fmla="*/ 0 w 364333"/>
                <a:gd name="connsiteY0" fmla="*/ 76200 h 80962"/>
                <a:gd name="connsiteX1" fmla="*/ 71438 w 364333"/>
                <a:gd name="connsiteY1" fmla="*/ 0 h 80962"/>
                <a:gd name="connsiteX2" fmla="*/ 107156 w 364333"/>
                <a:gd name="connsiteY2" fmla="*/ 78581 h 80962"/>
                <a:gd name="connsiteX3" fmla="*/ 178594 w 364333"/>
                <a:gd name="connsiteY3" fmla="*/ 4762 h 80962"/>
                <a:gd name="connsiteX4" fmla="*/ 219075 w 364333"/>
                <a:gd name="connsiteY4" fmla="*/ 80962 h 80962"/>
                <a:gd name="connsiteX5" fmla="*/ 309563 w 364333"/>
                <a:gd name="connsiteY5" fmla="*/ 14287 h 80962"/>
                <a:gd name="connsiteX6" fmla="*/ 364333 w 364333"/>
                <a:gd name="connsiteY6" fmla="*/ 76201 h 80962"/>
                <a:gd name="connsiteX0" fmla="*/ 0 w 364333"/>
                <a:gd name="connsiteY0" fmla="*/ 76200 h 78581"/>
                <a:gd name="connsiteX1" fmla="*/ 71438 w 364333"/>
                <a:gd name="connsiteY1" fmla="*/ 0 h 78581"/>
                <a:gd name="connsiteX2" fmla="*/ 107156 w 364333"/>
                <a:gd name="connsiteY2" fmla="*/ 78581 h 78581"/>
                <a:gd name="connsiteX3" fmla="*/ 178594 w 364333"/>
                <a:gd name="connsiteY3" fmla="*/ 4762 h 78581"/>
                <a:gd name="connsiteX4" fmla="*/ 226219 w 364333"/>
                <a:gd name="connsiteY4" fmla="*/ 76200 h 78581"/>
                <a:gd name="connsiteX5" fmla="*/ 309563 w 364333"/>
                <a:gd name="connsiteY5" fmla="*/ 14287 h 78581"/>
                <a:gd name="connsiteX6" fmla="*/ 364333 w 364333"/>
                <a:gd name="connsiteY6" fmla="*/ 76201 h 78581"/>
                <a:gd name="connsiteX0" fmla="*/ 0 w 364333"/>
                <a:gd name="connsiteY0" fmla="*/ 76200 h 76201"/>
                <a:gd name="connsiteX1" fmla="*/ 71438 w 364333"/>
                <a:gd name="connsiteY1" fmla="*/ 0 h 76201"/>
                <a:gd name="connsiteX2" fmla="*/ 121444 w 364333"/>
                <a:gd name="connsiteY2" fmla="*/ 76199 h 76201"/>
                <a:gd name="connsiteX3" fmla="*/ 178594 w 364333"/>
                <a:gd name="connsiteY3" fmla="*/ 4762 h 76201"/>
                <a:gd name="connsiteX4" fmla="*/ 226219 w 364333"/>
                <a:gd name="connsiteY4" fmla="*/ 76200 h 76201"/>
                <a:gd name="connsiteX5" fmla="*/ 309563 w 364333"/>
                <a:gd name="connsiteY5" fmla="*/ 14287 h 76201"/>
                <a:gd name="connsiteX6" fmla="*/ 364333 w 364333"/>
                <a:gd name="connsiteY6" fmla="*/ 76201 h 76201"/>
                <a:gd name="connsiteX0" fmla="*/ 0 w 364333"/>
                <a:gd name="connsiteY0" fmla="*/ 76200 h 76201"/>
                <a:gd name="connsiteX1" fmla="*/ 71438 w 364333"/>
                <a:gd name="connsiteY1" fmla="*/ 0 h 76201"/>
                <a:gd name="connsiteX2" fmla="*/ 121444 w 364333"/>
                <a:gd name="connsiteY2" fmla="*/ 76199 h 76201"/>
                <a:gd name="connsiteX3" fmla="*/ 178594 w 364333"/>
                <a:gd name="connsiteY3" fmla="*/ 4762 h 76201"/>
                <a:gd name="connsiteX4" fmla="*/ 242888 w 364333"/>
                <a:gd name="connsiteY4" fmla="*/ 76200 h 76201"/>
                <a:gd name="connsiteX5" fmla="*/ 309563 w 364333"/>
                <a:gd name="connsiteY5" fmla="*/ 14287 h 76201"/>
                <a:gd name="connsiteX6" fmla="*/ 364333 w 364333"/>
                <a:gd name="connsiteY6" fmla="*/ 76201 h 76201"/>
                <a:gd name="connsiteX0" fmla="*/ 0 w 364333"/>
                <a:gd name="connsiteY0" fmla="*/ 76200 h 76201"/>
                <a:gd name="connsiteX1" fmla="*/ 71438 w 364333"/>
                <a:gd name="connsiteY1" fmla="*/ 0 h 76201"/>
                <a:gd name="connsiteX2" fmla="*/ 121444 w 364333"/>
                <a:gd name="connsiteY2" fmla="*/ 76199 h 76201"/>
                <a:gd name="connsiteX3" fmla="*/ 178594 w 364333"/>
                <a:gd name="connsiteY3" fmla="*/ 4762 h 76201"/>
                <a:gd name="connsiteX4" fmla="*/ 242888 w 364333"/>
                <a:gd name="connsiteY4" fmla="*/ 76200 h 76201"/>
                <a:gd name="connsiteX5" fmla="*/ 311944 w 364333"/>
                <a:gd name="connsiteY5" fmla="*/ 7143 h 76201"/>
                <a:gd name="connsiteX6" fmla="*/ 364333 w 364333"/>
                <a:gd name="connsiteY6" fmla="*/ 76201 h 76201"/>
                <a:gd name="connsiteX0" fmla="*/ 0 w 311944"/>
                <a:gd name="connsiteY0" fmla="*/ 76200 h 76200"/>
                <a:gd name="connsiteX1" fmla="*/ 71438 w 311944"/>
                <a:gd name="connsiteY1" fmla="*/ 0 h 76200"/>
                <a:gd name="connsiteX2" fmla="*/ 121444 w 311944"/>
                <a:gd name="connsiteY2" fmla="*/ 76199 h 76200"/>
                <a:gd name="connsiteX3" fmla="*/ 178594 w 311944"/>
                <a:gd name="connsiteY3" fmla="*/ 4762 h 76200"/>
                <a:gd name="connsiteX4" fmla="*/ 242888 w 311944"/>
                <a:gd name="connsiteY4" fmla="*/ 76200 h 76200"/>
                <a:gd name="connsiteX5" fmla="*/ 311944 w 311944"/>
                <a:gd name="connsiteY5" fmla="*/ 7143 h 76200"/>
                <a:gd name="connsiteX0" fmla="*/ 0 w 321469"/>
                <a:gd name="connsiteY0" fmla="*/ 78582 h 78582"/>
                <a:gd name="connsiteX1" fmla="*/ 71438 w 321469"/>
                <a:gd name="connsiteY1" fmla="*/ 2382 h 78582"/>
                <a:gd name="connsiteX2" fmla="*/ 121444 w 321469"/>
                <a:gd name="connsiteY2" fmla="*/ 78581 h 78582"/>
                <a:gd name="connsiteX3" fmla="*/ 178594 w 321469"/>
                <a:gd name="connsiteY3" fmla="*/ 7144 h 78582"/>
                <a:gd name="connsiteX4" fmla="*/ 242888 w 321469"/>
                <a:gd name="connsiteY4" fmla="*/ 78582 h 78582"/>
                <a:gd name="connsiteX5" fmla="*/ 321469 w 321469"/>
                <a:gd name="connsiteY5" fmla="*/ 0 h 785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21469" h="78582">
                  <a:moveTo>
                    <a:pt x="0" y="78582"/>
                  </a:moveTo>
                  <a:lnTo>
                    <a:pt x="71438" y="2382"/>
                  </a:lnTo>
                  <a:lnTo>
                    <a:pt x="121444" y="78581"/>
                  </a:lnTo>
                  <a:lnTo>
                    <a:pt x="178594" y="7144"/>
                  </a:lnTo>
                  <a:lnTo>
                    <a:pt x="242888" y="78582"/>
                  </a:lnTo>
                  <a:lnTo>
                    <a:pt x="321469" y="0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1" name="Rectangle 20"/>
            <p:cNvSpPr/>
            <p:nvPr/>
          </p:nvSpPr>
          <p:spPr>
            <a:xfrm>
              <a:off x="8096290" y="3606204"/>
              <a:ext cx="1187441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/>
                <a:t>read/write</a:t>
              </a:r>
              <a:endParaRPr lang="en-US" dirty="0">
                <a:solidFill>
                  <a:schemeClr val="accent1">
                    <a:lumMod val="60000"/>
                    <a:lumOff val="40000"/>
                  </a:schemeClr>
                </a:solidFill>
              </a:endParaRPr>
            </a:p>
          </p:txBody>
        </p:sp>
        <p:sp>
          <p:nvSpPr>
            <p:cNvPr id="22" name="Freeform 21"/>
            <p:cNvSpPr/>
            <p:nvPr/>
          </p:nvSpPr>
          <p:spPr>
            <a:xfrm>
              <a:off x="5752151" y="3262113"/>
              <a:ext cx="575797" cy="371301"/>
            </a:xfrm>
            <a:custGeom>
              <a:avLst/>
              <a:gdLst>
                <a:gd name="connsiteX0" fmla="*/ 319 w 1086487"/>
                <a:gd name="connsiteY0" fmla="*/ 340025 h 340025"/>
                <a:gd name="connsiteX1" fmla="*/ 152719 w 1086487"/>
                <a:gd name="connsiteY1" fmla="*/ 54275 h 340025"/>
                <a:gd name="connsiteX2" fmla="*/ 933769 w 1086487"/>
                <a:gd name="connsiteY2" fmla="*/ 25700 h 340025"/>
                <a:gd name="connsiteX3" fmla="*/ 1086169 w 1086487"/>
                <a:gd name="connsiteY3" fmla="*/ 340025 h 340025"/>
                <a:gd name="connsiteX0" fmla="*/ 0 w 933768"/>
                <a:gd name="connsiteY0" fmla="*/ 54275 h 340025"/>
                <a:gd name="connsiteX1" fmla="*/ 781050 w 933768"/>
                <a:gd name="connsiteY1" fmla="*/ 25700 h 340025"/>
                <a:gd name="connsiteX2" fmla="*/ 933450 w 933768"/>
                <a:gd name="connsiteY2" fmla="*/ 340025 h 340025"/>
                <a:gd name="connsiteX0" fmla="*/ 0 w 557530"/>
                <a:gd name="connsiteY0" fmla="*/ 100175 h 328775"/>
                <a:gd name="connsiteX1" fmla="*/ 404812 w 557530"/>
                <a:gd name="connsiteY1" fmla="*/ 14450 h 328775"/>
                <a:gd name="connsiteX2" fmla="*/ 557212 w 557530"/>
                <a:gd name="connsiteY2" fmla="*/ 328775 h 328775"/>
                <a:gd name="connsiteX0" fmla="*/ 0 w 557276"/>
                <a:gd name="connsiteY0" fmla="*/ 48058 h 276658"/>
                <a:gd name="connsiteX1" fmla="*/ 376237 w 557276"/>
                <a:gd name="connsiteY1" fmla="*/ 29008 h 276658"/>
                <a:gd name="connsiteX2" fmla="*/ 557212 w 557276"/>
                <a:gd name="connsiteY2" fmla="*/ 276658 h 276658"/>
                <a:gd name="connsiteX0" fmla="*/ 0 w 557255"/>
                <a:gd name="connsiteY0" fmla="*/ 48058 h 276658"/>
                <a:gd name="connsiteX1" fmla="*/ 376237 w 557255"/>
                <a:gd name="connsiteY1" fmla="*/ 29008 h 276658"/>
                <a:gd name="connsiteX2" fmla="*/ 557212 w 557255"/>
                <a:gd name="connsiteY2" fmla="*/ 276658 h 276658"/>
                <a:gd name="connsiteX0" fmla="*/ 0 w 557255"/>
                <a:gd name="connsiteY0" fmla="*/ 36344 h 264944"/>
                <a:gd name="connsiteX1" fmla="*/ 376237 w 557255"/>
                <a:gd name="connsiteY1" fmla="*/ 17294 h 264944"/>
                <a:gd name="connsiteX2" fmla="*/ 557212 w 557255"/>
                <a:gd name="connsiteY2" fmla="*/ 264944 h 264944"/>
                <a:gd name="connsiteX0" fmla="*/ 0 w 557361"/>
                <a:gd name="connsiteY0" fmla="*/ 36344 h 264944"/>
                <a:gd name="connsiteX1" fmla="*/ 376237 w 557361"/>
                <a:gd name="connsiteY1" fmla="*/ 17294 h 264944"/>
                <a:gd name="connsiteX2" fmla="*/ 557212 w 557361"/>
                <a:gd name="connsiteY2" fmla="*/ 264944 h 264944"/>
                <a:gd name="connsiteX0" fmla="*/ 0 w 587841"/>
                <a:gd name="connsiteY0" fmla="*/ 11914 h 362434"/>
                <a:gd name="connsiteX1" fmla="*/ 406717 w 587841"/>
                <a:gd name="connsiteY1" fmla="*/ 114784 h 362434"/>
                <a:gd name="connsiteX2" fmla="*/ 587692 w 587841"/>
                <a:gd name="connsiteY2" fmla="*/ 362434 h 362434"/>
                <a:gd name="connsiteX0" fmla="*/ 0 w 587841"/>
                <a:gd name="connsiteY0" fmla="*/ 997 h 351517"/>
                <a:gd name="connsiteX1" fmla="*/ 406717 w 587841"/>
                <a:gd name="connsiteY1" fmla="*/ 103867 h 351517"/>
                <a:gd name="connsiteX2" fmla="*/ 587692 w 587841"/>
                <a:gd name="connsiteY2" fmla="*/ 351517 h 351517"/>
                <a:gd name="connsiteX0" fmla="*/ 0 w 587841"/>
                <a:gd name="connsiteY0" fmla="*/ 1281 h 351801"/>
                <a:gd name="connsiteX1" fmla="*/ 406717 w 587841"/>
                <a:gd name="connsiteY1" fmla="*/ 104151 h 351801"/>
                <a:gd name="connsiteX2" fmla="*/ 587692 w 587841"/>
                <a:gd name="connsiteY2" fmla="*/ 351801 h 351801"/>
                <a:gd name="connsiteX0" fmla="*/ 0 w 587729"/>
                <a:gd name="connsiteY0" fmla="*/ 1281 h 351801"/>
                <a:gd name="connsiteX1" fmla="*/ 406717 w 587729"/>
                <a:gd name="connsiteY1" fmla="*/ 104151 h 351801"/>
                <a:gd name="connsiteX2" fmla="*/ 587692 w 587729"/>
                <a:gd name="connsiteY2" fmla="*/ 351801 h 351801"/>
                <a:gd name="connsiteX0" fmla="*/ 0 w 587729"/>
                <a:gd name="connsiteY0" fmla="*/ 1540 h 352060"/>
                <a:gd name="connsiteX1" fmla="*/ 406717 w 587729"/>
                <a:gd name="connsiteY1" fmla="*/ 104410 h 352060"/>
                <a:gd name="connsiteX2" fmla="*/ 587692 w 587729"/>
                <a:gd name="connsiteY2" fmla="*/ 352060 h 352060"/>
                <a:gd name="connsiteX0" fmla="*/ 0 w 587726"/>
                <a:gd name="connsiteY0" fmla="*/ 1540 h 352060"/>
                <a:gd name="connsiteX1" fmla="*/ 406717 w 587726"/>
                <a:gd name="connsiteY1" fmla="*/ 104410 h 352060"/>
                <a:gd name="connsiteX2" fmla="*/ 587692 w 587726"/>
                <a:gd name="connsiteY2" fmla="*/ 352060 h 352060"/>
                <a:gd name="connsiteX0" fmla="*/ 0 w 587726"/>
                <a:gd name="connsiteY0" fmla="*/ 1593 h 352113"/>
                <a:gd name="connsiteX1" fmla="*/ 406717 w 587726"/>
                <a:gd name="connsiteY1" fmla="*/ 104463 h 352113"/>
                <a:gd name="connsiteX2" fmla="*/ 587692 w 587726"/>
                <a:gd name="connsiteY2" fmla="*/ 352113 h 352113"/>
                <a:gd name="connsiteX0" fmla="*/ 0 w 587721"/>
                <a:gd name="connsiteY0" fmla="*/ 1593 h 352113"/>
                <a:gd name="connsiteX1" fmla="*/ 406717 w 587721"/>
                <a:gd name="connsiteY1" fmla="*/ 104463 h 352113"/>
                <a:gd name="connsiteX2" fmla="*/ 587692 w 587721"/>
                <a:gd name="connsiteY2" fmla="*/ 352113 h 352113"/>
                <a:gd name="connsiteX0" fmla="*/ 0 w 568671"/>
                <a:gd name="connsiteY0" fmla="*/ 1086 h 382562"/>
                <a:gd name="connsiteX1" fmla="*/ 387667 w 568671"/>
                <a:gd name="connsiteY1" fmla="*/ 134912 h 382562"/>
                <a:gd name="connsiteX2" fmla="*/ 568642 w 568671"/>
                <a:gd name="connsiteY2" fmla="*/ 382562 h 382562"/>
                <a:gd name="connsiteX0" fmla="*/ 0 w 568671"/>
                <a:gd name="connsiteY0" fmla="*/ 0 h 381476"/>
                <a:gd name="connsiteX1" fmla="*/ 387667 w 568671"/>
                <a:gd name="connsiteY1" fmla="*/ 133826 h 381476"/>
                <a:gd name="connsiteX2" fmla="*/ 568642 w 568671"/>
                <a:gd name="connsiteY2" fmla="*/ 381476 h 381476"/>
                <a:gd name="connsiteX0" fmla="*/ 0 w 568671"/>
                <a:gd name="connsiteY0" fmla="*/ 0 h 381476"/>
                <a:gd name="connsiteX1" fmla="*/ 387667 w 568671"/>
                <a:gd name="connsiteY1" fmla="*/ 133826 h 381476"/>
                <a:gd name="connsiteX2" fmla="*/ 568642 w 568671"/>
                <a:gd name="connsiteY2" fmla="*/ 381476 h 381476"/>
                <a:gd name="connsiteX0" fmla="*/ 0 w 568671"/>
                <a:gd name="connsiteY0" fmla="*/ 421 h 381897"/>
                <a:gd name="connsiteX1" fmla="*/ 387667 w 568671"/>
                <a:gd name="connsiteY1" fmla="*/ 134247 h 381897"/>
                <a:gd name="connsiteX2" fmla="*/ 568642 w 568671"/>
                <a:gd name="connsiteY2" fmla="*/ 381897 h 381897"/>
                <a:gd name="connsiteX0" fmla="*/ 0 w 568671"/>
                <a:gd name="connsiteY0" fmla="*/ 421 h 381897"/>
                <a:gd name="connsiteX1" fmla="*/ 387667 w 568671"/>
                <a:gd name="connsiteY1" fmla="*/ 134247 h 381897"/>
                <a:gd name="connsiteX2" fmla="*/ 568642 w 568671"/>
                <a:gd name="connsiteY2" fmla="*/ 381897 h 381897"/>
                <a:gd name="connsiteX0" fmla="*/ 0 w 568654"/>
                <a:gd name="connsiteY0" fmla="*/ 1024 h 382500"/>
                <a:gd name="connsiteX1" fmla="*/ 294799 w 568654"/>
                <a:gd name="connsiteY1" fmla="*/ 82462 h 382500"/>
                <a:gd name="connsiteX2" fmla="*/ 568642 w 568654"/>
                <a:gd name="connsiteY2" fmla="*/ 382500 h 382500"/>
                <a:gd name="connsiteX0" fmla="*/ 0 w 568656"/>
                <a:gd name="connsiteY0" fmla="*/ 1607 h 383083"/>
                <a:gd name="connsiteX1" fmla="*/ 323374 w 568656"/>
                <a:gd name="connsiteY1" fmla="*/ 68757 h 383083"/>
                <a:gd name="connsiteX2" fmla="*/ 568642 w 568656"/>
                <a:gd name="connsiteY2" fmla="*/ 383083 h 383083"/>
                <a:gd name="connsiteX0" fmla="*/ 0 w 568656"/>
                <a:gd name="connsiteY0" fmla="*/ 1919 h 383395"/>
                <a:gd name="connsiteX1" fmla="*/ 323374 w 568656"/>
                <a:gd name="connsiteY1" fmla="*/ 69069 h 383395"/>
                <a:gd name="connsiteX2" fmla="*/ 568642 w 568656"/>
                <a:gd name="connsiteY2" fmla="*/ 383395 h 383395"/>
                <a:gd name="connsiteX0" fmla="*/ 0 w 568656"/>
                <a:gd name="connsiteY0" fmla="*/ 1919 h 383395"/>
                <a:gd name="connsiteX1" fmla="*/ 323374 w 568656"/>
                <a:gd name="connsiteY1" fmla="*/ 69069 h 383395"/>
                <a:gd name="connsiteX2" fmla="*/ 568642 w 568656"/>
                <a:gd name="connsiteY2" fmla="*/ 383395 h 383395"/>
                <a:gd name="connsiteX0" fmla="*/ 0 w 568656"/>
                <a:gd name="connsiteY0" fmla="*/ 5805 h 387281"/>
                <a:gd name="connsiteX1" fmla="*/ 323374 w 568656"/>
                <a:gd name="connsiteY1" fmla="*/ 72955 h 387281"/>
                <a:gd name="connsiteX2" fmla="*/ 568642 w 568656"/>
                <a:gd name="connsiteY2" fmla="*/ 387281 h 387281"/>
                <a:gd name="connsiteX0" fmla="*/ 0 w 568652"/>
                <a:gd name="connsiteY0" fmla="*/ 1271 h 382747"/>
                <a:gd name="connsiteX1" fmla="*/ 323374 w 568652"/>
                <a:gd name="connsiteY1" fmla="*/ 68421 h 382747"/>
                <a:gd name="connsiteX2" fmla="*/ 568642 w 568652"/>
                <a:gd name="connsiteY2" fmla="*/ 382747 h 382747"/>
                <a:gd name="connsiteX0" fmla="*/ 0 w 568652"/>
                <a:gd name="connsiteY0" fmla="*/ 924 h 382400"/>
                <a:gd name="connsiteX1" fmla="*/ 323374 w 568652"/>
                <a:gd name="connsiteY1" fmla="*/ 68074 h 382400"/>
                <a:gd name="connsiteX2" fmla="*/ 568642 w 568652"/>
                <a:gd name="connsiteY2" fmla="*/ 382400 h 382400"/>
                <a:gd name="connsiteX0" fmla="*/ 0 w 575797"/>
                <a:gd name="connsiteY0" fmla="*/ 1732 h 371301"/>
                <a:gd name="connsiteX1" fmla="*/ 323374 w 575797"/>
                <a:gd name="connsiteY1" fmla="*/ 68882 h 371301"/>
                <a:gd name="connsiteX2" fmla="*/ 575786 w 575797"/>
                <a:gd name="connsiteY2" fmla="*/ 371301 h 3713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75797" h="371301">
                  <a:moveTo>
                    <a:pt x="0" y="1732"/>
                  </a:moveTo>
                  <a:cubicBezTo>
                    <a:pt x="141287" y="-5253"/>
                    <a:pt x="227410" y="7287"/>
                    <a:pt x="323374" y="68882"/>
                  </a:cubicBezTo>
                  <a:cubicBezTo>
                    <a:pt x="419338" y="130477"/>
                    <a:pt x="577373" y="185563"/>
                    <a:pt x="575786" y="371301"/>
                  </a:cubicBezTo>
                </a:path>
              </a:pathLst>
            </a:custGeom>
            <a:noFill/>
            <a:ln>
              <a:solidFill>
                <a:schemeClr val="tx1"/>
              </a:solidFill>
              <a:tailEnd type="triangle"/>
            </a:ln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Rectangle 22"/>
            <p:cNvSpPr/>
            <p:nvPr/>
          </p:nvSpPr>
          <p:spPr>
            <a:xfrm>
              <a:off x="6307976" y="3294978"/>
              <a:ext cx="2166940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/>
                <a:t>count cells used here</a:t>
              </a:r>
            </a:p>
          </p:txBody>
        </p:sp>
        <p:sp>
          <p:nvSpPr>
            <p:cNvPr id="18" name="Rectangle 4"/>
            <p:cNvSpPr/>
            <p:nvPr/>
          </p:nvSpPr>
          <p:spPr>
            <a:xfrm>
              <a:off x="6186620" y="3638033"/>
              <a:ext cx="1839875" cy="317979"/>
            </a:xfrm>
            <a:custGeom>
              <a:avLst/>
              <a:gdLst>
                <a:gd name="connsiteX0" fmla="*/ 0 w 2742303"/>
                <a:gd name="connsiteY0" fmla="*/ 0 h 317979"/>
                <a:gd name="connsiteX1" fmla="*/ 2742303 w 2742303"/>
                <a:gd name="connsiteY1" fmla="*/ 0 h 317979"/>
                <a:gd name="connsiteX2" fmla="*/ 2742303 w 2742303"/>
                <a:gd name="connsiteY2" fmla="*/ 317979 h 317979"/>
                <a:gd name="connsiteX3" fmla="*/ 0 w 2742303"/>
                <a:gd name="connsiteY3" fmla="*/ 317979 h 317979"/>
                <a:gd name="connsiteX4" fmla="*/ 0 w 2742303"/>
                <a:gd name="connsiteY4" fmla="*/ 0 h 317979"/>
                <a:gd name="connsiteX0" fmla="*/ 2742303 w 2833743"/>
                <a:gd name="connsiteY0" fmla="*/ 317979 h 409419"/>
                <a:gd name="connsiteX1" fmla="*/ 0 w 2833743"/>
                <a:gd name="connsiteY1" fmla="*/ 317979 h 409419"/>
                <a:gd name="connsiteX2" fmla="*/ 0 w 2833743"/>
                <a:gd name="connsiteY2" fmla="*/ 0 h 409419"/>
                <a:gd name="connsiteX3" fmla="*/ 2742303 w 2833743"/>
                <a:gd name="connsiteY3" fmla="*/ 0 h 409419"/>
                <a:gd name="connsiteX4" fmla="*/ 2833743 w 2833743"/>
                <a:gd name="connsiteY4" fmla="*/ 409419 h 409419"/>
                <a:gd name="connsiteX0" fmla="*/ 2742303 w 2742303"/>
                <a:gd name="connsiteY0" fmla="*/ 317979 h 317979"/>
                <a:gd name="connsiteX1" fmla="*/ 0 w 2742303"/>
                <a:gd name="connsiteY1" fmla="*/ 317979 h 317979"/>
                <a:gd name="connsiteX2" fmla="*/ 0 w 2742303"/>
                <a:gd name="connsiteY2" fmla="*/ 0 h 317979"/>
                <a:gd name="connsiteX3" fmla="*/ 2742303 w 2742303"/>
                <a:gd name="connsiteY3" fmla="*/ 0 h 317979"/>
                <a:gd name="connsiteX0" fmla="*/ 2818503 w 2818503"/>
                <a:gd name="connsiteY0" fmla="*/ 317979 h 317979"/>
                <a:gd name="connsiteX1" fmla="*/ 0 w 2818503"/>
                <a:gd name="connsiteY1" fmla="*/ 317979 h 317979"/>
                <a:gd name="connsiteX2" fmla="*/ 0 w 2818503"/>
                <a:gd name="connsiteY2" fmla="*/ 0 h 317979"/>
                <a:gd name="connsiteX3" fmla="*/ 2742303 w 2818503"/>
                <a:gd name="connsiteY3" fmla="*/ 0 h 317979"/>
                <a:gd name="connsiteX0" fmla="*/ 2779083 w 2779083"/>
                <a:gd name="connsiteY0" fmla="*/ 317979 h 317979"/>
                <a:gd name="connsiteX1" fmla="*/ 0 w 2779083"/>
                <a:gd name="connsiteY1" fmla="*/ 317979 h 317979"/>
                <a:gd name="connsiteX2" fmla="*/ 0 w 2779083"/>
                <a:gd name="connsiteY2" fmla="*/ 0 h 317979"/>
                <a:gd name="connsiteX3" fmla="*/ 2742303 w 2779083"/>
                <a:gd name="connsiteY3" fmla="*/ 0 h 317979"/>
                <a:gd name="connsiteX0" fmla="*/ 2779083 w 2779083"/>
                <a:gd name="connsiteY0" fmla="*/ 324329 h 324329"/>
                <a:gd name="connsiteX1" fmla="*/ 0 w 2779083"/>
                <a:gd name="connsiteY1" fmla="*/ 324329 h 324329"/>
                <a:gd name="connsiteX2" fmla="*/ 0 w 2779083"/>
                <a:gd name="connsiteY2" fmla="*/ 6350 h 324329"/>
                <a:gd name="connsiteX3" fmla="*/ 2594958 w 2779083"/>
                <a:gd name="connsiteY3" fmla="*/ 0 h 324329"/>
                <a:gd name="connsiteX0" fmla="*/ 2779083 w 2779083"/>
                <a:gd name="connsiteY0" fmla="*/ 317979 h 317979"/>
                <a:gd name="connsiteX1" fmla="*/ 0 w 2779083"/>
                <a:gd name="connsiteY1" fmla="*/ 317979 h 317979"/>
                <a:gd name="connsiteX2" fmla="*/ 0 w 2779083"/>
                <a:gd name="connsiteY2" fmla="*/ 0 h 317979"/>
                <a:gd name="connsiteX3" fmla="*/ 2594958 w 2779083"/>
                <a:gd name="connsiteY3" fmla="*/ 0 h 317979"/>
                <a:gd name="connsiteX0" fmla="*/ 2595377 w 2595377"/>
                <a:gd name="connsiteY0" fmla="*/ 317979 h 317979"/>
                <a:gd name="connsiteX1" fmla="*/ 0 w 2595377"/>
                <a:gd name="connsiteY1" fmla="*/ 317979 h 317979"/>
                <a:gd name="connsiteX2" fmla="*/ 0 w 2595377"/>
                <a:gd name="connsiteY2" fmla="*/ 0 h 317979"/>
                <a:gd name="connsiteX3" fmla="*/ 2594958 w 2595377"/>
                <a:gd name="connsiteY3" fmla="*/ 0 h 317979"/>
                <a:gd name="connsiteX0" fmla="*/ 2729623 w 2729623"/>
                <a:gd name="connsiteY0" fmla="*/ 317979 h 317979"/>
                <a:gd name="connsiteX1" fmla="*/ 0 w 2729623"/>
                <a:gd name="connsiteY1" fmla="*/ 317979 h 317979"/>
                <a:gd name="connsiteX2" fmla="*/ 0 w 2729623"/>
                <a:gd name="connsiteY2" fmla="*/ 0 h 317979"/>
                <a:gd name="connsiteX3" fmla="*/ 2594958 w 2729623"/>
                <a:gd name="connsiteY3" fmla="*/ 0 h 3179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29623" h="317979">
                  <a:moveTo>
                    <a:pt x="2729623" y="317979"/>
                  </a:moveTo>
                  <a:lnTo>
                    <a:pt x="0" y="317979"/>
                  </a:lnTo>
                  <a:lnTo>
                    <a:pt x="0" y="0"/>
                  </a:lnTo>
                  <a:lnTo>
                    <a:pt x="2594958" y="0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8" name="Straight Connector 37"/>
            <p:cNvCxnSpPr/>
            <p:nvPr/>
          </p:nvCxnSpPr>
          <p:spPr>
            <a:xfrm>
              <a:off x="7833109" y="3635652"/>
              <a:ext cx="0" cy="320023"/>
            </a:xfrm>
            <a:prstGeom prst="line">
              <a:avLst/>
            </a:prstGeom>
            <a:ln w="9525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" name="Rectangle 4"/>
            <p:cNvSpPr/>
            <p:nvPr/>
          </p:nvSpPr>
          <p:spPr>
            <a:xfrm>
              <a:off x="6243489" y="2785745"/>
              <a:ext cx="1207767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>
                  <a:solidFill>
                    <a:schemeClr val="accent1">
                      <a:lumMod val="60000"/>
                      <a:lumOff val="40000"/>
                    </a:schemeClr>
                  </a:solidFill>
                </a:rPr>
                <a:t>input tape</a:t>
              </a:r>
              <a:r>
                <a:rPr lang="en-US" dirty="0"/>
                <a:t> </a:t>
              </a:r>
            </a:p>
          </p:txBody>
        </p:sp>
        <p:sp>
          <p:nvSpPr>
            <p:cNvPr id="6" name="Rectangle 5"/>
            <p:cNvSpPr/>
            <p:nvPr/>
          </p:nvSpPr>
          <p:spPr>
            <a:xfrm>
              <a:off x="6243489" y="3594671"/>
              <a:ext cx="1128707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>
                  <a:solidFill>
                    <a:schemeClr val="accent1">
                      <a:lumMod val="60000"/>
                      <a:lumOff val="40000"/>
                    </a:schemeClr>
                  </a:solidFill>
                </a:rPr>
                <a:t>work tape</a:t>
              </a:r>
              <a:endParaRPr lang="en-US" dirty="0"/>
            </a:p>
          </p:txBody>
        </p:sp>
        <p:sp>
          <p:nvSpPr>
            <p:cNvPr id="41" name="Rectangle 40"/>
            <p:cNvSpPr/>
            <p:nvPr/>
          </p:nvSpPr>
          <p:spPr>
            <a:xfrm>
              <a:off x="10202585" y="2795871"/>
              <a:ext cx="1080937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/>
                <a:t>read-only</a:t>
              </a: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4041741" y="4071068"/>
            <a:ext cx="5439620" cy="1077277"/>
            <a:chOff x="4041741" y="4071068"/>
            <a:chExt cx="5439620" cy="1077277"/>
          </a:xfrm>
        </p:grpSpPr>
        <p:grpSp>
          <p:nvGrpSpPr>
            <p:cNvPr id="10" name="Group 9"/>
            <p:cNvGrpSpPr/>
            <p:nvPr/>
          </p:nvGrpSpPr>
          <p:grpSpPr>
            <a:xfrm>
              <a:off x="4041741" y="4071068"/>
              <a:ext cx="4215358" cy="1077277"/>
              <a:chOff x="4041741" y="4071068"/>
              <a:chExt cx="4215358" cy="1077277"/>
            </a:xfrm>
          </p:grpSpPr>
          <p:sp>
            <p:nvSpPr>
              <p:cNvPr id="42" name="PDA box"/>
              <p:cNvSpPr/>
              <p:nvPr/>
            </p:nvSpPr>
            <p:spPr>
              <a:xfrm>
                <a:off x="4041741" y="4311618"/>
                <a:ext cx="498246" cy="434301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4" name="Freeform 43"/>
              <p:cNvSpPr/>
              <p:nvPr/>
            </p:nvSpPr>
            <p:spPr>
              <a:xfrm>
                <a:off x="4195037" y="4071068"/>
                <a:ext cx="766758" cy="239963"/>
              </a:xfrm>
              <a:custGeom>
                <a:avLst/>
                <a:gdLst>
                  <a:gd name="connsiteX0" fmla="*/ 319 w 1086487"/>
                  <a:gd name="connsiteY0" fmla="*/ 340025 h 340025"/>
                  <a:gd name="connsiteX1" fmla="*/ 152719 w 1086487"/>
                  <a:gd name="connsiteY1" fmla="*/ 54275 h 340025"/>
                  <a:gd name="connsiteX2" fmla="*/ 933769 w 1086487"/>
                  <a:gd name="connsiteY2" fmla="*/ 25700 h 340025"/>
                  <a:gd name="connsiteX3" fmla="*/ 1086169 w 1086487"/>
                  <a:gd name="connsiteY3" fmla="*/ 340025 h 340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086487" h="340025">
                    <a:moveTo>
                      <a:pt x="319" y="340025"/>
                    </a:moveTo>
                    <a:cubicBezTo>
                      <a:pt x="-1269" y="223343"/>
                      <a:pt x="-2856" y="106662"/>
                      <a:pt x="152719" y="54275"/>
                    </a:cubicBezTo>
                    <a:cubicBezTo>
                      <a:pt x="308294" y="1888"/>
                      <a:pt x="778194" y="-21925"/>
                      <a:pt x="933769" y="25700"/>
                    </a:cubicBezTo>
                    <a:cubicBezTo>
                      <a:pt x="1089344" y="73325"/>
                      <a:pt x="1087756" y="206675"/>
                      <a:pt x="1086169" y="340025"/>
                    </a:cubicBezTo>
                  </a:path>
                </a:pathLst>
              </a:custGeom>
              <a:noFill/>
              <a:ln>
                <a:solidFill>
                  <a:schemeClr val="tx1"/>
                </a:solidFill>
                <a:tailEnd type="triangle"/>
              </a:ln>
            </p:spPr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9" name="Group 8"/>
              <p:cNvGrpSpPr/>
              <p:nvPr/>
            </p:nvGrpSpPr>
            <p:grpSpPr>
              <a:xfrm>
                <a:off x="4839863" y="4307797"/>
                <a:ext cx="3417236" cy="308377"/>
                <a:chOff x="4839863" y="4307797"/>
                <a:chExt cx="3417236" cy="308377"/>
              </a:xfrm>
            </p:grpSpPr>
            <p:sp>
              <p:nvSpPr>
                <p:cNvPr id="43" name="Rectangle 4"/>
                <p:cNvSpPr/>
                <p:nvPr/>
              </p:nvSpPr>
              <p:spPr>
                <a:xfrm>
                  <a:off x="4839863" y="4310919"/>
                  <a:ext cx="3410495" cy="305255"/>
                </a:xfrm>
                <a:custGeom>
                  <a:avLst/>
                  <a:gdLst>
                    <a:gd name="connsiteX0" fmla="*/ 0 w 2742303"/>
                    <a:gd name="connsiteY0" fmla="*/ 0 h 317979"/>
                    <a:gd name="connsiteX1" fmla="*/ 2742303 w 2742303"/>
                    <a:gd name="connsiteY1" fmla="*/ 0 h 317979"/>
                    <a:gd name="connsiteX2" fmla="*/ 2742303 w 2742303"/>
                    <a:gd name="connsiteY2" fmla="*/ 317979 h 317979"/>
                    <a:gd name="connsiteX3" fmla="*/ 0 w 2742303"/>
                    <a:gd name="connsiteY3" fmla="*/ 317979 h 317979"/>
                    <a:gd name="connsiteX4" fmla="*/ 0 w 2742303"/>
                    <a:gd name="connsiteY4" fmla="*/ 0 h 317979"/>
                    <a:gd name="connsiteX0" fmla="*/ 2742303 w 2833743"/>
                    <a:gd name="connsiteY0" fmla="*/ 317979 h 409419"/>
                    <a:gd name="connsiteX1" fmla="*/ 0 w 2833743"/>
                    <a:gd name="connsiteY1" fmla="*/ 317979 h 409419"/>
                    <a:gd name="connsiteX2" fmla="*/ 0 w 2833743"/>
                    <a:gd name="connsiteY2" fmla="*/ 0 h 409419"/>
                    <a:gd name="connsiteX3" fmla="*/ 2742303 w 2833743"/>
                    <a:gd name="connsiteY3" fmla="*/ 0 h 409419"/>
                    <a:gd name="connsiteX4" fmla="*/ 2833743 w 2833743"/>
                    <a:gd name="connsiteY4" fmla="*/ 409419 h 409419"/>
                    <a:gd name="connsiteX0" fmla="*/ 2742303 w 2742303"/>
                    <a:gd name="connsiteY0" fmla="*/ 317979 h 317979"/>
                    <a:gd name="connsiteX1" fmla="*/ 0 w 2742303"/>
                    <a:gd name="connsiteY1" fmla="*/ 317979 h 317979"/>
                    <a:gd name="connsiteX2" fmla="*/ 0 w 2742303"/>
                    <a:gd name="connsiteY2" fmla="*/ 0 h 317979"/>
                    <a:gd name="connsiteX3" fmla="*/ 2742303 w 2742303"/>
                    <a:gd name="connsiteY3" fmla="*/ 0 h 317979"/>
                    <a:gd name="connsiteX0" fmla="*/ 2818503 w 2818503"/>
                    <a:gd name="connsiteY0" fmla="*/ 317979 h 317979"/>
                    <a:gd name="connsiteX1" fmla="*/ 0 w 2818503"/>
                    <a:gd name="connsiteY1" fmla="*/ 317979 h 317979"/>
                    <a:gd name="connsiteX2" fmla="*/ 0 w 2818503"/>
                    <a:gd name="connsiteY2" fmla="*/ 0 h 317979"/>
                    <a:gd name="connsiteX3" fmla="*/ 2742303 w 2818503"/>
                    <a:gd name="connsiteY3" fmla="*/ 0 h 317979"/>
                    <a:gd name="connsiteX0" fmla="*/ 2772126 w 2772126"/>
                    <a:gd name="connsiteY0" fmla="*/ 317979 h 317979"/>
                    <a:gd name="connsiteX1" fmla="*/ 0 w 2772126"/>
                    <a:gd name="connsiteY1" fmla="*/ 317979 h 317979"/>
                    <a:gd name="connsiteX2" fmla="*/ 0 w 2772126"/>
                    <a:gd name="connsiteY2" fmla="*/ 0 h 317979"/>
                    <a:gd name="connsiteX3" fmla="*/ 2742303 w 2772126"/>
                    <a:gd name="connsiteY3" fmla="*/ 0 h 317979"/>
                    <a:gd name="connsiteX0" fmla="*/ 2783720 w 2783720"/>
                    <a:gd name="connsiteY0" fmla="*/ 317979 h 317979"/>
                    <a:gd name="connsiteX1" fmla="*/ 0 w 2783720"/>
                    <a:gd name="connsiteY1" fmla="*/ 317979 h 317979"/>
                    <a:gd name="connsiteX2" fmla="*/ 0 w 2783720"/>
                    <a:gd name="connsiteY2" fmla="*/ 0 h 317979"/>
                    <a:gd name="connsiteX3" fmla="*/ 2742303 w 2783720"/>
                    <a:gd name="connsiteY3" fmla="*/ 0 h 317979"/>
                    <a:gd name="connsiteX0" fmla="*/ 2816447 w 2816447"/>
                    <a:gd name="connsiteY0" fmla="*/ 317979 h 317979"/>
                    <a:gd name="connsiteX1" fmla="*/ 0 w 2816447"/>
                    <a:gd name="connsiteY1" fmla="*/ 317979 h 317979"/>
                    <a:gd name="connsiteX2" fmla="*/ 0 w 2816447"/>
                    <a:gd name="connsiteY2" fmla="*/ 0 h 317979"/>
                    <a:gd name="connsiteX3" fmla="*/ 2742303 w 2816447"/>
                    <a:gd name="connsiteY3" fmla="*/ 0 h 317979"/>
                    <a:gd name="connsiteX0" fmla="*/ 2789182 w 2789182"/>
                    <a:gd name="connsiteY0" fmla="*/ 317979 h 317979"/>
                    <a:gd name="connsiteX1" fmla="*/ 0 w 2789182"/>
                    <a:gd name="connsiteY1" fmla="*/ 317979 h 317979"/>
                    <a:gd name="connsiteX2" fmla="*/ 0 w 2789182"/>
                    <a:gd name="connsiteY2" fmla="*/ 0 h 317979"/>
                    <a:gd name="connsiteX3" fmla="*/ 2742303 w 2789182"/>
                    <a:gd name="connsiteY3" fmla="*/ 0 h 3179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789182" h="317979">
                      <a:moveTo>
                        <a:pt x="2789182" y="317979"/>
                      </a:moveTo>
                      <a:lnTo>
                        <a:pt x="0" y="317979"/>
                      </a:lnTo>
                      <a:lnTo>
                        <a:pt x="0" y="0"/>
                      </a:lnTo>
                      <a:lnTo>
                        <a:pt x="2742303" y="0"/>
                      </a:lnTo>
                    </a:path>
                  </a:pathLst>
                </a:custGeom>
                <a:noFill/>
                <a:ln>
                  <a:solidFill>
                    <a:schemeClr val="tx1"/>
                  </a:solidFill>
                </a:ln>
              </p:spPr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5" name="Freeform 44"/>
                <p:cNvSpPr/>
                <p:nvPr/>
              </p:nvSpPr>
              <p:spPr>
                <a:xfrm rot="16200000">
                  <a:off x="8075321" y="4425709"/>
                  <a:ext cx="299690" cy="63866"/>
                </a:xfrm>
                <a:custGeom>
                  <a:avLst/>
                  <a:gdLst>
                    <a:gd name="connsiteX0" fmla="*/ 0 w 369096"/>
                    <a:gd name="connsiteY0" fmla="*/ 76200 h 171450"/>
                    <a:gd name="connsiteX1" fmla="*/ 71438 w 369096"/>
                    <a:gd name="connsiteY1" fmla="*/ 0 h 171450"/>
                    <a:gd name="connsiteX2" fmla="*/ 107156 w 369096"/>
                    <a:gd name="connsiteY2" fmla="*/ 78581 h 171450"/>
                    <a:gd name="connsiteX3" fmla="*/ 178594 w 369096"/>
                    <a:gd name="connsiteY3" fmla="*/ 4762 h 171450"/>
                    <a:gd name="connsiteX4" fmla="*/ 219075 w 369096"/>
                    <a:gd name="connsiteY4" fmla="*/ 80962 h 171450"/>
                    <a:gd name="connsiteX5" fmla="*/ 309563 w 369096"/>
                    <a:gd name="connsiteY5" fmla="*/ 14287 h 171450"/>
                    <a:gd name="connsiteX6" fmla="*/ 369094 w 369096"/>
                    <a:gd name="connsiteY6" fmla="*/ 111918 h 171450"/>
                    <a:gd name="connsiteX7" fmla="*/ 307181 w 369096"/>
                    <a:gd name="connsiteY7" fmla="*/ 171450 h 171450"/>
                    <a:gd name="connsiteX0" fmla="*/ 0 w 369096"/>
                    <a:gd name="connsiteY0" fmla="*/ 76200 h 111918"/>
                    <a:gd name="connsiteX1" fmla="*/ 71438 w 369096"/>
                    <a:gd name="connsiteY1" fmla="*/ 0 h 111918"/>
                    <a:gd name="connsiteX2" fmla="*/ 107156 w 369096"/>
                    <a:gd name="connsiteY2" fmla="*/ 78581 h 111918"/>
                    <a:gd name="connsiteX3" fmla="*/ 178594 w 369096"/>
                    <a:gd name="connsiteY3" fmla="*/ 4762 h 111918"/>
                    <a:gd name="connsiteX4" fmla="*/ 219075 w 369096"/>
                    <a:gd name="connsiteY4" fmla="*/ 80962 h 111918"/>
                    <a:gd name="connsiteX5" fmla="*/ 309563 w 369096"/>
                    <a:gd name="connsiteY5" fmla="*/ 14287 h 111918"/>
                    <a:gd name="connsiteX6" fmla="*/ 369094 w 369096"/>
                    <a:gd name="connsiteY6" fmla="*/ 111918 h 111918"/>
                    <a:gd name="connsiteX0" fmla="*/ 0 w 361953"/>
                    <a:gd name="connsiteY0" fmla="*/ 76200 h 107155"/>
                    <a:gd name="connsiteX1" fmla="*/ 71438 w 361953"/>
                    <a:gd name="connsiteY1" fmla="*/ 0 h 107155"/>
                    <a:gd name="connsiteX2" fmla="*/ 107156 w 361953"/>
                    <a:gd name="connsiteY2" fmla="*/ 78581 h 107155"/>
                    <a:gd name="connsiteX3" fmla="*/ 178594 w 361953"/>
                    <a:gd name="connsiteY3" fmla="*/ 4762 h 107155"/>
                    <a:gd name="connsiteX4" fmla="*/ 219075 w 361953"/>
                    <a:gd name="connsiteY4" fmla="*/ 80962 h 107155"/>
                    <a:gd name="connsiteX5" fmla="*/ 309563 w 361953"/>
                    <a:gd name="connsiteY5" fmla="*/ 14287 h 107155"/>
                    <a:gd name="connsiteX6" fmla="*/ 361950 w 361953"/>
                    <a:gd name="connsiteY6" fmla="*/ 107155 h 107155"/>
                    <a:gd name="connsiteX0" fmla="*/ 0 w 361950"/>
                    <a:gd name="connsiteY0" fmla="*/ 76200 h 107155"/>
                    <a:gd name="connsiteX1" fmla="*/ 71438 w 361950"/>
                    <a:gd name="connsiteY1" fmla="*/ 0 h 107155"/>
                    <a:gd name="connsiteX2" fmla="*/ 107156 w 361950"/>
                    <a:gd name="connsiteY2" fmla="*/ 78581 h 107155"/>
                    <a:gd name="connsiteX3" fmla="*/ 178594 w 361950"/>
                    <a:gd name="connsiteY3" fmla="*/ 4762 h 107155"/>
                    <a:gd name="connsiteX4" fmla="*/ 219075 w 361950"/>
                    <a:gd name="connsiteY4" fmla="*/ 80962 h 107155"/>
                    <a:gd name="connsiteX5" fmla="*/ 309563 w 361950"/>
                    <a:gd name="connsiteY5" fmla="*/ 14287 h 107155"/>
                    <a:gd name="connsiteX6" fmla="*/ 361950 w 361950"/>
                    <a:gd name="connsiteY6" fmla="*/ 107155 h 107155"/>
                    <a:gd name="connsiteX0" fmla="*/ 0 w 309563"/>
                    <a:gd name="connsiteY0" fmla="*/ 76200 h 80962"/>
                    <a:gd name="connsiteX1" fmla="*/ 71438 w 309563"/>
                    <a:gd name="connsiteY1" fmla="*/ 0 h 80962"/>
                    <a:gd name="connsiteX2" fmla="*/ 107156 w 309563"/>
                    <a:gd name="connsiteY2" fmla="*/ 78581 h 80962"/>
                    <a:gd name="connsiteX3" fmla="*/ 178594 w 309563"/>
                    <a:gd name="connsiteY3" fmla="*/ 4762 h 80962"/>
                    <a:gd name="connsiteX4" fmla="*/ 219075 w 309563"/>
                    <a:gd name="connsiteY4" fmla="*/ 80962 h 80962"/>
                    <a:gd name="connsiteX5" fmla="*/ 309563 w 309563"/>
                    <a:gd name="connsiteY5" fmla="*/ 14287 h 80962"/>
                    <a:gd name="connsiteX0" fmla="*/ 0 w 316992"/>
                    <a:gd name="connsiteY0" fmla="*/ 76200 h 80962"/>
                    <a:gd name="connsiteX1" fmla="*/ 71438 w 316992"/>
                    <a:gd name="connsiteY1" fmla="*/ 0 h 80962"/>
                    <a:gd name="connsiteX2" fmla="*/ 107156 w 316992"/>
                    <a:gd name="connsiteY2" fmla="*/ 78581 h 80962"/>
                    <a:gd name="connsiteX3" fmla="*/ 178594 w 316992"/>
                    <a:gd name="connsiteY3" fmla="*/ 4762 h 80962"/>
                    <a:gd name="connsiteX4" fmla="*/ 219075 w 316992"/>
                    <a:gd name="connsiteY4" fmla="*/ 80962 h 80962"/>
                    <a:gd name="connsiteX5" fmla="*/ 309563 w 316992"/>
                    <a:gd name="connsiteY5" fmla="*/ 14287 h 80962"/>
                    <a:gd name="connsiteX6" fmla="*/ 311946 w 316992"/>
                    <a:gd name="connsiteY6" fmla="*/ 21432 h 80962"/>
                    <a:gd name="connsiteX0" fmla="*/ 0 w 364333"/>
                    <a:gd name="connsiteY0" fmla="*/ 76200 h 80962"/>
                    <a:gd name="connsiteX1" fmla="*/ 71438 w 364333"/>
                    <a:gd name="connsiteY1" fmla="*/ 0 h 80962"/>
                    <a:gd name="connsiteX2" fmla="*/ 107156 w 364333"/>
                    <a:gd name="connsiteY2" fmla="*/ 78581 h 80962"/>
                    <a:gd name="connsiteX3" fmla="*/ 178594 w 364333"/>
                    <a:gd name="connsiteY3" fmla="*/ 4762 h 80962"/>
                    <a:gd name="connsiteX4" fmla="*/ 219075 w 364333"/>
                    <a:gd name="connsiteY4" fmla="*/ 80962 h 80962"/>
                    <a:gd name="connsiteX5" fmla="*/ 309563 w 364333"/>
                    <a:gd name="connsiteY5" fmla="*/ 14287 h 80962"/>
                    <a:gd name="connsiteX6" fmla="*/ 364333 w 364333"/>
                    <a:gd name="connsiteY6" fmla="*/ 76201 h 80962"/>
                    <a:gd name="connsiteX0" fmla="*/ 0 w 364333"/>
                    <a:gd name="connsiteY0" fmla="*/ 76200 h 78581"/>
                    <a:gd name="connsiteX1" fmla="*/ 71438 w 364333"/>
                    <a:gd name="connsiteY1" fmla="*/ 0 h 78581"/>
                    <a:gd name="connsiteX2" fmla="*/ 107156 w 364333"/>
                    <a:gd name="connsiteY2" fmla="*/ 78581 h 78581"/>
                    <a:gd name="connsiteX3" fmla="*/ 178594 w 364333"/>
                    <a:gd name="connsiteY3" fmla="*/ 4762 h 78581"/>
                    <a:gd name="connsiteX4" fmla="*/ 226219 w 364333"/>
                    <a:gd name="connsiteY4" fmla="*/ 76200 h 78581"/>
                    <a:gd name="connsiteX5" fmla="*/ 309563 w 364333"/>
                    <a:gd name="connsiteY5" fmla="*/ 14287 h 78581"/>
                    <a:gd name="connsiteX6" fmla="*/ 364333 w 364333"/>
                    <a:gd name="connsiteY6" fmla="*/ 76201 h 78581"/>
                    <a:gd name="connsiteX0" fmla="*/ 0 w 364333"/>
                    <a:gd name="connsiteY0" fmla="*/ 76200 h 76201"/>
                    <a:gd name="connsiteX1" fmla="*/ 71438 w 364333"/>
                    <a:gd name="connsiteY1" fmla="*/ 0 h 76201"/>
                    <a:gd name="connsiteX2" fmla="*/ 121444 w 364333"/>
                    <a:gd name="connsiteY2" fmla="*/ 76199 h 76201"/>
                    <a:gd name="connsiteX3" fmla="*/ 178594 w 364333"/>
                    <a:gd name="connsiteY3" fmla="*/ 4762 h 76201"/>
                    <a:gd name="connsiteX4" fmla="*/ 226219 w 364333"/>
                    <a:gd name="connsiteY4" fmla="*/ 76200 h 76201"/>
                    <a:gd name="connsiteX5" fmla="*/ 309563 w 364333"/>
                    <a:gd name="connsiteY5" fmla="*/ 14287 h 76201"/>
                    <a:gd name="connsiteX6" fmla="*/ 364333 w 364333"/>
                    <a:gd name="connsiteY6" fmla="*/ 76201 h 76201"/>
                    <a:gd name="connsiteX0" fmla="*/ 0 w 364333"/>
                    <a:gd name="connsiteY0" fmla="*/ 76200 h 76201"/>
                    <a:gd name="connsiteX1" fmla="*/ 71438 w 364333"/>
                    <a:gd name="connsiteY1" fmla="*/ 0 h 76201"/>
                    <a:gd name="connsiteX2" fmla="*/ 121444 w 364333"/>
                    <a:gd name="connsiteY2" fmla="*/ 76199 h 76201"/>
                    <a:gd name="connsiteX3" fmla="*/ 178594 w 364333"/>
                    <a:gd name="connsiteY3" fmla="*/ 4762 h 76201"/>
                    <a:gd name="connsiteX4" fmla="*/ 242888 w 364333"/>
                    <a:gd name="connsiteY4" fmla="*/ 76200 h 76201"/>
                    <a:gd name="connsiteX5" fmla="*/ 309563 w 364333"/>
                    <a:gd name="connsiteY5" fmla="*/ 14287 h 76201"/>
                    <a:gd name="connsiteX6" fmla="*/ 364333 w 364333"/>
                    <a:gd name="connsiteY6" fmla="*/ 76201 h 76201"/>
                    <a:gd name="connsiteX0" fmla="*/ 0 w 364333"/>
                    <a:gd name="connsiteY0" fmla="*/ 76200 h 76201"/>
                    <a:gd name="connsiteX1" fmla="*/ 71438 w 364333"/>
                    <a:gd name="connsiteY1" fmla="*/ 0 h 76201"/>
                    <a:gd name="connsiteX2" fmla="*/ 121444 w 364333"/>
                    <a:gd name="connsiteY2" fmla="*/ 76199 h 76201"/>
                    <a:gd name="connsiteX3" fmla="*/ 178594 w 364333"/>
                    <a:gd name="connsiteY3" fmla="*/ 4762 h 76201"/>
                    <a:gd name="connsiteX4" fmla="*/ 242888 w 364333"/>
                    <a:gd name="connsiteY4" fmla="*/ 76200 h 76201"/>
                    <a:gd name="connsiteX5" fmla="*/ 311944 w 364333"/>
                    <a:gd name="connsiteY5" fmla="*/ 7143 h 76201"/>
                    <a:gd name="connsiteX6" fmla="*/ 364333 w 364333"/>
                    <a:gd name="connsiteY6" fmla="*/ 76201 h 76201"/>
                    <a:gd name="connsiteX0" fmla="*/ 0 w 311944"/>
                    <a:gd name="connsiteY0" fmla="*/ 76200 h 76200"/>
                    <a:gd name="connsiteX1" fmla="*/ 71438 w 311944"/>
                    <a:gd name="connsiteY1" fmla="*/ 0 h 76200"/>
                    <a:gd name="connsiteX2" fmla="*/ 121444 w 311944"/>
                    <a:gd name="connsiteY2" fmla="*/ 76199 h 76200"/>
                    <a:gd name="connsiteX3" fmla="*/ 178594 w 311944"/>
                    <a:gd name="connsiteY3" fmla="*/ 4762 h 76200"/>
                    <a:gd name="connsiteX4" fmla="*/ 242888 w 311944"/>
                    <a:gd name="connsiteY4" fmla="*/ 76200 h 76200"/>
                    <a:gd name="connsiteX5" fmla="*/ 311944 w 311944"/>
                    <a:gd name="connsiteY5" fmla="*/ 7143 h 76200"/>
                    <a:gd name="connsiteX0" fmla="*/ 0 w 321469"/>
                    <a:gd name="connsiteY0" fmla="*/ 78582 h 78582"/>
                    <a:gd name="connsiteX1" fmla="*/ 71438 w 321469"/>
                    <a:gd name="connsiteY1" fmla="*/ 2382 h 78582"/>
                    <a:gd name="connsiteX2" fmla="*/ 121444 w 321469"/>
                    <a:gd name="connsiteY2" fmla="*/ 78581 h 78582"/>
                    <a:gd name="connsiteX3" fmla="*/ 178594 w 321469"/>
                    <a:gd name="connsiteY3" fmla="*/ 7144 h 78582"/>
                    <a:gd name="connsiteX4" fmla="*/ 242888 w 321469"/>
                    <a:gd name="connsiteY4" fmla="*/ 78582 h 78582"/>
                    <a:gd name="connsiteX5" fmla="*/ 321469 w 321469"/>
                    <a:gd name="connsiteY5" fmla="*/ 0 h 785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21469" h="78582">
                      <a:moveTo>
                        <a:pt x="0" y="78582"/>
                      </a:moveTo>
                      <a:lnTo>
                        <a:pt x="71438" y="2382"/>
                      </a:lnTo>
                      <a:lnTo>
                        <a:pt x="121444" y="78581"/>
                      </a:lnTo>
                      <a:lnTo>
                        <a:pt x="178594" y="7144"/>
                      </a:lnTo>
                      <a:lnTo>
                        <a:pt x="242888" y="78582"/>
                      </a:lnTo>
                      <a:lnTo>
                        <a:pt x="321469" y="0"/>
                      </a:lnTo>
                    </a:path>
                  </a:pathLst>
                </a:custGeom>
                <a:noFill/>
                <a:ln>
                  <a:solidFill>
                    <a:schemeClr val="tx1"/>
                  </a:solidFill>
                </a:ln>
              </p:spPr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sp>
            <p:nvSpPr>
              <p:cNvPr id="48" name="Freeform 47"/>
              <p:cNvSpPr/>
              <p:nvPr/>
            </p:nvSpPr>
            <p:spPr>
              <a:xfrm>
                <a:off x="4539171" y="4619435"/>
                <a:ext cx="406352" cy="262035"/>
              </a:xfrm>
              <a:custGeom>
                <a:avLst/>
                <a:gdLst>
                  <a:gd name="connsiteX0" fmla="*/ 319 w 1086487"/>
                  <a:gd name="connsiteY0" fmla="*/ 340025 h 340025"/>
                  <a:gd name="connsiteX1" fmla="*/ 152719 w 1086487"/>
                  <a:gd name="connsiteY1" fmla="*/ 54275 h 340025"/>
                  <a:gd name="connsiteX2" fmla="*/ 933769 w 1086487"/>
                  <a:gd name="connsiteY2" fmla="*/ 25700 h 340025"/>
                  <a:gd name="connsiteX3" fmla="*/ 1086169 w 1086487"/>
                  <a:gd name="connsiteY3" fmla="*/ 340025 h 340025"/>
                  <a:gd name="connsiteX0" fmla="*/ 0 w 933768"/>
                  <a:gd name="connsiteY0" fmla="*/ 54275 h 340025"/>
                  <a:gd name="connsiteX1" fmla="*/ 781050 w 933768"/>
                  <a:gd name="connsiteY1" fmla="*/ 25700 h 340025"/>
                  <a:gd name="connsiteX2" fmla="*/ 933450 w 933768"/>
                  <a:gd name="connsiteY2" fmla="*/ 340025 h 340025"/>
                  <a:gd name="connsiteX0" fmla="*/ 0 w 557530"/>
                  <a:gd name="connsiteY0" fmla="*/ 100175 h 328775"/>
                  <a:gd name="connsiteX1" fmla="*/ 404812 w 557530"/>
                  <a:gd name="connsiteY1" fmla="*/ 14450 h 328775"/>
                  <a:gd name="connsiteX2" fmla="*/ 557212 w 557530"/>
                  <a:gd name="connsiteY2" fmla="*/ 328775 h 328775"/>
                  <a:gd name="connsiteX0" fmla="*/ 0 w 557276"/>
                  <a:gd name="connsiteY0" fmla="*/ 48058 h 276658"/>
                  <a:gd name="connsiteX1" fmla="*/ 376237 w 557276"/>
                  <a:gd name="connsiteY1" fmla="*/ 29008 h 276658"/>
                  <a:gd name="connsiteX2" fmla="*/ 557212 w 557276"/>
                  <a:gd name="connsiteY2" fmla="*/ 276658 h 276658"/>
                  <a:gd name="connsiteX0" fmla="*/ 0 w 557255"/>
                  <a:gd name="connsiteY0" fmla="*/ 48058 h 276658"/>
                  <a:gd name="connsiteX1" fmla="*/ 376237 w 557255"/>
                  <a:gd name="connsiteY1" fmla="*/ 29008 h 276658"/>
                  <a:gd name="connsiteX2" fmla="*/ 557212 w 557255"/>
                  <a:gd name="connsiteY2" fmla="*/ 276658 h 276658"/>
                  <a:gd name="connsiteX0" fmla="*/ 0 w 557255"/>
                  <a:gd name="connsiteY0" fmla="*/ 36344 h 264944"/>
                  <a:gd name="connsiteX1" fmla="*/ 376237 w 557255"/>
                  <a:gd name="connsiteY1" fmla="*/ 17294 h 264944"/>
                  <a:gd name="connsiteX2" fmla="*/ 557212 w 557255"/>
                  <a:gd name="connsiteY2" fmla="*/ 264944 h 264944"/>
                  <a:gd name="connsiteX0" fmla="*/ 0 w 557361"/>
                  <a:gd name="connsiteY0" fmla="*/ 36344 h 264944"/>
                  <a:gd name="connsiteX1" fmla="*/ 376237 w 557361"/>
                  <a:gd name="connsiteY1" fmla="*/ 17294 h 264944"/>
                  <a:gd name="connsiteX2" fmla="*/ 557212 w 557361"/>
                  <a:gd name="connsiteY2" fmla="*/ 264944 h 264944"/>
                  <a:gd name="connsiteX0" fmla="*/ 0 w 587841"/>
                  <a:gd name="connsiteY0" fmla="*/ 11914 h 362434"/>
                  <a:gd name="connsiteX1" fmla="*/ 406717 w 587841"/>
                  <a:gd name="connsiteY1" fmla="*/ 114784 h 362434"/>
                  <a:gd name="connsiteX2" fmla="*/ 587692 w 587841"/>
                  <a:gd name="connsiteY2" fmla="*/ 362434 h 362434"/>
                  <a:gd name="connsiteX0" fmla="*/ 0 w 587841"/>
                  <a:gd name="connsiteY0" fmla="*/ 997 h 351517"/>
                  <a:gd name="connsiteX1" fmla="*/ 406717 w 587841"/>
                  <a:gd name="connsiteY1" fmla="*/ 103867 h 351517"/>
                  <a:gd name="connsiteX2" fmla="*/ 587692 w 587841"/>
                  <a:gd name="connsiteY2" fmla="*/ 351517 h 351517"/>
                  <a:gd name="connsiteX0" fmla="*/ 0 w 587841"/>
                  <a:gd name="connsiteY0" fmla="*/ 1281 h 351801"/>
                  <a:gd name="connsiteX1" fmla="*/ 406717 w 587841"/>
                  <a:gd name="connsiteY1" fmla="*/ 104151 h 351801"/>
                  <a:gd name="connsiteX2" fmla="*/ 587692 w 587841"/>
                  <a:gd name="connsiteY2" fmla="*/ 351801 h 351801"/>
                  <a:gd name="connsiteX0" fmla="*/ 0 w 587729"/>
                  <a:gd name="connsiteY0" fmla="*/ 1281 h 351801"/>
                  <a:gd name="connsiteX1" fmla="*/ 406717 w 587729"/>
                  <a:gd name="connsiteY1" fmla="*/ 104151 h 351801"/>
                  <a:gd name="connsiteX2" fmla="*/ 587692 w 587729"/>
                  <a:gd name="connsiteY2" fmla="*/ 351801 h 351801"/>
                  <a:gd name="connsiteX0" fmla="*/ 0 w 587729"/>
                  <a:gd name="connsiteY0" fmla="*/ 1540 h 352060"/>
                  <a:gd name="connsiteX1" fmla="*/ 406717 w 587729"/>
                  <a:gd name="connsiteY1" fmla="*/ 104410 h 352060"/>
                  <a:gd name="connsiteX2" fmla="*/ 587692 w 587729"/>
                  <a:gd name="connsiteY2" fmla="*/ 352060 h 352060"/>
                  <a:gd name="connsiteX0" fmla="*/ 0 w 587726"/>
                  <a:gd name="connsiteY0" fmla="*/ 1540 h 352060"/>
                  <a:gd name="connsiteX1" fmla="*/ 406717 w 587726"/>
                  <a:gd name="connsiteY1" fmla="*/ 104410 h 352060"/>
                  <a:gd name="connsiteX2" fmla="*/ 587692 w 587726"/>
                  <a:gd name="connsiteY2" fmla="*/ 352060 h 352060"/>
                  <a:gd name="connsiteX0" fmla="*/ 0 w 587726"/>
                  <a:gd name="connsiteY0" fmla="*/ 1593 h 352113"/>
                  <a:gd name="connsiteX1" fmla="*/ 406717 w 587726"/>
                  <a:gd name="connsiteY1" fmla="*/ 104463 h 352113"/>
                  <a:gd name="connsiteX2" fmla="*/ 587692 w 587726"/>
                  <a:gd name="connsiteY2" fmla="*/ 352113 h 352113"/>
                  <a:gd name="connsiteX0" fmla="*/ 0 w 587721"/>
                  <a:gd name="connsiteY0" fmla="*/ 1593 h 352113"/>
                  <a:gd name="connsiteX1" fmla="*/ 406717 w 587721"/>
                  <a:gd name="connsiteY1" fmla="*/ 104463 h 352113"/>
                  <a:gd name="connsiteX2" fmla="*/ 587692 w 587721"/>
                  <a:gd name="connsiteY2" fmla="*/ 352113 h 352113"/>
                  <a:gd name="connsiteX0" fmla="*/ 0 w 568671"/>
                  <a:gd name="connsiteY0" fmla="*/ 1086 h 382562"/>
                  <a:gd name="connsiteX1" fmla="*/ 387667 w 568671"/>
                  <a:gd name="connsiteY1" fmla="*/ 134912 h 382562"/>
                  <a:gd name="connsiteX2" fmla="*/ 568642 w 568671"/>
                  <a:gd name="connsiteY2" fmla="*/ 382562 h 382562"/>
                  <a:gd name="connsiteX0" fmla="*/ 0 w 568671"/>
                  <a:gd name="connsiteY0" fmla="*/ 0 h 381476"/>
                  <a:gd name="connsiteX1" fmla="*/ 387667 w 568671"/>
                  <a:gd name="connsiteY1" fmla="*/ 133826 h 381476"/>
                  <a:gd name="connsiteX2" fmla="*/ 568642 w 568671"/>
                  <a:gd name="connsiteY2" fmla="*/ 381476 h 381476"/>
                  <a:gd name="connsiteX0" fmla="*/ 0 w 568671"/>
                  <a:gd name="connsiteY0" fmla="*/ 0 h 381476"/>
                  <a:gd name="connsiteX1" fmla="*/ 387667 w 568671"/>
                  <a:gd name="connsiteY1" fmla="*/ 133826 h 381476"/>
                  <a:gd name="connsiteX2" fmla="*/ 568642 w 568671"/>
                  <a:gd name="connsiteY2" fmla="*/ 381476 h 381476"/>
                  <a:gd name="connsiteX0" fmla="*/ 0 w 568671"/>
                  <a:gd name="connsiteY0" fmla="*/ 421 h 381897"/>
                  <a:gd name="connsiteX1" fmla="*/ 387667 w 568671"/>
                  <a:gd name="connsiteY1" fmla="*/ 134247 h 381897"/>
                  <a:gd name="connsiteX2" fmla="*/ 568642 w 568671"/>
                  <a:gd name="connsiteY2" fmla="*/ 381897 h 381897"/>
                  <a:gd name="connsiteX0" fmla="*/ 0 w 568671"/>
                  <a:gd name="connsiteY0" fmla="*/ 421 h 381897"/>
                  <a:gd name="connsiteX1" fmla="*/ 387667 w 568671"/>
                  <a:gd name="connsiteY1" fmla="*/ 134247 h 381897"/>
                  <a:gd name="connsiteX2" fmla="*/ 568642 w 568671"/>
                  <a:gd name="connsiteY2" fmla="*/ 381897 h 381897"/>
                  <a:gd name="connsiteX0" fmla="*/ 0 w 568654"/>
                  <a:gd name="connsiteY0" fmla="*/ 1024 h 382500"/>
                  <a:gd name="connsiteX1" fmla="*/ 294799 w 568654"/>
                  <a:gd name="connsiteY1" fmla="*/ 82462 h 382500"/>
                  <a:gd name="connsiteX2" fmla="*/ 568642 w 568654"/>
                  <a:gd name="connsiteY2" fmla="*/ 382500 h 382500"/>
                  <a:gd name="connsiteX0" fmla="*/ 0 w 568656"/>
                  <a:gd name="connsiteY0" fmla="*/ 1607 h 383083"/>
                  <a:gd name="connsiteX1" fmla="*/ 323374 w 568656"/>
                  <a:gd name="connsiteY1" fmla="*/ 68757 h 383083"/>
                  <a:gd name="connsiteX2" fmla="*/ 568642 w 568656"/>
                  <a:gd name="connsiteY2" fmla="*/ 383083 h 383083"/>
                  <a:gd name="connsiteX0" fmla="*/ 0 w 568656"/>
                  <a:gd name="connsiteY0" fmla="*/ 1919 h 383395"/>
                  <a:gd name="connsiteX1" fmla="*/ 323374 w 568656"/>
                  <a:gd name="connsiteY1" fmla="*/ 69069 h 383395"/>
                  <a:gd name="connsiteX2" fmla="*/ 568642 w 568656"/>
                  <a:gd name="connsiteY2" fmla="*/ 383395 h 383395"/>
                  <a:gd name="connsiteX0" fmla="*/ 0 w 568656"/>
                  <a:gd name="connsiteY0" fmla="*/ 1919 h 383395"/>
                  <a:gd name="connsiteX1" fmla="*/ 323374 w 568656"/>
                  <a:gd name="connsiteY1" fmla="*/ 69069 h 383395"/>
                  <a:gd name="connsiteX2" fmla="*/ 568642 w 568656"/>
                  <a:gd name="connsiteY2" fmla="*/ 383395 h 383395"/>
                  <a:gd name="connsiteX0" fmla="*/ 0 w 568656"/>
                  <a:gd name="connsiteY0" fmla="*/ 5805 h 387281"/>
                  <a:gd name="connsiteX1" fmla="*/ 323374 w 568656"/>
                  <a:gd name="connsiteY1" fmla="*/ 72955 h 387281"/>
                  <a:gd name="connsiteX2" fmla="*/ 568642 w 568656"/>
                  <a:gd name="connsiteY2" fmla="*/ 387281 h 387281"/>
                  <a:gd name="connsiteX0" fmla="*/ 0 w 568652"/>
                  <a:gd name="connsiteY0" fmla="*/ 1271 h 382747"/>
                  <a:gd name="connsiteX1" fmla="*/ 323374 w 568652"/>
                  <a:gd name="connsiteY1" fmla="*/ 68421 h 382747"/>
                  <a:gd name="connsiteX2" fmla="*/ 568642 w 568652"/>
                  <a:gd name="connsiteY2" fmla="*/ 382747 h 382747"/>
                  <a:gd name="connsiteX0" fmla="*/ 0 w 568652"/>
                  <a:gd name="connsiteY0" fmla="*/ 924 h 382400"/>
                  <a:gd name="connsiteX1" fmla="*/ 323374 w 568652"/>
                  <a:gd name="connsiteY1" fmla="*/ 68074 h 382400"/>
                  <a:gd name="connsiteX2" fmla="*/ 568642 w 568652"/>
                  <a:gd name="connsiteY2" fmla="*/ 382400 h 382400"/>
                  <a:gd name="connsiteX0" fmla="*/ 0 w 575797"/>
                  <a:gd name="connsiteY0" fmla="*/ 1732 h 371301"/>
                  <a:gd name="connsiteX1" fmla="*/ 323374 w 575797"/>
                  <a:gd name="connsiteY1" fmla="*/ 68882 h 371301"/>
                  <a:gd name="connsiteX2" fmla="*/ 575786 w 575797"/>
                  <a:gd name="connsiteY2" fmla="*/ 371301 h 3713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75797" h="371301">
                    <a:moveTo>
                      <a:pt x="0" y="1732"/>
                    </a:moveTo>
                    <a:cubicBezTo>
                      <a:pt x="141287" y="-5253"/>
                      <a:pt x="227410" y="7287"/>
                      <a:pt x="323374" y="68882"/>
                    </a:cubicBezTo>
                    <a:cubicBezTo>
                      <a:pt x="419338" y="130477"/>
                      <a:pt x="577373" y="185563"/>
                      <a:pt x="575786" y="371301"/>
                    </a:cubicBezTo>
                  </a:path>
                </a:pathLst>
              </a:custGeom>
              <a:noFill/>
              <a:ln>
                <a:solidFill>
                  <a:schemeClr val="tx1"/>
                </a:solidFill>
                <a:tailEnd type="triangle"/>
              </a:ln>
            </p:spPr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8" name="Group 7"/>
              <p:cNvGrpSpPr/>
              <p:nvPr/>
            </p:nvGrpSpPr>
            <p:grpSpPr>
              <a:xfrm>
                <a:off x="4845786" y="4883049"/>
                <a:ext cx="891405" cy="265296"/>
                <a:chOff x="4845786" y="4883049"/>
                <a:chExt cx="891405" cy="265296"/>
              </a:xfrm>
            </p:grpSpPr>
            <p:sp>
              <p:nvSpPr>
                <p:cNvPr id="46" name="Freeform 45"/>
                <p:cNvSpPr/>
                <p:nvPr/>
              </p:nvSpPr>
              <p:spPr>
                <a:xfrm rot="16200000">
                  <a:off x="5572610" y="4983764"/>
                  <a:ext cx="265295" cy="63866"/>
                </a:xfrm>
                <a:custGeom>
                  <a:avLst/>
                  <a:gdLst>
                    <a:gd name="connsiteX0" fmla="*/ 0 w 369096"/>
                    <a:gd name="connsiteY0" fmla="*/ 76200 h 171450"/>
                    <a:gd name="connsiteX1" fmla="*/ 71438 w 369096"/>
                    <a:gd name="connsiteY1" fmla="*/ 0 h 171450"/>
                    <a:gd name="connsiteX2" fmla="*/ 107156 w 369096"/>
                    <a:gd name="connsiteY2" fmla="*/ 78581 h 171450"/>
                    <a:gd name="connsiteX3" fmla="*/ 178594 w 369096"/>
                    <a:gd name="connsiteY3" fmla="*/ 4762 h 171450"/>
                    <a:gd name="connsiteX4" fmla="*/ 219075 w 369096"/>
                    <a:gd name="connsiteY4" fmla="*/ 80962 h 171450"/>
                    <a:gd name="connsiteX5" fmla="*/ 309563 w 369096"/>
                    <a:gd name="connsiteY5" fmla="*/ 14287 h 171450"/>
                    <a:gd name="connsiteX6" fmla="*/ 369094 w 369096"/>
                    <a:gd name="connsiteY6" fmla="*/ 111918 h 171450"/>
                    <a:gd name="connsiteX7" fmla="*/ 307181 w 369096"/>
                    <a:gd name="connsiteY7" fmla="*/ 171450 h 171450"/>
                    <a:gd name="connsiteX0" fmla="*/ 0 w 369096"/>
                    <a:gd name="connsiteY0" fmla="*/ 76200 h 111918"/>
                    <a:gd name="connsiteX1" fmla="*/ 71438 w 369096"/>
                    <a:gd name="connsiteY1" fmla="*/ 0 h 111918"/>
                    <a:gd name="connsiteX2" fmla="*/ 107156 w 369096"/>
                    <a:gd name="connsiteY2" fmla="*/ 78581 h 111918"/>
                    <a:gd name="connsiteX3" fmla="*/ 178594 w 369096"/>
                    <a:gd name="connsiteY3" fmla="*/ 4762 h 111918"/>
                    <a:gd name="connsiteX4" fmla="*/ 219075 w 369096"/>
                    <a:gd name="connsiteY4" fmla="*/ 80962 h 111918"/>
                    <a:gd name="connsiteX5" fmla="*/ 309563 w 369096"/>
                    <a:gd name="connsiteY5" fmla="*/ 14287 h 111918"/>
                    <a:gd name="connsiteX6" fmla="*/ 369094 w 369096"/>
                    <a:gd name="connsiteY6" fmla="*/ 111918 h 111918"/>
                    <a:gd name="connsiteX0" fmla="*/ 0 w 361953"/>
                    <a:gd name="connsiteY0" fmla="*/ 76200 h 107155"/>
                    <a:gd name="connsiteX1" fmla="*/ 71438 w 361953"/>
                    <a:gd name="connsiteY1" fmla="*/ 0 h 107155"/>
                    <a:gd name="connsiteX2" fmla="*/ 107156 w 361953"/>
                    <a:gd name="connsiteY2" fmla="*/ 78581 h 107155"/>
                    <a:gd name="connsiteX3" fmla="*/ 178594 w 361953"/>
                    <a:gd name="connsiteY3" fmla="*/ 4762 h 107155"/>
                    <a:gd name="connsiteX4" fmla="*/ 219075 w 361953"/>
                    <a:gd name="connsiteY4" fmla="*/ 80962 h 107155"/>
                    <a:gd name="connsiteX5" fmla="*/ 309563 w 361953"/>
                    <a:gd name="connsiteY5" fmla="*/ 14287 h 107155"/>
                    <a:gd name="connsiteX6" fmla="*/ 361950 w 361953"/>
                    <a:gd name="connsiteY6" fmla="*/ 107155 h 107155"/>
                    <a:gd name="connsiteX0" fmla="*/ 0 w 361950"/>
                    <a:gd name="connsiteY0" fmla="*/ 76200 h 107155"/>
                    <a:gd name="connsiteX1" fmla="*/ 71438 w 361950"/>
                    <a:gd name="connsiteY1" fmla="*/ 0 h 107155"/>
                    <a:gd name="connsiteX2" fmla="*/ 107156 w 361950"/>
                    <a:gd name="connsiteY2" fmla="*/ 78581 h 107155"/>
                    <a:gd name="connsiteX3" fmla="*/ 178594 w 361950"/>
                    <a:gd name="connsiteY3" fmla="*/ 4762 h 107155"/>
                    <a:gd name="connsiteX4" fmla="*/ 219075 w 361950"/>
                    <a:gd name="connsiteY4" fmla="*/ 80962 h 107155"/>
                    <a:gd name="connsiteX5" fmla="*/ 309563 w 361950"/>
                    <a:gd name="connsiteY5" fmla="*/ 14287 h 107155"/>
                    <a:gd name="connsiteX6" fmla="*/ 361950 w 361950"/>
                    <a:gd name="connsiteY6" fmla="*/ 107155 h 107155"/>
                    <a:gd name="connsiteX0" fmla="*/ 0 w 309563"/>
                    <a:gd name="connsiteY0" fmla="*/ 76200 h 80962"/>
                    <a:gd name="connsiteX1" fmla="*/ 71438 w 309563"/>
                    <a:gd name="connsiteY1" fmla="*/ 0 h 80962"/>
                    <a:gd name="connsiteX2" fmla="*/ 107156 w 309563"/>
                    <a:gd name="connsiteY2" fmla="*/ 78581 h 80962"/>
                    <a:gd name="connsiteX3" fmla="*/ 178594 w 309563"/>
                    <a:gd name="connsiteY3" fmla="*/ 4762 h 80962"/>
                    <a:gd name="connsiteX4" fmla="*/ 219075 w 309563"/>
                    <a:gd name="connsiteY4" fmla="*/ 80962 h 80962"/>
                    <a:gd name="connsiteX5" fmla="*/ 309563 w 309563"/>
                    <a:gd name="connsiteY5" fmla="*/ 14287 h 80962"/>
                    <a:gd name="connsiteX0" fmla="*/ 0 w 316992"/>
                    <a:gd name="connsiteY0" fmla="*/ 76200 h 80962"/>
                    <a:gd name="connsiteX1" fmla="*/ 71438 w 316992"/>
                    <a:gd name="connsiteY1" fmla="*/ 0 h 80962"/>
                    <a:gd name="connsiteX2" fmla="*/ 107156 w 316992"/>
                    <a:gd name="connsiteY2" fmla="*/ 78581 h 80962"/>
                    <a:gd name="connsiteX3" fmla="*/ 178594 w 316992"/>
                    <a:gd name="connsiteY3" fmla="*/ 4762 h 80962"/>
                    <a:gd name="connsiteX4" fmla="*/ 219075 w 316992"/>
                    <a:gd name="connsiteY4" fmla="*/ 80962 h 80962"/>
                    <a:gd name="connsiteX5" fmla="*/ 309563 w 316992"/>
                    <a:gd name="connsiteY5" fmla="*/ 14287 h 80962"/>
                    <a:gd name="connsiteX6" fmla="*/ 311946 w 316992"/>
                    <a:gd name="connsiteY6" fmla="*/ 21432 h 80962"/>
                    <a:gd name="connsiteX0" fmla="*/ 0 w 364333"/>
                    <a:gd name="connsiteY0" fmla="*/ 76200 h 80962"/>
                    <a:gd name="connsiteX1" fmla="*/ 71438 w 364333"/>
                    <a:gd name="connsiteY1" fmla="*/ 0 h 80962"/>
                    <a:gd name="connsiteX2" fmla="*/ 107156 w 364333"/>
                    <a:gd name="connsiteY2" fmla="*/ 78581 h 80962"/>
                    <a:gd name="connsiteX3" fmla="*/ 178594 w 364333"/>
                    <a:gd name="connsiteY3" fmla="*/ 4762 h 80962"/>
                    <a:gd name="connsiteX4" fmla="*/ 219075 w 364333"/>
                    <a:gd name="connsiteY4" fmla="*/ 80962 h 80962"/>
                    <a:gd name="connsiteX5" fmla="*/ 309563 w 364333"/>
                    <a:gd name="connsiteY5" fmla="*/ 14287 h 80962"/>
                    <a:gd name="connsiteX6" fmla="*/ 364333 w 364333"/>
                    <a:gd name="connsiteY6" fmla="*/ 76201 h 80962"/>
                    <a:gd name="connsiteX0" fmla="*/ 0 w 364333"/>
                    <a:gd name="connsiteY0" fmla="*/ 76200 h 78581"/>
                    <a:gd name="connsiteX1" fmla="*/ 71438 w 364333"/>
                    <a:gd name="connsiteY1" fmla="*/ 0 h 78581"/>
                    <a:gd name="connsiteX2" fmla="*/ 107156 w 364333"/>
                    <a:gd name="connsiteY2" fmla="*/ 78581 h 78581"/>
                    <a:gd name="connsiteX3" fmla="*/ 178594 w 364333"/>
                    <a:gd name="connsiteY3" fmla="*/ 4762 h 78581"/>
                    <a:gd name="connsiteX4" fmla="*/ 226219 w 364333"/>
                    <a:gd name="connsiteY4" fmla="*/ 76200 h 78581"/>
                    <a:gd name="connsiteX5" fmla="*/ 309563 w 364333"/>
                    <a:gd name="connsiteY5" fmla="*/ 14287 h 78581"/>
                    <a:gd name="connsiteX6" fmla="*/ 364333 w 364333"/>
                    <a:gd name="connsiteY6" fmla="*/ 76201 h 78581"/>
                    <a:gd name="connsiteX0" fmla="*/ 0 w 364333"/>
                    <a:gd name="connsiteY0" fmla="*/ 76200 h 76201"/>
                    <a:gd name="connsiteX1" fmla="*/ 71438 w 364333"/>
                    <a:gd name="connsiteY1" fmla="*/ 0 h 76201"/>
                    <a:gd name="connsiteX2" fmla="*/ 121444 w 364333"/>
                    <a:gd name="connsiteY2" fmla="*/ 76199 h 76201"/>
                    <a:gd name="connsiteX3" fmla="*/ 178594 w 364333"/>
                    <a:gd name="connsiteY3" fmla="*/ 4762 h 76201"/>
                    <a:gd name="connsiteX4" fmla="*/ 226219 w 364333"/>
                    <a:gd name="connsiteY4" fmla="*/ 76200 h 76201"/>
                    <a:gd name="connsiteX5" fmla="*/ 309563 w 364333"/>
                    <a:gd name="connsiteY5" fmla="*/ 14287 h 76201"/>
                    <a:gd name="connsiteX6" fmla="*/ 364333 w 364333"/>
                    <a:gd name="connsiteY6" fmla="*/ 76201 h 76201"/>
                    <a:gd name="connsiteX0" fmla="*/ 0 w 364333"/>
                    <a:gd name="connsiteY0" fmla="*/ 76200 h 76201"/>
                    <a:gd name="connsiteX1" fmla="*/ 71438 w 364333"/>
                    <a:gd name="connsiteY1" fmla="*/ 0 h 76201"/>
                    <a:gd name="connsiteX2" fmla="*/ 121444 w 364333"/>
                    <a:gd name="connsiteY2" fmla="*/ 76199 h 76201"/>
                    <a:gd name="connsiteX3" fmla="*/ 178594 w 364333"/>
                    <a:gd name="connsiteY3" fmla="*/ 4762 h 76201"/>
                    <a:gd name="connsiteX4" fmla="*/ 242888 w 364333"/>
                    <a:gd name="connsiteY4" fmla="*/ 76200 h 76201"/>
                    <a:gd name="connsiteX5" fmla="*/ 309563 w 364333"/>
                    <a:gd name="connsiteY5" fmla="*/ 14287 h 76201"/>
                    <a:gd name="connsiteX6" fmla="*/ 364333 w 364333"/>
                    <a:gd name="connsiteY6" fmla="*/ 76201 h 76201"/>
                    <a:gd name="connsiteX0" fmla="*/ 0 w 364333"/>
                    <a:gd name="connsiteY0" fmla="*/ 76200 h 76201"/>
                    <a:gd name="connsiteX1" fmla="*/ 71438 w 364333"/>
                    <a:gd name="connsiteY1" fmla="*/ 0 h 76201"/>
                    <a:gd name="connsiteX2" fmla="*/ 121444 w 364333"/>
                    <a:gd name="connsiteY2" fmla="*/ 76199 h 76201"/>
                    <a:gd name="connsiteX3" fmla="*/ 178594 w 364333"/>
                    <a:gd name="connsiteY3" fmla="*/ 4762 h 76201"/>
                    <a:gd name="connsiteX4" fmla="*/ 242888 w 364333"/>
                    <a:gd name="connsiteY4" fmla="*/ 76200 h 76201"/>
                    <a:gd name="connsiteX5" fmla="*/ 311944 w 364333"/>
                    <a:gd name="connsiteY5" fmla="*/ 7143 h 76201"/>
                    <a:gd name="connsiteX6" fmla="*/ 364333 w 364333"/>
                    <a:gd name="connsiteY6" fmla="*/ 76201 h 76201"/>
                    <a:gd name="connsiteX0" fmla="*/ 0 w 311944"/>
                    <a:gd name="connsiteY0" fmla="*/ 76200 h 76200"/>
                    <a:gd name="connsiteX1" fmla="*/ 71438 w 311944"/>
                    <a:gd name="connsiteY1" fmla="*/ 0 h 76200"/>
                    <a:gd name="connsiteX2" fmla="*/ 121444 w 311944"/>
                    <a:gd name="connsiteY2" fmla="*/ 76199 h 76200"/>
                    <a:gd name="connsiteX3" fmla="*/ 178594 w 311944"/>
                    <a:gd name="connsiteY3" fmla="*/ 4762 h 76200"/>
                    <a:gd name="connsiteX4" fmla="*/ 242888 w 311944"/>
                    <a:gd name="connsiteY4" fmla="*/ 76200 h 76200"/>
                    <a:gd name="connsiteX5" fmla="*/ 311944 w 311944"/>
                    <a:gd name="connsiteY5" fmla="*/ 7143 h 76200"/>
                    <a:gd name="connsiteX0" fmla="*/ 0 w 321469"/>
                    <a:gd name="connsiteY0" fmla="*/ 78582 h 78582"/>
                    <a:gd name="connsiteX1" fmla="*/ 71438 w 321469"/>
                    <a:gd name="connsiteY1" fmla="*/ 2382 h 78582"/>
                    <a:gd name="connsiteX2" fmla="*/ 121444 w 321469"/>
                    <a:gd name="connsiteY2" fmla="*/ 78581 h 78582"/>
                    <a:gd name="connsiteX3" fmla="*/ 178594 w 321469"/>
                    <a:gd name="connsiteY3" fmla="*/ 7144 h 78582"/>
                    <a:gd name="connsiteX4" fmla="*/ 242888 w 321469"/>
                    <a:gd name="connsiteY4" fmla="*/ 78582 h 78582"/>
                    <a:gd name="connsiteX5" fmla="*/ 321469 w 321469"/>
                    <a:gd name="connsiteY5" fmla="*/ 0 h 785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21469" h="78582">
                      <a:moveTo>
                        <a:pt x="0" y="78582"/>
                      </a:moveTo>
                      <a:lnTo>
                        <a:pt x="71438" y="2382"/>
                      </a:lnTo>
                      <a:lnTo>
                        <a:pt x="121444" y="78581"/>
                      </a:lnTo>
                      <a:lnTo>
                        <a:pt x="178594" y="7144"/>
                      </a:lnTo>
                      <a:lnTo>
                        <a:pt x="242888" y="78582"/>
                      </a:lnTo>
                      <a:lnTo>
                        <a:pt x="321469" y="0"/>
                      </a:lnTo>
                    </a:path>
                  </a:pathLst>
                </a:custGeom>
                <a:noFill/>
                <a:ln>
                  <a:solidFill>
                    <a:schemeClr val="tx1"/>
                  </a:solidFill>
                </a:ln>
              </p:spPr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52" name="Rectangle 4"/>
                <p:cNvSpPr/>
                <p:nvPr/>
              </p:nvSpPr>
              <p:spPr>
                <a:xfrm>
                  <a:off x="4845786" y="4884730"/>
                  <a:ext cx="881880" cy="263615"/>
                </a:xfrm>
                <a:custGeom>
                  <a:avLst/>
                  <a:gdLst>
                    <a:gd name="connsiteX0" fmla="*/ 0 w 2742303"/>
                    <a:gd name="connsiteY0" fmla="*/ 0 h 317979"/>
                    <a:gd name="connsiteX1" fmla="*/ 2742303 w 2742303"/>
                    <a:gd name="connsiteY1" fmla="*/ 0 h 317979"/>
                    <a:gd name="connsiteX2" fmla="*/ 2742303 w 2742303"/>
                    <a:gd name="connsiteY2" fmla="*/ 317979 h 317979"/>
                    <a:gd name="connsiteX3" fmla="*/ 0 w 2742303"/>
                    <a:gd name="connsiteY3" fmla="*/ 317979 h 317979"/>
                    <a:gd name="connsiteX4" fmla="*/ 0 w 2742303"/>
                    <a:gd name="connsiteY4" fmla="*/ 0 h 317979"/>
                    <a:gd name="connsiteX0" fmla="*/ 2742303 w 2833743"/>
                    <a:gd name="connsiteY0" fmla="*/ 317979 h 409419"/>
                    <a:gd name="connsiteX1" fmla="*/ 0 w 2833743"/>
                    <a:gd name="connsiteY1" fmla="*/ 317979 h 409419"/>
                    <a:gd name="connsiteX2" fmla="*/ 0 w 2833743"/>
                    <a:gd name="connsiteY2" fmla="*/ 0 h 409419"/>
                    <a:gd name="connsiteX3" fmla="*/ 2742303 w 2833743"/>
                    <a:gd name="connsiteY3" fmla="*/ 0 h 409419"/>
                    <a:gd name="connsiteX4" fmla="*/ 2833743 w 2833743"/>
                    <a:gd name="connsiteY4" fmla="*/ 409419 h 409419"/>
                    <a:gd name="connsiteX0" fmla="*/ 2742303 w 2742303"/>
                    <a:gd name="connsiteY0" fmla="*/ 317979 h 317979"/>
                    <a:gd name="connsiteX1" fmla="*/ 0 w 2742303"/>
                    <a:gd name="connsiteY1" fmla="*/ 317979 h 317979"/>
                    <a:gd name="connsiteX2" fmla="*/ 0 w 2742303"/>
                    <a:gd name="connsiteY2" fmla="*/ 0 h 317979"/>
                    <a:gd name="connsiteX3" fmla="*/ 2742303 w 2742303"/>
                    <a:gd name="connsiteY3" fmla="*/ 0 h 317979"/>
                    <a:gd name="connsiteX0" fmla="*/ 2818503 w 2818503"/>
                    <a:gd name="connsiteY0" fmla="*/ 317979 h 317979"/>
                    <a:gd name="connsiteX1" fmla="*/ 0 w 2818503"/>
                    <a:gd name="connsiteY1" fmla="*/ 317979 h 317979"/>
                    <a:gd name="connsiteX2" fmla="*/ 0 w 2818503"/>
                    <a:gd name="connsiteY2" fmla="*/ 0 h 317979"/>
                    <a:gd name="connsiteX3" fmla="*/ 2742303 w 2818503"/>
                    <a:gd name="connsiteY3" fmla="*/ 0 h 317979"/>
                    <a:gd name="connsiteX0" fmla="*/ 2779083 w 2779083"/>
                    <a:gd name="connsiteY0" fmla="*/ 317979 h 317979"/>
                    <a:gd name="connsiteX1" fmla="*/ 0 w 2779083"/>
                    <a:gd name="connsiteY1" fmla="*/ 317979 h 317979"/>
                    <a:gd name="connsiteX2" fmla="*/ 0 w 2779083"/>
                    <a:gd name="connsiteY2" fmla="*/ 0 h 317979"/>
                    <a:gd name="connsiteX3" fmla="*/ 2742303 w 2779083"/>
                    <a:gd name="connsiteY3" fmla="*/ 0 h 317979"/>
                    <a:gd name="connsiteX0" fmla="*/ 2779083 w 2779083"/>
                    <a:gd name="connsiteY0" fmla="*/ 324329 h 324329"/>
                    <a:gd name="connsiteX1" fmla="*/ 0 w 2779083"/>
                    <a:gd name="connsiteY1" fmla="*/ 324329 h 324329"/>
                    <a:gd name="connsiteX2" fmla="*/ 0 w 2779083"/>
                    <a:gd name="connsiteY2" fmla="*/ 6350 h 324329"/>
                    <a:gd name="connsiteX3" fmla="*/ 2594958 w 2779083"/>
                    <a:gd name="connsiteY3" fmla="*/ 0 h 324329"/>
                    <a:gd name="connsiteX0" fmla="*/ 2779083 w 2779083"/>
                    <a:gd name="connsiteY0" fmla="*/ 317979 h 317979"/>
                    <a:gd name="connsiteX1" fmla="*/ 0 w 2779083"/>
                    <a:gd name="connsiteY1" fmla="*/ 317979 h 317979"/>
                    <a:gd name="connsiteX2" fmla="*/ 0 w 2779083"/>
                    <a:gd name="connsiteY2" fmla="*/ 0 h 317979"/>
                    <a:gd name="connsiteX3" fmla="*/ 2594958 w 2779083"/>
                    <a:gd name="connsiteY3" fmla="*/ 0 h 317979"/>
                    <a:gd name="connsiteX0" fmla="*/ 2595377 w 2595377"/>
                    <a:gd name="connsiteY0" fmla="*/ 317979 h 317979"/>
                    <a:gd name="connsiteX1" fmla="*/ 0 w 2595377"/>
                    <a:gd name="connsiteY1" fmla="*/ 317979 h 317979"/>
                    <a:gd name="connsiteX2" fmla="*/ 0 w 2595377"/>
                    <a:gd name="connsiteY2" fmla="*/ 0 h 317979"/>
                    <a:gd name="connsiteX3" fmla="*/ 2594958 w 2595377"/>
                    <a:gd name="connsiteY3" fmla="*/ 0 h 317979"/>
                    <a:gd name="connsiteX0" fmla="*/ 2729623 w 2729623"/>
                    <a:gd name="connsiteY0" fmla="*/ 317979 h 317979"/>
                    <a:gd name="connsiteX1" fmla="*/ 0 w 2729623"/>
                    <a:gd name="connsiteY1" fmla="*/ 317979 h 317979"/>
                    <a:gd name="connsiteX2" fmla="*/ 0 w 2729623"/>
                    <a:gd name="connsiteY2" fmla="*/ 0 h 317979"/>
                    <a:gd name="connsiteX3" fmla="*/ 2594958 w 2729623"/>
                    <a:gd name="connsiteY3" fmla="*/ 0 h 3179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729623" h="317979">
                      <a:moveTo>
                        <a:pt x="2729623" y="317979"/>
                      </a:moveTo>
                      <a:lnTo>
                        <a:pt x="0" y="317979"/>
                      </a:lnTo>
                      <a:lnTo>
                        <a:pt x="0" y="0"/>
                      </a:lnTo>
                      <a:lnTo>
                        <a:pt x="2594958" y="0"/>
                      </a:lnTo>
                    </a:path>
                  </a:pathLst>
                </a:custGeom>
                <a:noFill/>
                <a:ln>
                  <a:solidFill>
                    <a:schemeClr val="tx1"/>
                  </a:solidFill>
                </a:ln>
              </p:spPr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sp>
          <p:nvSpPr>
            <p:cNvPr id="47" name="Rectangle 46"/>
            <p:cNvSpPr/>
            <p:nvPr/>
          </p:nvSpPr>
          <p:spPr>
            <a:xfrm>
              <a:off x="8273594" y="4285952"/>
              <a:ext cx="1207767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/>
                <a:t>input tape </a:t>
              </a:r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4796237" y="4294038"/>
            <a:ext cx="4895009" cy="1055372"/>
            <a:chOff x="4796237" y="4294038"/>
            <a:chExt cx="4895009" cy="1055372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6" name="Rectangle 15"/>
                <p:cNvSpPr/>
                <p:nvPr/>
              </p:nvSpPr>
              <p:spPr>
                <a:xfrm>
                  <a:off x="4796237" y="4294038"/>
                  <a:ext cx="3364831" cy="335476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400" b="0" i="1" dirty="0" smtClean="0">
                            <a:latin typeface="Cambria Math" panose="02040503050406030204" pitchFamily="18" charset="0"/>
                          </a:rPr>
                          <m:t>𝐺</m:t>
                        </m:r>
                        <m:r>
                          <a:rPr lang="en-US" sz="1400" b="0" i="1" dirty="0" smtClean="0">
                            <a:latin typeface="Cambria Math" panose="02040503050406030204" pitchFamily="18" charset="0"/>
                          </a:rPr>
                          <m:t>=</m:t>
                        </m:r>
                        <m:d>
                          <m:dPr>
                            <m:ctrlPr>
                              <a:rPr lang="en-US" sz="1400" b="0" i="1" dirty="0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d>
                              <m:dPr>
                                <m:ctrlPr>
                                  <a:rPr lang="en-US" sz="1400" b="0" i="1" dirty="0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sSub>
                                  <m:sSubPr>
                                    <m:ctrlPr>
                                      <a:rPr lang="en-US" sz="1400" b="0" i="1" dirty="0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400" b="0" i="1" dirty="0" smtClean="0">
                                        <a:latin typeface="Cambria Math" panose="02040503050406030204" pitchFamily="18" charset="0"/>
                                      </a:rPr>
                                      <m:t>𝑣</m:t>
                                    </m:r>
                                  </m:e>
                                  <m:sub>
                                    <m:r>
                                      <a:rPr lang="en-US" sz="1400" b="0" i="1" dirty="0" smtClean="0">
                                        <a:latin typeface="Cambria Math" panose="02040503050406030204" pitchFamily="18" charset="0"/>
                                      </a:rPr>
                                      <m:t>3</m:t>
                                    </m:r>
                                  </m:sub>
                                </m:sSub>
                                <m:r>
                                  <a:rPr lang="en-US" sz="1400" b="0" i="1" dirty="0" smtClean="0">
                                    <a:latin typeface="Cambria Math" panose="02040503050406030204" pitchFamily="18" charset="0"/>
                                  </a:rPr>
                                  <m:t>,</m:t>
                                </m:r>
                                <m:sSub>
                                  <m:sSubPr>
                                    <m:ctrlPr>
                                      <a:rPr lang="en-US" sz="1400" b="0" i="1" dirty="0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400" b="0" i="1" dirty="0" smtClean="0">
                                        <a:latin typeface="Cambria Math" panose="02040503050406030204" pitchFamily="18" charset="0"/>
                                      </a:rPr>
                                      <m:t>𝑣</m:t>
                                    </m:r>
                                  </m:e>
                                  <m:sub>
                                    <m:r>
                                      <a:rPr lang="en-US" sz="1400" b="0" i="1" dirty="0" smtClean="0">
                                        <a:latin typeface="Cambria Math" panose="02040503050406030204" pitchFamily="18" charset="0"/>
                                      </a:rPr>
                                      <m:t>5</m:t>
                                    </m:r>
                                  </m:sub>
                                </m:sSub>
                              </m:e>
                            </m:d>
                            <m:r>
                              <a:rPr lang="en-US" sz="1400" b="0" i="1" dirty="0" smtClean="0">
                                <a:latin typeface="Cambria Math" panose="02040503050406030204" pitchFamily="18" charset="0"/>
                              </a:rPr>
                              <m:t>, </m:t>
                            </m:r>
                            <m:d>
                              <m:dPr>
                                <m:ctrlPr>
                                  <a:rPr lang="en-US" sz="1400" b="0" i="1" dirty="0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sSub>
                                  <m:sSubPr>
                                    <m:ctrlPr>
                                      <a:rPr lang="en-US" sz="1400" b="0" i="1" dirty="0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400" b="0" i="1" dirty="0" smtClean="0">
                                        <a:latin typeface="Cambria Math" panose="02040503050406030204" pitchFamily="18" charset="0"/>
                                      </a:rPr>
                                      <m:t>𝑣</m:t>
                                    </m:r>
                                  </m:e>
                                  <m:sub>
                                    <m:r>
                                      <a:rPr lang="en-US" sz="1400" b="0" i="1" dirty="0" smtClean="0">
                                        <a:latin typeface="Cambria Math" panose="02040503050406030204" pitchFamily="18" charset="0"/>
                                      </a:rPr>
                                      <m:t>7</m:t>
                                    </m:r>
                                  </m:sub>
                                </m:sSub>
                                <m:r>
                                  <a:rPr lang="en-US" sz="1400" b="0" i="1" dirty="0" smtClean="0">
                                    <a:latin typeface="Cambria Math" panose="02040503050406030204" pitchFamily="18" charset="0"/>
                                  </a:rPr>
                                  <m:t>, </m:t>
                                </m:r>
                                <m:sSub>
                                  <m:sSubPr>
                                    <m:ctrlPr>
                                      <a:rPr lang="en-US" sz="1400" b="0" i="1" dirty="0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400" b="0" i="1" dirty="0" smtClean="0">
                                        <a:latin typeface="Cambria Math" panose="02040503050406030204" pitchFamily="18" charset="0"/>
                                      </a:rPr>
                                      <m:t>𝑣</m:t>
                                    </m:r>
                                  </m:e>
                                  <m:sub>
                                    <m:r>
                                      <a:rPr lang="en-US" sz="1400" b="0" i="1" dirty="0" smtClean="0">
                                        <a:latin typeface="Cambria Math" panose="02040503050406030204" pitchFamily="18" charset="0"/>
                                      </a:rPr>
                                      <m:t>22</m:t>
                                    </m:r>
                                  </m:sub>
                                </m:sSub>
                              </m:e>
                            </m:d>
                            <m:r>
                              <a:rPr lang="en-US" sz="1400" b="0" i="1" dirty="0" smtClean="0">
                                <a:latin typeface="Cambria Math" panose="02040503050406030204" pitchFamily="18" charset="0"/>
                              </a:rPr>
                              <m:t>, …</m:t>
                            </m:r>
                          </m:e>
                        </m:d>
                        <m:r>
                          <a:rPr lang="en-US" sz="1400" b="0" i="1" dirty="0" smtClean="0">
                            <a:latin typeface="Cambria Math" panose="02040503050406030204" pitchFamily="18" charset="0"/>
                          </a:rPr>
                          <m:t>, </m:t>
                        </m:r>
                        <m:r>
                          <a:rPr lang="en-US" sz="1400" b="0" i="1" dirty="0" smtClean="0">
                            <a:latin typeface="Cambria Math" panose="02040503050406030204" pitchFamily="18" charset="0"/>
                          </a:rPr>
                          <m:t>𝑠</m:t>
                        </m:r>
                        <m:r>
                          <a:rPr lang="en-US" sz="1400" b="0" i="1" dirty="0" smtClean="0">
                            <a:latin typeface="Cambria Math" panose="02040503050406030204" pitchFamily="18" charset="0"/>
                          </a:rPr>
                          <m:t>=⋯, </m:t>
                        </m:r>
                        <m:r>
                          <a:rPr lang="en-US" sz="1400" b="0" i="1" dirty="0" smtClean="0">
                            <a:latin typeface="Cambria Math" panose="02040503050406030204" pitchFamily="18" charset="0"/>
                          </a:rPr>
                          <m:t>𝑡</m:t>
                        </m:r>
                        <m:r>
                          <a:rPr lang="en-US" sz="1400" b="0" i="1" dirty="0" smtClean="0">
                            <a:latin typeface="Cambria Math" panose="02040503050406030204" pitchFamily="18" charset="0"/>
                          </a:rPr>
                          <m:t>=⋯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16" name="Rectangle 15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796237" y="4294038"/>
                  <a:ext cx="3364831" cy="335476"/>
                </a:xfrm>
                <a:prstGeom prst="rect">
                  <a:avLst/>
                </a:prstGeom>
                <a:blipFill>
                  <a:blip r:embed="rId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49" name="Rectangle 48"/>
            <p:cNvSpPr/>
            <p:nvPr/>
          </p:nvSpPr>
          <p:spPr>
            <a:xfrm>
              <a:off x="5921836" y="4703079"/>
              <a:ext cx="3769410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dirty="0"/>
                <a:t>Work tape tracks the current node on the guessed path.</a:t>
              </a:r>
            </a:p>
          </p:txBody>
        </p:sp>
      </p:grpSp>
      <p:sp>
        <p:nvSpPr>
          <p:cNvPr id="24" name="TextBox 23">
            <a:extLst>
              <a:ext uri="{FF2B5EF4-FFF2-40B4-BE49-F238E27FC236}">
                <a16:creationId xmlns:a16="http://schemas.microsoft.com/office/drawing/2014/main" id="{6F90F591-95D9-8849-8E93-52A8A9FF5181}"/>
              </a:ext>
            </a:extLst>
          </p:cNvPr>
          <p:cNvSpPr txBox="1"/>
          <p:nvPr/>
        </p:nvSpPr>
        <p:spPr>
          <a:xfrm>
            <a:off x="6197600" y="6183086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21581239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"/>
                            </p:stCondLst>
                            <p:childTnLst>
                              <p:par>
                                <p:cTn id="3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60" grpId="0"/>
      <p:bldP spid="67" grpId="0"/>
      <p:bldP spid="7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0" y="0"/>
                <a:ext cx="6749823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4000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Review:   L </a:t>
                </a:r>
                <a14:m>
                  <m:oMath xmlns:m="http://schemas.openxmlformats.org/officeDocument/2006/math">
                    <m:r>
                      <a:rPr lang="en-US" sz="4000" i="1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⊆</m:t>
                    </m:r>
                  </m:oMath>
                </a14:m>
                <a:r>
                  <a:rPr lang="en-US" sz="4000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 P</a:t>
                </a:r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0"/>
                <a:ext cx="6749823" cy="707886"/>
              </a:xfrm>
              <a:prstGeom prst="rect">
                <a:avLst/>
              </a:prstGeom>
              <a:blipFill>
                <a:blip r:embed="rId2"/>
                <a:stretch>
                  <a:fillRect t="-15517" b="-3620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258617" y="1363579"/>
                <a:ext cx="9982663" cy="285244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Bef>
                    <a:spcPts val="1200"/>
                  </a:spcBef>
                </a:pPr>
                <a:r>
                  <a:rPr lang="en-US" sz="2400" b="1" dirty="0"/>
                  <a:t>Theorem: </a:t>
                </a:r>
                <a:r>
                  <a:rPr lang="en-US" sz="2400" dirty="0"/>
                  <a:t> L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⊆</m:t>
                    </m:r>
                  </m:oMath>
                </a14:m>
                <a:r>
                  <a:rPr lang="en-US" sz="2400" dirty="0"/>
                  <a:t> P </a:t>
                </a:r>
              </a:p>
              <a:p>
                <a:r>
                  <a:rPr lang="en-US" sz="2000" dirty="0"/>
                  <a:t>Proof:  Say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𝑀</m:t>
                    </m:r>
                  </m:oMath>
                </a14:m>
                <a:r>
                  <a:rPr lang="en-US" sz="2000" dirty="0"/>
                  <a:t> decides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𝐴</m:t>
                    </m:r>
                  </m:oMath>
                </a14:m>
                <a:r>
                  <a:rPr lang="en-US" sz="2000" dirty="0"/>
                  <a:t> in space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𝑂</m:t>
                    </m:r>
                    <m:d>
                      <m:d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unc>
                          <m:funcPr>
                            <m:ctrlP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US" sz="2000" b="0" i="0" smtClean="0">
                                <a:latin typeface="Cambria Math" panose="02040503050406030204" pitchFamily="18" charset="0"/>
                              </a:rPr>
                              <m:t>log</m:t>
                            </m:r>
                          </m:fName>
                          <m:e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𝑛</m:t>
                            </m:r>
                          </m:e>
                        </m:func>
                      </m:e>
                    </m:d>
                  </m:oMath>
                </a14:m>
                <a:r>
                  <a:rPr lang="en-US" sz="2400" dirty="0"/>
                  <a:t>.  </a:t>
                </a:r>
              </a:p>
              <a:p>
                <a:pPr>
                  <a:spcBef>
                    <a:spcPts val="1200"/>
                  </a:spcBef>
                </a:pPr>
                <a:r>
                  <a:rPr lang="en-US" sz="2000" b="1" dirty="0"/>
                  <a:t>Defn:  </a:t>
                </a:r>
                <a:r>
                  <a:rPr lang="en-US" sz="2000" dirty="0"/>
                  <a:t>A configuration for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𝑀</m:t>
                    </m:r>
                  </m:oMath>
                </a14:m>
                <a:r>
                  <a:rPr lang="en-US" sz="2000" dirty="0"/>
                  <a:t> on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𝑤</m:t>
                    </m:r>
                  </m:oMath>
                </a14:m>
                <a:r>
                  <a:rPr lang="en-US" sz="2000" dirty="0"/>
                  <a:t> is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sz="2000" b="0" i="1" smtClean="0">
                            <a:solidFill>
                              <a:schemeClr val="accent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b="0" i="1" smtClean="0">
                            <a:solidFill>
                              <a:schemeClr val="accent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𝑞</m:t>
                        </m:r>
                        <m:r>
                          <a:rPr lang="en-US" sz="2000" b="0" i="1" smtClean="0">
                            <a:solidFill>
                              <a:schemeClr val="accent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sSub>
                          <m:sSubPr>
                            <m:ctrlPr>
                              <a:rPr lang="en-US" sz="2000" b="0" i="1" smtClean="0">
                                <a:solidFill>
                                  <a:schemeClr val="accent1">
                                    <a:lumMod val="60000"/>
                                    <a:lumOff val="4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b="0" i="1" smtClean="0">
                                <a:solidFill>
                                  <a:schemeClr val="accent1">
                                    <a:lumMod val="60000"/>
                                    <a:lumOff val="4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𝑝</m:t>
                            </m:r>
                          </m:e>
                          <m:sub>
                            <m:r>
                              <a:rPr lang="en-US" sz="2000" b="0" i="1" smtClean="0">
                                <a:solidFill>
                                  <a:schemeClr val="accent1">
                                    <a:lumMod val="60000"/>
                                    <a:lumOff val="4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r>
                          <a:rPr lang="en-US" sz="2000" b="0" i="1" smtClean="0">
                            <a:solidFill>
                              <a:schemeClr val="accent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sSub>
                          <m:sSubPr>
                            <m:ctrlPr>
                              <a:rPr lang="en-US" sz="2000" b="0" i="1" smtClean="0">
                                <a:solidFill>
                                  <a:schemeClr val="accent1">
                                    <a:lumMod val="60000"/>
                                    <a:lumOff val="4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b="0" i="1" smtClean="0">
                                <a:solidFill>
                                  <a:schemeClr val="accent1">
                                    <a:lumMod val="60000"/>
                                    <a:lumOff val="4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𝑝</m:t>
                            </m:r>
                          </m:e>
                          <m:sub>
                            <m:r>
                              <a:rPr lang="en-US" sz="2000" b="0" i="1" smtClean="0">
                                <a:solidFill>
                                  <a:schemeClr val="accent1">
                                    <a:lumMod val="60000"/>
                                    <a:lumOff val="4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  <m:r>
                          <a:rPr lang="en-US" sz="2000" b="0" i="1" smtClean="0">
                            <a:solidFill>
                              <a:schemeClr val="accent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2000" b="0" i="1" smtClean="0">
                            <a:solidFill>
                              <a:schemeClr val="accent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d>
                  </m:oMath>
                </a14:m>
                <a:r>
                  <a:rPr lang="en-US" sz="2000" dirty="0"/>
                  <a:t> where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𝑞</m:t>
                    </m:r>
                  </m:oMath>
                </a14:m>
                <a:r>
                  <a:rPr lang="en-US" sz="2000" dirty="0"/>
                  <a:t> is a state,</a:t>
                </a:r>
                <a:br>
                  <a:rPr lang="en-US" sz="2000" dirty="0"/>
                </a:b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0" i="1" smtClean="0">
                            <a:solidFill>
                              <a:schemeClr val="accent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solidFill>
                              <a:schemeClr val="accent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US" sz="2000" b="0" i="1" smtClean="0">
                            <a:solidFill>
                              <a:schemeClr val="accent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sz="2000" dirty="0"/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0" i="1" smtClean="0">
                            <a:solidFill>
                              <a:schemeClr val="accent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solidFill>
                              <a:schemeClr val="accent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US" sz="2000" b="0" i="1" smtClean="0">
                            <a:solidFill>
                              <a:schemeClr val="accent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sz="2000" dirty="0"/>
                  <a:t> are the tape head positions, and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𝑡</m:t>
                    </m:r>
                  </m:oMath>
                </a14:m>
                <a:r>
                  <a:rPr lang="en-US" sz="2000" dirty="0"/>
                  <a:t> is the work tape contents. </a:t>
                </a:r>
              </a:p>
              <a:p>
                <a:pPr>
                  <a:spcBef>
                    <a:spcPts val="1200"/>
                  </a:spcBef>
                </a:pPr>
                <a:r>
                  <a:rPr lang="en-US" sz="2000" dirty="0"/>
                  <a:t>The number of such configurations is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</m:d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×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𝑛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×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𝑂</m:t>
                    </m:r>
                    <m:d>
                      <m:d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unc>
                          <m:funcPr>
                            <m:ctrlP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US" sz="2000" b="0" i="0" smtClean="0">
                                <a:latin typeface="Cambria Math" panose="02040503050406030204" pitchFamily="18" charset="0"/>
                              </a:rPr>
                              <m:t>log</m:t>
                            </m:r>
                          </m:fName>
                          <m:e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𝑛</m:t>
                            </m:r>
                          </m:e>
                        </m:func>
                      </m:e>
                    </m:d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×</m:t>
                    </m:r>
                    <m:sSup>
                      <m:sSup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𝑑</m:t>
                        </m:r>
                      </m:e>
                      <m:sup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𝑂</m:t>
                        </m:r>
                        <m:d>
                          <m:dPr>
                            <m:ctrlP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unc>
                              <m:funcPr>
                                <m:ctrlPr>
                                  <a:rPr lang="en-US" sz="20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funcPr>
                              <m:fName>
                                <m:r>
                                  <m:rPr>
                                    <m:sty m:val="p"/>
                                  </m:rPr>
                                  <a:rPr lang="en-US" sz="2000" b="0" i="0" smtClean="0">
                                    <a:latin typeface="Cambria Math" panose="02040503050406030204" pitchFamily="18" charset="0"/>
                                  </a:rPr>
                                  <m:t>log</m:t>
                                </m:r>
                              </m:fName>
                              <m:e>
                                <m:r>
                                  <a:rPr lang="en-US" sz="2000" b="0" i="1" smtClean="0">
                                    <a:latin typeface="Cambria Math" panose="02040503050406030204" pitchFamily="18" charset="0"/>
                                  </a:rPr>
                                  <m:t>𝑛</m:t>
                                </m:r>
                              </m:e>
                            </m:func>
                          </m:e>
                        </m:d>
                      </m:sup>
                    </m:sSup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𝑂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  <m:sup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𝑘</m:t>
                        </m:r>
                      </m:sup>
                    </m:sSup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2000" dirty="0"/>
                  <a:t> for some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𝑘</m:t>
                    </m:r>
                  </m:oMath>
                </a14:m>
                <a:r>
                  <a:rPr lang="en-US" sz="2000" dirty="0"/>
                  <a:t>.</a:t>
                </a:r>
              </a:p>
              <a:p>
                <a:pPr>
                  <a:spcBef>
                    <a:spcPts val="1200"/>
                  </a:spcBef>
                </a:pPr>
                <a:r>
                  <a:rPr lang="en-US" sz="2000" dirty="0"/>
                  <a:t>Therefore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𝑀</m:t>
                    </m:r>
                  </m:oMath>
                </a14:m>
                <a:r>
                  <a:rPr lang="en-US" sz="2000" dirty="0"/>
                  <a:t> runs in polynomial time.</a:t>
                </a:r>
              </a:p>
              <a:p>
                <a:r>
                  <a:rPr lang="en-US" sz="2000" dirty="0"/>
                  <a:t>Conclusion: 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𝐴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∈</m:t>
                    </m:r>
                  </m:oMath>
                </a14:m>
                <a:r>
                  <a:rPr lang="en-US" sz="2000" dirty="0"/>
                  <a:t> P</a:t>
                </a:r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8617" y="1363579"/>
                <a:ext cx="9982663" cy="2852448"/>
              </a:xfrm>
              <a:prstGeom prst="rect">
                <a:avLst/>
              </a:prstGeom>
              <a:blipFill>
                <a:blip r:embed="rId3"/>
                <a:stretch>
                  <a:fillRect l="-916" t="-1709" b="-299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1" name="Isosceles Triangle 20"/>
          <p:cNvSpPr/>
          <p:nvPr/>
        </p:nvSpPr>
        <p:spPr>
          <a:xfrm rot="8089703">
            <a:off x="12005555" y="6742019"/>
            <a:ext cx="276225" cy="136454"/>
          </a:xfrm>
          <a:prstGeom prst="triangle">
            <a:avLst/>
          </a:prstGeom>
          <a:solidFill>
            <a:srgbClr val="336600"/>
          </a:solidFill>
          <a:ln>
            <a:noFill/>
          </a:ln>
        </p:spPr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" name="Group 4"/>
          <p:cNvGrpSpPr/>
          <p:nvPr/>
        </p:nvGrpSpPr>
        <p:grpSpPr>
          <a:xfrm>
            <a:off x="5653552" y="3381441"/>
            <a:ext cx="3257262" cy="1490279"/>
            <a:chOff x="6596527" y="3316998"/>
            <a:chExt cx="3257262" cy="1490279"/>
          </a:xfrm>
        </p:grpSpPr>
        <p:grpSp>
          <p:nvGrpSpPr>
            <p:cNvPr id="20" name="Group 19"/>
            <p:cNvGrpSpPr/>
            <p:nvPr/>
          </p:nvGrpSpPr>
          <p:grpSpPr>
            <a:xfrm>
              <a:off x="6596527" y="3316998"/>
              <a:ext cx="3257262" cy="1490279"/>
              <a:chOff x="4904887" y="3545588"/>
              <a:chExt cx="3257262" cy="1490279"/>
            </a:xfrm>
          </p:grpSpPr>
          <p:sp>
            <p:nvSpPr>
              <p:cNvPr id="8" name="PDA box"/>
              <p:cNvSpPr/>
              <p:nvPr/>
            </p:nvSpPr>
            <p:spPr>
              <a:xfrm>
                <a:off x="4904887" y="3994912"/>
                <a:ext cx="498246" cy="434301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" name="Rectangle 4"/>
              <p:cNvSpPr/>
              <p:nvPr/>
            </p:nvSpPr>
            <p:spPr>
              <a:xfrm>
                <a:off x="5703010" y="3994213"/>
                <a:ext cx="2459139" cy="305255"/>
              </a:xfrm>
              <a:custGeom>
                <a:avLst/>
                <a:gdLst>
                  <a:gd name="connsiteX0" fmla="*/ 0 w 2742303"/>
                  <a:gd name="connsiteY0" fmla="*/ 0 h 317979"/>
                  <a:gd name="connsiteX1" fmla="*/ 2742303 w 2742303"/>
                  <a:gd name="connsiteY1" fmla="*/ 0 h 317979"/>
                  <a:gd name="connsiteX2" fmla="*/ 2742303 w 2742303"/>
                  <a:gd name="connsiteY2" fmla="*/ 317979 h 317979"/>
                  <a:gd name="connsiteX3" fmla="*/ 0 w 2742303"/>
                  <a:gd name="connsiteY3" fmla="*/ 317979 h 317979"/>
                  <a:gd name="connsiteX4" fmla="*/ 0 w 2742303"/>
                  <a:gd name="connsiteY4" fmla="*/ 0 h 317979"/>
                  <a:gd name="connsiteX0" fmla="*/ 2742303 w 2833743"/>
                  <a:gd name="connsiteY0" fmla="*/ 317979 h 409419"/>
                  <a:gd name="connsiteX1" fmla="*/ 0 w 2833743"/>
                  <a:gd name="connsiteY1" fmla="*/ 317979 h 409419"/>
                  <a:gd name="connsiteX2" fmla="*/ 0 w 2833743"/>
                  <a:gd name="connsiteY2" fmla="*/ 0 h 409419"/>
                  <a:gd name="connsiteX3" fmla="*/ 2742303 w 2833743"/>
                  <a:gd name="connsiteY3" fmla="*/ 0 h 409419"/>
                  <a:gd name="connsiteX4" fmla="*/ 2833743 w 2833743"/>
                  <a:gd name="connsiteY4" fmla="*/ 409419 h 409419"/>
                  <a:gd name="connsiteX0" fmla="*/ 2742303 w 2742303"/>
                  <a:gd name="connsiteY0" fmla="*/ 317979 h 317979"/>
                  <a:gd name="connsiteX1" fmla="*/ 0 w 2742303"/>
                  <a:gd name="connsiteY1" fmla="*/ 317979 h 317979"/>
                  <a:gd name="connsiteX2" fmla="*/ 0 w 2742303"/>
                  <a:gd name="connsiteY2" fmla="*/ 0 h 317979"/>
                  <a:gd name="connsiteX3" fmla="*/ 2742303 w 2742303"/>
                  <a:gd name="connsiteY3" fmla="*/ 0 h 317979"/>
                  <a:gd name="connsiteX0" fmla="*/ 2818503 w 2818503"/>
                  <a:gd name="connsiteY0" fmla="*/ 317979 h 317979"/>
                  <a:gd name="connsiteX1" fmla="*/ 0 w 2818503"/>
                  <a:gd name="connsiteY1" fmla="*/ 317979 h 317979"/>
                  <a:gd name="connsiteX2" fmla="*/ 0 w 2818503"/>
                  <a:gd name="connsiteY2" fmla="*/ 0 h 317979"/>
                  <a:gd name="connsiteX3" fmla="*/ 2742303 w 2818503"/>
                  <a:gd name="connsiteY3" fmla="*/ 0 h 317979"/>
                  <a:gd name="connsiteX0" fmla="*/ 2772126 w 2772126"/>
                  <a:gd name="connsiteY0" fmla="*/ 317979 h 317979"/>
                  <a:gd name="connsiteX1" fmla="*/ 0 w 2772126"/>
                  <a:gd name="connsiteY1" fmla="*/ 317979 h 317979"/>
                  <a:gd name="connsiteX2" fmla="*/ 0 w 2772126"/>
                  <a:gd name="connsiteY2" fmla="*/ 0 h 317979"/>
                  <a:gd name="connsiteX3" fmla="*/ 2742303 w 2772126"/>
                  <a:gd name="connsiteY3" fmla="*/ 0 h 317979"/>
                  <a:gd name="connsiteX0" fmla="*/ 2783720 w 2783720"/>
                  <a:gd name="connsiteY0" fmla="*/ 317979 h 317979"/>
                  <a:gd name="connsiteX1" fmla="*/ 0 w 2783720"/>
                  <a:gd name="connsiteY1" fmla="*/ 317979 h 317979"/>
                  <a:gd name="connsiteX2" fmla="*/ 0 w 2783720"/>
                  <a:gd name="connsiteY2" fmla="*/ 0 h 317979"/>
                  <a:gd name="connsiteX3" fmla="*/ 2742303 w 2783720"/>
                  <a:gd name="connsiteY3" fmla="*/ 0 h 317979"/>
                  <a:gd name="connsiteX0" fmla="*/ 2816447 w 2816447"/>
                  <a:gd name="connsiteY0" fmla="*/ 317979 h 317979"/>
                  <a:gd name="connsiteX1" fmla="*/ 0 w 2816447"/>
                  <a:gd name="connsiteY1" fmla="*/ 317979 h 317979"/>
                  <a:gd name="connsiteX2" fmla="*/ 0 w 2816447"/>
                  <a:gd name="connsiteY2" fmla="*/ 0 h 317979"/>
                  <a:gd name="connsiteX3" fmla="*/ 2742303 w 2816447"/>
                  <a:gd name="connsiteY3" fmla="*/ 0 h 3179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816447" h="317979">
                    <a:moveTo>
                      <a:pt x="2816447" y="317979"/>
                    </a:moveTo>
                    <a:lnTo>
                      <a:pt x="0" y="317979"/>
                    </a:lnTo>
                    <a:lnTo>
                      <a:pt x="0" y="0"/>
                    </a:lnTo>
                    <a:lnTo>
                      <a:pt x="2742303" y="0"/>
                    </a:lnTo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" name="Freeform 9"/>
              <p:cNvSpPr/>
              <p:nvPr/>
            </p:nvSpPr>
            <p:spPr>
              <a:xfrm>
                <a:off x="5058183" y="3754362"/>
                <a:ext cx="766758" cy="239963"/>
              </a:xfrm>
              <a:custGeom>
                <a:avLst/>
                <a:gdLst>
                  <a:gd name="connsiteX0" fmla="*/ 319 w 1086487"/>
                  <a:gd name="connsiteY0" fmla="*/ 340025 h 340025"/>
                  <a:gd name="connsiteX1" fmla="*/ 152719 w 1086487"/>
                  <a:gd name="connsiteY1" fmla="*/ 54275 h 340025"/>
                  <a:gd name="connsiteX2" fmla="*/ 933769 w 1086487"/>
                  <a:gd name="connsiteY2" fmla="*/ 25700 h 340025"/>
                  <a:gd name="connsiteX3" fmla="*/ 1086169 w 1086487"/>
                  <a:gd name="connsiteY3" fmla="*/ 340025 h 340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086487" h="340025">
                    <a:moveTo>
                      <a:pt x="319" y="340025"/>
                    </a:moveTo>
                    <a:cubicBezTo>
                      <a:pt x="-1269" y="223343"/>
                      <a:pt x="-2856" y="106662"/>
                      <a:pt x="152719" y="54275"/>
                    </a:cubicBezTo>
                    <a:cubicBezTo>
                      <a:pt x="308294" y="1888"/>
                      <a:pt x="778194" y="-21925"/>
                      <a:pt x="933769" y="25700"/>
                    </a:cubicBezTo>
                    <a:cubicBezTo>
                      <a:pt x="1089344" y="73325"/>
                      <a:pt x="1087756" y="206675"/>
                      <a:pt x="1086169" y="340025"/>
                    </a:cubicBezTo>
                  </a:path>
                </a:pathLst>
              </a:custGeom>
              <a:noFill/>
              <a:ln>
                <a:solidFill>
                  <a:schemeClr val="tx1"/>
                </a:solidFill>
                <a:tailEnd type="triangle"/>
              </a:ln>
            </p:spPr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" name="Freeform 10"/>
              <p:cNvSpPr/>
              <p:nvPr/>
            </p:nvSpPr>
            <p:spPr>
              <a:xfrm rot="16200000">
                <a:off x="7975032" y="4109003"/>
                <a:ext cx="299690" cy="63866"/>
              </a:xfrm>
              <a:custGeom>
                <a:avLst/>
                <a:gdLst>
                  <a:gd name="connsiteX0" fmla="*/ 0 w 369096"/>
                  <a:gd name="connsiteY0" fmla="*/ 76200 h 171450"/>
                  <a:gd name="connsiteX1" fmla="*/ 71438 w 369096"/>
                  <a:gd name="connsiteY1" fmla="*/ 0 h 171450"/>
                  <a:gd name="connsiteX2" fmla="*/ 107156 w 369096"/>
                  <a:gd name="connsiteY2" fmla="*/ 78581 h 171450"/>
                  <a:gd name="connsiteX3" fmla="*/ 178594 w 369096"/>
                  <a:gd name="connsiteY3" fmla="*/ 4762 h 171450"/>
                  <a:gd name="connsiteX4" fmla="*/ 219075 w 369096"/>
                  <a:gd name="connsiteY4" fmla="*/ 80962 h 171450"/>
                  <a:gd name="connsiteX5" fmla="*/ 309563 w 369096"/>
                  <a:gd name="connsiteY5" fmla="*/ 14287 h 171450"/>
                  <a:gd name="connsiteX6" fmla="*/ 369094 w 369096"/>
                  <a:gd name="connsiteY6" fmla="*/ 111918 h 171450"/>
                  <a:gd name="connsiteX7" fmla="*/ 307181 w 369096"/>
                  <a:gd name="connsiteY7" fmla="*/ 171450 h 171450"/>
                  <a:gd name="connsiteX0" fmla="*/ 0 w 369096"/>
                  <a:gd name="connsiteY0" fmla="*/ 76200 h 111918"/>
                  <a:gd name="connsiteX1" fmla="*/ 71438 w 369096"/>
                  <a:gd name="connsiteY1" fmla="*/ 0 h 111918"/>
                  <a:gd name="connsiteX2" fmla="*/ 107156 w 369096"/>
                  <a:gd name="connsiteY2" fmla="*/ 78581 h 111918"/>
                  <a:gd name="connsiteX3" fmla="*/ 178594 w 369096"/>
                  <a:gd name="connsiteY3" fmla="*/ 4762 h 111918"/>
                  <a:gd name="connsiteX4" fmla="*/ 219075 w 369096"/>
                  <a:gd name="connsiteY4" fmla="*/ 80962 h 111918"/>
                  <a:gd name="connsiteX5" fmla="*/ 309563 w 369096"/>
                  <a:gd name="connsiteY5" fmla="*/ 14287 h 111918"/>
                  <a:gd name="connsiteX6" fmla="*/ 369094 w 369096"/>
                  <a:gd name="connsiteY6" fmla="*/ 111918 h 111918"/>
                  <a:gd name="connsiteX0" fmla="*/ 0 w 361953"/>
                  <a:gd name="connsiteY0" fmla="*/ 76200 h 107155"/>
                  <a:gd name="connsiteX1" fmla="*/ 71438 w 361953"/>
                  <a:gd name="connsiteY1" fmla="*/ 0 h 107155"/>
                  <a:gd name="connsiteX2" fmla="*/ 107156 w 361953"/>
                  <a:gd name="connsiteY2" fmla="*/ 78581 h 107155"/>
                  <a:gd name="connsiteX3" fmla="*/ 178594 w 361953"/>
                  <a:gd name="connsiteY3" fmla="*/ 4762 h 107155"/>
                  <a:gd name="connsiteX4" fmla="*/ 219075 w 361953"/>
                  <a:gd name="connsiteY4" fmla="*/ 80962 h 107155"/>
                  <a:gd name="connsiteX5" fmla="*/ 309563 w 361953"/>
                  <a:gd name="connsiteY5" fmla="*/ 14287 h 107155"/>
                  <a:gd name="connsiteX6" fmla="*/ 361950 w 361953"/>
                  <a:gd name="connsiteY6" fmla="*/ 107155 h 107155"/>
                  <a:gd name="connsiteX0" fmla="*/ 0 w 361950"/>
                  <a:gd name="connsiteY0" fmla="*/ 76200 h 107155"/>
                  <a:gd name="connsiteX1" fmla="*/ 71438 w 361950"/>
                  <a:gd name="connsiteY1" fmla="*/ 0 h 107155"/>
                  <a:gd name="connsiteX2" fmla="*/ 107156 w 361950"/>
                  <a:gd name="connsiteY2" fmla="*/ 78581 h 107155"/>
                  <a:gd name="connsiteX3" fmla="*/ 178594 w 361950"/>
                  <a:gd name="connsiteY3" fmla="*/ 4762 h 107155"/>
                  <a:gd name="connsiteX4" fmla="*/ 219075 w 361950"/>
                  <a:gd name="connsiteY4" fmla="*/ 80962 h 107155"/>
                  <a:gd name="connsiteX5" fmla="*/ 309563 w 361950"/>
                  <a:gd name="connsiteY5" fmla="*/ 14287 h 107155"/>
                  <a:gd name="connsiteX6" fmla="*/ 361950 w 361950"/>
                  <a:gd name="connsiteY6" fmla="*/ 107155 h 107155"/>
                  <a:gd name="connsiteX0" fmla="*/ 0 w 309563"/>
                  <a:gd name="connsiteY0" fmla="*/ 76200 h 80962"/>
                  <a:gd name="connsiteX1" fmla="*/ 71438 w 309563"/>
                  <a:gd name="connsiteY1" fmla="*/ 0 h 80962"/>
                  <a:gd name="connsiteX2" fmla="*/ 107156 w 309563"/>
                  <a:gd name="connsiteY2" fmla="*/ 78581 h 80962"/>
                  <a:gd name="connsiteX3" fmla="*/ 178594 w 309563"/>
                  <a:gd name="connsiteY3" fmla="*/ 4762 h 80962"/>
                  <a:gd name="connsiteX4" fmla="*/ 219075 w 309563"/>
                  <a:gd name="connsiteY4" fmla="*/ 80962 h 80962"/>
                  <a:gd name="connsiteX5" fmla="*/ 309563 w 309563"/>
                  <a:gd name="connsiteY5" fmla="*/ 14287 h 80962"/>
                  <a:gd name="connsiteX0" fmla="*/ 0 w 316992"/>
                  <a:gd name="connsiteY0" fmla="*/ 76200 h 80962"/>
                  <a:gd name="connsiteX1" fmla="*/ 71438 w 316992"/>
                  <a:gd name="connsiteY1" fmla="*/ 0 h 80962"/>
                  <a:gd name="connsiteX2" fmla="*/ 107156 w 316992"/>
                  <a:gd name="connsiteY2" fmla="*/ 78581 h 80962"/>
                  <a:gd name="connsiteX3" fmla="*/ 178594 w 316992"/>
                  <a:gd name="connsiteY3" fmla="*/ 4762 h 80962"/>
                  <a:gd name="connsiteX4" fmla="*/ 219075 w 316992"/>
                  <a:gd name="connsiteY4" fmla="*/ 80962 h 80962"/>
                  <a:gd name="connsiteX5" fmla="*/ 309563 w 316992"/>
                  <a:gd name="connsiteY5" fmla="*/ 14287 h 80962"/>
                  <a:gd name="connsiteX6" fmla="*/ 311946 w 316992"/>
                  <a:gd name="connsiteY6" fmla="*/ 21432 h 80962"/>
                  <a:gd name="connsiteX0" fmla="*/ 0 w 364333"/>
                  <a:gd name="connsiteY0" fmla="*/ 76200 h 80962"/>
                  <a:gd name="connsiteX1" fmla="*/ 71438 w 364333"/>
                  <a:gd name="connsiteY1" fmla="*/ 0 h 80962"/>
                  <a:gd name="connsiteX2" fmla="*/ 107156 w 364333"/>
                  <a:gd name="connsiteY2" fmla="*/ 78581 h 80962"/>
                  <a:gd name="connsiteX3" fmla="*/ 178594 w 364333"/>
                  <a:gd name="connsiteY3" fmla="*/ 4762 h 80962"/>
                  <a:gd name="connsiteX4" fmla="*/ 219075 w 364333"/>
                  <a:gd name="connsiteY4" fmla="*/ 80962 h 80962"/>
                  <a:gd name="connsiteX5" fmla="*/ 309563 w 364333"/>
                  <a:gd name="connsiteY5" fmla="*/ 14287 h 80962"/>
                  <a:gd name="connsiteX6" fmla="*/ 364333 w 364333"/>
                  <a:gd name="connsiteY6" fmla="*/ 76201 h 80962"/>
                  <a:gd name="connsiteX0" fmla="*/ 0 w 364333"/>
                  <a:gd name="connsiteY0" fmla="*/ 76200 h 78581"/>
                  <a:gd name="connsiteX1" fmla="*/ 71438 w 364333"/>
                  <a:gd name="connsiteY1" fmla="*/ 0 h 78581"/>
                  <a:gd name="connsiteX2" fmla="*/ 107156 w 364333"/>
                  <a:gd name="connsiteY2" fmla="*/ 78581 h 78581"/>
                  <a:gd name="connsiteX3" fmla="*/ 178594 w 364333"/>
                  <a:gd name="connsiteY3" fmla="*/ 4762 h 78581"/>
                  <a:gd name="connsiteX4" fmla="*/ 226219 w 364333"/>
                  <a:gd name="connsiteY4" fmla="*/ 76200 h 78581"/>
                  <a:gd name="connsiteX5" fmla="*/ 309563 w 364333"/>
                  <a:gd name="connsiteY5" fmla="*/ 14287 h 78581"/>
                  <a:gd name="connsiteX6" fmla="*/ 364333 w 364333"/>
                  <a:gd name="connsiteY6" fmla="*/ 76201 h 78581"/>
                  <a:gd name="connsiteX0" fmla="*/ 0 w 364333"/>
                  <a:gd name="connsiteY0" fmla="*/ 76200 h 76201"/>
                  <a:gd name="connsiteX1" fmla="*/ 71438 w 364333"/>
                  <a:gd name="connsiteY1" fmla="*/ 0 h 76201"/>
                  <a:gd name="connsiteX2" fmla="*/ 121444 w 364333"/>
                  <a:gd name="connsiteY2" fmla="*/ 76199 h 76201"/>
                  <a:gd name="connsiteX3" fmla="*/ 178594 w 364333"/>
                  <a:gd name="connsiteY3" fmla="*/ 4762 h 76201"/>
                  <a:gd name="connsiteX4" fmla="*/ 226219 w 364333"/>
                  <a:gd name="connsiteY4" fmla="*/ 76200 h 76201"/>
                  <a:gd name="connsiteX5" fmla="*/ 309563 w 364333"/>
                  <a:gd name="connsiteY5" fmla="*/ 14287 h 76201"/>
                  <a:gd name="connsiteX6" fmla="*/ 364333 w 364333"/>
                  <a:gd name="connsiteY6" fmla="*/ 76201 h 76201"/>
                  <a:gd name="connsiteX0" fmla="*/ 0 w 364333"/>
                  <a:gd name="connsiteY0" fmla="*/ 76200 h 76201"/>
                  <a:gd name="connsiteX1" fmla="*/ 71438 w 364333"/>
                  <a:gd name="connsiteY1" fmla="*/ 0 h 76201"/>
                  <a:gd name="connsiteX2" fmla="*/ 121444 w 364333"/>
                  <a:gd name="connsiteY2" fmla="*/ 76199 h 76201"/>
                  <a:gd name="connsiteX3" fmla="*/ 178594 w 364333"/>
                  <a:gd name="connsiteY3" fmla="*/ 4762 h 76201"/>
                  <a:gd name="connsiteX4" fmla="*/ 242888 w 364333"/>
                  <a:gd name="connsiteY4" fmla="*/ 76200 h 76201"/>
                  <a:gd name="connsiteX5" fmla="*/ 309563 w 364333"/>
                  <a:gd name="connsiteY5" fmla="*/ 14287 h 76201"/>
                  <a:gd name="connsiteX6" fmla="*/ 364333 w 364333"/>
                  <a:gd name="connsiteY6" fmla="*/ 76201 h 76201"/>
                  <a:gd name="connsiteX0" fmla="*/ 0 w 364333"/>
                  <a:gd name="connsiteY0" fmla="*/ 76200 h 76201"/>
                  <a:gd name="connsiteX1" fmla="*/ 71438 w 364333"/>
                  <a:gd name="connsiteY1" fmla="*/ 0 h 76201"/>
                  <a:gd name="connsiteX2" fmla="*/ 121444 w 364333"/>
                  <a:gd name="connsiteY2" fmla="*/ 76199 h 76201"/>
                  <a:gd name="connsiteX3" fmla="*/ 178594 w 364333"/>
                  <a:gd name="connsiteY3" fmla="*/ 4762 h 76201"/>
                  <a:gd name="connsiteX4" fmla="*/ 242888 w 364333"/>
                  <a:gd name="connsiteY4" fmla="*/ 76200 h 76201"/>
                  <a:gd name="connsiteX5" fmla="*/ 311944 w 364333"/>
                  <a:gd name="connsiteY5" fmla="*/ 7143 h 76201"/>
                  <a:gd name="connsiteX6" fmla="*/ 364333 w 364333"/>
                  <a:gd name="connsiteY6" fmla="*/ 76201 h 76201"/>
                  <a:gd name="connsiteX0" fmla="*/ 0 w 311944"/>
                  <a:gd name="connsiteY0" fmla="*/ 76200 h 76200"/>
                  <a:gd name="connsiteX1" fmla="*/ 71438 w 311944"/>
                  <a:gd name="connsiteY1" fmla="*/ 0 h 76200"/>
                  <a:gd name="connsiteX2" fmla="*/ 121444 w 311944"/>
                  <a:gd name="connsiteY2" fmla="*/ 76199 h 76200"/>
                  <a:gd name="connsiteX3" fmla="*/ 178594 w 311944"/>
                  <a:gd name="connsiteY3" fmla="*/ 4762 h 76200"/>
                  <a:gd name="connsiteX4" fmla="*/ 242888 w 311944"/>
                  <a:gd name="connsiteY4" fmla="*/ 76200 h 76200"/>
                  <a:gd name="connsiteX5" fmla="*/ 311944 w 311944"/>
                  <a:gd name="connsiteY5" fmla="*/ 7143 h 76200"/>
                  <a:gd name="connsiteX0" fmla="*/ 0 w 321469"/>
                  <a:gd name="connsiteY0" fmla="*/ 78582 h 78582"/>
                  <a:gd name="connsiteX1" fmla="*/ 71438 w 321469"/>
                  <a:gd name="connsiteY1" fmla="*/ 2382 h 78582"/>
                  <a:gd name="connsiteX2" fmla="*/ 121444 w 321469"/>
                  <a:gd name="connsiteY2" fmla="*/ 78581 h 78582"/>
                  <a:gd name="connsiteX3" fmla="*/ 178594 w 321469"/>
                  <a:gd name="connsiteY3" fmla="*/ 7144 h 78582"/>
                  <a:gd name="connsiteX4" fmla="*/ 242888 w 321469"/>
                  <a:gd name="connsiteY4" fmla="*/ 78582 h 78582"/>
                  <a:gd name="connsiteX5" fmla="*/ 321469 w 321469"/>
                  <a:gd name="connsiteY5" fmla="*/ 0 h 785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21469" h="78582">
                    <a:moveTo>
                      <a:pt x="0" y="78582"/>
                    </a:moveTo>
                    <a:lnTo>
                      <a:pt x="71438" y="2382"/>
                    </a:lnTo>
                    <a:lnTo>
                      <a:pt x="121444" y="78581"/>
                    </a:lnTo>
                    <a:lnTo>
                      <a:pt x="178594" y="7144"/>
                    </a:lnTo>
                    <a:lnTo>
                      <a:pt x="242888" y="78582"/>
                    </a:lnTo>
                    <a:lnTo>
                      <a:pt x="321469" y="0"/>
                    </a:lnTo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2" name="Freeform 11"/>
              <p:cNvSpPr/>
              <p:nvPr/>
            </p:nvSpPr>
            <p:spPr>
              <a:xfrm rot="16200000">
                <a:off x="6435756" y="4839807"/>
                <a:ext cx="265295" cy="63866"/>
              </a:xfrm>
              <a:custGeom>
                <a:avLst/>
                <a:gdLst>
                  <a:gd name="connsiteX0" fmla="*/ 0 w 369096"/>
                  <a:gd name="connsiteY0" fmla="*/ 76200 h 171450"/>
                  <a:gd name="connsiteX1" fmla="*/ 71438 w 369096"/>
                  <a:gd name="connsiteY1" fmla="*/ 0 h 171450"/>
                  <a:gd name="connsiteX2" fmla="*/ 107156 w 369096"/>
                  <a:gd name="connsiteY2" fmla="*/ 78581 h 171450"/>
                  <a:gd name="connsiteX3" fmla="*/ 178594 w 369096"/>
                  <a:gd name="connsiteY3" fmla="*/ 4762 h 171450"/>
                  <a:gd name="connsiteX4" fmla="*/ 219075 w 369096"/>
                  <a:gd name="connsiteY4" fmla="*/ 80962 h 171450"/>
                  <a:gd name="connsiteX5" fmla="*/ 309563 w 369096"/>
                  <a:gd name="connsiteY5" fmla="*/ 14287 h 171450"/>
                  <a:gd name="connsiteX6" fmla="*/ 369094 w 369096"/>
                  <a:gd name="connsiteY6" fmla="*/ 111918 h 171450"/>
                  <a:gd name="connsiteX7" fmla="*/ 307181 w 369096"/>
                  <a:gd name="connsiteY7" fmla="*/ 171450 h 171450"/>
                  <a:gd name="connsiteX0" fmla="*/ 0 w 369096"/>
                  <a:gd name="connsiteY0" fmla="*/ 76200 h 111918"/>
                  <a:gd name="connsiteX1" fmla="*/ 71438 w 369096"/>
                  <a:gd name="connsiteY1" fmla="*/ 0 h 111918"/>
                  <a:gd name="connsiteX2" fmla="*/ 107156 w 369096"/>
                  <a:gd name="connsiteY2" fmla="*/ 78581 h 111918"/>
                  <a:gd name="connsiteX3" fmla="*/ 178594 w 369096"/>
                  <a:gd name="connsiteY3" fmla="*/ 4762 h 111918"/>
                  <a:gd name="connsiteX4" fmla="*/ 219075 w 369096"/>
                  <a:gd name="connsiteY4" fmla="*/ 80962 h 111918"/>
                  <a:gd name="connsiteX5" fmla="*/ 309563 w 369096"/>
                  <a:gd name="connsiteY5" fmla="*/ 14287 h 111918"/>
                  <a:gd name="connsiteX6" fmla="*/ 369094 w 369096"/>
                  <a:gd name="connsiteY6" fmla="*/ 111918 h 111918"/>
                  <a:gd name="connsiteX0" fmla="*/ 0 w 361953"/>
                  <a:gd name="connsiteY0" fmla="*/ 76200 h 107155"/>
                  <a:gd name="connsiteX1" fmla="*/ 71438 w 361953"/>
                  <a:gd name="connsiteY1" fmla="*/ 0 h 107155"/>
                  <a:gd name="connsiteX2" fmla="*/ 107156 w 361953"/>
                  <a:gd name="connsiteY2" fmla="*/ 78581 h 107155"/>
                  <a:gd name="connsiteX3" fmla="*/ 178594 w 361953"/>
                  <a:gd name="connsiteY3" fmla="*/ 4762 h 107155"/>
                  <a:gd name="connsiteX4" fmla="*/ 219075 w 361953"/>
                  <a:gd name="connsiteY4" fmla="*/ 80962 h 107155"/>
                  <a:gd name="connsiteX5" fmla="*/ 309563 w 361953"/>
                  <a:gd name="connsiteY5" fmla="*/ 14287 h 107155"/>
                  <a:gd name="connsiteX6" fmla="*/ 361950 w 361953"/>
                  <a:gd name="connsiteY6" fmla="*/ 107155 h 107155"/>
                  <a:gd name="connsiteX0" fmla="*/ 0 w 361950"/>
                  <a:gd name="connsiteY0" fmla="*/ 76200 h 107155"/>
                  <a:gd name="connsiteX1" fmla="*/ 71438 w 361950"/>
                  <a:gd name="connsiteY1" fmla="*/ 0 h 107155"/>
                  <a:gd name="connsiteX2" fmla="*/ 107156 w 361950"/>
                  <a:gd name="connsiteY2" fmla="*/ 78581 h 107155"/>
                  <a:gd name="connsiteX3" fmla="*/ 178594 w 361950"/>
                  <a:gd name="connsiteY3" fmla="*/ 4762 h 107155"/>
                  <a:gd name="connsiteX4" fmla="*/ 219075 w 361950"/>
                  <a:gd name="connsiteY4" fmla="*/ 80962 h 107155"/>
                  <a:gd name="connsiteX5" fmla="*/ 309563 w 361950"/>
                  <a:gd name="connsiteY5" fmla="*/ 14287 h 107155"/>
                  <a:gd name="connsiteX6" fmla="*/ 361950 w 361950"/>
                  <a:gd name="connsiteY6" fmla="*/ 107155 h 107155"/>
                  <a:gd name="connsiteX0" fmla="*/ 0 w 309563"/>
                  <a:gd name="connsiteY0" fmla="*/ 76200 h 80962"/>
                  <a:gd name="connsiteX1" fmla="*/ 71438 w 309563"/>
                  <a:gd name="connsiteY1" fmla="*/ 0 h 80962"/>
                  <a:gd name="connsiteX2" fmla="*/ 107156 w 309563"/>
                  <a:gd name="connsiteY2" fmla="*/ 78581 h 80962"/>
                  <a:gd name="connsiteX3" fmla="*/ 178594 w 309563"/>
                  <a:gd name="connsiteY3" fmla="*/ 4762 h 80962"/>
                  <a:gd name="connsiteX4" fmla="*/ 219075 w 309563"/>
                  <a:gd name="connsiteY4" fmla="*/ 80962 h 80962"/>
                  <a:gd name="connsiteX5" fmla="*/ 309563 w 309563"/>
                  <a:gd name="connsiteY5" fmla="*/ 14287 h 80962"/>
                  <a:gd name="connsiteX0" fmla="*/ 0 w 316992"/>
                  <a:gd name="connsiteY0" fmla="*/ 76200 h 80962"/>
                  <a:gd name="connsiteX1" fmla="*/ 71438 w 316992"/>
                  <a:gd name="connsiteY1" fmla="*/ 0 h 80962"/>
                  <a:gd name="connsiteX2" fmla="*/ 107156 w 316992"/>
                  <a:gd name="connsiteY2" fmla="*/ 78581 h 80962"/>
                  <a:gd name="connsiteX3" fmla="*/ 178594 w 316992"/>
                  <a:gd name="connsiteY3" fmla="*/ 4762 h 80962"/>
                  <a:gd name="connsiteX4" fmla="*/ 219075 w 316992"/>
                  <a:gd name="connsiteY4" fmla="*/ 80962 h 80962"/>
                  <a:gd name="connsiteX5" fmla="*/ 309563 w 316992"/>
                  <a:gd name="connsiteY5" fmla="*/ 14287 h 80962"/>
                  <a:gd name="connsiteX6" fmla="*/ 311946 w 316992"/>
                  <a:gd name="connsiteY6" fmla="*/ 21432 h 80962"/>
                  <a:gd name="connsiteX0" fmla="*/ 0 w 364333"/>
                  <a:gd name="connsiteY0" fmla="*/ 76200 h 80962"/>
                  <a:gd name="connsiteX1" fmla="*/ 71438 w 364333"/>
                  <a:gd name="connsiteY1" fmla="*/ 0 h 80962"/>
                  <a:gd name="connsiteX2" fmla="*/ 107156 w 364333"/>
                  <a:gd name="connsiteY2" fmla="*/ 78581 h 80962"/>
                  <a:gd name="connsiteX3" fmla="*/ 178594 w 364333"/>
                  <a:gd name="connsiteY3" fmla="*/ 4762 h 80962"/>
                  <a:gd name="connsiteX4" fmla="*/ 219075 w 364333"/>
                  <a:gd name="connsiteY4" fmla="*/ 80962 h 80962"/>
                  <a:gd name="connsiteX5" fmla="*/ 309563 w 364333"/>
                  <a:gd name="connsiteY5" fmla="*/ 14287 h 80962"/>
                  <a:gd name="connsiteX6" fmla="*/ 364333 w 364333"/>
                  <a:gd name="connsiteY6" fmla="*/ 76201 h 80962"/>
                  <a:gd name="connsiteX0" fmla="*/ 0 w 364333"/>
                  <a:gd name="connsiteY0" fmla="*/ 76200 h 78581"/>
                  <a:gd name="connsiteX1" fmla="*/ 71438 w 364333"/>
                  <a:gd name="connsiteY1" fmla="*/ 0 h 78581"/>
                  <a:gd name="connsiteX2" fmla="*/ 107156 w 364333"/>
                  <a:gd name="connsiteY2" fmla="*/ 78581 h 78581"/>
                  <a:gd name="connsiteX3" fmla="*/ 178594 w 364333"/>
                  <a:gd name="connsiteY3" fmla="*/ 4762 h 78581"/>
                  <a:gd name="connsiteX4" fmla="*/ 226219 w 364333"/>
                  <a:gd name="connsiteY4" fmla="*/ 76200 h 78581"/>
                  <a:gd name="connsiteX5" fmla="*/ 309563 w 364333"/>
                  <a:gd name="connsiteY5" fmla="*/ 14287 h 78581"/>
                  <a:gd name="connsiteX6" fmla="*/ 364333 w 364333"/>
                  <a:gd name="connsiteY6" fmla="*/ 76201 h 78581"/>
                  <a:gd name="connsiteX0" fmla="*/ 0 w 364333"/>
                  <a:gd name="connsiteY0" fmla="*/ 76200 h 76201"/>
                  <a:gd name="connsiteX1" fmla="*/ 71438 w 364333"/>
                  <a:gd name="connsiteY1" fmla="*/ 0 h 76201"/>
                  <a:gd name="connsiteX2" fmla="*/ 121444 w 364333"/>
                  <a:gd name="connsiteY2" fmla="*/ 76199 h 76201"/>
                  <a:gd name="connsiteX3" fmla="*/ 178594 w 364333"/>
                  <a:gd name="connsiteY3" fmla="*/ 4762 h 76201"/>
                  <a:gd name="connsiteX4" fmla="*/ 226219 w 364333"/>
                  <a:gd name="connsiteY4" fmla="*/ 76200 h 76201"/>
                  <a:gd name="connsiteX5" fmla="*/ 309563 w 364333"/>
                  <a:gd name="connsiteY5" fmla="*/ 14287 h 76201"/>
                  <a:gd name="connsiteX6" fmla="*/ 364333 w 364333"/>
                  <a:gd name="connsiteY6" fmla="*/ 76201 h 76201"/>
                  <a:gd name="connsiteX0" fmla="*/ 0 w 364333"/>
                  <a:gd name="connsiteY0" fmla="*/ 76200 h 76201"/>
                  <a:gd name="connsiteX1" fmla="*/ 71438 w 364333"/>
                  <a:gd name="connsiteY1" fmla="*/ 0 h 76201"/>
                  <a:gd name="connsiteX2" fmla="*/ 121444 w 364333"/>
                  <a:gd name="connsiteY2" fmla="*/ 76199 h 76201"/>
                  <a:gd name="connsiteX3" fmla="*/ 178594 w 364333"/>
                  <a:gd name="connsiteY3" fmla="*/ 4762 h 76201"/>
                  <a:gd name="connsiteX4" fmla="*/ 242888 w 364333"/>
                  <a:gd name="connsiteY4" fmla="*/ 76200 h 76201"/>
                  <a:gd name="connsiteX5" fmla="*/ 309563 w 364333"/>
                  <a:gd name="connsiteY5" fmla="*/ 14287 h 76201"/>
                  <a:gd name="connsiteX6" fmla="*/ 364333 w 364333"/>
                  <a:gd name="connsiteY6" fmla="*/ 76201 h 76201"/>
                  <a:gd name="connsiteX0" fmla="*/ 0 w 364333"/>
                  <a:gd name="connsiteY0" fmla="*/ 76200 h 76201"/>
                  <a:gd name="connsiteX1" fmla="*/ 71438 w 364333"/>
                  <a:gd name="connsiteY1" fmla="*/ 0 h 76201"/>
                  <a:gd name="connsiteX2" fmla="*/ 121444 w 364333"/>
                  <a:gd name="connsiteY2" fmla="*/ 76199 h 76201"/>
                  <a:gd name="connsiteX3" fmla="*/ 178594 w 364333"/>
                  <a:gd name="connsiteY3" fmla="*/ 4762 h 76201"/>
                  <a:gd name="connsiteX4" fmla="*/ 242888 w 364333"/>
                  <a:gd name="connsiteY4" fmla="*/ 76200 h 76201"/>
                  <a:gd name="connsiteX5" fmla="*/ 311944 w 364333"/>
                  <a:gd name="connsiteY5" fmla="*/ 7143 h 76201"/>
                  <a:gd name="connsiteX6" fmla="*/ 364333 w 364333"/>
                  <a:gd name="connsiteY6" fmla="*/ 76201 h 76201"/>
                  <a:gd name="connsiteX0" fmla="*/ 0 w 311944"/>
                  <a:gd name="connsiteY0" fmla="*/ 76200 h 76200"/>
                  <a:gd name="connsiteX1" fmla="*/ 71438 w 311944"/>
                  <a:gd name="connsiteY1" fmla="*/ 0 h 76200"/>
                  <a:gd name="connsiteX2" fmla="*/ 121444 w 311944"/>
                  <a:gd name="connsiteY2" fmla="*/ 76199 h 76200"/>
                  <a:gd name="connsiteX3" fmla="*/ 178594 w 311944"/>
                  <a:gd name="connsiteY3" fmla="*/ 4762 h 76200"/>
                  <a:gd name="connsiteX4" fmla="*/ 242888 w 311944"/>
                  <a:gd name="connsiteY4" fmla="*/ 76200 h 76200"/>
                  <a:gd name="connsiteX5" fmla="*/ 311944 w 311944"/>
                  <a:gd name="connsiteY5" fmla="*/ 7143 h 76200"/>
                  <a:gd name="connsiteX0" fmla="*/ 0 w 321469"/>
                  <a:gd name="connsiteY0" fmla="*/ 78582 h 78582"/>
                  <a:gd name="connsiteX1" fmla="*/ 71438 w 321469"/>
                  <a:gd name="connsiteY1" fmla="*/ 2382 h 78582"/>
                  <a:gd name="connsiteX2" fmla="*/ 121444 w 321469"/>
                  <a:gd name="connsiteY2" fmla="*/ 78581 h 78582"/>
                  <a:gd name="connsiteX3" fmla="*/ 178594 w 321469"/>
                  <a:gd name="connsiteY3" fmla="*/ 7144 h 78582"/>
                  <a:gd name="connsiteX4" fmla="*/ 242888 w 321469"/>
                  <a:gd name="connsiteY4" fmla="*/ 78582 h 78582"/>
                  <a:gd name="connsiteX5" fmla="*/ 321469 w 321469"/>
                  <a:gd name="connsiteY5" fmla="*/ 0 h 785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21469" h="78582">
                    <a:moveTo>
                      <a:pt x="0" y="78582"/>
                    </a:moveTo>
                    <a:lnTo>
                      <a:pt x="71438" y="2382"/>
                    </a:lnTo>
                    <a:lnTo>
                      <a:pt x="121444" y="78581"/>
                    </a:lnTo>
                    <a:lnTo>
                      <a:pt x="178594" y="7144"/>
                    </a:lnTo>
                    <a:lnTo>
                      <a:pt x="242888" y="78582"/>
                    </a:lnTo>
                    <a:lnTo>
                      <a:pt x="321469" y="0"/>
                    </a:lnTo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3" name="Freeform 12"/>
              <p:cNvSpPr/>
              <p:nvPr/>
            </p:nvSpPr>
            <p:spPr>
              <a:xfrm>
                <a:off x="5402317" y="4302729"/>
                <a:ext cx="406352" cy="436363"/>
              </a:xfrm>
              <a:custGeom>
                <a:avLst/>
                <a:gdLst>
                  <a:gd name="connsiteX0" fmla="*/ 319 w 1086487"/>
                  <a:gd name="connsiteY0" fmla="*/ 340025 h 340025"/>
                  <a:gd name="connsiteX1" fmla="*/ 152719 w 1086487"/>
                  <a:gd name="connsiteY1" fmla="*/ 54275 h 340025"/>
                  <a:gd name="connsiteX2" fmla="*/ 933769 w 1086487"/>
                  <a:gd name="connsiteY2" fmla="*/ 25700 h 340025"/>
                  <a:gd name="connsiteX3" fmla="*/ 1086169 w 1086487"/>
                  <a:gd name="connsiteY3" fmla="*/ 340025 h 340025"/>
                  <a:gd name="connsiteX0" fmla="*/ 0 w 933768"/>
                  <a:gd name="connsiteY0" fmla="*/ 54275 h 340025"/>
                  <a:gd name="connsiteX1" fmla="*/ 781050 w 933768"/>
                  <a:gd name="connsiteY1" fmla="*/ 25700 h 340025"/>
                  <a:gd name="connsiteX2" fmla="*/ 933450 w 933768"/>
                  <a:gd name="connsiteY2" fmla="*/ 340025 h 340025"/>
                  <a:gd name="connsiteX0" fmla="*/ 0 w 557530"/>
                  <a:gd name="connsiteY0" fmla="*/ 100175 h 328775"/>
                  <a:gd name="connsiteX1" fmla="*/ 404812 w 557530"/>
                  <a:gd name="connsiteY1" fmla="*/ 14450 h 328775"/>
                  <a:gd name="connsiteX2" fmla="*/ 557212 w 557530"/>
                  <a:gd name="connsiteY2" fmla="*/ 328775 h 328775"/>
                  <a:gd name="connsiteX0" fmla="*/ 0 w 557276"/>
                  <a:gd name="connsiteY0" fmla="*/ 48058 h 276658"/>
                  <a:gd name="connsiteX1" fmla="*/ 376237 w 557276"/>
                  <a:gd name="connsiteY1" fmla="*/ 29008 h 276658"/>
                  <a:gd name="connsiteX2" fmla="*/ 557212 w 557276"/>
                  <a:gd name="connsiteY2" fmla="*/ 276658 h 276658"/>
                  <a:gd name="connsiteX0" fmla="*/ 0 w 557255"/>
                  <a:gd name="connsiteY0" fmla="*/ 48058 h 276658"/>
                  <a:gd name="connsiteX1" fmla="*/ 376237 w 557255"/>
                  <a:gd name="connsiteY1" fmla="*/ 29008 h 276658"/>
                  <a:gd name="connsiteX2" fmla="*/ 557212 w 557255"/>
                  <a:gd name="connsiteY2" fmla="*/ 276658 h 276658"/>
                  <a:gd name="connsiteX0" fmla="*/ 0 w 557255"/>
                  <a:gd name="connsiteY0" fmla="*/ 36344 h 264944"/>
                  <a:gd name="connsiteX1" fmla="*/ 376237 w 557255"/>
                  <a:gd name="connsiteY1" fmla="*/ 17294 h 264944"/>
                  <a:gd name="connsiteX2" fmla="*/ 557212 w 557255"/>
                  <a:gd name="connsiteY2" fmla="*/ 264944 h 264944"/>
                  <a:gd name="connsiteX0" fmla="*/ 0 w 557361"/>
                  <a:gd name="connsiteY0" fmla="*/ 36344 h 264944"/>
                  <a:gd name="connsiteX1" fmla="*/ 376237 w 557361"/>
                  <a:gd name="connsiteY1" fmla="*/ 17294 h 264944"/>
                  <a:gd name="connsiteX2" fmla="*/ 557212 w 557361"/>
                  <a:gd name="connsiteY2" fmla="*/ 264944 h 264944"/>
                  <a:gd name="connsiteX0" fmla="*/ 0 w 587841"/>
                  <a:gd name="connsiteY0" fmla="*/ 11914 h 362434"/>
                  <a:gd name="connsiteX1" fmla="*/ 406717 w 587841"/>
                  <a:gd name="connsiteY1" fmla="*/ 114784 h 362434"/>
                  <a:gd name="connsiteX2" fmla="*/ 587692 w 587841"/>
                  <a:gd name="connsiteY2" fmla="*/ 362434 h 362434"/>
                  <a:gd name="connsiteX0" fmla="*/ 0 w 587841"/>
                  <a:gd name="connsiteY0" fmla="*/ 997 h 351517"/>
                  <a:gd name="connsiteX1" fmla="*/ 406717 w 587841"/>
                  <a:gd name="connsiteY1" fmla="*/ 103867 h 351517"/>
                  <a:gd name="connsiteX2" fmla="*/ 587692 w 587841"/>
                  <a:gd name="connsiteY2" fmla="*/ 351517 h 351517"/>
                  <a:gd name="connsiteX0" fmla="*/ 0 w 587841"/>
                  <a:gd name="connsiteY0" fmla="*/ 1281 h 351801"/>
                  <a:gd name="connsiteX1" fmla="*/ 406717 w 587841"/>
                  <a:gd name="connsiteY1" fmla="*/ 104151 h 351801"/>
                  <a:gd name="connsiteX2" fmla="*/ 587692 w 587841"/>
                  <a:gd name="connsiteY2" fmla="*/ 351801 h 351801"/>
                  <a:gd name="connsiteX0" fmla="*/ 0 w 587729"/>
                  <a:gd name="connsiteY0" fmla="*/ 1281 h 351801"/>
                  <a:gd name="connsiteX1" fmla="*/ 406717 w 587729"/>
                  <a:gd name="connsiteY1" fmla="*/ 104151 h 351801"/>
                  <a:gd name="connsiteX2" fmla="*/ 587692 w 587729"/>
                  <a:gd name="connsiteY2" fmla="*/ 351801 h 351801"/>
                  <a:gd name="connsiteX0" fmla="*/ 0 w 587729"/>
                  <a:gd name="connsiteY0" fmla="*/ 1540 h 352060"/>
                  <a:gd name="connsiteX1" fmla="*/ 406717 w 587729"/>
                  <a:gd name="connsiteY1" fmla="*/ 104410 h 352060"/>
                  <a:gd name="connsiteX2" fmla="*/ 587692 w 587729"/>
                  <a:gd name="connsiteY2" fmla="*/ 352060 h 352060"/>
                  <a:gd name="connsiteX0" fmla="*/ 0 w 587726"/>
                  <a:gd name="connsiteY0" fmla="*/ 1540 h 352060"/>
                  <a:gd name="connsiteX1" fmla="*/ 406717 w 587726"/>
                  <a:gd name="connsiteY1" fmla="*/ 104410 h 352060"/>
                  <a:gd name="connsiteX2" fmla="*/ 587692 w 587726"/>
                  <a:gd name="connsiteY2" fmla="*/ 352060 h 352060"/>
                  <a:gd name="connsiteX0" fmla="*/ 0 w 587726"/>
                  <a:gd name="connsiteY0" fmla="*/ 1593 h 352113"/>
                  <a:gd name="connsiteX1" fmla="*/ 406717 w 587726"/>
                  <a:gd name="connsiteY1" fmla="*/ 104463 h 352113"/>
                  <a:gd name="connsiteX2" fmla="*/ 587692 w 587726"/>
                  <a:gd name="connsiteY2" fmla="*/ 352113 h 352113"/>
                  <a:gd name="connsiteX0" fmla="*/ 0 w 587721"/>
                  <a:gd name="connsiteY0" fmla="*/ 1593 h 352113"/>
                  <a:gd name="connsiteX1" fmla="*/ 406717 w 587721"/>
                  <a:gd name="connsiteY1" fmla="*/ 104463 h 352113"/>
                  <a:gd name="connsiteX2" fmla="*/ 587692 w 587721"/>
                  <a:gd name="connsiteY2" fmla="*/ 352113 h 352113"/>
                  <a:gd name="connsiteX0" fmla="*/ 0 w 568671"/>
                  <a:gd name="connsiteY0" fmla="*/ 1086 h 382562"/>
                  <a:gd name="connsiteX1" fmla="*/ 387667 w 568671"/>
                  <a:gd name="connsiteY1" fmla="*/ 134912 h 382562"/>
                  <a:gd name="connsiteX2" fmla="*/ 568642 w 568671"/>
                  <a:gd name="connsiteY2" fmla="*/ 382562 h 382562"/>
                  <a:gd name="connsiteX0" fmla="*/ 0 w 568671"/>
                  <a:gd name="connsiteY0" fmla="*/ 0 h 381476"/>
                  <a:gd name="connsiteX1" fmla="*/ 387667 w 568671"/>
                  <a:gd name="connsiteY1" fmla="*/ 133826 h 381476"/>
                  <a:gd name="connsiteX2" fmla="*/ 568642 w 568671"/>
                  <a:gd name="connsiteY2" fmla="*/ 381476 h 381476"/>
                  <a:gd name="connsiteX0" fmla="*/ 0 w 568671"/>
                  <a:gd name="connsiteY0" fmla="*/ 0 h 381476"/>
                  <a:gd name="connsiteX1" fmla="*/ 387667 w 568671"/>
                  <a:gd name="connsiteY1" fmla="*/ 133826 h 381476"/>
                  <a:gd name="connsiteX2" fmla="*/ 568642 w 568671"/>
                  <a:gd name="connsiteY2" fmla="*/ 381476 h 381476"/>
                  <a:gd name="connsiteX0" fmla="*/ 0 w 568671"/>
                  <a:gd name="connsiteY0" fmla="*/ 421 h 381897"/>
                  <a:gd name="connsiteX1" fmla="*/ 387667 w 568671"/>
                  <a:gd name="connsiteY1" fmla="*/ 134247 h 381897"/>
                  <a:gd name="connsiteX2" fmla="*/ 568642 w 568671"/>
                  <a:gd name="connsiteY2" fmla="*/ 381897 h 381897"/>
                  <a:gd name="connsiteX0" fmla="*/ 0 w 568671"/>
                  <a:gd name="connsiteY0" fmla="*/ 421 h 381897"/>
                  <a:gd name="connsiteX1" fmla="*/ 387667 w 568671"/>
                  <a:gd name="connsiteY1" fmla="*/ 134247 h 381897"/>
                  <a:gd name="connsiteX2" fmla="*/ 568642 w 568671"/>
                  <a:gd name="connsiteY2" fmla="*/ 381897 h 381897"/>
                  <a:gd name="connsiteX0" fmla="*/ 0 w 568654"/>
                  <a:gd name="connsiteY0" fmla="*/ 1024 h 382500"/>
                  <a:gd name="connsiteX1" fmla="*/ 294799 w 568654"/>
                  <a:gd name="connsiteY1" fmla="*/ 82462 h 382500"/>
                  <a:gd name="connsiteX2" fmla="*/ 568642 w 568654"/>
                  <a:gd name="connsiteY2" fmla="*/ 382500 h 382500"/>
                  <a:gd name="connsiteX0" fmla="*/ 0 w 568656"/>
                  <a:gd name="connsiteY0" fmla="*/ 1607 h 383083"/>
                  <a:gd name="connsiteX1" fmla="*/ 323374 w 568656"/>
                  <a:gd name="connsiteY1" fmla="*/ 68757 h 383083"/>
                  <a:gd name="connsiteX2" fmla="*/ 568642 w 568656"/>
                  <a:gd name="connsiteY2" fmla="*/ 383083 h 383083"/>
                  <a:gd name="connsiteX0" fmla="*/ 0 w 568656"/>
                  <a:gd name="connsiteY0" fmla="*/ 1919 h 383395"/>
                  <a:gd name="connsiteX1" fmla="*/ 323374 w 568656"/>
                  <a:gd name="connsiteY1" fmla="*/ 69069 h 383395"/>
                  <a:gd name="connsiteX2" fmla="*/ 568642 w 568656"/>
                  <a:gd name="connsiteY2" fmla="*/ 383395 h 383395"/>
                  <a:gd name="connsiteX0" fmla="*/ 0 w 568656"/>
                  <a:gd name="connsiteY0" fmla="*/ 1919 h 383395"/>
                  <a:gd name="connsiteX1" fmla="*/ 323374 w 568656"/>
                  <a:gd name="connsiteY1" fmla="*/ 69069 h 383395"/>
                  <a:gd name="connsiteX2" fmla="*/ 568642 w 568656"/>
                  <a:gd name="connsiteY2" fmla="*/ 383395 h 383395"/>
                  <a:gd name="connsiteX0" fmla="*/ 0 w 568656"/>
                  <a:gd name="connsiteY0" fmla="*/ 5805 h 387281"/>
                  <a:gd name="connsiteX1" fmla="*/ 323374 w 568656"/>
                  <a:gd name="connsiteY1" fmla="*/ 72955 h 387281"/>
                  <a:gd name="connsiteX2" fmla="*/ 568642 w 568656"/>
                  <a:gd name="connsiteY2" fmla="*/ 387281 h 387281"/>
                  <a:gd name="connsiteX0" fmla="*/ 0 w 568652"/>
                  <a:gd name="connsiteY0" fmla="*/ 1271 h 382747"/>
                  <a:gd name="connsiteX1" fmla="*/ 323374 w 568652"/>
                  <a:gd name="connsiteY1" fmla="*/ 68421 h 382747"/>
                  <a:gd name="connsiteX2" fmla="*/ 568642 w 568652"/>
                  <a:gd name="connsiteY2" fmla="*/ 382747 h 382747"/>
                  <a:gd name="connsiteX0" fmla="*/ 0 w 568652"/>
                  <a:gd name="connsiteY0" fmla="*/ 924 h 382400"/>
                  <a:gd name="connsiteX1" fmla="*/ 323374 w 568652"/>
                  <a:gd name="connsiteY1" fmla="*/ 68074 h 382400"/>
                  <a:gd name="connsiteX2" fmla="*/ 568642 w 568652"/>
                  <a:gd name="connsiteY2" fmla="*/ 382400 h 382400"/>
                  <a:gd name="connsiteX0" fmla="*/ 0 w 575797"/>
                  <a:gd name="connsiteY0" fmla="*/ 1732 h 371301"/>
                  <a:gd name="connsiteX1" fmla="*/ 323374 w 575797"/>
                  <a:gd name="connsiteY1" fmla="*/ 68882 h 371301"/>
                  <a:gd name="connsiteX2" fmla="*/ 575786 w 575797"/>
                  <a:gd name="connsiteY2" fmla="*/ 371301 h 3713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75797" h="371301">
                    <a:moveTo>
                      <a:pt x="0" y="1732"/>
                    </a:moveTo>
                    <a:cubicBezTo>
                      <a:pt x="141287" y="-5253"/>
                      <a:pt x="227410" y="7287"/>
                      <a:pt x="323374" y="68882"/>
                    </a:cubicBezTo>
                    <a:cubicBezTo>
                      <a:pt x="419338" y="130477"/>
                      <a:pt x="577373" y="185563"/>
                      <a:pt x="575786" y="371301"/>
                    </a:cubicBezTo>
                  </a:path>
                </a:pathLst>
              </a:custGeom>
              <a:noFill/>
              <a:ln>
                <a:solidFill>
                  <a:schemeClr val="tx1"/>
                </a:solidFill>
                <a:tailEnd type="triangle"/>
              </a:ln>
            </p:spPr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" name="Rectangle 4"/>
              <p:cNvSpPr/>
              <p:nvPr/>
            </p:nvSpPr>
            <p:spPr>
              <a:xfrm>
                <a:off x="5708932" y="4740773"/>
                <a:ext cx="881880" cy="263615"/>
              </a:xfrm>
              <a:custGeom>
                <a:avLst/>
                <a:gdLst>
                  <a:gd name="connsiteX0" fmla="*/ 0 w 2742303"/>
                  <a:gd name="connsiteY0" fmla="*/ 0 h 317979"/>
                  <a:gd name="connsiteX1" fmla="*/ 2742303 w 2742303"/>
                  <a:gd name="connsiteY1" fmla="*/ 0 h 317979"/>
                  <a:gd name="connsiteX2" fmla="*/ 2742303 w 2742303"/>
                  <a:gd name="connsiteY2" fmla="*/ 317979 h 317979"/>
                  <a:gd name="connsiteX3" fmla="*/ 0 w 2742303"/>
                  <a:gd name="connsiteY3" fmla="*/ 317979 h 317979"/>
                  <a:gd name="connsiteX4" fmla="*/ 0 w 2742303"/>
                  <a:gd name="connsiteY4" fmla="*/ 0 h 317979"/>
                  <a:gd name="connsiteX0" fmla="*/ 2742303 w 2833743"/>
                  <a:gd name="connsiteY0" fmla="*/ 317979 h 409419"/>
                  <a:gd name="connsiteX1" fmla="*/ 0 w 2833743"/>
                  <a:gd name="connsiteY1" fmla="*/ 317979 h 409419"/>
                  <a:gd name="connsiteX2" fmla="*/ 0 w 2833743"/>
                  <a:gd name="connsiteY2" fmla="*/ 0 h 409419"/>
                  <a:gd name="connsiteX3" fmla="*/ 2742303 w 2833743"/>
                  <a:gd name="connsiteY3" fmla="*/ 0 h 409419"/>
                  <a:gd name="connsiteX4" fmla="*/ 2833743 w 2833743"/>
                  <a:gd name="connsiteY4" fmla="*/ 409419 h 409419"/>
                  <a:gd name="connsiteX0" fmla="*/ 2742303 w 2742303"/>
                  <a:gd name="connsiteY0" fmla="*/ 317979 h 317979"/>
                  <a:gd name="connsiteX1" fmla="*/ 0 w 2742303"/>
                  <a:gd name="connsiteY1" fmla="*/ 317979 h 317979"/>
                  <a:gd name="connsiteX2" fmla="*/ 0 w 2742303"/>
                  <a:gd name="connsiteY2" fmla="*/ 0 h 317979"/>
                  <a:gd name="connsiteX3" fmla="*/ 2742303 w 2742303"/>
                  <a:gd name="connsiteY3" fmla="*/ 0 h 317979"/>
                  <a:gd name="connsiteX0" fmla="*/ 2818503 w 2818503"/>
                  <a:gd name="connsiteY0" fmla="*/ 317979 h 317979"/>
                  <a:gd name="connsiteX1" fmla="*/ 0 w 2818503"/>
                  <a:gd name="connsiteY1" fmla="*/ 317979 h 317979"/>
                  <a:gd name="connsiteX2" fmla="*/ 0 w 2818503"/>
                  <a:gd name="connsiteY2" fmla="*/ 0 h 317979"/>
                  <a:gd name="connsiteX3" fmla="*/ 2742303 w 2818503"/>
                  <a:gd name="connsiteY3" fmla="*/ 0 h 317979"/>
                  <a:gd name="connsiteX0" fmla="*/ 2779083 w 2779083"/>
                  <a:gd name="connsiteY0" fmla="*/ 317979 h 317979"/>
                  <a:gd name="connsiteX1" fmla="*/ 0 w 2779083"/>
                  <a:gd name="connsiteY1" fmla="*/ 317979 h 317979"/>
                  <a:gd name="connsiteX2" fmla="*/ 0 w 2779083"/>
                  <a:gd name="connsiteY2" fmla="*/ 0 h 317979"/>
                  <a:gd name="connsiteX3" fmla="*/ 2742303 w 2779083"/>
                  <a:gd name="connsiteY3" fmla="*/ 0 h 317979"/>
                  <a:gd name="connsiteX0" fmla="*/ 2779083 w 2779083"/>
                  <a:gd name="connsiteY0" fmla="*/ 324329 h 324329"/>
                  <a:gd name="connsiteX1" fmla="*/ 0 w 2779083"/>
                  <a:gd name="connsiteY1" fmla="*/ 324329 h 324329"/>
                  <a:gd name="connsiteX2" fmla="*/ 0 w 2779083"/>
                  <a:gd name="connsiteY2" fmla="*/ 6350 h 324329"/>
                  <a:gd name="connsiteX3" fmla="*/ 2594958 w 2779083"/>
                  <a:gd name="connsiteY3" fmla="*/ 0 h 324329"/>
                  <a:gd name="connsiteX0" fmla="*/ 2779083 w 2779083"/>
                  <a:gd name="connsiteY0" fmla="*/ 317979 h 317979"/>
                  <a:gd name="connsiteX1" fmla="*/ 0 w 2779083"/>
                  <a:gd name="connsiteY1" fmla="*/ 317979 h 317979"/>
                  <a:gd name="connsiteX2" fmla="*/ 0 w 2779083"/>
                  <a:gd name="connsiteY2" fmla="*/ 0 h 317979"/>
                  <a:gd name="connsiteX3" fmla="*/ 2594958 w 2779083"/>
                  <a:gd name="connsiteY3" fmla="*/ 0 h 317979"/>
                  <a:gd name="connsiteX0" fmla="*/ 2595377 w 2595377"/>
                  <a:gd name="connsiteY0" fmla="*/ 317979 h 317979"/>
                  <a:gd name="connsiteX1" fmla="*/ 0 w 2595377"/>
                  <a:gd name="connsiteY1" fmla="*/ 317979 h 317979"/>
                  <a:gd name="connsiteX2" fmla="*/ 0 w 2595377"/>
                  <a:gd name="connsiteY2" fmla="*/ 0 h 317979"/>
                  <a:gd name="connsiteX3" fmla="*/ 2594958 w 2595377"/>
                  <a:gd name="connsiteY3" fmla="*/ 0 h 317979"/>
                  <a:gd name="connsiteX0" fmla="*/ 2729623 w 2729623"/>
                  <a:gd name="connsiteY0" fmla="*/ 317979 h 317979"/>
                  <a:gd name="connsiteX1" fmla="*/ 0 w 2729623"/>
                  <a:gd name="connsiteY1" fmla="*/ 317979 h 317979"/>
                  <a:gd name="connsiteX2" fmla="*/ 0 w 2729623"/>
                  <a:gd name="connsiteY2" fmla="*/ 0 h 317979"/>
                  <a:gd name="connsiteX3" fmla="*/ 2594958 w 2729623"/>
                  <a:gd name="connsiteY3" fmla="*/ 0 h 3179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729623" h="317979">
                    <a:moveTo>
                      <a:pt x="2729623" y="317979"/>
                    </a:moveTo>
                    <a:lnTo>
                      <a:pt x="0" y="317979"/>
                    </a:lnTo>
                    <a:lnTo>
                      <a:pt x="0" y="0"/>
                    </a:lnTo>
                    <a:lnTo>
                      <a:pt x="2594958" y="0"/>
                    </a:lnTo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txBody>
              <a:bodyPr rtlCol="0" anchor="ctr"/>
              <a:lstStyle/>
              <a:p>
                <a:pPr algn="ctr"/>
                <a:endParaRPr lang="en-US"/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6" name="Rectangle 15"/>
                  <p:cNvSpPr/>
                  <p:nvPr/>
                </p:nvSpPr>
                <p:spPr>
                  <a:xfrm>
                    <a:off x="4968808" y="3991090"/>
                    <a:ext cx="369588" cy="369332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i="1" smtClean="0">
                              <a:solidFill>
                                <a:schemeClr val="accent1">
                                  <a:lumMod val="60000"/>
                                  <a:lumOff val="4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𝑞</m:t>
                          </m:r>
                        </m:oMath>
                      </m:oMathPara>
                    </a14:m>
                    <a:endParaRPr lang="en-US" dirty="0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</a:endParaRPr>
                  </a:p>
                </p:txBody>
              </p:sp>
            </mc:Choice>
            <mc:Fallback xmlns="">
              <p:sp>
                <p:nvSpPr>
                  <p:cNvPr id="16" name="Rectangle 15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4968808" y="3991090"/>
                    <a:ext cx="369588" cy="369332"/>
                  </a:xfrm>
                  <a:prstGeom prst="rect">
                    <a:avLst/>
                  </a:prstGeom>
                  <a:blipFill>
                    <a:blip r:embed="rId4"/>
                    <a:stretch>
                      <a:fillRect b="-6667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7" name="Rectangle 16"/>
                  <p:cNvSpPr/>
                  <p:nvPr/>
                </p:nvSpPr>
                <p:spPr>
                  <a:xfrm>
                    <a:off x="5738553" y="3545588"/>
                    <a:ext cx="460511" cy="369332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n-US" i="1" smtClean="0">
                                  <a:solidFill>
                                    <a:schemeClr val="accent1">
                                      <a:lumMod val="60000"/>
                                      <a:lumOff val="4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solidFill>
                                    <a:schemeClr val="accent1">
                                      <a:lumMod val="60000"/>
                                      <a:lumOff val="4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e>
                            <m:sub>
                              <m:r>
                                <a:rPr lang="en-US" i="1">
                                  <a:solidFill>
                                    <a:schemeClr val="accent1">
                                      <a:lumMod val="60000"/>
                                      <a:lumOff val="4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oMath>
                      </m:oMathPara>
                    </a14:m>
                    <a:endParaRPr lang="en-US" dirty="0"/>
                  </a:p>
                </p:txBody>
              </p:sp>
            </mc:Choice>
            <mc:Fallback xmlns="">
              <p:sp>
                <p:nvSpPr>
                  <p:cNvPr id="17" name="Rectangle 16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5738553" y="3545588"/>
                    <a:ext cx="460511" cy="369332"/>
                  </a:xfrm>
                  <a:prstGeom prst="rect">
                    <a:avLst/>
                  </a:prstGeom>
                  <a:blipFill>
                    <a:blip r:embed="rId5"/>
                    <a:stretch>
                      <a:fillRect b="-6667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8" name="Rectangle 17"/>
                  <p:cNvSpPr/>
                  <p:nvPr/>
                </p:nvSpPr>
                <p:spPr>
                  <a:xfrm>
                    <a:off x="5733231" y="4299468"/>
                    <a:ext cx="465833" cy="369332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n-US" i="1" smtClean="0">
                                  <a:solidFill>
                                    <a:schemeClr val="accent1">
                                      <a:lumMod val="60000"/>
                                      <a:lumOff val="4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solidFill>
                                    <a:schemeClr val="accent1">
                                      <a:lumMod val="60000"/>
                                      <a:lumOff val="4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e>
                            <m:sub>
                              <m:r>
                                <a:rPr lang="en-US" i="1">
                                  <a:solidFill>
                                    <a:schemeClr val="accent1">
                                      <a:lumMod val="60000"/>
                                      <a:lumOff val="4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oMath>
                      </m:oMathPara>
                    </a14:m>
                    <a:endParaRPr lang="en-US" dirty="0"/>
                  </a:p>
                </p:txBody>
              </p:sp>
            </mc:Choice>
            <mc:Fallback xmlns="">
              <p:sp>
                <p:nvSpPr>
                  <p:cNvPr id="18" name="Rectangle 17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5733231" y="4299468"/>
                    <a:ext cx="465833" cy="369332"/>
                  </a:xfrm>
                  <a:prstGeom prst="rect">
                    <a:avLst/>
                  </a:prstGeom>
                  <a:blipFill>
                    <a:blip r:embed="rId6"/>
                    <a:stretch>
                      <a:fillRect b="-6557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9" name="Rectangle 18"/>
                  <p:cNvSpPr/>
                  <p:nvPr/>
                </p:nvSpPr>
                <p:spPr>
                  <a:xfrm>
                    <a:off x="5955412" y="4666535"/>
                    <a:ext cx="334579" cy="369332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i="1" smtClean="0">
                              <a:solidFill>
                                <a:schemeClr val="accent1">
                                  <a:lumMod val="60000"/>
                                  <a:lumOff val="4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</m:oMath>
                      </m:oMathPara>
                    </a14:m>
                    <a:endParaRPr lang="en-US" dirty="0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</a:endParaRPr>
                  </a:p>
                </p:txBody>
              </p:sp>
            </mc:Choice>
            <mc:Fallback xmlns="">
              <p:sp>
                <p:nvSpPr>
                  <p:cNvPr id="19" name="Rectangle 18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5955412" y="4666535"/>
                    <a:ext cx="334579" cy="369332"/>
                  </a:xfrm>
                  <a:prstGeom prst="rect">
                    <a:avLst/>
                  </a:prstGeom>
                  <a:blipFill>
                    <a:blip r:embed="rId7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sp>
          <p:nvSpPr>
            <p:cNvPr id="4" name="Rectangle 3"/>
            <p:cNvSpPr/>
            <p:nvPr/>
          </p:nvSpPr>
          <p:spPr>
            <a:xfrm>
              <a:off x="7564230" y="3717286"/>
              <a:ext cx="1682064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/>
                <a:t>read-only input </a:t>
              </a:r>
            </a:p>
          </p:txBody>
        </p:sp>
      </p:grpSp>
      <p:cxnSp>
        <p:nvCxnSpPr>
          <p:cNvPr id="6" name="Straight Connector 5"/>
          <p:cNvCxnSpPr/>
          <p:nvPr/>
        </p:nvCxnSpPr>
        <p:spPr>
          <a:xfrm>
            <a:off x="1245139" y="2577829"/>
            <a:ext cx="2558375" cy="0"/>
          </a:xfrm>
          <a:prstGeom prst="line">
            <a:avLst/>
          </a:prstGeom>
          <a:ln w="9525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69CA0559-B089-9E4F-9EEE-207D80F6885C}"/>
              </a:ext>
            </a:extLst>
          </p:cNvPr>
          <p:cNvSpPr txBox="1"/>
          <p:nvPr/>
        </p:nvSpPr>
        <p:spPr>
          <a:xfrm>
            <a:off x="5602514" y="6255657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33120870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2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0" y="0"/>
                <a:ext cx="8667345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4000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Review:   NL </a:t>
                </a:r>
                <a14:m>
                  <m:oMath xmlns:m="http://schemas.openxmlformats.org/officeDocument/2006/math">
                    <m:r>
                      <a:rPr lang="en-US" sz="4000" i="1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⊆</m:t>
                    </m:r>
                  </m:oMath>
                </a14:m>
                <a:r>
                  <a:rPr lang="en-US" sz="4000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sz="4000" dirty="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</a:rPr>
                      <m:t>SPACE</m:t>
                    </m:r>
                    <m:d>
                      <m:dPr>
                        <m:ctrlPr>
                          <a:rPr lang="en-US" sz="4000" i="1" dirty="0">
                            <a:solidFill>
                              <a:schemeClr val="accent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unc>
                          <m:funcPr>
                            <m:ctrlPr>
                              <a:rPr lang="en-US" sz="4000" i="1" dirty="0">
                                <a:solidFill>
                                  <a:schemeClr val="accent1">
                                    <a:lumMod val="60000"/>
                                    <a:lumOff val="4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uncPr>
                          <m:fName>
                            <m:sSup>
                              <m:sSupPr>
                                <m:ctrlPr>
                                  <a:rPr lang="en-US" sz="4000" i="1" dirty="0">
                                    <a:solidFill>
                                      <a:schemeClr val="accent1">
                                        <a:lumMod val="60000"/>
                                        <a:lumOff val="4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m:rPr>
                                    <m:sty m:val="p"/>
                                  </m:rPr>
                                  <a:rPr lang="en-US" sz="4000" dirty="0">
                                    <a:solidFill>
                                      <a:schemeClr val="accent1">
                                        <a:lumMod val="60000"/>
                                        <a:lumOff val="4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log</m:t>
                                </m:r>
                              </m:e>
                              <m:sup>
                                <m:r>
                                  <a:rPr lang="en-US" sz="4000" i="1" dirty="0">
                                    <a:solidFill>
                                      <a:schemeClr val="accent1">
                                        <a:lumMod val="60000"/>
                                        <a:lumOff val="4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</m:fName>
                          <m:e>
                            <m:r>
                              <a:rPr lang="en-US" sz="4000" i="1" dirty="0">
                                <a:solidFill>
                                  <a:schemeClr val="accent1">
                                    <a:lumMod val="60000"/>
                                    <a:lumOff val="4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𝑛</m:t>
                            </m:r>
                          </m:e>
                        </m:func>
                      </m:e>
                    </m:d>
                  </m:oMath>
                </a14:m>
                <a:r>
                  <a:rPr lang="en-US" sz="4000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 </a:t>
                </a:r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0"/>
                <a:ext cx="8667345" cy="707886"/>
              </a:xfrm>
              <a:prstGeom prst="rect">
                <a:avLst/>
              </a:prstGeom>
              <a:blipFill>
                <a:blip r:embed="rId2"/>
                <a:stretch>
                  <a:fillRect t="-14655" b="-3706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258618" y="1363579"/>
                <a:ext cx="5808808" cy="76944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Bef>
                    <a:spcPts val="3000"/>
                  </a:spcBef>
                </a:pPr>
                <a:r>
                  <a:rPr lang="en-US" sz="2400" dirty="0"/>
                  <a:t>Theorem:   NL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⊆</m:t>
                    </m:r>
                  </m:oMath>
                </a14:m>
                <a:r>
                  <a:rPr lang="en-US" sz="2400" dirty="0"/>
                  <a:t> 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sz="2400" dirty="0"/>
                      <m:t>SPACE</m:t>
                    </m:r>
                    <m:d>
                      <m:dPr>
                        <m:ctrlPr>
                          <a:rPr lang="en-US" sz="2400" i="1" dirty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unc>
                          <m:funcPr>
                            <m:ctrlPr>
                              <a:rPr lang="en-US" sz="2400" i="1" dirty="0">
                                <a:latin typeface="Cambria Math" panose="02040503050406030204" pitchFamily="18" charset="0"/>
                              </a:rPr>
                            </m:ctrlPr>
                          </m:funcPr>
                          <m:fName>
                            <m:sSup>
                              <m:sSupPr>
                                <m:ctrlPr>
                                  <a:rPr lang="en-US" sz="2400" i="1" dirty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m:rPr>
                                    <m:sty m:val="p"/>
                                  </m:rPr>
                                  <a:rPr lang="en-US" sz="2400" dirty="0">
                                    <a:latin typeface="Cambria Math" panose="02040503050406030204" pitchFamily="18" charset="0"/>
                                  </a:rPr>
                                  <m:t>log</m:t>
                                </m:r>
                              </m:e>
                              <m:sup>
                                <m:r>
                                  <a:rPr lang="en-US" sz="2400" i="1" dirty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</m:fName>
                          <m:e>
                            <m:r>
                              <a:rPr lang="en-US" sz="2400" i="1" dirty="0">
                                <a:latin typeface="Cambria Math" panose="02040503050406030204" pitchFamily="18" charset="0"/>
                              </a:rPr>
                              <m:t>𝑛</m:t>
                            </m:r>
                          </m:e>
                        </m:func>
                      </m:e>
                    </m:d>
                  </m:oMath>
                </a14:m>
                <a:endParaRPr lang="en-US" sz="2400" dirty="0"/>
              </a:p>
              <a:p>
                <a:r>
                  <a:rPr lang="en-US" sz="2000" dirty="0"/>
                  <a:t>Proof:  </a:t>
                </a:r>
                <a:r>
                  <a:rPr lang="en-US" sz="2000" dirty="0" err="1"/>
                  <a:t>Savitch’s</a:t>
                </a:r>
                <a:r>
                  <a:rPr lang="en-US" sz="2000" dirty="0"/>
                  <a:t> theorem works for log space</a:t>
                </a:r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8618" y="1363579"/>
                <a:ext cx="5808808" cy="769441"/>
              </a:xfrm>
              <a:prstGeom prst="rect">
                <a:avLst/>
              </a:prstGeom>
              <a:blipFill>
                <a:blip r:embed="rId3"/>
                <a:stretch>
                  <a:fillRect l="-1574" t="-6349" b="-1349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1" name="Isosceles Triangle 20"/>
          <p:cNvSpPr/>
          <p:nvPr/>
        </p:nvSpPr>
        <p:spPr>
          <a:xfrm rot="8089703">
            <a:off x="12005555" y="6742019"/>
            <a:ext cx="276225" cy="136454"/>
          </a:xfrm>
          <a:prstGeom prst="triangle">
            <a:avLst/>
          </a:prstGeom>
          <a:solidFill>
            <a:srgbClr val="336600"/>
          </a:solidFill>
          <a:ln>
            <a:noFill/>
          </a:ln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Isosceles Triangle 21"/>
          <p:cNvSpPr/>
          <p:nvPr/>
        </p:nvSpPr>
        <p:spPr>
          <a:xfrm rot="8089703">
            <a:off x="12005555" y="6742019"/>
            <a:ext cx="276225" cy="136454"/>
          </a:xfrm>
          <a:prstGeom prst="triangle">
            <a:avLst/>
          </a:prstGeom>
          <a:solidFill>
            <a:srgbClr val="336600"/>
          </a:solidFill>
          <a:ln>
            <a:noFill/>
          </a:ln>
        </p:spPr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6"/>
          <p:cNvGrpSpPr/>
          <p:nvPr/>
        </p:nvGrpSpPr>
        <p:grpSpPr>
          <a:xfrm>
            <a:off x="5589122" y="2028777"/>
            <a:ext cx="4440722" cy="3827602"/>
            <a:chOff x="5589122" y="2028777"/>
            <a:chExt cx="4440722" cy="3827602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3" name="TextBox 22"/>
                <p:cNvSpPr txBox="1"/>
                <p:nvPr/>
              </p:nvSpPr>
              <p:spPr>
                <a:xfrm>
                  <a:off x="6750919" y="2325770"/>
                  <a:ext cx="1396028" cy="3508653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rtlCol="0">
                  <a:spAutoFit/>
                </a:bodyPr>
                <a:lstStyle/>
                <a:p>
                  <a14:m>
                    <m:oMath xmlns:m="http://schemas.openxmlformats.org/officeDocument/2006/math">
                      <m:sSub>
                        <m:sSubPr>
                          <m:ctrlPr>
                            <a:rPr lang="en-US" sz="1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𝑞</m:t>
                          </m:r>
                        </m:e>
                        <m:sub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sSub>
                        <m:sSubPr>
                          <m:ctrlPr>
                            <a:rPr lang="en-US" sz="1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𝑤</m:t>
                          </m:r>
                        </m:e>
                        <m:sub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sz="1400" b="0" i="1" smtClean="0">
                          <a:latin typeface="Cambria Math" panose="02040503050406030204" pitchFamily="18" charset="0"/>
                        </a:rPr>
                        <m:t>⋯</m:t>
                      </m:r>
                      <m:sSub>
                        <m:sSubPr>
                          <m:ctrlPr>
                            <a:rPr lang="en-US" sz="1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𝑤</m:t>
                          </m:r>
                        </m:e>
                        <m:sub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</m:sub>
                      </m:sSub>
                    </m:oMath>
                  </a14:m>
                  <a:r>
                    <a:rPr lang="en-US" sz="2000" dirty="0">
                      <a:latin typeface="Consolas" panose="020B0609020204030204" pitchFamily="49" charset="0"/>
                    </a:rPr>
                    <a:t> </a:t>
                  </a:r>
                </a:p>
                <a:p>
                  <a:endParaRPr lang="en-US" sz="2000" dirty="0">
                    <a:latin typeface="Consolas" panose="020B0609020204030204" pitchFamily="49" charset="0"/>
                  </a:endParaRPr>
                </a:p>
                <a:p>
                  <a:endParaRPr lang="en-US" dirty="0">
                    <a:latin typeface="Consolas" panose="020B0609020204030204" pitchFamily="49" charset="0"/>
                  </a:endParaRPr>
                </a:p>
                <a:p>
                  <a:endParaRPr lang="en-US" dirty="0">
                    <a:latin typeface="Consolas" panose="020B0609020204030204" pitchFamily="49" charset="0"/>
                  </a:endParaRPr>
                </a:p>
                <a:p>
                  <a:endParaRPr lang="en-US" dirty="0">
                    <a:latin typeface="Consolas" panose="020B0609020204030204" pitchFamily="49" charset="0"/>
                  </a:endParaRPr>
                </a:p>
                <a:p>
                  <a:endParaRPr lang="en-US" dirty="0">
                    <a:latin typeface="Consolas" panose="020B0609020204030204" pitchFamily="49" charset="0"/>
                  </a:endParaRPr>
                </a:p>
                <a:p>
                  <a:endParaRPr lang="en-US" sz="2000" dirty="0">
                    <a:latin typeface="Consolas" panose="020B0609020204030204" pitchFamily="49" charset="0"/>
                  </a:endParaRPr>
                </a:p>
                <a:p>
                  <a:endParaRPr lang="en-US" sz="2000" dirty="0">
                    <a:latin typeface="Consolas" panose="020B0609020204030204" pitchFamily="49" charset="0"/>
                  </a:endParaRPr>
                </a:p>
                <a:p>
                  <a:endParaRPr lang="en-US" dirty="0">
                    <a:latin typeface="Consolas" panose="020B0609020204030204" pitchFamily="49" charset="0"/>
                  </a:endParaRPr>
                </a:p>
                <a:p>
                  <a:endParaRPr lang="en-US" dirty="0">
                    <a:latin typeface="Consolas" panose="020B0609020204030204" pitchFamily="49" charset="0"/>
                  </a:endParaRPr>
                </a:p>
                <a:p>
                  <a:endParaRPr lang="en-US" sz="2000" dirty="0">
                    <a:latin typeface="Consolas" panose="020B0609020204030204" pitchFamily="49" charset="0"/>
                  </a:endParaRPr>
                </a:p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400" i="1">
                            <a:latin typeface="Cambria Math" panose="02040503050406030204" pitchFamily="18" charset="0"/>
                          </a:rPr>
                          <m:t>⋯   </m:t>
                        </m:r>
                        <m:r>
                          <a:rPr lang="en-US" sz="1400" i="1" dirty="0">
                            <a:latin typeface="Cambria Math" panose="02040503050406030204" pitchFamily="18" charset="0"/>
                          </a:rPr>
                          <m:t>𝑞</m:t>
                        </m:r>
                        <m:r>
                          <m:rPr>
                            <m:nor/>
                          </m:rPr>
                          <a:rPr lang="en-US" sz="1400" baseline="-25000" dirty="0">
                            <a:latin typeface="Cambria Math" panose="02040503050406030204" pitchFamily="18" charset="0"/>
                          </a:rPr>
                          <m:t>accept</m:t>
                        </m:r>
                        <m:r>
                          <a:rPr lang="en-US" sz="1400" i="1">
                            <a:latin typeface="Cambria Math" panose="02040503050406030204" pitchFamily="18" charset="0"/>
                          </a:rPr>
                          <m:t>  ⋯ </m:t>
                        </m:r>
                      </m:oMath>
                    </m:oMathPara>
                  </a14:m>
                  <a:endParaRPr lang="en-US" sz="1400" dirty="0">
                    <a:latin typeface="Consolas" panose="020B0609020204030204" pitchFamily="49" charset="0"/>
                  </a:endParaRPr>
                </a:p>
              </p:txBody>
            </p:sp>
          </mc:Choice>
          <mc:Fallback xmlns="">
            <p:sp>
              <p:nvSpPr>
                <p:cNvPr id="23" name="TextBox 2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750919" y="2325770"/>
                  <a:ext cx="1396028" cy="3508653"/>
                </a:xfrm>
                <a:prstGeom prst="rect">
                  <a:avLst/>
                </a:prstGeom>
                <a:blipFill>
                  <a:blip r:embed="rId4"/>
                  <a:stretch>
                    <a:fillRect/>
                  </a:stretch>
                </a:blipFill>
                <a:ln>
                  <a:noFill/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grpSp>
          <p:nvGrpSpPr>
            <p:cNvPr id="24" name="Group 23"/>
            <p:cNvGrpSpPr/>
            <p:nvPr/>
          </p:nvGrpSpPr>
          <p:grpSpPr>
            <a:xfrm>
              <a:off x="8146947" y="2377330"/>
              <a:ext cx="1882897" cy="3477875"/>
              <a:chOff x="10853565" y="2217160"/>
              <a:chExt cx="1882897" cy="2576512"/>
            </a:xfrm>
          </p:grpSpPr>
          <p:cxnSp>
            <p:nvCxnSpPr>
              <p:cNvPr id="25" name="Straight Arrow Connector 24"/>
              <p:cNvCxnSpPr/>
              <p:nvPr/>
            </p:nvCxnSpPr>
            <p:spPr>
              <a:xfrm>
                <a:off x="11178117" y="2217160"/>
                <a:ext cx="0" cy="2576512"/>
              </a:xfrm>
              <a:prstGeom prst="straightConnector1">
                <a:avLst/>
              </a:prstGeom>
              <a:ln w="9525">
                <a:solidFill>
                  <a:schemeClr val="tx1"/>
                </a:solidFill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6" name="Rectangle 25"/>
                  <p:cNvSpPr/>
                  <p:nvPr/>
                </p:nvSpPr>
                <p:spPr>
                  <a:xfrm>
                    <a:off x="10853565" y="3341270"/>
                    <a:ext cx="1882897" cy="311899"/>
                  </a:xfrm>
                  <a:prstGeom prst="rect">
                    <a:avLst/>
                  </a:prstGeom>
                  <a:solidFill>
                    <a:schemeClr val="bg1"/>
                  </a:solidFill>
                </p:spPr>
                <p:txBody>
                  <a:bodyPr wrap="squar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sz="2000" b="0" i="1" dirty="0" smtClean="0"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lang="en-US" sz="2000" b="0" i="1" dirty="0" smtClean="0">
                              <a:latin typeface="Cambria Math" panose="02040503050406030204" pitchFamily="18" charset="0"/>
                            </a:rPr>
                            <m:t>=</m:t>
                          </m:r>
                          <m:sSup>
                            <m:sSupPr>
                              <m:ctrlPr>
                                <a:rPr lang="en-US" sz="2000" b="0" i="1" dirty="0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 b="0" i="1" dirty="0" smtClean="0"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</m:e>
                            <m:sup>
                              <m:r>
                                <a:rPr lang="en-US" sz="2000" b="0" i="1" dirty="0" smtClean="0">
                                  <a:latin typeface="Cambria Math" panose="02040503050406030204" pitchFamily="18" charset="0"/>
                                </a:rPr>
                                <m:t>𝑂</m:t>
                              </m:r>
                              <m:d>
                                <m:dPr>
                                  <m:ctrlPr>
                                    <a:rPr lang="en-US" sz="2000" b="0" i="1" dirty="0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sz="2000" b="0" i="0" dirty="0" smtClean="0">
                                      <a:latin typeface="Cambria Math" panose="02040503050406030204" pitchFamily="18" charset="0"/>
                                    </a:rPr>
                                    <m:t>log</m:t>
                                  </m:r>
                                  <m:r>
                                    <a:rPr lang="en-US" sz="2000" b="0" i="0" dirty="0" smtClean="0">
                                      <a:latin typeface="Cambria Math" panose="02040503050406030204" pitchFamily="18" charset="0"/>
                                    </a:rPr>
                                    <m:t> </m:t>
                                  </m:r>
                                  <m:r>
                                    <a:rPr lang="en-US" sz="2000" b="0" i="1" dirty="0" smtClean="0">
                                      <a:latin typeface="Cambria Math" panose="02040503050406030204" pitchFamily="18" charset="0"/>
                                    </a:rPr>
                                    <m:t>𝑛</m:t>
                                  </m:r>
                                </m:e>
                              </m:d>
                            </m:sup>
                          </m:sSup>
                        </m:oMath>
                      </m:oMathPara>
                    </a14:m>
                    <a:endParaRPr lang="en-US" sz="2000" dirty="0"/>
                  </a:p>
                </p:txBody>
              </p:sp>
            </mc:Choice>
            <mc:Fallback xmlns="">
              <p:sp>
                <p:nvSpPr>
                  <p:cNvPr id="26" name="Rectangle 25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10853565" y="3341270"/>
                    <a:ext cx="1882897" cy="311899"/>
                  </a:xfrm>
                  <a:prstGeom prst="rect">
                    <a:avLst/>
                  </a:prstGeom>
                  <a:blipFill>
                    <a:blip r:embed="rId5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7" name="TextBox 26"/>
                <p:cNvSpPr txBox="1"/>
                <p:nvPr/>
              </p:nvSpPr>
              <p:spPr>
                <a:xfrm>
                  <a:off x="6756343" y="3931600"/>
                  <a:ext cx="1437358" cy="307777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400" dirty="0">
                      <a:latin typeface="Consolas" panose="020B0609020204030204" pitchFamily="49" charset="0"/>
                    </a:rPr>
                    <a:t>aaba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en-US" sz="1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𝑞</m:t>
                          </m:r>
                        </m:e>
                        <m:sub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7</m:t>
                          </m:r>
                        </m:sub>
                      </m:sSub>
                    </m:oMath>
                  </a14:m>
                  <a:r>
                    <a:rPr lang="en-US" sz="1400" dirty="0">
                      <a:latin typeface="Consolas" panose="020B0609020204030204" pitchFamily="49" charset="0"/>
                    </a:rPr>
                    <a:t>da</a:t>
                  </a:r>
                  <a14:m>
                    <m:oMath xmlns:m="http://schemas.openxmlformats.org/officeDocument/2006/math">
                      <m:r>
                        <a:rPr lang="en-US" sz="1400" b="0" i="1" smtClean="0">
                          <a:latin typeface="Cambria Math" panose="02040503050406030204" pitchFamily="18" charset="0"/>
                        </a:rPr>
                        <m:t>⋯</m:t>
                      </m:r>
                    </m:oMath>
                  </a14:m>
                  <a:r>
                    <a:rPr lang="en-US" sz="1400" dirty="0">
                      <a:latin typeface="Consolas" panose="020B0609020204030204" pitchFamily="49" charset="0"/>
                    </a:rPr>
                    <a:t>cab</a:t>
                  </a:r>
                </a:p>
              </p:txBody>
            </p:sp>
          </mc:Choice>
          <mc:Fallback xmlns="">
            <p:sp>
              <p:nvSpPr>
                <p:cNvPr id="27" name="TextBox 26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756343" y="3931600"/>
                  <a:ext cx="1437358" cy="307777"/>
                </a:xfrm>
                <a:prstGeom prst="rect">
                  <a:avLst/>
                </a:prstGeom>
                <a:blipFill>
                  <a:blip r:embed="rId6"/>
                  <a:stretch>
                    <a:fillRect l="-1271" t="-4000" b="-20000"/>
                  </a:stretch>
                </a:blipFill>
                <a:ln>
                  <a:noFill/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grpSp>
          <p:nvGrpSpPr>
            <p:cNvPr id="28" name="Group 27"/>
            <p:cNvGrpSpPr/>
            <p:nvPr/>
          </p:nvGrpSpPr>
          <p:grpSpPr>
            <a:xfrm>
              <a:off x="5589122" y="2370594"/>
              <a:ext cx="1115043" cy="3485785"/>
              <a:chOff x="9082163" y="2691669"/>
              <a:chExt cx="1115043" cy="3485785"/>
            </a:xfrm>
          </p:grpSpPr>
          <p:sp>
            <p:nvSpPr>
              <p:cNvPr id="29" name="Left Brace 28"/>
              <p:cNvSpPr/>
              <p:nvPr/>
            </p:nvSpPr>
            <p:spPr>
              <a:xfrm>
                <a:off x="9962427" y="2691669"/>
                <a:ext cx="234779" cy="1738937"/>
              </a:xfrm>
              <a:prstGeom prst="leftBrace">
                <a:avLst>
                  <a:gd name="adj1" fmla="val 48903"/>
                  <a:gd name="adj2" fmla="val 50000"/>
                </a:avLst>
              </a:prstGeom>
              <a:ln w="9525">
                <a:solidFill>
                  <a:schemeClr val="tx1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0" name="Left Brace 29"/>
              <p:cNvSpPr/>
              <p:nvPr/>
            </p:nvSpPr>
            <p:spPr>
              <a:xfrm>
                <a:off x="9962427" y="4438517"/>
                <a:ext cx="234779" cy="1738937"/>
              </a:xfrm>
              <a:prstGeom prst="leftBrace">
                <a:avLst>
                  <a:gd name="adj1" fmla="val 48903"/>
                  <a:gd name="adj2" fmla="val 50000"/>
                </a:avLst>
              </a:prstGeom>
              <a:ln w="9525">
                <a:solidFill>
                  <a:schemeClr val="tx1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1" name="Rectangle 30"/>
              <p:cNvSpPr/>
              <p:nvPr/>
            </p:nvSpPr>
            <p:spPr>
              <a:xfrm rot="20727821">
                <a:off x="9082163" y="3480875"/>
                <a:ext cx="878189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dirty="0" err="1"/>
                  <a:t>recurse</a:t>
                </a:r>
                <a:endParaRPr lang="en-US" dirty="0"/>
              </a:p>
            </p:txBody>
          </p:sp>
          <p:sp>
            <p:nvSpPr>
              <p:cNvPr id="32" name="Rectangle 31"/>
              <p:cNvSpPr/>
              <p:nvPr/>
            </p:nvSpPr>
            <p:spPr>
              <a:xfrm rot="20985709">
                <a:off x="9088625" y="5204463"/>
                <a:ext cx="878189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dirty="0" err="1"/>
                  <a:t>recurse</a:t>
                </a:r>
                <a:endParaRPr lang="en-US" dirty="0"/>
              </a:p>
            </p:txBody>
          </p:sp>
        </p:grpSp>
        <p:sp>
          <p:nvSpPr>
            <p:cNvPr id="40" name="Rectangle 39"/>
            <p:cNvSpPr/>
            <p:nvPr/>
          </p:nvSpPr>
          <p:spPr>
            <a:xfrm>
              <a:off x="7575328" y="2377330"/>
              <a:ext cx="630301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/>
                <a:t> </a:t>
              </a:r>
              <a:r>
                <a:rPr lang="en-US" baseline="30000" dirty="0"/>
                <a:t>˽ … ˽</a:t>
              </a:r>
              <a:r>
                <a:rPr lang="en-US" dirty="0"/>
                <a:t> </a:t>
              </a:r>
            </a:p>
          </p:txBody>
        </p:sp>
        <p:sp>
          <p:nvSpPr>
            <p:cNvPr id="41" name="Rectangle 40"/>
            <p:cNvSpPr/>
            <p:nvPr/>
          </p:nvSpPr>
          <p:spPr>
            <a:xfrm>
              <a:off x="6750919" y="2354030"/>
              <a:ext cx="1396028" cy="3502349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42" name="Group 41"/>
            <p:cNvGrpSpPr/>
            <p:nvPr/>
          </p:nvGrpSpPr>
          <p:grpSpPr>
            <a:xfrm>
              <a:off x="6762847" y="2028777"/>
              <a:ext cx="1384100" cy="307777"/>
              <a:chOff x="11804784" y="3228154"/>
              <a:chExt cx="1442782" cy="228011"/>
            </a:xfrm>
          </p:grpSpPr>
          <p:cxnSp>
            <p:nvCxnSpPr>
              <p:cNvPr id="43" name="Straight Arrow Connector 42"/>
              <p:cNvCxnSpPr/>
              <p:nvPr/>
            </p:nvCxnSpPr>
            <p:spPr>
              <a:xfrm flipV="1">
                <a:off x="11804784" y="3372714"/>
                <a:ext cx="1442782" cy="2468"/>
              </a:xfrm>
              <a:prstGeom prst="straightConnector1">
                <a:avLst/>
              </a:prstGeom>
              <a:ln w="9525">
                <a:solidFill>
                  <a:schemeClr val="tx1"/>
                </a:solidFill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44" name="Rectangle 43"/>
                  <p:cNvSpPr/>
                  <p:nvPr/>
                </p:nvSpPr>
                <p:spPr>
                  <a:xfrm>
                    <a:off x="12132127" y="3228154"/>
                    <a:ext cx="830053" cy="228011"/>
                  </a:xfrm>
                  <a:prstGeom prst="rect">
                    <a:avLst/>
                  </a:prstGeom>
                  <a:solidFill>
                    <a:schemeClr val="bg1"/>
                  </a:solidFill>
                </p:spPr>
                <p:txBody>
                  <a:bodyPr wrap="squar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𝑂</m:t>
                          </m:r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func>
                            <m:funcPr>
                              <m:ctrlP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 sz="1400" b="0" i="0" smtClean="0">
                                  <a:latin typeface="Cambria Math" panose="02040503050406030204" pitchFamily="18" charset="0"/>
                                </a:rPr>
                                <m:t>log</m:t>
                              </m:r>
                            </m:fName>
                            <m:e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  <m:t>) </m:t>
                              </m:r>
                            </m:e>
                          </m:func>
                        </m:oMath>
                      </m:oMathPara>
                    </a14:m>
                    <a:endParaRPr lang="en-US" sz="1400" dirty="0"/>
                  </a:p>
                </p:txBody>
              </p:sp>
            </mc:Choice>
            <mc:Fallback xmlns="">
              <p:sp>
                <p:nvSpPr>
                  <p:cNvPr id="44" name="Rectangle 43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12132127" y="3228154"/>
                    <a:ext cx="830053" cy="228011"/>
                  </a:xfrm>
                  <a:prstGeom prst="rect">
                    <a:avLst/>
                  </a:prstGeom>
                  <a:blipFill>
                    <a:blip r:embed="rId7"/>
                    <a:stretch>
                      <a:fillRect r="-763" b="-8000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45" name="Rectangle 44"/>
              <p:cNvSpPr/>
              <p:nvPr/>
            </p:nvSpPr>
            <p:spPr>
              <a:xfrm>
                <a:off x="258618" y="2198668"/>
                <a:ext cx="5696688" cy="101566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2000" dirty="0"/>
                  <a:t>Each recursion level stores 1 </a:t>
                </a:r>
                <a:r>
                  <a:rPr lang="en-US" sz="2000" dirty="0" err="1"/>
                  <a:t>config</a:t>
                </a:r>
                <a:r>
                  <a:rPr lang="en-US" sz="2000" dirty="0"/>
                  <a:t> =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𝑂</m:t>
                    </m:r>
                    <m:d>
                      <m:d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unc>
                          <m:funcPr>
                            <m:ctrlP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US" sz="2000" b="0" i="0" smtClean="0">
                                <a:latin typeface="Cambria Math" panose="02040503050406030204" pitchFamily="18" charset="0"/>
                              </a:rPr>
                              <m:t>log</m:t>
                            </m:r>
                          </m:fName>
                          <m:e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𝑛</m:t>
                            </m:r>
                          </m:e>
                        </m:func>
                      </m:e>
                    </m:d>
                  </m:oMath>
                </a14:m>
                <a:r>
                  <a:rPr lang="en-US" sz="2000" dirty="0"/>
                  <a:t> space.</a:t>
                </a:r>
              </a:p>
              <a:p>
                <a:r>
                  <a:rPr lang="en-US" sz="2000" dirty="0"/>
                  <a:t>Number of levels =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2000" b="0" i="0" smtClean="0">
                            <a:latin typeface="Cambria Math" panose="02040503050406030204" pitchFamily="18" charset="0"/>
                          </a:rPr>
                          <m:t>log</m:t>
                        </m:r>
                      </m:fName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func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𝑂</m:t>
                    </m:r>
                    <m:d>
                      <m:d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unc>
                          <m:funcPr>
                            <m:ctrlP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US" sz="2000" b="0" i="0" smtClean="0">
                                <a:latin typeface="Cambria Math" panose="02040503050406030204" pitchFamily="18" charset="0"/>
                              </a:rPr>
                              <m:t>log</m:t>
                            </m:r>
                          </m:fName>
                          <m:e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𝑛</m:t>
                            </m:r>
                          </m:e>
                        </m:func>
                      </m:e>
                    </m:d>
                  </m:oMath>
                </a14:m>
                <a:r>
                  <a:rPr lang="en-US" sz="2000" dirty="0"/>
                  <a:t>.   </a:t>
                </a:r>
              </a:p>
              <a:p>
                <a:r>
                  <a:rPr lang="en-US" sz="2000" dirty="0"/>
                  <a:t>Total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𝑂</m:t>
                    </m:r>
                    <m:d>
                      <m:d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unc>
                          <m:funcPr>
                            <m:ctrlP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</m:ctrlPr>
                          </m:funcPr>
                          <m:fName>
                            <m:sSup>
                              <m:sSupPr>
                                <m:ctrlPr>
                                  <a:rPr lang="en-US" sz="20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m:rPr>
                                    <m:sty m:val="p"/>
                                  </m:rPr>
                                  <a:rPr lang="en-US" sz="2000" b="0" i="0" smtClean="0">
                                    <a:latin typeface="Cambria Math" panose="02040503050406030204" pitchFamily="18" charset="0"/>
                                  </a:rPr>
                                  <m:t>log</m:t>
                                </m:r>
                              </m:e>
                              <m:sup>
                                <m:r>
                                  <a:rPr lang="en-US" sz="2000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</m:fName>
                          <m:e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𝑛</m:t>
                            </m:r>
                          </m:e>
                        </m:func>
                      </m:e>
                    </m:d>
                  </m:oMath>
                </a14:m>
                <a:r>
                  <a:rPr lang="en-US" sz="2000" dirty="0"/>
                  <a:t> space. </a:t>
                </a:r>
              </a:p>
            </p:txBody>
          </p:sp>
        </mc:Choice>
        <mc:Fallback xmlns="">
          <p:sp>
            <p:nvSpPr>
              <p:cNvPr id="45" name="Rectangle 4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8618" y="2198668"/>
                <a:ext cx="5696688" cy="1015663"/>
              </a:xfrm>
              <a:prstGeom prst="rect">
                <a:avLst/>
              </a:prstGeom>
              <a:blipFill>
                <a:blip r:embed="rId8"/>
                <a:stretch>
                  <a:fillRect l="-1070" t="-3614" r="-214" b="-1024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Box 3">
            <a:extLst>
              <a:ext uri="{FF2B5EF4-FFF2-40B4-BE49-F238E27FC236}">
                <a16:creationId xmlns:a16="http://schemas.microsoft.com/office/drawing/2014/main" id="{17B59DDB-F9B0-E642-B07E-195FFD9EC054}"/>
              </a:ext>
            </a:extLst>
          </p:cNvPr>
          <p:cNvSpPr txBox="1"/>
          <p:nvPr/>
        </p:nvSpPr>
        <p:spPr>
          <a:xfrm>
            <a:off x="5834743" y="6357257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8299612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4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720435" y="0"/>
                <a:ext cx="6733309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spcBef>
                    <a:spcPts val="1200"/>
                  </a:spcBef>
                </a:pPr>
                <a:r>
                  <a:rPr lang="en-US" sz="4000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Review:   NL </a:t>
                </a:r>
                <a14:m>
                  <m:oMath xmlns:m="http://schemas.openxmlformats.org/officeDocument/2006/math">
                    <m:r>
                      <a:rPr lang="en-US" sz="4000" i="1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⊆</m:t>
                    </m:r>
                  </m:oMath>
                </a14:m>
                <a:r>
                  <a:rPr lang="en-US" sz="4000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 P</a:t>
                </a:r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0435" y="0"/>
                <a:ext cx="6733309" cy="707886"/>
              </a:xfrm>
              <a:prstGeom prst="rect">
                <a:avLst/>
              </a:prstGeom>
              <a:blipFill>
                <a:blip r:embed="rId3"/>
                <a:stretch>
                  <a:fillRect t="-15517" b="-3620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258618" y="1363579"/>
                <a:ext cx="6003960" cy="448994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Bef>
                    <a:spcPts val="1200"/>
                  </a:spcBef>
                </a:pPr>
                <a:r>
                  <a:rPr lang="en-US" sz="2400" b="1" dirty="0"/>
                  <a:t>Theorem: </a:t>
                </a:r>
                <a:r>
                  <a:rPr lang="en-US" sz="2400" dirty="0"/>
                  <a:t> NL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⊆</m:t>
                    </m:r>
                  </m:oMath>
                </a14:m>
                <a:r>
                  <a:rPr lang="en-US" sz="2400" dirty="0"/>
                  <a:t> P </a:t>
                </a:r>
              </a:p>
              <a:p>
                <a:r>
                  <a:rPr lang="en-US" sz="2000" dirty="0"/>
                  <a:t>Proof:  Say NTM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𝑀</m:t>
                    </m:r>
                  </m:oMath>
                </a14:m>
                <a:r>
                  <a:rPr lang="en-US" sz="2000" dirty="0"/>
                  <a:t> decides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𝐴</m:t>
                    </m:r>
                  </m:oMath>
                </a14:m>
                <a:r>
                  <a:rPr lang="en-US" sz="2000" dirty="0"/>
                  <a:t> in space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𝑂</m:t>
                    </m:r>
                    <m:d>
                      <m:d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unc>
                          <m:funcPr>
                            <m:ctrlP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US" sz="2000" b="0" i="0" smtClean="0">
                                <a:latin typeface="Cambria Math" panose="02040503050406030204" pitchFamily="18" charset="0"/>
                              </a:rPr>
                              <m:t>log</m:t>
                            </m:r>
                          </m:fName>
                          <m:e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𝑛</m:t>
                            </m:r>
                          </m:e>
                        </m:func>
                      </m:e>
                    </m:d>
                  </m:oMath>
                </a14:m>
                <a:r>
                  <a:rPr lang="en-US" sz="2400" dirty="0"/>
                  <a:t>.  </a:t>
                </a:r>
              </a:p>
              <a:p>
                <a:pPr>
                  <a:spcBef>
                    <a:spcPts val="1200"/>
                  </a:spcBef>
                </a:pPr>
                <a:r>
                  <a:rPr lang="en-US" sz="2000" b="1" dirty="0"/>
                  <a:t>Defn:  </a:t>
                </a:r>
                <a:r>
                  <a:rPr lang="en-US" sz="2000" dirty="0"/>
                  <a:t>The </a:t>
                </a:r>
                <a:r>
                  <a:rPr lang="en-US" sz="2000" u="sng" dirty="0"/>
                  <a:t>configuration graph</a:t>
                </a:r>
                <a:r>
                  <a:rPr lang="en-US" sz="2000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𝐺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𝑀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𝑤</m:t>
                        </m:r>
                      </m:sub>
                    </m:sSub>
                  </m:oMath>
                </a14:m>
                <a:r>
                  <a:rPr lang="en-US" sz="2000" dirty="0"/>
                  <a:t> for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𝑀</m:t>
                    </m:r>
                  </m:oMath>
                </a14:m>
                <a:r>
                  <a:rPr lang="en-US" sz="2000" dirty="0"/>
                  <a:t> on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𝑤</m:t>
                    </m:r>
                  </m:oMath>
                </a14:m>
                <a:r>
                  <a:rPr lang="en-US" sz="2000" dirty="0"/>
                  <a:t> has</a:t>
                </a:r>
              </a:p>
              <a:p>
                <a:r>
                  <a:rPr lang="en-US" sz="2000" dirty="0"/>
                  <a:t>   </a:t>
                </a:r>
                <a:r>
                  <a:rPr lang="en-US" sz="2000" b="1" dirty="0"/>
                  <a:t>nodes: </a:t>
                </a:r>
                <a:r>
                  <a:rPr lang="en-US" sz="2000" dirty="0"/>
                  <a:t>all configurations for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𝑀</m:t>
                    </m:r>
                  </m:oMath>
                </a14:m>
                <a:r>
                  <a:rPr lang="en-US" sz="2000" dirty="0"/>
                  <a:t> on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𝑤</m:t>
                    </m:r>
                  </m:oMath>
                </a14:m>
                <a:endParaRPr lang="en-US" sz="2000" dirty="0"/>
              </a:p>
              <a:p>
                <a:r>
                  <a:rPr lang="en-US" sz="2000" dirty="0"/>
                  <a:t>   </a:t>
                </a:r>
                <a:r>
                  <a:rPr lang="en-US" sz="2000" b="1" dirty="0"/>
                  <a:t>edges:</a:t>
                </a:r>
                <a:r>
                  <a:rPr lang="en-US" sz="2000" dirty="0"/>
                  <a:t>  edge from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𝑐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→</m:t>
                    </m:r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𝑐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𝑗</m:t>
                        </m:r>
                      </m:sub>
                    </m:sSub>
                  </m:oMath>
                </a14:m>
                <a:r>
                  <a:rPr lang="en-US" sz="2000" dirty="0"/>
                  <a:t> if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𝑐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sz="2000" dirty="0"/>
                  <a:t> can yield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𝑐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𝑗</m:t>
                        </m:r>
                      </m:sub>
                    </m:sSub>
                  </m:oMath>
                </a14:m>
                <a:r>
                  <a:rPr lang="en-US" sz="2000" dirty="0"/>
                  <a:t> in 1 step.</a:t>
                </a:r>
              </a:p>
              <a:p>
                <a:pPr>
                  <a:spcBef>
                    <a:spcPts val="1200"/>
                  </a:spcBef>
                </a:pPr>
                <a:r>
                  <a:rPr lang="en-US" sz="2000" b="1" dirty="0">
                    <a:solidFill>
                      <a:srgbClr val="92D050"/>
                    </a:solidFill>
                  </a:rPr>
                  <a:t>Claim: 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𝑀</m:t>
                    </m:r>
                  </m:oMath>
                </a14:m>
                <a:r>
                  <a:rPr lang="en-US" sz="2000" dirty="0"/>
                  <a:t> accepts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𝑤</m:t>
                    </m:r>
                  </m:oMath>
                </a14:m>
                <a:r>
                  <a:rPr lang="en-US" sz="2000" dirty="0"/>
                  <a:t> iff the configuration graph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𝐺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𝑀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𝑤</m:t>
                        </m:r>
                      </m:sub>
                    </m:sSub>
                  </m:oMath>
                </a14:m>
                <a:r>
                  <a:rPr lang="en-US" sz="2000" dirty="0"/>
                  <a:t> has a path from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𝑐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start</m:t>
                        </m:r>
                      </m:sub>
                    </m:sSub>
                  </m:oMath>
                </a14:m>
                <a:r>
                  <a:rPr lang="en-US" sz="2000" dirty="0"/>
                  <a:t> to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𝑐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000" b="0" i="0" smtClean="0">
                            <a:latin typeface="Cambria Math" panose="02040503050406030204" pitchFamily="18" charset="0"/>
                          </a:rPr>
                          <m:t>accept</m:t>
                        </m:r>
                      </m:sub>
                    </m:sSub>
                  </m:oMath>
                </a14:m>
                <a:endParaRPr lang="en-US" sz="2000" dirty="0"/>
              </a:p>
              <a:p>
                <a:pPr>
                  <a:spcBef>
                    <a:spcPts val="1200"/>
                  </a:spcBef>
                </a:pPr>
                <a:r>
                  <a:rPr lang="en-US" sz="2000" dirty="0"/>
                  <a:t>Polynomial time algorithm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𝑇</m:t>
                    </m:r>
                  </m:oMath>
                </a14:m>
                <a:r>
                  <a:rPr lang="en-US" sz="2000" dirty="0"/>
                  <a:t> for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𝐴</m:t>
                    </m:r>
                  </m:oMath>
                </a14:m>
                <a:r>
                  <a:rPr lang="en-US" sz="2000" dirty="0"/>
                  <a:t>:</a:t>
                </a:r>
              </a:p>
              <a:p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𝑇</m:t>
                    </m:r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US" sz="2000" dirty="0"/>
                  <a:t> “On input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𝑤</m:t>
                    </m:r>
                  </m:oMath>
                </a14:m>
                <a:endParaRPr lang="en-US" sz="2000" dirty="0"/>
              </a:p>
              <a:p>
                <a:r>
                  <a:rPr lang="en-US" sz="2000" dirty="0"/>
                  <a:t>  1.  Construct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𝐺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𝑀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𝑤</m:t>
                        </m:r>
                      </m:sub>
                    </m:sSub>
                  </m:oMath>
                </a14:m>
                <a:r>
                  <a:rPr lang="en-US" sz="2000" dirty="0"/>
                  <a:t>.  [polynomial size]</a:t>
                </a:r>
              </a:p>
              <a:p>
                <a:r>
                  <a:rPr lang="en-US" sz="2000" dirty="0"/>
                  <a:t>  2.  </a:t>
                </a:r>
                <a:r>
                  <a:rPr lang="en-US" sz="2000" i="1" dirty="0"/>
                  <a:t>Accept</a:t>
                </a:r>
                <a:r>
                  <a:rPr lang="en-US" sz="2000" dirty="0"/>
                  <a:t> if there is a path from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𝑐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start</m:t>
                        </m:r>
                      </m:sub>
                    </m:sSub>
                  </m:oMath>
                </a14:m>
                <a:r>
                  <a:rPr lang="en-US" sz="2000" dirty="0"/>
                  <a:t> to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𝑐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accept</m:t>
                        </m:r>
                      </m:sub>
                    </m:sSub>
                  </m:oMath>
                </a14:m>
                <a:r>
                  <a:rPr lang="en-US" sz="2000" dirty="0"/>
                  <a:t>.</a:t>
                </a:r>
                <a:br>
                  <a:rPr lang="en-US" sz="2000" dirty="0"/>
                </a:br>
                <a:r>
                  <a:rPr lang="en-US" sz="2000" dirty="0"/>
                  <a:t>       </a:t>
                </a:r>
                <a:r>
                  <a:rPr lang="en-US" sz="2000" i="1" dirty="0"/>
                  <a:t>Reject</a:t>
                </a:r>
                <a:r>
                  <a:rPr lang="en-US" sz="2000" dirty="0"/>
                  <a:t> if not.”</a:t>
                </a:r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8618" y="1363579"/>
                <a:ext cx="6003960" cy="4489947"/>
              </a:xfrm>
              <a:prstGeom prst="rect">
                <a:avLst/>
              </a:prstGeom>
              <a:blipFill>
                <a:blip r:embed="rId4"/>
                <a:stretch>
                  <a:fillRect l="-1523" t="-1087" b="-149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48" name="Group 47"/>
          <p:cNvGrpSpPr/>
          <p:nvPr/>
        </p:nvGrpSpPr>
        <p:grpSpPr>
          <a:xfrm>
            <a:off x="6503442" y="2366744"/>
            <a:ext cx="2933700" cy="2102234"/>
            <a:chOff x="7978140" y="3931920"/>
            <a:chExt cx="2933700" cy="2102234"/>
          </a:xfrm>
        </p:grpSpPr>
        <p:sp>
          <p:nvSpPr>
            <p:cNvPr id="22" name="Oval 21"/>
            <p:cNvSpPr/>
            <p:nvPr/>
          </p:nvSpPr>
          <p:spPr>
            <a:xfrm>
              <a:off x="7978140" y="3931920"/>
              <a:ext cx="2933700" cy="2102234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txBody>
            <a:bodyPr rtlCol="0" anchor="ctr"/>
            <a:lstStyle/>
            <a:p>
              <a:pPr algn="ctr"/>
              <a:endParaRPr lang="en-US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6" name="Rectangle 35"/>
                <p:cNvSpPr/>
                <p:nvPr/>
              </p:nvSpPr>
              <p:spPr>
                <a:xfrm>
                  <a:off x="9931555" y="4727524"/>
                  <a:ext cx="874663" cy="39401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𝑐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>
                                <a:latin typeface="Cambria Math" panose="02040503050406030204" pitchFamily="18" charset="0"/>
                              </a:rPr>
                              <m:t>accept</m:t>
                            </m:r>
                          </m:sub>
                        </m:sSub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36" name="Rectangle 35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931555" y="4727524"/>
                  <a:ext cx="874663" cy="394019"/>
                </a:xfrm>
                <a:prstGeom prst="rect">
                  <a:avLst/>
                </a:prstGeom>
                <a:blipFill>
                  <a:blip r:embed="rId6"/>
                  <a:stretch>
                    <a:fillRect b="-7813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7" name="Rectangle 36"/>
                <p:cNvSpPr/>
                <p:nvPr/>
              </p:nvSpPr>
              <p:spPr>
                <a:xfrm>
                  <a:off x="7978140" y="4727524"/>
                  <a:ext cx="733599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𝑐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>
                                <a:latin typeface="Cambria Math" panose="02040503050406030204" pitchFamily="18" charset="0"/>
                              </a:rPr>
                              <m:t>start</m:t>
                            </m:r>
                          </m:sub>
                        </m:sSub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37" name="Rectangle 36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978140" y="4727524"/>
                  <a:ext cx="733599" cy="369332"/>
                </a:xfrm>
                <a:prstGeom prst="rect">
                  <a:avLst/>
                </a:prstGeom>
                <a:blipFill>
                  <a:blip r:embed="rId7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8" name="Rectangle 37"/>
                <p:cNvSpPr/>
                <p:nvPr/>
              </p:nvSpPr>
              <p:spPr>
                <a:xfrm>
                  <a:off x="8768843" y="5336569"/>
                  <a:ext cx="412356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𝑐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38" name="Rectangle 37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768843" y="5336569"/>
                  <a:ext cx="412356" cy="369332"/>
                </a:xfrm>
                <a:prstGeom prst="rect">
                  <a:avLst/>
                </a:prstGeom>
                <a:blipFill>
                  <a:blip r:embed="rId8"/>
                  <a:stretch>
                    <a:fillRect b="-1667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9" name="Rectangle 38"/>
                <p:cNvSpPr/>
                <p:nvPr/>
              </p:nvSpPr>
              <p:spPr>
                <a:xfrm>
                  <a:off x="9429908" y="5325412"/>
                  <a:ext cx="411074" cy="391646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𝑐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𝑗</m:t>
                            </m:r>
                          </m:sub>
                        </m:sSub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39" name="Rectangle 38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429908" y="5325412"/>
                  <a:ext cx="411074" cy="391646"/>
                </a:xfrm>
                <a:prstGeom prst="rect">
                  <a:avLst/>
                </a:prstGeom>
                <a:blipFill>
                  <a:blip r:embed="rId9"/>
                  <a:stretch>
                    <a:fillRect b="-7813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40" name="Oval 39"/>
            <p:cNvSpPr/>
            <p:nvPr/>
          </p:nvSpPr>
          <p:spPr>
            <a:xfrm>
              <a:off x="8849291" y="5435434"/>
              <a:ext cx="251460" cy="270873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Oval 40"/>
            <p:cNvSpPr/>
            <p:nvPr/>
          </p:nvSpPr>
          <p:spPr>
            <a:xfrm>
              <a:off x="9510356" y="5418984"/>
              <a:ext cx="251460" cy="270873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Oval 41"/>
            <p:cNvSpPr/>
            <p:nvPr/>
          </p:nvSpPr>
          <p:spPr>
            <a:xfrm>
              <a:off x="9931554" y="4829176"/>
              <a:ext cx="793595" cy="292368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Oval 44"/>
            <p:cNvSpPr/>
            <p:nvPr/>
          </p:nvSpPr>
          <p:spPr>
            <a:xfrm>
              <a:off x="8038136" y="4813422"/>
              <a:ext cx="673604" cy="292368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47" name="Straight Arrow Connector 46"/>
            <p:cNvCxnSpPr>
              <a:stCxn id="40" idx="6"/>
              <a:endCxn id="41" idx="2"/>
            </p:cNvCxnSpPr>
            <p:nvPr/>
          </p:nvCxnSpPr>
          <p:spPr>
            <a:xfrm flipV="1">
              <a:off x="9100751" y="5554421"/>
              <a:ext cx="409605" cy="16450"/>
            </a:xfrm>
            <a:prstGeom prst="straightConnector1">
              <a:avLst/>
            </a:prstGeom>
            <a:ln w="952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7" name="Group 56"/>
          <p:cNvGrpSpPr/>
          <p:nvPr/>
        </p:nvGrpSpPr>
        <p:grpSpPr>
          <a:xfrm>
            <a:off x="8635707" y="4613311"/>
            <a:ext cx="3189764" cy="1647269"/>
            <a:chOff x="8140154" y="4903502"/>
            <a:chExt cx="3189764" cy="1647269"/>
          </a:xfrm>
        </p:grpSpPr>
        <p:grpSp>
          <p:nvGrpSpPr>
            <p:cNvPr id="49" name="Group 48"/>
            <p:cNvGrpSpPr/>
            <p:nvPr/>
          </p:nvGrpSpPr>
          <p:grpSpPr>
            <a:xfrm rot="20697912">
              <a:off x="8292160" y="5250023"/>
              <a:ext cx="2084129" cy="1207008"/>
              <a:chOff x="8801265" y="4840432"/>
              <a:chExt cx="2084129" cy="1207008"/>
            </a:xfrm>
          </p:grpSpPr>
          <p:sp>
            <p:nvSpPr>
              <p:cNvPr id="50" name="Oval 49"/>
              <p:cNvSpPr/>
              <p:nvPr/>
            </p:nvSpPr>
            <p:spPr>
              <a:xfrm>
                <a:off x="8867969" y="5047696"/>
                <a:ext cx="975360" cy="792480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1" name="Oval 50"/>
              <p:cNvSpPr/>
              <p:nvPr/>
            </p:nvSpPr>
            <p:spPr>
              <a:xfrm>
                <a:off x="8801265" y="4840432"/>
                <a:ext cx="2084129" cy="1207008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53" name="Oval 52"/>
            <p:cNvSpPr/>
            <p:nvPr/>
          </p:nvSpPr>
          <p:spPr>
            <a:xfrm rot="20697912">
              <a:off x="8140154" y="4903502"/>
              <a:ext cx="3189764" cy="1647269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Rectangle 53"/>
            <p:cNvSpPr/>
            <p:nvPr/>
          </p:nvSpPr>
          <p:spPr>
            <a:xfrm>
              <a:off x="9437011" y="5326092"/>
              <a:ext cx="513282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sz="2400" dirty="0"/>
                <a:t>NL</a:t>
              </a:r>
            </a:p>
          </p:txBody>
        </p:sp>
        <p:sp>
          <p:nvSpPr>
            <p:cNvPr id="55" name="Rectangle 54"/>
            <p:cNvSpPr/>
            <p:nvPr/>
          </p:nvSpPr>
          <p:spPr>
            <a:xfrm>
              <a:off x="8751942" y="5767593"/>
              <a:ext cx="314510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sz="2400" dirty="0"/>
                <a:t>L</a:t>
              </a:r>
            </a:p>
          </p:txBody>
        </p:sp>
        <p:sp>
          <p:nvSpPr>
            <p:cNvPr id="56" name="Rectangle 55"/>
            <p:cNvSpPr/>
            <p:nvPr/>
          </p:nvSpPr>
          <p:spPr>
            <a:xfrm>
              <a:off x="10436221" y="4981257"/>
              <a:ext cx="343364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sz="2400" dirty="0"/>
                <a:t>P</a:t>
              </a:r>
            </a:p>
          </p:txBody>
        </p:sp>
      </p:grpSp>
      <p:sp>
        <p:nvSpPr>
          <p:cNvPr id="58" name="Rectangle 57"/>
          <p:cNvSpPr/>
          <p:nvPr/>
        </p:nvSpPr>
        <p:spPr>
          <a:xfrm>
            <a:off x="6627739" y="5607390"/>
            <a:ext cx="219423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L = P?  Unsolved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angle 3"/>
              <p:cNvSpPr/>
              <p:nvPr/>
            </p:nvSpPr>
            <p:spPr>
              <a:xfrm>
                <a:off x="6652529" y="1952655"/>
                <a:ext cx="2609561" cy="38151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dirty="0"/>
                  <a:t>configuration graph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𝐺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𝑀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𝑤</m:t>
                        </m:r>
                      </m:sub>
                    </m:sSub>
                  </m:oMath>
                </a14:m>
                <a:r>
                  <a:rPr lang="en-US" dirty="0"/>
                  <a:t> </a:t>
                </a:r>
              </a:p>
            </p:txBody>
          </p:sp>
        </mc:Choice>
        <mc:Fallback xmlns="">
          <p:sp>
            <p:nvSpPr>
              <p:cNvPr id="4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52529" y="1952655"/>
                <a:ext cx="2609561" cy="381515"/>
              </a:xfrm>
              <a:prstGeom prst="rect">
                <a:avLst/>
              </a:prstGeom>
              <a:blipFill>
                <a:blip r:embed="rId10"/>
                <a:stretch>
                  <a:fillRect l="-1869" t="-6349" b="-222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Freeform 4"/>
          <p:cNvSpPr/>
          <p:nvPr/>
        </p:nvSpPr>
        <p:spPr>
          <a:xfrm>
            <a:off x="7150100" y="3113156"/>
            <a:ext cx="1352550" cy="482880"/>
          </a:xfrm>
          <a:custGeom>
            <a:avLst/>
            <a:gdLst>
              <a:gd name="connsiteX0" fmla="*/ 0 w 1352550"/>
              <a:gd name="connsiteY0" fmla="*/ 182494 h 482880"/>
              <a:gd name="connsiteX1" fmla="*/ 381000 w 1352550"/>
              <a:gd name="connsiteY1" fmla="*/ 11044 h 482880"/>
              <a:gd name="connsiteX2" fmla="*/ 901700 w 1352550"/>
              <a:gd name="connsiteY2" fmla="*/ 461894 h 482880"/>
              <a:gd name="connsiteX3" fmla="*/ 1352550 w 1352550"/>
              <a:gd name="connsiteY3" fmla="*/ 366644 h 4828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52550" h="482880">
                <a:moveTo>
                  <a:pt x="0" y="182494"/>
                </a:moveTo>
                <a:cubicBezTo>
                  <a:pt x="115358" y="73485"/>
                  <a:pt x="230717" y="-35523"/>
                  <a:pt x="381000" y="11044"/>
                </a:cubicBezTo>
                <a:cubicBezTo>
                  <a:pt x="531283" y="57611"/>
                  <a:pt x="739775" y="402627"/>
                  <a:pt x="901700" y="461894"/>
                </a:cubicBezTo>
                <a:cubicBezTo>
                  <a:pt x="1063625" y="521161"/>
                  <a:pt x="1208087" y="443902"/>
                  <a:pt x="1352550" y="366644"/>
                </a:cubicBezTo>
              </a:path>
            </a:pathLst>
          </a:custGeom>
          <a:noFill/>
          <a:ln w="15875">
            <a:solidFill>
              <a:srgbClr val="92D050"/>
            </a:solidFill>
            <a:prstDash val="sysDot"/>
            <a:tailEnd type="triangle"/>
          </a:ln>
        </p:spPr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ctangle 5"/>
              <p:cNvSpPr/>
              <p:nvPr/>
            </p:nvSpPr>
            <p:spPr>
              <a:xfrm>
                <a:off x="9671526" y="3264000"/>
                <a:ext cx="1729448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dirty="0">
                    <a:solidFill>
                      <a:srgbClr val="92D050"/>
                    </a:solidFill>
                  </a:rPr>
                  <a:t>iff  </a:t>
                </a:r>
                <a14:m>
                  <m:oMath xmlns:m="http://schemas.openxmlformats.org/officeDocument/2006/math">
                    <m:r>
                      <a:rPr lang="en-US" i="1" dirty="0">
                        <a:solidFill>
                          <a:srgbClr val="92D050"/>
                        </a:solidFill>
                        <a:latin typeface="Cambria Math" panose="02040503050406030204" pitchFamily="18" charset="0"/>
                      </a:rPr>
                      <m:t>𝑀</m:t>
                    </m:r>
                  </m:oMath>
                </a14:m>
                <a:r>
                  <a:rPr lang="en-US" dirty="0">
                    <a:solidFill>
                      <a:srgbClr val="92D050"/>
                    </a:solidFill>
                  </a:rPr>
                  <a:t> accepts </a:t>
                </a:r>
                <a14:m>
                  <m:oMath xmlns:m="http://schemas.openxmlformats.org/officeDocument/2006/math">
                    <m:r>
                      <a:rPr lang="en-US" i="1" dirty="0">
                        <a:solidFill>
                          <a:srgbClr val="92D050"/>
                        </a:solidFill>
                        <a:latin typeface="Cambria Math" panose="02040503050406030204" pitchFamily="18" charset="0"/>
                      </a:rPr>
                      <m:t>𝑤</m:t>
                    </m:r>
                  </m:oMath>
                </a14:m>
                <a:r>
                  <a:rPr lang="en-US" dirty="0">
                    <a:solidFill>
                      <a:srgbClr val="92D050"/>
                    </a:solidFill>
                  </a:rPr>
                  <a:t> </a:t>
                </a:r>
              </a:p>
            </p:txBody>
          </p:sp>
        </mc:Choice>
        <mc:Fallback xmlns="">
          <p:sp>
            <p:nvSpPr>
              <p:cNvPr id="6" name="Rectangle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71526" y="3264000"/>
                <a:ext cx="1729448" cy="369332"/>
              </a:xfrm>
              <a:prstGeom prst="rect">
                <a:avLst/>
              </a:prstGeom>
              <a:blipFill>
                <a:blip r:embed="rId11"/>
                <a:stretch>
                  <a:fillRect l="-3180" t="-8197" b="-245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9" name="Isosceles Triangle 28"/>
          <p:cNvSpPr/>
          <p:nvPr/>
        </p:nvSpPr>
        <p:spPr>
          <a:xfrm rot="8089703">
            <a:off x="12005555" y="6742019"/>
            <a:ext cx="276225" cy="136454"/>
          </a:xfrm>
          <a:prstGeom prst="triangle">
            <a:avLst/>
          </a:prstGeom>
          <a:solidFill>
            <a:srgbClr val="336600"/>
          </a:solidFill>
          <a:ln>
            <a:noFill/>
          </a:ln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2512D1C-0252-D04A-A5E5-A980136EED85}"/>
              </a:ext>
            </a:extLst>
          </p:cNvPr>
          <p:cNvSpPr txBox="1"/>
          <p:nvPr/>
        </p:nvSpPr>
        <p:spPr>
          <a:xfrm>
            <a:off x="5776686" y="6284686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12847952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58" grpId="0"/>
      <p:bldP spid="4" grpId="0"/>
      <p:bldP spid="5" grpId="0" animBg="1"/>
      <p:bldP spid="6" grpId="0"/>
      <p:bldP spid="2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20435" y="0"/>
            <a:ext cx="673330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NL-completeness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258617" y="1258804"/>
                <a:ext cx="7529778" cy="518603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b="1" dirty="0"/>
                  <a:t>Defn: 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𝐵</m:t>
                    </m:r>
                  </m:oMath>
                </a14:m>
                <a:r>
                  <a:rPr lang="en-US" sz="2400" dirty="0"/>
                  <a:t> is </a:t>
                </a:r>
                <a:r>
                  <a:rPr lang="en-US" sz="2400" u="sng" dirty="0"/>
                  <a:t>NL-complete</a:t>
                </a:r>
                <a:r>
                  <a:rPr lang="en-US" sz="2400" dirty="0"/>
                  <a:t> if</a:t>
                </a:r>
              </a:p>
              <a:p>
                <a:pPr marL="457200" indent="-457200">
                  <a:buAutoNum type="arabicParenR"/>
                </a:pPr>
                <a:r>
                  <a:rPr lang="en-US" sz="2400" dirty="0"/>
                  <a:t>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𝐵</m:t>
                    </m:r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∈ </m:t>
                    </m:r>
                  </m:oMath>
                </a14:m>
                <a:r>
                  <a:rPr lang="en-US" sz="2400" dirty="0"/>
                  <a:t>NL</a:t>
                </a:r>
              </a:p>
              <a:p>
                <a:pPr marL="457200" indent="-457200">
                  <a:buAutoNum type="arabicParenR"/>
                </a:pPr>
                <a:r>
                  <a:rPr lang="en-US" sz="2400" dirty="0"/>
                  <a:t> For all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𝐴</m:t>
                    </m:r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∈ </m:t>
                    </m:r>
                  </m:oMath>
                </a14:m>
                <a:r>
                  <a:rPr lang="en-US" sz="2400" dirty="0"/>
                  <a:t>NL, 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𝐴</m:t>
                    </m:r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≤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</a:rPr>
                          <m:t>L</m:t>
                        </m:r>
                      </m:sub>
                    </m:sSub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𝐵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endParaRPr lang="en-US" sz="2400" dirty="0"/>
              </a:p>
              <a:p>
                <a:pPr>
                  <a:spcBef>
                    <a:spcPts val="1800"/>
                  </a:spcBef>
                </a:pPr>
                <a:r>
                  <a:rPr lang="en-US" sz="2400" b="1" dirty="0"/>
                  <a:t>Log-space reducibility</a:t>
                </a:r>
              </a:p>
              <a:p>
                <a:pPr>
                  <a:spcBef>
                    <a:spcPts val="1200"/>
                  </a:spcBef>
                </a:pPr>
                <a:r>
                  <a:rPr lang="en-US" sz="2000" b="1" dirty="0"/>
                  <a:t>Defn:  </a:t>
                </a:r>
                <a:r>
                  <a:rPr lang="en-US" sz="2000" dirty="0"/>
                  <a:t>A </a:t>
                </a:r>
                <a:r>
                  <a:rPr lang="en-US" sz="2000" u="sng" dirty="0"/>
                  <a:t>log-space transducer</a:t>
                </a:r>
                <a:r>
                  <a:rPr lang="en-US" sz="2000" dirty="0"/>
                  <a:t> is a TM with three tapes:</a:t>
                </a:r>
              </a:p>
              <a:p>
                <a:pPr marL="457200" indent="-457200">
                  <a:buAutoNum type="arabicPeriod"/>
                </a:pPr>
                <a:r>
                  <a:rPr lang="en-US" sz="2000" dirty="0"/>
                  <a:t>read-only input tape of size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𝑛</m:t>
                    </m:r>
                  </m:oMath>
                </a14:m>
                <a:endParaRPr lang="en-US" sz="2000" dirty="0"/>
              </a:p>
              <a:p>
                <a:pPr marL="457200" indent="-457200">
                  <a:buAutoNum type="arabicPeriod"/>
                </a:pPr>
                <a:r>
                  <a:rPr lang="en-US" sz="2000" dirty="0"/>
                  <a:t>read/write work tape of size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𝑂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(</m:t>
                    </m:r>
                    <m:func>
                      <m:func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2000" b="0" i="0" smtClean="0">
                            <a:latin typeface="Cambria Math" panose="02040503050406030204" pitchFamily="18" charset="0"/>
                          </a:rPr>
                          <m:t>log</m:t>
                        </m:r>
                      </m:fName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</m:func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US" sz="2000" dirty="0"/>
              </a:p>
              <a:p>
                <a:pPr marL="457200" indent="-457200">
                  <a:buAutoNum type="arabicPeriod"/>
                </a:pPr>
                <a:r>
                  <a:rPr lang="en-US" sz="2000" dirty="0"/>
                  <a:t>write-only output tape</a:t>
                </a:r>
              </a:p>
              <a:p>
                <a:pPr>
                  <a:spcBef>
                    <a:spcPts val="1200"/>
                  </a:spcBef>
                </a:pPr>
                <a:r>
                  <a:rPr lang="en-US" sz="2000" dirty="0"/>
                  <a:t>A log-space transducer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𝑇</m:t>
                    </m:r>
                  </m:oMath>
                </a14:m>
                <a:r>
                  <a:rPr lang="en-US" sz="2000" dirty="0"/>
                  <a:t> computes a function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:</m:t>
                    </m:r>
                    <m:sSup>
                      <m:sSup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000" b="0" i="0" smtClean="0">
                            <a:latin typeface="Cambria Math" panose="02040503050406030204" pitchFamily="18" charset="0"/>
                          </a:rPr>
                          <m:t>Σ</m:t>
                        </m:r>
                      </m:e>
                      <m:sup>
                        <m:r>
                          <a:rPr lang="en-US" sz="2000" b="0" i="0" smtClean="0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p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→</m:t>
                    </m:r>
                    <m:sSup>
                      <m:sSup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000" b="0" i="0" smtClean="0">
                            <a:latin typeface="Cambria Math" panose="02040503050406030204" pitchFamily="18" charset="0"/>
                          </a:rPr>
                          <m:t>Σ</m:t>
                        </m:r>
                      </m:e>
                      <m:sup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p>
                  </m:oMath>
                </a14:m>
                <a:r>
                  <a:rPr lang="en-US" sz="2000" dirty="0"/>
                  <a:t> </a:t>
                </a:r>
                <a:br>
                  <a:rPr lang="en-US" sz="2000" dirty="0"/>
                </a:br>
                <a:r>
                  <a:rPr lang="en-US" sz="2000" dirty="0"/>
                  <a:t>if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𝑇</m:t>
                    </m:r>
                  </m:oMath>
                </a14:m>
                <a:r>
                  <a:rPr lang="en-US" sz="2000" dirty="0"/>
                  <a:t> on input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𝑤</m:t>
                    </m:r>
                  </m:oMath>
                </a14:m>
                <a:r>
                  <a:rPr lang="en-US" sz="2000" dirty="0"/>
                  <a:t> halts with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en-US" sz="2000" i="1" dirty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i="1" dirty="0" smtClean="0">
                            <a:latin typeface="Cambria Math" panose="02040503050406030204" pitchFamily="18" charset="0"/>
                          </a:rPr>
                          <m:t>𝑤</m:t>
                        </m:r>
                      </m:e>
                    </m:d>
                  </m:oMath>
                </a14:m>
                <a:r>
                  <a:rPr lang="en-US" sz="2000" dirty="0"/>
                  <a:t> on its output tape for all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𝑤</m:t>
                    </m:r>
                  </m:oMath>
                </a14:m>
                <a:r>
                  <a:rPr lang="en-US" sz="2000" dirty="0"/>
                  <a:t>.</a:t>
                </a:r>
              </a:p>
              <a:p>
                <a:r>
                  <a:rPr lang="en-US" sz="2000" dirty="0"/>
                  <a:t>Say that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𝑓</m:t>
                    </m:r>
                  </m:oMath>
                </a14:m>
                <a:r>
                  <a:rPr lang="en-US" sz="2000" dirty="0"/>
                  <a:t> is computable in log-space.</a:t>
                </a:r>
              </a:p>
              <a:p>
                <a:pPr>
                  <a:spcBef>
                    <a:spcPts val="1800"/>
                  </a:spcBef>
                </a:pPr>
                <a:r>
                  <a:rPr lang="en-US" sz="2000" b="1" dirty="0"/>
                  <a:t>Defn:  </a:t>
                </a:r>
                <a14:m>
                  <m:oMath xmlns:m="http://schemas.openxmlformats.org/officeDocument/2006/math">
                    <m:r>
                      <a:rPr lang="en-US" sz="2000" i="1" dirty="0">
                        <a:latin typeface="Cambria Math" panose="02040503050406030204" pitchFamily="18" charset="0"/>
                      </a:rPr>
                      <m:t>𝐴</m:t>
                    </m:r>
                  </m:oMath>
                </a14:m>
                <a:r>
                  <a:rPr lang="en-US" sz="2000" dirty="0"/>
                  <a:t> is </a:t>
                </a:r>
                <a:r>
                  <a:rPr lang="en-US" sz="2000" u="sng" dirty="0"/>
                  <a:t>log-space reducible</a:t>
                </a:r>
                <a:r>
                  <a:rPr lang="en-US" sz="2000" dirty="0"/>
                  <a:t> to </a:t>
                </a:r>
                <a14:m>
                  <m:oMath xmlns:m="http://schemas.openxmlformats.org/officeDocument/2006/math">
                    <m:r>
                      <a:rPr lang="en-US" sz="2000" i="1" dirty="0">
                        <a:latin typeface="Cambria Math" panose="02040503050406030204" pitchFamily="18" charset="0"/>
                      </a:rPr>
                      <m:t>𝐵</m:t>
                    </m:r>
                  </m:oMath>
                </a14:m>
                <a:r>
                  <a:rPr lang="en-US" sz="2000" dirty="0"/>
                  <a:t>  (</a:t>
                </a:r>
                <a14:m>
                  <m:oMath xmlns:m="http://schemas.openxmlformats.org/officeDocument/2006/math">
                    <m:r>
                      <a:rPr lang="en-US" sz="2000" i="1">
                        <a:latin typeface="Cambria Math" panose="02040503050406030204" pitchFamily="18" charset="0"/>
                      </a:rPr>
                      <m:t>𝐴</m:t>
                    </m:r>
                    <m:sSub>
                      <m:sSubPr>
                        <m:ctrlPr>
                          <a:rPr lang="en-US" sz="2000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 dirty="0">
                            <a:latin typeface="Cambria Math" panose="02040503050406030204" pitchFamily="18" charset="0"/>
                          </a:rPr>
                          <m:t>≤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000" b="0" i="0" dirty="0" smtClean="0">
                            <a:latin typeface="Cambria Math" panose="02040503050406030204" pitchFamily="18" charset="0"/>
                          </a:rPr>
                          <m:t>L</m:t>
                        </m:r>
                      </m:sub>
                    </m:sSub>
                    <m:r>
                      <a:rPr lang="en-US" sz="2000" i="1" dirty="0">
                        <a:latin typeface="Cambria Math" panose="02040503050406030204" pitchFamily="18" charset="0"/>
                      </a:rPr>
                      <m:t>𝐵</m:t>
                    </m:r>
                  </m:oMath>
                </a14:m>
                <a:r>
                  <a:rPr lang="en-US" sz="2000" dirty="0"/>
                  <a:t>)  if </a:t>
                </a:r>
                <a14:m>
                  <m:oMath xmlns:m="http://schemas.openxmlformats.org/officeDocument/2006/math">
                    <m:r>
                      <a:rPr lang="en-US" sz="200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𝐴</m:t>
                    </m:r>
                    <m:sSub>
                      <m:sSubPr>
                        <m:ctrlPr>
                          <a:rPr lang="en-US" sz="2000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 dirty="0">
                            <a:latin typeface="Cambria Math" panose="02040503050406030204" pitchFamily="18" charset="0"/>
                          </a:rPr>
                          <m:t>≤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000" dirty="0">
                            <a:latin typeface="Cambria Math" panose="02040503050406030204" pitchFamily="18" charset="0"/>
                          </a:rPr>
                          <m:t>m</m:t>
                        </m:r>
                      </m:sub>
                    </m:sSub>
                    <m:r>
                      <a:rPr lang="en-US" sz="2000" i="1" dirty="0">
                        <a:latin typeface="Cambria Math" panose="02040503050406030204" pitchFamily="18" charset="0"/>
                      </a:rPr>
                      <m:t>𝐵</m:t>
                    </m:r>
                    <m:r>
                      <a:rPr lang="en-US" sz="2000" dirty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br>
                  <a:rPr lang="en-US" sz="2000" dirty="0"/>
                </a:br>
                <a:r>
                  <a:rPr lang="en-US" sz="2000" dirty="0"/>
                  <a:t>by a reduction function that is computable in log-space.</a:t>
                </a:r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8617" y="1258804"/>
                <a:ext cx="7529778" cy="5186035"/>
              </a:xfrm>
              <a:prstGeom prst="rect">
                <a:avLst/>
              </a:prstGeom>
              <a:blipFill>
                <a:blip r:embed="rId3"/>
                <a:stretch>
                  <a:fillRect l="-1294" t="-94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5" name="Group 24"/>
          <p:cNvGrpSpPr/>
          <p:nvPr/>
        </p:nvGrpSpPr>
        <p:grpSpPr>
          <a:xfrm>
            <a:off x="6296546" y="2471768"/>
            <a:ext cx="3519927" cy="1581196"/>
            <a:chOff x="8134871" y="2792558"/>
            <a:chExt cx="3519927" cy="1581196"/>
          </a:xfrm>
        </p:grpSpPr>
        <p:sp>
          <p:nvSpPr>
            <p:cNvPr id="28" name="PDA box"/>
            <p:cNvSpPr/>
            <p:nvPr/>
          </p:nvSpPr>
          <p:spPr>
            <a:xfrm>
              <a:off x="8134871" y="3331140"/>
              <a:ext cx="498246" cy="434301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Freeform 29"/>
            <p:cNvSpPr/>
            <p:nvPr/>
          </p:nvSpPr>
          <p:spPr>
            <a:xfrm>
              <a:off x="8287995" y="2911545"/>
              <a:ext cx="788008" cy="419007"/>
            </a:xfrm>
            <a:custGeom>
              <a:avLst/>
              <a:gdLst>
                <a:gd name="connsiteX0" fmla="*/ 319 w 1086487"/>
                <a:gd name="connsiteY0" fmla="*/ 340025 h 340025"/>
                <a:gd name="connsiteX1" fmla="*/ 152719 w 1086487"/>
                <a:gd name="connsiteY1" fmla="*/ 54275 h 340025"/>
                <a:gd name="connsiteX2" fmla="*/ 933769 w 1086487"/>
                <a:gd name="connsiteY2" fmla="*/ 25700 h 340025"/>
                <a:gd name="connsiteX3" fmla="*/ 1086169 w 1086487"/>
                <a:gd name="connsiteY3" fmla="*/ 340025 h 340025"/>
                <a:gd name="connsiteX0" fmla="*/ 319 w 1113230"/>
                <a:gd name="connsiteY0" fmla="*/ 383381 h 383381"/>
                <a:gd name="connsiteX1" fmla="*/ 152719 w 1113230"/>
                <a:gd name="connsiteY1" fmla="*/ 97631 h 383381"/>
                <a:gd name="connsiteX2" fmla="*/ 933769 w 1113230"/>
                <a:gd name="connsiteY2" fmla="*/ 69056 h 383381"/>
                <a:gd name="connsiteX3" fmla="*/ 1113163 w 1113230"/>
                <a:gd name="connsiteY3" fmla="*/ 45960 h 383381"/>
                <a:gd name="connsiteX0" fmla="*/ 235 w 1113117"/>
                <a:gd name="connsiteY0" fmla="*/ 528621 h 528621"/>
                <a:gd name="connsiteX1" fmla="*/ 152635 w 1113117"/>
                <a:gd name="connsiteY1" fmla="*/ 242871 h 528621"/>
                <a:gd name="connsiteX2" fmla="*/ 911190 w 1113117"/>
                <a:gd name="connsiteY2" fmla="*/ 7344 h 528621"/>
                <a:gd name="connsiteX3" fmla="*/ 1113079 w 1113117"/>
                <a:gd name="connsiteY3" fmla="*/ 191200 h 528621"/>
                <a:gd name="connsiteX0" fmla="*/ 8 w 1112889"/>
                <a:gd name="connsiteY0" fmla="*/ 547549 h 547549"/>
                <a:gd name="connsiteX1" fmla="*/ 399850 w 1112889"/>
                <a:gd name="connsiteY1" fmla="*/ 81841 h 547549"/>
                <a:gd name="connsiteX2" fmla="*/ 910963 w 1112889"/>
                <a:gd name="connsiteY2" fmla="*/ 26272 h 547549"/>
                <a:gd name="connsiteX3" fmla="*/ 1112852 w 1112889"/>
                <a:gd name="connsiteY3" fmla="*/ 210128 h 547549"/>
                <a:gd name="connsiteX0" fmla="*/ 7 w 1112888"/>
                <a:gd name="connsiteY0" fmla="*/ 538591 h 538591"/>
                <a:gd name="connsiteX1" fmla="*/ 399849 w 1112888"/>
                <a:gd name="connsiteY1" fmla="*/ 72883 h 538591"/>
                <a:gd name="connsiteX2" fmla="*/ 910962 w 1112888"/>
                <a:gd name="connsiteY2" fmla="*/ 17314 h 538591"/>
                <a:gd name="connsiteX3" fmla="*/ 1112851 w 1112888"/>
                <a:gd name="connsiteY3" fmla="*/ 201170 h 538591"/>
                <a:gd name="connsiteX0" fmla="*/ 6 w 1112850"/>
                <a:gd name="connsiteY0" fmla="*/ 538591 h 538591"/>
                <a:gd name="connsiteX1" fmla="*/ 399848 w 1112850"/>
                <a:gd name="connsiteY1" fmla="*/ 72883 h 538591"/>
                <a:gd name="connsiteX2" fmla="*/ 910961 w 1112850"/>
                <a:gd name="connsiteY2" fmla="*/ 17314 h 538591"/>
                <a:gd name="connsiteX3" fmla="*/ 1112850 w 1112850"/>
                <a:gd name="connsiteY3" fmla="*/ 201170 h 538591"/>
                <a:gd name="connsiteX0" fmla="*/ 7 w 1112851"/>
                <a:gd name="connsiteY0" fmla="*/ 477733 h 477733"/>
                <a:gd name="connsiteX1" fmla="*/ 399849 w 1112851"/>
                <a:gd name="connsiteY1" fmla="*/ 12025 h 477733"/>
                <a:gd name="connsiteX2" fmla="*/ 1112851 w 1112851"/>
                <a:gd name="connsiteY2" fmla="*/ 140312 h 477733"/>
                <a:gd name="connsiteX0" fmla="*/ 8 w 1112879"/>
                <a:gd name="connsiteY0" fmla="*/ 537289 h 537289"/>
                <a:gd name="connsiteX1" fmla="*/ 399850 w 1112879"/>
                <a:gd name="connsiteY1" fmla="*/ 71581 h 537289"/>
                <a:gd name="connsiteX2" fmla="*/ 1112852 w 1112879"/>
                <a:gd name="connsiteY2" fmla="*/ 199868 h 537289"/>
                <a:gd name="connsiteX0" fmla="*/ 12 w 1112888"/>
                <a:gd name="connsiteY0" fmla="*/ 563824 h 563824"/>
                <a:gd name="connsiteX1" fmla="*/ 399854 w 1112888"/>
                <a:gd name="connsiteY1" fmla="*/ 98116 h 563824"/>
                <a:gd name="connsiteX2" fmla="*/ 1112856 w 1112888"/>
                <a:gd name="connsiteY2" fmla="*/ 226403 h 563824"/>
                <a:gd name="connsiteX0" fmla="*/ 490 w 1113364"/>
                <a:gd name="connsiteY0" fmla="*/ 563824 h 563824"/>
                <a:gd name="connsiteX1" fmla="*/ 400332 w 1113364"/>
                <a:gd name="connsiteY1" fmla="*/ 98116 h 563824"/>
                <a:gd name="connsiteX2" fmla="*/ 1113334 w 1113364"/>
                <a:gd name="connsiteY2" fmla="*/ 226403 h 563824"/>
                <a:gd name="connsiteX0" fmla="*/ 561 w 1113433"/>
                <a:gd name="connsiteY0" fmla="*/ 585418 h 585418"/>
                <a:gd name="connsiteX1" fmla="*/ 377908 w 1113433"/>
                <a:gd name="connsiteY1" fmla="*/ 83718 h 585418"/>
                <a:gd name="connsiteX2" fmla="*/ 1113405 w 1113433"/>
                <a:gd name="connsiteY2" fmla="*/ 247997 h 585418"/>
                <a:gd name="connsiteX0" fmla="*/ 561 w 1116599"/>
                <a:gd name="connsiteY0" fmla="*/ 593730 h 593730"/>
                <a:gd name="connsiteX1" fmla="*/ 377908 w 1116599"/>
                <a:gd name="connsiteY1" fmla="*/ 92030 h 593730"/>
                <a:gd name="connsiteX2" fmla="*/ 1113405 w 1116599"/>
                <a:gd name="connsiteY2" fmla="*/ 256309 h 593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16599" h="593730">
                  <a:moveTo>
                    <a:pt x="561" y="593730"/>
                  </a:moveTo>
                  <a:cubicBezTo>
                    <a:pt x="-10025" y="288092"/>
                    <a:pt x="129449" y="215751"/>
                    <a:pt x="377908" y="92030"/>
                  </a:cubicBezTo>
                  <a:cubicBezTo>
                    <a:pt x="626367" y="-31691"/>
                    <a:pt x="1162816" y="-76346"/>
                    <a:pt x="1113405" y="256309"/>
                  </a:cubicBezTo>
                </a:path>
              </a:pathLst>
            </a:custGeom>
            <a:noFill/>
            <a:ln>
              <a:solidFill>
                <a:schemeClr val="tx1"/>
              </a:solidFill>
              <a:tailEnd type="triangle"/>
            </a:ln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Freeform 32"/>
            <p:cNvSpPr/>
            <p:nvPr/>
          </p:nvSpPr>
          <p:spPr>
            <a:xfrm>
              <a:off x="8636034" y="3322711"/>
              <a:ext cx="409341" cy="140403"/>
            </a:xfrm>
            <a:custGeom>
              <a:avLst/>
              <a:gdLst>
                <a:gd name="connsiteX0" fmla="*/ 319 w 1086487"/>
                <a:gd name="connsiteY0" fmla="*/ 340025 h 340025"/>
                <a:gd name="connsiteX1" fmla="*/ 152719 w 1086487"/>
                <a:gd name="connsiteY1" fmla="*/ 54275 h 340025"/>
                <a:gd name="connsiteX2" fmla="*/ 933769 w 1086487"/>
                <a:gd name="connsiteY2" fmla="*/ 25700 h 340025"/>
                <a:gd name="connsiteX3" fmla="*/ 1086169 w 1086487"/>
                <a:gd name="connsiteY3" fmla="*/ 340025 h 340025"/>
                <a:gd name="connsiteX0" fmla="*/ 0 w 933768"/>
                <a:gd name="connsiteY0" fmla="*/ 54275 h 340025"/>
                <a:gd name="connsiteX1" fmla="*/ 781050 w 933768"/>
                <a:gd name="connsiteY1" fmla="*/ 25700 h 340025"/>
                <a:gd name="connsiteX2" fmla="*/ 933450 w 933768"/>
                <a:gd name="connsiteY2" fmla="*/ 340025 h 340025"/>
                <a:gd name="connsiteX0" fmla="*/ 0 w 557530"/>
                <a:gd name="connsiteY0" fmla="*/ 100175 h 328775"/>
                <a:gd name="connsiteX1" fmla="*/ 404812 w 557530"/>
                <a:gd name="connsiteY1" fmla="*/ 14450 h 328775"/>
                <a:gd name="connsiteX2" fmla="*/ 557212 w 557530"/>
                <a:gd name="connsiteY2" fmla="*/ 328775 h 328775"/>
                <a:gd name="connsiteX0" fmla="*/ 0 w 557276"/>
                <a:gd name="connsiteY0" fmla="*/ 48058 h 276658"/>
                <a:gd name="connsiteX1" fmla="*/ 376237 w 557276"/>
                <a:gd name="connsiteY1" fmla="*/ 29008 h 276658"/>
                <a:gd name="connsiteX2" fmla="*/ 557212 w 557276"/>
                <a:gd name="connsiteY2" fmla="*/ 276658 h 276658"/>
                <a:gd name="connsiteX0" fmla="*/ 0 w 557255"/>
                <a:gd name="connsiteY0" fmla="*/ 48058 h 276658"/>
                <a:gd name="connsiteX1" fmla="*/ 376237 w 557255"/>
                <a:gd name="connsiteY1" fmla="*/ 29008 h 276658"/>
                <a:gd name="connsiteX2" fmla="*/ 557212 w 557255"/>
                <a:gd name="connsiteY2" fmla="*/ 276658 h 276658"/>
                <a:gd name="connsiteX0" fmla="*/ 0 w 557255"/>
                <a:gd name="connsiteY0" fmla="*/ 36344 h 264944"/>
                <a:gd name="connsiteX1" fmla="*/ 376237 w 557255"/>
                <a:gd name="connsiteY1" fmla="*/ 17294 h 264944"/>
                <a:gd name="connsiteX2" fmla="*/ 557212 w 557255"/>
                <a:gd name="connsiteY2" fmla="*/ 264944 h 264944"/>
                <a:gd name="connsiteX0" fmla="*/ 0 w 557361"/>
                <a:gd name="connsiteY0" fmla="*/ 36344 h 264944"/>
                <a:gd name="connsiteX1" fmla="*/ 376237 w 557361"/>
                <a:gd name="connsiteY1" fmla="*/ 17294 h 264944"/>
                <a:gd name="connsiteX2" fmla="*/ 557212 w 557361"/>
                <a:gd name="connsiteY2" fmla="*/ 264944 h 264944"/>
                <a:gd name="connsiteX0" fmla="*/ 0 w 587841"/>
                <a:gd name="connsiteY0" fmla="*/ 11914 h 362434"/>
                <a:gd name="connsiteX1" fmla="*/ 406717 w 587841"/>
                <a:gd name="connsiteY1" fmla="*/ 114784 h 362434"/>
                <a:gd name="connsiteX2" fmla="*/ 587692 w 587841"/>
                <a:gd name="connsiteY2" fmla="*/ 362434 h 362434"/>
                <a:gd name="connsiteX0" fmla="*/ 0 w 587841"/>
                <a:gd name="connsiteY0" fmla="*/ 997 h 351517"/>
                <a:gd name="connsiteX1" fmla="*/ 406717 w 587841"/>
                <a:gd name="connsiteY1" fmla="*/ 103867 h 351517"/>
                <a:gd name="connsiteX2" fmla="*/ 587692 w 587841"/>
                <a:gd name="connsiteY2" fmla="*/ 351517 h 351517"/>
                <a:gd name="connsiteX0" fmla="*/ 0 w 587841"/>
                <a:gd name="connsiteY0" fmla="*/ 1281 h 351801"/>
                <a:gd name="connsiteX1" fmla="*/ 406717 w 587841"/>
                <a:gd name="connsiteY1" fmla="*/ 104151 h 351801"/>
                <a:gd name="connsiteX2" fmla="*/ 587692 w 587841"/>
                <a:gd name="connsiteY2" fmla="*/ 351801 h 351801"/>
                <a:gd name="connsiteX0" fmla="*/ 0 w 587729"/>
                <a:gd name="connsiteY0" fmla="*/ 1281 h 351801"/>
                <a:gd name="connsiteX1" fmla="*/ 406717 w 587729"/>
                <a:gd name="connsiteY1" fmla="*/ 104151 h 351801"/>
                <a:gd name="connsiteX2" fmla="*/ 587692 w 587729"/>
                <a:gd name="connsiteY2" fmla="*/ 351801 h 351801"/>
                <a:gd name="connsiteX0" fmla="*/ 0 w 587729"/>
                <a:gd name="connsiteY0" fmla="*/ 1540 h 352060"/>
                <a:gd name="connsiteX1" fmla="*/ 406717 w 587729"/>
                <a:gd name="connsiteY1" fmla="*/ 104410 h 352060"/>
                <a:gd name="connsiteX2" fmla="*/ 587692 w 587729"/>
                <a:gd name="connsiteY2" fmla="*/ 352060 h 352060"/>
                <a:gd name="connsiteX0" fmla="*/ 0 w 587726"/>
                <a:gd name="connsiteY0" fmla="*/ 1540 h 352060"/>
                <a:gd name="connsiteX1" fmla="*/ 406717 w 587726"/>
                <a:gd name="connsiteY1" fmla="*/ 104410 h 352060"/>
                <a:gd name="connsiteX2" fmla="*/ 587692 w 587726"/>
                <a:gd name="connsiteY2" fmla="*/ 352060 h 352060"/>
                <a:gd name="connsiteX0" fmla="*/ 0 w 587726"/>
                <a:gd name="connsiteY0" fmla="*/ 1593 h 352113"/>
                <a:gd name="connsiteX1" fmla="*/ 406717 w 587726"/>
                <a:gd name="connsiteY1" fmla="*/ 104463 h 352113"/>
                <a:gd name="connsiteX2" fmla="*/ 587692 w 587726"/>
                <a:gd name="connsiteY2" fmla="*/ 352113 h 352113"/>
                <a:gd name="connsiteX0" fmla="*/ 0 w 587721"/>
                <a:gd name="connsiteY0" fmla="*/ 1593 h 352113"/>
                <a:gd name="connsiteX1" fmla="*/ 406717 w 587721"/>
                <a:gd name="connsiteY1" fmla="*/ 104463 h 352113"/>
                <a:gd name="connsiteX2" fmla="*/ 587692 w 587721"/>
                <a:gd name="connsiteY2" fmla="*/ 352113 h 352113"/>
                <a:gd name="connsiteX0" fmla="*/ 0 w 568671"/>
                <a:gd name="connsiteY0" fmla="*/ 1086 h 382562"/>
                <a:gd name="connsiteX1" fmla="*/ 387667 w 568671"/>
                <a:gd name="connsiteY1" fmla="*/ 134912 h 382562"/>
                <a:gd name="connsiteX2" fmla="*/ 568642 w 568671"/>
                <a:gd name="connsiteY2" fmla="*/ 382562 h 382562"/>
                <a:gd name="connsiteX0" fmla="*/ 0 w 568671"/>
                <a:gd name="connsiteY0" fmla="*/ 0 h 381476"/>
                <a:gd name="connsiteX1" fmla="*/ 387667 w 568671"/>
                <a:gd name="connsiteY1" fmla="*/ 133826 h 381476"/>
                <a:gd name="connsiteX2" fmla="*/ 568642 w 568671"/>
                <a:gd name="connsiteY2" fmla="*/ 381476 h 381476"/>
                <a:gd name="connsiteX0" fmla="*/ 0 w 568671"/>
                <a:gd name="connsiteY0" fmla="*/ 0 h 381476"/>
                <a:gd name="connsiteX1" fmla="*/ 387667 w 568671"/>
                <a:gd name="connsiteY1" fmla="*/ 133826 h 381476"/>
                <a:gd name="connsiteX2" fmla="*/ 568642 w 568671"/>
                <a:gd name="connsiteY2" fmla="*/ 381476 h 381476"/>
                <a:gd name="connsiteX0" fmla="*/ 0 w 568671"/>
                <a:gd name="connsiteY0" fmla="*/ 421 h 381897"/>
                <a:gd name="connsiteX1" fmla="*/ 387667 w 568671"/>
                <a:gd name="connsiteY1" fmla="*/ 134247 h 381897"/>
                <a:gd name="connsiteX2" fmla="*/ 568642 w 568671"/>
                <a:gd name="connsiteY2" fmla="*/ 381897 h 381897"/>
                <a:gd name="connsiteX0" fmla="*/ 0 w 568671"/>
                <a:gd name="connsiteY0" fmla="*/ 421 h 381897"/>
                <a:gd name="connsiteX1" fmla="*/ 387667 w 568671"/>
                <a:gd name="connsiteY1" fmla="*/ 134247 h 381897"/>
                <a:gd name="connsiteX2" fmla="*/ 568642 w 568671"/>
                <a:gd name="connsiteY2" fmla="*/ 381897 h 381897"/>
                <a:gd name="connsiteX0" fmla="*/ 0 w 568654"/>
                <a:gd name="connsiteY0" fmla="*/ 1024 h 382500"/>
                <a:gd name="connsiteX1" fmla="*/ 294799 w 568654"/>
                <a:gd name="connsiteY1" fmla="*/ 82462 h 382500"/>
                <a:gd name="connsiteX2" fmla="*/ 568642 w 568654"/>
                <a:gd name="connsiteY2" fmla="*/ 382500 h 382500"/>
                <a:gd name="connsiteX0" fmla="*/ 0 w 568656"/>
                <a:gd name="connsiteY0" fmla="*/ 1607 h 383083"/>
                <a:gd name="connsiteX1" fmla="*/ 323374 w 568656"/>
                <a:gd name="connsiteY1" fmla="*/ 68757 h 383083"/>
                <a:gd name="connsiteX2" fmla="*/ 568642 w 568656"/>
                <a:gd name="connsiteY2" fmla="*/ 383083 h 383083"/>
                <a:gd name="connsiteX0" fmla="*/ 0 w 568656"/>
                <a:gd name="connsiteY0" fmla="*/ 1919 h 383395"/>
                <a:gd name="connsiteX1" fmla="*/ 323374 w 568656"/>
                <a:gd name="connsiteY1" fmla="*/ 69069 h 383395"/>
                <a:gd name="connsiteX2" fmla="*/ 568642 w 568656"/>
                <a:gd name="connsiteY2" fmla="*/ 383395 h 383395"/>
                <a:gd name="connsiteX0" fmla="*/ 0 w 568656"/>
                <a:gd name="connsiteY0" fmla="*/ 1919 h 383395"/>
                <a:gd name="connsiteX1" fmla="*/ 323374 w 568656"/>
                <a:gd name="connsiteY1" fmla="*/ 69069 h 383395"/>
                <a:gd name="connsiteX2" fmla="*/ 568642 w 568656"/>
                <a:gd name="connsiteY2" fmla="*/ 383395 h 383395"/>
                <a:gd name="connsiteX0" fmla="*/ 0 w 568656"/>
                <a:gd name="connsiteY0" fmla="*/ 5805 h 387281"/>
                <a:gd name="connsiteX1" fmla="*/ 323374 w 568656"/>
                <a:gd name="connsiteY1" fmla="*/ 72955 h 387281"/>
                <a:gd name="connsiteX2" fmla="*/ 568642 w 568656"/>
                <a:gd name="connsiteY2" fmla="*/ 387281 h 387281"/>
                <a:gd name="connsiteX0" fmla="*/ 0 w 568652"/>
                <a:gd name="connsiteY0" fmla="*/ 1271 h 382747"/>
                <a:gd name="connsiteX1" fmla="*/ 323374 w 568652"/>
                <a:gd name="connsiteY1" fmla="*/ 68421 h 382747"/>
                <a:gd name="connsiteX2" fmla="*/ 568642 w 568652"/>
                <a:gd name="connsiteY2" fmla="*/ 382747 h 382747"/>
                <a:gd name="connsiteX0" fmla="*/ 0 w 568652"/>
                <a:gd name="connsiteY0" fmla="*/ 924 h 382400"/>
                <a:gd name="connsiteX1" fmla="*/ 323374 w 568652"/>
                <a:gd name="connsiteY1" fmla="*/ 68074 h 382400"/>
                <a:gd name="connsiteX2" fmla="*/ 568642 w 568652"/>
                <a:gd name="connsiteY2" fmla="*/ 382400 h 382400"/>
                <a:gd name="connsiteX0" fmla="*/ 0 w 575797"/>
                <a:gd name="connsiteY0" fmla="*/ 1732 h 371301"/>
                <a:gd name="connsiteX1" fmla="*/ 323374 w 575797"/>
                <a:gd name="connsiteY1" fmla="*/ 68882 h 371301"/>
                <a:gd name="connsiteX2" fmla="*/ 575786 w 575797"/>
                <a:gd name="connsiteY2" fmla="*/ 371301 h 371301"/>
                <a:gd name="connsiteX0" fmla="*/ 0 w 575830"/>
                <a:gd name="connsiteY0" fmla="*/ 15898 h 385467"/>
                <a:gd name="connsiteX1" fmla="*/ 440347 w 575830"/>
                <a:gd name="connsiteY1" fmla="*/ 36062 h 385467"/>
                <a:gd name="connsiteX2" fmla="*/ 575786 w 575830"/>
                <a:gd name="connsiteY2" fmla="*/ 385467 h 385467"/>
                <a:gd name="connsiteX0" fmla="*/ 0 w 575830"/>
                <a:gd name="connsiteY0" fmla="*/ 15898 h 209271"/>
                <a:gd name="connsiteX1" fmla="*/ 440347 w 575830"/>
                <a:gd name="connsiteY1" fmla="*/ 36062 h 209271"/>
                <a:gd name="connsiteX2" fmla="*/ 575786 w 575830"/>
                <a:gd name="connsiteY2" fmla="*/ 209271 h 209271"/>
                <a:gd name="connsiteX0" fmla="*/ 0 w 575795"/>
                <a:gd name="connsiteY0" fmla="*/ 59513 h 252886"/>
                <a:gd name="connsiteX1" fmla="*/ 278385 w 575795"/>
                <a:gd name="connsiteY1" fmla="*/ 20945 h 252886"/>
                <a:gd name="connsiteX2" fmla="*/ 575786 w 575795"/>
                <a:gd name="connsiteY2" fmla="*/ 252886 h 252886"/>
                <a:gd name="connsiteX0" fmla="*/ 0 w 575796"/>
                <a:gd name="connsiteY0" fmla="*/ 59513 h 252886"/>
                <a:gd name="connsiteX1" fmla="*/ 278385 w 575796"/>
                <a:gd name="connsiteY1" fmla="*/ 20945 h 252886"/>
                <a:gd name="connsiteX2" fmla="*/ 575786 w 575796"/>
                <a:gd name="connsiteY2" fmla="*/ 252886 h 252886"/>
                <a:gd name="connsiteX0" fmla="*/ 0 w 575796"/>
                <a:gd name="connsiteY0" fmla="*/ 61986 h 255359"/>
                <a:gd name="connsiteX1" fmla="*/ 278385 w 575796"/>
                <a:gd name="connsiteY1" fmla="*/ 23418 h 255359"/>
                <a:gd name="connsiteX2" fmla="*/ 575786 w 575796"/>
                <a:gd name="connsiteY2" fmla="*/ 255359 h 255359"/>
                <a:gd name="connsiteX0" fmla="*/ 0 w 575802"/>
                <a:gd name="connsiteY0" fmla="*/ 39801 h 233174"/>
                <a:gd name="connsiteX1" fmla="*/ 278385 w 575802"/>
                <a:gd name="connsiteY1" fmla="*/ 1233 h 233174"/>
                <a:gd name="connsiteX2" fmla="*/ 575786 w 575802"/>
                <a:gd name="connsiteY2" fmla="*/ 233174 h 233174"/>
                <a:gd name="connsiteX0" fmla="*/ 0 w 598475"/>
                <a:gd name="connsiteY0" fmla="*/ 39801 h 233174"/>
                <a:gd name="connsiteX1" fmla="*/ 278385 w 598475"/>
                <a:gd name="connsiteY1" fmla="*/ 1233 h 233174"/>
                <a:gd name="connsiteX2" fmla="*/ 575786 w 598475"/>
                <a:gd name="connsiteY2" fmla="*/ 233174 h 233174"/>
                <a:gd name="connsiteX0" fmla="*/ 0 w 575786"/>
                <a:gd name="connsiteY0" fmla="*/ 0 h 193373"/>
                <a:gd name="connsiteX1" fmla="*/ 575786 w 575786"/>
                <a:gd name="connsiteY1" fmla="*/ 193373 h 193373"/>
                <a:gd name="connsiteX0" fmla="*/ 0 w 579276"/>
                <a:gd name="connsiteY0" fmla="*/ 13824 h 207197"/>
                <a:gd name="connsiteX1" fmla="*/ 575786 w 579276"/>
                <a:gd name="connsiteY1" fmla="*/ 207197 h 207197"/>
                <a:gd name="connsiteX0" fmla="*/ 0 w 580033"/>
                <a:gd name="connsiteY0" fmla="*/ 66348 h 259721"/>
                <a:gd name="connsiteX1" fmla="*/ 575786 w 580033"/>
                <a:gd name="connsiteY1" fmla="*/ 259721 h 2597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80033" h="259721">
                  <a:moveTo>
                    <a:pt x="0" y="66348"/>
                  </a:moveTo>
                  <a:cubicBezTo>
                    <a:pt x="277409" y="-4277"/>
                    <a:pt x="622302" y="-98397"/>
                    <a:pt x="575786" y="259721"/>
                  </a:cubicBezTo>
                </a:path>
              </a:pathLst>
            </a:custGeom>
            <a:noFill/>
            <a:ln>
              <a:solidFill>
                <a:schemeClr val="tx1"/>
              </a:solidFill>
              <a:tailEnd type="triangle"/>
            </a:ln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2" name="Group 21"/>
            <p:cNvGrpSpPr/>
            <p:nvPr/>
          </p:nvGrpSpPr>
          <p:grpSpPr>
            <a:xfrm>
              <a:off x="8932994" y="2792558"/>
              <a:ext cx="2459139" cy="434017"/>
              <a:chOff x="8932994" y="3025905"/>
              <a:chExt cx="2459139" cy="434017"/>
            </a:xfrm>
          </p:grpSpPr>
          <p:grpSp>
            <p:nvGrpSpPr>
              <p:cNvPr id="11" name="Group 10"/>
              <p:cNvGrpSpPr/>
              <p:nvPr/>
            </p:nvGrpSpPr>
            <p:grpSpPr>
              <a:xfrm>
                <a:off x="8932994" y="3327319"/>
                <a:ext cx="2459139" cy="132603"/>
                <a:chOff x="8932994" y="3327319"/>
                <a:chExt cx="2459139" cy="132603"/>
              </a:xfrm>
            </p:grpSpPr>
            <p:sp>
              <p:nvSpPr>
                <p:cNvPr id="29" name="Rectangle 4"/>
                <p:cNvSpPr/>
                <p:nvPr/>
              </p:nvSpPr>
              <p:spPr>
                <a:xfrm>
                  <a:off x="8932994" y="3330441"/>
                  <a:ext cx="2459139" cy="129481"/>
                </a:xfrm>
                <a:custGeom>
                  <a:avLst/>
                  <a:gdLst>
                    <a:gd name="connsiteX0" fmla="*/ 0 w 2742303"/>
                    <a:gd name="connsiteY0" fmla="*/ 0 h 317979"/>
                    <a:gd name="connsiteX1" fmla="*/ 2742303 w 2742303"/>
                    <a:gd name="connsiteY1" fmla="*/ 0 h 317979"/>
                    <a:gd name="connsiteX2" fmla="*/ 2742303 w 2742303"/>
                    <a:gd name="connsiteY2" fmla="*/ 317979 h 317979"/>
                    <a:gd name="connsiteX3" fmla="*/ 0 w 2742303"/>
                    <a:gd name="connsiteY3" fmla="*/ 317979 h 317979"/>
                    <a:gd name="connsiteX4" fmla="*/ 0 w 2742303"/>
                    <a:gd name="connsiteY4" fmla="*/ 0 h 317979"/>
                    <a:gd name="connsiteX0" fmla="*/ 2742303 w 2833743"/>
                    <a:gd name="connsiteY0" fmla="*/ 317979 h 409419"/>
                    <a:gd name="connsiteX1" fmla="*/ 0 w 2833743"/>
                    <a:gd name="connsiteY1" fmla="*/ 317979 h 409419"/>
                    <a:gd name="connsiteX2" fmla="*/ 0 w 2833743"/>
                    <a:gd name="connsiteY2" fmla="*/ 0 h 409419"/>
                    <a:gd name="connsiteX3" fmla="*/ 2742303 w 2833743"/>
                    <a:gd name="connsiteY3" fmla="*/ 0 h 409419"/>
                    <a:gd name="connsiteX4" fmla="*/ 2833743 w 2833743"/>
                    <a:gd name="connsiteY4" fmla="*/ 409419 h 409419"/>
                    <a:gd name="connsiteX0" fmla="*/ 2742303 w 2742303"/>
                    <a:gd name="connsiteY0" fmla="*/ 317979 h 317979"/>
                    <a:gd name="connsiteX1" fmla="*/ 0 w 2742303"/>
                    <a:gd name="connsiteY1" fmla="*/ 317979 h 317979"/>
                    <a:gd name="connsiteX2" fmla="*/ 0 w 2742303"/>
                    <a:gd name="connsiteY2" fmla="*/ 0 h 317979"/>
                    <a:gd name="connsiteX3" fmla="*/ 2742303 w 2742303"/>
                    <a:gd name="connsiteY3" fmla="*/ 0 h 317979"/>
                    <a:gd name="connsiteX0" fmla="*/ 2818503 w 2818503"/>
                    <a:gd name="connsiteY0" fmla="*/ 317979 h 317979"/>
                    <a:gd name="connsiteX1" fmla="*/ 0 w 2818503"/>
                    <a:gd name="connsiteY1" fmla="*/ 317979 h 317979"/>
                    <a:gd name="connsiteX2" fmla="*/ 0 w 2818503"/>
                    <a:gd name="connsiteY2" fmla="*/ 0 h 317979"/>
                    <a:gd name="connsiteX3" fmla="*/ 2742303 w 2818503"/>
                    <a:gd name="connsiteY3" fmla="*/ 0 h 317979"/>
                    <a:gd name="connsiteX0" fmla="*/ 2772126 w 2772126"/>
                    <a:gd name="connsiteY0" fmla="*/ 317979 h 317979"/>
                    <a:gd name="connsiteX1" fmla="*/ 0 w 2772126"/>
                    <a:gd name="connsiteY1" fmla="*/ 317979 h 317979"/>
                    <a:gd name="connsiteX2" fmla="*/ 0 w 2772126"/>
                    <a:gd name="connsiteY2" fmla="*/ 0 h 317979"/>
                    <a:gd name="connsiteX3" fmla="*/ 2742303 w 2772126"/>
                    <a:gd name="connsiteY3" fmla="*/ 0 h 317979"/>
                    <a:gd name="connsiteX0" fmla="*/ 2783720 w 2783720"/>
                    <a:gd name="connsiteY0" fmla="*/ 317979 h 317979"/>
                    <a:gd name="connsiteX1" fmla="*/ 0 w 2783720"/>
                    <a:gd name="connsiteY1" fmla="*/ 317979 h 317979"/>
                    <a:gd name="connsiteX2" fmla="*/ 0 w 2783720"/>
                    <a:gd name="connsiteY2" fmla="*/ 0 h 317979"/>
                    <a:gd name="connsiteX3" fmla="*/ 2742303 w 2783720"/>
                    <a:gd name="connsiteY3" fmla="*/ 0 h 317979"/>
                    <a:gd name="connsiteX0" fmla="*/ 2816447 w 2816447"/>
                    <a:gd name="connsiteY0" fmla="*/ 317979 h 317979"/>
                    <a:gd name="connsiteX1" fmla="*/ 0 w 2816447"/>
                    <a:gd name="connsiteY1" fmla="*/ 317979 h 317979"/>
                    <a:gd name="connsiteX2" fmla="*/ 0 w 2816447"/>
                    <a:gd name="connsiteY2" fmla="*/ 0 h 317979"/>
                    <a:gd name="connsiteX3" fmla="*/ 2742303 w 2816447"/>
                    <a:gd name="connsiteY3" fmla="*/ 0 h 3179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816447" h="317979">
                      <a:moveTo>
                        <a:pt x="2816447" y="317979"/>
                      </a:moveTo>
                      <a:lnTo>
                        <a:pt x="0" y="317979"/>
                      </a:lnTo>
                      <a:lnTo>
                        <a:pt x="0" y="0"/>
                      </a:lnTo>
                      <a:lnTo>
                        <a:pt x="2742303" y="0"/>
                      </a:lnTo>
                    </a:path>
                  </a:pathLst>
                </a:custGeom>
                <a:noFill/>
                <a:ln>
                  <a:solidFill>
                    <a:schemeClr val="tx1"/>
                  </a:solidFill>
                </a:ln>
              </p:spPr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1" name="Freeform 30"/>
                <p:cNvSpPr/>
                <p:nvPr/>
              </p:nvSpPr>
              <p:spPr>
                <a:xfrm rot="16200000">
                  <a:off x="11291301" y="3358946"/>
                  <a:ext cx="127120" cy="63866"/>
                </a:xfrm>
                <a:custGeom>
                  <a:avLst/>
                  <a:gdLst>
                    <a:gd name="connsiteX0" fmla="*/ 0 w 369096"/>
                    <a:gd name="connsiteY0" fmla="*/ 76200 h 171450"/>
                    <a:gd name="connsiteX1" fmla="*/ 71438 w 369096"/>
                    <a:gd name="connsiteY1" fmla="*/ 0 h 171450"/>
                    <a:gd name="connsiteX2" fmla="*/ 107156 w 369096"/>
                    <a:gd name="connsiteY2" fmla="*/ 78581 h 171450"/>
                    <a:gd name="connsiteX3" fmla="*/ 178594 w 369096"/>
                    <a:gd name="connsiteY3" fmla="*/ 4762 h 171450"/>
                    <a:gd name="connsiteX4" fmla="*/ 219075 w 369096"/>
                    <a:gd name="connsiteY4" fmla="*/ 80962 h 171450"/>
                    <a:gd name="connsiteX5" fmla="*/ 309563 w 369096"/>
                    <a:gd name="connsiteY5" fmla="*/ 14287 h 171450"/>
                    <a:gd name="connsiteX6" fmla="*/ 369094 w 369096"/>
                    <a:gd name="connsiteY6" fmla="*/ 111918 h 171450"/>
                    <a:gd name="connsiteX7" fmla="*/ 307181 w 369096"/>
                    <a:gd name="connsiteY7" fmla="*/ 171450 h 171450"/>
                    <a:gd name="connsiteX0" fmla="*/ 0 w 369096"/>
                    <a:gd name="connsiteY0" fmla="*/ 76200 h 111918"/>
                    <a:gd name="connsiteX1" fmla="*/ 71438 w 369096"/>
                    <a:gd name="connsiteY1" fmla="*/ 0 h 111918"/>
                    <a:gd name="connsiteX2" fmla="*/ 107156 w 369096"/>
                    <a:gd name="connsiteY2" fmla="*/ 78581 h 111918"/>
                    <a:gd name="connsiteX3" fmla="*/ 178594 w 369096"/>
                    <a:gd name="connsiteY3" fmla="*/ 4762 h 111918"/>
                    <a:gd name="connsiteX4" fmla="*/ 219075 w 369096"/>
                    <a:gd name="connsiteY4" fmla="*/ 80962 h 111918"/>
                    <a:gd name="connsiteX5" fmla="*/ 309563 w 369096"/>
                    <a:gd name="connsiteY5" fmla="*/ 14287 h 111918"/>
                    <a:gd name="connsiteX6" fmla="*/ 369094 w 369096"/>
                    <a:gd name="connsiteY6" fmla="*/ 111918 h 111918"/>
                    <a:gd name="connsiteX0" fmla="*/ 0 w 361953"/>
                    <a:gd name="connsiteY0" fmla="*/ 76200 h 107155"/>
                    <a:gd name="connsiteX1" fmla="*/ 71438 w 361953"/>
                    <a:gd name="connsiteY1" fmla="*/ 0 h 107155"/>
                    <a:gd name="connsiteX2" fmla="*/ 107156 w 361953"/>
                    <a:gd name="connsiteY2" fmla="*/ 78581 h 107155"/>
                    <a:gd name="connsiteX3" fmla="*/ 178594 w 361953"/>
                    <a:gd name="connsiteY3" fmla="*/ 4762 h 107155"/>
                    <a:gd name="connsiteX4" fmla="*/ 219075 w 361953"/>
                    <a:gd name="connsiteY4" fmla="*/ 80962 h 107155"/>
                    <a:gd name="connsiteX5" fmla="*/ 309563 w 361953"/>
                    <a:gd name="connsiteY5" fmla="*/ 14287 h 107155"/>
                    <a:gd name="connsiteX6" fmla="*/ 361950 w 361953"/>
                    <a:gd name="connsiteY6" fmla="*/ 107155 h 107155"/>
                    <a:gd name="connsiteX0" fmla="*/ 0 w 361950"/>
                    <a:gd name="connsiteY0" fmla="*/ 76200 h 107155"/>
                    <a:gd name="connsiteX1" fmla="*/ 71438 w 361950"/>
                    <a:gd name="connsiteY1" fmla="*/ 0 h 107155"/>
                    <a:gd name="connsiteX2" fmla="*/ 107156 w 361950"/>
                    <a:gd name="connsiteY2" fmla="*/ 78581 h 107155"/>
                    <a:gd name="connsiteX3" fmla="*/ 178594 w 361950"/>
                    <a:gd name="connsiteY3" fmla="*/ 4762 h 107155"/>
                    <a:gd name="connsiteX4" fmla="*/ 219075 w 361950"/>
                    <a:gd name="connsiteY4" fmla="*/ 80962 h 107155"/>
                    <a:gd name="connsiteX5" fmla="*/ 309563 w 361950"/>
                    <a:gd name="connsiteY5" fmla="*/ 14287 h 107155"/>
                    <a:gd name="connsiteX6" fmla="*/ 361950 w 361950"/>
                    <a:gd name="connsiteY6" fmla="*/ 107155 h 107155"/>
                    <a:gd name="connsiteX0" fmla="*/ 0 w 309563"/>
                    <a:gd name="connsiteY0" fmla="*/ 76200 h 80962"/>
                    <a:gd name="connsiteX1" fmla="*/ 71438 w 309563"/>
                    <a:gd name="connsiteY1" fmla="*/ 0 h 80962"/>
                    <a:gd name="connsiteX2" fmla="*/ 107156 w 309563"/>
                    <a:gd name="connsiteY2" fmla="*/ 78581 h 80962"/>
                    <a:gd name="connsiteX3" fmla="*/ 178594 w 309563"/>
                    <a:gd name="connsiteY3" fmla="*/ 4762 h 80962"/>
                    <a:gd name="connsiteX4" fmla="*/ 219075 w 309563"/>
                    <a:gd name="connsiteY4" fmla="*/ 80962 h 80962"/>
                    <a:gd name="connsiteX5" fmla="*/ 309563 w 309563"/>
                    <a:gd name="connsiteY5" fmla="*/ 14287 h 80962"/>
                    <a:gd name="connsiteX0" fmla="*/ 0 w 316992"/>
                    <a:gd name="connsiteY0" fmla="*/ 76200 h 80962"/>
                    <a:gd name="connsiteX1" fmla="*/ 71438 w 316992"/>
                    <a:gd name="connsiteY1" fmla="*/ 0 h 80962"/>
                    <a:gd name="connsiteX2" fmla="*/ 107156 w 316992"/>
                    <a:gd name="connsiteY2" fmla="*/ 78581 h 80962"/>
                    <a:gd name="connsiteX3" fmla="*/ 178594 w 316992"/>
                    <a:gd name="connsiteY3" fmla="*/ 4762 h 80962"/>
                    <a:gd name="connsiteX4" fmla="*/ 219075 w 316992"/>
                    <a:gd name="connsiteY4" fmla="*/ 80962 h 80962"/>
                    <a:gd name="connsiteX5" fmla="*/ 309563 w 316992"/>
                    <a:gd name="connsiteY5" fmla="*/ 14287 h 80962"/>
                    <a:gd name="connsiteX6" fmla="*/ 311946 w 316992"/>
                    <a:gd name="connsiteY6" fmla="*/ 21432 h 80962"/>
                    <a:gd name="connsiteX0" fmla="*/ 0 w 364333"/>
                    <a:gd name="connsiteY0" fmla="*/ 76200 h 80962"/>
                    <a:gd name="connsiteX1" fmla="*/ 71438 w 364333"/>
                    <a:gd name="connsiteY1" fmla="*/ 0 h 80962"/>
                    <a:gd name="connsiteX2" fmla="*/ 107156 w 364333"/>
                    <a:gd name="connsiteY2" fmla="*/ 78581 h 80962"/>
                    <a:gd name="connsiteX3" fmla="*/ 178594 w 364333"/>
                    <a:gd name="connsiteY3" fmla="*/ 4762 h 80962"/>
                    <a:gd name="connsiteX4" fmla="*/ 219075 w 364333"/>
                    <a:gd name="connsiteY4" fmla="*/ 80962 h 80962"/>
                    <a:gd name="connsiteX5" fmla="*/ 309563 w 364333"/>
                    <a:gd name="connsiteY5" fmla="*/ 14287 h 80962"/>
                    <a:gd name="connsiteX6" fmla="*/ 364333 w 364333"/>
                    <a:gd name="connsiteY6" fmla="*/ 76201 h 80962"/>
                    <a:gd name="connsiteX0" fmla="*/ 0 w 364333"/>
                    <a:gd name="connsiteY0" fmla="*/ 76200 h 78581"/>
                    <a:gd name="connsiteX1" fmla="*/ 71438 w 364333"/>
                    <a:gd name="connsiteY1" fmla="*/ 0 h 78581"/>
                    <a:gd name="connsiteX2" fmla="*/ 107156 w 364333"/>
                    <a:gd name="connsiteY2" fmla="*/ 78581 h 78581"/>
                    <a:gd name="connsiteX3" fmla="*/ 178594 w 364333"/>
                    <a:gd name="connsiteY3" fmla="*/ 4762 h 78581"/>
                    <a:gd name="connsiteX4" fmla="*/ 226219 w 364333"/>
                    <a:gd name="connsiteY4" fmla="*/ 76200 h 78581"/>
                    <a:gd name="connsiteX5" fmla="*/ 309563 w 364333"/>
                    <a:gd name="connsiteY5" fmla="*/ 14287 h 78581"/>
                    <a:gd name="connsiteX6" fmla="*/ 364333 w 364333"/>
                    <a:gd name="connsiteY6" fmla="*/ 76201 h 78581"/>
                    <a:gd name="connsiteX0" fmla="*/ 0 w 364333"/>
                    <a:gd name="connsiteY0" fmla="*/ 76200 h 76201"/>
                    <a:gd name="connsiteX1" fmla="*/ 71438 w 364333"/>
                    <a:gd name="connsiteY1" fmla="*/ 0 h 76201"/>
                    <a:gd name="connsiteX2" fmla="*/ 121444 w 364333"/>
                    <a:gd name="connsiteY2" fmla="*/ 76199 h 76201"/>
                    <a:gd name="connsiteX3" fmla="*/ 178594 w 364333"/>
                    <a:gd name="connsiteY3" fmla="*/ 4762 h 76201"/>
                    <a:gd name="connsiteX4" fmla="*/ 226219 w 364333"/>
                    <a:gd name="connsiteY4" fmla="*/ 76200 h 76201"/>
                    <a:gd name="connsiteX5" fmla="*/ 309563 w 364333"/>
                    <a:gd name="connsiteY5" fmla="*/ 14287 h 76201"/>
                    <a:gd name="connsiteX6" fmla="*/ 364333 w 364333"/>
                    <a:gd name="connsiteY6" fmla="*/ 76201 h 76201"/>
                    <a:gd name="connsiteX0" fmla="*/ 0 w 364333"/>
                    <a:gd name="connsiteY0" fmla="*/ 76200 h 76201"/>
                    <a:gd name="connsiteX1" fmla="*/ 71438 w 364333"/>
                    <a:gd name="connsiteY1" fmla="*/ 0 h 76201"/>
                    <a:gd name="connsiteX2" fmla="*/ 121444 w 364333"/>
                    <a:gd name="connsiteY2" fmla="*/ 76199 h 76201"/>
                    <a:gd name="connsiteX3" fmla="*/ 178594 w 364333"/>
                    <a:gd name="connsiteY3" fmla="*/ 4762 h 76201"/>
                    <a:gd name="connsiteX4" fmla="*/ 242888 w 364333"/>
                    <a:gd name="connsiteY4" fmla="*/ 76200 h 76201"/>
                    <a:gd name="connsiteX5" fmla="*/ 309563 w 364333"/>
                    <a:gd name="connsiteY5" fmla="*/ 14287 h 76201"/>
                    <a:gd name="connsiteX6" fmla="*/ 364333 w 364333"/>
                    <a:gd name="connsiteY6" fmla="*/ 76201 h 76201"/>
                    <a:gd name="connsiteX0" fmla="*/ 0 w 364333"/>
                    <a:gd name="connsiteY0" fmla="*/ 76200 h 76201"/>
                    <a:gd name="connsiteX1" fmla="*/ 71438 w 364333"/>
                    <a:gd name="connsiteY1" fmla="*/ 0 h 76201"/>
                    <a:gd name="connsiteX2" fmla="*/ 121444 w 364333"/>
                    <a:gd name="connsiteY2" fmla="*/ 76199 h 76201"/>
                    <a:gd name="connsiteX3" fmla="*/ 178594 w 364333"/>
                    <a:gd name="connsiteY3" fmla="*/ 4762 h 76201"/>
                    <a:gd name="connsiteX4" fmla="*/ 242888 w 364333"/>
                    <a:gd name="connsiteY4" fmla="*/ 76200 h 76201"/>
                    <a:gd name="connsiteX5" fmla="*/ 311944 w 364333"/>
                    <a:gd name="connsiteY5" fmla="*/ 7143 h 76201"/>
                    <a:gd name="connsiteX6" fmla="*/ 364333 w 364333"/>
                    <a:gd name="connsiteY6" fmla="*/ 76201 h 76201"/>
                    <a:gd name="connsiteX0" fmla="*/ 0 w 311944"/>
                    <a:gd name="connsiteY0" fmla="*/ 76200 h 76200"/>
                    <a:gd name="connsiteX1" fmla="*/ 71438 w 311944"/>
                    <a:gd name="connsiteY1" fmla="*/ 0 h 76200"/>
                    <a:gd name="connsiteX2" fmla="*/ 121444 w 311944"/>
                    <a:gd name="connsiteY2" fmla="*/ 76199 h 76200"/>
                    <a:gd name="connsiteX3" fmla="*/ 178594 w 311944"/>
                    <a:gd name="connsiteY3" fmla="*/ 4762 h 76200"/>
                    <a:gd name="connsiteX4" fmla="*/ 242888 w 311944"/>
                    <a:gd name="connsiteY4" fmla="*/ 76200 h 76200"/>
                    <a:gd name="connsiteX5" fmla="*/ 311944 w 311944"/>
                    <a:gd name="connsiteY5" fmla="*/ 7143 h 76200"/>
                    <a:gd name="connsiteX0" fmla="*/ 0 w 321469"/>
                    <a:gd name="connsiteY0" fmla="*/ 78582 h 78582"/>
                    <a:gd name="connsiteX1" fmla="*/ 71438 w 321469"/>
                    <a:gd name="connsiteY1" fmla="*/ 2382 h 78582"/>
                    <a:gd name="connsiteX2" fmla="*/ 121444 w 321469"/>
                    <a:gd name="connsiteY2" fmla="*/ 78581 h 78582"/>
                    <a:gd name="connsiteX3" fmla="*/ 178594 w 321469"/>
                    <a:gd name="connsiteY3" fmla="*/ 7144 h 78582"/>
                    <a:gd name="connsiteX4" fmla="*/ 242888 w 321469"/>
                    <a:gd name="connsiteY4" fmla="*/ 78582 h 78582"/>
                    <a:gd name="connsiteX5" fmla="*/ 321469 w 321469"/>
                    <a:gd name="connsiteY5" fmla="*/ 0 h 785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21469" h="78582">
                      <a:moveTo>
                        <a:pt x="0" y="78582"/>
                      </a:moveTo>
                      <a:lnTo>
                        <a:pt x="71438" y="2382"/>
                      </a:lnTo>
                      <a:lnTo>
                        <a:pt x="121444" y="78581"/>
                      </a:lnTo>
                      <a:lnTo>
                        <a:pt x="178594" y="7144"/>
                      </a:lnTo>
                      <a:lnTo>
                        <a:pt x="242888" y="78582"/>
                      </a:lnTo>
                      <a:lnTo>
                        <a:pt x="321469" y="0"/>
                      </a:lnTo>
                    </a:path>
                  </a:pathLst>
                </a:custGeom>
                <a:noFill/>
                <a:ln>
                  <a:solidFill>
                    <a:schemeClr val="tx1"/>
                  </a:solidFill>
                </a:ln>
              </p:spPr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sp>
            <p:nvSpPr>
              <p:cNvPr id="37" name="Rectangle 36"/>
              <p:cNvSpPr/>
              <p:nvPr/>
            </p:nvSpPr>
            <p:spPr>
              <a:xfrm>
                <a:off x="9138385" y="3025905"/>
                <a:ext cx="162916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dirty="0"/>
                  <a:t>read-only input</a:t>
                </a:r>
              </a:p>
            </p:txBody>
          </p:sp>
        </p:grpSp>
        <p:grpSp>
          <p:nvGrpSpPr>
            <p:cNvPr id="24" name="Group 23"/>
            <p:cNvGrpSpPr/>
            <p:nvPr/>
          </p:nvGrpSpPr>
          <p:grpSpPr>
            <a:xfrm>
              <a:off x="8932994" y="3964235"/>
              <a:ext cx="2459139" cy="409519"/>
              <a:chOff x="8932994" y="4173785"/>
              <a:chExt cx="2459139" cy="409519"/>
            </a:xfrm>
          </p:grpSpPr>
          <p:grpSp>
            <p:nvGrpSpPr>
              <p:cNvPr id="7" name="Group 6"/>
              <p:cNvGrpSpPr/>
              <p:nvPr/>
            </p:nvGrpSpPr>
            <p:grpSpPr>
              <a:xfrm>
                <a:off x="8932994" y="4173785"/>
                <a:ext cx="2459139" cy="132603"/>
                <a:chOff x="8932994" y="4089778"/>
                <a:chExt cx="2459139" cy="132603"/>
              </a:xfrm>
            </p:grpSpPr>
            <p:sp>
              <p:nvSpPr>
                <p:cNvPr id="55" name="Rectangle 4"/>
                <p:cNvSpPr/>
                <p:nvPr/>
              </p:nvSpPr>
              <p:spPr>
                <a:xfrm>
                  <a:off x="8932994" y="4092900"/>
                  <a:ext cx="2459139" cy="129481"/>
                </a:xfrm>
                <a:custGeom>
                  <a:avLst/>
                  <a:gdLst>
                    <a:gd name="connsiteX0" fmla="*/ 0 w 2742303"/>
                    <a:gd name="connsiteY0" fmla="*/ 0 h 317979"/>
                    <a:gd name="connsiteX1" fmla="*/ 2742303 w 2742303"/>
                    <a:gd name="connsiteY1" fmla="*/ 0 h 317979"/>
                    <a:gd name="connsiteX2" fmla="*/ 2742303 w 2742303"/>
                    <a:gd name="connsiteY2" fmla="*/ 317979 h 317979"/>
                    <a:gd name="connsiteX3" fmla="*/ 0 w 2742303"/>
                    <a:gd name="connsiteY3" fmla="*/ 317979 h 317979"/>
                    <a:gd name="connsiteX4" fmla="*/ 0 w 2742303"/>
                    <a:gd name="connsiteY4" fmla="*/ 0 h 317979"/>
                    <a:gd name="connsiteX0" fmla="*/ 2742303 w 2833743"/>
                    <a:gd name="connsiteY0" fmla="*/ 317979 h 409419"/>
                    <a:gd name="connsiteX1" fmla="*/ 0 w 2833743"/>
                    <a:gd name="connsiteY1" fmla="*/ 317979 h 409419"/>
                    <a:gd name="connsiteX2" fmla="*/ 0 w 2833743"/>
                    <a:gd name="connsiteY2" fmla="*/ 0 h 409419"/>
                    <a:gd name="connsiteX3" fmla="*/ 2742303 w 2833743"/>
                    <a:gd name="connsiteY3" fmla="*/ 0 h 409419"/>
                    <a:gd name="connsiteX4" fmla="*/ 2833743 w 2833743"/>
                    <a:gd name="connsiteY4" fmla="*/ 409419 h 409419"/>
                    <a:gd name="connsiteX0" fmla="*/ 2742303 w 2742303"/>
                    <a:gd name="connsiteY0" fmla="*/ 317979 h 317979"/>
                    <a:gd name="connsiteX1" fmla="*/ 0 w 2742303"/>
                    <a:gd name="connsiteY1" fmla="*/ 317979 h 317979"/>
                    <a:gd name="connsiteX2" fmla="*/ 0 w 2742303"/>
                    <a:gd name="connsiteY2" fmla="*/ 0 h 317979"/>
                    <a:gd name="connsiteX3" fmla="*/ 2742303 w 2742303"/>
                    <a:gd name="connsiteY3" fmla="*/ 0 h 317979"/>
                    <a:gd name="connsiteX0" fmla="*/ 2818503 w 2818503"/>
                    <a:gd name="connsiteY0" fmla="*/ 317979 h 317979"/>
                    <a:gd name="connsiteX1" fmla="*/ 0 w 2818503"/>
                    <a:gd name="connsiteY1" fmla="*/ 317979 h 317979"/>
                    <a:gd name="connsiteX2" fmla="*/ 0 w 2818503"/>
                    <a:gd name="connsiteY2" fmla="*/ 0 h 317979"/>
                    <a:gd name="connsiteX3" fmla="*/ 2742303 w 2818503"/>
                    <a:gd name="connsiteY3" fmla="*/ 0 h 317979"/>
                    <a:gd name="connsiteX0" fmla="*/ 2772126 w 2772126"/>
                    <a:gd name="connsiteY0" fmla="*/ 317979 h 317979"/>
                    <a:gd name="connsiteX1" fmla="*/ 0 w 2772126"/>
                    <a:gd name="connsiteY1" fmla="*/ 317979 h 317979"/>
                    <a:gd name="connsiteX2" fmla="*/ 0 w 2772126"/>
                    <a:gd name="connsiteY2" fmla="*/ 0 h 317979"/>
                    <a:gd name="connsiteX3" fmla="*/ 2742303 w 2772126"/>
                    <a:gd name="connsiteY3" fmla="*/ 0 h 317979"/>
                    <a:gd name="connsiteX0" fmla="*/ 2783720 w 2783720"/>
                    <a:gd name="connsiteY0" fmla="*/ 317979 h 317979"/>
                    <a:gd name="connsiteX1" fmla="*/ 0 w 2783720"/>
                    <a:gd name="connsiteY1" fmla="*/ 317979 h 317979"/>
                    <a:gd name="connsiteX2" fmla="*/ 0 w 2783720"/>
                    <a:gd name="connsiteY2" fmla="*/ 0 h 317979"/>
                    <a:gd name="connsiteX3" fmla="*/ 2742303 w 2783720"/>
                    <a:gd name="connsiteY3" fmla="*/ 0 h 317979"/>
                    <a:gd name="connsiteX0" fmla="*/ 2816447 w 2816447"/>
                    <a:gd name="connsiteY0" fmla="*/ 317979 h 317979"/>
                    <a:gd name="connsiteX1" fmla="*/ 0 w 2816447"/>
                    <a:gd name="connsiteY1" fmla="*/ 317979 h 317979"/>
                    <a:gd name="connsiteX2" fmla="*/ 0 w 2816447"/>
                    <a:gd name="connsiteY2" fmla="*/ 0 h 317979"/>
                    <a:gd name="connsiteX3" fmla="*/ 2742303 w 2816447"/>
                    <a:gd name="connsiteY3" fmla="*/ 0 h 3179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816447" h="317979">
                      <a:moveTo>
                        <a:pt x="2816447" y="317979"/>
                      </a:moveTo>
                      <a:lnTo>
                        <a:pt x="0" y="317979"/>
                      </a:lnTo>
                      <a:lnTo>
                        <a:pt x="0" y="0"/>
                      </a:lnTo>
                      <a:lnTo>
                        <a:pt x="2742303" y="0"/>
                      </a:lnTo>
                    </a:path>
                  </a:pathLst>
                </a:custGeom>
                <a:noFill/>
                <a:ln>
                  <a:solidFill>
                    <a:schemeClr val="tx1"/>
                  </a:solidFill>
                </a:ln>
              </p:spPr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6" name="Freeform 55"/>
                <p:cNvSpPr/>
                <p:nvPr/>
              </p:nvSpPr>
              <p:spPr>
                <a:xfrm rot="16200000">
                  <a:off x="11291301" y="4121405"/>
                  <a:ext cx="127120" cy="63866"/>
                </a:xfrm>
                <a:custGeom>
                  <a:avLst/>
                  <a:gdLst>
                    <a:gd name="connsiteX0" fmla="*/ 0 w 369096"/>
                    <a:gd name="connsiteY0" fmla="*/ 76200 h 171450"/>
                    <a:gd name="connsiteX1" fmla="*/ 71438 w 369096"/>
                    <a:gd name="connsiteY1" fmla="*/ 0 h 171450"/>
                    <a:gd name="connsiteX2" fmla="*/ 107156 w 369096"/>
                    <a:gd name="connsiteY2" fmla="*/ 78581 h 171450"/>
                    <a:gd name="connsiteX3" fmla="*/ 178594 w 369096"/>
                    <a:gd name="connsiteY3" fmla="*/ 4762 h 171450"/>
                    <a:gd name="connsiteX4" fmla="*/ 219075 w 369096"/>
                    <a:gd name="connsiteY4" fmla="*/ 80962 h 171450"/>
                    <a:gd name="connsiteX5" fmla="*/ 309563 w 369096"/>
                    <a:gd name="connsiteY5" fmla="*/ 14287 h 171450"/>
                    <a:gd name="connsiteX6" fmla="*/ 369094 w 369096"/>
                    <a:gd name="connsiteY6" fmla="*/ 111918 h 171450"/>
                    <a:gd name="connsiteX7" fmla="*/ 307181 w 369096"/>
                    <a:gd name="connsiteY7" fmla="*/ 171450 h 171450"/>
                    <a:gd name="connsiteX0" fmla="*/ 0 w 369096"/>
                    <a:gd name="connsiteY0" fmla="*/ 76200 h 111918"/>
                    <a:gd name="connsiteX1" fmla="*/ 71438 w 369096"/>
                    <a:gd name="connsiteY1" fmla="*/ 0 h 111918"/>
                    <a:gd name="connsiteX2" fmla="*/ 107156 w 369096"/>
                    <a:gd name="connsiteY2" fmla="*/ 78581 h 111918"/>
                    <a:gd name="connsiteX3" fmla="*/ 178594 w 369096"/>
                    <a:gd name="connsiteY3" fmla="*/ 4762 h 111918"/>
                    <a:gd name="connsiteX4" fmla="*/ 219075 w 369096"/>
                    <a:gd name="connsiteY4" fmla="*/ 80962 h 111918"/>
                    <a:gd name="connsiteX5" fmla="*/ 309563 w 369096"/>
                    <a:gd name="connsiteY5" fmla="*/ 14287 h 111918"/>
                    <a:gd name="connsiteX6" fmla="*/ 369094 w 369096"/>
                    <a:gd name="connsiteY6" fmla="*/ 111918 h 111918"/>
                    <a:gd name="connsiteX0" fmla="*/ 0 w 361953"/>
                    <a:gd name="connsiteY0" fmla="*/ 76200 h 107155"/>
                    <a:gd name="connsiteX1" fmla="*/ 71438 w 361953"/>
                    <a:gd name="connsiteY1" fmla="*/ 0 h 107155"/>
                    <a:gd name="connsiteX2" fmla="*/ 107156 w 361953"/>
                    <a:gd name="connsiteY2" fmla="*/ 78581 h 107155"/>
                    <a:gd name="connsiteX3" fmla="*/ 178594 w 361953"/>
                    <a:gd name="connsiteY3" fmla="*/ 4762 h 107155"/>
                    <a:gd name="connsiteX4" fmla="*/ 219075 w 361953"/>
                    <a:gd name="connsiteY4" fmla="*/ 80962 h 107155"/>
                    <a:gd name="connsiteX5" fmla="*/ 309563 w 361953"/>
                    <a:gd name="connsiteY5" fmla="*/ 14287 h 107155"/>
                    <a:gd name="connsiteX6" fmla="*/ 361950 w 361953"/>
                    <a:gd name="connsiteY6" fmla="*/ 107155 h 107155"/>
                    <a:gd name="connsiteX0" fmla="*/ 0 w 361950"/>
                    <a:gd name="connsiteY0" fmla="*/ 76200 h 107155"/>
                    <a:gd name="connsiteX1" fmla="*/ 71438 w 361950"/>
                    <a:gd name="connsiteY1" fmla="*/ 0 h 107155"/>
                    <a:gd name="connsiteX2" fmla="*/ 107156 w 361950"/>
                    <a:gd name="connsiteY2" fmla="*/ 78581 h 107155"/>
                    <a:gd name="connsiteX3" fmla="*/ 178594 w 361950"/>
                    <a:gd name="connsiteY3" fmla="*/ 4762 h 107155"/>
                    <a:gd name="connsiteX4" fmla="*/ 219075 w 361950"/>
                    <a:gd name="connsiteY4" fmla="*/ 80962 h 107155"/>
                    <a:gd name="connsiteX5" fmla="*/ 309563 w 361950"/>
                    <a:gd name="connsiteY5" fmla="*/ 14287 h 107155"/>
                    <a:gd name="connsiteX6" fmla="*/ 361950 w 361950"/>
                    <a:gd name="connsiteY6" fmla="*/ 107155 h 107155"/>
                    <a:gd name="connsiteX0" fmla="*/ 0 w 309563"/>
                    <a:gd name="connsiteY0" fmla="*/ 76200 h 80962"/>
                    <a:gd name="connsiteX1" fmla="*/ 71438 w 309563"/>
                    <a:gd name="connsiteY1" fmla="*/ 0 h 80962"/>
                    <a:gd name="connsiteX2" fmla="*/ 107156 w 309563"/>
                    <a:gd name="connsiteY2" fmla="*/ 78581 h 80962"/>
                    <a:gd name="connsiteX3" fmla="*/ 178594 w 309563"/>
                    <a:gd name="connsiteY3" fmla="*/ 4762 h 80962"/>
                    <a:gd name="connsiteX4" fmla="*/ 219075 w 309563"/>
                    <a:gd name="connsiteY4" fmla="*/ 80962 h 80962"/>
                    <a:gd name="connsiteX5" fmla="*/ 309563 w 309563"/>
                    <a:gd name="connsiteY5" fmla="*/ 14287 h 80962"/>
                    <a:gd name="connsiteX0" fmla="*/ 0 w 316992"/>
                    <a:gd name="connsiteY0" fmla="*/ 76200 h 80962"/>
                    <a:gd name="connsiteX1" fmla="*/ 71438 w 316992"/>
                    <a:gd name="connsiteY1" fmla="*/ 0 h 80962"/>
                    <a:gd name="connsiteX2" fmla="*/ 107156 w 316992"/>
                    <a:gd name="connsiteY2" fmla="*/ 78581 h 80962"/>
                    <a:gd name="connsiteX3" fmla="*/ 178594 w 316992"/>
                    <a:gd name="connsiteY3" fmla="*/ 4762 h 80962"/>
                    <a:gd name="connsiteX4" fmla="*/ 219075 w 316992"/>
                    <a:gd name="connsiteY4" fmla="*/ 80962 h 80962"/>
                    <a:gd name="connsiteX5" fmla="*/ 309563 w 316992"/>
                    <a:gd name="connsiteY5" fmla="*/ 14287 h 80962"/>
                    <a:gd name="connsiteX6" fmla="*/ 311946 w 316992"/>
                    <a:gd name="connsiteY6" fmla="*/ 21432 h 80962"/>
                    <a:gd name="connsiteX0" fmla="*/ 0 w 364333"/>
                    <a:gd name="connsiteY0" fmla="*/ 76200 h 80962"/>
                    <a:gd name="connsiteX1" fmla="*/ 71438 w 364333"/>
                    <a:gd name="connsiteY1" fmla="*/ 0 h 80962"/>
                    <a:gd name="connsiteX2" fmla="*/ 107156 w 364333"/>
                    <a:gd name="connsiteY2" fmla="*/ 78581 h 80962"/>
                    <a:gd name="connsiteX3" fmla="*/ 178594 w 364333"/>
                    <a:gd name="connsiteY3" fmla="*/ 4762 h 80962"/>
                    <a:gd name="connsiteX4" fmla="*/ 219075 w 364333"/>
                    <a:gd name="connsiteY4" fmla="*/ 80962 h 80962"/>
                    <a:gd name="connsiteX5" fmla="*/ 309563 w 364333"/>
                    <a:gd name="connsiteY5" fmla="*/ 14287 h 80962"/>
                    <a:gd name="connsiteX6" fmla="*/ 364333 w 364333"/>
                    <a:gd name="connsiteY6" fmla="*/ 76201 h 80962"/>
                    <a:gd name="connsiteX0" fmla="*/ 0 w 364333"/>
                    <a:gd name="connsiteY0" fmla="*/ 76200 h 78581"/>
                    <a:gd name="connsiteX1" fmla="*/ 71438 w 364333"/>
                    <a:gd name="connsiteY1" fmla="*/ 0 h 78581"/>
                    <a:gd name="connsiteX2" fmla="*/ 107156 w 364333"/>
                    <a:gd name="connsiteY2" fmla="*/ 78581 h 78581"/>
                    <a:gd name="connsiteX3" fmla="*/ 178594 w 364333"/>
                    <a:gd name="connsiteY3" fmla="*/ 4762 h 78581"/>
                    <a:gd name="connsiteX4" fmla="*/ 226219 w 364333"/>
                    <a:gd name="connsiteY4" fmla="*/ 76200 h 78581"/>
                    <a:gd name="connsiteX5" fmla="*/ 309563 w 364333"/>
                    <a:gd name="connsiteY5" fmla="*/ 14287 h 78581"/>
                    <a:gd name="connsiteX6" fmla="*/ 364333 w 364333"/>
                    <a:gd name="connsiteY6" fmla="*/ 76201 h 78581"/>
                    <a:gd name="connsiteX0" fmla="*/ 0 w 364333"/>
                    <a:gd name="connsiteY0" fmla="*/ 76200 h 76201"/>
                    <a:gd name="connsiteX1" fmla="*/ 71438 w 364333"/>
                    <a:gd name="connsiteY1" fmla="*/ 0 h 76201"/>
                    <a:gd name="connsiteX2" fmla="*/ 121444 w 364333"/>
                    <a:gd name="connsiteY2" fmla="*/ 76199 h 76201"/>
                    <a:gd name="connsiteX3" fmla="*/ 178594 w 364333"/>
                    <a:gd name="connsiteY3" fmla="*/ 4762 h 76201"/>
                    <a:gd name="connsiteX4" fmla="*/ 226219 w 364333"/>
                    <a:gd name="connsiteY4" fmla="*/ 76200 h 76201"/>
                    <a:gd name="connsiteX5" fmla="*/ 309563 w 364333"/>
                    <a:gd name="connsiteY5" fmla="*/ 14287 h 76201"/>
                    <a:gd name="connsiteX6" fmla="*/ 364333 w 364333"/>
                    <a:gd name="connsiteY6" fmla="*/ 76201 h 76201"/>
                    <a:gd name="connsiteX0" fmla="*/ 0 w 364333"/>
                    <a:gd name="connsiteY0" fmla="*/ 76200 h 76201"/>
                    <a:gd name="connsiteX1" fmla="*/ 71438 w 364333"/>
                    <a:gd name="connsiteY1" fmla="*/ 0 h 76201"/>
                    <a:gd name="connsiteX2" fmla="*/ 121444 w 364333"/>
                    <a:gd name="connsiteY2" fmla="*/ 76199 h 76201"/>
                    <a:gd name="connsiteX3" fmla="*/ 178594 w 364333"/>
                    <a:gd name="connsiteY3" fmla="*/ 4762 h 76201"/>
                    <a:gd name="connsiteX4" fmla="*/ 242888 w 364333"/>
                    <a:gd name="connsiteY4" fmla="*/ 76200 h 76201"/>
                    <a:gd name="connsiteX5" fmla="*/ 309563 w 364333"/>
                    <a:gd name="connsiteY5" fmla="*/ 14287 h 76201"/>
                    <a:gd name="connsiteX6" fmla="*/ 364333 w 364333"/>
                    <a:gd name="connsiteY6" fmla="*/ 76201 h 76201"/>
                    <a:gd name="connsiteX0" fmla="*/ 0 w 364333"/>
                    <a:gd name="connsiteY0" fmla="*/ 76200 h 76201"/>
                    <a:gd name="connsiteX1" fmla="*/ 71438 w 364333"/>
                    <a:gd name="connsiteY1" fmla="*/ 0 h 76201"/>
                    <a:gd name="connsiteX2" fmla="*/ 121444 w 364333"/>
                    <a:gd name="connsiteY2" fmla="*/ 76199 h 76201"/>
                    <a:gd name="connsiteX3" fmla="*/ 178594 w 364333"/>
                    <a:gd name="connsiteY3" fmla="*/ 4762 h 76201"/>
                    <a:gd name="connsiteX4" fmla="*/ 242888 w 364333"/>
                    <a:gd name="connsiteY4" fmla="*/ 76200 h 76201"/>
                    <a:gd name="connsiteX5" fmla="*/ 311944 w 364333"/>
                    <a:gd name="connsiteY5" fmla="*/ 7143 h 76201"/>
                    <a:gd name="connsiteX6" fmla="*/ 364333 w 364333"/>
                    <a:gd name="connsiteY6" fmla="*/ 76201 h 76201"/>
                    <a:gd name="connsiteX0" fmla="*/ 0 w 311944"/>
                    <a:gd name="connsiteY0" fmla="*/ 76200 h 76200"/>
                    <a:gd name="connsiteX1" fmla="*/ 71438 w 311944"/>
                    <a:gd name="connsiteY1" fmla="*/ 0 h 76200"/>
                    <a:gd name="connsiteX2" fmla="*/ 121444 w 311944"/>
                    <a:gd name="connsiteY2" fmla="*/ 76199 h 76200"/>
                    <a:gd name="connsiteX3" fmla="*/ 178594 w 311944"/>
                    <a:gd name="connsiteY3" fmla="*/ 4762 h 76200"/>
                    <a:gd name="connsiteX4" fmla="*/ 242888 w 311944"/>
                    <a:gd name="connsiteY4" fmla="*/ 76200 h 76200"/>
                    <a:gd name="connsiteX5" fmla="*/ 311944 w 311944"/>
                    <a:gd name="connsiteY5" fmla="*/ 7143 h 76200"/>
                    <a:gd name="connsiteX0" fmla="*/ 0 w 321469"/>
                    <a:gd name="connsiteY0" fmla="*/ 78582 h 78582"/>
                    <a:gd name="connsiteX1" fmla="*/ 71438 w 321469"/>
                    <a:gd name="connsiteY1" fmla="*/ 2382 h 78582"/>
                    <a:gd name="connsiteX2" fmla="*/ 121444 w 321469"/>
                    <a:gd name="connsiteY2" fmla="*/ 78581 h 78582"/>
                    <a:gd name="connsiteX3" fmla="*/ 178594 w 321469"/>
                    <a:gd name="connsiteY3" fmla="*/ 7144 h 78582"/>
                    <a:gd name="connsiteX4" fmla="*/ 242888 w 321469"/>
                    <a:gd name="connsiteY4" fmla="*/ 78582 h 78582"/>
                    <a:gd name="connsiteX5" fmla="*/ 321469 w 321469"/>
                    <a:gd name="connsiteY5" fmla="*/ 0 h 785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21469" h="78582">
                      <a:moveTo>
                        <a:pt x="0" y="78582"/>
                      </a:moveTo>
                      <a:lnTo>
                        <a:pt x="71438" y="2382"/>
                      </a:lnTo>
                      <a:lnTo>
                        <a:pt x="121444" y="78581"/>
                      </a:lnTo>
                      <a:lnTo>
                        <a:pt x="178594" y="7144"/>
                      </a:lnTo>
                      <a:lnTo>
                        <a:pt x="242888" y="78582"/>
                      </a:lnTo>
                      <a:lnTo>
                        <a:pt x="321469" y="0"/>
                      </a:lnTo>
                    </a:path>
                  </a:pathLst>
                </a:custGeom>
                <a:noFill/>
                <a:ln>
                  <a:solidFill>
                    <a:schemeClr val="tx1"/>
                  </a:solidFill>
                </a:ln>
              </p:spPr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sp>
            <p:nvSpPr>
              <p:cNvPr id="58" name="Rectangle 57"/>
              <p:cNvSpPr/>
              <p:nvPr/>
            </p:nvSpPr>
            <p:spPr>
              <a:xfrm>
                <a:off x="9138385" y="4213972"/>
                <a:ext cx="1838067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dirty="0"/>
                  <a:t>write-only output</a:t>
                </a:r>
              </a:p>
            </p:txBody>
          </p:sp>
        </p:grpSp>
        <p:grpSp>
          <p:nvGrpSpPr>
            <p:cNvPr id="23" name="Group 22"/>
            <p:cNvGrpSpPr/>
            <p:nvPr/>
          </p:nvGrpSpPr>
          <p:grpSpPr>
            <a:xfrm>
              <a:off x="8938916" y="3332457"/>
              <a:ext cx="2715882" cy="528812"/>
              <a:chOff x="8938916" y="3565804"/>
              <a:chExt cx="2715882" cy="528812"/>
            </a:xfrm>
          </p:grpSpPr>
          <p:grpSp>
            <p:nvGrpSpPr>
              <p:cNvPr id="8" name="Group 7"/>
              <p:cNvGrpSpPr/>
              <p:nvPr/>
            </p:nvGrpSpPr>
            <p:grpSpPr>
              <a:xfrm>
                <a:off x="8938916" y="3698315"/>
                <a:ext cx="976609" cy="153780"/>
                <a:chOff x="8938916" y="3698315"/>
                <a:chExt cx="891405" cy="153780"/>
              </a:xfrm>
            </p:grpSpPr>
            <p:sp>
              <p:nvSpPr>
                <p:cNvPr id="32" name="Freeform 31"/>
                <p:cNvSpPr/>
                <p:nvPr/>
              </p:nvSpPr>
              <p:spPr>
                <a:xfrm rot="16200000">
                  <a:off x="9721853" y="3742917"/>
                  <a:ext cx="153069" cy="63866"/>
                </a:xfrm>
                <a:custGeom>
                  <a:avLst/>
                  <a:gdLst>
                    <a:gd name="connsiteX0" fmla="*/ 0 w 369096"/>
                    <a:gd name="connsiteY0" fmla="*/ 76200 h 171450"/>
                    <a:gd name="connsiteX1" fmla="*/ 71438 w 369096"/>
                    <a:gd name="connsiteY1" fmla="*/ 0 h 171450"/>
                    <a:gd name="connsiteX2" fmla="*/ 107156 w 369096"/>
                    <a:gd name="connsiteY2" fmla="*/ 78581 h 171450"/>
                    <a:gd name="connsiteX3" fmla="*/ 178594 w 369096"/>
                    <a:gd name="connsiteY3" fmla="*/ 4762 h 171450"/>
                    <a:gd name="connsiteX4" fmla="*/ 219075 w 369096"/>
                    <a:gd name="connsiteY4" fmla="*/ 80962 h 171450"/>
                    <a:gd name="connsiteX5" fmla="*/ 309563 w 369096"/>
                    <a:gd name="connsiteY5" fmla="*/ 14287 h 171450"/>
                    <a:gd name="connsiteX6" fmla="*/ 369094 w 369096"/>
                    <a:gd name="connsiteY6" fmla="*/ 111918 h 171450"/>
                    <a:gd name="connsiteX7" fmla="*/ 307181 w 369096"/>
                    <a:gd name="connsiteY7" fmla="*/ 171450 h 171450"/>
                    <a:gd name="connsiteX0" fmla="*/ 0 w 369096"/>
                    <a:gd name="connsiteY0" fmla="*/ 76200 h 111918"/>
                    <a:gd name="connsiteX1" fmla="*/ 71438 w 369096"/>
                    <a:gd name="connsiteY1" fmla="*/ 0 h 111918"/>
                    <a:gd name="connsiteX2" fmla="*/ 107156 w 369096"/>
                    <a:gd name="connsiteY2" fmla="*/ 78581 h 111918"/>
                    <a:gd name="connsiteX3" fmla="*/ 178594 w 369096"/>
                    <a:gd name="connsiteY3" fmla="*/ 4762 h 111918"/>
                    <a:gd name="connsiteX4" fmla="*/ 219075 w 369096"/>
                    <a:gd name="connsiteY4" fmla="*/ 80962 h 111918"/>
                    <a:gd name="connsiteX5" fmla="*/ 309563 w 369096"/>
                    <a:gd name="connsiteY5" fmla="*/ 14287 h 111918"/>
                    <a:gd name="connsiteX6" fmla="*/ 369094 w 369096"/>
                    <a:gd name="connsiteY6" fmla="*/ 111918 h 111918"/>
                    <a:gd name="connsiteX0" fmla="*/ 0 w 361953"/>
                    <a:gd name="connsiteY0" fmla="*/ 76200 h 107155"/>
                    <a:gd name="connsiteX1" fmla="*/ 71438 w 361953"/>
                    <a:gd name="connsiteY1" fmla="*/ 0 h 107155"/>
                    <a:gd name="connsiteX2" fmla="*/ 107156 w 361953"/>
                    <a:gd name="connsiteY2" fmla="*/ 78581 h 107155"/>
                    <a:gd name="connsiteX3" fmla="*/ 178594 w 361953"/>
                    <a:gd name="connsiteY3" fmla="*/ 4762 h 107155"/>
                    <a:gd name="connsiteX4" fmla="*/ 219075 w 361953"/>
                    <a:gd name="connsiteY4" fmla="*/ 80962 h 107155"/>
                    <a:gd name="connsiteX5" fmla="*/ 309563 w 361953"/>
                    <a:gd name="connsiteY5" fmla="*/ 14287 h 107155"/>
                    <a:gd name="connsiteX6" fmla="*/ 361950 w 361953"/>
                    <a:gd name="connsiteY6" fmla="*/ 107155 h 107155"/>
                    <a:gd name="connsiteX0" fmla="*/ 0 w 361950"/>
                    <a:gd name="connsiteY0" fmla="*/ 76200 h 107155"/>
                    <a:gd name="connsiteX1" fmla="*/ 71438 w 361950"/>
                    <a:gd name="connsiteY1" fmla="*/ 0 h 107155"/>
                    <a:gd name="connsiteX2" fmla="*/ 107156 w 361950"/>
                    <a:gd name="connsiteY2" fmla="*/ 78581 h 107155"/>
                    <a:gd name="connsiteX3" fmla="*/ 178594 w 361950"/>
                    <a:gd name="connsiteY3" fmla="*/ 4762 h 107155"/>
                    <a:gd name="connsiteX4" fmla="*/ 219075 w 361950"/>
                    <a:gd name="connsiteY4" fmla="*/ 80962 h 107155"/>
                    <a:gd name="connsiteX5" fmla="*/ 309563 w 361950"/>
                    <a:gd name="connsiteY5" fmla="*/ 14287 h 107155"/>
                    <a:gd name="connsiteX6" fmla="*/ 361950 w 361950"/>
                    <a:gd name="connsiteY6" fmla="*/ 107155 h 107155"/>
                    <a:gd name="connsiteX0" fmla="*/ 0 w 309563"/>
                    <a:gd name="connsiteY0" fmla="*/ 76200 h 80962"/>
                    <a:gd name="connsiteX1" fmla="*/ 71438 w 309563"/>
                    <a:gd name="connsiteY1" fmla="*/ 0 h 80962"/>
                    <a:gd name="connsiteX2" fmla="*/ 107156 w 309563"/>
                    <a:gd name="connsiteY2" fmla="*/ 78581 h 80962"/>
                    <a:gd name="connsiteX3" fmla="*/ 178594 w 309563"/>
                    <a:gd name="connsiteY3" fmla="*/ 4762 h 80962"/>
                    <a:gd name="connsiteX4" fmla="*/ 219075 w 309563"/>
                    <a:gd name="connsiteY4" fmla="*/ 80962 h 80962"/>
                    <a:gd name="connsiteX5" fmla="*/ 309563 w 309563"/>
                    <a:gd name="connsiteY5" fmla="*/ 14287 h 80962"/>
                    <a:gd name="connsiteX0" fmla="*/ 0 w 316992"/>
                    <a:gd name="connsiteY0" fmla="*/ 76200 h 80962"/>
                    <a:gd name="connsiteX1" fmla="*/ 71438 w 316992"/>
                    <a:gd name="connsiteY1" fmla="*/ 0 h 80962"/>
                    <a:gd name="connsiteX2" fmla="*/ 107156 w 316992"/>
                    <a:gd name="connsiteY2" fmla="*/ 78581 h 80962"/>
                    <a:gd name="connsiteX3" fmla="*/ 178594 w 316992"/>
                    <a:gd name="connsiteY3" fmla="*/ 4762 h 80962"/>
                    <a:gd name="connsiteX4" fmla="*/ 219075 w 316992"/>
                    <a:gd name="connsiteY4" fmla="*/ 80962 h 80962"/>
                    <a:gd name="connsiteX5" fmla="*/ 309563 w 316992"/>
                    <a:gd name="connsiteY5" fmla="*/ 14287 h 80962"/>
                    <a:gd name="connsiteX6" fmla="*/ 311946 w 316992"/>
                    <a:gd name="connsiteY6" fmla="*/ 21432 h 80962"/>
                    <a:gd name="connsiteX0" fmla="*/ 0 w 364333"/>
                    <a:gd name="connsiteY0" fmla="*/ 76200 h 80962"/>
                    <a:gd name="connsiteX1" fmla="*/ 71438 w 364333"/>
                    <a:gd name="connsiteY1" fmla="*/ 0 h 80962"/>
                    <a:gd name="connsiteX2" fmla="*/ 107156 w 364333"/>
                    <a:gd name="connsiteY2" fmla="*/ 78581 h 80962"/>
                    <a:gd name="connsiteX3" fmla="*/ 178594 w 364333"/>
                    <a:gd name="connsiteY3" fmla="*/ 4762 h 80962"/>
                    <a:gd name="connsiteX4" fmla="*/ 219075 w 364333"/>
                    <a:gd name="connsiteY4" fmla="*/ 80962 h 80962"/>
                    <a:gd name="connsiteX5" fmla="*/ 309563 w 364333"/>
                    <a:gd name="connsiteY5" fmla="*/ 14287 h 80962"/>
                    <a:gd name="connsiteX6" fmla="*/ 364333 w 364333"/>
                    <a:gd name="connsiteY6" fmla="*/ 76201 h 80962"/>
                    <a:gd name="connsiteX0" fmla="*/ 0 w 364333"/>
                    <a:gd name="connsiteY0" fmla="*/ 76200 h 78581"/>
                    <a:gd name="connsiteX1" fmla="*/ 71438 w 364333"/>
                    <a:gd name="connsiteY1" fmla="*/ 0 h 78581"/>
                    <a:gd name="connsiteX2" fmla="*/ 107156 w 364333"/>
                    <a:gd name="connsiteY2" fmla="*/ 78581 h 78581"/>
                    <a:gd name="connsiteX3" fmla="*/ 178594 w 364333"/>
                    <a:gd name="connsiteY3" fmla="*/ 4762 h 78581"/>
                    <a:gd name="connsiteX4" fmla="*/ 226219 w 364333"/>
                    <a:gd name="connsiteY4" fmla="*/ 76200 h 78581"/>
                    <a:gd name="connsiteX5" fmla="*/ 309563 w 364333"/>
                    <a:gd name="connsiteY5" fmla="*/ 14287 h 78581"/>
                    <a:gd name="connsiteX6" fmla="*/ 364333 w 364333"/>
                    <a:gd name="connsiteY6" fmla="*/ 76201 h 78581"/>
                    <a:gd name="connsiteX0" fmla="*/ 0 w 364333"/>
                    <a:gd name="connsiteY0" fmla="*/ 76200 h 76201"/>
                    <a:gd name="connsiteX1" fmla="*/ 71438 w 364333"/>
                    <a:gd name="connsiteY1" fmla="*/ 0 h 76201"/>
                    <a:gd name="connsiteX2" fmla="*/ 121444 w 364333"/>
                    <a:gd name="connsiteY2" fmla="*/ 76199 h 76201"/>
                    <a:gd name="connsiteX3" fmla="*/ 178594 w 364333"/>
                    <a:gd name="connsiteY3" fmla="*/ 4762 h 76201"/>
                    <a:gd name="connsiteX4" fmla="*/ 226219 w 364333"/>
                    <a:gd name="connsiteY4" fmla="*/ 76200 h 76201"/>
                    <a:gd name="connsiteX5" fmla="*/ 309563 w 364333"/>
                    <a:gd name="connsiteY5" fmla="*/ 14287 h 76201"/>
                    <a:gd name="connsiteX6" fmla="*/ 364333 w 364333"/>
                    <a:gd name="connsiteY6" fmla="*/ 76201 h 76201"/>
                    <a:gd name="connsiteX0" fmla="*/ 0 w 364333"/>
                    <a:gd name="connsiteY0" fmla="*/ 76200 h 76201"/>
                    <a:gd name="connsiteX1" fmla="*/ 71438 w 364333"/>
                    <a:gd name="connsiteY1" fmla="*/ 0 h 76201"/>
                    <a:gd name="connsiteX2" fmla="*/ 121444 w 364333"/>
                    <a:gd name="connsiteY2" fmla="*/ 76199 h 76201"/>
                    <a:gd name="connsiteX3" fmla="*/ 178594 w 364333"/>
                    <a:gd name="connsiteY3" fmla="*/ 4762 h 76201"/>
                    <a:gd name="connsiteX4" fmla="*/ 242888 w 364333"/>
                    <a:gd name="connsiteY4" fmla="*/ 76200 h 76201"/>
                    <a:gd name="connsiteX5" fmla="*/ 309563 w 364333"/>
                    <a:gd name="connsiteY5" fmla="*/ 14287 h 76201"/>
                    <a:gd name="connsiteX6" fmla="*/ 364333 w 364333"/>
                    <a:gd name="connsiteY6" fmla="*/ 76201 h 76201"/>
                    <a:gd name="connsiteX0" fmla="*/ 0 w 364333"/>
                    <a:gd name="connsiteY0" fmla="*/ 76200 h 76201"/>
                    <a:gd name="connsiteX1" fmla="*/ 71438 w 364333"/>
                    <a:gd name="connsiteY1" fmla="*/ 0 h 76201"/>
                    <a:gd name="connsiteX2" fmla="*/ 121444 w 364333"/>
                    <a:gd name="connsiteY2" fmla="*/ 76199 h 76201"/>
                    <a:gd name="connsiteX3" fmla="*/ 178594 w 364333"/>
                    <a:gd name="connsiteY3" fmla="*/ 4762 h 76201"/>
                    <a:gd name="connsiteX4" fmla="*/ 242888 w 364333"/>
                    <a:gd name="connsiteY4" fmla="*/ 76200 h 76201"/>
                    <a:gd name="connsiteX5" fmla="*/ 311944 w 364333"/>
                    <a:gd name="connsiteY5" fmla="*/ 7143 h 76201"/>
                    <a:gd name="connsiteX6" fmla="*/ 364333 w 364333"/>
                    <a:gd name="connsiteY6" fmla="*/ 76201 h 76201"/>
                    <a:gd name="connsiteX0" fmla="*/ 0 w 311944"/>
                    <a:gd name="connsiteY0" fmla="*/ 76200 h 76200"/>
                    <a:gd name="connsiteX1" fmla="*/ 71438 w 311944"/>
                    <a:gd name="connsiteY1" fmla="*/ 0 h 76200"/>
                    <a:gd name="connsiteX2" fmla="*/ 121444 w 311944"/>
                    <a:gd name="connsiteY2" fmla="*/ 76199 h 76200"/>
                    <a:gd name="connsiteX3" fmla="*/ 178594 w 311944"/>
                    <a:gd name="connsiteY3" fmla="*/ 4762 h 76200"/>
                    <a:gd name="connsiteX4" fmla="*/ 242888 w 311944"/>
                    <a:gd name="connsiteY4" fmla="*/ 76200 h 76200"/>
                    <a:gd name="connsiteX5" fmla="*/ 311944 w 311944"/>
                    <a:gd name="connsiteY5" fmla="*/ 7143 h 76200"/>
                    <a:gd name="connsiteX0" fmla="*/ 0 w 321469"/>
                    <a:gd name="connsiteY0" fmla="*/ 78582 h 78582"/>
                    <a:gd name="connsiteX1" fmla="*/ 71438 w 321469"/>
                    <a:gd name="connsiteY1" fmla="*/ 2382 h 78582"/>
                    <a:gd name="connsiteX2" fmla="*/ 121444 w 321469"/>
                    <a:gd name="connsiteY2" fmla="*/ 78581 h 78582"/>
                    <a:gd name="connsiteX3" fmla="*/ 178594 w 321469"/>
                    <a:gd name="connsiteY3" fmla="*/ 7144 h 78582"/>
                    <a:gd name="connsiteX4" fmla="*/ 242888 w 321469"/>
                    <a:gd name="connsiteY4" fmla="*/ 78582 h 78582"/>
                    <a:gd name="connsiteX5" fmla="*/ 321469 w 321469"/>
                    <a:gd name="connsiteY5" fmla="*/ 0 h 785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21469" h="78582">
                      <a:moveTo>
                        <a:pt x="0" y="78582"/>
                      </a:moveTo>
                      <a:lnTo>
                        <a:pt x="71438" y="2382"/>
                      </a:lnTo>
                      <a:lnTo>
                        <a:pt x="121444" y="78581"/>
                      </a:lnTo>
                      <a:lnTo>
                        <a:pt x="178594" y="7144"/>
                      </a:lnTo>
                      <a:lnTo>
                        <a:pt x="242888" y="78582"/>
                      </a:lnTo>
                      <a:lnTo>
                        <a:pt x="321469" y="0"/>
                      </a:lnTo>
                    </a:path>
                  </a:pathLst>
                </a:custGeom>
                <a:noFill/>
                <a:ln>
                  <a:solidFill>
                    <a:schemeClr val="tx1"/>
                  </a:solidFill>
                </a:ln>
              </p:spPr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34" name="Rectangle 4"/>
                <p:cNvSpPr/>
                <p:nvPr/>
              </p:nvSpPr>
              <p:spPr>
                <a:xfrm>
                  <a:off x="8938916" y="3699996"/>
                  <a:ext cx="881880" cy="152099"/>
                </a:xfrm>
                <a:custGeom>
                  <a:avLst/>
                  <a:gdLst>
                    <a:gd name="connsiteX0" fmla="*/ 0 w 2742303"/>
                    <a:gd name="connsiteY0" fmla="*/ 0 h 317979"/>
                    <a:gd name="connsiteX1" fmla="*/ 2742303 w 2742303"/>
                    <a:gd name="connsiteY1" fmla="*/ 0 h 317979"/>
                    <a:gd name="connsiteX2" fmla="*/ 2742303 w 2742303"/>
                    <a:gd name="connsiteY2" fmla="*/ 317979 h 317979"/>
                    <a:gd name="connsiteX3" fmla="*/ 0 w 2742303"/>
                    <a:gd name="connsiteY3" fmla="*/ 317979 h 317979"/>
                    <a:gd name="connsiteX4" fmla="*/ 0 w 2742303"/>
                    <a:gd name="connsiteY4" fmla="*/ 0 h 317979"/>
                    <a:gd name="connsiteX0" fmla="*/ 2742303 w 2833743"/>
                    <a:gd name="connsiteY0" fmla="*/ 317979 h 409419"/>
                    <a:gd name="connsiteX1" fmla="*/ 0 w 2833743"/>
                    <a:gd name="connsiteY1" fmla="*/ 317979 h 409419"/>
                    <a:gd name="connsiteX2" fmla="*/ 0 w 2833743"/>
                    <a:gd name="connsiteY2" fmla="*/ 0 h 409419"/>
                    <a:gd name="connsiteX3" fmla="*/ 2742303 w 2833743"/>
                    <a:gd name="connsiteY3" fmla="*/ 0 h 409419"/>
                    <a:gd name="connsiteX4" fmla="*/ 2833743 w 2833743"/>
                    <a:gd name="connsiteY4" fmla="*/ 409419 h 409419"/>
                    <a:gd name="connsiteX0" fmla="*/ 2742303 w 2742303"/>
                    <a:gd name="connsiteY0" fmla="*/ 317979 h 317979"/>
                    <a:gd name="connsiteX1" fmla="*/ 0 w 2742303"/>
                    <a:gd name="connsiteY1" fmla="*/ 317979 h 317979"/>
                    <a:gd name="connsiteX2" fmla="*/ 0 w 2742303"/>
                    <a:gd name="connsiteY2" fmla="*/ 0 h 317979"/>
                    <a:gd name="connsiteX3" fmla="*/ 2742303 w 2742303"/>
                    <a:gd name="connsiteY3" fmla="*/ 0 h 317979"/>
                    <a:gd name="connsiteX0" fmla="*/ 2818503 w 2818503"/>
                    <a:gd name="connsiteY0" fmla="*/ 317979 h 317979"/>
                    <a:gd name="connsiteX1" fmla="*/ 0 w 2818503"/>
                    <a:gd name="connsiteY1" fmla="*/ 317979 h 317979"/>
                    <a:gd name="connsiteX2" fmla="*/ 0 w 2818503"/>
                    <a:gd name="connsiteY2" fmla="*/ 0 h 317979"/>
                    <a:gd name="connsiteX3" fmla="*/ 2742303 w 2818503"/>
                    <a:gd name="connsiteY3" fmla="*/ 0 h 317979"/>
                    <a:gd name="connsiteX0" fmla="*/ 2779083 w 2779083"/>
                    <a:gd name="connsiteY0" fmla="*/ 317979 h 317979"/>
                    <a:gd name="connsiteX1" fmla="*/ 0 w 2779083"/>
                    <a:gd name="connsiteY1" fmla="*/ 317979 h 317979"/>
                    <a:gd name="connsiteX2" fmla="*/ 0 w 2779083"/>
                    <a:gd name="connsiteY2" fmla="*/ 0 h 317979"/>
                    <a:gd name="connsiteX3" fmla="*/ 2742303 w 2779083"/>
                    <a:gd name="connsiteY3" fmla="*/ 0 h 317979"/>
                    <a:gd name="connsiteX0" fmla="*/ 2779083 w 2779083"/>
                    <a:gd name="connsiteY0" fmla="*/ 324329 h 324329"/>
                    <a:gd name="connsiteX1" fmla="*/ 0 w 2779083"/>
                    <a:gd name="connsiteY1" fmla="*/ 324329 h 324329"/>
                    <a:gd name="connsiteX2" fmla="*/ 0 w 2779083"/>
                    <a:gd name="connsiteY2" fmla="*/ 6350 h 324329"/>
                    <a:gd name="connsiteX3" fmla="*/ 2594958 w 2779083"/>
                    <a:gd name="connsiteY3" fmla="*/ 0 h 324329"/>
                    <a:gd name="connsiteX0" fmla="*/ 2779083 w 2779083"/>
                    <a:gd name="connsiteY0" fmla="*/ 317979 h 317979"/>
                    <a:gd name="connsiteX1" fmla="*/ 0 w 2779083"/>
                    <a:gd name="connsiteY1" fmla="*/ 317979 h 317979"/>
                    <a:gd name="connsiteX2" fmla="*/ 0 w 2779083"/>
                    <a:gd name="connsiteY2" fmla="*/ 0 h 317979"/>
                    <a:gd name="connsiteX3" fmla="*/ 2594958 w 2779083"/>
                    <a:gd name="connsiteY3" fmla="*/ 0 h 317979"/>
                    <a:gd name="connsiteX0" fmla="*/ 2595377 w 2595377"/>
                    <a:gd name="connsiteY0" fmla="*/ 317979 h 317979"/>
                    <a:gd name="connsiteX1" fmla="*/ 0 w 2595377"/>
                    <a:gd name="connsiteY1" fmla="*/ 317979 h 317979"/>
                    <a:gd name="connsiteX2" fmla="*/ 0 w 2595377"/>
                    <a:gd name="connsiteY2" fmla="*/ 0 h 317979"/>
                    <a:gd name="connsiteX3" fmla="*/ 2594958 w 2595377"/>
                    <a:gd name="connsiteY3" fmla="*/ 0 h 317979"/>
                    <a:gd name="connsiteX0" fmla="*/ 2729623 w 2729623"/>
                    <a:gd name="connsiteY0" fmla="*/ 317979 h 317979"/>
                    <a:gd name="connsiteX1" fmla="*/ 0 w 2729623"/>
                    <a:gd name="connsiteY1" fmla="*/ 317979 h 317979"/>
                    <a:gd name="connsiteX2" fmla="*/ 0 w 2729623"/>
                    <a:gd name="connsiteY2" fmla="*/ 0 h 317979"/>
                    <a:gd name="connsiteX3" fmla="*/ 2594958 w 2729623"/>
                    <a:gd name="connsiteY3" fmla="*/ 0 h 3179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729623" h="317979">
                      <a:moveTo>
                        <a:pt x="2729623" y="317979"/>
                      </a:moveTo>
                      <a:lnTo>
                        <a:pt x="0" y="317979"/>
                      </a:lnTo>
                      <a:lnTo>
                        <a:pt x="0" y="0"/>
                      </a:lnTo>
                      <a:lnTo>
                        <a:pt x="2594958" y="0"/>
                      </a:lnTo>
                    </a:path>
                  </a:pathLst>
                </a:custGeom>
                <a:noFill/>
                <a:ln>
                  <a:solidFill>
                    <a:schemeClr val="tx1"/>
                  </a:solidFill>
                </a:ln>
              </p:spPr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44" name="Rectangle 43"/>
              <p:cNvSpPr/>
              <p:nvPr/>
            </p:nvSpPr>
            <p:spPr>
              <a:xfrm>
                <a:off x="9945291" y="3565804"/>
                <a:ext cx="1709507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dirty="0"/>
                  <a:t>read/write work</a:t>
                </a:r>
              </a:p>
            </p:txBody>
          </p:sp>
          <p:grpSp>
            <p:nvGrpSpPr>
              <p:cNvPr id="21" name="Group 20"/>
              <p:cNvGrpSpPr/>
              <p:nvPr/>
            </p:nvGrpSpPr>
            <p:grpSpPr>
              <a:xfrm>
                <a:off x="8940914" y="3817617"/>
                <a:ext cx="943919" cy="276999"/>
                <a:chOff x="8940914" y="3817617"/>
                <a:chExt cx="943919" cy="276999"/>
              </a:xfrm>
            </p:grpSpPr>
            <p:cxnSp>
              <p:nvCxnSpPr>
                <p:cNvPr id="14" name="Straight Arrow Connector 13"/>
                <p:cNvCxnSpPr/>
                <p:nvPr/>
              </p:nvCxnSpPr>
              <p:spPr>
                <a:xfrm>
                  <a:off x="8940914" y="3949407"/>
                  <a:ext cx="150699" cy="0"/>
                </a:xfrm>
                <a:prstGeom prst="straightConnector1">
                  <a:avLst/>
                </a:prstGeom>
                <a:ln w="9525">
                  <a:solidFill>
                    <a:schemeClr val="tx1"/>
                  </a:solidFill>
                  <a:headEnd type="triangle" w="sm" len="med"/>
                  <a:tailEnd type="none" w="sm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59" name="Rectangle 58"/>
                    <p:cNvSpPr/>
                    <p:nvPr/>
                  </p:nvSpPr>
                  <p:spPr>
                    <a:xfrm>
                      <a:off x="9015923" y="3817617"/>
                      <a:ext cx="770852" cy="276999"/>
                    </a:xfrm>
                    <a:prstGeom prst="rect">
                      <a:avLst/>
                    </a:prstGeom>
                    <a:noFill/>
                  </p:spPr>
                  <p:txBody>
                    <a:bodyPr wrap="none">
                      <a:spAutoFit/>
                    </a:bodyPr>
                    <a:lstStyle/>
                    <a:p>
                      <a:pPr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r>
                              <a:rPr lang="en-US" sz="1200" b="0" i="1" smtClean="0">
                                <a:latin typeface="Cambria Math" panose="02040503050406030204" pitchFamily="18" charset="0"/>
                              </a:rPr>
                              <m:t>𝑂</m:t>
                            </m:r>
                            <m:d>
                              <m:dPr>
                                <m:ctrlPr>
                                  <a:rPr lang="en-US" sz="12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func>
                                  <m:funcPr>
                                    <m:ctrlPr>
                                      <a:rPr lang="en-US" sz="12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uncPr>
                                  <m:fName>
                                    <m:r>
                                      <m:rPr>
                                        <m:sty m:val="p"/>
                                      </m:rPr>
                                      <a:rPr lang="en-US" sz="1200" b="0" i="0" smtClean="0">
                                        <a:latin typeface="Cambria Math" panose="02040503050406030204" pitchFamily="18" charset="0"/>
                                      </a:rPr>
                                      <m:t>log</m:t>
                                    </m:r>
                                  </m:fName>
                                  <m:e>
                                    <m:r>
                                      <a:rPr lang="en-US" sz="1200" b="0" i="1" smtClean="0">
                                        <a:latin typeface="Cambria Math" panose="02040503050406030204" pitchFamily="18" charset="0"/>
                                      </a:rPr>
                                      <m:t>𝑛</m:t>
                                    </m:r>
                                  </m:e>
                                </m:func>
                              </m:e>
                            </m:d>
                          </m:oMath>
                        </m:oMathPara>
                      </a14:m>
                      <a:endParaRPr lang="en-US" sz="800" dirty="0"/>
                    </a:p>
                  </p:txBody>
                </p:sp>
              </mc:Choice>
              <mc:Fallback xmlns="">
                <p:sp>
                  <p:nvSpPr>
                    <p:cNvPr id="59" name="Rectangle 58"/>
                    <p:cNvSpPr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9015923" y="3817617"/>
                      <a:ext cx="770852" cy="276999"/>
                    </a:xfrm>
                    <a:prstGeom prst="rect">
                      <a:avLst/>
                    </a:prstGeom>
                    <a:blipFill>
                      <a:blip r:embed="rId4"/>
                      <a:stretch>
                        <a:fillRect b="-4348"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p:cxnSp>
              <p:nvCxnSpPr>
                <p:cNvPr id="60" name="Straight Arrow Connector 59"/>
                <p:cNvCxnSpPr/>
                <p:nvPr/>
              </p:nvCxnSpPr>
              <p:spPr>
                <a:xfrm>
                  <a:off x="9711017" y="3949407"/>
                  <a:ext cx="173816" cy="0"/>
                </a:xfrm>
                <a:prstGeom prst="straightConnector1">
                  <a:avLst/>
                </a:prstGeom>
                <a:ln w="9525">
                  <a:solidFill>
                    <a:schemeClr val="tx1"/>
                  </a:solidFill>
                  <a:headEnd type="none" w="sm" len="med"/>
                  <a:tailEnd type="triangle" w="sm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1" name="Rectangle 60"/>
                <p:cNvSpPr/>
                <p:nvPr/>
              </p:nvSpPr>
              <p:spPr>
                <a:xfrm>
                  <a:off x="8167088" y="3363624"/>
                  <a:ext cx="380489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61" name="Rectangle 60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167088" y="3363624"/>
                  <a:ext cx="380489" cy="369332"/>
                </a:xfrm>
                <a:prstGeom prst="rect">
                  <a:avLst/>
                </a:prstGeom>
                <a:blipFill>
                  <a:blip r:embed="rId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62" name="Freeform 61"/>
            <p:cNvSpPr/>
            <p:nvPr/>
          </p:nvSpPr>
          <p:spPr>
            <a:xfrm>
              <a:off x="8632303" y="3695500"/>
              <a:ext cx="411452" cy="279418"/>
            </a:xfrm>
            <a:custGeom>
              <a:avLst/>
              <a:gdLst>
                <a:gd name="connsiteX0" fmla="*/ 319 w 1086487"/>
                <a:gd name="connsiteY0" fmla="*/ 340025 h 340025"/>
                <a:gd name="connsiteX1" fmla="*/ 152719 w 1086487"/>
                <a:gd name="connsiteY1" fmla="*/ 54275 h 340025"/>
                <a:gd name="connsiteX2" fmla="*/ 933769 w 1086487"/>
                <a:gd name="connsiteY2" fmla="*/ 25700 h 340025"/>
                <a:gd name="connsiteX3" fmla="*/ 1086169 w 1086487"/>
                <a:gd name="connsiteY3" fmla="*/ 340025 h 340025"/>
                <a:gd name="connsiteX0" fmla="*/ 0 w 933768"/>
                <a:gd name="connsiteY0" fmla="*/ 54275 h 340025"/>
                <a:gd name="connsiteX1" fmla="*/ 781050 w 933768"/>
                <a:gd name="connsiteY1" fmla="*/ 25700 h 340025"/>
                <a:gd name="connsiteX2" fmla="*/ 933450 w 933768"/>
                <a:gd name="connsiteY2" fmla="*/ 340025 h 340025"/>
                <a:gd name="connsiteX0" fmla="*/ 0 w 557530"/>
                <a:gd name="connsiteY0" fmla="*/ 100175 h 328775"/>
                <a:gd name="connsiteX1" fmla="*/ 404812 w 557530"/>
                <a:gd name="connsiteY1" fmla="*/ 14450 h 328775"/>
                <a:gd name="connsiteX2" fmla="*/ 557212 w 557530"/>
                <a:gd name="connsiteY2" fmla="*/ 328775 h 328775"/>
                <a:gd name="connsiteX0" fmla="*/ 0 w 557276"/>
                <a:gd name="connsiteY0" fmla="*/ 48058 h 276658"/>
                <a:gd name="connsiteX1" fmla="*/ 376237 w 557276"/>
                <a:gd name="connsiteY1" fmla="*/ 29008 h 276658"/>
                <a:gd name="connsiteX2" fmla="*/ 557212 w 557276"/>
                <a:gd name="connsiteY2" fmla="*/ 276658 h 276658"/>
                <a:gd name="connsiteX0" fmla="*/ 0 w 557255"/>
                <a:gd name="connsiteY0" fmla="*/ 48058 h 276658"/>
                <a:gd name="connsiteX1" fmla="*/ 376237 w 557255"/>
                <a:gd name="connsiteY1" fmla="*/ 29008 h 276658"/>
                <a:gd name="connsiteX2" fmla="*/ 557212 w 557255"/>
                <a:gd name="connsiteY2" fmla="*/ 276658 h 276658"/>
                <a:gd name="connsiteX0" fmla="*/ 0 w 557255"/>
                <a:gd name="connsiteY0" fmla="*/ 36344 h 264944"/>
                <a:gd name="connsiteX1" fmla="*/ 376237 w 557255"/>
                <a:gd name="connsiteY1" fmla="*/ 17294 h 264944"/>
                <a:gd name="connsiteX2" fmla="*/ 557212 w 557255"/>
                <a:gd name="connsiteY2" fmla="*/ 264944 h 264944"/>
                <a:gd name="connsiteX0" fmla="*/ 0 w 557361"/>
                <a:gd name="connsiteY0" fmla="*/ 36344 h 264944"/>
                <a:gd name="connsiteX1" fmla="*/ 376237 w 557361"/>
                <a:gd name="connsiteY1" fmla="*/ 17294 h 264944"/>
                <a:gd name="connsiteX2" fmla="*/ 557212 w 557361"/>
                <a:gd name="connsiteY2" fmla="*/ 264944 h 264944"/>
                <a:gd name="connsiteX0" fmla="*/ 0 w 587841"/>
                <a:gd name="connsiteY0" fmla="*/ 11914 h 362434"/>
                <a:gd name="connsiteX1" fmla="*/ 406717 w 587841"/>
                <a:gd name="connsiteY1" fmla="*/ 114784 h 362434"/>
                <a:gd name="connsiteX2" fmla="*/ 587692 w 587841"/>
                <a:gd name="connsiteY2" fmla="*/ 362434 h 362434"/>
                <a:gd name="connsiteX0" fmla="*/ 0 w 587841"/>
                <a:gd name="connsiteY0" fmla="*/ 997 h 351517"/>
                <a:gd name="connsiteX1" fmla="*/ 406717 w 587841"/>
                <a:gd name="connsiteY1" fmla="*/ 103867 h 351517"/>
                <a:gd name="connsiteX2" fmla="*/ 587692 w 587841"/>
                <a:gd name="connsiteY2" fmla="*/ 351517 h 351517"/>
                <a:gd name="connsiteX0" fmla="*/ 0 w 587841"/>
                <a:gd name="connsiteY0" fmla="*/ 1281 h 351801"/>
                <a:gd name="connsiteX1" fmla="*/ 406717 w 587841"/>
                <a:gd name="connsiteY1" fmla="*/ 104151 h 351801"/>
                <a:gd name="connsiteX2" fmla="*/ 587692 w 587841"/>
                <a:gd name="connsiteY2" fmla="*/ 351801 h 351801"/>
                <a:gd name="connsiteX0" fmla="*/ 0 w 587729"/>
                <a:gd name="connsiteY0" fmla="*/ 1281 h 351801"/>
                <a:gd name="connsiteX1" fmla="*/ 406717 w 587729"/>
                <a:gd name="connsiteY1" fmla="*/ 104151 h 351801"/>
                <a:gd name="connsiteX2" fmla="*/ 587692 w 587729"/>
                <a:gd name="connsiteY2" fmla="*/ 351801 h 351801"/>
                <a:gd name="connsiteX0" fmla="*/ 0 w 587729"/>
                <a:gd name="connsiteY0" fmla="*/ 1540 h 352060"/>
                <a:gd name="connsiteX1" fmla="*/ 406717 w 587729"/>
                <a:gd name="connsiteY1" fmla="*/ 104410 h 352060"/>
                <a:gd name="connsiteX2" fmla="*/ 587692 w 587729"/>
                <a:gd name="connsiteY2" fmla="*/ 352060 h 352060"/>
                <a:gd name="connsiteX0" fmla="*/ 0 w 587726"/>
                <a:gd name="connsiteY0" fmla="*/ 1540 h 352060"/>
                <a:gd name="connsiteX1" fmla="*/ 406717 w 587726"/>
                <a:gd name="connsiteY1" fmla="*/ 104410 h 352060"/>
                <a:gd name="connsiteX2" fmla="*/ 587692 w 587726"/>
                <a:gd name="connsiteY2" fmla="*/ 352060 h 352060"/>
                <a:gd name="connsiteX0" fmla="*/ 0 w 587726"/>
                <a:gd name="connsiteY0" fmla="*/ 1593 h 352113"/>
                <a:gd name="connsiteX1" fmla="*/ 406717 w 587726"/>
                <a:gd name="connsiteY1" fmla="*/ 104463 h 352113"/>
                <a:gd name="connsiteX2" fmla="*/ 587692 w 587726"/>
                <a:gd name="connsiteY2" fmla="*/ 352113 h 352113"/>
                <a:gd name="connsiteX0" fmla="*/ 0 w 587721"/>
                <a:gd name="connsiteY0" fmla="*/ 1593 h 352113"/>
                <a:gd name="connsiteX1" fmla="*/ 406717 w 587721"/>
                <a:gd name="connsiteY1" fmla="*/ 104463 h 352113"/>
                <a:gd name="connsiteX2" fmla="*/ 587692 w 587721"/>
                <a:gd name="connsiteY2" fmla="*/ 352113 h 352113"/>
                <a:gd name="connsiteX0" fmla="*/ 0 w 568671"/>
                <a:gd name="connsiteY0" fmla="*/ 1086 h 382562"/>
                <a:gd name="connsiteX1" fmla="*/ 387667 w 568671"/>
                <a:gd name="connsiteY1" fmla="*/ 134912 h 382562"/>
                <a:gd name="connsiteX2" fmla="*/ 568642 w 568671"/>
                <a:gd name="connsiteY2" fmla="*/ 382562 h 382562"/>
                <a:gd name="connsiteX0" fmla="*/ 0 w 568671"/>
                <a:gd name="connsiteY0" fmla="*/ 0 h 381476"/>
                <a:gd name="connsiteX1" fmla="*/ 387667 w 568671"/>
                <a:gd name="connsiteY1" fmla="*/ 133826 h 381476"/>
                <a:gd name="connsiteX2" fmla="*/ 568642 w 568671"/>
                <a:gd name="connsiteY2" fmla="*/ 381476 h 381476"/>
                <a:gd name="connsiteX0" fmla="*/ 0 w 568671"/>
                <a:gd name="connsiteY0" fmla="*/ 0 h 381476"/>
                <a:gd name="connsiteX1" fmla="*/ 387667 w 568671"/>
                <a:gd name="connsiteY1" fmla="*/ 133826 h 381476"/>
                <a:gd name="connsiteX2" fmla="*/ 568642 w 568671"/>
                <a:gd name="connsiteY2" fmla="*/ 381476 h 381476"/>
                <a:gd name="connsiteX0" fmla="*/ 0 w 568671"/>
                <a:gd name="connsiteY0" fmla="*/ 421 h 381897"/>
                <a:gd name="connsiteX1" fmla="*/ 387667 w 568671"/>
                <a:gd name="connsiteY1" fmla="*/ 134247 h 381897"/>
                <a:gd name="connsiteX2" fmla="*/ 568642 w 568671"/>
                <a:gd name="connsiteY2" fmla="*/ 381897 h 381897"/>
                <a:gd name="connsiteX0" fmla="*/ 0 w 568671"/>
                <a:gd name="connsiteY0" fmla="*/ 421 h 381897"/>
                <a:gd name="connsiteX1" fmla="*/ 387667 w 568671"/>
                <a:gd name="connsiteY1" fmla="*/ 134247 h 381897"/>
                <a:gd name="connsiteX2" fmla="*/ 568642 w 568671"/>
                <a:gd name="connsiteY2" fmla="*/ 381897 h 381897"/>
                <a:gd name="connsiteX0" fmla="*/ 0 w 568654"/>
                <a:gd name="connsiteY0" fmla="*/ 1024 h 382500"/>
                <a:gd name="connsiteX1" fmla="*/ 294799 w 568654"/>
                <a:gd name="connsiteY1" fmla="*/ 82462 h 382500"/>
                <a:gd name="connsiteX2" fmla="*/ 568642 w 568654"/>
                <a:gd name="connsiteY2" fmla="*/ 382500 h 382500"/>
                <a:gd name="connsiteX0" fmla="*/ 0 w 568656"/>
                <a:gd name="connsiteY0" fmla="*/ 1607 h 383083"/>
                <a:gd name="connsiteX1" fmla="*/ 323374 w 568656"/>
                <a:gd name="connsiteY1" fmla="*/ 68757 h 383083"/>
                <a:gd name="connsiteX2" fmla="*/ 568642 w 568656"/>
                <a:gd name="connsiteY2" fmla="*/ 383083 h 383083"/>
                <a:gd name="connsiteX0" fmla="*/ 0 w 568656"/>
                <a:gd name="connsiteY0" fmla="*/ 1919 h 383395"/>
                <a:gd name="connsiteX1" fmla="*/ 323374 w 568656"/>
                <a:gd name="connsiteY1" fmla="*/ 69069 h 383395"/>
                <a:gd name="connsiteX2" fmla="*/ 568642 w 568656"/>
                <a:gd name="connsiteY2" fmla="*/ 383395 h 383395"/>
                <a:gd name="connsiteX0" fmla="*/ 0 w 568656"/>
                <a:gd name="connsiteY0" fmla="*/ 1919 h 383395"/>
                <a:gd name="connsiteX1" fmla="*/ 323374 w 568656"/>
                <a:gd name="connsiteY1" fmla="*/ 69069 h 383395"/>
                <a:gd name="connsiteX2" fmla="*/ 568642 w 568656"/>
                <a:gd name="connsiteY2" fmla="*/ 383395 h 383395"/>
                <a:gd name="connsiteX0" fmla="*/ 0 w 568656"/>
                <a:gd name="connsiteY0" fmla="*/ 5805 h 387281"/>
                <a:gd name="connsiteX1" fmla="*/ 323374 w 568656"/>
                <a:gd name="connsiteY1" fmla="*/ 72955 h 387281"/>
                <a:gd name="connsiteX2" fmla="*/ 568642 w 568656"/>
                <a:gd name="connsiteY2" fmla="*/ 387281 h 387281"/>
                <a:gd name="connsiteX0" fmla="*/ 0 w 568652"/>
                <a:gd name="connsiteY0" fmla="*/ 1271 h 382747"/>
                <a:gd name="connsiteX1" fmla="*/ 323374 w 568652"/>
                <a:gd name="connsiteY1" fmla="*/ 68421 h 382747"/>
                <a:gd name="connsiteX2" fmla="*/ 568642 w 568652"/>
                <a:gd name="connsiteY2" fmla="*/ 382747 h 382747"/>
                <a:gd name="connsiteX0" fmla="*/ 0 w 568652"/>
                <a:gd name="connsiteY0" fmla="*/ 924 h 382400"/>
                <a:gd name="connsiteX1" fmla="*/ 323374 w 568652"/>
                <a:gd name="connsiteY1" fmla="*/ 68074 h 382400"/>
                <a:gd name="connsiteX2" fmla="*/ 568642 w 568652"/>
                <a:gd name="connsiteY2" fmla="*/ 382400 h 382400"/>
                <a:gd name="connsiteX0" fmla="*/ 0 w 575797"/>
                <a:gd name="connsiteY0" fmla="*/ 1732 h 371301"/>
                <a:gd name="connsiteX1" fmla="*/ 323374 w 575797"/>
                <a:gd name="connsiteY1" fmla="*/ 68882 h 371301"/>
                <a:gd name="connsiteX2" fmla="*/ 575786 w 575797"/>
                <a:gd name="connsiteY2" fmla="*/ 371301 h 371301"/>
                <a:gd name="connsiteX0" fmla="*/ 0 w 580296"/>
                <a:gd name="connsiteY0" fmla="*/ 1732 h 518131"/>
                <a:gd name="connsiteX1" fmla="*/ 323374 w 580296"/>
                <a:gd name="connsiteY1" fmla="*/ 68882 h 518131"/>
                <a:gd name="connsiteX2" fmla="*/ 580285 w 580296"/>
                <a:gd name="connsiteY2" fmla="*/ 518131 h 518131"/>
                <a:gd name="connsiteX0" fmla="*/ 0 w 580300"/>
                <a:gd name="connsiteY0" fmla="*/ 476 h 516875"/>
                <a:gd name="connsiteX1" fmla="*/ 368364 w 580300"/>
                <a:gd name="connsiteY1" fmla="*/ 126358 h 516875"/>
                <a:gd name="connsiteX2" fmla="*/ 580285 w 580300"/>
                <a:gd name="connsiteY2" fmla="*/ 516875 h 516875"/>
                <a:gd name="connsiteX0" fmla="*/ 0 w 580300"/>
                <a:gd name="connsiteY0" fmla="*/ 476 h 516875"/>
                <a:gd name="connsiteX1" fmla="*/ 368364 w 580300"/>
                <a:gd name="connsiteY1" fmla="*/ 126358 h 516875"/>
                <a:gd name="connsiteX2" fmla="*/ 580285 w 580300"/>
                <a:gd name="connsiteY2" fmla="*/ 516875 h 516875"/>
                <a:gd name="connsiteX0" fmla="*/ 0 w 580503"/>
                <a:gd name="connsiteY0" fmla="*/ 476 h 516875"/>
                <a:gd name="connsiteX1" fmla="*/ 368364 w 580503"/>
                <a:gd name="connsiteY1" fmla="*/ 126358 h 516875"/>
                <a:gd name="connsiteX2" fmla="*/ 580285 w 580503"/>
                <a:gd name="connsiteY2" fmla="*/ 516875 h 516875"/>
                <a:gd name="connsiteX0" fmla="*/ 0 w 586087"/>
                <a:gd name="connsiteY0" fmla="*/ 476 h 516875"/>
                <a:gd name="connsiteX1" fmla="*/ 368364 w 586087"/>
                <a:gd name="connsiteY1" fmla="*/ 126358 h 516875"/>
                <a:gd name="connsiteX2" fmla="*/ 580285 w 586087"/>
                <a:gd name="connsiteY2" fmla="*/ 516875 h 516875"/>
                <a:gd name="connsiteX0" fmla="*/ 0 w 583023"/>
                <a:gd name="connsiteY0" fmla="*/ 476 h 516875"/>
                <a:gd name="connsiteX1" fmla="*/ 368364 w 583023"/>
                <a:gd name="connsiteY1" fmla="*/ 126358 h 516875"/>
                <a:gd name="connsiteX2" fmla="*/ 580285 w 583023"/>
                <a:gd name="connsiteY2" fmla="*/ 516875 h 516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83023" h="516875">
                  <a:moveTo>
                    <a:pt x="0" y="476"/>
                  </a:moveTo>
                  <a:cubicBezTo>
                    <a:pt x="141287" y="-6509"/>
                    <a:pt x="272400" y="64763"/>
                    <a:pt x="368364" y="126358"/>
                  </a:cubicBezTo>
                  <a:cubicBezTo>
                    <a:pt x="464328" y="199700"/>
                    <a:pt x="604365" y="254786"/>
                    <a:pt x="580285" y="516875"/>
                  </a:cubicBezTo>
                </a:path>
              </a:pathLst>
            </a:custGeom>
            <a:noFill/>
            <a:ln>
              <a:solidFill>
                <a:schemeClr val="tx1"/>
              </a:solidFill>
              <a:tailEnd type="triangle"/>
            </a:ln>
          </p:spPr>
          <p:txBody>
            <a:bodyPr rtlCol="0" anchor="ctr"/>
            <a:lstStyle/>
            <a:p>
              <a:pPr algn="ctr"/>
              <a:endParaRPr lang="en-US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63" name="Rectangle 62"/>
              <p:cNvSpPr/>
              <p:nvPr/>
            </p:nvSpPr>
            <p:spPr>
              <a:xfrm>
                <a:off x="6934200" y="4328423"/>
                <a:ext cx="5257800" cy="209288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spcBef>
                    <a:spcPts val="1800"/>
                  </a:spcBef>
                </a:pPr>
                <a:r>
                  <a:rPr lang="en-US" sz="2000" b="1" dirty="0"/>
                  <a:t>Theorem:  </a:t>
                </a:r>
                <a:r>
                  <a:rPr lang="en-US" sz="2000" dirty="0"/>
                  <a:t>If </a:t>
                </a:r>
                <a14:m>
                  <m:oMath xmlns:m="http://schemas.openxmlformats.org/officeDocument/2006/math">
                    <m:r>
                      <a:rPr lang="en-US" sz="2000" i="1" dirty="0">
                        <a:latin typeface="Cambria Math" panose="02040503050406030204" pitchFamily="18" charset="0"/>
                      </a:rPr>
                      <m:t>𝐴</m:t>
                    </m:r>
                    <m:sSub>
                      <m:sSubPr>
                        <m:ctrlPr>
                          <a:rPr lang="en-US" sz="2000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 dirty="0">
                            <a:latin typeface="Cambria Math" panose="02040503050406030204" pitchFamily="18" charset="0"/>
                          </a:rPr>
                          <m:t>≤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000" b="0" i="0" dirty="0" smtClean="0">
                            <a:latin typeface="Cambria Math" panose="02040503050406030204" pitchFamily="18" charset="0"/>
                          </a:rPr>
                          <m:t>L</m:t>
                        </m:r>
                      </m:sub>
                    </m:sSub>
                    <m:r>
                      <a:rPr lang="en-US" sz="2000" i="1" dirty="0">
                        <a:latin typeface="Cambria Math" panose="02040503050406030204" pitchFamily="18" charset="0"/>
                      </a:rPr>
                      <m:t>𝐵</m:t>
                    </m:r>
                  </m:oMath>
                </a14:m>
                <a:r>
                  <a:rPr lang="en-US" sz="2000" dirty="0"/>
                  <a:t>  and  </a:t>
                </a:r>
                <a14:m>
                  <m:oMath xmlns:m="http://schemas.openxmlformats.org/officeDocument/2006/math">
                    <m:r>
                      <a:rPr lang="en-US" sz="2000" i="1" dirty="0">
                        <a:latin typeface="Cambria Math" panose="02040503050406030204" pitchFamily="18" charset="0"/>
                      </a:rPr>
                      <m:t>𝐵</m:t>
                    </m:r>
                    <m:r>
                      <a:rPr lang="en-US" sz="2000" i="1" dirty="0">
                        <a:latin typeface="Cambria Math" panose="02040503050406030204" pitchFamily="18" charset="0"/>
                      </a:rPr>
                      <m:t>∈ </m:t>
                    </m:r>
                  </m:oMath>
                </a14:m>
                <a:r>
                  <a:rPr lang="en-US" sz="2000" dirty="0"/>
                  <a:t>L  then  </a:t>
                </a:r>
                <a14:m>
                  <m:oMath xmlns:m="http://schemas.openxmlformats.org/officeDocument/2006/math">
                    <m:r>
                      <a:rPr lang="en-US" sz="2000" i="1" dirty="0">
                        <a:latin typeface="Cambria Math" panose="02040503050406030204" pitchFamily="18" charset="0"/>
                      </a:rPr>
                      <m:t>𝐴</m:t>
                    </m:r>
                    <m:r>
                      <a:rPr lang="en-US" sz="2000" i="1" dirty="0">
                        <a:latin typeface="Cambria Math" panose="02040503050406030204" pitchFamily="18" charset="0"/>
                      </a:rPr>
                      <m:t>∈</m:t>
                    </m:r>
                  </m:oMath>
                </a14:m>
                <a:r>
                  <a:rPr lang="en-US" sz="2000" dirty="0"/>
                  <a:t> L</a:t>
                </a:r>
              </a:p>
              <a:p>
                <a:r>
                  <a:rPr lang="en-US" sz="2000" dirty="0"/>
                  <a:t>Proof:  TM for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𝐴</m:t>
                    </m:r>
                    <m:r>
                      <a:rPr lang="en-US" sz="2000" b="0" i="0" dirty="0" smtClean="0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US" sz="2000" dirty="0"/>
                  <a:t>  “On input </a:t>
                </a:r>
                <a14:m>
                  <m:oMath xmlns:m="http://schemas.openxmlformats.org/officeDocument/2006/math">
                    <m:r>
                      <a:rPr lang="en-US" sz="2000" i="1" dirty="0">
                        <a:latin typeface="Cambria Math" panose="02040503050406030204" pitchFamily="18" charset="0"/>
                      </a:rPr>
                      <m:t>𝑤</m:t>
                    </m:r>
                  </m:oMath>
                </a14:m>
                <a:endParaRPr lang="en-US" sz="2000" dirty="0"/>
              </a:p>
              <a:p>
                <a:r>
                  <a:rPr lang="en-US" sz="2000" dirty="0"/>
                  <a:t>     1.  Compute </a:t>
                </a:r>
                <a14:m>
                  <m:oMath xmlns:m="http://schemas.openxmlformats.org/officeDocument/2006/math">
                    <m:r>
                      <a:rPr lang="en-US" sz="2000" i="1" dirty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sz="2000" i="1" dirty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2000" i="1" dirty="0">
                        <a:latin typeface="Cambria Math" panose="02040503050406030204" pitchFamily="18" charset="0"/>
                      </a:rPr>
                      <m:t>𝑤</m:t>
                    </m:r>
                    <m:r>
                      <a:rPr lang="en-US" sz="2000" i="1" dirty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US" sz="2000" dirty="0"/>
              </a:p>
              <a:p>
                <a:r>
                  <a:rPr lang="en-US" sz="2000" dirty="0"/>
                  <a:t>     2.  Run decider for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𝐵</m:t>
                    </m:r>
                  </m:oMath>
                </a14:m>
                <a:r>
                  <a:rPr lang="en-US" sz="2000" dirty="0"/>
                  <a:t> on </a:t>
                </a:r>
                <a14:m>
                  <m:oMath xmlns:m="http://schemas.openxmlformats.org/officeDocument/2006/math">
                    <m:r>
                      <a:rPr lang="en-US" sz="2000" i="1" dirty="0"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en-US" sz="2000" i="1" dirty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i="1" dirty="0">
                            <a:latin typeface="Cambria Math" panose="02040503050406030204" pitchFamily="18" charset="0"/>
                          </a:rPr>
                          <m:t>𝑤</m:t>
                        </m:r>
                      </m:e>
                    </m:d>
                  </m:oMath>
                </a14:m>
                <a:r>
                  <a:rPr lang="en-US" sz="2000" dirty="0"/>
                  <a:t>.  Output same.”</a:t>
                </a:r>
              </a:p>
              <a:p>
                <a:pPr>
                  <a:spcBef>
                    <a:spcPts val="1200"/>
                  </a:spcBef>
                </a:pPr>
                <a:r>
                  <a:rPr lang="en-US" sz="2000" dirty="0"/>
                  <a:t>BUT we don’t have space to store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𝑤</m:t>
                    </m:r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2000" dirty="0"/>
                  <a:t>.  </a:t>
                </a:r>
              </a:p>
              <a:p>
                <a:r>
                  <a:rPr lang="en-US" sz="2000" dirty="0"/>
                  <a:t>So, (re-)compute symbols of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𝑤</m:t>
                    </m:r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2000" dirty="0"/>
                  <a:t> as needed.</a:t>
                </a:r>
              </a:p>
            </p:txBody>
          </p:sp>
        </mc:Choice>
        <mc:Fallback xmlns="">
          <p:sp>
            <p:nvSpPr>
              <p:cNvPr id="63" name="Rectangle 6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34200" y="4328423"/>
                <a:ext cx="5257800" cy="2092881"/>
              </a:xfrm>
              <a:prstGeom prst="rect">
                <a:avLst/>
              </a:prstGeom>
              <a:blipFill>
                <a:blip r:embed="rId6"/>
                <a:stretch>
                  <a:fillRect l="-1276" t="-1458" r="-464" b="-437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4" name="Rectangle 63"/>
          <p:cNvSpPr/>
          <p:nvPr/>
        </p:nvSpPr>
        <p:spPr>
          <a:xfrm>
            <a:off x="10586646" y="6369638"/>
            <a:ext cx="1309974" cy="338554"/>
          </a:xfrm>
          <a:prstGeom prst="rect">
            <a:avLst/>
          </a:prstGeom>
          <a:ln>
            <a:solidFill>
              <a:srgbClr val="FFC000"/>
            </a:solidFill>
          </a:ln>
        </p:spPr>
        <p:txBody>
          <a:bodyPr wrap="none">
            <a:spAutoFit/>
          </a:bodyPr>
          <a:lstStyle/>
          <a:p>
            <a:r>
              <a:rPr lang="en-US" sz="1600" dirty="0">
                <a:solidFill>
                  <a:srgbClr val="FFC000"/>
                </a:solidFill>
              </a:rPr>
              <a:t>Check-in 20.1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5" name="TextBox 64"/>
              <p:cNvSpPr txBox="1"/>
              <p:nvPr/>
            </p:nvSpPr>
            <p:spPr>
              <a:xfrm>
                <a:off x="342298" y="988311"/>
                <a:ext cx="5703719" cy="2098395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FFC000"/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>
                    <a:solidFill>
                      <a:srgbClr val="FFC000"/>
                    </a:solidFill>
                  </a:rPr>
                  <a:t>Check-in 20.1</a:t>
                </a:r>
              </a:p>
              <a:p>
                <a:r>
                  <a:rPr lang="en-US" sz="2000" dirty="0"/>
                  <a:t>If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𝑇</m:t>
                    </m:r>
                  </m:oMath>
                </a14:m>
                <a:r>
                  <a:rPr lang="en-US" sz="2000" dirty="0"/>
                  <a:t> is a log-space transducer that computes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𝑓</m:t>
                    </m:r>
                  </m:oMath>
                </a14:m>
                <a:r>
                  <a:rPr lang="en-US" sz="2000" dirty="0"/>
                  <a:t>, then for inputs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𝑤</m:t>
                    </m:r>
                  </m:oMath>
                </a14:m>
                <a:r>
                  <a:rPr lang="en-US" sz="2000" dirty="0"/>
                  <a:t> of length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𝑛</m:t>
                    </m:r>
                  </m:oMath>
                </a14:m>
                <a:r>
                  <a:rPr lang="en-US" sz="2000" dirty="0"/>
                  <a:t>, how long can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en-US" sz="2000" i="1" dirty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i="1" dirty="0" smtClean="0">
                            <a:latin typeface="Cambria Math" panose="02040503050406030204" pitchFamily="18" charset="0"/>
                          </a:rPr>
                          <m:t>𝑤</m:t>
                        </m:r>
                      </m:e>
                    </m:d>
                  </m:oMath>
                </a14:m>
                <a:r>
                  <a:rPr lang="en-US" sz="2000" dirty="0"/>
                  <a:t> be?</a:t>
                </a:r>
              </a:p>
              <a:p>
                <a:pPr>
                  <a:spcBef>
                    <a:spcPts val="600"/>
                  </a:spcBef>
                </a:pPr>
                <a:r>
                  <a:rPr lang="en-US" sz="2000" dirty="0"/>
                  <a:t>(a)  at most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𝑂</m:t>
                    </m:r>
                    <m:d>
                      <m:d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unc>
                          <m:funcPr>
                            <m:ctrlP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US" sz="2000" b="0" i="0" smtClean="0">
                                <a:latin typeface="Cambria Math" panose="02040503050406030204" pitchFamily="18" charset="0"/>
                              </a:rPr>
                              <m:t>log</m:t>
                            </m:r>
                          </m:fName>
                          <m:e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𝑛</m:t>
                            </m:r>
                          </m:e>
                        </m:func>
                      </m:e>
                    </m:d>
                  </m:oMath>
                </a14:m>
                <a:r>
                  <a:rPr lang="en-US" sz="2000" b="0" dirty="0"/>
                  <a:t>                 (d)  at most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e>
                      <m:sup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𝑂</m:t>
                        </m:r>
                        <m:d>
                          <m:dPr>
                            <m:ctrlP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𝑛</m:t>
                            </m:r>
                          </m:e>
                        </m:d>
                      </m:sup>
                    </m:sSup>
                  </m:oMath>
                </a14:m>
                <a:endParaRPr lang="en-US" sz="2000" b="0" dirty="0"/>
              </a:p>
              <a:p>
                <a:r>
                  <a:rPr lang="en-US" sz="2000" dirty="0"/>
                  <a:t>(b)  at most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𝑂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𝑛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2000" dirty="0"/>
                  <a:t>                       (e)  any length</a:t>
                </a:r>
              </a:p>
              <a:p>
                <a:r>
                  <a:rPr lang="en-US" sz="2000" dirty="0"/>
                  <a:t>(c)  at most polynomial in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𝑛</m:t>
                    </m:r>
                  </m:oMath>
                </a14:m>
                <a:endParaRPr lang="en-US" sz="2000" dirty="0"/>
              </a:p>
            </p:txBody>
          </p:sp>
        </mc:Choice>
        <mc:Fallback xmlns="">
          <p:sp>
            <p:nvSpPr>
              <p:cNvPr id="65" name="TextBox 6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2298" y="988311"/>
                <a:ext cx="5703719" cy="2098395"/>
              </a:xfrm>
              <a:prstGeom prst="rect">
                <a:avLst/>
              </a:prstGeom>
              <a:blipFill>
                <a:blip r:embed="rId7"/>
                <a:stretch>
                  <a:fillRect l="-1274" t="-1429" b="-3429"/>
                </a:stretch>
              </a:blipFill>
              <a:ln w="38100">
                <a:solidFill>
                  <a:srgbClr val="FFC000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Box 3">
            <a:extLst>
              <a:ext uri="{FF2B5EF4-FFF2-40B4-BE49-F238E27FC236}">
                <a16:creationId xmlns:a16="http://schemas.microsoft.com/office/drawing/2014/main" id="{37E165FA-DDF2-1F49-88BA-7D7CDFA3C0ED}"/>
              </a:ext>
            </a:extLst>
          </p:cNvPr>
          <p:cNvSpPr txBox="1"/>
          <p:nvPr/>
        </p:nvSpPr>
        <p:spPr>
          <a:xfrm>
            <a:off x="6081486" y="6444343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35340209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63" grpId="0" uiExpand="1" build="p"/>
      <p:bldP spid="64" grpId="0" animBg="1"/>
      <p:bldP spid="6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720435" y="0"/>
                <a:ext cx="6733309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r>
                      <a:rPr lang="en-US" sz="4000" i="1" dirty="0" smtClean="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𝑃𝐴𝑇𝐻</m:t>
                    </m:r>
                  </m:oMath>
                </a14:m>
                <a:r>
                  <a:rPr lang="en-US" sz="4000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 is NL-complete</a:t>
                </a:r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0435" y="0"/>
                <a:ext cx="6733309" cy="707886"/>
              </a:xfrm>
              <a:prstGeom prst="rect">
                <a:avLst/>
              </a:prstGeom>
              <a:blipFill>
                <a:blip r:embed="rId3"/>
                <a:stretch>
                  <a:fillRect t="-15517" b="-3620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258618" y="1363579"/>
                <a:ext cx="7195126" cy="307430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Bef>
                    <a:spcPts val="1200"/>
                  </a:spcBef>
                </a:pPr>
                <a:r>
                  <a:rPr lang="en-US" sz="2400" b="1" dirty="0"/>
                  <a:t>Theorem: </a:t>
                </a:r>
                <a:r>
                  <a:rPr lang="en-US" sz="2400" dirty="0"/>
                  <a:t>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𝑃𝐴𝑇𝐻</m:t>
                    </m:r>
                  </m:oMath>
                </a14:m>
                <a:r>
                  <a:rPr lang="en-US" sz="2400" dirty="0"/>
                  <a:t> is NL-complete</a:t>
                </a:r>
              </a:p>
              <a:p>
                <a:r>
                  <a:rPr lang="en-US" sz="2000" dirty="0"/>
                  <a:t>Proof:  1)   </a:t>
                </a:r>
                <a14:m>
                  <m:oMath xmlns:m="http://schemas.openxmlformats.org/officeDocument/2006/math">
                    <m:r>
                      <a:rPr lang="en-US" sz="2000" b="0" i="1" dirty="0" smtClean="0">
                        <a:latin typeface="Cambria Math" panose="02040503050406030204" pitchFamily="18" charset="0"/>
                      </a:rPr>
                      <m:t>𝑃𝐴𝑇𝐻</m:t>
                    </m:r>
                    <m:r>
                      <a:rPr lang="en-US" sz="2000" i="1" dirty="0">
                        <a:latin typeface="Cambria Math" panose="02040503050406030204" pitchFamily="18" charset="0"/>
                      </a:rPr>
                      <m:t>∈ </m:t>
                    </m:r>
                  </m:oMath>
                </a14:m>
                <a:r>
                  <a:rPr lang="en-US" sz="2000" dirty="0"/>
                  <a:t>NL   </a:t>
                </a:r>
                <a:r>
                  <a:rPr lang="en-US" sz="2000" dirty="0">
                    <a:sym typeface="Wingdings" panose="05000000000000000000" pitchFamily="2" charset="2"/>
                  </a:rPr>
                  <a:t></a:t>
                </a:r>
                <a:endParaRPr lang="en-US" sz="2000" dirty="0"/>
              </a:p>
              <a:p>
                <a:r>
                  <a:rPr lang="en-US" sz="2000" dirty="0"/>
                  <a:t>             2)   For all </a:t>
                </a:r>
                <a14:m>
                  <m:oMath xmlns:m="http://schemas.openxmlformats.org/officeDocument/2006/math">
                    <m:r>
                      <a:rPr lang="en-US" sz="2000" i="1" dirty="0">
                        <a:latin typeface="Cambria Math" panose="02040503050406030204" pitchFamily="18" charset="0"/>
                      </a:rPr>
                      <m:t>𝐴</m:t>
                    </m:r>
                    <m:r>
                      <a:rPr lang="en-US" sz="2000" i="1" dirty="0">
                        <a:latin typeface="Cambria Math" panose="02040503050406030204" pitchFamily="18" charset="0"/>
                      </a:rPr>
                      <m:t>∈ </m:t>
                    </m:r>
                  </m:oMath>
                </a14:m>
                <a:r>
                  <a:rPr lang="en-US" sz="2000" dirty="0"/>
                  <a:t>NL,  </a:t>
                </a:r>
                <a14:m>
                  <m:oMath xmlns:m="http://schemas.openxmlformats.org/officeDocument/2006/math">
                    <m:r>
                      <a:rPr lang="en-US" sz="2000" i="1">
                        <a:latin typeface="Cambria Math" panose="02040503050406030204" pitchFamily="18" charset="0"/>
                      </a:rPr>
                      <m:t>𝐴</m:t>
                    </m:r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≤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000" b="0" i="0" smtClean="0">
                            <a:latin typeface="Cambria Math" panose="02040503050406030204" pitchFamily="18" charset="0"/>
                          </a:rPr>
                          <m:t>L</m:t>
                        </m:r>
                      </m:sub>
                    </m:sSub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𝑃𝐴𝑇𝐻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endParaRPr lang="en-US" sz="2000" dirty="0"/>
              </a:p>
              <a:p>
                <a:pPr lvl="0"/>
                <a:r>
                  <a:rPr lang="en-US" sz="2000" dirty="0"/>
                  <a:t>Let </a:t>
                </a:r>
                <a14:m>
                  <m:oMath xmlns:m="http://schemas.openxmlformats.org/officeDocument/2006/math">
                    <m:r>
                      <a:rPr lang="en-US" sz="2000" i="1">
                        <a:latin typeface="Cambria Math" panose="02040503050406030204" pitchFamily="18" charset="0"/>
                      </a:rPr>
                      <m:t>𝐴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∈</m:t>
                    </m:r>
                  </m:oMath>
                </a14:m>
                <a:r>
                  <a:rPr lang="en-US" sz="2000" dirty="0"/>
                  <a:t> NL be decided by NTM </a:t>
                </a:r>
                <a14:m>
                  <m:oMath xmlns:m="http://schemas.openxmlformats.org/officeDocument/2006/math">
                    <m:r>
                      <a:rPr lang="en-US" sz="2000" i="1" dirty="0">
                        <a:latin typeface="Cambria Math" panose="02040503050406030204" pitchFamily="18" charset="0"/>
                      </a:rPr>
                      <m:t>𝑀</m:t>
                    </m:r>
                  </m:oMath>
                </a14:m>
                <a:r>
                  <a:rPr lang="en-US" sz="2000" dirty="0"/>
                  <a:t> in space </a:t>
                </a:r>
                <a14:m>
                  <m:oMath xmlns:m="http://schemas.openxmlformats.org/officeDocument/2006/math">
                    <m:r>
                      <a:rPr lang="en-US" sz="2000" i="1">
                        <a:latin typeface="Cambria Math" panose="02040503050406030204" pitchFamily="18" charset="0"/>
                      </a:rPr>
                      <m:t>𝑂</m:t>
                    </m:r>
                    <m:d>
                      <m:d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unc>
                          <m:func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US" sz="2000">
                                <a:latin typeface="Cambria Math" panose="02040503050406030204" pitchFamily="18" charset="0"/>
                              </a:rPr>
                              <m:t>log</m:t>
                            </m:r>
                          </m:fName>
                          <m:e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𝑛</m:t>
                            </m:r>
                          </m:e>
                        </m:func>
                      </m:e>
                    </m:d>
                  </m:oMath>
                </a14:m>
                <a:r>
                  <a:rPr lang="en-US" sz="2000" dirty="0"/>
                  <a:t>. </a:t>
                </a:r>
              </a:p>
              <a:p>
                <a:pPr lvl="0"/>
                <a:r>
                  <a:rPr lang="en-US" dirty="0"/>
                  <a:t>[Modify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𝑀</m:t>
                    </m:r>
                  </m:oMath>
                </a14:m>
                <a:r>
                  <a:rPr lang="en-US" dirty="0"/>
                  <a:t> to erase work tape and move heads to left end upon accepting.] </a:t>
                </a:r>
              </a:p>
              <a:p>
                <a:pPr lvl="0">
                  <a:spcBef>
                    <a:spcPts val="1200"/>
                  </a:spcBef>
                </a:pPr>
                <a:r>
                  <a:rPr lang="en-US" sz="2000" dirty="0"/>
                  <a:t>Give a log-space reduction </a:t>
                </a:r>
                <a14:m>
                  <m:oMath xmlns:m="http://schemas.openxmlformats.org/officeDocument/2006/math">
                    <m:r>
                      <a:rPr lang="en-US" sz="2000" i="1" dirty="0">
                        <a:latin typeface="Cambria Math" panose="02040503050406030204" pitchFamily="18" charset="0"/>
                      </a:rPr>
                      <m:t>𝑓</m:t>
                    </m:r>
                  </m:oMath>
                </a14:m>
                <a:r>
                  <a:rPr lang="en-US" sz="2000" dirty="0"/>
                  <a:t> mapping </a:t>
                </a:r>
                <a14:m>
                  <m:oMath xmlns:m="http://schemas.openxmlformats.org/officeDocument/2006/math">
                    <m:r>
                      <a:rPr lang="en-US" sz="2000" i="1" dirty="0">
                        <a:latin typeface="Cambria Math" panose="02040503050406030204" pitchFamily="18" charset="0"/>
                      </a:rPr>
                      <m:t>𝐴</m:t>
                    </m:r>
                  </m:oMath>
                </a14:m>
                <a:r>
                  <a:rPr lang="en-US" sz="2000" dirty="0"/>
                  <a:t> to </a:t>
                </a:r>
                <a14:m>
                  <m:oMath xmlns:m="http://schemas.openxmlformats.org/officeDocument/2006/math">
                    <m:r>
                      <a:rPr lang="en-US" sz="2000" b="0" i="1" dirty="0" smtClean="0">
                        <a:latin typeface="Cambria Math" panose="02040503050406030204" pitchFamily="18" charset="0"/>
                      </a:rPr>
                      <m:t>𝑃𝐴𝑇𝐻</m:t>
                    </m:r>
                  </m:oMath>
                </a14:m>
                <a:r>
                  <a:rPr lang="en-US" sz="2000" dirty="0"/>
                  <a:t>.  </a:t>
                </a:r>
              </a:p>
              <a:p>
                <a:pPr lvl="0"/>
                <a:r>
                  <a:rPr lang="en-US" sz="2000" dirty="0"/>
                  <a:t>        </a:t>
                </a:r>
                <a14:m>
                  <m:oMath xmlns:m="http://schemas.openxmlformats.org/officeDocument/2006/math">
                    <m:r>
                      <a:rPr lang="en-US" sz="2000" i="1"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𝑤</m:t>
                        </m:r>
                      </m:e>
                    </m:d>
                    <m:r>
                      <a:rPr lang="en-US" sz="2000" i="1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begChr m:val="〈"/>
                        <m:endChr m:val="〉"/>
                        <m:ctrlPr>
                          <a:rPr lang="en-US" sz="2000" b="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𝐺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𝑠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d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=〈</m:t>
                    </m:r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𝐺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𝑀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𝑤</m:t>
                        </m:r>
                      </m:sub>
                    </m:sSub>
                    <m:r>
                      <a:rPr lang="en-US" sz="2000" b="0" i="0" smtClean="0"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𝑐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start</m:t>
                        </m:r>
                      </m:sub>
                    </m:sSub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𝑐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accept</m:t>
                        </m:r>
                      </m:sub>
                    </m:sSub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〉</m:t>
                    </m:r>
                  </m:oMath>
                </a14:m>
                <a:endParaRPr lang="en-US" sz="2000" dirty="0"/>
              </a:p>
              <a:p>
                <a:pPr lvl="0"/>
                <a:r>
                  <a:rPr lang="en-US" sz="2000" dirty="0"/>
                  <a:t>      </a:t>
                </a:r>
                <a14:m>
                  <m:oMath xmlns:m="http://schemas.openxmlformats.org/officeDocument/2006/math">
                    <m:r>
                      <a:rPr lang="en-US" sz="2000" i="1">
                        <a:latin typeface="Cambria Math" panose="02040503050406030204" pitchFamily="18" charset="0"/>
                      </a:rPr>
                      <m:t>𝑤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∈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𝐴</m:t>
                    </m:r>
                  </m:oMath>
                </a14:m>
                <a:r>
                  <a:rPr lang="en-US" sz="2000" dirty="0"/>
                  <a:t> iff 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𝐺</m:t>
                    </m:r>
                  </m:oMath>
                </a14:m>
                <a:r>
                  <a:rPr lang="en-US" sz="2000" b="0" dirty="0"/>
                  <a:t> has a path from </a:t>
                </a:r>
                <a14:m>
                  <m:oMath xmlns:m="http://schemas.openxmlformats.org/officeDocument/2006/math">
                    <m:r>
                      <a:rPr lang="en-US" sz="2000" b="0" i="1" dirty="0" smtClean="0">
                        <a:latin typeface="Cambria Math" panose="02040503050406030204" pitchFamily="18" charset="0"/>
                      </a:rPr>
                      <m:t>𝑠</m:t>
                    </m:r>
                  </m:oMath>
                </a14:m>
                <a:r>
                  <a:rPr lang="en-US" sz="2000" b="0" dirty="0"/>
                  <a:t> to </a:t>
                </a:r>
                <a14:m>
                  <m:oMath xmlns:m="http://schemas.openxmlformats.org/officeDocument/2006/math">
                    <m:r>
                      <a:rPr lang="en-US" sz="2000" b="0" i="1" dirty="0" smtClean="0">
                        <a:latin typeface="Cambria Math" panose="02040503050406030204" pitchFamily="18" charset="0"/>
                      </a:rPr>
                      <m:t>𝑡</m:t>
                    </m:r>
                  </m:oMath>
                </a14:m>
                <a:endParaRPr lang="en-US" sz="2000" dirty="0"/>
              </a:p>
              <a:p>
                <a:pPr lvl="0"/>
                <a:r>
                  <a:rPr lang="en-US" sz="2000" dirty="0"/>
                  <a:t>Here is a log-space transducer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𝑇</m:t>
                    </m:r>
                  </m:oMath>
                </a14:m>
                <a:r>
                  <a:rPr lang="en-US" sz="2000" dirty="0"/>
                  <a:t> to compute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𝑓</m:t>
                    </m:r>
                  </m:oMath>
                </a14:m>
                <a:r>
                  <a:rPr lang="en-US" sz="2000" dirty="0"/>
                  <a:t> in log-space.</a:t>
                </a:r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8618" y="1363579"/>
                <a:ext cx="7195126" cy="3074303"/>
              </a:xfrm>
              <a:prstGeom prst="rect">
                <a:avLst/>
              </a:prstGeom>
              <a:blipFill>
                <a:blip r:embed="rId4"/>
                <a:stretch>
                  <a:fillRect l="-1270" t="-1587" r="-1016" b="-277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52" name="Group 51"/>
          <p:cNvGrpSpPr/>
          <p:nvPr/>
        </p:nvGrpSpPr>
        <p:grpSpPr>
          <a:xfrm>
            <a:off x="7848697" y="2676525"/>
            <a:ext cx="3291330" cy="1906434"/>
            <a:chOff x="7620510" y="4127720"/>
            <a:chExt cx="3291330" cy="1906434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5" name="Rectangle 34"/>
                <p:cNvSpPr/>
                <p:nvPr/>
              </p:nvSpPr>
              <p:spPr>
                <a:xfrm>
                  <a:off x="7620510" y="4127720"/>
                  <a:ext cx="715259" cy="381515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𝐺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𝑀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𝑤</m:t>
                            </m:r>
                          </m:sub>
                        </m:sSub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35" name="Rectangle 34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620510" y="4127720"/>
                  <a:ext cx="715259" cy="381515"/>
                </a:xfrm>
                <a:prstGeom prst="rect">
                  <a:avLst/>
                </a:prstGeom>
                <a:blipFill>
                  <a:blip r:embed="rId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grpSp>
          <p:nvGrpSpPr>
            <p:cNvPr id="48" name="Group 47"/>
            <p:cNvGrpSpPr/>
            <p:nvPr/>
          </p:nvGrpSpPr>
          <p:grpSpPr>
            <a:xfrm>
              <a:off x="7978140" y="4127720"/>
              <a:ext cx="2933700" cy="1906434"/>
              <a:chOff x="7978140" y="4127720"/>
              <a:chExt cx="2933700" cy="1906434"/>
            </a:xfrm>
          </p:grpSpPr>
          <p:sp>
            <p:nvSpPr>
              <p:cNvPr id="22" name="Oval 21"/>
              <p:cNvSpPr/>
              <p:nvPr/>
            </p:nvSpPr>
            <p:spPr>
              <a:xfrm>
                <a:off x="7978140" y="4127720"/>
                <a:ext cx="2933700" cy="1906434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rtlCol="0" anchor="ctr"/>
              <a:lstStyle/>
              <a:p>
                <a:pPr algn="ctr"/>
                <a:endParaRPr lang="en-US"/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36" name="Rectangle 35"/>
                  <p:cNvSpPr/>
                  <p:nvPr/>
                </p:nvSpPr>
                <p:spPr>
                  <a:xfrm>
                    <a:off x="9931555" y="4727524"/>
                    <a:ext cx="874663" cy="394019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>
                                  <a:latin typeface="Cambria Math" panose="02040503050406030204" pitchFamily="18" charset="0"/>
                                </a:rPr>
                                <m:t>accept</m:t>
                              </m:r>
                            </m:sub>
                          </m:sSub>
                        </m:oMath>
                      </m:oMathPara>
                    </a14:m>
                    <a:endParaRPr lang="en-US" dirty="0"/>
                  </a:p>
                </p:txBody>
              </p:sp>
            </mc:Choice>
            <mc:Fallback xmlns="">
              <p:sp>
                <p:nvSpPr>
                  <p:cNvPr id="36" name="Rectangle 35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9931555" y="4727524"/>
                    <a:ext cx="874663" cy="394019"/>
                  </a:xfrm>
                  <a:prstGeom prst="rect">
                    <a:avLst/>
                  </a:prstGeom>
                  <a:blipFill>
                    <a:blip r:embed="rId6"/>
                    <a:stretch>
                      <a:fillRect b="-7813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37" name="Rectangle 36"/>
                  <p:cNvSpPr/>
                  <p:nvPr/>
                </p:nvSpPr>
                <p:spPr>
                  <a:xfrm>
                    <a:off x="7978140" y="4727524"/>
                    <a:ext cx="733599" cy="369332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>
                                  <a:latin typeface="Cambria Math" panose="02040503050406030204" pitchFamily="18" charset="0"/>
                                </a:rPr>
                                <m:t>start</m:t>
                              </m:r>
                            </m:sub>
                          </m:sSub>
                        </m:oMath>
                      </m:oMathPara>
                    </a14:m>
                    <a:endParaRPr lang="en-US" dirty="0"/>
                  </a:p>
                </p:txBody>
              </p:sp>
            </mc:Choice>
            <mc:Fallback xmlns="">
              <p:sp>
                <p:nvSpPr>
                  <p:cNvPr id="37" name="Rectangle 36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7978140" y="4727524"/>
                    <a:ext cx="733599" cy="369332"/>
                  </a:xfrm>
                  <a:prstGeom prst="rect">
                    <a:avLst/>
                  </a:prstGeom>
                  <a:blipFill>
                    <a:blip r:embed="rId7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38" name="Rectangle 37"/>
                  <p:cNvSpPr/>
                  <p:nvPr/>
                </p:nvSpPr>
                <p:spPr>
                  <a:xfrm>
                    <a:off x="8768843" y="5336569"/>
                    <a:ext cx="412356" cy="369332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oMath>
                      </m:oMathPara>
                    </a14:m>
                    <a:endParaRPr lang="en-US" dirty="0"/>
                  </a:p>
                </p:txBody>
              </p:sp>
            </mc:Choice>
            <mc:Fallback xmlns="">
              <p:sp>
                <p:nvSpPr>
                  <p:cNvPr id="38" name="Rectangle 37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8768843" y="5336569"/>
                    <a:ext cx="412356" cy="369332"/>
                  </a:xfrm>
                  <a:prstGeom prst="rect">
                    <a:avLst/>
                  </a:prstGeom>
                  <a:blipFill>
                    <a:blip r:embed="rId8"/>
                    <a:stretch>
                      <a:fillRect b="-1667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39" name="Rectangle 38"/>
                  <p:cNvSpPr/>
                  <p:nvPr/>
                </p:nvSpPr>
                <p:spPr>
                  <a:xfrm>
                    <a:off x="9429908" y="5325412"/>
                    <a:ext cx="411074" cy="391646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𝑗</m:t>
                              </m:r>
                            </m:sub>
                          </m:sSub>
                        </m:oMath>
                      </m:oMathPara>
                    </a14:m>
                    <a:endParaRPr lang="en-US" dirty="0"/>
                  </a:p>
                </p:txBody>
              </p:sp>
            </mc:Choice>
            <mc:Fallback xmlns="">
              <p:sp>
                <p:nvSpPr>
                  <p:cNvPr id="39" name="Rectangle 38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9429908" y="5325412"/>
                    <a:ext cx="411074" cy="391646"/>
                  </a:xfrm>
                  <a:prstGeom prst="rect">
                    <a:avLst/>
                  </a:prstGeom>
                  <a:blipFill>
                    <a:blip r:embed="rId9"/>
                    <a:stretch>
                      <a:fillRect b="-7813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sp>
            <p:nvSpPr>
              <p:cNvPr id="40" name="Oval 39"/>
              <p:cNvSpPr/>
              <p:nvPr/>
            </p:nvSpPr>
            <p:spPr>
              <a:xfrm>
                <a:off x="8849291" y="5435434"/>
                <a:ext cx="251460" cy="270873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1" name="Oval 40"/>
              <p:cNvSpPr/>
              <p:nvPr/>
            </p:nvSpPr>
            <p:spPr>
              <a:xfrm>
                <a:off x="9510356" y="5418984"/>
                <a:ext cx="251460" cy="270873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2" name="Oval 41"/>
              <p:cNvSpPr/>
              <p:nvPr/>
            </p:nvSpPr>
            <p:spPr>
              <a:xfrm>
                <a:off x="9931554" y="4829176"/>
                <a:ext cx="793595" cy="292368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5" name="Oval 44"/>
              <p:cNvSpPr/>
              <p:nvPr/>
            </p:nvSpPr>
            <p:spPr>
              <a:xfrm>
                <a:off x="8038136" y="4813422"/>
                <a:ext cx="673604" cy="292368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47" name="Straight Arrow Connector 46"/>
              <p:cNvCxnSpPr>
                <a:stCxn id="40" idx="6"/>
                <a:endCxn id="41" idx="2"/>
              </p:cNvCxnSpPr>
              <p:nvPr/>
            </p:nvCxnSpPr>
            <p:spPr>
              <a:xfrm flipV="1">
                <a:off x="9100751" y="5554421"/>
                <a:ext cx="409605" cy="16450"/>
              </a:xfrm>
              <a:prstGeom prst="straightConnector1">
                <a:avLst/>
              </a:prstGeom>
              <a:ln w="9525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angle 3"/>
              <p:cNvSpPr/>
              <p:nvPr/>
            </p:nvSpPr>
            <p:spPr>
              <a:xfrm>
                <a:off x="1199750" y="4629224"/>
                <a:ext cx="414216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 panose="02040503050406030204" pitchFamily="18" charset="0"/>
                        </a:rPr>
                        <m:t>𝑤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4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99750" y="4629224"/>
                <a:ext cx="414216" cy="369332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8" name="Group 17"/>
          <p:cNvGrpSpPr/>
          <p:nvPr/>
        </p:nvGrpSpPr>
        <p:grpSpPr>
          <a:xfrm>
            <a:off x="258618" y="4398294"/>
            <a:ext cx="6310468" cy="1825111"/>
            <a:chOff x="258618" y="4398294"/>
            <a:chExt cx="6310468" cy="1825111"/>
          </a:xfrm>
        </p:grpSpPr>
        <p:grpSp>
          <p:nvGrpSpPr>
            <p:cNvPr id="32" name="Group 31"/>
            <p:cNvGrpSpPr/>
            <p:nvPr/>
          </p:nvGrpSpPr>
          <p:grpSpPr>
            <a:xfrm>
              <a:off x="1056741" y="4398294"/>
              <a:ext cx="2719256" cy="537984"/>
              <a:chOff x="8932994" y="3102690"/>
              <a:chExt cx="2459139" cy="357232"/>
            </a:xfrm>
          </p:grpSpPr>
          <p:grpSp>
            <p:nvGrpSpPr>
              <p:cNvPr id="72" name="Group 71"/>
              <p:cNvGrpSpPr/>
              <p:nvPr/>
            </p:nvGrpSpPr>
            <p:grpSpPr>
              <a:xfrm>
                <a:off x="8932994" y="3327319"/>
                <a:ext cx="2459139" cy="132603"/>
                <a:chOff x="8932994" y="3327319"/>
                <a:chExt cx="2459139" cy="132603"/>
              </a:xfrm>
            </p:grpSpPr>
            <p:sp>
              <p:nvSpPr>
                <p:cNvPr id="74" name="Rectangle 4"/>
                <p:cNvSpPr/>
                <p:nvPr/>
              </p:nvSpPr>
              <p:spPr>
                <a:xfrm>
                  <a:off x="8932994" y="3330441"/>
                  <a:ext cx="2459139" cy="129481"/>
                </a:xfrm>
                <a:custGeom>
                  <a:avLst/>
                  <a:gdLst>
                    <a:gd name="connsiteX0" fmla="*/ 0 w 2742303"/>
                    <a:gd name="connsiteY0" fmla="*/ 0 h 317979"/>
                    <a:gd name="connsiteX1" fmla="*/ 2742303 w 2742303"/>
                    <a:gd name="connsiteY1" fmla="*/ 0 h 317979"/>
                    <a:gd name="connsiteX2" fmla="*/ 2742303 w 2742303"/>
                    <a:gd name="connsiteY2" fmla="*/ 317979 h 317979"/>
                    <a:gd name="connsiteX3" fmla="*/ 0 w 2742303"/>
                    <a:gd name="connsiteY3" fmla="*/ 317979 h 317979"/>
                    <a:gd name="connsiteX4" fmla="*/ 0 w 2742303"/>
                    <a:gd name="connsiteY4" fmla="*/ 0 h 317979"/>
                    <a:gd name="connsiteX0" fmla="*/ 2742303 w 2833743"/>
                    <a:gd name="connsiteY0" fmla="*/ 317979 h 409419"/>
                    <a:gd name="connsiteX1" fmla="*/ 0 w 2833743"/>
                    <a:gd name="connsiteY1" fmla="*/ 317979 h 409419"/>
                    <a:gd name="connsiteX2" fmla="*/ 0 w 2833743"/>
                    <a:gd name="connsiteY2" fmla="*/ 0 h 409419"/>
                    <a:gd name="connsiteX3" fmla="*/ 2742303 w 2833743"/>
                    <a:gd name="connsiteY3" fmla="*/ 0 h 409419"/>
                    <a:gd name="connsiteX4" fmla="*/ 2833743 w 2833743"/>
                    <a:gd name="connsiteY4" fmla="*/ 409419 h 409419"/>
                    <a:gd name="connsiteX0" fmla="*/ 2742303 w 2742303"/>
                    <a:gd name="connsiteY0" fmla="*/ 317979 h 317979"/>
                    <a:gd name="connsiteX1" fmla="*/ 0 w 2742303"/>
                    <a:gd name="connsiteY1" fmla="*/ 317979 h 317979"/>
                    <a:gd name="connsiteX2" fmla="*/ 0 w 2742303"/>
                    <a:gd name="connsiteY2" fmla="*/ 0 h 317979"/>
                    <a:gd name="connsiteX3" fmla="*/ 2742303 w 2742303"/>
                    <a:gd name="connsiteY3" fmla="*/ 0 h 317979"/>
                    <a:gd name="connsiteX0" fmla="*/ 2818503 w 2818503"/>
                    <a:gd name="connsiteY0" fmla="*/ 317979 h 317979"/>
                    <a:gd name="connsiteX1" fmla="*/ 0 w 2818503"/>
                    <a:gd name="connsiteY1" fmla="*/ 317979 h 317979"/>
                    <a:gd name="connsiteX2" fmla="*/ 0 w 2818503"/>
                    <a:gd name="connsiteY2" fmla="*/ 0 h 317979"/>
                    <a:gd name="connsiteX3" fmla="*/ 2742303 w 2818503"/>
                    <a:gd name="connsiteY3" fmla="*/ 0 h 317979"/>
                    <a:gd name="connsiteX0" fmla="*/ 2772126 w 2772126"/>
                    <a:gd name="connsiteY0" fmla="*/ 317979 h 317979"/>
                    <a:gd name="connsiteX1" fmla="*/ 0 w 2772126"/>
                    <a:gd name="connsiteY1" fmla="*/ 317979 h 317979"/>
                    <a:gd name="connsiteX2" fmla="*/ 0 w 2772126"/>
                    <a:gd name="connsiteY2" fmla="*/ 0 h 317979"/>
                    <a:gd name="connsiteX3" fmla="*/ 2742303 w 2772126"/>
                    <a:gd name="connsiteY3" fmla="*/ 0 h 317979"/>
                    <a:gd name="connsiteX0" fmla="*/ 2783720 w 2783720"/>
                    <a:gd name="connsiteY0" fmla="*/ 317979 h 317979"/>
                    <a:gd name="connsiteX1" fmla="*/ 0 w 2783720"/>
                    <a:gd name="connsiteY1" fmla="*/ 317979 h 317979"/>
                    <a:gd name="connsiteX2" fmla="*/ 0 w 2783720"/>
                    <a:gd name="connsiteY2" fmla="*/ 0 h 317979"/>
                    <a:gd name="connsiteX3" fmla="*/ 2742303 w 2783720"/>
                    <a:gd name="connsiteY3" fmla="*/ 0 h 317979"/>
                    <a:gd name="connsiteX0" fmla="*/ 2816447 w 2816447"/>
                    <a:gd name="connsiteY0" fmla="*/ 317979 h 317979"/>
                    <a:gd name="connsiteX1" fmla="*/ 0 w 2816447"/>
                    <a:gd name="connsiteY1" fmla="*/ 317979 h 317979"/>
                    <a:gd name="connsiteX2" fmla="*/ 0 w 2816447"/>
                    <a:gd name="connsiteY2" fmla="*/ 0 h 317979"/>
                    <a:gd name="connsiteX3" fmla="*/ 2742303 w 2816447"/>
                    <a:gd name="connsiteY3" fmla="*/ 0 h 3179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816447" h="317979">
                      <a:moveTo>
                        <a:pt x="2816447" y="317979"/>
                      </a:moveTo>
                      <a:lnTo>
                        <a:pt x="0" y="317979"/>
                      </a:lnTo>
                      <a:lnTo>
                        <a:pt x="0" y="0"/>
                      </a:lnTo>
                      <a:lnTo>
                        <a:pt x="2742303" y="0"/>
                      </a:lnTo>
                    </a:path>
                  </a:pathLst>
                </a:custGeom>
                <a:noFill/>
                <a:ln>
                  <a:solidFill>
                    <a:schemeClr val="tx1"/>
                  </a:solidFill>
                </a:ln>
              </p:spPr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5" name="Freeform 74"/>
                <p:cNvSpPr/>
                <p:nvPr/>
              </p:nvSpPr>
              <p:spPr>
                <a:xfrm rot="16200000">
                  <a:off x="11291301" y="3358946"/>
                  <a:ext cx="127120" cy="63866"/>
                </a:xfrm>
                <a:custGeom>
                  <a:avLst/>
                  <a:gdLst>
                    <a:gd name="connsiteX0" fmla="*/ 0 w 369096"/>
                    <a:gd name="connsiteY0" fmla="*/ 76200 h 171450"/>
                    <a:gd name="connsiteX1" fmla="*/ 71438 w 369096"/>
                    <a:gd name="connsiteY1" fmla="*/ 0 h 171450"/>
                    <a:gd name="connsiteX2" fmla="*/ 107156 w 369096"/>
                    <a:gd name="connsiteY2" fmla="*/ 78581 h 171450"/>
                    <a:gd name="connsiteX3" fmla="*/ 178594 w 369096"/>
                    <a:gd name="connsiteY3" fmla="*/ 4762 h 171450"/>
                    <a:gd name="connsiteX4" fmla="*/ 219075 w 369096"/>
                    <a:gd name="connsiteY4" fmla="*/ 80962 h 171450"/>
                    <a:gd name="connsiteX5" fmla="*/ 309563 w 369096"/>
                    <a:gd name="connsiteY5" fmla="*/ 14287 h 171450"/>
                    <a:gd name="connsiteX6" fmla="*/ 369094 w 369096"/>
                    <a:gd name="connsiteY6" fmla="*/ 111918 h 171450"/>
                    <a:gd name="connsiteX7" fmla="*/ 307181 w 369096"/>
                    <a:gd name="connsiteY7" fmla="*/ 171450 h 171450"/>
                    <a:gd name="connsiteX0" fmla="*/ 0 w 369096"/>
                    <a:gd name="connsiteY0" fmla="*/ 76200 h 111918"/>
                    <a:gd name="connsiteX1" fmla="*/ 71438 w 369096"/>
                    <a:gd name="connsiteY1" fmla="*/ 0 h 111918"/>
                    <a:gd name="connsiteX2" fmla="*/ 107156 w 369096"/>
                    <a:gd name="connsiteY2" fmla="*/ 78581 h 111918"/>
                    <a:gd name="connsiteX3" fmla="*/ 178594 w 369096"/>
                    <a:gd name="connsiteY3" fmla="*/ 4762 h 111918"/>
                    <a:gd name="connsiteX4" fmla="*/ 219075 w 369096"/>
                    <a:gd name="connsiteY4" fmla="*/ 80962 h 111918"/>
                    <a:gd name="connsiteX5" fmla="*/ 309563 w 369096"/>
                    <a:gd name="connsiteY5" fmla="*/ 14287 h 111918"/>
                    <a:gd name="connsiteX6" fmla="*/ 369094 w 369096"/>
                    <a:gd name="connsiteY6" fmla="*/ 111918 h 111918"/>
                    <a:gd name="connsiteX0" fmla="*/ 0 w 361953"/>
                    <a:gd name="connsiteY0" fmla="*/ 76200 h 107155"/>
                    <a:gd name="connsiteX1" fmla="*/ 71438 w 361953"/>
                    <a:gd name="connsiteY1" fmla="*/ 0 h 107155"/>
                    <a:gd name="connsiteX2" fmla="*/ 107156 w 361953"/>
                    <a:gd name="connsiteY2" fmla="*/ 78581 h 107155"/>
                    <a:gd name="connsiteX3" fmla="*/ 178594 w 361953"/>
                    <a:gd name="connsiteY3" fmla="*/ 4762 h 107155"/>
                    <a:gd name="connsiteX4" fmla="*/ 219075 w 361953"/>
                    <a:gd name="connsiteY4" fmla="*/ 80962 h 107155"/>
                    <a:gd name="connsiteX5" fmla="*/ 309563 w 361953"/>
                    <a:gd name="connsiteY5" fmla="*/ 14287 h 107155"/>
                    <a:gd name="connsiteX6" fmla="*/ 361950 w 361953"/>
                    <a:gd name="connsiteY6" fmla="*/ 107155 h 107155"/>
                    <a:gd name="connsiteX0" fmla="*/ 0 w 361950"/>
                    <a:gd name="connsiteY0" fmla="*/ 76200 h 107155"/>
                    <a:gd name="connsiteX1" fmla="*/ 71438 w 361950"/>
                    <a:gd name="connsiteY1" fmla="*/ 0 h 107155"/>
                    <a:gd name="connsiteX2" fmla="*/ 107156 w 361950"/>
                    <a:gd name="connsiteY2" fmla="*/ 78581 h 107155"/>
                    <a:gd name="connsiteX3" fmla="*/ 178594 w 361950"/>
                    <a:gd name="connsiteY3" fmla="*/ 4762 h 107155"/>
                    <a:gd name="connsiteX4" fmla="*/ 219075 w 361950"/>
                    <a:gd name="connsiteY4" fmla="*/ 80962 h 107155"/>
                    <a:gd name="connsiteX5" fmla="*/ 309563 w 361950"/>
                    <a:gd name="connsiteY5" fmla="*/ 14287 h 107155"/>
                    <a:gd name="connsiteX6" fmla="*/ 361950 w 361950"/>
                    <a:gd name="connsiteY6" fmla="*/ 107155 h 107155"/>
                    <a:gd name="connsiteX0" fmla="*/ 0 w 309563"/>
                    <a:gd name="connsiteY0" fmla="*/ 76200 h 80962"/>
                    <a:gd name="connsiteX1" fmla="*/ 71438 w 309563"/>
                    <a:gd name="connsiteY1" fmla="*/ 0 h 80962"/>
                    <a:gd name="connsiteX2" fmla="*/ 107156 w 309563"/>
                    <a:gd name="connsiteY2" fmla="*/ 78581 h 80962"/>
                    <a:gd name="connsiteX3" fmla="*/ 178594 w 309563"/>
                    <a:gd name="connsiteY3" fmla="*/ 4762 h 80962"/>
                    <a:gd name="connsiteX4" fmla="*/ 219075 w 309563"/>
                    <a:gd name="connsiteY4" fmla="*/ 80962 h 80962"/>
                    <a:gd name="connsiteX5" fmla="*/ 309563 w 309563"/>
                    <a:gd name="connsiteY5" fmla="*/ 14287 h 80962"/>
                    <a:gd name="connsiteX0" fmla="*/ 0 w 316992"/>
                    <a:gd name="connsiteY0" fmla="*/ 76200 h 80962"/>
                    <a:gd name="connsiteX1" fmla="*/ 71438 w 316992"/>
                    <a:gd name="connsiteY1" fmla="*/ 0 h 80962"/>
                    <a:gd name="connsiteX2" fmla="*/ 107156 w 316992"/>
                    <a:gd name="connsiteY2" fmla="*/ 78581 h 80962"/>
                    <a:gd name="connsiteX3" fmla="*/ 178594 w 316992"/>
                    <a:gd name="connsiteY3" fmla="*/ 4762 h 80962"/>
                    <a:gd name="connsiteX4" fmla="*/ 219075 w 316992"/>
                    <a:gd name="connsiteY4" fmla="*/ 80962 h 80962"/>
                    <a:gd name="connsiteX5" fmla="*/ 309563 w 316992"/>
                    <a:gd name="connsiteY5" fmla="*/ 14287 h 80962"/>
                    <a:gd name="connsiteX6" fmla="*/ 311946 w 316992"/>
                    <a:gd name="connsiteY6" fmla="*/ 21432 h 80962"/>
                    <a:gd name="connsiteX0" fmla="*/ 0 w 364333"/>
                    <a:gd name="connsiteY0" fmla="*/ 76200 h 80962"/>
                    <a:gd name="connsiteX1" fmla="*/ 71438 w 364333"/>
                    <a:gd name="connsiteY1" fmla="*/ 0 h 80962"/>
                    <a:gd name="connsiteX2" fmla="*/ 107156 w 364333"/>
                    <a:gd name="connsiteY2" fmla="*/ 78581 h 80962"/>
                    <a:gd name="connsiteX3" fmla="*/ 178594 w 364333"/>
                    <a:gd name="connsiteY3" fmla="*/ 4762 h 80962"/>
                    <a:gd name="connsiteX4" fmla="*/ 219075 w 364333"/>
                    <a:gd name="connsiteY4" fmla="*/ 80962 h 80962"/>
                    <a:gd name="connsiteX5" fmla="*/ 309563 w 364333"/>
                    <a:gd name="connsiteY5" fmla="*/ 14287 h 80962"/>
                    <a:gd name="connsiteX6" fmla="*/ 364333 w 364333"/>
                    <a:gd name="connsiteY6" fmla="*/ 76201 h 80962"/>
                    <a:gd name="connsiteX0" fmla="*/ 0 w 364333"/>
                    <a:gd name="connsiteY0" fmla="*/ 76200 h 78581"/>
                    <a:gd name="connsiteX1" fmla="*/ 71438 w 364333"/>
                    <a:gd name="connsiteY1" fmla="*/ 0 h 78581"/>
                    <a:gd name="connsiteX2" fmla="*/ 107156 w 364333"/>
                    <a:gd name="connsiteY2" fmla="*/ 78581 h 78581"/>
                    <a:gd name="connsiteX3" fmla="*/ 178594 w 364333"/>
                    <a:gd name="connsiteY3" fmla="*/ 4762 h 78581"/>
                    <a:gd name="connsiteX4" fmla="*/ 226219 w 364333"/>
                    <a:gd name="connsiteY4" fmla="*/ 76200 h 78581"/>
                    <a:gd name="connsiteX5" fmla="*/ 309563 w 364333"/>
                    <a:gd name="connsiteY5" fmla="*/ 14287 h 78581"/>
                    <a:gd name="connsiteX6" fmla="*/ 364333 w 364333"/>
                    <a:gd name="connsiteY6" fmla="*/ 76201 h 78581"/>
                    <a:gd name="connsiteX0" fmla="*/ 0 w 364333"/>
                    <a:gd name="connsiteY0" fmla="*/ 76200 h 76201"/>
                    <a:gd name="connsiteX1" fmla="*/ 71438 w 364333"/>
                    <a:gd name="connsiteY1" fmla="*/ 0 h 76201"/>
                    <a:gd name="connsiteX2" fmla="*/ 121444 w 364333"/>
                    <a:gd name="connsiteY2" fmla="*/ 76199 h 76201"/>
                    <a:gd name="connsiteX3" fmla="*/ 178594 w 364333"/>
                    <a:gd name="connsiteY3" fmla="*/ 4762 h 76201"/>
                    <a:gd name="connsiteX4" fmla="*/ 226219 w 364333"/>
                    <a:gd name="connsiteY4" fmla="*/ 76200 h 76201"/>
                    <a:gd name="connsiteX5" fmla="*/ 309563 w 364333"/>
                    <a:gd name="connsiteY5" fmla="*/ 14287 h 76201"/>
                    <a:gd name="connsiteX6" fmla="*/ 364333 w 364333"/>
                    <a:gd name="connsiteY6" fmla="*/ 76201 h 76201"/>
                    <a:gd name="connsiteX0" fmla="*/ 0 w 364333"/>
                    <a:gd name="connsiteY0" fmla="*/ 76200 h 76201"/>
                    <a:gd name="connsiteX1" fmla="*/ 71438 w 364333"/>
                    <a:gd name="connsiteY1" fmla="*/ 0 h 76201"/>
                    <a:gd name="connsiteX2" fmla="*/ 121444 w 364333"/>
                    <a:gd name="connsiteY2" fmla="*/ 76199 h 76201"/>
                    <a:gd name="connsiteX3" fmla="*/ 178594 w 364333"/>
                    <a:gd name="connsiteY3" fmla="*/ 4762 h 76201"/>
                    <a:gd name="connsiteX4" fmla="*/ 242888 w 364333"/>
                    <a:gd name="connsiteY4" fmla="*/ 76200 h 76201"/>
                    <a:gd name="connsiteX5" fmla="*/ 309563 w 364333"/>
                    <a:gd name="connsiteY5" fmla="*/ 14287 h 76201"/>
                    <a:gd name="connsiteX6" fmla="*/ 364333 w 364333"/>
                    <a:gd name="connsiteY6" fmla="*/ 76201 h 76201"/>
                    <a:gd name="connsiteX0" fmla="*/ 0 w 364333"/>
                    <a:gd name="connsiteY0" fmla="*/ 76200 h 76201"/>
                    <a:gd name="connsiteX1" fmla="*/ 71438 w 364333"/>
                    <a:gd name="connsiteY1" fmla="*/ 0 h 76201"/>
                    <a:gd name="connsiteX2" fmla="*/ 121444 w 364333"/>
                    <a:gd name="connsiteY2" fmla="*/ 76199 h 76201"/>
                    <a:gd name="connsiteX3" fmla="*/ 178594 w 364333"/>
                    <a:gd name="connsiteY3" fmla="*/ 4762 h 76201"/>
                    <a:gd name="connsiteX4" fmla="*/ 242888 w 364333"/>
                    <a:gd name="connsiteY4" fmla="*/ 76200 h 76201"/>
                    <a:gd name="connsiteX5" fmla="*/ 311944 w 364333"/>
                    <a:gd name="connsiteY5" fmla="*/ 7143 h 76201"/>
                    <a:gd name="connsiteX6" fmla="*/ 364333 w 364333"/>
                    <a:gd name="connsiteY6" fmla="*/ 76201 h 76201"/>
                    <a:gd name="connsiteX0" fmla="*/ 0 w 311944"/>
                    <a:gd name="connsiteY0" fmla="*/ 76200 h 76200"/>
                    <a:gd name="connsiteX1" fmla="*/ 71438 w 311944"/>
                    <a:gd name="connsiteY1" fmla="*/ 0 h 76200"/>
                    <a:gd name="connsiteX2" fmla="*/ 121444 w 311944"/>
                    <a:gd name="connsiteY2" fmla="*/ 76199 h 76200"/>
                    <a:gd name="connsiteX3" fmla="*/ 178594 w 311944"/>
                    <a:gd name="connsiteY3" fmla="*/ 4762 h 76200"/>
                    <a:gd name="connsiteX4" fmla="*/ 242888 w 311944"/>
                    <a:gd name="connsiteY4" fmla="*/ 76200 h 76200"/>
                    <a:gd name="connsiteX5" fmla="*/ 311944 w 311944"/>
                    <a:gd name="connsiteY5" fmla="*/ 7143 h 76200"/>
                    <a:gd name="connsiteX0" fmla="*/ 0 w 321469"/>
                    <a:gd name="connsiteY0" fmla="*/ 78582 h 78582"/>
                    <a:gd name="connsiteX1" fmla="*/ 71438 w 321469"/>
                    <a:gd name="connsiteY1" fmla="*/ 2382 h 78582"/>
                    <a:gd name="connsiteX2" fmla="*/ 121444 w 321469"/>
                    <a:gd name="connsiteY2" fmla="*/ 78581 h 78582"/>
                    <a:gd name="connsiteX3" fmla="*/ 178594 w 321469"/>
                    <a:gd name="connsiteY3" fmla="*/ 7144 h 78582"/>
                    <a:gd name="connsiteX4" fmla="*/ 242888 w 321469"/>
                    <a:gd name="connsiteY4" fmla="*/ 78582 h 78582"/>
                    <a:gd name="connsiteX5" fmla="*/ 321469 w 321469"/>
                    <a:gd name="connsiteY5" fmla="*/ 0 h 785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21469" h="78582">
                      <a:moveTo>
                        <a:pt x="0" y="78582"/>
                      </a:moveTo>
                      <a:lnTo>
                        <a:pt x="71438" y="2382"/>
                      </a:lnTo>
                      <a:lnTo>
                        <a:pt x="121444" y="78581"/>
                      </a:lnTo>
                      <a:lnTo>
                        <a:pt x="178594" y="7144"/>
                      </a:lnTo>
                      <a:lnTo>
                        <a:pt x="242888" y="78582"/>
                      </a:lnTo>
                      <a:lnTo>
                        <a:pt x="321469" y="0"/>
                      </a:lnTo>
                    </a:path>
                  </a:pathLst>
                </a:custGeom>
                <a:noFill/>
                <a:ln>
                  <a:solidFill>
                    <a:schemeClr val="tx1"/>
                  </a:solidFill>
                </a:ln>
              </p:spPr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sp>
            <p:nvSpPr>
              <p:cNvPr id="73" name="Rectangle 72"/>
              <p:cNvSpPr/>
              <p:nvPr/>
            </p:nvSpPr>
            <p:spPr>
              <a:xfrm>
                <a:off x="9242836" y="3102690"/>
                <a:ext cx="1682064" cy="24524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dirty="0"/>
                  <a:t>read-only input</a:t>
                </a:r>
              </a:p>
            </p:txBody>
          </p:sp>
        </p:grpSp>
        <p:grpSp>
          <p:nvGrpSpPr>
            <p:cNvPr id="14" name="Group 13"/>
            <p:cNvGrpSpPr/>
            <p:nvPr/>
          </p:nvGrpSpPr>
          <p:grpSpPr>
            <a:xfrm>
              <a:off x="1062663" y="5206698"/>
              <a:ext cx="3038290" cy="566583"/>
              <a:chOff x="1062663" y="5206698"/>
              <a:chExt cx="3038290" cy="566583"/>
            </a:xfrm>
          </p:grpSpPr>
          <p:grpSp>
            <p:nvGrpSpPr>
              <p:cNvPr id="46" name="Group 45"/>
              <p:cNvGrpSpPr/>
              <p:nvPr/>
            </p:nvGrpSpPr>
            <p:grpSpPr>
              <a:xfrm>
                <a:off x="1062663" y="5295293"/>
                <a:ext cx="1289665" cy="231589"/>
                <a:chOff x="8938916" y="3698315"/>
                <a:chExt cx="891405" cy="153780"/>
              </a:xfrm>
            </p:grpSpPr>
            <p:sp>
              <p:nvSpPr>
                <p:cNvPr id="66" name="Freeform 65"/>
                <p:cNvSpPr/>
                <p:nvPr/>
              </p:nvSpPr>
              <p:spPr>
                <a:xfrm rot="16200000">
                  <a:off x="9721853" y="3742917"/>
                  <a:ext cx="153069" cy="63866"/>
                </a:xfrm>
                <a:custGeom>
                  <a:avLst/>
                  <a:gdLst>
                    <a:gd name="connsiteX0" fmla="*/ 0 w 369096"/>
                    <a:gd name="connsiteY0" fmla="*/ 76200 h 171450"/>
                    <a:gd name="connsiteX1" fmla="*/ 71438 w 369096"/>
                    <a:gd name="connsiteY1" fmla="*/ 0 h 171450"/>
                    <a:gd name="connsiteX2" fmla="*/ 107156 w 369096"/>
                    <a:gd name="connsiteY2" fmla="*/ 78581 h 171450"/>
                    <a:gd name="connsiteX3" fmla="*/ 178594 w 369096"/>
                    <a:gd name="connsiteY3" fmla="*/ 4762 h 171450"/>
                    <a:gd name="connsiteX4" fmla="*/ 219075 w 369096"/>
                    <a:gd name="connsiteY4" fmla="*/ 80962 h 171450"/>
                    <a:gd name="connsiteX5" fmla="*/ 309563 w 369096"/>
                    <a:gd name="connsiteY5" fmla="*/ 14287 h 171450"/>
                    <a:gd name="connsiteX6" fmla="*/ 369094 w 369096"/>
                    <a:gd name="connsiteY6" fmla="*/ 111918 h 171450"/>
                    <a:gd name="connsiteX7" fmla="*/ 307181 w 369096"/>
                    <a:gd name="connsiteY7" fmla="*/ 171450 h 171450"/>
                    <a:gd name="connsiteX0" fmla="*/ 0 w 369096"/>
                    <a:gd name="connsiteY0" fmla="*/ 76200 h 111918"/>
                    <a:gd name="connsiteX1" fmla="*/ 71438 w 369096"/>
                    <a:gd name="connsiteY1" fmla="*/ 0 h 111918"/>
                    <a:gd name="connsiteX2" fmla="*/ 107156 w 369096"/>
                    <a:gd name="connsiteY2" fmla="*/ 78581 h 111918"/>
                    <a:gd name="connsiteX3" fmla="*/ 178594 w 369096"/>
                    <a:gd name="connsiteY3" fmla="*/ 4762 h 111918"/>
                    <a:gd name="connsiteX4" fmla="*/ 219075 w 369096"/>
                    <a:gd name="connsiteY4" fmla="*/ 80962 h 111918"/>
                    <a:gd name="connsiteX5" fmla="*/ 309563 w 369096"/>
                    <a:gd name="connsiteY5" fmla="*/ 14287 h 111918"/>
                    <a:gd name="connsiteX6" fmla="*/ 369094 w 369096"/>
                    <a:gd name="connsiteY6" fmla="*/ 111918 h 111918"/>
                    <a:gd name="connsiteX0" fmla="*/ 0 w 361953"/>
                    <a:gd name="connsiteY0" fmla="*/ 76200 h 107155"/>
                    <a:gd name="connsiteX1" fmla="*/ 71438 w 361953"/>
                    <a:gd name="connsiteY1" fmla="*/ 0 h 107155"/>
                    <a:gd name="connsiteX2" fmla="*/ 107156 w 361953"/>
                    <a:gd name="connsiteY2" fmla="*/ 78581 h 107155"/>
                    <a:gd name="connsiteX3" fmla="*/ 178594 w 361953"/>
                    <a:gd name="connsiteY3" fmla="*/ 4762 h 107155"/>
                    <a:gd name="connsiteX4" fmla="*/ 219075 w 361953"/>
                    <a:gd name="connsiteY4" fmla="*/ 80962 h 107155"/>
                    <a:gd name="connsiteX5" fmla="*/ 309563 w 361953"/>
                    <a:gd name="connsiteY5" fmla="*/ 14287 h 107155"/>
                    <a:gd name="connsiteX6" fmla="*/ 361950 w 361953"/>
                    <a:gd name="connsiteY6" fmla="*/ 107155 h 107155"/>
                    <a:gd name="connsiteX0" fmla="*/ 0 w 361950"/>
                    <a:gd name="connsiteY0" fmla="*/ 76200 h 107155"/>
                    <a:gd name="connsiteX1" fmla="*/ 71438 w 361950"/>
                    <a:gd name="connsiteY1" fmla="*/ 0 h 107155"/>
                    <a:gd name="connsiteX2" fmla="*/ 107156 w 361950"/>
                    <a:gd name="connsiteY2" fmla="*/ 78581 h 107155"/>
                    <a:gd name="connsiteX3" fmla="*/ 178594 w 361950"/>
                    <a:gd name="connsiteY3" fmla="*/ 4762 h 107155"/>
                    <a:gd name="connsiteX4" fmla="*/ 219075 w 361950"/>
                    <a:gd name="connsiteY4" fmla="*/ 80962 h 107155"/>
                    <a:gd name="connsiteX5" fmla="*/ 309563 w 361950"/>
                    <a:gd name="connsiteY5" fmla="*/ 14287 h 107155"/>
                    <a:gd name="connsiteX6" fmla="*/ 361950 w 361950"/>
                    <a:gd name="connsiteY6" fmla="*/ 107155 h 107155"/>
                    <a:gd name="connsiteX0" fmla="*/ 0 w 309563"/>
                    <a:gd name="connsiteY0" fmla="*/ 76200 h 80962"/>
                    <a:gd name="connsiteX1" fmla="*/ 71438 w 309563"/>
                    <a:gd name="connsiteY1" fmla="*/ 0 h 80962"/>
                    <a:gd name="connsiteX2" fmla="*/ 107156 w 309563"/>
                    <a:gd name="connsiteY2" fmla="*/ 78581 h 80962"/>
                    <a:gd name="connsiteX3" fmla="*/ 178594 w 309563"/>
                    <a:gd name="connsiteY3" fmla="*/ 4762 h 80962"/>
                    <a:gd name="connsiteX4" fmla="*/ 219075 w 309563"/>
                    <a:gd name="connsiteY4" fmla="*/ 80962 h 80962"/>
                    <a:gd name="connsiteX5" fmla="*/ 309563 w 309563"/>
                    <a:gd name="connsiteY5" fmla="*/ 14287 h 80962"/>
                    <a:gd name="connsiteX0" fmla="*/ 0 w 316992"/>
                    <a:gd name="connsiteY0" fmla="*/ 76200 h 80962"/>
                    <a:gd name="connsiteX1" fmla="*/ 71438 w 316992"/>
                    <a:gd name="connsiteY1" fmla="*/ 0 h 80962"/>
                    <a:gd name="connsiteX2" fmla="*/ 107156 w 316992"/>
                    <a:gd name="connsiteY2" fmla="*/ 78581 h 80962"/>
                    <a:gd name="connsiteX3" fmla="*/ 178594 w 316992"/>
                    <a:gd name="connsiteY3" fmla="*/ 4762 h 80962"/>
                    <a:gd name="connsiteX4" fmla="*/ 219075 w 316992"/>
                    <a:gd name="connsiteY4" fmla="*/ 80962 h 80962"/>
                    <a:gd name="connsiteX5" fmla="*/ 309563 w 316992"/>
                    <a:gd name="connsiteY5" fmla="*/ 14287 h 80962"/>
                    <a:gd name="connsiteX6" fmla="*/ 311946 w 316992"/>
                    <a:gd name="connsiteY6" fmla="*/ 21432 h 80962"/>
                    <a:gd name="connsiteX0" fmla="*/ 0 w 364333"/>
                    <a:gd name="connsiteY0" fmla="*/ 76200 h 80962"/>
                    <a:gd name="connsiteX1" fmla="*/ 71438 w 364333"/>
                    <a:gd name="connsiteY1" fmla="*/ 0 h 80962"/>
                    <a:gd name="connsiteX2" fmla="*/ 107156 w 364333"/>
                    <a:gd name="connsiteY2" fmla="*/ 78581 h 80962"/>
                    <a:gd name="connsiteX3" fmla="*/ 178594 w 364333"/>
                    <a:gd name="connsiteY3" fmla="*/ 4762 h 80962"/>
                    <a:gd name="connsiteX4" fmla="*/ 219075 w 364333"/>
                    <a:gd name="connsiteY4" fmla="*/ 80962 h 80962"/>
                    <a:gd name="connsiteX5" fmla="*/ 309563 w 364333"/>
                    <a:gd name="connsiteY5" fmla="*/ 14287 h 80962"/>
                    <a:gd name="connsiteX6" fmla="*/ 364333 w 364333"/>
                    <a:gd name="connsiteY6" fmla="*/ 76201 h 80962"/>
                    <a:gd name="connsiteX0" fmla="*/ 0 w 364333"/>
                    <a:gd name="connsiteY0" fmla="*/ 76200 h 78581"/>
                    <a:gd name="connsiteX1" fmla="*/ 71438 w 364333"/>
                    <a:gd name="connsiteY1" fmla="*/ 0 h 78581"/>
                    <a:gd name="connsiteX2" fmla="*/ 107156 w 364333"/>
                    <a:gd name="connsiteY2" fmla="*/ 78581 h 78581"/>
                    <a:gd name="connsiteX3" fmla="*/ 178594 w 364333"/>
                    <a:gd name="connsiteY3" fmla="*/ 4762 h 78581"/>
                    <a:gd name="connsiteX4" fmla="*/ 226219 w 364333"/>
                    <a:gd name="connsiteY4" fmla="*/ 76200 h 78581"/>
                    <a:gd name="connsiteX5" fmla="*/ 309563 w 364333"/>
                    <a:gd name="connsiteY5" fmla="*/ 14287 h 78581"/>
                    <a:gd name="connsiteX6" fmla="*/ 364333 w 364333"/>
                    <a:gd name="connsiteY6" fmla="*/ 76201 h 78581"/>
                    <a:gd name="connsiteX0" fmla="*/ 0 w 364333"/>
                    <a:gd name="connsiteY0" fmla="*/ 76200 h 76201"/>
                    <a:gd name="connsiteX1" fmla="*/ 71438 w 364333"/>
                    <a:gd name="connsiteY1" fmla="*/ 0 h 76201"/>
                    <a:gd name="connsiteX2" fmla="*/ 121444 w 364333"/>
                    <a:gd name="connsiteY2" fmla="*/ 76199 h 76201"/>
                    <a:gd name="connsiteX3" fmla="*/ 178594 w 364333"/>
                    <a:gd name="connsiteY3" fmla="*/ 4762 h 76201"/>
                    <a:gd name="connsiteX4" fmla="*/ 226219 w 364333"/>
                    <a:gd name="connsiteY4" fmla="*/ 76200 h 76201"/>
                    <a:gd name="connsiteX5" fmla="*/ 309563 w 364333"/>
                    <a:gd name="connsiteY5" fmla="*/ 14287 h 76201"/>
                    <a:gd name="connsiteX6" fmla="*/ 364333 w 364333"/>
                    <a:gd name="connsiteY6" fmla="*/ 76201 h 76201"/>
                    <a:gd name="connsiteX0" fmla="*/ 0 w 364333"/>
                    <a:gd name="connsiteY0" fmla="*/ 76200 h 76201"/>
                    <a:gd name="connsiteX1" fmla="*/ 71438 w 364333"/>
                    <a:gd name="connsiteY1" fmla="*/ 0 h 76201"/>
                    <a:gd name="connsiteX2" fmla="*/ 121444 w 364333"/>
                    <a:gd name="connsiteY2" fmla="*/ 76199 h 76201"/>
                    <a:gd name="connsiteX3" fmla="*/ 178594 w 364333"/>
                    <a:gd name="connsiteY3" fmla="*/ 4762 h 76201"/>
                    <a:gd name="connsiteX4" fmla="*/ 242888 w 364333"/>
                    <a:gd name="connsiteY4" fmla="*/ 76200 h 76201"/>
                    <a:gd name="connsiteX5" fmla="*/ 309563 w 364333"/>
                    <a:gd name="connsiteY5" fmla="*/ 14287 h 76201"/>
                    <a:gd name="connsiteX6" fmla="*/ 364333 w 364333"/>
                    <a:gd name="connsiteY6" fmla="*/ 76201 h 76201"/>
                    <a:gd name="connsiteX0" fmla="*/ 0 w 364333"/>
                    <a:gd name="connsiteY0" fmla="*/ 76200 h 76201"/>
                    <a:gd name="connsiteX1" fmla="*/ 71438 w 364333"/>
                    <a:gd name="connsiteY1" fmla="*/ 0 h 76201"/>
                    <a:gd name="connsiteX2" fmla="*/ 121444 w 364333"/>
                    <a:gd name="connsiteY2" fmla="*/ 76199 h 76201"/>
                    <a:gd name="connsiteX3" fmla="*/ 178594 w 364333"/>
                    <a:gd name="connsiteY3" fmla="*/ 4762 h 76201"/>
                    <a:gd name="connsiteX4" fmla="*/ 242888 w 364333"/>
                    <a:gd name="connsiteY4" fmla="*/ 76200 h 76201"/>
                    <a:gd name="connsiteX5" fmla="*/ 311944 w 364333"/>
                    <a:gd name="connsiteY5" fmla="*/ 7143 h 76201"/>
                    <a:gd name="connsiteX6" fmla="*/ 364333 w 364333"/>
                    <a:gd name="connsiteY6" fmla="*/ 76201 h 76201"/>
                    <a:gd name="connsiteX0" fmla="*/ 0 w 311944"/>
                    <a:gd name="connsiteY0" fmla="*/ 76200 h 76200"/>
                    <a:gd name="connsiteX1" fmla="*/ 71438 w 311944"/>
                    <a:gd name="connsiteY1" fmla="*/ 0 h 76200"/>
                    <a:gd name="connsiteX2" fmla="*/ 121444 w 311944"/>
                    <a:gd name="connsiteY2" fmla="*/ 76199 h 76200"/>
                    <a:gd name="connsiteX3" fmla="*/ 178594 w 311944"/>
                    <a:gd name="connsiteY3" fmla="*/ 4762 h 76200"/>
                    <a:gd name="connsiteX4" fmla="*/ 242888 w 311944"/>
                    <a:gd name="connsiteY4" fmla="*/ 76200 h 76200"/>
                    <a:gd name="connsiteX5" fmla="*/ 311944 w 311944"/>
                    <a:gd name="connsiteY5" fmla="*/ 7143 h 76200"/>
                    <a:gd name="connsiteX0" fmla="*/ 0 w 321469"/>
                    <a:gd name="connsiteY0" fmla="*/ 78582 h 78582"/>
                    <a:gd name="connsiteX1" fmla="*/ 71438 w 321469"/>
                    <a:gd name="connsiteY1" fmla="*/ 2382 h 78582"/>
                    <a:gd name="connsiteX2" fmla="*/ 121444 w 321469"/>
                    <a:gd name="connsiteY2" fmla="*/ 78581 h 78582"/>
                    <a:gd name="connsiteX3" fmla="*/ 178594 w 321469"/>
                    <a:gd name="connsiteY3" fmla="*/ 7144 h 78582"/>
                    <a:gd name="connsiteX4" fmla="*/ 242888 w 321469"/>
                    <a:gd name="connsiteY4" fmla="*/ 78582 h 78582"/>
                    <a:gd name="connsiteX5" fmla="*/ 321469 w 321469"/>
                    <a:gd name="connsiteY5" fmla="*/ 0 h 785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21469" h="78582">
                      <a:moveTo>
                        <a:pt x="0" y="78582"/>
                      </a:moveTo>
                      <a:lnTo>
                        <a:pt x="71438" y="2382"/>
                      </a:lnTo>
                      <a:lnTo>
                        <a:pt x="121444" y="78581"/>
                      </a:lnTo>
                      <a:lnTo>
                        <a:pt x="178594" y="7144"/>
                      </a:lnTo>
                      <a:lnTo>
                        <a:pt x="242888" y="78582"/>
                      </a:lnTo>
                      <a:lnTo>
                        <a:pt x="321469" y="0"/>
                      </a:lnTo>
                    </a:path>
                  </a:pathLst>
                </a:custGeom>
                <a:noFill/>
                <a:ln>
                  <a:solidFill>
                    <a:schemeClr val="tx1"/>
                  </a:solidFill>
                </a:ln>
              </p:spPr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67" name="Rectangle 4"/>
                <p:cNvSpPr/>
                <p:nvPr/>
              </p:nvSpPr>
              <p:spPr>
                <a:xfrm>
                  <a:off x="8938916" y="3699996"/>
                  <a:ext cx="881880" cy="152099"/>
                </a:xfrm>
                <a:custGeom>
                  <a:avLst/>
                  <a:gdLst>
                    <a:gd name="connsiteX0" fmla="*/ 0 w 2742303"/>
                    <a:gd name="connsiteY0" fmla="*/ 0 h 317979"/>
                    <a:gd name="connsiteX1" fmla="*/ 2742303 w 2742303"/>
                    <a:gd name="connsiteY1" fmla="*/ 0 h 317979"/>
                    <a:gd name="connsiteX2" fmla="*/ 2742303 w 2742303"/>
                    <a:gd name="connsiteY2" fmla="*/ 317979 h 317979"/>
                    <a:gd name="connsiteX3" fmla="*/ 0 w 2742303"/>
                    <a:gd name="connsiteY3" fmla="*/ 317979 h 317979"/>
                    <a:gd name="connsiteX4" fmla="*/ 0 w 2742303"/>
                    <a:gd name="connsiteY4" fmla="*/ 0 h 317979"/>
                    <a:gd name="connsiteX0" fmla="*/ 2742303 w 2833743"/>
                    <a:gd name="connsiteY0" fmla="*/ 317979 h 409419"/>
                    <a:gd name="connsiteX1" fmla="*/ 0 w 2833743"/>
                    <a:gd name="connsiteY1" fmla="*/ 317979 h 409419"/>
                    <a:gd name="connsiteX2" fmla="*/ 0 w 2833743"/>
                    <a:gd name="connsiteY2" fmla="*/ 0 h 409419"/>
                    <a:gd name="connsiteX3" fmla="*/ 2742303 w 2833743"/>
                    <a:gd name="connsiteY3" fmla="*/ 0 h 409419"/>
                    <a:gd name="connsiteX4" fmla="*/ 2833743 w 2833743"/>
                    <a:gd name="connsiteY4" fmla="*/ 409419 h 409419"/>
                    <a:gd name="connsiteX0" fmla="*/ 2742303 w 2742303"/>
                    <a:gd name="connsiteY0" fmla="*/ 317979 h 317979"/>
                    <a:gd name="connsiteX1" fmla="*/ 0 w 2742303"/>
                    <a:gd name="connsiteY1" fmla="*/ 317979 h 317979"/>
                    <a:gd name="connsiteX2" fmla="*/ 0 w 2742303"/>
                    <a:gd name="connsiteY2" fmla="*/ 0 h 317979"/>
                    <a:gd name="connsiteX3" fmla="*/ 2742303 w 2742303"/>
                    <a:gd name="connsiteY3" fmla="*/ 0 h 317979"/>
                    <a:gd name="connsiteX0" fmla="*/ 2818503 w 2818503"/>
                    <a:gd name="connsiteY0" fmla="*/ 317979 h 317979"/>
                    <a:gd name="connsiteX1" fmla="*/ 0 w 2818503"/>
                    <a:gd name="connsiteY1" fmla="*/ 317979 h 317979"/>
                    <a:gd name="connsiteX2" fmla="*/ 0 w 2818503"/>
                    <a:gd name="connsiteY2" fmla="*/ 0 h 317979"/>
                    <a:gd name="connsiteX3" fmla="*/ 2742303 w 2818503"/>
                    <a:gd name="connsiteY3" fmla="*/ 0 h 317979"/>
                    <a:gd name="connsiteX0" fmla="*/ 2779083 w 2779083"/>
                    <a:gd name="connsiteY0" fmla="*/ 317979 h 317979"/>
                    <a:gd name="connsiteX1" fmla="*/ 0 w 2779083"/>
                    <a:gd name="connsiteY1" fmla="*/ 317979 h 317979"/>
                    <a:gd name="connsiteX2" fmla="*/ 0 w 2779083"/>
                    <a:gd name="connsiteY2" fmla="*/ 0 h 317979"/>
                    <a:gd name="connsiteX3" fmla="*/ 2742303 w 2779083"/>
                    <a:gd name="connsiteY3" fmla="*/ 0 h 317979"/>
                    <a:gd name="connsiteX0" fmla="*/ 2779083 w 2779083"/>
                    <a:gd name="connsiteY0" fmla="*/ 324329 h 324329"/>
                    <a:gd name="connsiteX1" fmla="*/ 0 w 2779083"/>
                    <a:gd name="connsiteY1" fmla="*/ 324329 h 324329"/>
                    <a:gd name="connsiteX2" fmla="*/ 0 w 2779083"/>
                    <a:gd name="connsiteY2" fmla="*/ 6350 h 324329"/>
                    <a:gd name="connsiteX3" fmla="*/ 2594958 w 2779083"/>
                    <a:gd name="connsiteY3" fmla="*/ 0 h 324329"/>
                    <a:gd name="connsiteX0" fmla="*/ 2779083 w 2779083"/>
                    <a:gd name="connsiteY0" fmla="*/ 317979 h 317979"/>
                    <a:gd name="connsiteX1" fmla="*/ 0 w 2779083"/>
                    <a:gd name="connsiteY1" fmla="*/ 317979 h 317979"/>
                    <a:gd name="connsiteX2" fmla="*/ 0 w 2779083"/>
                    <a:gd name="connsiteY2" fmla="*/ 0 h 317979"/>
                    <a:gd name="connsiteX3" fmla="*/ 2594958 w 2779083"/>
                    <a:gd name="connsiteY3" fmla="*/ 0 h 317979"/>
                    <a:gd name="connsiteX0" fmla="*/ 2595377 w 2595377"/>
                    <a:gd name="connsiteY0" fmla="*/ 317979 h 317979"/>
                    <a:gd name="connsiteX1" fmla="*/ 0 w 2595377"/>
                    <a:gd name="connsiteY1" fmla="*/ 317979 h 317979"/>
                    <a:gd name="connsiteX2" fmla="*/ 0 w 2595377"/>
                    <a:gd name="connsiteY2" fmla="*/ 0 h 317979"/>
                    <a:gd name="connsiteX3" fmla="*/ 2594958 w 2595377"/>
                    <a:gd name="connsiteY3" fmla="*/ 0 h 317979"/>
                    <a:gd name="connsiteX0" fmla="*/ 2729623 w 2729623"/>
                    <a:gd name="connsiteY0" fmla="*/ 317979 h 317979"/>
                    <a:gd name="connsiteX1" fmla="*/ 0 w 2729623"/>
                    <a:gd name="connsiteY1" fmla="*/ 317979 h 317979"/>
                    <a:gd name="connsiteX2" fmla="*/ 0 w 2729623"/>
                    <a:gd name="connsiteY2" fmla="*/ 0 h 317979"/>
                    <a:gd name="connsiteX3" fmla="*/ 2594958 w 2729623"/>
                    <a:gd name="connsiteY3" fmla="*/ 0 h 3179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729623" h="317979">
                      <a:moveTo>
                        <a:pt x="2729623" y="317979"/>
                      </a:moveTo>
                      <a:lnTo>
                        <a:pt x="0" y="317979"/>
                      </a:lnTo>
                      <a:lnTo>
                        <a:pt x="0" y="0"/>
                      </a:lnTo>
                      <a:lnTo>
                        <a:pt x="2594958" y="0"/>
                      </a:lnTo>
                    </a:path>
                  </a:pathLst>
                </a:custGeom>
                <a:noFill/>
                <a:ln>
                  <a:solidFill>
                    <a:schemeClr val="tx1"/>
                  </a:solidFill>
                </a:ln>
              </p:spPr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61" name="Rectangle 60"/>
              <p:cNvSpPr/>
              <p:nvPr/>
            </p:nvSpPr>
            <p:spPr>
              <a:xfrm>
                <a:off x="2338547" y="5206698"/>
                <a:ext cx="1762406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dirty="0"/>
                  <a:t>read/write work</a:t>
                </a:r>
              </a:p>
            </p:txBody>
          </p:sp>
          <p:grpSp>
            <p:nvGrpSpPr>
              <p:cNvPr id="62" name="Group 61"/>
              <p:cNvGrpSpPr/>
              <p:nvPr/>
            </p:nvGrpSpPr>
            <p:grpSpPr>
              <a:xfrm>
                <a:off x="1064598" y="5496283"/>
                <a:ext cx="1095750" cy="276998"/>
                <a:chOff x="8940914" y="3855491"/>
                <a:chExt cx="875427" cy="183932"/>
              </a:xfrm>
            </p:grpSpPr>
            <p:cxnSp>
              <p:nvCxnSpPr>
                <p:cNvPr id="63" name="Straight Arrow Connector 62"/>
                <p:cNvCxnSpPr/>
                <p:nvPr/>
              </p:nvCxnSpPr>
              <p:spPr>
                <a:xfrm>
                  <a:off x="8940914" y="3949407"/>
                  <a:ext cx="150699" cy="0"/>
                </a:xfrm>
                <a:prstGeom prst="straightConnector1">
                  <a:avLst/>
                </a:prstGeom>
                <a:ln w="9525">
                  <a:solidFill>
                    <a:schemeClr val="tx1"/>
                  </a:solidFill>
                  <a:headEnd type="triangle" w="sm" len="med"/>
                  <a:tailEnd type="none" w="sm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64" name="Rectangle 63"/>
                    <p:cNvSpPr/>
                    <p:nvPr/>
                  </p:nvSpPr>
                  <p:spPr>
                    <a:xfrm>
                      <a:off x="8978942" y="3855491"/>
                      <a:ext cx="770852" cy="183932"/>
                    </a:xfrm>
                    <a:prstGeom prst="rect">
                      <a:avLst/>
                    </a:prstGeom>
                    <a:noFill/>
                  </p:spPr>
                  <p:txBody>
                    <a:bodyPr wrap="none">
                      <a:spAutoFit/>
                    </a:bodyPr>
                    <a:lstStyle/>
                    <a:p>
                      <a:pPr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r>
                              <a:rPr lang="en-US" sz="1200" b="0" i="1" smtClean="0">
                                <a:latin typeface="Cambria Math" panose="02040503050406030204" pitchFamily="18" charset="0"/>
                              </a:rPr>
                              <m:t>𝑂</m:t>
                            </m:r>
                            <m:d>
                              <m:dPr>
                                <m:ctrlPr>
                                  <a:rPr lang="en-US" sz="12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func>
                                  <m:funcPr>
                                    <m:ctrlPr>
                                      <a:rPr lang="en-US" sz="12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uncPr>
                                  <m:fName>
                                    <m:r>
                                      <m:rPr>
                                        <m:sty m:val="p"/>
                                      </m:rPr>
                                      <a:rPr lang="en-US" sz="1200" b="0" i="0" smtClean="0">
                                        <a:latin typeface="Cambria Math" panose="02040503050406030204" pitchFamily="18" charset="0"/>
                                      </a:rPr>
                                      <m:t>log</m:t>
                                    </m:r>
                                  </m:fName>
                                  <m:e>
                                    <m:r>
                                      <a:rPr lang="en-US" sz="1200" b="0" i="1" smtClean="0">
                                        <a:latin typeface="Cambria Math" panose="02040503050406030204" pitchFamily="18" charset="0"/>
                                      </a:rPr>
                                      <m:t>𝑛</m:t>
                                    </m:r>
                                  </m:e>
                                </m:func>
                              </m:e>
                            </m:d>
                          </m:oMath>
                        </m:oMathPara>
                      </a14:m>
                      <a:endParaRPr lang="en-US" sz="800" dirty="0"/>
                    </a:p>
                  </p:txBody>
                </p:sp>
              </mc:Choice>
              <mc:Fallback xmlns="">
                <p:sp>
                  <p:nvSpPr>
                    <p:cNvPr id="64" name="Rectangle 63"/>
                    <p:cNvSpPr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8978942" y="3855491"/>
                      <a:ext cx="770852" cy="183932"/>
                    </a:xfrm>
                    <a:prstGeom prst="rect">
                      <a:avLst/>
                    </a:prstGeom>
                    <a:blipFill>
                      <a:blip r:embed="rId11"/>
                      <a:stretch>
                        <a:fillRect b="-4444"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p:cxnSp>
              <p:nvCxnSpPr>
                <p:cNvPr id="65" name="Straight Arrow Connector 64"/>
                <p:cNvCxnSpPr/>
                <p:nvPr/>
              </p:nvCxnSpPr>
              <p:spPr>
                <a:xfrm>
                  <a:off x="9642525" y="3949407"/>
                  <a:ext cx="173816" cy="0"/>
                </a:xfrm>
                <a:prstGeom prst="straightConnector1">
                  <a:avLst/>
                </a:prstGeom>
                <a:ln w="9525">
                  <a:solidFill>
                    <a:schemeClr val="tx1"/>
                  </a:solidFill>
                  <a:headEnd type="none" w="sm" len="med"/>
                  <a:tailEnd type="triangle" w="sm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13" name="Group 12"/>
            <p:cNvGrpSpPr/>
            <p:nvPr/>
          </p:nvGrpSpPr>
          <p:grpSpPr>
            <a:xfrm>
              <a:off x="258618" y="4521117"/>
              <a:ext cx="941258" cy="1444863"/>
              <a:chOff x="258618" y="4521117"/>
              <a:chExt cx="941258" cy="1444863"/>
            </a:xfrm>
          </p:grpSpPr>
          <p:sp>
            <p:nvSpPr>
              <p:cNvPr id="30" name="Freeform 29"/>
              <p:cNvSpPr/>
              <p:nvPr/>
            </p:nvSpPr>
            <p:spPr>
              <a:xfrm>
                <a:off x="411914" y="4521117"/>
                <a:ext cx="787962" cy="571749"/>
              </a:xfrm>
              <a:custGeom>
                <a:avLst/>
                <a:gdLst>
                  <a:gd name="connsiteX0" fmla="*/ 319 w 1086487"/>
                  <a:gd name="connsiteY0" fmla="*/ 340025 h 340025"/>
                  <a:gd name="connsiteX1" fmla="*/ 152719 w 1086487"/>
                  <a:gd name="connsiteY1" fmla="*/ 54275 h 340025"/>
                  <a:gd name="connsiteX2" fmla="*/ 933769 w 1086487"/>
                  <a:gd name="connsiteY2" fmla="*/ 25700 h 340025"/>
                  <a:gd name="connsiteX3" fmla="*/ 1086169 w 1086487"/>
                  <a:gd name="connsiteY3" fmla="*/ 340025 h 340025"/>
                  <a:gd name="connsiteX0" fmla="*/ 319 w 1113230"/>
                  <a:gd name="connsiteY0" fmla="*/ 383381 h 383381"/>
                  <a:gd name="connsiteX1" fmla="*/ 152719 w 1113230"/>
                  <a:gd name="connsiteY1" fmla="*/ 97631 h 383381"/>
                  <a:gd name="connsiteX2" fmla="*/ 933769 w 1113230"/>
                  <a:gd name="connsiteY2" fmla="*/ 69056 h 383381"/>
                  <a:gd name="connsiteX3" fmla="*/ 1113163 w 1113230"/>
                  <a:gd name="connsiteY3" fmla="*/ 45960 h 383381"/>
                  <a:gd name="connsiteX0" fmla="*/ 235 w 1113117"/>
                  <a:gd name="connsiteY0" fmla="*/ 528621 h 528621"/>
                  <a:gd name="connsiteX1" fmla="*/ 152635 w 1113117"/>
                  <a:gd name="connsiteY1" fmla="*/ 242871 h 528621"/>
                  <a:gd name="connsiteX2" fmla="*/ 911190 w 1113117"/>
                  <a:gd name="connsiteY2" fmla="*/ 7344 h 528621"/>
                  <a:gd name="connsiteX3" fmla="*/ 1113079 w 1113117"/>
                  <a:gd name="connsiteY3" fmla="*/ 191200 h 528621"/>
                  <a:gd name="connsiteX0" fmla="*/ 8 w 1112889"/>
                  <a:gd name="connsiteY0" fmla="*/ 547549 h 547549"/>
                  <a:gd name="connsiteX1" fmla="*/ 399850 w 1112889"/>
                  <a:gd name="connsiteY1" fmla="*/ 81841 h 547549"/>
                  <a:gd name="connsiteX2" fmla="*/ 910963 w 1112889"/>
                  <a:gd name="connsiteY2" fmla="*/ 26272 h 547549"/>
                  <a:gd name="connsiteX3" fmla="*/ 1112852 w 1112889"/>
                  <a:gd name="connsiteY3" fmla="*/ 210128 h 547549"/>
                  <a:gd name="connsiteX0" fmla="*/ 7 w 1112888"/>
                  <a:gd name="connsiteY0" fmla="*/ 538591 h 538591"/>
                  <a:gd name="connsiteX1" fmla="*/ 399849 w 1112888"/>
                  <a:gd name="connsiteY1" fmla="*/ 72883 h 538591"/>
                  <a:gd name="connsiteX2" fmla="*/ 910962 w 1112888"/>
                  <a:gd name="connsiteY2" fmla="*/ 17314 h 538591"/>
                  <a:gd name="connsiteX3" fmla="*/ 1112851 w 1112888"/>
                  <a:gd name="connsiteY3" fmla="*/ 201170 h 538591"/>
                  <a:gd name="connsiteX0" fmla="*/ 6 w 1112850"/>
                  <a:gd name="connsiteY0" fmla="*/ 538591 h 538591"/>
                  <a:gd name="connsiteX1" fmla="*/ 399848 w 1112850"/>
                  <a:gd name="connsiteY1" fmla="*/ 72883 h 538591"/>
                  <a:gd name="connsiteX2" fmla="*/ 910961 w 1112850"/>
                  <a:gd name="connsiteY2" fmla="*/ 17314 h 538591"/>
                  <a:gd name="connsiteX3" fmla="*/ 1112850 w 1112850"/>
                  <a:gd name="connsiteY3" fmla="*/ 201170 h 538591"/>
                  <a:gd name="connsiteX0" fmla="*/ 7 w 1112851"/>
                  <a:gd name="connsiteY0" fmla="*/ 477733 h 477733"/>
                  <a:gd name="connsiteX1" fmla="*/ 399849 w 1112851"/>
                  <a:gd name="connsiteY1" fmla="*/ 12025 h 477733"/>
                  <a:gd name="connsiteX2" fmla="*/ 1112851 w 1112851"/>
                  <a:gd name="connsiteY2" fmla="*/ 140312 h 477733"/>
                  <a:gd name="connsiteX0" fmla="*/ 8 w 1112879"/>
                  <a:gd name="connsiteY0" fmla="*/ 537289 h 537289"/>
                  <a:gd name="connsiteX1" fmla="*/ 399850 w 1112879"/>
                  <a:gd name="connsiteY1" fmla="*/ 71581 h 537289"/>
                  <a:gd name="connsiteX2" fmla="*/ 1112852 w 1112879"/>
                  <a:gd name="connsiteY2" fmla="*/ 199868 h 537289"/>
                  <a:gd name="connsiteX0" fmla="*/ 12 w 1112888"/>
                  <a:gd name="connsiteY0" fmla="*/ 563824 h 563824"/>
                  <a:gd name="connsiteX1" fmla="*/ 399854 w 1112888"/>
                  <a:gd name="connsiteY1" fmla="*/ 98116 h 563824"/>
                  <a:gd name="connsiteX2" fmla="*/ 1112856 w 1112888"/>
                  <a:gd name="connsiteY2" fmla="*/ 226403 h 563824"/>
                  <a:gd name="connsiteX0" fmla="*/ 490 w 1113364"/>
                  <a:gd name="connsiteY0" fmla="*/ 563824 h 563824"/>
                  <a:gd name="connsiteX1" fmla="*/ 400332 w 1113364"/>
                  <a:gd name="connsiteY1" fmla="*/ 98116 h 563824"/>
                  <a:gd name="connsiteX2" fmla="*/ 1113334 w 1113364"/>
                  <a:gd name="connsiteY2" fmla="*/ 226403 h 563824"/>
                  <a:gd name="connsiteX0" fmla="*/ 561 w 1113433"/>
                  <a:gd name="connsiteY0" fmla="*/ 585418 h 585418"/>
                  <a:gd name="connsiteX1" fmla="*/ 377908 w 1113433"/>
                  <a:gd name="connsiteY1" fmla="*/ 83718 h 585418"/>
                  <a:gd name="connsiteX2" fmla="*/ 1113405 w 1113433"/>
                  <a:gd name="connsiteY2" fmla="*/ 247997 h 585418"/>
                  <a:gd name="connsiteX0" fmla="*/ 561 w 1116599"/>
                  <a:gd name="connsiteY0" fmla="*/ 593730 h 593730"/>
                  <a:gd name="connsiteX1" fmla="*/ 377908 w 1116599"/>
                  <a:gd name="connsiteY1" fmla="*/ 92030 h 593730"/>
                  <a:gd name="connsiteX2" fmla="*/ 1113405 w 1116599"/>
                  <a:gd name="connsiteY2" fmla="*/ 256309 h 593730"/>
                  <a:gd name="connsiteX0" fmla="*/ 348 w 1115942"/>
                  <a:gd name="connsiteY0" fmla="*/ 576130 h 576130"/>
                  <a:gd name="connsiteX1" fmla="*/ 377695 w 1115942"/>
                  <a:gd name="connsiteY1" fmla="*/ 74430 h 576130"/>
                  <a:gd name="connsiteX2" fmla="*/ 1113192 w 1115942"/>
                  <a:gd name="connsiteY2" fmla="*/ 238709 h 576130"/>
                  <a:gd name="connsiteX0" fmla="*/ 298 w 1115737"/>
                  <a:gd name="connsiteY0" fmla="*/ 568872 h 568872"/>
                  <a:gd name="connsiteX1" fmla="*/ 377645 w 1115737"/>
                  <a:gd name="connsiteY1" fmla="*/ 67172 h 568872"/>
                  <a:gd name="connsiteX2" fmla="*/ 1113142 w 1115737"/>
                  <a:gd name="connsiteY2" fmla="*/ 231451 h 568872"/>
                  <a:gd name="connsiteX0" fmla="*/ 298 w 1113891"/>
                  <a:gd name="connsiteY0" fmla="*/ 552892 h 552892"/>
                  <a:gd name="connsiteX1" fmla="*/ 377645 w 1113891"/>
                  <a:gd name="connsiteY1" fmla="*/ 51192 h 552892"/>
                  <a:gd name="connsiteX2" fmla="*/ 1113142 w 1113891"/>
                  <a:gd name="connsiteY2" fmla="*/ 215471 h 552892"/>
                  <a:gd name="connsiteX0" fmla="*/ 298 w 1116439"/>
                  <a:gd name="connsiteY0" fmla="*/ 547647 h 547647"/>
                  <a:gd name="connsiteX1" fmla="*/ 377645 w 1116439"/>
                  <a:gd name="connsiteY1" fmla="*/ 45947 h 547647"/>
                  <a:gd name="connsiteX2" fmla="*/ 1113142 w 1116439"/>
                  <a:gd name="connsiteY2" fmla="*/ 210226 h 547647"/>
                  <a:gd name="connsiteX0" fmla="*/ 312 w 1116516"/>
                  <a:gd name="connsiteY0" fmla="*/ 540860 h 540860"/>
                  <a:gd name="connsiteX1" fmla="*/ 377659 w 1116516"/>
                  <a:gd name="connsiteY1" fmla="*/ 39160 h 540860"/>
                  <a:gd name="connsiteX2" fmla="*/ 1113156 w 1116516"/>
                  <a:gd name="connsiteY2" fmla="*/ 203439 h 540860"/>
                  <a:gd name="connsiteX0" fmla="*/ 316 w 1116536"/>
                  <a:gd name="connsiteY0" fmla="*/ 537965 h 537965"/>
                  <a:gd name="connsiteX1" fmla="*/ 377663 w 1116536"/>
                  <a:gd name="connsiteY1" fmla="*/ 36265 h 537965"/>
                  <a:gd name="connsiteX2" fmla="*/ 1113160 w 1116536"/>
                  <a:gd name="connsiteY2" fmla="*/ 200544 h 5379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116536" h="537965">
                    <a:moveTo>
                      <a:pt x="316" y="537965"/>
                    </a:moveTo>
                    <a:cubicBezTo>
                      <a:pt x="-10270" y="232327"/>
                      <a:pt x="247298" y="77086"/>
                      <a:pt x="377663" y="36265"/>
                    </a:cubicBezTo>
                    <a:cubicBezTo>
                      <a:pt x="508028" y="-4556"/>
                      <a:pt x="1169319" y="-64896"/>
                      <a:pt x="1113160" y="200544"/>
                    </a:cubicBezTo>
                  </a:path>
                </a:pathLst>
              </a:custGeom>
              <a:noFill/>
              <a:ln>
                <a:solidFill>
                  <a:schemeClr val="tx1"/>
                </a:solidFill>
                <a:tailEnd type="triangle"/>
              </a:ln>
            </p:spPr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1" name="Freeform 30"/>
              <p:cNvSpPr/>
              <p:nvPr/>
            </p:nvSpPr>
            <p:spPr>
              <a:xfrm>
                <a:off x="759781" y="5081057"/>
                <a:ext cx="409341" cy="211444"/>
              </a:xfrm>
              <a:custGeom>
                <a:avLst/>
                <a:gdLst>
                  <a:gd name="connsiteX0" fmla="*/ 319 w 1086487"/>
                  <a:gd name="connsiteY0" fmla="*/ 340025 h 340025"/>
                  <a:gd name="connsiteX1" fmla="*/ 152719 w 1086487"/>
                  <a:gd name="connsiteY1" fmla="*/ 54275 h 340025"/>
                  <a:gd name="connsiteX2" fmla="*/ 933769 w 1086487"/>
                  <a:gd name="connsiteY2" fmla="*/ 25700 h 340025"/>
                  <a:gd name="connsiteX3" fmla="*/ 1086169 w 1086487"/>
                  <a:gd name="connsiteY3" fmla="*/ 340025 h 340025"/>
                  <a:gd name="connsiteX0" fmla="*/ 0 w 933768"/>
                  <a:gd name="connsiteY0" fmla="*/ 54275 h 340025"/>
                  <a:gd name="connsiteX1" fmla="*/ 781050 w 933768"/>
                  <a:gd name="connsiteY1" fmla="*/ 25700 h 340025"/>
                  <a:gd name="connsiteX2" fmla="*/ 933450 w 933768"/>
                  <a:gd name="connsiteY2" fmla="*/ 340025 h 340025"/>
                  <a:gd name="connsiteX0" fmla="*/ 0 w 557530"/>
                  <a:gd name="connsiteY0" fmla="*/ 100175 h 328775"/>
                  <a:gd name="connsiteX1" fmla="*/ 404812 w 557530"/>
                  <a:gd name="connsiteY1" fmla="*/ 14450 h 328775"/>
                  <a:gd name="connsiteX2" fmla="*/ 557212 w 557530"/>
                  <a:gd name="connsiteY2" fmla="*/ 328775 h 328775"/>
                  <a:gd name="connsiteX0" fmla="*/ 0 w 557276"/>
                  <a:gd name="connsiteY0" fmla="*/ 48058 h 276658"/>
                  <a:gd name="connsiteX1" fmla="*/ 376237 w 557276"/>
                  <a:gd name="connsiteY1" fmla="*/ 29008 h 276658"/>
                  <a:gd name="connsiteX2" fmla="*/ 557212 w 557276"/>
                  <a:gd name="connsiteY2" fmla="*/ 276658 h 276658"/>
                  <a:gd name="connsiteX0" fmla="*/ 0 w 557255"/>
                  <a:gd name="connsiteY0" fmla="*/ 48058 h 276658"/>
                  <a:gd name="connsiteX1" fmla="*/ 376237 w 557255"/>
                  <a:gd name="connsiteY1" fmla="*/ 29008 h 276658"/>
                  <a:gd name="connsiteX2" fmla="*/ 557212 w 557255"/>
                  <a:gd name="connsiteY2" fmla="*/ 276658 h 276658"/>
                  <a:gd name="connsiteX0" fmla="*/ 0 w 557255"/>
                  <a:gd name="connsiteY0" fmla="*/ 36344 h 264944"/>
                  <a:gd name="connsiteX1" fmla="*/ 376237 w 557255"/>
                  <a:gd name="connsiteY1" fmla="*/ 17294 h 264944"/>
                  <a:gd name="connsiteX2" fmla="*/ 557212 w 557255"/>
                  <a:gd name="connsiteY2" fmla="*/ 264944 h 264944"/>
                  <a:gd name="connsiteX0" fmla="*/ 0 w 557361"/>
                  <a:gd name="connsiteY0" fmla="*/ 36344 h 264944"/>
                  <a:gd name="connsiteX1" fmla="*/ 376237 w 557361"/>
                  <a:gd name="connsiteY1" fmla="*/ 17294 h 264944"/>
                  <a:gd name="connsiteX2" fmla="*/ 557212 w 557361"/>
                  <a:gd name="connsiteY2" fmla="*/ 264944 h 264944"/>
                  <a:gd name="connsiteX0" fmla="*/ 0 w 587841"/>
                  <a:gd name="connsiteY0" fmla="*/ 11914 h 362434"/>
                  <a:gd name="connsiteX1" fmla="*/ 406717 w 587841"/>
                  <a:gd name="connsiteY1" fmla="*/ 114784 h 362434"/>
                  <a:gd name="connsiteX2" fmla="*/ 587692 w 587841"/>
                  <a:gd name="connsiteY2" fmla="*/ 362434 h 362434"/>
                  <a:gd name="connsiteX0" fmla="*/ 0 w 587841"/>
                  <a:gd name="connsiteY0" fmla="*/ 997 h 351517"/>
                  <a:gd name="connsiteX1" fmla="*/ 406717 w 587841"/>
                  <a:gd name="connsiteY1" fmla="*/ 103867 h 351517"/>
                  <a:gd name="connsiteX2" fmla="*/ 587692 w 587841"/>
                  <a:gd name="connsiteY2" fmla="*/ 351517 h 351517"/>
                  <a:gd name="connsiteX0" fmla="*/ 0 w 587841"/>
                  <a:gd name="connsiteY0" fmla="*/ 1281 h 351801"/>
                  <a:gd name="connsiteX1" fmla="*/ 406717 w 587841"/>
                  <a:gd name="connsiteY1" fmla="*/ 104151 h 351801"/>
                  <a:gd name="connsiteX2" fmla="*/ 587692 w 587841"/>
                  <a:gd name="connsiteY2" fmla="*/ 351801 h 351801"/>
                  <a:gd name="connsiteX0" fmla="*/ 0 w 587729"/>
                  <a:gd name="connsiteY0" fmla="*/ 1281 h 351801"/>
                  <a:gd name="connsiteX1" fmla="*/ 406717 w 587729"/>
                  <a:gd name="connsiteY1" fmla="*/ 104151 h 351801"/>
                  <a:gd name="connsiteX2" fmla="*/ 587692 w 587729"/>
                  <a:gd name="connsiteY2" fmla="*/ 351801 h 351801"/>
                  <a:gd name="connsiteX0" fmla="*/ 0 w 587729"/>
                  <a:gd name="connsiteY0" fmla="*/ 1540 h 352060"/>
                  <a:gd name="connsiteX1" fmla="*/ 406717 w 587729"/>
                  <a:gd name="connsiteY1" fmla="*/ 104410 h 352060"/>
                  <a:gd name="connsiteX2" fmla="*/ 587692 w 587729"/>
                  <a:gd name="connsiteY2" fmla="*/ 352060 h 352060"/>
                  <a:gd name="connsiteX0" fmla="*/ 0 w 587726"/>
                  <a:gd name="connsiteY0" fmla="*/ 1540 h 352060"/>
                  <a:gd name="connsiteX1" fmla="*/ 406717 w 587726"/>
                  <a:gd name="connsiteY1" fmla="*/ 104410 h 352060"/>
                  <a:gd name="connsiteX2" fmla="*/ 587692 w 587726"/>
                  <a:gd name="connsiteY2" fmla="*/ 352060 h 352060"/>
                  <a:gd name="connsiteX0" fmla="*/ 0 w 587726"/>
                  <a:gd name="connsiteY0" fmla="*/ 1593 h 352113"/>
                  <a:gd name="connsiteX1" fmla="*/ 406717 w 587726"/>
                  <a:gd name="connsiteY1" fmla="*/ 104463 h 352113"/>
                  <a:gd name="connsiteX2" fmla="*/ 587692 w 587726"/>
                  <a:gd name="connsiteY2" fmla="*/ 352113 h 352113"/>
                  <a:gd name="connsiteX0" fmla="*/ 0 w 587721"/>
                  <a:gd name="connsiteY0" fmla="*/ 1593 h 352113"/>
                  <a:gd name="connsiteX1" fmla="*/ 406717 w 587721"/>
                  <a:gd name="connsiteY1" fmla="*/ 104463 h 352113"/>
                  <a:gd name="connsiteX2" fmla="*/ 587692 w 587721"/>
                  <a:gd name="connsiteY2" fmla="*/ 352113 h 352113"/>
                  <a:gd name="connsiteX0" fmla="*/ 0 w 568671"/>
                  <a:gd name="connsiteY0" fmla="*/ 1086 h 382562"/>
                  <a:gd name="connsiteX1" fmla="*/ 387667 w 568671"/>
                  <a:gd name="connsiteY1" fmla="*/ 134912 h 382562"/>
                  <a:gd name="connsiteX2" fmla="*/ 568642 w 568671"/>
                  <a:gd name="connsiteY2" fmla="*/ 382562 h 382562"/>
                  <a:gd name="connsiteX0" fmla="*/ 0 w 568671"/>
                  <a:gd name="connsiteY0" fmla="*/ 0 h 381476"/>
                  <a:gd name="connsiteX1" fmla="*/ 387667 w 568671"/>
                  <a:gd name="connsiteY1" fmla="*/ 133826 h 381476"/>
                  <a:gd name="connsiteX2" fmla="*/ 568642 w 568671"/>
                  <a:gd name="connsiteY2" fmla="*/ 381476 h 381476"/>
                  <a:gd name="connsiteX0" fmla="*/ 0 w 568671"/>
                  <a:gd name="connsiteY0" fmla="*/ 0 h 381476"/>
                  <a:gd name="connsiteX1" fmla="*/ 387667 w 568671"/>
                  <a:gd name="connsiteY1" fmla="*/ 133826 h 381476"/>
                  <a:gd name="connsiteX2" fmla="*/ 568642 w 568671"/>
                  <a:gd name="connsiteY2" fmla="*/ 381476 h 381476"/>
                  <a:gd name="connsiteX0" fmla="*/ 0 w 568671"/>
                  <a:gd name="connsiteY0" fmla="*/ 421 h 381897"/>
                  <a:gd name="connsiteX1" fmla="*/ 387667 w 568671"/>
                  <a:gd name="connsiteY1" fmla="*/ 134247 h 381897"/>
                  <a:gd name="connsiteX2" fmla="*/ 568642 w 568671"/>
                  <a:gd name="connsiteY2" fmla="*/ 381897 h 381897"/>
                  <a:gd name="connsiteX0" fmla="*/ 0 w 568671"/>
                  <a:gd name="connsiteY0" fmla="*/ 421 h 381897"/>
                  <a:gd name="connsiteX1" fmla="*/ 387667 w 568671"/>
                  <a:gd name="connsiteY1" fmla="*/ 134247 h 381897"/>
                  <a:gd name="connsiteX2" fmla="*/ 568642 w 568671"/>
                  <a:gd name="connsiteY2" fmla="*/ 381897 h 381897"/>
                  <a:gd name="connsiteX0" fmla="*/ 0 w 568654"/>
                  <a:gd name="connsiteY0" fmla="*/ 1024 h 382500"/>
                  <a:gd name="connsiteX1" fmla="*/ 294799 w 568654"/>
                  <a:gd name="connsiteY1" fmla="*/ 82462 h 382500"/>
                  <a:gd name="connsiteX2" fmla="*/ 568642 w 568654"/>
                  <a:gd name="connsiteY2" fmla="*/ 382500 h 382500"/>
                  <a:gd name="connsiteX0" fmla="*/ 0 w 568656"/>
                  <a:gd name="connsiteY0" fmla="*/ 1607 h 383083"/>
                  <a:gd name="connsiteX1" fmla="*/ 323374 w 568656"/>
                  <a:gd name="connsiteY1" fmla="*/ 68757 h 383083"/>
                  <a:gd name="connsiteX2" fmla="*/ 568642 w 568656"/>
                  <a:gd name="connsiteY2" fmla="*/ 383083 h 383083"/>
                  <a:gd name="connsiteX0" fmla="*/ 0 w 568656"/>
                  <a:gd name="connsiteY0" fmla="*/ 1919 h 383395"/>
                  <a:gd name="connsiteX1" fmla="*/ 323374 w 568656"/>
                  <a:gd name="connsiteY1" fmla="*/ 69069 h 383395"/>
                  <a:gd name="connsiteX2" fmla="*/ 568642 w 568656"/>
                  <a:gd name="connsiteY2" fmla="*/ 383395 h 383395"/>
                  <a:gd name="connsiteX0" fmla="*/ 0 w 568656"/>
                  <a:gd name="connsiteY0" fmla="*/ 1919 h 383395"/>
                  <a:gd name="connsiteX1" fmla="*/ 323374 w 568656"/>
                  <a:gd name="connsiteY1" fmla="*/ 69069 h 383395"/>
                  <a:gd name="connsiteX2" fmla="*/ 568642 w 568656"/>
                  <a:gd name="connsiteY2" fmla="*/ 383395 h 383395"/>
                  <a:gd name="connsiteX0" fmla="*/ 0 w 568656"/>
                  <a:gd name="connsiteY0" fmla="*/ 5805 h 387281"/>
                  <a:gd name="connsiteX1" fmla="*/ 323374 w 568656"/>
                  <a:gd name="connsiteY1" fmla="*/ 72955 h 387281"/>
                  <a:gd name="connsiteX2" fmla="*/ 568642 w 568656"/>
                  <a:gd name="connsiteY2" fmla="*/ 387281 h 387281"/>
                  <a:gd name="connsiteX0" fmla="*/ 0 w 568652"/>
                  <a:gd name="connsiteY0" fmla="*/ 1271 h 382747"/>
                  <a:gd name="connsiteX1" fmla="*/ 323374 w 568652"/>
                  <a:gd name="connsiteY1" fmla="*/ 68421 h 382747"/>
                  <a:gd name="connsiteX2" fmla="*/ 568642 w 568652"/>
                  <a:gd name="connsiteY2" fmla="*/ 382747 h 382747"/>
                  <a:gd name="connsiteX0" fmla="*/ 0 w 568652"/>
                  <a:gd name="connsiteY0" fmla="*/ 924 h 382400"/>
                  <a:gd name="connsiteX1" fmla="*/ 323374 w 568652"/>
                  <a:gd name="connsiteY1" fmla="*/ 68074 h 382400"/>
                  <a:gd name="connsiteX2" fmla="*/ 568642 w 568652"/>
                  <a:gd name="connsiteY2" fmla="*/ 382400 h 382400"/>
                  <a:gd name="connsiteX0" fmla="*/ 0 w 575797"/>
                  <a:gd name="connsiteY0" fmla="*/ 1732 h 371301"/>
                  <a:gd name="connsiteX1" fmla="*/ 323374 w 575797"/>
                  <a:gd name="connsiteY1" fmla="*/ 68882 h 371301"/>
                  <a:gd name="connsiteX2" fmla="*/ 575786 w 575797"/>
                  <a:gd name="connsiteY2" fmla="*/ 371301 h 371301"/>
                  <a:gd name="connsiteX0" fmla="*/ 0 w 575830"/>
                  <a:gd name="connsiteY0" fmla="*/ 15898 h 385467"/>
                  <a:gd name="connsiteX1" fmla="*/ 440347 w 575830"/>
                  <a:gd name="connsiteY1" fmla="*/ 36062 h 385467"/>
                  <a:gd name="connsiteX2" fmla="*/ 575786 w 575830"/>
                  <a:gd name="connsiteY2" fmla="*/ 385467 h 385467"/>
                  <a:gd name="connsiteX0" fmla="*/ 0 w 575830"/>
                  <a:gd name="connsiteY0" fmla="*/ 15898 h 209271"/>
                  <a:gd name="connsiteX1" fmla="*/ 440347 w 575830"/>
                  <a:gd name="connsiteY1" fmla="*/ 36062 h 209271"/>
                  <a:gd name="connsiteX2" fmla="*/ 575786 w 575830"/>
                  <a:gd name="connsiteY2" fmla="*/ 209271 h 209271"/>
                  <a:gd name="connsiteX0" fmla="*/ 0 w 575795"/>
                  <a:gd name="connsiteY0" fmla="*/ 59513 h 252886"/>
                  <a:gd name="connsiteX1" fmla="*/ 278385 w 575795"/>
                  <a:gd name="connsiteY1" fmla="*/ 20945 h 252886"/>
                  <a:gd name="connsiteX2" fmla="*/ 575786 w 575795"/>
                  <a:gd name="connsiteY2" fmla="*/ 252886 h 252886"/>
                  <a:gd name="connsiteX0" fmla="*/ 0 w 575796"/>
                  <a:gd name="connsiteY0" fmla="*/ 59513 h 252886"/>
                  <a:gd name="connsiteX1" fmla="*/ 278385 w 575796"/>
                  <a:gd name="connsiteY1" fmla="*/ 20945 h 252886"/>
                  <a:gd name="connsiteX2" fmla="*/ 575786 w 575796"/>
                  <a:gd name="connsiteY2" fmla="*/ 252886 h 252886"/>
                  <a:gd name="connsiteX0" fmla="*/ 0 w 575796"/>
                  <a:gd name="connsiteY0" fmla="*/ 61986 h 255359"/>
                  <a:gd name="connsiteX1" fmla="*/ 278385 w 575796"/>
                  <a:gd name="connsiteY1" fmla="*/ 23418 h 255359"/>
                  <a:gd name="connsiteX2" fmla="*/ 575786 w 575796"/>
                  <a:gd name="connsiteY2" fmla="*/ 255359 h 255359"/>
                  <a:gd name="connsiteX0" fmla="*/ 0 w 575802"/>
                  <a:gd name="connsiteY0" fmla="*/ 39801 h 233174"/>
                  <a:gd name="connsiteX1" fmla="*/ 278385 w 575802"/>
                  <a:gd name="connsiteY1" fmla="*/ 1233 h 233174"/>
                  <a:gd name="connsiteX2" fmla="*/ 575786 w 575802"/>
                  <a:gd name="connsiteY2" fmla="*/ 233174 h 233174"/>
                  <a:gd name="connsiteX0" fmla="*/ 0 w 598475"/>
                  <a:gd name="connsiteY0" fmla="*/ 39801 h 233174"/>
                  <a:gd name="connsiteX1" fmla="*/ 278385 w 598475"/>
                  <a:gd name="connsiteY1" fmla="*/ 1233 h 233174"/>
                  <a:gd name="connsiteX2" fmla="*/ 575786 w 598475"/>
                  <a:gd name="connsiteY2" fmla="*/ 233174 h 233174"/>
                  <a:gd name="connsiteX0" fmla="*/ 0 w 575786"/>
                  <a:gd name="connsiteY0" fmla="*/ 0 h 193373"/>
                  <a:gd name="connsiteX1" fmla="*/ 575786 w 575786"/>
                  <a:gd name="connsiteY1" fmla="*/ 193373 h 193373"/>
                  <a:gd name="connsiteX0" fmla="*/ 0 w 579276"/>
                  <a:gd name="connsiteY0" fmla="*/ 13824 h 207197"/>
                  <a:gd name="connsiteX1" fmla="*/ 575786 w 579276"/>
                  <a:gd name="connsiteY1" fmla="*/ 207197 h 207197"/>
                  <a:gd name="connsiteX0" fmla="*/ 0 w 580033"/>
                  <a:gd name="connsiteY0" fmla="*/ 66348 h 259721"/>
                  <a:gd name="connsiteX1" fmla="*/ 575786 w 580033"/>
                  <a:gd name="connsiteY1" fmla="*/ 259721 h 2597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580033" h="259721">
                    <a:moveTo>
                      <a:pt x="0" y="66348"/>
                    </a:moveTo>
                    <a:cubicBezTo>
                      <a:pt x="277409" y="-4277"/>
                      <a:pt x="622302" y="-98397"/>
                      <a:pt x="575786" y="259721"/>
                    </a:cubicBezTo>
                  </a:path>
                </a:pathLst>
              </a:custGeom>
              <a:noFill/>
              <a:ln>
                <a:solidFill>
                  <a:schemeClr val="tx1"/>
                </a:solidFill>
                <a:tailEnd type="triangle"/>
              </a:ln>
            </p:spPr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12" name="Group 11"/>
              <p:cNvGrpSpPr/>
              <p:nvPr/>
            </p:nvGrpSpPr>
            <p:grpSpPr>
              <a:xfrm>
                <a:off x="258618" y="5093751"/>
                <a:ext cx="498246" cy="654048"/>
                <a:chOff x="258618" y="5093751"/>
                <a:chExt cx="498246" cy="654048"/>
              </a:xfrm>
            </p:grpSpPr>
            <p:sp>
              <p:nvSpPr>
                <p:cNvPr id="29" name="PDA box"/>
                <p:cNvSpPr/>
                <p:nvPr/>
              </p:nvSpPr>
              <p:spPr>
                <a:xfrm>
                  <a:off x="258618" y="5093751"/>
                  <a:ext cx="498246" cy="654048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43" name="Rectangle 42"/>
                    <p:cNvSpPr/>
                    <p:nvPr/>
                  </p:nvSpPr>
                  <p:spPr>
                    <a:xfrm>
                      <a:off x="326573" y="5230944"/>
                      <a:ext cx="380489" cy="369332"/>
                    </a:xfrm>
                    <a:prstGeom prst="rect">
                      <a:avLst/>
                    </a:prstGeom>
                  </p:spPr>
                  <p:txBody>
                    <a:bodyPr wrap="none">
                      <a:spAutoFit/>
                    </a:bodyPr>
                    <a:lstStyle/>
                    <a:p>
                      <a:pPr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𝑇</m:t>
                            </m:r>
                          </m:oMath>
                        </m:oMathPara>
                      </a14:m>
                      <a:endParaRPr lang="en-US" dirty="0"/>
                    </a:p>
                  </p:txBody>
                </p:sp>
              </mc:Choice>
              <mc:Fallback xmlns="">
                <p:sp>
                  <p:nvSpPr>
                    <p:cNvPr id="43" name="Rectangle 42"/>
                    <p:cNvSpPr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326573" y="5230944"/>
                      <a:ext cx="380489" cy="369332"/>
                    </a:xfrm>
                    <a:prstGeom prst="rect">
                      <a:avLst/>
                    </a:prstGeom>
                    <a:blipFill>
                      <a:blip r:embed="rId12"/>
                      <a:stretch>
                        <a:fillRect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</p:grpSp>
          <p:sp>
            <p:nvSpPr>
              <p:cNvPr id="44" name="Freeform 43"/>
              <p:cNvSpPr/>
              <p:nvPr/>
            </p:nvSpPr>
            <p:spPr>
              <a:xfrm>
                <a:off x="756050" y="5642469"/>
                <a:ext cx="411452" cy="323511"/>
              </a:xfrm>
              <a:custGeom>
                <a:avLst/>
                <a:gdLst>
                  <a:gd name="connsiteX0" fmla="*/ 319 w 1086487"/>
                  <a:gd name="connsiteY0" fmla="*/ 340025 h 340025"/>
                  <a:gd name="connsiteX1" fmla="*/ 152719 w 1086487"/>
                  <a:gd name="connsiteY1" fmla="*/ 54275 h 340025"/>
                  <a:gd name="connsiteX2" fmla="*/ 933769 w 1086487"/>
                  <a:gd name="connsiteY2" fmla="*/ 25700 h 340025"/>
                  <a:gd name="connsiteX3" fmla="*/ 1086169 w 1086487"/>
                  <a:gd name="connsiteY3" fmla="*/ 340025 h 340025"/>
                  <a:gd name="connsiteX0" fmla="*/ 0 w 933768"/>
                  <a:gd name="connsiteY0" fmla="*/ 54275 h 340025"/>
                  <a:gd name="connsiteX1" fmla="*/ 781050 w 933768"/>
                  <a:gd name="connsiteY1" fmla="*/ 25700 h 340025"/>
                  <a:gd name="connsiteX2" fmla="*/ 933450 w 933768"/>
                  <a:gd name="connsiteY2" fmla="*/ 340025 h 340025"/>
                  <a:gd name="connsiteX0" fmla="*/ 0 w 557530"/>
                  <a:gd name="connsiteY0" fmla="*/ 100175 h 328775"/>
                  <a:gd name="connsiteX1" fmla="*/ 404812 w 557530"/>
                  <a:gd name="connsiteY1" fmla="*/ 14450 h 328775"/>
                  <a:gd name="connsiteX2" fmla="*/ 557212 w 557530"/>
                  <a:gd name="connsiteY2" fmla="*/ 328775 h 328775"/>
                  <a:gd name="connsiteX0" fmla="*/ 0 w 557276"/>
                  <a:gd name="connsiteY0" fmla="*/ 48058 h 276658"/>
                  <a:gd name="connsiteX1" fmla="*/ 376237 w 557276"/>
                  <a:gd name="connsiteY1" fmla="*/ 29008 h 276658"/>
                  <a:gd name="connsiteX2" fmla="*/ 557212 w 557276"/>
                  <a:gd name="connsiteY2" fmla="*/ 276658 h 276658"/>
                  <a:gd name="connsiteX0" fmla="*/ 0 w 557255"/>
                  <a:gd name="connsiteY0" fmla="*/ 48058 h 276658"/>
                  <a:gd name="connsiteX1" fmla="*/ 376237 w 557255"/>
                  <a:gd name="connsiteY1" fmla="*/ 29008 h 276658"/>
                  <a:gd name="connsiteX2" fmla="*/ 557212 w 557255"/>
                  <a:gd name="connsiteY2" fmla="*/ 276658 h 276658"/>
                  <a:gd name="connsiteX0" fmla="*/ 0 w 557255"/>
                  <a:gd name="connsiteY0" fmla="*/ 36344 h 264944"/>
                  <a:gd name="connsiteX1" fmla="*/ 376237 w 557255"/>
                  <a:gd name="connsiteY1" fmla="*/ 17294 h 264944"/>
                  <a:gd name="connsiteX2" fmla="*/ 557212 w 557255"/>
                  <a:gd name="connsiteY2" fmla="*/ 264944 h 264944"/>
                  <a:gd name="connsiteX0" fmla="*/ 0 w 557361"/>
                  <a:gd name="connsiteY0" fmla="*/ 36344 h 264944"/>
                  <a:gd name="connsiteX1" fmla="*/ 376237 w 557361"/>
                  <a:gd name="connsiteY1" fmla="*/ 17294 h 264944"/>
                  <a:gd name="connsiteX2" fmla="*/ 557212 w 557361"/>
                  <a:gd name="connsiteY2" fmla="*/ 264944 h 264944"/>
                  <a:gd name="connsiteX0" fmla="*/ 0 w 587841"/>
                  <a:gd name="connsiteY0" fmla="*/ 11914 h 362434"/>
                  <a:gd name="connsiteX1" fmla="*/ 406717 w 587841"/>
                  <a:gd name="connsiteY1" fmla="*/ 114784 h 362434"/>
                  <a:gd name="connsiteX2" fmla="*/ 587692 w 587841"/>
                  <a:gd name="connsiteY2" fmla="*/ 362434 h 362434"/>
                  <a:gd name="connsiteX0" fmla="*/ 0 w 587841"/>
                  <a:gd name="connsiteY0" fmla="*/ 997 h 351517"/>
                  <a:gd name="connsiteX1" fmla="*/ 406717 w 587841"/>
                  <a:gd name="connsiteY1" fmla="*/ 103867 h 351517"/>
                  <a:gd name="connsiteX2" fmla="*/ 587692 w 587841"/>
                  <a:gd name="connsiteY2" fmla="*/ 351517 h 351517"/>
                  <a:gd name="connsiteX0" fmla="*/ 0 w 587841"/>
                  <a:gd name="connsiteY0" fmla="*/ 1281 h 351801"/>
                  <a:gd name="connsiteX1" fmla="*/ 406717 w 587841"/>
                  <a:gd name="connsiteY1" fmla="*/ 104151 h 351801"/>
                  <a:gd name="connsiteX2" fmla="*/ 587692 w 587841"/>
                  <a:gd name="connsiteY2" fmla="*/ 351801 h 351801"/>
                  <a:gd name="connsiteX0" fmla="*/ 0 w 587729"/>
                  <a:gd name="connsiteY0" fmla="*/ 1281 h 351801"/>
                  <a:gd name="connsiteX1" fmla="*/ 406717 w 587729"/>
                  <a:gd name="connsiteY1" fmla="*/ 104151 h 351801"/>
                  <a:gd name="connsiteX2" fmla="*/ 587692 w 587729"/>
                  <a:gd name="connsiteY2" fmla="*/ 351801 h 351801"/>
                  <a:gd name="connsiteX0" fmla="*/ 0 w 587729"/>
                  <a:gd name="connsiteY0" fmla="*/ 1540 h 352060"/>
                  <a:gd name="connsiteX1" fmla="*/ 406717 w 587729"/>
                  <a:gd name="connsiteY1" fmla="*/ 104410 h 352060"/>
                  <a:gd name="connsiteX2" fmla="*/ 587692 w 587729"/>
                  <a:gd name="connsiteY2" fmla="*/ 352060 h 352060"/>
                  <a:gd name="connsiteX0" fmla="*/ 0 w 587726"/>
                  <a:gd name="connsiteY0" fmla="*/ 1540 h 352060"/>
                  <a:gd name="connsiteX1" fmla="*/ 406717 w 587726"/>
                  <a:gd name="connsiteY1" fmla="*/ 104410 h 352060"/>
                  <a:gd name="connsiteX2" fmla="*/ 587692 w 587726"/>
                  <a:gd name="connsiteY2" fmla="*/ 352060 h 352060"/>
                  <a:gd name="connsiteX0" fmla="*/ 0 w 587726"/>
                  <a:gd name="connsiteY0" fmla="*/ 1593 h 352113"/>
                  <a:gd name="connsiteX1" fmla="*/ 406717 w 587726"/>
                  <a:gd name="connsiteY1" fmla="*/ 104463 h 352113"/>
                  <a:gd name="connsiteX2" fmla="*/ 587692 w 587726"/>
                  <a:gd name="connsiteY2" fmla="*/ 352113 h 352113"/>
                  <a:gd name="connsiteX0" fmla="*/ 0 w 587721"/>
                  <a:gd name="connsiteY0" fmla="*/ 1593 h 352113"/>
                  <a:gd name="connsiteX1" fmla="*/ 406717 w 587721"/>
                  <a:gd name="connsiteY1" fmla="*/ 104463 h 352113"/>
                  <a:gd name="connsiteX2" fmla="*/ 587692 w 587721"/>
                  <a:gd name="connsiteY2" fmla="*/ 352113 h 352113"/>
                  <a:gd name="connsiteX0" fmla="*/ 0 w 568671"/>
                  <a:gd name="connsiteY0" fmla="*/ 1086 h 382562"/>
                  <a:gd name="connsiteX1" fmla="*/ 387667 w 568671"/>
                  <a:gd name="connsiteY1" fmla="*/ 134912 h 382562"/>
                  <a:gd name="connsiteX2" fmla="*/ 568642 w 568671"/>
                  <a:gd name="connsiteY2" fmla="*/ 382562 h 382562"/>
                  <a:gd name="connsiteX0" fmla="*/ 0 w 568671"/>
                  <a:gd name="connsiteY0" fmla="*/ 0 h 381476"/>
                  <a:gd name="connsiteX1" fmla="*/ 387667 w 568671"/>
                  <a:gd name="connsiteY1" fmla="*/ 133826 h 381476"/>
                  <a:gd name="connsiteX2" fmla="*/ 568642 w 568671"/>
                  <a:gd name="connsiteY2" fmla="*/ 381476 h 381476"/>
                  <a:gd name="connsiteX0" fmla="*/ 0 w 568671"/>
                  <a:gd name="connsiteY0" fmla="*/ 0 h 381476"/>
                  <a:gd name="connsiteX1" fmla="*/ 387667 w 568671"/>
                  <a:gd name="connsiteY1" fmla="*/ 133826 h 381476"/>
                  <a:gd name="connsiteX2" fmla="*/ 568642 w 568671"/>
                  <a:gd name="connsiteY2" fmla="*/ 381476 h 381476"/>
                  <a:gd name="connsiteX0" fmla="*/ 0 w 568671"/>
                  <a:gd name="connsiteY0" fmla="*/ 421 h 381897"/>
                  <a:gd name="connsiteX1" fmla="*/ 387667 w 568671"/>
                  <a:gd name="connsiteY1" fmla="*/ 134247 h 381897"/>
                  <a:gd name="connsiteX2" fmla="*/ 568642 w 568671"/>
                  <a:gd name="connsiteY2" fmla="*/ 381897 h 381897"/>
                  <a:gd name="connsiteX0" fmla="*/ 0 w 568671"/>
                  <a:gd name="connsiteY0" fmla="*/ 421 h 381897"/>
                  <a:gd name="connsiteX1" fmla="*/ 387667 w 568671"/>
                  <a:gd name="connsiteY1" fmla="*/ 134247 h 381897"/>
                  <a:gd name="connsiteX2" fmla="*/ 568642 w 568671"/>
                  <a:gd name="connsiteY2" fmla="*/ 381897 h 381897"/>
                  <a:gd name="connsiteX0" fmla="*/ 0 w 568654"/>
                  <a:gd name="connsiteY0" fmla="*/ 1024 h 382500"/>
                  <a:gd name="connsiteX1" fmla="*/ 294799 w 568654"/>
                  <a:gd name="connsiteY1" fmla="*/ 82462 h 382500"/>
                  <a:gd name="connsiteX2" fmla="*/ 568642 w 568654"/>
                  <a:gd name="connsiteY2" fmla="*/ 382500 h 382500"/>
                  <a:gd name="connsiteX0" fmla="*/ 0 w 568656"/>
                  <a:gd name="connsiteY0" fmla="*/ 1607 h 383083"/>
                  <a:gd name="connsiteX1" fmla="*/ 323374 w 568656"/>
                  <a:gd name="connsiteY1" fmla="*/ 68757 h 383083"/>
                  <a:gd name="connsiteX2" fmla="*/ 568642 w 568656"/>
                  <a:gd name="connsiteY2" fmla="*/ 383083 h 383083"/>
                  <a:gd name="connsiteX0" fmla="*/ 0 w 568656"/>
                  <a:gd name="connsiteY0" fmla="*/ 1919 h 383395"/>
                  <a:gd name="connsiteX1" fmla="*/ 323374 w 568656"/>
                  <a:gd name="connsiteY1" fmla="*/ 69069 h 383395"/>
                  <a:gd name="connsiteX2" fmla="*/ 568642 w 568656"/>
                  <a:gd name="connsiteY2" fmla="*/ 383395 h 383395"/>
                  <a:gd name="connsiteX0" fmla="*/ 0 w 568656"/>
                  <a:gd name="connsiteY0" fmla="*/ 1919 h 383395"/>
                  <a:gd name="connsiteX1" fmla="*/ 323374 w 568656"/>
                  <a:gd name="connsiteY1" fmla="*/ 69069 h 383395"/>
                  <a:gd name="connsiteX2" fmla="*/ 568642 w 568656"/>
                  <a:gd name="connsiteY2" fmla="*/ 383395 h 383395"/>
                  <a:gd name="connsiteX0" fmla="*/ 0 w 568656"/>
                  <a:gd name="connsiteY0" fmla="*/ 5805 h 387281"/>
                  <a:gd name="connsiteX1" fmla="*/ 323374 w 568656"/>
                  <a:gd name="connsiteY1" fmla="*/ 72955 h 387281"/>
                  <a:gd name="connsiteX2" fmla="*/ 568642 w 568656"/>
                  <a:gd name="connsiteY2" fmla="*/ 387281 h 387281"/>
                  <a:gd name="connsiteX0" fmla="*/ 0 w 568652"/>
                  <a:gd name="connsiteY0" fmla="*/ 1271 h 382747"/>
                  <a:gd name="connsiteX1" fmla="*/ 323374 w 568652"/>
                  <a:gd name="connsiteY1" fmla="*/ 68421 h 382747"/>
                  <a:gd name="connsiteX2" fmla="*/ 568642 w 568652"/>
                  <a:gd name="connsiteY2" fmla="*/ 382747 h 382747"/>
                  <a:gd name="connsiteX0" fmla="*/ 0 w 568652"/>
                  <a:gd name="connsiteY0" fmla="*/ 924 h 382400"/>
                  <a:gd name="connsiteX1" fmla="*/ 323374 w 568652"/>
                  <a:gd name="connsiteY1" fmla="*/ 68074 h 382400"/>
                  <a:gd name="connsiteX2" fmla="*/ 568642 w 568652"/>
                  <a:gd name="connsiteY2" fmla="*/ 382400 h 382400"/>
                  <a:gd name="connsiteX0" fmla="*/ 0 w 575797"/>
                  <a:gd name="connsiteY0" fmla="*/ 1732 h 371301"/>
                  <a:gd name="connsiteX1" fmla="*/ 323374 w 575797"/>
                  <a:gd name="connsiteY1" fmla="*/ 68882 h 371301"/>
                  <a:gd name="connsiteX2" fmla="*/ 575786 w 575797"/>
                  <a:gd name="connsiteY2" fmla="*/ 371301 h 371301"/>
                  <a:gd name="connsiteX0" fmla="*/ 0 w 580296"/>
                  <a:gd name="connsiteY0" fmla="*/ 1732 h 518131"/>
                  <a:gd name="connsiteX1" fmla="*/ 323374 w 580296"/>
                  <a:gd name="connsiteY1" fmla="*/ 68882 h 518131"/>
                  <a:gd name="connsiteX2" fmla="*/ 580285 w 580296"/>
                  <a:gd name="connsiteY2" fmla="*/ 518131 h 518131"/>
                  <a:gd name="connsiteX0" fmla="*/ 0 w 580300"/>
                  <a:gd name="connsiteY0" fmla="*/ 476 h 516875"/>
                  <a:gd name="connsiteX1" fmla="*/ 368364 w 580300"/>
                  <a:gd name="connsiteY1" fmla="*/ 126358 h 516875"/>
                  <a:gd name="connsiteX2" fmla="*/ 580285 w 580300"/>
                  <a:gd name="connsiteY2" fmla="*/ 516875 h 516875"/>
                  <a:gd name="connsiteX0" fmla="*/ 0 w 580300"/>
                  <a:gd name="connsiteY0" fmla="*/ 476 h 516875"/>
                  <a:gd name="connsiteX1" fmla="*/ 368364 w 580300"/>
                  <a:gd name="connsiteY1" fmla="*/ 126358 h 516875"/>
                  <a:gd name="connsiteX2" fmla="*/ 580285 w 580300"/>
                  <a:gd name="connsiteY2" fmla="*/ 516875 h 516875"/>
                  <a:gd name="connsiteX0" fmla="*/ 0 w 580503"/>
                  <a:gd name="connsiteY0" fmla="*/ 476 h 516875"/>
                  <a:gd name="connsiteX1" fmla="*/ 368364 w 580503"/>
                  <a:gd name="connsiteY1" fmla="*/ 126358 h 516875"/>
                  <a:gd name="connsiteX2" fmla="*/ 580285 w 580503"/>
                  <a:gd name="connsiteY2" fmla="*/ 516875 h 516875"/>
                  <a:gd name="connsiteX0" fmla="*/ 0 w 586087"/>
                  <a:gd name="connsiteY0" fmla="*/ 476 h 516875"/>
                  <a:gd name="connsiteX1" fmla="*/ 368364 w 586087"/>
                  <a:gd name="connsiteY1" fmla="*/ 126358 h 516875"/>
                  <a:gd name="connsiteX2" fmla="*/ 580285 w 586087"/>
                  <a:gd name="connsiteY2" fmla="*/ 516875 h 516875"/>
                  <a:gd name="connsiteX0" fmla="*/ 0 w 583023"/>
                  <a:gd name="connsiteY0" fmla="*/ 476 h 516875"/>
                  <a:gd name="connsiteX1" fmla="*/ 368364 w 583023"/>
                  <a:gd name="connsiteY1" fmla="*/ 126358 h 516875"/>
                  <a:gd name="connsiteX2" fmla="*/ 580285 w 583023"/>
                  <a:gd name="connsiteY2" fmla="*/ 516875 h 516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83023" h="516875">
                    <a:moveTo>
                      <a:pt x="0" y="476"/>
                    </a:moveTo>
                    <a:cubicBezTo>
                      <a:pt x="141287" y="-6509"/>
                      <a:pt x="272400" y="64763"/>
                      <a:pt x="368364" y="126358"/>
                    </a:cubicBezTo>
                    <a:cubicBezTo>
                      <a:pt x="464328" y="199700"/>
                      <a:pt x="604365" y="254786"/>
                      <a:pt x="580285" y="516875"/>
                    </a:cubicBezTo>
                  </a:path>
                </a:pathLst>
              </a:custGeom>
              <a:noFill/>
              <a:ln>
                <a:solidFill>
                  <a:schemeClr val="tx1"/>
                </a:solidFill>
                <a:tailEnd type="triangle"/>
              </a:ln>
            </p:spPr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7" name="Group 16"/>
            <p:cNvGrpSpPr/>
            <p:nvPr/>
          </p:nvGrpSpPr>
          <p:grpSpPr>
            <a:xfrm>
              <a:off x="1056741" y="5633870"/>
              <a:ext cx="5512345" cy="589535"/>
              <a:chOff x="1056741" y="5633870"/>
              <a:chExt cx="5512345" cy="589535"/>
            </a:xfrm>
          </p:grpSpPr>
          <p:sp>
            <p:nvSpPr>
              <p:cNvPr id="70" name="Rectangle 4"/>
              <p:cNvSpPr/>
              <p:nvPr/>
            </p:nvSpPr>
            <p:spPr>
              <a:xfrm>
                <a:off x="1056741" y="5967621"/>
                <a:ext cx="5511104" cy="255784"/>
              </a:xfrm>
              <a:custGeom>
                <a:avLst/>
                <a:gdLst>
                  <a:gd name="connsiteX0" fmla="*/ 0 w 2742303"/>
                  <a:gd name="connsiteY0" fmla="*/ 0 h 317979"/>
                  <a:gd name="connsiteX1" fmla="*/ 2742303 w 2742303"/>
                  <a:gd name="connsiteY1" fmla="*/ 0 h 317979"/>
                  <a:gd name="connsiteX2" fmla="*/ 2742303 w 2742303"/>
                  <a:gd name="connsiteY2" fmla="*/ 317979 h 317979"/>
                  <a:gd name="connsiteX3" fmla="*/ 0 w 2742303"/>
                  <a:gd name="connsiteY3" fmla="*/ 317979 h 317979"/>
                  <a:gd name="connsiteX4" fmla="*/ 0 w 2742303"/>
                  <a:gd name="connsiteY4" fmla="*/ 0 h 317979"/>
                  <a:gd name="connsiteX0" fmla="*/ 2742303 w 2833743"/>
                  <a:gd name="connsiteY0" fmla="*/ 317979 h 409419"/>
                  <a:gd name="connsiteX1" fmla="*/ 0 w 2833743"/>
                  <a:gd name="connsiteY1" fmla="*/ 317979 h 409419"/>
                  <a:gd name="connsiteX2" fmla="*/ 0 w 2833743"/>
                  <a:gd name="connsiteY2" fmla="*/ 0 h 409419"/>
                  <a:gd name="connsiteX3" fmla="*/ 2742303 w 2833743"/>
                  <a:gd name="connsiteY3" fmla="*/ 0 h 409419"/>
                  <a:gd name="connsiteX4" fmla="*/ 2833743 w 2833743"/>
                  <a:gd name="connsiteY4" fmla="*/ 409419 h 409419"/>
                  <a:gd name="connsiteX0" fmla="*/ 2742303 w 2742303"/>
                  <a:gd name="connsiteY0" fmla="*/ 317979 h 317979"/>
                  <a:gd name="connsiteX1" fmla="*/ 0 w 2742303"/>
                  <a:gd name="connsiteY1" fmla="*/ 317979 h 317979"/>
                  <a:gd name="connsiteX2" fmla="*/ 0 w 2742303"/>
                  <a:gd name="connsiteY2" fmla="*/ 0 h 317979"/>
                  <a:gd name="connsiteX3" fmla="*/ 2742303 w 2742303"/>
                  <a:gd name="connsiteY3" fmla="*/ 0 h 317979"/>
                  <a:gd name="connsiteX0" fmla="*/ 2818503 w 2818503"/>
                  <a:gd name="connsiteY0" fmla="*/ 317979 h 317979"/>
                  <a:gd name="connsiteX1" fmla="*/ 0 w 2818503"/>
                  <a:gd name="connsiteY1" fmla="*/ 317979 h 317979"/>
                  <a:gd name="connsiteX2" fmla="*/ 0 w 2818503"/>
                  <a:gd name="connsiteY2" fmla="*/ 0 h 317979"/>
                  <a:gd name="connsiteX3" fmla="*/ 2742303 w 2818503"/>
                  <a:gd name="connsiteY3" fmla="*/ 0 h 317979"/>
                  <a:gd name="connsiteX0" fmla="*/ 2772126 w 2772126"/>
                  <a:gd name="connsiteY0" fmla="*/ 317979 h 317979"/>
                  <a:gd name="connsiteX1" fmla="*/ 0 w 2772126"/>
                  <a:gd name="connsiteY1" fmla="*/ 317979 h 317979"/>
                  <a:gd name="connsiteX2" fmla="*/ 0 w 2772126"/>
                  <a:gd name="connsiteY2" fmla="*/ 0 h 317979"/>
                  <a:gd name="connsiteX3" fmla="*/ 2742303 w 2772126"/>
                  <a:gd name="connsiteY3" fmla="*/ 0 h 317979"/>
                  <a:gd name="connsiteX0" fmla="*/ 2783720 w 2783720"/>
                  <a:gd name="connsiteY0" fmla="*/ 317979 h 317979"/>
                  <a:gd name="connsiteX1" fmla="*/ 0 w 2783720"/>
                  <a:gd name="connsiteY1" fmla="*/ 317979 h 317979"/>
                  <a:gd name="connsiteX2" fmla="*/ 0 w 2783720"/>
                  <a:gd name="connsiteY2" fmla="*/ 0 h 317979"/>
                  <a:gd name="connsiteX3" fmla="*/ 2742303 w 2783720"/>
                  <a:gd name="connsiteY3" fmla="*/ 0 h 317979"/>
                  <a:gd name="connsiteX0" fmla="*/ 2816447 w 2816447"/>
                  <a:gd name="connsiteY0" fmla="*/ 317979 h 317979"/>
                  <a:gd name="connsiteX1" fmla="*/ 0 w 2816447"/>
                  <a:gd name="connsiteY1" fmla="*/ 317979 h 317979"/>
                  <a:gd name="connsiteX2" fmla="*/ 0 w 2816447"/>
                  <a:gd name="connsiteY2" fmla="*/ 0 h 317979"/>
                  <a:gd name="connsiteX3" fmla="*/ 2742303 w 2816447"/>
                  <a:gd name="connsiteY3" fmla="*/ 0 h 317979"/>
                  <a:gd name="connsiteX0" fmla="*/ 2772129 w 2772129"/>
                  <a:gd name="connsiteY0" fmla="*/ 317979 h 317979"/>
                  <a:gd name="connsiteX1" fmla="*/ 0 w 2772129"/>
                  <a:gd name="connsiteY1" fmla="*/ 317979 h 317979"/>
                  <a:gd name="connsiteX2" fmla="*/ 0 w 2772129"/>
                  <a:gd name="connsiteY2" fmla="*/ 0 h 317979"/>
                  <a:gd name="connsiteX3" fmla="*/ 2742303 w 2772129"/>
                  <a:gd name="connsiteY3" fmla="*/ 0 h 3179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772129" h="317979">
                    <a:moveTo>
                      <a:pt x="2772129" y="317979"/>
                    </a:moveTo>
                    <a:lnTo>
                      <a:pt x="0" y="317979"/>
                    </a:lnTo>
                    <a:lnTo>
                      <a:pt x="0" y="0"/>
                    </a:lnTo>
                    <a:lnTo>
                      <a:pt x="2742303" y="0"/>
                    </a:lnTo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9" name="Rectangle 68"/>
              <p:cNvSpPr/>
              <p:nvPr/>
            </p:nvSpPr>
            <p:spPr>
              <a:xfrm>
                <a:off x="2753988" y="5633870"/>
                <a:ext cx="1890967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dirty="0"/>
                  <a:t>write-only output</a:t>
                </a:r>
              </a:p>
            </p:txBody>
          </p:sp>
          <p:sp>
            <p:nvSpPr>
              <p:cNvPr id="71" name="Freeform 70"/>
              <p:cNvSpPr/>
              <p:nvPr/>
            </p:nvSpPr>
            <p:spPr>
              <a:xfrm rot="16200000">
                <a:off x="6411593" y="6059843"/>
                <a:ext cx="251120" cy="63866"/>
              </a:xfrm>
              <a:custGeom>
                <a:avLst/>
                <a:gdLst>
                  <a:gd name="connsiteX0" fmla="*/ 0 w 369096"/>
                  <a:gd name="connsiteY0" fmla="*/ 76200 h 171450"/>
                  <a:gd name="connsiteX1" fmla="*/ 71438 w 369096"/>
                  <a:gd name="connsiteY1" fmla="*/ 0 h 171450"/>
                  <a:gd name="connsiteX2" fmla="*/ 107156 w 369096"/>
                  <a:gd name="connsiteY2" fmla="*/ 78581 h 171450"/>
                  <a:gd name="connsiteX3" fmla="*/ 178594 w 369096"/>
                  <a:gd name="connsiteY3" fmla="*/ 4762 h 171450"/>
                  <a:gd name="connsiteX4" fmla="*/ 219075 w 369096"/>
                  <a:gd name="connsiteY4" fmla="*/ 80962 h 171450"/>
                  <a:gd name="connsiteX5" fmla="*/ 309563 w 369096"/>
                  <a:gd name="connsiteY5" fmla="*/ 14287 h 171450"/>
                  <a:gd name="connsiteX6" fmla="*/ 369094 w 369096"/>
                  <a:gd name="connsiteY6" fmla="*/ 111918 h 171450"/>
                  <a:gd name="connsiteX7" fmla="*/ 307181 w 369096"/>
                  <a:gd name="connsiteY7" fmla="*/ 171450 h 171450"/>
                  <a:gd name="connsiteX0" fmla="*/ 0 w 369096"/>
                  <a:gd name="connsiteY0" fmla="*/ 76200 h 111918"/>
                  <a:gd name="connsiteX1" fmla="*/ 71438 w 369096"/>
                  <a:gd name="connsiteY1" fmla="*/ 0 h 111918"/>
                  <a:gd name="connsiteX2" fmla="*/ 107156 w 369096"/>
                  <a:gd name="connsiteY2" fmla="*/ 78581 h 111918"/>
                  <a:gd name="connsiteX3" fmla="*/ 178594 w 369096"/>
                  <a:gd name="connsiteY3" fmla="*/ 4762 h 111918"/>
                  <a:gd name="connsiteX4" fmla="*/ 219075 w 369096"/>
                  <a:gd name="connsiteY4" fmla="*/ 80962 h 111918"/>
                  <a:gd name="connsiteX5" fmla="*/ 309563 w 369096"/>
                  <a:gd name="connsiteY5" fmla="*/ 14287 h 111918"/>
                  <a:gd name="connsiteX6" fmla="*/ 369094 w 369096"/>
                  <a:gd name="connsiteY6" fmla="*/ 111918 h 111918"/>
                  <a:gd name="connsiteX0" fmla="*/ 0 w 361953"/>
                  <a:gd name="connsiteY0" fmla="*/ 76200 h 107155"/>
                  <a:gd name="connsiteX1" fmla="*/ 71438 w 361953"/>
                  <a:gd name="connsiteY1" fmla="*/ 0 h 107155"/>
                  <a:gd name="connsiteX2" fmla="*/ 107156 w 361953"/>
                  <a:gd name="connsiteY2" fmla="*/ 78581 h 107155"/>
                  <a:gd name="connsiteX3" fmla="*/ 178594 w 361953"/>
                  <a:gd name="connsiteY3" fmla="*/ 4762 h 107155"/>
                  <a:gd name="connsiteX4" fmla="*/ 219075 w 361953"/>
                  <a:gd name="connsiteY4" fmla="*/ 80962 h 107155"/>
                  <a:gd name="connsiteX5" fmla="*/ 309563 w 361953"/>
                  <a:gd name="connsiteY5" fmla="*/ 14287 h 107155"/>
                  <a:gd name="connsiteX6" fmla="*/ 361950 w 361953"/>
                  <a:gd name="connsiteY6" fmla="*/ 107155 h 107155"/>
                  <a:gd name="connsiteX0" fmla="*/ 0 w 361950"/>
                  <a:gd name="connsiteY0" fmla="*/ 76200 h 107155"/>
                  <a:gd name="connsiteX1" fmla="*/ 71438 w 361950"/>
                  <a:gd name="connsiteY1" fmla="*/ 0 h 107155"/>
                  <a:gd name="connsiteX2" fmla="*/ 107156 w 361950"/>
                  <a:gd name="connsiteY2" fmla="*/ 78581 h 107155"/>
                  <a:gd name="connsiteX3" fmla="*/ 178594 w 361950"/>
                  <a:gd name="connsiteY3" fmla="*/ 4762 h 107155"/>
                  <a:gd name="connsiteX4" fmla="*/ 219075 w 361950"/>
                  <a:gd name="connsiteY4" fmla="*/ 80962 h 107155"/>
                  <a:gd name="connsiteX5" fmla="*/ 309563 w 361950"/>
                  <a:gd name="connsiteY5" fmla="*/ 14287 h 107155"/>
                  <a:gd name="connsiteX6" fmla="*/ 361950 w 361950"/>
                  <a:gd name="connsiteY6" fmla="*/ 107155 h 107155"/>
                  <a:gd name="connsiteX0" fmla="*/ 0 w 309563"/>
                  <a:gd name="connsiteY0" fmla="*/ 76200 h 80962"/>
                  <a:gd name="connsiteX1" fmla="*/ 71438 w 309563"/>
                  <a:gd name="connsiteY1" fmla="*/ 0 h 80962"/>
                  <a:gd name="connsiteX2" fmla="*/ 107156 w 309563"/>
                  <a:gd name="connsiteY2" fmla="*/ 78581 h 80962"/>
                  <a:gd name="connsiteX3" fmla="*/ 178594 w 309563"/>
                  <a:gd name="connsiteY3" fmla="*/ 4762 h 80962"/>
                  <a:gd name="connsiteX4" fmla="*/ 219075 w 309563"/>
                  <a:gd name="connsiteY4" fmla="*/ 80962 h 80962"/>
                  <a:gd name="connsiteX5" fmla="*/ 309563 w 309563"/>
                  <a:gd name="connsiteY5" fmla="*/ 14287 h 80962"/>
                  <a:gd name="connsiteX0" fmla="*/ 0 w 316992"/>
                  <a:gd name="connsiteY0" fmla="*/ 76200 h 80962"/>
                  <a:gd name="connsiteX1" fmla="*/ 71438 w 316992"/>
                  <a:gd name="connsiteY1" fmla="*/ 0 h 80962"/>
                  <a:gd name="connsiteX2" fmla="*/ 107156 w 316992"/>
                  <a:gd name="connsiteY2" fmla="*/ 78581 h 80962"/>
                  <a:gd name="connsiteX3" fmla="*/ 178594 w 316992"/>
                  <a:gd name="connsiteY3" fmla="*/ 4762 h 80962"/>
                  <a:gd name="connsiteX4" fmla="*/ 219075 w 316992"/>
                  <a:gd name="connsiteY4" fmla="*/ 80962 h 80962"/>
                  <a:gd name="connsiteX5" fmla="*/ 309563 w 316992"/>
                  <a:gd name="connsiteY5" fmla="*/ 14287 h 80962"/>
                  <a:gd name="connsiteX6" fmla="*/ 311946 w 316992"/>
                  <a:gd name="connsiteY6" fmla="*/ 21432 h 80962"/>
                  <a:gd name="connsiteX0" fmla="*/ 0 w 364333"/>
                  <a:gd name="connsiteY0" fmla="*/ 76200 h 80962"/>
                  <a:gd name="connsiteX1" fmla="*/ 71438 w 364333"/>
                  <a:gd name="connsiteY1" fmla="*/ 0 h 80962"/>
                  <a:gd name="connsiteX2" fmla="*/ 107156 w 364333"/>
                  <a:gd name="connsiteY2" fmla="*/ 78581 h 80962"/>
                  <a:gd name="connsiteX3" fmla="*/ 178594 w 364333"/>
                  <a:gd name="connsiteY3" fmla="*/ 4762 h 80962"/>
                  <a:gd name="connsiteX4" fmla="*/ 219075 w 364333"/>
                  <a:gd name="connsiteY4" fmla="*/ 80962 h 80962"/>
                  <a:gd name="connsiteX5" fmla="*/ 309563 w 364333"/>
                  <a:gd name="connsiteY5" fmla="*/ 14287 h 80962"/>
                  <a:gd name="connsiteX6" fmla="*/ 364333 w 364333"/>
                  <a:gd name="connsiteY6" fmla="*/ 76201 h 80962"/>
                  <a:gd name="connsiteX0" fmla="*/ 0 w 364333"/>
                  <a:gd name="connsiteY0" fmla="*/ 76200 h 78581"/>
                  <a:gd name="connsiteX1" fmla="*/ 71438 w 364333"/>
                  <a:gd name="connsiteY1" fmla="*/ 0 h 78581"/>
                  <a:gd name="connsiteX2" fmla="*/ 107156 w 364333"/>
                  <a:gd name="connsiteY2" fmla="*/ 78581 h 78581"/>
                  <a:gd name="connsiteX3" fmla="*/ 178594 w 364333"/>
                  <a:gd name="connsiteY3" fmla="*/ 4762 h 78581"/>
                  <a:gd name="connsiteX4" fmla="*/ 226219 w 364333"/>
                  <a:gd name="connsiteY4" fmla="*/ 76200 h 78581"/>
                  <a:gd name="connsiteX5" fmla="*/ 309563 w 364333"/>
                  <a:gd name="connsiteY5" fmla="*/ 14287 h 78581"/>
                  <a:gd name="connsiteX6" fmla="*/ 364333 w 364333"/>
                  <a:gd name="connsiteY6" fmla="*/ 76201 h 78581"/>
                  <a:gd name="connsiteX0" fmla="*/ 0 w 364333"/>
                  <a:gd name="connsiteY0" fmla="*/ 76200 h 76201"/>
                  <a:gd name="connsiteX1" fmla="*/ 71438 w 364333"/>
                  <a:gd name="connsiteY1" fmla="*/ 0 h 76201"/>
                  <a:gd name="connsiteX2" fmla="*/ 121444 w 364333"/>
                  <a:gd name="connsiteY2" fmla="*/ 76199 h 76201"/>
                  <a:gd name="connsiteX3" fmla="*/ 178594 w 364333"/>
                  <a:gd name="connsiteY3" fmla="*/ 4762 h 76201"/>
                  <a:gd name="connsiteX4" fmla="*/ 226219 w 364333"/>
                  <a:gd name="connsiteY4" fmla="*/ 76200 h 76201"/>
                  <a:gd name="connsiteX5" fmla="*/ 309563 w 364333"/>
                  <a:gd name="connsiteY5" fmla="*/ 14287 h 76201"/>
                  <a:gd name="connsiteX6" fmla="*/ 364333 w 364333"/>
                  <a:gd name="connsiteY6" fmla="*/ 76201 h 76201"/>
                  <a:gd name="connsiteX0" fmla="*/ 0 w 364333"/>
                  <a:gd name="connsiteY0" fmla="*/ 76200 h 76201"/>
                  <a:gd name="connsiteX1" fmla="*/ 71438 w 364333"/>
                  <a:gd name="connsiteY1" fmla="*/ 0 h 76201"/>
                  <a:gd name="connsiteX2" fmla="*/ 121444 w 364333"/>
                  <a:gd name="connsiteY2" fmla="*/ 76199 h 76201"/>
                  <a:gd name="connsiteX3" fmla="*/ 178594 w 364333"/>
                  <a:gd name="connsiteY3" fmla="*/ 4762 h 76201"/>
                  <a:gd name="connsiteX4" fmla="*/ 242888 w 364333"/>
                  <a:gd name="connsiteY4" fmla="*/ 76200 h 76201"/>
                  <a:gd name="connsiteX5" fmla="*/ 309563 w 364333"/>
                  <a:gd name="connsiteY5" fmla="*/ 14287 h 76201"/>
                  <a:gd name="connsiteX6" fmla="*/ 364333 w 364333"/>
                  <a:gd name="connsiteY6" fmla="*/ 76201 h 76201"/>
                  <a:gd name="connsiteX0" fmla="*/ 0 w 364333"/>
                  <a:gd name="connsiteY0" fmla="*/ 76200 h 76201"/>
                  <a:gd name="connsiteX1" fmla="*/ 71438 w 364333"/>
                  <a:gd name="connsiteY1" fmla="*/ 0 h 76201"/>
                  <a:gd name="connsiteX2" fmla="*/ 121444 w 364333"/>
                  <a:gd name="connsiteY2" fmla="*/ 76199 h 76201"/>
                  <a:gd name="connsiteX3" fmla="*/ 178594 w 364333"/>
                  <a:gd name="connsiteY3" fmla="*/ 4762 h 76201"/>
                  <a:gd name="connsiteX4" fmla="*/ 242888 w 364333"/>
                  <a:gd name="connsiteY4" fmla="*/ 76200 h 76201"/>
                  <a:gd name="connsiteX5" fmla="*/ 311944 w 364333"/>
                  <a:gd name="connsiteY5" fmla="*/ 7143 h 76201"/>
                  <a:gd name="connsiteX6" fmla="*/ 364333 w 364333"/>
                  <a:gd name="connsiteY6" fmla="*/ 76201 h 76201"/>
                  <a:gd name="connsiteX0" fmla="*/ 0 w 311944"/>
                  <a:gd name="connsiteY0" fmla="*/ 76200 h 76200"/>
                  <a:gd name="connsiteX1" fmla="*/ 71438 w 311944"/>
                  <a:gd name="connsiteY1" fmla="*/ 0 h 76200"/>
                  <a:gd name="connsiteX2" fmla="*/ 121444 w 311944"/>
                  <a:gd name="connsiteY2" fmla="*/ 76199 h 76200"/>
                  <a:gd name="connsiteX3" fmla="*/ 178594 w 311944"/>
                  <a:gd name="connsiteY3" fmla="*/ 4762 h 76200"/>
                  <a:gd name="connsiteX4" fmla="*/ 242888 w 311944"/>
                  <a:gd name="connsiteY4" fmla="*/ 76200 h 76200"/>
                  <a:gd name="connsiteX5" fmla="*/ 311944 w 311944"/>
                  <a:gd name="connsiteY5" fmla="*/ 7143 h 76200"/>
                  <a:gd name="connsiteX0" fmla="*/ 0 w 321469"/>
                  <a:gd name="connsiteY0" fmla="*/ 78582 h 78582"/>
                  <a:gd name="connsiteX1" fmla="*/ 71438 w 321469"/>
                  <a:gd name="connsiteY1" fmla="*/ 2382 h 78582"/>
                  <a:gd name="connsiteX2" fmla="*/ 121444 w 321469"/>
                  <a:gd name="connsiteY2" fmla="*/ 78581 h 78582"/>
                  <a:gd name="connsiteX3" fmla="*/ 178594 w 321469"/>
                  <a:gd name="connsiteY3" fmla="*/ 7144 h 78582"/>
                  <a:gd name="connsiteX4" fmla="*/ 242888 w 321469"/>
                  <a:gd name="connsiteY4" fmla="*/ 78582 h 78582"/>
                  <a:gd name="connsiteX5" fmla="*/ 321469 w 321469"/>
                  <a:gd name="connsiteY5" fmla="*/ 0 h 785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21469" h="78582">
                    <a:moveTo>
                      <a:pt x="0" y="78582"/>
                    </a:moveTo>
                    <a:lnTo>
                      <a:pt x="71438" y="2382"/>
                    </a:lnTo>
                    <a:lnTo>
                      <a:pt x="121444" y="78581"/>
                    </a:lnTo>
                    <a:lnTo>
                      <a:pt x="178594" y="7144"/>
                    </a:lnTo>
                    <a:lnTo>
                      <a:pt x="242888" y="78582"/>
                    </a:lnTo>
                    <a:lnTo>
                      <a:pt x="321469" y="0"/>
                    </a:lnTo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4"/>
              <p:cNvSpPr/>
              <p:nvPr/>
            </p:nvSpPr>
            <p:spPr>
              <a:xfrm>
                <a:off x="999938" y="5904290"/>
                <a:ext cx="5436932" cy="36048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lvl="0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𝐺</m:t>
                          </m:r>
                        </m:e>
                        <m:sub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𝑀</m:t>
                          </m:r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𝑤</m:t>
                          </m:r>
                        </m:sub>
                      </m:sSub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en-US" sz="16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e>
                            <m:sub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b>
                          </m:sSub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, </m:t>
                          </m:r>
                          <m:sSub>
                            <m:sSubPr>
                              <m:ctrlP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e>
                            <m:sub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7</m:t>
                              </m:r>
                            </m:sub>
                          </m:sSub>
                        </m:e>
                      </m:d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, </m:t>
                      </m:r>
                      <m:d>
                        <m:dPr>
                          <m:ctrlPr>
                            <a:rPr lang="en-US" sz="16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e>
                            <m:sub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6</m:t>
                              </m:r>
                            </m:sub>
                          </m:sSub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, </m:t>
                          </m:r>
                          <m:sSub>
                            <m:sSubPr>
                              <m:ctrlP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e>
                            <m:sub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22</m:t>
                              </m:r>
                            </m:sub>
                          </m:sSub>
                        </m:e>
                      </m:d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, … )   (</m:t>
                      </m:r>
                      <m:sSub>
                        <m:sSubPr>
                          <m:ctrlPr>
                            <a:rPr lang="en-US" sz="16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𝑐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1600">
                              <a:latin typeface="Cambria Math" panose="02040503050406030204" pitchFamily="18" charset="0"/>
                            </a:rPr>
                            <m:t>start</m:t>
                          </m:r>
                        </m:sub>
                      </m:sSub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=⋯)   (</m:t>
                      </m:r>
                      <m:sSub>
                        <m:sSubPr>
                          <m:ctrlPr>
                            <a:rPr lang="en-US" sz="16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𝑐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1600">
                              <a:latin typeface="Cambria Math" panose="02040503050406030204" pitchFamily="18" charset="0"/>
                            </a:rPr>
                            <m:t>accept</m:t>
                          </m:r>
                        </m:sub>
                      </m:sSub>
                      <m:r>
                        <a:rPr lang="en-US" sz="1600" b="0" i="0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⋯)</m:t>
                      </m:r>
                    </m:oMath>
                  </m:oMathPara>
                </a14:m>
                <a:endParaRPr lang="en-US" sz="1600" dirty="0"/>
              </a:p>
            </p:txBody>
          </p:sp>
        </mc:Choice>
        <mc:Fallback xmlns="">
          <p:sp>
            <p:nvSpPr>
              <p:cNvPr id="5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99938" y="5904290"/>
                <a:ext cx="5436932" cy="360483"/>
              </a:xfrm>
              <a:prstGeom prst="rect">
                <a:avLst/>
              </a:prstGeom>
              <a:blipFill>
                <a:blip r:embed="rId13"/>
                <a:stretch>
                  <a:fillRect b="-508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9" name="Group 18"/>
          <p:cNvGrpSpPr/>
          <p:nvPr/>
        </p:nvGrpSpPr>
        <p:grpSpPr>
          <a:xfrm>
            <a:off x="1141969" y="5198684"/>
            <a:ext cx="1029291" cy="358368"/>
            <a:chOff x="1141969" y="5198684"/>
            <a:chExt cx="1029291" cy="358368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6" name="Rectangle 75"/>
                <p:cNvSpPr/>
                <p:nvPr/>
              </p:nvSpPr>
              <p:spPr>
                <a:xfrm>
                  <a:off x="1141969" y="5199538"/>
                  <a:ext cx="387286" cy="338554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6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i="1">
                                <a:latin typeface="Cambria Math" panose="02040503050406030204" pitchFamily="18" charset="0"/>
                              </a:rPr>
                              <m:t>𝑐</m:t>
                            </m:r>
                          </m:e>
                          <m:sub>
                            <m:r>
                              <a:rPr lang="en-US" sz="1600" i="1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</m:oMath>
                    </m:oMathPara>
                  </a14:m>
                  <a:endParaRPr lang="en-US" sz="1600" dirty="0"/>
                </a:p>
              </p:txBody>
            </p:sp>
          </mc:Choice>
          <mc:Fallback xmlns="">
            <p:sp>
              <p:nvSpPr>
                <p:cNvPr id="76" name="Rectangle 75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141969" y="5199538"/>
                  <a:ext cx="387286" cy="338554"/>
                </a:xfrm>
                <a:prstGeom prst="rect">
                  <a:avLst/>
                </a:prstGeom>
                <a:blipFill>
                  <a:blip r:embed="rId1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7" name="Rectangle 76"/>
                <p:cNvSpPr/>
                <p:nvPr/>
              </p:nvSpPr>
              <p:spPr>
                <a:xfrm>
                  <a:off x="1725854" y="5198684"/>
                  <a:ext cx="386709" cy="358368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6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i="1">
                                <a:latin typeface="Cambria Math" panose="02040503050406030204" pitchFamily="18" charset="0"/>
                              </a:rPr>
                              <m:t>𝑐</m:t>
                            </m:r>
                          </m:e>
                          <m:sub>
                            <m:r>
                              <a:rPr lang="en-US" sz="1600" i="1">
                                <a:latin typeface="Cambria Math" panose="02040503050406030204" pitchFamily="18" charset="0"/>
                              </a:rPr>
                              <m:t>𝑗</m:t>
                            </m:r>
                          </m:sub>
                        </m:sSub>
                      </m:oMath>
                    </m:oMathPara>
                  </a14:m>
                  <a:endParaRPr lang="en-US" sz="1600" dirty="0"/>
                </a:p>
              </p:txBody>
            </p:sp>
          </mc:Choice>
          <mc:Fallback xmlns="">
            <p:sp>
              <p:nvSpPr>
                <p:cNvPr id="77" name="Rectangle 76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725854" y="5198684"/>
                  <a:ext cx="386709" cy="358368"/>
                </a:xfrm>
                <a:prstGeom prst="rect">
                  <a:avLst/>
                </a:prstGeom>
                <a:blipFill>
                  <a:blip r:embed="rId15"/>
                  <a:stretch>
                    <a:fillRect b="-678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8" name="Straight Connector 7"/>
            <p:cNvCxnSpPr/>
            <p:nvPr/>
          </p:nvCxnSpPr>
          <p:spPr>
            <a:xfrm>
              <a:off x="1613966" y="5292501"/>
              <a:ext cx="0" cy="233311"/>
            </a:xfrm>
            <a:prstGeom prst="line">
              <a:avLst/>
            </a:prstGeom>
            <a:ln w="9525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77"/>
            <p:cNvCxnSpPr/>
            <p:nvPr/>
          </p:nvCxnSpPr>
          <p:spPr>
            <a:xfrm>
              <a:off x="2171260" y="5292501"/>
              <a:ext cx="0" cy="233311"/>
            </a:xfrm>
            <a:prstGeom prst="line">
              <a:avLst/>
            </a:prstGeom>
            <a:ln w="9525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Rectangle 9"/>
              <p:cNvSpPr/>
              <p:nvPr/>
            </p:nvSpPr>
            <p:spPr>
              <a:xfrm>
                <a:off x="6263317" y="4423568"/>
                <a:ext cx="5712589" cy="137544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𝑇</m:t>
                    </m:r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= </m:t>
                    </m:r>
                  </m:oMath>
                </a14:m>
                <a:r>
                  <a:rPr lang="en-US" sz="2000" dirty="0"/>
                  <a:t>“on input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𝑤</m:t>
                    </m:r>
                  </m:oMath>
                </a14:m>
                <a:endParaRPr lang="en-US" sz="2000" dirty="0"/>
              </a:p>
              <a:p>
                <a:pPr marL="285750" indent="-285750">
                  <a:buAutoNum type="arabicPeriod"/>
                </a:pPr>
                <a:r>
                  <a:rPr lang="en-US" sz="2000" dirty="0"/>
                  <a:t>For all pairs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𝑐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, </m:t>
                    </m:r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𝑐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𝑗</m:t>
                        </m:r>
                      </m:sub>
                    </m:sSub>
                  </m:oMath>
                </a14:m>
                <a:r>
                  <a:rPr lang="en-US" sz="2000" dirty="0"/>
                  <a:t> of configurations of </a:t>
                </a:r>
                <a14:m>
                  <m:oMath xmlns:m="http://schemas.openxmlformats.org/officeDocument/2006/math">
                    <m:r>
                      <a:rPr lang="en-US" sz="2000" b="0" i="1" dirty="0" smtClean="0">
                        <a:latin typeface="Cambria Math" panose="02040503050406030204" pitchFamily="18" charset="0"/>
                      </a:rPr>
                      <m:t>𝑀</m:t>
                    </m:r>
                  </m:oMath>
                </a14:m>
                <a:r>
                  <a:rPr lang="en-US" sz="2000" dirty="0"/>
                  <a:t> on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𝑤</m:t>
                    </m:r>
                  </m:oMath>
                </a14:m>
                <a:r>
                  <a:rPr lang="en-US" sz="2000" dirty="0"/>
                  <a:t>.</a:t>
                </a:r>
              </a:p>
              <a:p>
                <a:pPr marL="285750" indent="-285750">
                  <a:buAutoNum type="arabicPeriod"/>
                </a:pPr>
                <a:r>
                  <a:rPr lang="en-US" sz="2000" dirty="0"/>
                  <a:t>    Output those pairs which are legal moves for </a:t>
                </a:r>
                <a14:m>
                  <m:oMath xmlns:m="http://schemas.openxmlformats.org/officeDocument/2006/math">
                    <m:r>
                      <a:rPr lang="en-US" sz="2000" b="0" i="1" dirty="0" smtClean="0">
                        <a:latin typeface="Cambria Math" panose="02040503050406030204" pitchFamily="18" charset="0"/>
                      </a:rPr>
                      <m:t>𝑀</m:t>
                    </m:r>
                  </m:oMath>
                </a14:m>
                <a:r>
                  <a:rPr lang="en-US" sz="2000" dirty="0"/>
                  <a:t>.</a:t>
                </a:r>
              </a:p>
              <a:p>
                <a:pPr marL="285750" indent="-285750">
                  <a:buAutoNum type="arabicPeriod"/>
                </a:pPr>
                <a:r>
                  <a:rPr lang="en-US" sz="2000" dirty="0"/>
                  <a:t>Output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𝑐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start</m:t>
                        </m:r>
                      </m:sub>
                    </m:sSub>
                  </m:oMath>
                </a14:m>
                <a:r>
                  <a:rPr lang="en-US" sz="2000" dirty="0"/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𝑐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accept</m:t>
                        </m:r>
                      </m:sub>
                    </m:sSub>
                  </m:oMath>
                </a14:m>
                <a:r>
                  <a:rPr lang="en-US" sz="2000" dirty="0"/>
                  <a:t>.”</a:t>
                </a:r>
              </a:p>
            </p:txBody>
          </p:sp>
        </mc:Choice>
        <mc:Fallback xmlns="">
          <p:sp>
            <p:nvSpPr>
              <p:cNvPr id="10" name="Rectangle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63317" y="4423568"/>
                <a:ext cx="5712589" cy="1375441"/>
              </a:xfrm>
              <a:prstGeom prst="rect">
                <a:avLst/>
              </a:prstGeom>
              <a:blipFill>
                <a:blip r:embed="rId16"/>
                <a:stretch>
                  <a:fillRect l="-1173" t="-2667" r="-107" b="-577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" name="Rectangle 19"/>
          <p:cNvSpPr/>
          <p:nvPr/>
        </p:nvSpPr>
        <p:spPr>
          <a:xfrm>
            <a:off x="2496352" y="3435855"/>
            <a:ext cx="2631881" cy="36444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ctangle 5"/>
              <p:cNvSpPr/>
              <p:nvPr/>
            </p:nvSpPr>
            <p:spPr>
              <a:xfrm>
                <a:off x="6932241" y="3459307"/>
                <a:ext cx="1239378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i="1">
                          <a:latin typeface="Cambria Math" panose="02040503050406030204" pitchFamily="18" charset="0"/>
                        </a:rPr>
                        <m:t>𝑓</m:t>
                      </m:r>
                      <m:d>
                        <m:d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𝑤</m:t>
                          </m:r>
                        </m:e>
                      </m:d>
                      <m:r>
                        <a:rPr lang="en-US" sz="2400" i="1"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6" name="Rectangle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32241" y="3459307"/>
                <a:ext cx="1239378" cy="461665"/>
              </a:xfrm>
              <a:prstGeom prst="rect">
                <a:avLst/>
              </a:prstGeom>
              <a:blipFill>
                <a:blip r:embed="rId17"/>
                <a:stretch>
                  <a:fillRect l="-493" b="-1710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3" name="Isosceles Triangle 52"/>
          <p:cNvSpPr/>
          <p:nvPr/>
        </p:nvSpPr>
        <p:spPr>
          <a:xfrm rot="8089703">
            <a:off x="12005555" y="6742019"/>
            <a:ext cx="276225" cy="136454"/>
          </a:xfrm>
          <a:prstGeom prst="triangle">
            <a:avLst/>
          </a:prstGeom>
          <a:solidFill>
            <a:srgbClr val="336600"/>
          </a:solidFill>
          <a:ln>
            <a:noFill/>
          </a:ln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40C0844-7147-7947-A1C3-86C58B297BB3}"/>
              </a:ext>
            </a:extLst>
          </p:cNvPr>
          <p:cNvSpPr txBox="1"/>
          <p:nvPr/>
        </p:nvSpPr>
        <p:spPr>
          <a:xfrm>
            <a:off x="6662057" y="6429829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15661404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4" grpId="0"/>
      <p:bldP spid="5" grpId="0"/>
      <p:bldP spid="10" grpId="0" uiExpand="1" build="p"/>
      <p:bldP spid="20" grpId="0" animBg="1"/>
      <p:bldP spid="6" grpId="0"/>
      <p:bldP spid="5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720435" y="0"/>
                <a:ext cx="6733309" cy="78047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bar>
                      <m:barPr>
                        <m:pos m:val="top"/>
                        <m:ctrlPr>
                          <a:rPr lang="en-US" sz="4000" b="1" i="1" smtClean="0">
                            <a:solidFill>
                              <a:schemeClr val="accent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barPr>
                      <m:e>
                        <m:r>
                          <a:rPr lang="en-US" sz="4000" i="1">
                            <a:solidFill>
                              <a:schemeClr val="accent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US" sz="4000" i="1">
                            <a:solidFill>
                              <a:schemeClr val="accent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𝑆𝐴𝑇</m:t>
                        </m:r>
                      </m:e>
                    </m:bar>
                  </m:oMath>
                </a14:m>
                <a:r>
                  <a:rPr lang="en-US" sz="4000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 is NL-complete</a:t>
                </a:r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0435" y="0"/>
                <a:ext cx="6733309" cy="780470"/>
              </a:xfrm>
              <a:prstGeom prst="rect">
                <a:avLst/>
              </a:prstGeom>
              <a:blipFill>
                <a:blip r:embed="rId3"/>
                <a:stretch>
                  <a:fillRect t="-4688" b="-3281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258618" y="1363579"/>
                <a:ext cx="9411162" cy="476906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Bef>
                    <a:spcPts val="1200"/>
                  </a:spcBef>
                </a:pPr>
                <a:r>
                  <a:rPr lang="en-US" sz="2400" b="1" dirty="0"/>
                  <a:t>Theorem:  </a:t>
                </a:r>
                <a14:m>
                  <m:oMath xmlns:m="http://schemas.openxmlformats.org/officeDocument/2006/math">
                    <m:bar>
                      <m:barPr>
                        <m:pos m:val="top"/>
                        <m:ctrlPr>
                          <a:rPr lang="en-US" sz="2400" b="1" i="1" smtClean="0">
                            <a:latin typeface="Cambria Math" panose="02040503050406030204" pitchFamily="18" charset="0"/>
                          </a:rPr>
                        </m:ctrlPr>
                      </m:bar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𝑆𝐴𝑇</m:t>
                        </m:r>
                      </m:e>
                    </m:bar>
                  </m:oMath>
                </a14:m>
                <a:r>
                  <a:rPr lang="en-US" sz="2400" dirty="0"/>
                  <a:t> is NL-complete</a:t>
                </a:r>
              </a:p>
              <a:p>
                <a:r>
                  <a:rPr lang="en-US" sz="2000" dirty="0"/>
                  <a:t>Proof:  1)  Show</a:t>
                </a:r>
                <a:r>
                  <a:rPr lang="en-US" sz="2000" b="1" dirty="0"/>
                  <a:t> </a:t>
                </a:r>
                <a14:m>
                  <m:oMath xmlns:m="http://schemas.openxmlformats.org/officeDocument/2006/math">
                    <m:bar>
                      <m:barPr>
                        <m:pos m:val="top"/>
                        <m:ctrlPr>
                          <a:rPr lang="en-US" sz="2000" b="1" i="1">
                            <a:latin typeface="Cambria Math" panose="02040503050406030204" pitchFamily="18" charset="0"/>
                          </a:rPr>
                        </m:ctrlPr>
                      </m:bar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𝑆𝐴𝑇</m:t>
                        </m:r>
                      </m:e>
                    </m:bar>
                    <m:r>
                      <a:rPr lang="en-US" sz="2000" b="1" i="1" smtClean="0">
                        <a:latin typeface="Cambria Math" panose="02040503050406030204" pitchFamily="18" charset="0"/>
                      </a:rPr>
                      <m:t>∈</m:t>
                    </m:r>
                  </m:oMath>
                </a14:m>
                <a:r>
                  <a:rPr lang="en-US" sz="2000" dirty="0"/>
                  <a:t> NL    good exercise</a:t>
                </a:r>
              </a:p>
              <a:p>
                <a:r>
                  <a:rPr lang="en-US" sz="2000" dirty="0"/>
                  <a:t>             2)  Show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𝑃𝐴𝑇𝐻</m:t>
                    </m:r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≤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𝐿</m:t>
                        </m:r>
                      </m:sub>
                    </m:sSub>
                    <m:bar>
                      <m:barPr>
                        <m:pos m:val="top"/>
                        <m:ctrlPr>
                          <a:rPr lang="en-US" sz="2000" b="1" i="1">
                            <a:latin typeface="Cambria Math" panose="02040503050406030204" pitchFamily="18" charset="0"/>
                          </a:rPr>
                        </m:ctrlPr>
                      </m:bar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𝑆𝐴𝑇</m:t>
                        </m:r>
                      </m:e>
                    </m:bar>
                  </m:oMath>
                </a14:m>
                <a:endParaRPr lang="en-US" sz="2000" dirty="0"/>
              </a:p>
              <a:p>
                <a:pPr lvl="0"/>
                <a:r>
                  <a:rPr lang="en-US" sz="2000" dirty="0"/>
                  <a:t>Give log-space reduction f from </a:t>
                </a:r>
                <a14:m>
                  <m:oMath xmlns:m="http://schemas.openxmlformats.org/officeDocument/2006/math">
                    <m:r>
                      <a:rPr lang="en-US" sz="2000" i="1">
                        <a:latin typeface="Cambria Math" panose="02040503050406030204" pitchFamily="18" charset="0"/>
                      </a:rPr>
                      <m:t>𝑃𝐴𝑇𝐻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000" dirty="0"/>
                  <a:t>to</a:t>
                </a:r>
                <a:r>
                  <a:rPr lang="en-US" sz="2000" b="1" i="0" dirty="0">
                    <a:latin typeface="+mj-lt"/>
                  </a:rPr>
                  <a:t> </a:t>
                </a:r>
                <a14:m>
                  <m:oMath xmlns:m="http://schemas.openxmlformats.org/officeDocument/2006/math">
                    <m:bar>
                      <m:barPr>
                        <m:pos m:val="top"/>
                        <m:ctrlPr>
                          <a:rPr lang="en-US" sz="2000" b="1" i="1">
                            <a:latin typeface="Cambria Math" panose="02040503050406030204" pitchFamily="18" charset="0"/>
                          </a:rPr>
                        </m:ctrlPr>
                      </m:bar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𝑆𝐴𝑇</m:t>
                        </m:r>
                      </m:e>
                    </m:bar>
                  </m:oMath>
                </a14:m>
                <a:r>
                  <a:rPr lang="en-US" sz="2000" dirty="0"/>
                  <a:t>.</a:t>
                </a:r>
              </a:p>
              <a:p>
                <a:pPr lvl="0"/>
                <a:r>
                  <a:rPr lang="en-US" sz="2000" b="0" dirty="0"/>
                  <a:t> 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d>
                          <m:dPr>
                            <m:begChr m:val="〈"/>
                            <m:endChr m:val="〉"/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𝐺</m:t>
                            </m:r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𝑠</m:t>
                            </m:r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𝑡</m:t>
                            </m:r>
                          </m:e>
                        </m:d>
                      </m:e>
                    </m:d>
                    <m:r>
                      <a:rPr lang="en-US" sz="2000" i="1">
                        <a:latin typeface="Cambria Math" panose="02040503050406030204" pitchFamily="18" charset="0"/>
                      </a:rPr>
                      <m:t>=〈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𝜙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〉</m:t>
                    </m:r>
                  </m:oMath>
                </a14:m>
                <a:r>
                  <a:rPr lang="en-US" sz="2000" dirty="0"/>
                  <a:t> </a:t>
                </a:r>
              </a:p>
              <a:p>
                <a:pPr lvl="0">
                  <a:spcBef>
                    <a:spcPts val="1200"/>
                  </a:spcBef>
                </a:pPr>
                <a:r>
                  <a:rPr lang="en-US" sz="2000" dirty="0"/>
                  <a:t>For each node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𝑢</m:t>
                    </m:r>
                  </m:oMath>
                </a14:m>
                <a:r>
                  <a:rPr lang="en-US" sz="2000" dirty="0"/>
                  <a:t> in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𝐺</m:t>
                    </m:r>
                  </m:oMath>
                </a14:m>
                <a:r>
                  <a:rPr lang="en-US" sz="2000" dirty="0"/>
                  <a:t> put a variable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𝑢</m:t>
                        </m:r>
                      </m:sub>
                    </m:sSub>
                  </m:oMath>
                </a14:m>
                <a:r>
                  <a:rPr lang="en-US" sz="2000" dirty="0"/>
                  <a:t> in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𝜙</m:t>
                    </m:r>
                  </m:oMath>
                </a14:m>
                <a:r>
                  <a:rPr lang="en-US" sz="2000" dirty="0"/>
                  <a:t>.</a:t>
                </a:r>
              </a:p>
              <a:p>
                <a:pPr lvl="0"/>
                <a:r>
                  <a:rPr lang="en-US" sz="2000" dirty="0"/>
                  <a:t>For each edge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𝑢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𝑣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2000" dirty="0"/>
                  <a:t> in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𝐺</m:t>
                    </m:r>
                  </m:oMath>
                </a14:m>
                <a:r>
                  <a:rPr lang="en-US" sz="2000" dirty="0"/>
                  <a:t>, put a clause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(</m:t>
                    </m:r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𝑢</m:t>
                        </m:r>
                      </m:sub>
                    </m:sSub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→</m:t>
                    </m:r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𝑣</m:t>
                        </m:r>
                      </m:sub>
                    </m:sSub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2000" dirty="0"/>
                  <a:t> in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𝜙</m:t>
                    </m:r>
                  </m:oMath>
                </a14:m>
                <a:r>
                  <a:rPr lang="en-US" sz="2000" dirty="0"/>
                  <a:t>   [equivalent to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bar>
                          <m:barPr>
                            <m:pos m:val="top"/>
                            <m:ctrlP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</m:ctrlPr>
                          </m:barPr>
                          <m:e>
                            <m:sSub>
                              <m:sSubPr>
                                <m:ctrlPr>
                                  <a:rPr lang="en-US" sz="20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000" b="0" i="1" smtClean="0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en-US" sz="2000" b="0" i="1" smtClean="0">
                                    <a:latin typeface="Cambria Math" panose="02040503050406030204" pitchFamily="18" charset="0"/>
                                  </a:rPr>
                                  <m:t>𝑢</m:t>
                                </m:r>
                              </m:sub>
                            </m:sSub>
                          </m:e>
                        </m:ba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∨</m:t>
                        </m:r>
                        <m:sSub>
                          <m:sSubPr>
                            <m:ctrlP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𝑣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sz="2000" dirty="0"/>
                  <a:t>].</a:t>
                </a:r>
              </a:p>
              <a:p>
                <a:pPr lvl="0"/>
                <a:r>
                  <a:rPr lang="en-US" sz="2000" dirty="0"/>
                  <a:t>In addition put the clauses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(</m:t>
                    </m:r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</m:sSub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∨</m:t>
                    </m:r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</m:sSub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2000" dirty="0"/>
                  <a:t> and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(</m:t>
                    </m:r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sub>
                    </m:sSub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→</m:t>
                    </m:r>
                    <m:bar>
                      <m:barPr>
                        <m:pos m:val="top"/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barPr>
                      <m:e>
                        <m:sSub>
                          <m:sSub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𝑠</m:t>
                            </m:r>
                          </m:sub>
                        </m:sSub>
                      </m:e>
                    </m:ba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2000" dirty="0"/>
                  <a:t> in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𝜙</m:t>
                    </m:r>
                  </m:oMath>
                </a14:m>
                <a:r>
                  <a:rPr lang="en-US" sz="2000" dirty="0"/>
                  <a:t>.</a:t>
                </a:r>
              </a:p>
              <a:p>
                <a:pPr lvl="0">
                  <a:spcBef>
                    <a:spcPts val="1200"/>
                  </a:spcBef>
                </a:pPr>
                <a:r>
                  <a:rPr lang="en-US" sz="2000" dirty="0"/>
                  <a:t>Show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𝐺</m:t>
                    </m:r>
                  </m:oMath>
                </a14:m>
                <a:r>
                  <a:rPr lang="en-US" sz="2000" dirty="0"/>
                  <a:t> has an path from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𝑠</m:t>
                    </m:r>
                  </m:oMath>
                </a14:m>
                <a:r>
                  <a:rPr lang="en-US" sz="2000" dirty="0"/>
                  <a:t> to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𝑡</m:t>
                    </m:r>
                  </m:oMath>
                </a14:m>
                <a:r>
                  <a:rPr lang="en-US" sz="2000" dirty="0"/>
                  <a:t> iff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𝜙</m:t>
                    </m:r>
                  </m:oMath>
                </a14:m>
                <a:r>
                  <a:rPr lang="en-US" sz="2000" dirty="0"/>
                  <a:t> is </a:t>
                </a:r>
                <a:r>
                  <a:rPr lang="en-US" sz="2000" dirty="0" err="1"/>
                  <a:t>unsatisfiable</a:t>
                </a:r>
                <a:r>
                  <a:rPr lang="en-US" sz="2000" dirty="0"/>
                  <a:t>.</a:t>
                </a:r>
              </a:p>
              <a:p>
                <a:pPr lvl="0"/>
                <a:r>
                  <a:rPr lang="en-US" sz="2000" dirty="0"/>
                  <a:t>(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sz="2000" dirty="0"/>
                  <a:t>)  Follow implications to get a contradiction.</a:t>
                </a:r>
              </a:p>
              <a:p>
                <a:pPr lvl="0"/>
                <a:r>
                  <a:rPr lang="en-US" sz="2000" dirty="0"/>
                  <a:t>(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←</m:t>
                    </m:r>
                  </m:oMath>
                </a14:m>
                <a:r>
                  <a:rPr lang="en-US" sz="2000" dirty="0"/>
                  <a:t>)  If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𝐺</m:t>
                    </m:r>
                  </m:oMath>
                </a14:m>
                <a:r>
                  <a:rPr lang="en-US" sz="2000" dirty="0"/>
                  <a:t> has no path from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𝑠</m:t>
                    </m:r>
                  </m:oMath>
                </a14:m>
                <a:r>
                  <a:rPr lang="en-US" sz="2000" dirty="0"/>
                  <a:t> to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𝑡</m:t>
                    </m:r>
                  </m:oMath>
                </a14:m>
                <a:r>
                  <a:rPr lang="en-US" sz="2000" dirty="0"/>
                  <a:t>, then assign all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𝑢</m:t>
                        </m:r>
                      </m:sub>
                    </m:sSub>
                  </m:oMath>
                </a14:m>
                <a:r>
                  <a:rPr lang="en-US" sz="2000" dirty="0"/>
                  <a:t> </a:t>
                </a:r>
                <a:r>
                  <a:rPr lang="en-US" sz="2000" cap="small" dirty="0"/>
                  <a:t>True</a:t>
                </a:r>
                <a:r>
                  <a:rPr lang="en-US" sz="2000" dirty="0"/>
                  <a:t> where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𝑢</m:t>
                    </m:r>
                  </m:oMath>
                </a14:m>
                <a:r>
                  <a:rPr lang="en-US" sz="2000" dirty="0"/>
                  <a:t> is reachable from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𝑠</m:t>
                    </m:r>
                  </m:oMath>
                </a14:m>
                <a:r>
                  <a:rPr lang="en-US" sz="2000" dirty="0"/>
                  <a:t>,</a:t>
                </a:r>
                <a:br>
                  <a:rPr lang="en-US" sz="2000" dirty="0"/>
                </a:br>
                <a:r>
                  <a:rPr lang="en-US" sz="2000" dirty="0"/>
                  <a:t>         and all other variables </a:t>
                </a:r>
                <a:r>
                  <a:rPr lang="en-US" sz="2000" cap="small" dirty="0"/>
                  <a:t>False</a:t>
                </a:r>
                <a:r>
                  <a:rPr lang="en-US" sz="2000" dirty="0"/>
                  <a:t>.  That gives a satisfying assignment to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𝜙</m:t>
                    </m:r>
                  </m:oMath>
                </a14:m>
                <a:r>
                  <a:rPr lang="en-US" sz="2000" dirty="0"/>
                  <a:t>.</a:t>
                </a:r>
              </a:p>
              <a:p>
                <a:pPr lvl="0">
                  <a:spcBef>
                    <a:spcPts val="1200"/>
                  </a:spcBef>
                </a:pPr>
                <a:r>
                  <a:rPr lang="en-US" sz="2000" dirty="0"/>
                  <a:t>Straightforward to show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𝑓</m:t>
                    </m:r>
                  </m:oMath>
                </a14:m>
                <a:r>
                  <a:rPr lang="en-US" sz="2000" dirty="0"/>
                  <a:t> is computable in log-space.</a:t>
                </a:r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8618" y="1363579"/>
                <a:ext cx="9411162" cy="4769062"/>
              </a:xfrm>
              <a:prstGeom prst="rect">
                <a:avLst/>
              </a:prstGeom>
              <a:blipFill>
                <a:blip r:embed="rId4"/>
                <a:stretch>
                  <a:fillRect l="-972" t="-128" b="-140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Isosceles Triangle 3"/>
          <p:cNvSpPr/>
          <p:nvPr/>
        </p:nvSpPr>
        <p:spPr>
          <a:xfrm rot="8089703">
            <a:off x="12005555" y="6742019"/>
            <a:ext cx="276225" cy="136454"/>
          </a:xfrm>
          <a:prstGeom prst="triangle">
            <a:avLst/>
          </a:prstGeom>
          <a:solidFill>
            <a:srgbClr val="336600"/>
          </a:solidFill>
          <a:ln>
            <a:noFill/>
          </a:ln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890B337-75AF-1B47-B3F3-C8C6AFF46416}"/>
              </a:ext>
            </a:extLst>
          </p:cNvPr>
          <p:cNvSpPr txBox="1"/>
          <p:nvPr/>
        </p:nvSpPr>
        <p:spPr>
          <a:xfrm>
            <a:off x="5675086" y="6168571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8708477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258618" y="1363579"/>
                <a:ext cx="6891482" cy="443153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Bef>
                    <a:spcPts val="1200"/>
                  </a:spcBef>
                </a:pPr>
                <a:r>
                  <a:rPr lang="en-US" sz="2400" b="1" dirty="0"/>
                  <a:t>Theorem </a:t>
                </a:r>
                <a:r>
                  <a:rPr lang="en-US" sz="2400" dirty="0"/>
                  <a:t>(</a:t>
                </a:r>
                <a:r>
                  <a:rPr lang="en-US" sz="2400" dirty="0" err="1"/>
                  <a:t>Immerman-Szelepcsényi</a:t>
                </a:r>
                <a:r>
                  <a:rPr lang="en-US" sz="2400" dirty="0"/>
                  <a:t>):  NL = </a:t>
                </a:r>
                <a:r>
                  <a:rPr lang="en-US" sz="2400" dirty="0" err="1"/>
                  <a:t>coNL</a:t>
                </a:r>
                <a:endParaRPr lang="en-US" sz="2400" dirty="0"/>
              </a:p>
              <a:p>
                <a:r>
                  <a:rPr lang="en-US" sz="2000" dirty="0"/>
                  <a:t>Proof:  Show </a:t>
                </a:r>
                <a14:m>
                  <m:oMath xmlns:m="http://schemas.openxmlformats.org/officeDocument/2006/math">
                    <m:bar>
                      <m:barPr>
                        <m:pos m:val="top"/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bar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𝑃𝐴𝑇𝐻</m:t>
                        </m:r>
                      </m:e>
                    </m:ba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∈</m:t>
                    </m:r>
                  </m:oMath>
                </a14:m>
                <a:r>
                  <a:rPr lang="en-US" sz="2000" dirty="0"/>
                  <a:t> NL</a:t>
                </a:r>
              </a:p>
              <a:p>
                <a:pPr>
                  <a:spcBef>
                    <a:spcPts val="1200"/>
                  </a:spcBef>
                </a:pPr>
                <a:r>
                  <a:rPr lang="en-US" sz="2000" b="1" dirty="0"/>
                  <a:t>Defn:</a:t>
                </a:r>
                <a:r>
                  <a:rPr lang="en-US" sz="2000" dirty="0"/>
                  <a:t>  NTM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𝑀</m:t>
                    </m:r>
                  </m:oMath>
                </a14:m>
                <a:r>
                  <a:rPr lang="en-US" sz="2000" dirty="0"/>
                  <a:t> computes function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:</m:t>
                    </m:r>
                    <m:sSup>
                      <m:sSup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000" b="0" i="0" smtClean="0">
                            <a:latin typeface="Cambria Math" panose="02040503050406030204" pitchFamily="18" charset="0"/>
                          </a:rPr>
                          <m:t>Σ</m:t>
                        </m:r>
                      </m:e>
                      <m:sup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p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→</m:t>
                    </m:r>
                    <m:sSup>
                      <m:sSup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000" b="0" i="0" smtClean="0">
                            <a:latin typeface="Cambria Math" panose="02040503050406030204" pitchFamily="18" charset="0"/>
                          </a:rPr>
                          <m:t>Σ</m:t>
                        </m:r>
                      </m:e>
                      <m:sup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p>
                  </m:oMath>
                </a14:m>
                <a:r>
                  <a:rPr lang="en-US" sz="2000" dirty="0"/>
                  <a:t> if for all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𝑤</m:t>
                    </m:r>
                  </m:oMath>
                </a14:m>
                <a:endParaRPr lang="en-US" sz="2000" dirty="0"/>
              </a:p>
              <a:p>
                <a:pPr marL="457200" indent="-457200">
                  <a:buAutoNum type="arabicParenR"/>
                </a:pPr>
                <a:r>
                  <a:rPr lang="en-US" sz="2000" dirty="0"/>
                  <a:t>All branches of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𝑀</m:t>
                    </m:r>
                  </m:oMath>
                </a14:m>
                <a:r>
                  <a:rPr lang="en-US" sz="2000" dirty="0"/>
                  <a:t> on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𝑤</m:t>
                    </m:r>
                  </m:oMath>
                </a14:m>
                <a:r>
                  <a:rPr lang="en-US" sz="2000" dirty="0"/>
                  <a:t> halt with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en-US" sz="2000" i="1" dirty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i="1" dirty="0" smtClean="0">
                            <a:latin typeface="Cambria Math" panose="02040503050406030204" pitchFamily="18" charset="0"/>
                          </a:rPr>
                          <m:t>𝑤</m:t>
                        </m:r>
                      </m:e>
                    </m:d>
                  </m:oMath>
                </a14:m>
                <a:r>
                  <a:rPr lang="en-US" sz="2000" dirty="0"/>
                  <a:t> on the tape or reject.</a:t>
                </a:r>
              </a:p>
              <a:p>
                <a:pPr marL="457200" indent="-457200">
                  <a:buAutoNum type="arabicParenR"/>
                </a:pPr>
                <a:r>
                  <a:rPr lang="en-US" sz="2000" dirty="0"/>
                  <a:t>Some branch of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𝑀</m:t>
                    </m:r>
                  </m:oMath>
                </a14:m>
                <a:r>
                  <a:rPr lang="en-US" sz="2000" dirty="0"/>
                  <a:t> on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𝑤</m:t>
                    </m:r>
                  </m:oMath>
                </a14:m>
                <a:r>
                  <a:rPr lang="en-US" sz="2000" dirty="0"/>
                  <a:t> does not reject.</a:t>
                </a:r>
              </a:p>
              <a:p>
                <a:pPr>
                  <a:spcBef>
                    <a:spcPts val="1200"/>
                  </a:spcBef>
                </a:pPr>
                <a:r>
                  <a:rPr lang="en-US" sz="2000" dirty="0"/>
                  <a:t>Let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𝑝𝑎𝑡h</m:t>
                    </m:r>
                    <m:d>
                      <m:d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𝐺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𝑠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d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begChr m:val="{"/>
                        <m:endChr m:val=""/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</m:ctrlPr>
                          </m:eqArrPr>
                          <m:e/>
                          <m:e/>
                        </m:eqArr>
                      </m:e>
                    </m:d>
                  </m:oMath>
                </a14:m>
                <a:endParaRPr lang="en-US" sz="2000" dirty="0"/>
              </a:p>
              <a:p>
                <a:r>
                  <a:rPr lang="en-US" sz="2000" dirty="0"/>
                  <a:t>Let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𝑅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𝑅</m:t>
                    </m:r>
                    <m:d>
                      <m:d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𝐺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𝑠</m:t>
                        </m:r>
                      </m:e>
                    </m:d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begChr m:val="{"/>
                        <m:endChr m:val="|"/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𝑢</m:t>
                        </m:r>
                      </m:e>
                    </m:d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𝑝𝑎𝑡h</m:t>
                    </m:r>
                    <m:d>
                      <m:d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𝐺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𝑠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𝑢</m:t>
                        </m:r>
                      </m:e>
                    </m:d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US" sz="2000" dirty="0"/>
                  <a:t> </a:t>
                </a:r>
                <a:r>
                  <a:rPr lang="en-US" sz="2000" cap="small" dirty="0"/>
                  <a:t>YES} </a:t>
                </a:r>
              </a:p>
              <a:p>
                <a:r>
                  <a:rPr lang="en-US" sz="2000" dirty="0"/>
                  <a:t>Let</a:t>
                </a:r>
                <a:r>
                  <a:rPr lang="en-US" sz="2000" cap="small" dirty="0"/>
                  <a:t> </a:t>
                </a:r>
                <a14:m>
                  <m:oMath xmlns:m="http://schemas.openxmlformats.org/officeDocument/2006/math">
                    <m:r>
                      <a:rPr lang="en-US" sz="2000" b="0" i="1" cap="small" smtClean="0">
                        <a:latin typeface="Cambria Math" panose="02040503050406030204" pitchFamily="18" charset="0"/>
                      </a:rPr>
                      <m:t>𝑐</m:t>
                    </m:r>
                    <m:r>
                      <a:rPr lang="en-US" sz="2000" b="0" i="1" cap="small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000" b="0" i="1" cap="small" smtClean="0">
                        <a:latin typeface="Cambria Math" panose="02040503050406030204" pitchFamily="18" charset="0"/>
                      </a:rPr>
                      <m:t>𝑐</m:t>
                    </m:r>
                    <m:d>
                      <m:dPr>
                        <m:ctrlPr>
                          <a:rPr lang="en-US" sz="2000" b="0" i="1" cap="small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b="0" i="1" cap="small" smtClean="0">
                            <a:latin typeface="Cambria Math" panose="02040503050406030204" pitchFamily="18" charset="0"/>
                          </a:rPr>
                          <m:t>𝐺</m:t>
                        </m:r>
                        <m:r>
                          <a:rPr lang="en-US" sz="2000" b="0" i="1" cap="small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2000" b="0" i="1" cap="small" smtClean="0">
                            <a:latin typeface="Cambria Math" panose="02040503050406030204" pitchFamily="18" charset="0"/>
                          </a:rPr>
                          <m:t>𝑠</m:t>
                        </m:r>
                      </m:e>
                    </m:d>
                    <m:r>
                      <a:rPr lang="en-US" sz="2000" b="0" i="1" cap="small" smtClean="0">
                        <a:latin typeface="Cambria Math" panose="02040503050406030204" pitchFamily="18" charset="0"/>
                      </a:rPr>
                      <m:t>=|</m:t>
                    </m:r>
                    <m:r>
                      <a:rPr lang="en-US" sz="2000" b="0" i="1" cap="small" smtClean="0">
                        <a:latin typeface="Cambria Math" panose="02040503050406030204" pitchFamily="18" charset="0"/>
                      </a:rPr>
                      <m:t>𝑅</m:t>
                    </m:r>
                    <m:r>
                      <a:rPr lang="en-US" sz="2000" b="0" i="1" cap="small" smtClean="0">
                        <a:latin typeface="Cambria Math" panose="02040503050406030204" pitchFamily="18" charset="0"/>
                      </a:rPr>
                      <m:t>|</m:t>
                    </m:r>
                  </m:oMath>
                </a14:m>
                <a:r>
                  <a:rPr lang="en-US" sz="2000" dirty="0"/>
                  <a:t>   </a:t>
                </a:r>
              </a:p>
              <a:p>
                <a:pPr>
                  <a:spcBef>
                    <a:spcPts val="4200"/>
                  </a:spcBef>
                </a:pPr>
                <a:r>
                  <a:rPr lang="en-US" dirty="0"/>
                  <a:t>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𝑅</m:t>
                    </m:r>
                  </m:oMath>
                </a14:m>
                <a:r>
                  <a:rPr lang="en-US" dirty="0"/>
                  <a:t> = Reachable nodes</a:t>
                </a:r>
              </a:p>
              <a:p>
                <a:r>
                  <a:rPr lang="en-US" dirty="0"/>
                  <a:t>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𝑐</m:t>
                    </m:r>
                  </m:oMath>
                </a14:m>
                <a:r>
                  <a:rPr lang="en-US" dirty="0"/>
                  <a:t> = # reachable</a:t>
                </a:r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8618" y="1363579"/>
                <a:ext cx="6891482" cy="4431534"/>
              </a:xfrm>
              <a:prstGeom prst="rect">
                <a:avLst/>
              </a:prstGeom>
              <a:blipFill>
                <a:blip r:embed="rId3"/>
                <a:stretch>
                  <a:fillRect l="-1326" t="-1100" r="-442" b="-123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ctangle 5"/>
              <p:cNvSpPr/>
              <p:nvPr/>
            </p:nvSpPr>
            <p:spPr>
              <a:xfrm>
                <a:off x="2450500" y="3364808"/>
                <a:ext cx="3414846" cy="70788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2000" cap="small" dirty="0"/>
                  <a:t>YES</a:t>
                </a:r>
                <a:r>
                  <a:rPr lang="en-US" sz="2000" dirty="0"/>
                  <a:t>,  if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𝐺</m:t>
                    </m:r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000" dirty="0"/>
                  <a:t>has a path from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𝑠</m:t>
                    </m:r>
                  </m:oMath>
                </a14:m>
                <a:r>
                  <a:rPr lang="en-US" sz="2000" dirty="0"/>
                  <a:t> to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𝑡</m:t>
                    </m:r>
                  </m:oMath>
                </a14:m>
                <a:endParaRPr lang="en-US" sz="2000" dirty="0"/>
              </a:p>
              <a:p>
                <a:r>
                  <a:rPr lang="en-US" sz="2000" cap="small" dirty="0"/>
                  <a:t>NO</a:t>
                </a:r>
                <a:r>
                  <a:rPr lang="en-US" sz="2000" dirty="0"/>
                  <a:t>,   if not</a:t>
                </a:r>
              </a:p>
            </p:txBody>
          </p:sp>
        </mc:Choice>
        <mc:Fallback xmlns="">
          <p:sp>
            <p:nvSpPr>
              <p:cNvPr id="6" name="Rectangle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50500" y="3364808"/>
                <a:ext cx="3414846" cy="707886"/>
              </a:xfrm>
              <a:prstGeom prst="rect">
                <a:avLst/>
              </a:prstGeom>
              <a:blipFill>
                <a:blip r:embed="rId4"/>
                <a:stretch>
                  <a:fillRect l="-1964" t="-5172" b="-1465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5" name="TextBox 34"/>
              <p:cNvSpPr txBox="1"/>
              <p:nvPr/>
            </p:nvSpPr>
            <p:spPr>
              <a:xfrm>
                <a:off x="6324413" y="3094284"/>
                <a:ext cx="5977082" cy="30162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b="1" dirty="0"/>
                  <a:t>Theorem:  </a:t>
                </a:r>
                <a:r>
                  <a:rPr lang="en-US" sz="2000" dirty="0"/>
                  <a:t>If some NL-machine (log-space NTM) computes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𝑝𝑎𝑡h</m:t>
                    </m:r>
                  </m:oMath>
                </a14:m>
                <a:r>
                  <a:rPr lang="en-US" sz="2000" dirty="0"/>
                  <a:t>, then some NL-machine computes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𝑐</m:t>
                    </m:r>
                  </m:oMath>
                </a14:m>
                <a:r>
                  <a:rPr lang="en-US" sz="2000" dirty="0"/>
                  <a:t>.</a:t>
                </a:r>
              </a:p>
              <a:p>
                <a:r>
                  <a:rPr lang="en-US" sz="2000" dirty="0"/>
                  <a:t>Proof:  “On input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〈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𝐺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𝑠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〉</m:t>
                    </m:r>
                  </m:oMath>
                </a14:m>
                <a:endParaRPr lang="en-US" sz="2000" dirty="0"/>
              </a:p>
              <a:p>
                <a:r>
                  <a:rPr lang="en-US" sz="2000" dirty="0"/>
                  <a:t>  1.  Let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𝑘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←0 </m:t>
                    </m:r>
                  </m:oMath>
                </a14:m>
                <a:r>
                  <a:rPr lang="en-US" sz="2000" dirty="0"/>
                  <a:t> </a:t>
                </a:r>
              </a:p>
              <a:p>
                <a:r>
                  <a:rPr lang="en-US" sz="2000" dirty="0"/>
                  <a:t>  2.  For each node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𝑢</m:t>
                    </m:r>
                  </m:oMath>
                </a14:m>
                <a:endParaRPr lang="en-US" sz="2000" dirty="0"/>
              </a:p>
              <a:p>
                <a:r>
                  <a:rPr lang="en-US" sz="2000" dirty="0"/>
                  <a:t>  3.     If </a:t>
                </a:r>
                <a14:m>
                  <m:oMath xmlns:m="http://schemas.openxmlformats.org/officeDocument/2006/math">
                    <m:r>
                      <a:rPr lang="en-US" sz="2000" i="1">
                        <a:latin typeface="Cambria Math" panose="02040503050406030204" pitchFamily="18" charset="0"/>
                      </a:rPr>
                      <m:t>𝑝𝑎𝑡h</m:t>
                    </m:r>
                    <m:d>
                      <m:d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𝐺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𝑠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𝑢</m:t>
                        </m:r>
                      </m:e>
                    </m:d>
                    <m:r>
                      <a:rPr lang="en-US" sz="2000" i="1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US" sz="2000" dirty="0"/>
                  <a:t> </a:t>
                </a:r>
                <a:r>
                  <a:rPr lang="en-US" sz="2000" cap="small" dirty="0"/>
                  <a:t>YES, </a:t>
                </a:r>
                <a:r>
                  <a:rPr lang="en-US" sz="2000" dirty="0"/>
                  <a:t>then </a:t>
                </a:r>
                <a14:m>
                  <m:oMath xmlns:m="http://schemas.openxmlformats.org/officeDocument/2006/math">
                    <m:r>
                      <a:rPr lang="en-US" sz="2000" i="1">
                        <a:latin typeface="Cambria Math" panose="02040503050406030204" pitchFamily="18" charset="0"/>
                      </a:rPr>
                      <m:t>𝑘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←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𝑘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+1</m:t>
                    </m:r>
                  </m:oMath>
                </a14:m>
                <a:endParaRPr lang="en-US" sz="2000" dirty="0"/>
              </a:p>
              <a:p>
                <a:r>
                  <a:rPr lang="en-US" sz="2000" dirty="0"/>
                  <a:t>  4.     If </a:t>
                </a:r>
                <a14:m>
                  <m:oMath xmlns:m="http://schemas.openxmlformats.org/officeDocument/2006/math">
                    <m:r>
                      <a:rPr lang="en-US" sz="2000" i="1">
                        <a:latin typeface="Cambria Math" panose="02040503050406030204" pitchFamily="18" charset="0"/>
                      </a:rPr>
                      <m:t>𝑝𝑎𝑡h</m:t>
                    </m:r>
                    <m:d>
                      <m:d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𝐺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𝑠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𝑢</m:t>
                        </m:r>
                      </m:e>
                    </m:d>
                    <m:r>
                      <a:rPr lang="en-US" sz="2000" i="1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US" sz="2000" dirty="0"/>
                  <a:t> </a:t>
                </a:r>
                <a:r>
                  <a:rPr lang="en-US" sz="2000" cap="small" dirty="0"/>
                  <a:t>NO, </a:t>
                </a:r>
                <a:r>
                  <a:rPr lang="en-US" sz="2000" dirty="0"/>
                  <a:t>then continue</a:t>
                </a:r>
              </a:p>
              <a:p>
                <a:r>
                  <a:rPr lang="en-US" sz="2000" dirty="0"/>
                  <a:t>  5.  Output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𝑘</m:t>
                    </m:r>
                  </m:oMath>
                </a14:m>
                <a:r>
                  <a:rPr lang="en-US" sz="2000" dirty="0"/>
                  <a:t>”</a:t>
                </a:r>
              </a:p>
              <a:p>
                <a:pPr>
                  <a:spcBef>
                    <a:spcPts val="1200"/>
                  </a:spcBef>
                </a:pPr>
                <a:r>
                  <a:rPr lang="en-US" sz="2000" dirty="0">
                    <a:solidFill>
                      <a:srgbClr val="FFFF00"/>
                    </a:solidFill>
                  </a:rPr>
                  <a:t>Next:  Converse of above</a:t>
                </a:r>
              </a:p>
            </p:txBody>
          </p:sp>
        </mc:Choice>
        <mc:Fallback xmlns="">
          <p:sp>
            <p:nvSpPr>
              <p:cNvPr id="35" name="TextBox 3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24413" y="3094284"/>
                <a:ext cx="5977082" cy="3016210"/>
              </a:xfrm>
              <a:prstGeom prst="rect">
                <a:avLst/>
              </a:prstGeom>
              <a:blipFill>
                <a:blip r:embed="rId5"/>
                <a:stretch>
                  <a:fillRect l="-1019" t="-1215" b="-283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6" name="Group 15"/>
          <p:cNvGrpSpPr/>
          <p:nvPr/>
        </p:nvGrpSpPr>
        <p:grpSpPr>
          <a:xfrm>
            <a:off x="2404141" y="4690137"/>
            <a:ext cx="3500931" cy="1518558"/>
            <a:chOff x="763816" y="4834331"/>
            <a:chExt cx="3500931" cy="1518558"/>
          </a:xfrm>
        </p:grpSpPr>
        <p:sp>
          <p:nvSpPr>
            <p:cNvPr id="8" name="Freeform 7"/>
            <p:cNvSpPr/>
            <p:nvPr/>
          </p:nvSpPr>
          <p:spPr>
            <a:xfrm>
              <a:off x="934407" y="4834331"/>
              <a:ext cx="3330340" cy="1454697"/>
            </a:xfrm>
            <a:custGeom>
              <a:avLst/>
              <a:gdLst>
                <a:gd name="connsiteX0" fmla="*/ 233993 w 3330340"/>
                <a:gd name="connsiteY0" fmla="*/ 309169 h 1454697"/>
                <a:gd name="connsiteX1" fmla="*/ 18093 w 3330340"/>
                <a:gd name="connsiteY1" fmla="*/ 626669 h 1454697"/>
                <a:gd name="connsiteX2" fmla="*/ 259393 w 3330340"/>
                <a:gd name="connsiteY2" fmla="*/ 1071169 h 1454697"/>
                <a:gd name="connsiteX3" fmla="*/ 2202493 w 3330340"/>
                <a:gd name="connsiteY3" fmla="*/ 1452169 h 1454697"/>
                <a:gd name="connsiteX4" fmla="*/ 3180393 w 3330340"/>
                <a:gd name="connsiteY4" fmla="*/ 880669 h 1454697"/>
                <a:gd name="connsiteX5" fmla="*/ 3142293 w 3330340"/>
                <a:gd name="connsiteY5" fmla="*/ 105969 h 1454697"/>
                <a:gd name="connsiteX6" fmla="*/ 1427793 w 3330340"/>
                <a:gd name="connsiteY6" fmla="*/ 29769 h 1454697"/>
                <a:gd name="connsiteX7" fmla="*/ 233993 w 3330340"/>
                <a:gd name="connsiteY7" fmla="*/ 309169 h 14546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330340" h="1454697">
                  <a:moveTo>
                    <a:pt x="233993" y="309169"/>
                  </a:moveTo>
                  <a:cubicBezTo>
                    <a:pt x="-957" y="408652"/>
                    <a:pt x="13860" y="499669"/>
                    <a:pt x="18093" y="626669"/>
                  </a:cubicBezTo>
                  <a:cubicBezTo>
                    <a:pt x="22326" y="753669"/>
                    <a:pt x="-104674" y="933586"/>
                    <a:pt x="259393" y="1071169"/>
                  </a:cubicBezTo>
                  <a:cubicBezTo>
                    <a:pt x="623460" y="1208752"/>
                    <a:pt x="1715660" y="1483919"/>
                    <a:pt x="2202493" y="1452169"/>
                  </a:cubicBezTo>
                  <a:cubicBezTo>
                    <a:pt x="2689326" y="1420419"/>
                    <a:pt x="3023760" y="1105036"/>
                    <a:pt x="3180393" y="880669"/>
                  </a:cubicBezTo>
                  <a:cubicBezTo>
                    <a:pt x="3337026" y="656302"/>
                    <a:pt x="3434393" y="247786"/>
                    <a:pt x="3142293" y="105969"/>
                  </a:cubicBezTo>
                  <a:cubicBezTo>
                    <a:pt x="2850193" y="-35848"/>
                    <a:pt x="1918860" y="-6214"/>
                    <a:pt x="1427793" y="29769"/>
                  </a:cubicBezTo>
                  <a:cubicBezTo>
                    <a:pt x="936726" y="65752"/>
                    <a:pt x="468943" y="209686"/>
                    <a:pt x="233993" y="309169"/>
                  </a:cubicBezTo>
                  <a:close/>
                </a:path>
              </a:pathLst>
            </a:custGeom>
            <a:noFill/>
            <a:ln>
              <a:solidFill>
                <a:schemeClr val="tx1"/>
              </a:solidFill>
            </a:ln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Oval 8"/>
            <p:cNvSpPr/>
            <p:nvPr/>
          </p:nvSpPr>
          <p:spPr>
            <a:xfrm>
              <a:off x="1155700" y="5561679"/>
              <a:ext cx="127000" cy="122365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Freeform 9"/>
            <p:cNvSpPr/>
            <p:nvPr/>
          </p:nvSpPr>
          <p:spPr>
            <a:xfrm>
              <a:off x="2768600" y="4845050"/>
              <a:ext cx="285804" cy="1431925"/>
            </a:xfrm>
            <a:custGeom>
              <a:avLst/>
              <a:gdLst>
                <a:gd name="connsiteX0" fmla="*/ 0 w 285804"/>
                <a:gd name="connsiteY0" fmla="*/ 0 h 1431925"/>
                <a:gd name="connsiteX1" fmla="*/ 285750 w 285804"/>
                <a:gd name="connsiteY1" fmla="*/ 695325 h 1431925"/>
                <a:gd name="connsiteX2" fmla="*/ 19050 w 285804"/>
                <a:gd name="connsiteY2" fmla="*/ 1431925 h 1431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85804" h="1431925">
                  <a:moveTo>
                    <a:pt x="0" y="0"/>
                  </a:moveTo>
                  <a:cubicBezTo>
                    <a:pt x="141287" y="228335"/>
                    <a:pt x="282575" y="456671"/>
                    <a:pt x="285750" y="695325"/>
                  </a:cubicBezTo>
                  <a:cubicBezTo>
                    <a:pt x="288925" y="933979"/>
                    <a:pt x="153987" y="1182952"/>
                    <a:pt x="19050" y="1431925"/>
                  </a:cubicBezTo>
                </a:path>
              </a:pathLst>
            </a:custGeom>
            <a:noFill/>
            <a:ln>
              <a:solidFill>
                <a:schemeClr val="tx1"/>
              </a:solidFill>
            </a:ln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Oval 36"/>
            <p:cNvSpPr/>
            <p:nvPr/>
          </p:nvSpPr>
          <p:spPr>
            <a:xfrm>
              <a:off x="1831975" y="5211043"/>
              <a:ext cx="92459" cy="89085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Oval 37"/>
            <p:cNvSpPr/>
            <p:nvPr/>
          </p:nvSpPr>
          <p:spPr>
            <a:xfrm>
              <a:off x="2291297" y="5774019"/>
              <a:ext cx="94716" cy="91259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Oval 38"/>
            <p:cNvSpPr/>
            <p:nvPr/>
          </p:nvSpPr>
          <p:spPr>
            <a:xfrm>
              <a:off x="3704359" y="5312686"/>
              <a:ext cx="92941" cy="89549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Freeform 10"/>
            <p:cNvSpPr/>
            <p:nvPr/>
          </p:nvSpPr>
          <p:spPr>
            <a:xfrm rot="20538304">
              <a:off x="1251966" y="5440681"/>
              <a:ext cx="335756" cy="95250"/>
            </a:xfrm>
            <a:custGeom>
              <a:avLst/>
              <a:gdLst>
                <a:gd name="connsiteX0" fmla="*/ 0 w 335756"/>
                <a:gd name="connsiteY0" fmla="*/ 95250 h 95250"/>
                <a:gd name="connsiteX1" fmla="*/ 35719 w 335756"/>
                <a:gd name="connsiteY1" fmla="*/ 38100 h 95250"/>
                <a:gd name="connsiteX2" fmla="*/ 116681 w 335756"/>
                <a:gd name="connsiteY2" fmla="*/ 92869 h 95250"/>
                <a:gd name="connsiteX3" fmla="*/ 157162 w 335756"/>
                <a:gd name="connsiteY3" fmla="*/ 16669 h 95250"/>
                <a:gd name="connsiteX4" fmla="*/ 223837 w 335756"/>
                <a:gd name="connsiteY4" fmla="*/ 76200 h 95250"/>
                <a:gd name="connsiteX5" fmla="*/ 264319 w 335756"/>
                <a:gd name="connsiteY5" fmla="*/ 19050 h 95250"/>
                <a:gd name="connsiteX6" fmla="*/ 335756 w 335756"/>
                <a:gd name="connsiteY6" fmla="*/ 0 h 95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35756" h="95250">
                  <a:moveTo>
                    <a:pt x="0" y="95250"/>
                  </a:moveTo>
                  <a:cubicBezTo>
                    <a:pt x="8136" y="66873"/>
                    <a:pt x="16272" y="38497"/>
                    <a:pt x="35719" y="38100"/>
                  </a:cubicBezTo>
                  <a:cubicBezTo>
                    <a:pt x="55166" y="37703"/>
                    <a:pt x="96441" y="96441"/>
                    <a:pt x="116681" y="92869"/>
                  </a:cubicBezTo>
                  <a:cubicBezTo>
                    <a:pt x="136921" y="89297"/>
                    <a:pt x="139303" y="19447"/>
                    <a:pt x="157162" y="16669"/>
                  </a:cubicBezTo>
                  <a:cubicBezTo>
                    <a:pt x="175021" y="13891"/>
                    <a:pt x="205978" y="75803"/>
                    <a:pt x="223837" y="76200"/>
                  </a:cubicBezTo>
                  <a:cubicBezTo>
                    <a:pt x="241696" y="76597"/>
                    <a:pt x="245666" y="31750"/>
                    <a:pt x="264319" y="19050"/>
                  </a:cubicBezTo>
                  <a:cubicBezTo>
                    <a:pt x="282972" y="6350"/>
                    <a:pt x="309364" y="3175"/>
                    <a:pt x="335756" y="0"/>
                  </a:cubicBezTo>
                </a:path>
              </a:pathLst>
            </a:custGeom>
            <a:noFill/>
            <a:ln w="6350">
              <a:solidFill>
                <a:schemeClr val="tx1"/>
              </a:solidFill>
              <a:tailEnd type="triangle" w="sm" len="sm"/>
            </a:ln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Freeform 40"/>
            <p:cNvSpPr/>
            <p:nvPr/>
          </p:nvSpPr>
          <p:spPr>
            <a:xfrm rot="1199306">
              <a:off x="1278277" y="5624935"/>
              <a:ext cx="335756" cy="95250"/>
            </a:xfrm>
            <a:custGeom>
              <a:avLst/>
              <a:gdLst>
                <a:gd name="connsiteX0" fmla="*/ 0 w 335756"/>
                <a:gd name="connsiteY0" fmla="*/ 95250 h 95250"/>
                <a:gd name="connsiteX1" fmla="*/ 35719 w 335756"/>
                <a:gd name="connsiteY1" fmla="*/ 38100 h 95250"/>
                <a:gd name="connsiteX2" fmla="*/ 116681 w 335756"/>
                <a:gd name="connsiteY2" fmla="*/ 92869 h 95250"/>
                <a:gd name="connsiteX3" fmla="*/ 157162 w 335756"/>
                <a:gd name="connsiteY3" fmla="*/ 16669 h 95250"/>
                <a:gd name="connsiteX4" fmla="*/ 223837 w 335756"/>
                <a:gd name="connsiteY4" fmla="*/ 76200 h 95250"/>
                <a:gd name="connsiteX5" fmla="*/ 264319 w 335756"/>
                <a:gd name="connsiteY5" fmla="*/ 19050 h 95250"/>
                <a:gd name="connsiteX6" fmla="*/ 335756 w 335756"/>
                <a:gd name="connsiteY6" fmla="*/ 0 h 95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35756" h="95250">
                  <a:moveTo>
                    <a:pt x="0" y="95250"/>
                  </a:moveTo>
                  <a:cubicBezTo>
                    <a:pt x="8136" y="66873"/>
                    <a:pt x="16272" y="38497"/>
                    <a:pt x="35719" y="38100"/>
                  </a:cubicBezTo>
                  <a:cubicBezTo>
                    <a:pt x="55166" y="37703"/>
                    <a:pt x="96441" y="96441"/>
                    <a:pt x="116681" y="92869"/>
                  </a:cubicBezTo>
                  <a:cubicBezTo>
                    <a:pt x="136921" y="89297"/>
                    <a:pt x="139303" y="19447"/>
                    <a:pt x="157162" y="16669"/>
                  </a:cubicBezTo>
                  <a:cubicBezTo>
                    <a:pt x="175021" y="13891"/>
                    <a:pt x="205978" y="75803"/>
                    <a:pt x="223837" y="76200"/>
                  </a:cubicBezTo>
                  <a:cubicBezTo>
                    <a:pt x="241696" y="76597"/>
                    <a:pt x="245666" y="31750"/>
                    <a:pt x="264319" y="19050"/>
                  </a:cubicBezTo>
                  <a:cubicBezTo>
                    <a:pt x="282972" y="6350"/>
                    <a:pt x="309364" y="3175"/>
                    <a:pt x="335756" y="0"/>
                  </a:cubicBezTo>
                </a:path>
              </a:pathLst>
            </a:custGeom>
            <a:noFill/>
            <a:ln w="6350">
              <a:solidFill>
                <a:schemeClr val="tx1"/>
              </a:solidFill>
              <a:tailEnd type="triangle" w="sm" len="sm"/>
            </a:ln>
          </p:spPr>
          <p:txBody>
            <a:bodyPr rtlCol="0" anchor="ctr"/>
            <a:lstStyle/>
            <a:p>
              <a:pPr algn="ctr"/>
              <a:endParaRPr lang="en-US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2" name="Rectangle 11"/>
                <p:cNvSpPr/>
                <p:nvPr/>
              </p:nvSpPr>
              <p:spPr>
                <a:xfrm>
                  <a:off x="828495" y="4834331"/>
                  <a:ext cx="393569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i="1" cap="small">
                            <a:latin typeface="Cambria Math" panose="02040503050406030204" pitchFamily="18" charset="0"/>
                          </a:rPr>
                          <m:t>𝐺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12" name="Rectangle 11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28495" y="4834331"/>
                  <a:ext cx="393569" cy="369332"/>
                </a:xfrm>
                <a:prstGeom prst="rect">
                  <a:avLst/>
                </a:prstGeom>
                <a:blipFill>
                  <a:blip r:embed="rId6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3" name="Rectangle 12"/>
                <p:cNvSpPr/>
                <p:nvPr/>
              </p:nvSpPr>
              <p:spPr>
                <a:xfrm>
                  <a:off x="1039050" y="5253927"/>
                  <a:ext cx="349711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i="1" cap="small">
                            <a:latin typeface="Cambria Math" panose="02040503050406030204" pitchFamily="18" charset="0"/>
                          </a:rPr>
                          <m:t>𝑠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13" name="Rectangle 12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39050" y="5253927"/>
                  <a:ext cx="349711" cy="369332"/>
                </a:xfrm>
                <a:prstGeom prst="rect">
                  <a:avLst/>
                </a:prstGeom>
                <a:blipFill>
                  <a:blip r:embed="rId7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4" name="Rectangle 13"/>
                <p:cNvSpPr/>
                <p:nvPr/>
              </p:nvSpPr>
              <p:spPr>
                <a:xfrm>
                  <a:off x="2419900" y="4845050"/>
                  <a:ext cx="391774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i="1" cap="small">
                            <a:latin typeface="Cambria Math" panose="02040503050406030204" pitchFamily="18" charset="0"/>
                          </a:rPr>
                          <m:t>𝑅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14" name="Rectangle 13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419900" y="4845050"/>
                  <a:ext cx="391774" cy="369332"/>
                </a:xfrm>
                <a:prstGeom prst="rect">
                  <a:avLst/>
                </a:prstGeom>
                <a:blipFill>
                  <a:blip r:embed="rId8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5" name="Rectangle 14"/>
                <p:cNvSpPr/>
                <p:nvPr/>
              </p:nvSpPr>
              <p:spPr>
                <a:xfrm>
                  <a:off x="763816" y="5983557"/>
                  <a:ext cx="953723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i="1" cap="small">
                            <a:latin typeface="Cambria Math" panose="02040503050406030204" pitchFamily="18" charset="0"/>
                          </a:rPr>
                          <m:t>𝑐</m:t>
                        </m:r>
                        <m:r>
                          <a:rPr lang="en-US" i="1" cap="small">
                            <a:latin typeface="Cambria Math" panose="02040503050406030204" pitchFamily="18" charset="0"/>
                          </a:rPr>
                          <m:t>=|</m:t>
                        </m:r>
                        <m:r>
                          <a:rPr lang="en-US" i="1" cap="small">
                            <a:latin typeface="Cambria Math" panose="02040503050406030204" pitchFamily="18" charset="0"/>
                          </a:rPr>
                          <m:t>𝑅</m:t>
                        </m:r>
                        <m:r>
                          <a:rPr lang="en-US" i="1" cap="small">
                            <a:latin typeface="Cambria Math" panose="02040503050406030204" pitchFamily="18" charset="0"/>
                          </a:rPr>
                          <m:t>|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15" name="Rectangle 14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63816" y="5983557"/>
                  <a:ext cx="953723" cy="369332"/>
                </a:xfrm>
                <a:prstGeom prst="rect">
                  <a:avLst/>
                </a:prstGeom>
                <a:blipFill>
                  <a:blip r:embed="rId9"/>
                  <a:stretch>
                    <a:fillRect b="-13333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47" name="TextBox 46"/>
          <p:cNvSpPr txBox="1"/>
          <p:nvPr/>
        </p:nvSpPr>
        <p:spPr>
          <a:xfrm>
            <a:off x="720435" y="0"/>
            <a:ext cx="673330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NL = </a:t>
            </a:r>
            <a:r>
              <a:rPr lang="en-US" sz="4000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coNL</a:t>
            </a:r>
            <a:r>
              <a:rPr lang="en-US" sz="40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 (part 1/4)</a:t>
            </a:r>
          </a:p>
        </p:txBody>
      </p:sp>
      <p:sp>
        <p:nvSpPr>
          <p:cNvPr id="19" name="Rectangle 18"/>
          <p:cNvSpPr/>
          <p:nvPr/>
        </p:nvSpPr>
        <p:spPr>
          <a:xfrm>
            <a:off x="10586646" y="6369638"/>
            <a:ext cx="1309974" cy="338554"/>
          </a:xfrm>
          <a:prstGeom prst="rect">
            <a:avLst/>
          </a:prstGeom>
          <a:ln>
            <a:solidFill>
              <a:srgbClr val="FFC000"/>
            </a:solidFill>
          </a:ln>
        </p:spPr>
        <p:txBody>
          <a:bodyPr wrap="none">
            <a:spAutoFit/>
          </a:bodyPr>
          <a:lstStyle/>
          <a:p>
            <a:r>
              <a:rPr lang="en-US" sz="1600" dirty="0">
                <a:solidFill>
                  <a:srgbClr val="FFC000"/>
                </a:solidFill>
              </a:rPr>
              <a:t>Check-in 20.2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/>
              <p:cNvSpPr txBox="1"/>
              <p:nvPr/>
            </p:nvSpPr>
            <p:spPr>
              <a:xfrm>
                <a:off x="6420935" y="2891472"/>
                <a:ext cx="5549931" cy="3421834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FFC000"/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>
                    <a:solidFill>
                      <a:srgbClr val="FFC000"/>
                    </a:solidFill>
                  </a:rPr>
                  <a:t>Check-in 20.2</a:t>
                </a:r>
              </a:p>
              <a:p>
                <a:r>
                  <a:rPr lang="en-US" sz="2000" dirty="0"/>
                  <a:t>Consider the statements:</a:t>
                </a:r>
                <a:br>
                  <a:rPr lang="en-US" sz="2000" dirty="0"/>
                </a:br>
                <a:r>
                  <a:rPr lang="en-US" sz="2000" dirty="0"/>
                  <a:t>(1)  </a:t>
                </a:r>
                <a14:m>
                  <m:oMath xmlns:m="http://schemas.openxmlformats.org/officeDocument/2006/math">
                    <m:bar>
                      <m:barPr>
                        <m:pos m:val="top"/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bar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𝑃𝐴𝑇𝐻</m:t>
                        </m:r>
                      </m:e>
                    </m:bar>
                    <m:r>
                      <a:rPr lang="en-US" sz="2000" i="1">
                        <a:latin typeface="Cambria Math" panose="02040503050406030204" pitchFamily="18" charset="0"/>
                      </a:rPr>
                      <m:t>∈</m:t>
                    </m:r>
                  </m:oMath>
                </a14:m>
                <a:r>
                  <a:rPr lang="en-US" sz="2000" dirty="0"/>
                  <a:t> NL, and </a:t>
                </a:r>
                <a:br>
                  <a:rPr lang="en-US" sz="2000" dirty="0"/>
                </a:br>
                <a:r>
                  <a:rPr lang="en-US" sz="2000" dirty="0"/>
                  <a:t>(2)  Some NL-machine computes the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𝑝𝑎𝑡h</m:t>
                    </m:r>
                  </m:oMath>
                </a14:m>
                <a:r>
                  <a:rPr lang="en-US" sz="2000" dirty="0"/>
                  <a:t> function.</a:t>
                </a:r>
              </a:p>
              <a:p>
                <a:pPr>
                  <a:spcBef>
                    <a:spcPts val="1200"/>
                  </a:spcBef>
                </a:pPr>
                <a:r>
                  <a:rPr lang="en-US" sz="2000" dirty="0"/>
                  <a:t>What implications can we prove </a:t>
                </a:r>
                <a:r>
                  <a:rPr lang="en-US" sz="2000" i="1" u="sng" dirty="0"/>
                  <a:t>easily</a:t>
                </a:r>
                <a:r>
                  <a:rPr lang="en-US" sz="2000" dirty="0"/>
                  <a:t>?  </a:t>
                </a:r>
              </a:p>
              <a:p>
                <a:pPr marL="457200" indent="-457200">
                  <a:spcBef>
                    <a:spcPts val="600"/>
                  </a:spcBef>
                  <a:buAutoNum type="alphaLcParenBoth"/>
                </a:pPr>
                <a:r>
                  <a:rPr lang="en-US" sz="2000" dirty="0"/>
                  <a:t> (1)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sz="2000" dirty="0"/>
                  <a:t> (2) only</a:t>
                </a:r>
              </a:p>
              <a:p>
                <a:pPr marL="457200" indent="-457200">
                  <a:spcBef>
                    <a:spcPts val="600"/>
                  </a:spcBef>
                  <a:buAutoNum type="alphaLcParenBoth"/>
                </a:pPr>
                <a:r>
                  <a:rPr lang="en-US" sz="2000" dirty="0"/>
                  <a:t> (2) </a:t>
                </a:r>
                <a14:m>
                  <m:oMath xmlns:m="http://schemas.openxmlformats.org/officeDocument/2006/math">
                    <m:r>
                      <a:rPr lang="en-US" sz="2000" i="1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sz="2000" dirty="0"/>
                  <a:t> (1) only</a:t>
                </a:r>
              </a:p>
              <a:p>
                <a:pPr marL="457200" indent="-457200">
                  <a:spcBef>
                    <a:spcPts val="600"/>
                  </a:spcBef>
                  <a:buAutoNum type="alphaLcParenBoth"/>
                </a:pPr>
                <a:r>
                  <a:rPr lang="en-US" sz="2000" dirty="0"/>
                  <a:t> Both implications</a:t>
                </a:r>
              </a:p>
              <a:p>
                <a:pPr marL="457200" indent="-457200">
                  <a:spcBef>
                    <a:spcPts val="600"/>
                  </a:spcBef>
                  <a:buAutoNum type="alphaLcParenBoth"/>
                </a:pPr>
                <a:r>
                  <a:rPr lang="en-US" sz="2000" dirty="0"/>
                  <a:t> Neither implication</a:t>
                </a:r>
              </a:p>
            </p:txBody>
          </p:sp>
        </mc:Choice>
        <mc:Fallback xmlns="">
          <p:sp>
            <p:nvSpPr>
              <p:cNvPr id="20" name="TextBox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20935" y="2891472"/>
                <a:ext cx="5549931" cy="3421834"/>
              </a:xfrm>
              <a:prstGeom prst="rect">
                <a:avLst/>
              </a:prstGeom>
              <a:blipFill>
                <a:blip r:embed="rId10"/>
                <a:stretch>
                  <a:fillRect l="-1309" t="-880" r="-218" b="-1761"/>
                </a:stretch>
              </a:blipFill>
              <a:ln w="38100">
                <a:solidFill>
                  <a:srgbClr val="FFC000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extBox 1">
            <a:extLst>
              <a:ext uri="{FF2B5EF4-FFF2-40B4-BE49-F238E27FC236}">
                <a16:creationId xmlns:a16="http://schemas.microsoft.com/office/drawing/2014/main" id="{7ADD4629-DF42-B248-9EF4-6D3700E99683}"/>
              </a:ext>
            </a:extLst>
          </p:cNvPr>
          <p:cNvSpPr txBox="1"/>
          <p:nvPr/>
        </p:nvSpPr>
        <p:spPr>
          <a:xfrm>
            <a:off x="5588000" y="6270171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38290140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3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3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6" grpId="0"/>
      <p:bldP spid="35" grpId="0" uiExpand="1" build="p"/>
      <p:bldP spid="19" grpId="0" animBg="1"/>
      <p:bldP spid="20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Custom 29">
      <a:dk1>
        <a:srgbClr val="000000"/>
      </a:dk1>
      <a:lt1>
        <a:srgbClr val="FFFFFF"/>
      </a:lt1>
      <a:dk2>
        <a:srgbClr val="5E5E5E"/>
      </a:dk2>
      <a:lt2>
        <a:srgbClr val="DDDDDD"/>
      </a:lt2>
      <a:accent1>
        <a:srgbClr val="418AB3"/>
      </a:accent1>
      <a:accent2>
        <a:srgbClr val="A6B727"/>
      </a:accent2>
      <a:accent3>
        <a:srgbClr val="F69200"/>
      </a:accent3>
      <a:accent4>
        <a:srgbClr val="838383"/>
      </a:accent4>
      <a:accent5>
        <a:srgbClr val="FEC306"/>
      </a:accent5>
      <a:accent6>
        <a:srgbClr val="DF5327"/>
      </a:accent6>
      <a:hlink>
        <a:srgbClr val="0096FF"/>
      </a:hlink>
      <a:folHlink>
        <a:srgbClr val="D783FF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noFill/>
        <a:ln>
          <a:solidFill>
            <a:schemeClr val="tx1"/>
          </a:solidFill>
        </a:ln>
      </a:spPr>
      <a:bodyPr rtlCol="0" anchor="ctr"/>
      <a:lstStyle>
        <a:defPPr algn="ctr">
          <a:defRPr/>
        </a:defPPr>
      </a:lstStyle>
    </a:spDef>
    <a:lnDef>
      <a:spPr>
        <a:ln w="9525">
          <a:solidFill>
            <a:schemeClr val="tx1"/>
          </a:solidFill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F4D1872214E7E4AA66A0644C9DCCEFF" ma:contentTypeVersion="13" ma:contentTypeDescription="Create a new document." ma:contentTypeScope="" ma:versionID="a7594662c8e5fc21752806ac3520e701">
  <xsd:schema xmlns:xsd="http://www.w3.org/2001/XMLSchema" xmlns:xs="http://www.w3.org/2001/XMLSchema" xmlns:p="http://schemas.microsoft.com/office/2006/metadata/properties" xmlns:ns2="ce0de229-b968-460b-bfa6-c309bf067a33" xmlns:ns3="b2272a47-6a34-441e-975c-341e732a1f8b" targetNamespace="http://schemas.microsoft.com/office/2006/metadata/properties" ma:root="true" ma:fieldsID="90f7ced8e6f78dd6fdf52a8c3b233a3b" ns2:_="" ns3:_="">
    <xsd:import namespace="ce0de229-b968-460b-bfa6-c309bf067a33"/>
    <xsd:import namespace="b2272a47-6a34-441e-975c-341e732a1f8b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2:MediaServiceOCR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DateCreated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e0de229-b968-460b-bfa6-c309bf067a3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4" nillable="true" ma:displayName="Location" ma:internalName="MediaServiceLocation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DateCreated" ma:index="20" nillable="true" ma:displayName="Date Created" ma:format="DateOnly" ma:internalName="DateCreated">
      <xsd:simpleType>
        <xsd:restriction base="dms:DateTim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2272a47-6a34-441e-975c-341e732a1f8b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ateCreated xmlns="ce0de229-b968-460b-bfa6-c309bf067a33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62184A38-FF38-47C4-9863-21C759810C8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e0de229-b968-460b-bfa6-c309bf067a33"/>
    <ds:schemaRef ds:uri="b2272a47-6a34-441e-975c-341e732a1f8b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0199EA48-521F-4DC3-8C9D-6B9B584B2BDC}">
  <ds:schemaRefs>
    <ds:schemaRef ds:uri="http://schemas.microsoft.com/office/2006/metadata/properties"/>
    <ds:schemaRef ds:uri="http://schemas.microsoft.com/office/infopath/2007/PartnerControls"/>
    <ds:schemaRef ds:uri="ce0de229-b968-460b-bfa6-c309bf067a33"/>
  </ds:schemaRefs>
</ds:datastoreItem>
</file>

<file path=customXml/itemProps3.xml><?xml version="1.0" encoding="utf-8"?>
<ds:datastoreItem xmlns:ds="http://schemas.openxmlformats.org/officeDocument/2006/customXml" ds:itemID="{DBE2C907-CC39-462C-BA5A-7D406AD2E8E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82903</TotalTime>
  <Words>2073</Words>
  <Application>Microsoft Macintosh PowerPoint</Application>
  <PresentationFormat>Widescreen</PresentationFormat>
  <Paragraphs>303</Paragraphs>
  <Slides>14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1" baseType="lpstr">
      <vt:lpstr>Arial</vt:lpstr>
      <vt:lpstr>Calibri</vt:lpstr>
      <vt:lpstr>Calibri Light</vt:lpstr>
      <vt:lpstr>Cambria Math</vt:lpstr>
      <vt:lpstr>Consolas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/>
  <Company>Massachusetts Institute of Technology</Company>
  <LinksUpToDate>false</LinksUpToDate>
  <SharedDoc>false</SharedDoc>
  <HyperlinkBase/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18.404J F2020 Lecture 20: L and NL, NL = coNL </dc:title>
  <dc:subject/>
  <dc:creator>Michael Sipser</dc:creator>
  <cp:keywords/>
  <dc:description/>
  <cp:lastModifiedBy>Microsoft Office User</cp:lastModifiedBy>
  <cp:revision>1884</cp:revision>
  <dcterms:created xsi:type="dcterms:W3CDTF">2020-08-09T18:24:17Z</dcterms:created>
  <dcterms:modified xsi:type="dcterms:W3CDTF">2021-02-15T23:08:21Z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0x0101001F4D1872214E7E4AA66A0644C9DCCEFF</vt:lpwstr>
  </property>
</Properties>
</file>