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sldIdLst>
    <p:sldId id="259" r:id="rId5"/>
    <p:sldId id="335" r:id="rId6"/>
    <p:sldId id="336" r:id="rId7"/>
    <p:sldId id="338" r:id="rId8"/>
    <p:sldId id="339" r:id="rId9"/>
    <p:sldId id="340" r:id="rId10"/>
    <p:sldId id="342" r:id="rId11"/>
    <p:sldId id="343" r:id="rId12"/>
    <p:sldId id="344" r:id="rId13"/>
    <p:sldId id="345" r:id="rId14"/>
    <p:sldId id="337" r:id="rId15"/>
    <p:sldId id="323" r:id="rId16"/>
    <p:sldId id="28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 horzBarState="maximized">
    <p:restoredLeft sz="6750" autoAdjust="0"/>
    <p:restoredTop sz="95501" autoAdjust="0"/>
  </p:normalViewPr>
  <p:slideViewPr>
    <p:cSldViewPr snapToGrid="0">
      <p:cViewPr varScale="1">
        <p:scale>
          <a:sx n="97" d="100"/>
          <a:sy n="97" d="100"/>
        </p:scale>
        <p:origin x="616" y="200"/>
      </p:cViewPr>
      <p:guideLst/>
    </p:cSldViewPr>
  </p:slideViewPr>
  <p:notesTextViewPr>
    <p:cViewPr>
      <p:scale>
        <a:sx n="200" d="100"/>
        <a:sy n="2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4BE19-BB89-43A8-85E8-06B3C9EBBF22}" type="datetimeFigureOut">
              <a:rPr lang="en-US" smtClean="0"/>
              <a:t>2/15/21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16D66E-EB54-4813-B230-A061E63C47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566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73337E28-88B7-A04B-9AF0-F3060B8C122B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9112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8BD7EA5F-A3ED-6F4B-8AA3-39D1E5AE9B2B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91858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B2992FFB-ABD9-4C44-952A-97B461725E98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8906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399D4AB6-57CE-F644-ADFC-EC4523E5A704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3551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FB12E151-A04D-2440-BA27-ACBE61A44888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8952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0CB9FA9D-AB99-3D49-B13A-5F11570BEAF6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7710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4F8D824F-FA43-294B-87A5-7C1803C59471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3372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F1601F40-E1AA-FC49-AFA6-F7D95F779C6F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1649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90470DDA-E68E-B24C-99E2-8ED4868B3799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0625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06988D35-980B-474C-AF2C-CB205C263549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766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07537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78211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99116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94950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ocw.mit.edu/terms" TargetMode="External"/><Relationship Id="rId2" Type="http://schemas.openxmlformats.org/officeDocument/2006/relationships/hyperlink" Target="https://ocw.mit.edu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5754" y="0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18.404/6.840</a:t>
            </a:r>
            <a:r>
              <a:rPr lang="en-US" sz="4000" baseline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Lecture 9</a:t>
            </a:r>
            <a:endParaRPr lang="en-US" sz="4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8618" y="1363579"/>
                <a:ext cx="6675582" cy="4006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Last time:  </a:t>
                </a:r>
                <a:br>
                  <a:rPr lang="en-US" sz="2400" baseline="0" dirty="0"/>
                </a:br>
                <a:r>
                  <a:rPr lang="en-US" sz="2000" dirty="0">
                    <a:solidFill>
                      <a:schemeClr val="tx1"/>
                    </a:solidFill>
                  </a:rPr>
                  <a:t>-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2000" baseline="-25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TM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is undecidable 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- The diagonalization method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-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0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0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m:rPr>
                            <m:nor/>
                          </m:rPr>
                          <a:rPr lang="en-US" sz="2000" baseline="-25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TM</m:t>
                        </m:r>
                      </m:e>
                    </m:ba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is T-unrecognizable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- The Reducibility Method, preview</a:t>
                </a:r>
              </a:p>
              <a:p>
                <a:endParaRPr lang="en-US" sz="2400" dirty="0"/>
              </a:p>
              <a:p>
                <a:r>
                  <a:rPr lang="en-US" sz="24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Today:  </a:t>
                </a:r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(</a:t>
                </a:r>
                <a:r>
                  <a:rPr lang="en-US" sz="2000" dirty="0" err="1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Sipser</a:t>
                </a:r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§5.1, §5.3) </a:t>
                </a:r>
                <a:br>
                  <a:rPr lang="en-US" sz="20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</a:br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The Reducibility Method for proving undecidability </a:t>
                </a:r>
                <a:b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</a:br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  and T-unrecognizability.</a:t>
                </a:r>
              </a:p>
              <a:p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General reducibility</a:t>
                </a:r>
              </a:p>
              <a:p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Mapping reducibility</a:t>
                </a:r>
              </a:p>
              <a:p>
                <a:endParaRPr lang="en-US" sz="2000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8" y="1363579"/>
                <a:ext cx="6675582" cy="4006610"/>
              </a:xfrm>
              <a:prstGeom prst="rect">
                <a:avLst/>
              </a:prstGeom>
              <a:blipFill>
                <a:blip r:embed="rId2"/>
                <a:stretch>
                  <a:fillRect l="-1328" t="-9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760D21-1B89-4744-A0D7-2896A5850684}"/>
              </a:ext>
            </a:extLst>
          </p:cNvPr>
          <p:cNvSpPr txBox="1"/>
          <p:nvPr/>
        </p:nvSpPr>
        <p:spPr>
          <a:xfrm>
            <a:off x="6137564" y="647007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63905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44079" y="0"/>
                <a:ext cx="8446926" cy="780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40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4000" b="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𝑄</m:t>
                    </m:r>
                    <m:r>
                      <m:rPr>
                        <m:nor/>
                      </m:rPr>
                      <a:rPr lang="en-US" sz="4000" baseline="-25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TM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and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4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4000" i="1" dirty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𝐸𝑄</m:t>
                        </m:r>
                        <m:r>
                          <m:rPr>
                            <m:nor/>
                          </m:rPr>
                          <a:rPr lang="en-US" sz="4000" baseline="-25000" dirty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TM</m:t>
                        </m:r>
                      </m:e>
                    </m:ba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are T-unrecognizable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079" y="0"/>
                <a:ext cx="8446926" cy="780470"/>
              </a:xfrm>
              <a:prstGeom prst="rect">
                <a:avLst/>
              </a:prstGeom>
              <a:blipFill>
                <a:blip r:embed="rId3"/>
                <a:stretch>
                  <a:fillRect t="-4688" b="-328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12177" y="1093438"/>
                <a:ext cx="8856946" cy="54450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𝐸𝑄</m:t>
                    </m:r>
                    <m:r>
                      <m:rPr>
                        <m:nor/>
                      </m:rPr>
                      <a:rPr lang="en-US" sz="2400" baseline="-25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TM</m:t>
                    </m:r>
                    <m:r>
                      <a:rPr lang="en-US" sz="24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400" i="1" dirty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400" i="1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b="0" i="1" smtClean="0">
                                    <a:solidFill>
                                      <a:schemeClr val="accent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chemeClr val="accent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solidFill>
                                      <a:schemeClr val="accent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2400" b="0" i="1" smtClean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, 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solidFill>
                                      <a:schemeClr val="accent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solidFill>
                                      <a:schemeClr val="accent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solidFill>
                                      <a:schemeClr val="accent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</m:d>
                    <m:sSub>
                      <m:sSubPr>
                        <m:ctrlPr>
                          <a:rPr lang="en-US" sz="24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are TMs and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US" sz="2400" i="1" dirty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dirty="0" smtClean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 dirty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2400" b="0" i="1" dirty="0" smtClean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sz="24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400" b="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400" b="0" i="1" dirty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400" b="0" i="1" dirty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b="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sz="24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 }</m:t>
                    </m:r>
                  </m:oMath>
                </a14:m>
                <a:endPara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  <a:p>
                <a:pPr>
                  <a:spcBef>
                    <a:spcPts val="600"/>
                  </a:spcBef>
                </a:pPr>
                <a:r>
                  <a:rPr lang="en-US" sz="24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Theorem:  </a:t>
                </a: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Both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𝐸𝑄</m:t>
                    </m:r>
                    <m:r>
                      <m:rPr>
                        <m:nor/>
                      </m:rPr>
                      <a:rPr lang="en-US" sz="2400" baseline="-25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TM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and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4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400" i="1" dirty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𝐸𝑄</m:t>
                        </m:r>
                        <m:r>
                          <m:rPr>
                            <m:nor/>
                          </m:rPr>
                          <a:rPr lang="en-US" sz="2400" baseline="-25000" dirty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TM</m:t>
                        </m:r>
                      </m:e>
                    </m:ba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are T-unrecognizable</a:t>
                </a:r>
              </a:p>
              <a:p>
                <a:r>
                  <a:rPr lang="en-US" sz="2400" dirty="0">
                    <a:solidFill>
                      <a:schemeClr val="tx1"/>
                    </a:solidFill>
                  </a:rPr>
                  <a:t>Proof: (1) 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m:rPr>
                            <m:nor/>
                          </m:rPr>
                          <a:rPr lang="en-US" sz="2400" baseline="-25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TM</m:t>
                        </m:r>
                      </m:e>
                    </m:ba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𝐸𝑄</m:t>
                    </m:r>
                    <m:r>
                      <m:rPr>
                        <m:nor/>
                      </m:rPr>
                      <a:rPr lang="en-US" sz="2400" baseline="-25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TM</m:t>
                    </m:r>
                  </m:oMath>
                </a14:m>
                <a:endParaRPr lang="en-US" sz="2400" dirty="0">
                  <a:solidFill>
                    <a:schemeClr val="tx1"/>
                  </a:solidFill>
                </a:endParaRPr>
              </a:p>
              <a:p>
                <a:r>
                  <a:rPr lang="en-US" sz="2400" dirty="0">
                    <a:solidFill>
                      <a:schemeClr val="tx1"/>
                    </a:solidFill>
                  </a:rPr>
                  <a:t>            (2) 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m:rPr>
                            <m:nor/>
                          </m:rPr>
                          <a:rPr lang="en-US" sz="2400" baseline="-25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TM</m:t>
                        </m:r>
                      </m:e>
                    </m:ba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𝐸𝑄</m:t>
                        </m:r>
                        <m:r>
                          <m:rPr>
                            <m:nor/>
                          </m:rPr>
                          <a:rPr lang="en-US" sz="2400" baseline="-25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TM</m:t>
                        </m:r>
                      </m:e>
                    </m:bar>
                  </m:oMath>
                </a14:m>
                <a:endParaRPr lang="en-US" sz="2400" dirty="0">
                  <a:solidFill>
                    <a:schemeClr val="tx1"/>
                  </a:solidFill>
                </a:endParaRPr>
              </a:p>
              <a:p>
                <a:pPr>
                  <a:spcBef>
                    <a:spcPts val="1200"/>
                  </a:spcBef>
                </a:pPr>
                <a:r>
                  <a:rPr lang="en-US" sz="2400" dirty="0"/>
                  <a:t>For any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400" dirty="0"/>
                  <a:t> let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2400" dirty="0"/>
                  <a:t>“On input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en-US" sz="2400" dirty="0"/>
              </a:p>
              <a:p>
                <a:r>
                  <a:rPr lang="en-US" sz="2400" dirty="0"/>
                  <a:t>                                     1.  Ignore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400" dirty="0"/>
                  <a:t>.</a:t>
                </a:r>
              </a:p>
              <a:p>
                <a:r>
                  <a:rPr lang="en-US" sz="2400" dirty="0"/>
                  <a:t>                                     2.  Simulate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/>
                  <a:t> on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400" dirty="0"/>
                  <a:t>.”</a:t>
                </a:r>
              </a:p>
              <a:p>
                <a:pPr marL="457200" indent="-457200">
                  <a:spcBef>
                    <a:spcPts val="1200"/>
                  </a:spcBef>
                  <a:buFontTx/>
                  <a:buAutoNum type="arabicParenBoth"/>
                </a:pPr>
                <a:r>
                  <a:rPr lang="en-US" sz="2400" dirty="0"/>
                  <a:t>Here we give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which maps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m:rPr>
                            <m:nor/>
                          </m:rPr>
                          <a:rPr lang="en-US" sz="2400" baseline="-25000" dirty="0">
                            <a:latin typeface="Cambria Math" panose="02040503050406030204" pitchFamily="18" charset="0"/>
                          </a:rPr>
                          <m:t>TM</m:t>
                        </m:r>
                      </m:e>
                    </m:bar>
                  </m:oMath>
                </a14:m>
                <a:r>
                  <a:rPr lang="en-US" sz="2400" dirty="0"/>
                  <a:t> problems (of the form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</m:oMath>
                </a14:m>
                <a:r>
                  <a:rPr lang="en-US" sz="2400" dirty="0"/>
                  <a:t>) </a:t>
                </a:r>
                <a:br>
                  <a:rPr lang="en-US" sz="2400" dirty="0"/>
                </a:br>
                <a:r>
                  <a:rPr lang="en-US" sz="2400" dirty="0"/>
                  <a:t>to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𝐸𝑄</m:t>
                    </m:r>
                    <m:r>
                      <m:rPr>
                        <m:nor/>
                      </m:rPr>
                      <a:rPr lang="en-US" sz="2400" baseline="-25000" dirty="0">
                        <a:latin typeface="Cambria Math" panose="02040503050406030204" pitchFamily="18" charset="0"/>
                      </a:rPr>
                      <m:t>TM</m:t>
                    </m:r>
                  </m:oMath>
                </a14:m>
                <a:r>
                  <a:rPr lang="en-US" sz="2400" dirty="0"/>
                  <a:t> problems (of the form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/>
                  <a:t>).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400" dirty="0"/>
                  <a:t>      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𝑀</m:t>
                            </m:r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d>
                      </m:e>
                    </m:d>
                    <m:r>
                      <a:rPr lang="en-US" sz="2400" i="1" dirty="0">
                        <a:latin typeface="Cambria Math" panose="02040503050406030204" pitchFamily="18" charset="0"/>
                      </a:rPr>
                      <m:t>=〈</m:t>
                    </m:r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sz="2400" i="1" dirty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nor/>
                          </m:rPr>
                          <a:rPr lang="en-US" dirty="0">
                            <a:solidFill>
                              <a:prstClr val="white"/>
                            </a:solidFill>
                          </a:rPr>
                          <m:t>reject</m:t>
                        </m:r>
                      </m:sub>
                    </m:sSub>
                    <m:r>
                      <a:rPr lang="en-US" sz="2400" i="1" dirty="0"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r>
                  <a:rPr lang="en-US" sz="2400" dirty="0"/>
                  <a:t>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nor/>
                          </m:rPr>
                          <a:rPr lang="en-US" dirty="0">
                            <a:solidFill>
                              <a:prstClr val="white"/>
                            </a:solidFill>
                          </a:rPr>
                          <m:t>reject</m:t>
                        </m:r>
                      </m:sub>
                    </m:sSub>
                  </m:oMath>
                </a14:m>
                <a:r>
                  <a:rPr lang="en-US" sz="2400" dirty="0"/>
                  <a:t> is a TM that always rejects.</a:t>
                </a:r>
              </a:p>
              <a:p>
                <a:pPr lvl="0">
                  <a:spcBef>
                    <a:spcPts val="1200"/>
                  </a:spcBef>
                </a:pPr>
                <a:r>
                  <a:rPr lang="en-US" sz="2400" dirty="0">
                    <a:solidFill>
                      <a:prstClr val="white"/>
                    </a:solidFill>
                  </a:rPr>
                  <a:t>(2)  Similarly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4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400" i="1" dirty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 dirty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  <m:r>
                              <a:rPr lang="en-US" sz="2400" i="1" dirty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400" i="1" dirty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d>
                      </m:e>
                    </m:d>
                    <m:r>
                      <a:rPr lang="en-US" sz="2400" i="1" dirty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=〈</m:t>
                    </m:r>
                    <m:sSub>
                      <m:sSubPr>
                        <m:ctrlPr>
                          <a:rPr lang="en-US" sz="2400" i="1" dirty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400" i="1" dirty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sz="2400" i="1" dirty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400" i="1" dirty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nor/>
                          </m:rPr>
                          <a:rPr lang="en-US" dirty="0">
                            <a:solidFill>
                              <a:prstClr val="white"/>
                            </a:solidFill>
                          </a:rPr>
                          <m:t>accept</m:t>
                        </m:r>
                        <m:r>
                          <m:rPr>
                            <m:nor/>
                          </m:rPr>
                          <a:rPr lang="en-US" dirty="0">
                            <a:solidFill>
                              <a:prstClr val="white"/>
                            </a:solidFill>
                          </a:rPr>
                          <m:t> </m:t>
                        </m:r>
                      </m:sub>
                    </m:sSub>
                    <m:r>
                      <a:rPr lang="en-US" sz="2400" i="1" dirty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r>
                  <a:rPr lang="en-US" sz="2400" dirty="0">
                    <a:solidFill>
                      <a:prstClr val="white"/>
                    </a:solidFill>
                  </a:rPr>
                  <a:t>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nor/>
                          </m:rPr>
                          <a:rPr lang="en-US" dirty="0">
                            <a:solidFill>
                              <a:prstClr val="white"/>
                            </a:solidFill>
                          </a:rPr>
                          <m:t>accept</m:t>
                        </m:r>
                        <m:r>
                          <m:rPr>
                            <m:nor/>
                          </m:rPr>
                          <a:rPr lang="en-US" dirty="0">
                            <a:solidFill>
                              <a:prstClr val="white"/>
                            </a:solidFill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prstClr val="white"/>
                    </a:solidFill>
                  </a:rPr>
                  <a:t> always accepts.</a:t>
                </a:r>
                <a:endParaRPr lang="en-US" sz="2400" dirty="0"/>
              </a:p>
              <a:p>
                <a:pPr>
                  <a:spcBef>
                    <a:spcPts val="600"/>
                  </a:spcBef>
                </a:pPr>
                <a:endParaRPr lang="en-US" sz="24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177" y="1093438"/>
                <a:ext cx="8856946" cy="5445017"/>
              </a:xfrm>
              <a:prstGeom prst="rect">
                <a:avLst/>
              </a:prstGeom>
              <a:blipFill>
                <a:blip r:embed="rId4"/>
                <a:stretch>
                  <a:fillRect l="-1101" t="-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4912542" y="2946622"/>
                <a:ext cx="456817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000" dirty="0"/>
                  <a:t> acts on all inputs the way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acts on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.</a:t>
                </a:r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2542" y="2946622"/>
                <a:ext cx="4568174" cy="400110"/>
              </a:xfrm>
              <a:prstGeom prst="rect">
                <a:avLst/>
              </a:prstGeom>
              <a:blipFill>
                <a:blip r:embed="rId5"/>
                <a:stretch>
                  <a:fillRect t="-7576" r="-534" b="-25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9F04CAF1-1A12-9A4A-9763-831CD5B13CC2}"/>
              </a:ext>
            </a:extLst>
          </p:cNvPr>
          <p:cNvSpPr txBox="1"/>
          <p:nvPr/>
        </p:nvSpPr>
        <p:spPr>
          <a:xfrm>
            <a:off x="5181600" y="645621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754458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  <p:bldP spid="4" grpId="0" animBg="1"/>
      <p:bldP spid="1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" y="0"/>
            <a:ext cx="84469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Reducibility terminology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34598" y="1131801"/>
                <a:ext cx="9632361" cy="23852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8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Why do we use the term “reduce”?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400" dirty="0"/>
                  <a:t>When we reduce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/>
                  <a:t> to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/>
                  <a:t>, we show how to solve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/>
                  <a:t> by using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/>
                  <a:t> </a:t>
                </a:r>
                <a:br>
                  <a:rPr lang="en-US" sz="2400" dirty="0"/>
                </a:br>
                <a:r>
                  <a:rPr lang="en-US" sz="2400" dirty="0"/>
                  <a:t>and conclude that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/>
                  <a:t> is no harder than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/>
                  <a:t>.  (suggests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dirty="0">
                            <a:latin typeface="Cambria Math" panose="02040503050406030204" pitchFamily="18" charset="0"/>
                          </a:rPr>
                          <m:t>m</m:t>
                        </m:r>
                      </m:sub>
                    </m:sSub>
                  </m:oMath>
                </a14:m>
                <a:r>
                  <a:rPr lang="en-US" sz="2400" dirty="0"/>
                  <a:t> notation)</a:t>
                </a:r>
              </a:p>
              <a:p>
                <a:pPr>
                  <a:spcBef>
                    <a:spcPts val="1800"/>
                  </a:spcBef>
                </a:pPr>
                <a:r>
                  <a:rPr lang="en-US" sz="2400" dirty="0"/>
                  <a:t>Possibility 1:  We bring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/>
                  <a:t>’s difficulty down to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/>
                  <a:t>’s difficulty.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400" dirty="0"/>
                  <a:t>Possibility 2:  We bring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/>
                  <a:t>’s difficulty up to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/>
                  <a:t>’s difficulty.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598" y="1131801"/>
                <a:ext cx="9632361" cy="2385268"/>
              </a:xfrm>
              <a:prstGeom prst="rect">
                <a:avLst/>
              </a:prstGeom>
              <a:blipFill>
                <a:blip r:embed="rId3"/>
                <a:stretch>
                  <a:fillRect l="-1329" t="-2558" b="-48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54A4C7-FD0D-7243-9CCF-9B8B199536F9}"/>
              </a:ext>
            </a:extLst>
          </p:cNvPr>
          <p:cNvSpPr txBox="1"/>
          <p:nvPr/>
        </p:nvSpPr>
        <p:spPr>
          <a:xfrm>
            <a:off x="5638800" y="630381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938374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5717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Quick review of today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02315" y="1617154"/>
                <a:ext cx="7465778" cy="2967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12763" lvl="0" indent="-512763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>
                    <a:latin typeface="+mj-lt"/>
                  </a:rPr>
                  <a:t>Introduced The Reducibility Method to prove undecidability and T-unrecognizability.</a:t>
                </a:r>
              </a:p>
              <a:p>
                <a:pPr marL="512763" lvl="0" indent="-512763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>
                    <a:latin typeface="+mj-lt"/>
                  </a:rPr>
                  <a:t>Defined mapping reducibility as a type of reducibility.</a:t>
                </a:r>
              </a:p>
              <a:p>
                <a:pPr marL="457200" lvl="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m:rPr>
                        <m:nor/>
                      </m:rPr>
                      <a:rPr lang="en-US" sz="2400" baseline="-25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TM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:r>
                  <a:rPr lang="en-US" sz="2400" dirty="0">
                    <a:solidFill>
                      <a:schemeClr val="tx1"/>
                    </a:solidFill>
                    <a:latin typeface="+mj-lt"/>
                  </a:rPr>
                  <a:t>is undecidable.</a:t>
                </a:r>
              </a:p>
              <a:p>
                <a:pPr marL="457200" lvl="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>
                    <a:solidFill>
                      <a:schemeClr val="tx1"/>
                    </a:solidFill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m:rPr>
                        <m:nor/>
                      </m:rPr>
                      <a:rPr lang="en-US" sz="2400" baseline="-25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TM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:r>
                  <a:rPr lang="en-US" sz="2400" dirty="0">
                    <a:solidFill>
                      <a:schemeClr val="tx1"/>
                    </a:solidFill>
                    <a:latin typeface="+mj-lt"/>
                  </a:rPr>
                  <a:t>is T-unrecognizable.</a:t>
                </a:r>
              </a:p>
              <a:p>
                <a:pPr marL="457200" lvl="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>
                    <a:solidFill>
                      <a:schemeClr val="tx1"/>
                    </a:solidFill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𝐸𝑄</m:t>
                    </m:r>
                    <m:r>
                      <m:rPr>
                        <m:nor/>
                      </m:rPr>
                      <a:rPr lang="en-US" sz="2400" baseline="-25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TM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:r>
                  <a:rPr lang="en-US" sz="2400" dirty="0">
                    <a:latin typeface="+mj-lt"/>
                  </a:rPr>
                  <a:t>and</a:t>
                </a:r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𝐸𝑄</m:t>
                        </m:r>
                        <m:r>
                          <m:rPr>
                            <m:nor/>
                          </m:rPr>
                          <a:rPr lang="en-US" sz="2400" baseline="-25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TM</m:t>
                        </m:r>
                      </m:e>
                    </m:ba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:r>
                  <a:rPr lang="en-US" sz="2400" dirty="0">
                    <a:latin typeface="+mj-lt"/>
                  </a:rPr>
                  <a:t>are T-unrecognizable.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315" y="1617154"/>
                <a:ext cx="7465778" cy="2967415"/>
              </a:xfrm>
              <a:prstGeom prst="rect">
                <a:avLst/>
              </a:prstGeom>
              <a:blipFill>
                <a:blip r:embed="rId3"/>
                <a:stretch>
                  <a:fillRect l="-1306" t="-1848" b="-39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5B04BA-1F01-B641-8C0B-246F08617CAE}"/>
              </a:ext>
            </a:extLst>
          </p:cNvPr>
          <p:cNvSpPr txBox="1"/>
          <p:nvPr/>
        </p:nvSpPr>
        <p:spPr>
          <a:xfrm>
            <a:off x="5929745" y="628996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845558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EB3551-F897-FE4A-B346-E310DEF2A8BD}"/>
              </a:ext>
            </a:extLst>
          </p:cNvPr>
          <p:cNvSpPr txBox="1"/>
          <p:nvPr/>
        </p:nvSpPr>
        <p:spPr>
          <a:xfrm>
            <a:off x="448886" y="1250467"/>
            <a:ext cx="1153806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MIT </a:t>
            </a:r>
            <a:r>
              <a:rPr lang="en-US" sz="2400" dirty="0" err="1"/>
              <a:t>OpenCourseWare</a:t>
            </a:r>
            <a:endParaRPr lang="en-US" sz="2400" dirty="0"/>
          </a:p>
          <a:p>
            <a:r>
              <a:rPr lang="en-US" sz="2400" dirty="0">
                <a:hlinkClick r:id="rId2"/>
              </a:rPr>
              <a:t>https://ocw.mit.edu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800" dirty="0"/>
              <a:t>18.404J Theory of Computation</a:t>
            </a:r>
          </a:p>
          <a:p>
            <a:r>
              <a:rPr lang="en-US" sz="2400" dirty="0"/>
              <a:t>Fall 2020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200" dirty="0"/>
              <a:t>For information about citing these materials or our Terms of Use, visit: </a:t>
            </a:r>
            <a:r>
              <a:rPr lang="en-US" sz="2200" dirty="0">
                <a:hlinkClick r:id="rId3"/>
              </a:rPr>
              <a:t>https://ocw.mit.edu/terms</a:t>
            </a:r>
            <a:r>
              <a:rPr lang="en-US" sz="2200" dirty="0"/>
              <a:t>.</a:t>
            </a:r>
          </a:p>
          <a:p>
            <a:pPr>
              <a:spcBef>
                <a:spcPts val="1200"/>
              </a:spcBef>
            </a:pPr>
            <a:endParaRPr lang="en-US" sz="2400" b="1" spc="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66496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" y="0"/>
            <a:ext cx="84469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The Reducibility Method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34600" y="1131801"/>
                <a:ext cx="8112327" cy="51244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If we know that some problem (say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2400" baseline="-25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TM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) is undecidable, </a:t>
                </a:r>
                <a:b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</a:b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we can use that to show other problems are undecidable.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b="1" dirty="0" err="1"/>
                  <a:t>Defn</a:t>
                </a:r>
                <a:r>
                  <a:rPr lang="en-US" sz="2400" dirty="0"/>
                  <a:t>: 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𝐻𝐴𝐿𝑇</m:t>
                    </m:r>
                    <m:r>
                      <m:rPr>
                        <m:nor/>
                      </m:rPr>
                      <a:rPr lang="en-US" sz="2400" baseline="-25000" dirty="0">
                        <a:latin typeface="Cambria Math" panose="02040503050406030204" pitchFamily="18" charset="0"/>
                      </a:rPr>
                      <m:t>TM</m:t>
                    </m:r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d>
                      </m:e>
                    </m:d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halts on input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sz="2400" b="0" i="1" dirty="0">
                    <a:latin typeface="Cambria Math" panose="02040503050406030204" pitchFamily="18" charset="0"/>
                  </a:rPr>
                  <a:t>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>
                    <a:solidFill>
                      <a:schemeClr val="tx1"/>
                    </a:solidFill>
                  </a:rPr>
                  <a:t>Recall Theorem</a:t>
                </a:r>
                <a:r>
                  <a:rPr lang="en-US" sz="2000" dirty="0">
                    <a:solidFill>
                      <a:schemeClr val="tx1"/>
                    </a:solidFill>
                  </a:rPr>
                  <a:t>: 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𝐻𝐴𝐿𝑇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TM</m:t>
                    </m:r>
                  </m:oMath>
                </a14:m>
                <a:r>
                  <a:rPr lang="en-US" sz="2000" dirty="0"/>
                  <a:t> is undecidable</a:t>
                </a:r>
              </a:p>
              <a:p>
                <a:r>
                  <a:rPr lang="en-US" sz="2000" dirty="0"/>
                  <a:t>Proof by contradiction, showing that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TM</m:t>
                    </m:r>
                  </m:oMath>
                </a14:m>
                <a:r>
                  <a:rPr lang="en-US" sz="2000" dirty="0"/>
                  <a:t> is reducible to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𝐻𝐴𝐿𝑇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TM</m:t>
                    </m:r>
                  </m:oMath>
                </a14:m>
                <a:r>
                  <a:rPr lang="en-US" sz="2000" dirty="0"/>
                  <a:t>: 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Assume that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𝐻𝐴𝐿𝑇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TM</m:t>
                    </m:r>
                  </m:oMath>
                </a14:m>
                <a:r>
                  <a:rPr lang="en-US" sz="2000" dirty="0"/>
                  <a:t> is decidable and show that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TM</m:t>
                    </m:r>
                  </m:oMath>
                </a14:m>
                <a:r>
                  <a:rPr lang="en-US" sz="2000" dirty="0"/>
                  <a:t> is decidable (false!).</a:t>
                </a:r>
              </a:p>
              <a:p>
                <a:r>
                  <a:rPr lang="en-US" sz="2000" dirty="0"/>
                  <a:t>Let TM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000" dirty="0"/>
                  <a:t> decide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𝐻𝐴𝐿𝑇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TM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Construct TM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sz="2000" dirty="0"/>
                  <a:t> deciding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TM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/>
                  <a:t> “On input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</m:oMath>
                </a14:m>
                <a:endParaRPr lang="en-US" sz="2000" dirty="0"/>
              </a:p>
              <a:p>
                <a:r>
                  <a:rPr lang="en-US" sz="2000" dirty="0"/>
                  <a:t>           1.  Use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000" dirty="0"/>
                  <a:t> to test if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on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 halts.  If not, </a:t>
                </a:r>
                <a:r>
                  <a:rPr lang="en-US" sz="2000" i="1" dirty="0"/>
                  <a:t>reject</a:t>
                </a:r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           2.  Simulate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on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 until it halts (as guaranteed by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000" dirty="0"/>
                  <a:t>).</a:t>
                </a:r>
              </a:p>
              <a:p>
                <a:r>
                  <a:rPr lang="en-US" sz="2000" dirty="0"/>
                  <a:t>           3.  If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has accepted then </a:t>
                </a:r>
                <a:r>
                  <a:rPr lang="en-US" sz="2000" i="1" dirty="0"/>
                  <a:t>accept</a:t>
                </a:r>
                <a:r>
                  <a:rPr lang="en-US" sz="2000" dirty="0"/>
                  <a:t>.</a:t>
                </a:r>
                <a:br>
                  <a:rPr lang="en-US" sz="2000" dirty="0"/>
                </a:br>
                <a:r>
                  <a:rPr lang="en-US" sz="2000" dirty="0"/>
                  <a:t>                 If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has rejected then </a:t>
                </a:r>
                <a:r>
                  <a:rPr lang="en-US" sz="2000" i="1" dirty="0"/>
                  <a:t>reject</a:t>
                </a:r>
                <a:r>
                  <a:rPr lang="en-US" sz="2000" dirty="0"/>
                  <a:t>.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TM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sz="2000" dirty="0"/>
                  <a:t> decides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TM</m:t>
                    </m:r>
                  </m:oMath>
                </a14:m>
                <a:r>
                  <a:rPr lang="en-US" sz="2000" dirty="0"/>
                  <a:t>, a contradiction.  Therefore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𝐻𝐴𝐿𝑇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TM</m:t>
                    </m:r>
                  </m:oMath>
                </a14:m>
                <a:r>
                  <a:rPr lang="en-US" sz="2000" dirty="0"/>
                  <a:t> is undecidable. 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600" y="1131801"/>
                <a:ext cx="8112327" cy="5124480"/>
              </a:xfrm>
              <a:prstGeom prst="rect">
                <a:avLst/>
              </a:prstGeom>
              <a:blipFill>
                <a:blip r:embed="rId2"/>
                <a:stretch>
                  <a:fillRect l="-1202" t="-952" b="-13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Isosceles Triangle 4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87FA875-03EE-2547-9F31-3D859D005648}"/>
              </a:ext>
            </a:extLst>
          </p:cNvPr>
          <p:cNvSpPr txBox="1"/>
          <p:nvPr/>
        </p:nvSpPr>
        <p:spPr>
          <a:xfrm>
            <a:off x="5597236" y="648392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78144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" y="0"/>
            <a:ext cx="84469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Reducibility – Concept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34599" y="1131801"/>
                <a:ext cx="7278313" cy="47705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If we have two languages (or problems)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, then </a:t>
                </a:r>
                <a:b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</a:b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is reducible to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means that we can use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to solve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b="1" dirty="0"/>
                  <a:t>Example 1:   </a:t>
                </a:r>
                <a:r>
                  <a:rPr lang="en-US" sz="2400" dirty="0"/>
                  <a:t>Measuring the area of a rectangle </a:t>
                </a:r>
                <a:br>
                  <a:rPr lang="en-US" sz="2400" dirty="0"/>
                </a:br>
                <a:r>
                  <a:rPr lang="en-US" sz="2400" dirty="0"/>
                  <a:t>is reducible to measuring the lengths of its sides.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b="1" dirty="0">
                    <a:solidFill>
                      <a:schemeClr val="tx1"/>
                    </a:solidFill>
                  </a:rPr>
                  <a:t>Example 2:</a:t>
                </a:r>
                <a:r>
                  <a:rPr lang="en-US" sz="2400" dirty="0">
                    <a:solidFill>
                      <a:schemeClr val="tx1"/>
                    </a:solidFill>
                  </a:rPr>
                  <a:t>   We showed that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2400" baseline="-25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NFA</m:t>
                    </m:r>
                    <m:r>
                      <m:rPr>
                        <m:nor/>
                      </m:rPr>
                      <a:rPr lang="en-US" sz="2400" baseline="-25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is reducible to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2400" baseline="-25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DFA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b="1" dirty="0"/>
                  <a:t>Example 3: </a:t>
                </a:r>
                <a:r>
                  <a:rPr lang="en-US" sz="2400" dirty="0"/>
                  <a:t> From Pset 2, </a:t>
                </a:r>
                <a:r>
                  <a:rPr lang="en-US" sz="2400" i="1" dirty="0"/>
                  <a:t>PUSHER</a:t>
                </a:r>
                <a:r>
                  <a:rPr lang="en-US" sz="2400" dirty="0"/>
                  <a:t> is </a:t>
                </a:r>
                <a:r>
                  <a:rPr lang="en-US" sz="2400" dirty="0">
                    <a:solidFill>
                      <a:schemeClr val="tx1"/>
                    </a:solidFill>
                  </a:rPr>
                  <a:t>reducible to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m:rPr>
                        <m:nor/>
                      </m:rPr>
                      <a:rPr lang="en-US" sz="2400" baseline="-25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CFG</m:t>
                    </m:r>
                    <m:r>
                      <m:rPr>
                        <m:nor/>
                      </m:rPr>
                      <a:rPr lang="en-US" sz="2400" dirty="0">
                        <a:solidFill>
                          <a:schemeClr val="tx1"/>
                        </a:solidFill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.</a:t>
                </a:r>
                <a:br>
                  <a:rPr lang="en-US" sz="2400" dirty="0">
                    <a:solidFill>
                      <a:schemeClr val="tx1"/>
                    </a:solidFill>
                  </a:rPr>
                </a:br>
                <a:r>
                  <a:rPr lang="en-US" sz="2400" dirty="0">
                    <a:solidFill>
                      <a:schemeClr val="tx1"/>
                    </a:solidFill>
                  </a:rPr>
                  <a:t>(Idea- Convert push states to accept states.)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If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is reducible to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then solving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gives a solution to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.</a:t>
                </a:r>
              </a:p>
              <a:p>
                <a:r>
                  <a:rPr lang="en-US" sz="2400" dirty="0">
                    <a:solidFill>
                      <a:schemeClr val="tx1"/>
                    </a:solidFill>
                  </a:rPr>
                  <a:t>- then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is easy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is easy.</a:t>
                </a:r>
              </a:p>
              <a:p>
                <a:r>
                  <a:rPr lang="en-US" sz="2400" dirty="0">
                    <a:solidFill>
                      <a:schemeClr val="tx1"/>
                    </a:solidFill>
                  </a:rPr>
                  <a:t>- then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is hard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is hard.</a:t>
                </a:r>
              </a:p>
              <a:p>
                <a:r>
                  <a:rPr lang="en-US" sz="2400" dirty="0">
                    <a:solidFill>
                      <a:schemeClr val="tx1"/>
                    </a:solidFill>
                  </a:rPr>
                  <a:t>      </a:t>
                </a:r>
                <a:r>
                  <a:rPr lang="en-US" sz="2000" dirty="0">
                    <a:solidFill>
                      <a:schemeClr val="tx1"/>
                    </a:solidFill>
                  </a:rPr>
                  <a:t>this is the form we will use </a:t>
                </a:r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599" y="1131801"/>
                <a:ext cx="7278313" cy="4770537"/>
              </a:xfrm>
              <a:prstGeom prst="rect">
                <a:avLst/>
              </a:prstGeom>
              <a:blipFill>
                <a:blip r:embed="rId3"/>
                <a:stretch>
                  <a:fillRect l="-1340" t="-1023" b="-1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10519410" y="6471692"/>
            <a:ext cx="1205779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9.1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38097" y="2926656"/>
            <a:ext cx="4525263" cy="3231654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C000"/>
                </a:solidFill>
              </a:rPr>
              <a:t>Check-in 9.1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Is Biology reducible to Physics?  </a:t>
            </a:r>
          </a:p>
          <a:p>
            <a:pPr marL="457200" indent="-457200">
              <a:spcBef>
                <a:spcPts val="600"/>
              </a:spcBef>
              <a:buAutoNum type="alphaLcParenBoth"/>
            </a:pPr>
            <a:r>
              <a:rPr lang="en-US" sz="2000" dirty="0"/>
              <a:t>Yes, all aspects of the physical world may be explained in terms of Physics, at least in principle.</a:t>
            </a:r>
          </a:p>
          <a:p>
            <a:pPr marL="457200" indent="-457200">
              <a:spcBef>
                <a:spcPts val="600"/>
              </a:spcBef>
              <a:buAutoNum type="alphaLcParenBoth"/>
            </a:pPr>
            <a:r>
              <a:rPr lang="en-US" sz="2000" dirty="0"/>
              <a:t>No, some things in the world, maybe life, the brain, or consciousness, </a:t>
            </a:r>
            <a:br>
              <a:rPr lang="en-US" sz="2000" dirty="0"/>
            </a:br>
            <a:r>
              <a:rPr lang="en-US" sz="2000" dirty="0"/>
              <a:t>are beyond the realm pf Physics.</a:t>
            </a:r>
          </a:p>
          <a:p>
            <a:pPr marL="457200" indent="-457200">
              <a:spcBef>
                <a:spcPts val="600"/>
              </a:spcBef>
              <a:buAutoNum type="alphaLcParenBoth"/>
            </a:pPr>
            <a:r>
              <a:rPr lang="en-US" sz="2000" dirty="0"/>
              <a:t>I’m on the fence on this question!   </a:t>
            </a:r>
          </a:p>
        </p:txBody>
      </p:sp>
      <p:sp>
        <p:nvSpPr>
          <p:cNvPr id="3" name="Rectangle 2"/>
          <p:cNvSpPr/>
          <p:nvPr/>
        </p:nvSpPr>
        <p:spPr>
          <a:xfrm>
            <a:off x="334598" y="5088175"/>
            <a:ext cx="3664525" cy="34314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01E0C1-95BD-5942-A257-CBD61A922D50}"/>
              </a:ext>
            </a:extLst>
          </p:cNvPr>
          <p:cNvSpPr txBox="1"/>
          <p:nvPr/>
        </p:nvSpPr>
        <p:spPr>
          <a:xfrm>
            <a:off x="5735782" y="645621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230186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  <p:bldP spid="5" grpId="0" animBg="1"/>
      <p:bldP spid="6" grpId="0" animBg="1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" y="0"/>
                <a:ext cx="844692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4000" b="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m:rPr>
                        <m:nor/>
                      </m:rPr>
                      <a:rPr lang="en-US" sz="4000" baseline="-25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TM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is undecidable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" y="0"/>
                <a:ext cx="8446926" cy="707886"/>
              </a:xfrm>
              <a:prstGeom prst="rect">
                <a:avLst/>
              </a:prstGeom>
              <a:blipFill>
                <a:blip r:embed="rId3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15377" y="1093438"/>
                <a:ext cx="8797044" cy="47551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Let 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m:rPr>
                        <m:nor/>
                      </m:rPr>
                      <a:rPr lang="en-US" sz="2400" b="0" i="0" baseline="-25000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TM</m:t>
                    </m:r>
                    <m:r>
                      <m:rPr>
                        <m:nor/>
                      </m:rPr>
                      <a:rPr lang="en-US" sz="2400" baseline="-25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={</m:t>
                    </m:r>
                    <m:d>
                      <m:dPr>
                        <m:begChr m:val="〈"/>
                        <m:endChr m:val="〉"/>
                        <m:ctrlPr>
                          <a:rPr lang="en-US" sz="24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</m:d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| </m:t>
                    </m:r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is a TM and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US" sz="2400" i="1" dirty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dirty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</m:d>
                    <m:r>
                      <a:rPr lang="en-US" sz="24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=∅ }</m:t>
                    </m:r>
                  </m:oMath>
                </a14:m>
                <a:endPara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  <a:p>
                <a:pPr>
                  <a:spcBef>
                    <a:spcPts val="600"/>
                  </a:spcBef>
                </a:pPr>
                <a:r>
                  <a:rPr lang="en-US" sz="24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Theorem: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m:rPr>
                        <m:nor/>
                      </m:rPr>
                      <a:rPr lang="en-US" sz="2400" baseline="-25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TM</m:t>
                    </m:r>
                    <m:r>
                      <m:rPr>
                        <m:nor/>
                      </m:rPr>
                      <a:rPr lang="en-US" sz="2400" baseline="-25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is undecidable</a:t>
                </a:r>
              </a:p>
              <a:p>
                <a:r>
                  <a:rPr lang="en-US" sz="2000" dirty="0"/>
                  <a:t>Proof by contradiction.  Show that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TM</m:t>
                    </m:r>
                  </m:oMath>
                </a14:m>
                <a:r>
                  <a:rPr lang="en-US" sz="2000" dirty="0"/>
                  <a:t> is reducible to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𝐸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TM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Assume that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𝐸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TM</m:t>
                    </m:r>
                  </m:oMath>
                </a14:m>
                <a:r>
                  <a:rPr lang="en-US" sz="2000" dirty="0"/>
                  <a:t> is decidable and show that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TM</m:t>
                    </m:r>
                  </m:oMath>
                </a14:m>
                <a:r>
                  <a:rPr lang="en-US" sz="2000" dirty="0"/>
                  <a:t> is decidable (false!).</a:t>
                </a:r>
              </a:p>
              <a:p>
                <a:r>
                  <a:rPr lang="en-US" sz="2000" dirty="0"/>
                  <a:t>Let TM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000" dirty="0"/>
                  <a:t> decide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𝐸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TM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Construct TM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sz="2000" dirty="0"/>
                  <a:t> deciding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TM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/>
                  <a:t> “On input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</m:oMath>
                </a14:m>
                <a:endParaRPr lang="en-US" sz="2000" dirty="0"/>
              </a:p>
              <a:p>
                <a:r>
                  <a:rPr lang="en-US" sz="2000" dirty="0"/>
                  <a:t>           1.  Transform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to new TM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/>
                  <a:t> “On input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000" dirty="0"/>
                  <a:t> </a:t>
                </a:r>
              </a:p>
              <a:p>
                <a:r>
                  <a:rPr lang="en-US" sz="2000" dirty="0"/>
                  <a:t>                                                                            1.  If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≠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, </a:t>
                </a:r>
                <a:r>
                  <a:rPr lang="en-US" sz="2000" i="1" dirty="0"/>
                  <a:t>reject</a:t>
                </a:r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                                                                            2.  else run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on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                                                                          3.  </a:t>
                </a:r>
                <a:r>
                  <a:rPr lang="en-US" sz="2000" i="1" dirty="0"/>
                  <a:t>Accept</a:t>
                </a:r>
                <a:r>
                  <a:rPr lang="en-US" sz="2000" dirty="0"/>
                  <a:t> if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accepts.”</a:t>
                </a:r>
              </a:p>
              <a:p>
                <a:r>
                  <a:rPr lang="en-US" sz="2000" dirty="0"/>
                  <a:t>           2.  Use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000" dirty="0"/>
                  <a:t> to test whether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000" i="1" dirty="0" err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err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i="1" dirty="0" err="1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) =∅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         3.  If YES [so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rejects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] then </a:t>
                </a:r>
                <a:r>
                  <a:rPr lang="en-US" sz="2000" i="1" dirty="0"/>
                  <a:t>reject</a:t>
                </a:r>
                <a:r>
                  <a:rPr lang="en-US" sz="2000" dirty="0"/>
                  <a:t>.</a:t>
                </a:r>
                <a:br>
                  <a:rPr lang="en-US" sz="2000" dirty="0"/>
                </a:br>
                <a:r>
                  <a:rPr lang="en-US" sz="2000" dirty="0"/>
                  <a:t>                 If NO [so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accepts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] then </a:t>
                </a:r>
                <a:r>
                  <a:rPr lang="en-US" sz="2000" i="1" dirty="0"/>
                  <a:t>accept</a:t>
                </a:r>
                <a:r>
                  <a:rPr lang="en-US" sz="2000" dirty="0"/>
                  <a:t>.  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377" y="1093438"/>
                <a:ext cx="8797044" cy="4755148"/>
              </a:xfrm>
              <a:prstGeom prst="rect">
                <a:avLst/>
              </a:prstGeom>
              <a:blipFill>
                <a:blip r:embed="rId4"/>
                <a:stretch>
                  <a:fillRect l="-1109" t="-1026" b="-14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7777537" y="3616155"/>
                <a:ext cx="4220375" cy="14713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000" dirty="0"/>
                  <a:t> works like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except that it </a:t>
                </a:r>
                <a:br>
                  <a:rPr lang="en-US" sz="2000" dirty="0"/>
                </a:br>
                <a:r>
                  <a:rPr lang="en-US" sz="2000" dirty="0"/>
                  <a:t>always rejects strings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000" dirty="0"/>
                  <a:t> where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≠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So </a:t>
                </a:r>
                <a14:m>
                  <m:oMath xmlns:m="http://schemas.openxmlformats.org/officeDocument/2006/math">
                    <m:r>
                      <a:rPr lang="en-US" sz="2000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 dirty="0" err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dirty="0" err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2000" i="1" dirty="0" err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e>
                    </m:d>
                    <m:r>
                      <a:rPr lang="en-US" sz="2000" i="1" dirty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d>
                              <m:dPr>
                                <m:begChr m:val="{"/>
                                <m:endChr m:val="}"/>
                                <m:ctrlPr>
                                  <a:rPr lang="en-US" sz="2000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0" i="1" dirty="0" smtClean="0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</m:d>
                            <m:r>
                              <m:rPr>
                                <m:nor/>
                              </m:rPr>
                              <a:rPr lang="en-US" sz="2000" b="0" i="0" dirty="0" smtClean="0">
                                <a:latin typeface="Cambria Math" panose="02040503050406030204" pitchFamily="18" charset="0"/>
                              </a:rPr>
                              <m:t>   </m:t>
                            </m:r>
                            <m:r>
                              <m:rPr>
                                <m:nor/>
                              </m:rPr>
                              <a:rPr lang="en-US" sz="2000" dirty="0"/>
                              <m:t>if</m:t>
                            </m:r>
                            <m:r>
                              <m:rPr>
                                <m:nor/>
                              </m:rPr>
                              <a:rPr lang="en-US" sz="2000" b="0" i="0" dirty="0" smtClean="0"/>
                              <m:t> </m:t>
                            </m:r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000" b="0" i="0" dirty="0" smtClean="0">
                                <a:latin typeface="Cambria Math" panose="02040503050406030204" pitchFamily="18" charset="0"/>
                              </a:rPr>
                              <m:t>accepts</m:t>
                            </m:r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e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 ∅      </m:t>
                            </m:r>
                            <m:r>
                              <m:rPr>
                                <m:nor/>
                              </m:rPr>
                              <a:rPr lang="en-US" sz="2000" dirty="0"/>
                              <m:t>if</m:t>
                            </m:r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  </m:t>
                            </m:r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000" b="0" i="0" dirty="0" smtClean="0">
                                <a:latin typeface="Cambria Math" panose="02040503050406030204" pitchFamily="18" charset="0"/>
                              </a:rPr>
                              <m:t>rejects</m:t>
                            </m:r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eqArr>
                      </m:e>
                    </m:d>
                  </m:oMath>
                </a14:m>
                <a:endParaRPr lang="en-US" sz="2000" b="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7537" y="3616155"/>
                <a:ext cx="4220375" cy="1471365"/>
              </a:xfrm>
              <a:prstGeom prst="rect">
                <a:avLst/>
              </a:prstGeom>
              <a:blipFill>
                <a:blip r:embed="rId5"/>
                <a:stretch>
                  <a:fillRect l="-1590" t="-20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982CF769-AA94-2E41-83A7-9479A34F1E89}"/>
              </a:ext>
            </a:extLst>
          </p:cNvPr>
          <p:cNvSpPr txBox="1"/>
          <p:nvPr/>
        </p:nvSpPr>
        <p:spPr>
          <a:xfrm>
            <a:off x="5763491" y="648392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654531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  <p:bldP spid="4" grpId="0" animBg="1"/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" y="0"/>
            <a:ext cx="84469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Mapping Reducibility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12177" y="1093438"/>
                <a:ext cx="8797044" cy="18004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800"/>
                  </a:spcBef>
                </a:pPr>
                <a:r>
                  <a:rPr lang="en-US" sz="2400" b="1" dirty="0"/>
                  <a:t>Defn:  </a:t>
                </a:r>
                <a:r>
                  <a:rPr lang="en-US" sz="2400" dirty="0"/>
                  <a:t>Function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: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400" dirty="0"/>
                  <a:t> is </a:t>
                </a:r>
                <a:r>
                  <a:rPr lang="en-US" sz="2400" u="sng" dirty="0"/>
                  <a:t>computable</a:t>
                </a:r>
                <a:r>
                  <a:rPr lang="en-US" sz="2400" dirty="0"/>
                  <a:t> if there is a TM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400" dirty="0"/>
                  <a:t> </a:t>
                </a:r>
                <a:br>
                  <a:rPr lang="en-US" sz="2400" dirty="0"/>
                </a:br>
                <a:r>
                  <a:rPr lang="en-US" sz="2400" dirty="0"/>
                  <a:t>where</a:t>
                </a:r>
                <a14:m>
                  <m:oMath xmlns:m="http://schemas.openxmlformats.org/officeDocument/2006/math">
                    <m:r>
                      <a:rPr lang="en-US" sz="2400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400" dirty="0"/>
                  <a:t> on input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400" dirty="0"/>
                  <a:t> halts with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on its tape, for all strings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400" dirty="0"/>
                  <a:t>.</a:t>
                </a:r>
              </a:p>
              <a:p>
                <a:pPr>
                  <a:spcBef>
                    <a:spcPts val="1800"/>
                  </a:spcBef>
                </a:pPr>
                <a:r>
                  <a:rPr lang="en-US" sz="2400" b="1" dirty="0" err="1">
                    <a:solidFill>
                      <a:schemeClr val="tx1"/>
                    </a:solidFill>
                  </a:rPr>
                  <a:t>Defn</a:t>
                </a:r>
                <a:r>
                  <a:rPr lang="en-US" sz="2400" b="1" dirty="0">
                    <a:solidFill>
                      <a:schemeClr val="tx1"/>
                    </a:solidFill>
                  </a:rPr>
                  <a:t>: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is mapping-reducible to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 (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dirty="0">
                            <a:latin typeface="Cambria Math" panose="02040503050406030204" pitchFamily="18" charset="0"/>
                          </a:rPr>
                          <m:t>m</m:t>
                        </m:r>
                      </m:sub>
                    </m:sSub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) if there is </a:t>
                </a:r>
                <a:br>
                  <a:rPr lang="en-US" sz="2400" dirty="0">
                    <a:solidFill>
                      <a:schemeClr val="tx1"/>
                    </a:solidFill>
                  </a:rPr>
                </a:br>
                <a:r>
                  <a:rPr lang="en-US" sz="2400" dirty="0">
                    <a:solidFill>
                      <a:schemeClr val="tx1"/>
                    </a:solidFill>
                  </a:rPr>
                  <a:t>a computable function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where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 iff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177" y="1093438"/>
                <a:ext cx="8797044" cy="1800493"/>
              </a:xfrm>
              <a:prstGeom prst="rect">
                <a:avLst/>
              </a:prstGeom>
              <a:blipFill>
                <a:blip r:embed="rId3"/>
                <a:stretch>
                  <a:fillRect l="-1040" t="-2703" b="-64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291676" y="3070163"/>
            <a:ext cx="1396313" cy="1193026"/>
            <a:chOff x="1729946" y="3731741"/>
            <a:chExt cx="1396313" cy="1025610"/>
          </a:xfrm>
        </p:grpSpPr>
        <p:sp>
          <p:nvSpPr>
            <p:cNvPr id="5" name="Rectangle 4"/>
            <p:cNvSpPr/>
            <p:nvPr/>
          </p:nvSpPr>
          <p:spPr>
            <a:xfrm>
              <a:off x="1729946" y="3731741"/>
              <a:ext cx="1396313" cy="10256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2119183" y="4099268"/>
              <a:ext cx="617838" cy="531341"/>
              <a:chOff x="2119183" y="4099268"/>
              <a:chExt cx="617838" cy="531341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2119183" y="4099268"/>
                <a:ext cx="617838" cy="53134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" name="Rectangle 7"/>
                  <p:cNvSpPr/>
                  <p:nvPr/>
                </p:nvSpPr>
                <p:spPr>
                  <a:xfrm>
                    <a:off x="2120511" y="4164883"/>
                    <a:ext cx="452175" cy="39688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oMath>
                      </m:oMathPara>
                    </a14:m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8" name="Rectangle 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120511" y="4164883"/>
                    <a:ext cx="452175" cy="396880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15" name="Group 14"/>
          <p:cNvGrpSpPr/>
          <p:nvPr/>
        </p:nvGrpSpPr>
        <p:grpSpPr>
          <a:xfrm>
            <a:off x="4072429" y="3070163"/>
            <a:ext cx="1396313" cy="1193026"/>
            <a:chOff x="4510699" y="3731741"/>
            <a:chExt cx="1396313" cy="1025610"/>
          </a:xfrm>
        </p:grpSpPr>
        <p:sp>
          <p:nvSpPr>
            <p:cNvPr id="7" name="Rectangle 6"/>
            <p:cNvSpPr/>
            <p:nvPr/>
          </p:nvSpPr>
          <p:spPr>
            <a:xfrm>
              <a:off x="4510699" y="3731741"/>
              <a:ext cx="1396313" cy="10256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4899936" y="4099268"/>
              <a:ext cx="633794" cy="531341"/>
              <a:chOff x="2119183" y="4099268"/>
              <a:chExt cx="633794" cy="531341"/>
            </a:xfrm>
          </p:grpSpPr>
          <p:sp>
            <p:nvSpPr>
              <p:cNvPr id="13" name="Oval 12"/>
              <p:cNvSpPr/>
              <p:nvPr/>
            </p:nvSpPr>
            <p:spPr>
              <a:xfrm>
                <a:off x="2119183" y="4099268"/>
                <a:ext cx="617838" cy="53134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" name="Rectangle 13"/>
                  <p:cNvSpPr/>
                  <p:nvPr/>
                </p:nvSpPr>
                <p:spPr>
                  <a:xfrm>
                    <a:off x="2289132" y="4159424"/>
                    <a:ext cx="463845" cy="39688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oMath>
                      </m:oMathPara>
                    </a14:m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4" name="Rectangle 1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289132" y="4159424"/>
                    <a:ext cx="463845" cy="396880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16" name="Oval 15"/>
          <p:cNvSpPr/>
          <p:nvPr/>
        </p:nvSpPr>
        <p:spPr>
          <a:xfrm>
            <a:off x="2170361" y="3870776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2170361" y="3371517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112177" y="4416255"/>
                <a:ext cx="8797044" cy="18057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400" b="1" dirty="0">
                    <a:solidFill>
                      <a:schemeClr val="tx1"/>
                    </a:solidFill>
                  </a:rPr>
                  <a:t>Example:  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2400" baseline="-25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TM</m:t>
                    </m:r>
                    <m:r>
                      <m:rPr>
                        <m:nor/>
                      </m:rPr>
                      <a:rPr lang="en-US" sz="2400" b="0" i="0" baseline="-2500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sub>
                    </m:sSub>
                    <m:bar>
                      <m:barPr>
                        <m:pos m:val="top"/>
                        <m:ctrlPr>
                          <a:rPr lang="en-US" sz="24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m:rPr>
                            <m:nor/>
                          </m:rPr>
                          <a:rPr lang="en-US" sz="2400" baseline="-25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TM</m:t>
                        </m:r>
                      </m:e>
                    </m:ba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400" dirty="0">
                    <a:solidFill>
                      <a:schemeClr val="tx1"/>
                    </a:solidFill>
                  </a:rPr>
                  <a:t>The computable reduction function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is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d>
                      <m:dPr>
                        <m:begChr m:val="〈"/>
                        <m:endChr m:val="〉"/>
                        <m:ctrlP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) =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24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e>
                    </m:d>
                  </m:oMath>
                </a14:m>
                <a:endParaRPr lang="en-US" sz="2400" dirty="0">
                  <a:solidFill>
                    <a:schemeClr val="tx1"/>
                  </a:solidFill>
                </a:endParaRPr>
              </a:p>
              <a:p>
                <a:pPr>
                  <a:spcBef>
                    <a:spcPts val="600"/>
                  </a:spcBef>
                </a:pPr>
                <a:r>
                  <a:rPr lang="en-US" sz="2400" dirty="0">
                    <a:solidFill>
                      <a:schemeClr val="tx1"/>
                    </a:solidFill>
                  </a:rPr>
                  <a:t>Because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en-US" sz="24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2400" baseline="-25000" dirty="0">
                        <a:latin typeface="Cambria Math" panose="02040503050406030204" pitchFamily="18" charset="0"/>
                      </a:rPr>
                      <m:t>TM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iff 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24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e>
                    </m:d>
                    <m:r>
                      <a:rPr lang="en-US" sz="24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∈</m:t>
                    </m:r>
                    <m:bar>
                      <m:barPr>
                        <m:pos m:val="top"/>
                        <m:ctrlP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m:rPr>
                            <m:nor/>
                          </m:rPr>
                          <a:rPr lang="en-US" sz="2400" baseline="-25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TM</m:t>
                        </m:r>
                      </m:e>
                    </m:bar>
                    <m:r>
                      <m:rPr>
                        <m:nor/>
                      </m:rPr>
                      <a:rPr lang="en-US" sz="2400" dirty="0">
                        <a:solidFill>
                          <a:schemeClr val="tx1"/>
                        </a:solidFill>
                      </a:rPr>
                      <m:t>  </m:t>
                    </m:r>
                  </m:oMath>
                </a14:m>
                <a:endParaRPr lang="en-US" sz="2400" dirty="0">
                  <a:solidFill>
                    <a:schemeClr val="tx1"/>
                  </a:solidFill>
                </a:endParaRPr>
              </a:p>
              <a:p>
                <a:r>
                  <a:rPr lang="en-US" sz="2400" dirty="0">
                    <a:solidFill>
                      <a:schemeClr val="tx1"/>
                    </a:solidFill>
                  </a:rPr>
                  <a:t>              (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accepts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 iff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4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sz="2400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US" sz="24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≠∅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) </a:t>
                </a: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177" y="4416255"/>
                <a:ext cx="8797044" cy="1805751"/>
              </a:xfrm>
              <a:prstGeom prst="rect">
                <a:avLst/>
              </a:prstGeom>
              <a:blipFill>
                <a:blip r:embed="rId6"/>
                <a:stretch>
                  <a:fillRect l="-1040" t="-337" b="-63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/>
              <p:cNvSpPr/>
              <p:nvPr/>
            </p:nvSpPr>
            <p:spPr>
              <a:xfrm>
                <a:off x="1884535" y="3088128"/>
                <a:ext cx="41421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𝑤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Rectangle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4535" y="3088128"/>
                <a:ext cx="414216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2" name="Group 31"/>
          <p:cNvGrpSpPr/>
          <p:nvPr/>
        </p:nvGrpSpPr>
        <p:grpSpPr>
          <a:xfrm>
            <a:off x="2241430" y="3088128"/>
            <a:ext cx="3074548" cy="1037728"/>
            <a:chOff x="2175328" y="3297448"/>
            <a:chExt cx="3074548" cy="1037728"/>
          </a:xfrm>
        </p:grpSpPr>
        <p:sp>
          <p:nvSpPr>
            <p:cNvPr id="20" name="Oval 19"/>
            <p:cNvSpPr/>
            <p:nvPr/>
          </p:nvSpPr>
          <p:spPr>
            <a:xfrm>
              <a:off x="4496541" y="4080096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4496541" y="3580837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2175328" y="3426501"/>
              <a:ext cx="2298700" cy="175651"/>
            </a:xfrm>
            <a:custGeom>
              <a:avLst/>
              <a:gdLst>
                <a:gd name="connsiteX0" fmla="*/ 0 w 2386013"/>
                <a:gd name="connsiteY0" fmla="*/ 273847 h 273847"/>
                <a:gd name="connsiteX1" fmla="*/ 1193007 w 2386013"/>
                <a:gd name="connsiteY1" fmla="*/ 3 h 273847"/>
                <a:gd name="connsiteX2" fmla="*/ 2386013 w 2386013"/>
                <a:gd name="connsiteY2" fmla="*/ 269084 h 273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6013" h="273847">
                  <a:moveTo>
                    <a:pt x="0" y="273847"/>
                  </a:moveTo>
                  <a:cubicBezTo>
                    <a:pt x="397669" y="137322"/>
                    <a:pt x="795338" y="797"/>
                    <a:pt x="1193007" y="3"/>
                  </a:cubicBezTo>
                  <a:cubicBezTo>
                    <a:pt x="1590676" y="-791"/>
                    <a:pt x="1988344" y="134146"/>
                    <a:pt x="2386013" y="269084"/>
                  </a:cubicBezTo>
                </a:path>
              </a:pathLst>
            </a:custGeom>
            <a:noFill/>
            <a:ln w="6350">
              <a:solidFill>
                <a:schemeClr val="accent1">
                  <a:lumMod val="60000"/>
                  <a:lumOff val="40000"/>
                </a:schemeClr>
              </a:solidFill>
              <a:tailEnd type="stealth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reeform 26"/>
            <p:cNvSpPr/>
            <p:nvPr/>
          </p:nvSpPr>
          <p:spPr>
            <a:xfrm>
              <a:off x="2175328" y="3913133"/>
              <a:ext cx="2298700" cy="175651"/>
            </a:xfrm>
            <a:custGeom>
              <a:avLst/>
              <a:gdLst>
                <a:gd name="connsiteX0" fmla="*/ 0 w 2386013"/>
                <a:gd name="connsiteY0" fmla="*/ 273847 h 273847"/>
                <a:gd name="connsiteX1" fmla="*/ 1193007 w 2386013"/>
                <a:gd name="connsiteY1" fmla="*/ 3 h 273847"/>
                <a:gd name="connsiteX2" fmla="*/ 2386013 w 2386013"/>
                <a:gd name="connsiteY2" fmla="*/ 269084 h 273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6013" h="273847">
                  <a:moveTo>
                    <a:pt x="0" y="273847"/>
                  </a:moveTo>
                  <a:cubicBezTo>
                    <a:pt x="397669" y="137322"/>
                    <a:pt x="795338" y="797"/>
                    <a:pt x="1193007" y="3"/>
                  </a:cubicBezTo>
                  <a:cubicBezTo>
                    <a:pt x="1590676" y="-791"/>
                    <a:pt x="1988344" y="134146"/>
                    <a:pt x="2386013" y="269084"/>
                  </a:cubicBezTo>
                </a:path>
              </a:pathLst>
            </a:custGeom>
            <a:noFill/>
            <a:ln w="6350">
              <a:solidFill>
                <a:schemeClr val="accent1">
                  <a:lumMod val="60000"/>
                  <a:lumOff val="40000"/>
                </a:schemeClr>
              </a:solidFill>
              <a:tailEnd type="stealth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Rectangle 28"/>
                <p:cNvSpPr/>
                <p:nvPr/>
              </p:nvSpPr>
              <p:spPr>
                <a:xfrm>
                  <a:off x="3163483" y="3935066"/>
                  <a:ext cx="390941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 dirty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oMath>
                    </m:oMathPara>
                  </a14:m>
                  <a:endPara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9" name="Rectangle 2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63483" y="3935066"/>
                  <a:ext cx="390941" cy="400110"/>
                </a:xfrm>
                <a:prstGeom prst="rect">
                  <a:avLst/>
                </a:prstGeom>
                <a:blipFill>
                  <a:blip r:embed="rId8"/>
                  <a:stretch>
                    <a:fillRect b="-1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Rectangle 30"/>
                <p:cNvSpPr/>
                <p:nvPr/>
              </p:nvSpPr>
              <p:spPr>
                <a:xfrm>
                  <a:off x="4510699" y="3297448"/>
                  <a:ext cx="73917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1" name="Rectangle 3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10699" y="3297448"/>
                  <a:ext cx="739177" cy="369332"/>
                </a:xfrm>
                <a:prstGeom prst="rect">
                  <a:avLst/>
                </a:prstGeom>
                <a:blipFill>
                  <a:blip r:embed="rId9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34" name="Straight Connector 33"/>
          <p:cNvCxnSpPr/>
          <p:nvPr/>
        </p:nvCxnSpPr>
        <p:spPr>
          <a:xfrm>
            <a:off x="1013552" y="2445745"/>
            <a:ext cx="3470148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/>
              <p:cNvSpPr/>
              <p:nvPr/>
            </p:nvSpPr>
            <p:spPr>
              <a:xfrm>
                <a:off x="7668345" y="4898567"/>
                <a:ext cx="4621078" cy="13234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/>
                  <a:t>Recall TM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/>
                  <a:t> “On input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000" dirty="0"/>
                  <a:t> </a:t>
                </a:r>
              </a:p>
              <a:p>
                <a:r>
                  <a:rPr lang="en-US" sz="2000" dirty="0"/>
                  <a:t>                               1.  If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≠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, </a:t>
                </a:r>
                <a:r>
                  <a:rPr lang="en-US" sz="2000" i="1" dirty="0"/>
                  <a:t>reject</a:t>
                </a:r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                               2.  else run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on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                             3.  </a:t>
                </a:r>
                <a:r>
                  <a:rPr lang="en-US" sz="2000" i="1" dirty="0"/>
                  <a:t>Accept</a:t>
                </a:r>
                <a:r>
                  <a:rPr lang="en-US" sz="2000" dirty="0"/>
                  <a:t> if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accepts.”</a:t>
                </a:r>
              </a:p>
            </p:txBody>
          </p:sp>
        </mc:Choice>
        <mc:Fallback xmlns="">
          <p:sp>
            <p:nvSpPr>
              <p:cNvPr id="36" name="Rectangle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8345" y="4898567"/>
                <a:ext cx="4621078" cy="1323439"/>
              </a:xfrm>
              <a:prstGeom prst="rect">
                <a:avLst/>
              </a:prstGeom>
              <a:blipFill>
                <a:blip r:embed="rId10"/>
                <a:stretch>
                  <a:fillRect l="-1451" t="-2765" b="-73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701750F2-00EB-D941-AA32-D35C51209F3C}"/>
              </a:ext>
            </a:extLst>
          </p:cNvPr>
          <p:cNvSpPr txBox="1"/>
          <p:nvPr/>
        </p:nvSpPr>
        <p:spPr>
          <a:xfrm>
            <a:off x="6289964" y="638694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752894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  <p:bldP spid="4" grpId="0" animBg="1"/>
      <p:bldP spid="16" grpId="0" animBg="1"/>
      <p:bldP spid="17" grpId="0" animBg="1"/>
      <p:bldP spid="28" grpId="0" uiExpand="1" build="p"/>
      <p:bldP spid="30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" y="0"/>
            <a:ext cx="84469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Mapping Reductions - properties 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12177" y="1093438"/>
                <a:ext cx="8797044" cy="46935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400" b="1" dirty="0">
                    <a:solidFill>
                      <a:schemeClr val="tx1"/>
                    </a:solidFill>
                  </a:rPr>
                  <a:t>Theorem:  </a:t>
                </a:r>
                <a:r>
                  <a:rPr lang="en-US" sz="2400" dirty="0">
                    <a:solidFill>
                      <a:schemeClr val="tx1"/>
                    </a:solidFill>
                  </a:rPr>
                  <a:t>If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sSub>
                      <m:sSubPr>
                        <m:ctrlP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sub>
                    </m:sSub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 and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is decidable then so is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endParaRPr lang="en-US" sz="2400" dirty="0">
                  <a:solidFill>
                    <a:schemeClr val="tx1"/>
                  </a:solidFill>
                </a:endParaRPr>
              </a:p>
              <a:p>
                <a:r>
                  <a:rPr lang="en-US" sz="2400" dirty="0">
                    <a:solidFill>
                      <a:schemeClr val="tx1"/>
                    </a:solidFill>
                  </a:rPr>
                  <a:t>Proof:  Say TM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decides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.</a:t>
                </a:r>
              </a:p>
              <a:p>
                <a:r>
                  <a:rPr lang="en-US" sz="2400" dirty="0">
                    <a:solidFill>
                      <a:schemeClr val="tx1"/>
                    </a:solidFill>
                  </a:rPr>
                  <a:t>  Construct TM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deciding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:</a:t>
                </a:r>
              </a:p>
              <a:p>
                <a:pPr>
                  <a:spcBef>
                    <a:spcPts val="600"/>
                  </a:spcBef>
                </a:pP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“On input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endParaRPr lang="en-US" sz="2400" dirty="0">
                  <a:solidFill>
                    <a:schemeClr val="tx1"/>
                  </a:solidFill>
                </a:endParaRPr>
              </a:p>
              <a:p>
                <a:r>
                  <a:rPr lang="en-US" sz="2400" dirty="0">
                    <a:solidFill>
                      <a:schemeClr val="tx1"/>
                    </a:solidFill>
                  </a:rPr>
                  <a:t>       1.  Compute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>
                  <a:solidFill>
                    <a:schemeClr val="tx1"/>
                  </a:solidFill>
                </a:endParaRPr>
              </a:p>
              <a:p>
                <a:r>
                  <a:rPr lang="en-US" sz="2400" dirty="0">
                    <a:solidFill>
                      <a:schemeClr val="tx1"/>
                    </a:solidFill>
                  </a:rPr>
                  <a:t>       2.  Run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on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to test if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endParaRPr lang="en-US" sz="2400" dirty="0">
                  <a:solidFill>
                    <a:schemeClr val="tx1"/>
                  </a:solidFill>
                </a:endParaRPr>
              </a:p>
              <a:p>
                <a:r>
                  <a:rPr lang="en-US" sz="2400" dirty="0">
                    <a:solidFill>
                      <a:schemeClr val="tx1"/>
                    </a:solidFill>
                  </a:rPr>
                  <a:t>       3.  If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halts then output same result.”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400" b="1" dirty="0">
                    <a:solidFill>
                      <a:schemeClr val="tx1"/>
                    </a:solidFill>
                  </a:rPr>
                  <a:t>Corollary: </a:t>
                </a:r>
                <a:r>
                  <a:rPr lang="en-US" sz="2400" dirty="0">
                    <a:solidFill>
                      <a:schemeClr val="tx1"/>
                    </a:solidFill>
                  </a:rPr>
                  <a:t>If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sSub>
                      <m:sSubPr>
                        <m:ctrlP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sub>
                    </m:sSub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 and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is undecidable then so is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</a:p>
              <a:p>
                <a:pPr>
                  <a:spcBef>
                    <a:spcPts val="1800"/>
                  </a:spcBef>
                </a:pPr>
                <a:r>
                  <a:rPr lang="en-US" sz="2400" b="1" dirty="0">
                    <a:solidFill>
                      <a:schemeClr val="tx1"/>
                    </a:solidFill>
                  </a:rPr>
                  <a:t>Theorem:  </a:t>
                </a:r>
                <a:r>
                  <a:rPr lang="en-US" sz="2400" dirty="0">
                    <a:solidFill>
                      <a:schemeClr val="tx1"/>
                    </a:solidFill>
                  </a:rPr>
                  <a:t>If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sSub>
                      <m:sSubPr>
                        <m:ctrlP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sub>
                    </m:sSub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 and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is T-recognizable then so is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br>
                  <a:rPr lang="en-US" sz="2400" dirty="0">
                    <a:solidFill>
                      <a:schemeClr val="tx1"/>
                    </a:solidFill>
                  </a:rPr>
                </a:br>
                <a:r>
                  <a:rPr lang="en-US" sz="2400" dirty="0">
                    <a:solidFill>
                      <a:schemeClr val="tx1"/>
                    </a:solidFill>
                  </a:rPr>
                  <a:t>Proof:  Same as above. 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4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Corollary:  </a:t>
                </a: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If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𝐴</m:t>
                    </m:r>
                    <m:sSub>
                      <m:sSubPr>
                        <m:ctrlPr>
                          <a:rPr lang="en-US" sz="2400" i="1" dirty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dirty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sub>
                    </m:sSub>
                    <m:r>
                      <a:rPr lang="en-US" sz="24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 and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is T-unrecognizable then so is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endPara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177" y="1093438"/>
                <a:ext cx="8797044" cy="4693593"/>
              </a:xfrm>
              <a:prstGeom prst="rect">
                <a:avLst/>
              </a:prstGeom>
              <a:blipFill>
                <a:blip r:embed="rId3"/>
                <a:stretch>
                  <a:fillRect l="-1040" t="-1039" b="-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oup 17"/>
          <p:cNvGrpSpPr/>
          <p:nvPr/>
        </p:nvGrpSpPr>
        <p:grpSpPr>
          <a:xfrm>
            <a:off x="4329628" y="1605596"/>
            <a:ext cx="3539915" cy="1025610"/>
            <a:chOff x="7394145" y="2692156"/>
            <a:chExt cx="4177066" cy="1025610"/>
          </a:xfrm>
        </p:grpSpPr>
        <p:grpSp>
          <p:nvGrpSpPr>
            <p:cNvPr id="10" name="Group 9"/>
            <p:cNvGrpSpPr/>
            <p:nvPr/>
          </p:nvGrpSpPr>
          <p:grpSpPr>
            <a:xfrm>
              <a:off x="7394145" y="2692156"/>
              <a:ext cx="1396313" cy="1025610"/>
              <a:chOff x="1729946" y="3731741"/>
              <a:chExt cx="1396313" cy="1025610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1729946" y="3731741"/>
                <a:ext cx="1396313" cy="102561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9" name="Group 8"/>
              <p:cNvGrpSpPr/>
              <p:nvPr/>
            </p:nvGrpSpPr>
            <p:grpSpPr>
              <a:xfrm>
                <a:off x="2107713" y="4099268"/>
                <a:ext cx="629308" cy="531341"/>
                <a:chOff x="2107713" y="4099268"/>
                <a:chExt cx="629308" cy="531341"/>
              </a:xfrm>
            </p:grpSpPr>
            <p:sp>
              <p:nvSpPr>
                <p:cNvPr id="6" name="Oval 5"/>
                <p:cNvSpPr/>
                <p:nvPr/>
              </p:nvSpPr>
              <p:spPr>
                <a:xfrm>
                  <a:off x="2119183" y="4099268"/>
                  <a:ext cx="617838" cy="531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8" name="Rectangle 7"/>
                    <p:cNvSpPr/>
                    <p:nvPr/>
                  </p:nvSpPr>
                  <p:spPr>
                    <a:xfrm>
                      <a:off x="2107713" y="4164883"/>
                      <a:ext cx="479994" cy="400110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oMath>
                        </m:oMathPara>
                      </a14:m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8" name="Rectangle 7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107713" y="4164883"/>
                      <a:ext cx="479994" cy="400110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grpSp>
          <p:nvGrpSpPr>
            <p:cNvPr id="15" name="Group 14"/>
            <p:cNvGrpSpPr/>
            <p:nvPr/>
          </p:nvGrpSpPr>
          <p:grpSpPr>
            <a:xfrm>
              <a:off x="10174898" y="2692156"/>
              <a:ext cx="1396313" cy="1025610"/>
              <a:chOff x="4510699" y="3731741"/>
              <a:chExt cx="1396313" cy="1025610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4510699" y="3731741"/>
                <a:ext cx="1396313" cy="102561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2" name="Group 11"/>
              <p:cNvGrpSpPr/>
              <p:nvPr/>
            </p:nvGrpSpPr>
            <p:grpSpPr>
              <a:xfrm>
                <a:off x="4899936" y="4099268"/>
                <a:ext cx="650235" cy="531341"/>
                <a:chOff x="2119183" y="4099268"/>
                <a:chExt cx="650235" cy="531341"/>
              </a:xfrm>
            </p:grpSpPr>
            <p:sp>
              <p:nvSpPr>
                <p:cNvPr id="13" name="Oval 12"/>
                <p:cNvSpPr/>
                <p:nvPr/>
              </p:nvSpPr>
              <p:spPr>
                <a:xfrm>
                  <a:off x="2119183" y="4099268"/>
                  <a:ext cx="617838" cy="531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4" name="Rectangle 13"/>
                    <p:cNvSpPr/>
                    <p:nvPr/>
                  </p:nvSpPr>
                  <p:spPr>
                    <a:xfrm>
                      <a:off x="2276713" y="4164883"/>
                      <a:ext cx="492705" cy="400110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oMath>
                        </m:oMathPara>
                      </a14:m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14" name="Rectangle 13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276713" y="4164883"/>
                      <a:ext cx="492705" cy="400110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sp>
          <p:nvSpPr>
            <p:cNvPr id="16" name="Oval 15"/>
            <p:cNvSpPr/>
            <p:nvPr/>
          </p:nvSpPr>
          <p:spPr>
            <a:xfrm>
              <a:off x="8272830" y="3325353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8272830" y="2946744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Oval 19"/>
            <p:cNvSpPr/>
            <p:nvPr/>
          </p:nvSpPr>
          <p:spPr>
            <a:xfrm>
              <a:off x="10665112" y="3325353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Oval 20"/>
            <p:cNvSpPr/>
            <p:nvPr/>
          </p:nvSpPr>
          <p:spPr>
            <a:xfrm>
              <a:off x="10665112" y="2946744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8343899" y="2792408"/>
              <a:ext cx="2298700" cy="175651"/>
            </a:xfrm>
            <a:custGeom>
              <a:avLst/>
              <a:gdLst>
                <a:gd name="connsiteX0" fmla="*/ 0 w 2386013"/>
                <a:gd name="connsiteY0" fmla="*/ 273847 h 273847"/>
                <a:gd name="connsiteX1" fmla="*/ 1193007 w 2386013"/>
                <a:gd name="connsiteY1" fmla="*/ 3 h 273847"/>
                <a:gd name="connsiteX2" fmla="*/ 2386013 w 2386013"/>
                <a:gd name="connsiteY2" fmla="*/ 269084 h 273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6013" h="273847">
                  <a:moveTo>
                    <a:pt x="0" y="273847"/>
                  </a:moveTo>
                  <a:cubicBezTo>
                    <a:pt x="397669" y="137322"/>
                    <a:pt x="795338" y="797"/>
                    <a:pt x="1193007" y="3"/>
                  </a:cubicBezTo>
                  <a:cubicBezTo>
                    <a:pt x="1590676" y="-791"/>
                    <a:pt x="1988344" y="134146"/>
                    <a:pt x="2386013" y="269084"/>
                  </a:cubicBezTo>
                </a:path>
              </a:pathLst>
            </a:custGeom>
            <a:noFill/>
            <a:ln w="6350">
              <a:solidFill>
                <a:schemeClr val="accent1">
                  <a:lumMod val="60000"/>
                  <a:lumOff val="40000"/>
                </a:schemeClr>
              </a:solidFill>
              <a:tailEnd type="stealth"/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Freeform 26"/>
            <p:cNvSpPr/>
            <p:nvPr/>
          </p:nvSpPr>
          <p:spPr>
            <a:xfrm>
              <a:off x="8343899" y="3158390"/>
              <a:ext cx="2298700" cy="175651"/>
            </a:xfrm>
            <a:custGeom>
              <a:avLst/>
              <a:gdLst>
                <a:gd name="connsiteX0" fmla="*/ 0 w 2386013"/>
                <a:gd name="connsiteY0" fmla="*/ 273847 h 273847"/>
                <a:gd name="connsiteX1" fmla="*/ 1193007 w 2386013"/>
                <a:gd name="connsiteY1" fmla="*/ 3 h 273847"/>
                <a:gd name="connsiteX2" fmla="*/ 2386013 w 2386013"/>
                <a:gd name="connsiteY2" fmla="*/ 269084 h 273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6013" h="273847">
                  <a:moveTo>
                    <a:pt x="0" y="273847"/>
                  </a:moveTo>
                  <a:cubicBezTo>
                    <a:pt x="397669" y="137322"/>
                    <a:pt x="795338" y="797"/>
                    <a:pt x="1193007" y="3"/>
                  </a:cubicBezTo>
                  <a:cubicBezTo>
                    <a:pt x="1590676" y="-791"/>
                    <a:pt x="1988344" y="134146"/>
                    <a:pt x="2386013" y="269084"/>
                  </a:cubicBezTo>
                </a:path>
              </a:pathLst>
            </a:custGeom>
            <a:noFill/>
            <a:ln w="6350">
              <a:solidFill>
                <a:schemeClr val="accent1">
                  <a:lumMod val="60000"/>
                  <a:lumOff val="40000"/>
                </a:schemeClr>
              </a:solidFill>
              <a:tailEnd type="stealth"/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Rectangle 2"/>
                <p:cNvSpPr/>
                <p:nvPr/>
              </p:nvSpPr>
              <p:spPr>
                <a:xfrm>
                  <a:off x="9274398" y="3140687"/>
                  <a:ext cx="43770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oMath>
                    </m:oMathPara>
                  </a14:m>
                  <a:endParaRPr lang="en-US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3" name="Rectangle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74398" y="3140687"/>
                  <a:ext cx="437700" cy="369332"/>
                </a:xfrm>
                <a:prstGeom prst="rect">
                  <a:avLst/>
                </a:prstGeom>
                <a:blipFill>
                  <a:blip r:embed="rId6"/>
                  <a:stretch>
                    <a:fillRect b="-1147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4" name="Rectangle 23"/>
          <p:cNvSpPr/>
          <p:nvPr/>
        </p:nvSpPr>
        <p:spPr>
          <a:xfrm>
            <a:off x="10574495" y="6350506"/>
            <a:ext cx="1205779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9.2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8571123" y="3347263"/>
                <a:ext cx="3330173" cy="2806281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FFC000"/>
                    </a:solidFill>
                  </a:rPr>
                  <a:t>Check-in 9.2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Suppose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𝐴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dirty="0">
                            <a:latin typeface="Cambria Math" panose="02040503050406030204" pitchFamily="18" charset="0"/>
                          </a:rPr>
                          <m:t>m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/>
                  <a:t>. 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What can we conclude?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Check all that apply.</a:t>
                </a:r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𝐵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dirty="0">
                            <a:latin typeface="Cambria Math" panose="02040503050406030204" pitchFamily="18" charset="0"/>
                          </a:rPr>
                          <m:t>m</m:t>
                        </m:r>
                      </m:sub>
                    </m:sSub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 </a:t>
                </a:r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b="0" dirty="0"/>
                  <a:t>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dirty="0">
                            <a:latin typeface="Cambria Math" panose="02040503050406030204" pitchFamily="18" charset="0"/>
                          </a:rPr>
                          <m:t>m</m:t>
                        </m:r>
                      </m:sub>
                    </m:sSub>
                    <m:bar>
                      <m:barPr>
                        <m:pos m:val="top"/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bar>
                  </m:oMath>
                </a14:m>
                <a:r>
                  <a:rPr lang="en-US" sz="2000" dirty="0"/>
                  <a:t> </a:t>
                </a:r>
              </a:p>
              <a:p>
                <a:pPr marL="457200" indent="-457200">
                  <a:spcBef>
                    <a:spcPts val="600"/>
                  </a:spcBef>
                  <a:buFontTx/>
                  <a:buAutoNum type="alphaLcParenBoth"/>
                </a:pPr>
                <a:r>
                  <a:rPr lang="en-US" sz="2000" dirty="0"/>
                  <a:t>None of the above</a:t>
                </a: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71123" y="3347263"/>
                <a:ext cx="3330173" cy="2806281"/>
              </a:xfrm>
              <a:prstGeom prst="rect">
                <a:avLst/>
              </a:prstGeom>
              <a:blipFill>
                <a:blip r:embed="rId7"/>
                <a:stretch>
                  <a:fillRect l="-2174" t="-1073" b="-2575"/>
                </a:stretch>
              </a:blipFill>
              <a:ln w="38100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2CCC1813-52FD-DF44-85DC-EE640E79CA9F}"/>
              </a:ext>
            </a:extLst>
          </p:cNvPr>
          <p:cNvSpPr txBox="1"/>
          <p:nvPr/>
        </p:nvSpPr>
        <p:spPr>
          <a:xfrm>
            <a:off x="5555673" y="638694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659208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  <p:bldP spid="24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" y="0"/>
            <a:ext cx="84469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Mapping vs General Reducibility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12177" y="1093438"/>
                <a:ext cx="8954706" cy="48395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Mapping Reducibility of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to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:  Translate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-questions to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-questions.</a:t>
                </a:r>
              </a:p>
              <a:p>
                <a:r>
                  <a:rPr lang="en-US" sz="2400" dirty="0"/>
                  <a:t>- A special type of reducibility</a:t>
                </a:r>
              </a:p>
              <a:p>
                <a:r>
                  <a:rPr lang="en-US" sz="2400" dirty="0"/>
                  <a:t>- Useful to prove T-unrecognizability</a:t>
                </a:r>
              </a:p>
              <a:p>
                <a:pPr>
                  <a:spcBef>
                    <a:spcPts val="3600"/>
                  </a:spcBef>
                </a:pP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(General) Reducibility of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to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:  Use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solver to solve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. </a:t>
                </a:r>
              </a:p>
              <a:p>
                <a:r>
                  <a:rPr lang="en-US" sz="2400" dirty="0"/>
                  <a:t>- May be conceptually simpler  </a:t>
                </a:r>
              </a:p>
              <a:p>
                <a:r>
                  <a:rPr lang="en-US" sz="2400" dirty="0"/>
                  <a:t>- Useful to prove undecidability</a:t>
                </a:r>
              </a:p>
              <a:p>
                <a:pPr>
                  <a:spcBef>
                    <a:spcPts val="3600"/>
                  </a:spcBef>
                </a:pP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Noteworthy difference: </a:t>
                </a:r>
              </a:p>
              <a:p>
                <a:r>
                  <a:rPr lang="en-US" sz="2400" dirty="0"/>
                  <a:t>-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/>
                  <a:t> is reducible to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</m:oMath>
                </a14:m>
                <a:endParaRPr lang="en-US" sz="2400" dirty="0"/>
              </a:p>
              <a:p>
                <a:r>
                  <a:rPr lang="en-US" sz="2400" dirty="0"/>
                  <a:t>-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/>
                  <a:t> may not be mapping reducible to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</m:oMath>
                </a14:m>
                <a:r>
                  <a:rPr lang="en-US" sz="2400" dirty="0"/>
                  <a:t>.  </a:t>
                </a:r>
                <a:br>
                  <a:rPr lang="en-US" sz="2400" dirty="0"/>
                </a:br>
                <a:r>
                  <a:rPr lang="en-US" sz="2400" dirty="0"/>
                  <a:t>  For example  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m:rPr>
                            <m:nor/>
                          </m:rPr>
                          <a:rPr lang="en-US" sz="2400" baseline="-25000" dirty="0">
                            <a:latin typeface="Cambria Math" panose="02040503050406030204" pitchFamily="18" charset="0"/>
                          </a:rPr>
                          <m:t>TM</m:t>
                        </m:r>
                      </m:e>
                    </m:bar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≰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dirty="0">
                            <a:latin typeface="Cambria Math" panose="02040503050406030204" pitchFamily="18" charset="0"/>
                          </a:rPr>
                          <m:t>m</m:t>
                        </m:r>
                      </m:sub>
                    </m:sSub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2400" baseline="-25000" dirty="0">
                        <a:latin typeface="Cambria Math" panose="02040503050406030204" pitchFamily="18" charset="0"/>
                      </a:rPr>
                      <m:t>TM</m:t>
                    </m:r>
                    <m:r>
                      <a:rPr lang="en-US" sz="2400" i="1" baseline="-25000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177" y="1093438"/>
                <a:ext cx="8954706" cy="4839595"/>
              </a:xfrm>
              <a:prstGeom prst="rect">
                <a:avLst/>
              </a:prstGeom>
              <a:blipFill>
                <a:blip r:embed="rId3"/>
                <a:stretch>
                  <a:fillRect l="-1021" t="-1008" b="-1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oup 17"/>
          <p:cNvGrpSpPr/>
          <p:nvPr/>
        </p:nvGrpSpPr>
        <p:grpSpPr>
          <a:xfrm>
            <a:off x="5089048" y="1675643"/>
            <a:ext cx="3581227" cy="858238"/>
            <a:chOff x="7116152" y="2663415"/>
            <a:chExt cx="4177066" cy="925358"/>
          </a:xfrm>
        </p:grpSpPr>
        <p:grpSp>
          <p:nvGrpSpPr>
            <p:cNvPr id="3" name="Group 2"/>
            <p:cNvGrpSpPr/>
            <p:nvPr/>
          </p:nvGrpSpPr>
          <p:grpSpPr>
            <a:xfrm>
              <a:off x="7116152" y="2663415"/>
              <a:ext cx="4177066" cy="925358"/>
              <a:chOff x="7394145" y="2792408"/>
              <a:chExt cx="4177066" cy="925358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7394145" y="2792408"/>
                <a:ext cx="1396313" cy="925358"/>
                <a:chOff x="1729946" y="3831993"/>
                <a:chExt cx="1396313" cy="925358"/>
              </a:xfrm>
            </p:grpSpPr>
            <p:sp>
              <p:nvSpPr>
                <p:cNvPr id="5" name="Rectangle 4"/>
                <p:cNvSpPr/>
                <p:nvPr/>
              </p:nvSpPr>
              <p:spPr>
                <a:xfrm>
                  <a:off x="1729946" y="3831993"/>
                  <a:ext cx="1396313" cy="92535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9" name="Group 8"/>
                <p:cNvGrpSpPr/>
                <p:nvPr/>
              </p:nvGrpSpPr>
              <p:grpSpPr>
                <a:xfrm>
                  <a:off x="2119183" y="4099268"/>
                  <a:ext cx="617838" cy="531341"/>
                  <a:chOff x="2119183" y="4099268"/>
                  <a:chExt cx="617838" cy="531341"/>
                </a:xfrm>
              </p:grpSpPr>
              <p:sp>
                <p:nvSpPr>
                  <p:cNvPr id="6" name="Oval 5"/>
                  <p:cNvSpPr/>
                  <p:nvPr/>
                </p:nvSpPr>
                <p:spPr>
                  <a:xfrm>
                    <a:off x="2119183" y="4099268"/>
                    <a:ext cx="617838" cy="531341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8" name="Rectangle 7"/>
                      <p:cNvSpPr/>
                      <p:nvPr/>
                    </p:nvSpPr>
                    <p:spPr>
                      <a:xfrm>
                        <a:off x="2157536" y="4144813"/>
                        <a:ext cx="338714" cy="431401"/>
                      </a:xfrm>
                      <a:prstGeom prst="rect">
                        <a:avLst/>
                      </a:prstGeom>
                    </p:spPr>
                    <p:txBody>
                      <a:bodyPr wrap="squar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oMath>
                          </m:oMathPara>
                        </a14:m>
                        <a:endParaRPr lang="en-US" sz="2000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8" name="Rectangle 7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2157536" y="4144813"/>
                        <a:ext cx="338714" cy="431401"/>
                      </a:xfrm>
                      <a:prstGeom prst="rect">
                        <a:avLst/>
                      </a:prstGeom>
                      <a:blipFill>
                        <a:blip r:embed="rId4"/>
                        <a:stretch>
                          <a:fillRect r="-16667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</p:grpSp>
          <p:grpSp>
            <p:nvGrpSpPr>
              <p:cNvPr id="15" name="Group 14"/>
              <p:cNvGrpSpPr/>
              <p:nvPr/>
            </p:nvGrpSpPr>
            <p:grpSpPr>
              <a:xfrm>
                <a:off x="10174898" y="2792408"/>
                <a:ext cx="1396313" cy="925358"/>
                <a:chOff x="4510699" y="3831993"/>
                <a:chExt cx="1396313" cy="925358"/>
              </a:xfrm>
            </p:grpSpPr>
            <p:sp>
              <p:nvSpPr>
                <p:cNvPr id="7" name="Rectangle 6"/>
                <p:cNvSpPr/>
                <p:nvPr/>
              </p:nvSpPr>
              <p:spPr>
                <a:xfrm>
                  <a:off x="4510699" y="3831993"/>
                  <a:ext cx="1396313" cy="92535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12" name="Group 11"/>
                <p:cNvGrpSpPr/>
                <p:nvPr/>
              </p:nvGrpSpPr>
              <p:grpSpPr>
                <a:xfrm>
                  <a:off x="4899936" y="4099268"/>
                  <a:ext cx="668648" cy="531341"/>
                  <a:chOff x="2119183" y="4099268"/>
                  <a:chExt cx="668648" cy="531341"/>
                </a:xfrm>
              </p:grpSpPr>
              <p:sp>
                <p:nvSpPr>
                  <p:cNvPr id="13" name="Oval 12"/>
                  <p:cNvSpPr/>
                  <p:nvPr/>
                </p:nvSpPr>
                <p:spPr>
                  <a:xfrm>
                    <a:off x="2119183" y="4099268"/>
                    <a:ext cx="617838" cy="531341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4" name="Rectangle 13"/>
                      <p:cNvSpPr/>
                      <p:nvPr/>
                    </p:nvSpPr>
                    <p:spPr>
                      <a:xfrm>
                        <a:off x="2300809" y="4157926"/>
                        <a:ext cx="487022" cy="431401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oMath>
                          </m:oMathPara>
                        </a14:m>
                        <a:endParaRPr lang="en-US" sz="2000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4" name="Rectangle 13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2300809" y="4157926"/>
                        <a:ext cx="487022" cy="431401"/>
                      </a:xfrm>
                      <a:prstGeom prst="rect">
                        <a:avLst/>
                      </a:prstGeom>
                      <a:blipFill>
                        <a:blip r:embed="rId5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</p:grpSp>
          <p:sp>
            <p:nvSpPr>
              <p:cNvPr id="16" name="Oval 15"/>
              <p:cNvSpPr/>
              <p:nvPr/>
            </p:nvSpPr>
            <p:spPr>
              <a:xfrm>
                <a:off x="8272830" y="3325353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8272830" y="2946744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0665112" y="3325353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10665112" y="2946744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8343899" y="2792408"/>
                <a:ext cx="2298700" cy="175651"/>
              </a:xfrm>
              <a:custGeom>
                <a:avLst/>
                <a:gdLst>
                  <a:gd name="connsiteX0" fmla="*/ 0 w 2386013"/>
                  <a:gd name="connsiteY0" fmla="*/ 273847 h 273847"/>
                  <a:gd name="connsiteX1" fmla="*/ 1193007 w 2386013"/>
                  <a:gd name="connsiteY1" fmla="*/ 3 h 273847"/>
                  <a:gd name="connsiteX2" fmla="*/ 2386013 w 2386013"/>
                  <a:gd name="connsiteY2" fmla="*/ 269084 h 273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86013" h="273847">
                    <a:moveTo>
                      <a:pt x="0" y="273847"/>
                    </a:moveTo>
                    <a:cubicBezTo>
                      <a:pt x="397669" y="137322"/>
                      <a:pt x="795338" y="797"/>
                      <a:pt x="1193007" y="3"/>
                    </a:cubicBezTo>
                    <a:cubicBezTo>
                      <a:pt x="1590676" y="-791"/>
                      <a:pt x="1988344" y="134146"/>
                      <a:pt x="2386013" y="269084"/>
                    </a:cubicBezTo>
                  </a:path>
                </a:pathLst>
              </a:custGeom>
              <a:noFill/>
              <a:ln w="6350">
                <a:solidFill>
                  <a:schemeClr val="accent1">
                    <a:lumMod val="60000"/>
                    <a:lumOff val="40000"/>
                  </a:schemeClr>
                </a:solidFill>
                <a:tailEnd type="stealth"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7" name="Freeform 26"/>
              <p:cNvSpPr/>
              <p:nvPr/>
            </p:nvSpPr>
            <p:spPr>
              <a:xfrm>
                <a:off x="8343899" y="3158390"/>
                <a:ext cx="2298700" cy="175651"/>
              </a:xfrm>
              <a:custGeom>
                <a:avLst/>
                <a:gdLst>
                  <a:gd name="connsiteX0" fmla="*/ 0 w 2386013"/>
                  <a:gd name="connsiteY0" fmla="*/ 273847 h 273847"/>
                  <a:gd name="connsiteX1" fmla="*/ 1193007 w 2386013"/>
                  <a:gd name="connsiteY1" fmla="*/ 3 h 273847"/>
                  <a:gd name="connsiteX2" fmla="*/ 2386013 w 2386013"/>
                  <a:gd name="connsiteY2" fmla="*/ 269084 h 273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86013" h="273847">
                    <a:moveTo>
                      <a:pt x="0" y="273847"/>
                    </a:moveTo>
                    <a:cubicBezTo>
                      <a:pt x="397669" y="137322"/>
                      <a:pt x="795338" y="797"/>
                      <a:pt x="1193007" y="3"/>
                    </a:cubicBezTo>
                    <a:cubicBezTo>
                      <a:pt x="1590676" y="-791"/>
                      <a:pt x="1988344" y="134146"/>
                      <a:pt x="2386013" y="269084"/>
                    </a:cubicBezTo>
                  </a:path>
                </a:pathLst>
              </a:custGeom>
              <a:noFill/>
              <a:ln w="6350">
                <a:solidFill>
                  <a:schemeClr val="accent1">
                    <a:lumMod val="60000"/>
                    <a:lumOff val="40000"/>
                  </a:schemeClr>
                </a:solidFill>
                <a:tailEnd type="stealth"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Rectangle 21"/>
                <p:cNvSpPr/>
                <p:nvPr/>
              </p:nvSpPr>
              <p:spPr>
                <a:xfrm>
                  <a:off x="9019217" y="3075968"/>
                  <a:ext cx="432651" cy="39821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oMath>
                    </m:oMathPara>
                  </a14:m>
                  <a:endParaRPr lang="en-US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2" name="Rectangle 2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19217" y="3075968"/>
                  <a:ext cx="432651" cy="398216"/>
                </a:xfrm>
                <a:prstGeom prst="rect">
                  <a:avLst/>
                </a:prstGeom>
                <a:blipFill>
                  <a:blip r:embed="rId6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3" name="Group 22"/>
          <p:cNvGrpSpPr/>
          <p:nvPr/>
        </p:nvGrpSpPr>
        <p:grpSpPr>
          <a:xfrm>
            <a:off x="5089048" y="3276199"/>
            <a:ext cx="1917680" cy="1145754"/>
            <a:chOff x="5089048" y="3276199"/>
            <a:chExt cx="1917680" cy="1145754"/>
          </a:xfrm>
        </p:grpSpPr>
        <p:sp>
          <p:nvSpPr>
            <p:cNvPr id="19" name="Rounded Rectangle 18"/>
            <p:cNvSpPr/>
            <p:nvPr/>
          </p:nvSpPr>
          <p:spPr>
            <a:xfrm>
              <a:off x="5089048" y="3276199"/>
              <a:ext cx="1917680" cy="1145754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5547957" y="3849076"/>
              <a:ext cx="1340767" cy="462708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Rectangle 27"/>
                <p:cNvSpPr/>
                <p:nvPr/>
              </p:nvSpPr>
              <p:spPr>
                <a:xfrm>
                  <a:off x="5311008" y="3276199"/>
                  <a:ext cx="1044072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</m:oMath>
                  </a14:m>
                  <a:r>
                    <a:rPr lang="en-US" sz="2000" dirty="0">
                      <a:solidFill>
                        <a:schemeClr val="tx1"/>
                      </a:solidFill>
                    </a:rPr>
                    <a:t> solver</a:t>
                  </a:r>
                </a:p>
              </p:txBody>
            </p:sp>
          </mc:Choice>
          <mc:Fallback xmlns="">
            <p:sp>
              <p:nvSpPr>
                <p:cNvPr id="28" name="Rectangle 2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11008" y="3276199"/>
                  <a:ext cx="1044072" cy="400110"/>
                </a:xfrm>
                <a:prstGeom prst="rect">
                  <a:avLst/>
                </a:prstGeom>
                <a:blipFill>
                  <a:blip r:embed="rId7"/>
                  <a:stretch>
                    <a:fillRect t="-7576" r="-4651" b="-2575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Rectangle 28"/>
                <p:cNvSpPr/>
                <p:nvPr/>
              </p:nvSpPr>
              <p:spPr>
                <a:xfrm>
                  <a:off x="5676578" y="3887364"/>
                  <a:ext cx="1044072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</m:oMath>
                  </a14:m>
                  <a:r>
                    <a:rPr lang="en-US" sz="2000" dirty="0">
                      <a:solidFill>
                        <a:schemeClr val="tx1"/>
                      </a:solidFill>
                    </a:rPr>
                    <a:t> solver</a:t>
                  </a:r>
                </a:p>
              </p:txBody>
            </p:sp>
          </mc:Choice>
          <mc:Fallback xmlns="">
            <p:sp>
              <p:nvSpPr>
                <p:cNvPr id="29" name="Rectangle 2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76578" y="3887364"/>
                  <a:ext cx="1044072" cy="400110"/>
                </a:xfrm>
                <a:prstGeom prst="rect">
                  <a:avLst/>
                </a:prstGeom>
                <a:blipFill>
                  <a:blip r:embed="rId8"/>
                  <a:stretch>
                    <a:fillRect t="-9231" r="-5848" b="-2769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0" name="Rectangle 29"/>
          <p:cNvSpPr/>
          <p:nvPr/>
        </p:nvSpPr>
        <p:spPr>
          <a:xfrm>
            <a:off x="10574495" y="6255913"/>
            <a:ext cx="1205779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9.3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8380122" y="3191885"/>
                <a:ext cx="3635190" cy="2923877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FFC000"/>
                    </a:solidFill>
                  </a:rPr>
                  <a:t>Check-in 9.3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We showed that if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𝐴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dirty="0">
                            <a:latin typeface="Cambria Math" panose="02040503050406030204" pitchFamily="18" charset="0"/>
                          </a:rPr>
                          <m:t>m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b="0" i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and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/>
                  <a:t> is T-recognizable then so is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.   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Is the same true if we use general reducibility instead of mapping reducibility? </a:t>
                </a:r>
              </a:p>
              <a:p>
                <a:pPr marL="457200" indent="-457200">
                  <a:spcBef>
                    <a:spcPts val="600"/>
                  </a:spcBef>
                  <a:buFontTx/>
                  <a:buAutoNum type="alphaLcParenBoth"/>
                </a:pPr>
                <a:r>
                  <a:rPr lang="en-US" sz="2000" dirty="0"/>
                  <a:t>Yes</a:t>
                </a:r>
              </a:p>
              <a:p>
                <a:pPr marL="457200" indent="-457200">
                  <a:spcBef>
                    <a:spcPts val="600"/>
                  </a:spcBef>
                  <a:buFontTx/>
                  <a:buAutoNum type="alphaLcParenBoth"/>
                </a:pPr>
                <a:r>
                  <a:rPr lang="en-US" sz="2000" dirty="0"/>
                  <a:t>No</a:t>
                </a: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0122" y="3191885"/>
                <a:ext cx="3635190" cy="2923877"/>
              </a:xfrm>
              <a:prstGeom prst="rect">
                <a:avLst/>
              </a:prstGeom>
              <a:blipFill>
                <a:blip r:embed="rId9"/>
                <a:stretch>
                  <a:fillRect l="-2159" t="-1031" r="-2658" b="-2268"/>
                </a:stretch>
              </a:blipFill>
              <a:ln w="38100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BD44F17A-9A2D-634F-8820-BFEF9EE2D435}"/>
              </a:ext>
            </a:extLst>
          </p:cNvPr>
          <p:cNvSpPr txBox="1"/>
          <p:nvPr/>
        </p:nvSpPr>
        <p:spPr>
          <a:xfrm>
            <a:off x="5818909" y="638694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822670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  <p:bldP spid="30" grpId="0" animBg="1"/>
      <p:bldP spid="3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" y="0"/>
            <a:ext cx="84469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Reducibility – Templates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12176" y="1093438"/>
                <a:ext cx="10729995" cy="29520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To prove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is undecidable:</a:t>
                </a:r>
              </a:p>
              <a:p>
                <a:r>
                  <a:rPr lang="en-US" sz="2400" dirty="0"/>
                  <a:t>- Show undecidable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/>
                  <a:t> is reducible to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/>
                  <a:t>.  (often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/>
                  <a:t> is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2400" baseline="-25000" dirty="0">
                        <a:latin typeface="Cambria Math" panose="02040503050406030204" pitchFamily="18" charset="0"/>
                      </a:rPr>
                      <m:t>TM</m:t>
                    </m:r>
                    <m:r>
                      <a:rPr lang="en-US" sz="2400" i="1" baseline="-25000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)</a:t>
                </a:r>
              </a:p>
              <a:p>
                <a:r>
                  <a:rPr lang="en-US" sz="2400" dirty="0"/>
                  <a:t>- Template:  Assume TM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400" dirty="0"/>
                  <a:t> decides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/>
                  <a:t>. </a:t>
                </a:r>
              </a:p>
              <a:p>
                <a:r>
                  <a:rPr lang="en-US" sz="2400" dirty="0"/>
                  <a:t>                      Construct TM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sz="2400" dirty="0"/>
                  <a:t> deciding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/>
                  <a:t>.  Contradiction.</a:t>
                </a:r>
              </a:p>
              <a:p>
                <a:pPr>
                  <a:spcBef>
                    <a:spcPts val="1800"/>
                  </a:spcBef>
                </a:pP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To prove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is T-unrecognizable:</a:t>
                </a:r>
              </a:p>
              <a:p>
                <a:r>
                  <a:rPr lang="en-US" sz="2400" dirty="0"/>
                  <a:t>- Show T-unrecognizable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/>
                  <a:t> is mapping reducible to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/>
                  <a:t>.  (often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/>
                  <a:t> is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m:rPr>
                            <m:nor/>
                          </m:rPr>
                          <a:rPr lang="en-US" sz="2400" baseline="-25000" dirty="0">
                            <a:latin typeface="Cambria Math" panose="02040503050406030204" pitchFamily="18" charset="0"/>
                          </a:rPr>
                          <m:t>TM</m:t>
                        </m:r>
                      </m:e>
                    </m:bar>
                  </m:oMath>
                </a14:m>
                <a:r>
                  <a:rPr lang="en-US" sz="2400" dirty="0"/>
                  <a:t>)</a:t>
                </a:r>
              </a:p>
              <a:p>
                <a:r>
                  <a:rPr lang="en-US" sz="2400" dirty="0"/>
                  <a:t>- Template:  give reduction function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400" dirty="0"/>
                  <a:t>.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176" y="1093438"/>
                <a:ext cx="10729995" cy="2952027"/>
              </a:xfrm>
              <a:prstGeom prst="rect">
                <a:avLst/>
              </a:prstGeom>
              <a:blipFill>
                <a:blip r:embed="rId3"/>
                <a:stretch>
                  <a:fillRect l="-852" t="-1649" b="-37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8215234-2C8B-594A-9268-44395DCDD00B}"/>
              </a:ext>
            </a:extLst>
          </p:cNvPr>
          <p:cNvSpPr txBox="1"/>
          <p:nvPr/>
        </p:nvSpPr>
        <p:spPr>
          <a:xfrm>
            <a:off x="5777345" y="62899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419399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" y="0"/>
                <a:ext cx="844692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40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m:rPr>
                        <m:nor/>
                      </m:rPr>
                      <a:rPr lang="en-US" sz="4000" baseline="-25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TM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is T-unrecognizable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" y="0"/>
                <a:ext cx="8446926" cy="707886"/>
              </a:xfrm>
              <a:prstGeom prst="rect">
                <a:avLst/>
              </a:prstGeom>
              <a:blipFill>
                <a:blip r:embed="rId3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12176" y="1093438"/>
                <a:ext cx="10729995" cy="38265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Recall 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m:rPr>
                        <m:nor/>
                      </m:rPr>
                      <a:rPr lang="en-US" sz="2400" baseline="-25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TM</m:t>
                    </m:r>
                    <m:r>
                      <m:rPr>
                        <m:nor/>
                      </m:rPr>
                      <a:rPr lang="en-US" sz="2400" baseline="-25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={</m:t>
                    </m:r>
                    <m:d>
                      <m:dPr>
                        <m:begChr m:val="〈"/>
                        <m:endChr m:val="〉"/>
                        <m:ctrlPr>
                          <a:rPr lang="en-US" sz="24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</m:d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| </m:t>
                    </m:r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is a TM and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US" sz="2400" i="1" dirty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dirty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</m:d>
                    <m:r>
                      <a:rPr lang="en-US" sz="24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=∅ }</m:t>
                    </m:r>
                  </m:oMath>
                </a14:m>
                <a:endPara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  <a:p>
                <a:pPr>
                  <a:spcBef>
                    <a:spcPts val="600"/>
                  </a:spcBef>
                </a:pPr>
                <a:r>
                  <a:rPr lang="en-US" sz="24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Theorem: 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m:rPr>
                        <m:nor/>
                      </m:rPr>
                      <a:rPr lang="en-US" sz="2400" baseline="-25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TM</m:t>
                    </m:r>
                    <m:r>
                      <m:rPr>
                        <m:nor/>
                      </m:rPr>
                      <a:rPr lang="en-US" sz="2400" baseline="-25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is T-unrecognizable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400" dirty="0"/>
                  <a:t>Proof:  Show 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m:rPr>
                            <m:nor/>
                          </m:rPr>
                          <a:rPr lang="en-US" sz="2400" baseline="-25000" dirty="0">
                            <a:latin typeface="Cambria Math" panose="02040503050406030204" pitchFamily="18" charset="0"/>
                          </a:rPr>
                          <m:t>TM</m:t>
                        </m:r>
                      </m:e>
                    </m:bar>
                    <m:r>
                      <a:rPr lang="en-US" sz="2400" b="0" i="1" baseline="-25000" dirty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dirty="0">
                            <a:latin typeface="Cambria Math" panose="02040503050406030204" pitchFamily="18" charset="0"/>
                          </a:rPr>
                          <m:t>m</m:t>
                        </m:r>
                      </m:sub>
                    </m:sSub>
                    <m:r>
                      <a:rPr lang="en-US" sz="2400" i="1" dirty="0">
                        <a:latin typeface="Cambria Math" panose="02040503050406030204" pitchFamily="18" charset="0"/>
                      </a:rPr>
                      <m:t>𝐸</m:t>
                    </m:r>
                    <m:r>
                      <m:rPr>
                        <m:nor/>
                      </m:rPr>
                      <a:rPr lang="en-US" sz="2400" baseline="-25000" dirty="0">
                        <a:latin typeface="Cambria Math" panose="02040503050406030204" pitchFamily="18" charset="0"/>
                      </a:rPr>
                      <m:t>TM</m:t>
                    </m:r>
                  </m:oMath>
                </a14:m>
                <a:endParaRPr lang="en-US" sz="2400" dirty="0"/>
              </a:p>
              <a:p>
                <a:pPr>
                  <a:spcBef>
                    <a:spcPts val="1800"/>
                  </a:spcBef>
                </a:pPr>
                <a:r>
                  <a:rPr lang="en-US" sz="2400" dirty="0"/>
                  <a:t>Reduction function: 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𝑀</m:t>
                            </m:r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d>
                      </m:e>
                    </m:d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〈"/>
                        <m:endChr m:val="〉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/>
                  <a:t>  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400" dirty="0"/>
                  <a:t>Explanation:  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en-US" sz="2400" i="1" dirty="0">
                        <a:latin typeface="Cambria Math" panose="02040503050406030204" pitchFamily="18" charset="0"/>
                      </a:rPr>
                      <m:t>∈</m:t>
                    </m:r>
                    <m:bar>
                      <m:barPr>
                        <m:pos m:val="top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m:rPr>
                            <m:nor/>
                          </m:rPr>
                          <a:rPr lang="en-US" sz="2400" baseline="-25000" dirty="0">
                            <a:latin typeface="Cambria Math" panose="02040503050406030204" pitchFamily="18" charset="0"/>
                          </a:rPr>
                          <m:t>TM</m:t>
                        </m:r>
                      </m:e>
                    </m:bar>
                  </m:oMath>
                </a14:m>
                <a:r>
                  <a:rPr lang="en-US" sz="2400" dirty="0"/>
                  <a:t>  iff 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e>
                    </m:d>
                    <m:r>
                      <a:rPr lang="en-US" sz="2400" i="1" dirty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𝐸</m:t>
                    </m:r>
                    <m:r>
                      <m:rPr>
                        <m:nor/>
                      </m:rPr>
                      <a:rPr lang="en-US" sz="2400" baseline="-25000" dirty="0">
                        <a:latin typeface="Cambria Math" panose="02040503050406030204" pitchFamily="18" charset="0"/>
                      </a:rPr>
                      <m:t>TM</m:t>
                    </m:r>
                  </m:oMath>
                </a14:m>
                <a:endParaRPr lang="en-US" sz="2400" dirty="0"/>
              </a:p>
              <a:p>
                <a:pPr>
                  <a:spcBef>
                    <a:spcPts val="600"/>
                  </a:spcBef>
                </a:pPr>
                <a:r>
                  <a:rPr lang="en-US" sz="2400" dirty="0"/>
                  <a:t>                          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/>
                  <a:t> rejects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400" dirty="0"/>
                  <a:t>   iff  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 dirty="0"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sz="2400" i="1" dirty="0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sz="2400" dirty="0"/>
                  <a:t>  </a:t>
                </a:r>
              </a:p>
              <a:p>
                <a:pPr>
                  <a:spcBef>
                    <a:spcPts val="600"/>
                  </a:spcBef>
                </a:pPr>
                <a:endParaRPr lang="en-US" sz="2400" dirty="0"/>
              </a:p>
              <a:p>
                <a:pPr>
                  <a:spcBef>
                    <a:spcPts val="600"/>
                  </a:spcBef>
                </a:pPr>
                <a:endParaRPr lang="en-US" sz="24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176" y="1093438"/>
                <a:ext cx="10729995" cy="3826560"/>
              </a:xfrm>
              <a:prstGeom prst="rect">
                <a:avLst/>
              </a:prstGeom>
              <a:blipFill>
                <a:blip r:embed="rId4"/>
                <a:stretch>
                  <a:fillRect l="-852" t="-12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5606626" y="2644843"/>
                <a:ext cx="4621078" cy="13234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/>
                  <a:t>Recall TM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/>
                  <a:t> “On input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000" dirty="0"/>
                  <a:t> </a:t>
                </a:r>
              </a:p>
              <a:p>
                <a:r>
                  <a:rPr lang="en-US" sz="2000" dirty="0"/>
                  <a:t>                               1.  If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≠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, </a:t>
                </a:r>
                <a:r>
                  <a:rPr lang="en-US" sz="2000" i="1" dirty="0"/>
                  <a:t>reject</a:t>
                </a:r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                               2.  else run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on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                             3.  </a:t>
                </a:r>
                <a:r>
                  <a:rPr lang="en-US" sz="2000" i="1" dirty="0"/>
                  <a:t>Accept</a:t>
                </a:r>
                <a:r>
                  <a:rPr lang="en-US" sz="2000" dirty="0"/>
                  <a:t> if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accepts.”</a:t>
                </a: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6626" y="2644843"/>
                <a:ext cx="4621078" cy="1323439"/>
              </a:xfrm>
              <a:prstGeom prst="rect">
                <a:avLst/>
              </a:prstGeom>
              <a:blipFill>
                <a:blip r:embed="rId5"/>
                <a:stretch>
                  <a:fillRect l="-1451" t="-2765" b="-73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Group 22"/>
          <p:cNvGrpSpPr/>
          <p:nvPr/>
        </p:nvGrpSpPr>
        <p:grpSpPr>
          <a:xfrm>
            <a:off x="400709" y="4779223"/>
            <a:ext cx="5283996" cy="1233266"/>
            <a:chOff x="1105788" y="4822777"/>
            <a:chExt cx="5283996" cy="1233266"/>
          </a:xfrm>
        </p:grpSpPr>
        <p:grpSp>
          <p:nvGrpSpPr>
            <p:cNvPr id="24" name="Group 23"/>
            <p:cNvGrpSpPr/>
            <p:nvPr/>
          </p:nvGrpSpPr>
          <p:grpSpPr>
            <a:xfrm>
              <a:off x="1105788" y="4822777"/>
              <a:ext cx="5283996" cy="1233266"/>
              <a:chOff x="7394146" y="2792408"/>
              <a:chExt cx="4177065" cy="925358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7394146" y="2792408"/>
                <a:ext cx="1254992" cy="925358"/>
                <a:chOff x="1729947" y="3831993"/>
                <a:chExt cx="1254992" cy="925358"/>
              </a:xfrm>
            </p:grpSpPr>
            <p:sp>
              <p:nvSpPr>
                <p:cNvPr id="39" name="Rectangle 38"/>
                <p:cNvSpPr/>
                <p:nvPr/>
              </p:nvSpPr>
              <p:spPr>
                <a:xfrm>
                  <a:off x="1729947" y="3831993"/>
                  <a:ext cx="1254992" cy="92535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40" name="Group 39"/>
                <p:cNvGrpSpPr/>
                <p:nvPr/>
              </p:nvGrpSpPr>
              <p:grpSpPr>
                <a:xfrm>
                  <a:off x="1982202" y="4099268"/>
                  <a:ext cx="754819" cy="531341"/>
                  <a:chOff x="1982202" y="4099268"/>
                  <a:chExt cx="754819" cy="531341"/>
                </a:xfrm>
              </p:grpSpPr>
              <p:sp>
                <p:nvSpPr>
                  <p:cNvPr id="41" name="Oval 40"/>
                  <p:cNvSpPr/>
                  <p:nvPr/>
                </p:nvSpPr>
                <p:spPr>
                  <a:xfrm>
                    <a:off x="1982202" y="4099268"/>
                    <a:ext cx="754819" cy="531341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42" name="Rectangle 41"/>
                      <p:cNvSpPr/>
                      <p:nvPr/>
                    </p:nvSpPr>
                    <p:spPr>
                      <a:xfrm>
                        <a:off x="1982202" y="4203355"/>
                        <a:ext cx="509665" cy="327446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bar>
                                <m:barPr>
                                  <m:pos m:val="top"/>
                                  <m:ctrlPr>
                                    <a:rPr lang="en-US" sz="200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sz="20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000" baseline="-25000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TM</m:t>
                                  </m:r>
                                </m:e>
                              </m:bar>
                            </m:oMath>
                          </m:oMathPara>
                        </a14:m>
                        <a:endParaRPr lang="en-US" sz="2000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42" name="Rectangle 41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1982202" y="4203355"/>
                        <a:ext cx="509665" cy="327446"/>
                      </a:xfrm>
                      <a:prstGeom prst="rect">
                        <a:avLst/>
                      </a:prstGeom>
                      <a:blipFill>
                        <a:blip r:embed="rId6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</p:grpSp>
          <p:grpSp>
            <p:nvGrpSpPr>
              <p:cNvPr id="28" name="Group 27"/>
              <p:cNvGrpSpPr/>
              <p:nvPr/>
            </p:nvGrpSpPr>
            <p:grpSpPr>
              <a:xfrm>
                <a:off x="10337358" y="2792408"/>
                <a:ext cx="1233853" cy="925358"/>
                <a:chOff x="4673159" y="3831993"/>
                <a:chExt cx="1233853" cy="925358"/>
              </a:xfrm>
            </p:grpSpPr>
            <p:sp>
              <p:nvSpPr>
                <p:cNvPr id="35" name="Rectangle 34"/>
                <p:cNvSpPr/>
                <p:nvPr/>
              </p:nvSpPr>
              <p:spPr>
                <a:xfrm>
                  <a:off x="4673159" y="3831993"/>
                  <a:ext cx="1233853" cy="92535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36" name="Group 35"/>
                <p:cNvGrpSpPr/>
                <p:nvPr/>
              </p:nvGrpSpPr>
              <p:grpSpPr>
                <a:xfrm>
                  <a:off x="4899935" y="4099268"/>
                  <a:ext cx="775962" cy="531341"/>
                  <a:chOff x="2119182" y="4099268"/>
                  <a:chExt cx="775962" cy="531341"/>
                </a:xfrm>
              </p:grpSpPr>
              <p:sp>
                <p:nvSpPr>
                  <p:cNvPr id="37" name="Oval 36"/>
                  <p:cNvSpPr/>
                  <p:nvPr/>
                </p:nvSpPr>
                <p:spPr>
                  <a:xfrm>
                    <a:off x="2119182" y="4099268"/>
                    <a:ext cx="775962" cy="531341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8" name="Rectangle 37"/>
                      <p:cNvSpPr/>
                      <p:nvPr/>
                    </p:nvSpPr>
                    <p:spPr>
                      <a:xfrm>
                        <a:off x="2457362" y="4188583"/>
                        <a:ext cx="352790" cy="300215"/>
                      </a:xfrm>
                      <a:prstGeom prst="rect">
                        <a:avLst/>
                      </a:prstGeom>
                    </p:spPr>
                    <p:txBody>
                      <a:bodyPr wrap="square">
                        <a:spAutoFit/>
                      </a:bodyPr>
                      <a:lstStyle/>
                      <a:p>
                        <a:pPr>
                          <a:spcBef>
                            <a:spcPts val="600"/>
                          </a:spcBef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200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m:rPr>
                                  <m:nor/>
                                </m:rPr>
                                <a:rPr lang="en-US" sz="2000" baseline="-25000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TM</m:t>
                              </m:r>
                            </m:oMath>
                          </m:oMathPara>
                        </a14:m>
                        <a:endParaRPr lang="en-US" sz="2000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8" name="Rectangle 37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2457362" y="4188583"/>
                        <a:ext cx="352790" cy="300215"/>
                      </a:xfrm>
                      <a:prstGeom prst="rect">
                        <a:avLst/>
                      </a:prstGeom>
                      <a:blipFill>
                        <a:blip r:embed="rId7"/>
                        <a:stretch>
                          <a:fillRect r="-24658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</p:grpSp>
          <p:sp>
            <p:nvSpPr>
              <p:cNvPr id="29" name="Oval 28"/>
              <p:cNvSpPr/>
              <p:nvPr/>
            </p:nvSpPr>
            <p:spPr>
              <a:xfrm>
                <a:off x="8272830" y="3325353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8272830" y="2946744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10665112" y="3325353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10665112" y="2946744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" name="Freeform 32"/>
              <p:cNvSpPr/>
              <p:nvPr/>
            </p:nvSpPr>
            <p:spPr>
              <a:xfrm>
                <a:off x="8343899" y="2792408"/>
                <a:ext cx="2298700" cy="175651"/>
              </a:xfrm>
              <a:custGeom>
                <a:avLst/>
                <a:gdLst>
                  <a:gd name="connsiteX0" fmla="*/ 0 w 2386013"/>
                  <a:gd name="connsiteY0" fmla="*/ 273847 h 273847"/>
                  <a:gd name="connsiteX1" fmla="*/ 1193007 w 2386013"/>
                  <a:gd name="connsiteY1" fmla="*/ 3 h 273847"/>
                  <a:gd name="connsiteX2" fmla="*/ 2386013 w 2386013"/>
                  <a:gd name="connsiteY2" fmla="*/ 269084 h 273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86013" h="273847">
                    <a:moveTo>
                      <a:pt x="0" y="273847"/>
                    </a:moveTo>
                    <a:cubicBezTo>
                      <a:pt x="397669" y="137322"/>
                      <a:pt x="795338" y="797"/>
                      <a:pt x="1193007" y="3"/>
                    </a:cubicBezTo>
                    <a:cubicBezTo>
                      <a:pt x="1590676" y="-791"/>
                      <a:pt x="1988344" y="134146"/>
                      <a:pt x="2386013" y="269084"/>
                    </a:cubicBezTo>
                  </a:path>
                </a:pathLst>
              </a:custGeom>
              <a:noFill/>
              <a:ln w="6350">
                <a:solidFill>
                  <a:schemeClr val="accent1">
                    <a:lumMod val="60000"/>
                    <a:lumOff val="40000"/>
                  </a:schemeClr>
                </a:solidFill>
                <a:tailEnd type="stealth"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" name="Freeform 33"/>
              <p:cNvSpPr/>
              <p:nvPr/>
            </p:nvSpPr>
            <p:spPr>
              <a:xfrm>
                <a:off x="8343899" y="3158390"/>
                <a:ext cx="2298700" cy="175651"/>
              </a:xfrm>
              <a:custGeom>
                <a:avLst/>
                <a:gdLst>
                  <a:gd name="connsiteX0" fmla="*/ 0 w 2386013"/>
                  <a:gd name="connsiteY0" fmla="*/ 273847 h 273847"/>
                  <a:gd name="connsiteX1" fmla="*/ 1193007 w 2386013"/>
                  <a:gd name="connsiteY1" fmla="*/ 3 h 273847"/>
                  <a:gd name="connsiteX2" fmla="*/ 2386013 w 2386013"/>
                  <a:gd name="connsiteY2" fmla="*/ 269084 h 273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86013" h="273847">
                    <a:moveTo>
                      <a:pt x="0" y="273847"/>
                    </a:moveTo>
                    <a:cubicBezTo>
                      <a:pt x="397669" y="137322"/>
                      <a:pt x="795338" y="797"/>
                      <a:pt x="1193007" y="3"/>
                    </a:cubicBezTo>
                    <a:cubicBezTo>
                      <a:pt x="1590676" y="-791"/>
                      <a:pt x="1988344" y="134146"/>
                      <a:pt x="2386013" y="269084"/>
                    </a:cubicBezTo>
                  </a:path>
                </a:pathLst>
              </a:custGeom>
              <a:noFill/>
              <a:ln w="6350">
                <a:solidFill>
                  <a:schemeClr val="accent1">
                    <a:lumMod val="60000"/>
                    <a:lumOff val="40000"/>
                  </a:schemeClr>
                </a:solidFill>
                <a:tailEnd type="stealth"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Rectangle 18"/>
                <p:cNvSpPr/>
                <p:nvPr/>
              </p:nvSpPr>
              <p:spPr>
                <a:xfrm>
                  <a:off x="3575690" y="5378857"/>
                  <a:ext cx="37093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oMath>
                    </m:oMathPara>
                  </a14:m>
                  <a:endParaRPr lang="en-US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9" name="Rectangle 1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75690" y="5378857"/>
                  <a:ext cx="370935" cy="369332"/>
                </a:xfrm>
                <a:prstGeom prst="rect">
                  <a:avLst/>
                </a:prstGeom>
                <a:blipFill>
                  <a:blip r:embed="rId8"/>
                  <a:stretch>
                    <a:fillRect b="-1311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7A9B084A-8AEF-494F-936F-EE2D3596684C}"/>
              </a:ext>
            </a:extLst>
          </p:cNvPr>
          <p:cNvSpPr txBox="1"/>
          <p:nvPr/>
        </p:nvSpPr>
        <p:spPr>
          <a:xfrm>
            <a:off x="6386945" y="638694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186920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  <p:bldP spid="4" grpId="0" animBg="1"/>
      <p:bldP spid="18" grpId="0"/>
    </p:bldLst>
  </p:timing>
</p:sld>
</file>

<file path=ppt/theme/theme1.xml><?xml version="1.0" encoding="utf-8"?>
<a:theme xmlns:a="http://schemas.openxmlformats.org/drawingml/2006/main" name="Office Theme">
  <a:themeElements>
    <a:clrScheme name="Custom 18">
      <a:dk1>
        <a:srgbClr val="000000"/>
      </a:dk1>
      <a:lt1>
        <a:srgbClr val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0096FF"/>
      </a:hlink>
      <a:folHlink>
        <a:srgbClr val="D783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</a:spDef>
    <a:lnDef>
      <a:spPr>
        <a:ln w="9525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4D1872214E7E4AA66A0644C9DCCEFF" ma:contentTypeVersion="13" ma:contentTypeDescription="Create a new document." ma:contentTypeScope="" ma:versionID="a7594662c8e5fc21752806ac3520e701">
  <xsd:schema xmlns:xsd="http://www.w3.org/2001/XMLSchema" xmlns:xs="http://www.w3.org/2001/XMLSchema" xmlns:p="http://schemas.microsoft.com/office/2006/metadata/properties" xmlns:ns2="ce0de229-b968-460b-bfa6-c309bf067a33" xmlns:ns3="b2272a47-6a34-441e-975c-341e732a1f8b" targetNamespace="http://schemas.microsoft.com/office/2006/metadata/properties" ma:root="true" ma:fieldsID="90f7ced8e6f78dd6fdf52a8c3b233a3b" ns2:_="" ns3:_="">
    <xsd:import namespace="ce0de229-b968-460b-bfa6-c309bf067a33"/>
    <xsd:import namespace="b2272a47-6a34-441e-975c-341e732a1f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DateCreate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0de229-b968-460b-bfa6-c309bf067a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ateCreated" ma:index="20" nillable="true" ma:displayName="Date Created" ma:format="DateOnly" ma:internalName="DateCreated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272a47-6a34-441e-975c-341e732a1f8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ateCreated xmlns="ce0de229-b968-460b-bfa6-c309bf067a3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FD102B3-43F9-4631-A0F4-312785D05D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0de229-b968-460b-bfa6-c309bf067a33"/>
    <ds:schemaRef ds:uri="b2272a47-6a34-441e-975c-341e732a1f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9052FD0-9361-4863-9C95-33299724FA59}">
  <ds:schemaRefs>
    <ds:schemaRef ds:uri="http://schemas.microsoft.com/office/2006/metadata/properties"/>
    <ds:schemaRef ds:uri="http://schemas.microsoft.com/office/infopath/2007/PartnerControls"/>
    <ds:schemaRef ds:uri="ce0de229-b968-460b-bfa6-c309bf067a33"/>
  </ds:schemaRefs>
</ds:datastoreItem>
</file>

<file path=customXml/itemProps3.xml><?xml version="1.0" encoding="utf-8"?>
<ds:datastoreItem xmlns:ds="http://schemas.openxmlformats.org/officeDocument/2006/customXml" ds:itemID="{8F5EF24C-BA90-476E-8DD3-7251252170A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28013</TotalTime>
  <Words>1559</Words>
  <Application>Microsoft Macintosh PowerPoint</Application>
  <PresentationFormat>Widescreen</PresentationFormat>
  <Paragraphs>198</Paragraphs>
  <Slides>13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Massachusetts Institute of Technology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18.404J F2020 Lecture 9: Reducibility </dc:title>
  <dc:subject/>
  <dc:creator>Michael Sipser</dc:creator>
  <cp:keywords/>
  <dc:description/>
  <cp:lastModifiedBy>Microsoft Office User</cp:lastModifiedBy>
  <cp:revision>606</cp:revision>
  <dcterms:created xsi:type="dcterms:W3CDTF">2020-08-09T18:24:17Z</dcterms:created>
  <dcterms:modified xsi:type="dcterms:W3CDTF">2021-02-15T22:56:47Z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0x0101001F4D1872214E7E4AA66A0644C9DCCEFF</vt:lpwstr>
  </property>
</Properties>
</file>