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9" r:id="rId5"/>
    <p:sldId id="453" r:id="rId6"/>
    <p:sldId id="454" r:id="rId7"/>
    <p:sldId id="462" r:id="rId8"/>
    <p:sldId id="455" r:id="rId9"/>
    <p:sldId id="456" r:id="rId10"/>
    <p:sldId id="430" r:id="rId11"/>
    <p:sldId id="452" r:id="rId12"/>
    <p:sldId id="449" r:id="rId13"/>
    <p:sldId id="458" r:id="rId14"/>
    <p:sldId id="459" r:id="rId15"/>
    <p:sldId id="460" r:id="rId16"/>
    <p:sldId id="443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F49A"/>
    <a:srgbClr val="FF9A8F"/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116" autoAdjust="0"/>
    <p:restoredTop sz="95070" autoAdjust="0"/>
  </p:normalViewPr>
  <p:slideViewPr>
    <p:cSldViewPr snapToGrid="0">
      <p:cViewPr varScale="1">
        <p:scale>
          <a:sx n="92" d="100"/>
          <a:sy n="92" d="100"/>
        </p:scale>
        <p:origin x="216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94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51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54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96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0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48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6C9E1F1-18AC-B44D-A2C6-70E7A0DD0D2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7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3.png"/><Relationship Id="rId5" Type="http://schemas.openxmlformats.org/officeDocument/2006/relationships/image" Target="../media/image41.png"/><Relationship Id="rId10" Type="http://schemas.openxmlformats.org/officeDocument/2006/relationships/image" Target="../media/image2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6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11" Type="http://schemas.openxmlformats.org/officeDocument/2006/relationships/image" Target="../media/image8.png"/><Relationship Id="rId5" Type="http://schemas.openxmlformats.org/officeDocument/2006/relationships/image" Target="../media/image48.png"/><Relationship Id="rId10" Type="http://schemas.openxmlformats.org/officeDocument/2006/relationships/image" Target="../media/image67.png"/><Relationship Id="rId4" Type="http://schemas.openxmlformats.org/officeDocument/2006/relationships/image" Target="../media/image47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3" y="1227612"/>
                <a:ext cx="7073836" cy="429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32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3200" baseline="0" dirty="0">
                    <a:solidFill>
                      <a:schemeClr val="tx1"/>
                    </a:solidFill>
                  </a:rPr>
                </a:br>
                <a:r>
                  <a:rPr lang="en-US" sz="2800" dirty="0"/>
                  <a:t>- Log-space reducibility</a:t>
                </a:r>
              </a:p>
              <a:p>
                <a:r>
                  <a:rPr lang="en-US" sz="2800" dirty="0"/>
                  <a:t>- L = NL? question</a:t>
                </a:r>
              </a:p>
              <a:p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2800" dirty="0"/>
                  <a:t> is NL-complete</a:t>
                </a:r>
              </a:p>
              <a:p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e>
                    </m:bar>
                  </m:oMath>
                </a14:m>
                <a:r>
                  <a:rPr lang="en-US" sz="2800" dirty="0"/>
                  <a:t> is NL-complete</a:t>
                </a:r>
              </a:p>
              <a:p>
                <a:r>
                  <a:rPr lang="en-US" sz="2800" dirty="0"/>
                  <a:t>- NL = </a:t>
                </a:r>
                <a:r>
                  <a:rPr lang="en-US" sz="2800" dirty="0" err="1"/>
                  <a:t>coNL</a:t>
                </a:r>
                <a:r>
                  <a:rPr lang="en-US" sz="2800" dirty="0"/>
                  <a:t> (unfinished)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32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80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 §9.1</a:t>
                </a:r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 </a:t>
                </a:r>
                <a:b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Finish NL = </a:t>
                </a:r>
                <a:r>
                  <a:rPr lang="en-US" sz="28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coNL</a:t>
                </a:r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Time and Space Hierarchy Theorems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3" y="1227612"/>
                <a:ext cx="7073836" cy="4298036"/>
              </a:xfrm>
              <a:prstGeom prst="rect">
                <a:avLst/>
              </a:prstGeom>
              <a:blipFill>
                <a:blip r:embed="rId2"/>
                <a:stretch>
                  <a:fillRect l="-2241" t="-1844" b="-3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6336A26-0BF7-894E-B68C-4FEAFF233834}"/>
              </a:ext>
            </a:extLst>
          </p:cNvPr>
          <p:cNvSpPr txBox="1"/>
          <p:nvPr/>
        </p:nvSpPr>
        <p:spPr>
          <a:xfrm>
            <a:off x="6183086" y="62556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Hierarchy Theorem  (1/2)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8616" y="1309604"/>
                <a:ext cx="10193484" cy="2557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:r>
                  <a:rPr lang="en-US" sz="2400" dirty="0"/>
                  <a:t>For any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dirty="0"/>
                  <a:t>  </a:t>
                </a:r>
                <a:r>
                  <a:rPr lang="en-US" sz="2000" dirty="0">
                    <a:solidFill>
                      <a:srgbClr val="FFFF00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is time constructible </a:t>
                </a:r>
                <a:br>
                  <a:rPr lang="en-US" sz="2400" dirty="0"/>
                </a:br>
                <a:r>
                  <a:rPr lang="en-US" sz="2400" dirty="0"/>
                  <a:t>there is a language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requires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time, </a:t>
                </a:r>
                <a:r>
                  <a:rPr lang="en-US" sz="2400" dirty="0" err="1"/>
                  <a:t>i.e</a:t>
                </a:r>
                <a:r>
                  <a:rPr lang="en-US" sz="2400" dirty="0"/>
                  <a:t>, </a:t>
                </a:r>
              </a:p>
              <a:p>
                <a:r>
                  <a:rPr lang="en-US" sz="2400" dirty="0"/>
                  <a:t>1)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decidable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time, and</a:t>
                </a:r>
              </a:p>
              <a:p>
                <a:r>
                  <a:rPr lang="en-US" sz="2400" dirty="0"/>
                  <a:t>2)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not decidable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 time</a:t>
                </a:r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On other words,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num>
                              <m:den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  <m:d>
                                          <m:d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</m:func>
                              </m:den>
                            </m:f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09604"/>
                <a:ext cx="10193484" cy="2557623"/>
              </a:xfrm>
              <a:prstGeom prst="rect">
                <a:avLst/>
              </a:prstGeom>
              <a:blipFill>
                <a:blip r:embed="rId2"/>
                <a:stretch>
                  <a:fillRect l="-897" t="-1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58616" y="4149541"/>
                <a:ext cx="9344025" cy="1556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Proof outline:  </a:t>
                </a:r>
                <a:r>
                  <a:rPr lang="en-US" sz="2000" dirty="0"/>
                  <a:t>Give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where </a:t>
                </a:r>
              </a:p>
              <a:p>
                <a:r>
                  <a:rPr lang="en-US" sz="2000" dirty="0"/>
                  <a:t>1)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runs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time</a:t>
                </a:r>
              </a:p>
              <a:p>
                <a:r>
                  <a:rPr lang="en-US" sz="2000" dirty="0"/>
                  <a:t>2)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ensures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for every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that runs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/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 time 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4149541"/>
                <a:ext cx="9344025" cy="1556580"/>
              </a:xfrm>
              <a:prstGeom prst="rect">
                <a:avLst/>
              </a:prstGeom>
              <a:blipFill>
                <a:blip r:embed="rId3"/>
                <a:stretch>
                  <a:fillRect l="-652" t="-2353" b="-62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3E10C8F-AED4-814E-8EE5-BD1D7F9249EE}"/>
              </a:ext>
            </a:extLst>
          </p:cNvPr>
          <p:cNvSpPr txBox="1"/>
          <p:nvPr/>
        </p:nvSpPr>
        <p:spPr>
          <a:xfrm>
            <a:off x="5442857" y="63717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6541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49" grpId="0" uiExpand="1" build="p"/>
      <p:bldP spid="2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1617" y="1363579"/>
                <a:ext cx="8652787" cy="506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solidFill>
                      <a:schemeClr val="tx1"/>
                    </a:solidFill>
                  </a:rPr>
                  <a:t>Goal:  </a:t>
                </a:r>
                <a:r>
                  <a:rPr lang="en-US" sz="2200" dirty="0">
                    <a:solidFill>
                      <a:schemeClr val="tx1"/>
                    </a:solidFill>
                  </a:rPr>
                  <a:t>Exhibit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but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func>
                              <m:func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e>
                    </m:d>
                  </m:oMath>
                </a14:m>
                <a:endParaRPr lang="en-US" sz="22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where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1)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runs 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time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2)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ensures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for every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      that runs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/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time.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1.  Compute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2. 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≠</m:t>
                    </m:r>
                    <m:d>
                      <m:dPr>
                        <m:begChr m:val="〈"/>
                        <m:endChr m:val="〉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for some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3.  Simulate*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steps.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4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rejects,</a:t>
                </a:r>
              </a:p>
              <a:p>
                <a:r>
                  <a:rPr lang="en-US" sz="2400" i="1" dirty="0">
                    <a:solidFill>
                      <a:schemeClr val="tx1"/>
                    </a:solidFill>
                  </a:rPr>
                  <a:t>        Reject</a:t>
                </a:r>
                <a:r>
                  <a:rPr lang="en-US" sz="24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accepts or hasn’t halted.”  </a:t>
                </a:r>
              </a:p>
              <a:p>
                <a:r>
                  <a:rPr lang="en-US" sz="2400" dirty="0"/>
                  <a:t>*Note: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/>
                  <a:t> can simulate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with a </a:t>
                </a:r>
                <a:r>
                  <a:rPr lang="en-US" sz="2400" u="sng" dirty="0"/>
                  <a:t>log factor </a:t>
                </a:r>
                <a:br>
                  <a:rPr lang="en-US" sz="2400" dirty="0"/>
                </a:br>
                <a:r>
                  <a:rPr lang="en-US" sz="2400" dirty="0"/>
                  <a:t>  time overhead due to the step counter.          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/>
                  <a:t>    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17" y="1363579"/>
                <a:ext cx="8652787" cy="5065426"/>
              </a:xfrm>
              <a:prstGeom prst="rect">
                <a:avLst/>
              </a:prstGeom>
              <a:blipFill>
                <a:blip r:embed="rId2"/>
                <a:stretch>
                  <a:fillRect l="-1128" b="-18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Hierarchy Theorem  (2/2)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784267" y="3111674"/>
                <a:ext cx="5359400" cy="3100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Why do we lose a factor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𝐥𝐨𝐠</m:t>
                        </m:r>
                      </m:fName>
                      <m:e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sz="2000" b="1" dirty="0"/>
                  <a:t>?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must halt within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time.</a:t>
                </a:r>
              </a:p>
              <a:p>
                <a:r>
                  <a:rPr lang="en-US" sz="2000" dirty="0"/>
                  <a:t>To do so,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counts the number of steps it uses and stops if the limit is exceeded.  The counter has size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 and is stored on the tape.  </a:t>
                </a:r>
              </a:p>
              <a:p>
                <a:r>
                  <a:rPr lang="en-US" sz="2000" dirty="0"/>
                  <a:t>It must be kept near the current head location.</a:t>
                </a:r>
              </a:p>
              <a:p>
                <a:r>
                  <a:rPr lang="en-US" sz="2000" dirty="0"/>
                  <a:t>Cost of moving it adds a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 overhead factor.  So to halt within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time,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stops when the counter reaches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267" y="3111674"/>
                <a:ext cx="5359400" cy="3100079"/>
              </a:xfrm>
              <a:prstGeom prst="rect">
                <a:avLst/>
              </a:prstGeom>
              <a:blipFill>
                <a:blip r:embed="rId3"/>
                <a:stretch>
                  <a:fillRect l="-1251" t="-196" b="-1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44A94CF-4A67-DD42-9861-E2C2310CE140}"/>
              </a:ext>
            </a:extLst>
          </p:cNvPr>
          <p:cNvSpPr txBox="1"/>
          <p:nvPr/>
        </p:nvSpPr>
        <p:spPr>
          <a:xfrm>
            <a:off x="5776686" y="635725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69036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  <p:bldP spid="2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936106" y="1134028"/>
                <a:ext cx="502019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/>
                  <a:t>L</a:t>
                </a:r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NL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P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NP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PSPACE  </a:t>
                </a: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06" y="1134028"/>
                <a:ext cx="5020194" cy="584775"/>
              </a:xfrm>
              <a:prstGeom prst="rect">
                <a:avLst/>
              </a:prstGeom>
              <a:blipFill>
                <a:blip r:embed="rId2"/>
                <a:stretch>
                  <a:fillRect l="-3159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Recap:  Separating Complexity Classes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755513" y="1574559"/>
            <a:ext cx="3381375" cy="801218"/>
            <a:chOff x="2631813" y="2539759"/>
            <a:chExt cx="3381375" cy="801218"/>
          </a:xfrm>
        </p:grpSpPr>
        <p:sp>
          <p:nvSpPr>
            <p:cNvPr id="9" name="Freeform 8"/>
            <p:cNvSpPr/>
            <p:nvPr/>
          </p:nvSpPr>
          <p:spPr>
            <a:xfrm>
              <a:off x="2828268" y="2627359"/>
              <a:ext cx="2988469" cy="204788"/>
            </a:xfrm>
            <a:custGeom>
              <a:avLst/>
              <a:gdLst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4" fmla="*/ 2921000 w 2921000"/>
                <a:gd name="connsiteY4" fmla="*/ 63500 h 304800"/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0" fmla="*/ 2404 w 2921000"/>
                <a:gd name="connsiteY0" fmla="*/ 74612 h 279400"/>
                <a:gd name="connsiteX1" fmla="*/ 0 w 2921000"/>
                <a:gd name="connsiteY1" fmla="*/ 279400 h 279400"/>
                <a:gd name="connsiteX2" fmla="*/ 2921000 w 2921000"/>
                <a:gd name="connsiteY2" fmla="*/ 279400 h 279400"/>
                <a:gd name="connsiteX3" fmla="*/ 2921000 w 2921000"/>
                <a:gd name="connsiteY3" fmla="*/ 0 h 279400"/>
                <a:gd name="connsiteX0" fmla="*/ 2404 w 2921000"/>
                <a:gd name="connsiteY0" fmla="*/ 0 h 204788"/>
                <a:gd name="connsiteX1" fmla="*/ 0 w 2921000"/>
                <a:gd name="connsiteY1" fmla="*/ 204788 h 204788"/>
                <a:gd name="connsiteX2" fmla="*/ 2921000 w 2921000"/>
                <a:gd name="connsiteY2" fmla="*/ 204788 h 204788"/>
                <a:gd name="connsiteX3" fmla="*/ 2918596 w 2921000"/>
                <a:gd name="connsiteY3" fmla="*/ 3969 h 20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204788">
                  <a:moveTo>
                    <a:pt x="2404" y="0"/>
                  </a:moveTo>
                  <a:cubicBezTo>
                    <a:pt x="1603" y="68263"/>
                    <a:pt x="801" y="136525"/>
                    <a:pt x="0" y="204788"/>
                  </a:cubicBezTo>
                  <a:lnTo>
                    <a:pt x="2921000" y="204788"/>
                  </a:lnTo>
                  <a:cubicBezTo>
                    <a:pt x="2920199" y="137848"/>
                    <a:pt x="2919397" y="70909"/>
                    <a:pt x="2918596" y="396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triangle" w="sm" len="med"/>
              <a:tailEnd type="triangle" w="sm" len="med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4030595" y="2539759"/>
                  <a:ext cx="583813" cy="5847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en-US" sz="32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0595" y="2539759"/>
                  <a:ext cx="583813" cy="5847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2631813" y="2879312"/>
              <a:ext cx="33813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Space Hierarchy Theorem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8618" y="2862179"/>
                <a:ext cx="56976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NL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400" dirty="0"/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PSPACE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2862179"/>
                <a:ext cx="5697682" cy="461665"/>
              </a:xfrm>
              <a:prstGeom prst="rect">
                <a:avLst/>
              </a:prstGeom>
              <a:blipFill>
                <a:blip r:embed="rId4"/>
                <a:stretch>
                  <a:fillRect l="-1604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21.3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1218" y="2862179"/>
            <a:ext cx="5258941" cy="307776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21.3</a:t>
            </a:r>
          </a:p>
          <a:p>
            <a:r>
              <a:rPr lang="en-US" sz="2000" dirty="0"/>
              <a:t>Consider these two famous unsolved questions:</a:t>
            </a:r>
          </a:p>
          <a:p>
            <a:pPr marL="457200" indent="-457200">
              <a:buAutoNum type="arabicPeriod"/>
            </a:pPr>
            <a:r>
              <a:rPr lang="en-US" sz="2000" dirty="0"/>
              <a:t>Does L = P? </a:t>
            </a:r>
          </a:p>
          <a:p>
            <a:pPr marL="457200" indent="-457200">
              <a:buAutoNum type="arabicPeriod"/>
            </a:pPr>
            <a:r>
              <a:rPr lang="en-US" sz="2000" dirty="0"/>
              <a:t>Does P = PSPACE?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What do the hierarchy theorems tell us about these questions?</a:t>
            </a:r>
          </a:p>
          <a:p>
            <a:pPr marL="457200" indent="-457200">
              <a:buAutoNum type="alphaLcParenR"/>
            </a:pPr>
            <a:r>
              <a:rPr lang="en-US" sz="2000" dirty="0"/>
              <a:t>Nothing</a:t>
            </a:r>
          </a:p>
          <a:p>
            <a:pPr marL="457200" indent="-457200">
              <a:buAutoNum type="alphaLcParenR"/>
            </a:pPr>
            <a:r>
              <a:rPr lang="en-US" sz="2000" dirty="0"/>
              <a:t>At least one of these has answer “NO”</a:t>
            </a:r>
          </a:p>
          <a:p>
            <a:pPr marL="457200" indent="-457200">
              <a:buFontTx/>
              <a:buAutoNum type="alphaLcParenR"/>
            </a:pPr>
            <a:r>
              <a:rPr lang="en-US" sz="2000" dirty="0"/>
              <a:t>At least one of these has answer “YES”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2C9899-A608-3C41-A68C-BDD6D6EB1F56}"/>
              </a:ext>
            </a:extLst>
          </p:cNvPr>
          <p:cNvSpPr txBox="1"/>
          <p:nvPr/>
        </p:nvSpPr>
        <p:spPr>
          <a:xfrm>
            <a:off x="5588000" y="63427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1662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uiExpan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314" y="1617154"/>
            <a:ext cx="49094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Finish NL = </a:t>
            </a:r>
            <a:r>
              <a:rPr lang="en-US" sz="2400" dirty="0" err="1">
                <a:solidFill>
                  <a:schemeClr val="tx1"/>
                </a:solidFill>
              </a:rPr>
              <a:t>coNL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dirty="0"/>
              <a:t>Space hierarchy theorem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dirty="0"/>
              <a:t>T</a:t>
            </a:r>
            <a:r>
              <a:rPr lang="en-US" sz="2400" dirty="0">
                <a:solidFill>
                  <a:schemeClr val="tx1"/>
                </a:solidFill>
              </a:rPr>
              <a:t>ime hierarchy theore</a:t>
            </a:r>
            <a:r>
              <a:rPr lang="en-US" sz="2400" dirty="0"/>
              <a:t>m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173BB5-EFB1-ED4A-AF13-27A3DA7A540E}"/>
              </a:ext>
            </a:extLst>
          </p:cNvPr>
          <p:cNvSpPr txBox="1"/>
          <p:nvPr/>
        </p:nvSpPr>
        <p:spPr>
          <a:xfrm>
            <a:off x="5820229" y="60379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4512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07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6891482" cy="4431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 </a:t>
                </a:r>
                <a:r>
                  <a:rPr lang="en-US" sz="2400" dirty="0"/>
                  <a:t>(</a:t>
                </a:r>
                <a:r>
                  <a:rPr lang="en-US" sz="2400" dirty="0" err="1"/>
                  <a:t>Immerman-Szelepcsényi</a:t>
                </a:r>
                <a:r>
                  <a:rPr lang="en-US" sz="2400" dirty="0"/>
                  <a:t>):  NL = </a:t>
                </a:r>
                <a:r>
                  <a:rPr lang="en-US" sz="2400" dirty="0" err="1"/>
                  <a:t>coNL</a:t>
                </a:r>
                <a:endParaRPr lang="en-US" sz="2400" dirty="0"/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</a:t>
                </a:r>
                <a:r>
                  <a:rPr lang="en-US" sz="2000" dirty="0"/>
                  <a:t> 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computes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if for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All branches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halt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 on the tape or reject.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Some branch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does not reject.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/>
                          <m:e/>
                        </m:eqAr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YES} </a:t>
                </a:r>
              </a:p>
              <a:p>
                <a:r>
                  <a:rPr lang="en-US" sz="2000" dirty="0"/>
                  <a:t>Let</a:t>
                </a:r>
                <a:r>
                  <a:rPr lang="en-US" sz="2000" cap="small" dirty="0"/>
                  <a:t> </a:t>
                </a:r>
                <a14:m>
                  <m:oMath xmlns:m="http://schemas.openxmlformats.org/officeDocument/2006/math"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pPr>
                  <a:spcBef>
                    <a:spcPts val="4200"/>
                  </a:spcBef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= Reachable nodes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= # reachable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6891482" cy="4431534"/>
              </a:xfrm>
              <a:prstGeom prst="rect">
                <a:avLst/>
              </a:prstGeom>
              <a:blipFill>
                <a:blip r:embed="rId3"/>
                <a:stretch>
                  <a:fillRect l="-1326" t="-1100" r="-442" b="-1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50500" y="3364808"/>
                <a:ext cx="341484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cap="small" dirty="0"/>
                  <a:t>YES</a:t>
                </a:r>
                <a:r>
                  <a:rPr lang="en-US" sz="2000" dirty="0"/>
                  <a:t>,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000" dirty="0"/>
              </a:p>
              <a:p>
                <a:r>
                  <a:rPr lang="en-US" sz="2000" cap="small" dirty="0"/>
                  <a:t>NO</a:t>
                </a:r>
                <a:r>
                  <a:rPr lang="en-US" sz="2000" dirty="0"/>
                  <a:t>,   if not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500" y="3364808"/>
                <a:ext cx="3414846" cy="707886"/>
              </a:xfrm>
              <a:prstGeom prst="rect">
                <a:avLst/>
              </a:prstGeom>
              <a:blipFill>
                <a:blip r:embed="rId4"/>
                <a:stretch>
                  <a:fillRect l="-1964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324413" y="3094284"/>
                <a:ext cx="5977082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(log-space NTM) computes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2.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3.    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YES, </a:t>
                </a:r>
                <a:r>
                  <a:rPr lang="en-US" sz="2000" dirty="0"/>
                  <a:t>then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𝑝𝑎𝑡h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NO, </a:t>
                </a:r>
                <a:r>
                  <a:rPr lang="en-US" sz="2000" dirty="0"/>
                  <a:t>then continue</a:t>
                </a:r>
              </a:p>
              <a:p>
                <a:r>
                  <a:rPr lang="en-US" sz="2000" dirty="0"/>
                  <a:t>  5.  Output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Next:  Converse of above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413" y="3094284"/>
                <a:ext cx="5977082" cy="3016210"/>
              </a:xfrm>
              <a:prstGeom prst="rect">
                <a:avLst/>
              </a:prstGeom>
              <a:blipFill>
                <a:blip r:embed="rId5"/>
                <a:stretch>
                  <a:fillRect l="-1019" t="-1215" b="-2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404141" y="4690137"/>
            <a:ext cx="3500931" cy="1518558"/>
            <a:chOff x="763816" y="4834331"/>
            <a:chExt cx="3500931" cy="1518558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828495" y="4834331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495" y="4834331"/>
                  <a:ext cx="39356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763816" y="5983557"/>
                  <a:ext cx="9537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816" y="5983557"/>
                  <a:ext cx="953723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TextBox 46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1/4)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21.1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188978" y="3104983"/>
            <a:ext cx="5746002" cy="3065404"/>
            <a:chOff x="6188978" y="3104983"/>
            <a:chExt cx="5746002" cy="3065404"/>
          </a:xfrm>
        </p:grpSpPr>
        <p:sp>
          <p:nvSpPr>
            <p:cNvPr id="7" name="Rectangle 6"/>
            <p:cNvSpPr/>
            <p:nvPr/>
          </p:nvSpPr>
          <p:spPr>
            <a:xfrm>
              <a:off x="6188978" y="5685729"/>
              <a:ext cx="3264438" cy="484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385049" y="3104983"/>
              <a:ext cx="5549931" cy="2616101"/>
              <a:chOff x="6422887" y="2990203"/>
              <a:chExt cx="5549931" cy="26161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6422887" y="2990203"/>
                    <a:ext cx="5549931" cy="2616101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FFC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solidFill>
                          <a:srgbClr val="FFC000"/>
                        </a:solidFill>
                      </a:rPr>
                      <a:t>Check-in 21.1</a:t>
                    </a:r>
                  </a:p>
                  <a:p>
                    <a:r>
                      <a:rPr lang="en-US" sz="2000" dirty="0"/>
                      <a:t>Let </a:t>
                    </a:r>
                    <a14:m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a14:m>
                    <a:r>
                      <a:rPr lang="en-US" sz="2000" dirty="0"/>
                      <a:t> be the graph below. </a:t>
                    </a:r>
                    <a:br>
                      <a:rPr lang="en-US" sz="2000" dirty="0"/>
                    </a:br>
                    <a:r>
                      <a:rPr lang="en-US" sz="2000" dirty="0"/>
                      <a:t>What is the value of </a:t>
                    </a:r>
                    <a14:m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a14:m>
                    <a:r>
                      <a:rPr lang="en-US" sz="2000" dirty="0"/>
                      <a:t>?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000" dirty="0"/>
                      <a:t> 2             (e)    6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000" dirty="0"/>
                      <a:t> 3             (f)    7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000" dirty="0"/>
                      <a:t> 4             (g)    8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000" dirty="0"/>
                      <a:t> 5             (h)    9</a:t>
                    </a:r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22887" y="2990203"/>
                    <a:ext cx="5549931" cy="261610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309" t="-1149" b="-2759"/>
                    </a:stretch>
                  </a:blipFill>
                  <a:ln w="38100">
                    <a:solidFill>
                      <a:srgbClr val="FFC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" name="Group 3"/>
              <p:cNvGrpSpPr/>
              <p:nvPr/>
            </p:nvGrpSpPr>
            <p:grpSpPr>
              <a:xfrm>
                <a:off x="9676786" y="3953424"/>
                <a:ext cx="1870675" cy="1390688"/>
                <a:chOff x="9977711" y="2873087"/>
                <a:chExt cx="1613644" cy="1199607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0374417" y="2873087"/>
                  <a:ext cx="1216938" cy="1199607"/>
                  <a:chOff x="7933491" y="2490346"/>
                  <a:chExt cx="1216938" cy="1199607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8168124" y="2723787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7933491" y="2490346"/>
                        <a:ext cx="349711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 cap="small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5" name="Rectangle 2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933491" y="2490346"/>
                        <a:ext cx="349711" cy="369332"/>
                      </a:xfrm>
                      <a:prstGeom prst="rect">
                        <a:avLst/>
                      </a:prstGeom>
                      <a:blipFill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6" name="Oval 25"/>
                  <p:cNvSpPr/>
                  <p:nvPr/>
                </p:nvSpPr>
                <p:spPr>
                  <a:xfrm>
                    <a:off x="8573770" y="2723787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>
                    <a:off x="8979416" y="2723787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Oval 27"/>
                  <p:cNvSpPr/>
                  <p:nvPr/>
                </p:nvSpPr>
                <p:spPr>
                  <a:xfrm>
                    <a:off x="8168124" y="3124484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Oval 28"/>
                  <p:cNvSpPr/>
                  <p:nvPr/>
                </p:nvSpPr>
                <p:spPr>
                  <a:xfrm>
                    <a:off x="8573770" y="3124484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8979416" y="3124484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8168124" y="3525181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Oval 31"/>
                  <p:cNvSpPr/>
                  <p:nvPr/>
                </p:nvSpPr>
                <p:spPr>
                  <a:xfrm>
                    <a:off x="8573770" y="3525181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8979416" y="3525181"/>
                    <a:ext cx="171013" cy="16477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>
                    <a:stCxn id="24" idx="6"/>
                    <a:endCxn id="26" idx="2"/>
                  </p:cNvCxnSpPr>
                  <p:nvPr/>
                </p:nvCxnSpPr>
                <p:spPr>
                  <a:xfrm>
                    <a:off x="8339137" y="2806173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/>
                  <p:cNvCxnSpPr/>
                  <p:nvPr/>
                </p:nvCxnSpPr>
                <p:spPr>
                  <a:xfrm>
                    <a:off x="8744783" y="3210985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>
                    <a:stCxn id="24" idx="4"/>
                    <a:endCxn id="28" idx="0"/>
                  </p:cNvCxnSpPr>
                  <p:nvPr/>
                </p:nvCxnSpPr>
                <p:spPr>
                  <a:xfrm>
                    <a:off x="8253631" y="2888559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>
                    <a:stCxn id="32" idx="0"/>
                    <a:endCxn id="29" idx="4"/>
                  </p:cNvCxnSpPr>
                  <p:nvPr/>
                </p:nvCxnSpPr>
                <p:spPr>
                  <a:xfrm flipV="1">
                    <a:off x="8659277" y="3289256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>
                    <a:stCxn id="32" idx="2"/>
                    <a:endCxn id="31" idx="6"/>
                  </p:cNvCxnSpPr>
                  <p:nvPr/>
                </p:nvCxnSpPr>
                <p:spPr>
                  <a:xfrm flipH="1">
                    <a:off x="8339137" y="3607567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/>
                  <p:cNvCxnSpPr/>
                  <p:nvPr/>
                </p:nvCxnSpPr>
                <p:spPr>
                  <a:xfrm flipV="1">
                    <a:off x="9073614" y="3289256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H="1">
                    <a:off x="8744783" y="3607567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Arrow Connector 45"/>
                  <p:cNvCxnSpPr/>
                  <p:nvPr/>
                </p:nvCxnSpPr>
                <p:spPr>
                  <a:xfrm>
                    <a:off x="8659277" y="2888559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/>
                  <p:cNvCxnSpPr>
                    <a:stCxn id="27" idx="4"/>
                    <a:endCxn id="30" idx="0"/>
                  </p:cNvCxnSpPr>
                  <p:nvPr/>
                </p:nvCxnSpPr>
                <p:spPr>
                  <a:xfrm>
                    <a:off x="9064923" y="2888559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Arrow Connector 48"/>
                  <p:cNvCxnSpPr/>
                  <p:nvPr/>
                </p:nvCxnSpPr>
                <p:spPr>
                  <a:xfrm flipH="1">
                    <a:off x="8744783" y="2813290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Arrow Connector 49"/>
                  <p:cNvCxnSpPr/>
                  <p:nvPr/>
                </p:nvCxnSpPr>
                <p:spPr>
                  <a:xfrm>
                    <a:off x="8253631" y="3295078"/>
                    <a:ext cx="0" cy="23592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Arrow Connector 50"/>
                  <p:cNvCxnSpPr/>
                  <p:nvPr/>
                </p:nvCxnSpPr>
                <p:spPr>
                  <a:xfrm flipH="1">
                    <a:off x="8339137" y="3210985"/>
                    <a:ext cx="234633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Rectangle 1"/>
                    <p:cNvSpPr/>
                    <p:nvPr/>
                  </p:nvSpPr>
                  <p:spPr>
                    <a:xfrm>
                      <a:off x="9977711" y="3207064"/>
                      <a:ext cx="63081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" name="Rectangle 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977711" y="3207064"/>
                      <a:ext cx="630814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9612D01-64E1-D145-A7AC-C7103ECFF800}"/>
              </a:ext>
            </a:extLst>
          </p:cNvPr>
          <p:cNvSpPr txBox="1"/>
          <p:nvPr/>
        </p:nvSpPr>
        <p:spPr>
          <a:xfrm>
            <a:off x="5834743" y="62701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3213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35" grpId="0" uiExpand="1" build="p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2/4) </a:t>
            </a:r>
            <a:r>
              <a:rPr lang="en-US" sz="4000" dirty="0">
                <a:solidFill>
                  <a:srgbClr val="FFFF00"/>
                </a:solidFill>
              </a:rPr>
              <a:t>– key idea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11918" y="1064170"/>
                <a:ext cx="8872387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/>
                  <a:t>  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nodes</a:t>
                </a:r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, 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NO.”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 reachable nodes and none were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18" y="1064170"/>
                <a:ext cx="8872387" cy="3785652"/>
              </a:xfrm>
              <a:prstGeom prst="rect">
                <a:avLst/>
              </a:prstGeom>
              <a:blipFill>
                <a:blip r:embed="rId3"/>
                <a:stretch>
                  <a:fillRect l="-687" t="-966" r="-687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729359" y="2956996"/>
            <a:ext cx="4304121" cy="1454697"/>
            <a:chOff x="628781" y="4834331"/>
            <a:chExt cx="4304121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Isosceles Triangle 1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8445A2-11D6-944B-BD70-C9EF1333D300}"/>
              </a:ext>
            </a:extLst>
          </p:cNvPr>
          <p:cNvSpPr txBox="1"/>
          <p:nvPr/>
        </p:nvSpPr>
        <p:spPr>
          <a:xfrm>
            <a:off x="6081486" y="61540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5674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2/4) </a:t>
            </a:r>
            <a:r>
              <a:rPr lang="en-US" sz="4000" dirty="0">
                <a:solidFill>
                  <a:srgbClr val="FFFF00"/>
                </a:solidFill>
              </a:rPr>
              <a:t>– key idea SIMPLIFIED!!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11918" y="1542525"/>
                <a:ext cx="8872387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𝑝𝑎𝑡h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nodes</a:t>
                </a:r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If it ends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then output YES and stop.</a:t>
                </a:r>
                <a:br>
                  <a:rPr lang="en-US" sz="2000" dirty="0"/>
                </a:br>
                <a:r>
                  <a:rPr lang="en-US" sz="2000" dirty="0"/>
                  <a:t>           If it ends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,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NO.”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 reachable nodes and none were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18" y="1542525"/>
                <a:ext cx="8872387" cy="3170099"/>
              </a:xfrm>
              <a:prstGeom prst="rect">
                <a:avLst/>
              </a:prstGeom>
              <a:blipFill>
                <a:blip r:embed="rId3"/>
                <a:stretch>
                  <a:fillRect l="-687" t="-962" r="-687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729359" y="2956996"/>
            <a:ext cx="4304121" cy="1454697"/>
            <a:chOff x="628781" y="4834331"/>
            <a:chExt cx="4304121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39177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9179" y="5774019"/>
                  <a:ext cx="953723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Isosceles Triangle 1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595ED0-4FD8-0A4F-9337-87FE28C84421}"/>
              </a:ext>
            </a:extLst>
          </p:cNvPr>
          <p:cNvSpPr txBox="1"/>
          <p:nvPr/>
        </p:nvSpPr>
        <p:spPr>
          <a:xfrm>
            <a:off x="5762171" y="60669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5808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3/4)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6027" y="2316627"/>
                <a:ext cx="9254404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, 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reachable nodes and none were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" y="2316627"/>
                <a:ext cx="9254404" cy="3785652"/>
              </a:xfrm>
              <a:prstGeom prst="rect">
                <a:avLst/>
              </a:prstGeom>
              <a:blipFill>
                <a:blip r:embed="rId3"/>
                <a:stretch>
                  <a:fillRect l="-659" t="-805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734431" y="2988006"/>
            <a:ext cx="4343135" cy="1454697"/>
            <a:chOff x="628781" y="4834331"/>
            <a:chExt cx="4343135" cy="1454697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0435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797300" y="5894782"/>
                  <a:ext cx="11746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7300" y="5894782"/>
                  <a:ext cx="117461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6027" y="863403"/>
                <a:ext cx="5187221" cy="1394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/>
                          <m:e/>
                        </m:eqAr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cap="small" dirty="0"/>
                  <a:t>YES} </a:t>
                </a:r>
              </a:p>
              <a:p>
                <a:r>
                  <a:rPr lang="en-US" sz="2000" dirty="0"/>
                  <a:t>Let</a:t>
                </a:r>
                <a:r>
                  <a:rPr lang="en-US" sz="2000" cap="smal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=|</m:t>
                    </m:r>
                    <m:sSub>
                      <m:sSubPr>
                        <m:ctrlPr>
                          <a:rPr lang="en-US" sz="2000" b="0" i="1" cap="small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cap="small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cap="small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/>
                  <a:t>  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" y="863403"/>
                <a:ext cx="5187221" cy="1394421"/>
              </a:xfrm>
              <a:prstGeom prst="rect">
                <a:avLst/>
              </a:prstGeom>
              <a:blipFill>
                <a:blip r:embed="rId8"/>
                <a:stretch>
                  <a:fillRect l="-1175" r="-118" b="-7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391612" y="896918"/>
                <a:ext cx="431996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cap="small" dirty="0"/>
                  <a:t>YES</a:t>
                </a:r>
                <a:r>
                  <a:rPr lang="en-US" sz="2000" dirty="0"/>
                  <a:t>,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a path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sz="2000" dirty="0"/>
              </a:p>
              <a:p>
                <a:r>
                  <a:rPr lang="en-US" sz="2000" cap="small" dirty="0"/>
                  <a:t>NO</a:t>
                </a:r>
                <a:r>
                  <a:rPr lang="en-US" sz="2000" dirty="0"/>
                  <a:t>,   if not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612" y="896918"/>
                <a:ext cx="4319965" cy="707886"/>
              </a:xfrm>
              <a:prstGeom prst="rect">
                <a:avLst/>
              </a:prstGeom>
              <a:blipFill>
                <a:blip r:embed="rId9"/>
                <a:stretch>
                  <a:fillRect l="-1410" t="-4310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59828B-3AA9-F14E-AF41-2B03E6D32888}"/>
              </a:ext>
            </a:extLst>
          </p:cNvPr>
          <p:cNvSpPr txBox="1"/>
          <p:nvPr/>
        </p:nvSpPr>
        <p:spPr>
          <a:xfrm>
            <a:off x="5718629" y="64153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285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 uiExpand="1" build="p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NL = 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coNL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(part 4/4)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-1" y="1236065"/>
                <a:ext cx="9431496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, then some NL-machine computes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1. 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2.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←0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3.  For each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4.     Nondeterministically go to (p) or (n)</a:t>
                </a:r>
              </a:p>
              <a:p>
                <a:r>
                  <a:rPr lang="en-US" sz="2000" dirty="0"/>
                  <a:t>            (p)  Nondeterministically pick a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fail,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has an edge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sz="2000" dirty="0"/>
                  <a:t>then output YES, else 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/>
                  <a:t>            (n)  Skip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and continue.</a:t>
                </a:r>
              </a:p>
              <a:p>
                <a:r>
                  <a:rPr lang="en-US" sz="2000" dirty="0"/>
                  <a:t>  5.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cap="small" dirty="0"/>
                  <a:t> </a:t>
                </a:r>
                <a:r>
                  <a:rPr lang="en-US" sz="2000" dirty="0"/>
                  <a:t>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6.  Output </a:t>
                </a:r>
                <a:r>
                  <a:rPr lang="en-US" sz="2000" cap="small" dirty="0"/>
                  <a:t>NO.”</a:t>
                </a:r>
                <a:r>
                  <a:rPr lang="en-US" sz="2000" dirty="0"/>
                  <a:t>  [found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reachable nodes</a:t>
                </a:r>
              </a:p>
              <a:p>
                <a:r>
                  <a:rPr lang="en-US" sz="2000" dirty="0"/>
                  <a:t>                                 and none had an edge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}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236065"/>
                <a:ext cx="9431496" cy="4093428"/>
              </a:xfrm>
              <a:prstGeom prst="rect">
                <a:avLst/>
              </a:prstGeom>
              <a:blipFill>
                <a:blip r:embed="rId3"/>
                <a:stretch>
                  <a:fillRect l="-646" t="-894" b="-1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592127" y="2854036"/>
            <a:ext cx="3908302" cy="1782513"/>
            <a:chOff x="628781" y="4834331"/>
            <a:chExt cx="3908302" cy="1782513"/>
          </a:xfrm>
        </p:grpSpPr>
        <p:sp>
          <p:nvSpPr>
            <p:cNvPr id="8" name="Freeform 7"/>
            <p:cNvSpPr/>
            <p:nvPr/>
          </p:nvSpPr>
          <p:spPr>
            <a:xfrm>
              <a:off x="934407" y="4834331"/>
              <a:ext cx="3330340" cy="1454697"/>
            </a:xfrm>
            <a:custGeom>
              <a:avLst/>
              <a:gdLst>
                <a:gd name="connsiteX0" fmla="*/ 233993 w 3330340"/>
                <a:gd name="connsiteY0" fmla="*/ 309169 h 1454697"/>
                <a:gd name="connsiteX1" fmla="*/ 18093 w 3330340"/>
                <a:gd name="connsiteY1" fmla="*/ 626669 h 1454697"/>
                <a:gd name="connsiteX2" fmla="*/ 259393 w 3330340"/>
                <a:gd name="connsiteY2" fmla="*/ 1071169 h 1454697"/>
                <a:gd name="connsiteX3" fmla="*/ 2202493 w 3330340"/>
                <a:gd name="connsiteY3" fmla="*/ 1452169 h 1454697"/>
                <a:gd name="connsiteX4" fmla="*/ 3180393 w 3330340"/>
                <a:gd name="connsiteY4" fmla="*/ 880669 h 1454697"/>
                <a:gd name="connsiteX5" fmla="*/ 3142293 w 3330340"/>
                <a:gd name="connsiteY5" fmla="*/ 105969 h 1454697"/>
                <a:gd name="connsiteX6" fmla="*/ 1427793 w 3330340"/>
                <a:gd name="connsiteY6" fmla="*/ 29769 h 1454697"/>
                <a:gd name="connsiteX7" fmla="*/ 233993 w 3330340"/>
                <a:gd name="connsiteY7" fmla="*/ 309169 h 145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0340" h="1454697">
                  <a:moveTo>
                    <a:pt x="233993" y="309169"/>
                  </a:moveTo>
                  <a:cubicBezTo>
                    <a:pt x="-957" y="408652"/>
                    <a:pt x="13860" y="499669"/>
                    <a:pt x="18093" y="626669"/>
                  </a:cubicBezTo>
                  <a:cubicBezTo>
                    <a:pt x="22326" y="753669"/>
                    <a:pt x="-104674" y="933586"/>
                    <a:pt x="259393" y="1071169"/>
                  </a:cubicBezTo>
                  <a:cubicBezTo>
                    <a:pt x="623460" y="1208752"/>
                    <a:pt x="1715660" y="1483919"/>
                    <a:pt x="2202493" y="1452169"/>
                  </a:cubicBezTo>
                  <a:cubicBezTo>
                    <a:pt x="2689326" y="1420419"/>
                    <a:pt x="3023760" y="1105036"/>
                    <a:pt x="3180393" y="880669"/>
                  </a:cubicBezTo>
                  <a:cubicBezTo>
                    <a:pt x="3337026" y="656302"/>
                    <a:pt x="3434393" y="247786"/>
                    <a:pt x="3142293" y="105969"/>
                  </a:cubicBezTo>
                  <a:cubicBezTo>
                    <a:pt x="2850193" y="-35848"/>
                    <a:pt x="1918860" y="-6214"/>
                    <a:pt x="1427793" y="29769"/>
                  </a:cubicBezTo>
                  <a:cubicBezTo>
                    <a:pt x="936726" y="65752"/>
                    <a:pt x="468943" y="209686"/>
                    <a:pt x="233993" y="30916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55700" y="5561679"/>
              <a:ext cx="127000" cy="1223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8600" y="4845050"/>
              <a:ext cx="285804" cy="1431925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4" h="1431925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53987" y="1182952"/>
                    <a:pt x="19050" y="14319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831975" y="5211043"/>
              <a:ext cx="92459" cy="8908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291297" y="5774019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850409" y="5312686"/>
              <a:ext cx="92941" cy="895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rot="20538304">
              <a:off x="1251966" y="5440681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 rot="1199306">
              <a:off x="1278277" y="5624935"/>
              <a:ext cx="335756" cy="95250"/>
            </a:xfrm>
            <a:custGeom>
              <a:avLst/>
              <a:gdLst>
                <a:gd name="connsiteX0" fmla="*/ 0 w 335756"/>
                <a:gd name="connsiteY0" fmla="*/ 95250 h 95250"/>
                <a:gd name="connsiteX1" fmla="*/ 35719 w 335756"/>
                <a:gd name="connsiteY1" fmla="*/ 38100 h 95250"/>
                <a:gd name="connsiteX2" fmla="*/ 116681 w 335756"/>
                <a:gd name="connsiteY2" fmla="*/ 92869 h 95250"/>
                <a:gd name="connsiteX3" fmla="*/ 157162 w 335756"/>
                <a:gd name="connsiteY3" fmla="*/ 16669 h 95250"/>
                <a:gd name="connsiteX4" fmla="*/ 223837 w 335756"/>
                <a:gd name="connsiteY4" fmla="*/ 76200 h 95250"/>
                <a:gd name="connsiteX5" fmla="*/ 264319 w 335756"/>
                <a:gd name="connsiteY5" fmla="*/ 19050 h 95250"/>
                <a:gd name="connsiteX6" fmla="*/ 335756 w 335756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756" h="95250">
                  <a:moveTo>
                    <a:pt x="0" y="95250"/>
                  </a:moveTo>
                  <a:cubicBezTo>
                    <a:pt x="8136" y="66873"/>
                    <a:pt x="16272" y="38497"/>
                    <a:pt x="35719" y="38100"/>
                  </a:cubicBezTo>
                  <a:cubicBezTo>
                    <a:pt x="55166" y="37703"/>
                    <a:pt x="96441" y="96441"/>
                    <a:pt x="116681" y="92869"/>
                  </a:cubicBezTo>
                  <a:cubicBezTo>
                    <a:pt x="136921" y="89297"/>
                    <a:pt x="139303" y="19447"/>
                    <a:pt x="157162" y="16669"/>
                  </a:cubicBezTo>
                  <a:cubicBezTo>
                    <a:pt x="175021" y="13891"/>
                    <a:pt x="205978" y="75803"/>
                    <a:pt x="223837" y="76200"/>
                  </a:cubicBezTo>
                  <a:cubicBezTo>
                    <a:pt x="241696" y="76597"/>
                    <a:pt x="245666" y="31750"/>
                    <a:pt x="264319" y="19050"/>
                  </a:cubicBezTo>
                  <a:cubicBezTo>
                    <a:pt x="282972" y="6350"/>
                    <a:pt x="309364" y="3175"/>
                    <a:pt x="335756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781" y="4910538"/>
                  <a:ext cx="39356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50" y="5253927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900" y="4845050"/>
                  <a:ext cx="50334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923243" y="6247512"/>
                  <a:ext cx="161384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3243" y="6247512"/>
                  <a:ext cx="1613840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Freeform 19"/>
            <p:cNvSpPr/>
            <p:nvPr/>
          </p:nvSpPr>
          <p:spPr>
            <a:xfrm>
              <a:off x="3336157" y="4838700"/>
              <a:ext cx="285809" cy="1410493"/>
            </a:xfrm>
            <a:custGeom>
              <a:avLst/>
              <a:gdLst>
                <a:gd name="connsiteX0" fmla="*/ 0 w 285804"/>
                <a:gd name="connsiteY0" fmla="*/ 0 h 1431925"/>
                <a:gd name="connsiteX1" fmla="*/ 285750 w 285804"/>
                <a:gd name="connsiteY1" fmla="*/ 695325 h 1431925"/>
                <a:gd name="connsiteX2" fmla="*/ 19050 w 285804"/>
                <a:gd name="connsiteY2" fmla="*/ 1431925 h 1431925"/>
                <a:gd name="connsiteX0" fmla="*/ 0 w 285809"/>
                <a:gd name="connsiteY0" fmla="*/ 0 h 1410493"/>
                <a:gd name="connsiteX1" fmla="*/ 285750 w 285809"/>
                <a:gd name="connsiteY1" fmla="*/ 695325 h 1410493"/>
                <a:gd name="connsiteX2" fmla="*/ 28575 w 285809"/>
                <a:gd name="connsiteY2" fmla="*/ 1410493 h 141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809" h="1410493">
                  <a:moveTo>
                    <a:pt x="0" y="0"/>
                  </a:moveTo>
                  <a:cubicBezTo>
                    <a:pt x="141287" y="228335"/>
                    <a:pt x="282575" y="456671"/>
                    <a:pt x="285750" y="695325"/>
                  </a:cubicBezTo>
                  <a:cubicBezTo>
                    <a:pt x="288925" y="933979"/>
                    <a:pt x="163512" y="1161520"/>
                    <a:pt x="28575" y="141049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2860522" y="4845050"/>
                  <a:ext cx="7229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0522" y="4845050"/>
                  <a:ext cx="722955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/>
            <p:cNvSpPr/>
            <p:nvPr/>
          </p:nvSpPr>
          <p:spPr>
            <a:xfrm>
              <a:off x="2784138" y="5524788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295504" y="5521946"/>
              <a:ext cx="94716" cy="912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853863" y="6027557"/>
                  <a:ext cx="11746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=|</m:t>
                        </m:r>
                        <m:sSub>
                          <m:sSubPr>
                            <m:ctrlP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cap="small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cap="small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 cap="small">
                            <a:latin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863" y="6027557"/>
                  <a:ext cx="1174616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0886" y="5457562"/>
                <a:ext cx="591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Corollary:  </a:t>
                </a:r>
                <a:r>
                  <a:rPr lang="en-US" sz="2000" dirty="0"/>
                  <a:t>Some NL-machine computes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86" y="5457562"/>
                <a:ext cx="5916064" cy="400110"/>
              </a:xfrm>
              <a:prstGeom prst="rect">
                <a:avLst/>
              </a:prstGeom>
              <a:blipFill>
                <a:blip r:embed="rId10"/>
                <a:stretch>
                  <a:fillRect l="-1030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007111" y="4334776"/>
                <a:ext cx="5100980" cy="1975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Hence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𝑃𝐴𝑇𝐻</m:t>
                        </m:r>
                      </m:e>
                    </m:ba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NL</a:t>
                </a:r>
              </a:p>
              <a:p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1.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2.  Compute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= NO.</a:t>
                </a:r>
              </a:p>
              <a:p>
                <a:r>
                  <a:rPr lang="en-US" sz="2000" dirty="0"/>
                  <a:t> 4.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𝑝𝑎𝑡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= YES.”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111" y="4334776"/>
                <a:ext cx="5100980" cy="1975284"/>
              </a:xfrm>
              <a:prstGeom prst="rect">
                <a:avLst/>
              </a:prstGeom>
              <a:blipFill>
                <a:blip r:embed="rId11"/>
                <a:stretch>
                  <a:fillRect l="-1195" r="-1195" b="-4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>
            <a:stCxn id="23" idx="6"/>
            <a:endCxn id="24" idx="2"/>
          </p:cNvCxnSpPr>
          <p:nvPr/>
        </p:nvCxnSpPr>
        <p:spPr>
          <a:xfrm flipV="1">
            <a:off x="9842200" y="3587281"/>
            <a:ext cx="416650" cy="2842"/>
          </a:xfrm>
          <a:prstGeom prst="straightConnector1">
            <a:avLst/>
          </a:prstGeom>
          <a:ln w="22225">
            <a:solidFill>
              <a:srgbClr val="FFFF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sosceles Triangle 27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19D6E-C9BE-554A-9153-9E5BA3CF50FD}"/>
              </a:ext>
            </a:extLst>
          </p:cNvPr>
          <p:cNvSpPr txBox="1"/>
          <p:nvPr/>
        </p:nvSpPr>
        <p:spPr>
          <a:xfrm>
            <a:off x="5341257" y="62411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432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9" grpId="0"/>
      <p:bldP spid="21" grpId="0" uiExpand="1" build="p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936106" y="1134028"/>
                <a:ext cx="502019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/>
                  <a:t>L</a:t>
                </a:r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NL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P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NP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3200" dirty="0"/>
                  <a:t> PSPACE  </a:t>
                </a: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06" y="1134028"/>
                <a:ext cx="5020194" cy="584775"/>
              </a:xfrm>
              <a:prstGeom prst="rect">
                <a:avLst/>
              </a:prstGeom>
              <a:blipFill>
                <a:blip r:embed="rId2"/>
                <a:stretch>
                  <a:fillRect l="-3159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Major Complexity Classes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951968" y="1574559"/>
            <a:ext cx="2988469" cy="903207"/>
            <a:chOff x="2828268" y="2539759"/>
            <a:chExt cx="2988469" cy="903207"/>
          </a:xfrm>
        </p:grpSpPr>
        <p:sp>
          <p:nvSpPr>
            <p:cNvPr id="9" name="Freeform 8"/>
            <p:cNvSpPr/>
            <p:nvPr/>
          </p:nvSpPr>
          <p:spPr>
            <a:xfrm>
              <a:off x="2828268" y="2627359"/>
              <a:ext cx="2988469" cy="204788"/>
            </a:xfrm>
            <a:custGeom>
              <a:avLst/>
              <a:gdLst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4" fmla="*/ 2921000 w 2921000"/>
                <a:gd name="connsiteY4" fmla="*/ 63500 h 304800"/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0" fmla="*/ 2404 w 2921000"/>
                <a:gd name="connsiteY0" fmla="*/ 74612 h 279400"/>
                <a:gd name="connsiteX1" fmla="*/ 0 w 2921000"/>
                <a:gd name="connsiteY1" fmla="*/ 279400 h 279400"/>
                <a:gd name="connsiteX2" fmla="*/ 2921000 w 2921000"/>
                <a:gd name="connsiteY2" fmla="*/ 279400 h 279400"/>
                <a:gd name="connsiteX3" fmla="*/ 2921000 w 2921000"/>
                <a:gd name="connsiteY3" fmla="*/ 0 h 279400"/>
                <a:gd name="connsiteX0" fmla="*/ 2404 w 2921000"/>
                <a:gd name="connsiteY0" fmla="*/ 0 h 204788"/>
                <a:gd name="connsiteX1" fmla="*/ 0 w 2921000"/>
                <a:gd name="connsiteY1" fmla="*/ 204788 h 204788"/>
                <a:gd name="connsiteX2" fmla="*/ 2921000 w 2921000"/>
                <a:gd name="connsiteY2" fmla="*/ 204788 h 204788"/>
                <a:gd name="connsiteX3" fmla="*/ 2918596 w 2921000"/>
                <a:gd name="connsiteY3" fmla="*/ 3969 h 20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204788">
                  <a:moveTo>
                    <a:pt x="2404" y="0"/>
                  </a:moveTo>
                  <a:cubicBezTo>
                    <a:pt x="1603" y="68263"/>
                    <a:pt x="801" y="136525"/>
                    <a:pt x="0" y="204788"/>
                  </a:cubicBezTo>
                  <a:lnTo>
                    <a:pt x="2921000" y="204788"/>
                  </a:lnTo>
                  <a:cubicBezTo>
                    <a:pt x="2920199" y="137848"/>
                    <a:pt x="2919397" y="70909"/>
                    <a:pt x="2918596" y="396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triangle" w="sm" len="med"/>
              <a:tailEnd type="triangle" w="sm" len="med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4030595" y="2539759"/>
                  <a:ext cx="583813" cy="5847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en-US" sz="32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0595" y="2539759"/>
                  <a:ext cx="583813" cy="5847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3873500" y="2981301"/>
              <a:ext cx="91300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Today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8617" y="2862179"/>
                <a:ext cx="7488383" cy="2369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The time and space hierarchy theorems show that </a:t>
                </a:r>
                <a:br>
                  <a:rPr lang="en-US" sz="2400" dirty="0"/>
                </a:br>
                <a:r>
                  <a:rPr lang="en-US" sz="2400" dirty="0"/>
                  <a:t>if a TM is given more time (or space) then it can do more.*</a:t>
                </a:r>
              </a:p>
              <a:p>
                <a:r>
                  <a:rPr lang="en-US" dirty="0"/>
                  <a:t>* certain restrictions apply.</a:t>
                </a:r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For example:</a:t>
                </a:r>
              </a:p>
              <a:p>
                <a:r>
                  <a:rPr lang="en-US" sz="2400" dirty="0"/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      [ </a:t>
                </a:r>
                <a14:m>
                  <m:oMath xmlns:m="http://schemas.openxmlformats.org/officeDocument/2006/math">
                    <m:phant>
                      <m:phantPr>
                        <m:zeroWid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means proper subset ]</a:t>
                </a:r>
              </a:p>
              <a:p>
                <a:r>
                  <a:rPr lang="en-US" sz="2400" dirty="0"/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2862179"/>
                <a:ext cx="7488383" cy="2369880"/>
              </a:xfrm>
              <a:prstGeom prst="rect">
                <a:avLst/>
              </a:prstGeom>
              <a:blipFill>
                <a:blip r:embed="rId4"/>
                <a:stretch>
                  <a:fillRect l="-1221" t="-2062" r="-163" b="-5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4F6B282-5338-E145-BBBA-5E2A90856793}"/>
              </a:ext>
            </a:extLst>
          </p:cNvPr>
          <p:cNvSpPr txBox="1"/>
          <p:nvPr/>
        </p:nvSpPr>
        <p:spPr>
          <a:xfrm>
            <a:off x="5254171" y="616857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581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4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Space Hierarchy Theorem  (1/2)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8616" y="1309604"/>
                <a:ext cx="10193484" cy="29302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:r>
                  <a:rPr lang="en-US" sz="2400" dirty="0"/>
                  <a:t>For any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dirty="0"/>
                  <a:t>  </a:t>
                </a:r>
                <a:r>
                  <a:rPr lang="en-US" sz="2000" dirty="0">
                    <a:solidFill>
                      <a:srgbClr val="FFFF00"/>
                    </a:solidFill>
                  </a:rPr>
                  <a:t>(where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satisfies a technical condition) </a:t>
                </a:r>
                <a:br>
                  <a:rPr lang="en-US" sz="2400" dirty="0"/>
                </a:br>
                <a:r>
                  <a:rPr lang="en-US" sz="2400" dirty="0"/>
                  <a:t>there is a language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u="sng" dirty="0"/>
                  <a:t>requires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space, </a:t>
                </a:r>
                <a:r>
                  <a:rPr lang="en-US" sz="2400" dirty="0" err="1"/>
                  <a:t>i.e</a:t>
                </a:r>
                <a:r>
                  <a:rPr lang="en-US" sz="2400" dirty="0"/>
                  <a:t>, </a:t>
                </a:r>
              </a:p>
              <a:p>
                <a:r>
                  <a:rPr lang="en-US" sz="2400" dirty="0"/>
                  <a:t>1)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decidable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space, and</a:t>
                </a:r>
              </a:p>
              <a:p>
                <a:r>
                  <a:rPr lang="en-US" sz="2400" dirty="0"/>
                  <a:t>2)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not decidable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space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On other words,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phant>
                              <m:phantPr>
                                <m:zeroAsc m:val="on"/>
                                <m:zeroDesc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phant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phant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000" b="1" dirty="0"/>
              </a:p>
              <a:p>
                <a:r>
                  <a:rPr lang="en-US" sz="2000" b="1" dirty="0"/>
                  <a:t>Notation:  </a:t>
                </a:r>
                <a:r>
                  <a:rPr lang="en-US" sz="2000" dirty="0"/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phant>
                              <m:phantPr>
                                <m:zeroAsc m:val="on"/>
                                <m:zeroDesc m:val="on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phant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phant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000" dirty="0"/>
                  <a:t>some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09604"/>
                <a:ext cx="10193484" cy="2930226"/>
              </a:xfrm>
              <a:prstGeom prst="rect">
                <a:avLst/>
              </a:prstGeom>
              <a:blipFill>
                <a:blip r:embed="rId2"/>
                <a:stretch>
                  <a:fillRect l="-897" t="-1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340481" y="4598282"/>
            <a:ext cx="3590879" cy="1628495"/>
            <a:chOff x="2775428" y="3914566"/>
            <a:chExt cx="5402561" cy="2450108"/>
          </a:xfrm>
        </p:grpSpPr>
        <p:sp>
          <p:nvSpPr>
            <p:cNvPr id="20" name="Oval 19"/>
            <p:cNvSpPr/>
            <p:nvPr/>
          </p:nvSpPr>
          <p:spPr>
            <a:xfrm rot="20697912">
              <a:off x="2939363" y="4351477"/>
              <a:ext cx="2084129" cy="12070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20697912">
              <a:off x="2775428" y="3914566"/>
              <a:ext cx="3886667" cy="164726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639280" y="5703081"/>
                  <a:ext cx="2895360" cy="66159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dirty="0"/>
                    <a:t>SPACE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phant>
                                <m:phantPr>
                                  <m:zeroAsc m:val="on"/>
                                  <m:zeroDesc m:val="o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phant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phant>
                            </m:e>
                          </m:d>
                        </m:e>
                      </m:d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9280" y="5703081"/>
                  <a:ext cx="2895360" cy="661593"/>
                </a:xfrm>
                <a:prstGeom prst="rect">
                  <a:avLst/>
                </a:prstGeom>
                <a:blipFill>
                  <a:blip r:embed="rId3"/>
                  <a:stretch>
                    <a:fillRect l="-2848" t="-1389" b="-2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5782305" y="5127956"/>
                  <a:ext cx="2395684" cy="66159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dirty="0"/>
                    <a:t>SPACE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2305" y="5127956"/>
                  <a:ext cx="2395684" cy="661593"/>
                </a:xfrm>
                <a:prstGeom prst="rect">
                  <a:avLst/>
                </a:prstGeom>
                <a:blipFill>
                  <a:blip r:embed="rId4"/>
                  <a:stretch>
                    <a:fillRect l="-3448" t="-2778" b="-2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Freeform 4"/>
            <p:cNvSpPr/>
            <p:nvPr/>
          </p:nvSpPr>
          <p:spPr>
            <a:xfrm>
              <a:off x="4672013" y="5286375"/>
              <a:ext cx="133639" cy="500063"/>
            </a:xfrm>
            <a:custGeom>
              <a:avLst/>
              <a:gdLst>
                <a:gd name="connsiteX0" fmla="*/ 0 w 133639"/>
                <a:gd name="connsiteY0" fmla="*/ 0 h 500063"/>
                <a:gd name="connsiteX1" fmla="*/ 133350 w 133639"/>
                <a:gd name="connsiteY1" fmla="*/ 128588 h 500063"/>
                <a:gd name="connsiteX2" fmla="*/ 28575 w 133639"/>
                <a:gd name="connsiteY2" fmla="*/ 500063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639" h="500063">
                  <a:moveTo>
                    <a:pt x="0" y="0"/>
                  </a:moveTo>
                  <a:cubicBezTo>
                    <a:pt x="64294" y="22622"/>
                    <a:pt x="128588" y="45244"/>
                    <a:pt x="133350" y="128588"/>
                  </a:cubicBezTo>
                  <a:cubicBezTo>
                    <a:pt x="138112" y="211932"/>
                    <a:pt x="83343" y="355997"/>
                    <a:pt x="28575" y="50006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225601" y="4924025"/>
              <a:ext cx="94238" cy="281388"/>
            </a:xfrm>
            <a:custGeom>
              <a:avLst/>
              <a:gdLst>
                <a:gd name="connsiteX0" fmla="*/ 0 w 133639"/>
                <a:gd name="connsiteY0" fmla="*/ 0 h 500063"/>
                <a:gd name="connsiteX1" fmla="*/ 133350 w 133639"/>
                <a:gd name="connsiteY1" fmla="*/ 128588 h 500063"/>
                <a:gd name="connsiteX2" fmla="*/ 28575 w 133639"/>
                <a:gd name="connsiteY2" fmla="*/ 500063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639" h="500063">
                  <a:moveTo>
                    <a:pt x="0" y="0"/>
                  </a:moveTo>
                  <a:cubicBezTo>
                    <a:pt x="64294" y="22622"/>
                    <a:pt x="128588" y="45244"/>
                    <a:pt x="133350" y="128588"/>
                  </a:cubicBezTo>
                  <a:cubicBezTo>
                    <a:pt x="138112" y="211932"/>
                    <a:pt x="83343" y="355997"/>
                    <a:pt x="28575" y="50006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5822266" y="3919727"/>
                  <a:ext cx="680308" cy="6945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2266" y="3919727"/>
                  <a:ext cx="680308" cy="69458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Oval 7"/>
            <p:cNvSpPr/>
            <p:nvPr/>
          </p:nvSpPr>
          <p:spPr>
            <a:xfrm>
              <a:off x="5822267" y="4156587"/>
              <a:ext cx="95926" cy="1010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144509" y="4146404"/>
                <a:ext cx="5307591" cy="2172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Proof outline:  (Diagonalization)  </a:t>
                </a:r>
                <a:br>
                  <a:rPr lang="en-US" sz="2000" b="1" dirty="0"/>
                </a:br>
                <a:r>
                  <a:rPr lang="en-US" sz="2000" dirty="0"/>
                  <a:t>Give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where </a:t>
                </a:r>
              </a:p>
              <a:p>
                <a:r>
                  <a:rPr lang="en-US" sz="2000" dirty="0"/>
                  <a:t>1)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runs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space</a:t>
                </a:r>
              </a:p>
              <a:p>
                <a:r>
                  <a:rPr lang="en-US" sz="2000" dirty="0"/>
                  <a:t>2)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ensures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for </a:t>
                </a:r>
                <a:br>
                  <a:rPr lang="en-US" sz="2000" dirty="0"/>
                </a:br>
                <a:r>
                  <a:rPr lang="en-US" sz="2000" dirty="0"/>
                  <a:t>     every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that runs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space.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4509" y="4146404"/>
                <a:ext cx="5307591" cy="2172133"/>
              </a:xfrm>
              <a:prstGeom prst="rect">
                <a:avLst/>
              </a:prstGeom>
              <a:blipFill>
                <a:blip r:embed="rId6"/>
                <a:stretch>
                  <a:fillRect l="-1263" t="-1401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5B300D1-BB2D-C442-987D-515E7061F999}"/>
              </a:ext>
            </a:extLst>
          </p:cNvPr>
          <p:cNvSpPr txBox="1"/>
          <p:nvPr/>
        </p:nvSpPr>
        <p:spPr>
          <a:xfrm>
            <a:off x="5268686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549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49" grpId="0" uiExpand="1" build="p"/>
      <p:bldP spid="2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1617" y="1250565"/>
                <a:ext cx="8250383" cy="5276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Goal: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Exhibit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but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phant>
                              <m:phantPr>
                                <m:zeroAsc m:val="on"/>
                                <m:zeroDesc m:val="on"/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phant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phant>
                          </m:e>
                        </m:d>
                      </m:e>
                    </m:d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Give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b="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1)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runs 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space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2)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ensures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      for every TM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that runs 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space.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/>
                  <a:t>  1.  Mark off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tape cells where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      If ever try to use more tape,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2. 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</m:t>
                    </m:r>
                    <m:d>
                      <m:dPr>
                        <m:begChr m:val="〈"/>
                        <m:endChr m:val="〉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sSup>
                      <m:sSupPr>
                        <m:ctrlPr>
                          <a:rPr lang="en-US" sz="24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 for some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,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3.  Simulate*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FF9A8F"/>
                    </a:solidFill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>
                    <a:solidFill>
                      <a:srgbClr val="FF9A8F"/>
                    </a:solidFill>
                  </a:rPr>
                  <a:t> steps</a:t>
                </a:r>
                <a:endParaRPr lang="en-US" sz="2400" dirty="0">
                  <a:solidFill>
                    <a:srgbClr val="FF0000"/>
                  </a:solidFill>
                </a:endParaRPr>
              </a:p>
              <a:p>
                <a:r>
                  <a:rPr lang="en-US" sz="2400" dirty="0"/>
                  <a:t>       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rejects,</a:t>
                </a:r>
              </a:p>
              <a:p>
                <a:r>
                  <a:rPr lang="en-US" sz="2400" i="1" dirty="0"/>
                  <a:t>        Reject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accepts </a:t>
                </a:r>
                <a:r>
                  <a:rPr lang="en-US" sz="2400" dirty="0">
                    <a:solidFill>
                      <a:srgbClr val="FF9A8F"/>
                    </a:solidFill>
                  </a:rPr>
                  <a:t>or hasn’t halted.”</a:t>
                </a:r>
              </a:p>
              <a:p>
                <a:r>
                  <a:rPr lang="en-US" sz="2000" dirty="0"/>
                  <a:t>*Note: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can simulate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with a constant factor </a:t>
                </a:r>
                <a:br>
                  <a:rPr lang="en-US" sz="2000" dirty="0"/>
                </a:br>
                <a:r>
                  <a:rPr lang="en-US" sz="2000" dirty="0"/>
                  <a:t>  space overhead.        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17" y="1250565"/>
                <a:ext cx="8250383" cy="5276253"/>
              </a:xfrm>
              <a:prstGeom prst="rect">
                <a:avLst/>
              </a:prstGeom>
              <a:blipFill>
                <a:blip r:embed="rId3"/>
                <a:stretch>
                  <a:fillRect l="-1183" t="-346" b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Space Hierarchy Theorem  (2/2)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913689" y="1656124"/>
            <a:ext cx="2201114" cy="638169"/>
            <a:chOff x="1913689" y="1728042"/>
            <a:chExt cx="2201114" cy="638169"/>
          </a:xfrm>
        </p:grpSpPr>
        <p:sp>
          <p:nvSpPr>
            <p:cNvPr id="15" name="Left Brace 14"/>
            <p:cNvSpPr/>
            <p:nvPr/>
          </p:nvSpPr>
          <p:spPr>
            <a:xfrm rot="16200000">
              <a:off x="2897941" y="743790"/>
              <a:ext cx="232609" cy="2201114"/>
            </a:xfrm>
            <a:prstGeom prst="leftBrace">
              <a:avLst>
                <a:gd name="adj1" fmla="val 24549"/>
                <a:gd name="adj2" fmla="val 77695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162300" y="2044698"/>
              <a:ext cx="472705" cy="321513"/>
            </a:xfrm>
            <a:custGeom>
              <a:avLst/>
              <a:gdLst>
                <a:gd name="connsiteX0" fmla="*/ 0 w 422066"/>
                <a:gd name="connsiteY0" fmla="*/ 266700 h 266700"/>
                <a:gd name="connsiteX1" fmla="*/ 381000 w 422066"/>
                <a:gd name="connsiteY1" fmla="*/ 215900 h 266700"/>
                <a:gd name="connsiteX2" fmla="*/ 393700 w 422066"/>
                <a:gd name="connsiteY2" fmla="*/ 0 h 266700"/>
                <a:gd name="connsiteX0" fmla="*/ 0 w 403171"/>
                <a:gd name="connsiteY0" fmla="*/ 266700 h 276646"/>
                <a:gd name="connsiteX1" fmla="*/ 323771 w 403171"/>
                <a:gd name="connsiteY1" fmla="*/ 253826 h 276646"/>
                <a:gd name="connsiteX2" fmla="*/ 393700 w 403171"/>
                <a:gd name="connsiteY2" fmla="*/ 0 h 276646"/>
                <a:gd name="connsiteX0" fmla="*/ 0 w 449340"/>
                <a:gd name="connsiteY0" fmla="*/ 266700 h 276646"/>
                <a:gd name="connsiteX1" fmla="*/ 323771 w 449340"/>
                <a:gd name="connsiteY1" fmla="*/ 253826 h 276646"/>
                <a:gd name="connsiteX2" fmla="*/ 443776 w 449340"/>
                <a:gd name="connsiteY2" fmla="*/ 0 h 276646"/>
                <a:gd name="connsiteX0" fmla="*/ 0 w 444113"/>
                <a:gd name="connsiteY0" fmla="*/ 266700 h 276646"/>
                <a:gd name="connsiteX1" fmla="*/ 323771 w 444113"/>
                <a:gd name="connsiteY1" fmla="*/ 253826 h 276646"/>
                <a:gd name="connsiteX2" fmla="*/ 443776 w 444113"/>
                <a:gd name="connsiteY2" fmla="*/ 0 h 276646"/>
                <a:gd name="connsiteX0" fmla="*/ 0 w 444113"/>
                <a:gd name="connsiteY0" fmla="*/ 266700 h 273408"/>
                <a:gd name="connsiteX1" fmla="*/ 323771 w 444113"/>
                <a:gd name="connsiteY1" fmla="*/ 253826 h 273408"/>
                <a:gd name="connsiteX2" fmla="*/ 443776 w 444113"/>
                <a:gd name="connsiteY2" fmla="*/ 0 h 273408"/>
                <a:gd name="connsiteX0" fmla="*/ 0 w 444441"/>
                <a:gd name="connsiteY0" fmla="*/ 266700 h 266700"/>
                <a:gd name="connsiteX1" fmla="*/ 352386 w 444441"/>
                <a:gd name="connsiteY1" fmla="*/ 190617 h 266700"/>
                <a:gd name="connsiteX2" fmla="*/ 443776 w 444441"/>
                <a:gd name="connsiteY2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3776" h="266700">
                  <a:moveTo>
                    <a:pt x="0" y="266700"/>
                  </a:moveTo>
                  <a:cubicBezTo>
                    <a:pt x="319613" y="259973"/>
                    <a:pt x="417463" y="152109"/>
                    <a:pt x="443776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232525" y="2208945"/>
                <a:ext cx="5359400" cy="411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Issues:</a:t>
                </a:r>
              </a:p>
              <a:p>
                <a:pPr marL="292100" indent="-292100">
                  <a:buAutoNum type="arabicPeriod"/>
                </a:pPr>
                <a:r>
                  <a:rPr lang="en-US" sz="2000" dirty="0"/>
                  <a:t>What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runs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phant>
                          <m:phantPr>
                            <m:zeroAsc m:val="on"/>
                            <m:zeroDesc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phant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phant>
                      </m:e>
                    </m:d>
                  </m:oMath>
                </a14:m>
                <a:r>
                  <a:rPr lang="en-US" sz="2000" dirty="0"/>
                  <a:t> space but has </a:t>
                </a:r>
                <a:br>
                  <a:rPr lang="en-US" sz="2000" dirty="0"/>
                </a:br>
                <a:r>
                  <a:rPr lang="en-US" sz="2000" dirty="0"/>
                  <a:t>a big constant?  Then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won’t have space </a:t>
                </a:r>
                <a:br>
                  <a:rPr lang="en-US" sz="2000" dirty="0"/>
                </a:br>
                <a:r>
                  <a:rPr lang="en-US" sz="2000" dirty="0"/>
                  <a:t>to simulate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when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is small.</a:t>
                </a:r>
              </a:p>
              <a:p>
                <a:r>
                  <a:rPr lang="en-US" sz="2000" dirty="0"/>
                  <a:t>     </a:t>
                </a:r>
                <a:r>
                  <a:rPr lang="en-US" sz="2000" dirty="0">
                    <a:solidFill>
                      <a:srgbClr val="96F49A"/>
                    </a:solidFill>
                  </a:rPr>
                  <a:t>FIX: simulate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96F49A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rgbClr val="96F49A"/>
                    </a:solidFill>
                  </a:rPr>
                  <a:t> on infinitely many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96F49A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rgbClr val="96F49A"/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2.  What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loops?  [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must always halt]</a:t>
                </a:r>
              </a:p>
              <a:p>
                <a:r>
                  <a:rPr lang="en-US" sz="2000" dirty="0"/>
                  <a:t>     </a:t>
                </a:r>
                <a:r>
                  <a:rPr lang="en-US" sz="2000" dirty="0">
                    <a:solidFill>
                      <a:srgbClr val="FF9A8F"/>
                    </a:solidFill>
                  </a:rPr>
                  <a:t>FIX:  Stop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9A8F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rgbClr val="FF9A8F"/>
                    </a:solidFill>
                  </a:rPr>
                  <a:t> if it runs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dirty="0">
                    <a:solidFill>
                      <a:srgbClr val="FF9A8F"/>
                    </a:solidFill>
                  </a:rPr>
                  <a:t> steps.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3.  How to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?</a:t>
                </a:r>
              </a:p>
              <a:p>
                <a:pPr marL="292100" indent="-292100"/>
                <a:r>
                  <a:rPr lang="en-US" sz="2000" dirty="0"/>
                  <a:t>     </a:t>
                </a:r>
                <a:r>
                  <a:rPr lang="en-US" sz="2000" dirty="0">
                    <a:solidFill>
                      <a:srgbClr val="FFFF00"/>
                    </a:solidFill>
                  </a:rPr>
                  <a:t>FIX:  Assume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is </a:t>
                </a:r>
                <a:r>
                  <a:rPr lang="en-US" sz="2000" u="sng" dirty="0">
                    <a:solidFill>
                      <a:srgbClr val="FFFF00"/>
                    </a:solidFill>
                  </a:rPr>
                  <a:t>space constructible</a:t>
                </a:r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:br>
                  <a:rPr lang="en-US" sz="2000" dirty="0">
                    <a:solidFill>
                      <a:srgbClr val="FFFF00"/>
                    </a:solidFill>
                  </a:rPr>
                </a:br>
                <a:r>
                  <a:rPr lang="en-US" sz="2000" dirty="0">
                    <a:solidFill>
                      <a:srgbClr val="FFFF00"/>
                    </a:solidFill>
                  </a:rPr>
                  <a:t>i.e.,  can compute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within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space.</a:t>
                </a:r>
              </a:p>
              <a:p>
                <a:pPr marL="292100" indent="-6350"/>
                <a:r>
                  <a:rPr lang="en-US" sz="2000" dirty="0">
                    <a:solidFill>
                      <a:srgbClr val="FFFF00"/>
                    </a:solidFill>
                  </a:rPr>
                  <a:t>Nice functions like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… </a:t>
                </a:r>
                <a:br>
                  <a:rPr lang="en-US" sz="2000" dirty="0">
                    <a:solidFill>
                      <a:srgbClr val="FFFF00"/>
                    </a:solidFill>
                  </a:rPr>
                </a:br>
                <a:r>
                  <a:rPr lang="en-US" sz="2000" dirty="0">
                    <a:solidFill>
                      <a:srgbClr val="FFFF00"/>
                    </a:solidFill>
                  </a:rPr>
                  <a:t>are all space constructible.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525" y="2208945"/>
                <a:ext cx="5359400" cy="4114331"/>
              </a:xfrm>
              <a:prstGeom prst="rect">
                <a:avLst/>
              </a:prstGeom>
              <a:blipFill>
                <a:blip r:embed="rId4"/>
                <a:stretch>
                  <a:fillRect l="-1250" t="-741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4669590" y="1656123"/>
            <a:ext cx="2594811" cy="1213686"/>
            <a:chOff x="4669590" y="1748589"/>
            <a:chExt cx="2594811" cy="1213686"/>
          </a:xfrm>
        </p:grpSpPr>
        <p:sp>
          <p:nvSpPr>
            <p:cNvPr id="23" name="Left Brace 22"/>
            <p:cNvSpPr/>
            <p:nvPr/>
          </p:nvSpPr>
          <p:spPr>
            <a:xfrm rot="16200000">
              <a:off x="5850693" y="567486"/>
              <a:ext cx="232606" cy="2594811"/>
            </a:xfrm>
            <a:prstGeom prst="leftBrace">
              <a:avLst>
                <a:gd name="adj1" fmla="val 24549"/>
                <a:gd name="adj2" fmla="val 28653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162550" y="2130039"/>
              <a:ext cx="244105" cy="832236"/>
            </a:xfrm>
            <a:custGeom>
              <a:avLst/>
              <a:gdLst>
                <a:gd name="connsiteX0" fmla="*/ 0 w 422066"/>
                <a:gd name="connsiteY0" fmla="*/ 266700 h 266700"/>
                <a:gd name="connsiteX1" fmla="*/ 381000 w 422066"/>
                <a:gd name="connsiteY1" fmla="*/ 215900 h 266700"/>
                <a:gd name="connsiteX2" fmla="*/ 393700 w 422066"/>
                <a:gd name="connsiteY2" fmla="*/ 0 h 266700"/>
                <a:gd name="connsiteX0" fmla="*/ 0 w 403171"/>
                <a:gd name="connsiteY0" fmla="*/ 266700 h 276646"/>
                <a:gd name="connsiteX1" fmla="*/ 323771 w 403171"/>
                <a:gd name="connsiteY1" fmla="*/ 253826 h 276646"/>
                <a:gd name="connsiteX2" fmla="*/ 393700 w 403171"/>
                <a:gd name="connsiteY2" fmla="*/ 0 h 276646"/>
                <a:gd name="connsiteX0" fmla="*/ 0 w 449340"/>
                <a:gd name="connsiteY0" fmla="*/ 266700 h 276646"/>
                <a:gd name="connsiteX1" fmla="*/ 323771 w 449340"/>
                <a:gd name="connsiteY1" fmla="*/ 253826 h 276646"/>
                <a:gd name="connsiteX2" fmla="*/ 443776 w 449340"/>
                <a:gd name="connsiteY2" fmla="*/ 0 h 276646"/>
                <a:gd name="connsiteX0" fmla="*/ 0 w 444113"/>
                <a:gd name="connsiteY0" fmla="*/ 266700 h 276646"/>
                <a:gd name="connsiteX1" fmla="*/ 323771 w 444113"/>
                <a:gd name="connsiteY1" fmla="*/ 253826 h 276646"/>
                <a:gd name="connsiteX2" fmla="*/ 443776 w 444113"/>
                <a:gd name="connsiteY2" fmla="*/ 0 h 276646"/>
                <a:gd name="connsiteX0" fmla="*/ 0 w 444113"/>
                <a:gd name="connsiteY0" fmla="*/ 266700 h 273408"/>
                <a:gd name="connsiteX1" fmla="*/ 323771 w 444113"/>
                <a:gd name="connsiteY1" fmla="*/ 253826 h 273408"/>
                <a:gd name="connsiteX2" fmla="*/ 443776 w 444113"/>
                <a:gd name="connsiteY2" fmla="*/ 0 h 273408"/>
                <a:gd name="connsiteX0" fmla="*/ 0 w 444441"/>
                <a:gd name="connsiteY0" fmla="*/ 266700 h 266700"/>
                <a:gd name="connsiteX1" fmla="*/ 352386 w 444441"/>
                <a:gd name="connsiteY1" fmla="*/ 190617 h 266700"/>
                <a:gd name="connsiteX2" fmla="*/ 443776 w 444441"/>
                <a:gd name="connsiteY2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  <a:gd name="connsiteX0" fmla="*/ 0 w 443776"/>
                <a:gd name="connsiteY0" fmla="*/ 266700 h 266700"/>
                <a:gd name="connsiteX1" fmla="*/ 443776 w 443776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3776" h="266700">
                  <a:moveTo>
                    <a:pt x="0" y="266700"/>
                  </a:moveTo>
                  <a:cubicBezTo>
                    <a:pt x="319613" y="259973"/>
                    <a:pt x="417463" y="152109"/>
                    <a:pt x="443776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TM tape"/>
          <p:cNvGrpSpPr/>
          <p:nvPr/>
        </p:nvGrpSpPr>
        <p:grpSpPr>
          <a:xfrm>
            <a:off x="7162745" y="391928"/>
            <a:ext cx="4464773" cy="674851"/>
            <a:chOff x="2637336" y="2883422"/>
            <a:chExt cx="4464773" cy="674851"/>
          </a:xfrm>
        </p:grpSpPr>
        <p:sp>
          <p:nvSpPr>
            <p:cNvPr id="31" name="PDA box"/>
            <p:cNvSpPr/>
            <p:nvPr/>
          </p:nvSpPr>
          <p:spPr>
            <a:xfrm>
              <a:off x="2637336" y="3123972"/>
              <a:ext cx="498246" cy="434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4"/>
            <p:cNvSpPr/>
            <p:nvPr/>
          </p:nvSpPr>
          <p:spPr>
            <a:xfrm>
              <a:off x="3435459" y="3120892"/>
              <a:ext cx="3666650" cy="307636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772126 w 2772126"/>
                <a:gd name="connsiteY0" fmla="*/ 317979 h 317979"/>
                <a:gd name="connsiteX1" fmla="*/ 0 w 2772126"/>
                <a:gd name="connsiteY1" fmla="*/ 317979 h 317979"/>
                <a:gd name="connsiteX2" fmla="*/ 0 w 2772126"/>
                <a:gd name="connsiteY2" fmla="*/ 0 h 317979"/>
                <a:gd name="connsiteX3" fmla="*/ 2742303 w 2772126"/>
                <a:gd name="connsiteY3" fmla="*/ 0 h 317979"/>
                <a:gd name="connsiteX0" fmla="*/ 2783720 w 2783720"/>
                <a:gd name="connsiteY0" fmla="*/ 317979 h 317979"/>
                <a:gd name="connsiteX1" fmla="*/ 0 w 2783720"/>
                <a:gd name="connsiteY1" fmla="*/ 317979 h 317979"/>
                <a:gd name="connsiteX2" fmla="*/ 0 w 2783720"/>
                <a:gd name="connsiteY2" fmla="*/ 0 h 317979"/>
                <a:gd name="connsiteX3" fmla="*/ 2742303 w 2783720"/>
                <a:gd name="connsiteY3" fmla="*/ 0 h 317979"/>
                <a:gd name="connsiteX0" fmla="*/ 2816447 w 2816447"/>
                <a:gd name="connsiteY0" fmla="*/ 317979 h 317979"/>
                <a:gd name="connsiteX1" fmla="*/ 0 w 2816447"/>
                <a:gd name="connsiteY1" fmla="*/ 317979 h 317979"/>
                <a:gd name="connsiteX2" fmla="*/ 0 w 2816447"/>
                <a:gd name="connsiteY2" fmla="*/ 0 h 317979"/>
                <a:gd name="connsiteX3" fmla="*/ 2742303 w 2816447"/>
                <a:gd name="connsiteY3" fmla="*/ 0 h 317979"/>
                <a:gd name="connsiteX0" fmla="*/ 2816447 w 2816447"/>
                <a:gd name="connsiteY0" fmla="*/ 320459 h 320459"/>
                <a:gd name="connsiteX1" fmla="*/ 0 w 2816447"/>
                <a:gd name="connsiteY1" fmla="*/ 320459 h 320459"/>
                <a:gd name="connsiteX2" fmla="*/ 0 w 2816447"/>
                <a:gd name="connsiteY2" fmla="*/ 2480 h 320459"/>
                <a:gd name="connsiteX3" fmla="*/ 2769739 w 2816447"/>
                <a:gd name="connsiteY3" fmla="*/ 0 h 320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447" h="320459">
                  <a:moveTo>
                    <a:pt x="2816447" y="320459"/>
                  </a:moveTo>
                  <a:lnTo>
                    <a:pt x="0" y="320459"/>
                  </a:lnTo>
                  <a:lnTo>
                    <a:pt x="0" y="2480"/>
                  </a:lnTo>
                  <a:lnTo>
                    <a:pt x="276973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2790632" y="2883422"/>
              <a:ext cx="766758" cy="239963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16200000">
              <a:off x="6920331" y="3238063"/>
              <a:ext cx="299690" cy="63866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: Mark off"/>
              <p:cNvSpPr/>
              <p:nvPr/>
            </p:nvSpPr>
            <p:spPr>
              <a:xfrm>
                <a:off x="11074018" y="14423"/>
                <a:ext cx="120694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Mark off</a:t>
                </a:r>
                <a:br>
                  <a:rPr lang="en-US" sz="1600" dirty="0"/>
                </a:b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/>
                  <a:t> tape</a:t>
                </a:r>
              </a:p>
            </p:txBody>
          </p:sp>
        </mc:Choice>
        <mc:Fallback xmlns="">
          <p:sp>
            <p:nvSpPr>
              <p:cNvPr id="35" name="text: Mark off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4018" y="14423"/>
                <a:ext cx="1206942" cy="584775"/>
              </a:xfrm>
              <a:prstGeom prst="rect">
                <a:avLst/>
              </a:prstGeom>
              <a:blipFill>
                <a:blip r:embed="rId5"/>
                <a:stretch>
                  <a:fillRect l="-303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w"/>
              <p:cNvSpPr/>
              <p:nvPr/>
            </p:nvSpPr>
            <p:spPr>
              <a:xfrm>
                <a:off x="8064678" y="598480"/>
                <a:ext cx="10348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 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⋯ 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6" name="w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678" y="598480"/>
                <a:ext cx="1034899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#"/>
          <p:cNvSpPr/>
          <p:nvPr/>
        </p:nvSpPr>
        <p:spPr>
          <a:xfrm>
            <a:off x="10810352" y="609224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#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w ="/>
              <p:cNvSpPr/>
              <p:nvPr/>
            </p:nvSpPr>
            <p:spPr>
              <a:xfrm>
                <a:off x="7998392" y="602018"/>
                <a:ext cx="249542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=010110⋯10100000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8" name="w =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8392" y="602018"/>
                <a:ext cx="2495427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M"/>
          <p:cNvGrpSpPr/>
          <p:nvPr/>
        </p:nvGrpSpPr>
        <p:grpSpPr>
          <a:xfrm>
            <a:off x="8515842" y="966255"/>
            <a:ext cx="1178224" cy="558806"/>
            <a:chOff x="4056719" y="3893819"/>
            <a:chExt cx="1178224" cy="558806"/>
          </a:xfrm>
        </p:grpSpPr>
        <p:sp>
          <p:nvSpPr>
            <p:cNvPr id="40" name="Left Brace 39"/>
            <p:cNvSpPr/>
            <p:nvPr/>
          </p:nvSpPr>
          <p:spPr>
            <a:xfrm rot="16200000">
              <a:off x="4551094" y="3399444"/>
              <a:ext cx="189473" cy="1178224"/>
            </a:xfrm>
            <a:prstGeom prst="leftBrace">
              <a:avLst>
                <a:gd name="adj1" fmla="val 36485"/>
                <a:gd name="adj2" fmla="val 50000"/>
              </a:avLst>
            </a:prstGeom>
            <a:ln w="9525">
              <a:solidFill>
                <a:srgbClr val="96F49A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>
                  <a:off x="4342286" y="4083293"/>
                  <a:ext cx="6070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96F49A"/>
                            </a:solidFill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b="0" i="1" smtClean="0">
                            <a:solidFill>
                              <a:srgbClr val="96F49A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solidFill>
                              <a:srgbClr val="96F49A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US" dirty="0">
                    <a:solidFill>
                      <a:srgbClr val="96F49A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2286" y="4083293"/>
                  <a:ext cx="607089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2" name="cross out line"/>
          <p:cNvCxnSpPr/>
          <p:nvPr/>
        </p:nvCxnSpPr>
        <p:spPr>
          <a:xfrm>
            <a:off x="9694066" y="770485"/>
            <a:ext cx="739484" cy="0"/>
          </a:xfrm>
          <a:prstGeom prst="line">
            <a:avLst/>
          </a:prstGeom>
          <a:ln w="19050">
            <a:solidFill>
              <a:srgbClr val="96F49A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n"/>
          <p:cNvGrpSpPr/>
          <p:nvPr/>
        </p:nvGrpSpPr>
        <p:grpSpPr>
          <a:xfrm>
            <a:off x="8169195" y="251023"/>
            <a:ext cx="698500" cy="369332"/>
            <a:chOff x="3643786" y="2742517"/>
            <a:chExt cx="698500" cy="369332"/>
          </a:xfrm>
        </p:grpSpPr>
        <p:cxnSp>
          <p:nvCxnSpPr>
            <p:cNvPr id="44" name="Straight Arrow Connector 43"/>
            <p:cNvCxnSpPr/>
            <p:nvPr/>
          </p:nvCxnSpPr>
          <p:spPr>
            <a:xfrm>
              <a:off x="3643786" y="2946400"/>
              <a:ext cx="6985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3805741" y="2742517"/>
                  <a:ext cx="37459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5741" y="2742517"/>
                  <a:ext cx="374590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f(n)"/>
          <p:cNvGrpSpPr/>
          <p:nvPr/>
        </p:nvGrpSpPr>
        <p:grpSpPr>
          <a:xfrm>
            <a:off x="8169195" y="81747"/>
            <a:ext cx="2784786" cy="369332"/>
            <a:chOff x="3643786" y="2681303"/>
            <a:chExt cx="2784786" cy="369332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3643786" y="2883422"/>
              <a:ext cx="2784786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4740985" y="2681303"/>
                  <a:ext cx="70032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0985" y="2681303"/>
                  <a:ext cx="700320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D"/>
              <p:cNvSpPr/>
              <p:nvPr/>
            </p:nvSpPr>
            <p:spPr>
              <a:xfrm>
                <a:off x="7228661" y="664962"/>
                <a:ext cx="4045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D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661" y="664962"/>
                <a:ext cx="404598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5987635" y="683385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Hide me →</a:t>
            </a:r>
          </a:p>
        </p:txBody>
      </p:sp>
      <p:sp>
        <p:nvSpPr>
          <p:cNvPr id="51" name="hide &quot;for 2^f(n) steps&quot;"/>
          <p:cNvSpPr/>
          <p:nvPr/>
        </p:nvSpPr>
        <p:spPr>
          <a:xfrm>
            <a:off x="3066182" y="4732943"/>
            <a:ext cx="1914895" cy="331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hide &quot;or hasn't halted&quot;"/>
          <p:cNvSpPr/>
          <p:nvPr/>
        </p:nvSpPr>
        <p:spPr>
          <a:xfrm>
            <a:off x="3134630" y="5454764"/>
            <a:ext cx="2244355" cy="331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hide 10*"/>
          <p:cNvSpPr/>
          <p:nvPr/>
        </p:nvSpPr>
        <p:spPr>
          <a:xfrm>
            <a:off x="2065152" y="4343458"/>
            <a:ext cx="497073" cy="331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21.2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031053" y="3878562"/>
                <a:ext cx="5966859" cy="230832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21.2</a:t>
                </a:r>
              </a:p>
              <a:p>
                <a:r>
                  <a:rPr lang="en-US" sz="2000" dirty="0"/>
                  <a:t>What happens when we run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〉1000000</m:t>
                    </m:r>
                  </m:oMath>
                </a14:m>
                <a:r>
                  <a:rPr lang="en-US" sz="2000" dirty="0"/>
                  <a:t> ?</a:t>
                </a:r>
              </a:p>
              <a:p>
                <a:pPr marL="457200" indent="-457200">
                  <a:buAutoNum type="alphaLcParenR"/>
                </a:pPr>
                <a:r>
                  <a:rPr lang="en-US" sz="2000" dirty="0"/>
                  <a:t>It loops</a:t>
                </a:r>
              </a:p>
              <a:p>
                <a:pPr marL="457200" indent="-457200">
                  <a:buAutoNum type="alphaLcParenR"/>
                </a:pPr>
                <a:r>
                  <a:rPr lang="en-US" sz="2000" dirty="0"/>
                  <a:t>It </a:t>
                </a:r>
                <a:r>
                  <a:rPr lang="en-US" sz="2000" i="1" dirty="0"/>
                  <a:t>accepts</a:t>
                </a:r>
              </a:p>
              <a:p>
                <a:pPr marL="457200" indent="-457200">
                  <a:buFontTx/>
                  <a:buAutoNum type="alphaLcParenR"/>
                </a:pPr>
                <a:r>
                  <a:rPr lang="en-US" sz="2000" dirty="0"/>
                  <a:t>It </a:t>
                </a:r>
                <a:r>
                  <a:rPr lang="en-US" sz="2000" i="1" dirty="0"/>
                  <a:t>rejects</a:t>
                </a:r>
              </a:p>
              <a:p>
                <a:pPr marL="457200" indent="-457200">
                  <a:buFontTx/>
                  <a:buAutoNum type="alphaLcParenR"/>
                </a:pPr>
                <a:r>
                  <a:rPr lang="en-US" sz="2000" dirty="0"/>
                  <a:t>We get a contradiction</a:t>
                </a:r>
              </a:p>
              <a:p>
                <a:pPr marL="457200" indent="-457200">
                  <a:buFontTx/>
                  <a:buAutoNum type="alphaLcParenR"/>
                </a:pPr>
                <a:r>
                  <a:rPr lang="en-US" sz="2000" dirty="0"/>
                  <a:t>Smoke comes out</a:t>
                </a: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053" y="3878562"/>
                <a:ext cx="5966859" cy="2308324"/>
              </a:xfrm>
              <a:prstGeom prst="rect">
                <a:avLst/>
              </a:prstGeom>
              <a:blipFill>
                <a:blip r:embed="rId12"/>
                <a:stretch>
                  <a:fillRect l="-1218" t="-1299" b="-311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5DEFBF8-8BE5-CB4A-A07A-C99055683E8B}"/>
              </a:ext>
            </a:extLst>
          </p:cNvPr>
          <p:cNvSpPr txBox="1"/>
          <p:nvPr/>
        </p:nvSpPr>
        <p:spPr>
          <a:xfrm>
            <a:off x="5312229" y="63137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1208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6" grpId="0" uiExpand="1" build="p"/>
      <p:bldP spid="35" grpId="0"/>
      <p:bldP spid="36" grpId="0"/>
      <p:bldP spid="36" grpId="1"/>
      <p:bldP spid="37" grpId="0"/>
      <p:bldP spid="38" grpId="0"/>
      <p:bldP spid="49" grpId="0"/>
      <p:bldP spid="50" grpId="0"/>
      <p:bldP spid="50" grpId="1"/>
      <p:bldP spid="51" grpId="0" animBg="1"/>
      <p:bldP spid="52" grpId="0" animBg="1"/>
      <p:bldP spid="53" grpId="0" animBg="1"/>
      <p:bldP spid="54" grpId="0" animBg="1"/>
      <p:bldP spid="55" grpId="0" uiExpand="1" animBg="1"/>
    </p:bldLst>
  </p:timing>
</p:sld>
</file>

<file path=ppt/theme/theme1.xml><?xml version="1.0" encoding="utf-8"?>
<a:theme xmlns:a="http://schemas.openxmlformats.org/drawingml/2006/main" name="Office Theme">
  <a:themeElements>
    <a:clrScheme name="Custom 30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D8C741-A088-4A67-B095-EBA88677D1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DA899E-9B83-4FE9-92A7-38F65746DCD4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3880A970-CB42-4ADD-9574-B8A192C446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85678</TotalTime>
  <Words>2076</Words>
  <Application>Microsoft Macintosh PowerPoint</Application>
  <PresentationFormat>Widescreen</PresentationFormat>
  <Paragraphs>256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21: Hierarchy Theorems </dc:title>
  <dc:subject/>
  <dc:creator>Michael Sipser</dc:creator>
  <cp:keywords/>
  <dc:description/>
  <cp:lastModifiedBy>Microsoft Office User</cp:lastModifiedBy>
  <cp:revision>1941</cp:revision>
  <dcterms:created xsi:type="dcterms:W3CDTF">2020-08-09T18:24:17Z</dcterms:created>
  <dcterms:modified xsi:type="dcterms:W3CDTF">2021-02-15T23:09:00Z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