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9" r:id="rId5"/>
    <p:sldId id="405" r:id="rId6"/>
    <p:sldId id="437" r:id="rId7"/>
    <p:sldId id="435" r:id="rId8"/>
    <p:sldId id="425" r:id="rId9"/>
    <p:sldId id="430" r:id="rId10"/>
    <p:sldId id="431" r:id="rId11"/>
    <p:sldId id="433" r:id="rId12"/>
    <p:sldId id="434" r:id="rId13"/>
    <p:sldId id="383" r:id="rId14"/>
    <p:sldId id="28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884" autoAdjust="0"/>
    <p:restoredTop sz="95070" autoAdjust="0"/>
  </p:normalViewPr>
  <p:slideViewPr>
    <p:cSldViewPr snapToGrid="0">
      <p:cViewPr varScale="1">
        <p:scale>
          <a:sx n="91" d="100"/>
          <a:sy n="91" d="100"/>
        </p:scale>
        <p:origin x="192" y="208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508C30A-0E25-094D-B2F2-F00D999B76FF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88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078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921267D-4443-C64A-9718-3F0B46BE3EA0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383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01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48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935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659AB35-F004-D84A-ACE6-246B490BF31D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70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20.png"/><Relationship Id="rId7" Type="http://schemas.openxmlformats.org/officeDocument/2006/relationships/image" Target="../media/image1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0.png"/><Relationship Id="rId5" Type="http://schemas.openxmlformats.org/officeDocument/2006/relationships/image" Target="../media/image140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png"/><Relationship Id="rId18" Type="http://schemas.openxmlformats.org/officeDocument/2006/relationships/image" Target="../media/image25.png"/><Relationship Id="rId3" Type="http://schemas.openxmlformats.org/officeDocument/2006/relationships/image" Target="../media/image170.png"/><Relationship Id="rId7" Type="http://schemas.openxmlformats.org/officeDocument/2006/relationships/image" Target="../media/image150.png"/><Relationship Id="rId12" Type="http://schemas.openxmlformats.org/officeDocument/2006/relationships/image" Target="../media/image230.png"/><Relationship Id="rId1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0.png"/><Relationship Id="rId11" Type="http://schemas.openxmlformats.org/officeDocument/2006/relationships/image" Target="../media/image30.png"/><Relationship Id="rId5" Type="http://schemas.openxmlformats.org/officeDocument/2006/relationships/image" Target="../media/image140.png"/><Relationship Id="rId15" Type="http://schemas.openxmlformats.org/officeDocument/2006/relationships/image" Target="../media/image300.png"/><Relationship Id="rId10" Type="http://schemas.openxmlformats.org/officeDocument/2006/relationships/image" Target="../media/image29.png"/><Relationship Id="rId19" Type="http://schemas.openxmlformats.org/officeDocument/2006/relationships/image" Target="../media/image270.png"/><Relationship Id="rId9" Type="http://schemas.openxmlformats.org/officeDocument/2006/relationships/image" Target="../media/image28.png"/><Relationship Id="rId1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3" Type="http://schemas.openxmlformats.org/officeDocument/2006/relationships/image" Target="../media/image330.png"/><Relationship Id="rId7" Type="http://schemas.openxmlformats.org/officeDocument/2006/relationships/image" Target="../media/image37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11" Type="http://schemas.openxmlformats.org/officeDocument/2006/relationships/image" Target="../media/image37.png"/><Relationship Id="rId5" Type="http://schemas.openxmlformats.org/officeDocument/2006/relationships/image" Target="../media/image44.png"/><Relationship Id="rId10" Type="http://schemas.openxmlformats.org/officeDocument/2006/relationships/image" Target="../media/image36.png"/><Relationship Id="rId4" Type="http://schemas.openxmlformats.org/officeDocument/2006/relationships/image" Target="../media/image34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18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7853" y="1227612"/>
                <a:ext cx="7073836" cy="37702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800" b="1" dirty="0">
                    <a:solidFill>
                      <a:schemeClr val="tx1"/>
                    </a:solidFill>
                  </a:rPr>
                  <a:t>Last time:  </a:t>
                </a:r>
                <a:br>
                  <a:rPr lang="en-US" sz="2800" baseline="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- Space complexity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-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NSPACE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</a:t>
                </a:r>
                <a:r>
                  <a:rPr lang="en-US" sz="2400" dirty="0"/>
                  <a:t>PSPACE, NPSPACE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- Relationship with TIME classes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8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</a:t>
                </a:r>
                <a:r>
                  <a:rPr lang="en-US" sz="2400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Sipser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§8.3) </a:t>
                </a:r>
                <a:b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Review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PSPACE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</a:t>
                </a:r>
                <a:r>
                  <a:rPr lang="en-US" sz="2400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Savitch’s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Theorem: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b="0" i="1" dirty="0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sz="16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PSPACE-completeness 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PSPACE-complete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53" y="1227612"/>
                <a:ext cx="7073836" cy="3770263"/>
              </a:xfrm>
              <a:prstGeom prst="rect">
                <a:avLst/>
              </a:prstGeom>
              <a:blipFill>
                <a:blip r:embed="rId2"/>
                <a:stretch>
                  <a:fillRect l="-1792" t="-1678" b="-26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328241BF-A40E-264D-803D-75650D084877}"/>
              </a:ext>
            </a:extLst>
          </p:cNvPr>
          <p:cNvSpPr txBox="1"/>
          <p:nvPr/>
        </p:nvSpPr>
        <p:spPr>
          <a:xfrm>
            <a:off x="5689600" y="62701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2314" y="1617154"/>
                <a:ext cx="7636785" cy="1555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PSPACE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 err="1">
                    <a:solidFill>
                      <a:schemeClr val="tx1"/>
                    </a:solidFill>
                  </a:rPr>
                  <a:t>Savitch’s</a:t>
                </a:r>
                <a:r>
                  <a:rPr lang="en-US" sz="2400" dirty="0">
                    <a:solidFill>
                      <a:schemeClr val="tx1"/>
                    </a:solidFill>
                  </a:rPr>
                  <a:t> Theorem:  NSPACE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⊆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PSPACE-complete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14" y="1617154"/>
                <a:ext cx="7636785" cy="1555619"/>
              </a:xfrm>
              <a:prstGeom prst="rect">
                <a:avLst/>
              </a:prstGeom>
              <a:blipFill>
                <a:blip r:embed="rId3"/>
                <a:stretch>
                  <a:fillRect l="-1277" t="-3529" b="-86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Isosceles Triangle 5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EACF83-E8C3-E14C-94E0-46FED6271F57}"/>
              </a:ext>
            </a:extLst>
          </p:cNvPr>
          <p:cNvSpPr txBox="1"/>
          <p:nvPr/>
        </p:nvSpPr>
        <p:spPr>
          <a:xfrm>
            <a:off x="5631543" y="611051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47112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221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Review:  SPACE Complexity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6535" y="1356437"/>
                <a:ext cx="9897198" cy="41522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tx1"/>
                    </a:solidFill>
                  </a:rPr>
                  <a:t>Defn:  </a:t>
                </a:r>
                <a:r>
                  <a:rPr lang="en-US" sz="2400" dirty="0">
                    <a:solidFill>
                      <a:schemeClr val="tx1"/>
                    </a:solidFill>
                  </a:rPr>
                  <a:t>Let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ℕ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   Say TM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u="sng" dirty="0">
                    <a:solidFill>
                      <a:schemeClr val="tx1"/>
                    </a:solidFill>
                  </a:rPr>
                  <a:t>runs in space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if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always halts and uses at most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tape cells on all inputs of length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An NTM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u="sng" dirty="0">
                    <a:solidFill>
                      <a:schemeClr val="tx1"/>
                    </a:solidFill>
                  </a:rPr>
                  <a:t>runs in space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if all branches halt and each branch uses at most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tape cells on all inputs of length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some 1-tape TM decides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/>
                  <a:t>in space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NSPACE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some 1-tape NTM decides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/>
                  <a:t>in space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PSPACE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⋃"/>
                        <m:supHide m:val="on"/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en-US" sz="2400" b="0" i="0" dirty="0" smtClean="0">
                            <a:solidFill>
                              <a:schemeClr val="tx1"/>
                            </a:solidFill>
                          </a:rPr>
                          <m:t>SPAC</m:t>
                        </m:r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tx1"/>
                            </a:solidFill>
                          </a:rPr>
                          <m:t>E</m:t>
                        </m:r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 “polynomial space”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NPSPACE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⋃"/>
                        <m:supHide m:val="on"/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en-US" sz="2400" b="0" i="0" dirty="0" smtClean="0">
                            <a:solidFill>
                              <a:schemeClr val="tx1"/>
                            </a:solidFill>
                          </a:rPr>
                          <m:t>NSPAC</m:t>
                        </m:r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tx1"/>
                            </a:solidFill>
                          </a:rPr>
                          <m:t>E</m:t>
                        </m:r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  “nondeterministic polynomial space”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rgbClr val="FFFF00"/>
                    </a:solidFill>
                  </a:rPr>
                  <a:t>Today:  PSPACE = NPSPACE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35" y="1356437"/>
                <a:ext cx="9897198" cy="4152291"/>
              </a:xfrm>
              <a:prstGeom prst="rect">
                <a:avLst/>
              </a:prstGeom>
              <a:blipFill>
                <a:blip r:embed="rId3"/>
                <a:stretch>
                  <a:fillRect l="-986" t="-1175" b="-3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9381922" y="2883843"/>
            <a:ext cx="2385110" cy="2582931"/>
            <a:chOff x="8682581" y="2626192"/>
            <a:chExt cx="2746803" cy="2974623"/>
          </a:xfrm>
        </p:grpSpPr>
        <p:grpSp>
          <p:nvGrpSpPr>
            <p:cNvPr id="10" name="Group 9"/>
            <p:cNvGrpSpPr/>
            <p:nvPr/>
          </p:nvGrpSpPr>
          <p:grpSpPr>
            <a:xfrm rot="18891006">
              <a:off x="9055939" y="3350412"/>
              <a:ext cx="2069752" cy="2090639"/>
              <a:chOff x="9095874" y="4263922"/>
              <a:chExt cx="1359156" cy="1372872"/>
            </a:xfrm>
          </p:grpSpPr>
          <p:sp>
            <p:nvSpPr>
              <p:cNvPr id="17" name="Rounded Rectangle 16"/>
              <p:cNvSpPr/>
              <p:nvPr/>
            </p:nvSpPr>
            <p:spPr>
              <a:xfrm>
                <a:off x="9095874" y="4848725"/>
                <a:ext cx="1359156" cy="782053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 rot="16200000">
                <a:off x="8800465" y="4559331"/>
                <a:ext cx="1372872" cy="782053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</p:grpSp>
        <p:sp>
          <p:nvSpPr>
            <p:cNvPr id="11" name="Rounded Rectangle 10"/>
            <p:cNvSpPr/>
            <p:nvPr/>
          </p:nvSpPr>
          <p:spPr>
            <a:xfrm rot="18891006">
              <a:off x="9513239" y="4421151"/>
              <a:ext cx="1168400" cy="119092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056551" y="3891010"/>
              <a:ext cx="72436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err="1"/>
                <a:t>coNP</a:t>
              </a:r>
              <a:endParaRPr lang="en-US" sz="20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524369" y="3891010"/>
              <a:ext cx="4828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NP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931655" y="4816559"/>
              <a:ext cx="31771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P</a:t>
              </a:r>
            </a:p>
          </p:txBody>
        </p:sp>
        <p:sp>
          <p:nvSpPr>
            <p:cNvPr id="15" name="Rounded Rectangle 10"/>
            <p:cNvSpPr/>
            <p:nvPr/>
          </p:nvSpPr>
          <p:spPr>
            <a:xfrm rot="18891006">
              <a:off x="8727645" y="2581128"/>
              <a:ext cx="2656676" cy="2746803"/>
            </a:xfrm>
            <a:custGeom>
              <a:avLst/>
              <a:gdLst>
                <a:gd name="connsiteX0" fmla="*/ 0 w 2015413"/>
                <a:gd name="connsiteY0" fmla="*/ 650857 h 2128317"/>
                <a:gd name="connsiteX1" fmla="*/ 650857 w 2015413"/>
                <a:gd name="connsiteY1" fmla="*/ 0 h 2128317"/>
                <a:gd name="connsiteX2" fmla="*/ 1364556 w 2015413"/>
                <a:gd name="connsiteY2" fmla="*/ 0 h 2128317"/>
                <a:gd name="connsiteX3" fmla="*/ 2015413 w 2015413"/>
                <a:gd name="connsiteY3" fmla="*/ 650857 h 2128317"/>
                <a:gd name="connsiteX4" fmla="*/ 2015413 w 2015413"/>
                <a:gd name="connsiteY4" fmla="*/ 1477460 h 2128317"/>
                <a:gd name="connsiteX5" fmla="*/ 1364556 w 2015413"/>
                <a:gd name="connsiteY5" fmla="*/ 2128317 h 2128317"/>
                <a:gd name="connsiteX6" fmla="*/ 650857 w 2015413"/>
                <a:gd name="connsiteY6" fmla="*/ 2128317 h 2128317"/>
                <a:gd name="connsiteX7" fmla="*/ 0 w 2015413"/>
                <a:gd name="connsiteY7" fmla="*/ 1477460 h 2128317"/>
                <a:gd name="connsiteX8" fmla="*/ 0 w 2015413"/>
                <a:gd name="connsiteY8" fmla="*/ 650857 h 2128317"/>
                <a:gd name="connsiteX0" fmla="*/ 0 w 2015413"/>
                <a:gd name="connsiteY0" fmla="*/ 650857 h 2128317"/>
                <a:gd name="connsiteX1" fmla="*/ 650857 w 2015413"/>
                <a:gd name="connsiteY1" fmla="*/ 0 h 2128317"/>
                <a:gd name="connsiteX2" fmla="*/ 1364556 w 2015413"/>
                <a:gd name="connsiteY2" fmla="*/ 0 h 2128317"/>
                <a:gd name="connsiteX3" fmla="*/ 2015413 w 2015413"/>
                <a:gd name="connsiteY3" fmla="*/ 650857 h 2128317"/>
                <a:gd name="connsiteX4" fmla="*/ 2015413 w 2015413"/>
                <a:gd name="connsiteY4" fmla="*/ 1477460 h 2128317"/>
                <a:gd name="connsiteX5" fmla="*/ 1360125 w 2015413"/>
                <a:gd name="connsiteY5" fmla="*/ 2105855 h 2128317"/>
                <a:gd name="connsiteX6" fmla="*/ 650857 w 2015413"/>
                <a:gd name="connsiteY6" fmla="*/ 2128317 h 2128317"/>
                <a:gd name="connsiteX7" fmla="*/ 0 w 2015413"/>
                <a:gd name="connsiteY7" fmla="*/ 1477460 h 2128317"/>
                <a:gd name="connsiteX8" fmla="*/ 0 w 2015413"/>
                <a:gd name="connsiteY8" fmla="*/ 650857 h 2128317"/>
                <a:gd name="connsiteX0" fmla="*/ 0 w 2015413"/>
                <a:gd name="connsiteY0" fmla="*/ 650857 h 2114858"/>
                <a:gd name="connsiteX1" fmla="*/ 650857 w 2015413"/>
                <a:gd name="connsiteY1" fmla="*/ 0 h 2114858"/>
                <a:gd name="connsiteX2" fmla="*/ 1364556 w 2015413"/>
                <a:gd name="connsiteY2" fmla="*/ 0 h 2114858"/>
                <a:gd name="connsiteX3" fmla="*/ 2015413 w 2015413"/>
                <a:gd name="connsiteY3" fmla="*/ 650857 h 2114858"/>
                <a:gd name="connsiteX4" fmla="*/ 2015413 w 2015413"/>
                <a:gd name="connsiteY4" fmla="*/ 1477460 h 2114858"/>
                <a:gd name="connsiteX5" fmla="*/ 1360125 w 2015413"/>
                <a:gd name="connsiteY5" fmla="*/ 2105855 h 2114858"/>
                <a:gd name="connsiteX6" fmla="*/ 655382 w 2015413"/>
                <a:gd name="connsiteY6" fmla="*/ 2114858 h 2114858"/>
                <a:gd name="connsiteX7" fmla="*/ 0 w 2015413"/>
                <a:gd name="connsiteY7" fmla="*/ 1477460 h 2114858"/>
                <a:gd name="connsiteX8" fmla="*/ 0 w 2015413"/>
                <a:gd name="connsiteY8" fmla="*/ 650857 h 2114858"/>
                <a:gd name="connsiteX0" fmla="*/ 0 w 2015413"/>
                <a:gd name="connsiteY0" fmla="*/ 650857 h 2105855"/>
                <a:gd name="connsiteX1" fmla="*/ 650857 w 2015413"/>
                <a:gd name="connsiteY1" fmla="*/ 0 h 2105855"/>
                <a:gd name="connsiteX2" fmla="*/ 1364556 w 2015413"/>
                <a:gd name="connsiteY2" fmla="*/ 0 h 2105855"/>
                <a:gd name="connsiteX3" fmla="*/ 2015413 w 2015413"/>
                <a:gd name="connsiteY3" fmla="*/ 650857 h 2105855"/>
                <a:gd name="connsiteX4" fmla="*/ 2015413 w 2015413"/>
                <a:gd name="connsiteY4" fmla="*/ 1477460 h 2105855"/>
                <a:gd name="connsiteX5" fmla="*/ 1360125 w 2015413"/>
                <a:gd name="connsiteY5" fmla="*/ 2105855 h 2105855"/>
                <a:gd name="connsiteX6" fmla="*/ 472332 w 2015413"/>
                <a:gd name="connsiteY6" fmla="*/ 2104016 h 2105855"/>
                <a:gd name="connsiteX7" fmla="*/ 0 w 2015413"/>
                <a:gd name="connsiteY7" fmla="*/ 1477460 h 2105855"/>
                <a:gd name="connsiteX8" fmla="*/ 0 w 2015413"/>
                <a:gd name="connsiteY8" fmla="*/ 650857 h 2105855"/>
                <a:gd name="connsiteX0" fmla="*/ 7017 w 2022430"/>
                <a:gd name="connsiteY0" fmla="*/ 650857 h 2105855"/>
                <a:gd name="connsiteX1" fmla="*/ 657874 w 2022430"/>
                <a:gd name="connsiteY1" fmla="*/ 0 h 2105855"/>
                <a:gd name="connsiteX2" fmla="*/ 1371573 w 2022430"/>
                <a:gd name="connsiteY2" fmla="*/ 0 h 2105855"/>
                <a:gd name="connsiteX3" fmla="*/ 2022430 w 2022430"/>
                <a:gd name="connsiteY3" fmla="*/ 650857 h 2105855"/>
                <a:gd name="connsiteX4" fmla="*/ 2022430 w 2022430"/>
                <a:gd name="connsiteY4" fmla="*/ 1477460 h 2105855"/>
                <a:gd name="connsiteX5" fmla="*/ 1367142 w 2022430"/>
                <a:gd name="connsiteY5" fmla="*/ 2105855 h 2105855"/>
                <a:gd name="connsiteX6" fmla="*/ 479349 w 2022430"/>
                <a:gd name="connsiteY6" fmla="*/ 2104016 h 2105855"/>
                <a:gd name="connsiteX7" fmla="*/ 0 w 2022430"/>
                <a:gd name="connsiteY7" fmla="*/ 1518894 h 2105855"/>
                <a:gd name="connsiteX8" fmla="*/ 7017 w 2022430"/>
                <a:gd name="connsiteY8" fmla="*/ 650857 h 2105855"/>
                <a:gd name="connsiteX0" fmla="*/ 7017 w 2022430"/>
                <a:gd name="connsiteY0" fmla="*/ 657237 h 2112235"/>
                <a:gd name="connsiteX1" fmla="*/ 657874 w 2022430"/>
                <a:gd name="connsiteY1" fmla="*/ 6380 h 2112235"/>
                <a:gd name="connsiteX2" fmla="*/ 1045501 w 2022430"/>
                <a:gd name="connsiteY2" fmla="*/ 0 h 2112235"/>
                <a:gd name="connsiteX3" fmla="*/ 2022430 w 2022430"/>
                <a:gd name="connsiteY3" fmla="*/ 657237 h 2112235"/>
                <a:gd name="connsiteX4" fmla="*/ 2022430 w 2022430"/>
                <a:gd name="connsiteY4" fmla="*/ 1483840 h 2112235"/>
                <a:gd name="connsiteX5" fmla="*/ 1367142 w 2022430"/>
                <a:gd name="connsiteY5" fmla="*/ 2112235 h 2112235"/>
                <a:gd name="connsiteX6" fmla="*/ 479349 w 2022430"/>
                <a:gd name="connsiteY6" fmla="*/ 2110396 h 2112235"/>
                <a:gd name="connsiteX7" fmla="*/ 0 w 2022430"/>
                <a:gd name="connsiteY7" fmla="*/ 1525274 h 2112235"/>
                <a:gd name="connsiteX8" fmla="*/ 7017 w 2022430"/>
                <a:gd name="connsiteY8" fmla="*/ 657237 h 2112235"/>
                <a:gd name="connsiteX0" fmla="*/ 7017 w 2022430"/>
                <a:gd name="connsiteY0" fmla="*/ 657237 h 2112235"/>
                <a:gd name="connsiteX1" fmla="*/ 657874 w 2022430"/>
                <a:gd name="connsiteY1" fmla="*/ 6380 h 2112235"/>
                <a:gd name="connsiteX2" fmla="*/ 1045501 w 2022430"/>
                <a:gd name="connsiteY2" fmla="*/ 0 h 2112235"/>
                <a:gd name="connsiteX3" fmla="*/ 2021766 w 2022430"/>
                <a:gd name="connsiteY3" fmla="*/ 911473 h 2112235"/>
                <a:gd name="connsiteX4" fmla="*/ 2022430 w 2022430"/>
                <a:gd name="connsiteY4" fmla="*/ 1483840 h 2112235"/>
                <a:gd name="connsiteX5" fmla="*/ 1367142 w 2022430"/>
                <a:gd name="connsiteY5" fmla="*/ 2112235 h 2112235"/>
                <a:gd name="connsiteX6" fmla="*/ 479349 w 2022430"/>
                <a:gd name="connsiteY6" fmla="*/ 2110396 h 2112235"/>
                <a:gd name="connsiteX7" fmla="*/ 0 w 2022430"/>
                <a:gd name="connsiteY7" fmla="*/ 1525274 h 2112235"/>
                <a:gd name="connsiteX8" fmla="*/ 7017 w 2022430"/>
                <a:gd name="connsiteY8" fmla="*/ 657237 h 2112235"/>
                <a:gd name="connsiteX0" fmla="*/ 7017 w 2043816"/>
                <a:gd name="connsiteY0" fmla="*/ 657237 h 2112235"/>
                <a:gd name="connsiteX1" fmla="*/ 657874 w 2043816"/>
                <a:gd name="connsiteY1" fmla="*/ 6380 h 2112235"/>
                <a:gd name="connsiteX2" fmla="*/ 1045501 w 2043816"/>
                <a:gd name="connsiteY2" fmla="*/ 0 h 2112235"/>
                <a:gd name="connsiteX3" fmla="*/ 2043815 w 2043816"/>
                <a:gd name="connsiteY3" fmla="*/ 933639 h 2112235"/>
                <a:gd name="connsiteX4" fmla="*/ 2022430 w 2043816"/>
                <a:gd name="connsiteY4" fmla="*/ 1483840 h 2112235"/>
                <a:gd name="connsiteX5" fmla="*/ 1367142 w 2043816"/>
                <a:gd name="connsiteY5" fmla="*/ 2112235 h 2112235"/>
                <a:gd name="connsiteX6" fmla="*/ 479349 w 2043816"/>
                <a:gd name="connsiteY6" fmla="*/ 2110396 h 2112235"/>
                <a:gd name="connsiteX7" fmla="*/ 0 w 2043816"/>
                <a:gd name="connsiteY7" fmla="*/ 1525274 h 2112235"/>
                <a:gd name="connsiteX8" fmla="*/ 7017 w 2043816"/>
                <a:gd name="connsiteY8" fmla="*/ 657237 h 2112235"/>
                <a:gd name="connsiteX0" fmla="*/ 7017 w 2047948"/>
                <a:gd name="connsiteY0" fmla="*/ 657237 h 2112235"/>
                <a:gd name="connsiteX1" fmla="*/ 657874 w 2047948"/>
                <a:gd name="connsiteY1" fmla="*/ 6380 h 2112235"/>
                <a:gd name="connsiteX2" fmla="*/ 1045501 w 2047948"/>
                <a:gd name="connsiteY2" fmla="*/ 0 h 2112235"/>
                <a:gd name="connsiteX3" fmla="*/ 2043815 w 2047948"/>
                <a:gd name="connsiteY3" fmla="*/ 933639 h 2112235"/>
                <a:gd name="connsiteX4" fmla="*/ 2022430 w 2047948"/>
                <a:gd name="connsiteY4" fmla="*/ 1483840 h 2112235"/>
                <a:gd name="connsiteX5" fmla="*/ 1367142 w 2047948"/>
                <a:gd name="connsiteY5" fmla="*/ 2112235 h 2112235"/>
                <a:gd name="connsiteX6" fmla="*/ 479349 w 2047948"/>
                <a:gd name="connsiteY6" fmla="*/ 2110396 h 2112235"/>
                <a:gd name="connsiteX7" fmla="*/ 0 w 2047948"/>
                <a:gd name="connsiteY7" fmla="*/ 1525274 h 2112235"/>
                <a:gd name="connsiteX8" fmla="*/ 7017 w 2047948"/>
                <a:gd name="connsiteY8" fmla="*/ 657237 h 2112235"/>
                <a:gd name="connsiteX0" fmla="*/ 7017 w 2047948"/>
                <a:gd name="connsiteY0" fmla="*/ 657237 h 2112235"/>
                <a:gd name="connsiteX1" fmla="*/ 657874 w 2047948"/>
                <a:gd name="connsiteY1" fmla="*/ 6380 h 2112235"/>
                <a:gd name="connsiteX2" fmla="*/ 1045501 w 2047948"/>
                <a:gd name="connsiteY2" fmla="*/ 0 h 2112235"/>
                <a:gd name="connsiteX3" fmla="*/ 2043815 w 2047948"/>
                <a:gd name="connsiteY3" fmla="*/ 933639 h 2112235"/>
                <a:gd name="connsiteX4" fmla="*/ 2022430 w 2047948"/>
                <a:gd name="connsiteY4" fmla="*/ 1483840 h 2112235"/>
                <a:gd name="connsiteX5" fmla="*/ 1367142 w 2047948"/>
                <a:gd name="connsiteY5" fmla="*/ 2112235 h 2112235"/>
                <a:gd name="connsiteX6" fmla="*/ 479349 w 2047948"/>
                <a:gd name="connsiteY6" fmla="*/ 2110396 h 2112235"/>
                <a:gd name="connsiteX7" fmla="*/ 0 w 2047948"/>
                <a:gd name="connsiteY7" fmla="*/ 1525274 h 2112235"/>
                <a:gd name="connsiteX8" fmla="*/ 7017 w 2047948"/>
                <a:gd name="connsiteY8" fmla="*/ 657237 h 2112235"/>
                <a:gd name="connsiteX0" fmla="*/ 7017 w 2047948"/>
                <a:gd name="connsiteY0" fmla="*/ 657375 h 2112373"/>
                <a:gd name="connsiteX1" fmla="*/ 657874 w 2047948"/>
                <a:gd name="connsiteY1" fmla="*/ 6518 h 2112373"/>
                <a:gd name="connsiteX2" fmla="*/ 1045501 w 2047948"/>
                <a:gd name="connsiteY2" fmla="*/ 138 h 2112373"/>
                <a:gd name="connsiteX3" fmla="*/ 2043815 w 2047948"/>
                <a:gd name="connsiteY3" fmla="*/ 933777 h 2112373"/>
                <a:gd name="connsiteX4" fmla="*/ 2022430 w 2047948"/>
                <a:gd name="connsiteY4" fmla="*/ 1483978 h 2112373"/>
                <a:gd name="connsiteX5" fmla="*/ 1367142 w 2047948"/>
                <a:gd name="connsiteY5" fmla="*/ 2112373 h 2112373"/>
                <a:gd name="connsiteX6" fmla="*/ 479349 w 2047948"/>
                <a:gd name="connsiteY6" fmla="*/ 2110534 h 2112373"/>
                <a:gd name="connsiteX7" fmla="*/ 0 w 2047948"/>
                <a:gd name="connsiteY7" fmla="*/ 1525412 h 2112373"/>
                <a:gd name="connsiteX8" fmla="*/ 7017 w 2047948"/>
                <a:gd name="connsiteY8" fmla="*/ 657375 h 2112373"/>
                <a:gd name="connsiteX0" fmla="*/ 7017 w 2047948"/>
                <a:gd name="connsiteY0" fmla="*/ 658153 h 2113151"/>
                <a:gd name="connsiteX1" fmla="*/ 657874 w 2047948"/>
                <a:gd name="connsiteY1" fmla="*/ 7296 h 2113151"/>
                <a:gd name="connsiteX2" fmla="*/ 1045501 w 2047948"/>
                <a:gd name="connsiteY2" fmla="*/ 916 h 2113151"/>
                <a:gd name="connsiteX3" fmla="*/ 2043815 w 2047948"/>
                <a:gd name="connsiteY3" fmla="*/ 934555 h 2113151"/>
                <a:gd name="connsiteX4" fmla="*/ 2022430 w 2047948"/>
                <a:gd name="connsiteY4" fmla="*/ 1484756 h 2113151"/>
                <a:gd name="connsiteX5" fmla="*/ 1367142 w 2047948"/>
                <a:gd name="connsiteY5" fmla="*/ 2113151 h 2113151"/>
                <a:gd name="connsiteX6" fmla="*/ 479349 w 2047948"/>
                <a:gd name="connsiteY6" fmla="*/ 2111312 h 2113151"/>
                <a:gd name="connsiteX7" fmla="*/ 0 w 2047948"/>
                <a:gd name="connsiteY7" fmla="*/ 1526190 h 2113151"/>
                <a:gd name="connsiteX8" fmla="*/ 7017 w 2047948"/>
                <a:gd name="connsiteY8" fmla="*/ 658153 h 2113151"/>
                <a:gd name="connsiteX0" fmla="*/ 7017 w 2047948"/>
                <a:gd name="connsiteY0" fmla="*/ 658153 h 2113151"/>
                <a:gd name="connsiteX1" fmla="*/ 657874 w 2047948"/>
                <a:gd name="connsiteY1" fmla="*/ 7296 h 2113151"/>
                <a:gd name="connsiteX2" fmla="*/ 1045501 w 2047948"/>
                <a:gd name="connsiteY2" fmla="*/ 916 h 2113151"/>
                <a:gd name="connsiteX3" fmla="*/ 2043815 w 2047948"/>
                <a:gd name="connsiteY3" fmla="*/ 934555 h 2113151"/>
                <a:gd name="connsiteX4" fmla="*/ 2022430 w 2047948"/>
                <a:gd name="connsiteY4" fmla="*/ 1484756 h 2113151"/>
                <a:gd name="connsiteX5" fmla="*/ 1367142 w 2047948"/>
                <a:gd name="connsiteY5" fmla="*/ 2113151 h 2113151"/>
                <a:gd name="connsiteX6" fmla="*/ 479349 w 2047948"/>
                <a:gd name="connsiteY6" fmla="*/ 2111312 h 2113151"/>
                <a:gd name="connsiteX7" fmla="*/ 0 w 2047948"/>
                <a:gd name="connsiteY7" fmla="*/ 1526190 h 2113151"/>
                <a:gd name="connsiteX8" fmla="*/ 7017 w 2047948"/>
                <a:gd name="connsiteY8" fmla="*/ 658153 h 2113151"/>
                <a:gd name="connsiteX0" fmla="*/ 7017 w 2043844"/>
                <a:gd name="connsiteY0" fmla="*/ 658153 h 2113151"/>
                <a:gd name="connsiteX1" fmla="*/ 657874 w 2043844"/>
                <a:gd name="connsiteY1" fmla="*/ 7296 h 2113151"/>
                <a:gd name="connsiteX2" fmla="*/ 1045501 w 2043844"/>
                <a:gd name="connsiteY2" fmla="*/ 916 h 2113151"/>
                <a:gd name="connsiteX3" fmla="*/ 2043815 w 2043844"/>
                <a:gd name="connsiteY3" fmla="*/ 934555 h 2113151"/>
                <a:gd name="connsiteX4" fmla="*/ 2022430 w 2043844"/>
                <a:gd name="connsiteY4" fmla="*/ 1484756 h 2113151"/>
                <a:gd name="connsiteX5" fmla="*/ 1367142 w 2043844"/>
                <a:gd name="connsiteY5" fmla="*/ 2113151 h 2113151"/>
                <a:gd name="connsiteX6" fmla="*/ 479349 w 2043844"/>
                <a:gd name="connsiteY6" fmla="*/ 2111312 h 2113151"/>
                <a:gd name="connsiteX7" fmla="*/ 0 w 2043844"/>
                <a:gd name="connsiteY7" fmla="*/ 1526190 h 2113151"/>
                <a:gd name="connsiteX8" fmla="*/ 7017 w 2043844"/>
                <a:gd name="connsiteY8" fmla="*/ 658153 h 2113151"/>
                <a:gd name="connsiteX0" fmla="*/ 7017 w 2043815"/>
                <a:gd name="connsiteY0" fmla="*/ 658153 h 2113151"/>
                <a:gd name="connsiteX1" fmla="*/ 657874 w 2043815"/>
                <a:gd name="connsiteY1" fmla="*/ 7296 h 2113151"/>
                <a:gd name="connsiteX2" fmla="*/ 1045501 w 2043815"/>
                <a:gd name="connsiteY2" fmla="*/ 916 h 2113151"/>
                <a:gd name="connsiteX3" fmla="*/ 2043815 w 2043815"/>
                <a:gd name="connsiteY3" fmla="*/ 934555 h 2113151"/>
                <a:gd name="connsiteX4" fmla="*/ 2022430 w 2043815"/>
                <a:gd name="connsiteY4" fmla="*/ 1484756 h 2113151"/>
                <a:gd name="connsiteX5" fmla="*/ 1367142 w 2043815"/>
                <a:gd name="connsiteY5" fmla="*/ 2113151 h 2113151"/>
                <a:gd name="connsiteX6" fmla="*/ 479349 w 2043815"/>
                <a:gd name="connsiteY6" fmla="*/ 2111312 h 2113151"/>
                <a:gd name="connsiteX7" fmla="*/ 0 w 2043815"/>
                <a:gd name="connsiteY7" fmla="*/ 1526190 h 2113151"/>
                <a:gd name="connsiteX8" fmla="*/ 7017 w 2043815"/>
                <a:gd name="connsiteY8" fmla="*/ 658153 h 211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43815" h="2113151">
                  <a:moveTo>
                    <a:pt x="7017" y="658153"/>
                  </a:moveTo>
                  <a:cubicBezTo>
                    <a:pt x="7017" y="298695"/>
                    <a:pt x="298416" y="7296"/>
                    <a:pt x="657874" y="7296"/>
                  </a:cubicBezTo>
                  <a:cubicBezTo>
                    <a:pt x="787083" y="5169"/>
                    <a:pt x="855510" y="-2643"/>
                    <a:pt x="1045501" y="916"/>
                  </a:cubicBezTo>
                  <a:cubicBezTo>
                    <a:pt x="1349632" y="22879"/>
                    <a:pt x="2038014" y="680093"/>
                    <a:pt x="2043815" y="934555"/>
                  </a:cubicBezTo>
                  <a:cubicBezTo>
                    <a:pt x="2043601" y="1291151"/>
                    <a:pt x="2022209" y="1293967"/>
                    <a:pt x="2022430" y="1484756"/>
                  </a:cubicBezTo>
                  <a:cubicBezTo>
                    <a:pt x="2022430" y="1844214"/>
                    <a:pt x="1726600" y="2113151"/>
                    <a:pt x="1367142" y="2113151"/>
                  </a:cubicBezTo>
                  <a:lnTo>
                    <a:pt x="479349" y="2111312"/>
                  </a:lnTo>
                  <a:cubicBezTo>
                    <a:pt x="119891" y="2111312"/>
                    <a:pt x="0" y="1885648"/>
                    <a:pt x="0" y="1526190"/>
                  </a:cubicBezTo>
                  <a:lnTo>
                    <a:pt x="7017" y="658153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565389" y="2822743"/>
              <a:ext cx="95898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PSPACE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852144" y="5133211"/>
            <a:ext cx="4466346" cy="848767"/>
            <a:chOff x="3806829" y="5094626"/>
            <a:chExt cx="5198400" cy="987885"/>
          </a:xfrm>
        </p:grpSpPr>
        <p:grpSp>
          <p:nvGrpSpPr>
            <p:cNvPr id="20" name="Group 19"/>
            <p:cNvGrpSpPr/>
            <p:nvPr/>
          </p:nvGrpSpPr>
          <p:grpSpPr>
            <a:xfrm>
              <a:off x="5413401" y="5094626"/>
              <a:ext cx="3591828" cy="987885"/>
              <a:chOff x="4948626" y="5405307"/>
              <a:chExt cx="3591828" cy="797659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948626" y="5405307"/>
                <a:ext cx="3591828" cy="797659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196819" y="5614596"/>
                <a:ext cx="2776273" cy="3230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P =  NP = </a:t>
                </a:r>
                <a:r>
                  <a:rPr lang="en-US" sz="2000" dirty="0" err="1"/>
                  <a:t>coNP</a:t>
                </a:r>
                <a:r>
                  <a:rPr lang="en-US" sz="2000" dirty="0"/>
                  <a:t> = PSPACE </a:t>
                </a:r>
              </a:p>
            </p:txBody>
          </p:sp>
        </p:grpSp>
        <p:sp>
          <p:nvSpPr>
            <p:cNvPr id="21" name="Rectangle 20"/>
            <p:cNvSpPr/>
            <p:nvPr/>
          </p:nvSpPr>
          <p:spPr>
            <a:xfrm>
              <a:off x="3806829" y="5353827"/>
              <a:ext cx="1287532" cy="369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Or possibly: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9945037" y="3359758"/>
            <a:ext cx="13100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= NPSPACE</a:t>
            </a:r>
          </a:p>
        </p:txBody>
      </p:sp>
      <p:sp>
        <p:nvSpPr>
          <p:cNvPr id="24" name="Isosceles Triangle 2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E7FEA9-60A8-224A-8048-85FDE8F9B728}"/>
              </a:ext>
            </a:extLst>
          </p:cNvPr>
          <p:cNvSpPr txBox="1"/>
          <p:nvPr/>
        </p:nvSpPr>
        <p:spPr>
          <a:xfrm>
            <a:off x="4862286" y="63282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4364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Review:   </a:t>
                </a:r>
                <a14:m>
                  <m:oMath xmlns:m="http://schemas.openxmlformats.org/officeDocument/2006/math">
                    <m:r>
                      <a:rPr lang="en-US" sz="400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PSPACE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6226" y="923095"/>
                <a:ext cx="8738899" cy="4189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Theorem: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SPACE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000" dirty="0"/>
                  <a:t>Proof:  Write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b="0" i="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groupCh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if there’s a ladder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000" dirty="0"/>
                  <a:t>.  </a:t>
                </a:r>
              </a:p>
              <a:p>
                <a:r>
                  <a:rPr lang="en-US" sz="2000" dirty="0"/>
                  <a:t>Here’s a recursive procedure to solve the bounded DFA ladder problem:    </a:t>
                </a:r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𝐵𝑂𝑈𝑁𝐷𝐸𝐷</m:t>
                    </m:r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</m:d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a DFA and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groupCh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/>
                  <a:t> by a ladder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)}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 </a:t>
                </a:r>
                <a:r>
                  <a:rPr lang="en-US" sz="2000" dirty="0"/>
                  <a:t>Let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=|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2000" dirty="0"/>
                  <a:t>     1.  For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and differ in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sz="2000" dirty="0"/>
                  <a:t> place, else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/>
                  <a:t>     2. 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sz="2000" dirty="0"/>
                  <a:t>, repeat for each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3.       Recursively test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/2</m:t>
                        </m:r>
                      </m:e>
                    </m:groupCh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/2</m:t>
                        </m:r>
                      </m:e>
                    </m:groupCh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/>
                  <a:t>    [division rounds up]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/>
                  <a:t>     4.     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both accept.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/>
                  <a:t>     5.  </a:t>
                </a:r>
                <a:r>
                  <a:rPr lang="en-US" sz="2000" i="1" dirty="0"/>
                  <a:t>Reject </a:t>
                </a:r>
                <a:r>
                  <a:rPr lang="en-US" sz="2000" dirty="0"/>
                  <a:t>[if all fail].”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Test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000" dirty="0"/>
                  <a:t>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2000" dirty="0"/>
                  <a:t> procedure 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000" dirty="0"/>
                  <a:t>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26" y="923095"/>
                <a:ext cx="8738899" cy="4189095"/>
              </a:xfrm>
              <a:prstGeom prst="rect">
                <a:avLst/>
              </a:prstGeom>
              <a:blipFill>
                <a:blip r:embed="rId4"/>
                <a:stretch>
                  <a:fillRect l="-1046" t="-1163" b="-1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9873077" y="2645950"/>
            <a:ext cx="648183" cy="2554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WORK</a:t>
            </a:r>
          </a:p>
          <a:p>
            <a:endParaRPr lang="en-US" sz="1600" dirty="0">
              <a:latin typeface="Consolas" panose="020B0609020204030204" pitchFamily="49" charset="0"/>
            </a:endParaRPr>
          </a:p>
          <a:p>
            <a:endParaRPr lang="en-US" sz="1600" dirty="0">
              <a:latin typeface="Consolas" panose="020B0609020204030204" pitchFamily="49" charset="0"/>
            </a:endParaRPr>
          </a:p>
          <a:p>
            <a:endParaRPr lang="en-US" sz="1600" dirty="0">
              <a:latin typeface="Consolas" panose="020B0609020204030204" pitchFamily="49" charset="0"/>
            </a:endParaRPr>
          </a:p>
          <a:p>
            <a:endParaRPr lang="en-US" sz="1600" dirty="0">
              <a:latin typeface="Consolas" panose="020B0609020204030204" pitchFamily="49" charset="0"/>
            </a:endParaRPr>
          </a:p>
          <a:p>
            <a:endParaRPr lang="en-US" sz="1600" dirty="0">
              <a:latin typeface="Consolas" panose="020B0609020204030204" pitchFamily="49" charset="0"/>
            </a:endParaRPr>
          </a:p>
          <a:p>
            <a:endParaRPr lang="en-US" sz="1600" dirty="0">
              <a:latin typeface="Consolas" panose="020B0609020204030204" pitchFamily="49" charset="0"/>
            </a:endParaRPr>
          </a:p>
          <a:p>
            <a:endParaRPr lang="en-US" sz="1600" dirty="0">
              <a:latin typeface="Consolas" panose="020B0609020204030204" pitchFamily="49" charset="0"/>
            </a:endParaRPr>
          </a:p>
          <a:p>
            <a:endParaRPr lang="en-US" sz="1600" dirty="0">
              <a:latin typeface="Consolas" panose="020B0609020204030204" pitchFamily="49" charset="0"/>
            </a:endParaRPr>
          </a:p>
          <a:p>
            <a:r>
              <a:rPr lang="en-US" sz="1600" dirty="0">
                <a:latin typeface="Consolas" panose="020B0609020204030204" pitchFamily="49" charset="0"/>
              </a:rPr>
              <a:t>PLAY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738223" y="2645950"/>
            <a:ext cx="417710" cy="2554546"/>
            <a:chOff x="10977371" y="2217160"/>
            <a:chExt cx="417710" cy="2576512"/>
          </a:xfrm>
        </p:grpSpPr>
        <p:cxnSp>
          <p:nvCxnSpPr>
            <p:cNvPr id="46" name="Straight Arrow Connector 45"/>
            <p:cNvCxnSpPr/>
            <p:nvPr/>
          </p:nvCxnSpPr>
          <p:spPr>
            <a:xfrm>
              <a:off x="11178117" y="2217160"/>
              <a:ext cx="0" cy="2576512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10977371" y="3363070"/>
                  <a:ext cx="417710" cy="3414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77371" y="3363070"/>
                  <a:ext cx="417710" cy="3414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76225" y="5109040"/>
                <a:ext cx="5873115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tx1"/>
                    </a:solidFill>
                  </a:rPr>
                  <a:t>Space analysis: </a:t>
                </a:r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   Each recursive level uses space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2000" dirty="0"/>
                  <a:t>  (to record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).</a:t>
                </a:r>
              </a:p>
              <a:p>
                <a:r>
                  <a:rPr lang="en-US" sz="2000" dirty="0"/>
                  <a:t>     Recursion depth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func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i="1" dirty="0"/>
                  <a:t>. </a:t>
                </a:r>
                <a:endParaRPr lang="en-US" sz="2000" dirty="0"/>
              </a:p>
              <a:p>
                <a:r>
                  <a:rPr lang="en-US" sz="2000" dirty="0"/>
                  <a:t>Total space used is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25" y="5109040"/>
                <a:ext cx="5873115" cy="1323439"/>
              </a:xfrm>
              <a:prstGeom prst="rect">
                <a:avLst/>
              </a:prstGeom>
              <a:blipFill>
                <a:blip r:embed="rId6"/>
                <a:stretch>
                  <a:fillRect l="-1037" t="-2304" b="-7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9882674" y="3756765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82673" y="3756765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82673" y="3756765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82674" y="3756765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882674" y="3756765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AAAZ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882674" y="3756765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AABA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882674" y="3756765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AABB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882674" y="3756765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ABLE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750221" y="2645950"/>
            <a:ext cx="1005025" cy="2554546"/>
            <a:chOff x="9192181" y="2691669"/>
            <a:chExt cx="1005025" cy="3485785"/>
          </a:xfrm>
        </p:grpSpPr>
        <p:sp>
          <p:nvSpPr>
            <p:cNvPr id="5" name="Left Brace 4"/>
            <p:cNvSpPr/>
            <p:nvPr/>
          </p:nvSpPr>
          <p:spPr>
            <a:xfrm>
              <a:off x="9962427" y="2691669"/>
              <a:ext cx="234779" cy="1738937"/>
            </a:xfrm>
            <a:prstGeom prst="leftBrace">
              <a:avLst>
                <a:gd name="adj1" fmla="val 48903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eft Brace 44"/>
            <p:cNvSpPr/>
            <p:nvPr/>
          </p:nvSpPr>
          <p:spPr>
            <a:xfrm>
              <a:off x="9962427" y="4438517"/>
              <a:ext cx="234779" cy="1738937"/>
            </a:xfrm>
            <a:prstGeom prst="leftBrace">
              <a:avLst>
                <a:gd name="adj1" fmla="val 48903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92181" y="3316497"/>
              <a:ext cx="802014" cy="4619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err="1"/>
                <a:t>recurse</a:t>
              </a:r>
              <a:endParaRPr lang="en-US" sz="16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192181" y="5049065"/>
              <a:ext cx="802014" cy="4619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err="1"/>
                <a:t>recurse</a:t>
              </a:r>
              <a:endParaRPr lang="en-US" sz="16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064899" y="2645949"/>
            <a:ext cx="354466" cy="2554546"/>
            <a:chOff x="11575439" y="2691669"/>
            <a:chExt cx="354466" cy="3493696"/>
          </a:xfrm>
        </p:grpSpPr>
        <p:grpSp>
          <p:nvGrpSpPr>
            <p:cNvPr id="48" name="Group 47"/>
            <p:cNvGrpSpPr/>
            <p:nvPr/>
          </p:nvGrpSpPr>
          <p:grpSpPr>
            <a:xfrm>
              <a:off x="11575439" y="2691669"/>
              <a:ext cx="354466" cy="1738937"/>
              <a:chOff x="10953401" y="2217160"/>
              <a:chExt cx="354466" cy="2576512"/>
            </a:xfrm>
          </p:grpSpPr>
          <p:cxnSp>
            <p:nvCxnSpPr>
              <p:cNvPr id="49" name="Straight Arrow Connector 48"/>
              <p:cNvCxnSpPr/>
              <p:nvPr/>
            </p:nvCxnSpPr>
            <p:spPr>
              <a:xfrm>
                <a:off x="11178117" y="2217160"/>
                <a:ext cx="0" cy="257651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Rectangle 49"/>
                  <p:cNvSpPr/>
                  <p:nvPr/>
                </p:nvSpPr>
                <p:spPr>
                  <a:xfrm>
                    <a:off x="10953401" y="3091824"/>
                    <a:ext cx="354466" cy="81077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a14:m>
                    <a:r>
                      <a:rPr lang="en-US" sz="2000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50" name="Rectangle 4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53401" y="3091824"/>
                    <a:ext cx="354466" cy="81077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53448" t="-75385" r="-96552" b="-13846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1" name="Group 50"/>
            <p:cNvGrpSpPr/>
            <p:nvPr/>
          </p:nvGrpSpPr>
          <p:grpSpPr>
            <a:xfrm>
              <a:off x="11575439" y="4446428"/>
              <a:ext cx="354466" cy="1738937"/>
              <a:chOff x="10953401" y="2217160"/>
              <a:chExt cx="354466" cy="2576512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>
                <a:off x="11178117" y="2217160"/>
                <a:ext cx="0" cy="257651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Rectangle 52"/>
                  <p:cNvSpPr/>
                  <p:nvPr/>
                </p:nvSpPr>
                <p:spPr>
                  <a:xfrm>
                    <a:off x="10953401" y="3091824"/>
                    <a:ext cx="354466" cy="81077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a14:m>
                    <a:r>
                      <a:rPr lang="en-US" sz="2000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53" name="Rectangle 5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53401" y="3091824"/>
                    <a:ext cx="354466" cy="81077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53448" t="-74242" r="-96552" b="-13484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8" name="Group 17"/>
          <p:cNvGrpSpPr/>
          <p:nvPr/>
        </p:nvGrpSpPr>
        <p:grpSpPr>
          <a:xfrm>
            <a:off x="6172761" y="5485245"/>
            <a:ext cx="4833876" cy="694901"/>
            <a:chOff x="6172761" y="5485245"/>
            <a:chExt cx="4833876" cy="694901"/>
          </a:xfrm>
        </p:grpSpPr>
        <p:sp>
          <p:nvSpPr>
            <p:cNvPr id="33" name="PDA box"/>
            <p:cNvSpPr/>
            <p:nvPr/>
          </p:nvSpPr>
          <p:spPr>
            <a:xfrm>
              <a:off x="6172761" y="5485245"/>
              <a:ext cx="875092" cy="6853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Finite Control"/>
                <p:cNvSpPr/>
                <p:nvPr/>
              </p:nvSpPr>
              <p:spPr>
                <a:xfrm>
                  <a:off x="6236686" y="5564353"/>
                  <a:ext cx="810799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m:rPr>
                            <m:nor/>
                          </m:rPr>
                          <a:rPr lang="en-US" sz="2800" dirty="0"/>
                          <m:t>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34" name="Finite Control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6686" y="5564353"/>
                  <a:ext cx="810799" cy="52322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3" name="Rectangle 4"/>
            <p:cNvSpPr/>
            <p:nvPr/>
          </p:nvSpPr>
          <p:spPr>
            <a:xfrm>
              <a:off x="7436779" y="5770043"/>
              <a:ext cx="3569858" cy="147048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  <a:gd name="connsiteX0" fmla="*/ 2852124 w 2852124"/>
                <a:gd name="connsiteY0" fmla="*/ 320983 h 320983"/>
                <a:gd name="connsiteX1" fmla="*/ 0 w 2852124"/>
                <a:gd name="connsiteY1" fmla="*/ 317979 h 320983"/>
                <a:gd name="connsiteX2" fmla="*/ 0 w 2852124"/>
                <a:gd name="connsiteY2" fmla="*/ 0 h 320983"/>
                <a:gd name="connsiteX3" fmla="*/ 2742303 w 2852124"/>
                <a:gd name="connsiteY3" fmla="*/ 0 h 320983"/>
                <a:gd name="connsiteX0" fmla="*/ 2852124 w 2852124"/>
                <a:gd name="connsiteY0" fmla="*/ 320983 h 320983"/>
                <a:gd name="connsiteX1" fmla="*/ 0 w 2852124"/>
                <a:gd name="connsiteY1" fmla="*/ 317979 h 320983"/>
                <a:gd name="connsiteX2" fmla="*/ 0 w 2852124"/>
                <a:gd name="connsiteY2" fmla="*/ 0 h 320983"/>
                <a:gd name="connsiteX3" fmla="*/ 2728855 w 2852124"/>
                <a:gd name="connsiteY3" fmla="*/ 0 h 320983"/>
                <a:gd name="connsiteX0" fmla="*/ 2852124 w 2852124"/>
                <a:gd name="connsiteY0" fmla="*/ 320983 h 320983"/>
                <a:gd name="connsiteX1" fmla="*/ 0 w 2852124"/>
                <a:gd name="connsiteY1" fmla="*/ 317979 h 320983"/>
                <a:gd name="connsiteX2" fmla="*/ 0 w 2852124"/>
                <a:gd name="connsiteY2" fmla="*/ 0 h 320983"/>
                <a:gd name="connsiteX3" fmla="*/ 2807492 w 2852124"/>
                <a:gd name="connsiteY3" fmla="*/ 0 h 320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2124" h="320983">
                  <a:moveTo>
                    <a:pt x="2852124" y="320983"/>
                  </a:moveTo>
                  <a:lnTo>
                    <a:pt x="0" y="317979"/>
                  </a:lnTo>
                  <a:lnTo>
                    <a:pt x="0" y="0"/>
                  </a:lnTo>
                  <a:lnTo>
                    <a:pt x="2807492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/>
            <p:cNvSpPr/>
            <p:nvPr/>
          </p:nvSpPr>
          <p:spPr>
            <a:xfrm rot="16200000">
              <a:off x="10896965" y="5808529"/>
              <a:ext cx="151677" cy="67667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Freeform 59"/>
            <p:cNvSpPr/>
            <p:nvPr/>
          </p:nvSpPr>
          <p:spPr>
            <a:xfrm>
              <a:off x="7047853" y="5588411"/>
              <a:ext cx="514476" cy="180792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  <a:gd name="connsiteX0" fmla="*/ 0 w 933768"/>
                <a:gd name="connsiteY0" fmla="*/ 54275 h 340025"/>
                <a:gd name="connsiteX1" fmla="*/ 781050 w 933768"/>
                <a:gd name="connsiteY1" fmla="*/ 25700 h 340025"/>
                <a:gd name="connsiteX2" fmla="*/ 933450 w 933768"/>
                <a:gd name="connsiteY2" fmla="*/ 340025 h 340025"/>
                <a:gd name="connsiteX0" fmla="*/ 0 w 943293"/>
                <a:gd name="connsiteY0" fmla="*/ 35313 h 354401"/>
                <a:gd name="connsiteX1" fmla="*/ 790575 w 943293"/>
                <a:gd name="connsiteY1" fmla="*/ 40076 h 354401"/>
                <a:gd name="connsiteX2" fmla="*/ 942975 w 943293"/>
                <a:gd name="connsiteY2" fmla="*/ 354401 h 354401"/>
                <a:gd name="connsiteX0" fmla="*/ 0 w 943293"/>
                <a:gd name="connsiteY0" fmla="*/ 24668 h 343756"/>
                <a:gd name="connsiteX1" fmla="*/ 790575 w 943293"/>
                <a:gd name="connsiteY1" fmla="*/ 29431 h 343756"/>
                <a:gd name="connsiteX2" fmla="*/ 942975 w 943293"/>
                <a:gd name="connsiteY2" fmla="*/ 343756 h 343756"/>
                <a:gd name="connsiteX0" fmla="*/ 0 w 945615"/>
                <a:gd name="connsiteY0" fmla="*/ 24668 h 131824"/>
                <a:gd name="connsiteX1" fmla="*/ 790575 w 945615"/>
                <a:gd name="connsiteY1" fmla="*/ 29431 h 131824"/>
                <a:gd name="connsiteX2" fmla="*/ 945356 w 945615"/>
                <a:gd name="connsiteY2" fmla="*/ 131824 h 131824"/>
                <a:gd name="connsiteX0" fmla="*/ 0 w 945615"/>
                <a:gd name="connsiteY0" fmla="*/ 16467 h 123623"/>
                <a:gd name="connsiteX1" fmla="*/ 790575 w 945615"/>
                <a:gd name="connsiteY1" fmla="*/ 21230 h 123623"/>
                <a:gd name="connsiteX2" fmla="*/ 945356 w 945615"/>
                <a:gd name="connsiteY2" fmla="*/ 123623 h 123623"/>
                <a:gd name="connsiteX0" fmla="*/ 0 w 975203"/>
                <a:gd name="connsiteY0" fmla="*/ 25929 h 133085"/>
                <a:gd name="connsiteX1" fmla="*/ 885825 w 975203"/>
                <a:gd name="connsiteY1" fmla="*/ 14023 h 133085"/>
                <a:gd name="connsiteX2" fmla="*/ 945356 w 975203"/>
                <a:gd name="connsiteY2" fmla="*/ 133085 h 133085"/>
                <a:gd name="connsiteX0" fmla="*/ 0 w 945507"/>
                <a:gd name="connsiteY0" fmla="*/ 25929 h 133085"/>
                <a:gd name="connsiteX1" fmla="*/ 885825 w 945507"/>
                <a:gd name="connsiteY1" fmla="*/ 14023 h 133085"/>
                <a:gd name="connsiteX2" fmla="*/ 945356 w 945507"/>
                <a:gd name="connsiteY2" fmla="*/ 133085 h 133085"/>
                <a:gd name="connsiteX0" fmla="*/ 0 w 949240"/>
                <a:gd name="connsiteY0" fmla="*/ 25929 h 175947"/>
                <a:gd name="connsiteX1" fmla="*/ 885825 w 949240"/>
                <a:gd name="connsiteY1" fmla="*/ 14023 h 175947"/>
                <a:gd name="connsiteX2" fmla="*/ 949123 w 949240"/>
                <a:gd name="connsiteY2" fmla="*/ 175947 h 175947"/>
                <a:gd name="connsiteX0" fmla="*/ 0 w 949172"/>
                <a:gd name="connsiteY0" fmla="*/ 25929 h 175947"/>
                <a:gd name="connsiteX1" fmla="*/ 863222 w 949172"/>
                <a:gd name="connsiteY1" fmla="*/ 14023 h 175947"/>
                <a:gd name="connsiteX2" fmla="*/ 949123 w 949172"/>
                <a:gd name="connsiteY2" fmla="*/ 175947 h 175947"/>
                <a:gd name="connsiteX0" fmla="*/ 0 w 949238"/>
                <a:gd name="connsiteY0" fmla="*/ 25929 h 175947"/>
                <a:gd name="connsiteX1" fmla="*/ 863222 w 949238"/>
                <a:gd name="connsiteY1" fmla="*/ 14023 h 175947"/>
                <a:gd name="connsiteX2" fmla="*/ 949123 w 949238"/>
                <a:gd name="connsiteY2" fmla="*/ 175947 h 175947"/>
                <a:gd name="connsiteX0" fmla="*/ 0 w 929148"/>
                <a:gd name="connsiteY0" fmla="*/ 0 h 283368"/>
                <a:gd name="connsiteX1" fmla="*/ 843132 w 929148"/>
                <a:gd name="connsiteY1" fmla="*/ 121444 h 283368"/>
                <a:gd name="connsiteX2" fmla="*/ 929033 w 929148"/>
                <a:gd name="connsiteY2" fmla="*/ 283368 h 283368"/>
                <a:gd name="connsiteX0" fmla="*/ 0 w 929148"/>
                <a:gd name="connsiteY0" fmla="*/ 1895 h 285263"/>
                <a:gd name="connsiteX1" fmla="*/ 843132 w 929148"/>
                <a:gd name="connsiteY1" fmla="*/ 123339 h 285263"/>
                <a:gd name="connsiteX2" fmla="*/ 929033 w 929148"/>
                <a:gd name="connsiteY2" fmla="*/ 285263 h 285263"/>
                <a:gd name="connsiteX0" fmla="*/ 0 w 929148"/>
                <a:gd name="connsiteY0" fmla="*/ 2814 h 286182"/>
                <a:gd name="connsiteX1" fmla="*/ 843132 w 929148"/>
                <a:gd name="connsiteY1" fmla="*/ 124258 h 286182"/>
                <a:gd name="connsiteX2" fmla="*/ 929033 w 929148"/>
                <a:gd name="connsiteY2" fmla="*/ 286182 h 286182"/>
                <a:gd name="connsiteX0" fmla="*/ 0 w 929051"/>
                <a:gd name="connsiteY0" fmla="*/ 3856 h 287224"/>
                <a:gd name="connsiteX1" fmla="*/ 753897 w 929051"/>
                <a:gd name="connsiteY1" fmla="*/ 103869 h 287224"/>
                <a:gd name="connsiteX2" fmla="*/ 929033 w 929051"/>
                <a:gd name="connsiteY2" fmla="*/ 287224 h 287224"/>
                <a:gd name="connsiteX0" fmla="*/ 0 w 929071"/>
                <a:gd name="connsiteY0" fmla="*/ 3856 h 287224"/>
                <a:gd name="connsiteX1" fmla="*/ 753897 w 929071"/>
                <a:gd name="connsiteY1" fmla="*/ 103869 h 287224"/>
                <a:gd name="connsiteX2" fmla="*/ 929033 w 929071"/>
                <a:gd name="connsiteY2" fmla="*/ 287224 h 287224"/>
                <a:gd name="connsiteX0" fmla="*/ 0 w 969633"/>
                <a:gd name="connsiteY0" fmla="*/ 3568 h 291698"/>
                <a:gd name="connsiteX1" fmla="*/ 794458 w 969633"/>
                <a:gd name="connsiteY1" fmla="*/ 108343 h 291698"/>
                <a:gd name="connsiteX2" fmla="*/ 969594 w 969633"/>
                <a:gd name="connsiteY2" fmla="*/ 291698 h 291698"/>
                <a:gd name="connsiteX0" fmla="*/ 0 w 969633"/>
                <a:gd name="connsiteY0" fmla="*/ 0 h 288130"/>
                <a:gd name="connsiteX1" fmla="*/ 794458 w 969633"/>
                <a:gd name="connsiteY1" fmla="*/ 104775 h 288130"/>
                <a:gd name="connsiteX2" fmla="*/ 969594 w 969633"/>
                <a:gd name="connsiteY2" fmla="*/ 288130 h 28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9633" h="288130">
                  <a:moveTo>
                    <a:pt x="0" y="0"/>
                  </a:moveTo>
                  <a:cubicBezTo>
                    <a:pt x="385742" y="4762"/>
                    <a:pt x="493323" y="26194"/>
                    <a:pt x="794458" y="104775"/>
                  </a:cubicBezTo>
                  <a:cubicBezTo>
                    <a:pt x="924645" y="140494"/>
                    <a:pt x="971181" y="154780"/>
                    <a:pt x="969594" y="28813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9190863" y="5766522"/>
              <a:ext cx="3572" cy="14796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7876314" y="5769599"/>
              <a:ext cx="3572" cy="14796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8313960" y="5770993"/>
              <a:ext cx="3572" cy="14796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748877" y="5771283"/>
              <a:ext cx="3572" cy="14796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7506564" y="5872369"/>
                  <a:ext cx="331886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06564" y="5872369"/>
                  <a:ext cx="331886" cy="30777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Rectangle 64"/>
                <p:cNvSpPr/>
                <p:nvPr/>
              </p:nvSpPr>
              <p:spPr>
                <a:xfrm>
                  <a:off x="7930017" y="5872369"/>
                  <a:ext cx="331886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65" name="Rectangle 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30017" y="5872369"/>
                  <a:ext cx="331886" cy="30777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/>
                <p:cNvSpPr/>
                <p:nvPr/>
              </p:nvSpPr>
              <p:spPr>
                <a:xfrm>
                  <a:off x="8369980" y="5872369"/>
                  <a:ext cx="363048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66" name="Rectangle 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69980" y="5872369"/>
                  <a:ext cx="363048" cy="30777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Rectangle 66"/>
                <p:cNvSpPr/>
                <p:nvPr/>
              </p:nvSpPr>
              <p:spPr>
                <a:xfrm>
                  <a:off x="8760514" y="5872369"/>
                  <a:ext cx="363048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67" name="Rectangle 6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60514" y="5872369"/>
                  <a:ext cx="363048" cy="30777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8" name="TextBox 67"/>
          <p:cNvSpPr txBox="1"/>
          <p:nvPr/>
        </p:nvSpPr>
        <p:spPr>
          <a:xfrm>
            <a:off x="8275581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AAAA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275580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AAAB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275580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AAAC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8275581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AAAD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8275581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AAAZ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8275581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AABA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8275581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AABB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8275581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ABLE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706458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AAAA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706457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AAAB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706457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AAAC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706458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AAAD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706458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AAAZ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706458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AABA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706458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AABB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706458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BOOK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882674" y="3155156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AAAA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9882673" y="3155156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AAAB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9882673" y="3155156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AAAC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9882674" y="3155156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AAAD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882674" y="3155156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AAAZ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882674" y="3155156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AABA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9882674" y="3155156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AABB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882674" y="3155156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BOOK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11527750" y="2645949"/>
            <a:ext cx="354466" cy="1271489"/>
            <a:chOff x="11600736" y="2691669"/>
            <a:chExt cx="354466" cy="3493695"/>
          </a:xfrm>
        </p:grpSpPr>
        <p:cxnSp>
          <p:nvCxnSpPr>
            <p:cNvPr id="95" name="Straight Arrow Connector 94"/>
            <p:cNvCxnSpPr/>
            <p:nvPr/>
          </p:nvCxnSpPr>
          <p:spPr>
            <a:xfrm>
              <a:off x="11800155" y="4446429"/>
              <a:ext cx="0" cy="1738935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3" name="Group 92"/>
            <p:cNvGrpSpPr/>
            <p:nvPr/>
          </p:nvGrpSpPr>
          <p:grpSpPr>
            <a:xfrm>
              <a:off x="11600736" y="2691669"/>
              <a:ext cx="354466" cy="3004780"/>
              <a:chOff x="10978698" y="2217160"/>
              <a:chExt cx="354466" cy="4452060"/>
            </a:xfrm>
          </p:grpSpPr>
          <p:cxnSp>
            <p:nvCxnSpPr>
              <p:cNvPr id="97" name="Straight Arrow Connector 96"/>
              <p:cNvCxnSpPr/>
              <p:nvPr/>
            </p:nvCxnSpPr>
            <p:spPr>
              <a:xfrm>
                <a:off x="11178117" y="2217160"/>
                <a:ext cx="0" cy="257651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8" name="Rectangle 97"/>
                  <p:cNvSpPr/>
                  <p:nvPr/>
                </p:nvSpPr>
                <p:spPr>
                  <a:xfrm>
                    <a:off x="10978698" y="2953657"/>
                    <a:ext cx="354466" cy="1127713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num>
                          <m:den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oMath>
                    </a14:m>
                    <a:r>
                      <a:rPr lang="en-US" sz="1200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98" name="Rectangle 9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78698" y="2953657"/>
                    <a:ext cx="354466" cy="1127713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34483" t="-93333" r="-67241" b="-15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9" name="Rectangle 98"/>
                  <p:cNvSpPr/>
                  <p:nvPr/>
                </p:nvSpPr>
                <p:spPr>
                  <a:xfrm>
                    <a:off x="10978698" y="5541507"/>
                    <a:ext cx="354466" cy="1127713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num>
                          <m:den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oMath>
                    </a14:m>
                    <a:r>
                      <a:rPr lang="en-US" sz="1200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99" name="Rectangle 9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78698" y="5541507"/>
                    <a:ext cx="354466" cy="1127713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34483" t="-93333" r="-67241" b="-15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00" name="TextBox 99"/>
          <p:cNvSpPr txBox="1"/>
          <p:nvPr/>
        </p:nvSpPr>
        <p:spPr>
          <a:xfrm>
            <a:off x="9882674" y="4309353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AAAA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9882673" y="4309353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AAAB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9882673" y="4309353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AAAC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9882674" y="4309353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AAAD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882674" y="4309353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AAAZ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9882674" y="4309353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AABA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9882674" y="4309353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AABB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882674" y="4309353"/>
            <a:ext cx="76272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CALL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8706457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AAAA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8706456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AAAB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8706456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AAAC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8706457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AAAD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8706457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AAAZ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8706457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AABA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8706457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AABB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8706457" y="5699874"/>
            <a:ext cx="5371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CALL</a:t>
            </a:r>
          </a:p>
        </p:txBody>
      </p:sp>
      <p:sp>
        <p:nvSpPr>
          <p:cNvPr id="6" name="Rectangle 5"/>
          <p:cNvSpPr/>
          <p:nvPr/>
        </p:nvSpPr>
        <p:spPr>
          <a:xfrm>
            <a:off x="8812727" y="5960763"/>
            <a:ext cx="257175" cy="1476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8421795" y="5960763"/>
            <a:ext cx="257175" cy="1476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02205" y="5778257"/>
            <a:ext cx="110522" cy="13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9148930" y="5778257"/>
            <a:ext cx="110522" cy="13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Isosceles Triangle 95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8143E4-63F7-1542-9997-4240DF1722F8}"/>
              </a:ext>
            </a:extLst>
          </p:cNvPr>
          <p:cNvSpPr txBox="1"/>
          <p:nvPr/>
        </p:nvSpPr>
        <p:spPr>
          <a:xfrm>
            <a:off x="5384800" y="62846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4663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7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2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0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8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>
                      <p:stCondLst>
                        <p:cond delay="indefinite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6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4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8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0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>
                      <p:stCondLst>
                        <p:cond delay="indefinite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8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2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1" fill="hold">
                      <p:stCondLst>
                        <p:cond delay="indefinite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4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8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9" fill="hold">
                      <p:stCondLst>
                        <p:cond delay="indefinite"/>
                      </p:stCondLst>
                      <p:childTnLst>
                        <p:par>
                          <p:cTn id="440" fill="hold">
                            <p:stCondLst>
                              <p:cond delay="0"/>
                            </p:stCondLst>
                            <p:childTnLst>
                              <p:par>
                                <p:cTn id="4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2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6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0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4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8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2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3" fill="hold">
                      <p:stCondLst>
                        <p:cond delay="indefinite"/>
                      </p:stCondLst>
                      <p:childTnLst>
                        <p:par>
                          <p:cTn id="464" fill="hold">
                            <p:stCondLst>
                              <p:cond delay="0"/>
                            </p:stCondLst>
                            <p:childTnLst>
                              <p:par>
                                <p:cTn id="4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6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0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1" fill="hold">
                      <p:stCondLst>
                        <p:cond delay="indefinite"/>
                      </p:stCondLst>
                      <p:childTnLst>
                        <p:par>
                          <p:cTn id="472" fill="hold">
                            <p:stCondLst>
                              <p:cond delay="0"/>
                            </p:stCondLst>
                            <p:childTnLst>
                              <p:par>
                                <p:cTn id="4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5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6" fill="hold">
                      <p:stCondLst>
                        <p:cond delay="indefinite"/>
                      </p:stCondLst>
                      <p:childTnLst>
                        <p:par>
                          <p:cTn id="477" fill="hold">
                            <p:stCondLst>
                              <p:cond delay="0"/>
                            </p:stCondLst>
                            <p:childTnLst>
                              <p:par>
                                <p:cTn id="4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0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1" fill="hold">
                      <p:stCondLst>
                        <p:cond delay="indefinite"/>
                      </p:stCondLst>
                      <p:childTnLst>
                        <p:par>
                          <p:cTn id="482" fill="hold">
                            <p:stCondLst>
                              <p:cond delay="0"/>
                            </p:stCondLst>
                            <p:childTnLst>
                              <p:par>
                                <p:cTn id="4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5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6" fill="hold">
                      <p:stCondLst>
                        <p:cond delay="indefinite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3" grpId="0" animBg="1"/>
      <p:bldP spid="23" grpId="0" uiExpand="1" build="p"/>
      <p:bldP spid="26" grpId="0"/>
      <p:bldP spid="26" grpId="1" uiExpand="1"/>
      <p:bldP spid="27" grpId="0" uiExpand="1"/>
      <p:bldP spid="27" grpId="1" uiExpand="1"/>
      <p:bldP spid="28" grpId="0" uiExpand="1"/>
      <p:bldP spid="28" grpId="1" uiExpand="1"/>
      <p:bldP spid="29" grpId="0" uiExpand="1"/>
      <p:bldP spid="29" grpId="1" uiExpand="1"/>
      <p:bldP spid="30" grpId="0" uiExpand="1"/>
      <p:bldP spid="30" grpId="1" uiExpand="1"/>
      <p:bldP spid="31" grpId="0" uiExpand="1"/>
      <p:bldP spid="31" grpId="1" uiExpand="1"/>
      <p:bldP spid="37" grpId="0" uiExpand="1"/>
      <p:bldP spid="37" grpId="1" uiExpand="1"/>
      <p:bldP spid="39" grpId="0" uiExpand="1"/>
      <p:bldP spid="68" grpId="0" uiExpand="1"/>
      <p:bldP spid="68" grpId="1" uiExpand="1"/>
      <p:bldP spid="69" grpId="0" uiExpand="1"/>
      <p:bldP spid="69" grpId="1" uiExpand="1"/>
      <p:bldP spid="70" grpId="0" uiExpand="1"/>
      <p:bldP spid="70" grpId="1" uiExpand="1"/>
      <p:bldP spid="71" grpId="0" uiExpand="1"/>
      <p:bldP spid="71" grpId="1" uiExpand="1"/>
      <p:bldP spid="72" grpId="0" uiExpand="1"/>
      <p:bldP spid="72" grpId="1" uiExpand="1"/>
      <p:bldP spid="73" grpId="0" uiExpand="1"/>
      <p:bldP spid="73" grpId="1" uiExpand="1"/>
      <p:bldP spid="74" grpId="0" uiExpand="1"/>
      <p:bldP spid="74" grpId="1" uiExpand="1"/>
      <p:bldP spid="75" grpId="0" uiExpand="1"/>
      <p:bldP spid="76" grpId="0" uiExpand="1"/>
      <p:bldP spid="76" grpId="1" uiExpand="1"/>
      <p:bldP spid="77" grpId="0" uiExpand="1"/>
      <p:bldP spid="77" grpId="1" uiExpand="1"/>
      <p:bldP spid="78" grpId="0" uiExpand="1"/>
      <p:bldP spid="78" grpId="1" uiExpand="1"/>
      <p:bldP spid="79" grpId="0" uiExpand="1"/>
      <p:bldP spid="79" grpId="1" uiExpand="1"/>
      <p:bldP spid="80" grpId="0" uiExpand="1"/>
      <p:bldP spid="80" grpId="1" uiExpand="1"/>
      <p:bldP spid="81" grpId="0" uiExpand="1"/>
      <p:bldP spid="81" grpId="1" uiExpand="1"/>
      <p:bldP spid="82" grpId="0" uiExpand="1"/>
      <p:bldP spid="82" grpId="1" uiExpand="1"/>
      <p:bldP spid="83" grpId="0" uiExpand="1"/>
      <p:bldP spid="83" grpId="1"/>
      <p:bldP spid="84" grpId="0" uiExpand="1"/>
      <p:bldP spid="84" grpId="1" uiExpand="1"/>
      <p:bldP spid="85" grpId="0" uiExpand="1"/>
      <p:bldP spid="85" grpId="1" uiExpand="1"/>
      <p:bldP spid="86" grpId="0" uiExpand="1"/>
      <p:bldP spid="86" grpId="1" uiExpand="1"/>
      <p:bldP spid="87" grpId="0" uiExpand="1"/>
      <p:bldP spid="87" grpId="1" uiExpand="1"/>
      <p:bldP spid="88" grpId="0" uiExpand="1"/>
      <p:bldP spid="88" grpId="1" uiExpand="1"/>
      <p:bldP spid="89" grpId="0" uiExpand="1"/>
      <p:bldP spid="89" grpId="1" uiExpand="1"/>
      <p:bldP spid="90" grpId="0" uiExpand="1"/>
      <p:bldP spid="90" grpId="1" uiExpand="1"/>
      <p:bldP spid="91" grpId="0" uiExpand="1"/>
      <p:bldP spid="100" grpId="0" uiExpand="1"/>
      <p:bldP spid="100" grpId="1" uiExpand="1"/>
      <p:bldP spid="101" grpId="0" uiExpand="1"/>
      <p:bldP spid="101" grpId="1" uiExpand="1"/>
      <p:bldP spid="102" grpId="0" uiExpand="1"/>
      <p:bldP spid="102" grpId="1" uiExpand="1"/>
      <p:bldP spid="103" grpId="0" uiExpand="1"/>
      <p:bldP spid="103" grpId="1" uiExpand="1"/>
      <p:bldP spid="104" grpId="0" uiExpand="1"/>
      <p:bldP spid="104" grpId="1" uiExpand="1"/>
      <p:bldP spid="105" grpId="0" uiExpand="1"/>
      <p:bldP spid="105" grpId="1" uiExpand="1"/>
      <p:bldP spid="106" grpId="0" uiExpand="1"/>
      <p:bldP spid="106" grpId="1" uiExpand="1"/>
      <p:bldP spid="107" grpId="0" uiExpand="1"/>
      <p:bldP spid="110" grpId="0" uiExpand="1"/>
      <p:bldP spid="110" grpId="1" uiExpand="1"/>
      <p:bldP spid="111" grpId="0" uiExpand="1"/>
      <p:bldP spid="111" grpId="1" uiExpand="1"/>
      <p:bldP spid="112" grpId="0" uiExpand="1"/>
      <p:bldP spid="112" grpId="1" uiExpand="1"/>
      <p:bldP spid="113" grpId="0" uiExpand="1"/>
      <p:bldP spid="113" grpId="1" uiExpand="1"/>
      <p:bldP spid="114" grpId="0" uiExpand="1"/>
      <p:bldP spid="114" grpId="1" uiExpand="1"/>
      <p:bldP spid="115" grpId="0" uiExpand="1"/>
      <p:bldP spid="115" grpId="1" uiExpand="1"/>
      <p:bldP spid="116" grpId="0" uiExpand="1"/>
      <p:bldP spid="116" grpId="1" uiExpand="1"/>
      <p:bldP spid="117" grpId="0"/>
      <p:bldP spid="6" grpId="0" animBg="1"/>
      <p:bldP spid="94" grpId="0" animBg="1"/>
      <p:bldP spid="8" grpId="0" animBg="1"/>
      <p:bldP spid="118" grpId="0" animBg="1"/>
      <p:bldP spid="9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1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PSPACE = NPSPACE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53071" y="1178242"/>
                <a:ext cx="8856817" cy="4608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Savitch’s Theorem:  </a:t>
                </a:r>
                <a:r>
                  <a:rPr lang="en-US" sz="2400" dirty="0"/>
                  <a:t>For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/>
                  <a:t>,  NSPACE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sz="2400" dirty="0"/>
              </a:p>
              <a:p>
                <a:r>
                  <a:rPr lang="en-US" sz="2000" dirty="0"/>
                  <a:t>Proof:  Convert NTM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000" dirty="0"/>
                  <a:t> to equivalent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, only squaring the space used.</a:t>
                </a:r>
              </a:p>
              <a:p>
                <a:r>
                  <a:rPr lang="en-US" sz="2000" dirty="0"/>
                  <a:t>For configurations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dirty="0"/>
                  <a:t>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000" dirty="0"/>
                  <a:t>, write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groupCh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if can get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dirty="0"/>
                  <a:t> in </a:t>
                </a:r>
                <a14:m>
                  <m:oMath xmlns:m="http://schemas.openxmlformats.org/officeDocument/2006/math">
                    <m:r>
                      <m:rPr>
                        <m:lit/>
                      </m:rP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000" dirty="0"/>
                  <a:t> steps.</a:t>
                </a:r>
              </a:p>
              <a:p>
                <a:r>
                  <a:rPr lang="en-US" sz="2000" dirty="0"/>
                  <a:t>Give recursive algorithm to test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groupCh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dirty="0"/>
                  <a:t>: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</m:t>
                    </m:r>
                  </m:oMath>
                </a14:m>
                <a:r>
                  <a:rPr lang="en-US" sz="2000" dirty="0"/>
                  <a:t> “On input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000" dirty="0"/>
                  <a:t>   [goal is to check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groupCh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dirty="0"/>
                  <a:t>]</a:t>
                </a:r>
              </a:p>
              <a:p>
                <a:r>
                  <a:rPr lang="en-US" sz="2000" dirty="0"/>
                  <a:t>   1.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000" dirty="0"/>
                  <a:t>, check directly by using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000" dirty="0"/>
                  <a:t>’s program and answer accordingly.</a:t>
                </a:r>
              </a:p>
              <a:p>
                <a:r>
                  <a:rPr lang="en-US" sz="2000" dirty="0"/>
                  <a:t>   2.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sz="2000" dirty="0"/>
                  <a:t>, repeat for all configurations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mid</m:t>
                        </m:r>
                      </m:sub>
                    </m:sSub>
                  </m:oMath>
                </a14:m>
                <a:r>
                  <a:rPr lang="en-US" sz="2000" dirty="0"/>
                  <a:t> that use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space.</a:t>
                </a:r>
              </a:p>
              <a:p>
                <a:r>
                  <a:rPr lang="en-US" sz="2000" dirty="0"/>
                  <a:t>   3.      Recursively test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groupCh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mid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mid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/2  </m:t>
                        </m:r>
                      </m:e>
                    </m:groupCh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sz="2000" dirty="0"/>
              </a:p>
              <a:p>
                <a:r>
                  <a:rPr lang="en-US" sz="2000" dirty="0"/>
                  <a:t>   4.      If both are true,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.  If not, continue.</a:t>
                </a:r>
              </a:p>
              <a:p>
                <a:r>
                  <a:rPr lang="en-US" sz="2000" dirty="0"/>
                  <a:t>   5.  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haven’t yet accepted.”</a:t>
                </a:r>
              </a:p>
              <a:p>
                <a:r>
                  <a:rPr lang="en-US" sz="2000" dirty="0"/>
                  <a:t>Test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000" dirty="0"/>
                  <a:t> accepts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by testing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  </m:t>
                        </m:r>
                      </m:e>
                    </m:groupCh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accept</m:t>
                        </m:r>
                      </m:sub>
                    </m:sSub>
                  </m:oMath>
                </a14:m>
                <a:r>
                  <a:rPr lang="en-US" sz="2000" dirty="0"/>
                  <a:t> where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 = number of configurations</a:t>
                </a:r>
              </a:p>
              <a:p>
                <a:r>
                  <a:rPr lang="en-US" sz="2000" dirty="0"/>
                  <a:t>                                                                                                   =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071" y="1178242"/>
                <a:ext cx="8856817" cy="4608377"/>
              </a:xfrm>
              <a:prstGeom prst="rect">
                <a:avLst/>
              </a:prstGeom>
              <a:blipFill>
                <a:blip r:embed="rId3"/>
                <a:stretch>
                  <a:fillRect l="-1032" t="-397" b="-19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9950845" y="2904209"/>
                <a:ext cx="1396028" cy="35086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⋯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dirty="0">
                    <a:latin typeface="Consolas" panose="020B0609020204030204" pitchFamily="49" charset="0"/>
                  </a:rPr>
                  <a:t> </a:t>
                </a:r>
              </a:p>
              <a:p>
                <a:endParaRPr lang="en-US" sz="2000" dirty="0">
                  <a:latin typeface="Consolas" panose="020B0609020204030204" pitchFamily="49" charset="0"/>
                </a:endParaRPr>
              </a:p>
              <a:p>
                <a:endParaRPr lang="en-US" dirty="0">
                  <a:latin typeface="Consolas" panose="020B0609020204030204" pitchFamily="49" charset="0"/>
                </a:endParaRPr>
              </a:p>
              <a:p>
                <a:endParaRPr lang="en-US" dirty="0">
                  <a:latin typeface="Consolas" panose="020B0609020204030204" pitchFamily="49" charset="0"/>
                </a:endParaRPr>
              </a:p>
              <a:p>
                <a:endParaRPr lang="en-US" dirty="0">
                  <a:latin typeface="Consolas" panose="020B0609020204030204" pitchFamily="49" charset="0"/>
                </a:endParaRPr>
              </a:p>
              <a:p>
                <a:endParaRPr lang="en-US" dirty="0">
                  <a:latin typeface="Consolas" panose="020B0609020204030204" pitchFamily="49" charset="0"/>
                </a:endParaRPr>
              </a:p>
              <a:p>
                <a:endParaRPr lang="en-US" sz="2000" dirty="0">
                  <a:latin typeface="Consolas" panose="020B0609020204030204" pitchFamily="49" charset="0"/>
                </a:endParaRPr>
              </a:p>
              <a:p>
                <a:endParaRPr lang="en-US" sz="2000" dirty="0">
                  <a:latin typeface="Consolas" panose="020B0609020204030204" pitchFamily="49" charset="0"/>
                </a:endParaRPr>
              </a:p>
              <a:p>
                <a:endParaRPr lang="en-US" dirty="0">
                  <a:latin typeface="Consolas" panose="020B0609020204030204" pitchFamily="49" charset="0"/>
                </a:endParaRPr>
              </a:p>
              <a:p>
                <a:endParaRPr lang="en-US" dirty="0">
                  <a:latin typeface="Consolas" panose="020B0609020204030204" pitchFamily="49" charset="0"/>
                </a:endParaRPr>
              </a:p>
              <a:p>
                <a:endParaRPr lang="en-US" sz="2000" dirty="0">
                  <a:latin typeface="Consolas" panose="020B0609020204030204" pitchFamily="49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⋯   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m:rPr>
                          <m:nor/>
                        </m:rPr>
                        <a:rPr lang="en-US" sz="1400" baseline="-25000" dirty="0">
                          <a:latin typeface="Cambria Math" panose="02040503050406030204" pitchFamily="18" charset="0"/>
                        </a:rPr>
                        <m:t>accept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  ⋯ </m:t>
                      </m:r>
                    </m:oMath>
                  </m:oMathPara>
                </a14:m>
                <a:endParaRPr lang="en-US" sz="1400" dirty="0">
                  <a:latin typeface="Consolas" panose="020B0609020204030204" pitchFamily="49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0845" y="2904209"/>
                <a:ext cx="1396028" cy="35086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11470679" y="2955769"/>
            <a:ext cx="417710" cy="3477875"/>
            <a:chOff x="10977371" y="2217160"/>
            <a:chExt cx="417710" cy="2576512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11178117" y="2217160"/>
              <a:ext cx="0" cy="2576512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/>
                <p:cNvSpPr/>
                <p:nvPr/>
              </p:nvSpPr>
              <p:spPr>
                <a:xfrm>
                  <a:off x="10977371" y="3363070"/>
                  <a:ext cx="417710" cy="29641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77371" y="3363070"/>
                  <a:ext cx="417710" cy="29641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956269" y="4510039"/>
                <a:ext cx="143735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Consolas" panose="020B0609020204030204" pitchFamily="49" charset="0"/>
                  </a:rPr>
                  <a:t>aaba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sz="1400" dirty="0">
                    <a:latin typeface="Consolas" panose="020B0609020204030204" pitchFamily="49" charset="0"/>
                  </a:rPr>
                  <a:t>da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⋯</m:t>
                    </m:r>
                  </m:oMath>
                </a14:m>
                <a:r>
                  <a:rPr lang="en-US" sz="1400" dirty="0">
                    <a:latin typeface="Consolas" panose="020B0609020204030204" pitchFamily="49" charset="0"/>
                  </a:rPr>
                  <a:t>cab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6269" y="4510039"/>
                <a:ext cx="1437358" cy="307777"/>
              </a:xfrm>
              <a:prstGeom prst="rect">
                <a:avLst/>
              </a:prstGeom>
              <a:blipFill>
                <a:blip r:embed="rId7"/>
                <a:stretch>
                  <a:fillRect l="-1271" t="-4000" b="-2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/>
          <p:cNvGrpSpPr/>
          <p:nvPr/>
        </p:nvGrpSpPr>
        <p:grpSpPr>
          <a:xfrm>
            <a:off x="8789048" y="2949033"/>
            <a:ext cx="1115043" cy="3485785"/>
            <a:chOff x="9082163" y="2691669"/>
            <a:chExt cx="1115043" cy="3485785"/>
          </a:xfrm>
        </p:grpSpPr>
        <p:sp>
          <p:nvSpPr>
            <p:cNvPr id="28" name="Left Brace 27"/>
            <p:cNvSpPr/>
            <p:nvPr/>
          </p:nvSpPr>
          <p:spPr>
            <a:xfrm>
              <a:off x="9962427" y="2691669"/>
              <a:ext cx="234779" cy="1738937"/>
            </a:xfrm>
            <a:prstGeom prst="leftBrace">
              <a:avLst>
                <a:gd name="adj1" fmla="val 48903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eft Brace 28"/>
            <p:cNvSpPr/>
            <p:nvPr/>
          </p:nvSpPr>
          <p:spPr>
            <a:xfrm>
              <a:off x="9962427" y="4438517"/>
              <a:ext cx="234779" cy="1738937"/>
            </a:xfrm>
            <a:prstGeom prst="leftBrace">
              <a:avLst>
                <a:gd name="adj1" fmla="val 48903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 rot="20727821">
              <a:off x="9082163" y="3480875"/>
              <a:ext cx="8781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recurse</a:t>
              </a: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 rot="20985709">
              <a:off x="9088625" y="5204463"/>
              <a:ext cx="8781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recurse</a:t>
              </a:r>
              <a:endParaRPr lang="en-US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1722355" y="2932469"/>
            <a:ext cx="354466" cy="3493696"/>
            <a:chOff x="11575439" y="2691669"/>
            <a:chExt cx="354466" cy="3493696"/>
          </a:xfrm>
        </p:grpSpPr>
        <p:grpSp>
          <p:nvGrpSpPr>
            <p:cNvPr id="33" name="Group 32"/>
            <p:cNvGrpSpPr/>
            <p:nvPr/>
          </p:nvGrpSpPr>
          <p:grpSpPr>
            <a:xfrm>
              <a:off x="11575439" y="2691669"/>
              <a:ext cx="354466" cy="1738937"/>
              <a:chOff x="10953401" y="2217160"/>
              <a:chExt cx="354466" cy="2576512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>
                <a:off x="11178117" y="2217160"/>
                <a:ext cx="0" cy="257651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Rectangle 37"/>
                  <p:cNvSpPr/>
                  <p:nvPr/>
                </p:nvSpPr>
                <p:spPr>
                  <a:xfrm>
                    <a:off x="10953401" y="3091825"/>
                    <a:ext cx="354466" cy="59282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a14:m>
                    <a:r>
                      <a:rPr lang="en-US" sz="2000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38" name="Rectangle 3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53401" y="3091825"/>
                    <a:ext cx="354466" cy="59282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75862" t="-118462" r="-129310" b="-18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4" name="Group 33"/>
            <p:cNvGrpSpPr/>
            <p:nvPr/>
          </p:nvGrpSpPr>
          <p:grpSpPr>
            <a:xfrm>
              <a:off x="11575439" y="4446428"/>
              <a:ext cx="354466" cy="1738937"/>
              <a:chOff x="10953401" y="2217160"/>
              <a:chExt cx="354466" cy="2576512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>
                <a:off x="11178117" y="2217160"/>
                <a:ext cx="0" cy="257651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Rectangle 35"/>
                  <p:cNvSpPr/>
                  <p:nvPr/>
                </p:nvSpPr>
                <p:spPr>
                  <a:xfrm>
                    <a:off x="10953401" y="3091825"/>
                    <a:ext cx="354466" cy="59282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a14:m>
                    <a:r>
                      <a:rPr lang="en-US" sz="2000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36" name="Rectangle 3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53401" y="3091825"/>
                    <a:ext cx="354466" cy="592827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75862" t="-116667" r="-129310" b="-17727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147833" y="5529489"/>
                <a:ext cx="6566926" cy="7871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Each recursion level stores 1 </a:t>
                </a:r>
                <a:r>
                  <a:rPr lang="en-US" sz="2000" dirty="0" err="1"/>
                  <a:t>config</a:t>
                </a:r>
                <a:r>
                  <a:rPr lang="en-US" sz="2000" dirty="0"/>
                  <a:t> =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/>
                  <a:t> space.</a:t>
                </a:r>
              </a:p>
              <a:p>
                <a:r>
                  <a:rPr lang="en-US" sz="2000" dirty="0"/>
                  <a:t>Number of levels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/>
                  <a:t>.   Total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/>
                  <a:t> space. </a:t>
                </a:r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833" y="5529489"/>
                <a:ext cx="6566926" cy="787139"/>
              </a:xfrm>
              <a:prstGeom prst="rect">
                <a:avLst/>
              </a:prstGeom>
              <a:blipFill>
                <a:blip r:embed="rId10"/>
                <a:stretch>
                  <a:fillRect l="-928" t="-775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/>
          <p:cNvSpPr/>
          <p:nvPr/>
        </p:nvSpPr>
        <p:spPr>
          <a:xfrm>
            <a:off x="10775254" y="2955769"/>
            <a:ext cx="630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baseline="30000" dirty="0"/>
              <a:t>˽ … ˽</a:t>
            </a:r>
            <a:r>
              <a:rPr lang="en-US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9950845" y="2932469"/>
            <a:ext cx="1396028" cy="35023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9962773" y="2622213"/>
            <a:ext cx="1384100" cy="307776"/>
            <a:chOff x="11804784" y="3239260"/>
            <a:chExt cx="1442782" cy="228010"/>
          </a:xfrm>
        </p:grpSpPr>
        <p:cxnSp>
          <p:nvCxnSpPr>
            <p:cNvPr id="41" name="Straight Arrow Connector 40"/>
            <p:cNvCxnSpPr/>
            <p:nvPr/>
          </p:nvCxnSpPr>
          <p:spPr>
            <a:xfrm flipV="1">
              <a:off x="11804784" y="3372714"/>
              <a:ext cx="1442782" cy="2468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12213468" y="3239260"/>
                  <a:ext cx="625414" cy="2280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213468" y="3239260"/>
                  <a:ext cx="625414" cy="228010"/>
                </a:xfrm>
                <a:prstGeom prst="rect">
                  <a:avLst/>
                </a:prstGeom>
                <a:blipFill>
                  <a:blip r:embed="rId11"/>
                  <a:stretch>
                    <a:fillRect b="-58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4326B65-96FD-154B-9D0C-69786B79744E}"/>
              </a:ext>
            </a:extLst>
          </p:cNvPr>
          <p:cNvSpPr txBox="1"/>
          <p:nvPr/>
        </p:nvSpPr>
        <p:spPr>
          <a:xfrm>
            <a:off x="5500914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7132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15" grpId="0"/>
      <p:bldP spid="26" grpId="0"/>
      <p:bldP spid="39" grpId="0"/>
      <p:bldP spid="40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PSPACE-completeness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6917115" cy="3708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Defn: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is </a:t>
                </a:r>
                <a:r>
                  <a:rPr lang="en-US" sz="2400" u="sng" dirty="0"/>
                  <a:t>PSPACE-complete</a:t>
                </a:r>
                <a:r>
                  <a:rPr lang="en-US" sz="2400" dirty="0"/>
                  <a:t> if</a:t>
                </a:r>
              </a:p>
              <a:p>
                <a:pPr marL="457200" indent="-457200">
                  <a:buAutoNum type="arabicParenR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/>
                  <a:t>PSPACE</a:t>
                </a:r>
              </a:p>
              <a:p>
                <a:pPr marL="457200" indent="-457200">
                  <a:buAutoNum type="arabicParenR"/>
                </a:pPr>
                <a:r>
                  <a:rPr lang="en-US" sz="2400" dirty="0"/>
                  <a:t> For all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/>
                  <a:t>PSPACE,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1800"/>
                  </a:spcBef>
                </a:pP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is PSPACE-complete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/>
                  <a:t>P then P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PSPACE.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Why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sz="2000" dirty="0"/>
                  <a:t> and not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SPACE</m:t>
                        </m:r>
                      </m:sub>
                    </m:sSub>
                  </m:oMath>
                </a14:m>
                <a:r>
                  <a:rPr lang="en-US" sz="2000" dirty="0"/>
                  <a:t> when defining PSPACE-complete?</a:t>
                </a:r>
              </a:p>
              <a:p>
                <a:r>
                  <a:rPr lang="en-US" sz="2000" dirty="0"/>
                  <a:t> - Reductions should be “weaker” than the class.  Otherwise all problems in the class would be reducible to each other, and then all problems in the class would be complete.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Theorem: 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4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 is PSPACE-complete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6917115" cy="3708708"/>
              </a:xfrm>
              <a:prstGeom prst="rect">
                <a:avLst/>
              </a:prstGeom>
              <a:blipFill>
                <a:blip r:embed="rId2"/>
                <a:stretch>
                  <a:fillRect l="-1410" t="-1316" r="-969" b="-27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3" name="Group 52"/>
          <p:cNvGrpSpPr/>
          <p:nvPr/>
        </p:nvGrpSpPr>
        <p:grpSpPr>
          <a:xfrm>
            <a:off x="7061533" y="2732505"/>
            <a:ext cx="5001881" cy="3261803"/>
            <a:chOff x="7061533" y="2732505"/>
            <a:chExt cx="5001881" cy="3261803"/>
          </a:xfrm>
        </p:grpSpPr>
        <p:sp>
          <p:nvSpPr>
            <p:cNvPr id="13" name="TextBox 12"/>
            <p:cNvSpPr txBox="1"/>
            <p:nvPr/>
          </p:nvSpPr>
          <p:spPr>
            <a:xfrm>
              <a:off x="7061533" y="5286422"/>
              <a:ext cx="500188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Think of complete problems as the “hardest” in their associated class.  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7650117" y="3178076"/>
              <a:ext cx="4150276" cy="1780628"/>
              <a:chOff x="7855322" y="4049330"/>
              <a:chExt cx="4150276" cy="1780628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7855322" y="4259208"/>
                <a:ext cx="4150276" cy="1570750"/>
                <a:chOff x="7306682" y="4271400"/>
                <a:chExt cx="4150276" cy="1570750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 rot="20476714">
                  <a:off x="7306682" y="4271400"/>
                  <a:ext cx="4150276" cy="1570750"/>
                  <a:chOff x="7315200" y="4323074"/>
                  <a:chExt cx="4150276" cy="1570750"/>
                </a:xfrm>
              </p:grpSpPr>
              <p:sp>
                <p:nvSpPr>
                  <p:cNvPr id="4" name="Oval 3"/>
                  <p:cNvSpPr/>
                  <p:nvPr/>
                </p:nvSpPr>
                <p:spPr>
                  <a:xfrm>
                    <a:off x="7656576" y="4754880"/>
                    <a:ext cx="1029934" cy="707136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Oval 35"/>
                  <p:cNvSpPr/>
                  <p:nvPr/>
                </p:nvSpPr>
                <p:spPr>
                  <a:xfrm>
                    <a:off x="7453744" y="4608576"/>
                    <a:ext cx="2181266" cy="999744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" name="Oval 38"/>
                  <p:cNvSpPr/>
                  <p:nvPr/>
                </p:nvSpPr>
                <p:spPr>
                  <a:xfrm>
                    <a:off x="7315200" y="4323074"/>
                    <a:ext cx="4150276" cy="157075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0" name="Rectangle 39"/>
                <p:cNvSpPr/>
                <p:nvPr/>
              </p:nvSpPr>
              <p:spPr>
                <a:xfrm>
                  <a:off x="8845716" y="5095263"/>
                  <a:ext cx="482824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000" dirty="0"/>
                    <a:t>NP</a:t>
                  </a: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8012767" y="5247913"/>
                  <a:ext cx="31771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000" dirty="0"/>
                    <a:t>P</a:t>
                  </a: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9735547" y="4504818"/>
                  <a:ext cx="1144929" cy="70788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000" dirty="0"/>
                    <a:t>PSPACE =</a:t>
                  </a:r>
                  <a:br>
                    <a:rPr lang="en-US" sz="2000" dirty="0"/>
                  </a:br>
                  <a:r>
                    <a:rPr lang="en-US" sz="2000" dirty="0"/>
                    <a:t>NPSPACE</a:t>
                  </a:r>
                </a:p>
              </p:txBody>
            </p:sp>
          </p:grpSp>
          <p:sp>
            <p:nvSpPr>
              <p:cNvPr id="16" name="Freeform 15"/>
              <p:cNvSpPr/>
              <p:nvPr/>
            </p:nvSpPr>
            <p:spPr>
              <a:xfrm>
                <a:off x="9401175" y="4741069"/>
                <a:ext cx="766763" cy="262365"/>
              </a:xfrm>
              <a:custGeom>
                <a:avLst/>
                <a:gdLst>
                  <a:gd name="connsiteX0" fmla="*/ 0 w 766763"/>
                  <a:gd name="connsiteY0" fmla="*/ 0 h 241497"/>
                  <a:gd name="connsiteX1" fmla="*/ 335756 w 766763"/>
                  <a:gd name="connsiteY1" fmla="*/ 204787 h 241497"/>
                  <a:gd name="connsiteX2" fmla="*/ 766763 w 766763"/>
                  <a:gd name="connsiteY2" fmla="*/ 240506 h 241497"/>
                  <a:gd name="connsiteX0" fmla="*/ 0 w 766763"/>
                  <a:gd name="connsiteY0" fmla="*/ 0 h 241497"/>
                  <a:gd name="connsiteX1" fmla="*/ 335756 w 766763"/>
                  <a:gd name="connsiteY1" fmla="*/ 204787 h 241497"/>
                  <a:gd name="connsiteX2" fmla="*/ 766763 w 766763"/>
                  <a:gd name="connsiteY2" fmla="*/ 240506 h 241497"/>
                  <a:gd name="connsiteX0" fmla="*/ 0 w 766763"/>
                  <a:gd name="connsiteY0" fmla="*/ 0 h 262365"/>
                  <a:gd name="connsiteX1" fmla="*/ 335756 w 766763"/>
                  <a:gd name="connsiteY1" fmla="*/ 204787 h 262365"/>
                  <a:gd name="connsiteX2" fmla="*/ 766763 w 766763"/>
                  <a:gd name="connsiteY2" fmla="*/ 240506 h 262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6763" h="262365">
                    <a:moveTo>
                      <a:pt x="0" y="0"/>
                    </a:moveTo>
                    <a:cubicBezTo>
                      <a:pt x="13493" y="103782"/>
                      <a:pt x="207962" y="164703"/>
                      <a:pt x="335756" y="204787"/>
                    </a:cubicBezTo>
                    <a:cubicBezTo>
                      <a:pt x="463550" y="244871"/>
                      <a:pt x="665162" y="290313"/>
                      <a:pt x="766763" y="240506"/>
                    </a:cubicBezTo>
                  </a:path>
                </a:pathLst>
              </a:cu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10977562" y="4050506"/>
                <a:ext cx="916782" cy="361950"/>
              </a:xfrm>
              <a:custGeom>
                <a:avLst/>
                <a:gdLst>
                  <a:gd name="connsiteX0" fmla="*/ 0 w 766763"/>
                  <a:gd name="connsiteY0" fmla="*/ 0 h 241497"/>
                  <a:gd name="connsiteX1" fmla="*/ 335756 w 766763"/>
                  <a:gd name="connsiteY1" fmla="*/ 204787 h 241497"/>
                  <a:gd name="connsiteX2" fmla="*/ 766763 w 766763"/>
                  <a:gd name="connsiteY2" fmla="*/ 240506 h 241497"/>
                  <a:gd name="connsiteX0" fmla="*/ 0 w 766763"/>
                  <a:gd name="connsiteY0" fmla="*/ 0 h 241497"/>
                  <a:gd name="connsiteX1" fmla="*/ 335756 w 766763"/>
                  <a:gd name="connsiteY1" fmla="*/ 204787 h 241497"/>
                  <a:gd name="connsiteX2" fmla="*/ 766763 w 766763"/>
                  <a:gd name="connsiteY2" fmla="*/ 240506 h 241497"/>
                  <a:gd name="connsiteX0" fmla="*/ 0 w 766763"/>
                  <a:gd name="connsiteY0" fmla="*/ 0 h 262365"/>
                  <a:gd name="connsiteX1" fmla="*/ 335756 w 766763"/>
                  <a:gd name="connsiteY1" fmla="*/ 204787 h 262365"/>
                  <a:gd name="connsiteX2" fmla="*/ 766763 w 766763"/>
                  <a:gd name="connsiteY2" fmla="*/ 240506 h 262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6763" h="262365">
                    <a:moveTo>
                      <a:pt x="0" y="0"/>
                    </a:moveTo>
                    <a:cubicBezTo>
                      <a:pt x="13493" y="103782"/>
                      <a:pt x="207962" y="164703"/>
                      <a:pt x="335756" y="204787"/>
                    </a:cubicBezTo>
                    <a:cubicBezTo>
                      <a:pt x="463550" y="244871"/>
                      <a:pt x="665162" y="290313"/>
                      <a:pt x="766763" y="240506"/>
                    </a:cubicBezTo>
                  </a:path>
                </a:pathLst>
              </a:cu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10944226" y="4049330"/>
                <a:ext cx="957262" cy="348839"/>
              </a:xfrm>
              <a:custGeom>
                <a:avLst/>
                <a:gdLst>
                  <a:gd name="connsiteX0" fmla="*/ 0 w 766762"/>
                  <a:gd name="connsiteY0" fmla="*/ 17986 h 260874"/>
                  <a:gd name="connsiteX1" fmla="*/ 271462 w 766762"/>
                  <a:gd name="connsiteY1" fmla="*/ 1317 h 260874"/>
                  <a:gd name="connsiteX2" fmla="*/ 542925 w 766762"/>
                  <a:gd name="connsiteY2" fmla="*/ 48942 h 260874"/>
                  <a:gd name="connsiteX3" fmla="*/ 723900 w 766762"/>
                  <a:gd name="connsiteY3" fmla="*/ 160861 h 260874"/>
                  <a:gd name="connsiteX4" fmla="*/ 766762 w 766762"/>
                  <a:gd name="connsiteY4" fmla="*/ 260874 h 260874"/>
                  <a:gd name="connsiteX0" fmla="*/ 0 w 766762"/>
                  <a:gd name="connsiteY0" fmla="*/ 17986 h 260874"/>
                  <a:gd name="connsiteX1" fmla="*/ 271462 w 766762"/>
                  <a:gd name="connsiteY1" fmla="*/ 1317 h 260874"/>
                  <a:gd name="connsiteX2" fmla="*/ 542925 w 766762"/>
                  <a:gd name="connsiteY2" fmla="*/ 48942 h 260874"/>
                  <a:gd name="connsiteX3" fmla="*/ 723900 w 766762"/>
                  <a:gd name="connsiteY3" fmla="*/ 160861 h 260874"/>
                  <a:gd name="connsiteX4" fmla="*/ 766762 w 766762"/>
                  <a:gd name="connsiteY4" fmla="*/ 260874 h 260874"/>
                  <a:gd name="connsiteX0" fmla="*/ 0 w 766762"/>
                  <a:gd name="connsiteY0" fmla="*/ 17986 h 260874"/>
                  <a:gd name="connsiteX1" fmla="*/ 271462 w 766762"/>
                  <a:gd name="connsiteY1" fmla="*/ 1317 h 260874"/>
                  <a:gd name="connsiteX2" fmla="*/ 542925 w 766762"/>
                  <a:gd name="connsiteY2" fmla="*/ 48942 h 260874"/>
                  <a:gd name="connsiteX3" fmla="*/ 690563 w 766762"/>
                  <a:gd name="connsiteY3" fmla="*/ 134667 h 260874"/>
                  <a:gd name="connsiteX4" fmla="*/ 766762 w 766762"/>
                  <a:gd name="connsiteY4" fmla="*/ 260874 h 260874"/>
                  <a:gd name="connsiteX0" fmla="*/ 0 w 766762"/>
                  <a:gd name="connsiteY0" fmla="*/ 7406 h 250294"/>
                  <a:gd name="connsiteX1" fmla="*/ 281420 w 766762"/>
                  <a:gd name="connsiteY1" fmla="*/ 4650 h 250294"/>
                  <a:gd name="connsiteX2" fmla="*/ 542925 w 766762"/>
                  <a:gd name="connsiteY2" fmla="*/ 38362 h 250294"/>
                  <a:gd name="connsiteX3" fmla="*/ 690563 w 766762"/>
                  <a:gd name="connsiteY3" fmla="*/ 124087 h 250294"/>
                  <a:gd name="connsiteX4" fmla="*/ 766762 w 766762"/>
                  <a:gd name="connsiteY4" fmla="*/ 250294 h 250294"/>
                  <a:gd name="connsiteX0" fmla="*/ 0 w 766762"/>
                  <a:gd name="connsiteY0" fmla="*/ 8411 h 251299"/>
                  <a:gd name="connsiteX1" fmla="*/ 281420 w 766762"/>
                  <a:gd name="connsiteY1" fmla="*/ 5655 h 251299"/>
                  <a:gd name="connsiteX2" fmla="*/ 540934 w 766762"/>
                  <a:gd name="connsiteY2" fmla="*/ 55019 h 251299"/>
                  <a:gd name="connsiteX3" fmla="*/ 690563 w 766762"/>
                  <a:gd name="connsiteY3" fmla="*/ 125092 h 251299"/>
                  <a:gd name="connsiteX4" fmla="*/ 766762 w 766762"/>
                  <a:gd name="connsiteY4" fmla="*/ 251299 h 251299"/>
                  <a:gd name="connsiteX0" fmla="*/ 0 w 766762"/>
                  <a:gd name="connsiteY0" fmla="*/ 8411 h 251299"/>
                  <a:gd name="connsiteX1" fmla="*/ 281420 w 766762"/>
                  <a:gd name="connsiteY1" fmla="*/ 5655 h 251299"/>
                  <a:gd name="connsiteX2" fmla="*/ 540934 w 766762"/>
                  <a:gd name="connsiteY2" fmla="*/ 55019 h 251299"/>
                  <a:gd name="connsiteX3" fmla="*/ 688571 w 766762"/>
                  <a:gd name="connsiteY3" fmla="*/ 130310 h 251299"/>
                  <a:gd name="connsiteX4" fmla="*/ 766762 w 766762"/>
                  <a:gd name="connsiteY4" fmla="*/ 251299 h 251299"/>
                  <a:gd name="connsiteX0" fmla="*/ 0 w 766762"/>
                  <a:gd name="connsiteY0" fmla="*/ 8411 h 251299"/>
                  <a:gd name="connsiteX1" fmla="*/ 281420 w 766762"/>
                  <a:gd name="connsiteY1" fmla="*/ 5655 h 251299"/>
                  <a:gd name="connsiteX2" fmla="*/ 540934 w 766762"/>
                  <a:gd name="connsiteY2" fmla="*/ 55019 h 251299"/>
                  <a:gd name="connsiteX3" fmla="*/ 688571 w 766762"/>
                  <a:gd name="connsiteY3" fmla="*/ 130310 h 251299"/>
                  <a:gd name="connsiteX4" fmla="*/ 766762 w 766762"/>
                  <a:gd name="connsiteY4" fmla="*/ 251299 h 251299"/>
                  <a:gd name="connsiteX0" fmla="*/ 0 w 766762"/>
                  <a:gd name="connsiteY0" fmla="*/ 8411 h 251299"/>
                  <a:gd name="connsiteX1" fmla="*/ 281420 w 766762"/>
                  <a:gd name="connsiteY1" fmla="*/ 5655 h 251299"/>
                  <a:gd name="connsiteX2" fmla="*/ 540934 w 766762"/>
                  <a:gd name="connsiteY2" fmla="*/ 55019 h 251299"/>
                  <a:gd name="connsiteX3" fmla="*/ 688571 w 766762"/>
                  <a:gd name="connsiteY3" fmla="*/ 130310 h 251299"/>
                  <a:gd name="connsiteX4" fmla="*/ 766762 w 766762"/>
                  <a:gd name="connsiteY4" fmla="*/ 251299 h 251299"/>
                  <a:gd name="connsiteX0" fmla="*/ 0 w 766762"/>
                  <a:gd name="connsiteY0" fmla="*/ 8298 h 251186"/>
                  <a:gd name="connsiteX1" fmla="*/ 281420 w 766762"/>
                  <a:gd name="connsiteY1" fmla="*/ 5542 h 251186"/>
                  <a:gd name="connsiteX2" fmla="*/ 523010 w 766762"/>
                  <a:gd name="connsiteY2" fmla="*/ 53166 h 251186"/>
                  <a:gd name="connsiteX3" fmla="*/ 688571 w 766762"/>
                  <a:gd name="connsiteY3" fmla="*/ 130197 h 251186"/>
                  <a:gd name="connsiteX4" fmla="*/ 766762 w 766762"/>
                  <a:gd name="connsiteY4" fmla="*/ 251186 h 251186"/>
                  <a:gd name="connsiteX0" fmla="*/ 0 w 766762"/>
                  <a:gd name="connsiteY0" fmla="*/ 4218 h 247106"/>
                  <a:gd name="connsiteX1" fmla="*/ 283413 w 766762"/>
                  <a:gd name="connsiteY1" fmla="*/ 13636 h 247106"/>
                  <a:gd name="connsiteX2" fmla="*/ 523010 w 766762"/>
                  <a:gd name="connsiteY2" fmla="*/ 49086 h 247106"/>
                  <a:gd name="connsiteX3" fmla="*/ 688571 w 766762"/>
                  <a:gd name="connsiteY3" fmla="*/ 126117 h 247106"/>
                  <a:gd name="connsiteX4" fmla="*/ 766762 w 766762"/>
                  <a:gd name="connsiteY4" fmla="*/ 247106 h 247106"/>
                  <a:gd name="connsiteX0" fmla="*/ 0 w 766762"/>
                  <a:gd name="connsiteY0" fmla="*/ 4521 h 247409"/>
                  <a:gd name="connsiteX1" fmla="*/ 283413 w 766762"/>
                  <a:gd name="connsiteY1" fmla="*/ 13939 h 247409"/>
                  <a:gd name="connsiteX2" fmla="*/ 517035 w 766762"/>
                  <a:gd name="connsiteY2" fmla="*/ 59824 h 247409"/>
                  <a:gd name="connsiteX3" fmla="*/ 688571 w 766762"/>
                  <a:gd name="connsiteY3" fmla="*/ 126420 h 247409"/>
                  <a:gd name="connsiteX4" fmla="*/ 766762 w 766762"/>
                  <a:gd name="connsiteY4" fmla="*/ 247409 h 247409"/>
                  <a:gd name="connsiteX0" fmla="*/ 0 w 766762"/>
                  <a:gd name="connsiteY0" fmla="*/ 4521 h 247409"/>
                  <a:gd name="connsiteX1" fmla="*/ 283413 w 766762"/>
                  <a:gd name="connsiteY1" fmla="*/ 13939 h 247409"/>
                  <a:gd name="connsiteX2" fmla="*/ 517035 w 766762"/>
                  <a:gd name="connsiteY2" fmla="*/ 59824 h 247409"/>
                  <a:gd name="connsiteX3" fmla="*/ 676621 w 766762"/>
                  <a:gd name="connsiteY3" fmla="*/ 129899 h 247409"/>
                  <a:gd name="connsiteX4" fmla="*/ 766762 w 766762"/>
                  <a:gd name="connsiteY4" fmla="*/ 247409 h 247409"/>
                  <a:gd name="connsiteX0" fmla="*/ 0 w 766762"/>
                  <a:gd name="connsiteY0" fmla="*/ 4521 h 247409"/>
                  <a:gd name="connsiteX1" fmla="*/ 283413 w 766762"/>
                  <a:gd name="connsiteY1" fmla="*/ 13939 h 247409"/>
                  <a:gd name="connsiteX2" fmla="*/ 517035 w 766762"/>
                  <a:gd name="connsiteY2" fmla="*/ 59824 h 247409"/>
                  <a:gd name="connsiteX3" fmla="*/ 676621 w 766762"/>
                  <a:gd name="connsiteY3" fmla="*/ 129899 h 247409"/>
                  <a:gd name="connsiteX4" fmla="*/ 766762 w 766762"/>
                  <a:gd name="connsiteY4" fmla="*/ 247409 h 247409"/>
                  <a:gd name="connsiteX0" fmla="*/ 0 w 766762"/>
                  <a:gd name="connsiteY0" fmla="*/ 4521 h 247409"/>
                  <a:gd name="connsiteX1" fmla="*/ 283413 w 766762"/>
                  <a:gd name="connsiteY1" fmla="*/ 13939 h 247409"/>
                  <a:gd name="connsiteX2" fmla="*/ 517035 w 766762"/>
                  <a:gd name="connsiteY2" fmla="*/ 59824 h 247409"/>
                  <a:gd name="connsiteX3" fmla="*/ 676621 w 766762"/>
                  <a:gd name="connsiteY3" fmla="*/ 129899 h 247409"/>
                  <a:gd name="connsiteX4" fmla="*/ 766762 w 766762"/>
                  <a:gd name="connsiteY4" fmla="*/ 247409 h 247409"/>
                  <a:gd name="connsiteX0" fmla="*/ 0 w 766762"/>
                  <a:gd name="connsiteY0" fmla="*/ 4521 h 247409"/>
                  <a:gd name="connsiteX1" fmla="*/ 283413 w 766762"/>
                  <a:gd name="connsiteY1" fmla="*/ 13939 h 247409"/>
                  <a:gd name="connsiteX2" fmla="*/ 517035 w 766762"/>
                  <a:gd name="connsiteY2" fmla="*/ 59824 h 247409"/>
                  <a:gd name="connsiteX3" fmla="*/ 662681 w 766762"/>
                  <a:gd name="connsiteY3" fmla="*/ 129899 h 247409"/>
                  <a:gd name="connsiteX4" fmla="*/ 766762 w 766762"/>
                  <a:gd name="connsiteY4" fmla="*/ 247409 h 247409"/>
                  <a:gd name="connsiteX0" fmla="*/ 0 w 766762"/>
                  <a:gd name="connsiteY0" fmla="*/ 4521 h 247409"/>
                  <a:gd name="connsiteX1" fmla="*/ 283413 w 766762"/>
                  <a:gd name="connsiteY1" fmla="*/ 13939 h 247409"/>
                  <a:gd name="connsiteX2" fmla="*/ 517035 w 766762"/>
                  <a:gd name="connsiteY2" fmla="*/ 59824 h 247409"/>
                  <a:gd name="connsiteX3" fmla="*/ 672639 w 766762"/>
                  <a:gd name="connsiteY3" fmla="*/ 133377 h 247409"/>
                  <a:gd name="connsiteX4" fmla="*/ 766762 w 766762"/>
                  <a:gd name="connsiteY4" fmla="*/ 247409 h 247409"/>
                  <a:gd name="connsiteX0" fmla="*/ 0 w 766762"/>
                  <a:gd name="connsiteY0" fmla="*/ 4521 h 247409"/>
                  <a:gd name="connsiteX1" fmla="*/ 283413 w 766762"/>
                  <a:gd name="connsiteY1" fmla="*/ 13939 h 247409"/>
                  <a:gd name="connsiteX2" fmla="*/ 517035 w 766762"/>
                  <a:gd name="connsiteY2" fmla="*/ 59824 h 247409"/>
                  <a:gd name="connsiteX3" fmla="*/ 672639 w 766762"/>
                  <a:gd name="connsiteY3" fmla="*/ 133377 h 247409"/>
                  <a:gd name="connsiteX4" fmla="*/ 766762 w 766762"/>
                  <a:gd name="connsiteY4" fmla="*/ 247409 h 247409"/>
                  <a:gd name="connsiteX0" fmla="*/ 0 w 766762"/>
                  <a:gd name="connsiteY0" fmla="*/ 3886 h 246774"/>
                  <a:gd name="connsiteX1" fmla="*/ 283413 w 766762"/>
                  <a:gd name="connsiteY1" fmla="*/ 16782 h 246774"/>
                  <a:gd name="connsiteX2" fmla="*/ 517035 w 766762"/>
                  <a:gd name="connsiteY2" fmla="*/ 59189 h 246774"/>
                  <a:gd name="connsiteX3" fmla="*/ 672639 w 766762"/>
                  <a:gd name="connsiteY3" fmla="*/ 132742 h 246774"/>
                  <a:gd name="connsiteX4" fmla="*/ 766762 w 766762"/>
                  <a:gd name="connsiteY4" fmla="*/ 246774 h 246774"/>
                  <a:gd name="connsiteX0" fmla="*/ 0 w 766762"/>
                  <a:gd name="connsiteY0" fmla="*/ 1070 h 243958"/>
                  <a:gd name="connsiteX1" fmla="*/ 283413 w 766762"/>
                  <a:gd name="connsiteY1" fmla="*/ 13966 h 243958"/>
                  <a:gd name="connsiteX2" fmla="*/ 517035 w 766762"/>
                  <a:gd name="connsiteY2" fmla="*/ 56373 h 243958"/>
                  <a:gd name="connsiteX3" fmla="*/ 672639 w 766762"/>
                  <a:gd name="connsiteY3" fmla="*/ 129926 h 243958"/>
                  <a:gd name="connsiteX4" fmla="*/ 766762 w 766762"/>
                  <a:gd name="connsiteY4" fmla="*/ 243958 h 243958"/>
                  <a:gd name="connsiteX0" fmla="*/ 0 w 766762"/>
                  <a:gd name="connsiteY0" fmla="*/ 1251 h 244139"/>
                  <a:gd name="connsiteX1" fmla="*/ 289388 w 766762"/>
                  <a:gd name="connsiteY1" fmla="*/ 12407 h 244139"/>
                  <a:gd name="connsiteX2" fmla="*/ 517035 w 766762"/>
                  <a:gd name="connsiteY2" fmla="*/ 56554 h 244139"/>
                  <a:gd name="connsiteX3" fmla="*/ 672639 w 766762"/>
                  <a:gd name="connsiteY3" fmla="*/ 130107 h 244139"/>
                  <a:gd name="connsiteX4" fmla="*/ 766762 w 766762"/>
                  <a:gd name="connsiteY4" fmla="*/ 244139 h 244139"/>
                  <a:gd name="connsiteX0" fmla="*/ 0 w 768753"/>
                  <a:gd name="connsiteY0" fmla="*/ 1251 h 247617"/>
                  <a:gd name="connsiteX1" fmla="*/ 289388 w 768753"/>
                  <a:gd name="connsiteY1" fmla="*/ 12407 h 247617"/>
                  <a:gd name="connsiteX2" fmla="*/ 517035 w 768753"/>
                  <a:gd name="connsiteY2" fmla="*/ 56554 h 247617"/>
                  <a:gd name="connsiteX3" fmla="*/ 672639 w 768753"/>
                  <a:gd name="connsiteY3" fmla="*/ 130107 h 247617"/>
                  <a:gd name="connsiteX4" fmla="*/ 768753 w 768753"/>
                  <a:gd name="connsiteY4" fmla="*/ 247617 h 247617"/>
                  <a:gd name="connsiteX0" fmla="*/ 0 w 768753"/>
                  <a:gd name="connsiteY0" fmla="*/ 1251 h 247617"/>
                  <a:gd name="connsiteX1" fmla="*/ 289388 w 768753"/>
                  <a:gd name="connsiteY1" fmla="*/ 12407 h 247617"/>
                  <a:gd name="connsiteX2" fmla="*/ 517035 w 768753"/>
                  <a:gd name="connsiteY2" fmla="*/ 56554 h 247617"/>
                  <a:gd name="connsiteX3" fmla="*/ 672639 w 768753"/>
                  <a:gd name="connsiteY3" fmla="*/ 130107 h 247617"/>
                  <a:gd name="connsiteX4" fmla="*/ 768753 w 768753"/>
                  <a:gd name="connsiteY4" fmla="*/ 247617 h 247617"/>
                  <a:gd name="connsiteX0" fmla="*/ 0 w 774728"/>
                  <a:gd name="connsiteY0" fmla="*/ 1251 h 247617"/>
                  <a:gd name="connsiteX1" fmla="*/ 295363 w 774728"/>
                  <a:gd name="connsiteY1" fmla="*/ 12407 h 247617"/>
                  <a:gd name="connsiteX2" fmla="*/ 523010 w 774728"/>
                  <a:gd name="connsiteY2" fmla="*/ 56554 h 247617"/>
                  <a:gd name="connsiteX3" fmla="*/ 678614 w 774728"/>
                  <a:gd name="connsiteY3" fmla="*/ 130107 h 247617"/>
                  <a:gd name="connsiteX4" fmla="*/ 774728 w 774728"/>
                  <a:gd name="connsiteY4" fmla="*/ 247617 h 247617"/>
                  <a:gd name="connsiteX0" fmla="*/ 0 w 780703"/>
                  <a:gd name="connsiteY0" fmla="*/ 1094 h 249200"/>
                  <a:gd name="connsiteX1" fmla="*/ 301338 w 780703"/>
                  <a:gd name="connsiteY1" fmla="*/ 13990 h 249200"/>
                  <a:gd name="connsiteX2" fmla="*/ 528985 w 780703"/>
                  <a:gd name="connsiteY2" fmla="*/ 58137 h 249200"/>
                  <a:gd name="connsiteX3" fmla="*/ 684589 w 780703"/>
                  <a:gd name="connsiteY3" fmla="*/ 131690 h 249200"/>
                  <a:gd name="connsiteX4" fmla="*/ 780703 w 780703"/>
                  <a:gd name="connsiteY4" fmla="*/ 249200 h 249200"/>
                  <a:gd name="connsiteX0" fmla="*/ 0 w 782694"/>
                  <a:gd name="connsiteY0" fmla="*/ 1094 h 250939"/>
                  <a:gd name="connsiteX1" fmla="*/ 301338 w 782694"/>
                  <a:gd name="connsiteY1" fmla="*/ 13990 h 250939"/>
                  <a:gd name="connsiteX2" fmla="*/ 528985 w 782694"/>
                  <a:gd name="connsiteY2" fmla="*/ 58137 h 250939"/>
                  <a:gd name="connsiteX3" fmla="*/ 684589 w 782694"/>
                  <a:gd name="connsiteY3" fmla="*/ 131690 h 250939"/>
                  <a:gd name="connsiteX4" fmla="*/ 782694 w 782694"/>
                  <a:gd name="connsiteY4" fmla="*/ 250939 h 250939"/>
                  <a:gd name="connsiteX0" fmla="*/ 0 w 798627"/>
                  <a:gd name="connsiteY0" fmla="*/ 1454 h 247821"/>
                  <a:gd name="connsiteX1" fmla="*/ 317271 w 798627"/>
                  <a:gd name="connsiteY1" fmla="*/ 10872 h 247821"/>
                  <a:gd name="connsiteX2" fmla="*/ 544918 w 798627"/>
                  <a:gd name="connsiteY2" fmla="*/ 55019 h 247821"/>
                  <a:gd name="connsiteX3" fmla="*/ 700522 w 798627"/>
                  <a:gd name="connsiteY3" fmla="*/ 128572 h 247821"/>
                  <a:gd name="connsiteX4" fmla="*/ 798627 w 798627"/>
                  <a:gd name="connsiteY4" fmla="*/ 247821 h 247821"/>
                  <a:gd name="connsiteX0" fmla="*/ 0 w 800618"/>
                  <a:gd name="connsiteY0" fmla="*/ 1454 h 254778"/>
                  <a:gd name="connsiteX1" fmla="*/ 317271 w 800618"/>
                  <a:gd name="connsiteY1" fmla="*/ 10872 h 254778"/>
                  <a:gd name="connsiteX2" fmla="*/ 544918 w 800618"/>
                  <a:gd name="connsiteY2" fmla="*/ 55019 h 254778"/>
                  <a:gd name="connsiteX3" fmla="*/ 700522 w 800618"/>
                  <a:gd name="connsiteY3" fmla="*/ 128572 h 254778"/>
                  <a:gd name="connsiteX4" fmla="*/ 800618 w 800618"/>
                  <a:gd name="connsiteY4" fmla="*/ 254778 h 254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618" h="254778">
                    <a:moveTo>
                      <a:pt x="0" y="1454"/>
                    </a:moveTo>
                    <a:cubicBezTo>
                      <a:pt x="114386" y="-2504"/>
                      <a:pt x="226451" y="1945"/>
                      <a:pt x="317271" y="10872"/>
                    </a:cubicBezTo>
                    <a:cubicBezTo>
                      <a:pt x="408091" y="19800"/>
                      <a:pt x="481043" y="35402"/>
                      <a:pt x="544918" y="55019"/>
                    </a:cubicBezTo>
                    <a:cubicBezTo>
                      <a:pt x="608793" y="74636"/>
                      <a:pt x="658237" y="96438"/>
                      <a:pt x="700522" y="128572"/>
                    </a:cubicBezTo>
                    <a:cubicBezTo>
                      <a:pt x="742807" y="160706"/>
                      <a:pt x="764460" y="181950"/>
                      <a:pt x="800618" y="254778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9386888" y="4728916"/>
                <a:ext cx="785813" cy="262185"/>
              </a:xfrm>
              <a:custGeom>
                <a:avLst/>
                <a:gdLst>
                  <a:gd name="connsiteX0" fmla="*/ 0 w 771525"/>
                  <a:gd name="connsiteY0" fmla="*/ 14492 h 259761"/>
                  <a:gd name="connsiteX1" fmla="*/ 250031 w 771525"/>
                  <a:gd name="connsiteY1" fmla="*/ 204 h 259761"/>
                  <a:gd name="connsiteX2" fmla="*/ 476250 w 771525"/>
                  <a:gd name="connsiteY2" fmla="*/ 24017 h 259761"/>
                  <a:gd name="connsiteX3" fmla="*/ 700087 w 771525"/>
                  <a:gd name="connsiteY3" fmla="*/ 128792 h 259761"/>
                  <a:gd name="connsiteX4" fmla="*/ 771525 w 771525"/>
                  <a:gd name="connsiteY4" fmla="*/ 259761 h 259761"/>
                  <a:gd name="connsiteX0" fmla="*/ 0 w 771525"/>
                  <a:gd name="connsiteY0" fmla="*/ 14686 h 259955"/>
                  <a:gd name="connsiteX1" fmla="*/ 250031 w 771525"/>
                  <a:gd name="connsiteY1" fmla="*/ 398 h 259955"/>
                  <a:gd name="connsiteX2" fmla="*/ 473869 w 771525"/>
                  <a:gd name="connsiteY2" fmla="*/ 28973 h 259955"/>
                  <a:gd name="connsiteX3" fmla="*/ 700087 w 771525"/>
                  <a:gd name="connsiteY3" fmla="*/ 128986 h 259955"/>
                  <a:gd name="connsiteX4" fmla="*/ 771525 w 771525"/>
                  <a:gd name="connsiteY4" fmla="*/ 259955 h 259955"/>
                  <a:gd name="connsiteX0" fmla="*/ 0 w 771525"/>
                  <a:gd name="connsiteY0" fmla="*/ 6402 h 251671"/>
                  <a:gd name="connsiteX1" fmla="*/ 245268 w 771525"/>
                  <a:gd name="connsiteY1" fmla="*/ 1639 h 251671"/>
                  <a:gd name="connsiteX2" fmla="*/ 473869 w 771525"/>
                  <a:gd name="connsiteY2" fmla="*/ 20689 h 251671"/>
                  <a:gd name="connsiteX3" fmla="*/ 700087 w 771525"/>
                  <a:gd name="connsiteY3" fmla="*/ 120702 h 251671"/>
                  <a:gd name="connsiteX4" fmla="*/ 771525 w 771525"/>
                  <a:gd name="connsiteY4" fmla="*/ 251671 h 251671"/>
                  <a:gd name="connsiteX0" fmla="*/ 0 w 771525"/>
                  <a:gd name="connsiteY0" fmla="*/ 12413 h 257682"/>
                  <a:gd name="connsiteX1" fmla="*/ 254793 w 771525"/>
                  <a:gd name="connsiteY1" fmla="*/ 506 h 257682"/>
                  <a:gd name="connsiteX2" fmla="*/ 473869 w 771525"/>
                  <a:gd name="connsiteY2" fmla="*/ 26700 h 257682"/>
                  <a:gd name="connsiteX3" fmla="*/ 700087 w 771525"/>
                  <a:gd name="connsiteY3" fmla="*/ 126713 h 257682"/>
                  <a:gd name="connsiteX4" fmla="*/ 771525 w 771525"/>
                  <a:gd name="connsiteY4" fmla="*/ 257682 h 257682"/>
                  <a:gd name="connsiteX0" fmla="*/ 0 w 771525"/>
                  <a:gd name="connsiteY0" fmla="*/ 12413 h 257682"/>
                  <a:gd name="connsiteX1" fmla="*/ 254793 w 771525"/>
                  <a:gd name="connsiteY1" fmla="*/ 506 h 257682"/>
                  <a:gd name="connsiteX2" fmla="*/ 473869 w 771525"/>
                  <a:gd name="connsiteY2" fmla="*/ 26700 h 257682"/>
                  <a:gd name="connsiteX3" fmla="*/ 692943 w 771525"/>
                  <a:gd name="connsiteY3" fmla="*/ 129095 h 257682"/>
                  <a:gd name="connsiteX4" fmla="*/ 771525 w 771525"/>
                  <a:gd name="connsiteY4" fmla="*/ 257682 h 257682"/>
                  <a:gd name="connsiteX0" fmla="*/ 0 w 771525"/>
                  <a:gd name="connsiteY0" fmla="*/ 12413 h 257682"/>
                  <a:gd name="connsiteX1" fmla="*/ 254793 w 771525"/>
                  <a:gd name="connsiteY1" fmla="*/ 506 h 257682"/>
                  <a:gd name="connsiteX2" fmla="*/ 473869 w 771525"/>
                  <a:gd name="connsiteY2" fmla="*/ 26700 h 257682"/>
                  <a:gd name="connsiteX3" fmla="*/ 692943 w 771525"/>
                  <a:gd name="connsiteY3" fmla="*/ 129095 h 257682"/>
                  <a:gd name="connsiteX4" fmla="*/ 771525 w 771525"/>
                  <a:gd name="connsiteY4" fmla="*/ 257682 h 257682"/>
                  <a:gd name="connsiteX0" fmla="*/ 0 w 771525"/>
                  <a:gd name="connsiteY0" fmla="*/ 12413 h 257682"/>
                  <a:gd name="connsiteX1" fmla="*/ 254793 w 771525"/>
                  <a:gd name="connsiteY1" fmla="*/ 506 h 257682"/>
                  <a:gd name="connsiteX2" fmla="*/ 473869 w 771525"/>
                  <a:gd name="connsiteY2" fmla="*/ 26700 h 257682"/>
                  <a:gd name="connsiteX3" fmla="*/ 692943 w 771525"/>
                  <a:gd name="connsiteY3" fmla="*/ 129095 h 257682"/>
                  <a:gd name="connsiteX4" fmla="*/ 771525 w 771525"/>
                  <a:gd name="connsiteY4" fmla="*/ 257682 h 257682"/>
                  <a:gd name="connsiteX0" fmla="*/ 0 w 771525"/>
                  <a:gd name="connsiteY0" fmla="*/ 12413 h 257682"/>
                  <a:gd name="connsiteX1" fmla="*/ 254793 w 771525"/>
                  <a:gd name="connsiteY1" fmla="*/ 506 h 257682"/>
                  <a:gd name="connsiteX2" fmla="*/ 473869 w 771525"/>
                  <a:gd name="connsiteY2" fmla="*/ 26700 h 257682"/>
                  <a:gd name="connsiteX3" fmla="*/ 692943 w 771525"/>
                  <a:gd name="connsiteY3" fmla="*/ 129095 h 257682"/>
                  <a:gd name="connsiteX4" fmla="*/ 771525 w 771525"/>
                  <a:gd name="connsiteY4" fmla="*/ 257682 h 257682"/>
                  <a:gd name="connsiteX0" fmla="*/ 0 w 771525"/>
                  <a:gd name="connsiteY0" fmla="*/ 12413 h 257682"/>
                  <a:gd name="connsiteX1" fmla="*/ 254793 w 771525"/>
                  <a:gd name="connsiteY1" fmla="*/ 506 h 257682"/>
                  <a:gd name="connsiteX2" fmla="*/ 473869 w 771525"/>
                  <a:gd name="connsiteY2" fmla="*/ 26700 h 257682"/>
                  <a:gd name="connsiteX3" fmla="*/ 659606 w 771525"/>
                  <a:gd name="connsiteY3" fmla="*/ 98139 h 257682"/>
                  <a:gd name="connsiteX4" fmla="*/ 771525 w 771525"/>
                  <a:gd name="connsiteY4" fmla="*/ 257682 h 257682"/>
                  <a:gd name="connsiteX0" fmla="*/ 0 w 771525"/>
                  <a:gd name="connsiteY0" fmla="*/ 12413 h 257682"/>
                  <a:gd name="connsiteX1" fmla="*/ 254793 w 771525"/>
                  <a:gd name="connsiteY1" fmla="*/ 506 h 257682"/>
                  <a:gd name="connsiteX2" fmla="*/ 473869 w 771525"/>
                  <a:gd name="connsiteY2" fmla="*/ 26700 h 257682"/>
                  <a:gd name="connsiteX3" fmla="*/ 659606 w 771525"/>
                  <a:gd name="connsiteY3" fmla="*/ 98139 h 257682"/>
                  <a:gd name="connsiteX4" fmla="*/ 771525 w 771525"/>
                  <a:gd name="connsiteY4" fmla="*/ 257682 h 257682"/>
                  <a:gd name="connsiteX0" fmla="*/ 0 w 771525"/>
                  <a:gd name="connsiteY0" fmla="*/ 12413 h 257682"/>
                  <a:gd name="connsiteX1" fmla="*/ 254793 w 771525"/>
                  <a:gd name="connsiteY1" fmla="*/ 506 h 257682"/>
                  <a:gd name="connsiteX2" fmla="*/ 473869 w 771525"/>
                  <a:gd name="connsiteY2" fmla="*/ 26700 h 257682"/>
                  <a:gd name="connsiteX3" fmla="*/ 654844 w 771525"/>
                  <a:gd name="connsiteY3" fmla="*/ 105283 h 257682"/>
                  <a:gd name="connsiteX4" fmla="*/ 771525 w 771525"/>
                  <a:gd name="connsiteY4" fmla="*/ 257682 h 257682"/>
                  <a:gd name="connsiteX0" fmla="*/ 0 w 771525"/>
                  <a:gd name="connsiteY0" fmla="*/ 12413 h 257682"/>
                  <a:gd name="connsiteX1" fmla="*/ 254793 w 771525"/>
                  <a:gd name="connsiteY1" fmla="*/ 506 h 257682"/>
                  <a:gd name="connsiteX2" fmla="*/ 473869 w 771525"/>
                  <a:gd name="connsiteY2" fmla="*/ 26700 h 257682"/>
                  <a:gd name="connsiteX3" fmla="*/ 654844 w 771525"/>
                  <a:gd name="connsiteY3" fmla="*/ 105283 h 257682"/>
                  <a:gd name="connsiteX4" fmla="*/ 771525 w 771525"/>
                  <a:gd name="connsiteY4" fmla="*/ 257682 h 257682"/>
                  <a:gd name="connsiteX0" fmla="*/ 0 w 771525"/>
                  <a:gd name="connsiteY0" fmla="*/ 12413 h 257682"/>
                  <a:gd name="connsiteX1" fmla="*/ 254793 w 771525"/>
                  <a:gd name="connsiteY1" fmla="*/ 506 h 257682"/>
                  <a:gd name="connsiteX2" fmla="*/ 473869 w 771525"/>
                  <a:gd name="connsiteY2" fmla="*/ 26700 h 257682"/>
                  <a:gd name="connsiteX3" fmla="*/ 654844 w 771525"/>
                  <a:gd name="connsiteY3" fmla="*/ 105283 h 257682"/>
                  <a:gd name="connsiteX4" fmla="*/ 771525 w 771525"/>
                  <a:gd name="connsiteY4" fmla="*/ 257682 h 257682"/>
                  <a:gd name="connsiteX0" fmla="*/ 0 w 781050"/>
                  <a:gd name="connsiteY0" fmla="*/ 15328 h 257422"/>
                  <a:gd name="connsiteX1" fmla="*/ 264318 w 781050"/>
                  <a:gd name="connsiteY1" fmla="*/ 246 h 257422"/>
                  <a:gd name="connsiteX2" fmla="*/ 483394 w 781050"/>
                  <a:gd name="connsiteY2" fmla="*/ 26440 h 257422"/>
                  <a:gd name="connsiteX3" fmla="*/ 664369 w 781050"/>
                  <a:gd name="connsiteY3" fmla="*/ 105023 h 257422"/>
                  <a:gd name="connsiteX4" fmla="*/ 781050 w 781050"/>
                  <a:gd name="connsiteY4" fmla="*/ 257422 h 257422"/>
                  <a:gd name="connsiteX0" fmla="*/ 0 w 785813"/>
                  <a:gd name="connsiteY0" fmla="*/ 15328 h 262185"/>
                  <a:gd name="connsiteX1" fmla="*/ 264318 w 785813"/>
                  <a:gd name="connsiteY1" fmla="*/ 246 h 262185"/>
                  <a:gd name="connsiteX2" fmla="*/ 483394 w 785813"/>
                  <a:gd name="connsiteY2" fmla="*/ 26440 h 262185"/>
                  <a:gd name="connsiteX3" fmla="*/ 664369 w 785813"/>
                  <a:gd name="connsiteY3" fmla="*/ 105023 h 262185"/>
                  <a:gd name="connsiteX4" fmla="*/ 785813 w 785813"/>
                  <a:gd name="connsiteY4" fmla="*/ 262185 h 262185"/>
                  <a:gd name="connsiteX0" fmla="*/ 0 w 785813"/>
                  <a:gd name="connsiteY0" fmla="*/ 15328 h 262185"/>
                  <a:gd name="connsiteX1" fmla="*/ 264318 w 785813"/>
                  <a:gd name="connsiteY1" fmla="*/ 246 h 262185"/>
                  <a:gd name="connsiteX2" fmla="*/ 483394 w 785813"/>
                  <a:gd name="connsiteY2" fmla="*/ 26440 h 262185"/>
                  <a:gd name="connsiteX3" fmla="*/ 664369 w 785813"/>
                  <a:gd name="connsiteY3" fmla="*/ 105023 h 262185"/>
                  <a:gd name="connsiteX4" fmla="*/ 785813 w 785813"/>
                  <a:gd name="connsiteY4" fmla="*/ 262185 h 262185"/>
                  <a:gd name="connsiteX0" fmla="*/ 0 w 785813"/>
                  <a:gd name="connsiteY0" fmla="*/ 15328 h 262185"/>
                  <a:gd name="connsiteX1" fmla="*/ 264318 w 785813"/>
                  <a:gd name="connsiteY1" fmla="*/ 246 h 262185"/>
                  <a:gd name="connsiteX2" fmla="*/ 483394 w 785813"/>
                  <a:gd name="connsiteY2" fmla="*/ 26440 h 262185"/>
                  <a:gd name="connsiteX3" fmla="*/ 664369 w 785813"/>
                  <a:gd name="connsiteY3" fmla="*/ 105023 h 262185"/>
                  <a:gd name="connsiteX4" fmla="*/ 785813 w 785813"/>
                  <a:gd name="connsiteY4" fmla="*/ 262185 h 262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13" h="262185">
                    <a:moveTo>
                      <a:pt x="0" y="15328"/>
                    </a:moveTo>
                    <a:cubicBezTo>
                      <a:pt x="85328" y="7390"/>
                      <a:pt x="183752" y="-1606"/>
                      <a:pt x="264318" y="246"/>
                    </a:cubicBezTo>
                    <a:cubicBezTo>
                      <a:pt x="344884" y="2098"/>
                      <a:pt x="416719" y="8977"/>
                      <a:pt x="483394" y="26440"/>
                    </a:cubicBezTo>
                    <a:cubicBezTo>
                      <a:pt x="550069" y="43903"/>
                      <a:pt x="619523" y="73670"/>
                      <a:pt x="664369" y="105023"/>
                    </a:cubicBezTo>
                    <a:cubicBezTo>
                      <a:pt x="709215" y="136376"/>
                      <a:pt x="753268" y="185390"/>
                      <a:pt x="785813" y="262185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Rectangle 48"/>
            <p:cNvSpPr/>
            <p:nvPr/>
          </p:nvSpPr>
          <p:spPr>
            <a:xfrm>
              <a:off x="7563245" y="3229431"/>
              <a:ext cx="14037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NP-complete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8757430" y="2732505"/>
              <a:ext cx="18290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PSPACE-complete</a:t>
              </a:r>
            </a:p>
          </p:txBody>
        </p:sp>
        <p:sp>
          <p:nvSpPr>
            <p:cNvPr id="51" name="Freeform 50"/>
            <p:cNvSpPr/>
            <p:nvPr/>
          </p:nvSpPr>
          <p:spPr>
            <a:xfrm>
              <a:off x="10629900" y="2915615"/>
              <a:ext cx="469900" cy="227635"/>
            </a:xfrm>
            <a:custGeom>
              <a:avLst/>
              <a:gdLst>
                <a:gd name="connsiteX0" fmla="*/ 0 w 469900"/>
                <a:gd name="connsiteY0" fmla="*/ 21386 h 243636"/>
                <a:gd name="connsiteX1" fmla="*/ 298450 w 469900"/>
                <a:gd name="connsiteY1" fmla="*/ 21386 h 243636"/>
                <a:gd name="connsiteX2" fmla="*/ 469900 w 469900"/>
                <a:gd name="connsiteY2" fmla="*/ 243636 h 243636"/>
                <a:gd name="connsiteX3" fmla="*/ 469900 w 469900"/>
                <a:gd name="connsiteY3" fmla="*/ 243636 h 243636"/>
                <a:gd name="connsiteX0" fmla="*/ 0 w 469900"/>
                <a:gd name="connsiteY0" fmla="*/ 5385 h 227635"/>
                <a:gd name="connsiteX1" fmla="*/ 317500 w 469900"/>
                <a:gd name="connsiteY1" fmla="*/ 56185 h 227635"/>
                <a:gd name="connsiteX2" fmla="*/ 469900 w 469900"/>
                <a:gd name="connsiteY2" fmla="*/ 227635 h 227635"/>
                <a:gd name="connsiteX3" fmla="*/ 469900 w 469900"/>
                <a:gd name="connsiteY3" fmla="*/ 227635 h 22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900" h="227635">
                  <a:moveTo>
                    <a:pt x="0" y="5385"/>
                  </a:moveTo>
                  <a:cubicBezTo>
                    <a:pt x="110066" y="-13136"/>
                    <a:pt x="239183" y="19143"/>
                    <a:pt x="317500" y="56185"/>
                  </a:cubicBezTo>
                  <a:cubicBezTo>
                    <a:pt x="395817" y="93227"/>
                    <a:pt x="444500" y="199060"/>
                    <a:pt x="469900" y="227635"/>
                  </a:cubicBezTo>
                  <a:lnTo>
                    <a:pt x="469900" y="22763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8936158" y="3406285"/>
              <a:ext cx="587873" cy="371739"/>
            </a:xfrm>
            <a:custGeom>
              <a:avLst/>
              <a:gdLst>
                <a:gd name="connsiteX0" fmla="*/ 0 w 469900"/>
                <a:gd name="connsiteY0" fmla="*/ 21386 h 243636"/>
                <a:gd name="connsiteX1" fmla="*/ 298450 w 469900"/>
                <a:gd name="connsiteY1" fmla="*/ 21386 h 243636"/>
                <a:gd name="connsiteX2" fmla="*/ 469900 w 469900"/>
                <a:gd name="connsiteY2" fmla="*/ 243636 h 243636"/>
                <a:gd name="connsiteX3" fmla="*/ 469900 w 469900"/>
                <a:gd name="connsiteY3" fmla="*/ 243636 h 243636"/>
                <a:gd name="connsiteX0" fmla="*/ 0 w 469900"/>
                <a:gd name="connsiteY0" fmla="*/ 5011 h 227261"/>
                <a:gd name="connsiteX1" fmla="*/ 344131 w 469900"/>
                <a:gd name="connsiteY1" fmla="*/ 59643 h 227261"/>
                <a:gd name="connsiteX2" fmla="*/ 469900 w 469900"/>
                <a:gd name="connsiteY2" fmla="*/ 227261 h 227261"/>
                <a:gd name="connsiteX3" fmla="*/ 469900 w 469900"/>
                <a:gd name="connsiteY3" fmla="*/ 227261 h 227261"/>
                <a:gd name="connsiteX0" fmla="*/ 0 w 469900"/>
                <a:gd name="connsiteY0" fmla="*/ 6194 h 228444"/>
                <a:gd name="connsiteX1" fmla="*/ 344131 w 469900"/>
                <a:gd name="connsiteY1" fmla="*/ 60826 h 228444"/>
                <a:gd name="connsiteX2" fmla="*/ 469900 w 469900"/>
                <a:gd name="connsiteY2" fmla="*/ 228444 h 228444"/>
                <a:gd name="connsiteX3" fmla="*/ 469900 w 469900"/>
                <a:gd name="connsiteY3" fmla="*/ 228444 h 228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900" h="228444">
                  <a:moveTo>
                    <a:pt x="0" y="6194"/>
                  </a:moveTo>
                  <a:cubicBezTo>
                    <a:pt x="110066" y="-12327"/>
                    <a:pt x="265814" y="12077"/>
                    <a:pt x="344131" y="60826"/>
                  </a:cubicBezTo>
                  <a:cubicBezTo>
                    <a:pt x="422448" y="109575"/>
                    <a:pt x="448939" y="200508"/>
                    <a:pt x="469900" y="228444"/>
                  </a:cubicBezTo>
                  <a:lnTo>
                    <a:pt x="469900" y="22844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Rectangle 53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18.1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99942" y="3173806"/>
            <a:ext cx="6875790" cy="3128278"/>
            <a:chOff x="299942" y="3173806"/>
            <a:chExt cx="6875790" cy="3128278"/>
          </a:xfrm>
        </p:grpSpPr>
        <p:sp>
          <p:nvSpPr>
            <p:cNvPr id="5" name="Rectangle 4"/>
            <p:cNvSpPr/>
            <p:nvPr/>
          </p:nvSpPr>
          <p:spPr>
            <a:xfrm>
              <a:off x="5089185" y="3173806"/>
              <a:ext cx="2086547" cy="13358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299942" y="3301263"/>
                  <a:ext cx="4789243" cy="3000821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C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FFC000"/>
                      </a:solidFill>
                    </a:rPr>
                    <a:t>Check-in 18.1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Knowing that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𝑇𝑄𝐵𝐹</m:t>
                      </m:r>
                    </m:oMath>
                  </a14:m>
                  <a:r>
                    <a:rPr lang="en-US" sz="2000" dirty="0"/>
                    <a:t> is PSPACE-complete, what can we conclude if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𝑇𝑄𝐵𝐹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∈</m:t>
                      </m:r>
                    </m:oMath>
                  </a14:m>
                  <a:r>
                    <a:rPr lang="en-US" sz="2000" dirty="0"/>
                    <a:t> NP?   Check all that apply.</a:t>
                  </a:r>
                </a:p>
                <a:p>
                  <a:pPr marL="457200" indent="-457200">
                    <a:spcBef>
                      <a:spcPts val="600"/>
                    </a:spcBef>
                    <a:buAutoNum type="alphaLcParenBoth"/>
                  </a:pPr>
                  <a:r>
                    <a:rPr lang="en-US" sz="2000" dirty="0"/>
                    <a:t>P = PSPACE</a:t>
                  </a:r>
                </a:p>
                <a:p>
                  <a:pPr marL="457200" indent="-457200">
                    <a:spcBef>
                      <a:spcPts val="600"/>
                    </a:spcBef>
                    <a:buAutoNum type="alphaLcParenBoth"/>
                  </a:pPr>
                  <a:r>
                    <a:rPr lang="en-US" sz="2000" dirty="0"/>
                    <a:t>NP = PSPACE</a:t>
                  </a:r>
                </a:p>
                <a:p>
                  <a:pPr marL="457200" indent="-457200">
                    <a:spcBef>
                      <a:spcPts val="600"/>
                    </a:spcBef>
                    <a:buAutoNum type="alphaLcParenBoth"/>
                  </a:pPr>
                  <a:r>
                    <a:rPr lang="en-US" sz="2000" dirty="0"/>
                    <a:t>P = NP</a:t>
                  </a:r>
                </a:p>
                <a:p>
                  <a:pPr marL="457200" indent="-457200">
                    <a:spcBef>
                      <a:spcPts val="600"/>
                    </a:spcBef>
                    <a:buAutoNum type="alphaLcParenBoth"/>
                  </a:pPr>
                  <a:r>
                    <a:rPr lang="en-US" sz="2000" dirty="0"/>
                    <a:t>NP = </a:t>
                  </a:r>
                  <a:r>
                    <a:rPr lang="en-US" sz="2000" dirty="0" err="1"/>
                    <a:t>coNP</a:t>
                  </a:r>
                  <a:endParaRPr lang="en-US" sz="2000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942" y="3301263"/>
                  <a:ext cx="4789243" cy="3000821"/>
                </a:xfrm>
                <a:prstGeom prst="rect">
                  <a:avLst/>
                </a:prstGeom>
                <a:blipFill>
                  <a:blip r:embed="rId3"/>
                  <a:stretch>
                    <a:fillRect l="-1515" t="-1004" b="-2209"/>
                  </a:stretch>
                </a:blipFill>
                <a:ln w="38100">
                  <a:solidFill>
                    <a:srgbClr val="FFC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7F3149E-2C82-E04D-8A76-525D6FBB2E14}"/>
              </a:ext>
            </a:extLst>
          </p:cNvPr>
          <p:cNvSpPr txBox="1"/>
          <p:nvPr/>
        </p:nvSpPr>
        <p:spPr>
          <a:xfrm>
            <a:off x="5718629" y="64443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47446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PSPACE-complete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9073642" cy="4354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/>
                  <a:t>Recall: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𝑇𝑄𝐵𝐹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 is a QBF that is </a:t>
                </a:r>
                <a:r>
                  <a:rPr lang="en-US" sz="2000" cap="small" dirty="0"/>
                  <a:t>True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Examples: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=∀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∃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∨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∧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ar>
                              <m:barPr>
                                <m:pos m:val="top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∨</m:t>
                            </m:r>
                            <m:bar>
                              <m:barPr>
                                <m:pos m:val="top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000" dirty="0"/>
                  <a:t>    [</a:t>
                </a:r>
                <a:r>
                  <a:rPr lang="en-US" sz="2000" cap="small" dirty="0"/>
                  <a:t>True]</a:t>
                </a:r>
                <a:endParaRPr lang="en-US" sz="2000" dirty="0"/>
              </a:p>
              <a:p>
                <a:r>
                  <a:rPr lang="en-US" sz="2000" b="1" dirty="0"/>
                  <a:t>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=∃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∀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∨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∧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ar>
                              <m:barPr>
                                <m:pos m:val="top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∨</m:t>
                            </m:r>
                            <m:bar>
                              <m:barPr>
                                <m:pos m:val="top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∉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000" dirty="0"/>
                  <a:t>   [</a:t>
                </a:r>
                <a:r>
                  <a:rPr lang="en-US" sz="2000" cap="small" dirty="0"/>
                  <a:t>False]</a:t>
                </a:r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Theorem: 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PSPACE-complete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Proof:  1) 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𝑇𝑄𝐵𝐹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000" dirty="0"/>
                  <a:t>PSPACE   </a:t>
                </a:r>
                <a:r>
                  <a:rPr lang="en-US" sz="2000" dirty="0">
                    <a:sym typeface="Wingdings" panose="05000000000000000000" pitchFamily="2" charset="2"/>
                  </a:rPr>
                  <a:t></a:t>
                </a:r>
                <a:endParaRPr lang="en-US" sz="2000" dirty="0"/>
              </a:p>
              <a:p>
                <a:r>
                  <a:rPr lang="en-US" sz="2000" dirty="0"/>
                  <a:t>             2)   For all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000" dirty="0"/>
                  <a:t>PSPACE,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𝑇𝑄𝐵𝐹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pPr lvl="0"/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PSPACE be decided by TM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in space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sz="2000" dirty="0"/>
                  <a:t>.  </a:t>
                </a:r>
              </a:p>
              <a:p>
                <a:pPr lvl="0"/>
                <a:r>
                  <a:rPr lang="en-US" sz="2000" dirty="0"/>
                  <a:t>Give a polynomial-time reduction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 mapping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000" dirty="0"/>
                  <a:t>.  </a:t>
                </a:r>
              </a:p>
              <a:p>
                <a:pPr lvl="0"/>
                <a:r>
                  <a:rPr lang="en-US" sz="2000" dirty="0"/>
                  <a:t>   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: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→  </m:t>
                    </m:r>
                  </m:oMath>
                </a14:m>
                <a:r>
                  <a:rPr lang="en-US" sz="2000" dirty="0"/>
                  <a:t>QBFs</a:t>
                </a:r>
              </a:p>
              <a:p>
                <a:pPr lvl="0"/>
                <a:r>
                  <a:rPr lang="en-US" sz="2000" dirty="0"/>
                  <a:t>  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=  〈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000" dirty="0"/>
              </a:p>
              <a:p>
                <a:pPr lvl="0"/>
                <a:r>
                  <a:rPr lang="en-US" sz="2000" dirty="0"/>
                  <a:t>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 iff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 is </a:t>
                </a:r>
                <a:r>
                  <a:rPr lang="en-US" sz="2000" cap="small" dirty="0"/>
                  <a:t>True 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000" dirty="0"/>
                  <a:t>Plan:  Design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to “say”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accepts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.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simulates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.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9073642" cy="4354590"/>
              </a:xfrm>
              <a:prstGeom prst="rect">
                <a:avLst/>
              </a:prstGeom>
              <a:blipFill>
                <a:blip r:embed="rId3"/>
                <a:stretch>
                  <a:fillRect l="-1007" t="-840" b="-14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1AED9C-1F1E-A347-9F16-8717646998CA}"/>
              </a:ext>
            </a:extLst>
          </p:cNvPr>
          <p:cNvSpPr txBox="1"/>
          <p:nvPr/>
        </p:nvSpPr>
        <p:spPr>
          <a:xfrm>
            <a:off x="5413829" y="62846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5812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571703" cy="734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Constructing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:  1</a:t>
                </a:r>
                <a:r>
                  <a:rPr lang="en-US" sz="4000" baseline="30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st</a:t>
                </a:r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try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571703" cy="734945"/>
              </a:xfrm>
              <a:prstGeom prst="rect">
                <a:avLst/>
              </a:prstGeom>
              <a:blipFill>
                <a:blip r:embed="rId3"/>
                <a:stretch>
                  <a:fillRect t="-14050" b="-31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61348" y="872601"/>
                <a:ext cx="261687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tx1"/>
                    </a:solidFill>
                  </a:rPr>
                  <a:t>Tableau for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348" y="872601"/>
                <a:ext cx="2616871" cy="461665"/>
              </a:xfrm>
              <a:prstGeom prst="rect">
                <a:avLst/>
              </a:prstGeom>
              <a:blipFill>
                <a:blip r:embed="rId4"/>
                <a:stretch>
                  <a:fillRect l="-303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4348354"/>
                  </p:ext>
                </p:extLst>
              </p:nvPr>
            </p:nvGraphicFramePr>
            <p:xfrm>
              <a:off x="777214" y="1679780"/>
              <a:ext cx="2289051" cy="4465500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26930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1481151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26930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  <m:sSub>
                                <m:sSubPr>
                                  <m:ctrlP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300" dirty="0"/>
                            <a:t>  a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b="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oMath>
                          </a14:m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36576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⋯   </m:t>
                              </m:r>
                              <m:r>
                                <a:rPr lang="en-US" sz="13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m:rPr>
                                  <m:nor/>
                                </m:rPr>
                                <a:rPr lang="en-US" sz="1300" b="0" i="0" baseline="-2500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accept</m:t>
                              </m:r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</m:oMath>
                          </a14:m>
                          <a:endParaRPr lang="en-US" sz="15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4348354"/>
                  </p:ext>
                </p:extLst>
              </p:nvPr>
            </p:nvGraphicFramePr>
            <p:xfrm>
              <a:off x="777214" y="1679780"/>
              <a:ext cx="2289051" cy="4465500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26930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1481151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2693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273" t="-2273" r="-761364" b="-157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2273" t="-2273" r="-661364" b="-157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97778" t="-2273" r="-546667" b="-157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144" t="-2273" r="-1235" b="-15727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300" dirty="0" smtClean="0"/>
                            <a:t>  a</a:t>
                          </a:r>
                          <a:endParaRPr lang="en-US" sz="1300" dirty="0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2273" t="-100000" r="-661364" b="-143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97778" t="-100000" r="-546667" b="-143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144" t="-100000" r="-1235" b="-1437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36576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144" t="-1570455" r="-1235" b="-45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4"/>
          <p:cNvSpPr/>
          <p:nvPr/>
        </p:nvSpPr>
        <p:spPr>
          <a:xfrm>
            <a:off x="2313676" y="1632721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baseline="30000" dirty="0"/>
              <a:t>˽   </a:t>
            </a:r>
            <a:r>
              <a:rPr lang="en-US" sz="2400" baseline="30000" dirty="0"/>
              <a:t>… </a:t>
            </a:r>
            <a:r>
              <a:rPr lang="en-US" dirty="0"/>
              <a:t> </a:t>
            </a:r>
            <a:r>
              <a:rPr lang="en-US" baseline="30000" dirty="0"/>
              <a:t>˽</a:t>
            </a:r>
            <a:r>
              <a:rPr lang="en-US" dirty="0"/>
              <a:t>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77214" y="1227097"/>
            <a:ext cx="2289051" cy="405624"/>
            <a:chOff x="1278413" y="2949610"/>
            <a:chExt cx="3108960" cy="405624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1278413" y="3152422"/>
              <a:ext cx="310896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2570802" y="2949610"/>
                  <a:ext cx="524181" cy="40562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0802" y="2949610"/>
                  <a:ext cx="524181" cy="40562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0" y="1679780"/>
            <a:ext cx="645479" cy="4465500"/>
            <a:chOff x="1513240" y="586111"/>
            <a:chExt cx="645479" cy="4465500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1874583" y="586111"/>
              <a:ext cx="1" cy="446550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1513240" y="2361107"/>
                  <a:ext cx="645479" cy="4577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sSup>
                              <m:sSupPr>
                                <m:ctrlPr>
                                  <a:rPr lang="en-US" sz="2000" i="1" dirty="0" err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dirty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000" i="1" dirty="0" err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000" i="1" dirty="0" err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13240" y="2361107"/>
                  <a:ext cx="645479" cy="457754"/>
                </a:xfrm>
                <a:prstGeom prst="rect">
                  <a:avLst/>
                </a:prstGeom>
                <a:blipFill>
                  <a:blip r:embed="rId7"/>
                  <a:stretch>
                    <a:fillRect r="-122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864762" y="1489324"/>
                <a:ext cx="6223655" cy="4707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Recall:  A tableau 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represents 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a computation history 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accepts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  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Rows of that tableau are configurations.</a:t>
                </a:r>
              </a:p>
              <a:p>
                <a:pPr lvl="0"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runs in space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</a:t>
                </a:r>
                <a:r>
                  <a:rPr lang="en-US" sz="2400" dirty="0"/>
                  <a:t>its</a:t>
                </a:r>
                <a:r>
                  <a:rPr lang="en-US" sz="2400" dirty="0">
                    <a:solidFill>
                      <a:schemeClr val="tx1"/>
                    </a:solidFill>
                  </a:rPr>
                  <a:t> tableau has:</a:t>
                </a:r>
              </a:p>
              <a:p>
                <a:pPr lvl="0"/>
                <a:r>
                  <a:rPr lang="en-US" sz="2400" b="0" dirty="0">
                    <a:solidFill>
                      <a:schemeClr val="tx1"/>
                    </a:solidFill>
                  </a:rPr>
                  <a:t>  -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columns (max size of a configuration)</a:t>
                </a:r>
              </a:p>
              <a:p>
                <a:pPr lvl="0"/>
                <a:r>
                  <a:rPr lang="en-US" sz="2400" b="0" dirty="0">
                    <a:solidFill>
                      <a:schemeClr val="tx1"/>
                    </a:solidFill>
                  </a:rPr>
                  <a:t>  -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</m:e>
                        </m:d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rows (max number of steps)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400" dirty="0"/>
                  <a:t>Constructing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/>
                  <a:t>.  Try Cook-Levin </a:t>
                </a:r>
                <a:r>
                  <a:rPr lang="en-US" sz="2400" dirty="0">
                    <a:solidFill>
                      <a:schemeClr val="tx1"/>
                    </a:solidFill>
                  </a:rPr>
                  <a:t>method.</a:t>
                </a:r>
              </a:p>
              <a:p>
                <a:pPr lvl="0"/>
                <a:r>
                  <a:rPr lang="en-US" sz="2400" dirty="0">
                    <a:solidFill>
                      <a:schemeClr val="tx1"/>
                    </a:solidFill>
                  </a:rPr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will be as big as tableau.</a:t>
                </a:r>
              </a:p>
              <a:p>
                <a:pPr lvl="0"/>
                <a:r>
                  <a:rPr lang="en-US" sz="2400" dirty="0"/>
                  <a:t>But that is exponential: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</m:e>
                        </m:d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pPr lvl="0"/>
                <a:r>
                  <a:rPr lang="en-US" sz="2400" dirty="0"/>
                  <a:t>Too big!  </a:t>
                </a:r>
                <a:r>
                  <a:rPr lang="en-US" sz="2800" dirty="0">
                    <a:sym typeface="Wingdings" panose="05000000000000000000" pitchFamily="2" charset="2"/>
                  </a:rPr>
                  <a:t>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4762" y="1489324"/>
                <a:ext cx="6223655" cy="4707955"/>
              </a:xfrm>
              <a:prstGeom prst="rect">
                <a:avLst/>
              </a:prstGeom>
              <a:blipFill>
                <a:blip r:embed="rId8"/>
                <a:stretch>
                  <a:fillRect l="-1567" t="-1035" b="-23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Isosceles Triangle 1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1B201B-315E-F34C-B5E2-91CF96A505F1}"/>
              </a:ext>
            </a:extLst>
          </p:cNvPr>
          <p:cNvSpPr txBox="1"/>
          <p:nvPr/>
        </p:nvSpPr>
        <p:spPr>
          <a:xfrm>
            <a:off x="6255657" y="64878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0763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571703" cy="734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Constructing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:  2</a:t>
                </a:r>
                <a:r>
                  <a:rPr lang="en-US" sz="4000" baseline="30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nd</a:t>
                </a:r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try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571703" cy="734945"/>
              </a:xfrm>
              <a:prstGeom prst="rect">
                <a:avLst/>
              </a:prstGeom>
              <a:blipFill>
                <a:blip r:embed="rId3"/>
                <a:stretch>
                  <a:fillRect t="-14050" b="-31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4348354"/>
                  </p:ext>
                </p:extLst>
              </p:nvPr>
            </p:nvGraphicFramePr>
            <p:xfrm>
              <a:off x="777214" y="1679780"/>
              <a:ext cx="2289051" cy="4465500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26930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1481151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26930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  <m:sSub>
                                <m:sSubPr>
                                  <m:ctrlP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300" dirty="0"/>
                            <a:t>  a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b="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oMath>
                          </a14:m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36576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⋯   </m:t>
                              </m:r>
                              <m:r>
                                <a:rPr lang="en-US" sz="13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m:rPr>
                                  <m:nor/>
                                </m:rPr>
                                <a:rPr lang="en-US" sz="1300" b="0" i="0" baseline="-2500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accept</m:t>
                              </m:r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  ⋯  </m:t>
                              </m:r>
                            </m:oMath>
                          </a14:m>
                          <a:endParaRPr lang="en-US" sz="1500" dirty="0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4348354"/>
                  </p:ext>
                </p:extLst>
              </p:nvPr>
            </p:nvGraphicFramePr>
            <p:xfrm>
              <a:off x="777214" y="1679780"/>
              <a:ext cx="2289051" cy="4465500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269300">
                      <a:extLst>
                        <a:ext uri="{9D8B030D-6E8A-4147-A177-3AD203B41FA5}">
                          <a16:colId xmlns:a16="http://schemas.microsoft.com/office/drawing/2014/main" val="659610627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2863247702"/>
                        </a:ext>
                      </a:extLst>
                    </a:gridCol>
                    <a:gridCol w="269300">
                      <a:extLst>
                        <a:ext uri="{9D8B030D-6E8A-4147-A177-3AD203B41FA5}">
                          <a16:colId xmlns:a16="http://schemas.microsoft.com/office/drawing/2014/main" val="3841069732"/>
                        </a:ext>
                      </a:extLst>
                    </a:gridCol>
                    <a:gridCol w="1481151">
                      <a:extLst>
                        <a:ext uri="{9D8B030D-6E8A-4147-A177-3AD203B41FA5}">
                          <a16:colId xmlns:a16="http://schemas.microsoft.com/office/drawing/2014/main" val="4293644363"/>
                        </a:ext>
                      </a:extLst>
                    </a:gridCol>
                  </a:tblGrid>
                  <a:tr h="2693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273" t="-2273" r="-761364" b="-157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2273" t="-2273" r="-661364" b="-157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97778" t="-2273" r="-546667" b="-157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144" t="-2273" r="-1235" b="-15727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11599804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300" dirty="0" smtClean="0"/>
                            <a:t>  a</a:t>
                          </a:r>
                          <a:endParaRPr lang="en-US" sz="1300" dirty="0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2273" t="-100000" r="-661364" b="-143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97778" t="-100000" r="-546667" b="-143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144" t="-100000" r="-1235" b="-1437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4795380"/>
                      </a:ext>
                    </a:extLst>
                  </a:tr>
                  <a:tr h="36576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0190495"/>
                      </a:ext>
                    </a:extLst>
                  </a:tr>
                  <a:tr h="26930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7325" marR="67325" marT="33663" marB="3366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144" t="-1570455" r="-1235" b="-45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988896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4"/>
          <p:cNvSpPr/>
          <p:nvPr/>
        </p:nvSpPr>
        <p:spPr>
          <a:xfrm>
            <a:off x="2313676" y="1632721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baseline="30000" dirty="0"/>
              <a:t>˽   </a:t>
            </a:r>
            <a:r>
              <a:rPr lang="en-US" sz="2400" baseline="30000" dirty="0"/>
              <a:t>… </a:t>
            </a:r>
            <a:r>
              <a:rPr lang="en-US" dirty="0"/>
              <a:t> </a:t>
            </a:r>
            <a:r>
              <a:rPr lang="en-US" baseline="30000" dirty="0"/>
              <a:t>˽</a:t>
            </a:r>
            <a:r>
              <a:rPr lang="en-US" dirty="0"/>
              <a:t>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77214" y="1227097"/>
            <a:ext cx="2289051" cy="405624"/>
            <a:chOff x="1278413" y="2949610"/>
            <a:chExt cx="3108960" cy="405624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1278413" y="3152422"/>
              <a:ext cx="310896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2570802" y="2949610"/>
                  <a:ext cx="524181" cy="40562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0802" y="2949610"/>
                  <a:ext cx="524181" cy="40562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0" y="1679780"/>
            <a:ext cx="645479" cy="4465500"/>
            <a:chOff x="1513240" y="586111"/>
            <a:chExt cx="645479" cy="4465500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1874583" y="586111"/>
              <a:ext cx="1" cy="446550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1513240" y="2361107"/>
                  <a:ext cx="645479" cy="4577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sSup>
                              <m:sSupPr>
                                <m:ctrlPr>
                                  <a:rPr lang="en-US" sz="2000" i="1" dirty="0" err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dirty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000" i="1" dirty="0" err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000" i="1" dirty="0" err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13240" y="2361107"/>
                  <a:ext cx="645479" cy="457754"/>
                </a:xfrm>
                <a:prstGeom prst="rect">
                  <a:avLst/>
                </a:prstGeom>
                <a:blipFill>
                  <a:blip r:embed="rId7"/>
                  <a:stretch>
                    <a:fillRect r="-122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322632" y="938526"/>
                <a:ext cx="8771535" cy="1275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000" dirty="0"/>
                  <a:t>For </a:t>
                </a:r>
                <a:r>
                  <a:rPr lang="en-US" sz="2000" dirty="0" err="1"/>
                  <a:t>configs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dirty="0"/>
                  <a:t> construct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 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r>
                  <a:rPr lang="en-US" sz="2000" dirty="0"/>
                  <a:t>which “says”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4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groupChr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r>
                  <a:rPr lang="en-US" sz="2000" dirty="0"/>
                  <a:t>recursively.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=∃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mid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800">
                                    <a:latin typeface="Cambria Math" panose="02040503050406030204" pitchFamily="18" charset="0"/>
                                  </a:rPr>
                                  <m:t>mid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/2</m:t>
                            </m:r>
                          </m:sub>
                        </m:sSub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∧  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800">
                                    <a:latin typeface="Cambria Math" panose="02040503050406030204" pitchFamily="18" charset="0"/>
                                  </a:rPr>
                                  <m:t>mid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/2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2632" y="938526"/>
                <a:ext cx="8771535" cy="1275927"/>
              </a:xfrm>
              <a:prstGeom prst="rect">
                <a:avLst/>
              </a:prstGeom>
              <a:blipFill>
                <a:blip r:embed="rId8"/>
                <a:stretch>
                  <a:fillRect l="-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686797" y="2971951"/>
                <a:ext cx="3562257" cy="5352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∃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mid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/4</m:t>
                              </m:r>
                            </m:sub>
                          </m:sSub>
                          <m:r>
                            <a:rPr lang="en-US" sz="24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∧  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,   ,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/4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6797" y="2971951"/>
                <a:ext cx="3562257" cy="53521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1" name="Group 70"/>
          <p:cNvGrpSpPr/>
          <p:nvPr/>
        </p:nvGrpSpPr>
        <p:grpSpPr>
          <a:xfrm>
            <a:off x="6279369" y="2358202"/>
            <a:ext cx="1162562" cy="715852"/>
            <a:chOff x="6279369" y="2637602"/>
            <a:chExt cx="1162562" cy="715852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7229331" y="2637602"/>
              <a:ext cx="212600" cy="71585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6279369" y="2637602"/>
              <a:ext cx="753288" cy="71585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9500183" y="2338332"/>
            <a:ext cx="1650489" cy="735722"/>
            <a:chOff x="9500183" y="2617732"/>
            <a:chExt cx="1650489" cy="735722"/>
          </a:xfrm>
        </p:grpSpPr>
        <p:cxnSp>
          <p:nvCxnSpPr>
            <p:cNvPr id="26" name="Straight Arrow Connector 25"/>
            <p:cNvCxnSpPr/>
            <p:nvPr/>
          </p:nvCxnSpPr>
          <p:spPr>
            <a:xfrm>
              <a:off x="9730690" y="2617732"/>
              <a:ext cx="1419982" cy="73572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9500183" y="2617732"/>
              <a:ext cx="355461" cy="680717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/>
          <p:cNvCxnSpPr/>
          <p:nvPr/>
        </p:nvCxnSpPr>
        <p:spPr>
          <a:xfrm>
            <a:off x="10079992" y="3652668"/>
            <a:ext cx="552345" cy="428728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9552100" y="3652668"/>
            <a:ext cx="252032" cy="434777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6422324" y="3503101"/>
                <a:ext cx="458780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⋮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2324" y="3503101"/>
                <a:ext cx="458780" cy="70788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8531911" y="2971951"/>
                <a:ext cx="3562257" cy="5352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∃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mid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/4</m:t>
                              </m:r>
                            </m:sub>
                          </m:sSub>
                          <m:r>
                            <a:rPr lang="en-US" sz="24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∧  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,   ,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/4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1911" y="2971951"/>
                <a:ext cx="3562257" cy="53521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0" name="Group 69"/>
          <p:cNvGrpSpPr/>
          <p:nvPr/>
        </p:nvGrpSpPr>
        <p:grpSpPr>
          <a:xfrm>
            <a:off x="3440694" y="2081963"/>
            <a:ext cx="2418979" cy="992090"/>
            <a:chOff x="3440694" y="2361363"/>
            <a:chExt cx="2418979" cy="99209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Rectangle 55"/>
                <p:cNvSpPr/>
                <p:nvPr/>
              </p:nvSpPr>
              <p:spPr>
                <a:xfrm>
                  <a:off x="3440694" y="2645567"/>
                  <a:ext cx="1926939" cy="707886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000" b="0" dirty="0"/>
                    <a:t>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∃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,⋯,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a14:m>
                  <a:r>
                    <a:rPr lang="en-US" sz="2000" dirty="0"/>
                    <a:t> </a:t>
                  </a:r>
                </a:p>
                <a:p>
                  <a:pPr algn="ctr"/>
                  <a:r>
                    <a:rPr lang="en-US" sz="2000" dirty="0"/>
                    <a:t>as in Cook-Levin</a:t>
                  </a:r>
                </a:p>
              </p:txBody>
            </p:sp>
          </mc:Choice>
          <mc:Fallback xmlns="">
            <p:sp>
              <p:nvSpPr>
                <p:cNvPr id="56" name="Rectangle 5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0694" y="2645567"/>
                  <a:ext cx="1926939" cy="707886"/>
                </a:xfrm>
                <a:prstGeom prst="rect">
                  <a:avLst/>
                </a:prstGeom>
                <a:blipFill>
                  <a:blip r:embed="rId12"/>
                  <a:stretch>
                    <a:fillRect l="-1254" r="-940" b="-13559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7" name="Right Brace 56"/>
            <p:cNvSpPr/>
            <p:nvPr/>
          </p:nvSpPr>
          <p:spPr>
            <a:xfrm rot="5400000">
              <a:off x="5320193" y="2041795"/>
              <a:ext cx="219912" cy="859048"/>
            </a:xfrm>
            <a:prstGeom prst="rightBrace">
              <a:avLst>
                <a:gd name="adj1" fmla="val 17527"/>
                <a:gd name="adj2" fmla="val 81564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4552167" y="4130308"/>
                <a:ext cx="3979744" cy="4778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  , 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1</m:t>
                        </m:r>
                      </m:sub>
                    </m:sSub>
                  </m:oMath>
                </a14:m>
                <a:r>
                  <a:rPr lang="en-US" sz="2400" dirty="0"/>
                  <a:t>  defined as in Cook-Levin</a:t>
                </a: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2167" y="4130308"/>
                <a:ext cx="3979744" cy="477888"/>
              </a:xfrm>
              <a:prstGeom prst="rect">
                <a:avLst/>
              </a:prstGeom>
              <a:blipFill>
                <a:blip r:embed="rId13"/>
                <a:stretch>
                  <a:fillRect l="-1225" t="-8974" r="-1378" b="-2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63"/>
              <p:cNvSpPr/>
              <p:nvPr/>
            </p:nvSpPr>
            <p:spPr>
              <a:xfrm>
                <a:off x="9881563" y="4020140"/>
                <a:ext cx="2453107" cy="4948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∃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mid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/8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⋯]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4" name="Rectangle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1563" y="4020140"/>
                <a:ext cx="2453107" cy="494815"/>
              </a:xfrm>
              <a:prstGeom prst="rect">
                <a:avLst/>
              </a:prstGeom>
              <a:blipFill>
                <a:blip r:embed="rId14"/>
                <a:stretch>
                  <a:fillRect r="-249" b="-10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/>
              <p:cNvSpPr/>
              <p:nvPr/>
            </p:nvSpPr>
            <p:spPr>
              <a:xfrm>
                <a:off x="7001990" y="4949537"/>
                <a:ext cx="4910127" cy="146726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 dirty="0"/>
                  <a:t>Size analysis:</a:t>
                </a:r>
              </a:p>
              <a:p>
                <a:r>
                  <a:rPr lang="en-US" sz="2000" dirty="0"/>
                  <a:t>Each recursive level doubles number of QBFs.</a:t>
                </a:r>
              </a:p>
              <a:p>
                <a:r>
                  <a:rPr lang="en-US" sz="2000" dirty="0"/>
                  <a:t>Number of levels is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</m:e>
                            </m:d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dirty="0"/>
                  <a:t>.  </a:t>
                </a:r>
              </a:p>
              <a:p>
                <a:r>
                  <a:rPr lang="en-US" sz="2000" dirty="0"/>
                  <a:t>    →  Size is exponential.</a:t>
                </a:r>
                <a:r>
                  <a:rPr lang="en-US" sz="2000" dirty="0">
                    <a:sym typeface="Wingdings" panose="05000000000000000000" pitchFamily="2" charset="2"/>
                  </a:rPr>
                  <a:t>   </a:t>
                </a:r>
                <a:r>
                  <a:rPr lang="en-US" sz="2400" dirty="0">
                    <a:sym typeface="Wingdings" panose="05000000000000000000" pitchFamily="2" charset="2"/>
                  </a:rPr>
                  <a:t></a:t>
                </a:r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1990" y="4949537"/>
                <a:ext cx="4910127" cy="1467261"/>
              </a:xfrm>
              <a:prstGeom prst="rect">
                <a:avLst/>
              </a:prstGeom>
              <a:blipFill>
                <a:blip r:embed="rId15"/>
                <a:stretch>
                  <a:fillRect l="-1239" t="-2058" r="-248" b="-823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/>
              <p:cNvSpPr/>
              <p:nvPr/>
            </p:nvSpPr>
            <p:spPr>
              <a:xfrm>
                <a:off x="3489005" y="5069420"/>
                <a:ext cx="3208058" cy="97013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start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  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accept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r>
                  <a:rPr lang="en-US" sz="2400" b="0" dirty="0"/>
                  <a:t>                  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</m:e>
                        </m:d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67" name="Rectangle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9005" y="5069420"/>
                <a:ext cx="3208058" cy="97013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/>
              <p:cNvSpPr/>
              <p:nvPr/>
            </p:nvSpPr>
            <p:spPr>
              <a:xfrm>
                <a:off x="9552100" y="4012902"/>
                <a:ext cx="458780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⋮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2100" y="4012902"/>
                <a:ext cx="458780" cy="707886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561348" y="872601"/>
                <a:ext cx="261687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tx1"/>
                    </a:solidFill>
                  </a:rPr>
                  <a:t>Tableau for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348" y="872601"/>
                <a:ext cx="2616871" cy="461665"/>
              </a:xfrm>
              <a:prstGeom prst="rect">
                <a:avLst/>
              </a:prstGeom>
              <a:blipFill>
                <a:blip r:embed="rId18"/>
                <a:stretch>
                  <a:fillRect l="-303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10648992" y="6369638"/>
            <a:ext cx="1309974" cy="33855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18.2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1842" y="688656"/>
            <a:ext cx="3406316" cy="5513297"/>
            <a:chOff x="41842" y="688656"/>
            <a:chExt cx="3406316" cy="5513297"/>
          </a:xfrm>
        </p:grpSpPr>
        <p:sp>
          <p:nvSpPr>
            <p:cNvPr id="13" name="Rectangle 12"/>
            <p:cNvSpPr/>
            <p:nvPr/>
          </p:nvSpPr>
          <p:spPr>
            <a:xfrm>
              <a:off x="176644" y="688656"/>
              <a:ext cx="3035277" cy="3064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41842" y="3585852"/>
                  <a:ext cx="3406316" cy="2616101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C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FFC000"/>
                      </a:solidFill>
                    </a:rPr>
                    <a:t>Check-in 18.2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Why shouldn’t we be surprised that this construction fails?</a:t>
                  </a:r>
                </a:p>
                <a:p>
                  <a:pPr marL="457200" indent="-457200">
                    <a:spcBef>
                      <a:spcPts val="600"/>
                    </a:spcBef>
                    <a:buAutoNum type="alphaLcParenBoth"/>
                  </a:pPr>
                  <a:r>
                    <a:rPr lang="en-US" sz="2000" dirty="0"/>
                    <a:t>We can’t define a QBF by using recursion.</a:t>
                  </a:r>
                </a:p>
                <a:p>
                  <a:pPr marL="457200" indent="-457200">
                    <a:spcBef>
                      <a:spcPts val="600"/>
                    </a:spcBef>
                    <a:buAutoNum type="alphaLcParenBoth"/>
                  </a:pPr>
                  <a:r>
                    <a:rPr lang="en-US" sz="2000" dirty="0"/>
                    <a:t>It doesn’t use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∀</m:t>
                      </m:r>
                    </m:oMath>
                  </a14:m>
                  <a:r>
                    <a:rPr lang="en-US" sz="2000" dirty="0"/>
                    <a:t> anywhere.</a:t>
                  </a:r>
                </a:p>
                <a:p>
                  <a:pPr marL="457200" indent="-457200">
                    <a:spcBef>
                      <a:spcPts val="600"/>
                    </a:spcBef>
                    <a:buAutoNum type="alphaLcParenBoth"/>
                  </a:pPr>
                  <a:r>
                    <a:rPr lang="en-US" sz="2000" dirty="0"/>
                    <a:t>We know that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𝑇𝑄𝐵𝐹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∉</m:t>
                      </m:r>
                    </m:oMath>
                  </a14:m>
                  <a:r>
                    <a:rPr lang="en-US" sz="2000" dirty="0"/>
                    <a:t> P.</a:t>
                  </a:r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842" y="3585852"/>
                  <a:ext cx="3406316" cy="2616101"/>
                </a:xfrm>
                <a:prstGeom prst="rect">
                  <a:avLst/>
                </a:prstGeom>
                <a:blipFill>
                  <a:blip r:embed="rId19"/>
                  <a:stretch>
                    <a:fillRect l="-2301" t="-1149" r="-2301" b="-2759"/>
                  </a:stretch>
                </a:blipFill>
                <a:ln w="38100">
                  <a:solidFill>
                    <a:srgbClr val="FFC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8" name="Rectangle 37"/>
          <p:cNvSpPr/>
          <p:nvPr/>
        </p:nvSpPr>
        <p:spPr>
          <a:xfrm>
            <a:off x="8499699" y="107043"/>
            <a:ext cx="8579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hide →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17912B-7B70-5442-AF2D-E7622980DA52}"/>
              </a:ext>
            </a:extLst>
          </p:cNvPr>
          <p:cNvSpPr txBox="1"/>
          <p:nvPr/>
        </p:nvSpPr>
        <p:spPr>
          <a:xfrm>
            <a:off x="5660571" y="65314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23732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19" grpId="0"/>
      <p:bldP spid="36" grpId="0"/>
      <p:bldP spid="39" grpId="0"/>
      <p:bldP spid="63" grpId="0"/>
      <p:bldP spid="64" grpId="0"/>
      <p:bldP spid="65" grpId="0" uiExpand="1" build="p" animBg="1"/>
      <p:bldP spid="67" grpId="0" animBg="1"/>
      <p:bldP spid="68" grpId="0"/>
      <p:bldP spid="35" grpId="0" animBg="1"/>
      <p:bldP spid="38" grpId="0"/>
      <p:bldP spid="3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571703" cy="734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Constructing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:  3</a:t>
                </a:r>
                <a:r>
                  <a:rPr lang="en-US" sz="4000" baseline="30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rd</a:t>
                </a:r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try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571703" cy="734945"/>
              </a:xfrm>
              <a:prstGeom prst="rect">
                <a:avLst/>
              </a:prstGeom>
              <a:blipFill>
                <a:blip r:embed="rId3"/>
                <a:stretch>
                  <a:fillRect t="-14050" b="-31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/>
              <p:cNvSpPr/>
              <p:nvPr/>
            </p:nvSpPr>
            <p:spPr>
              <a:xfrm>
                <a:off x="499287" y="4787578"/>
                <a:ext cx="4714239" cy="153433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 dirty="0"/>
                  <a:t>Size analysis:</a:t>
                </a:r>
              </a:p>
              <a:p>
                <a:r>
                  <a:rPr lang="en-US" sz="2000" dirty="0"/>
                  <a:t>Each recursive level </a:t>
                </a:r>
                <a:r>
                  <a:rPr lang="en-US" sz="2000" u="sng" dirty="0"/>
                  <a:t>adds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to the QBF.</a:t>
                </a:r>
              </a:p>
              <a:p>
                <a:r>
                  <a:rPr lang="en-US" sz="2000" dirty="0"/>
                  <a:t>Number of levels is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</m:e>
                            </m:d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dirty="0"/>
                  <a:t>.  </a:t>
                </a:r>
              </a:p>
              <a:p>
                <a:r>
                  <a:rPr lang="en-US" sz="2000" dirty="0"/>
                  <a:t>    →  Size is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dirty="0"/>
                  <a:t>    </a:t>
                </a:r>
                <a:r>
                  <a:rPr lang="en-US" sz="2800" dirty="0">
                    <a:sym typeface="Wingdings" panose="05000000000000000000" pitchFamily="2" charset="2"/>
                  </a:rPr>
                  <a:t></a:t>
                </a:r>
                <a:r>
                  <a:rPr lang="en-US" sz="2800" dirty="0"/>
                  <a:t> </a:t>
                </a:r>
              </a:p>
            </p:txBody>
          </p:sp>
        </mc:Choice>
        <mc:Fallback xmlns=""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87" y="4787578"/>
                <a:ext cx="4714239" cy="1534331"/>
              </a:xfrm>
              <a:prstGeom prst="rect">
                <a:avLst/>
              </a:prstGeom>
              <a:blipFill>
                <a:blip r:embed="rId4"/>
                <a:stretch>
                  <a:fillRect l="-1290" t="-1575" r="-258" b="-866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41308" y="1470337"/>
                <a:ext cx="7813396" cy="7340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=∃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mid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80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80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mid</m:t>
                                </m:r>
                              </m:sub>
                            </m:sSub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/2</m:t>
                            </m:r>
                          </m:sub>
                        </m:sSub>
                        <m:r>
                          <a:rPr lang="en-US" sz="2800" b="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∧  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80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mid</m:t>
                                </m:r>
                              </m:sub>
                            </m:sSub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sSub>
                              <m:sSubPr>
                                <m:ctrlP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/2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308" y="1470337"/>
                <a:ext cx="7813396" cy="73404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ight Brace 12"/>
          <p:cNvSpPr/>
          <p:nvPr/>
        </p:nvSpPr>
        <p:spPr>
          <a:xfrm rot="5400000">
            <a:off x="5102492" y="274354"/>
            <a:ext cx="222068" cy="4260497"/>
          </a:xfrm>
          <a:prstGeom prst="rightBrace">
            <a:avLst>
              <a:gd name="adj1" fmla="val 29779"/>
              <a:gd name="adj2" fmla="val 50000"/>
            </a:avLst>
          </a:prstGeom>
          <a:ln w="158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1597055" y="2647016"/>
                <a:ext cx="7429021" cy="7371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∀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800" b="0" i="0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mid</m:t>
                                </m:r>
                                <m:phant>
                                  <m:phantPr>
                                    <m:show m:val="off"/>
                                    <m:zeroWid m:val="on"/>
                                    <m:ctrlPr>
                                      <a:rPr lang="en-US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phantPr>
                                  <m:e>
                                    <m:sSub>
                                      <m:sSubPr>
                                        <m:ctrlPr>
                                          <a:rPr lang="en-US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</m:phant>
                              </m:sub>
                            </m:sSub>
                          </m:e>
                        </m:d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ctrlP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800" b="0" i="0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mid</m:t>
                                </m:r>
                              </m:sub>
                            </m:sSub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phant>
                                  <m:phantPr>
                                    <m:show m:val="off"/>
                                    <m:zeroWid m:val="on"/>
                                    <m:ctrlPr>
                                      <a:rPr lang="en-US" sz="2800" b="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phantPr>
                                  <m:e>
                                    <m:sSub>
                                      <m:sSubPr>
                                        <m:ctrlPr>
                                          <a:rPr lang="en-US" sz="28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sz="2800" i="1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</m:phant>
                              </m:sub>
                            </m:sSub>
                          </m:e>
                        </m:d>
                        <m:phant>
                          <m:phantPr>
                            <m:show m:val="off"/>
                            <m:zeroWid m:val="on"/>
                            <m:ctrlP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phantPr>
                          <m:e>
                            <m:f>
                              <m:fPr>
                                <m:type m:val="noBar"/>
                                <m:ctrlP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den>
                            </m:f>
                          </m:e>
                        </m:phant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800" b="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</m:sSub>
                            <m:r>
                              <a:rPr lang="en-US" sz="280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/2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/>
                  <a:t>  </a:t>
                </a: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7055" y="2647016"/>
                <a:ext cx="7429021" cy="73718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7590724" y="3320322"/>
                <a:ext cx="458780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⋮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0724" y="3320322"/>
                <a:ext cx="458780" cy="70788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5707867" y="3826837"/>
                <a:ext cx="3979744" cy="4778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  , 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1</m:t>
                        </m:r>
                      </m:sub>
                    </m:sSub>
                  </m:oMath>
                </a14:m>
                <a:r>
                  <a:rPr lang="en-US" sz="2400" dirty="0"/>
                  <a:t>  defined as in Cook-Levin</a:t>
                </a:r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7867" y="3826837"/>
                <a:ext cx="3979744" cy="477888"/>
              </a:xfrm>
              <a:prstGeom prst="rect">
                <a:avLst/>
              </a:prstGeom>
              <a:blipFill>
                <a:blip r:embed="rId8"/>
                <a:stretch>
                  <a:fillRect l="-1225" t="-8974" r="-1531" b="-2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8980311" y="2781713"/>
                <a:ext cx="2429807" cy="107721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∀(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 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000" dirty="0"/>
                  <a:t>  </a:t>
                </a:r>
                <a:br>
                  <a:rPr lang="en-US" sz="2000" dirty="0"/>
                </a:br>
                <a:r>
                  <a:rPr lang="en-US" sz="2000" dirty="0"/>
                  <a:t>   is equivalent to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∈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groupChr>
                          <m:groupChrPr>
                            <m:chr m:val="→"/>
                            <m:vertJc m:val="bot"/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brk m:alnAt="2"/>
                              </m:rP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0" i="1" dirty="0">
                                <a:latin typeface="Cambria Math" panose="02040503050406030204" pitchFamily="18" charset="0"/>
                              </a:rPr>
                              <m:t>    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  </m:t>
                            </m:r>
                          </m:e>
                        </m:groupCh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0311" y="2781713"/>
                <a:ext cx="2429807" cy="1077218"/>
              </a:xfrm>
              <a:prstGeom prst="rect">
                <a:avLst/>
              </a:prstGeom>
              <a:blipFill>
                <a:blip r:embed="rId9"/>
                <a:stretch>
                  <a:fillRect b="-279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18.3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675899" y="4388047"/>
                <a:ext cx="4747209" cy="192360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18.3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Would this construction still work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were nondeterministic?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Yes.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No.   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5899" y="4388047"/>
                <a:ext cx="4747209" cy="1923604"/>
              </a:xfrm>
              <a:prstGeom prst="rect">
                <a:avLst/>
              </a:prstGeom>
              <a:blipFill>
                <a:blip r:embed="rId10"/>
                <a:stretch>
                  <a:fillRect l="-1529" t="-1558" r="-764" b="-4050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99287" y="3672674"/>
                <a:ext cx="3208058" cy="97013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start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  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accept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r>
                  <a:rPr lang="en-US" sz="2400" b="0" dirty="0"/>
                  <a:t>                  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</m:e>
                        </m:d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87" y="3672674"/>
                <a:ext cx="3208058" cy="97013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A85A829-E2D4-8240-9C5F-39FA24820C68}"/>
              </a:ext>
            </a:extLst>
          </p:cNvPr>
          <p:cNvSpPr txBox="1"/>
          <p:nvPr/>
        </p:nvSpPr>
        <p:spPr>
          <a:xfrm>
            <a:off x="5355771" y="63717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29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3" grpId="0" animBg="1"/>
      <p:bldP spid="16" grpId="0"/>
      <p:bldP spid="37" grpId="0"/>
      <p:bldP spid="38" grpId="0"/>
      <p:bldP spid="9" grpId="0" animBg="1"/>
      <p:bldP spid="10" grpId="0" animBg="1"/>
      <p:bldP spid="15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26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Props1.xml><?xml version="1.0" encoding="utf-8"?>
<ds:datastoreItem xmlns:ds="http://schemas.openxmlformats.org/officeDocument/2006/customXml" ds:itemID="{7912A4A2-48D9-4E70-999F-4D84E8CF4E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D84186C-3E0B-4E44-9DFA-B7E31A2844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3547031-D17A-44D2-8385-CA94A021ACFF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72292</TotalTime>
  <Words>1455</Words>
  <Application>Microsoft Macintosh PowerPoint</Application>
  <PresentationFormat>Widescreen</PresentationFormat>
  <Paragraphs>288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Consolas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18: PSPACE-Completeness </dc:title>
  <dc:subject/>
  <dc:creator>Michael Sipser</dc:creator>
  <cp:keywords/>
  <dc:description/>
  <cp:lastModifiedBy>Microsoft Office User</cp:lastModifiedBy>
  <cp:revision>1633</cp:revision>
  <dcterms:created xsi:type="dcterms:W3CDTF">2020-08-09T18:24:17Z</dcterms:created>
  <dcterms:modified xsi:type="dcterms:W3CDTF">2021-02-15T23:06:45Z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